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tmp" ContentType="image/png"/>
  <Default Extension="vml" ContentType="application/vnd.openxmlformats-officedocument.vmlDrawing"/>
  <Default Extension="vsdx" ContentType="application/vnd.ms-visio.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6" r:id="rId2"/>
    <p:sldMasterId id="2147483670" r:id="rId3"/>
    <p:sldMasterId id="2147483680" r:id="rId4"/>
  </p:sldMasterIdLst>
  <p:notesMasterIdLst>
    <p:notesMasterId r:id="rId24"/>
  </p:notesMasterIdLst>
  <p:sldIdLst>
    <p:sldId id="953" r:id="rId5"/>
    <p:sldId id="1865" r:id="rId6"/>
    <p:sldId id="1850" r:id="rId7"/>
    <p:sldId id="1912" r:id="rId8"/>
    <p:sldId id="1929" r:id="rId9"/>
    <p:sldId id="1932" r:id="rId10"/>
    <p:sldId id="1915" r:id="rId11"/>
    <p:sldId id="1900" r:id="rId12"/>
    <p:sldId id="1894" r:id="rId13"/>
    <p:sldId id="1857" r:id="rId14"/>
    <p:sldId id="1323" r:id="rId15"/>
    <p:sldId id="1909" r:id="rId16"/>
    <p:sldId id="1884" r:id="rId17"/>
    <p:sldId id="756" r:id="rId18"/>
    <p:sldId id="761" r:id="rId19"/>
    <p:sldId id="1903" r:id="rId20"/>
    <p:sldId id="1877" r:id="rId21"/>
    <p:sldId id="1870" r:id="rId22"/>
    <p:sldId id="1925"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中度样式 3 - 强调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A488322-F2BA-4B5B-9748-0D474271808F}" styleName="中度样式 3 - 强调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4" autoAdjust="0"/>
    <p:restoredTop sz="94229" autoAdjust="0"/>
  </p:normalViewPr>
  <p:slideViewPr>
    <p:cSldViewPr snapToGrid="0">
      <p:cViewPr varScale="1">
        <p:scale>
          <a:sx n="59" d="100"/>
          <a:sy n="59" d="100"/>
        </p:scale>
        <p:origin x="868" y="56"/>
      </p:cViewPr>
      <p:guideLst/>
    </p:cSldViewPr>
  </p:slideViewPr>
  <p:notesTextViewPr>
    <p:cViewPr>
      <p:scale>
        <a:sx n="66" d="100"/>
        <a:sy n="66" d="100"/>
      </p:scale>
      <p:origin x="0" y="0"/>
    </p:cViewPr>
  </p:notesTextViewPr>
  <p:notesViewPr>
    <p:cSldViewPr snapToGrid="0">
      <p:cViewPr varScale="1">
        <p:scale>
          <a:sx n="45" d="100"/>
          <a:sy n="45" d="100"/>
        </p:scale>
        <p:origin x="2760" y="5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D:\My%20work%20&#22791;&#20221;2020.4.13\Project%20&#24037;&#31243;&#39033;&#30446;%20&amp;%20%20&#23454;&#39564;&#35838;&#39064;\CEPC\&#30495;&#31354;&#30418;&#21152;&#28909;&#28034;&#23618;%20-spray\&#21152;&#28909;&#21151;&#29575;&#19982;&#30005;&#38459;&#23618;&#35745;&#31639;.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r>
              <a:rPr lang="en-US" altLang="zh-CN" dirty="0"/>
              <a:t>Temperature vs Heating Power</a:t>
            </a:r>
            <a:endParaRPr lang="zh-CN" altLang="en-US" dirty="0"/>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endParaRPr lang="zh-CN"/>
        </a:p>
      </c:txPr>
    </c:title>
    <c:autoTitleDeleted val="0"/>
    <c:plotArea>
      <c:layout/>
      <c:lineChart>
        <c:grouping val="standard"/>
        <c:varyColors val="0"/>
        <c:ser>
          <c:idx val="0"/>
          <c:order val="0"/>
          <c:tx>
            <c:strRef>
              <c:f>Sheet1!$E$23</c:f>
              <c:strCache>
                <c:ptCount val="1"/>
                <c:pt idx="0">
                  <c:v>管外温度</c:v>
                </c:pt>
              </c:strCache>
            </c:strRef>
          </c:tx>
          <c:spPr>
            <a:ln w="34925" cap="rnd">
              <a:solidFill>
                <a:schemeClr val="accent1"/>
              </a:solidFill>
              <a:round/>
            </a:ln>
            <a:effectLst>
              <a:outerShdw blurRad="40000" dist="23000" dir="5400000" rotWithShape="0">
                <a:srgbClr val="000000">
                  <a:alpha val="35000"/>
                </a:srgbClr>
              </a:outerShdw>
            </a:effectLst>
          </c:spPr>
          <c:marker>
            <c:symbol val="none"/>
          </c:marker>
          <c:cat>
            <c:numRef>
              <c:f>Sheet1!$L$24:$L$47</c:f>
              <c:numCache>
                <c:formatCode>0.000</c:formatCode>
                <c:ptCount val="24"/>
                <c:pt idx="0">
                  <c:v>0.10608465608465609</c:v>
                </c:pt>
                <c:pt idx="1">
                  <c:v>0.10661375661375663</c:v>
                </c:pt>
                <c:pt idx="2">
                  <c:v>0.16633597883597886</c:v>
                </c:pt>
                <c:pt idx="3">
                  <c:v>0.16865079365079366</c:v>
                </c:pt>
                <c:pt idx="4">
                  <c:v>0.24285714285714285</c:v>
                </c:pt>
                <c:pt idx="5">
                  <c:v>0.24523809523809523</c:v>
                </c:pt>
                <c:pt idx="6">
                  <c:v>0.28759920634920633</c:v>
                </c:pt>
                <c:pt idx="7">
                  <c:v>0.28888888888888892</c:v>
                </c:pt>
                <c:pt idx="8">
                  <c:v>0.3351851851851852</c:v>
                </c:pt>
                <c:pt idx="9">
                  <c:v>0.33703703703703708</c:v>
                </c:pt>
                <c:pt idx="10">
                  <c:v>0.38690476190476192</c:v>
                </c:pt>
                <c:pt idx="11">
                  <c:v>0.38740079365079372</c:v>
                </c:pt>
                <c:pt idx="12">
                  <c:v>0.44232804232804235</c:v>
                </c:pt>
                <c:pt idx="13">
                  <c:v>0.44550264550264551</c:v>
                </c:pt>
                <c:pt idx="14">
                  <c:v>0.50370370370370388</c:v>
                </c:pt>
                <c:pt idx="15">
                  <c:v>0.50595238095238104</c:v>
                </c:pt>
                <c:pt idx="16">
                  <c:v>0.56726190476190474</c:v>
                </c:pt>
                <c:pt idx="17">
                  <c:v>0.57023809523809532</c:v>
                </c:pt>
                <c:pt idx="18">
                  <c:v>0.63584656084656088</c:v>
                </c:pt>
                <c:pt idx="19">
                  <c:v>0.63961640211640214</c:v>
                </c:pt>
                <c:pt idx="20">
                  <c:v>0.70899470899470907</c:v>
                </c:pt>
                <c:pt idx="21">
                  <c:v>0.71230158730158732</c:v>
                </c:pt>
                <c:pt idx="22">
                  <c:v>0.75000000000000011</c:v>
                </c:pt>
                <c:pt idx="23">
                  <c:v>0.78958333333333341</c:v>
                </c:pt>
              </c:numCache>
            </c:numRef>
          </c:cat>
          <c:val>
            <c:numRef>
              <c:f>Sheet1!$E$24:$E$47</c:f>
              <c:numCache>
                <c:formatCode>General</c:formatCode>
                <c:ptCount val="24"/>
                <c:pt idx="0">
                  <c:v>37.299999999999997</c:v>
                </c:pt>
                <c:pt idx="1">
                  <c:v>53.9</c:v>
                </c:pt>
                <c:pt idx="2">
                  <c:v>62.2</c:v>
                </c:pt>
                <c:pt idx="3">
                  <c:v>90</c:v>
                </c:pt>
                <c:pt idx="4">
                  <c:v>91</c:v>
                </c:pt>
                <c:pt idx="5">
                  <c:v>122.4</c:v>
                </c:pt>
                <c:pt idx="6">
                  <c:v>122.7</c:v>
                </c:pt>
                <c:pt idx="7">
                  <c:v>138.19999999999999</c:v>
                </c:pt>
                <c:pt idx="8">
                  <c:v>138.9</c:v>
                </c:pt>
                <c:pt idx="9">
                  <c:v>158</c:v>
                </c:pt>
                <c:pt idx="10">
                  <c:v>158.4</c:v>
                </c:pt>
                <c:pt idx="11">
                  <c:v>175.8</c:v>
                </c:pt>
                <c:pt idx="12">
                  <c:v>176.2</c:v>
                </c:pt>
                <c:pt idx="13">
                  <c:v>196.7</c:v>
                </c:pt>
                <c:pt idx="14">
                  <c:v>197</c:v>
                </c:pt>
                <c:pt idx="15">
                  <c:v>215.7</c:v>
                </c:pt>
                <c:pt idx="16">
                  <c:v>217</c:v>
                </c:pt>
                <c:pt idx="17">
                  <c:v>237</c:v>
                </c:pt>
                <c:pt idx="18">
                  <c:v>237.5</c:v>
                </c:pt>
                <c:pt idx="19">
                  <c:v>260</c:v>
                </c:pt>
                <c:pt idx="20">
                  <c:v>260.3</c:v>
                </c:pt>
                <c:pt idx="21">
                  <c:v>279.2</c:v>
                </c:pt>
                <c:pt idx="22">
                  <c:v>279.10000000000002</c:v>
                </c:pt>
                <c:pt idx="23">
                  <c:v>299.39999999999998</c:v>
                </c:pt>
              </c:numCache>
            </c:numRef>
          </c:val>
          <c:smooth val="0"/>
          <c:extLst>
            <c:ext xmlns:c16="http://schemas.microsoft.com/office/drawing/2014/chart" uri="{C3380CC4-5D6E-409C-BE32-E72D297353CC}">
              <c16:uniqueId val="{00000000-E781-4355-89F8-CCC8B49E09FD}"/>
            </c:ext>
          </c:extLst>
        </c:ser>
        <c:dLbls>
          <c:showLegendKey val="0"/>
          <c:showVal val="0"/>
          <c:showCatName val="0"/>
          <c:showSerName val="0"/>
          <c:showPercent val="0"/>
          <c:showBubbleSize val="0"/>
        </c:dLbls>
        <c:smooth val="0"/>
        <c:axId val="1178122831"/>
        <c:axId val="1178123247"/>
      </c:lineChart>
      <c:catAx>
        <c:axId val="1178122831"/>
        <c:scaling>
          <c:orientation val="minMax"/>
        </c:scaling>
        <c:delete val="0"/>
        <c:axPos val="b"/>
        <c:numFmt formatCode="0.000"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178123247"/>
        <c:crosses val="autoZero"/>
        <c:auto val="1"/>
        <c:lblAlgn val="ctr"/>
        <c:lblOffset val="100"/>
        <c:tickMarkSkip val="5"/>
        <c:noMultiLvlLbl val="0"/>
      </c:catAx>
      <c:valAx>
        <c:axId val="117812324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17812283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2">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drawings/_rels/vmlDrawing1.v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image" Target="../media/image3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F5E5AA-346A-4BA0-9D34-19E387A8B588}" type="datetimeFigureOut">
              <a:rPr lang="zh-CN" altLang="en-US" smtClean="0"/>
              <a:t>2025/1/15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EF2B3D-63E5-463B-8DBA-F7FAA2EC08DB}" type="slidenum">
              <a:rPr lang="zh-CN" altLang="en-US" smtClean="0"/>
              <a:t>‹#›</a:t>
            </a:fld>
            <a:endParaRPr lang="zh-CN" altLang="en-US"/>
          </a:p>
        </p:txBody>
      </p:sp>
    </p:spTree>
    <p:extLst>
      <p:ext uri="{BB962C8B-B14F-4D97-AF65-F5344CB8AC3E}">
        <p14:creationId xmlns:p14="http://schemas.microsoft.com/office/powerpoint/2010/main" val="2730552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78500E4-B11F-4099-BA7D-B7C09C4FE2A3}" type="slidenum">
              <a:rPr lang="zh-CN" altLang="en-US" smtClean="0"/>
              <a:t>1</a:t>
            </a:fld>
            <a:endParaRPr lang="zh-CN" altLang="en-US"/>
          </a:p>
        </p:txBody>
      </p:sp>
    </p:spTree>
    <p:extLst>
      <p:ext uri="{BB962C8B-B14F-4D97-AF65-F5344CB8AC3E}">
        <p14:creationId xmlns:p14="http://schemas.microsoft.com/office/powerpoint/2010/main" val="2179221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FF2924-98E7-46FA-B168-569CDB3EDDF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48120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在磁场的约束下，形成等离子体。</a:t>
            </a:r>
            <a:r>
              <a:rPr lang="en-US" altLang="zh-CN" dirty="0"/>
              <a:t>Kr</a:t>
            </a:r>
            <a:r>
              <a:rPr lang="zh-CN" altLang="en-US" dirty="0"/>
              <a:t>原子被等离子体电离形成</a:t>
            </a:r>
            <a:r>
              <a:rPr lang="en-US" altLang="zh-CN" dirty="0"/>
              <a:t>Kr+</a:t>
            </a:r>
            <a:r>
              <a:rPr lang="zh-CN" altLang="en-US" dirty="0"/>
              <a:t>，在电场加速作用下打向阴极靶，从而形成溅射作用。</a:t>
            </a:r>
            <a:r>
              <a:rPr lang="en-US" altLang="zh-CN" dirty="0" err="1"/>
              <a:t>TiZrV</a:t>
            </a:r>
            <a:r>
              <a:rPr lang="zh-CN" altLang="en-US" dirty="0"/>
              <a:t>原子沉积到铜基底表面形成</a:t>
            </a:r>
            <a:r>
              <a:rPr lang="en-US" altLang="zh-CN" dirty="0"/>
              <a:t>NEG</a:t>
            </a:r>
            <a:r>
              <a:rPr lang="zh-CN" altLang="en-US" dirty="0"/>
              <a:t>薄膜</a:t>
            </a:r>
          </a:p>
        </p:txBody>
      </p:sp>
      <p:sp>
        <p:nvSpPr>
          <p:cNvPr id="4" name="灯片编号占位符 3"/>
          <p:cNvSpPr>
            <a:spLocks noGrp="1"/>
          </p:cNvSpPr>
          <p:nvPr>
            <p:ph type="sldNum" sz="quarter" idx="5"/>
          </p:nvPr>
        </p:nvSpPr>
        <p:spPr/>
        <p:txBody>
          <a:bodyPr/>
          <a:lstStyle/>
          <a:p>
            <a:fld id="{03A1DF17-A28C-4D46-829F-D8D110C09314}" type="slidenum">
              <a:rPr lang="zh-CN" altLang="en-US" smtClean="0"/>
              <a:pPr/>
              <a:t>9</a:t>
            </a:fld>
            <a:endParaRPr lang="zh-CN" altLang="en-US"/>
          </a:p>
        </p:txBody>
      </p:sp>
    </p:spTree>
    <p:extLst>
      <p:ext uri="{BB962C8B-B14F-4D97-AF65-F5344CB8AC3E}">
        <p14:creationId xmlns:p14="http://schemas.microsoft.com/office/powerpoint/2010/main" val="1092526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4034489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21308" y="1718148"/>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B5DD6B0F-95F0-4695-A716-8DCA596A49F2}" type="datetime1">
              <a:rPr lang="zh-CN" altLang="en-US" smtClean="0"/>
              <a:t>2025/1/15</a:t>
            </a:fld>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8" name="矩形 7"/>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userDrawn="1"/>
        </p:nvSpPr>
        <p:spPr>
          <a:xfrm>
            <a:off x="-1" y="0"/>
            <a:ext cx="12192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p:cNvSpPr/>
          <p:nvPr userDrawn="1"/>
        </p:nvSpPr>
        <p:spPr>
          <a:xfrm>
            <a:off x="9239272" y="-2"/>
            <a:ext cx="2952728" cy="21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733552" y="6356351"/>
            <a:ext cx="4738712" cy="365125"/>
          </a:xfrm>
        </p:spPr>
        <p:txBody>
          <a:bodyPr/>
          <a:lstStyle>
            <a:lvl1pPr>
              <a:defRPr>
                <a:solidFill>
                  <a:schemeClr val="tx1"/>
                </a:solidFill>
              </a:defRPr>
            </a:lvl1pPr>
          </a:lstStyle>
          <a:p>
            <a:r>
              <a:rPr lang="en-US" altLang="zh-CN"/>
              <a:t>CEPC Accelerator TDR International Review</a:t>
            </a:r>
            <a:endParaRPr lang="zh-CN" altLang="en-US" dirty="0"/>
          </a:p>
        </p:txBody>
      </p:sp>
    </p:spTree>
    <p:extLst>
      <p:ext uri="{BB962C8B-B14F-4D97-AF65-F5344CB8AC3E}">
        <p14:creationId xmlns:p14="http://schemas.microsoft.com/office/powerpoint/2010/main" val="4164112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285861"/>
            <a:ext cx="10972800" cy="4840303"/>
          </a:xfrm>
        </p:spPr>
        <p:txBody>
          <a:bodyPr/>
          <a:lstStyle>
            <a:lvl1pPr>
              <a:lnSpc>
                <a:spcPct val="110000"/>
              </a:lnSpc>
              <a:spcBef>
                <a:spcPts val="0"/>
              </a:spcBef>
              <a:spcAft>
                <a:spcPts val="1000"/>
              </a:spcAft>
              <a:buClr>
                <a:srgbClr val="FFC000"/>
              </a:buClr>
              <a:buSzPct val="80000"/>
              <a:buFont typeface="Wingdings" pitchFamily="2" charset="2"/>
              <a:buChar char="n"/>
              <a:defRPr sz="2800" b="0" baseline="0">
                <a:latin typeface="Arial" panose="020B0604020202020204" pitchFamily="34" charset="0"/>
                <a:ea typeface="微软雅黑" pitchFamily="34" charset="-122"/>
              </a:defRPr>
            </a:lvl1pPr>
            <a:lvl2pPr>
              <a:defRPr sz="2400" baseline="0">
                <a:latin typeface="Arial" panose="020B0604020202020204" pitchFamily="34" charset="0"/>
                <a:ea typeface="微软雅黑" pitchFamily="34" charset="-122"/>
              </a:defRPr>
            </a:lvl2pPr>
            <a:lvl3pPr>
              <a:defRPr baseline="0"/>
            </a:lvl3pPr>
            <a:lvl4pPr>
              <a:defRPr baseline="0"/>
            </a:lvl4pPr>
            <a:lvl5pPr>
              <a:defRPr baseline="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FFBE3450-B00C-4083-A665-4ACEFA817E0E}" type="datetimeFigureOut">
              <a:rPr lang="zh-CN" altLang="en-US" smtClean="0"/>
              <a:pPr/>
              <a:t>2025/1/15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2" name="标题 1"/>
          <p:cNvSpPr>
            <a:spLocks noGrp="1"/>
          </p:cNvSpPr>
          <p:nvPr>
            <p:ph type="title"/>
          </p:nvPr>
        </p:nvSpPr>
        <p:spPr>
          <a:xfrm>
            <a:off x="666712" y="142852"/>
            <a:ext cx="10763325" cy="725470"/>
          </a:xfrm>
        </p:spPr>
        <p:txBody>
          <a:bodyPr>
            <a:normAutofit/>
          </a:bodyPr>
          <a:lstStyle>
            <a:lvl1pPr algn="l">
              <a:defRPr sz="2800" b="1" baseline="0">
                <a:solidFill>
                  <a:schemeClr val="accent1">
                    <a:lumMod val="75000"/>
                  </a:schemeClr>
                </a:solidFill>
                <a:effectLst>
                  <a:outerShdw blurRad="38100" dist="38100" dir="2700000" algn="tl">
                    <a:srgbClr val="000000">
                      <a:alpha val="43137"/>
                    </a:srgbClr>
                  </a:outerShdw>
                </a:effectLst>
                <a:latin typeface="Arial Black" pitchFamily="34" charset="0"/>
                <a:ea typeface="微软雅黑" pitchFamily="34" charset="-122"/>
              </a:defRPr>
            </a:lvl1pPr>
          </a:lstStyle>
          <a:p>
            <a:r>
              <a:rPr lang="zh-CN" altLang="en-US" dirty="0"/>
              <a:t>单击此处编辑母版标题样式</a:t>
            </a:r>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extLst>
      <p:ext uri="{BB962C8B-B14F-4D97-AF65-F5344CB8AC3E}">
        <p14:creationId xmlns:p14="http://schemas.microsoft.com/office/powerpoint/2010/main" val="3963093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FBE3450-B00C-4083-A665-4ACEFA817E0E}" type="datetimeFigureOut">
              <a:rPr lang="zh-CN" altLang="en-US" smtClean="0"/>
              <a:pPr/>
              <a:t>2025/1/15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extLst>
      <p:ext uri="{BB962C8B-B14F-4D97-AF65-F5344CB8AC3E}">
        <p14:creationId xmlns:p14="http://schemas.microsoft.com/office/powerpoint/2010/main" val="33614630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FBE3450-B00C-4083-A665-4ACEFA817E0E}" type="datetimeFigureOut">
              <a:rPr lang="zh-CN" altLang="en-US" smtClean="0"/>
              <a:pPr/>
              <a:t>2025/1/15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extLst>
      <p:ext uri="{BB962C8B-B14F-4D97-AF65-F5344CB8AC3E}">
        <p14:creationId xmlns:p14="http://schemas.microsoft.com/office/powerpoint/2010/main" val="11800579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FBE3450-B00C-4083-A665-4ACEFA817E0E}" type="datetimeFigureOut">
              <a:rPr lang="zh-CN" altLang="en-US" smtClean="0"/>
              <a:pPr/>
              <a:t>2025/1/15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extLst>
      <p:ext uri="{BB962C8B-B14F-4D97-AF65-F5344CB8AC3E}">
        <p14:creationId xmlns:p14="http://schemas.microsoft.com/office/powerpoint/2010/main" val="35316787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FBE3450-B00C-4083-A665-4ACEFA817E0E}" type="datetimeFigureOut">
              <a:rPr lang="zh-CN" altLang="en-US" smtClean="0"/>
              <a:pPr/>
              <a:t>2025/1/15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extLst>
      <p:ext uri="{BB962C8B-B14F-4D97-AF65-F5344CB8AC3E}">
        <p14:creationId xmlns:p14="http://schemas.microsoft.com/office/powerpoint/2010/main" val="3115410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D74C926-F034-49CA-8FD7-4B1F02654A9B}" type="datetimeFigureOut">
              <a:rPr lang="zh-CN" altLang="en-US" smtClean="0"/>
              <a:t>2025/1/15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1607BCB-7037-4A40-ACEE-524AA711488E}" type="slidenum">
              <a:rPr lang="zh-CN" altLang="en-US" smtClean="0"/>
              <a:t>‹#›</a:t>
            </a:fld>
            <a:endParaRPr lang="zh-CN" altLang="en-US"/>
          </a:p>
        </p:txBody>
      </p:sp>
    </p:spTree>
    <p:extLst>
      <p:ext uri="{BB962C8B-B14F-4D97-AF65-F5344CB8AC3E}">
        <p14:creationId xmlns:p14="http://schemas.microsoft.com/office/powerpoint/2010/main" val="6921237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711200" y="393701"/>
            <a:ext cx="10972800" cy="58515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p:txBody>
          <a:bodyPr/>
          <a:lstStyle>
            <a:lvl1pPr>
              <a:defRPr smtClean="0"/>
            </a:lvl1pPr>
          </a:lstStyle>
          <a:p>
            <a:pPr>
              <a:defRPr/>
            </a:pPr>
            <a:endParaRPr lang="en-US" altLang="zh-CN"/>
          </a:p>
        </p:txBody>
      </p:sp>
      <p:sp>
        <p:nvSpPr>
          <p:cNvPr id="4" name="页脚占位符 3"/>
          <p:cNvSpPr>
            <a:spLocks noGrp="1"/>
          </p:cNvSpPr>
          <p:nvPr>
            <p:ph type="ftr" sz="quarter" idx="11"/>
          </p:nvPr>
        </p:nvSpPr>
        <p:spPr/>
        <p:txBody>
          <a:bodyPr/>
          <a:lstStyle>
            <a:lvl1pPr>
              <a:defRPr smtClean="0"/>
            </a:lvl1pPr>
          </a:lstStyle>
          <a:p>
            <a:pPr>
              <a:defRPr/>
            </a:pPr>
            <a:endParaRPr lang="en-US" altLang="zh-CN"/>
          </a:p>
        </p:txBody>
      </p:sp>
      <p:sp>
        <p:nvSpPr>
          <p:cNvPr id="5" name="灯片编号占位符 4"/>
          <p:cNvSpPr>
            <a:spLocks noGrp="1"/>
          </p:cNvSpPr>
          <p:nvPr>
            <p:ph type="sldNum" sz="quarter" idx="12"/>
          </p:nvPr>
        </p:nvSpPr>
        <p:spPr/>
        <p:txBody>
          <a:bodyPr/>
          <a:lstStyle>
            <a:lvl1pPr>
              <a:defRPr/>
            </a:lvl1pPr>
          </a:lstStyle>
          <a:p>
            <a:fld id="{BFAEF450-13CC-482A-8612-03B7B2F9261F}" type="slidenum">
              <a:rPr lang="en-US" altLang="zh-CN"/>
              <a:pPr/>
              <a:t>‹#›</a:t>
            </a:fld>
            <a:endParaRPr lang="en-US" altLang="zh-CN"/>
          </a:p>
        </p:txBody>
      </p:sp>
    </p:spTree>
    <p:extLst>
      <p:ext uri="{BB962C8B-B14F-4D97-AF65-F5344CB8AC3E}">
        <p14:creationId xmlns:p14="http://schemas.microsoft.com/office/powerpoint/2010/main" val="15545471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10" name="标题 4"/>
          <p:cNvSpPr>
            <a:spLocks noGrp="1"/>
          </p:cNvSpPr>
          <p:nvPr>
            <p:ph type="title" hasCustomPrompt="1"/>
          </p:nvPr>
        </p:nvSpPr>
        <p:spPr>
          <a:xfrm>
            <a:off x="1558637" y="1"/>
            <a:ext cx="10515600"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grpSp>
        <p:nvGrpSpPr>
          <p:cNvPr id="4" name="组合 3"/>
          <p:cNvGrpSpPr/>
          <p:nvPr userDrawn="1"/>
        </p:nvGrpSpPr>
        <p:grpSpPr>
          <a:xfrm>
            <a:off x="0" y="727354"/>
            <a:ext cx="12192000" cy="110846"/>
            <a:chOff x="0" y="846225"/>
            <a:chExt cx="9144000" cy="110846"/>
          </a:xfrm>
        </p:grpSpPr>
        <p:grpSp>
          <p:nvGrpSpPr>
            <p:cNvPr id="5" name="组合 4"/>
            <p:cNvGrpSpPr/>
            <p:nvPr/>
          </p:nvGrpSpPr>
          <p:grpSpPr>
            <a:xfrm>
              <a:off x="0" y="846225"/>
              <a:ext cx="9144000" cy="110846"/>
              <a:chOff x="0" y="846225"/>
              <a:chExt cx="9144000" cy="110846"/>
            </a:xfrm>
          </p:grpSpPr>
          <p:grpSp>
            <p:nvGrpSpPr>
              <p:cNvPr id="7" name="组合 6"/>
              <p:cNvGrpSpPr/>
              <p:nvPr/>
            </p:nvGrpSpPr>
            <p:grpSpPr>
              <a:xfrm>
                <a:off x="875653" y="846225"/>
                <a:ext cx="8268347" cy="110438"/>
                <a:chOff x="875653" y="846225"/>
                <a:chExt cx="8268347" cy="110438"/>
              </a:xfrm>
            </p:grpSpPr>
            <p:sp>
              <p:nvSpPr>
                <p:cNvPr id="9" name="矩形 8"/>
                <p:cNvSpPr/>
                <p:nvPr/>
              </p:nvSpPr>
              <p:spPr>
                <a:xfrm>
                  <a:off x="875653" y="846227"/>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直角三角形 10"/>
                <p:cNvSpPr/>
                <p:nvPr/>
              </p:nvSpPr>
              <p:spPr>
                <a:xfrm>
                  <a:off x="975360" y="846225"/>
                  <a:ext cx="137160" cy="110438"/>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8" name="矩形 7"/>
              <p:cNvSpPr/>
              <p:nvPr/>
            </p:nvSpPr>
            <p:spPr>
              <a:xfrm>
                <a:off x="0" y="846226"/>
                <a:ext cx="97536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cxnSp>
          <p:nvCxnSpPr>
            <p:cNvPr id="6" name="直接连接符 5"/>
            <p:cNvCxnSpPr>
              <a:stCxn id="11" idx="2"/>
            </p:cNvCxnSpPr>
            <p:nvPr/>
          </p:nvCxnSpPr>
          <p:spPr>
            <a:xfrm flipV="1">
              <a:off x="975360" y="846225"/>
              <a:ext cx="0" cy="11043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2" name="图片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9786" y="76201"/>
            <a:ext cx="1272156" cy="633385"/>
          </a:xfrm>
          <a:prstGeom prst="rect">
            <a:avLst/>
          </a:prstGeom>
        </p:spPr>
      </p:pic>
      <p:sp>
        <p:nvSpPr>
          <p:cNvPr id="13" name="矩形 12"/>
          <p:cNvSpPr/>
          <p:nvPr userDrawn="1"/>
        </p:nvSpPr>
        <p:spPr>
          <a:xfrm>
            <a:off x="1" y="6553201"/>
            <a:ext cx="10914276" cy="30205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sp>
        <p:nvSpPr>
          <p:cNvPr id="14" name="矩形 13"/>
          <p:cNvSpPr/>
          <p:nvPr userDrawn="1"/>
        </p:nvSpPr>
        <p:spPr>
          <a:xfrm>
            <a:off x="10909477" y="6553201"/>
            <a:ext cx="1282524" cy="300331"/>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bg1"/>
              </a:solidFill>
              <a:latin typeface="Calibri" panose="020F0502020204030204" pitchFamily="34" charset="0"/>
              <a:cs typeface="Calibri" panose="020F0502020204030204" pitchFamily="34" charset="0"/>
            </a:endParaRPr>
          </a:p>
        </p:txBody>
      </p:sp>
      <p:sp>
        <p:nvSpPr>
          <p:cNvPr id="15" name="Slide Number Placeholder 5"/>
          <p:cNvSpPr txBox="1">
            <a:spLocks/>
          </p:cNvSpPr>
          <p:nvPr userDrawn="1"/>
        </p:nvSpPr>
        <p:spPr>
          <a:xfrm>
            <a:off x="10311534" y="6433915"/>
            <a:ext cx="1796516" cy="421341"/>
          </a:xfrm>
          <a:prstGeom prst="rect">
            <a:avLst/>
          </a:prstGeom>
        </p:spPr>
        <p:txBody>
          <a:bodyPr vert="horz" lIns="91440" tIns="45720" rIns="91440" bIns="45720" rtlCol="0" anchor="ctr"/>
          <a:lstStyle>
            <a:defPPr>
              <a:defRPr lang="zh-CN"/>
            </a:defPPr>
            <a:lvl1pPr marL="0" algn="r" defTabSz="914400" rtl="0" eaLnBrk="1" latinLnBrk="0" hangingPunct="1">
              <a:defRPr lang="zh-CN" altLang="en-US" sz="2000" kern="1200" smtClean="0">
                <a:solidFill>
                  <a:schemeClr val="bg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71D156-31C7-4A0D-88C3-08F7D3EE48DA}" type="slidenum">
              <a:rPr lang="en-US" altLang="zh-CN" sz="1600" b="1" smtClean="0">
                <a:latin typeface="Calibri" panose="020F0502020204030204" pitchFamily="34" charset="0"/>
                <a:cs typeface="Calibri" panose="020F0502020204030204" pitchFamily="34" charset="0"/>
              </a:rPr>
              <a:pPr/>
              <a:t>‹#›</a:t>
            </a:fld>
            <a:endParaRPr lang="zh-CN" altLang="en-US" sz="1600" b="1" dirty="0">
              <a:latin typeface="Calibri" panose="020F0502020204030204" pitchFamily="34" charset="0"/>
              <a:cs typeface="Calibri" panose="020F0502020204030204" pitchFamily="34" charset="0"/>
            </a:endParaRPr>
          </a:p>
        </p:txBody>
      </p:sp>
      <p:sp>
        <p:nvSpPr>
          <p:cNvPr id="16" name="文本框 19"/>
          <p:cNvSpPr txBox="1"/>
          <p:nvPr userDrawn="1"/>
        </p:nvSpPr>
        <p:spPr>
          <a:xfrm>
            <a:off x="38100" y="6581002"/>
            <a:ext cx="1071541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b="1" dirty="0">
                <a:solidFill>
                  <a:schemeClr val="bg1"/>
                </a:solidFill>
                <a:latin typeface="Calibri" panose="020F0502020204030204" pitchFamily="34" charset="0"/>
                <a:cs typeface="Calibri" panose="020F0502020204030204" pitchFamily="34" charset="0"/>
              </a:rPr>
              <a:t>低激活温度吸气剂薄膜制备与研究</a:t>
            </a:r>
            <a:r>
              <a:rPr lang="zh-CN" altLang="en-US" sz="1200" b="1" baseline="0" dirty="0">
                <a:solidFill>
                  <a:schemeClr val="bg1"/>
                </a:solidFill>
                <a:latin typeface="Calibri" panose="020F0502020204030204" pitchFamily="34" charset="0"/>
                <a:cs typeface="Calibri" panose="020F0502020204030204" pitchFamily="34" charset="0"/>
              </a:rPr>
              <a:t> </a:t>
            </a:r>
            <a:r>
              <a:rPr lang="en-US" altLang="zh-CN" sz="1200" b="1" baseline="0" dirty="0">
                <a:solidFill>
                  <a:schemeClr val="bg1"/>
                </a:solidFill>
                <a:latin typeface="Calibri" panose="020F0502020204030204" pitchFamily="34" charset="0"/>
                <a:cs typeface="Calibri" panose="020F0502020204030204" pitchFamily="34" charset="0"/>
              </a:rPr>
              <a:t>/</a:t>
            </a:r>
            <a:r>
              <a:rPr lang="zh-CN" altLang="en-US" sz="1200" b="1" baseline="0" dirty="0">
                <a:solidFill>
                  <a:schemeClr val="bg1"/>
                </a:solidFill>
                <a:latin typeface="Calibri" panose="020F0502020204030204" pitchFamily="34" charset="0"/>
                <a:cs typeface="Calibri" panose="020F0502020204030204" pitchFamily="34" charset="0"/>
              </a:rPr>
              <a:t>加速器中心 真空组 </a:t>
            </a:r>
            <a:r>
              <a:rPr lang="en-US" altLang="zh-CN" sz="1200" b="1" baseline="0" dirty="0">
                <a:solidFill>
                  <a:schemeClr val="bg1"/>
                </a:solidFill>
                <a:latin typeface="Calibri" panose="020F0502020204030204" pitchFamily="34" charset="0"/>
                <a:cs typeface="Calibri" panose="020F0502020204030204" pitchFamily="34" charset="0"/>
              </a:rPr>
              <a:t>/</a:t>
            </a:r>
            <a:r>
              <a:rPr lang="zh-CN" altLang="en-US" sz="1200" b="1" baseline="0" dirty="0">
                <a:solidFill>
                  <a:schemeClr val="bg1"/>
                </a:solidFill>
                <a:latin typeface="Calibri" panose="020F0502020204030204" pitchFamily="34" charset="0"/>
                <a:cs typeface="Calibri" panose="020F0502020204030204" pitchFamily="34" charset="0"/>
              </a:rPr>
              <a:t>马永胜</a:t>
            </a:r>
            <a:endParaRPr lang="zh-CN" altLang="en-US" sz="1200" b="1" dirty="0">
              <a:solidFill>
                <a:schemeClr val="bg1"/>
              </a:solidFill>
              <a:latin typeface="Calibri" panose="020F0502020204030204" pitchFamily="34" charset="0"/>
              <a:cs typeface="Calibri" panose="020F0502020204030204" pitchFamily="34" charset="0"/>
            </a:endParaRPr>
          </a:p>
        </p:txBody>
      </p:sp>
      <p:sp>
        <p:nvSpPr>
          <p:cNvPr id="17" name="直角三角形 16"/>
          <p:cNvSpPr/>
          <p:nvPr userDrawn="1"/>
        </p:nvSpPr>
        <p:spPr>
          <a:xfrm flipV="1">
            <a:off x="10909477" y="6553200"/>
            <a:ext cx="526943" cy="302054"/>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cxnSp>
        <p:nvCxnSpPr>
          <p:cNvPr id="18" name="直接连接符 17"/>
          <p:cNvCxnSpPr/>
          <p:nvPr userDrawn="1"/>
        </p:nvCxnSpPr>
        <p:spPr>
          <a:xfrm>
            <a:off x="11445105" y="6433915"/>
            <a:ext cx="0" cy="42134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12386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fld id="{62D92942-8651-4956-B7C0-A7B74FFC6096}" type="datetime1">
              <a:rPr lang="zh-CN" altLang="en-US" smtClean="0"/>
              <a:t>2025/1/15</a:t>
            </a:fld>
            <a:endParaRPr lang="zh-CN" altLang="en-US"/>
          </a:p>
        </p:txBody>
      </p:sp>
      <p:sp>
        <p:nvSpPr>
          <p:cNvPr id="5" name="Footer Placeholder 4"/>
          <p:cNvSpPr>
            <a:spLocks noGrp="1"/>
          </p:cNvSpPr>
          <p:nvPr>
            <p:ph type="ftr" sz="quarter" idx="11"/>
          </p:nvPr>
        </p:nvSpPr>
        <p:spPr/>
        <p:txBody>
          <a:bodyPr/>
          <a:lstStyle/>
          <a:p>
            <a:r>
              <a:rPr lang="en-US" altLang="zh-CN"/>
              <a:t>CEPC Accelerator TDR International Review</a:t>
            </a:r>
            <a:endParaRPr lang="zh-CN" altLang="en-US"/>
          </a:p>
        </p:txBody>
      </p:sp>
      <p:sp>
        <p:nvSpPr>
          <p:cNvPr id="6" name="Slide Number Placeholder 5"/>
          <p:cNvSpPr>
            <a:spLocks noGrp="1"/>
          </p:cNvSpPr>
          <p:nvPr>
            <p:ph type="sldNum" sz="quarter" idx="12"/>
          </p:nvPr>
        </p:nvSpPr>
        <p:spPr/>
        <p:txBody>
          <a:bodyPr/>
          <a:lstStyle/>
          <a:p>
            <a:fld id="{27F552FA-C358-4F70-9CE8-3E41459FCE36}" type="slidenum">
              <a:rPr lang="zh-CN" altLang="en-US" smtClean="0"/>
              <a:t>‹#›</a:t>
            </a:fld>
            <a:endParaRPr lang="zh-CN" altLang="en-US"/>
          </a:p>
        </p:txBody>
      </p:sp>
      <p:sp>
        <p:nvSpPr>
          <p:cNvPr id="7" name="Title 6"/>
          <p:cNvSpPr>
            <a:spLocks noGrp="1"/>
          </p:cNvSpPr>
          <p:nvPr>
            <p:ph type="title"/>
          </p:nvPr>
        </p:nvSpPr>
        <p:spPr/>
        <p:txBody>
          <a:bodyPr/>
          <a:lstStyle/>
          <a:p>
            <a:r>
              <a:rPr lang="en-US" altLang="zh-CN"/>
              <a:t>Click to edit Master title style</a:t>
            </a:r>
            <a:endParaRPr lang="zh-CN" altLang="en-US"/>
          </a:p>
        </p:txBody>
      </p:sp>
    </p:spTree>
    <p:extLst>
      <p:ext uri="{BB962C8B-B14F-4D97-AF65-F5344CB8AC3E}">
        <p14:creationId xmlns:p14="http://schemas.microsoft.com/office/powerpoint/2010/main" val="42696440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pic>
        <p:nvPicPr>
          <p:cNvPr id="4" name="图片 6" descr="高能所图标-单色.tif"/>
          <p:cNvPicPr>
            <a:picLocks noChangeAspect="1"/>
          </p:cNvPicPr>
          <p:nvPr userDrawn="1"/>
        </p:nvPicPr>
        <p:blipFill>
          <a:blip r:embed="rId2" cstate="print">
            <a:lum bright="4000"/>
          </a:blip>
          <a:srcRect/>
          <a:stretch>
            <a:fillRect/>
          </a:stretch>
        </p:blipFill>
        <p:spPr bwMode="auto">
          <a:xfrm>
            <a:off x="1" y="2349500"/>
            <a:ext cx="7440084" cy="4508500"/>
          </a:xfrm>
          <a:prstGeom prst="rect">
            <a:avLst/>
          </a:prstGeom>
          <a:noFill/>
          <a:ln w="9525">
            <a:noFill/>
            <a:miter lim="800000"/>
            <a:headEnd/>
            <a:tailEnd/>
          </a:ln>
        </p:spPr>
      </p:pic>
      <p:sp>
        <p:nvSpPr>
          <p:cNvPr id="5" name="矩形 7"/>
          <p:cNvSpPr/>
          <p:nvPr userDrawn="1"/>
        </p:nvSpPr>
        <p:spPr>
          <a:xfrm>
            <a:off x="0" y="6750050"/>
            <a:ext cx="12192000" cy="1079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prstClr val="white"/>
              </a:solidFill>
            </a:endParaRPr>
          </a:p>
        </p:txBody>
      </p:sp>
      <p:sp>
        <p:nvSpPr>
          <p:cNvPr id="6" name="矩形 8"/>
          <p:cNvSpPr/>
          <p:nvPr userDrawn="1"/>
        </p:nvSpPr>
        <p:spPr>
          <a:xfrm>
            <a:off x="2476501" y="6750050"/>
            <a:ext cx="9715500" cy="10795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prstClr val="white"/>
              </a:solidFill>
            </a:endParaRPr>
          </a:p>
        </p:txBody>
      </p:sp>
      <p:sp>
        <p:nvSpPr>
          <p:cNvPr id="7" name="矩形 9"/>
          <p:cNvSpPr/>
          <p:nvPr userDrawn="1"/>
        </p:nvSpPr>
        <p:spPr>
          <a:xfrm>
            <a:off x="0" y="0"/>
            <a:ext cx="12192000" cy="2159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prstClr val="white"/>
              </a:solidFill>
            </a:endParaRPr>
          </a:p>
        </p:txBody>
      </p:sp>
      <p:sp>
        <p:nvSpPr>
          <p:cNvPr id="8" name="矩形 10"/>
          <p:cNvSpPr/>
          <p:nvPr userDrawn="1"/>
        </p:nvSpPr>
        <p:spPr>
          <a:xfrm>
            <a:off x="9239251" y="0"/>
            <a:ext cx="2952749" cy="2159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prstClr val="white"/>
              </a:solidFill>
            </a:endParaRPr>
          </a:p>
        </p:txBody>
      </p:sp>
      <p:sp>
        <p:nvSpPr>
          <p:cNvPr id="2" name="标题 1"/>
          <p:cNvSpPr>
            <a:spLocks noGrp="1"/>
          </p:cNvSpPr>
          <p:nvPr>
            <p:ph type="ctrTitle"/>
          </p:nvPr>
        </p:nvSpPr>
        <p:spPr>
          <a:xfrm>
            <a:off x="914400" y="2130426"/>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9" name="日期占位符 3"/>
          <p:cNvSpPr>
            <a:spLocks noGrp="1"/>
          </p:cNvSpPr>
          <p:nvPr>
            <p:ph type="dt" sz="half" idx="10"/>
          </p:nvPr>
        </p:nvSpPr>
        <p:spPr/>
        <p:txBody>
          <a:bodyPr/>
          <a:lstStyle>
            <a:lvl1pPr>
              <a:defRPr/>
            </a:lvl1pPr>
          </a:lstStyle>
          <a:p>
            <a:pPr>
              <a:defRPr/>
            </a:pPr>
            <a:fld id="{7B2F648A-6AA9-4C16-8844-196265C22904}" type="datetimeFigureOut">
              <a:rPr lang="zh-CN" altLang="en-US"/>
              <a:pPr>
                <a:defRPr/>
              </a:pPr>
              <a:t>2025/1/15</a:t>
            </a:fld>
            <a:endParaRPr lang="zh-CN" altLang="en-US"/>
          </a:p>
        </p:txBody>
      </p:sp>
      <p:sp>
        <p:nvSpPr>
          <p:cNvPr id="10" name="页脚占位符 4"/>
          <p:cNvSpPr>
            <a:spLocks noGrp="1"/>
          </p:cNvSpPr>
          <p:nvPr>
            <p:ph type="ftr" sz="quarter" idx="11"/>
          </p:nvPr>
        </p:nvSpPr>
        <p:spPr/>
        <p:txBody>
          <a:bodyPr/>
          <a:lstStyle>
            <a:lvl1pPr>
              <a:defRPr/>
            </a:lvl1pPr>
          </a:lstStyle>
          <a:p>
            <a:pPr>
              <a:defRPr/>
            </a:pPr>
            <a:endParaRPr lang="zh-CN" altLang="en-US"/>
          </a:p>
        </p:txBody>
      </p:sp>
      <p:sp>
        <p:nvSpPr>
          <p:cNvPr id="11" name="灯片编号占位符 5"/>
          <p:cNvSpPr>
            <a:spLocks noGrp="1"/>
          </p:cNvSpPr>
          <p:nvPr>
            <p:ph type="sldNum" sz="quarter" idx="12"/>
          </p:nvPr>
        </p:nvSpPr>
        <p:spPr/>
        <p:txBody>
          <a:bodyPr/>
          <a:lstStyle>
            <a:lvl1pPr>
              <a:defRPr/>
            </a:lvl1pPr>
          </a:lstStyle>
          <a:p>
            <a:pPr>
              <a:defRPr/>
            </a:pPr>
            <a:fld id="{2F442372-F354-44FE-9DF0-15F30F2D88AF}" type="slidenum">
              <a:rPr lang="zh-CN" altLang="en-US"/>
              <a:pPr>
                <a:defRPr/>
              </a:pPr>
              <a:t>‹#›</a:t>
            </a:fld>
            <a:endParaRPr lang="zh-CN" altLang="en-US"/>
          </a:p>
        </p:txBody>
      </p:sp>
    </p:spTree>
    <p:extLst>
      <p:ext uri="{BB962C8B-B14F-4D97-AF65-F5344CB8AC3E}">
        <p14:creationId xmlns:p14="http://schemas.microsoft.com/office/powerpoint/2010/main" val="1633791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285861"/>
            <a:ext cx="10972800" cy="4840303"/>
          </a:xfrm>
        </p:spPr>
        <p:txBody>
          <a:bodyPr/>
          <a:lstStyle>
            <a:lvl1pPr>
              <a:lnSpc>
                <a:spcPct val="110000"/>
              </a:lnSpc>
              <a:spcBef>
                <a:spcPts val="0"/>
              </a:spcBef>
              <a:spcAft>
                <a:spcPts val="1000"/>
              </a:spcAft>
              <a:buClr>
                <a:srgbClr val="FFC000"/>
              </a:buClr>
              <a:buSzPct val="80000"/>
              <a:buFont typeface="Wingdings" pitchFamily="2" charset="2"/>
              <a:buChar char="n"/>
              <a:defRPr sz="2800" b="0" baseline="0">
                <a:latin typeface="Arial" panose="020B0604020202020204" pitchFamily="34" charset="0"/>
                <a:ea typeface="微软雅黑" pitchFamily="34" charset="-122"/>
              </a:defRPr>
            </a:lvl1pPr>
            <a:lvl2pPr>
              <a:defRPr sz="2400" baseline="0">
                <a:latin typeface="Arial" panose="020B0604020202020204" pitchFamily="34" charset="0"/>
                <a:ea typeface="微软雅黑" pitchFamily="34" charset="-122"/>
              </a:defRPr>
            </a:lvl2pPr>
            <a:lvl3pPr>
              <a:defRPr baseline="0"/>
            </a:lvl3pPr>
            <a:lvl4pPr>
              <a:defRPr baseline="0"/>
            </a:lvl4pPr>
            <a:lvl5pPr>
              <a:defRPr baseline="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196D06B5-6AD4-4F33-A9D5-36E04B761C91}" type="datetime1">
              <a:rPr lang="zh-CN" altLang="en-US" smtClean="0"/>
              <a:t>2025/1/15</a:t>
            </a:fld>
            <a:endParaRPr lang="zh-CN" altLang="en-US"/>
          </a:p>
        </p:txBody>
      </p:sp>
      <p:sp>
        <p:nvSpPr>
          <p:cNvPr id="2" name="标题 1"/>
          <p:cNvSpPr>
            <a:spLocks noGrp="1"/>
          </p:cNvSpPr>
          <p:nvPr>
            <p:ph type="title"/>
          </p:nvPr>
        </p:nvSpPr>
        <p:spPr>
          <a:xfrm>
            <a:off x="666712" y="142852"/>
            <a:ext cx="10763325" cy="725470"/>
          </a:xfrm>
        </p:spPr>
        <p:txBody>
          <a:bodyPr>
            <a:normAutofit/>
          </a:bodyPr>
          <a:lstStyle>
            <a:lvl1pPr algn="l">
              <a:defRPr sz="3000" b="1" baseline="0">
                <a:solidFill>
                  <a:srgbClr val="FF0000"/>
                </a:solidFill>
                <a:effectLst>
                  <a:outerShdw blurRad="38100" dist="38100" dir="2700000" algn="tl">
                    <a:srgbClr val="000000">
                      <a:alpha val="43137"/>
                    </a:srgbClr>
                  </a:outerShdw>
                </a:effectLst>
                <a:latin typeface="Arial Black" pitchFamily="34" charset="0"/>
                <a:ea typeface="微软雅黑" pitchFamily="34" charset="-122"/>
              </a:defRPr>
            </a:lvl1pPr>
          </a:lstStyle>
          <a:p>
            <a:r>
              <a:rPr lang="zh-CN" altLang="en-US" dirty="0"/>
              <a:t>单击此处编辑母版标题样式</a:t>
            </a:r>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586586" y="6386391"/>
            <a:ext cx="5040560" cy="354977"/>
          </a:xfrm>
        </p:spPr>
        <p:txBody>
          <a:bodyPr/>
          <a:lstStyle/>
          <a:p>
            <a:r>
              <a:rPr lang="en-US" altLang="zh-CN"/>
              <a:t>CEPC Accelerator TDR International Review</a:t>
            </a:r>
            <a:endParaRPr lang="zh-CN" altLang="en-US" dirty="0"/>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extLst>
      <p:ext uri="{BB962C8B-B14F-4D97-AF65-F5344CB8AC3E}">
        <p14:creationId xmlns:p14="http://schemas.microsoft.com/office/powerpoint/2010/main" val="35489972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4" name="矩形 14"/>
          <p:cNvSpPr/>
          <p:nvPr userDrawn="1"/>
        </p:nvSpPr>
        <p:spPr>
          <a:xfrm>
            <a:off x="0" y="6750050"/>
            <a:ext cx="12192000" cy="1079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prstClr val="white"/>
              </a:solidFill>
            </a:endParaRPr>
          </a:p>
        </p:txBody>
      </p:sp>
      <p:sp>
        <p:nvSpPr>
          <p:cNvPr id="5" name="矩形 15"/>
          <p:cNvSpPr/>
          <p:nvPr userDrawn="1"/>
        </p:nvSpPr>
        <p:spPr>
          <a:xfrm>
            <a:off x="2476501" y="6750050"/>
            <a:ext cx="9715500" cy="10795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prstClr val="white"/>
              </a:solidFill>
            </a:endParaRPr>
          </a:p>
        </p:txBody>
      </p:sp>
      <p:sp>
        <p:nvSpPr>
          <p:cNvPr id="6" name="矩形 17"/>
          <p:cNvSpPr/>
          <p:nvPr userDrawn="1"/>
        </p:nvSpPr>
        <p:spPr>
          <a:xfrm>
            <a:off x="0" y="938213"/>
            <a:ext cx="12192000" cy="1079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prstClr val="white"/>
              </a:solidFill>
            </a:endParaRPr>
          </a:p>
        </p:txBody>
      </p:sp>
      <p:sp>
        <p:nvSpPr>
          <p:cNvPr id="7" name="矩形 22"/>
          <p:cNvSpPr/>
          <p:nvPr userDrawn="1"/>
        </p:nvSpPr>
        <p:spPr>
          <a:xfrm>
            <a:off x="1" y="1"/>
            <a:ext cx="285751" cy="91757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prstClr val="white"/>
              </a:solidFill>
            </a:endParaRPr>
          </a:p>
        </p:txBody>
      </p:sp>
      <p:sp>
        <p:nvSpPr>
          <p:cNvPr id="3" name="内容占位符 2"/>
          <p:cNvSpPr>
            <a:spLocks noGrp="1"/>
          </p:cNvSpPr>
          <p:nvPr>
            <p:ph idx="1"/>
          </p:nvPr>
        </p:nvSpPr>
        <p:spPr>
          <a:xfrm>
            <a:off x="609600" y="1285861"/>
            <a:ext cx="10972800" cy="4840303"/>
          </a:xfrm>
        </p:spPr>
        <p:txBody>
          <a:bodyPr/>
          <a:lstStyle>
            <a:lvl1pPr>
              <a:lnSpc>
                <a:spcPct val="110000"/>
              </a:lnSpc>
              <a:spcBef>
                <a:spcPts val="0"/>
              </a:spcBef>
              <a:spcAft>
                <a:spcPts val="1000"/>
              </a:spcAft>
              <a:buClr>
                <a:srgbClr val="FFC000"/>
              </a:buClr>
              <a:buSzPct val="80000"/>
              <a:buFont typeface="Wingdings" pitchFamily="2" charset="2"/>
              <a:buChar char="n"/>
              <a:defRPr sz="2800" b="0" baseline="0">
                <a:latin typeface="Arial" panose="020B0604020202020204" pitchFamily="34" charset="0"/>
                <a:ea typeface="微软雅黑" pitchFamily="34" charset="-122"/>
              </a:defRPr>
            </a:lvl1pPr>
            <a:lvl2pPr>
              <a:defRPr sz="2400" baseline="0">
                <a:latin typeface="Arial" panose="020B0604020202020204" pitchFamily="34" charset="0"/>
                <a:ea typeface="微软雅黑" pitchFamily="34" charset="-122"/>
              </a:defRPr>
            </a:lvl2pPr>
            <a:lvl3pPr>
              <a:defRPr baseline="0"/>
            </a:lvl3pPr>
            <a:lvl4pPr>
              <a:defRPr baseline="0"/>
            </a:lvl4pPr>
            <a:lvl5pPr>
              <a:defRPr baseline="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 name="标题 1"/>
          <p:cNvSpPr>
            <a:spLocks noGrp="1"/>
          </p:cNvSpPr>
          <p:nvPr>
            <p:ph type="title"/>
          </p:nvPr>
        </p:nvSpPr>
        <p:spPr>
          <a:xfrm>
            <a:off x="666712" y="142852"/>
            <a:ext cx="10763325" cy="725470"/>
          </a:xfrm>
        </p:spPr>
        <p:txBody>
          <a:bodyPr>
            <a:normAutofit/>
          </a:bodyPr>
          <a:lstStyle>
            <a:lvl1pPr algn="l">
              <a:defRPr sz="3000" b="1" baseline="0">
                <a:solidFill>
                  <a:srgbClr val="FF0000"/>
                </a:solidFill>
                <a:effectLst>
                  <a:outerShdw blurRad="38100" dist="38100" dir="2700000" algn="tl">
                    <a:srgbClr val="000000">
                      <a:alpha val="43137"/>
                    </a:srgbClr>
                  </a:outerShdw>
                </a:effectLst>
                <a:latin typeface="Arial Black" pitchFamily="34" charset="0"/>
                <a:ea typeface="微软雅黑" pitchFamily="34" charset="-122"/>
              </a:defRPr>
            </a:lvl1pPr>
          </a:lstStyle>
          <a:p>
            <a:r>
              <a:rPr lang="zh-CN" altLang="en-US" dirty="0"/>
              <a:t>单击此处编辑母版标题样式</a:t>
            </a:r>
          </a:p>
        </p:txBody>
      </p:sp>
      <p:sp>
        <p:nvSpPr>
          <p:cNvPr id="8" name="日期占位符 3"/>
          <p:cNvSpPr>
            <a:spLocks noGrp="1"/>
          </p:cNvSpPr>
          <p:nvPr>
            <p:ph type="dt" sz="half" idx="10"/>
          </p:nvPr>
        </p:nvSpPr>
        <p:spPr/>
        <p:txBody>
          <a:bodyPr/>
          <a:lstStyle>
            <a:lvl1pPr>
              <a:defRPr/>
            </a:lvl1pPr>
          </a:lstStyle>
          <a:p>
            <a:pPr>
              <a:defRPr/>
            </a:pPr>
            <a:fld id="{AA2258A8-CB29-4895-ACB3-087CDA9E75C6}" type="datetimeFigureOut">
              <a:rPr lang="zh-CN" altLang="en-US"/>
              <a:pPr>
                <a:defRPr/>
              </a:pPr>
              <a:t>2025/1/15</a:t>
            </a:fld>
            <a:endParaRPr lang="zh-CN" altLang="en-US"/>
          </a:p>
        </p:txBody>
      </p:sp>
      <p:sp>
        <p:nvSpPr>
          <p:cNvPr id="9" name="页脚占位符 4"/>
          <p:cNvSpPr>
            <a:spLocks noGrp="1"/>
          </p:cNvSpPr>
          <p:nvPr>
            <p:ph type="ftr" sz="quarter" idx="11"/>
          </p:nvPr>
        </p:nvSpPr>
        <p:spPr/>
        <p:txBody>
          <a:bodyPr/>
          <a:lstStyle>
            <a:lvl1pPr>
              <a:defRPr/>
            </a:lvl1pPr>
          </a:lstStyle>
          <a:p>
            <a:pPr>
              <a:defRPr/>
            </a:pPr>
            <a:endParaRPr lang="zh-CN" altLang="en-US"/>
          </a:p>
        </p:txBody>
      </p:sp>
      <p:sp>
        <p:nvSpPr>
          <p:cNvPr id="10" name="灯片编号占位符 5"/>
          <p:cNvSpPr>
            <a:spLocks noGrp="1"/>
          </p:cNvSpPr>
          <p:nvPr>
            <p:ph type="sldNum" sz="quarter" idx="12"/>
          </p:nvPr>
        </p:nvSpPr>
        <p:spPr/>
        <p:txBody>
          <a:bodyPr/>
          <a:lstStyle>
            <a:lvl1pPr>
              <a:defRPr/>
            </a:lvl1pPr>
          </a:lstStyle>
          <a:p>
            <a:pPr>
              <a:defRPr/>
            </a:pPr>
            <a:fld id="{F6C2C634-287A-4A18-97D8-4716869DD48C}" type="slidenum">
              <a:rPr lang="zh-CN" altLang="en-US"/>
              <a:pPr>
                <a:defRPr/>
              </a:pPr>
              <a:t>‹#›</a:t>
            </a:fld>
            <a:endParaRPr lang="zh-CN" altLang="en-US"/>
          </a:p>
        </p:txBody>
      </p:sp>
    </p:spTree>
    <p:extLst>
      <p:ext uri="{BB962C8B-B14F-4D97-AF65-F5344CB8AC3E}">
        <p14:creationId xmlns:p14="http://schemas.microsoft.com/office/powerpoint/2010/main" val="16235987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E0975988-F4F3-4F17-9A5E-9396F866EBE6}" type="datetimeFigureOut">
              <a:rPr lang="zh-CN" altLang="en-US"/>
              <a:pPr>
                <a:defRPr/>
              </a:pPr>
              <a:t>2025/1/15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CE5E8B5-7B4A-4823-9B9E-3DDB183A616F}" type="slidenum">
              <a:rPr lang="zh-CN" altLang="en-US"/>
              <a:pPr>
                <a:defRPr/>
              </a:pPr>
              <a:t>‹#›</a:t>
            </a:fld>
            <a:endParaRPr lang="zh-CN" altLang="en-US"/>
          </a:p>
        </p:txBody>
      </p:sp>
    </p:spTree>
    <p:extLst>
      <p:ext uri="{BB962C8B-B14F-4D97-AF65-F5344CB8AC3E}">
        <p14:creationId xmlns:p14="http://schemas.microsoft.com/office/powerpoint/2010/main" val="16950890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467F655C-27BD-4C48-BF53-A14E5B7EB253}" type="datetimeFigureOut">
              <a:rPr lang="zh-CN" altLang="en-US"/>
              <a:pPr>
                <a:defRPr/>
              </a:pPr>
              <a:t>2025/1/15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F79E28A-24B2-4FB5-9709-9504A99D6408}" type="slidenum">
              <a:rPr lang="zh-CN" altLang="en-US"/>
              <a:pPr>
                <a:defRPr/>
              </a:pPr>
              <a:t>‹#›</a:t>
            </a:fld>
            <a:endParaRPr lang="zh-CN" altLang="en-US"/>
          </a:p>
        </p:txBody>
      </p:sp>
    </p:spTree>
    <p:extLst>
      <p:ext uri="{BB962C8B-B14F-4D97-AF65-F5344CB8AC3E}">
        <p14:creationId xmlns:p14="http://schemas.microsoft.com/office/powerpoint/2010/main" val="20773006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A47D013E-AA77-4F20-8483-10C338E25CD4}" type="datetimeFigureOut">
              <a:rPr lang="zh-CN" altLang="en-US"/>
              <a:pPr>
                <a:defRPr/>
              </a:pPr>
              <a:t>2025/1/15</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450A0413-6ACB-449D-B68D-86D34FC67FC6}" type="slidenum">
              <a:rPr lang="zh-CN" altLang="en-US"/>
              <a:pPr>
                <a:defRPr/>
              </a:pPr>
              <a:t>‹#›</a:t>
            </a:fld>
            <a:endParaRPr lang="zh-CN" altLang="en-US"/>
          </a:p>
        </p:txBody>
      </p:sp>
    </p:spTree>
    <p:extLst>
      <p:ext uri="{BB962C8B-B14F-4D97-AF65-F5344CB8AC3E}">
        <p14:creationId xmlns:p14="http://schemas.microsoft.com/office/powerpoint/2010/main" val="29693887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
        <p:nvSpPr>
          <p:cNvPr id="3" name="标题 1"/>
          <p:cNvSpPr txBox="1">
            <a:spLocks/>
          </p:cNvSpPr>
          <p:nvPr userDrawn="1"/>
        </p:nvSpPr>
        <p:spPr>
          <a:xfrm>
            <a:off x="1557868" y="107953"/>
            <a:ext cx="10549467" cy="714375"/>
          </a:xfrm>
          <a:prstGeom prst="rect">
            <a:avLst/>
          </a:prstGeom>
        </p:spPr>
        <p:txBody>
          <a:bodyPr anchor="ctr">
            <a:normAutofit lnSpcReduction="10000"/>
          </a:bodyPr>
          <a:lstStyle>
            <a:lvl1pPr algn="ctr" defTabSz="914400" rtl="0" eaLnBrk="1" latinLnBrk="0" hangingPunct="1">
              <a:spcBef>
                <a:spcPct val="0"/>
              </a:spcBef>
              <a:buNone/>
              <a:defRPr sz="4400" b="1" kern="1200" baseline="0">
                <a:solidFill>
                  <a:schemeClr val="tx1"/>
                </a:solidFill>
                <a:latin typeface="Calibri" panose="020F0502020204030204" pitchFamily="34" charset="0"/>
                <a:ea typeface="+mj-ea"/>
                <a:cs typeface="Calibri" panose="020F0502020204030204" pitchFamily="34" charset="0"/>
              </a:defRPr>
            </a:lvl1pPr>
          </a:lstStyle>
          <a:p>
            <a:pPr>
              <a:defRPr/>
            </a:pPr>
            <a:endParaRPr lang="zh-CN" altLang="en-US" sz="4400" dirty="0"/>
          </a:p>
        </p:txBody>
      </p:sp>
      <p:pic>
        <p:nvPicPr>
          <p:cNvPr id="4" name="图片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0286" y="107952"/>
            <a:ext cx="1272116"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13"/>
          <p:cNvGrpSpPr>
            <a:grpSpLocks/>
          </p:cNvGrpSpPr>
          <p:nvPr userDrawn="1"/>
        </p:nvGrpSpPr>
        <p:grpSpPr bwMode="auto">
          <a:xfrm>
            <a:off x="0" y="822325"/>
            <a:ext cx="12192000" cy="134938"/>
            <a:chOff x="0" y="821645"/>
            <a:chExt cx="9144000" cy="135426"/>
          </a:xfrm>
        </p:grpSpPr>
        <p:grpSp>
          <p:nvGrpSpPr>
            <p:cNvPr id="6" name="组合 14"/>
            <p:cNvGrpSpPr>
              <a:grpSpLocks/>
            </p:cNvGrpSpPr>
            <p:nvPr userDrawn="1"/>
          </p:nvGrpSpPr>
          <p:grpSpPr bwMode="auto">
            <a:xfrm>
              <a:off x="0" y="846225"/>
              <a:ext cx="9144000" cy="110846"/>
              <a:chOff x="0" y="846225"/>
              <a:chExt cx="9144000" cy="110846"/>
            </a:xfrm>
          </p:grpSpPr>
          <p:grpSp>
            <p:nvGrpSpPr>
              <p:cNvPr id="8" name="组合 16"/>
              <p:cNvGrpSpPr>
                <a:grpSpLocks/>
              </p:cNvGrpSpPr>
              <p:nvPr userDrawn="1"/>
            </p:nvGrpSpPr>
            <p:grpSpPr bwMode="auto">
              <a:xfrm>
                <a:off x="875653" y="846225"/>
                <a:ext cx="8268347" cy="110438"/>
                <a:chOff x="875653" y="846225"/>
                <a:chExt cx="8268347" cy="110438"/>
              </a:xfrm>
            </p:grpSpPr>
            <p:sp>
              <p:nvSpPr>
                <p:cNvPr id="10" name="矩形 9"/>
                <p:cNvSpPr/>
                <p:nvPr userDrawn="1"/>
              </p:nvSpPr>
              <p:spPr>
                <a:xfrm>
                  <a:off x="876300" y="845545"/>
                  <a:ext cx="8267700" cy="111527"/>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1" name="直角三角形 10"/>
                <p:cNvSpPr/>
                <p:nvPr userDrawn="1"/>
              </p:nvSpPr>
              <p:spPr>
                <a:xfrm>
                  <a:off x="976313" y="845545"/>
                  <a:ext cx="136525" cy="111527"/>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grpSp>
          <p:sp>
            <p:nvSpPr>
              <p:cNvPr id="9" name="矩形 8"/>
              <p:cNvSpPr/>
              <p:nvPr userDrawn="1"/>
            </p:nvSpPr>
            <p:spPr>
              <a:xfrm>
                <a:off x="0" y="845545"/>
                <a:ext cx="974725" cy="11152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grpSp>
        <p:cxnSp>
          <p:nvCxnSpPr>
            <p:cNvPr id="7" name="直接连接符 6"/>
            <p:cNvCxnSpPr/>
            <p:nvPr userDrawn="1"/>
          </p:nvCxnSpPr>
          <p:spPr>
            <a:xfrm flipV="1">
              <a:off x="974725" y="821645"/>
              <a:ext cx="0" cy="13542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12" name="直接连接符 11"/>
          <p:cNvCxnSpPr/>
          <p:nvPr userDrawn="1"/>
        </p:nvCxnSpPr>
        <p:spPr>
          <a:xfrm>
            <a:off x="11444817" y="6588125"/>
            <a:ext cx="0" cy="2667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650242" y="22523"/>
            <a:ext cx="10902897" cy="823704"/>
          </a:xfrm>
        </p:spPr>
        <p:txBody>
          <a:bodyPr/>
          <a:lstStyle/>
          <a:p>
            <a:r>
              <a:rPr lang="zh-CN" altLang="en-US" dirty="0"/>
              <a:t>单击此处编辑母版标题样式</a:t>
            </a:r>
          </a:p>
        </p:txBody>
      </p:sp>
    </p:spTree>
    <p:extLst>
      <p:ext uri="{BB962C8B-B14F-4D97-AF65-F5344CB8AC3E}">
        <p14:creationId xmlns:p14="http://schemas.microsoft.com/office/powerpoint/2010/main" val="40575535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10" name="标题 4"/>
          <p:cNvSpPr>
            <a:spLocks noGrp="1"/>
          </p:cNvSpPr>
          <p:nvPr>
            <p:ph type="title" hasCustomPrompt="1"/>
          </p:nvPr>
        </p:nvSpPr>
        <p:spPr>
          <a:xfrm>
            <a:off x="1558637" y="1"/>
            <a:ext cx="10515600"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grpSp>
        <p:nvGrpSpPr>
          <p:cNvPr id="4" name="组合 3"/>
          <p:cNvGrpSpPr/>
          <p:nvPr userDrawn="1"/>
        </p:nvGrpSpPr>
        <p:grpSpPr>
          <a:xfrm>
            <a:off x="0" y="727354"/>
            <a:ext cx="12192000" cy="110846"/>
            <a:chOff x="0" y="846225"/>
            <a:chExt cx="9144000" cy="110846"/>
          </a:xfrm>
        </p:grpSpPr>
        <p:grpSp>
          <p:nvGrpSpPr>
            <p:cNvPr id="5" name="组合 4"/>
            <p:cNvGrpSpPr/>
            <p:nvPr/>
          </p:nvGrpSpPr>
          <p:grpSpPr>
            <a:xfrm>
              <a:off x="0" y="846225"/>
              <a:ext cx="9144000" cy="110846"/>
              <a:chOff x="0" y="846225"/>
              <a:chExt cx="9144000" cy="110846"/>
            </a:xfrm>
          </p:grpSpPr>
          <p:grpSp>
            <p:nvGrpSpPr>
              <p:cNvPr id="7" name="组合 6"/>
              <p:cNvGrpSpPr/>
              <p:nvPr/>
            </p:nvGrpSpPr>
            <p:grpSpPr>
              <a:xfrm>
                <a:off x="875653" y="846225"/>
                <a:ext cx="8268347" cy="110438"/>
                <a:chOff x="875653" y="846225"/>
                <a:chExt cx="8268347" cy="110438"/>
              </a:xfrm>
            </p:grpSpPr>
            <p:sp>
              <p:nvSpPr>
                <p:cNvPr id="9" name="矩形 8"/>
                <p:cNvSpPr/>
                <p:nvPr/>
              </p:nvSpPr>
              <p:spPr>
                <a:xfrm>
                  <a:off x="875653" y="846227"/>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直角三角形 10"/>
                <p:cNvSpPr/>
                <p:nvPr/>
              </p:nvSpPr>
              <p:spPr>
                <a:xfrm>
                  <a:off x="975360" y="846225"/>
                  <a:ext cx="137160" cy="110438"/>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8" name="矩形 7"/>
              <p:cNvSpPr/>
              <p:nvPr/>
            </p:nvSpPr>
            <p:spPr>
              <a:xfrm>
                <a:off x="0" y="846226"/>
                <a:ext cx="97536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cxnSp>
          <p:nvCxnSpPr>
            <p:cNvPr id="6" name="直接连接符 5"/>
            <p:cNvCxnSpPr>
              <a:stCxn id="11" idx="2"/>
            </p:cNvCxnSpPr>
            <p:nvPr/>
          </p:nvCxnSpPr>
          <p:spPr>
            <a:xfrm flipV="1">
              <a:off x="975360" y="846225"/>
              <a:ext cx="0" cy="11043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2" name="图片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9786" y="76201"/>
            <a:ext cx="1272156" cy="633385"/>
          </a:xfrm>
          <a:prstGeom prst="rect">
            <a:avLst/>
          </a:prstGeom>
        </p:spPr>
      </p:pic>
      <p:sp>
        <p:nvSpPr>
          <p:cNvPr id="13" name="矩形 12"/>
          <p:cNvSpPr/>
          <p:nvPr userDrawn="1"/>
        </p:nvSpPr>
        <p:spPr>
          <a:xfrm>
            <a:off x="1" y="6553201"/>
            <a:ext cx="10914276" cy="30205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sp>
        <p:nvSpPr>
          <p:cNvPr id="14" name="矩形 13"/>
          <p:cNvSpPr/>
          <p:nvPr userDrawn="1"/>
        </p:nvSpPr>
        <p:spPr>
          <a:xfrm>
            <a:off x="10909477" y="6553201"/>
            <a:ext cx="1282524" cy="300331"/>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bg1"/>
              </a:solidFill>
              <a:latin typeface="Calibri" panose="020F0502020204030204" pitchFamily="34" charset="0"/>
              <a:cs typeface="Calibri" panose="020F0502020204030204" pitchFamily="34" charset="0"/>
            </a:endParaRPr>
          </a:p>
        </p:txBody>
      </p:sp>
      <p:sp>
        <p:nvSpPr>
          <p:cNvPr id="15" name="Slide Number Placeholder 5"/>
          <p:cNvSpPr txBox="1">
            <a:spLocks/>
          </p:cNvSpPr>
          <p:nvPr userDrawn="1"/>
        </p:nvSpPr>
        <p:spPr>
          <a:xfrm>
            <a:off x="10311534" y="6433915"/>
            <a:ext cx="1796516" cy="421341"/>
          </a:xfrm>
          <a:prstGeom prst="rect">
            <a:avLst/>
          </a:prstGeom>
        </p:spPr>
        <p:txBody>
          <a:bodyPr vert="horz" lIns="91440" tIns="45720" rIns="91440" bIns="45720" rtlCol="0" anchor="ctr"/>
          <a:lstStyle>
            <a:defPPr>
              <a:defRPr lang="zh-CN"/>
            </a:defPPr>
            <a:lvl1pPr marL="0" algn="r" defTabSz="914400" rtl="0" eaLnBrk="1" latinLnBrk="0" hangingPunct="1">
              <a:defRPr lang="zh-CN" altLang="en-US" sz="2000" kern="1200" smtClean="0">
                <a:solidFill>
                  <a:schemeClr val="bg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71D156-31C7-4A0D-88C3-08F7D3EE48DA}" type="slidenum">
              <a:rPr lang="en-US" altLang="zh-CN" sz="1600" b="1" smtClean="0">
                <a:latin typeface="Calibri" panose="020F0502020204030204" pitchFamily="34" charset="0"/>
                <a:cs typeface="Calibri" panose="020F0502020204030204" pitchFamily="34" charset="0"/>
              </a:rPr>
              <a:pPr/>
              <a:t>‹#›</a:t>
            </a:fld>
            <a:endParaRPr lang="zh-CN" altLang="en-US" sz="1600" b="1" dirty="0">
              <a:latin typeface="Calibri" panose="020F0502020204030204" pitchFamily="34" charset="0"/>
              <a:cs typeface="Calibri" panose="020F0502020204030204" pitchFamily="34" charset="0"/>
            </a:endParaRPr>
          </a:p>
        </p:txBody>
      </p:sp>
      <p:sp>
        <p:nvSpPr>
          <p:cNvPr id="16" name="文本框 19"/>
          <p:cNvSpPr txBox="1"/>
          <p:nvPr userDrawn="1"/>
        </p:nvSpPr>
        <p:spPr>
          <a:xfrm>
            <a:off x="38100" y="6581002"/>
            <a:ext cx="1071541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b="1" dirty="0">
                <a:solidFill>
                  <a:schemeClr val="bg1"/>
                </a:solidFill>
                <a:latin typeface="Calibri" panose="020F0502020204030204" pitchFamily="34" charset="0"/>
                <a:cs typeface="Calibri" panose="020F0502020204030204" pitchFamily="34" charset="0"/>
              </a:rPr>
              <a:t>低激活温度吸气剂薄膜制备与研究</a:t>
            </a:r>
            <a:r>
              <a:rPr lang="zh-CN" altLang="en-US" sz="1200" b="1" baseline="0" dirty="0">
                <a:solidFill>
                  <a:schemeClr val="bg1"/>
                </a:solidFill>
                <a:latin typeface="Calibri" panose="020F0502020204030204" pitchFamily="34" charset="0"/>
                <a:cs typeface="Calibri" panose="020F0502020204030204" pitchFamily="34" charset="0"/>
              </a:rPr>
              <a:t> </a:t>
            </a:r>
            <a:r>
              <a:rPr lang="en-US" altLang="zh-CN" sz="1200" b="1" baseline="0" dirty="0">
                <a:solidFill>
                  <a:schemeClr val="bg1"/>
                </a:solidFill>
                <a:latin typeface="Calibri" panose="020F0502020204030204" pitchFamily="34" charset="0"/>
                <a:cs typeface="Calibri" panose="020F0502020204030204" pitchFamily="34" charset="0"/>
              </a:rPr>
              <a:t>/</a:t>
            </a:r>
            <a:r>
              <a:rPr lang="zh-CN" altLang="en-US" sz="1200" b="1" baseline="0" dirty="0">
                <a:solidFill>
                  <a:schemeClr val="bg1"/>
                </a:solidFill>
                <a:latin typeface="Calibri" panose="020F0502020204030204" pitchFamily="34" charset="0"/>
                <a:cs typeface="Calibri" panose="020F0502020204030204" pitchFamily="34" charset="0"/>
              </a:rPr>
              <a:t>加速器中心 真空组 </a:t>
            </a:r>
            <a:r>
              <a:rPr lang="en-US" altLang="zh-CN" sz="1200" b="1" baseline="0" dirty="0">
                <a:solidFill>
                  <a:schemeClr val="bg1"/>
                </a:solidFill>
                <a:latin typeface="Calibri" panose="020F0502020204030204" pitchFamily="34" charset="0"/>
                <a:cs typeface="Calibri" panose="020F0502020204030204" pitchFamily="34" charset="0"/>
              </a:rPr>
              <a:t>/</a:t>
            </a:r>
            <a:r>
              <a:rPr lang="zh-CN" altLang="en-US" sz="1200" b="1" baseline="0" dirty="0">
                <a:solidFill>
                  <a:schemeClr val="bg1"/>
                </a:solidFill>
                <a:latin typeface="Calibri" panose="020F0502020204030204" pitchFamily="34" charset="0"/>
                <a:cs typeface="Calibri" panose="020F0502020204030204" pitchFamily="34" charset="0"/>
              </a:rPr>
              <a:t>马永胜</a:t>
            </a:r>
            <a:endParaRPr lang="zh-CN" altLang="en-US" sz="1200" b="1" dirty="0">
              <a:solidFill>
                <a:schemeClr val="bg1"/>
              </a:solidFill>
              <a:latin typeface="Calibri" panose="020F0502020204030204" pitchFamily="34" charset="0"/>
              <a:cs typeface="Calibri" panose="020F0502020204030204" pitchFamily="34" charset="0"/>
            </a:endParaRPr>
          </a:p>
        </p:txBody>
      </p:sp>
      <p:sp>
        <p:nvSpPr>
          <p:cNvPr id="17" name="直角三角形 16"/>
          <p:cNvSpPr/>
          <p:nvPr userDrawn="1"/>
        </p:nvSpPr>
        <p:spPr>
          <a:xfrm flipV="1">
            <a:off x="10909477" y="6553200"/>
            <a:ext cx="526943" cy="302054"/>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cxnSp>
        <p:nvCxnSpPr>
          <p:cNvPr id="18" name="直接连接符 17"/>
          <p:cNvCxnSpPr/>
          <p:nvPr userDrawn="1"/>
        </p:nvCxnSpPr>
        <p:spPr>
          <a:xfrm>
            <a:off x="11445105" y="6433915"/>
            <a:ext cx="0" cy="42134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01985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310AA8A-7316-45BE-90A2-2B125DE50948}" type="datetime1">
              <a:rPr lang="zh-CN" altLang="en-US" smtClean="0"/>
              <a:t>2025/1/15</a:t>
            </a:fld>
            <a:endParaRPr lang="zh-CN" altLang="en-US"/>
          </a:p>
        </p:txBody>
      </p:sp>
      <p:sp>
        <p:nvSpPr>
          <p:cNvPr id="4" name="灯片编号占位符 3"/>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6" name="页脚占位符 4"/>
          <p:cNvSpPr>
            <a:spLocks noGrp="1"/>
          </p:cNvSpPr>
          <p:nvPr>
            <p:ph type="ftr" sz="quarter" idx="11"/>
          </p:nvPr>
        </p:nvSpPr>
        <p:spPr>
          <a:xfrm>
            <a:off x="3586586" y="6386391"/>
            <a:ext cx="5040560" cy="354977"/>
          </a:xfrm>
        </p:spPr>
        <p:txBody>
          <a:bodyPr/>
          <a:lstStyle/>
          <a:p>
            <a:r>
              <a:rPr lang="en-US" altLang="zh-CN"/>
              <a:t>CEPC Accelerator TDR International Review</a:t>
            </a:r>
            <a:endParaRPr lang="zh-CN" altLang="en-US" dirty="0"/>
          </a:p>
        </p:txBody>
      </p:sp>
    </p:spTree>
    <p:extLst>
      <p:ext uri="{BB962C8B-B14F-4D97-AF65-F5344CB8AC3E}">
        <p14:creationId xmlns:p14="http://schemas.microsoft.com/office/powerpoint/2010/main" val="389533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fld id="{F6CC5D4F-7ED1-450E-9A65-D90E5772E599}" type="datetime1">
              <a:rPr lang="zh-CN" altLang="en-US" smtClean="0"/>
              <a:t>2025/1/15</a:t>
            </a:fld>
            <a:endParaRPr lang="zh-CN" altLang="en-US"/>
          </a:p>
        </p:txBody>
      </p:sp>
      <p:sp>
        <p:nvSpPr>
          <p:cNvPr id="5" name="Footer Placeholder 4"/>
          <p:cNvSpPr>
            <a:spLocks noGrp="1"/>
          </p:cNvSpPr>
          <p:nvPr>
            <p:ph type="ftr" sz="quarter" idx="11"/>
          </p:nvPr>
        </p:nvSpPr>
        <p:spPr/>
        <p:txBody>
          <a:bodyPr/>
          <a:lstStyle/>
          <a:p>
            <a:r>
              <a:rPr lang="en-US" altLang="zh-CN"/>
              <a:t>CEPC Accelerator TDR International Review</a:t>
            </a:r>
            <a:endParaRPr lang="zh-CN" altLang="en-US"/>
          </a:p>
        </p:txBody>
      </p:sp>
      <p:sp>
        <p:nvSpPr>
          <p:cNvPr id="6" name="Slide Number Placeholder 5"/>
          <p:cNvSpPr>
            <a:spLocks noGrp="1"/>
          </p:cNvSpPr>
          <p:nvPr>
            <p:ph type="sldNum" sz="quarter" idx="12"/>
          </p:nvPr>
        </p:nvSpPr>
        <p:spPr/>
        <p:txBody>
          <a:bodyPr/>
          <a:lstStyle/>
          <a:p>
            <a:fld id="{27F552FA-C358-4F70-9CE8-3E41459FCE36}" type="slidenum">
              <a:rPr lang="zh-CN" altLang="en-US" smtClean="0"/>
              <a:t>‹#›</a:t>
            </a:fld>
            <a:endParaRPr lang="zh-CN" altLang="en-US"/>
          </a:p>
        </p:txBody>
      </p:sp>
      <p:sp>
        <p:nvSpPr>
          <p:cNvPr id="7" name="Title 6"/>
          <p:cNvSpPr>
            <a:spLocks noGrp="1"/>
          </p:cNvSpPr>
          <p:nvPr>
            <p:ph type="title"/>
          </p:nvPr>
        </p:nvSpPr>
        <p:spPr/>
        <p:txBody>
          <a:bodyPr/>
          <a:lstStyle/>
          <a:p>
            <a:r>
              <a:rPr lang="en-US" altLang="zh-CN"/>
              <a:t>Click to edit Master title style</a:t>
            </a:r>
            <a:endParaRPr lang="zh-CN" altLang="en-US"/>
          </a:p>
        </p:txBody>
      </p:sp>
    </p:spTree>
    <p:extLst>
      <p:ext uri="{BB962C8B-B14F-4D97-AF65-F5344CB8AC3E}">
        <p14:creationId xmlns:p14="http://schemas.microsoft.com/office/powerpoint/2010/main" val="2318022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DC51BFFC-F7ED-427A-BB49-D6A74D07957A}" type="datetime1">
              <a:rPr lang="zh-CN" altLang="en-US" smtClean="0"/>
              <a:t>2025/1/15</a:t>
            </a:fld>
            <a:endParaRPr lang="zh-CN" altLang="en-US"/>
          </a:p>
        </p:txBody>
      </p:sp>
      <p:sp>
        <p:nvSpPr>
          <p:cNvPr id="5" name="页脚占位符 4"/>
          <p:cNvSpPr>
            <a:spLocks noGrp="1"/>
          </p:cNvSpPr>
          <p:nvPr>
            <p:ph type="ftr" sz="quarter" idx="11"/>
          </p:nvPr>
        </p:nvSpPr>
        <p:spPr/>
        <p:txBody>
          <a:bodyPr/>
          <a:lstStyle/>
          <a:p>
            <a:r>
              <a:rPr lang="en-US" altLang="zh-CN"/>
              <a:t>CEPC Accelerator TDR International Review</a:t>
            </a:r>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文本框 8">
            <a:extLst>
              <a:ext uri="{FF2B5EF4-FFF2-40B4-BE49-F238E27FC236}">
                <a16:creationId xmlns:a16="http://schemas.microsoft.com/office/drawing/2014/main" id="{0BC63A61-D84E-4B59-9936-F766128761DF}"/>
              </a:ext>
            </a:extLst>
          </p:cNvPr>
          <p:cNvSpPr txBox="1"/>
          <p:nvPr userDrawn="1"/>
        </p:nvSpPr>
        <p:spPr>
          <a:xfrm>
            <a:off x="7467195" y="73640"/>
            <a:ext cx="4320480" cy="830997"/>
          </a:xfrm>
          <a:prstGeom prst="rect">
            <a:avLst/>
          </a:prstGeom>
          <a:noFill/>
        </p:spPr>
        <p:txBody>
          <a:bodyPr wrap="square" rtlCol="0">
            <a:spAutoFit/>
          </a:bodyPr>
          <a:lstStyle/>
          <a:p>
            <a:r>
              <a:rPr lang="en-US" altLang="zh-CN" sz="4800" dirty="0">
                <a:solidFill>
                  <a:schemeClr val="bg2">
                    <a:lumMod val="90000"/>
                  </a:schemeClr>
                </a:solidFill>
              </a:rPr>
              <a:t>Confidential</a:t>
            </a:r>
            <a:endParaRPr lang="zh-CN" altLang="en-US" sz="4800" dirty="0">
              <a:solidFill>
                <a:schemeClr val="bg2">
                  <a:lumMod val="90000"/>
                </a:schemeClr>
              </a:solidFill>
            </a:endParaRPr>
          </a:p>
        </p:txBody>
      </p:sp>
    </p:spTree>
    <p:extLst>
      <p:ext uri="{BB962C8B-B14F-4D97-AF65-F5344CB8AC3E}">
        <p14:creationId xmlns:p14="http://schemas.microsoft.com/office/powerpoint/2010/main" val="917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21308" y="1718148"/>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EEB30B2B-8DAF-4635-9F01-0B9C458933E3}" type="datetime1">
              <a:rPr lang="zh-CN" altLang="en-US" smtClean="0"/>
              <a:t>2025/1/15</a:t>
            </a:fld>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8" name="矩形 7"/>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userDrawn="1"/>
        </p:nvSpPr>
        <p:spPr>
          <a:xfrm>
            <a:off x="-1" y="0"/>
            <a:ext cx="12192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p:cNvSpPr/>
          <p:nvPr userDrawn="1"/>
        </p:nvSpPr>
        <p:spPr>
          <a:xfrm>
            <a:off x="9239272" y="-2"/>
            <a:ext cx="2952728" cy="21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733552" y="6356351"/>
            <a:ext cx="4738712" cy="365125"/>
          </a:xfrm>
        </p:spPr>
        <p:txBody>
          <a:bodyPr/>
          <a:lstStyle>
            <a:lvl1pPr>
              <a:defRPr>
                <a:solidFill>
                  <a:schemeClr val="tx1"/>
                </a:solidFill>
              </a:defRPr>
            </a:lvl1pPr>
          </a:lstStyle>
          <a:p>
            <a:r>
              <a:rPr lang="en-US" altLang="zh-CN"/>
              <a:t>CEPC Accelerator TDR International Review</a:t>
            </a:r>
            <a:endParaRPr lang="zh-CN" altLang="en-US" dirty="0"/>
          </a:p>
        </p:txBody>
      </p:sp>
    </p:spTree>
    <p:extLst>
      <p:ext uri="{BB962C8B-B14F-4D97-AF65-F5344CB8AC3E}">
        <p14:creationId xmlns:p14="http://schemas.microsoft.com/office/powerpoint/2010/main" val="3528933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285861"/>
            <a:ext cx="10972800" cy="4840303"/>
          </a:xfrm>
        </p:spPr>
        <p:txBody>
          <a:bodyPr/>
          <a:lstStyle>
            <a:lvl1pPr>
              <a:lnSpc>
                <a:spcPct val="110000"/>
              </a:lnSpc>
              <a:spcBef>
                <a:spcPts val="0"/>
              </a:spcBef>
              <a:spcAft>
                <a:spcPts val="1000"/>
              </a:spcAft>
              <a:buClr>
                <a:srgbClr val="FFC000"/>
              </a:buClr>
              <a:buSzPct val="80000"/>
              <a:buFont typeface="Wingdings" pitchFamily="2" charset="2"/>
              <a:buChar char="n"/>
              <a:defRPr sz="2800" b="0" baseline="0">
                <a:latin typeface="Arial" panose="020B0604020202020204" pitchFamily="34" charset="0"/>
                <a:ea typeface="微软雅黑" pitchFamily="34" charset="-122"/>
              </a:defRPr>
            </a:lvl1pPr>
            <a:lvl2pPr>
              <a:defRPr sz="2400" baseline="0">
                <a:latin typeface="Arial" panose="020B0604020202020204" pitchFamily="34" charset="0"/>
                <a:ea typeface="微软雅黑" pitchFamily="34" charset="-122"/>
              </a:defRPr>
            </a:lvl2pPr>
            <a:lvl3pPr>
              <a:defRPr baseline="0"/>
            </a:lvl3pPr>
            <a:lvl4pPr>
              <a:defRPr baseline="0"/>
            </a:lvl4pPr>
            <a:lvl5pPr>
              <a:defRPr baseline="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ACAB315D-5845-4E10-96EE-900B6420E4E9}" type="datetime1">
              <a:rPr lang="zh-CN" altLang="en-US" smtClean="0"/>
              <a:t>2025/1/15</a:t>
            </a:fld>
            <a:endParaRPr lang="zh-CN" altLang="en-US"/>
          </a:p>
        </p:txBody>
      </p:sp>
      <p:sp>
        <p:nvSpPr>
          <p:cNvPr id="2" name="标题 1"/>
          <p:cNvSpPr>
            <a:spLocks noGrp="1"/>
          </p:cNvSpPr>
          <p:nvPr>
            <p:ph type="title"/>
          </p:nvPr>
        </p:nvSpPr>
        <p:spPr>
          <a:xfrm>
            <a:off x="666712" y="142852"/>
            <a:ext cx="10763325" cy="725470"/>
          </a:xfrm>
        </p:spPr>
        <p:txBody>
          <a:bodyPr>
            <a:normAutofit/>
          </a:bodyPr>
          <a:lstStyle>
            <a:lvl1pPr algn="l">
              <a:defRPr sz="3000" b="1" baseline="0">
                <a:solidFill>
                  <a:srgbClr val="FF0000"/>
                </a:solidFill>
                <a:effectLst>
                  <a:outerShdw blurRad="38100" dist="38100" dir="2700000" algn="tl">
                    <a:srgbClr val="000000">
                      <a:alpha val="43137"/>
                    </a:srgbClr>
                  </a:outerShdw>
                </a:effectLst>
                <a:latin typeface="Arial Black" pitchFamily="34" charset="0"/>
                <a:ea typeface="微软雅黑" pitchFamily="34" charset="-122"/>
              </a:defRPr>
            </a:lvl1pPr>
          </a:lstStyle>
          <a:p>
            <a:r>
              <a:rPr lang="zh-CN" altLang="en-US" dirty="0"/>
              <a:t>单击此处编辑母版标题样式</a:t>
            </a:r>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586586" y="6386391"/>
            <a:ext cx="5040560" cy="354977"/>
          </a:xfrm>
        </p:spPr>
        <p:txBody>
          <a:bodyPr/>
          <a:lstStyle/>
          <a:p>
            <a:r>
              <a:rPr lang="en-US" altLang="zh-CN"/>
              <a:t>CEPC Accelerator TDR International Review</a:t>
            </a:r>
            <a:endParaRPr lang="zh-CN" altLang="en-US" dirty="0"/>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extLst>
      <p:ext uri="{BB962C8B-B14F-4D97-AF65-F5344CB8AC3E}">
        <p14:creationId xmlns:p14="http://schemas.microsoft.com/office/powerpoint/2010/main" val="3636388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AE8D2C3-E4EE-4507-8B92-8AE7B7B616F4}" type="datetime1">
              <a:rPr lang="zh-CN" altLang="en-US" smtClean="0"/>
              <a:t>2025/1/15</a:t>
            </a:fld>
            <a:endParaRPr lang="zh-CN" altLang="en-US"/>
          </a:p>
        </p:txBody>
      </p:sp>
      <p:sp>
        <p:nvSpPr>
          <p:cNvPr id="4" name="灯片编号占位符 3"/>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6" name="页脚占位符 4"/>
          <p:cNvSpPr>
            <a:spLocks noGrp="1"/>
          </p:cNvSpPr>
          <p:nvPr>
            <p:ph type="ftr" sz="quarter" idx="11"/>
          </p:nvPr>
        </p:nvSpPr>
        <p:spPr>
          <a:xfrm>
            <a:off x="3586586" y="6386391"/>
            <a:ext cx="5040560" cy="354977"/>
          </a:xfrm>
        </p:spPr>
        <p:txBody>
          <a:bodyPr/>
          <a:lstStyle/>
          <a:p>
            <a:r>
              <a:rPr lang="en-US" altLang="zh-CN"/>
              <a:t>CEPC Accelerator TDR International Review</a:t>
            </a:r>
            <a:endParaRPr lang="zh-CN" altLang="en-US" dirty="0"/>
          </a:p>
        </p:txBody>
      </p:sp>
    </p:spTree>
    <p:extLst>
      <p:ext uri="{BB962C8B-B14F-4D97-AF65-F5344CB8AC3E}">
        <p14:creationId xmlns:p14="http://schemas.microsoft.com/office/powerpoint/2010/main" val="2630877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pic>
        <p:nvPicPr>
          <p:cNvPr id="7" name="图片 6" descr="高能所图标-单色.tif"/>
          <p:cNvPicPr>
            <a:picLocks noChangeAspect="1"/>
          </p:cNvPicPr>
          <p:nvPr userDrawn="1"/>
        </p:nvPicPr>
        <p:blipFill>
          <a:blip r:embed="rId2" cstate="email">
            <a:lum bright="5000"/>
            <a:extLst>
              <a:ext uri="{28A0092B-C50C-407E-A947-70E740481C1C}">
                <a14:useLocalDpi xmlns:a14="http://schemas.microsoft.com/office/drawing/2010/main"/>
              </a:ext>
            </a:extLst>
          </a:blip>
          <a:srcRect/>
          <a:stretch>
            <a:fillRect/>
          </a:stretch>
        </p:blipFill>
        <p:spPr>
          <a:xfrm>
            <a:off x="0" y="2348880"/>
            <a:ext cx="7440149" cy="4509120"/>
          </a:xfrm>
          <a:prstGeom prst="rect">
            <a:avLst/>
          </a:prstGeom>
        </p:spPr>
      </p:pic>
      <p:sp>
        <p:nvSpPr>
          <p:cNvPr id="2" name="标题 1"/>
          <p:cNvSpPr>
            <a:spLocks noGrp="1"/>
          </p:cNvSpPr>
          <p:nvPr>
            <p:ph type="ctrTitle"/>
          </p:nvPr>
        </p:nvSpPr>
        <p:spPr>
          <a:xfrm>
            <a:off x="914400" y="2130426"/>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FFBE3450-B00C-4083-A665-4ACEFA817E0E}" type="datetimeFigureOut">
              <a:rPr lang="zh-CN" altLang="en-US" smtClean="0"/>
              <a:pPr/>
              <a:t>2025/1/15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8" name="矩形 7"/>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userDrawn="1"/>
        </p:nvSpPr>
        <p:spPr>
          <a:xfrm>
            <a:off x="-1" y="0"/>
            <a:ext cx="12192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p:cNvSpPr/>
          <p:nvPr userDrawn="1"/>
        </p:nvSpPr>
        <p:spPr>
          <a:xfrm>
            <a:off x="9239272" y="-2"/>
            <a:ext cx="2952728" cy="21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extLst>
      <p:ext uri="{BB962C8B-B14F-4D97-AF65-F5344CB8AC3E}">
        <p14:creationId xmlns:p14="http://schemas.microsoft.com/office/powerpoint/2010/main" val="21636411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theme" Target="../theme/theme3.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1.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282080-4BD3-4705-918A-291DE1BC685E}" type="datetime1">
              <a:rPr lang="zh-CN" altLang="en-US" smtClean="0"/>
              <a:t>2025/1/15</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zh-CN" dirty="0"/>
              <a:t>CEPC Accelerator TDR International Review</a:t>
            </a:r>
            <a:endParaRPr lang="zh-CN" altLang="en-US" dirty="0"/>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5E9139-A00B-4B2A-98A6-095DC08F1345}" type="slidenum">
              <a:rPr lang="zh-CN" altLang="en-US" smtClean="0"/>
              <a:pPr/>
              <a:t>‹#›</a:t>
            </a:fld>
            <a:endParaRPr lang="zh-CN" altLang="en-US"/>
          </a:p>
        </p:txBody>
      </p:sp>
    </p:spTree>
    <p:extLst>
      <p:ext uri="{BB962C8B-B14F-4D97-AF65-F5344CB8AC3E}">
        <p14:creationId xmlns:p14="http://schemas.microsoft.com/office/powerpoint/2010/main" val="17645870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1CE2C9-0858-40D0-852F-2215466EB8FC}" type="datetime1">
              <a:rPr lang="zh-CN" altLang="en-US" smtClean="0"/>
              <a:t>2025/1/15</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zh-CN" dirty="0"/>
              <a:t>CEPC Accelerator TDR International Review</a:t>
            </a:r>
            <a:endParaRPr lang="zh-CN" altLang="en-US" dirty="0"/>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5E9139-A00B-4B2A-98A6-095DC08F1345}" type="slidenum">
              <a:rPr lang="zh-CN" altLang="en-US" smtClean="0"/>
              <a:pPr/>
              <a:t>‹#›</a:t>
            </a:fld>
            <a:endParaRPr lang="zh-CN" altLang="en-US"/>
          </a:p>
        </p:txBody>
      </p:sp>
    </p:spTree>
    <p:extLst>
      <p:ext uri="{BB962C8B-B14F-4D97-AF65-F5344CB8AC3E}">
        <p14:creationId xmlns:p14="http://schemas.microsoft.com/office/powerpoint/2010/main" val="3430521446"/>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BE3450-B00C-4083-A665-4ACEFA817E0E}" type="datetimeFigureOut">
              <a:rPr lang="zh-CN" altLang="en-US" smtClean="0"/>
              <a:pPr/>
              <a:t>2025/1/15</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5E9139-A00B-4B2A-98A6-095DC08F1345}" type="slidenum">
              <a:rPr lang="zh-CN" altLang="en-US" smtClean="0"/>
              <a:pPr/>
              <a:t>‹#›</a:t>
            </a:fld>
            <a:endParaRPr lang="zh-CN" altLang="en-US"/>
          </a:p>
        </p:txBody>
      </p:sp>
    </p:spTree>
    <p:extLst>
      <p:ext uri="{BB962C8B-B14F-4D97-AF65-F5344CB8AC3E}">
        <p14:creationId xmlns:p14="http://schemas.microsoft.com/office/powerpoint/2010/main" val="3786680107"/>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8"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386" name="标题占位符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6387" name="文本占位符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smtClean="0">
                <a:solidFill>
                  <a:prstClr val="black">
                    <a:tint val="75000"/>
                  </a:prstClr>
                </a:solidFill>
                <a:latin typeface="+mn-lt"/>
                <a:ea typeface="+mn-ea"/>
              </a:defRPr>
            </a:lvl1pPr>
          </a:lstStyle>
          <a:p>
            <a:pPr>
              <a:defRPr/>
            </a:pPr>
            <a:fld id="{49A74567-C338-4F68-8BC4-D598EC645CE3}" type="datetimeFigureOut">
              <a:rPr lang="zh-CN" altLang="en-US"/>
              <a:pPr>
                <a:defRPr/>
              </a:pPr>
              <a:t>2025/1/15</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sz="1200" smtClean="0">
                <a:solidFill>
                  <a:prstClr val="black">
                    <a:tint val="75000"/>
                  </a:prstClr>
                </a:solidFill>
                <a:latin typeface="+mn-lt"/>
                <a:ea typeface="+mn-ea"/>
              </a:defRPr>
            </a:lvl1pPr>
          </a:lstStyle>
          <a:p>
            <a:pPr>
              <a:defRPr/>
            </a:pPr>
            <a:fld id="{A075116D-D795-4EED-8D0E-254CF2229591}" type="slidenum">
              <a:rPr lang="zh-CN" altLang="en-US"/>
              <a:pPr>
                <a:defRPr/>
              </a:pPr>
              <a:t>‹#›</a:t>
            </a:fld>
            <a:endParaRPr lang="zh-CN" altLang="en-US"/>
          </a:p>
        </p:txBody>
      </p:sp>
    </p:spTree>
    <p:extLst>
      <p:ext uri="{BB962C8B-B14F-4D97-AF65-F5344CB8AC3E}">
        <p14:creationId xmlns:p14="http://schemas.microsoft.com/office/powerpoint/2010/main" val="3345330809"/>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tmp"/><Relationship Id="rId1" Type="http://schemas.openxmlformats.org/officeDocument/2006/relationships/slideLayout" Target="../slideLayouts/slideLayout10.xml"/><Relationship Id="rId6" Type="http://schemas.openxmlformats.org/officeDocument/2006/relationships/image" Target="../media/image32.tmp"/><Relationship Id="rId5" Type="http://schemas.openxmlformats.org/officeDocument/2006/relationships/image" Target="../media/image31.tmp"/><Relationship Id="rId4" Type="http://schemas.openxmlformats.org/officeDocument/2006/relationships/image" Target="../media/image30.tmp"/></Relationships>
</file>

<file path=ppt/slides/_rels/slide1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tags" Target="../tags/tag3.xml"/><Relationship Id="rId7" Type="http://schemas.openxmlformats.org/officeDocument/2006/relationships/image" Target="../media/image33.tmp"/><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4.xml"/><Relationship Id="rId5" Type="http://schemas.openxmlformats.org/officeDocument/2006/relationships/slideLayout" Target="../slideLayouts/slideLayout10.xml"/><Relationship Id="rId4" Type="http://schemas.openxmlformats.org/officeDocument/2006/relationships/tags" Target="../tags/tag4.xml"/><Relationship Id="rId9" Type="http://schemas.openxmlformats.org/officeDocument/2006/relationships/image" Target="../media/image35.tmp"/></Relationships>
</file>

<file path=ppt/slides/_rels/slide12.xml.rels><?xml version="1.0" encoding="UTF-8" standalone="yes"?>
<Relationships xmlns="http://schemas.openxmlformats.org/package/2006/relationships"><Relationship Id="rId8" Type="http://schemas.openxmlformats.org/officeDocument/2006/relationships/image" Target="../media/image38.emf"/><Relationship Id="rId3" Type="http://schemas.openxmlformats.org/officeDocument/2006/relationships/package" Target="../embeddings/Microsoft_Visio_Drawing.vsdx"/><Relationship Id="rId7" Type="http://schemas.openxmlformats.org/officeDocument/2006/relationships/package" Target="../embeddings/Microsoft_Visio_Drawing2.vsdx"/><Relationship Id="rId12" Type="http://schemas.openxmlformats.org/officeDocument/2006/relationships/image" Target="../media/image42.emf"/><Relationship Id="rId2" Type="http://schemas.openxmlformats.org/officeDocument/2006/relationships/slideLayout" Target="../slideLayouts/slideLayout10.xml"/><Relationship Id="rId1" Type="http://schemas.openxmlformats.org/officeDocument/2006/relationships/vmlDrawing" Target="../drawings/vmlDrawing1.vml"/><Relationship Id="rId6" Type="http://schemas.openxmlformats.org/officeDocument/2006/relationships/image" Target="../media/image37.emf"/><Relationship Id="rId11" Type="http://schemas.openxmlformats.org/officeDocument/2006/relationships/image" Target="../media/image41.emf"/><Relationship Id="rId5" Type="http://schemas.openxmlformats.org/officeDocument/2006/relationships/package" Target="../embeddings/Microsoft_Visio_Drawing1.vsdx"/><Relationship Id="rId10" Type="http://schemas.openxmlformats.org/officeDocument/2006/relationships/image" Target="../media/image40.emf"/><Relationship Id="rId4" Type="http://schemas.openxmlformats.org/officeDocument/2006/relationships/image" Target="../media/image36.emf"/><Relationship Id="rId9" Type="http://schemas.openxmlformats.org/officeDocument/2006/relationships/image" Target="../media/image39.emf"/></Relationships>
</file>

<file path=ppt/slides/_rels/slide13.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10.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emf"/><Relationship Id="rId1" Type="http://schemas.openxmlformats.org/officeDocument/2006/relationships/slideLayout" Target="../slideLayouts/slideLayout10.xml"/><Relationship Id="rId5" Type="http://schemas.openxmlformats.org/officeDocument/2006/relationships/image" Target="../media/image52.jpeg"/><Relationship Id="rId4" Type="http://schemas.openxmlformats.org/officeDocument/2006/relationships/image" Target="../media/image51.png"/></Relationships>
</file>

<file path=ppt/slides/_rels/slide15.xml.rels><?xml version="1.0" encoding="UTF-8" standalone="yes"?>
<Relationships xmlns="http://schemas.openxmlformats.org/package/2006/relationships"><Relationship Id="rId8" Type="http://schemas.openxmlformats.org/officeDocument/2006/relationships/image" Target="../media/image59.jpg"/><Relationship Id="rId3" Type="http://schemas.openxmlformats.org/officeDocument/2006/relationships/image" Target="../media/image54.png"/><Relationship Id="rId7" Type="http://schemas.openxmlformats.org/officeDocument/2006/relationships/image" Target="../media/image58.emf"/><Relationship Id="rId2" Type="http://schemas.openxmlformats.org/officeDocument/2006/relationships/image" Target="../media/image53.jpg"/><Relationship Id="rId1" Type="http://schemas.openxmlformats.org/officeDocument/2006/relationships/slideLayout" Target="../slideLayouts/slideLayout10.xml"/><Relationship Id="rId6" Type="http://schemas.openxmlformats.org/officeDocument/2006/relationships/image" Target="../media/image57.jpg"/><Relationship Id="rId5" Type="http://schemas.openxmlformats.org/officeDocument/2006/relationships/image" Target="../media/image56.png"/><Relationship Id="rId4" Type="http://schemas.openxmlformats.org/officeDocument/2006/relationships/image" Target="../media/image55.png"/></Relationships>
</file>

<file path=ppt/slides/_rels/slide16.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1.jpeg"/><Relationship Id="rId7" Type="http://schemas.openxmlformats.org/officeDocument/2006/relationships/image" Target="../media/image65.jpeg"/><Relationship Id="rId12" Type="http://schemas.openxmlformats.org/officeDocument/2006/relationships/image" Target="../media/image70.jpeg"/><Relationship Id="rId2" Type="http://schemas.openxmlformats.org/officeDocument/2006/relationships/image" Target="../media/image60.jpg"/><Relationship Id="rId1" Type="http://schemas.openxmlformats.org/officeDocument/2006/relationships/slideLayout" Target="../slideLayouts/slideLayout10.xml"/><Relationship Id="rId6" Type="http://schemas.openxmlformats.org/officeDocument/2006/relationships/image" Target="../media/image64.jpeg"/><Relationship Id="rId11" Type="http://schemas.openxmlformats.org/officeDocument/2006/relationships/image" Target="../media/image69.jpg"/><Relationship Id="rId5" Type="http://schemas.openxmlformats.org/officeDocument/2006/relationships/image" Target="../media/image63.png"/><Relationship Id="rId10" Type="http://schemas.openxmlformats.org/officeDocument/2006/relationships/image" Target="../media/image68.jpeg"/><Relationship Id="rId4" Type="http://schemas.openxmlformats.org/officeDocument/2006/relationships/image" Target="../media/image62.jpeg"/><Relationship Id="rId9" Type="http://schemas.openxmlformats.org/officeDocument/2006/relationships/image" Target="../media/image67.jpeg"/></Relationships>
</file>

<file path=ppt/slides/_rels/slide17.xml.rels><?xml version="1.0" encoding="UTF-8" standalone="yes"?>
<Relationships xmlns="http://schemas.openxmlformats.org/package/2006/relationships"><Relationship Id="rId8" Type="http://schemas.openxmlformats.org/officeDocument/2006/relationships/image" Target="../media/image75.jpeg"/><Relationship Id="rId3" Type="http://schemas.openxmlformats.org/officeDocument/2006/relationships/image" Target="../media/image72.jpeg"/><Relationship Id="rId7" Type="http://schemas.openxmlformats.org/officeDocument/2006/relationships/image" Target="../media/image74.emf"/><Relationship Id="rId2" Type="http://schemas.openxmlformats.org/officeDocument/2006/relationships/image" Target="../media/image71.jpeg"/><Relationship Id="rId1" Type="http://schemas.openxmlformats.org/officeDocument/2006/relationships/slideLayout" Target="../slideLayouts/slideLayout10.xml"/><Relationship Id="rId6" Type="http://schemas.openxmlformats.org/officeDocument/2006/relationships/image" Target="../media/image21.png"/><Relationship Id="rId5" Type="http://schemas.openxmlformats.org/officeDocument/2006/relationships/chart" Target="../charts/chart1.xml"/><Relationship Id="rId4" Type="http://schemas.openxmlformats.org/officeDocument/2006/relationships/image" Target="../media/image7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16.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5.png"/><Relationship Id="rId2" Type="http://schemas.openxmlformats.org/officeDocument/2006/relationships/image" Target="../media/image7.tiff"/><Relationship Id="rId1" Type="http://schemas.openxmlformats.org/officeDocument/2006/relationships/slideLayout" Target="../slideLayouts/slideLayout10.xml"/><Relationship Id="rId6" Type="http://schemas.openxmlformats.org/officeDocument/2006/relationships/image" Target="../media/image11.png"/><Relationship Id="rId11" Type="http://schemas.openxmlformats.org/officeDocument/2006/relationships/image" Target="../media/image14.jpeg"/><Relationship Id="rId5" Type="http://schemas.openxmlformats.org/officeDocument/2006/relationships/image" Target="../media/image10.jpeg"/><Relationship Id="rId10" Type="http://schemas.microsoft.com/office/2007/relationships/hdphoto" Target="../media/hdphoto2.wdp"/><Relationship Id="rId4" Type="http://schemas.openxmlformats.org/officeDocument/2006/relationships/image" Target="../media/image9.png"/><Relationship Id="rId9" Type="http://schemas.openxmlformats.org/officeDocument/2006/relationships/image" Target="../media/image13.png"/><Relationship Id="rId1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10.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3" descr="8d5d924e275b0c7f58feed1244176003"/>
          <p:cNvPicPr>
            <a:picLocks noChangeAspect="1"/>
          </p:cNvPicPr>
          <p:nvPr/>
        </p:nvPicPr>
        <p:blipFill rotWithShape="1">
          <a:blip r:embed="rId3"/>
          <a:srcRect t="28679" b="6192"/>
          <a:stretch/>
        </p:blipFill>
        <p:spPr>
          <a:xfrm>
            <a:off x="635" y="0"/>
            <a:ext cx="12191365" cy="2118283"/>
          </a:xfrm>
          <a:prstGeom prst="rect">
            <a:avLst/>
          </a:prstGeom>
        </p:spPr>
      </p:pic>
      <p:sp>
        <p:nvSpPr>
          <p:cNvPr id="6" name="标题 3"/>
          <p:cNvSpPr txBox="1">
            <a:spLocks/>
          </p:cNvSpPr>
          <p:nvPr/>
        </p:nvSpPr>
        <p:spPr>
          <a:xfrm>
            <a:off x="334537" y="2480570"/>
            <a:ext cx="11775687" cy="1326319"/>
          </a:xfrm>
          <a:prstGeom prst="rect">
            <a:avLst/>
          </a:prstGeom>
        </p:spPr>
        <p:txBody>
          <a:bodyPr vert="horz" lIns="68580" tIns="34290" rIns="68580" bIns="34290" rtlCol="0" anchor="ctr">
            <a:noAutofit/>
          </a:bodyPr>
          <a:lstStyle>
            <a:lvl1pPr algn="ctr" defTabSz="914354" rtl="0" eaLnBrk="1" latinLnBrk="0" hangingPunct="1">
              <a:lnSpc>
                <a:spcPct val="90000"/>
              </a:lnSpc>
              <a:spcBef>
                <a:spcPct val="0"/>
              </a:spcBef>
              <a:buNone/>
              <a:defRPr sz="4000" b="1" kern="1200">
                <a:solidFill>
                  <a:schemeClr val="accent1"/>
                </a:solidFill>
                <a:latin typeface="+mj-lt"/>
                <a:ea typeface="+mj-ea"/>
                <a:cs typeface="+mj-cs"/>
              </a:defRPr>
            </a:lvl1pPr>
          </a:lstStyle>
          <a:p>
            <a:r>
              <a:rPr lang="en-US" altLang="zh-CN" sz="4400" dirty="0">
                <a:solidFill>
                  <a:srgbClr val="C00000"/>
                </a:solidFill>
                <a:latin typeface="Times New Roman" panose="02020603050405020304" pitchFamily="18" charset="0"/>
                <a:cs typeface="Times New Roman" panose="02020603050405020304" pitchFamily="18" charset="0"/>
              </a:rPr>
              <a:t>CEPC Vacuum chamber NEG coating &amp; heating spraying production line</a:t>
            </a:r>
          </a:p>
        </p:txBody>
      </p:sp>
      <p:pic>
        <p:nvPicPr>
          <p:cNvPr id="11"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46363" y="5398314"/>
            <a:ext cx="3552825" cy="672912"/>
          </a:xfrm>
          <a:prstGeom prst="rect">
            <a:avLst/>
          </a:prstGeom>
        </p:spPr>
      </p:pic>
      <p:sp>
        <p:nvSpPr>
          <p:cNvPr id="12" name="Slide Number Placeholder 11"/>
          <p:cNvSpPr>
            <a:spLocks noGrp="1"/>
          </p:cNvSpPr>
          <p:nvPr>
            <p:ph type="sldNum" sz="quarter" idx="12"/>
          </p:nvPr>
        </p:nvSpPr>
        <p:spPr/>
        <p:txBody>
          <a:bodyPr/>
          <a:lstStyle/>
          <a:p>
            <a:fld id="{27F552FA-C358-4F70-9CE8-3E41459FCE36}" type="slidenum">
              <a:rPr lang="zh-CN" altLang="en-US" smtClean="0"/>
              <a:t>1</a:t>
            </a:fld>
            <a:endParaRPr lang="zh-CN" altLang="en-US" dirty="0"/>
          </a:p>
        </p:txBody>
      </p:sp>
      <p:sp>
        <p:nvSpPr>
          <p:cNvPr id="13" name="副标题 2">
            <a:extLst>
              <a:ext uri="{FF2B5EF4-FFF2-40B4-BE49-F238E27FC236}">
                <a16:creationId xmlns:a16="http://schemas.microsoft.com/office/drawing/2014/main" id="{D4EECFA8-2888-4FBD-900F-F0EC8D22CAEE}"/>
              </a:ext>
            </a:extLst>
          </p:cNvPr>
          <p:cNvSpPr>
            <a:spLocks noGrp="1"/>
          </p:cNvSpPr>
          <p:nvPr>
            <p:ph type="subTitle" idx="1"/>
          </p:nvPr>
        </p:nvSpPr>
        <p:spPr>
          <a:xfrm>
            <a:off x="2667000" y="3971463"/>
            <a:ext cx="6858000" cy="1655762"/>
          </a:xfrm>
        </p:spPr>
        <p:txBody>
          <a:bodyPr/>
          <a:lstStyle/>
          <a:p>
            <a:r>
              <a:rPr lang="en-US" altLang="zh-CN" sz="2400" dirty="0" err="1">
                <a:latin typeface="Times New Roman" panose="02020603050405020304" pitchFamily="18" charset="0"/>
                <a:ea typeface="宋体" panose="02010600030101010101" pitchFamily="2" charset="-122"/>
                <a:cs typeface="Times New Roman" panose="02020603050405020304" pitchFamily="18" charset="0"/>
              </a:rPr>
              <a:t>Yongsheng</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 Ma</a:t>
            </a:r>
          </a:p>
          <a:p>
            <a:r>
              <a:rPr lang="en-US" altLang="zh-CN" dirty="0">
                <a:latin typeface="Times New Roman" panose="02020603050405020304" pitchFamily="18" charset="0"/>
                <a:ea typeface="宋体" panose="02010600030101010101" pitchFamily="2" charset="-122"/>
                <a:cs typeface="Times New Roman" panose="02020603050405020304" pitchFamily="18" charset="0"/>
              </a:rPr>
              <a:t>Vacuum group, IHEP,CAS</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 </a:t>
            </a:r>
          </a:p>
          <a:p>
            <a:r>
              <a:rPr lang="en-US" altLang="zh-CN" dirty="0">
                <a:latin typeface="Times New Roman" panose="02020603050405020304" pitchFamily="18" charset="0"/>
                <a:cs typeface="Times New Roman" panose="02020603050405020304" pitchFamily="18" charset="0"/>
              </a:rPr>
              <a:t>Jan 15</a:t>
            </a:r>
            <a:r>
              <a:rPr lang="en-US" altLang="zh-CN" baseline="30000" dirty="0">
                <a:latin typeface="Times New Roman" panose="02020603050405020304" pitchFamily="18" charset="0"/>
                <a:cs typeface="Times New Roman" panose="02020603050405020304" pitchFamily="18" charset="0"/>
              </a:rPr>
              <a:t>th</a:t>
            </a:r>
            <a:r>
              <a:rPr lang="en-US" altLang="zh-CN" dirty="0">
                <a:latin typeface="Times New Roman" panose="02020603050405020304" pitchFamily="18" charset="0"/>
                <a:cs typeface="Times New Roman" panose="02020603050405020304" pitchFamily="18" charset="0"/>
              </a:rPr>
              <a:t>  2025</a:t>
            </a:r>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92391731"/>
      </p:ext>
    </p:extLst>
  </p:cSld>
  <p:clrMapOvr>
    <a:masterClrMapping/>
  </p:clrMapOvr>
  <mc:AlternateContent xmlns:mc="http://schemas.openxmlformats.org/markup-compatibility/2006" xmlns:p14="http://schemas.microsoft.com/office/powerpoint/2010/main">
    <mc:Choice Requires="p14">
      <p:transition spd="slow" p14:dur="2000" advTm="8556"/>
    </mc:Choice>
    <mc:Fallback xmlns="">
      <p:transition spd="slow" advTm="855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2BB1AA15-45A4-4DF2-8F16-85D297A8139D}"/>
              </a:ext>
            </a:extLst>
          </p:cNvPr>
          <p:cNvPicPr>
            <a:picLocks noChangeAspect="1"/>
          </p:cNvPicPr>
          <p:nvPr/>
        </p:nvPicPr>
        <p:blipFill rotWithShape="1">
          <a:blip r:embed="rId2">
            <a:extLst>
              <a:ext uri="{28A0092B-C50C-407E-A947-70E740481C1C}">
                <a14:useLocalDpi xmlns:a14="http://schemas.microsoft.com/office/drawing/2010/main" val="0"/>
              </a:ext>
            </a:extLst>
          </a:blip>
          <a:srcRect l="55758" t="27091" r="34090" b="7536"/>
          <a:stretch/>
        </p:blipFill>
        <p:spPr>
          <a:xfrm>
            <a:off x="2650836" y="3111658"/>
            <a:ext cx="981364" cy="3492343"/>
          </a:xfrm>
          <a:prstGeom prst="rect">
            <a:avLst/>
          </a:prstGeom>
        </p:spPr>
      </p:pic>
      <p:sp>
        <p:nvSpPr>
          <p:cNvPr id="2" name="内容占位符 1">
            <a:extLst>
              <a:ext uri="{FF2B5EF4-FFF2-40B4-BE49-F238E27FC236}">
                <a16:creationId xmlns:a16="http://schemas.microsoft.com/office/drawing/2014/main" id="{316B47CF-C1FB-4469-9E9C-A96EAFCE4908}"/>
              </a:ext>
            </a:extLst>
          </p:cNvPr>
          <p:cNvSpPr>
            <a:spLocks noGrp="1"/>
          </p:cNvSpPr>
          <p:nvPr>
            <p:ph idx="1"/>
          </p:nvPr>
        </p:nvSpPr>
        <p:spPr>
          <a:xfrm>
            <a:off x="202223" y="1101243"/>
            <a:ext cx="11869615" cy="4840303"/>
          </a:xfrm>
        </p:spPr>
        <p:txBody>
          <a:bodyPr>
            <a:normAutofit/>
          </a:bodyPr>
          <a:lstStyle/>
          <a:p>
            <a:r>
              <a:rPr lang="en-US" altLang="zh-CN" sz="1800" b="0" i="0" dirty="0">
                <a:solidFill>
                  <a:srgbClr val="24292F"/>
                </a:solidFill>
                <a:effectLst/>
                <a:cs typeface="Arial" panose="020B0604020202020204" pitchFamily="34" charset="0"/>
              </a:rPr>
              <a:t>Due to the diameter of CEPC is D56, we plan to replace the cathode wire with a magnetron sputtering cathode</a:t>
            </a:r>
          </a:p>
          <a:p>
            <a:r>
              <a:rPr lang="en-GB" altLang="zh-CN" sz="1800" b="0" i="0" dirty="0">
                <a:solidFill>
                  <a:srgbClr val="24292F"/>
                </a:solidFill>
                <a:effectLst/>
                <a:cs typeface="Arial" panose="020B0604020202020204" pitchFamily="34" charset="0"/>
              </a:rPr>
              <a:t>Permanent magnet </a:t>
            </a:r>
            <a:r>
              <a:rPr lang="en-US" altLang="zh-CN" sz="1800" b="0" i="0" dirty="0">
                <a:solidFill>
                  <a:srgbClr val="24292F"/>
                </a:solidFill>
                <a:effectLst/>
                <a:cs typeface="Arial" panose="020B0604020202020204" pitchFamily="34" charset="0"/>
              </a:rPr>
              <a:t>instead of the solenoid which supplies</a:t>
            </a:r>
            <a:r>
              <a:rPr lang="zh-CN" altLang="en-US" sz="1800" dirty="0">
                <a:solidFill>
                  <a:srgbClr val="24292F"/>
                </a:solidFill>
                <a:cs typeface="Arial" panose="020B0604020202020204" pitchFamily="34" charset="0"/>
              </a:rPr>
              <a:t> </a:t>
            </a:r>
            <a:r>
              <a:rPr lang="en-US" altLang="zh-CN" sz="1800" dirty="0">
                <a:solidFill>
                  <a:srgbClr val="24292F"/>
                </a:solidFill>
                <a:cs typeface="Arial" panose="020B0604020202020204" pitchFamily="34" charset="0"/>
              </a:rPr>
              <a:t>magnetic</a:t>
            </a:r>
            <a:r>
              <a:rPr lang="zh-CN" altLang="en-US" sz="1800" dirty="0">
                <a:solidFill>
                  <a:srgbClr val="24292F"/>
                </a:solidFill>
                <a:cs typeface="Arial" panose="020B0604020202020204" pitchFamily="34" charset="0"/>
              </a:rPr>
              <a:t> </a:t>
            </a:r>
            <a:r>
              <a:rPr lang="en-US" altLang="zh-CN" sz="1800" dirty="0">
                <a:solidFill>
                  <a:srgbClr val="24292F"/>
                </a:solidFill>
                <a:cs typeface="Arial" panose="020B0604020202020204" pitchFamily="34" charset="0"/>
              </a:rPr>
              <a:t>field</a:t>
            </a:r>
            <a:r>
              <a:rPr lang="zh-CN" altLang="en-US" sz="1800" dirty="0">
                <a:solidFill>
                  <a:srgbClr val="24292F"/>
                </a:solidFill>
                <a:cs typeface="Arial" panose="020B0604020202020204" pitchFamily="34" charset="0"/>
              </a:rPr>
              <a:t> </a:t>
            </a:r>
            <a:r>
              <a:rPr lang="en-US" altLang="zh-CN" sz="1800" dirty="0">
                <a:solidFill>
                  <a:srgbClr val="24292F"/>
                </a:solidFill>
                <a:cs typeface="Arial" panose="020B0604020202020204" pitchFamily="34" charset="0"/>
              </a:rPr>
              <a:t>for</a:t>
            </a:r>
            <a:r>
              <a:rPr lang="zh-CN" altLang="en-US" sz="1800" dirty="0">
                <a:solidFill>
                  <a:srgbClr val="24292F"/>
                </a:solidFill>
                <a:cs typeface="Arial" panose="020B0604020202020204" pitchFamily="34" charset="0"/>
              </a:rPr>
              <a:t> </a:t>
            </a:r>
            <a:r>
              <a:rPr lang="en-US" altLang="zh-CN" sz="1800" dirty="0">
                <a:solidFill>
                  <a:srgbClr val="24292F"/>
                </a:solidFill>
                <a:cs typeface="Arial" panose="020B0604020202020204" pitchFamily="34" charset="0"/>
              </a:rPr>
              <a:t>DCMS;</a:t>
            </a:r>
          </a:p>
          <a:p>
            <a:r>
              <a:rPr lang="en-US" altLang="zh-CN" sz="1800" dirty="0">
                <a:cs typeface="Arial" panose="020B0604020202020204" pitchFamily="34" charset="0"/>
              </a:rPr>
              <a:t>By combining the low vacuum chamber outside of the vacuum chambers to be coated with NEG, the high vacuum process is simplified;</a:t>
            </a:r>
            <a:endParaRPr lang="zh-CN" altLang="en-US" sz="1800" dirty="0">
              <a:cs typeface="Arial" panose="020B0604020202020204" pitchFamily="34" charset="0"/>
            </a:endParaRPr>
          </a:p>
        </p:txBody>
      </p:sp>
      <p:sp>
        <p:nvSpPr>
          <p:cNvPr id="4" name="灯片编号占位符 3">
            <a:extLst>
              <a:ext uri="{FF2B5EF4-FFF2-40B4-BE49-F238E27FC236}">
                <a16:creationId xmlns:a16="http://schemas.microsoft.com/office/drawing/2014/main" id="{0EE813C4-2C68-41E5-BBDB-4067D48AE96C}"/>
              </a:ext>
            </a:extLst>
          </p:cNvPr>
          <p:cNvSpPr>
            <a:spLocks noGrp="1"/>
          </p:cNvSpPr>
          <p:nvPr>
            <p:ph type="sldNum" sz="quarter" idx="12"/>
          </p:nvPr>
        </p:nvSpPr>
        <p:spPr/>
        <p:txBody>
          <a:bodyPr/>
          <a:lstStyle/>
          <a:p>
            <a:fld id="{F15E9139-A00B-4B2A-98A6-095DC08F1345}" type="slidenum">
              <a:rPr lang="zh-CN" altLang="en-US" smtClean="0"/>
              <a:pPr/>
              <a:t>10</a:t>
            </a:fld>
            <a:endParaRPr lang="zh-CN" altLang="en-US"/>
          </a:p>
        </p:txBody>
      </p:sp>
      <p:sp>
        <p:nvSpPr>
          <p:cNvPr id="3" name="标题 2">
            <a:extLst>
              <a:ext uri="{FF2B5EF4-FFF2-40B4-BE49-F238E27FC236}">
                <a16:creationId xmlns:a16="http://schemas.microsoft.com/office/drawing/2014/main" id="{CA13ED8C-7A30-43D1-92CB-CBE5255E78C0}"/>
              </a:ext>
            </a:extLst>
          </p:cNvPr>
          <p:cNvSpPr>
            <a:spLocks noGrp="1"/>
          </p:cNvSpPr>
          <p:nvPr>
            <p:ph type="title"/>
          </p:nvPr>
        </p:nvSpPr>
        <p:spPr>
          <a:xfrm>
            <a:off x="666712" y="142852"/>
            <a:ext cx="11405126" cy="725470"/>
          </a:xfrm>
        </p:spPr>
        <p:txBody>
          <a:bodyPr>
            <a:normAutofit fontScale="90000"/>
          </a:bodyPr>
          <a:lstStyle/>
          <a:p>
            <a:r>
              <a:rPr lang="en-US" altLang="zh-CN" sz="2800" dirty="0">
                <a:solidFill>
                  <a:schemeClr val="accent1">
                    <a:lumMod val="75000"/>
                  </a:schemeClr>
                </a:solidFill>
                <a:cs typeface="Arial" panose="020B0604020202020204" pitchFamily="34" charset="0"/>
              </a:rPr>
              <a:t>Massive production of NEG coating for CEPC——Upgrade plan</a:t>
            </a:r>
            <a:endParaRPr lang="zh-CN" altLang="en-US" sz="2800" dirty="0">
              <a:solidFill>
                <a:schemeClr val="accent1">
                  <a:lumMod val="75000"/>
                </a:schemeClr>
              </a:solidFill>
            </a:endParaRPr>
          </a:p>
        </p:txBody>
      </p:sp>
      <p:pic>
        <p:nvPicPr>
          <p:cNvPr id="5" name="图片 4">
            <a:extLst>
              <a:ext uri="{FF2B5EF4-FFF2-40B4-BE49-F238E27FC236}">
                <a16:creationId xmlns:a16="http://schemas.microsoft.com/office/drawing/2014/main" id="{111A9AC2-0B9E-47E3-9A19-AB41D9D56A7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2222" b="43704"/>
          <a:stretch/>
        </p:blipFill>
        <p:spPr>
          <a:xfrm rot="5400000">
            <a:off x="339354" y="4542549"/>
            <a:ext cx="3492344" cy="630562"/>
          </a:xfrm>
          <a:prstGeom prst="rect">
            <a:avLst/>
          </a:prstGeom>
        </p:spPr>
      </p:pic>
      <p:pic>
        <p:nvPicPr>
          <p:cNvPr id="9" name="图片 8">
            <a:extLst>
              <a:ext uri="{FF2B5EF4-FFF2-40B4-BE49-F238E27FC236}">
                <a16:creationId xmlns:a16="http://schemas.microsoft.com/office/drawing/2014/main" id="{19C092C8-200C-4831-A32C-50B8B8ABCC8A}"/>
              </a:ext>
            </a:extLst>
          </p:cNvPr>
          <p:cNvPicPr>
            <a:picLocks noChangeAspect="1"/>
          </p:cNvPicPr>
          <p:nvPr/>
        </p:nvPicPr>
        <p:blipFill rotWithShape="1">
          <a:blip r:embed="rId4">
            <a:extLst>
              <a:ext uri="{28A0092B-C50C-407E-A947-70E740481C1C}">
                <a14:useLocalDpi xmlns:a14="http://schemas.microsoft.com/office/drawing/2010/main" val="0"/>
              </a:ext>
            </a:extLst>
          </a:blip>
          <a:srcRect l="12813" t="14027" r="19063" b="7315"/>
          <a:stretch/>
        </p:blipFill>
        <p:spPr>
          <a:xfrm>
            <a:off x="8166677" y="4361138"/>
            <a:ext cx="3453401" cy="2242863"/>
          </a:xfrm>
          <a:prstGeom prst="rect">
            <a:avLst/>
          </a:prstGeom>
        </p:spPr>
      </p:pic>
      <p:pic>
        <p:nvPicPr>
          <p:cNvPr id="13" name="图片 12">
            <a:extLst>
              <a:ext uri="{FF2B5EF4-FFF2-40B4-BE49-F238E27FC236}">
                <a16:creationId xmlns:a16="http://schemas.microsoft.com/office/drawing/2014/main" id="{23B9DE40-449B-49CC-AAE3-31565481DC5E}"/>
              </a:ext>
            </a:extLst>
          </p:cNvPr>
          <p:cNvPicPr>
            <a:picLocks noChangeAspect="1"/>
          </p:cNvPicPr>
          <p:nvPr/>
        </p:nvPicPr>
        <p:blipFill rotWithShape="1">
          <a:blip r:embed="rId5">
            <a:extLst>
              <a:ext uri="{28A0092B-C50C-407E-A947-70E740481C1C}">
                <a14:useLocalDpi xmlns:a14="http://schemas.microsoft.com/office/drawing/2010/main" val="0"/>
              </a:ext>
            </a:extLst>
          </a:blip>
          <a:srcRect b="13399"/>
          <a:stretch/>
        </p:blipFill>
        <p:spPr>
          <a:xfrm>
            <a:off x="4183309" y="4029260"/>
            <a:ext cx="4097840" cy="2715533"/>
          </a:xfrm>
          <a:prstGeom prst="rect">
            <a:avLst/>
          </a:prstGeom>
        </p:spPr>
      </p:pic>
      <p:pic>
        <p:nvPicPr>
          <p:cNvPr id="17" name="图片 16">
            <a:extLst>
              <a:ext uri="{FF2B5EF4-FFF2-40B4-BE49-F238E27FC236}">
                <a16:creationId xmlns:a16="http://schemas.microsoft.com/office/drawing/2014/main" id="{9061D010-FAFE-4A9F-9A9A-20124D01F4E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81023" y="2873628"/>
            <a:ext cx="7453527" cy="1635121"/>
          </a:xfrm>
          <a:prstGeom prst="rect">
            <a:avLst/>
          </a:prstGeom>
        </p:spPr>
      </p:pic>
    </p:spTree>
    <p:extLst>
      <p:ext uri="{BB962C8B-B14F-4D97-AF65-F5344CB8AC3E}">
        <p14:creationId xmlns:p14="http://schemas.microsoft.com/office/powerpoint/2010/main" val="2843587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a16="http://schemas.microsoft.com/office/drawing/2014/main" id="{CBEAF3A6-04FD-489E-8A31-64CA177D8F5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9540" y="3267587"/>
            <a:ext cx="10927620" cy="3045705"/>
          </a:xfrm>
          <a:prstGeom prst="rect">
            <a:avLst/>
          </a:prstGeom>
        </p:spPr>
      </p:pic>
      <p:sp>
        <p:nvSpPr>
          <p:cNvPr id="2" name="文本框 20483"/>
          <p:cNvSpPr txBox="1"/>
          <p:nvPr/>
        </p:nvSpPr>
        <p:spPr>
          <a:xfrm>
            <a:off x="78091" y="1226477"/>
            <a:ext cx="6049010" cy="874407"/>
          </a:xfrm>
          <a:prstGeom prst="rect">
            <a:avLst/>
          </a:prstGeom>
          <a:noFill/>
          <a:ln w="9525">
            <a:noFill/>
          </a:ln>
        </p:spPr>
        <p:txBody>
          <a:bodyPr wrap="square" anchor="t">
            <a:spAutoFit/>
          </a:bodyPr>
          <a:lstStyle/>
          <a:p>
            <a:pPr marL="285750" indent="-285750" algn="just" fontAlgn="auto">
              <a:lnSpc>
                <a:spcPct val="150000"/>
              </a:lnSpc>
              <a:buClr>
                <a:srgbClr val="0A4F94"/>
              </a:buClr>
              <a:buSzTx/>
              <a:buFont typeface="Wingdings" panose="05000000000000000000" pitchFamily="2" charset="2"/>
              <a:buChar char="n"/>
            </a:pPr>
            <a:r>
              <a:rPr lang="en-US" altLang="zh-CN" b="1" dirty="0">
                <a:latin typeface="微软雅黑" panose="020B0503020204020204" pitchFamily="34" charset="-122"/>
                <a:ea typeface="微软雅黑" panose="020B0503020204020204" pitchFamily="34" charset="-122"/>
                <a:sym typeface="+mn-ea"/>
              </a:rPr>
              <a:t>NEG coating, VC assembly and disassembly with automatic robot arms.</a:t>
            </a:r>
            <a:endParaRPr lang="zh-CN" altLang="en-US" b="1" dirty="0">
              <a:latin typeface="微软雅黑" panose="020B0503020204020204" pitchFamily="34" charset="-122"/>
              <a:ea typeface="微软雅黑" panose="020B0503020204020204" pitchFamily="34" charset="-122"/>
              <a:sym typeface="+mn-ea"/>
            </a:endParaRPr>
          </a:p>
        </p:txBody>
      </p:sp>
      <p:sp>
        <p:nvSpPr>
          <p:cNvPr id="15" name="文本框 14"/>
          <p:cNvSpPr txBox="1"/>
          <p:nvPr>
            <p:custDataLst>
              <p:tags r:id="rId1"/>
            </p:custDataLst>
          </p:nvPr>
        </p:nvSpPr>
        <p:spPr>
          <a:xfrm>
            <a:off x="735964" y="3104918"/>
            <a:ext cx="2159635" cy="418191"/>
          </a:xfrm>
          <a:prstGeom prst="rect">
            <a:avLst/>
          </a:prstGeom>
          <a:noFill/>
          <a:ln>
            <a:solidFill>
              <a:schemeClr val="tx1"/>
            </a:solidFill>
          </a:ln>
        </p:spPr>
        <p:txBody>
          <a:bodyPr wrap="square" rtlCol="0">
            <a:spAutoFit/>
          </a:bodyPr>
          <a:lstStyle/>
          <a:p>
            <a:pPr indent="0" algn="just" fontAlgn="auto">
              <a:lnSpc>
                <a:spcPct val="150000"/>
              </a:lnSpc>
              <a:buFont typeface="Wingdings" panose="05000000000000000000" charset="0"/>
              <a:buNone/>
            </a:pPr>
            <a:r>
              <a:rPr lang="en-US" altLang="zh-CN"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Cathodes driven</a:t>
            </a:r>
            <a:endParaRPr lang="zh-CN" altLang="en-US"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cxnSp>
        <p:nvCxnSpPr>
          <p:cNvPr id="5" name="直接箭头连接符 4"/>
          <p:cNvCxnSpPr>
            <a:cxnSpLocks/>
            <a:endCxn id="28" idx="0"/>
          </p:cNvCxnSpPr>
          <p:nvPr/>
        </p:nvCxnSpPr>
        <p:spPr>
          <a:xfrm flipH="1">
            <a:off x="8940262" y="5354320"/>
            <a:ext cx="49434" cy="899795"/>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cxnSp>
        <p:nvCxnSpPr>
          <p:cNvPr id="6" name="直接箭头连接符 5"/>
          <p:cNvCxnSpPr>
            <a:cxnSpLocks/>
            <a:endCxn id="27" idx="0"/>
          </p:cNvCxnSpPr>
          <p:nvPr/>
        </p:nvCxnSpPr>
        <p:spPr>
          <a:xfrm flipH="1">
            <a:off x="4411190" y="4650105"/>
            <a:ext cx="1077637" cy="1542698"/>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cxnSp>
        <p:nvCxnSpPr>
          <p:cNvPr id="19" name="直接箭头连接符 18"/>
          <p:cNvCxnSpPr>
            <a:cxnSpLocks/>
            <a:endCxn id="26" idx="0"/>
          </p:cNvCxnSpPr>
          <p:nvPr/>
        </p:nvCxnSpPr>
        <p:spPr>
          <a:xfrm flipH="1">
            <a:off x="735964" y="4308836"/>
            <a:ext cx="2541384" cy="1970044"/>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cxnSp>
        <p:nvCxnSpPr>
          <p:cNvPr id="21" name="直接箭头连接符 20"/>
          <p:cNvCxnSpPr>
            <a:cxnSpLocks/>
          </p:cNvCxnSpPr>
          <p:nvPr/>
        </p:nvCxnSpPr>
        <p:spPr>
          <a:xfrm flipV="1">
            <a:off x="1660849" y="3523109"/>
            <a:ext cx="279918" cy="538379"/>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sp>
        <p:nvSpPr>
          <p:cNvPr id="26" name="文本框 25"/>
          <p:cNvSpPr txBox="1"/>
          <p:nvPr>
            <p:custDataLst>
              <p:tags r:id="rId2"/>
            </p:custDataLst>
          </p:nvPr>
        </p:nvSpPr>
        <p:spPr>
          <a:xfrm>
            <a:off x="135254" y="6278880"/>
            <a:ext cx="1201419" cy="418191"/>
          </a:xfrm>
          <a:prstGeom prst="rect">
            <a:avLst/>
          </a:prstGeom>
          <a:noFill/>
          <a:ln>
            <a:solidFill>
              <a:schemeClr val="tx1"/>
            </a:solidFill>
          </a:ln>
        </p:spPr>
        <p:txBody>
          <a:bodyPr wrap="square" rtlCol="0">
            <a:spAutoFit/>
            <a:scene3d>
              <a:camera prst="orthographicFront"/>
              <a:lightRig rig="soft" dir="t">
                <a:rot lat="0" lon="0" rev="15600000"/>
              </a:lightRig>
            </a:scene3d>
            <a:sp3d extrusionH="57150" prstMaterial="softEdge">
              <a:bevelT w="25400" h="38100"/>
            </a:sp3d>
          </a:bodyPr>
          <a:lstStyle/>
          <a:p>
            <a:pPr indent="0" algn="just" fontAlgn="auto">
              <a:lnSpc>
                <a:spcPct val="150000"/>
              </a:lnSpc>
              <a:buFont typeface="Wingdings" panose="05000000000000000000" charset="0"/>
              <a:buNone/>
            </a:pPr>
            <a:r>
              <a:rPr lang="en-US" altLang="zh-CN"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Cathodes</a:t>
            </a:r>
            <a:endParaRPr lang="zh-CN"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7" name="文本框 26"/>
          <p:cNvSpPr txBox="1"/>
          <p:nvPr>
            <p:custDataLst>
              <p:tags r:id="rId3"/>
            </p:custDataLst>
          </p:nvPr>
        </p:nvSpPr>
        <p:spPr>
          <a:xfrm>
            <a:off x="3652542" y="6192803"/>
            <a:ext cx="1517296" cy="498475"/>
          </a:xfrm>
          <a:prstGeom prst="rect">
            <a:avLst/>
          </a:prstGeom>
          <a:noFill/>
          <a:ln>
            <a:solidFill>
              <a:schemeClr val="tx1"/>
            </a:solidFill>
          </a:ln>
        </p:spPr>
        <p:txBody>
          <a:bodyPr wrap="square" rtlCol="0">
            <a:noAutofit/>
            <a:scene3d>
              <a:camera prst="orthographicFront"/>
              <a:lightRig rig="soft" dir="t">
                <a:rot lat="0" lon="0" rev="15600000"/>
              </a:lightRig>
            </a:scene3d>
            <a:sp3d extrusionH="57150" prstMaterial="softEdge">
              <a:bevelT w="25400" h="38100"/>
            </a:sp3d>
          </a:bodyPr>
          <a:lstStyle/>
          <a:p>
            <a:pPr algn="just" fontAlgn="auto">
              <a:lnSpc>
                <a:spcPct val="150000"/>
              </a:lnSpc>
              <a:buClrTx/>
              <a:buSzTx/>
              <a:buFont typeface="Wingdings" panose="05000000000000000000" charset="0"/>
              <a:buNone/>
            </a:pPr>
            <a:r>
              <a:rPr lang="en-US" altLang="zh-CN"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VC assembly</a:t>
            </a:r>
            <a:endParaRPr lang="zh-CN" sz="1600" b="1" dirty="0">
              <a:solidFill>
                <a:srgbClr val="C00000"/>
              </a:solidFill>
              <a:effectLst/>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8" name="文本框 27"/>
          <p:cNvSpPr txBox="1"/>
          <p:nvPr>
            <p:custDataLst>
              <p:tags r:id="rId4"/>
            </p:custDataLst>
          </p:nvPr>
        </p:nvSpPr>
        <p:spPr>
          <a:xfrm>
            <a:off x="8075489" y="6254115"/>
            <a:ext cx="1729546" cy="485140"/>
          </a:xfrm>
          <a:prstGeom prst="rect">
            <a:avLst/>
          </a:prstGeom>
          <a:noFill/>
          <a:ln>
            <a:solidFill>
              <a:schemeClr val="tx1"/>
            </a:solidFill>
          </a:ln>
        </p:spPr>
        <p:txBody>
          <a:bodyPr wrap="square" rtlCol="0">
            <a:noAutofit/>
          </a:bodyPr>
          <a:lstStyle/>
          <a:p>
            <a:pPr indent="0" algn="just" fontAlgn="auto">
              <a:lnSpc>
                <a:spcPct val="150000"/>
              </a:lnSpc>
              <a:buFont typeface="Wingdings" panose="05000000000000000000" charset="0"/>
              <a:buNone/>
            </a:pPr>
            <a:r>
              <a:rPr lang="en-US" altLang="zh-CN"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Vacuum oven</a:t>
            </a:r>
            <a:endParaRPr lang="zh-CN"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22" name="图片 21">
            <a:extLst>
              <a:ext uri="{FF2B5EF4-FFF2-40B4-BE49-F238E27FC236}">
                <a16:creationId xmlns:a16="http://schemas.microsoft.com/office/drawing/2014/main" id="{D3346BD6-3FB0-4214-AA74-9063ABBCA131}"/>
              </a:ext>
            </a:extLst>
          </p:cNvPr>
          <p:cNvPicPr>
            <a:picLocks noChangeAspect="1"/>
          </p:cNvPicPr>
          <p:nvPr/>
        </p:nvPicPr>
        <p:blipFill>
          <a:blip r:embed="rId8"/>
          <a:stretch>
            <a:fillRect/>
          </a:stretch>
        </p:blipFill>
        <p:spPr>
          <a:xfrm>
            <a:off x="6463981" y="125095"/>
            <a:ext cx="5779453" cy="3856250"/>
          </a:xfrm>
          <a:prstGeom prst="rect">
            <a:avLst/>
          </a:prstGeom>
        </p:spPr>
      </p:pic>
      <p:sp>
        <p:nvSpPr>
          <p:cNvPr id="4" name="TextBox 3"/>
          <p:cNvSpPr txBox="1"/>
          <p:nvPr/>
        </p:nvSpPr>
        <p:spPr>
          <a:xfrm>
            <a:off x="420370" y="333375"/>
            <a:ext cx="11143615" cy="845990"/>
          </a:xfrm>
          <a:prstGeom prst="rect">
            <a:avLst/>
          </a:prstGeom>
          <a:noFill/>
          <a:ln w="9525">
            <a:noFill/>
          </a:ln>
        </p:spPr>
        <p:txBody>
          <a:bodyPr wrap="square" lIns="106288" tIns="53144" rIns="106288" bIns="53144">
            <a:spAutoFit/>
          </a:bodyPr>
          <a:lstStyle/>
          <a:p>
            <a:r>
              <a:rPr lang="en-US" altLang="zh-CN" sz="2400" b="1" dirty="0">
                <a:solidFill>
                  <a:schemeClr val="accent1">
                    <a:lumMod val="75000"/>
                  </a:schemeClr>
                </a:solidFill>
                <a:latin typeface="Arial Black" panose="020B0A04020102020204" pitchFamily="34" charset="0"/>
                <a:ea typeface="微软雅黑" panose="020B0503020204020204" pitchFamily="34" charset="-122"/>
                <a:sym typeface="+mn-ea"/>
              </a:rPr>
              <a:t>layout &amp; </a:t>
            </a:r>
            <a:r>
              <a:rPr lang="en-US" altLang="zh-CN" sz="2400" b="1" dirty="0">
                <a:solidFill>
                  <a:schemeClr val="accent1">
                    <a:lumMod val="75000"/>
                  </a:schemeClr>
                </a:solidFill>
                <a:effectLst>
                  <a:outerShdw blurRad="50800" dist="38100" dir="5400000" algn="t" rotWithShape="0">
                    <a:prstClr val="black">
                      <a:alpha val="20000"/>
                    </a:prstClr>
                  </a:outerShdw>
                </a:effectLst>
                <a:latin typeface="Arial Black" panose="020B0A04020102020204" pitchFamily="34" charset="0"/>
                <a:ea typeface="微软雅黑" panose="020B0503020204020204" pitchFamily="34" charset="-122"/>
              </a:rPr>
              <a:t>composition of NEG coating facility</a:t>
            </a:r>
            <a:endParaRPr lang="zh-CN" altLang="zh-CN" sz="2400" b="1" dirty="0">
              <a:solidFill>
                <a:schemeClr val="accent1">
                  <a:lumMod val="75000"/>
                </a:schemeClr>
              </a:solidFill>
              <a:effectLst>
                <a:outerShdw blurRad="50800" dist="38100" dir="5400000" algn="t" rotWithShape="0">
                  <a:prstClr val="black">
                    <a:alpha val="20000"/>
                  </a:prstClr>
                </a:outerShdw>
              </a:effectLst>
              <a:latin typeface="Arial Black" panose="020B0A04020102020204" pitchFamily="34" charset="0"/>
              <a:ea typeface="微软雅黑" panose="020B0503020204020204" pitchFamily="34" charset="-122"/>
            </a:endParaRPr>
          </a:p>
          <a:p>
            <a:pPr>
              <a:buClrTx/>
              <a:buSzTx/>
            </a:pPr>
            <a:endParaRPr lang="zh-CN" altLang="en-US" sz="2400" b="1" dirty="0">
              <a:solidFill>
                <a:schemeClr val="accent1">
                  <a:lumMod val="75000"/>
                </a:schemeClr>
              </a:solidFill>
              <a:latin typeface="Arial Black" panose="020B0A04020102020204" pitchFamily="34" charset="0"/>
              <a:ea typeface="微软雅黑" panose="020B0503020204020204" pitchFamily="34" charset="-122"/>
              <a:sym typeface="+mn-ea"/>
            </a:endParaRPr>
          </a:p>
        </p:txBody>
      </p:sp>
      <p:cxnSp>
        <p:nvCxnSpPr>
          <p:cNvPr id="24" name="直接箭头连接符 23">
            <a:extLst>
              <a:ext uri="{FF2B5EF4-FFF2-40B4-BE49-F238E27FC236}">
                <a16:creationId xmlns:a16="http://schemas.microsoft.com/office/drawing/2014/main" id="{A819A0DB-E61A-43DE-8D2D-96125DAFE2AC}"/>
              </a:ext>
            </a:extLst>
          </p:cNvPr>
          <p:cNvCxnSpPr>
            <a:cxnSpLocks/>
          </p:cNvCxnSpPr>
          <p:nvPr/>
        </p:nvCxnSpPr>
        <p:spPr>
          <a:xfrm flipV="1">
            <a:off x="6477000" y="3429001"/>
            <a:ext cx="1231900" cy="1221104"/>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pic>
        <p:nvPicPr>
          <p:cNvPr id="20" name="内容占位符 4">
            <a:extLst>
              <a:ext uri="{FF2B5EF4-FFF2-40B4-BE49-F238E27FC236}">
                <a16:creationId xmlns:a16="http://schemas.microsoft.com/office/drawing/2014/main" id="{0ECE26D0-1118-4A5D-9672-E368391FCBCF}"/>
              </a:ext>
            </a:extLst>
          </p:cNvPr>
          <p:cNvPicPr>
            <a:picLocks noGrp="1" noChangeAspect="1"/>
          </p:cNvPicPr>
          <p:nvPr>
            <p:ph idx="1"/>
          </p:nvPr>
        </p:nvPicPr>
        <p:blipFill>
          <a:blip r:embed="rId9">
            <a:extLst>
              <a:ext uri="{28A0092B-C50C-407E-A947-70E740481C1C}">
                <a14:useLocalDpi xmlns:a14="http://schemas.microsoft.com/office/drawing/2010/main" val="0"/>
              </a:ext>
            </a:extLst>
          </a:blip>
          <a:stretch>
            <a:fillRect/>
          </a:stretch>
        </p:blipFill>
        <p:spPr>
          <a:xfrm>
            <a:off x="2988945" y="1916154"/>
            <a:ext cx="3488055" cy="1935308"/>
          </a:xfrm>
        </p:spPr>
      </p:pic>
    </p:spTree>
    <p:extLst>
      <p:ext uri="{BB962C8B-B14F-4D97-AF65-F5344CB8AC3E}">
        <p14:creationId xmlns:p14="http://schemas.microsoft.com/office/powerpoint/2010/main" val="256313953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a:extLst>
              <a:ext uri="{FF2B5EF4-FFF2-40B4-BE49-F238E27FC236}">
                <a16:creationId xmlns:a16="http://schemas.microsoft.com/office/drawing/2014/main" id="{D4E75DCB-3751-4AEA-B430-97E43B6CA522}"/>
              </a:ext>
            </a:extLst>
          </p:cNvPr>
          <p:cNvSpPr>
            <a:spLocks noGrp="1"/>
          </p:cNvSpPr>
          <p:nvPr>
            <p:ph type="sldNum" sz="quarter" idx="12"/>
          </p:nvPr>
        </p:nvSpPr>
        <p:spPr/>
        <p:txBody>
          <a:bodyPr/>
          <a:lstStyle/>
          <a:p>
            <a:fld id="{F15E9139-A00B-4B2A-98A6-095DC08F1345}" type="slidenum">
              <a:rPr lang="zh-CN" altLang="en-US" smtClean="0"/>
              <a:pPr/>
              <a:t>12</a:t>
            </a:fld>
            <a:endParaRPr lang="zh-CN" altLang="en-US"/>
          </a:p>
        </p:txBody>
      </p:sp>
      <p:sp>
        <p:nvSpPr>
          <p:cNvPr id="3" name="标题 2">
            <a:extLst>
              <a:ext uri="{FF2B5EF4-FFF2-40B4-BE49-F238E27FC236}">
                <a16:creationId xmlns:a16="http://schemas.microsoft.com/office/drawing/2014/main" id="{E84647AF-731E-4AD1-822C-242938ED58AF}"/>
              </a:ext>
            </a:extLst>
          </p:cNvPr>
          <p:cNvSpPr>
            <a:spLocks noGrp="1"/>
          </p:cNvSpPr>
          <p:nvPr>
            <p:ph type="title"/>
          </p:nvPr>
        </p:nvSpPr>
        <p:spPr/>
        <p:txBody>
          <a:bodyPr>
            <a:normAutofit/>
          </a:bodyPr>
          <a:lstStyle/>
          <a:p>
            <a:r>
              <a:rPr lang="en-US" altLang="zh-CN" sz="2800" dirty="0">
                <a:solidFill>
                  <a:schemeClr val="accent1">
                    <a:lumMod val="75000"/>
                  </a:schemeClr>
                </a:solidFill>
              </a:rPr>
              <a:t>Prototype of vacuum chambers assembly</a:t>
            </a:r>
            <a:endParaRPr lang="zh-CN" altLang="en-US" sz="2800" dirty="0">
              <a:solidFill>
                <a:schemeClr val="accent1">
                  <a:lumMod val="75000"/>
                </a:schemeClr>
              </a:solidFill>
            </a:endParaRPr>
          </a:p>
        </p:txBody>
      </p:sp>
      <p:sp>
        <p:nvSpPr>
          <p:cNvPr id="6" name="Rectangle 2">
            <a:extLst>
              <a:ext uri="{FF2B5EF4-FFF2-40B4-BE49-F238E27FC236}">
                <a16:creationId xmlns:a16="http://schemas.microsoft.com/office/drawing/2014/main" id="{C22A1E04-12CF-4300-A892-DAB20901F41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7" name="对象 6">
            <a:extLst>
              <a:ext uri="{FF2B5EF4-FFF2-40B4-BE49-F238E27FC236}">
                <a16:creationId xmlns:a16="http://schemas.microsoft.com/office/drawing/2014/main" id="{27969EC5-6547-4E6E-B2D9-562870C6EEFC}"/>
              </a:ext>
            </a:extLst>
          </p:cNvPr>
          <p:cNvGraphicFramePr>
            <a:graphicFrameLocks noChangeAspect="1"/>
          </p:cNvGraphicFramePr>
          <p:nvPr>
            <p:extLst>
              <p:ext uri="{D42A27DB-BD31-4B8C-83A1-F6EECF244321}">
                <p14:modId xmlns:p14="http://schemas.microsoft.com/office/powerpoint/2010/main" val="3363090644"/>
              </p:ext>
            </p:extLst>
          </p:nvPr>
        </p:nvGraphicFramePr>
        <p:xfrm>
          <a:off x="170521" y="1726353"/>
          <a:ext cx="5111750" cy="4533900"/>
        </p:xfrm>
        <a:graphic>
          <a:graphicData uri="http://schemas.openxmlformats.org/presentationml/2006/ole">
            <mc:AlternateContent xmlns:mc="http://schemas.openxmlformats.org/markup-compatibility/2006">
              <mc:Choice xmlns:v="urn:schemas-microsoft-com:vml" Requires="v">
                <p:oleObj spid="_x0000_s1752" name="Visio" r:id="rId3" imgW="7078732" imgH="6278801" progId="Visio.Drawing.15">
                  <p:embed/>
                </p:oleObj>
              </mc:Choice>
              <mc:Fallback>
                <p:oleObj name="Visio" r:id="rId3" imgW="7078732" imgH="6278801" progId="Visio.Drawing.15">
                  <p:embed/>
                  <p:pic>
                    <p:nvPicPr>
                      <p:cNvPr id="7" name="对象 6">
                        <a:extLst>
                          <a:ext uri="{FF2B5EF4-FFF2-40B4-BE49-F238E27FC236}">
                            <a16:creationId xmlns:a16="http://schemas.microsoft.com/office/drawing/2014/main" id="{27969EC5-6547-4E6E-B2D9-562870C6EE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521" y="1726353"/>
                        <a:ext cx="5111750" cy="453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5">
            <a:extLst>
              <a:ext uri="{FF2B5EF4-FFF2-40B4-BE49-F238E27FC236}">
                <a16:creationId xmlns:a16="http://schemas.microsoft.com/office/drawing/2014/main" id="{1ECAF9B3-458E-4082-B054-926AF409798E}"/>
              </a:ext>
            </a:extLst>
          </p:cNvPr>
          <p:cNvSpPr>
            <a:spLocks noChangeArrowheads="1"/>
          </p:cNvSpPr>
          <p:nvPr/>
        </p:nvSpPr>
        <p:spPr bwMode="auto">
          <a:xfrm>
            <a:off x="2595139" y="87939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9" name="对象 8">
            <a:extLst>
              <a:ext uri="{FF2B5EF4-FFF2-40B4-BE49-F238E27FC236}">
                <a16:creationId xmlns:a16="http://schemas.microsoft.com/office/drawing/2014/main" id="{0F7B3543-890D-4E87-9CE9-B1CB0F3A5539}"/>
              </a:ext>
            </a:extLst>
          </p:cNvPr>
          <p:cNvGraphicFramePr>
            <a:graphicFrameLocks noChangeAspect="1"/>
          </p:cNvGraphicFramePr>
          <p:nvPr>
            <p:extLst>
              <p:ext uri="{D42A27DB-BD31-4B8C-83A1-F6EECF244321}">
                <p14:modId xmlns:p14="http://schemas.microsoft.com/office/powerpoint/2010/main" val="150227398"/>
              </p:ext>
            </p:extLst>
          </p:nvPr>
        </p:nvGraphicFramePr>
        <p:xfrm>
          <a:off x="4643386" y="1441933"/>
          <a:ext cx="3704554" cy="1632813"/>
        </p:xfrm>
        <a:graphic>
          <a:graphicData uri="http://schemas.openxmlformats.org/presentationml/2006/ole">
            <mc:AlternateContent xmlns:mc="http://schemas.openxmlformats.org/markup-compatibility/2006">
              <mc:Choice xmlns:v="urn:schemas-microsoft-com:vml" Requires="v">
                <p:oleObj spid="_x0000_s1753" name="Visio" r:id="rId5" imgW="7977821" imgH="3512717" progId="Visio.Drawing.15">
                  <p:embed/>
                </p:oleObj>
              </mc:Choice>
              <mc:Fallback>
                <p:oleObj name="Visio" r:id="rId5" imgW="7977821" imgH="3512717" progId="Visio.Drawing.15">
                  <p:embed/>
                  <p:pic>
                    <p:nvPicPr>
                      <p:cNvPr id="9" name="对象 8">
                        <a:extLst>
                          <a:ext uri="{FF2B5EF4-FFF2-40B4-BE49-F238E27FC236}">
                            <a16:creationId xmlns:a16="http://schemas.microsoft.com/office/drawing/2014/main" id="{0F7B3543-890D-4E87-9CE9-B1CB0F3A553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3386" y="1441933"/>
                        <a:ext cx="3704554" cy="1632813"/>
                      </a:xfrm>
                      <a:prstGeom prst="rect">
                        <a:avLst/>
                      </a:prstGeom>
                      <a:noFill/>
                    </p:spPr>
                  </p:pic>
                </p:oleObj>
              </mc:Fallback>
            </mc:AlternateContent>
          </a:graphicData>
        </a:graphic>
      </p:graphicFrame>
      <p:sp>
        <p:nvSpPr>
          <p:cNvPr id="10" name="Rectangle 67">
            <a:extLst>
              <a:ext uri="{FF2B5EF4-FFF2-40B4-BE49-F238E27FC236}">
                <a16:creationId xmlns:a16="http://schemas.microsoft.com/office/drawing/2014/main" id="{30DBD248-5BC0-42A2-9F8A-A2B81095A326}"/>
              </a:ext>
            </a:extLst>
          </p:cNvPr>
          <p:cNvSpPr>
            <a:spLocks noChangeArrowheads="1"/>
          </p:cNvSpPr>
          <p:nvPr/>
        </p:nvSpPr>
        <p:spPr bwMode="auto">
          <a:xfrm>
            <a:off x="5969000" y="40640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1" name="对象 10">
            <a:extLst>
              <a:ext uri="{FF2B5EF4-FFF2-40B4-BE49-F238E27FC236}">
                <a16:creationId xmlns:a16="http://schemas.microsoft.com/office/drawing/2014/main" id="{CF032327-E1DA-4C44-9D89-5407280D60A4}"/>
              </a:ext>
            </a:extLst>
          </p:cNvPr>
          <p:cNvGraphicFramePr>
            <a:graphicFrameLocks noChangeAspect="1"/>
          </p:cNvGraphicFramePr>
          <p:nvPr>
            <p:extLst>
              <p:ext uri="{D42A27DB-BD31-4B8C-83A1-F6EECF244321}">
                <p14:modId xmlns:p14="http://schemas.microsoft.com/office/powerpoint/2010/main" val="1170588359"/>
              </p:ext>
            </p:extLst>
          </p:nvPr>
        </p:nvGraphicFramePr>
        <p:xfrm>
          <a:off x="4700799" y="3184831"/>
          <a:ext cx="3990340" cy="1901519"/>
        </p:xfrm>
        <a:graphic>
          <a:graphicData uri="http://schemas.openxmlformats.org/presentationml/2006/ole">
            <mc:AlternateContent xmlns:mc="http://schemas.openxmlformats.org/markup-compatibility/2006">
              <mc:Choice xmlns:v="urn:schemas-microsoft-com:vml" Requires="v">
                <p:oleObj spid="_x0000_s1754" name="Visio" r:id="rId7" imgW="9014283" imgH="4297301" progId="Visio.Drawing.15">
                  <p:embed/>
                </p:oleObj>
              </mc:Choice>
              <mc:Fallback>
                <p:oleObj name="Visio" r:id="rId7" imgW="9014283" imgH="4297301" progId="Visio.Drawing.15">
                  <p:embed/>
                  <p:pic>
                    <p:nvPicPr>
                      <p:cNvPr id="11" name="对象 10">
                        <a:extLst>
                          <a:ext uri="{FF2B5EF4-FFF2-40B4-BE49-F238E27FC236}">
                            <a16:creationId xmlns:a16="http://schemas.microsoft.com/office/drawing/2014/main" id="{CF032327-E1DA-4C44-9D89-5407280D60A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00799" y="3184831"/>
                        <a:ext cx="3990340" cy="1901519"/>
                      </a:xfrm>
                      <a:prstGeom prst="rect">
                        <a:avLst/>
                      </a:prstGeom>
                      <a:noFill/>
                    </p:spPr>
                  </p:pic>
                </p:oleObj>
              </mc:Fallback>
            </mc:AlternateContent>
          </a:graphicData>
        </a:graphic>
      </p:graphicFrame>
      <p:pic>
        <p:nvPicPr>
          <p:cNvPr id="13" name="图片 12">
            <a:extLst>
              <a:ext uri="{FF2B5EF4-FFF2-40B4-BE49-F238E27FC236}">
                <a16:creationId xmlns:a16="http://schemas.microsoft.com/office/drawing/2014/main" id="{FCB80946-0A2E-4B6A-AACD-A6462805698A}"/>
              </a:ext>
            </a:extLst>
          </p:cNvPr>
          <p:cNvPicPr>
            <a:picLocks noChangeAspect="1"/>
          </p:cNvPicPr>
          <p:nvPr/>
        </p:nvPicPr>
        <p:blipFill>
          <a:blip r:embed="rId9"/>
          <a:stretch>
            <a:fillRect/>
          </a:stretch>
        </p:blipFill>
        <p:spPr>
          <a:xfrm>
            <a:off x="8459126" y="1424010"/>
            <a:ext cx="1827220" cy="2524109"/>
          </a:xfrm>
          <a:prstGeom prst="rect">
            <a:avLst/>
          </a:prstGeom>
        </p:spPr>
      </p:pic>
      <p:pic>
        <p:nvPicPr>
          <p:cNvPr id="14" name="图片 13">
            <a:extLst>
              <a:ext uri="{FF2B5EF4-FFF2-40B4-BE49-F238E27FC236}">
                <a16:creationId xmlns:a16="http://schemas.microsoft.com/office/drawing/2014/main" id="{14252591-A4C4-4BE3-88F6-0AAF298E4094}"/>
              </a:ext>
            </a:extLst>
          </p:cNvPr>
          <p:cNvPicPr>
            <a:picLocks noChangeAspect="1"/>
          </p:cNvPicPr>
          <p:nvPr/>
        </p:nvPicPr>
        <p:blipFill>
          <a:blip r:embed="rId10"/>
          <a:stretch>
            <a:fillRect/>
          </a:stretch>
        </p:blipFill>
        <p:spPr>
          <a:xfrm>
            <a:off x="10224853" y="1544125"/>
            <a:ext cx="1967147" cy="2283877"/>
          </a:xfrm>
          <a:prstGeom prst="rect">
            <a:avLst/>
          </a:prstGeom>
        </p:spPr>
      </p:pic>
      <p:pic>
        <p:nvPicPr>
          <p:cNvPr id="15" name="图片 14">
            <a:extLst>
              <a:ext uri="{FF2B5EF4-FFF2-40B4-BE49-F238E27FC236}">
                <a16:creationId xmlns:a16="http://schemas.microsoft.com/office/drawing/2014/main" id="{8E79C27E-C296-4E6D-9B9E-84C3B2A9CF39}"/>
              </a:ext>
            </a:extLst>
          </p:cNvPr>
          <p:cNvPicPr>
            <a:picLocks noChangeAspect="1"/>
          </p:cNvPicPr>
          <p:nvPr/>
        </p:nvPicPr>
        <p:blipFill>
          <a:blip r:embed="rId11"/>
          <a:stretch>
            <a:fillRect/>
          </a:stretch>
        </p:blipFill>
        <p:spPr>
          <a:xfrm>
            <a:off x="5408362" y="4943170"/>
            <a:ext cx="3002737" cy="1832475"/>
          </a:xfrm>
          <a:prstGeom prst="rect">
            <a:avLst/>
          </a:prstGeom>
        </p:spPr>
      </p:pic>
      <p:pic>
        <p:nvPicPr>
          <p:cNvPr id="16" name="图片 15">
            <a:extLst>
              <a:ext uri="{FF2B5EF4-FFF2-40B4-BE49-F238E27FC236}">
                <a16:creationId xmlns:a16="http://schemas.microsoft.com/office/drawing/2014/main" id="{EDE3F183-197D-4504-BB2F-F40AFDDB7A72}"/>
              </a:ext>
            </a:extLst>
          </p:cNvPr>
          <p:cNvPicPr>
            <a:picLocks noChangeAspect="1"/>
          </p:cNvPicPr>
          <p:nvPr/>
        </p:nvPicPr>
        <p:blipFill>
          <a:blip r:embed="rId12"/>
          <a:stretch>
            <a:fillRect/>
          </a:stretch>
        </p:blipFill>
        <p:spPr>
          <a:xfrm>
            <a:off x="9287851" y="3905904"/>
            <a:ext cx="1458701" cy="2815941"/>
          </a:xfrm>
          <a:prstGeom prst="rect">
            <a:avLst/>
          </a:prstGeom>
        </p:spPr>
      </p:pic>
    </p:spTree>
    <p:extLst>
      <p:ext uri="{BB962C8B-B14F-4D97-AF65-F5344CB8AC3E}">
        <p14:creationId xmlns:p14="http://schemas.microsoft.com/office/powerpoint/2010/main" val="26818182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内容占位符 11">
            <a:extLst>
              <a:ext uri="{FF2B5EF4-FFF2-40B4-BE49-F238E27FC236}">
                <a16:creationId xmlns:a16="http://schemas.microsoft.com/office/drawing/2014/main" id="{38A8C9F4-5C92-4E98-8E47-4975E90701B3}"/>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4198" b="49034"/>
          <a:stretch/>
        </p:blipFill>
        <p:spPr>
          <a:xfrm>
            <a:off x="4231711" y="1212993"/>
            <a:ext cx="1794306" cy="1429546"/>
          </a:xfrm>
          <a:prstGeom prst="rect">
            <a:avLst/>
          </a:prstGeom>
        </p:spPr>
      </p:pic>
      <p:sp>
        <p:nvSpPr>
          <p:cNvPr id="5" name="灯片编号占位符 4">
            <a:extLst>
              <a:ext uri="{FF2B5EF4-FFF2-40B4-BE49-F238E27FC236}">
                <a16:creationId xmlns:a16="http://schemas.microsoft.com/office/drawing/2014/main" id="{D4E75DCB-3751-4AEA-B430-97E43B6CA522}"/>
              </a:ext>
            </a:extLst>
          </p:cNvPr>
          <p:cNvSpPr>
            <a:spLocks noGrp="1"/>
          </p:cNvSpPr>
          <p:nvPr>
            <p:ph type="sldNum" sz="quarter" idx="12"/>
          </p:nvPr>
        </p:nvSpPr>
        <p:spPr/>
        <p:txBody>
          <a:bodyPr/>
          <a:lstStyle/>
          <a:p>
            <a:fld id="{F15E9139-A00B-4B2A-98A6-095DC08F1345}" type="slidenum">
              <a:rPr lang="zh-CN" altLang="en-US" smtClean="0"/>
              <a:pPr/>
              <a:t>13</a:t>
            </a:fld>
            <a:endParaRPr lang="zh-CN" altLang="en-US"/>
          </a:p>
        </p:txBody>
      </p:sp>
      <p:sp>
        <p:nvSpPr>
          <p:cNvPr id="3" name="标题 2">
            <a:extLst>
              <a:ext uri="{FF2B5EF4-FFF2-40B4-BE49-F238E27FC236}">
                <a16:creationId xmlns:a16="http://schemas.microsoft.com/office/drawing/2014/main" id="{E84647AF-731E-4AD1-822C-242938ED58AF}"/>
              </a:ext>
            </a:extLst>
          </p:cNvPr>
          <p:cNvSpPr>
            <a:spLocks noGrp="1"/>
          </p:cNvSpPr>
          <p:nvPr>
            <p:ph type="title"/>
          </p:nvPr>
        </p:nvSpPr>
        <p:spPr/>
        <p:txBody>
          <a:bodyPr/>
          <a:lstStyle/>
          <a:p>
            <a:r>
              <a:rPr lang="en-US" altLang="zh-CN" dirty="0">
                <a:solidFill>
                  <a:schemeClr val="accent1">
                    <a:lumMod val="75000"/>
                  </a:schemeClr>
                </a:solidFill>
              </a:rPr>
              <a:t>Prototype of cathode for NEG coating</a:t>
            </a:r>
            <a:endParaRPr lang="zh-CN" altLang="en-US" dirty="0">
              <a:solidFill>
                <a:schemeClr val="accent1">
                  <a:lumMod val="75000"/>
                </a:schemeClr>
              </a:solidFill>
            </a:endParaRPr>
          </a:p>
        </p:txBody>
      </p:sp>
      <p:sp>
        <p:nvSpPr>
          <p:cNvPr id="6" name="Rectangle 2">
            <a:extLst>
              <a:ext uri="{FF2B5EF4-FFF2-40B4-BE49-F238E27FC236}">
                <a16:creationId xmlns:a16="http://schemas.microsoft.com/office/drawing/2014/main" id="{C22A1E04-12CF-4300-A892-DAB20901F41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pic>
        <p:nvPicPr>
          <p:cNvPr id="12" name="图片 11">
            <a:extLst>
              <a:ext uri="{FF2B5EF4-FFF2-40B4-BE49-F238E27FC236}">
                <a16:creationId xmlns:a16="http://schemas.microsoft.com/office/drawing/2014/main" id="{D215895D-6266-4E25-BEBF-8F995413355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40237" y="4999947"/>
            <a:ext cx="11216273" cy="1378987"/>
          </a:xfrm>
          <a:prstGeom prst="rect">
            <a:avLst/>
          </a:prstGeom>
        </p:spPr>
      </p:pic>
      <p:pic>
        <p:nvPicPr>
          <p:cNvPr id="13" name="图片 12">
            <a:extLst>
              <a:ext uri="{FF2B5EF4-FFF2-40B4-BE49-F238E27FC236}">
                <a16:creationId xmlns:a16="http://schemas.microsoft.com/office/drawing/2014/main" id="{68D00F6B-F677-4974-ADC8-683408F44C70}"/>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10800000" flipH="1">
            <a:off x="3949980" y="3269789"/>
            <a:ext cx="7706530" cy="1467625"/>
          </a:xfrm>
          <a:prstGeom prst="rect">
            <a:avLst/>
          </a:prstGeom>
        </p:spPr>
      </p:pic>
      <p:pic>
        <p:nvPicPr>
          <p:cNvPr id="15" name="内容占位符 7">
            <a:extLst>
              <a:ext uri="{FF2B5EF4-FFF2-40B4-BE49-F238E27FC236}">
                <a16:creationId xmlns:a16="http://schemas.microsoft.com/office/drawing/2014/main" id="{F321C319-D7CE-4B7D-9E47-26198A95126A}"/>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10800000">
            <a:off x="440237" y="1380721"/>
            <a:ext cx="3879506" cy="1613813"/>
          </a:xfrm>
          <a:prstGeom prst="rect">
            <a:avLst/>
          </a:prstGeom>
        </p:spPr>
      </p:pic>
      <p:pic>
        <p:nvPicPr>
          <p:cNvPr id="16" name="内容占位符 5">
            <a:extLst>
              <a:ext uri="{FF2B5EF4-FFF2-40B4-BE49-F238E27FC236}">
                <a16:creationId xmlns:a16="http://schemas.microsoft.com/office/drawing/2014/main" id="{73C67C65-6761-404B-8674-7B167EF1F5A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237" y="3804268"/>
            <a:ext cx="3758703" cy="1405293"/>
          </a:xfrm>
          <a:prstGeom prst="rect">
            <a:avLst/>
          </a:prstGeom>
        </p:spPr>
      </p:pic>
      <p:pic>
        <p:nvPicPr>
          <p:cNvPr id="17" name="内容占位符 11">
            <a:extLst>
              <a:ext uri="{FF2B5EF4-FFF2-40B4-BE49-F238E27FC236}">
                <a16:creationId xmlns:a16="http://schemas.microsoft.com/office/drawing/2014/main" id="{44C0E89A-B565-4A59-A912-B7203506505A}"/>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t="54939"/>
          <a:stretch/>
        </p:blipFill>
        <p:spPr>
          <a:xfrm>
            <a:off x="6104155" y="1157081"/>
            <a:ext cx="3193135" cy="1480058"/>
          </a:xfrm>
          <a:prstGeom prst="rect">
            <a:avLst/>
          </a:prstGeom>
        </p:spPr>
      </p:pic>
      <p:cxnSp>
        <p:nvCxnSpPr>
          <p:cNvPr id="18" name="直接箭头连接符 17">
            <a:extLst>
              <a:ext uri="{FF2B5EF4-FFF2-40B4-BE49-F238E27FC236}">
                <a16:creationId xmlns:a16="http://schemas.microsoft.com/office/drawing/2014/main" id="{A5721965-4C0F-405D-B336-83FD06328CAA}"/>
              </a:ext>
            </a:extLst>
          </p:cNvPr>
          <p:cNvCxnSpPr>
            <a:cxnSpLocks/>
          </p:cNvCxnSpPr>
          <p:nvPr/>
        </p:nvCxnSpPr>
        <p:spPr>
          <a:xfrm>
            <a:off x="781050" y="6520374"/>
            <a:ext cx="10629900" cy="1037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D2B6678C-5D47-4F5A-AC73-E19F113F5450}"/>
              </a:ext>
            </a:extLst>
          </p:cNvPr>
          <p:cNvSpPr txBox="1"/>
          <p:nvPr/>
        </p:nvSpPr>
        <p:spPr>
          <a:xfrm>
            <a:off x="4819650" y="6161413"/>
            <a:ext cx="2143125" cy="369332"/>
          </a:xfrm>
          <a:prstGeom prst="rect">
            <a:avLst/>
          </a:prstGeom>
          <a:noFill/>
        </p:spPr>
        <p:txBody>
          <a:bodyPr wrap="square" rtlCol="0">
            <a:spAutoFit/>
          </a:bodyPr>
          <a:lstStyle/>
          <a:p>
            <a:r>
              <a:rPr lang="en-US" altLang="zh-CN" dirty="0"/>
              <a:t>23000mm(23 meters)</a:t>
            </a:r>
            <a:endParaRPr lang="zh-CN" altLang="en-US" dirty="0"/>
          </a:p>
        </p:txBody>
      </p:sp>
      <p:cxnSp>
        <p:nvCxnSpPr>
          <p:cNvPr id="23" name="直接箭头连接符 22">
            <a:extLst>
              <a:ext uri="{FF2B5EF4-FFF2-40B4-BE49-F238E27FC236}">
                <a16:creationId xmlns:a16="http://schemas.microsoft.com/office/drawing/2014/main" id="{683C53ED-D77D-4B5D-ABE5-A89308D5C938}"/>
              </a:ext>
            </a:extLst>
          </p:cNvPr>
          <p:cNvCxnSpPr>
            <a:cxnSpLocks/>
          </p:cNvCxnSpPr>
          <p:nvPr/>
        </p:nvCxnSpPr>
        <p:spPr>
          <a:xfrm flipH="1" flipV="1">
            <a:off x="3875870" y="3081960"/>
            <a:ext cx="409270" cy="463620"/>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cxnSp>
        <p:nvCxnSpPr>
          <p:cNvPr id="26" name="直接箭头连接符 25">
            <a:extLst>
              <a:ext uri="{FF2B5EF4-FFF2-40B4-BE49-F238E27FC236}">
                <a16:creationId xmlns:a16="http://schemas.microsoft.com/office/drawing/2014/main" id="{1FA2F32F-FD8D-4C04-94CE-CAAB048E0637}"/>
              </a:ext>
            </a:extLst>
          </p:cNvPr>
          <p:cNvCxnSpPr>
            <a:cxnSpLocks/>
          </p:cNvCxnSpPr>
          <p:nvPr/>
        </p:nvCxnSpPr>
        <p:spPr>
          <a:xfrm flipH="1" flipV="1">
            <a:off x="3993921" y="5317877"/>
            <a:ext cx="205019" cy="300746"/>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cxnSp>
        <p:nvCxnSpPr>
          <p:cNvPr id="30" name="直接箭头连接符 29">
            <a:extLst>
              <a:ext uri="{FF2B5EF4-FFF2-40B4-BE49-F238E27FC236}">
                <a16:creationId xmlns:a16="http://schemas.microsoft.com/office/drawing/2014/main" id="{E5E4F99A-8385-413D-A3EC-97CB39A48B50}"/>
              </a:ext>
            </a:extLst>
          </p:cNvPr>
          <p:cNvCxnSpPr>
            <a:cxnSpLocks/>
          </p:cNvCxnSpPr>
          <p:nvPr/>
        </p:nvCxnSpPr>
        <p:spPr>
          <a:xfrm flipH="1" flipV="1">
            <a:off x="8228716" y="2543250"/>
            <a:ext cx="2315460" cy="1476913"/>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cxnSp>
        <p:nvCxnSpPr>
          <p:cNvPr id="34" name="直接箭头连接符 33">
            <a:extLst>
              <a:ext uri="{FF2B5EF4-FFF2-40B4-BE49-F238E27FC236}">
                <a16:creationId xmlns:a16="http://schemas.microsoft.com/office/drawing/2014/main" id="{143268C3-9B0A-4B35-8AD9-AB5B9F0E33FC}"/>
              </a:ext>
            </a:extLst>
          </p:cNvPr>
          <p:cNvCxnSpPr>
            <a:cxnSpLocks/>
          </p:cNvCxnSpPr>
          <p:nvPr/>
        </p:nvCxnSpPr>
        <p:spPr>
          <a:xfrm flipH="1">
            <a:off x="5486038" y="3846480"/>
            <a:ext cx="539979" cy="1876054"/>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sp>
        <p:nvSpPr>
          <p:cNvPr id="36" name="文本框 35">
            <a:extLst>
              <a:ext uri="{FF2B5EF4-FFF2-40B4-BE49-F238E27FC236}">
                <a16:creationId xmlns:a16="http://schemas.microsoft.com/office/drawing/2014/main" id="{C694FC22-C3C8-41F6-B6AC-7CA20DC3E602}"/>
              </a:ext>
            </a:extLst>
          </p:cNvPr>
          <p:cNvSpPr txBox="1"/>
          <p:nvPr/>
        </p:nvSpPr>
        <p:spPr>
          <a:xfrm>
            <a:off x="962650" y="1373397"/>
            <a:ext cx="1228725" cy="369332"/>
          </a:xfrm>
          <a:prstGeom prst="rect">
            <a:avLst/>
          </a:prstGeom>
          <a:noFill/>
        </p:spPr>
        <p:txBody>
          <a:bodyPr wrap="square" rtlCol="0">
            <a:spAutoFit/>
          </a:bodyPr>
          <a:lstStyle/>
          <a:p>
            <a:r>
              <a:rPr lang="en-US" altLang="zh-CN" dirty="0"/>
              <a:t>Magnets</a:t>
            </a:r>
            <a:endParaRPr lang="zh-CN" altLang="en-US" dirty="0"/>
          </a:p>
        </p:txBody>
      </p:sp>
      <p:sp>
        <p:nvSpPr>
          <p:cNvPr id="38" name="文本框 37">
            <a:extLst>
              <a:ext uri="{FF2B5EF4-FFF2-40B4-BE49-F238E27FC236}">
                <a16:creationId xmlns:a16="http://schemas.microsoft.com/office/drawing/2014/main" id="{FD4FCD5F-5141-4A77-9739-880BE8C32285}"/>
              </a:ext>
            </a:extLst>
          </p:cNvPr>
          <p:cNvSpPr txBox="1"/>
          <p:nvPr/>
        </p:nvSpPr>
        <p:spPr>
          <a:xfrm>
            <a:off x="4879930" y="2529539"/>
            <a:ext cx="3291289" cy="369332"/>
          </a:xfrm>
          <a:prstGeom prst="rect">
            <a:avLst/>
          </a:prstGeom>
          <a:noFill/>
        </p:spPr>
        <p:txBody>
          <a:bodyPr wrap="square" rtlCol="0">
            <a:spAutoFit/>
          </a:bodyPr>
          <a:lstStyle/>
          <a:p>
            <a:r>
              <a:rPr lang="en-US" altLang="zh-CN" dirty="0"/>
              <a:t>Isolating and supporting ring</a:t>
            </a:r>
            <a:endParaRPr lang="zh-CN" altLang="en-US" dirty="0"/>
          </a:p>
        </p:txBody>
      </p:sp>
      <p:cxnSp>
        <p:nvCxnSpPr>
          <p:cNvPr id="39" name="直接箭头连接符 38">
            <a:extLst>
              <a:ext uri="{FF2B5EF4-FFF2-40B4-BE49-F238E27FC236}">
                <a16:creationId xmlns:a16="http://schemas.microsoft.com/office/drawing/2014/main" id="{C8DAC021-8432-4F8E-AE7D-AD096D01CB73}"/>
              </a:ext>
            </a:extLst>
          </p:cNvPr>
          <p:cNvCxnSpPr>
            <a:cxnSpLocks/>
          </p:cNvCxnSpPr>
          <p:nvPr/>
        </p:nvCxnSpPr>
        <p:spPr>
          <a:xfrm flipV="1">
            <a:off x="1465488" y="1668909"/>
            <a:ext cx="0" cy="388927"/>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sp>
        <p:nvSpPr>
          <p:cNvPr id="41" name="文本框 40">
            <a:extLst>
              <a:ext uri="{FF2B5EF4-FFF2-40B4-BE49-F238E27FC236}">
                <a16:creationId xmlns:a16="http://schemas.microsoft.com/office/drawing/2014/main" id="{7BEA33FE-3913-4151-ABD1-46EFAFE14EA1}"/>
              </a:ext>
            </a:extLst>
          </p:cNvPr>
          <p:cNvSpPr txBox="1"/>
          <p:nvPr/>
        </p:nvSpPr>
        <p:spPr>
          <a:xfrm>
            <a:off x="6668549" y="3798379"/>
            <a:ext cx="2064348" cy="369332"/>
          </a:xfrm>
          <a:prstGeom prst="rect">
            <a:avLst/>
          </a:prstGeom>
          <a:noFill/>
        </p:spPr>
        <p:txBody>
          <a:bodyPr wrap="none" rtlCol="0">
            <a:spAutoFit/>
          </a:bodyPr>
          <a:lstStyle/>
          <a:p>
            <a:r>
              <a:rPr lang="en-US" altLang="zh-CN" dirty="0"/>
              <a:t>Magnetron Cathode</a:t>
            </a:r>
            <a:endParaRPr lang="zh-CN" altLang="en-US" dirty="0"/>
          </a:p>
        </p:txBody>
      </p:sp>
      <p:cxnSp>
        <p:nvCxnSpPr>
          <p:cNvPr id="42" name="直接箭头连接符 41">
            <a:extLst>
              <a:ext uri="{FF2B5EF4-FFF2-40B4-BE49-F238E27FC236}">
                <a16:creationId xmlns:a16="http://schemas.microsoft.com/office/drawing/2014/main" id="{E77144E8-2E62-413B-92A2-FB7C657EFE9A}"/>
              </a:ext>
            </a:extLst>
          </p:cNvPr>
          <p:cNvCxnSpPr>
            <a:cxnSpLocks/>
          </p:cNvCxnSpPr>
          <p:nvPr/>
        </p:nvCxnSpPr>
        <p:spPr>
          <a:xfrm flipV="1">
            <a:off x="4342637" y="3473661"/>
            <a:ext cx="7087400" cy="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3" name="文本框 42">
            <a:extLst>
              <a:ext uri="{FF2B5EF4-FFF2-40B4-BE49-F238E27FC236}">
                <a16:creationId xmlns:a16="http://schemas.microsoft.com/office/drawing/2014/main" id="{351DDB4C-49D6-4852-A5B0-36F242D2EE98}"/>
              </a:ext>
            </a:extLst>
          </p:cNvPr>
          <p:cNvSpPr txBox="1"/>
          <p:nvPr/>
        </p:nvSpPr>
        <p:spPr>
          <a:xfrm>
            <a:off x="6589772" y="3131256"/>
            <a:ext cx="2763778" cy="369332"/>
          </a:xfrm>
          <a:prstGeom prst="rect">
            <a:avLst/>
          </a:prstGeom>
          <a:noFill/>
        </p:spPr>
        <p:txBody>
          <a:bodyPr wrap="square" rtlCol="0">
            <a:spAutoFit/>
          </a:bodyPr>
          <a:lstStyle/>
          <a:p>
            <a:r>
              <a:rPr lang="en-US" altLang="zh-CN" dirty="0"/>
              <a:t>~12000mm(12 meters)</a:t>
            </a:r>
            <a:endParaRPr lang="zh-CN" altLang="en-US" dirty="0"/>
          </a:p>
        </p:txBody>
      </p:sp>
      <p:pic>
        <p:nvPicPr>
          <p:cNvPr id="46" name="图片 45">
            <a:extLst>
              <a:ext uri="{FF2B5EF4-FFF2-40B4-BE49-F238E27FC236}">
                <a16:creationId xmlns:a16="http://schemas.microsoft.com/office/drawing/2014/main" id="{C27DB008-8CFE-4C99-9919-D1F36AD485B4}"/>
              </a:ext>
            </a:extLst>
          </p:cNvPr>
          <p:cNvPicPr>
            <a:picLocks noChangeAspect="1"/>
          </p:cNvPicPr>
          <p:nvPr/>
        </p:nvPicPr>
        <p:blipFill rotWithShape="1">
          <a:blip r:embed="rId7"/>
          <a:srcRect l="27512" t="33832" r="33969" b="10895"/>
          <a:stretch/>
        </p:blipFill>
        <p:spPr>
          <a:xfrm>
            <a:off x="9683429" y="1249167"/>
            <a:ext cx="2003759" cy="1617339"/>
          </a:xfrm>
          <a:prstGeom prst="rect">
            <a:avLst/>
          </a:prstGeom>
        </p:spPr>
      </p:pic>
      <p:cxnSp>
        <p:nvCxnSpPr>
          <p:cNvPr id="48" name="直接箭头连接符 47">
            <a:extLst>
              <a:ext uri="{FF2B5EF4-FFF2-40B4-BE49-F238E27FC236}">
                <a16:creationId xmlns:a16="http://schemas.microsoft.com/office/drawing/2014/main" id="{BDDD233A-0F49-41F7-96DF-58E8E2574E97}"/>
              </a:ext>
            </a:extLst>
          </p:cNvPr>
          <p:cNvCxnSpPr>
            <a:cxnSpLocks/>
          </p:cNvCxnSpPr>
          <p:nvPr/>
        </p:nvCxnSpPr>
        <p:spPr>
          <a:xfrm flipH="1">
            <a:off x="723881" y="2317650"/>
            <a:ext cx="114338" cy="634489"/>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sp>
        <p:nvSpPr>
          <p:cNvPr id="50" name="文本框 49">
            <a:extLst>
              <a:ext uri="{FF2B5EF4-FFF2-40B4-BE49-F238E27FC236}">
                <a16:creationId xmlns:a16="http://schemas.microsoft.com/office/drawing/2014/main" id="{4D42D44C-A2CE-4F9E-92BD-C39000EFF5F3}"/>
              </a:ext>
            </a:extLst>
          </p:cNvPr>
          <p:cNvSpPr txBox="1"/>
          <p:nvPr/>
        </p:nvSpPr>
        <p:spPr>
          <a:xfrm>
            <a:off x="9828" y="2898871"/>
            <a:ext cx="1994861" cy="369332"/>
          </a:xfrm>
          <a:prstGeom prst="rect">
            <a:avLst/>
          </a:prstGeom>
          <a:noFill/>
        </p:spPr>
        <p:txBody>
          <a:bodyPr wrap="square" rtlCol="0">
            <a:spAutoFit/>
          </a:bodyPr>
          <a:lstStyle/>
          <a:p>
            <a:r>
              <a:rPr lang="en-US" altLang="zh-CN" dirty="0"/>
              <a:t>Water cooling pipe</a:t>
            </a:r>
            <a:endParaRPr lang="zh-CN" altLang="en-US" dirty="0"/>
          </a:p>
        </p:txBody>
      </p:sp>
      <p:sp>
        <p:nvSpPr>
          <p:cNvPr id="51" name="文本框 50">
            <a:extLst>
              <a:ext uri="{FF2B5EF4-FFF2-40B4-BE49-F238E27FC236}">
                <a16:creationId xmlns:a16="http://schemas.microsoft.com/office/drawing/2014/main" id="{D97C3F9C-6295-41EF-B6B2-AC0E7FE67379}"/>
              </a:ext>
            </a:extLst>
          </p:cNvPr>
          <p:cNvSpPr txBox="1"/>
          <p:nvPr/>
        </p:nvSpPr>
        <p:spPr>
          <a:xfrm>
            <a:off x="2170338" y="1041791"/>
            <a:ext cx="2589379" cy="307777"/>
          </a:xfrm>
          <a:prstGeom prst="rect">
            <a:avLst/>
          </a:prstGeom>
          <a:noFill/>
        </p:spPr>
        <p:txBody>
          <a:bodyPr wrap="square" rtlCol="0">
            <a:spAutoFit/>
          </a:bodyPr>
          <a:lstStyle/>
          <a:p>
            <a:r>
              <a:rPr lang="en-US" altLang="zh-CN" sz="1400" dirty="0"/>
              <a:t>dynamic sealing for water pipe</a:t>
            </a:r>
            <a:endParaRPr lang="zh-CN" altLang="en-US" sz="1400" dirty="0"/>
          </a:p>
        </p:txBody>
      </p:sp>
      <p:cxnSp>
        <p:nvCxnSpPr>
          <p:cNvPr id="53" name="直接箭头连接符 52">
            <a:extLst>
              <a:ext uri="{FF2B5EF4-FFF2-40B4-BE49-F238E27FC236}">
                <a16:creationId xmlns:a16="http://schemas.microsoft.com/office/drawing/2014/main" id="{69BFD4E0-E09D-4C42-97C5-9183D31D3020}"/>
              </a:ext>
            </a:extLst>
          </p:cNvPr>
          <p:cNvCxnSpPr>
            <a:cxnSpLocks/>
          </p:cNvCxnSpPr>
          <p:nvPr/>
        </p:nvCxnSpPr>
        <p:spPr>
          <a:xfrm flipH="1" flipV="1">
            <a:off x="3520550" y="1340648"/>
            <a:ext cx="291322" cy="652731"/>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sp>
        <p:nvSpPr>
          <p:cNvPr id="55" name="文本框 54">
            <a:extLst>
              <a:ext uri="{FF2B5EF4-FFF2-40B4-BE49-F238E27FC236}">
                <a16:creationId xmlns:a16="http://schemas.microsoft.com/office/drawing/2014/main" id="{EDF11766-7624-4FA5-9873-F39B5C9A642B}"/>
              </a:ext>
            </a:extLst>
          </p:cNvPr>
          <p:cNvSpPr txBox="1"/>
          <p:nvPr/>
        </p:nvSpPr>
        <p:spPr>
          <a:xfrm>
            <a:off x="6048373" y="4781637"/>
            <a:ext cx="5895975"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buFont typeface="Wingdings" panose="05000000000000000000" pitchFamily="2" charset="2"/>
              <a:buChar char="n"/>
            </a:pPr>
            <a:r>
              <a:rPr lang="en-US" altLang="zh-CN" dirty="0"/>
              <a:t> The magnets will be driven by motor when NEG coating </a:t>
            </a:r>
            <a:endParaRPr lang="zh-CN" altLang="en-US" dirty="0"/>
          </a:p>
        </p:txBody>
      </p:sp>
      <p:sp>
        <p:nvSpPr>
          <p:cNvPr id="57" name="文本框 56">
            <a:extLst>
              <a:ext uri="{FF2B5EF4-FFF2-40B4-BE49-F238E27FC236}">
                <a16:creationId xmlns:a16="http://schemas.microsoft.com/office/drawing/2014/main" id="{8124532E-DCFB-40D4-9297-374861731E93}"/>
              </a:ext>
            </a:extLst>
          </p:cNvPr>
          <p:cNvSpPr txBox="1"/>
          <p:nvPr/>
        </p:nvSpPr>
        <p:spPr>
          <a:xfrm>
            <a:off x="838219" y="5093560"/>
            <a:ext cx="3155702" cy="369332"/>
          </a:xfrm>
          <a:prstGeom prst="rect">
            <a:avLst/>
          </a:prstGeom>
          <a:noFill/>
        </p:spPr>
        <p:txBody>
          <a:bodyPr wrap="square">
            <a:spAutoFit/>
          </a:bodyPr>
          <a:lstStyle/>
          <a:p>
            <a:r>
              <a:rPr lang="en-US" altLang="zh-CN" dirty="0"/>
              <a:t>Motor for magnets driven</a:t>
            </a:r>
            <a:endParaRPr lang="zh-CN" altLang="en-US" dirty="0"/>
          </a:p>
        </p:txBody>
      </p:sp>
    </p:spTree>
    <p:extLst>
      <p:ext uri="{BB962C8B-B14F-4D97-AF65-F5344CB8AC3E}">
        <p14:creationId xmlns:p14="http://schemas.microsoft.com/office/powerpoint/2010/main" val="16467218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37F3C1B4-6D8B-4808-996C-6AA3E6913FF6}"/>
              </a:ext>
            </a:extLst>
          </p:cNvPr>
          <p:cNvSpPr>
            <a:spLocks noGrp="1"/>
          </p:cNvSpPr>
          <p:nvPr>
            <p:ph type="title"/>
          </p:nvPr>
        </p:nvSpPr>
        <p:spPr/>
        <p:txBody>
          <a:bodyPr/>
          <a:lstStyle/>
          <a:p>
            <a:r>
              <a:rPr lang="en-US" altLang="zh-CN" dirty="0">
                <a:solidFill>
                  <a:schemeClr val="accent1">
                    <a:lumMod val="75000"/>
                  </a:schemeClr>
                </a:solidFill>
              </a:rPr>
              <a:t>VC baking &amp; Why spray </a:t>
            </a:r>
            <a:r>
              <a:rPr lang="en-GB" altLang="zh-CN" dirty="0">
                <a:solidFill>
                  <a:schemeClr val="accent1">
                    <a:lumMod val="75000"/>
                  </a:schemeClr>
                </a:solidFill>
              </a:rPr>
              <a:t>heating </a:t>
            </a:r>
            <a:r>
              <a:rPr lang="en-US" altLang="zh-CN" dirty="0">
                <a:solidFill>
                  <a:schemeClr val="accent1">
                    <a:lumMod val="75000"/>
                  </a:schemeClr>
                </a:solidFill>
              </a:rPr>
              <a:t>film</a:t>
            </a:r>
            <a:endParaRPr lang="zh-CN" altLang="en-US" dirty="0">
              <a:solidFill>
                <a:schemeClr val="accent1">
                  <a:lumMod val="75000"/>
                </a:schemeClr>
              </a:solidFill>
            </a:endParaRPr>
          </a:p>
        </p:txBody>
      </p:sp>
      <p:sp>
        <p:nvSpPr>
          <p:cNvPr id="8" name="文本框 7">
            <a:extLst>
              <a:ext uri="{FF2B5EF4-FFF2-40B4-BE49-F238E27FC236}">
                <a16:creationId xmlns:a16="http://schemas.microsoft.com/office/drawing/2014/main" id="{B2601227-81AF-47A4-9747-5BE33EF5D1E2}"/>
              </a:ext>
            </a:extLst>
          </p:cNvPr>
          <p:cNvSpPr txBox="1"/>
          <p:nvPr/>
        </p:nvSpPr>
        <p:spPr>
          <a:xfrm>
            <a:off x="249656" y="1351282"/>
            <a:ext cx="6368326" cy="1710084"/>
          </a:xfrm>
          <a:prstGeom prst="rect">
            <a:avLst/>
          </a:prstGeom>
          <a:noFill/>
        </p:spPr>
        <p:txBody>
          <a:bodyPr wrap="square">
            <a:spAutoFit/>
          </a:bodyPr>
          <a:lstStyle/>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p"/>
              <a:tabLst/>
              <a:defRPr/>
            </a:pPr>
            <a:r>
              <a:rPr lang="en-US" altLang="zh-CN" b="0" i="0" dirty="0">
                <a:solidFill>
                  <a:srgbClr val="24292F"/>
                </a:solidFill>
                <a:effectLst/>
                <a:latin typeface="Noto Sans SC"/>
              </a:rPr>
              <a:t>Necessity: </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lang="en-US" altLang="zh-CN" b="0" i="0" dirty="0">
                <a:solidFill>
                  <a:srgbClr val="24292F"/>
                </a:solidFill>
                <a:effectLst/>
                <a:latin typeface="Noto Sans SC"/>
              </a:rPr>
              <a:t>In order to meet the ultra-high vacuum requirement of achieving a dynamic vacuum level of 3.0E-10 mbar.</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en-US" altLang="zh-CN" sz="1800" u="none" strike="noStrike" kern="1200" cap="none" spc="0" normalizeH="0" baseline="0" noProof="0" dirty="0">
                <a:ln>
                  <a:noFill/>
                </a:ln>
                <a:solidFill>
                  <a:srgbClr val="24292F"/>
                </a:solidFill>
                <a:uLnTx/>
                <a:uFillTx/>
                <a:latin typeface="Noto Sans SC"/>
                <a:ea typeface="微软雅黑" panose="020B0503020204020204" pitchFamily="34" charset="-122"/>
                <a:cs typeface="+mn-cs"/>
              </a:rPr>
              <a:t>NEG coating reactivation</a:t>
            </a:r>
            <a:endParaRPr kumimoji="0" lang="en-US" altLang="zh-CN"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 name="文本框 1">
            <a:extLst>
              <a:ext uri="{FF2B5EF4-FFF2-40B4-BE49-F238E27FC236}">
                <a16:creationId xmlns:a16="http://schemas.microsoft.com/office/drawing/2014/main" id="{51F04BEB-DB48-472B-8A1D-1EEEFED8C12F}"/>
              </a:ext>
            </a:extLst>
          </p:cNvPr>
          <p:cNvSpPr txBox="1"/>
          <p:nvPr/>
        </p:nvSpPr>
        <p:spPr>
          <a:xfrm>
            <a:off x="1262983" y="1097100"/>
            <a:ext cx="7658507"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1"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The baking is the most crucial procedure in achieving ultra-high vacuum</a:t>
            </a:r>
            <a:endParaRPr kumimoji="0" lang="zh-CN" altLang="en-US" sz="1600" b="1" i="1"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3" name="图片 12">
            <a:extLst>
              <a:ext uri="{FF2B5EF4-FFF2-40B4-BE49-F238E27FC236}">
                <a16:creationId xmlns:a16="http://schemas.microsoft.com/office/drawing/2014/main" id="{5A68302F-3381-40E5-8C31-941203DB9019}"/>
              </a:ext>
            </a:extLst>
          </p:cNvPr>
          <p:cNvPicPr>
            <a:picLocks noChangeAspect="1"/>
          </p:cNvPicPr>
          <p:nvPr/>
        </p:nvPicPr>
        <p:blipFill rotWithShape="1">
          <a:blip r:embed="rId2"/>
          <a:srcRect t="9961" b="9858"/>
          <a:stretch/>
        </p:blipFill>
        <p:spPr>
          <a:xfrm>
            <a:off x="30732" y="3234886"/>
            <a:ext cx="6771012" cy="3413564"/>
          </a:xfrm>
          <a:prstGeom prst="rect">
            <a:avLst/>
          </a:prstGeom>
        </p:spPr>
      </p:pic>
      <p:grpSp>
        <p:nvGrpSpPr>
          <p:cNvPr id="16" name="组合 15">
            <a:extLst>
              <a:ext uri="{FF2B5EF4-FFF2-40B4-BE49-F238E27FC236}">
                <a16:creationId xmlns:a16="http://schemas.microsoft.com/office/drawing/2014/main" id="{2ABB07A6-4111-41E5-835D-1AAD5124EFF2}"/>
              </a:ext>
            </a:extLst>
          </p:cNvPr>
          <p:cNvGrpSpPr/>
          <p:nvPr/>
        </p:nvGrpSpPr>
        <p:grpSpPr>
          <a:xfrm>
            <a:off x="6699991" y="3443636"/>
            <a:ext cx="5375701" cy="2944766"/>
            <a:chOff x="368301" y="1628774"/>
            <a:chExt cx="8307387" cy="4048125"/>
          </a:xfrm>
        </p:grpSpPr>
        <p:sp>
          <p:nvSpPr>
            <p:cNvPr id="18" name="Freeform 2">
              <a:extLst>
                <a:ext uri="{FF2B5EF4-FFF2-40B4-BE49-F238E27FC236}">
                  <a16:creationId xmlns:a16="http://schemas.microsoft.com/office/drawing/2014/main" id="{64E765B9-0E65-44A9-BF18-470121C7E68A}"/>
                </a:ext>
              </a:extLst>
            </p:cNvPr>
            <p:cNvSpPr>
              <a:spLocks/>
            </p:cNvSpPr>
            <p:nvPr/>
          </p:nvSpPr>
          <p:spPr bwMode="auto">
            <a:xfrm>
              <a:off x="5849938" y="2628899"/>
              <a:ext cx="1733550" cy="2178050"/>
            </a:xfrm>
            <a:custGeom>
              <a:avLst/>
              <a:gdLst>
                <a:gd name="T0" fmla="*/ 648 w 1092"/>
                <a:gd name="T1" fmla="*/ 11 h 1372"/>
                <a:gd name="T2" fmla="*/ 583 w 1092"/>
                <a:gd name="T3" fmla="*/ 0 h 1372"/>
                <a:gd name="T4" fmla="*/ 518 w 1092"/>
                <a:gd name="T5" fmla="*/ 0 h 1372"/>
                <a:gd name="T6" fmla="*/ 443 w 1092"/>
                <a:gd name="T7" fmla="*/ 22 h 1372"/>
                <a:gd name="T8" fmla="*/ 400 w 1092"/>
                <a:gd name="T9" fmla="*/ 86 h 1372"/>
                <a:gd name="T10" fmla="*/ 356 w 1092"/>
                <a:gd name="T11" fmla="*/ 140 h 1372"/>
                <a:gd name="T12" fmla="*/ 292 w 1092"/>
                <a:gd name="T13" fmla="*/ 184 h 1372"/>
                <a:gd name="T14" fmla="*/ 227 w 1092"/>
                <a:gd name="T15" fmla="*/ 237 h 1372"/>
                <a:gd name="T16" fmla="*/ 216 w 1092"/>
                <a:gd name="T17" fmla="*/ 302 h 1372"/>
                <a:gd name="T18" fmla="*/ 216 w 1092"/>
                <a:gd name="T19" fmla="*/ 367 h 1372"/>
                <a:gd name="T20" fmla="*/ 184 w 1092"/>
                <a:gd name="T21" fmla="*/ 432 h 1372"/>
                <a:gd name="T22" fmla="*/ 173 w 1092"/>
                <a:gd name="T23" fmla="*/ 497 h 1372"/>
                <a:gd name="T24" fmla="*/ 119 w 1092"/>
                <a:gd name="T25" fmla="*/ 551 h 1372"/>
                <a:gd name="T26" fmla="*/ 54 w 1092"/>
                <a:gd name="T27" fmla="*/ 615 h 1372"/>
                <a:gd name="T28" fmla="*/ 22 w 1092"/>
                <a:gd name="T29" fmla="*/ 734 h 1372"/>
                <a:gd name="T30" fmla="*/ 11 w 1092"/>
                <a:gd name="T31" fmla="*/ 864 h 1372"/>
                <a:gd name="T32" fmla="*/ 0 w 1092"/>
                <a:gd name="T33" fmla="*/ 928 h 1372"/>
                <a:gd name="T34" fmla="*/ 97 w 1092"/>
                <a:gd name="T35" fmla="*/ 961 h 1372"/>
                <a:gd name="T36" fmla="*/ 162 w 1092"/>
                <a:gd name="T37" fmla="*/ 1026 h 1372"/>
                <a:gd name="T38" fmla="*/ 173 w 1092"/>
                <a:gd name="T39" fmla="*/ 1090 h 1372"/>
                <a:gd name="T40" fmla="*/ 194 w 1092"/>
                <a:gd name="T41" fmla="*/ 1155 h 1372"/>
                <a:gd name="T42" fmla="*/ 259 w 1092"/>
                <a:gd name="T43" fmla="*/ 1187 h 1372"/>
                <a:gd name="T44" fmla="*/ 356 w 1092"/>
                <a:gd name="T45" fmla="*/ 1220 h 1372"/>
                <a:gd name="T46" fmla="*/ 421 w 1092"/>
                <a:gd name="T47" fmla="*/ 1263 h 1372"/>
                <a:gd name="T48" fmla="*/ 475 w 1092"/>
                <a:gd name="T49" fmla="*/ 1328 h 1372"/>
                <a:gd name="T50" fmla="*/ 551 w 1092"/>
                <a:gd name="T51" fmla="*/ 1360 h 1372"/>
                <a:gd name="T52" fmla="*/ 616 w 1092"/>
                <a:gd name="T53" fmla="*/ 1371 h 1372"/>
                <a:gd name="T54" fmla="*/ 681 w 1092"/>
                <a:gd name="T55" fmla="*/ 1371 h 1372"/>
                <a:gd name="T56" fmla="*/ 756 w 1092"/>
                <a:gd name="T57" fmla="*/ 1371 h 1372"/>
                <a:gd name="T58" fmla="*/ 821 w 1092"/>
                <a:gd name="T59" fmla="*/ 1360 h 1372"/>
                <a:gd name="T60" fmla="*/ 886 w 1092"/>
                <a:gd name="T61" fmla="*/ 1317 h 1372"/>
                <a:gd name="T62" fmla="*/ 940 w 1092"/>
                <a:gd name="T63" fmla="*/ 1252 h 1372"/>
                <a:gd name="T64" fmla="*/ 983 w 1092"/>
                <a:gd name="T65" fmla="*/ 1187 h 1372"/>
                <a:gd name="T66" fmla="*/ 1005 w 1092"/>
                <a:gd name="T67" fmla="*/ 1123 h 1372"/>
                <a:gd name="T68" fmla="*/ 1048 w 1092"/>
                <a:gd name="T69" fmla="*/ 1058 h 1372"/>
                <a:gd name="T70" fmla="*/ 1048 w 1092"/>
                <a:gd name="T71" fmla="*/ 993 h 1372"/>
                <a:gd name="T72" fmla="*/ 1048 w 1092"/>
                <a:gd name="T73" fmla="*/ 928 h 1372"/>
                <a:gd name="T74" fmla="*/ 1048 w 1092"/>
                <a:gd name="T75" fmla="*/ 864 h 1372"/>
                <a:gd name="T76" fmla="*/ 1048 w 1092"/>
                <a:gd name="T77" fmla="*/ 799 h 1372"/>
                <a:gd name="T78" fmla="*/ 1080 w 1092"/>
                <a:gd name="T79" fmla="*/ 734 h 1372"/>
                <a:gd name="T80" fmla="*/ 1069 w 1092"/>
                <a:gd name="T81" fmla="*/ 669 h 1372"/>
                <a:gd name="T82" fmla="*/ 1059 w 1092"/>
                <a:gd name="T83" fmla="*/ 605 h 1372"/>
                <a:gd name="T84" fmla="*/ 1069 w 1092"/>
                <a:gd name="T85" fmla="*/ 540 h 1372"/>
                <a:gd name="T86" fmla="*/ 1091 w 1092"/>
                <a:gd name="T87" fmla="*/ 464 h 1372"/>
                <a:gd name="T88" fmla="*/ 1080 w 1092"/>
                <a:gd name="T89" fmla="*/ 367 h 1372"/>
                <a:gd name="T90" fmla="*/ 1026 w 1092"/>
                <a:gd name="T91" fmla="*/ 324 h 1372"/>
                <a:gd name="T92" fmla="*/ 1005 w 1092"/>
                <a:gd name="T93" fmla="*/ 237 h 1372"/>
                <a:gd name="T94" fmla="*/ 972 w 1092"/>
                <a:gd name="T95" fmla="*/ 173 h 1372"/>
                <a:gd name="T96" fmla="*/ 918 w 1092"/>
                <a:gd name="T97" fmla="*/ 119 h 1372"/>
                <a:gd name="T98" fmla="*/ 853 w 1092"/>
                <a:gd name="T99" fmla="*/ 86 h 1372"/>
                <a:gd name="T100" fmla="*/ 789 w 1092"/>
                <a:gd name="T101" fmla="*/ 65 h 1372"/>
                <a:gd name="T102" fmla="*/ 724 w 1092"/>
                <a:gd name="T103" fmla="*/ 43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2" h="1372">
                  <a:moveTo>
                    <a:pt x="681" y="22"/>
                  </a:moveTo>
                  <a:lnTo>
                    <a:pt x="648" y="11"/>
                  </a:lnTo>
                  <a:lnTo>
                    <a:pt x="616" y="0"/>
                  </a:lnTo>
                  <a:lnTo>
                    <a:pt x="583" y="0"/>
                  </a:lnTo>
                  <a:lnTo>
                    <a:pt x="551" y="0"/>
                  </a:lnTo>
                  <a:lnTo>
                    <a:pt x="518" y="0"/>
                  </a:lnTo>
                  <a:lnTo>
                    <a:pt x="475" y="0"/>
                  </a:lnTo>
                  <a:lnTo>
                    <a:pt x="443" y="22"/>
                  </a:lnTo>
                  <a:lnTo>
                    <a:pt x="421" y="54"/>
                  </a:lnTo>
                  <a:lnTo>
                    <a:pt x="400" y="86"/>
                  </a:lnTo>
                  <a:lnTo>
                    <a:pt x="367" y="108"/>
                  </a:lnTo>
                  <a:lnTo>
                    <a:pt x="356" y="140"/>
                  </a:lnTo>
                  <a:lnTo>
                    <a:pt x="324" y="162"/>
                  </a:lnTo>
                  <a:lnTo>
                    <a:pt x="292" y="184"/>
                  </a:lnTo>
                  <a:lnTo>
                    <a:pt x="259" y="216"/>
                  </a:lnTo>
                  <a:lnTo>
                    <a:pt x="227" y="237"/>
                  </a:lnTo>
                  <a:lnTo>
                    <a:pt x="216" y="270"/>
                  </a:lnTo>
                  <a:lnTo>
                    <a:pt x="216" y="302"/>
                  </a:lnTo>
                  <a:lnTo>
                    <a:pt x="216" y="335"/>
                  </a:lnTo>
                  <a:lnTo>
                    <a:pt x="216" y="367"/>
                  </a:lnTo>
                  <a:lnTo>
                    <a:pt x="184" y="399"/>
                  </a:lnTo>
                  <a:lnTo>
                    <a:pt x="184" y="432"/>
                  </a:lnTo>
                  <a:lnTo>
                    <a:pt x="184" y="464"/>
                  </a:lnTo>
                  <a:lnTo>
                    <a:pt x="173" y="497"/>
                  </a:lnTo>
                  <a:lnTo>
                    <a:pt x="151" y="529"/>
                  </a:lnTo>
                  <a:lnTo>
                    <a:pt x="119" y="551"/>
                  </a:lnTo>
                  <a:lnTo>
                    <a:pt x="86" y="583"/>
                  </a:lnTo>
                  <a:lnTo>
                    <a:pt x="54" y="615"/>
                  </a:lnTo>
                  <a:lnTo>
                    <a:pt x="43" y="648"/>
                  </a:lnTo>
                  <a:lnTo>
                    <a:pt x="22" y="734"/>
                  </a:lnTo>
                  <a:lnTo>
                    <a:pt x="22" y="799"/>
                  </a:lnTo>
                  <a:lnTo>
                    <a:pt x="11" y="864"/>
                  </a:lnTo>
                  <a:lnTo>
                    <a:pt x="0" y="896"/>
                  </a:lnTo>
                  <a:lnTo>
                    <a:pt x="0" y="928"/>
                  </a:lnTo>
                  <a:lnTo>
                    <a:pt x="32" y="939"/>
                  </a:lnTo>
                  <a:lnTo>
                    <a:pt x="97" y="961"/>
                  </a:lnTo>
                  <a:lnTo>
                    <a:pt x="140" y="993"/>
                  </a:lnTo>
                  <a:lnTo>
                    <a:pt x="162" y="1026"/>
                  </a:lnTo>
                  <a:lnTo>
                    <a:pt x="173" y="1058"/>
                  </a:lnTo>
                  <a:lnTo>
                    <a:pt x="173" y="1090"/>
                  </a:lnTo>
                  <a:lnTo>
                    <a:pt x="184" y="1123"/>
                  </a:lnTo>
                  <a:lnTo>
                    <a:pt x="194" y="1155"/>
                  </a:lnTo>
                  <a:lnTo>
                    <a:pt x="227" y="1166"/>
                  </a:lnTo>
                  <a:lnTo>
                    <a:pt x="259" y="1187"/>
                  </a:lnTo>
                  <a:lnTo>
                    <a:pt x="292" y="1209"/>
                  </a:lnTo>
                  <a:lnTo>
                    <a:pt x="356" y="1220"/>
                  </a:lnTo>
                  <a:lnTo>
                    <a:pt x="389" y="1241"/>
                  </a:lnTo>
                  <a:lnTo>
                    <a:pt x="421" y="1263"/>
                  </a:lnTo>
                  <a:lnTo>
                    <a:pt x="443" y="1306"/>
                  </a:lnTo>
                  <a:lnTo>
                    <a:pt x="475" y="1328"/>
                  </a:lnTo>
                  <a:lnTo>
                    <a:pt x="508" y="1328"/>
                  </a:lnTo>
                  <a:lnTo>
                    <a:pt x="551" y="1360"/>
                  </a:lnTo>
                  <a:lnTo>
                    <a:pt x="583" y="1371"/>
                  </a:lnTo>
                  <a:lnTo>
                    <a:pt x="616" y="1371"/>
                  </a:lnTo>
                  <a:lnTo>
                    <a:pt x="648" y="1371"/>
                  </a:lnTo>
                  <a:lnTo>
                    <a:pt x="681" y="1371"/>
                  </a:lnTo>
                  <a:lnTo>
                    <a:pt x="713" y="1371"/>
                  </a:lnTo>
                  <a:lnTo>
                    <a:pt x="756" y="1371"/>
                  </a:lnTo>
                  <a:lnTo>
                    <a:pt x="789" y="1371"/>
                  </a:lnTo>
                  <a:lnTo>
                    <a:pt x="821" y="1360"/>
                  </a:lnTo>
                  <a:lnTo>
                    <a:pt x="853" y="1339"/>
                  </a:lnTo>
                  <a:lnTo>
                    <a:pt x="886" y="1317"/>
                  </a:lnTo>
                  <a:lnTo>
                    <a:pt x="907" y="1285"/>
                  </a:lnTo>
                  <a:lnTo>
                    <a:pt x="940" y="1252"/>
                  </a:lnTo>
                  <a:lnTo>
                    <a:pt x="961" y="1220"/>
                  </a:lnTo>
                  <a:lnTo>
                    <a:pt x="983" y="1187"/>
                  </a:lnTo>
                  <a:lnTo>
                    <a:pt x="1005" y="1155"/>
                  </a:lnTo>
                  <a:lnTo>
                    <a:pt x="1005" y="1123"/>
                  </a:lnTo>
                  <a:lnTo>
                    <a:pt x="1037" y="1090"/>
                  </a:lnTo>
                  <a:lnTo>
                    <a:pt x="1048" y="1058"/>
                  </a:lnTo>
                  <a:lnTo>
                    <a:pt x="1048" y="1026"/>
                  </a:lnTo>
                  <a:lnTo>
                    <a:pt x="1048" y="993"/>
                  </a:lnTo>
                  <a:lnTo>
                    <a:pt x="1048" y="961"/>
                  </a:lnTo>
                  <a:lnTo>
                    <a:pt x="1048" y="928"/>
                  </a:lnTo>
                  <a:lnTo>
                    <a:pt x="1048" y="896"/>
                  </a:lnTo>
                  <a:lnTo>
                    <a:pt x="1048" y="864"/>
                  </a:lnTo>
                  <a:lnTo>
                    <a:pt x="1048" y="831"/>
                  </a:lnTo>
                  <a:lnTo>
                    <a:pt x="1048" y="799"/>
                  </a:lnTo>
                  <a:lnTo>
                    <a:pt x="1059" y="766"/>
                  </a:lnTo>
                  <a:lnTo>
                    <a:pt x="1080" y="734"/>
                  </a:lnTo>
                  <a:lnTo>
                    <a:pt x="1080" y="702"/>
                  </a:lnTo>
                  <a:lnTo>
                    <a:pt x="1069" y="669"/>
                  </a:lnTo>
                  <a:lnTo>
                    <a:pt x="1059" y="637"/>
                  </a:lnTo>
                  <a:lnTo>
                    <a:pt x="1059" y="605"/>
                  </a:lnTo>
                  <a:lnTo>
                    <a:pt x="1059" y="572"/>
                  </a:lnTo>
                  <a:lnTo>
                    <a:pt x="1069" y="540"/>
                  </a:lnTo>
                  <a:lnTo>
                    <a:pt x="1091" y="507"/>
                  </a:lnTo>
                  <a:lnTo>
                    <a:pt x="1091" y="464"/>
                  </a:lnTo>
                  <a:lnTo>
                    <a:pt x="1091" y="399"/>
                  </a:lnTo>
                  <a:lnTo>
                    <a:pt x="1080" y="367"/>
                  </a:lnTo>
                  <a:lnTo>
                    <a:pt x="1059" y="335"/>
                  </a:lnTo>
                  <a:lnTo>
                    <a:pt x="1026" y="324"/>
                  </a:lnTo>
                  <a:lnTo>
                    <a:pt x="1005" y="281"/>
                  </a:lnTo>
                  <a:lnTo>
                    <a:pt x="1005" y="237"/>
                  </a:lnTo>
                  <a:lnTo>
                    <a:pt x="994" y="205"/>
                  </a:lnTo>
                  <a:lnTo>
                    <a:pt x="972" y="173"/>
                  </a:lnTo>
                  <a:lnTo>
                    <a:pt x="940" y="151"/>
                  </a:lnTo>
                  <a:lnTo>
                    <a:pt x="918" y="119"/>
                  </a:lnTo>
                  <a:lnTo>
                    <a:pt x="886" y="97"/>
                  </a:lnTo>
                  <a:lnTo>
                    <a:pt x="853" y="86"/>
                  </a:lnTo>
                  <a:lnTo>
                    <a:pt x="821" y="76"/>
                  </a:lnTo>
                  <a:lnTo>
                    <a:pt x="789" y="65"/>
                  </a:lnTo>
                  <a:lnTo>
                    <a:pt x="756" y="54"/>
                  </a:lnTo>
                  <a:lnTo>
                    <a:pt x="724" y="43"/>
                  </a:lnTo>
                  <a:lnTo>
                    <a:pt x="681" y="22"/>
                  </a:lnTo>
                </a:path>
              </a:pathLst>
            </a:custGeom>
            <a:solidFill>
              <a:schemeClr val="accent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nvGrpSpPr>
            <p:cNvPr id="19" name="Group 4">
              <a:extLst>
                <a:ext uri="{FF2B5EF4-FFF2-40B4-BE49-F238E27FC236}">
                  <a16:creationId xmlns:a16="http://schemas.microsoft.com/office/drawing/2014/main" id="{E88BAAEC-25D7-4491-82CC-98A348EA6B40}"/>
                </a:ext>
              </a:extLst>
            </p:cNvPr>
            <p:cNvGrpSpPr>
              <a:grpSpLocks/>
            </p:cNvGrpSpPr>
            <p:nvPr/>
          </p:nvGrpSpPr>
          <p:grpSpPr bwMode="auto">
            <a:xfrm>
              <a:off x="925513" y="2513011"/>
              <a:ext cx="612775" cy="660400"/>
              <a:chOff x="434" y="1648"/>
              <a:chExt cx="386" cy="416"/>
            </a:xfrm>
          </p:grpSpPr>
          <p:sp>
            <p:nvSpPr>
              <p:cNvPr id="60" name="Line 5">
                <a:extLst>
                  <a:ext uri="{FF2B5EF4-FFF2-40B4-BE49-F238E27FC236}">
                    <a16:creationId xmlns:a16="http://schemas.microsoft.com/office/drawing/2014/main" id="{E90F90BE-CB97-4713-9DB4-1E3B16A5D175}"/>
                  </a:ext>
                </a:extLst>
              </p:cNvPr>
              <p:cNvSpPr>
                <a:spLocks noChangeShapeType="1"/>
              </p:cNvSpPr>
              <p:nvPr/>
            </p:nvSpPr>
            <p:spPr bwMode="auto">
              <a:xfrm flipV="1">
                <a:off x="434" y="2021"/>
                <a:ext cx="359" cy="43"/>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1" name="Line 6">
                <a:extLst>
                  <a:ext uri="{FF2B5EF4-FFF2-40B4-BE49-F238E27FC236}">
                    <a16:creationId xmlns:a16="http://schemas.microsoft.com/office/drawing/2014/main" id="{2A26CA0F-8E08-45A8-B891-F34377ED8745}"/>
                  </a:ext>
                </a:extLst>
              </p:cNvPr>
              <p:cNvSpPr>
                <a:spLocks noChangeShapeType="1"/>
              </p:cNvSpPr>
              <p:nvPr/>
            </p:nvSpPr>
            <p:spPr bwMode="auto">
              <a:xfrm flipH="1" flipV="1">
                <a:off x="691" y="1648"/>
                <a:ext cx="129" cy="412"/>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20" name="Group 7">
              <a:extLst>
                <a:ext uri="{FF2B5EF4-FFF2-40B4-BE49-F238E27FC236}">
                  <a16:creationId xmlns:a16="http://schemas.microsoft.com/office/drawing/2014/main" id="{11777B92-7039-490B-8765-067239458912}"/>
                </a:ext>
              </a:extLst>
            </p:cNvPr>
            <p:cNvGrpSpPr>
              <a:grpSpLocks/>
            </p:cNvGrpSpPr>
            <p:nvPr/>
          </p:nvGrpSpPr>
          <p:grpSpPr bwMode="auto">
            <a:xfrm>
              <a:off x="1289051" y="4591049"/>
              <a:ext cx="798512" cy="604837"/>
              <a:chOff x="663" y="2957"/>
              <a:chExt cx="503" cy="381"/>
            </a:xfrm>
          </p:grpSpPr>
          <p:sp>
            <p:nvSpPr>
              <p:cNvPr id="58" name="Line 8">
                <a:extLst>
                  <a:ext uri="{FF2B5EF4-FFF2-40B4-BE49-F238E27FC236}">
                    <a16:creationId xmlns:a16="http://schemas.microsoft.com/office/drawing/2014/main" id="{5BF0A339-8CB8-494B-8B92-8DC62694C674}"/>
                  </a:ext>
                </a:extLst>
              </p:cNvPr>
              <p:cNvSpPr>
                <a:spLocks noChangeShapeType="1"/>
              </p:cNvSpPr>
              <p:nvPr/>
            </p:nvSpPr>
            <p:spPr bwMode="auto">
              <a:xfrm flipH="1" flipV="1">
                <a:off x="958" y="2957"/>
                <a:ext cx="208" cy="381"/>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9" name="Line 9">
                <a:extLst>
                  <a:ext uri="{FF2B5EF4-FFF2-40B4-BE49-F238E27FC236}">
                    <a16:creationId xmlns:a16="http://schemas.microsoft.com/office/drawing/2014/main" id="{820BF4CD-677A-43EA-88E3-F3A02014C34E}"/>
                  </a:ext>
                </a:extLst>
              </p:cNvPr>
              <p:cNvSpPr>
                <a:spLocks noChangeShapeType="1"/>
              </p:cNvSpPr>
              <p:nvPr/>
            </p:nvSpPr>
            <p:spPr bwMode="auto">
              <a:xfrm flipH="1">
                <a:off x="663" y="2990"/>
                <a:ext cx="335" cy="216"/>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21" name="Group 10">
              <a:extLst>
                <a:ext uri="{FF2B5EF4-FFF2-40B4-BE49-F238E27FC236}">
                  <a16:creationId xmlns:a16="http://schemas.microsoft.com/office/drawing/2014/main" id="{7A9D4ABF-F586-45AE-A4CA-261706054E8E}"/>
                </a:ext>
              </a:extLst>
            </p:cNvPr>
            <p:cNvGrpSpPr>
              <a:grpSpLocks/>
            </p:cNvGrpSpPr>
            <p:nvPr/>
          </p:nvGrpSpPr>
          <p:grpSpPr bwMode="auto">
            <a:xfrm>
              <a:off x="2782888" y="4190999"/>
              <a:ext cx="560388" cy="792162"/>
              <a:chOff x="1604" y="2705"/>
              <a:chExt cx="353" cy="499"/>
            </a:xfrm>
          </p:grpSpPr>
          <p:sp>
            <p:nvSpPr>
              <p:cNvPr id="56" name="Line 11">
                <a:extLst>
                  <a:ext uri="{FF2B5EF4-FFF2-40B4-BE49-F238E27FC236}">
                    <a16:creationId xmlns:a16="http://schemas.microsoft.com/office/drawing/2014/main" id="{575BECAD-0A85-4590-8FC7-48F818503407}"/>
                  </a:ext>
                </a:extLst>
              </p:cNvPr>
              <p:cNvSpPr>
                <a:spLocks noChangeShapeType="1"/>
              </p:cNvSpPr>
              <p:nvPr/>
            </p:nvSpPr>
            <p:spPr bwMode="auto">
              <a:xfrm flipH="1" flipV="1">
                <a:off x="1604" y="2861"/>
                <a:ext cx="269" cy="343"/>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7" name="Line 12">
                <a:extLst>
                  <a:ext uri="{FF2B5EF4-FFF2-40B4-BE49-F238E27FC236}">
                    <a16:creationId xmlns:a16="http://schemas.microsoft.com/office/drawing/2014/main" id="{6817C485-30DD-4BBB-A00A-9C29C69B8175}"/>
                  </a:ext>
                </a:extLst>
              </p:cNvPr>
              <p:cNvSpPr>
                <a:spLocks noChangeShapeType="1"/>
              </p:cNvSpPr>
              <p:nvPr/>
            </p:nvSpPr>
            <p:spPr bwMode="auto">
              <a:xfrm flipV="1">
                <a:off x="1633" y="2705"/>
                <a:ext cx="324" cy="195"/>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22" name="Group 13">
              <a:extLst>
                <a:ext uri="{FF2B5EF4-FFF2-40B4-BE49-F238E27FC236}">
                  <a16:creationId xmlns:a16="http://schemas.microsoft.com/office/drawing/2014/main" id="{743BBA35-C39A-4B21-AE6F-F342F9047B3E}"/>
                </a:ext>
              </a:extLst>
            </p:cNvPr>
            <p:cNvGrpSpPr>
              <a:grpSpLocks/>
            </p:cNvGrpSpPr>
            <p:nvPr/>
          </p:nvGrpSpPr>
          <p:grpSpPr bwMode="auto">
            <a:xfrm>
              <a:off x="557213" y="3813174"/>
              <a:ext cx="623888" cy="787400"/>
              <a:chOff x="202" y="2467"/>
              <a:chExt cx="393" cy="496"/>
            </a:xfrm>
          </p:grpSpPr>
          <p:sp>
            <p:nvSpPr>
              <p:cNvPr id="54" name="Line 14">
                <a:extLst>
                  <a:ext uri="{FF2B5EF4-FFF2-40B4-BE49-F238E27FC236}">
                    <a16:creationId xmlns:a16="http://schemas.microsoft.com/office/drawing/2014/main" id="{BFC9CE9B-60F7-4766-9C7F-37AD53C4273E}"/>
                  </a:ext>
                </a:extLst>
              </p:cNvPr>
              <p:cNvSpPr>
                <a:spLocks noChangeShapeType="1"/>
              </p:cNvSpPr>
              <p:nvPr/>
            </p:nvSpPr>
            <p:spPr bwMode="auto">
              <a:xfrm flipV="1">
                <a:off x="366" y="2611"/>
                <a:ext cx="195" cy="352"/>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5" name="Line 15">
                <a:extLst>
                  <a:ext uri="{FF2B5EF4-FFF2-40B4-BE49-F238E27FC236}">
                    <a16:creationId xmlns:a16="http://schemas.microsoft.com/office/drawing/2014/main" id="{2A0CE825-A157-43AF-AFB6-8703C563D152}"/>
                  </a:ext>
                </a:extLst>
              </p:cNvPr>
              <p:cNvSpPr>
                <a:spLocks noChangeShapeType="1"/>
              </p:cNvSpPr>
              <p:nvPr/>
            </p:nvSpPr>
            <p:spPr bwMode="auto">
              <a:xfrm flipH="1" flipV="1">
                <a:off x="202" y="2467"/>
                <a:ext cx="393" cy="183"/>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23" name="Group 16">
              <a:extLst>
                <a:ext uri="{FF2B5EF4-FFF2-40B4-BE49-F238E27FC236}">
                  <a16:creationId xmlns:a16="http://schemas.microsoft.com/office/drawing/2014/main" id="{11AE2D95-F01B-4997-B542-A28ED5CBECA7}"/>
                </a:ext>
              </a:extLst>
            </p:cNvPr>
            <p:cNvGrpSpPr>
              <a:grpSpLocks/>
            </p:cNvGrpSpPr>
            <p:nvPr/>
          </p:nvGrpSpPr>
          <p:grpSpPr bwMode="auto">
            <a:xfrm>
              <a:off x="2935288" y="2706686"/>
              <a:ext cx="600075" cy="635000"/>
              <a:chOff x="1700" y="1770"/>
              <a:chExt cx="378" cy="400"/>
            </a:xfrm>
          </p:grpSpPr>
          <p:sp>
            <p:nvSpPr>
              <p:cNvPr id="52" name="Line 17">
                <a:extLst>
                  <a:ext uri="{FF2B5EF4-FFF2-40B4-BE49-F238E27FC236}">
                    <a16:creationId xmlns:a16="http://schemas.microsoft.com/office/drawing/2014/main" id="{32C76E41-EFC9-4CC6-A4DC-18D3EAC39C97}"/>
                  </a:ext>
                </a:extLst>
              </p:cNvPr>
              <p:cNvSpPr>
                <a:spLocks noChangeShapeType="1"/>
              </p:cNvSpPr>
              <p:nvPr/>
            </p:nvSpPr>
            <p:spPr bwMode="auto">
              <a:xfrm flipH="1">
                <a:off x="1700" y="1770"/>
                <a:ext cx="199" cy="322"/>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3" name="Line 18">
                <a:extLst>
                  <a:ext uri="{FF2B5EF4-FFF2-40B4-BE49-F238E27FC236}">
                    <a16:creationId xmlns:a16="http://schemas.microsoft.com/office/drawing/2014/main" id="{658D4488-6233-46A0-935B-1E6EE8930CC0}"/>
                  </a:ext>
                </a:extLst>
              </p:cNvPr>
              <p:cNvSpPr>
                <a:spLocks noChangeShapeType="1"/>
              </p:cNvSpPr>
              <p:nvPr/>
            </p:nvSpPr>
            <p:spPr bwMode="auto">
              <a:xfrm>
                <a:off x="1729" y="2117"/>
                <a:ext cx="349" cy="53"/>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24" name="Group 19">
              <a:extLst>
                <a:ext uri="{FF2B5EF4-FFF2-40B4-BE49-F238E27FC236}">
                  <a16:creationId xmlns:a16="http://schemas.microsoft.com/office/drawing/2014/main" id="{6100B17B-D3FD-4DE9-A6F4-ED0B955F89D2}"/>
                </a:ext>
              </a:extLst>
            </p:cNvPr>
            <p:cNvGrpSpPr>
              <a:grpSpLocks/>
            </p:cNvGrpSpPr>
            <p:nvPr/>
          </p:nvGrpSpPr>
          <p:grpSpPr bwMode="auto">
            <a:xfrm>
              <a:off x="2176463" y="2132011"/>
              <a:ext cx="681038" cy="569913"/>
              <a:chOff x="1222" y="1408"/>
              <a:chExt cx="429" cy="359"/>
            </a:xfrm>
          </p:grpSpPr>
          <p:sp>
            <p:nvSpPr>
              <p:cNvPr id="50" name="Line 20">
                <a:extLst>
                  <a:ext uri="{FF2B5EF4-FFF2-40B4-BE49-F238E27FC236}">
                    <a16:creationId xmlns:a16="http://schemas.microsoft.com/office/drawing/2014/main" id="{6C993136-4712-433E-A51B-3DA49F288DD9}"/>
                  </a:ext>
                </a:extLst>
              </p:cNvPr>
              <p:cNvSpPr>
                <a:spLocks noChangeShapeType="1"/>
              </p:cNvSpPr>
              <p:nvPr/>
            </p:nvSpPr>
            <p:spPr bwMode="auto">
              <a:xfrm>
                <a:off x="1222" y="1408"/>
                <a:ext cx="118" cy="327"/>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1" name="Line 21">
                <a:extLst>
                  <a:ext uri="{FF2B5EF4-FFF2-40B4-BE49-F238E27FC236}">
                    <a16:creationId xmlns:a16="http://schemas.microsoft.com/office/drawing/2014/main" id="{BE4E7544-231B-4F7C-AA16-9E6599BB1D03}"/>
                  </a:ext>
                </a:extLst>
              </p:cNvPr>
              <p:cNvSpPr>
                <a:spLocks noChangeShapeType="1"/>
              </p:cNvSpPr>
              <p:nvPr/>
            </p:nvSpPr>
            <p:spPr bwMode="auto">
              <a:xfrm flipV="1">
                <a:off x="1364" y="1507"/>
                <a:ext cx="287" cy="260"/>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25" name="Freeform 22">
              <a:extLst>
                <a:ext uri="{FF2B5EF4-FFF2-40B4-BE49-F238E27FC236}">
                  <a16:creationId xmlns:a16="http://schemas.microsoft.com/office/drawing/2014/main" id="{D8B77732-5121-4EE2-BF6E-C71513D55E1B}"/>
                </a:ext>
              </a:extLst>
            </p:cNvPr>
            <p:cNvSpPr>
              <a:spLocks/>
            </p:cNvSpPr>
            <p:nvPr/>
          </p:nvSpPr>
          <p:spPr bwMode="auto">
            <a:xfrm>
              <a:off x="1201738" y="2628899"/>
              <a:ext cx="1733550" cy="2178050"/>
            </a:xfrm>
            <a:custGeom>
              <a:avLst/>
              <a:gdLst>
                <a:gd name="T0" fmla="*/ 648 w 1092"/>
                <a:gd name="T1" fmla="*/ 11 h 1372"/>
                <a:gd name="T2" fmla="*/ 583 w 1092"/>
                <a:gd name="T3" fmla="*/ 0 h 1372"/>
                <a:gd name="T4" fmla="*/ 518 w 1092"/>
                <a:gd name="T5" fmla="*/ 0 h 1372"/>
                <a:gd name="T6" fmla="*/ 443 w 1092"/>
                <a:gd name="T7" fmla="*/ 22 h 1372"/>
                <a:gd name="T8" fmla="*/ 400 w 1092"/>
                <a:gd name="T9" fmla="*/ 86 h 1372"/>
                <a:gd name="T10" fmla="*/ 356 w 1092"/>
                <a:gd name="T11" fmla="*/ 140 h 1372"/>
                <a:gd name="T12" fmla="*/ 292 w 1092"/>
                <a:gd name="T13" fmla="*/ 184 h 1372"/>
                <a:gd name="T14" fmla="*/ 227 w 1092"/>
                <a:gd name="T15" fmla="*/ 237 h 1372"/>
                <a:gd name="T16" fmla="*/ 216 w 1092"/>
                <a:gd name="T17" fmla="*/ 302 h 1372"/>
                <a:gd name="T18" fmla="*/ 216 w 1092"/>
                <a:gd name="T19" fmla="*/ 367 h 1372"/>
                <a:gd name="T20" fmla="*/ 184 w 1092"/>
                <a:gd name="T21" fmla="*/ 432 h 1372"/>
                <a:gd name="T22" fmla="*/ 173 w 1092"/>
                <a:gd name="T23" fmla="*/ 497 h 1372"/>
                <a:gd name="T24" fmla="*/ 119 w 1092"/>
                <a:gd name="T25" fmla="*/ 551 h 1372"/>
                <a:gd name="T26" fmla="*/ 54 w 1092"/>
                <a:gd name="T27" fmla="*/ 615 h 1372"/>
                <a:gd name="T28" fmla="*/ 22 w 1092"/>
                <a:gd name="T29" fmla="*/ 734 h 1372"/>
                <a:gd name="T30" fmla="*/ 11 w 1092"/>
                <a:gd name="T31" fmla="*/ 864 h 1372"/>
                <a:gd name="T32" fmla="*/ 0 w 1092"/>
                <a:gd name="T33" fmla="*/ 928 h 1372"/>
                <a:gd name="T34" fmla="*/ 97 w 1092"/>
                <a:gd name="T35" fmla="*/ 961 h 1372"/>
                <a:gd name="T36" fmla="*/ 162 w 1092"/>
                <a:gd name="T37" fmla="*/ 1026 h 1372"/>
                <a:gd name="T38" fmla="*/ 173 w 1092"/>
                <a:gd name="T39" fmla="*/ 1090 h 1372"/>
                <a:gd name="T40" fmla="*/ 194 w 1092"/>
                <a:gd name="T41" fmla="*/ 1155 h 1372"/>
                <a:gd name="T42" fmla="*/ 259 w 1092"/>
                <a:gd name="T43" fmla="*/ 1187 h 1372"/>
                <a:gd name="T44" fmla="*/ 356 w 1092"/>
                <a:gd name="T45" fmla="*/ 1220 h 1372"/>
                <a:gd name="T46" fmla="*/ 421 w 1092"/>
                <a:gd name="T47" fmla="*/ 1263 h 1372"/>
                <a:gd name="T48" fmla="*/ 475 w 1092"/>
                <a:gd name="T49" fmla="*/ 1328 h 1372"/>
                <a:gd name="T50" fmla="*/ 551 w 1092"/>
                <a:gd name="T51" fmla="*/ 1360 h 1372"/>
                <a:gd name="T52" fmla="*/ 616 w 1092"/>
                <a:gd name="T53" fmla="*/ 1371 h 1372"/>
                <a:gd name="T54" fmla="*/ 681 w 1092"/>
                <a:gd name="T55" fmla="*/ 1371 h 1372"/>
                <a:gd name="T56" fmla="*/ 756 w 1092"/>
                <a:gd name="T57" fmla="*/ 1371 h 1372"/>
                <a:gd name="T58" fmla="*/ 821 w 1092"/>
                <a:gd name="T59" fmla="*/ 1360 h 1372"/>
                <a:gd name="T60" fmla="*/ 886 w 1092"/>
                <a:gd name="T61" fmla="*/ 1317 h 1372"/>
                <a:gd name="T62" fmla="*/ 940 w 1092"/>
                <a:gd name="T63" fmla="*/ 1252 h 1372"/>
                <a:gd name="T64" fmla="*/ 983 w 1092"/>
                <a:gd name="T65" fmla="*/ 1187 h 1372"/>
                <a:gd name="T66" fmla="*/ 1005 w 1092"/>
                <a:gd name="T67" fmla="*/ 1123 h 1372"/>
                <a:gd name="T68" fmla="*/ 1048 w 1092"/>
                <a:gd name="T69" fmla="*/ 1058 h 1372"/>
                <a:gd name="T70" fmla="*/ 1048 w 1092"/>
                <a:gd name="T71" fmla="*/ 993 h 1372"/>
                <a:gd name="T72" fmla="*/ 1048 w 1092"/>
                <a:gd name="T73" fmla="*/ 928 h 1372"/>
                <a:gd name="T74" fmla="*/ 1048 w 1092"/>
                <a:gd name="T75" fmla="*/ 864 h 1372"/>
                <a:gd name="T76" fmla="*/ 1048 w 1092"/>
                <a:gd name="T77" fmla="*/ 799 h 1372"/>
                <a:gd name="T78" fmla="*/ 1080 w 1092"/>
                <a:gd name="T79" fmla="*/ 734 h 1372"/>
                <a:gd name="T80" fmla="*/ 1069 w 1092"/>
                <a:gd name="T81" fmla="*/ 669 h 1372"/>
                <a:gd name="T82" fmla="*/ 1059 w 1092"/>
                <a:gd name="T83" fmla="*/ 605 h 1372"/>
                <a:gd name="T84" fmla="*/ 1069 w 1092"/>
                <a:gd name="T85" fmla="*/ 540 h 1372"/>
                <a:gd name="T86" fmla="*/ 1091 w 1092"/>
                <a:gd name="T87" fmla="*/ 464 h 1372"/>
                <a:gd name="T88" fmla="*/ 1080 w 1092"/>
                <a:gd name="T89" fmla="*/ 367 h 1372"/>
                <a:gd name="T90" fmla="*/ 1026 w 1092"/>
                <a:gd name="T91" fmla="*/ 324 h 1372"/>
                <a:gd name="T92" fmla="*/ 1005 w 1092"/>
                <a:gd name="T93" fmla="*/ 237 h 1372"/>
                <a:gd name="T94" fmla="*/ 972 w 1092"/>
                <a:gd name="T95" fmla="*/ 173 h 1372"/>
                <a:gd name="T96" fmla="*/ 918 w 1092"/>
                <a:gd name="T97" fmla="*/ 119 h 1372"/>
                <a:gd name="T98" fmla="*/ 853 w 1092"/>
                <a:gd name="T99" fmla="*/ 86 h 1372"/>
                <a:gd name="T100" fmla="*/ 789 w 1092"/>
                <a:gd name="T101" fmla="*/ 65 h 1372"/>
                <a:gd name="T102" fmla="*/ 724 w 1092"/>
                <a:gd name="T103" fmla="*/ 43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2" h="1372">
                  <a:moveTo>
                    <a:pt x="681" y="22"/>
                  </a:moveTo>
                  <a:lnTo>
                    <a:pt x="648" y="11"/>
                  </a:lnTo>
                  <a:lnTo>
                    <a:pt x="616" y="0"/>
                  </a:lnTo>
                  <a:lnTo>
                    <a:pt x="583" y="0"/>
                  </a:lnTo>
                  <a:lnTo>
                    <a:pt x="551" y="0"/>
                  </a:lnTo>
                  <a:lnTo>
                    <a:pt x="518" y="0"/>
                  </a:lnTo>
                  <a:lnTo>
                    <a:pt x="475" y="0"/>
                  </a:lnTo>
                  <a:lnTo>
                    <a:pt x="443" y="22"/>
                  </a:lnTo>
                  <a:lnTo>
                    <a:pt x="421" y="54"/>
                  </a:lnTo>
                  <a:lnTo>
                    <a:pt x="400" y="86"/>
                  </a:lnTo>
                  <a:lnTo>
                    <a:pt x="367" y="108"/>
                  </a:lnTo>
                  <a:lnTo>
                    <a:pt x="356" y="140"/>
                  </a:lnTo>
                  <a:lnTo>
                    <a:pt x="324" y="162"/>
                  </a:lnTo>
                  <a:lnTo>
                    <a:pt x="292" y="184"/>
                  </a:lnTo>
                  <a:lnTo>
                    <a:pt x="259" y="216"/>
                  </a:lnTo>
                  <a:lnTo>
                    <a:pt x="227" y="237"/>
                  </a:lnTo>
                  <a:lnTo>
                    <a:pt x="216" y="270"/>
                  </a:lnTo>
                  <a:lnTo>
                    <a:pt x="216" y="302"/>
                  </a:lnTo>
                  <a:lnTo>
                    <a:pt x="216" y="335"/>
                  </a:lnTo>
                  <a:lnTo>
                    <a:pt x="216" y="367"/>
                  </a:lnTo>
                  <a:lnTo>
                    <a:pt x="184" y="399"/>
                  </a:lnTo>
                  <a:lnTo>
                    <a:pt x="184" y="432"/>
                  </a:lnTo>
                  <a:lnTo>
                    <a:pt x="184" y="464"/>
                  </a:lnTo>
                  <a:lnTo>
                    <a:pt x="173" y="497"/>
                  </a:lnTo>
                  <a:lnTo>
                    <a:pt x="151" y="529"/>
                  </a:lnTo>
                  <a:lnTo>
                    <a:pt x="119" y="551"/>
                  </a:lnTo>
                  <a:lnTo>
                    <a:pt x="86" y="583"/>
                  </a:lnTo>
                  <a:lnTo>
                    <a:pt x="54" y="615"/>
                  </a:lnTo>
                  <a:lnTo>
                    <a:pt x="43" y="648"/>
                  </a:lnTo>
                  <a:lnTo>
                    <a:pt x="22" y="734"/>
                  </a:lnTo>
                  <a:lnTo>
                    <a:pt x="22" y="799"/>
                  </a:lnTo>
                  <a:lnTo>
                    <a:pt x="11" y="864"/>
                  </a:lnTo>
                  <a:lnTo>
                    <a:pt x="0" y="896"/>
                  </a:lnTo>
                  <a:lnTo>
                    <a:pt x="0" y="928"/>
                  </a:lnTo>
                  <a:lnTo>
                    <a:pt x="32" y="939"/>
                  </a:lnTo>
                  <a:lnTo>
                    <a:pt x="97" y="961"/>
                  </a:lnTo>
                  <a:lnTo>
                    <a:pt x="140" y="993"/>
                  </a:lnTo>
                  <a:lnTo>
                    <a:pt x="162" y="1026"/>
                  </a:lnTo>
                  <a:lnTo>
                    <a:pt x="173" y="1058"/>
                  </a:lnTo>
                  <a:lnTo>
                    <a:pt x="173" y="1090"/>
                  </a:lnTo>
                  <a:lnTo>
                    <a:pt x="184" y="1123"/>
                  </a:lnTo>
                  <a:lnTo>
                    <a:pt x="194" y="1155"/>
                  </a:lnTo>
                  <a:lnTo>
                    <a:pt x="227" y="1166"/>
                  </a:lnTo>
                  <a:lnTo>
                    <a:pt x="259" y="1187"/>
                  </a:lnTo>
                  <a:lnTo>
                    <a:pt x="292" y="1209"/>
                  </a:lnTo>
                  <a:lnTo>
                    <a:pt x="356" y="1220"/>
                  </a:lnTo>
                  <a:lnTo>
                    <a:pt x="389" y="1241"/>
                  </a:lnTo>
                  <a:lnTo>
                    <a:pt x="421" y="1263"/>
                  </a:lnTo>
                  <a:lnTo>
                    <a:pt x="443" y="1306"/>
                  </a:lnTo>
                  <a:lnTo>
                    <a:pt x="475" y="1328"/>
                  </a:lnTo>
                  <a:lnTo>
                    <a:pt x="508" y="1328"/>
                  </a:lnTo>
                  <a:lnTo>
                    <a:pt x="551" y="1360"/>
                  </a:lnTo>
                  <a:lnTo>
                    <a:pt x="583" y="1371"/>
                  </a:lnTo>
                  <a:lnTo>
                    <a:pt x="616" y="1371"/>
                  </a:lnTo>
                  <a:lnTo>
                    <a:pt x="648" y="1371"/>
                  </a:lnTo>
                  <a:lnTo>
                    <a:pt x="681" y="1371"/>
                  </a:lnTo>
                  <a:lnTo>
                    <a:pt x="713" y="1371"/>
                  </a:lnTo>
                  <a:lnTo>
                    <a:pt x="756" y="1371"/>
                  </a:lnTo>
                  <a:lnTo>
                    <a:pt x="789" y="1371"/>
                  </a:lnTo>
                  <a:lnTo>
                    <a:pt x="821" y="1360"/>
                  </a:lnTo>
                  <a:lnTo>
                    <a:pt x="853" y="1339"/>
                  </a:lnTo>
                  <a:lnTo>
                    <a:pt x="886" y="1317"/>
                  </a:lnTo>
                  <a:lnTo>
                    <a:pt x="907" y="1285"/>
                  </a:lnTo>
                  <a:lnTo>
                    <a:pt x="940" y="1252"/>
                  </a:lnTo>
                  <a:lnTo>
                    <a:pt x="961" y="1220"/>
                  </a:lnTo>
                  <a:lnTo>
                    <a:pt x="983" y="1187"/>
                  </a:lnTo>
                  <a:lnTo>
                    <a:pt x="1005" y="1155"/>
                  </a:lnTo>
                  <a:lnTo>
                    <a:pt x="1005" y="1123"/>
                  </a:lnTo>
                  <a:lnTo>
                    <a:pt x="1037" y="1090"/>
                  </a:lnTo>
                  <a:lnTo>
                    <a:pt x="1048" y="1058"/>
                  </a:lnTo>
                  <a:lnTo>
                    <a:pt x="1048" y="1026"/>
                  </a:lnTo>
                  <a:lnTo>
                    <a:pt x="1048" y="993"/>
                  </a:lnTo>
                  <a:lnTo>
                    <a:pt x="1048" y="961"/>
                  </a:lnTo>
                  <a:lnTo>
                    <a:pt x="1048" y="928"/>
                  </a:lnTo>
                  <a:lnTo>
                    <a:pt x="1048" y="896"/>
                  </a:lnTo>
                  <a:lnTo>
                    <a:pt x="1048" y="864"/>
                  </a:lnTo>
                  <a:lnTo>
                    <a:pt x="1048" y="831"/>
                  </a:lnTo>
                  <a:lnTo>
                    <a:pt x="1048" y="799"/>
                  </a:lnTo>
                  <a:lnTo>
                    <a:pt x="1059" y="766"/>
                  </a:lnTo>
                  <a:lnTo>
                    <a:pt x="1080" y="734"/>
                  </a:lnTo>
                  <a:lnTo>
                    <a:pt x="1080" y="702"/>
                  </a:lnTo>
                  <a:lnTo>
                    <a:pt x="1069" y="669"/>
                  </a:lnTo>
                  <a:lnTo>
                    <a:pt x="1059" y="637"/>
                  </a:lnTo>
                  <a:lnTo>
                    <a:pt x="1059" y="605"/>
                  </a:lnTo>
                  <a:lnTo>
                    <a:pt x="1059" y="572"/>
                  </a:lnTo>
                  <a:lnTo>
                    <a:pt x="1069" y="540"/>
                  </a:lnTo>
                  <a:lnTo>
                    <a:pt x="1091" y="507"/>
                  </a:lnTo>
                  <a:lnTo>
                    <a:pt x="1091" y="464"/>
                  </a:lnTo>
                  <a:lnTo>
                    <a:pt x="1091" y="399"/>
                  </a:lnTo>
                  <a:lnTo>
                    <a:pt x="1080" y="367"/>
                  </a:lnTo>
                  <a:lnTo>
                    <a:pt x="1059" y="335"/>
                  </a:lnTo>
                  <a:lnTo>
                    <a:pt x="1026" y="324"/>
                  </a:lnTo>
                  <a:lnTo>
                    <a:pt x="1005" y="281"/>
                  </a:lnTo>
                  <a:lnTo>
                    <a:pt x="1005" y="237"/>
                  </a:lnTo>
                  <a:lnTo>
                    <a:pt x="994" y="205"/>
                  </a:lnTo>
                  <a:lnTo>
                    <a:pt x="972" y="173"/>
                  </a:lnTo>
                  <a:lnTo>
                    <a:pt x="940" y="151"/>
                  </a:lnTo>
                  <a:lnTo>
                    <a:pt x="918" y="119"/>
                  </a:lnTo>
                  <a:lnTo>
                    <a:pt x="886" y="97"/>
                  </a:lnTo>
                  <a:lnTo>
                    <a:pt x="853" y="86"/>
                  </a:lnTo>
                  <a:lnTo>
                    <a:pt x="821" y="76"/>
                  </a:lnTo>
                  <a:lnTo>
                    <a:pt x="789" y="65"/>
                  </a:lnTo>
                  <a:lnTo>
                    <a:pt x="756" y="54"/>
                  </a:lnTo>
                  <a:lnTo>
                    <a:pt x="724" y="43"/>
                  </a:lnTo>
                  <a:lnTo>
                    <a:pt x="681" y="22"/>
                  </a:lnTo>
                </a:path>
              </a:pathLst>
            </a:custGeom>
            <a:solidFill>
              <a:schemeClr val="accent1"/>
            </a:solidFill>
            <a:ln w="762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6" name="Line 23">
              <a:extLst>
                <a:ext uri="{FF2B5EF4-FFF2-40B4-BE49-F238E27FC236}">
                  <a16:creationId xmlns:a16="http://schemas.microsoft.com/office/drawing/2014/main" id="{7623FD93-BE36-4134-8987-85469519DA73}"/>
                </a:ext>
              </a:extLst>
            </p:cNvPr>
            <p:cNvSpPr>
              <a:spLocks noChangeShapeType="1"/>
            </p:cNvSpPr>
            <p:nvPr/>
          </p:nvSpPr>
          <p:spPr bwMode="auto">
            <a:xfrm flipH="1" flipV="1">
              <a:off x="6840538" y="4291011"/>
              <a:ext cx="279400" cy="889000"/>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7" name="Line 24">
              <a:extLst>
                <a:ext uri="{FF2B5EF4-FFF2-40B4-BE49-F238E27FC236}">
                  <a16:creationId xmlns:a16="http://schemas.microsoft.com/office/drawing/2014/main" id="{39C033CA-A94E-42E8-A645-86ACA68B65FD}"/>
                </a:ext>
              </a:extLst>
            </p:cNvPr>
            <p:cNvSpPr>
              <a:spLocks noChangeShapeType="1"/>
            </p:cNvSpPr>
            <p:nvPr/>
          </p:nvSpPr>
          <p:spPr bwMode="auto">
            <a:xfrm flipV="1">
              <a:off x="7269561" y="2463798"/>
              <a:ext cx="564356" cy="569912"/>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8" name="Line 25">
              <a:extLst>
                <a:ext uri="{FF2B5EF4-FFF2-40B4-BE49-F238E27FC236}">
                  <a16:creationId xmlns:a16="http://schemas.microsoft.com/office/drawing/2014/main" id="{A5F39043-6D61-4492-9952-187AE1136CAF}"/>
                </a:ext>
              </a:extLst>
            </p:cNvPr>
            <p:cNvSpPr>
              <a:spLocks noChangeShapeType="1"/>
            </p:cNvSpPr>
            <p:nvPr/>
          </p:nvSpPr>
          <p:spPr bwMode="auto">
            <a:xfrm flipH="1" flipV="1">
              <a:off x="5972176" y="2300287"/>
              <a:ext cx="487362" cy="657224"/>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9" name="Line 26">
              <a:extLst>
                <a:ext uri="{FF2B5EF4-FFF2-40B4-BE49-F238E27FC236}">
                  <a16:creationId xmlns:a16="http://schemas.microsoft.com/office/drawing/2014/main" id="{677C29CA-F9EC-4894-91DF-87F0CCE55ABA}"/>
                </a:ext>
              </a:extLst>
            </p:cNvPr>
            <p:cNvSpPr>
              <a:spLocks noChangeShapeType="1"/>
            </p:cNvSpPr>
            <p:nvPr/>
          </p:nvSpPr>
          <p:spPr bwMode="auto">
            <a:xfrm flipH="1" flipV="1">
              <a:off x="7069138" y="4062411"/>
              <a:ext cx="893763" cy="422275"/>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0" name="Line 27">
              <a:extLst>
                <a:ext uri="{FF2B5EF4-FFF2-40B4-BE49-F238E27FC236}">
                  <a16:creationId xmlns:a16="http://schemas.microsoft.com/office/drawing/2014/main" id="{F74A6C06-6712-47CF-A5CF-097BFD06723B}"/>
                </a:ext>
              </a:extLst>
            </p:cNvPr>
            <p:cNvSpPr>
              <a:spLocks noChangeShapeType="1"/>
            </p:cNvSpPr>
            <p:nvPr/>
          </p:nvSpPr>
          <p:spPr bwMode="auto">
            <a:xfrm>
              <a:off x="5648326" y="3562349"/>
              <a:ext cx="811212" cy="141287"/>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1" name="Line 28">
              <a:extLst>
                <a:ext uri="{FF2B5EF4-FFF2-40B4-BE49-F238E27FC236}">
                  <a16:creationId xmlns:a16="http://schemas.microsoft.com/office/drawing/2014/main" id="{9D669014-D47D-4F8C-86EB-A119BAB0E84D}"/>
                </a:ext>
              </a:extLst>
            </p:cNvPr>
            <p:cNvSpPr>
              <a:spLocks noChangeShapeType="1"/>
            </p:cNvSpPr>
            <p:nvPr/>
          </p:nvSpPr>
          <p:spPr bwMode="auto">
            <a:xfrm flipV="1">
              <a:off x="5754688" y="4138611"/>
              <a:ext cx="704850" cy="544513"/>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2" name="Rectangle 29">
              <a:extLst>
                <a:ext uri="{FF2B5EF4-FFF2-40B4-BE49-F238E27FC236}">
                  <a16:creationId xmlns:a16="http://schemas.microsoft.com/office/drawing/2014/main" id="{05C3E24A-50D0-4950-895F-09D1230A22CB}"/>
                </a:ext>
              </a:extLst>
            </p:cNvPr>
            <p:cNvSpPr>
              <a:spLocks noChangeArrowheads="1"/>
            </p:cNvSpPr>
            <p:nvPr/>
          </p:nvSpPr>
          <p:spPr bwMode="auto">
            <a:xfrm>
              <a:off x="1739901" y="1628774"/>
              <a:ext cx="527050"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N</a:t>
              </a:r>
              <a:r>
                <a:rPr kumimoji="0" lang="en-GB" altLang="zh-CN" sz="1800" b="1" i="0" u="none" strike="noStrike" kern="1200" cap="none" spc="0" normalizeH="0" baseline="-2500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33" name="Rectangle 30">
              <a:extLst>
                <a:ext uri="{FF2B5EF4-FFF2-40B4-BE49-F238E27FC236}">
                  <a16:creationId xmlns:a16="http://schemas.microsoft.com/office/drawing/2014/main" id="{74468901-123D-4453-AC55-E51AE94B5888}"/>
                </a:ext>
              </a:extLst>
            </p:cNvPr>
            <p:cNvSpPr>
              <a:spLocks noChangeArrowheads="1"/>
            </p:cNvSpPr>
            <p:nvPr/>
          </p:nvSpPr>
          <p:spPr bwMode="auto">
            <a:xfrm>
              <a:off x="368301" y="2771774"/>
              <a:ext cx="542925"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O</a:t>
              </a:r>
              <a:r>
                <a:rPr kumimoji="0" lang="en-GB" altLang="zh-CN" sz="1800" b="1" i="0" u="none" strike="noStrike" kern="1200" cap="none" spc="0" normalizeH="0" baseline="-2500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34" name="Rectangle 31">
              <a:extLst>
                <a:ext uri="{FF2B5EF4-FFF2-40B4-BE49-F238E27FC236}">
                  <a16:creationId xmlns:a16="http://schemas.microsoft.com/office/drawing/2014/main" id="{D3AC048A-552C-4178-B0E1-D4006BF709FD}"/>
                </a:ext>
              </a:extLst>
            </p:cNvPr>
            <p:cNvSpPr>
              <a:spLocks noChangeArrowheads="1"/>
            </p:cNvSpPr>
            <p:nvPr/>
          </p:nvSpPr>
          <p:spPr bwMode="auto">
            <a:xfrm>
              <a:off x="3035301" y="2162174"/>
              <a:ext cx="527050"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H</a:t>
              </a:r>
              <a:r>
                <a:rPr kumimoji="0" lang="en-GB" altLang="zh-CN" sz="1800" b="1" i="0" u="none" strike="noStrike" kern="1200" cap="none" spc="0" normalizeH="0" baseline="-2500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35" name="Rectangle 32">
              <a:extLst>
                <a:ext uri="{FF2B5EF4-FFF2-40B4-BE49-F238E27FC236}">
                  <a16:creationId xmlns:a16="http://schemas.microsoft.com/office/drawing/2014/main" id="{60480529-2A01-4831-BCA8-E5E331C66F8F}"/>
                </a:ext>
              </a:extLst>
            </p:cNvPr>
            <p:cNvSpPr>
              <a:spLocks noChangeArrowheads="1"/>
            </p:cNvSpPr>
            <p:nvPr/>
          </p:nvSpPr>
          <p:spPr bwMode="auto">
            <a:xfrm>
              <a:off x="2882901" y="4981574"/>
              <a:ext cx="763587"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H</a:t>
              </a:r>
              <a:r>
                <a:rPr kumimoji="0" lang="en-GB" altLang="zh-CN" sz="1800" b="1" i="0" u="none" strike="noStrike" kern="1200" cap="none" spc="0" normalizeH="0" baseline="-2500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r>
                <a:rPr kumimoji="0" lang="en-GB" altLang="zh-CN" sz="1800" b="1" i="0" u="none" strike="noStrike" kern="1200" cap="none" spc="0" normalizeH="0" baseline="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O</a:t>
              </a:r>
            </a:p>
          </p:txBody>
        </p:sp>
        <p:sp>
          <p:nvSpPr>
            <p:cNvPr id="36" name="Rectangle 33">
              <a:extLst>
                <a:ext uri="{FF2B5EF4-FFF2-40B4-BE49-F238E27FC236}">
                  <a16:creationId xmlns:a16="http://schemas.microsoft.com/office/drawing/2014/main" id="{72D753FD-5B0D-473D-8365-8FD5A6F27D82}"/>
                </a:ext>
              </a:extLst>
            </p:cNvPr>
            <p:cNvSpPr>
              <a:spLocks noChangeArrowheads="1"/>
            </p:cNvSpPr>
            <p:nvPr/>
          </p:nvSpPr>
          <p:spPr bwMode="auto">
            <a:xfrm>
              <a:off x="1663701" y="5210174"/>
              <a:ext cx="763587"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CO</a:t>
              </a:r>
              <a:r>
                <a:rPr kumimoji="0" lang="en-GB" altLang="zh-CN" sz="1800" b="1" i="0" u="none" strike="noStrike" kern="1200" cap="none" spc="0" normalizeH="0" baseline="-2500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37" name="Rectangle 35">
              <a:extLst>
                <a:ext uri="{FF2B5EF4-FFF2-40B4-BE49-F238E27FC236}">
                  <a16:creationId xmlns:a16="http://schemas.microsoft.com/office/drawing/2014/main" id="{DECC5640-AB7D-4BD9-8BD8-346B5D1BF0AD}"/>
                </a:ext>
              </a:extLst>
            </p:cNvPr>
            <p:cNvSpPr>
              <a:spLocks noChangeArrowheads="1"/>
            </p:cNvSpPr>
            <p:nvPr/>
          </p:nvSpPr>
          <p:spPr bwMode="auto">
            <a:xfrm>
              <a:off x="5549901" y="1933574"/>
              <a:ext cx="527050"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N</a:t>
              </a:r>
              <a:r>
                <a:rPr kumimoji="0" lang="en-GB" altLang="zh-CN" sz="1800" b="1" i="0" u="none" strike="noStrike" kern="1200" cap="none" spc="0" normalizeH="0" baseline="-2500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38" name="Rectangle 36">
              <a:extLst>
                <a:ext uri="{FF2B5EF4-FFF2-40B4-BE49-F238E27FC236}">
                  <a16:creationId xmlns:a16="http://schemas.microsoft.com/office/drawing/2014/main" id="{9EC37547-8623-4EFA-AAD1-FC974C8B8E24}"/>
                </a:ext>
              </a:extLst>
            </p:cNvPr>
            <p:cNvSpPr>
              <a:spLocks noChangeArrowheads="1"/>
            </p:cNvSpPr>
            <p:nvPr/>
          </p:nvSpPr>
          <p:spPr bwMode="auto">
            <a:xfrm>
              <a:off x="7683501" y="2162174"/>
              <a:ext cx="527050"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H</a:t>
              </a:r>
              <a:r>
                <a:rPr kumimoji="0" lang="en-GB" altLang="zh-CN" sz="1800" b="1" i="0" u="none" strike="noStrike" kern="1200" cap="none" spc="0" normalizeH="0" baseline="-2500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39" name="Rectangle 37">
              <a:extLst>
                <a:ext uri="{FF2B5EF4-FFF2-40B4-BE49-F238E27FC236}">
                  <a16:creationId xmlns:a16="http://schemas.microsoft.com/office/drawing/2014/main" id="{80B6AF5D-BDCF-4C45-9821-579CF158FD32}"/>
                </a:ext>
              </a:extLst>
            </p:cNvPr>
            <p:cNvSpPr>
              <a:spLocks noChangeArrowheads="1"/>
            </p:cNvSpPr>
            <p:nvPr/>
          </p:nvSpPr>
          <p:spPr bwMode="auto">
            <a:xfrm>
              <a:off x="7912101" y="4219574"/>
              <a:ext cx="763587"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H</a:t>
              </a:r>
              <a:r>
                <a:rPr kumimoji="0" lang="en-GB" altLang="zh-CN" sz="1800" b="1" i="0" u="none" strike="noStrike" kern="1200" cap="none" spc="0" normalizeH="0" baseline="-2500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r>
                <a:rPr kumimoji="0" lang="en-GB" altLang="zh-CN" sz="1800" b="1" i="0" u="none" strike="noStrike" kern="1200" cap="none" spc="0" normalizeH="0" baseline="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O</a:t>
              </a:r>
            </a:p>
          </p:txBody>
        </p:sp>
        <p:sp>
          <p:nvSpPr>
            <p:cNvPr id="40" name="Rectangle 38">
              <a:extLst>
                <a:ext uri="{FF2B5EF4-FFF2-40B4-BE49-F238E27FC236}">
                  <a16:creationId xmlns:a16="http://schemas.microsoft.com/office/drawing/2014/main" id="{7296439B-9D1D-494E-B9A0-A23EBBE1732C}"/>
                </a:ext>
              </a:extLst>
            </p:cNvPr>
            <p:cNvSpPr>
              <a:spLocks noChangeArrowheads="1"/>
            </p:cNvSpPr>
            <p:nvPr/>
          </p:nvSpPr>
          <p:spPr bwMode="auto">
            <a:xfrm>
              <a:off x="6997701" y="5210174"/>
              <a:ext cx="763587"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CO</a:t>
              </a:r>
              <a:r>
                <a:rPr kumimoji="0" lang="en-GB" altLang="zh-CN" sz="1800" b="1" i="0" u="none" strike="noStrike" kern="1200" cap="none" spc="0" normalizeH="0" baseline="-2500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41" name="Rectangle 39">
              <a:extLst>
                <a:ext uri="{FF2B5EF4-FFF2-40B4-BE49-F238E27FC236}">
                  <a16:creationId xmlns:a16="http://schemas.microsoft.com/office/drawing/2014/main" id="{17213BCF-9609-4A90-BEAF-0F3D120DDF39}"/>
                </a:ext>
              </a:extLst>
            </p:cNvPr>
            <p:cNvSpPr>
              <a:spLocks noChangeArrowheads="1"/>
            </p:cNvSpPr>
            <p:nvPr/>
          </p:nvSpPr>
          <p:spPr bwMode="auto">
            <a:xfrm>
              <a:off x="5245101" y="4752974"/>
              <a:ext cx="650875"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CO</a:t>
              </a:r>
            </a:p>
          </p:txBody>
        </p:sp>
        <p:sp>
          <p:nvSpPr>
            <p:cNvPr id="42" name="Rectangle 40">
              <a:extLst>
                <a:ext uri="{FF2B5EF4-FFF2-40B4-BE49-F238E27FC236}">
                  <a16:creationId xmlns:a16="http://schemas.microsoft.com/office/drawing/2014/main" id="{2F289406-8584-411A-A17E-C220C86DC55C}"/>
                </a:ext>
              </a:extLst>
            </p:cNvPr>
            <p:cNvSpPr>
              <a:spLocks noChangeArrowheads="1"/>
            </p:cNvSpPr>
            <p:nvPr/>
          </p:nvSpPr>
          <p:spPr bwMode="auto">
            <a:xfrm>
              <a:off x="5168901" y="3000374"/>
              <a:ext cx="542925"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O</a:t>
              </a:r>
              <a:r>
                <a:rPr kumimoji="0" lang="en-GB" altLang="zh-CN" sz="1800" b="1" i="0" u="none" strike="noStrike" kern="1200" cap="none" spc="0" normalizeH="0" baseline="-2500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43" name="Line 41">
              <a:extLst>
                <a:ext uri="{FF2B5EF4-FFF2-40B4-BE49-F238E27FC236}">
                  <a16:creationId xmlns:a16="http://schemas.microsoft.com/office/drawing/2014/main" id="{AFD02775-7FDF-449D-86C4-A7EF1860CF15}"/>
                </a:ext>
              </a:extLst>
            </p:cNvPr>
            <p:cNvSpPr>
              <a:spLocks noChangeShapeType="1"/>
            </p:cNvSpPr>
            <p:nvPr/>
          </p:nvSpPr>
          <p:spPr bwMode="auto">
            <a:xfrm>
              <a:off x="3627438" y="3935411"/>
              <a:ext cx="1676400" cy="0"/>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4" name="Rectangle 42">
              <a:extLst>
                <a:ext uri="{FF2B5EF4-FFF2-40B4-BE49-F238E27FC236}">
                  <a16:creationId xmlns:a16="http://schemas.microsoft.com/office/drawing/2014/main" id="{F977F29B-BEF2-4B1D-82D2-CE15B9710B1E}"/>
                </a:ext>
              </a:extLst>
            </p:cNvPr>
            <p:cNvSpPr>
              <a:spLocks noChangeArrowheads="1"/>
            </p:cNvSpPr>
            <p:nvPr/>
          </p:nvSpPr>
          <p:spPr bwMode="auto">
            <a:xfrm>
              <a:off x="3970338" y="3457574"/>
              <a:ext cx="855663"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Heat</a:t>
              </a:r>
            </a:p>
          </p:txBody>
        </p:sp>
        <p:sp>
          <p:nvSpPr>
            <p:cNvPr id="45" name="Rectangle 43">
              <a:extLst>
                <a:ext uri="{FF2B5EF4-FFF2-40B4-BE49-F238E27FC236}">
                  <a16:creationId xmlns:a16="http://schemas.microsoft.com/office/drawing/2014/main" id="{EF95F90A-C204-491D-8B6E-5076F1289031}"/>
                </a:ext>
              </a:extLst>
            </p:cNvPr>
            <p:cNvSpPr>
              <a:spLocks noChangeArrowheads="1"/>
            </p:cNvSpPr>
            <p:nvPr/>
          </p:nvSpPr>
          <p:spPr bwMode="auto">
            <a:xfrm>
              <a:off x="3665538" y="4067174"/>
              <a:ext cx="1463675" cy="1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High</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vacuum</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or</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inert gas</a:t>
              </a:r>
            </a:p>
          </p:txBody>
        </p:sp>
        <p:sp>
          <p:nvSpPr>
            <p:cNvPr id="46" name="Rectangle 30">
              <a:extLst>
                <a:ext uri="{FF2B5EF4-FFF2-40B4-BE49-F238E27FC236}">
                  <a16:creationId xmlns:a16="http://schemas.microsoft.com/office/drawing/2014/main" id="{F9A6C326-92AA-4222-87A5-9194453F033C}"/>
                </a:ext>
              </a:extLst>
            </p:cNvPr>
            <p:cNvSpPr>
              <a:spLocks noChangeArrowheads="1"/>
            </p:cNvSpPr>
            <p:nvPr/>
          </p:nvSpPr>
          <p:spPr bwMode="auto">
            <a:xfrm>
              <a:off x="990600" y="3166267"/>
              <a:ext cx="554640" cy="366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srgbClr val="C00000"/>
                  </a:solidFill>
                  <a:effectLst>
                    <a:outerShdw blurRad="38100" dist="38100" dir="2700000" algn="tl">
                      <a:srgbClr val="C0C0C0"/>
                    </a:outerShdw>
                  </a:effectLst>
                  <a:uLnTx/>
                  <a:uFillTx/>
                  <a:latin typeface="Arial" charset="0"/>
                  <a:ea typeface="宋体" panose="02010600030101010101" pitchFamily="2" charset="-122"/>
                  <a:cs typeface="+mn-cs"/>
                </a:rPr>
                <a:t>MO</a:t>
              </a:r>
              <a:endParaRPr kumimoji="0" lang="en-GB" altLang="zh-CN" sz="1800" b="1" i="0" u="none" strike="noStrike" kern="1200" cap="none" spc="0" normalizeH="0" baseline="-25000" noProof="0" dirty="0">
                <a:ln>
                  <a:noFill/>
                </a:ln>
                <a:solidFill>
                  <a:srgbClr val="C00000"/>
                </a:solidFill>
                <a:effectLst>
                  <a:outerShdw blurRad="38100" dist="38100" dir="2700000" algn="tl">
                    <a:srgbClr val="C0C0C0"/>
                  </a:outerShdw>
                </a:effectLst>
                <a:uLnTx/>
                <a:uFillTx/>
                <a:latin typeface="Arial" charset="0"/>
                <a:ea typeface="宋体" panose="02010600030101010101" pitchFamily="2" charset="-122"/>
                <a:cs typeface="+mn-cs"/>
              </a:endParaRPr>
            </a:p>
          </p:txBody>
        </p:sp>
        <p:sp>
          <p:nvSpPr>
            <p:cNvPr id="47" name="Rectangle 30">
              <a:extLst>
                <a:ext uri="{FF2B5EF4-FFF2-40B4-BE49-F238E27FC236}">
                  <a16:creationId xmlns:a16="http://schemas.microsoft.com/office/drawing/2014/main" id="{910956B6-ECD8-46B1-8D51-A96D439D8D23}"/>
                </a:ext>
              </a:extLst>
            </p:cNvPr>
            <p:cNvSpPr>
              <a:spLocks noChangeArrowheads="1"/>
            </p:cNvSpPr>
            <p:nvPr/>
          </p:nvSpPr>
          <p:spPr bwMode="auto">
            <a:xfrm>
              <a:off x="2229043" y="4787898"/>
              <a:ext cx="541816" cy="366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srgbClr val="C00000"/>
                  </a:solidFill>
                  <a:effectLst>
                    <a:outerShdw blurRad="38100" dist="38100" dir="2700000" algn="tl">
                      <a:srgbClr val="C0C0C0"/>
                    </a:outerShdw>
                  </a:effectLst>
                  <a:uLnTx/>
                  <a:uFillTx/>
                  <a:latin typeface="Arial" charset="0"/>
                  <a:ea typeface="宋体" panose="02010600030101010101" pitchFamily="2" charset="-122"/>
                  <a:cs typeface="+mn-cs"/>
                </a:rPr>
                <a:t>MC</a:t>
              </a:r>
              <a:endParaRPr kumimoji="0" lang="en-GB" altLang="zh-CN" sz="1800" b="1" i="0" u="none" strike="noStrike" kern="1200" cap="none" spc="0" normalizeH="0" baseline="-25000" noProof="0" dirty="0">
                <a:ln>
                  <a:noFill/>
                </a:ln>
                <a:solidFill>
                  <a:srgbClr val="C00000"/>
                </a:solidFill>
                <a:effectLst>
                  <a:outerShdw blurRad="38100" dist="38100" dir="2700000" algn="tl">
                    <a:srgbClr val="C0C0C0"/>
                  </a:outerShdw>
                </a:effectLst>
                <a:uLnTx/>
                <a:uFillTx/>
                <a:latin typeface="Arial" charset="0"/>
                <a:ea typeface="宋体" panose="02010600030101010101" pitchFamily="2" charset="-122"/>
                <a:cs typeface="+mn-cs"/>
              </a:endParaRPr>
            </a:p>
          </p:txBody>
        </p:sp>
        <p:sp>
          <p:nvSpPr>
            <p:cNvPr id="48" name="Rectangle 40">
              <a:extLst>
                <a:ext uri="{FF2B5EF4-FFF2-40B4-BE49-F238E27FC236}">
                  <a16:creationId xmlns:a16="http://schemas.microsoft.com/office/drawing/2014/main" id="{73C4B5A7-24EB-40CA-89B6-67A937AE9A01}"/>
                </a:ext>
              </a:extLst>
            </p:cNvPr>
            <p:cNvSpPr>
              <a:spLocks noChangeArrowheads="1"/>
            </p:cNvSpPr>
            <p:nvPr/>
          </p:nvSpPr>
          <p:spPr bwMode="auto">
            <a:xfrm>
              <a:off x="6354433" y="3568644"/>
              <a:ext cx="362280" cy="366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srgbClr val="C00000"/>
                  </a:solidFill>
                  <a:effectLst>
                    <a:outerShdw blurRad="38100" dist="38100" dir="2700000" algn="tl">
                      <a:srgbClr val="C0C0C0"/>
                    </a:outerShdw>
                  </a:effectLst>
                  <a:uLnTx/>
                  <a:uFillTx/>
                  <a:latin typeface="Arial" charset="0"/>
                  <a:ea typeface="宋体" panose="02010600030101010101" pitchFamily="2" charset="-122"/>
                  <a:cs typeface="+mn-cs"/>
                </a:rPr>
                <a:t>O</a:t>
              </a:r>
              <a:endParaRPr kumimoji="0" lang="en-GB" altLang="zh-CN" sz="1800" b="1" i="0" u="none" strike="noStrike" kern="1200" cap="none" spc="0" normalizeH="0" baseline="-25000" noProof="0" dirty="0">
                <a:ln>
                  <a:noFill/>
                </a:ln>
                <a:solidFill>
                  <a:srgbClr val="C00000"/>
                </a:solidFill>
                <a:effectLst>
                  <a:outerShdw blurRad="38100" dist="38100" dir="2700000" algn="tl">
                    <a:srgbClr val="C0C0C0"/>
                  </a:outerShdw>
                </a:effectLst>
                <a:uLnTx/>
                <a:uFillTx/>
                <a:latin typeface="Arial" charset="0"/>
                <a:ea typeface="宋体" panose="02010600030101010101" pitchFamily="2" charset="-122"/>
                <a:cs typeface="+mn-cs"/>
              </a:endParaRPr>
            </a:p>
          </p:txBody>
        </p:sp>
        <p:sp>
          <p:nvSpPr>
            <p:cNvPr id="49" name="Rectangle 39">
              <a:extLst>
                <a:ext uri="{FF2B5EF4-FFF2-40B4-BE49-F238E27FC236}">
                  <a16:creationId xmlns:a16="http://schemas.microsoft.com/office/drawing/2014/main" id="{C120DDA8-5FF1-4821-8166-ED577AFD1DB7}"/>
                </a:ext>
              </a:extLst>
            </p:cNvPr>
            <p:cNvSpPr>
              <a:spLocks noChangeArrowheads="1"/>
            </p:cNvSpPr>
            <p:nvPr/>
          </p:nvSpPr>
          <p:spPr bwMode="auto">
            <a:xfrm>
              <a:off x="6454776" y="4527521"/>
              <a:ext cx="349456" cy="366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srgbClr val="C00000"/>
                  </a:solidFill>
                  <a:effectLst>
                    <a:outerShdw blurRad="38100" dist="38100" dir="2700000" algn="tl">
                      <a:srgbClr val="C0C0C0"/>
                    </a:outerShdw>
                  </a:effectLst>
                  <a:uLnTx/>
                  <a:uFillTx/>
                  <a:latin typeface="Arial" charset="0"/>
                  <a:ea typeface="宋体" panose="02010600030101010101" pitchFamily="2" charset="-122"/>
                  <a:cs typeface="+mn-cs"/>
                </a:rPr>
                <a:t>C</a:t>
              </a:r>
            </a:p>
          </p:txBody>
        </p:sp>
      </p:grpSp>
      <p:pic>
        <p:nvPicPr>
          <p:cNvPr id="63" name="图片 62">
            <a:extLst>
              <a:ext uri="{FF2B5EF4-FFF2-40B4-BE49-F238E27FC236}">
                <a16:creationId xmlns:a16="http://schemas.microsoft.com/office/drawing/2014/main" id="{499AB203-1F7B-48D2-8852-0B611B25FAD3}"/>
              </a:ext>
            </a:extLst>
          </p:cNvPr>
          <p:cNvPicPr>
            <a:picLocks noChangeAspect="1"/>
          </p:cNvPicPr>
          <p:nvPr/>
        </p:nvPicPr>
        <p:blipFill rotWithShape="1">
          <a:blip r:embed="rId3"/>
          <a:srcRect l="8472" t="2979"/>
          <a:stretch/>
        </p:blipFill>
        <p:spPr>
          <a:xfrm>
            <a:off x="6342677" y="1508906"/>
            <a:ext cx="1561398" cy="1674959"/>
          </a:xfrm>
          <a:prstGeom prst="rect">
            <a:avLst/>
          </a:prstGeom>
        </p:spPr>
      </p:pic>
      <p:pic>
        <p:nvPicPr>
          <p:cNvPr id="64" name="图片 63">
            <a:extLst>
              <a:ext uri="{FF2B5EF4-FFF2-40B4-BE49-F238E27FC236}">
                <a16:creationId xmlns:a16="http://schemas.microsoft.com/office/drawing/2014/main" id="{47CF70FF-93EB-47B0-A501-87D19B03AEEF}"/>
              </a:ext>
            </a:extLst>
          </p:cNvPr>
          <p:cNvPicPr>
            <a:picLocks noChangeAspect="1"/>
          </p:cNvPicPr>
          <p:nvPr/>
        </p:nvPicPr>
        <p:blipFill>
          <a:blip r:embed="rId4"/>
          <a:stretch>
            <a:fillRect/>
          </a:stretch>
        </p:blipFill>
        <p:spPr>
          <a:xfrm rot="16200000">
            <a:off x="8192173" y="1420582"/>
            <a:ext cx="1458634" cy="1860441"/>
          </a:xfrm>
          <a:prstGeom prst="rect">
            <a:avLst/>
          </a:prstGeom>
        </p:spPr>
      </p:pic>
      <p:pic>
        <p:nvPicPr>
          <p:cNvPr id="65" name="图片 64">
            <a:extLst>
              <a:ext uri="{FF2B5EF4-FFF2-40B4-BE49-F238E27FC236}">
                <a16:creationId xmlns:a16="http://schemas.microsoft.com/office/drawing/2014/main" id="{B3D438BE-222A-4CE3-97B4-3441ED206F4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4827" t="16016" r="4760" b="11561"/>
          <a:stretch/>
        </p:blipFill>
        <p:spPr>
          <a:xfrm>
            <a:off x="10014789" y="1626470"/>
            <a:ext cx="1927555" cy="1466474"/>
          </a:xfrm>
          <a:prstGeom prst="rect">
            <a:avLst/>
          </a:prstGeom>
        </p:spPr>
      </p:pic>
      <p:sp>
        <p:nvSpPr>
          <p:cNvPr id="4" name="矩形 3">
            <a:extLst>
              <a:ext uri="{FF2B5EF4-FFF2-40B4-BE49-F238E27FC236}">
                <a16:creationId xmlns:a16="http://schemas.microsoft.com/office/drawing/2014/main" id="{A996BFF5-B7AB-4474-9B0E-76EC0B285E74}"/>
              </a:ext>
            </a:extLst>
          </p:cNvPr>
          <p:cNvSpPr/>
          <p:nvPr/>
        </p:nvSpPr>
        <p:spPr>
          <a:xfrm>
            <a:off x="6096000" y="1473858"/>
            <a:ext cx="5979692" cy="194121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文本框 65">
            <a:extLst>
              <a:ext uri="{FF2B5EF4-FFF2-40B4-BE49-F238E27FC236}">
                <a16:creationId xmlns:a16="http://schemas.microsoft.com/office/drawing/2014/main" id="{98874F88-45E0-4D11-8986-ACB57ADBDA19}"/>
              </a:ext>
            </a:extLst>
          </p:cNvPr>
          <p:cNvSpPr txBox="1"/>
          <p:nvPr/>
        </p:nvSpPr>
        <p:spPr>
          <a:xfrm>
            <a:off x="6671271" y="3091602"/>
            <a:ext cx="1361088" cy="369332"/>
          </a:xfrm>
          <a:prstGeom prst="rect">
            <a:avLst/>
          </a:prstGeom>
          <a:noFill/>
        </p:spPr>
        <p:txBody>
          <a:bodyPr wrap="square">
            <a:spAutoFit/>
          </a:bodyPr>
          <a:lstStyle/>
          <a:p>
            <a:r>
              <a:rPr lang="en-US" altLang="zh-CN" dirty="0"/>
              <a:t>Too thick</a:t>
            </a:r>
            <a:endParaRPr lang="zh-CN" altLang="en-US" dirty="0"/>
          </a:p>
        </p:txBody>
      </p:sp>
      <p:sp>
        <p:nvSpPr>
          <p:cNvPr id="67" name="文本框 66">
            <a:extLst>
              <a:ext uri="{FF2B5EF4-FFF2-40B4-BE49-F238E27FC236}">
                <a16:creationId xmlns:a16="http://schemas.microsoft.com/office/drawing/2014/main" id="{8A147E04-29A2-4E8D-A281-AB72AA61CCDA}"/>
              </a:ext>
            </a:extLst>
          </p:cNvPr>
          <p:cNvSpPr txBox="1"/>
          <p:nvPr/>
        </p:nvSpPr>
        <p:spPr>
          <a:xfrm>
            <a:off x="8150752" y="3071774"/>
            <a:ext cx="4023254" cy="369332"/>
          </a:xfrm>
          <a:prstGeom prst="rect">
            <a:avLst/>
          </a:prstGeom>
          <a:noFill/>
        </p:spPr>
        <p:txBody>
          <a:bodyPr wrap="square">
            <a:spAutoFit/>
          </a:bodyPr>
          <a:lstStyle/>
          <a:p>
            <a:r>
              <a:rPr lang="en-US" altLang="zh-CN" dirty="0"/>
              <a:t>Lifetime is very short under SR of CEPC</a:t>
            </a:r>
            <a:endParaRPr lang="zh-CN" altLang="en-US" dirty="0"/>
          </a:p>
        </p:txBody>
      </p:sp>
      <p:sp>
        <p:nvSpPr>
          <p:cNvPr id="62" name="灯片编号占位符 3">
            <a:extLst>
              <a:ext uri="{FF2B5EF4-FFF2-40B4-BE49-F238E27FC236}">
                <a16:creationId xmlns:a16="http://schemas.microsoft.com/office/drawing/2014/main" id="{7ED5B0CB-DF90-4261-B19C-AAA48FCA0AA5}"/>
              </a:ext>
            </a:extLst>
          </p:cNvPr>
          <p:cNvSpPr>
            <a:spLocks noGrp="1"/>
          </p:cNvSpPr>
          <p:nvPr>
            <p:ph type="sldNum" sz="quarter" idx="12"/>
          </p:nvPr>
        </p:nvSpPr>
        <p:spPr>
          <a:xfrm>
            <a:off x="11155680" y="6380480"/>
            <a:ext cx="426720" cy="340996"/>
          </a:xfrm>
        </p:spPr>
        <p:txBody>
          <a:bodyPr/>
          <a:lstStyle/>
          <a:p>
            <a:fld id="{3439F095-3CD2-4D9F-8394-BD3C24143187}" type="slidenum">
              <a:rPr lang="zh-CN" altLang="en-US" smtClean="0"/>
              <a:t>14</a:t>
            </a:fld>
            <a:endParaRPr lang="zh-CN" altLang="en-US"/>
          </a:p>
        </p:txBody>
      </p:sp>
    </p:spTree>
    <p:extLst>
      <p:ext uri="{BB962C8B-B14F-4D97-AF65-F5344CB8AC3E}">
        <p14:creationId xmlns:p14="http://schemas.microsoft.com/office/powerpoint/2010/main" val="16108935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37F3C1B4-6D8B-4808-996C-6AA3E6913FF6}"/>
              </a:ext>
            </a:extLst>
          </p:cNvPr>
          <p:cNvSpPr>
            <a:spLocks noGrp="1"/>
          </p:cNvSpPr>
          <p:nvPr>
            <p:ph type="title"/>
          </p:nvPr>
        </p:nvSpPr>
        <p:spPr/>
        <p:txBody>
          <a:bodyPr/>
          <a:lstStyle/>
          <a:p>
            <a:r>
              <a:rPr lang="en-GB" altLang="zh-CN" dirty="0">
                <a:solidFill>
                  <a:schemeClr val="accent1">
                    <a:lumMod val="75000"/>
                  </a:schemeClr>
                </a:solidFill>
              </a:rPr>
              <a:t>Spray for heating film</a:t>
            </a:r>
          </a:p>
        </p:txBody>
      </p:sp>
      <p:grpSp>
        <p:nvGrpSpPr>
          <p:cNvPr id="17" name="组合 16">
            <a:extLst>
              <a:ext uri="{FF2B5EF4-FFF2-40B4-BE49-F238E27FC236}">
                <a16:creationId xmlns:a16="http://schemas.microsoft.com/office/drawing/2014/main" id="{2B17B5A3-C039-49B2-9C14-351B92EFF3CD}"/>
              </a:ext>
            </a:extLst>
          </p:cNvPr>
          <p:cNvGrpSpPr/>
          <p:nvPr/>
        </p:nvGrpSpPr>
        <p:grpSpPr>
          <a:xfrm>
            <a:off x="560953" y="3832746"/>
            <a:ext cx="2047753" cy="824280"/>
            <a:chOff x="403696" y="3162759"/>
            <a:chExt cx="4192406" cy="2066441"/>
          </a:xfrm>
        </p:grpSpPr>
        <p:sp>
          <p:nvSpPr>
            <p:cNvPr id="14" name="立方体 13">
              <a:extLst>
                <a:ext uri="{FF2B5EF4-FFF2-40B4-BE49-F238E27FC236}">
                  <a16:creationId xmlns:a16="http://schemas.microsoft.com/office/drawing/2014/main" id="{48AD37B2-4CBB-496A-82FA-26DC32A9E869}"/>
                </a:ext>
              </a:extLst>
            </p:cNvPr>
            <p:cNvSpPr/>
            <p:nvPr/>
          </p:nvSpPr>
          <p:spPr>
            <a:xfrm>
              <a:off x="422537" y="3466973"/>
              <a:ext cx="4154725" cy="1762227"/>
            </a:xfrm>
            <a:prstGeom prst="cube">
              <a:avLst>
                <a:gd name="adj" fmla="val 66632"/>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立方体 12">
              <a:extLst>
                <a:ext uri="{FF2B5EF4-FFF2-40B4-BE49-F238E27FC236}">
                  <a16:creationId xmlns:a16="http://schemas.microsoft.com/office/drawing/2014/main" id="{93E4F53D-0070-420E-9393-00A376B8C3C1}"/>
                </a:ext>
              </a:extLst>
            </p:cNvPr>
            <p:cNvSpPr/>
            <p:nvPr/>
          </p:nvSpPr>
          <p:spPr>
            <a:xfrm>
              <a:off x="422643" y="3398947"/>
              <a:ext cx="4154724" cy="1249726"/>
            </a:xfrm>
            <a:prstGeom prst="cube">
              <a:avLst>
                <a:gd name="adj" fmla="val 93118"/>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立方体 14">
              <a:extLst>
                <a:ext uri="{FF2B5EF4-FFF2-40B4-BE49-F238E27FC236}">
                  <a16:creationId xmlns:a16="http://schemas.microsoft.com/office/drawing/2014/main" id="{DC9430EF-4DF2-433A-B40C-554BAEEB663F}"/>
                </a:ext>
              </a:extLst>
            </p:cNvPr>
            <p:cNvSpPr/>
            <p:nvPr/>
          </p:nvSpPr>
          <p:spPr>
            <a:xfrm>
              <a:off x="403696" y="3342868"/>
              <a:ext cx="4192406" cy="1225756"/>
            </a:xfrm>
            <a:prstGeom prst="cube">
              <a:avLst>
                <a:gd name="adj" fmla="val 9519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立方体 11">
              <a:extLst>
                <a:ext uri="{FF2B5EF4-FFF2-40B4-BE49-F238E27FC236}">
                  <a16:creationId xmlns:a16="http://schemas.microsoft.com/office/drawing/2014/main" id="{9EF6BAA3-CF2C-4D14-AEBC-349610906389}"/>
                </a:ext>
              </a:extLst>
            </p:cNvPr>
            <p:cNvSpPr/>
            <p:nvPr/>
          </p:nvSpPr>
          <p:spPr>
            <a:xfrm>
              <a:off x="423112" y="3212976"/>
              <a:ext cx="4089392" cy="1281209"/>
            </a:xfrm>
            <a:prstGeom prst="cube">
              <a:avLst>
                <a:gd name="adj" fmla="val 8656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立方体 15">
              <a:extLst>
                <a:ext uri="{FF2B5EF4-FFF2-40B4-BE49-F238E27FC236}">
                  <a16:creationId xmlns:a16="http://schemas.microsoft.com/office/drawing/2014/main" id="{DA16598B-6343-4E4A-A4AE-30C2342B302F}"/>
                </a:ext>
              </a:extLst>
            </p:cNvPr>
            <p:cNvSpPr/>
            <p:nvPr/>
          </p:nvSpPr>
          <p:spPr>
            <a:xfrm>
              <a:off x="422432" y="3162759"/>
              <a:ext cx="4089392" cy="1172500"/>
            </a:xfrm>
            <a:prstGeom prst="cube">
              <a:avLst>
                <a:gd name="adj" fmla="val 93118"/>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sp>
        <p:nvSpPr>
          <p:cNvPr id="33" name="箭头: 右 32">
            <a:extLst>
              <a:ext uri="{FF2B5EF4-FFF2-40B4-BE49-F238E27FC236}">
                <a16:creationId xmlns:a16="http://schemas.microsoft.com/office/drawing/2014/main" id="{EDD81E8B-00FF-4648-BDC7-512B01FA792A}"/>
              </a:ext>
            </a:extLst>
          </p:cNvPr>
          <p:cNvSpPr/>
          <p:nvPr/>
        </p:nvSpPr>
        <p:spPr>
          <a:xfrm>
            <a:off x="2567739" y="4115030"/>
            <a:ext cx="461519" cy="48894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87" name="组合 86">
            <a:extLst>
              <a:ext uri="{FF2B5EF4-FFF2-40B4-BE49-F238E27FC236}">
                <a16:creationId xmlns:a16="http://schemas.microsoft.com/office/drawing/2014/main" id="{4A5F991F-D569-4DD7-AC9C-251E0551E726}"/>
              </a:ext>
            </a:extLst>
          </p:cNvPr>
          <p:cNvGrpSpPr/>
          <p:nvPr/>
        </p:nvGrpSpPr>
        <p:grpSpPr>
          <a:xfrm>
            <a:off x="3171347" y="2054905"/>
            <a:ext cx="3543405" cy="2578694"/>
            <a:chOff x="3541086" y="2466204"/>
            <a:chExt cx="4475905" cy="3946036"/>
          </a:xfrm>
        </p:grpSpPr>
        <p:sp>
          <p:nvSpPr>
            <p:cNvPr id="19" name="立方体 18">
              <a:extLst>
                <a:ext uri="{FF2B5EF4-FFF2-40B4-BE49-F238E27FC236}">
                  <a16:creationId xmlns:a16="http://schemas.microsoft.com/office/drawing/2014/main" id="{B10C89EB-419B-4473-8ED2-4C6670DDCF5E}"/>
                </a:ext>
              </a:extLst>
            </p:cNvPr>
            <p:cNvSpPr/>
            <p:nvPr/>
          </p:nvSpPr>
          <p:spPr>
            <a:xfrm>
              <a:off x="3597279" y="5609362"/>
              <a:ext cx="3467113" cy="775906"/>
            </a:xfrm>
            <a:prstGeom prst="cube">
              <a:avLst>
                <a:gd name="adj" fmla="val 66632"/>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0" name="立方体 19">
              <a:extLst>
                <a:ext uri="{FF2B5EF4-FFF2-40B4-BE49-F238E27FC236}">
                  <a16:creationId xmlns:a16="http://schemas.microsoft.com/office/drawing/2014/main" id="{1E308170-EB05-4ABC-94EC-3FAE118CA081}"/>
                </a:ext>
              </a:extLst>
            </p:cNvPr>
            <p:cNvSpPr/>
            <p:nvPr/>
          </p:nvSpPr>
          <p:spPr>
            <a:xfrm>
              <a:off x="3610938" y="5260229"/>
              <a:ext cx="3467112" cy="600978"/>
            </a:xfrm>
            <a:prstGeom prst="cube">
              <a:avLst>
                <a:gd name="adj" fmla="val 93118"/>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2" name="立方体 21">
              <a:extLst>
                <a:ext uri="{FF2B5EF4-FFF2-40B4-BE49-F238E27FC236}">
                  <a16:creationId xmlns:a16="http://schemas.microsoft.com/office/drawing/2014/main" id="{5266B0FF-6047-4647-8916-3F0F0F39BC2F}"/>
                </a:ext>
              </a:extLst>
            </p:cNvPr>
            <p:cNvSpPr/>
            <p:nvPr/>
          </p:nvSpPr>
          <p:spPr>
            <a:xfrm>
              <a:off x="3647729" y="3629337"/>
              <a:ext cx="3412593" cy="498572"/>
            </a:xfrm>
            <a:prstGeom prst="cube">
              <a:avLst>
                <a:gd name="adj" fmla="val 8656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3" name="立方体 22">
              <a:extLst>
                <a:ext uri="{FF2B5EF4-FFF2-40B4-BE49-F238E27FC236}">
                  <a16:creationId xmlns:a16="http://schemas.microsoft.com/office/drawing/2014/main" id="{1351BED8-53EB-4946-870B-0A257D4037FA}"/>
                </a:ext>
              </a:extLst>
            </p:cNvPr>
            <p:cNvSpPr/>
            <p:nvPr/>
          </p:nvSpPr>
          <p:spPr>
            <a:xfrm>
              <a:off x="3642040" y="4771364"/>
              <a:ext cx="3412593" cy="511817"/>
            </a:xfrm>
            <a:prstGeom prst="cube">
              <a:avLst>
                <a:gd name="adj" fmla="val 93118"/>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5" name="立方体 24">
              <a:extLst>
                <a:ext uri="{FF2B5EF4-FFF2-40B4-BE49-F238E27FC236}">
                  <a16:creationId xmlns:a16="http://schemas.microsoft.com/office/drawing/2014/main" id="{A3F50915-45D4-42FC-A5B1-40D479F01713}"/>
                </a:ext>
              </a:extLst>
            </p:cNvPr>
            <p:cNvSpPr/>
            <p:nvPr/>
          </p:nvSpPr>
          <p:spPr>
            <a:xfrm>
              <a:off x="3699350" y="2466204"/>
              <a:ext cx="3412593" cy="600977"/>
            </a:xfrm>
            <a:prstGeom prst="cube">
              <a:avLst>
                <a:gd name="adj" fmla="val 93118"/>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6" name="箭头: 下 25">
              <a:extLst>
                <a:ext uri="{FF2B5EF4-FFF2-40B4-BE49-F238E27FC236}">
                  <a16:creationId xmlns:a16="http://schemas.microsoft.com/office/drawing/2014/main" id="{6B099E02-FD48-49F3-AB36-D6FFF06D6C6D}"/>
                </a:ext>
              </a:extLst>
            </p:cNvPr>
            <p:cNvSpPr/>
            <p:nvPr/>
          </p:nvSpPr>
          <p:spPr>
            <a:xfrm rot="16200000">
              <a:off x="3601269" y="3667474"/>
              <a:ext cx="216025" cy="336391"/>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7" name="箭头: 下 26">
              <a:extLst>
                <a:ext uri="{FF2B5EF4-FFF2-40B4-BE49-F238E27FC236}">
                  <a16:creationId xmlns:a16="http://schemas.microsoft.com/office/drawing/2014/main" id="{DB06F3BE-2BB9-4F4D-B143-4CE06EA479F8}"/>
                </a:ext>
              </a:extLst>
            </p:cNvPr>
            <p:cNvSpPr/>
            <p:nvPr/>
          </p:nvSpPr>
          <p:spPr>
            <a:xfrm rot="16200000">
              <a:off x="7003930" y="3681726"/>
              <a:ext cx="216025" cy="336391"/>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8" name="文本框 27">
              <a:extLst>
                <a:ext uri="{FF2B5EF4-FFF2-40B4-BE49-F238E27FC236}">
                  <a16:creationId xmlns:a16="http://schemas.microsoft.com/office/drawing/2014/main" id="{04C93B03-1257-4D7E-8703-B65687C432AD}"/>
                </a:ext>
              </a:extLst>
            </p:cNvPr>
            <p:cNvSpPr txBox="1"/>
            <p:nvPr/>
          </p:nvSpPr>
          <p:spPr>
            <a:xfrm>
              <a:off x="4719271" y="3681782"/>
              <a:ext cx="1691161" cy="37677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000" b="1" dirty="0">
                  <a:solidFill>
                    <a:prstClr val="white"/>
                  </a:solidFill>
                  <a:latin typeface="宋体" panose="02010600030101010101" pitchFamily="2" charset="-122"/>
                  <a:ea typeface="宋体" panose="02010600030101010101" pitchFamily="2" charset="-122"/>
                </a:rPr>
                <a:t>Conductivity layer</a:t>
              </a:r>
              <a:endParaRPr kumimoji="0" lang="zh-CN" altLang="en-US" sz="1000" b="1" i="0" u="none" strike="noStrike" kern="120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9" name="文本框 28">
              <a:extLst>
                <a:ext uri="{FF2B5EF4-FFF2-40B4-BE49-F238E27FC236}">
                  <a16:creationId xmlns:a16="http://schemas.microsoft.com/office/drawing/2014/main" id="{D708E593-82A9-4F89-BA6F-7890D34C3DC6}"/>
                </a:ext>
              </a:extLst>
            </p:cNvPr>
            <p:cNvSpPr txBox="1"/>
            <p:nvPr/>
          </p:nvSpPr>
          <p:spPr>
            <a:xfrm>
              <a:off x="4719271" y="2560063"/>
              <a:ext cx="1286189" cy="37677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Ceramic layer</a:t>
              </a:r>
              <a:endParaRPr kumimoji="0" lang="zh-CN" altLang="en-US" sz="10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0" name="文本框 29">
              <a:extLst>
                <a:ext uri="{FF2B5EF4-FFF2-40B4-BE49-F238E27FC236}">
                  <a16:creationId xmlns:a16="http://schemas.microsoft.com/office/drawing/2014/main" id="{85EF03D3-C2F6-403E-A3B1-D9A2B1B689AE}"/>
                </a:ext>
              </a:extLst>
            </p:cNvPr>
            <p:cNvSpPr txBox="1"/>
            <p:nvPr/>
          </p:nvSpPr>
          <p:spPr>
            <a:xfrm>
              <a:off x="4789661" y="4811383"/>
              <a:ext cx="1286189" cy="37677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Ceramic layer</a:t>
              </a:r>
              <a:endParaRPr kumimoji="0" lang="zh-CN" altLang="en-US" sz="10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1" name="文本框 30">
              <a:extLst>
                <a:ext uri="{FF2B5EF4-FFF2-40B4-BE49-F238E27FC236}">
                  <a16:creationId xmlns:a16="http://schemas.microsoft.com/office/drawing/2014/main" id="{6862EEE0-B822-443F-A3B0-66C83CD84197}"/>
                </a:ext>
              </a:extLst>
            </p:cNvPr>
            <p:cNvSpPr txBox="1"/>
            <p:nvPr/>
          </p:nvSpPr>
          <p:spPr>
            <a:xfrm>
              <a:off x="3949606" y="5401504"/>
              <a:ext cx="3328269" cy="37677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Cu/ceramic transition layer</a:t>
              </a:r>
              <a:endParaRPr kumimoji="0" lang="zh-CN" altLang="en-US" sz="10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2" name="文本框 31">
              <a:extLst>
                <a:ext uri="{FF2B5EF4-FFF2-40B4-BE49-F238E27FC236}">
                  <a16:creationId xmlns:a16="http://schemas.microsoft.com/office/drawing/2014/main" id="{05237AA9-D1BE-4DBC-AC89-2D952CD3752D}"/>
                </a:ext>
              </a:extLst>
            </p:cNvPr>
            <p:cNvSpPr txBox="1"/>
            <p:nvPr/>
          </p:nvSpPr>
          <p:spPr>
            <a:xfrm>
              <a:off x="4893197" y="6035461"/>
              <a:ext cx="1367184" cy="37677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000" b="1" dirty="0">
                  <a:solidFill>
                    <a:prstClr val="black"/>
                  </a:solidFill>
                  <a:latin typeface="宋体" panose="02010600030101010101" pitchFamily="2" charset="-122"/>
                  <a:ea typeface="宋体" panose="02010600030101010101" pitchFamily="2" charset="-122"/>
                </a:rPr>
                <a:t>Vacuum chamber</a:t>
              </a:r>
              <a:endParaRPr kumimoji="0" lang="zh-CN" altLang="en-US" sz="10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4" name="文本框 33">
              <a:extLst>
                <a:ext uri="{FF2B5EF4-FFF2-40B4-BE49-F238E27FC236}">
                  <a16:creationId xmlns:a16="http://schemas.microsoft.com/office/drawing/2014/main" id="{2B916BD5-19EC-4BBD-9D76-D4096A61B066}"/>
                </a:ext>
              </a:extLst>
            </p:cNvPr>
            <p:cNvSpPr txBox="1"/>
            <p:nvPr/>
          </p:nvSpPr>
          <p:spPr>
            <a:xfrm>
              <a:off x="7316457" y="3629336"/>
              <a:ext cx="700534" cy="37677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rPr>
                <a:t>I</a:t>
              </a:r>
              <a:endParaRPr kumimoji="0" lang="zh-CN" altLang="en-US" sz="10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p:txBody>
        </p:sp>
        <p:sp>
          <p:nvSpPr>
            <p:cNvPr id="37" name="箭头: 下 36">
              <a:extLst>
                <a:ext uri="{FF2B5EF4-FFF2-40B4-BE49-F238E27FC236}">
                  <a16:creationId xmlns:a16="http://schemas.microsoft.com/office/drawing/2014/main" id="{38C45C81-FCDE-49F4-A399-8D811C7B705F}"/>
                </a:ext>
              </a:extLst>
            </p:cNvPr>
            <p:cNvSpPr/>
            <p:nvPr/>
          </p:nvSpPr>
          <p:spPr>
            <a:xfrm>
              <a:off x="3922035" y="4193173"/>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38" name="箭头: 下 37">
              <a:extLst>
                <a:ext uri="{FF2B5EF4-FFF2-40B4-BE49-F238E27FC236}">
                  <a16:creationId xmlns:a16="http://schemas.microsoft.com/office/drawing/2014/main" id="{F7D75267-655C-492B-BC6B-08F28E7881F5}"/>
                </a:ext>
              </a:extLst>
            </p:cNvPr>
            <p:cNvSpPr/>
            <p:nvPr/>
          </p:nvSpPr>
          <p:spPr>
            <a:xfrm>
              <a:off x="4100258" y="4192276"/>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39" name="箭头: 下 38">
              <a:extLst>
                <a:ext uri="{FF2B5EF4-FFF2-40B4-BE49-F238E27FC236}">
                  <a16:creationId xmlns:a16="http://schemas.microsoft.com/office/drawing/2014/main" id="{89227408-2D3C-4D45-8C86-809F35D9A781}"/>
                </a:ext>
              </a:extLst>
            </p:cNvPr>
            <p:cNvSpPr/>
            <p:nvPr/>
          </p:nvSpPr>
          <p:spPr>
            <a:xfrm>
              <a:off x="4277893" y="4192276"/>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0" name="箭头: 下 39">
              <a:extLst>
                <a:ext uri="{FF2B5EF4-FFF2-40B4-BE49-F238E27FC236}">
                  <a16:creationId xmlns:a16="http://schemas.microsoft.com/office/drawing/2014/main" id="{2E2C2CB9-6478-4961-BCD7-77B4E1CE6BFE}"/>
                </a:ext>
              </a:extLst>
            </p:cNvPr>
            <p:cNvSpPr/>
            <p:nvPr/>
          </p:nvSpPr>
          <p:spPr>
            <a:xfrm flipH="1">
              <a:off x="4446462" y="4192276"/>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1" name="箭头: 下 40">
              <a:extLst>
                <a:ext uri="{FF2B5EF4-FFF2-40B4-BE49-F238E27FC236}">
                  <a16:creationId xmlns:a16="http://schemas.microsoft.com/office/drawing/2014/main" id="{860093FE-8DAF-41E1-ABFF-1B293C37D7BE}"/>
                </a:ext>
              </a:extLst>
            </p:cNvPr>
            <p:cNvSpPr/>
            <p:nvPr/>
          </p:nvSpPr>
          <p:spPr>
            <a:xfrm flipH="1">
              <a:off x="4611160" y="4192276"/>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2" name="箭头: 下 41">
              <a:extLst>
                <a:ext uri="{FF2B5EF4-FFF2-40B4-BE49-F238E27FC236}">
                  <a16:creationId xmlns:a16="http://schemas.microsoft.com/office/drawing/2014/main" id="{2075A242-E63C-4217-BFBA-AF2BA891A788}"/>
                </a:ext>
              </a:extLst>
            </p:cNvPr>
            <p:cNvSpPr/>
            <p:nvPr/>
          </p:nvSpPr>
          <p:spPr>
            <a:xfrm flipH="1">
              <a:off x="5844783" y="4190985"/>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3" name="箭头: 下 42">
              <a:extLst>
                <a:ext uri="{FF2B5EF4-FFF2-40B4-BE49-F238E27FC236}">
                  <a16:creationId xmlns:a16="http://schemas.microsoft.com/office/drawing/2014/main" id="{1828AC6F-56FE-4E1B-885B-5EB6AFB81552}"/>
                </a:ext>
              </a:extLst>
            </p:cNvPr>
            <p:cNvSpPr/>
            <p:nvPr/>
          </p:nvSpPr>
          <p:spPr>
            <a:xfrm>
              <a:off x="3730276" y="4190985"/>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4" name="箭头: 下 43">
              <a:extLst>
                <a:ext uri="{FF2B5EF4-FFF2-40B4-BE49-F238E27FC236}">
                  <a16:creationId xmlns:a16="http://schemas.microsoft.com/office/drawing/2014/main" id="{2C6BC19D-1742-4634-AF62-3982473EB88F}"/>
                </a:ext>
              </a:extLst>
            </p:cNvPr>
            <p:cNvSpPr/>
            <p:nvPr/>
          </p:nvSpPr>
          <p:spPr>
            <a:xfrm flipH="1">
              <a:off x="5693595" y="4193212"/>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5" name="箭头: 下 44">
              <a:extLst>
                <a:ext uri="{FF2B5EF4-FFF2-40B4-BE49-F238E27FC236}">
                  <a16:creationId xmlns:a16="http://schemas.microsoft.com/office/drawing/2014/main" id="{D0E1B2EE-18A6-497A-B012-0DFD3E204C65}"/>
                </a:ext>
              </a:extLst>
            </p:cNvPr>
            <p:cNvSpPr/>
            <p:nvPr/>
          </p:nvSpPr>
          <p:spPr>
            <a:xfrm flipH="1">
              <a:off x="6118139" y="4191162"/>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6" name="箭头: 下 45">
              <a:extLst>
                <a:ext uri="{FF2B5EF4-FFF2-40B4-BE49-F238E27FC236}">
                  <a16:creationId xmlns:a16="http://schemas.microsoft.com/office/drawing/2014/main" id="{0F71CCED-B4F5-49AF-BBC0-3BBFFE3E321A}"/>
                </a:ext>
              </a:extLst>
            </p:cNvPr>
            <p:cNvSpPr/>
            <p:nvPr/>
          </p:nvSpPr>
          <p:spPr>
            <a:xfrm flipH="1">
              <a:off x="5981461" y="4192276"/>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7" name="箭头: 下 46">
              <a:extLst>
                <a:ext uri="{FF2B5EF4-FFF2-40B4-BE49-F238E27FC236}">
                  <a16:creationId xmlns:a16="http://schemas.microsoft.com/office/drawing/2014/main" id="{34A13C75-B592-450C-96B0-7FD162D81F4D}"/>
                </a:ext>
              </a:extLst>
            </p:cNvPr>
            <p:cNvSpPr/>
            <p:nvPr/>
          </p:nvSpPr>
          <p:spPr>
            <a:xfrm flipH="1">
              <a:off x="6417270" y="4185150"/>
              <a:ext cx="11663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8" name="箭头: 下 47">
              <a:extLst>
                <a:ext uri="{FF2B5EF4-FFF2-40B4-BE49-F238E27FC236}">
                  <a16:creationId xmlns:a16="http://schemas.microsoft.com/office/drawing/2014/main" id="{8ADC8DF4-35F9-48CB-BCFA-EF63A51A89AA}"/>
                </a:ext>
              </a:extLst>
            </p:cNvPr>
            <p:cNvSpPr/>
            <p:nvPr/>
          </p:nvSpPr>
          <p:spPr>
            <a:xfrm flipH="1">
              <a:off x="6263034" y="4185150"/>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9" name="文本框 48">
              <a:extLst>
                <a:ext uri="{FF2B5EF4-FFF2-40B4-BE49-F238E27FC236}">
                  <a16:creationId xmlns:a16="http://schemas.microsoft.com/office/drawing/2014/main" id="{4606F48B-D57C-4073-9C5C-E295320C92CD}"/>
                </a:ext>
              </a:extLst>
            </p:cNvPr>
            <p:cNvSpPr txBox="1"/>
            <p:nvPr/>
          </p:nvSpPr>
          <p:spPr>
            <a:xfrm>
              <a:off x="4703769" y="4229838"/>
              <a:ext cx="1043206" cy="37677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b="1" i="1"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Conduction</a:t>
              </a:r>
              <a:endParaRPr kumimoji="0" lang="zh-CN" altLang="en-US" sz="1000" b="1" i="1"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cxnSp>
          <p:nvCxnSpPr>
            <p:cNvPr id="52" name="连接符: 曲线 51">
              <a:extLst>
                <a:ext uri="{FF2B5EF4-FFF2-40B4-BE49-F238E27FC236}">
                  <a16:creationId xmlns:a16="http://schemas.microsoft.com/office/drawing/2014/main" id="{9AA3BD36-1124-444F-A0B7-0D87B6805B56}"/>
                </a:ext>
              </a:extLst>
            </p:cNvPr>
            <p:cNvCxnSpPr>
              <a:cxnSpLocks/>
            </p:cNvCxnSpPr>
            <p:nvPr/>
          </p:nvCxnSpPr>
          <p:spPr>
            <a:xfrm rot="16200000" flipV="1">
              <a:off x="4150163" y="3506892"/>
              <a:ext cx="442740" cy="149863"/>
            </a:xfrm>
            <a:prstGeom prst="curvedConnector3">
              <a:avLst/>
            </a:prstGeom>
            <a:ln w="571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4" name="连接符: 曲线 53">
              <a:extLst>
                <a:ext uri="{FF2B5EF4-FFF2-40B4-BE49-F238E27FC236}">
                  <a16:creationId xmlns:a16="http://schemas.microsoft.com/office/drawing/2014/main" id="{BD9F03D6-95CE-4143-BB0F-B95B508A7255}"/>
                </a:ext>
              </a:extLst>
            </p:cNvPr>
            <p:cNvCxnSpPr>
              <a:cxnSpLocks/>
            </p:cNvCxnSpPr>
            <p:nvPr/>
          </p:nvCxnSpPr>
          <p:spPr>
            <a:xfrm rot="16200000" flipV="1">
              <a:off x="3971374" y="3506891"/>
              <a:ext cx="442740" cy="149863"/>
            </a:xfrm>
            <a:prstGeom prst="curvedConnector3">
              <a:avLst/>
            </a:prstGeom>
            <a:ln w="571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5" name="连接符: 曲线 54">
              <a:extLst>
                <a:ext uri="{FF2B5EF4-FFF2-40B4-BE49-F238E27FC236}">
                  <a16:creationId xmlns:a16="http://schemas.microsoft.com/office/drawing/2014/main" id="{D44845CD-EBFE-4142-B05C-B11A21DA534D}"/>
                </a:ext>
              </a:extLst>
            </p:cNvPr>
            <p:cNvCxnSpPr>
              <a:cxnSpLocks/>
            </p:cNvCxnSpPr>
            <p:nvPr/>
          </p:nvCxnSpPr>
          <p:spPr>
            <a:xfrm rot="16200000" flipV="1">
              <a:off x="4369560" y="3497164"/>
              <a:ext cx="442740" cy="149863"/>
            </a:xfrm>
            <a:prstGeom prst="curvedConnector3">
              <a:avLst/>
            </a:prstGeom>
            <a:ln w="571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6" name="文本框 55">
              <a:extLst>
                <a:ext uri="{FF2B5EF4-FFF2-40B4-BE49-F238E27FC236}">
                  <a16:creationId xmlns:a16="http://schemas.microsoft.com/office/drawing/2014/main" id="{F8B8A13C-A219-4076-8C3B-CA0723589269}"/>
                </a:ext>
              </a:extLst>
            </p:cNvPr>
            <p:cNvSpPr txBox="1"/>
            <p:nvPr/>
          </p:nvSpPr>
          <p:spPr>
            <a:xfrm>
              <a:off x="3782076" y="3075650"/>
              <a:ext cx="1043206" cy="37677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b="1" i="1"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Convection</a:t>
              </a:r>
              <a:endParaRPr kumimoji="0" lang="zh-CN" altLang="en-US" sz="1000" b="1" i="1"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65" name="任意多边形: 形状 64">
              <a:extLst>
                <a:ext uri="{FF2B5EF4-FFF2-40B4-BE49-F238E27FC236}">
                  <a16:creationId xmlns:a16="http://schemas.microsoft.com/office/drawing/2014/main" id="{36C6C12A-B2C6-4C66-BE9C-36314E238C01}"/>
                </a:ext>
              </a:extLst>
            </p:cNvPr>
            <p:cNvSpPr/>
            <p:nvPr/>
          </p:nvSpPr>
          <p:spPr>
            <a:xfrm>
              <a:off x="6019519" y="3268596"/>
              <a:ext cx="479324" cy="590373"/>
            </a:xfrm>
            <a:custGeom>
              <a:avLst/>
              <a:gdLst>
                <a:gd name="connsiteX0" fmla="*/ 0 w 285750"/>
                <a:gd name="connsiteY0" fmla="*/ 403860 h 403860"/>
                <a:gd name="connsiteX1" fmla="*/ 15240 w 285750"/>
                <a:gd name="connsiteY1" fmla="*/ 384810 h 403860"/>
                <a:gd name="connsiteX2" fmla="*/ 38100 w 285750"/>
                <a:gd name="connsiteY2" fmla="*/ 361950 h 403860"/>
                <a:gd name="connsiteX3" fmla="*/ 57150 w 285750"/>
                <a:gd name="connsiteY3" fmla="*/ 327660 h 403860"/>
                <a:gd name="connsiteX4" fmla="*/ 72390 w 285750"/>
                <a:gd name="connsiteY4" fmla="*/ 289560 h 403860"/>
                <a:gd name="connsiteX5" fmla="*/ 57150 w 285750"/>
                <a:gd name="connsiteY5" fmla="*/ 240030 h 403860"/>
                <a:gd name="connsiteX6" fmla="*/ 49530 w 285750"/>
                <a:gd name="connsiteY6" fmla="*/ 228600 h 403860"/>
                <a:gd name="connsiteX7" fmla="*/ 34290 w 285750"/>
                <a:gd name="connsiteY7" fmla="*/ 220980 h 403860"/>
                <a:gd name="connsiteX8" fmla="*/ 19050 w 285750"/>
                <a:gd name="connsiteY8" fmla="*/ 247650 h 403860"/>
                <a:gd name="connsiteX9" fmla="*/ 45720 w 285750"/>
                <a:gd name="connsiteY9" fmla="*/ 312420 h 403860"/>
                <a:gd name="connsiteX10" fmla="*/ 64770 w 285750"/>
                <a:gd name="connsiteY10" fmla="*/ 316230 h 403860"/>
                <a:gd name="connsiteX11" fmla="*/ 83820 w 285750"/>
                <a:gd name="connsiteY11" fmla="*/ 308610 h 403860"/>
                <a:gd name="connsiteX12" fmla="*/ 114300 w 285750"/>
                <a:gd name="connsiteY12" fmla="*/ 274320 h 403860"/>
                <a:gd name="connsiteX13" fmla="*/ 91440 w 285750"/>
                <a:gd name="connsiteY13" fmla="*/ 175260 h 403860"/>
                <a:gd name="connsiteX14" fmla="*/ 76200 w 285750"/>
                <a:gd name="connsiteY14" fmla="*/ 171450 h 403860"/>
                <a:gd name="connsiteX15" fmla="*/ 64770 w 285750"/>
                <a:gd name="connsiteY15" fmla="*/ 190500 h 403860"/>
                <a:gd name="connsiteX16" fmla="*/ 83820 w 285750"/>
                <a:gd name="connsiteY16" fmla="*/ 228600 h 403860"/>
                <a:gd name="connsiteX17" fmla="*/ 102870 w 285750"/>
                <a:gd name="connsiteY17" fmla="*/ 240030 h 403860"/>
                <a:gd name="connsiteX18" fmla="*/ 152400 w 285750"/>
                <a:gd name="connsiteY18" fmla="*/ 224790 h 403860"/>
                <a:gd name="connsiteX19" fmla="*/ 167640 w 285750"/>
                <a:gd name="connsiteY19" fmla="*/ 201930 h 403860"/>
                <a:gd name="connsiteX20" fmla="*/ 182880 w 285750"/>
                <a:gd name="connsiteY20" fmla="*/ 186690 h 403860"/>
                <a:gd name="connsiteX21" fmla="*/ 179070 w 285750"/>
                <a:gd name="connsiteY21" fmla="*/ 156210 h 403860"/>
                <a:gd name="connsiteX22" fmla="*/ 160020 w 285750"/>
                <a:gd name="connsiteY22" fmla="*/ 137160 h 403860"/>
                <a:gd name="connsiteX23" fmla="*/ 148590 w 285750"/>
                <a:gd name="connsiteY23" fmla="*/ 121920 h 403860"/>
                <a:gd name="connsiteX24" fmla="*/ 118110 w 285750"/>
                <a:gd name="connsiteY24" fmla="*/ 125730 h 403860"/>
                <a:gd name="connsiteX25" fmla="*/ 114300 w 285750"/>
                <a:gd name="connsiteY25" fmla="*/ 140970 h 403860"/>
                <a:gd name="connsiteX26" fmla="*/ 140970 w 285750"/>
                <a:gd name="connsiteY26" fmla="*/ 186690 h 403860"/>
                <a:gd name="connsiteX27" fmla="*/ 171450 w 285750"/>
                <a:gd name="connsiteY27" fmla="*/ 171450 h 403860"/>
                <a:gd name="connsiteX28" fmla="*/ 182880 w 285750"/>
                <a:gd name="connsiteY28" fmla="*/ 152400 h 403860"/>
                <a:gd name="connsiteX29" fmla="*/ 194310 w 285750"/>
                <a:gd name="connsiteY29" fmla="*/ 137160 h 403860"/>
                <a:gd name="connsiteX30" fmla="*/ 201930 w 285750"/>
                <a:gd name="connsiteY30" fmla="*/ 118110 h 403860"/>
                <a:gd name="connsiteX31" fmla="*/ 209550 w 285750"/>
                <a:gd name="connsiteY31" fmla="*/ 102870 h 403860"/>
                <a:gd name="connsiteX32" fmla="*/ 213360 w 285750"/>
                <a:gd name="connsiteY32" fmla="*/ 87630 h 403860"/>
                <a:gd name="connsiteX33" fmla="*/ 240030 w 285750"/>
                <a:gd name="connsiteY33" fmla="*/ 60960 h 403860"/>
                <a:gd name="connsiteX34" fmla="*/ 247650 w 285750"/>
                <a:gd name="connsiteY34" fmla="*/ 49530 h 403860"/>
                <a:gd name="connsiteX35" fmla="*/ 259080 w 285750"/>
                <a:gd name="connsiteY35" fmla="*/ 38100 h 403860"/>
                <a:gd name="connsiteX36" fmla="*/ 266700 w 285750"/>
                <a:gd name="connsiteY36" fmla="*/ 19050 h 403860"/>
                <a:gd name="connsiteX37" fmla="*/ 285750 w 285750"/>
                <a:gd name="connsiteY37" fmla="*/ 0 h 403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85750" h="403860">
                  <a:moveTo>
                    <a:pt x="0" y="403860"/>
                  </a:moveTo>
                  <a:cubicBezTo>
                    <a:pt x="5080" y="397510"/>
                    <a:pt x="9770" y="390827"/>
                    <a:pt x="15240" y="384810"/>
                  </a:cubicBezTo>
                  <a:cubicBezTo>
                    <a:pt x="22489" y="376836"/>
                    <a:pt x="31201" y="370229"/>
                    <a:pt x="38100" y="361950"/>
                  </a:cubicBezTo>
                  <a:cubicBezTo>
                    <a:pt x="61500" y="333870"/>
                    <a:pt x="47843" y="348602"/>
                    <a:pt x="57150" y="327660"/>
                  </a:cubicBezTo>
                  <a:cubicBezTo>
                    <a:pt x="72889" y="292247"/>
                    <a:pt x="65305" y="317902"/>
                    <a:pt x="72390" y="289560"/>
                  </a:cubicBezTo>
                  <a:cubicBezTo>
                    <a:pt x="65947" y="260568"/>
                    <a:pt x="68838" y="260483"/>
                    <a:pt x="57150" y="240030"/>
                  </a:cubicBezTo>
                  <a:cubicBezTo>
                    <a:pt x="54878" y="236054"/>
                    <a:pt x="53048" y="231531"/>
                    <a:pt x="49530" y="228600"/>
                  </a:cubicBezTo>
                  <a:cubicBezTo>
                    <a:pt x="45167" y="224964"/>
                    <a:pt x="39370" y="223520"/>
                    <a:pt x="34290" y="220980"/>
                  </a:cubicBezTo>
                  <a:cubicBezTo>
                    <a:pt x="29210" y="229870"/>
                    <a:pt x="19618" y="237427"/>
                    <a:pt x="19050" y="247650"/>
                  </a:cubicBezTo>
                  <a:cubicBezTo>
                    <a:pt x="18336" y="260501"/>
                    <a:pt x="31652" y="301478"/>
                    <a:pt x="45720" y="312420"/>
                  </a:cubicBezTo>
                  <a:cubicBezTo>
                    <a:pt x="50832" y="316396"/>
                    <a:pt x="58420" y="314960"/>
                    <a:pt x="64770" y="316230"/>
                  </a:cubicBezTo>
                  <a:cubicBezTo>
                    <a:pt x="71120" y="313690"/>
                    <a:pt x="78217" y="312532"/>
                    <a:pt x="83820" y="308610"/>
                  </a:cubicBezTo>
                  <a:cubicBezTo>
                    <a:pt x="96210" y="299937"/>
                    <a:pt x="105367" y="286231"/>
                    <a:pt x="114300" y="274320"/>
                  </a:cubicBezTo>
                  <a:cubicBezTo>
                    <a:pt x="110191" y="227063"/>
                    <a:pt x="129257" y="194168"/>
                    <a:pt x="91440" y="175260"/>
                  </a:cubicBezTo>
                  <a:cubicBezTo>
                    <a:pt x="86756" y="172918"/>
                    <a:pt x="81280" y="172720"/>
                    <a:pt x="76200" y="171450"/>
                  </a:cubicBezTo>
                  <a:cubicBezTo>
                    <a:pt x="72390" y="177800"/>
                    <a:pt x="65440" y="183125"/>
                    <a:pt x="64770" y="190500"/>
                  </a:cubicBezTo>
                  <a:cubicBezTo>
                    <a:pt x="63840" y="200726"/>
                    <a:pt x="75917" y="221685"/>
                    <a:pt x="83820" y="228600"/>
                  </a:cubicBezTo>
                  <a:cubicBezTo>
                    <a:pt x="89393" y="233476"/>
                    <a:pt x="96520" y="236220"/>
                    <a:pt x="102870" y="240030"/>
                  </a:cubicBezTo>
                  <a:cubicBezTo>
                    <a:pt x="119380" y="234950"/>
                    <a:pt x="137511" y="233548"/>
                    <a:pt x="152400" y="224790"/>
                  </a:cubicBezTo>
                  <a:cubicBezTo>
                    <a:pt x="160294" y="220147"/>
                    <a:pt x="161919" y="209081"/>
                    <a:pt x="167640" y="201930"/>
                  </a:cubicBezTo>
                  <a:cubicBezTo>
                    <a:pt x="172128" y="196320"/>
                    <a:pt x="177800" y="191770"/>
                    <a:pt x="182880" y="186690"/>
                  </a:cubicBezTo>
                  <a:cubicBezTo>
                    <a:pt x="181610" y="176530"/>
                    <a:pt x="183361" y="165507"/>
                    <a:pt x="179070" y="156210"/>
                  </a:cubicBezTo>
                  <a:cubicBezTo>
                    <a:pt x="175307" y="148056"/>
                    <a:pt x="165986" y="143872"/>
                    <a:pt x="160020" y="137160"/>
                  </a:cubicBezTo>
                  <a:cubicBezTo>
                    <a:pt x="155801" y="132414"/>
                    <a:pt x="152400" y="127000"/>
                    <a:pt x="148590" y="121920"/>
                  </a:cubicBezTo>
                  <a:cubicBezTo>
                    <a:pt x="138430" y="123190"/>
                    <a:pt x="127061" y="120757"/>
                    <a:pt x="118110" y="125730"/>
                  </a:cubicBezTo>
                  <a:cubicBezTo>
                    <a:pt x="113533" y="128273"/>
                    <a:pt x="113439" y="135805"/>
                    <a:pt x="114300" y="140970"/>
                  </a:cubicBezTo>
                  <a:cubicBezTo>
                    <a:pt x="118951" y="168875"/>
                    <a:pt x="124216" y="169936"/>
                    <a:pt x="140970" y="186690"/>
                  </a:cubicBezTo>
                  <a:cubicBezTo>
                    <a:pt x="151130" y="181610"/>
                    <a:pt x="162658" y="178643"/>
                    <a:pt x="171450" y="171450"/>
                  </a:cubicBezTo>
                  <a:cubicBezTo>
                    <a:pt x="177181" y="166761"/>
                    <a:pt x="178772" y="158562"/>
                    <a:pt x="182880" y="152400"/>
                  </a:cubicBezTo>
                  <a:cubicBezTo>
                    <a:pt x="186402" y="147116"/>
                    <a:pt x="191226" y="142711"/>
                    <a:pt x="194310" y="137160"/>
                  </a:cubicBezTo>
                  <a:cubicBezTo>
                    <a:pt x="197631" y="131181"/>
                    <a:pt x="199152" y="124360"/>
                    <a:pt x="201930" y="118110"/>
                  </a:cubicBezTo>
                  <a:cubicBezTo>
                    <a:pt x="204237" y="112920"/>
                    <a:pt x="207556" y="108188"/>
                    <a:pt x="209550" y="102870"/>
                  </a:cubicBezTo>
                  <a:cubicBezTo>
                    <a:pt x="211389" y="97967"/>
                    <a:pt x="211297" y="92443"/>
                    <a:pt x="213360" y="87630"/>
                  </a:cubicBezTo>
                  <a:cubicBezTo>
                    <a:pt x="219820" y="72556"/>
                    <a:pt x="227475" y="73515"/>
                    <a:pt x="240030" y="60960"/>
                  </a:cubicBezTo>
                  <a:cubicBezTo>
                    <a:pt x="243268" y="57722"/>
                    <a:pt x="244719" y="53048"/>
                    <a:pt x="247650" y="49530"/>
                  </a:cubicBezTo>
                  <a:cubicBezTo>
                    <a:pt x="251099" y="45391"/>
                    <a:pt x="255270" y="41910"/>
                    <a:pt x="259080" y="38100"/>
                  </a:cubicBezTo>
                  <a:cubicBezTo>
                    <a:pt x="261620" y="31750"/>
                    <a:pt x="262778" y="24653"/>
                    <a:pt x="266700" y="19050"/>
                  </a:cubicBezTo>
                  <a:cubicBezTo>
                    <a:pt x="271850" y="11693"/>
                    <a:pt x="285750" y="0"/>
                    <a:pt x="285750" y="0"/>
                  </a:cubicBezTo>
                </a:path>
              </a:pathLst>
            </a:custGeom>
            <a:noFill/>
            <a:ln w="571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p:txBody>
        </p:sp>
        <p:cxnSp>
          <p:nvCxnSpPr>
            <p:cNvPr id="67" name="直接箭头连接符 66">
              <a:extLst>
                <a:ext uri="{FF2B5EF4-FFF2-40B4-BE49-F238E27FC236}">
                  <a16:creationId xmlns:a16="http://schemas.microsoft.com/office/drawing/2014/main" id="{CA80148F-E7C5-4626-8CF0-89C7D93DDE80}"/>
                </a:ext>
              </a:extLst>
            </p:cNvPr>
            <p:cNvCxnSpPr>
              <a:cxnSpLocks/>
            </p:cNvCxnSpPr>
            <p:nvPr/>
          </p:nvCxnSpPr>
          <p:spPr>
            <a:xfrm flipV="1">
              <a:off x="6454504" y="3197942"/>
              <a:ext cx="158808" cy="124642"/>
            </a:xfrm>
            <a:prstGeom prst="straightConnector1">
              <a:avLst/>
            </a:prstGeom>
            <a:ln w="571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0" name="文本框 69">
              <a:extLst>
                <a:ext uri="{FF2B5EF4-FFF2-40B4-BE49-F238E27FC236}">
                  <a16:creationId xmlns:a16="http://schemas.microsoft.com/office/drawing/2014/main" id="{005985F7-B8D0-4D83-B0CF-4FF49A2A5473}"/>
                </a:ext>
              </a:extLst>
            </p:cNvPr>
            <p:cNvSpPr txBox="1"/>
            <p:nvPr/>
          </p:nvSpPr>
          <p:spPr>
            <a:xfrm>
              <a:off x="5355055" y="3107854"/>
              <a:ext cx="962212" cy="37677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b="1" i="1"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Radiation</a:t>
              </a:r>
              <a:endParaRPr kumimoji="0" lang="zh-CN" altLang="en-US" sz="1000" b="1" i="1"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grpSp>
      <p:sp>
        <p:nvSpPr>
          <p:cNvPr id="72" name="文本框 71">
            <a:extLst>
              <a:ext uri="{FF2B5EF4-FFF2-40B4-BE49-F238E27FC236}">
                <a16:creationId xmlns:a16="http://schemas.microsoft.com/office/drawing/2014/main" id="{F7C8E3DE-EC26-4839-8E6D-F052158137A8}"/>
              </a:ext>
            </a:extLst>
          </p:cNvPr>
          <p:cNvSpPr txBox="1"/>
          <p:nvPr/>
        </p:nvSpPr>
        <p:spPr>
          <a:xfrm>
            <a:off x="82815" y="1040088"/>
            <a:ext cx="11926138" cy="700576"/>
          </a:xfrm>
          <a:prstGeom prst="rect">
            <a:avLst/>
          </a:prstGeom>
          <a:noFill/>
        </p:spPr>
        <p:txBody>
          <a:bodyPr wrap="square">
            <a:spAutoFit/>
          </a:bodyPr>
          <a:lstStyle/>
          <a:p>
            <a:pPr marL="554990" lvl="0" indent="-285750">
              <a:lnSpc>
                <a:spcPct val="150000"/>
              </a:lnSpc>
              <a:buFont typeface="Wingdings" panose="05000000000000000000" pitchFamily="2" charset="2"/>
              <a:buChar char="u"/>
              <a:defRPr/>
            </a:pPr>
            <a:r>
              <a:rPr kumimoji="0" lang="en-US" altLang="zh-CN" sz="14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Multilayer heating film will be coated </a:t>
            </a:r>
            <a:r>
              <a:rPr lang="en-US" altLang="zh-CN" sz="1400" kern="100" dirty="0">
                <a:solidFill>
                  <a:prstClr val="black"/>
                </a:solidFill>
                <a:latin typeface="微软雅黑" panose="020B0503020204020204" pitchFamily="34" charset="-122"/>
                <a:ea typeface="微软雅黑" panose="020B0503020204020204" pitchFamily="34" charset="-122"/>
              </a:rPr>
              <a:t>outside of the vacuum chamber </a:t>
            </a:r>
            <a:r>
              <a:rPr kumimoji="0" lang="en-US" altLang="zh-CN" sz="14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which composite</a:t>
            </a:r>
            <a:r>
              <a:rPr lang="en-US" altLang="zh-CN" sz="1400" kern="100" dirty="0">
                <a:solidFill>
                  <a:prstClr val="black"/>
                </a:solidFill>
                <a:latin typeface="微软雅黑" panose="020B0503020204020204" pitchFamily="34" charset="-122"/>
                <a:ea typeface="微软雅黑" panose="020B0503020204020204" pitchFamily="34" charset="-122"/>
              </a:rPr>
              <a:t>d</a:t>
            </a:r>
            <a:r>
              <a:rPr lang="zh-CN" altLang="en-US" sz="1400" kern="100" dirty="0">
                <a:solidFill>
                  <a:prstClr val="black"/>
                </a:solidFill>
                <a:latin typeface="微软雅黑" panose="020B0503020204020204" pitchFamily="34" charset="-122"/>
                <a:ea typeface="微软雅黑" panose="020B0503020204020204" pitchFamily="34" charset="-122"/>
              </a:rPr>
              <a:t> </a:t>
            </a:r>
            <a:r>
              <a:rPr lang="en-US" altLang="zh-CN" sz="1400" kern="100" dirty="0">
                <a:solidFill>
                  <a:prstClr val="black"/>
                </a:solidFill>
                <a:latin typeface="微软雅黑" panose="020B0503020204020204" pitchFamily="34" charset="-122"/>
                <a:ea typeface="微软雅黑" panose="020B0503020204020204" pitchFamily="34" charset="-122"/>
              </a:rPr>
              <a:t>by</a:t>
            </a:r>
            <a:r>
              <a:rPr kumimoji="0" lang="en-US" altLang="zh-CN" sz="14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ceramic </a:t>
            </a:r>
            <a:r>
              <a:rPr lang="en-US" altLang="zh-CN" sz="1400" kern="100" dirty="0">
                <a:solidFill>
                  <a:prstClr val="black"/>
                </a:solidFill>
                <a:latin typeface="微软雅黑" panose="020B0503020204020204" pitchFamily="34" charset="-122"/>
                <a:ea typeface="微软雅黑" panose="020B0503020204020204" pitchFamily="34" charset="-122"/>
              </a:rPr>
              <a:t>and conductivity layer</a:t>
            </a:r>
          </a:p>
          <a:p>
            <a:pPr marL="554990" lvl="0" indent="-285750">
              <a:lnSpc>
                <a:spcPct val="150000"/>
              </a:lnSpc>
              <a:buFont typeface="Wingdings" panose="05000000000000000000" pitchFamily="2" charset="2"/>
              <a:buChar char="u"/>
              <a:defRPr/>
            </a:pPr>
            <a:r>
              <a:rPr kumimoji="0" lang="en-US" altLang="zh-CN" sz="14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The heating temperature could reach 250℃</a:t>
            </a:r>
          </a:p>
        </p:txBody>
      </p:sp>
      <p:sp>
        <p:nvSpPr>
          <p:cNvPr id="76" name="文本框 75">
            <a:extLst>
              <a:ext uri="{FF2B5EF4-FFF2-40B4-BE49-F238E27FC236}">
                <a16:creationId xmlns:a16="http://schemas.microsoft.com/office/drawing/2014/main" id="{28626F4C-7C63-4BF5-AB9F-7C5957C032D8}"/>
              </a:ext>
            </a:extLst>
          </p:cNvPr>
          <p:cNvSpPr txBox="1"/>
          <p:nvPr/>
        </p:nvSpPr>
        <p:spPr>
          <a:xfrm>
            <a:off x="570104" y="1999032"/>
            <a:ext cx="2102083" cy="788806"/>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Heating layer</a:t>
            </a:r>
          </a:p>
          <a:p>
            <a:pPr marL="0" marR="0" lvl="0" indent="0" algn="l" defTabSz="914400" rtl="0" eaLnBrk="1" fontAlgn="auto" latinLnBrk="0" hangingPunct="1">
              <a:lnSpc>
                <a:spcPct val="150000"/>
              </a:lnSpc>
              <a:spcBef>
                <a:spcPts val="0"/>
              </a:spcBef>
              <a:spcAft>
                <a:spcPts val="0"/>
              </a:spcAft>
              <a:buClrTx/>
              <a:buSzTx/>
              <a:buFontTx/>
              <a:buNone/>
              <a:tabLst/>
              <a:defRPr/>
            </a:pPr>
            <a:r>
              <a:rPr lang="en-US" altLang="zh-CN" sz="1600" dirty="0">
                <a:solidFill>
                  <a:prstClr val="black"/>
                </a:solidFill>
                <a:latin typeface="Calibri"/>
                <a:ea typeface="宋体" panose="02010600030101010101" pitchFamily="2" charset="-122"/>
              </a:rPr>
              <a:t>Thickness</a:t>
            </a:r>
            <a:r>
              <a:rPr lang="zh-CN" altLang="en-US" sz="1600" dirty="0">
                <a:solidFill>
                  <a:prstClr val="black"/>
                </a:solidFill>
                <a:latin typeface="Calibri"/>
                <a:ea typeface="宋体" panose="02010600030101010101" pitchFamily="2" charset="-122"/>
              </a:rPr>
              <a:t>：</a:t>
            </a:r>
            <a:r>
              <a:rPr kumimoji="0" lang="zh-CN" altLang="en-US" sz="1600" b="1" i="1" u="none" strike="noStrike" kern="1200" cap="none" spc="0" normalizeH="0" baseline="0" noProof="0" dirty="0">
                <a:ln>
                  <a:noFill/>
                </a:ln>
                <a:solidFill>
                  <a:srgbClr val="FF0000"/>
                </a:solidFill>
                <a:effectLst/>
                <a:uLnTx/>
                <a:uFillTx/>
                <a:latin typeface="Calibri"/>
                <a:ea typeface="宋体" panose="02010600030101010101" pitchFamily="2" charset="-122"/>
                <a:cs typeface="+mn-cs"/>
              </a:rPr>
              <a:t> </a:t>
            </a:r>
            <a:r>
              <a:rPr kumimoji="0" lang="en-US" altLang="zh-CN" sz="1600" b="1" i="1" u="none" strike="noStrike" kern="1200" cap="none" spc="0" normalizeH="0" baseline="0" noProof="0" dirty="0">
                <a:ln>
                  <a:noFill/>
                </a:ln>
                <a:solidFill>
                  <a:srgbClr val="FF0000"/>
                </a:solidFill>
                <a:effectLst/>
                <a:uLnTx/>
                <a:uFillTx/>
                <a:latin typeface="Calibri"/>
                <a:ea typeface="宋体" panose="02010600030101010101" pitchFamily="2" charset="-122"/>
                <a:cs typeface="+mn-cs"/>
              </a:rPr>
              <a:t>0.5mm</a:t>
            </a:r>
            <a:endParaRPr kumimoji="0" lang="zh-CN" altLang="en-US" sz="1600" b="1" i="1" u="none" strike="noStrike" kern="1200" cap="none" spc="0" normalizeH="0" baseline="0" noProof="0" dirty="0">
              <a:ln>
                <a:noFill/>
              </a:ln>
              <a:solidFill>
                <a:srgbClr val="FF0000"/>
              </a:solidFill>
              <a:effectLst/>
              <a:uLnTx/>
              <a:uFillTx/>
              <a:latin typeface="Calibri"/>
              <a:ea typeface="宋体" panose="02010600030101010101" pitchFamily="2" charset="-122"/>
              <a:cs typeface="+mn-cs"/>
            </a:endParaRPr>
          </a:p>
        </p:txBody>
      </p:sp>
      <p:sp>
        <p:nvSpPr>
          <p:cNvPr id="24" name="箭头: 右 23">
            <a:extLst>
              <a:ext uri="{FF2B5EF4-FFF2-40B4-BE49-F238E27FC236}">
                <a16:creationId xmlns:a16="http://schemas.microsoft.com/office/drawing/2014/main" id="{2FAB05F9-DFE1-461A-AB25-676002DC8D35}"/>
              </a:ext>
            </a:extLst>
          </p:cNvPr>
          <p:cNvSpPr/>
          <p:nvPr/>
        </p:nvSpPr>
        <p:spPr>
          <a:xfrm>
            <a:off x="885806" y="3417619"/>
            <a:ext cx="1277775" cy="281097"/>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1" name="文本框 70">
            <a:extLst>
              <a:ext uri="{FF2B5EF4-FFF2-40B4-BE49-F238E27FC236}">
                <a16:creationId xmlns:a16="http://schemas.microsoft.com/office/drawing/2014/main" id="{18BFA02D-848C-4930-8FAF-0C48D6E9F2DE}"/>
              </a:ext>
            </a:extLst>
          </p:cNvPr>
          <p:cNvSpPr txBox="1"/>
          <p:nvPr/>
        </p:nvSpPr>
        <p:spPr>
          <a:xfrm>
            <a:off x="952562" y="2984578"/>
            <a:ext cx="1833337" cy="377411"/>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400" b="1" i="1"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solution</a:t>
            </a:r>
            <a:endParaRPr kumimoji="0" lang="en-US" altLang="zh-CN" sz="1400" b="0" i="1"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0" name="灯片编号占位符 3">
            <a:extLst>
              <a:ext uri="{FF2B5EF4-FFF2-40B4-BE49-F238E27FC236}">
                <a16:creationId xmlns:a16="http://schemas.microsoft.com/office/drawing/2014/main" id="{B22ACC8B-46B3-4E27-B642-AA227AD78B45}"/>
              </a:ext>
            </a:extLst>
          </p:cNvPr>
          <p:cNvSpPr>
            <a:spLocks noGrp="1"/>
          </p:cNvSpPr>
          <p:nvPr>
            <p:ph type="sldNum" sz="quarter" idx="12"/>
          </p:nvPr>
        </p:nvSpPr>
        <p:spPr>
          <a:xfrm>
            <a:off x="11650233" y="6336101"/>
            <a:ext cx="426720" cy="340996"/>
          </a:xfrm>
        </p:spPr>
        <p:txBody>
          <a:bodyPr/>
          <a:lstStyle/>
          <a:p>
            <a:fld id="{3439F095-3CD2-4D9F-8394-BD3C24143187}" type="slidenum">
              <a:rPr lang="zh-CN" altLang="en-US" smtClean="0"/>
              <a:t>15</a:t>
            </a:fld>
            <a:endParaRPr lang="zh-CN" altLang="en-US"/>
          </a:p>
        </p:txBody>
      </p:sp>
      <p:pic>
        <p:nvPicPr>
          <p:cNvPr id="51" name="图片 50">
            <a:extLst>
              <a:ext uri="{FF2B5EF4-FFF2-40B4-BE49-F238E27FC236}">
                <a16:creationId xmlns:a16="http://schemas.microsoft.com/office/drawing/2014/main" id="{C7CB4E87-7AC0-458D-AC45-2EEB4987CA13}"/>
              </a:ext>
            </a:extLst>
          </p:cNvPr>
          <p:cNvPicPr>
            <a:picLocks noChangeAspect="1"/>
          </p:cNvPicPr>
          <p:nvPr/>
        </p:nvPicPr>
        <p:blipFill rotWithShape="1">
          <a:blip r:embed="rId2">
            <a:extLst>
              <a:ext uri="{28A0092B-C50C-407E-A947-70E740481C1C}">
                <a14:useLocalDpi xmlns:a14="http://schemas.microsoft.com/office/drawing/2010/main" val="0"/>
              </a:ext>
            </a:extLst>
          </a:blip>
          <a:srcRect t="30676" b="-12285"/>
          <a:stretch/>
        </p:blipFill>
        <p:spPr>
          <a:xfrm>
            <a:off x="6879126" y="1585498"/>
            <a:ext cx="4837782" cy="1303066"/>
          </a:xfrm>
          <a:prstGeom prst="rect">
            <a:avLst/>
          </a:prstGeom>
        </p:spPr>
      </p:pic>
      <p:pic>
        <p:nvPicPr>
          <p:cNvPr id="53" name="内容占位符 4">
            <a:extLst>
              <a:ext uri="{FF2B5EF4-FFF2-40B4-BE49-F238E27FC236}">
                <a16:creationId xmlns:a16="http://schemas.microsoft.com/office/drawing/2014/main" id="{0B563A01-3780-4B50-A917-9AF7113AB271}"/>
              </a:ext>
            </a:extLst>
          </p:cNvPr>
          <p:cNvPicPr>
            <a:picLocks noGrp="1" noChangeAspect="1"/>
          </p:cNvPicPr>
          <p:nvPr>
            <p:ph idx="1"/>
          </p:nvPr>
        </p:nvPicPr>
        <p:blipFill rotWithShape="1">
          <a:blip r:embed="rId3"/>
          <a:srcRect l="10419" r="3624" b="17534"/>
          <a:stretch/>
        </p:blipFill>
        <p:spPr>
          <a:xfrm>
            <a:off x="3910426" y="4949062"/>
            <a:ext cx="2902832" cy="1471345"/>
          </a:xfrm>
        </p:spPr>
      </p:pic>
      <p:sp>
        <p:nvSpPr>
          <p:cNvPr id="58" name="文本框 57">
            <a:extLst>
              <a:ext uri="{FF2B5EF4-FFF2-40B4-BE49-F238E27FC236}">
                <a16:creationId xmlns:a16="http://schemas.microsoft.com/office/drawing/2014/main" id="{EE851A9D-42BA-4E73-B4E5-19096E40008F}"/>
              </a:ext>
            </a:extLst>
          </p:cNvPr>
          <p:cNvSpPr txBox="1"/>
          <p:nvPr/>
        </p:nvSpPr>
        <p:spPr>
          <a:xfrm>
            <a:off x="4346324" y="6296031"/>
            <a:ext cx="1497620" cy="381066"/>
          </a:xfrm>
          <a:prstGeom prst="rect">
            <a:avLst/>
          </a:prstGeom>
          <a:noFill/>
        </p:spPr>
        <p:txBody>
          <a:bodyPr wrap="square">
            <a:spAutoFit/>
          </a:bodyPr>
          <a:lstStyle/>
          <a:p>
            <a:pPr marL="0" marR="71755" lvl="0" indent="0" algn="just" defTabSz="914400" rtl="0" eaLnBrk="1" fontAlgn="auto" latinLnBrk="0" hangingPunct="1">
              <a:lnSpc>
                <a:spcPct val="150000"/>
              </a:lnSpc>
              <a:spcBef>
                <a:spcPts val="0"/>
              </a:spcBef>
              <a:spcAft>
                <a:spcPts val="0"/>
              </a:spcAft>
              <a:buClrTx/>
              <a:buSzTx/>
              <a:buFontTx/>
              <a:buNone/>
              <a:tabLst/>
              <a:defRPr/>
            </a:pPr>
            <a:r>
              <a:rPr lang="en-GB" altLang="zh-CN" sz="1400" b="0" i="0" dirty="0">
                <a:solidFill>
                  <a:srgbClr val="24292F"/>
                </a:solidFill>
                <a:effectLst/>
                <a:latin typeface="Noto Sans SC"/>
              </a:rPr>
              <a:t>Plasma spraying </a:t>
            </a:r>
            <a:endParaRPr kumimoji="0" lang="zh-CN" altLang="zh-CN" sz="14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9" name="文本框 58">
            <a:extLst>
              <a:ext uri="{FF2B5EF4-FFF2-40B4-BE49-F238E27FC236}">
                <a16:creationId xmlns:a16="http://schemas.microsoft.com/office/drawing/2014/main" id="{2CE22362-0765-4A3E-AD7D-CA27303C57D2}"/>
              </a:ext>
            </a:extLst>
          </p:cNvPr>
          <p:cNvSpPr txBox="1"/>
          <p:nvPr/>
        </p:nvSpPr>
        <p:spPr>
          <a:xfrm>
            <a:off x="1312388" y="6299582"/>
            <a:ext cx="2088232" cy="336695"/>
          </a:xfrm>
          <a:prstGeom prst="rect">
            <a:avLst/>
          </a:prstGeom>
          <a:noFill/>
        </p:spPr>
        <p:txBody>
          <a:bodyPr wrap="square">
            <a:spAutoFit/>
          </a:bodyPr>
          <a:lstStyle/>
          <a:p>
            <a:pPr marL="0" marR="71755" lvl="0" indent="0" algn="just"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Processing of spray</a:t>
            </a:r>
            <a:endParaRPr kumimoji="0" lang="zh-CN" altLang="zh-CN" sz="12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60" name="组合 59">
            <a:extLst>
              <a:ext uri="{FF2B5EF4-FFF2-40B4-BE49-F238E27FC236}">
                <a16:creationId xmlns:a16="http://schemas.microsoft.com/office/drawing/2014/main" id="{0D2D6C31-39AF-45A6-A8C5-E37FE53B414E}"/>
              </a:ext>
            </a:extLst>
          </p:cNvPr>
          <p:cNvGrpSpPr/>
          <p:nvPr/>
        </p:nvGrpSpPr>
        <p:grpSpPr>
          <a:xfrm>
            <a:off x="147201" y="4799633"/>
            <a:ext cx="3652951" cy="1591778"/>
            <a:chOff x="767408" y="1627862"/>
            <a:chExt cx="4089640" cy="1777353"/>
          </a:xfrm>
        </p:grpSpPr>
        <p:grpSp>
          <p:nvGrpSpPr>
            <p:cNvPr id="61" name="组合 60">
              <a:extLst>
                <a:ext uri="{FF2B5EF4-FFF2-40B4-BE49-F238E27FC236}">
                  <a16:creationId xmlns:a16="http://schemas.microsoft.com/office/drawing/2014/main" id="{9997BA28-F63F-4C42-ABBF-60BA93AB62A9}"/>
                </a:ext>
              </a:extLst>
            </p:cNvPr>
            <p:cNvGrpSpPr/>
            <p:nvPr/>
          </p:nvGrpSpPr>
          <p:grpSpPr>
            <a:xfrm>
              <a:off x="767408" y="1627862"/>
              <a:ext cx="4089640" cy="1777353"/>
              <a:chOff x="895160" y="2537322"/>
              <a:chExt cx="4338589" cy="1800143"/>
            </a:xfrm>
          </p:grpSpPr>
          <p:pic>
            <p:nvPicPr>
              <p:cNvPr id="63" name="图片 62">
                <a:extLst>
                  <a:ext uri="{FF2B5EF4-FFF2-40B4-BE49-F238E27FC236}">
                    <a16:creationId xmlns:a16="http://schemas.microsoft.com/office/drawing/2014/main" id="{A4B10129-E2C9-4325-8886-4DF809140EC9}"/>
                  </a:ext>
                </a:extLst>
              </p:cNvPr>
              <p:cNvPicPr>
                <a:picLocks noChangeAspect="1"/>
              </p:cNvPicPr>
              <p:nvPr/>
            </p:nvPicPr>
            <p:blipFill rotWithShape="1">
              <a:blip r:embed="rId4"/>
              <a:srcRect r="16327" b="39253"/>
              <a:stretch/>
            </p:blipFill>
            <p:spPr>
              <a:xfrm>
                <a:off x="895160" y="2537322"/>
                <a:ext cx="3760680" cy="1587638"/>
              </a:xfrm>
              <a:prstGeom prst="rect">
                <a:avLst/>
              </a:prstGeom>
            </p:spPr>
          </p:pic>
          <p:sp>
            <p:nvSpPr>
              <p:cNvPr id="64" name="立方体 63">
                <a:extLst>
                  <a:ext uri="{FF2B5EF4-FFF2-40B4-BE49-F238E27FC236}">
                    <a16:creationId xmlns:a16="http://schemas.microsoft.com/office/drawing/2014/main" id="{D064A4E2-B9E5-40D6-A854-A8AE2A3377CC}"/>
                  </a:ext>
                </a:extLst>
              </p:cNvPr>
              <p:cNvSpPr/>
              <p:nvPr/>
            </p:nvSpPr>
            <p:spPr>
              <a:xfrm>
                <a:off x="4317402" y="2663324"/>
                <a:ext cx="916347" cy="1603723"/>
              </a:xfrm>
              <a:prstGeom prst="cube">
                <a:avLst>
                  <a:gd name="adj" fmla="val 7788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69" name="文本框 68">
                <a:extLst>
                  <a:ext uri="{FF2B5EF4-FFF2-40B4-BE49-F238E27FC236}">
                    <a16:creationId xmlns:a16="http://schemas.microsoft.com/office/drawing/2014/main" id="{6AA224AA-40B1-4CD5-A7C5-EFBA088CD198}"/>
                  </a:ext>
                </a:extLst>
              </p:cNvPr>
              <p:cNvSpPr txBox="1"/>
              <p:nvPr/>
            </p:nvSpPr>
            <p:spPr>
              <a:xfrm>
                <a:off x="3863752" y="3212976"/>
                <a:ext cx="453649" cy="42780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73" name="矩形 72">
                <a:extLst>
                  <a:ext uri="{FF2B5EF4-FFF2-40B4-BE49-F238E27FC236}">
                    <a16:creationId xmlns:a16="http://schemas.microsoft.com/office/drawing/2014/main" id="{074092AA-F908-4381-8D26-133EDACBE8F6}"/>
                  </a:ext>
                </a:extLst>
              </p:cNvPr>
              <p:cNvSpPr/>
              <p:nvPr/>
            </p:nvSpPr>
            <p:spPr>
              <a:xfrm>
                <a:off x="2855641" y="4007231"/>
                <a:ext cx="1461760" cy="3302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4" name="文本框 73">
                <a:extLst>
                  <a:ext uri="{FF2B5EF4-FFF2-40B4-BE49-F238E27FC236}">
                    <a16:creationId xmlns:a16="http://schemas.microsoft.com/office/drawing/2014/main" id="{7BDDF40F-3E8A-423F-BEED-EE477880C087}"/>
                  </a:ext>
                </a:extLst>
              </p:cNvPr>
              <p:cNvSpPr txBox="1"/>
              <p:nvPr/>
            </p:nvSpPr>
            <p:spPr>
              <a:xfrm>
                <a:off x="1055440" y="2663324"/>
                <a:ext cx="360040"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grpSp>
        <p:sp>
          <p:nvSpPr>
            <p:cNvPr id="62" name="文本框 61">
              <a:extLst>
                <a:ext uri="{FF2B5EF4-FFF2-40B4-BE49-F238E27FC236}">
                  <a16:creationId xmlns:a16="http://schemas.microsoft.com/office/drawing/2014/main" id="{7EBC82F3-7F90-46BF-A47B-80CC38874E17}"/>
                </a:ext>
              </a:extLst>
            </p:cNvPr>
            <p:cNvSpPr txBox="1"/>
            <p:nvPr/>
          </p:nvSpPr>
          <p:spPr>
            <a:xfrm>
              <a:off x="3109943" y="3088299"/>
              <a:ext cx="98315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Cu/Ag NW </a:t>
              </a:r>
              <a:endParaRPr kumimoji="0" lang="zh-CN" altLang="en-US" sz="14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grpSp>
      <p:pic>
        <p:nvPicPr>
          <p:cNvPr id="75" name="内容占位符 3">
            <a:extLst>
              <a:ext uri="{FF2B5EF4-FFF2-40B4-BE49-F238E27FC236}">
                <a16:creationId xmlns:a16="http://schemas.microsoft.com/office/drawing/2014/main" id="{BD610C56-0F62-4E14-9084-838DA3859CEA}"/>
              </a:ext>
            </a:extLst>
          </p:cNvPr>
          <p:cNvPicPr>
            <a:picLocks/>
          </p:cNvPicPr>
          <p:nvPr/>
        </p:nvPicPr>
        <p:blipFill>
          <a:blip r:embed="rId5" cstate="print">
            <a:extLst>
              <a:ext uri="{28A0092B-C50C-407E-A947-70E740481C1C}">
                <a14:useLocalDpi xmlns:a14="http://schemas.microsoft.com/office/drawing/2010/main" val="0"/>
              </a:ext>
            </a:extLst>
          </a:blip>
          <a:stretch>
            <a:fillRect/>
          </a:stretch>
        </p:blipFill>
        <p:spPr>
          <a:xfrm>
            <a:off x="6718759" y="2632930"/>
            <a:ext cx="5104127" cy="1863496"/>
          </a:xfrm>
          <a:prstGeom prst="rect">
            <a:avLst/>
          </a:prstGeom>
        </p:spPr>
      </p:pic>
      <p:pic>
        <p:nvPicPr>
          <p:cNvPr id="83" name="内容占位符 4">
            <a:extLst>
              <a:ext uri="{FF2B5EF4-FFF2-40B4-BE49-F238E27FC236}">
                <a16:creationId xmlns:a16="http://schemas.microsoft.com/office/drawing/2014/main" id="{043096B9-EF0A-4F5F-988C-52E5595B6F15}"/>
              </a:ext>
            </a:extLst>
          </p:cNvPr>
          <p:cNvPicPr>
            <a:picLocks noChangeAspect="1"/>
          </p:cNvPicPr>
          <p:nvPr/>
        </p:nvPicPr>
        <p:blipFill rotWithShape="1">
          <a:blip r:embed="rId6">
            <a:extLst>
              <a:ext uri="{28A0092B-C50C-407E-A947-70E740481C1C}">
                <a14:useLocalDpi xmlns:a14="http://schemas.microsoft.com/office/drawing/2010/main" val="0"/>
              </a:ext>
            </a:extLst>
          </a:blip>
          <a:srcRect l="32090"/>
          <a:stretch/>
        </p:blipFill>
        <p:spPr>
          <a:xfrm rot="5400000">
            <a:off x="7301632" y="5007905"/>
            <a:ext cx="1327509" cy="1466102"/>
          </a:xfrm>
          <a:prstGeom prst="rect">
            <a:avLst/>
          </a:prstGeom>
        </p:spPr>
      </p:pic>
      <p:pic>
        <p:nvPicPr>
          <p:cNvPr id="84" name="图片 9">
            <a:extLst>
              <a:ext uri="{FF2B5EF4-FFF2-40B4-BE49-F238E27FC236}">
                <a16:creationId xmlns:a16="http://schemas.microsoft.com/office/drawing/2014/main" id="{01DD17E1-5100-4A88-9304-D28C34990456}"/>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3814" r="8051"/>
          <a:stretch/>
        </p:blipFill>
        <p:spPr bwMode="auto">
          <a:xfrm>
            <a:off x="8902032" y="5098904"/>
            <a:ext cx="1732443" cy="1508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 name="文本框 84">
            <a:extLst>
              <a:ext uri="{FF2B5EF4-FFF2-40B4-BE49-F238E27FC236}">
                <a16:creationId xmlns:a16="http://schemas.microsoft.com/office/drawing/2014/main" id="{61AD72C7-D51C-4AF3-A8D1-477B3B2A8573}"/>
              </a:ext>
            </a:extLst>
          </p:cNvPr>
          <p:cNvSpPr txBox="1"/>
          <p:nvPr/>
        </p:nvSpPr>
        <p:spPr>
          <a:xfrm>
            <a:off x="7064477" y="6412579"/>
            <a:ext cx="2839344" cy="307777"/>
          </a:xfrm>
          <a:prstGeom prst="rect">
            <a:avLst/>
          </a:prstGeom>
          <a:noFill/>
        </p:spPr>
        <p:txBody>
          <a:bodyPr wrap="square" rtlCol="0">
            <a:spAutoFit/>
          </a:bodyPr>
          <a:lstStyle/>
          <a:p>
            <a:r>
              <a:rPr lang="en-US" altLang="zh-CN" sz="1400" dirty="0"/>
              <a:t>Electric heating circuit</a:t>
            </a:r>
            <a:endParaRPr lang="zh-CN" altLang="en-US" sz="1400" dirty="0"/>
          </a:p>
        </p:txBody>
      </p:sp>
      <p:sp>
        <p:nvSpPr>
          <p:cNvPr id="86" name="文本框 85">
            <a:extLst>
              <a:ext uri="{FF2B5EF4-FFF2-40B4-BE49-F238E27FC236}">
                <a16:creationId xmlns:a16="http://schemas.microsoft.com/office/drawing/2014/main" id="{9897A790-4305-4BED-8FB9-40919EB426DF}"/>
              </a:ext>
            </a:extLst>
          </p:cNvPr>
          <p:cNvSpPr txBox="1"/>
          <p:nvPr/>
        </p:nvSpPr>
        <p:spPr>
          <a:xfrm>
            <a:off x="9284657" y="6412579"/>
            <a:ext cx="2839344" cy="307777"/>
          </a:xfrm>
          <a:prstGeom prst="rect">
            <a:avLst/>
          </a:prstGeom>
          <a:noFill/>
        </p:spPr>
        <p:txBody>
          <a:bodyPr wrap="square" rtlCol="0">
            <a:spAutoFit/>
          </a:bodyPr>
          <a:lstStyle/>
          <a:p>
            <a:r>
              <a:rPr lang="en-US" altLang="zh-CN" sz="1400" dirty="0"/>
              <a:t>De-icing for airplane</a:t>
            </a:r>
            <a:endParaRPr lang="zh-CN" altLang="en-US" sz="1400" dirty="0"/>
          </a:p>
        </p:txBody>
      </p:sp>
      <p:pic>
        <p:nvPicPr>
          <p:cNvPr id="88" name="图片 87">
            <a:extLst>
              <a:ext uri="{FF2B5EF4-FFF2-40B4-BE49-F238E27FC236}">
                <a16:creationId xmlns:a16="http://schemas.microsoft.com/office/drawing/2014/main" id="{68C179D3-BB0D-4DFB-AEE1-4B451571B1CF}"/>
              </a:ext>
            </a:extLst>
          </p:cNvPr>
          <p:cNvPicPr>
            <a:picLocks noChangeAspect="1"/>
          </p:cNvPicPr>
          <p:nvPr/>
        </p:nvPicPr>
        <p:blipFill rotWithShape="1">
          <a:blip r:embed="rId8">
            <a:extLst>
              <a:ext uri="{28A0092B-C50C-407E-A947-70E740481C1C}">
                <a14:useLocalDpi xmlns:a14="http://schemas.microsoft.com/office/drawing/2010/main" val="0"/>
              </a:ext>
            </a:extLst>
          </a:blip>
          <a:srcRect l="19520" t="24583" r="32778" b="36672"/>
          <a:stretch/>
        </p:blipFill>
        <p:spPr>
          <a:xfrm>
            <a:off x="10784362" y="5085092"/>
            <a:ext cx="1233026" cy="1335315"/>
          </a:xfrm>
          <a:prstGeom prst="rect">
            <a:avLst/>
          </a:prstGeom>
        </p:spPr>
      </p:pic>
      <p:sp>
        <p:nvSpPr>
          <p:cNvPr id="89" name="文本框 88">
            <a:extLst>
              <a:ext uri="{FF2B5EF4-FFF2-40B4-BE49-F238E27FC236}">
                <a16:creationId xmlns:a16="http://schemas.microsoft.com/office/drawing/2014/main" id="{6FF8DF30-75DB-4974-A8B6-3685296954BF}"/>
              </a:ext>
            </a:extLst>
          </p:cNvPr>
          <p:cNvSpPr txBox="1"/>
          <p:nvPr/>
        </p:nvSpPr>
        <p:spPr>
          <a:xfrm>
            <a:off x="7058610" y="4602094"/>
            <a:ext cx="4788171" cy="369332"/>
          </a:xfrm>
          <a:prstGeom prst="rect">
            <a:avLst/>
          </a:prstGeom>
          <a:noFill/>
        </p:spPr>
        <p:txBody>
          <a:bodyPr wrap="square" rtlCol="0">
            <a:spAutoFit/>
          </a:bodyPr>
          <a:lstStyle/>
          <a:p>
            <a:pPr marL="285750" indent="-285750">
              <a:buFont typeface="Wingdings" panose="05000000000000000000" pitchFamily="2" charset="2"/>
              <a:buChar char="n"/>
            </a:pPr>
            <a:r>
              <a:rPr lang="en-US" altLang="zh-CN" dirty="0"/>
              <a:t>Related commercial products</a:t>
            </a:r>
            <a:endParaRPr lang="zh-CN" altLang="en-US" dirty="0"/>
          </a:p>
        </p:txBody>
      </p:sp>
    </p:spTree>
    <p:extLst>
      <p:ext uri="{BB962C8B-B14F-4D97-AF65-F5344CB8AC3E}">
        <p14:creationId xmlns:p14="http://schemas.microsoft.com/office/powerpoint/2010/main" val="12326469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id="{E0C0D226-FA14-4DFF-9A75-A43BD9F2C1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512" y="3917966"/>
            <a:ext cx="3730250" cy="1470228"/>
          </a:xfrm>
          <a:prstGeom prst="rect">
            <a:avLst/>
          </a:prstGeom>
        </p:spPr>
      </p:pic>
      <p:sp>
        <p:nvSpPr>
          <p:cNvPr id="3" name="标题 2">
            <a:extLst>
              <a:ext uri="{FF2B5EF4-FFF2-40B4-BE49-F238E27FC236}">
                <a16:creationId xmlns:a16="http://schemas.microsoft.com/office/drawing/2014/main" id="{BA524988-E0B0-4CBD-871C-FC612D5A9FE7}"/>
              </a:ext>
            </a:extLst>
          </p:cNvPr>
          <p:cNvSpPr>
            <a:spLocks noGrp="1"/>
          </p:cNvSpPr>
          <p:nvPr>
            <p:ph type="title"/>
          </p:nvPr>
        </p:nvSpPr>
        <p:spPr/>
        <p:txBody>
          <a:bodyPr/>
          <a:lstStyle/>
          <a:p>
            <a:r>
              <a:rPr lang="en-US" altLang="zh-CN" dirty="0">
                <a:solidFill>
                  <a:schemeClr val="accent1">
                    <a:lumMod val="75000"/>
                  </a:schemeClr>
                </a:solidFill>
              </a:rPr>
              <a:t>Multiple-layers spraying</a:t>
            </a:r>
            <a:endParaRPr lang="zh-CN" altLang="en-US" dirty="0">
              <a:solidFill>
                <a:schemeClr val="accent1">
                  <a:lumMod val="75000"/>
                </a:schemeClr>
              </a:solidFill>
            </a:endParaRPr>
          </a:p>
        </p:txBody>
      </p:sp>
      <p:pic>
        <p:nvPicPr>
          <p:cNvPr id="4" name="内容占位符 3">
            <a:extLst>
              <a:ext uri="{FF2B5EF4-FFF2-40B4-BE49-F238E27FC236}">
                <a16:creationId xmlns:a16="http://schemas.microsoft.com/office/drawing/2014/main" id="{F91C68E8-E674-473A-9F02-E22FFEA53589}"/>
              </a:ext>
            </a:extLst>
          </p:cNvPr>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114663" y="2187655"/>
            <a:ext cx="928706" cy="1286887"/>
          </a:xfrm>
          <a:prstGeom prst="rect">
            <a:avLst/>
          </a:prstGeom>
          <a:noFill/>
          <a:ln>
            <a:noFill/>
          </a:ln>
        </p:spPr>
      </p:pic>
      <p:pic>
        <p:nvPicPr>
          <p:cNvPr id="5" name="图片 4" descr="图片包含 游戏机, 电脑, 冰箱&#10;&#10;描述已自动生成">
            <a:extLst>
              <a:ext uri="{FF2B5EF4-FFF2-40B4-BE49-F238E27FC236}">
                <a16:creationId xmlns:a16="http://schemas.microsoft.com/office/drawing/2014/main" id="{8B67EEC7-A479-4E02-9E60-6699E0714182}"/>
              </a:ext>
            </a:extLst>
          </p:cNvPr>
          <p:cNvPicPr/>
          <p:nvPr/>
        </p:nvPicPr>
        <p:blipFill>
          <a:blip r:embed="rId4" cstate="print">
            <a:extLst>
              <a:ext uri="{28A0092B-C50C-407E-A947-70E740481C1C}">
                <a14:useLocalDpi xmlns:a14="http://schemas.microsoft.com/office/drawing/2010/main" val="0"/>
              </a:ext>
            </a:extLst>
          </a:blip>
          <a:srcRect/>
          <a:stretch>
            <a:fillRect/>
          </a:stretch>
        </p:blipFill>
        <p:spPr>
          <a:xfrm>
            <a:off x="3834222" y="2114001"/>
            <a:ext cx="1244039" cy="1314999"/>
          </a:xfrm>
          <a:prstGeom prst="rect">
            <a:avLst/>
          </a:prstGeom>
          <a:noFill/>
          <a:ln>
            <a:noFill/>
          </a:ln>
        </p:spPr>
      </p:pic>
      <p:pic>
        <p:nvPicPr>
          <p:cNvPr id="6" name="图片 5" descr="图片包含 室内, 草, 电脑, 桌子&#10;&#10;描述已自动生成">
            <a:extLst>
              <a:ext uri="{FF2B5EF4-FFF2-40B4-BE49-F238E27FC236}">
                <a16:creationId xmlns:a16="http://schemas.microsoft.com/office/drawing/2014/main" id="{A306DD77-7F96-4C38-973E-4F00454C5F67}"/>
              </a:ext>
            </a:extLst>
          </p:cNvPr>
          <p:cNvPicPr/>
          <p:nvPr/>
        </p:nvPicPr>
        <p:blipFill>
          <a:blip r:embed="rId5">
            <a:extLst>
              <a:ext uri="{28A0092B-C50C-407E-A947-70E740481C1C}">
                <a14:useLocalDpi xmlns:a14="http://schemas.microsoft.com/office/drawing/2010/main" val="0"/>
              </a:ext>
            </a:extLst>
          </a:blip>
          <a:srcRect/>
          <a:stretch>
            <a:fillRect/>
          </a:stretch>
        </p:blipFill>
        <p:spPr>
          <a:xfrm>
            <a:off x="7746709" y="1934823"/>
            <a:ext cx="1244039" cy="1438416"/>
          </a:xfrm>
          <a:prstGeom prst="rect">
            <a:avLst/>
          </a:prstGeom>
          <a:noFill/>
          <a:ln>
            <a:noFill/>
          </a:ln>
        </p:spPr>
      </p:pic>
      <p:pic>
        <p:nvPicPr>
          <p:cNvPr id="8" name="图片 7">
            <a:extLst>
              <a:ext uri="{FF2B5EF4-FFF2-40B4-BE49-F238E27FC236}">
                <a16:creationId xmlns:a16="http://schemas.microsoft.com/office/drawing/2014/main" id="{493E1975-BD2C-4B3E-9B2C-C172DEB6AFA4}"/>
              </a:ext>
            </a:extLst>
          </p:cNvPr>
          <p:cNvPicPr/>
          <p:nvPr/>
        </p:nvPicPr>
        <p:blipFill>
          <a:blip r:embed="rId6" cstate="print">
            <a:extLst>
              <a:ext uri="{28A0092B-C50C-407E-A947-70E740481C1C}">
                <a14:useLocalDpi xmlns:a14="http://schemas.microsoft.com/office/drawing/2010/main" val="0"/>
              </a:ext>
            </a:extLst>
          </a:blip>
          <a:srcRect/>
          <a:stretch>
            <a:fillRect/>
          </a:stretch>
        </p:blipFill>
        <p:spPr>
          <a:xfrm>
            <a:off x="6043032" y="1886547"/>
            <a:ext cx="1511299" cy="1506827"/>
          </a:xfrm>
          <a:prstGeom prst="rect">
            <a:avLst/>
          </a:prstGeom>
          <a:noFill/>
        </p:spPr>
      </p:pic>
      <p:pic>
        <p:nvPicPr>
          <p:cNvPr id="9" name="图片 8" descr="PF 22 o PV">
            <a:extLst>
              <a:ext uri="{FF2B5EF4-FFF2-40B4-BE49-F238E27FC236}">
                <a16:creationId xmlns:a16="http://schemas.microsoft.com/office/drawing/2014/main" id="{8346F6B2-1849-4CBA-8239-8B0550E69EF2}"/>
              </a:ext>
            </a:extLst>
          </p:cNvPr>
          <p:cNvPicPr/>
          <p:nvPr/>
        </p:nvPicPr>
        <p:blipFill>
          <a:blip r:embed="rId7"/>
          <a:stretch>
            <a:fillRect/>
          </a:stretch>
        </p:blipFill>
        <p:spPr>
          <a:xfrm>
            <a:off x="2625165" y="1866412"/>
            <a:ext cx="994041" cy="1680977"/>
          </a:xfrm>
          <a:prstGeom prst="rect">
            <a:avLst/>
          </a:prstGeom>
          <a:noFill/>
          <a:ln>
            <a:noFill/>
          </a:ln>
        </p:spPr>
      </p:pic>
      <p:pic>
        <p:nvPicPr>
          <p:cNvPr id="10" name="图片 9">
            <a:extLst>
              <a:ext uri="{FF2B5EF4-FFF2-40B4-BE49-F238E27FC236}">
                <a16:creationId xmlns:a16="http://schemas.microsoft.com/office/drawing/2014/main" id="{371F55FA-C2D3-4D47-AE02-13201C451E22}"/>
              </a:ext>
            </a:extLst>
          </p:cNvPr>
          <p:cNvPicPr/>
          <p:nvPr/>
        </p:nvPicPr>
        <p:blipFill>
          <a:blip r:embed="rId8"/>
          <a:srcRect r="1362"/>
          <a:stretch>
            <a:fillRect/>
          </a:stretch>
        </p:blipFill>
        <p:spPr>
          <a:xfrm>
            <a:off x="3857674" y="3921254"/>
            <a:ext cx="1390601" cy="1314999"/>
          </a:xfrm>
          <a:prstGeom prst="rect">
            <a:avLst/>
          </a:prstGeom>
          <a:noFill/>
          <a:ln>
            <a:noFill/>
          </a:ln>
        </p:spPr>
      </p:pic>
      <p:pic>
        <p:nvPicPr>
          <p:cNvPr id="11" name="图片 10" descr="PC 1401">
            <a:extLst>
              <a:ext uri="{FF2B5EF4-FFF2-40B4-BE49-F238E27FC236}">
                <a16:creationId xmlns:a16="http://schemas.microsoft.com/office/drawing/2014/main" id="{1EA34CC2-3F65-4AE3-AAE2-A6F9AFA90BF8}"/>
              </a:ext>
            </a:extLst>
          </p:cNvPr>
          <p:cNvPicPr/>
          <p:nvPr/>
        </p:nvPicPr>
        <p:blipFill>
          <a:blip r:embed="rId9"/>
          <a:stretch>
            <a:fillRect/>
          </a:stretch>
        </p:blipFill>
        <p:spPr>
          <a:xfrm>
            <a:off x="1127628" y="2127779"/>
            <a:ext cx="1441220" cy="1406641"/>
          </a:xfrm>
          <a:prstGeom prst="rect">
            <a:avLst/>
          </a:prstGeom>
          <a:noFill/>
          <a:ln>
            <a:noFill/>
          </a:ln>
        </p:spPr>
      </p:pic>
      <p:sp>
        <p:nvSpPr>
          <p:cNvPr id="13" name="文本框 12">
            <a:extLst>
              <a:ext uri="{FF2B5EF4-FFF2-40B4-BE49-F238E27FC236}">
                <a16:creationId xmlns:a16="http://schemas.microsoft.com/office/drawing/2014/main" id="{4DCA16B3-A4B3-4677-B53A-B40BD9282E63}"/>
              </a:ext>
            </a:extLst>
          </p:cNvPr>
          <p:cNvSpPr txBox="1"/>
          <p:nvPr/>
        </p:nvSpPr>
        <p:spPr>
          <a:xfrm>
            <a:off x="311444" y="1170075"/>
            <a:ext cx="2622255" cy="369332"/>
          </a:xfrm>
          <a:prstGeom prst="rect">
            <a:avLst/>
          </a:prstGeom>
          <a:noFill/>
        </p:spPr>
        <p:txBody>
          <a:bodyPr wrap="square">
            <a:spAutoFit/>
          </a:bodyPr>
          <a:lstStyle/>
          <a:p>
            <a:pPr marL="285750" indent="-285750">
              <a:buFont typeface="Wingdings" panose="05000000000000000000" pitchFamily="2" charset="2"/>
              <a:buChar char="n"/>
            </a:pPr>
            <a:r>
              <a:rPr lang="en-US" altLang="zh-CN" sz="1800" b="1" kern="100" dirty="0">
                <a:effectLst/>
                <a:latin typeface="Arial" panose="020B0604020202020204" pitchFamily="34" charset="0"/>
                <a:ea typeface="宋体" panose="02010600030101010101" pitchFamily="2" charset="-122"/>
                <a:cs typeface="Arial" panose="020B0604020202020204" pitchFamily="34" charset="0"/>
              </a:rPr>
              <a:t>Plasma spraying</a:t>
            </a:r>
            <a:endParaRPr lang="zh-CN" altLang="en-US" dirty="0"/>
          </a:p>
        </p:txBody>
      </p:sp>
      <p:sp>
        <p:nvSpPr>
          <p:cNvPr id="60" name="文本框 59">
            <a:extLst>
              <a:ext uri="{FF2B5EF4-FFF2-40B4-BE49-F238E27FC236}">
                <a16:creationId xmlns:a16="http://schemas.microsoft.com/office/drawing/2014/main" id="{B39DF4C5-8D7D-4EC2-B7FA-7407FFE6EE2B}"/>
              </a:ext>
            </a:extLst>
          </p:cNvPr>
          <p:cNvSpPr txBox="1"/>
          <p:nvPr/>
        </p:nvSpPr>
        <p:spPr>
          <a:xfrm>
            <a:off x="311444" y="5622571"/>
            <a:ext cx="6178034" cy="892552"/>
          </a:xfrm>
          <a:prstGeom prst="rect">
            <a:avLst/>
          </a:prstGeom>
          <a:noFill/>
        </p:spPr>
        <p:txBody>
          <a:bodyPr wrap="square">
            <a:spAutoFit/>
          </a:bodyPr>
          <a:lstStyle/>
          <a:p>
            <a:pPr marL="342900" lvl="0" indent="-342900" algn="just">
              <a:spcBef>
                <a:spcPts val="600"/>
              </a:spcBef>
              <a:spcAft>
                <a:spcPts val="0"/>
              </a:spcAft>
              <a:buFont typeface="Wingdings" panose="05000000000000000000" pitchFamily="2" charset="2"/>
              <a:buChar char="Ø"/>
            </a:pPr>
            <a:r>
              <a:rPr lang="en-US" altLang="zh-CN" sz="1400" kern="100" dirty="0">
                <a:effectLst/>
                <a:latin typeface="Arial" panose="020B0604020202020204" pitchFamily="34" charset="0"/>
                <a:ea typeface="宋体" panose="02010600030101010101" pitchFamily="2" charset="-122"/>
                <a:cs typeface="Arial" panose="020B0604020202020204" pitchFamily="34" charset="0"/>
              </a:rPr>
              <a:t>Gun power</a:t>
            </a:r>
            <a:r>
              <a:rPr lang="zh-CN" altLang="zh-CN" sz="1400" kern="100" dirty="0">
                <a:effectLst/>
                <a:latin typeface="Arial" panose="020B0604020202020204" pitchFamily="34" charset="0"/>
                <a:ea typeface="宋体" panose="02010600030101010101" pitchFamily="2" charset="-122"/>
                <a:cs typeface="Arial" panose="020B0604020202020204" pitchFamily="34" charset="0"/>
              </a:rPr>
              <a:t>：≤</a:t>
            </a:r>
            <a:r>
              <a:rPr lang="en-US" altLang="zh-CN" sz="1400" kern="100" dirty="0">
                <a:effectLst/>
                <a:latin typeface="Arial" panose="020B0604020202020204" pitchFamily="34" charset="0"/>
                <a:ea typeface="宋体" panose="02010600030101010101" pitchFamily="2" charset="-122"/>
              </a:rPr>
              <a:t>55KW</a:t>
            </a:r>
            <a:endParaRPr lang="zh-CN" altLang="zh-CN" sz="1400" kern="100" dirty="0">
              <a:effectLst/>
              <a:latin typeface="Times New Roman" panose="02020603050405020304" pitchFamily="18" charset="0"/>
              <a:ea typeface="宋体" panose="02010600030101010101" pitchFamily="2" charset="-122"/>
            </a:endParaRPr>
          </a:p>
          <a:p>
            <a:pPr marL="342900" lvl="0" indent="-342900" algn="just">
              <a:spcBef>
                <a:spcPts val="600"/>
              </a:spcBef>
              <a:spcAft>
                <a:spcPts val="0"/>
              </a:spcAft>
              <a:buFont typeface="Wingdings" panose="05000000000000000000" pitchFamily="2" charset="2"/>
              <a:buChar char="Ø"/>
            </a:pPr>
            <a:r>
              <a:rPr lang="en-US" altLang="zh-CN" sz="1400" kern="100" dirty="0">
                <a:effectLst/>
                <a:latin typeface="Arial" panose="020B0604020202020204" pitchFamily="34" charset="0"/>
                <a:ea typeface="宋体" panose="02010600030101010101" pitchFamily="2" charset="-122"/>
                <a:cs typeface="Arial" panose="020B0604020202020204" pitchFamily="34" charset="0"/>
              </a:rPr>
              <a:t>Process gases</a:t>
            </a:r>
            <a:r>
              <a:rPr lang="zh-CN" altLang="en-US" sz="1400" kern="100" dirty="0">
                <a:effectLst/>
                <a:latin typeface="Arial" panose="020B0604020202020204" pitchFamily="34" charset="0"/>
                <a:ea typeface="宋体" panose="02010600030101010101" pitchFamily="2" charset="-122"/>
                <a:cs typeface="Arial" panose="020B0604020202020204" pitchFamily="34" charset="0"/>
              </a:rPr>
              <a:t>：</a:t>
            </a:r>
            <a:r>
              <a:rPr lang="en-US" altLang="zh-CN" sz="1400" kern="100" dirty="0" err="1">
                <a:effectLst/>
                <a:latin typeface="Arial" panose="020B0604020202020204" pitchFamily="34" charset="0"/>
                <a:ea typeface="宋体" panose="02010600030101010101" pitchFamily="2" charset="-122"/>
              </a:rPr>
              <a:t>Ar</a:t>
            </a:r>
            <a:r>
              <a:rPr lang="en-US" altLang="zh-CN" sz="1400" kern="100" dirty="0">
                <a:effectLst/>
                <a:latin typeface="Arial" panose="020B0604020202020204" pitchFamily="34" charset="0"/>
                <a:ea typeface="宋体" panose="02010600030101010101" pitchFamily="2" charset="-122"/>
                <a:cs typeface="Arial" panose="020B0604020202020204" pitchFamily="34" charset="0"/>
              </a:rPr>
              <a:t>/</a:t>
            </a:r>
            <a:r>
              <a:rPr lang="en-US" altLang="zh-CN" sz="1400" kern="100" dirty="0">
                <a:effectLst/>
                <a:latin typeface="Arial" panose="020B0604020202020204" pitchFamily="34" charset="0"/>
                <a:ea typeface="宋体" panose="02010600030101010101" pitchFamily="2" charset="-122"/>
              </a:rPr>
              <a:t>N2</a:t>
            </a:r>
            <a:r>
              <a:rPr lang="zh-CN" altLang="zh-CN" sz="1400" kern="100" dirty="0">
                <a:effectLst/>
                <a:latin typeface="Arial" panose="020B0604020202020204" pitchFamily="34" charset="0"/>
                <a:ea typeface="宋体" panose="02010600030101010101" pitchFamily="2" charset="-122"/>
                <a:cs typeface="Arial" panose="020B0604020202020204" pitchFamily="34" charset="0"/>
              </a:rPr>
              <a:t>、</a:t>
            </a:r>
            <a:r>
              <a:rPr lang="en-US" altLang="zh-CN" sz="1400" kern="100" dirty="0" err="1">
                <a:effectLst/>
                <a:latin typeface="Arial" panose="020B0604020202020204" pitchFamily="34" charset="0"/>
                <a:ea typeface="宋体" panose="02010600030101010101" pitchFamily="2" charset="-122"/>
              </a:rPr>
              <a:t>Ar</a:t>
            </a:r>
            <a:r>
              <a:rPr lang="en-US" altLang="zh-CN" sz="1400" kern="100" dirty="0">
                <a:effectLst/>
                <a:latin typeface="Arial" panose="020B0604020202020204" pitchFamily="34" charset="0"/>
                <a:ea typeface="宋体" panose="02010600030101010101" pitchFamily="2" charset="-122"/>
                <a:cs typeface="Arial" panose="020B0604020202020204" pitchFamily="34" charset="0"/>
              </a:rPr>
              <a:t>/</a:t>
            </a:r>
            <a:r>
              <a:rPr lang="en-US" altLang="zh-CN" sz="1400" kern="100" dirty="0">
                <a:effectLst/>
                <a:latin typeface="Arial" panose="020B0604020202020204" pitchFamily="34" charset="0"/>
                <a:ea typeface="宋体" panose="02010600030101010101" pitchFamily="2" charset="-122"/>
              </a:rPr>
              <a:t>H2</a:t>
            </a:r>
            <a:r>
              <a:rPr lang="zh-CN" altLang="zh-CN" sz="1400" kern="100" dirty="0">
                <a:effectLst/>
                <a:latin typeface="Arial" panose="020B0604020202020204" pitchFamily="34" charset="0"/>
                <a:ea typeface="宋体" panose="02010600030101010101" pitchFamily="2" charset="-122"/>
                <a:cs typeface="Arial" panose="020B0604020202020204" pitchFamily="34" charset="0"/>
              </a:rPr>
              <a:t>、</a:t>
            </a:r>
            <a:r>
              <a:rPr lang="en-US" altLang="zh-CN" sz="1400" kern="100" dirty="0">
                <a:effectLst/>
                <a:latin typeface="Arial" panose="020B0604020202020204" pitchFamily="34" charset="0"/>
                <a:ea typeface="宋体" panose="02010600030101010101" pitchFamily="2" charset="-122"/>
              </a:rPr>
              <a:t>N2/H2</a:t>
            </a:r>
            <a:r>
              <a:rPr lang="zh-CN" altLang="zh-CN" sz="1400" kern="100" dirty="0">
                <a:effectLst/>
                <a:latin typeface="Arial" panose="020B0604020202020204" pitchFamily="34" charset="0"/>
                <a:ea typeface="宋体" panose="02010600030101010101" pitchFamily="2" charset="-122"/>
                <a:cs typeface="Arial" panose="020B0604020202020204" pitchFamily="34" charset="0"/>
              </a:rPr>
              <a:t>、</a:t>
            </a:r>
            <a:r>
              <a:rPr lang="en-US" altLang="zh-CN" sz="1400" kern="100" dirty="0" err="1">
                <a:effectLst/>
                <a:latin typeface="Arial" panose="020B0604020202020204" pitchFamily="34" charset="0"/>
                <a:ea typeface="宋体" panose="02010600030101010101" pitchFamily="2" charset="-122"/>
              </a:rPr>
              <a:t>Ar</a:t>
            </a:r>
            <a:r>
              <a:rPr lang="en-US" altLang="zh-CN" sz="1400" kern="100" dirty="0">
                <a:effectLst/>
                <a:latin typeface="Arial" panose="020B0604020202020204" pitchFamily="34" charset="0"/>
                <a:ea typeface="宋体" panose="02010600030101010101" pitchFamily="2" charset="-122"/>
              </a:rPr>
              <a:t>/He</a:t>
            </a:r>
            <a:endParaRPr lang="zh-CN" altLang="zh-CN" sz="1400" kern="100" dirty="0">
              <a:effectLst/>
              <a:latin typeface="Times New Roman" panose="02020603050405020304" pitchFamily="18" charset="0"/>
              <a:ea typeface="宋体" panose="02010600030101010101" pitchFamily="2" charset="-122"/>
            </a:endParaRPr>
          </a:p>
          <a:p>
            <a:pPr marL="342900" lvl="0" indent="-342900" algn="just">
              <a:spcBef>
                <a:spcPts val="600"/>
              </a:spcBef>
              <a:spcAft>
                <a:spcPts val="0"/>
              </a:spcAft>
              <a:buFont typeface="Wingdings" panose="05000000000000000000" pitchFamily="2" charset="2"/>
              <a:buChar char="Ø"/>
            </a:pPr>
            <a:r>
              <a:rPr lang="en-US" altLang="zh-CN" sz="1400" kern="100" dirty="0">
                <a:effectLst/>
                <a:latin typeface="Arial" panose="020B0604020202020204" pitchFamily="34" charset="0"/>
                <a:ea typeface="宋体" panose="02010600030101010101" pitchFamily="2" charset="-122"/>
                <a:cs typeface="Arial" panose="020B0604020202020204" pitchFamily="34" charset="0"/>
              </a:rPr>
              <a:t>Current</a:t>
            </a:r>
            <a:r>
              <a:rPr lang="zh-CN" altLang="zh-CN" sz="1400" kern="100" dirty="0">
                <a:effectLst/>
                <a:latin typeface="Arial" panose="020B0604020202020204" pitchFamily="34" charset="0"/>
                <a:ea typeface="宋体" panose="02010600030101010101" pitchFamily="2" charset="-122"/>
                <a:cs typeface="Arial" panose="020B0604020202020204" pitchFamily="34" charset="0"/>
              </a:rPr>
              <a:t>：</a:t>
            </a:r>
            <a:r>
              <a:rPr lang="en-US" altLang="zh-CN" sz="1400" kern="100" dirty="0">
                <a:effectLst/>
                <a:latin typeface="Arial" panose="020B0604020202020204" pitchFamily="34" charset="0"/>
                <a:ea typeface="宋体" panose="02010600030101010101" pitchFamily="2" charset="-122"/>
              </a:rPr>
              <a:t>200A-800A</a:t>
            </a:r>
            <a:endParaRPr lang="zh-CN" altLang="zh-CN" sz="1400" kern="100" dirty="0">
              <a:effectLst/>
              <a:latin typeface="Times New Roman" panose="02020603050405020304" pitchFamily="18" charset="0"/>
              <a:ea typeface="宋体" panose="02010600030101010101" pitchFamily="2" charset="-122"/>
            </a:endParaRPr>
          </a:p>
        </p:txBody>
      </p:sp>
      <p:pic>
        <p:nvPicPr>
          <p:cNvPr id="35" name="图片 34" descr="Libo1">
            <a:extLst>
              <a:ext uri="{FF2B5EF4-FFF2-40B4-BE49-F238E27FC236}">
                <a16:creationId xmlns:a16="http://schemas.microsoft.com/office/drawing/2014/main" id="{A259E5BF-A0C4-41E0-8DE6-7234D2421544}"/>
              </a:ext>
            </a:extLst>
          </p:cNvPr>
          <p:cNvPicPr/>
          <p:nvPr/>
        </p:nvPicPr>
        <p:blipFill>
          <a:blip r:embed="rId10"/>
          <a:srcRect t="7829" b="4027"/>
          <a:stretch>
            <a:fillRect/>
          </a:stretch>
        </p:blipFill>
        <p:spPr>
          <a:xfrm>
            <a:off x="9137971" y="1522302"/>
            <a:ext cx="2025602" cy="2117031"/>
          </a:xfrm>
          <a:prstGeom prst="rect">
            <a:avLst/>
          </a:prstGeom>
          <a:noFill/>
          <a:ln>
            <a:noFill/>
          </a:ln>
        </p:spPr>
      </p:pic>
      <p:pic>
        <p:nvPicPr>
          <p:cNvPr id="36" name="图片 35">
            <a:extLst>
              <a:ext uri="{FF2B5EF4-FFF2-40B4-BE49-F238E27FC236}">
                <a16:creationId xmlns:a16="http://schemas.microsoft.com/office/drawing/2014/main" id="{43266701-47B4-464F-B8BA-107BCD1D01E2}"/>
              </a:ext>
            </a:extLst>
          </p:cNvPr>
          <p:cNvPicPr>
            <a:picLocks noChangeAspect="1"/>
          </p:cNvPicPr>
          <p:nvPr/>
        </p:nvPicPr>
        <p:blipFill rotWithShape="1">
          <a:blip r:embed="rId11">
            <a:extLst>
              <a:ext uri="{28A0092B-C50C-407E-A947-70E740481C1C}">
                <a14:useLocalDpi xmlns:a14="http://schemas.microsoft.com/office/drawing/2010/main" val="0"/>
              </a:ext>
            </a:extLst>
          </a:blip>
          <a:srcRect b="19403"/>
          <a:stretch/>
        </p:blipFill>
        <p:spPr>
          <a:xfrm>
            <a:off x="6048374" y="3759557"/>
            <a:ext cx="2890768" cy="1298992"/>
          </a:xfrm>
          <a:prstGeom prst="rect">
            <a:avLst/>
          </a:prstGeom>
        </p:spPr>
      </p:pic>
      <p:sp>
        <p:nvSpPr>
          <p:cNvPr id="43" name="文本框 42">
            <a:extLst>
              <a:ext uri="{FF2B5EF4-FFF2-40B4-BE49-F238E27FC236}">
                <a16:creationId xmlns:a16="http://schemas.microsoft.com/office/drawing/2014/main" id="{7D90926E-3C5F-414B-8830-EF58B2BF2223}"/>
              </a:ext>
            </a:extLst>
          </p:cNvPr>
          <p:cNvSpPr txBox="1"/>
          <p:nvPr/>
        </p:nvSpPr>
        <p:spPr>
          <a:xfrm>
            <a:off x="5575568" y="1119843"/>
            <a:ext cx="3092181" cy="369332"/>
          </a:xfrm>
          <a:prstGeom prst="rect">
            <a:avLst/>
          </a:prstGeom>
          <a:noFill/>
        </p:spPr>
        <p:txBody>
          <a:bodyPr wrap="square">
            <a:spAutoFit/>
          </a:bodyPr>
          <a:lstStyle/>
          <a:p>
            <a:pPr marL="285750" indent="-285750">
              <a:buFont typeface="Wingdings" panose="05000000000000000000" pitchFamily="2" charset="2"/>
              <a:buChar char="n"/>
            </a:pPr>
            <a:r>
              <a:rPr lang="en-US" altLang="zh-CN" b="1" kern="100" dirty="0">
                <a:latin typeface="Arial" panose="020B0604020202020204" pitchFamily="34" charset="0"/>
                <a:ea typeface="宋体" panose="02010600030101010101" pitchFamily="2" charset="-122"/>
                <a:cs typeface="Arial" panose="020B0604020202020204" pitchFamily="34" charset="0"/>
              </a:rPr>
              <a:t>Electric arc spraying</a:t>
            </a:r>
            <a:endParaRPr lang="zh-CN" altLang="en-US" dirty="0"/>
          </a:p>
        </p:txBody>
      </p:sp>
      <p:sp>
        <p:nvSpPr>
          <p:cNvPr id="52" name="文本框 51">
            <a:extLst>
              <a:ext uri="{FF2B5EF4-FFF2-40B4-BE49-F238E27FC236}">
                <a16:creationId xmlns:a16="http://schemas.microsoft.com/office/drawing/2014/main" id="{60A69388-6A73-413B-8E19-0B163D87F0B0}"/>
              </a:ext>
            </a:extLst>
          </p:cNvPr>
          <p:cNvSpPr txBox="1"/>
          <p:nvPr/>
        </p:nvSpPr>
        <p:spPr>
          <a:xfrm>
            <a:off x="6105934" y="5439096"/>
            <a:ext cx="3470801" cy="1184940"/>
          </a:xfrm>
          <a:prstGeom prst="rect">
            <a:avLst/>
          </a:prstGeom>
          <a:noFill/>
        </p:spPr>
        <p:txBody>
          <a:bodyPr wrap="square">
            <a:spAutoFit/>
          </a:bodyPr>
          <a:lstStyle/>
          <a:p>
            <a:pPr marL="342900" lvl="0" indent="-342900" algn="just">
              <a:spcBef>
                <a:spcPts val="600"/>
              </a:spcBef>
              <a:spcAft>
                <a:spcPts val="0"/>
              </a:spcAft>
              <a:buFont typeface="Wingdings" panose="05000000000000000000" pitchFamily="2" charset="2"/>
              <a:buChar char="Ø"/>
            </a:pPr>
            <a:r>
              <a:rPr lang="en-US" altLang="zh-CN" sz="1400" kern="100" dirty="0">
                <a:effectLst/>
                <a:latin typeface="Arial" panose="020B0604020202020204" pitchFamily="34" charset="0"/>
                <a:ea typeface="宋体" panose="02010600030101010101" pitchFamily="2" charset="-122"/>
                <a:cs typeface="Arial" panose="020B0604020202020204" pitchFamily="34" charset="0"/>
              </a:rPr>
              <a:t>Gun power</a:t>
            </a:r>
            <a:r>
              <a:rPr lang="zh-CN" altLang="zh-CN" sz="1400" kern="100" dirty="0">
                <a:effectLst/>
                <a:latin typeface="Arial" panose="020B0604020202020204" pitchFamily="34" charset="0"/>
                <a:ea typeface="宋体" panose="02010600030101010101" pitchFamily="2" charset="-122"/>
                <a:cs typeface="Arial" panose="020B0604020202020204" pitchFamily="34" charset="0"/>
              </a:rPr>
              <a:t>： </a:t>
            </a:r>
            <a:r>
              <a:rPr lang="en-US" altLang="zh-CN" sz="1400" kern="100" dirty="0">
                <a:latin typeface="Arial" panose="020B0604020202020204" pitchFamily="34" charset="0"/>
                <a:ea typeface="宋体" panose="02010600030101010101" pitchFamily="2" charset="-122"/>
                <a:cs typeface="Arial" panose="020B0604020202020204" pitchFamily="34" charset="0"/>
              </a:rPr>
              <a:t>22</a:t>
            </a:r>
            <a:r>
              <a:rPr lang="en-US" altLang="zh-CN" sz="1400" kern="100" dirty="0">
                <a:effectLst/>
                <a:latin typeface="Arial" panose="020B0604020202020204" pitchFamily="34" charset="0"/>
                <a:ea typeface="宋体" panose="02010600030101010101" pitchFamily="2" charset="-122"/>
              </a:rPr>
              <a:t> KW</a:t>
            </a:r>
            <a:endParaRPr lang="zh-CN" altLang="zh-CN" sz="1400" kern="100" dirty="0">
              <a:effectLst/>
              <a:latin typeface="Times New Roman" panose="02020603050405020304" pitchFamily="18" charset="0"/>
              <a:ea typeface="宋体" panose="02010600030101010101" pitchFamily="2" charset="-122"/>
            </a:endParaRPr>
          </a:p>
          <a:p>
            <a:pPr marL="342900" lvl="0" indent="-342900" algn="just">
              <a:spcBef>
                <a:spcPts val="600"/>
              </a:spcBef>
              <a:spcAft>
                <a:spcPts val="0"/>
              </a:spcAft>
              <a:buFont typeface="Wingdings" panose="05000000000000000000" pitchFamily="2" charset="2"/>
              <a:buChar char="Ø"/>
            </a:pPr>
            <a:r>
              <a:rPr lang="en-US" altLang="zh-CN" sz="1400" kern="100" dirty="0">
                <a:effectLst/>
                <a:latin typeface="Arial" panose="020B0604020202020204" pitchFamily="34" charset="0"/>
                <a:ea typeface="宋体" panose="02010600030101010101" pitchFamily="2" charset="-122"/>
                <a:cs typeface="Arial" panose="020B0604020202020204" pitchFamily="34" charset="0"/>
              </a:rPr>
              <a:t>Efficiency</a:t>
            </a:r>
            <a:r>
              <a:rPr lang="zh-CN" altLang="en-US" sz="1400" kern="100" dirty="0">
                <a:latin typeface="Arial" panose="020B0604020202020204" pitchFamily="34" charset="0"/>
                <a:ea typeface="宋体" panose="02010600030101010101" pitchFamily="2" charset="-122"/>
                <a:cs typeface="Arial" panose="020B0604020202020204" pitchFamily="34" charset="0"/>
              </a:rPr>
              <a:t>：</a:t>
            </a:r>
            <a:r>
              <a:rPr lang="en-US" altLang="zh-CN" sz="1400" kern="100" dirty="0">
                <a:effectLst/>
                <a:latin typeface="Arial" panose="020B0604020202020204" pitchFamily="34" charset="0"/>
                <a:ea typeface="宋体" panose="02010600030101010101" pitchFamily="2" charset="-122"/>
                <a:cs typeface="Arial" panose="020B0604020202020204" pitchFamily="34" charset="0"/>
              </a:rPr>
              <a:t>0.98</a:t>
            </a:r>
          </a:p>
          <a:p>
            <a:pPr marL="342900" lvl="0" indent="-342900" algn="just">
              <a:spcBef>
                <a:spcPts val="600"/>
              </a:spcBef>
              <a:spcAft>
                <a:spcPts val="0"/>
              </a:spcAft>
              <a:buFont typeface="Wingdings" panose="05000000000000000000" pitchFamily="2" charset="2"/>
              <a:buChar char="Ø"/>
            </a:pPr>
            <a:r>
              <a:rPr lang="en-US" altLang="zh-CN" sz="1400" kern="100" dirty="0">
                <a:effectLst/>
                <a:latin typeface="Arial" panose="020B0604020202020204" pitchFamily="34" charset="0"/>
                <a:ea typeface="宋体" panose="02010600030101010101" pitchFamily="2" charset="-122"/>
                <a:cs typeface="Arial" panose="020B0604020202020204" pitchFamily="34" charset="0"/>
              </a:rPr>
              <a:t>Current</a:t>
            </a:r>
            <a:r>
              <a:rPr lang="zh-CN" altLang="en-US" sz="1400" kern="100" dirty="0">
                <a:effectLst/>
                <a:latin typeface="Arial" panose="020B0604020202020204" pitchFamily="34" charset="0"/>
                <a:ea typeface="宋体" panose="02010600030101010101" pitchFamily="2" charset="-122"/>
                <a:cs typeface="Arial" panose="020B0604020202020204" pitchFamily="34" charset="0"/>
              </a:rPr>
              <a:t>：</a:t>
            </a:r>
            <a:r>
              <a:rPr lang="en-US" altLang="zh-CN" sz="1400" kern="100" dirty="0">
                <a:effectLst/>
                <a:latin typeface="Arial" panose="020B0604020202020204" pitchFamily="34" charset="0"/>
                <a:ea typeface="宋体" panose="02010600030101010101" pitchFamily="2" charset="-122"/>
                <a:cs typeface="Arial" panose="020B0604020202020204" pitchFamily="34" charset="0"/>
              </a:rPr>
              <a:t>max. 400 A</a:t>
            </a:r>
          </a:p>
          <a:p>
            <a:pPr marL="342900" lvl="0" indent="-342900" algn="just">
              <a:spcBef>
                <a:spcPts val="600"/>
              </a:spcBef>
              <a:spcAft>
                <a:spcPts val="0"/>
              </a:spcAft>
              <a:buFont typeface="Wingdings" panose="05000000000000000000" pitchFamily="2" charset="2"/>
              <a:buChar char="Ø"/>
            </a:pPr>
            <a:r>
              <a:rPr lang="en-US" altLang="zh-CN" sz="1400" kern="100" dirty="0">
                <a:effectLst/>
                <a:latin typeface="Arial" panose="020B0604020202020204" pitchFamily="34" charset="0"/>
                <a:ea typeface="宋体" panose="02010600030101010101" pitchFamily="2" charset="-122"/>
                <a:cs typeface="Arial" panose="020B0604020202020204" pitchFamily="34" charset="0"/>
              </a:rPr>
              <a:t>Voltage</a:t>
            </a:r>
            <a:r>
              <a:rPr lang="zh-CN" altLang="en-US" sz="1400" kern="100" dirty="0">
                <a:effectLst/>
                <a:latin typeface="Arial" panose="020B0604020202020204" pitchFamily="34" charset="0"/>
                <a:ea typeface="宋体" panose="02010600030101010101" pitchFamily="2" charset="-122"/>
                <a:cs typeface="Arial" panose="020B0604020202020204" pitchFamily="34" charset="0"/>
              </a:rPr>
              <a:t>：</a:t>
            </a:r>
            <a:r>
              <a:rPr lang="en-US" altLang="zh-CN" sz="1400" kern="100" dirty="0">
                <a:effectLst/>
                <a:latin typeface="Arial" panose="020B0604020202020204" pitchFamily="34" charset="0"/>
                <a:ea typeface="宋体" panose="02010600030101010101" pitchFamily="2" charset="-122"/>
                <a:cs typeface="Arial" panose="020B0604020202020204" pitchFamily="34" charset="0"/>
              </a:rPr>
              <a:t>max. 10 - 70 V</a:t>
            </a:r>
          </a:p>
        </p:txBody>
      </p:sp>
      <p:pic>
        <p:nvPicPr>
          <p:cNvPr id="53" name="图片 52" descr="Lichtbogen1 B">
            <a:extLst>
              <a:ext uri="{FF2B5EF4-FFF2-40B4-BE49-F238E27FC236}">
                <a16:creationId xmlns:a16="http://schemas.microsoft.com/office/drawing/2014/main" id="{856B935F-51B0-4D0E-B694-08441E1164A4}"/>
              </a:ext>
            </a:extLst>
          </p:cNvPr>
          <p:cNvPicPr/>
          <p:nvPr/>
        </p:nvPicPr>
        <p:blipFill>
          <a:blip r:embed="rId12"/>
          <a:stretch>
            <a:fillRect/>
          </a:stretch>
        </p:blipFill>
        <p:spPr>
          <a:xfrm>
            <a:off x="8990748" y="3753786"/>
            <a:ext cx="2505803" cy="1242271"/>
          </a:xfrm>
          <a:prstGeom prst="rect">
            <a:avLst/>
          </a:prstGeom>
          <a:noFill/>
          <a:ln>
            <a:noFill/>
          </a:ln>
        </p:spPr>
      </p:pic>
    </p:spTree>
    <p:extLst>
      <p:ext uri="{BB962C8B-B14F-4D97-AF65-F5344CB8AC3E}">
        <p14:creationId xmlns:p14="http://schemas.microsoft.com/office/powerpoint/2010/main" val="7995036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6680AF9E-584C-4898-B374-694100D4A13E}"/>
              </a:ext>
            </a:extLst>
          </p:cNvPr>
          <p:cNvSpPr>
            <a:spLocks noGrp="1"/>
          </p:cNvSpPr>
          <p:nvPr>
            <p:ph type="title"/>
          </p:nvPr>
        </p:nvSpPr>
        <p:spPr/>
        <p:txBody>
          <a:bodyPr>
            <a:normAutofit/>
          </a:bodyPr>
          <a:lstStyle/>
          <a:p>
            <a:r>
              <a:rPr lang="en-US" altLang="zh-CN" sz="2800" dirty="0"/>
              <a:t>Prototype of Spraying heating film and tests</a:t>
            </a:r>
            <a:endParaRPr lang="zh-CN" altLang="en-US" sz="2800" dirty="0"/>
          </a:p>
        </p:txBody>
      </p:sp>
      <p:pic>
        <p:nvPicPr>
          <p:cNvPr id="9" name="图片 8">
            <a:extLst>
              <a:ext uri="{FF2B5EF4-FFF2-40B4-BE49-F238E27FC236}">
                <a16:creationId xmlns:a16="http://schemas.microsoft.com/office/drawing/2014/main" id="{98F5B2C6-BF7A-4168-8D95-FAFDDDA5F24F}"/>
              </a:ext>
            </a:extLst>
          </p:cNvPr>
          <p:cNvPicPr>
            <a:picLocks noChangeAspect="1"/>
          </p:cNvPicPr>
          <p:nvPr/>
        </p:nvPicPr>
        <p:blipFill rotWithShape="1">
          <a:blip r:embed="rId2">
            <a:extLst>
              <a:ext uri="{28A0092B-C50C-407E-A947-70E740481C1C}">
                <a14:useLocalDpi xmlns:a14="http://schemas.microsoft.com/office/drawing/2010/main" val="0"/>
              </a:ext>
            </a:extLst>
          </a:blip>
          <a:srcRect l="26593" t="20555" r="41799" b="22639"/>
          <a:stretch/>
        </p:blipFill>
        <p:spPr>
          <a:xfrm>
            <a:off x="240825" y="1599999"/>
            <a:ext cx="954004" cy="2228001"/>
          </a:xfrm>
          <a:prstGeom prst="rect">
            <a:avLst/>
          </a:prstGeom>
        </p:spPr>
      </p:pic>
      <p:pic>
        <p:nvPicPr>
          <p:cNvPr id="11" name="图片 10">
            <a:extLst>
              <a:ext uri="{FF2B5EF4-FFF2-40B4-BE49-F238E27FC236}">
                <a16:creationId xmlns:a16="http://schemas.microsoft.com/office/drawing/2014/main" id="{80A52E47-2DC5-492E-A049-9F02AA0A5863}"/>
              </a:ext>
            </a:extLst>
          </p:cNvPr>
          <p:cNvPicPr>
            <a:picLocks noChangeAspect="1"/>
          </p:cNvPicPr>
          <p:nvPr/>
        </p:nvPicPr>
        <p:blipFill rotWithShape="1">
          <a:blip r:embed="rId3">
            <a:extLst>
              <a:ext uri="{28A0092B-C50C-407E-A947-70E740481C1C}">
                <a14:useLocalDpi xmlns:a14="http://schemas.microsoft.com/office/drawing/2010/main" val="0"/>
              </a:ext>
            </a:extLst>
          </a:blip>
          <a:srcRect b="22141"/>
          <a:stretch/>
        </p:blipFill>
        <p:spPr>
          <a:xfrm>
            <a:off x="1170730" y="2078547"/>
            <a:ext cx="1714500" cy="1734685"/>
          </a:xfrm>
          <a:prstGeom prst="rect">
            <a:avLst/>
          </a:prstGeom>
        </p:spPr>
      </p:pic>
      <p:pic>
        <p:nvPicPr>
          <p:cNvPr id="19" name="图片 18">
            <a:extLst>
              <a:ext uri="{FF2B5EF4-FFF2-40B4-BE49-F238E27FC236}">
                <a16:creationId xmlns:a16="http://schemas.microsoft.com/office/drawing/2014/main" id="{F1C93FE4-CB1B-4B27-B218-68354F30BB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1910" y="1591495"/>
            <a:ext cx="1666303" cy="2221737"/>
          </a:xfrm>
          <a:prstGeom prst="rect">
            <a:avLst/>
          </a:prstGeom>
        </p:spPr>
      </p:pic>
      <p:graphicFrame>
        <p:nvGraphicFramePr>
          <p:cNvPr id="20" name="图表 19">
            <a:extLst>
              <a:ext uri="{FF2B5EF4-FFF2-40B4-BE49-F238E27FC236}">
                <a16:creationId xmlns:a16="http://schemas.microsoft.com/office/drawing/2014/main" id="{24ADB4FD-2117-40BA-AA29-F1D91397BCCD}"/>
              </a:ext>
            </a:extLst>
          </p:cNvPr>
          <p:cNvGraphicFramePr>
            <a:graphicFrameLocks/>
          </p:cNvGraphicFramePr>
          <p:nvPr/>
        </p:nvGraphicFramePr>
        <p:xfrm>
          <a:off x="7277100" y="3708400"/>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22" name="文本框 21">
            <a:extLst>
              <a:ext uri="{FF2B5EF4-FFF2-40B4-BE49-F238E27FC236}">
                <a16:creationId xmlns:a16="http://schemas.microsoft.com/office/drawing/2014/main" id="{A525D7A8-5B4A-4958-BC3D-A5B64C90E34E}"/>
              </a:ext>
            </a:extLst>
          </p:cNvPr>
          <p:cNvSpPr txBox="1"/>
          <p:nvPr/>
        </p:nvSpPr>
        <p:spPr>
          <a:xfrm>
            <a:off x="8445502" y="6406446"/>
            <a:ext cx="2349498" cy="369332"/>
          </a:xfrm>
          <a:prstGeom prst="rect">
            <a:avLst/>
          </a:prstGeom>
          <a:noFill/>
        </p:spPr>
        <p:txBody>
          <a:bodyPr wrap="square">
            <a:spAutoFit/>
          </a:bodyPr>
          <a:lstStyle/>
          <a:p>
            <a:r>
              <a:rPr lang="zh-CN" altLang="zh-CN" sz="1800" b="1" kern="0" dirty="0">
                <a:solidFill>
                  <a:srgbClr val="000000"/>
                </a:solidFill>
                <a:effectLst/>
                <a:ea typeface="等线" panose="02010600030101010101" pitchFamily="2" charset="-122"/>
                <a:cs typeface="宋体" panose="02010600030101010101" pitchFamily="2" charset="-122"/>
              </a:rPr>
              <a:t>功率面密度</a:t>
            </a:r>
            <a:r>
              <a:rPr lang="en-US" altLang="zh-CN" sz="1800" b="1" kern="0" dirty="0">
                <a:solidFill>
                  <a:srgbClr val="000000"/>
                </a:solidFill>
                <a:effectLst/>
                <a:ea typeface="等线" panose="02010600030101010101" pitchFamily="2" charset="-122"/>
                <a:cs typeface="宋体" panose="02010600030101010101" pitchFamily="2" charset="-122"/>
              </a:rPr>
              <a:t>W/cm2</a:t>
            </a:r>
            <a:endParaRPr lang="zh-CN" altLang="en-US" dirty="0"/>
          </a:p>
        </p:txBody>
      </p:sp>
      <p:sp>
        <p:nvSpPr>
          <p:cNvPr id="24" name="文本框 23">
            <a:extLst>
              <a:ext uri="{FF2B5EF4-FFF2-40B4-BE49-F238E27FC236}">
                <a16:creationId xmlns:a16="http://schemas.microsoft.com/office/drawing/2014/main" id="{E9F1BAD6-808E-4349-8588-7E8F3EED5A88}"/>
              </a:ext>
            </a:extLst>
          </p:cNvPr>
          <p:cNvSpPr txBox="1"/>
          <p:nvPr/>
        </p:nvSpPr>
        <p:spPr>
          <a:xfrm rot="16200000">
            <a:off x="6405739" y="4922205"/>
            <a:ext cx="1474991" cy="369332"/>
          </a:xfrm>
          <a:prstGeom prst="rect">
            <a:avLst/>
          </a:prstGeom>
          <a:noFill/>
        </p:spPr>
        <p:txBody>
          <a:bodyPr wrap="square">
            <a:spAutoFit/>
          </a:bodyPr>
          <a:lstStyle/>
          <a:p>
            <a:r>
              <a:rPr lang="zh-CN" altLang="zh-CN" sz="1800" b="1" kern="0" dirty="0">
                <a:solidFill>
                  <a:srgbClr val="000000"/>
                </a:solidFill>
                <a:effectLst/>
                <a:ea typeface="等线" panose="02010600030101010101" pitchFamily="2" charset="-122"/>
                <a:cs typeface="宋体" panose="02010600030101010101" pitchFamily="2" charset="-122"/>
              </a:rPr>
              <a:t>管外温度</a:t>
            </a:r>
            <a:r>
              <a:rPr lang="en-US" altLang="zh-CN" sz="1800" b="1" kern="0" dirty="0">
                <a:solidFill>
                  <a:srgbClr val="000000"/>
                </a:solidFill>
                <a:effectLst/>
                <a:ea typeface="等线" panose="02010600030101010101" pitchFamily="2" charset="-122"/>
                <a:cs typeface="宋体" panose="02010600030101010101" pitchFamily="2" charset="-122"/>
              </a:rPr>
              <a:t>/</a:t>
            </a:r>
            <a:r>
              <a:rPr lang="zh-CN" altLang="en-US" sz="1800" b="1" kern="0" dirty="0">
                <a:solidFill>
                  <a:srgbClr val="000000"/>
                </a:solidFill>
                <a:effectLst/>
                <a:ea typeface="等线" panose="02010600030101010101" pitchFamily="2" charset="-122"/>
                <a:cs typeface="宋体" panose="02010600030101010101" pitchFamily="2" charset="-122"/>
              </a:rPr>
              <a:t>℃</a:t>
            </a:r>
            <a:endParaRPr lang="zh-CN" altLang="en-US" dirty="0"/>
          </a:p>
        </p:txBody>
      </p:sp>
      <p:sp>
        <p:nvSpPr>
          <p:cNvPr id="25" name="文本框 24">
            <a:extLst>
              <a:ext uri="{FF2B5EF4-FFF2-40B4-BE49-F238E27FC236}">
                <a16:creationId xmlns:a16="http://schemas.microsoft.com/office/drawing/2014/main" id="{A2671535-FAFB-42FD-B5C8-7F71048287F9}"/>
              </a:ext>
            </a:extLst>
          </p:cNvPr>
          <p:cNvSpPr txBox="1"/>
          <p:nvPr/>
        </p:nvSpPr>
        <p:spPr>
          <a:xfrm>
            <a:off x="297291" y="3959607"/>
            <a:ext cx="5257706" cy="369332"/>
          </a:xfrm>
          <a:prstGeom prst="rect">
            <a:avLst/>
          </a:prstGeom>
          <a:noFill/>
        </p:spPr>
        <p:txBody>
          <a:bodyPr wrap="square" rtlCol="0">
            <a:spAutoFit/>
          </a:bodyPr>
          <a:lstStyle/>
          <a:p>
            <a:r>
              <a:rPr lang="en-US" altLang="zh-CN" dirty="0"/>
              <a:t>Dimension: L400*D24   Substrate: copper </a:t>
            </a:r>
            <a:endParaRPr lang="zh-CN" altLang="en-US" dirty="0"/>
          </a:p>
        </p:txBody>
      </p:sp>
      <p:graphicFrame>
        <p:nvGraphicFramePr>
          <p:cNvPr id="26" name="表格 26">
            <a:extLst>
              <a:ext uri="{FF2B5EF4-FFF2-40B4-BE49-F238E27FC236}">
                <a16:creationId xmlns:a16="http://schemas.microsoft.com/office/drawing/2014/main" id="{2F4EDD93-CAC1-43C9-B0B0-DA7CFA5CB947}"/>
              </a:ext>
            </a:extLst>
          </p:cNvPr>
          <p:cNvGraphicFramePr>
            <a:graphicFrameLocks noGrp="1"/>
          </p:cNvGraphicFramePr>
          <p:nvPr/>
        </p:nvGraphicFramePr>
        <p:xfrm>
          <a:off x="309604" y="4366072"/>
          <a:ext cx="6064763" cy="2225040"/>
        </p:xfrm>
        <a:graphic>
          <a:graphicData uri="http://schemas.openxmlformats.org/drawingml/2006/table">
            <a:tbl>
              <a:tblPr firstRow="1" bandRow="1">
                <a:tableStyleId>{5C22544A-7EE6-4342-B048-85BDC9FD1C3A}</a:tableStyleId>
              </a:tblPr>
              <a:tblGrid>
                <a:gridCol w="2014074">
                  <a:extLst>
                    <a:ext uri="{9D8B030D-6E8A-4147-A177-3AD203B41FA5}">
                      <a16:colId xmlns:a16="http://schemas.microsoft.com/office/drawing/2014/main" val="2542877336"/>
                    </a:ext>
                  </a:extLst>
                </a:gridCol>
                <a:gridCol w="2029101">
                  <a:extLst>
                    <a:ext uri="{9D8B030D-6E8A-4147-A177-3AD203B41FA5}">
                      <a16:colId xmlns:a16="http://schemas.microsoft.com/office/drawing/2014/main" val="2099882231"/>
                    </a:ext>
                  </a:extLst>
                </a:gridCol>
                <a:gridCol w="2021588">
                  <a:extLst>
                    <a:ext uri="{9D8B030D-6E8A-4147-A177-3AD203B41FA5}">
                      <a16:colId xmlns:a16="http://schemas.microsoft.com/office/drawing/2014/main" val="1550233644"/>
                    </a:ext>
                  </a:extLst>
                </a:gridCol>
              </a:tblGrid>
              <a:tr h="370840">
                <a:tc>
                  <a:txBody>
                    <a:bodyPr/>
                    <a:lstStyle/>
                    <a:p>
                      <a:r>
                        <a:rPr lang="en-US" altLang="zh-CN" dirty="0"/>
                        <a:t>Function</a:t>
                      </a:r>
                      <a:endParaRPr lang="zh-CN" altLang="en-US" dirty="0"/>
                    </a:p>
                  </a:txBody>
                  <a:tcPr/>
                </a:tc>
                <a:tc>
                  <a:txBody>
                    <a:bodyPr/>
                    <a:lstStyle/>
                    <a:p>
                      <a:r>
                        <a:rPr lang="en-US" altLang="zh-CN" dirty="0"/>
                        <a:t>Materials</a:t>
                      </a:r>
                      <a:endParaRPr lang="zh-CN" altLang="en-US" dirty="0"/>
                    </a:p>
                  </a:txBody>
                  <a:tcPr/>
                </a:tc>
                <a:tc>
                  <a:txBody>
                    <a:bodyPr/>
                    <a:lstStyle/>
                    <a:p>
                      <a:r>
                        <a:rPr lang="en-US" altLang="zh-CN" dirty="0" err="1"/>
                        <a:t>Thichness</a:t>
                      </a:r>
                      <a:r>
                        <a:rPr lang="en-US" altLang="zh-CN" dirty="0"/>
                        <a:t>/um</a:t>
                      </a:r>
                      <a:endParaRPr lang="zh-CN" altLang="en-US" dirty="0"/>
                    </a:p>
                  </a:txBody>
                  <a:tcPr/>
                </a:tc>
                <a:extLst>
                  <a:ext uri="{0D108BD9-81ED-4DB2-BD59-A6C34878D82A}">
                    <a16:rowId xmlns:a16="http://schemas.microsoft.com/office/drawing/2014/main" val="2041819876"/>
                  </a:ext>
                </a:extLst>
              </a:tr>
              <a:tr h="370840">
                <a:tc>
                  <a:txBody>
                    <a:bodyPr/>
                    <a:lstStyle/>
                    <a:p>
                      <a:r>
                        <a:rPr lang="en-GB" altLang="zh-CN" sz="1800" dirty="0"/>
                        <a:t>Transition-layer</a:t>
                      </a:r>
                      <a:endParaRPr lang="zh-CN" altLang="en-US" dirty="0"/>
                    </a:p>
                  </a:txBody>
                  <a:tcPr/>
                </a:tc>
                <a:tc>
                  <a:txBody>
                    <a:bodyPr/>
                    <a:lstStyle/>
                    <a:p>
                      <a:r>
                        <a:rPr lang="en-GB" altLang="zh-CN" dirty="0" err="1"/>
                        <a:t>MCrAlY</a:t>
                      </a:r>
                      <a:r>
                        <a:rPr lang="en-GB" altLang="zh-CN" dirty="0"/>
                        <a:t>  alloy</a:t>
                      </a:r>
                      <a:endParaRPr lang="zh-CN" altLang="en-US" dirty="0"/>
                    </a:p>
                  </a:txBody>
                  <a:tcPr/>
                </a:tc>
                <a:tc>
                  <a:txBody>
                    <a:bodyPr/>
                    <a:lstStyle/>
                    <a:p>
                      <a:r>
                        <a:rPr lang="en-US" altLang="zh-CN" dirty="0"/>
                        <a:t>50~100</a:t>
                      </a:r>
                      <a:endParaRPr lang="zh-CN" altLang="en-US" dirty="0"/>
                    </a:p>
                  </a:txBody>
                  <a:tcPr/>
                </a:tc>
                <a:extLst>
                  <a:ext uri="{0D108BD9-81ED-4DB2-BD59-A6C34878D82A}">
                    <a16:rowId xmlns:a16="http://schemas.microsoft.com/office/drawing/2014/main" val="3921313992"/>
                  </a:ext>
                </a:extLst>
              </a:tr>
              <a:tr h="370840">
                <a:tc>
                  <a:txBody>
                    <a:bodyPr/>
                    <a:lstStyle/>
                    <a:p>
                      <a:r>
                        <a:rPr lang="en-US" altLang="zh-CN" dirty="0"/>
                        <a:t>Isolation-layer</a:t>
                      </a:r>
                      <a:endParaRPr lang="zh-CN" altLang="en-US" dirty="0"/>
                    </a:p>
                  </a:txBody>
                  <a:tcPr/>
                </a:tc>
                <a:tc>
                  <a:txBody>
                    <a:bodyPr/>
                    <a:lstStyle/>
                    <a:p>
                      <a:r>
                        <a:rPr lang="en-US" altLang="zh-CN" dirty="0"/>
                        <a:t>Al2O3 </a:t>
                      </a:r>
                      <a:r>
                        <a:rPr lang="en-US" altLang="zh-CN" dirty="0" err="1"/>
                        <a:t>cermic</a:t>
                      </a:r>
                      <a:endParaRPr lang="zh-CN" altLang="en-US" dirty="0"/>
                    </a:p>
                  </a:txBody>
                  <a:tcPr/>
                </a:tc>
                <a:tc>
                  <a:txBody>
                    <a:bodyPr/>
                    <a:lstStyle/>
                    <a:p>
                      <a:r>
                        <a:rPr lang="en-US" altLang="zh-CN" dirty="0"/>
                        <a:t>~150</a:t>
                      </a:r>
                      <a:endParaRPr lang="zh-CN" altLang="en-US" dirty="0"/>
                    </a:p>
                  </a:txBody>
                  <a:tcPr/>
                </a:tc>
                <a:extLst>
                  <a:ext uri="{0D108BD9-81ED-4DB2-BD59-A6C34878D82A}">
                    <a16:rowId xmlns:a16="http://schemas.microsoft.com/office/drawing/2014/main" val="787864768"/>
                  </a:ext>
                </a:extLst>
              </a:tr>
              <a:tr h="370840">
                <a:tc>
                  <a:txBody>
                    <a:bodyPr/>
                    <a:lstStyle/>
                    <a:p>
                      <a:r>
                        <a:rPr lang="en-US" altLang="zh-CN" dirty="0"/>
                        <a:t>Conductivity-layer</a:t>
                      </a:r>
                      <a:endParaRPr lang="zh-CN" altLang="en-US" dirty="0"/>
                    </a:p>
                  </a:txBody>
                  <a:tcPr/>
                </a:tc>
                <a:tc>
                  <a:txBody>
                    <a:bodyPr/>
                    <a:lstStyle/>
                    <a:p>
                      <a:r>
                        <a:rPr lang="en-US" altLang="zh-CN" dirty="0" err="1"/>
                        <a:t>NiCr</a:t>
                      </a:r>
                      <a:r>
                        <a:rPr lang="en-US" altLang="zh-CN" dirty="0"/>
                        <a:t> alloy</a:t>
                      </a:r>
                      <a:endParaRPr lang="zh-CN" altLang="en-US" dirty="0"/>
                    </a:p>
                  </a:txBody>
                  <a:tcPr/>
                </a:tc>
                <a:tc>
                  <a:txBody>
                    <a:bodyPr/>
                    <a:lstStyle/>
                    <a:p>
                      <a:r>
                        <a:rPr lang="en-US" altLang="zh-CN" dirty="0"/>
                        <a:t>~100~200</a:t>
                      </a:r>
                      <a:endParaRPr lang="zh-CN" altLang="en-US" dirty="0"/>
                    </a:p>
                  </a:txBody>
                  <a:tcPr/>
                </a:tc>
                <a:extLst>
                  <a:ext uri="{0D108BD9-81ED-4DB2-BD59-A6C34878D82A}">
                    <a16:rowId xmlns:a16="http://schemas.microsoft.com/office/drawing/2014/main" val="393105347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Isolation-layer</a:t>
                      </a:r>
                      <a:endParaRPr lang="zh-CN"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Al2O3 </a:t>
                      </a:r>
                      <a:r>
                        <a:rPr lang="en-US" altLang="zh-CN" dirty="0" err="1"/>
                        <a:t>cermic</a:t>
                      </a:r>
                      <a:endParaRPr lang="zh-CN" altLang="en-US" dirty="0"/>
                    </a:p>
                  </a:txBody>
                  <a:tcPr/>
                </a:tc>
                <a:tc>
                  <a:txBody>
                    <a:bodyPr/>
                    <a:lstStyle/>
                    <a:p>
                      <a:r>
                        <a:rPr lang="en-US" altLang="zh-CN" dirty="0"/>
                        <a:t>~150</a:t>
                      </a:r>
                      <a:endParaRPr lang="zh-CN" altLang="en-US" dirty="0"/>
                    </a:p>
                  </a:txBody>
                  <a:tcPr/>
                </a:tc>
                <a:extLst>
                  <a:ext uri="{0D108BD9-81ED-4DB2-BD59-A6C34878D82A}">
                    <a16:rowId xmlns:a16="http://schemas.microsoft.com/office/drawing/2014/main" val="3748565561"/>
                  </a:ext>
                </a:extLst>
              </a:tr>
              <a:tr h="370840">
                <a:tc>
                  <a:txBody>
                    <a:bodyPr/>
                    <a:lstStyle/>
                    <a:p>
                      <a:r>
                        <a:rPr lang="en-US" altLang="zh-CN" dirty="0"/>
                        <a:t>Contactor-layer</a:t>
                      </a:r>
                      <a:endParaRPr lang="zh-CN" altLang="en-US" dirty="0"/>
                    </a:p>
                  </a:txBody>
                  <a:tcPr/>
                </a:tc>
                <a:tc>
                  <a:txBody>
                    <a:bodyPr/>
                    <a:lstStyle/>
                    <a:p>
                      <a:r>
                        <a:rPr lang="en-US" altLang="zh-CN" dirty="0"/>
                        <a:t>Copper</a:t>
                      </a:r>
                      <a:endParaRPr lang="zh-CN" altLang="en-US" dirty="0"/>
                    </a:p>
                  </a:txBody>
                  <a:tcPr/>
                </a:tc>
                <a:tc>
                  <a:txBody>
                    <a:bodyPr/>
                    <a:lstStyle/>
                    <a:p>
                      <a:r>
                        <a:rPr lang="en-US" altLang="zh-CN" dirty="0"/>
                        <a:t>~50</a:t>
                      </a:r>
                      <a:endParaRPr lang="zh-CN" altLang="en-US" dirty="0"/>
                    </a:p>
                  </a:txBody>
                  <a:tcPr/>
                </a:tc>
                <a:extLst>
                  <a:ext uri="{0D108BD9-81ED-4DB2-BD59-A6C34878D82A}">
                    <a16:rowId xmlns:a16="http://schemas.microsoft.com/office/drawing/2014/main" val="2425169502"/>
                  </a:ext>
                </a:extLst>
              </a:tr>
            </a:tbl>
          </a:graphicData>
        </a:graphic>
      </p:graphicFrame>
      <p:pic>
        <p:nvPicPr>
          <p:cNvPr id="27" name="图片 26" descr="10.4.32.24 - 远程桌面连接">
            <a:extLst>
              <a:ext uri="{FF2B5EF4-FFF2-40B4-BE49-F238E27FC236}">
                <a16:creationId xmlns:a16="http://schemas.microsoft.com/office/drawing/2014/main" id="{FBA67289-3309-440D-8391-6B0BD53AA84F}"/>
              </a:ext>
            </a:extLst>
          </p:cNvPr>
          <p:cNvPicPr/>
          <p:nvPr/>
        </p:nvPicPr>
        <p:blipFill rotWithShape="1">
          <a:blip r:embed="rId6" cstate="print">
            <a:extLst>
              <a:ext uri="{28A0092B-C50C-407E-A947-70E740481C1C}">
                <a14:useLocalDpi xmlns:a14="http://schemas.microsoft.com/office/drawing/2010/main" val="0"/>
              </a:ext>
            </a:extLst>
          </a:blip>
          <a:srcRect l="17960" t="17066" r="24770" b="9185"/>
          <a:stretch/>
        </p:blipFill>
        <p:spPr bwMode="auto">
          <a:xfrm>
            <a:off x="1218927" y="1643517"/>
            <a:ext cx="1666303" cy="1225158"/>
          </a:xfrm>
          <a:prstGeom prst="rect">
            <a:avLst/>
          </a:prstGeom>
          <a:ln>
            <a:noFill/>
          </a:ln>
          <a:extLst>
            <a:ext uri="{53640926-AAD7-44D8-BBD7-CCE9431645EC}">
              <a14:shadowObscured xmlns:a14="http://schemas.microsoft.com/office/drawing/2010/main"/>
            </a:ext>
          </a:extLst>
        </p:spPr>
      </p:pic>
      <p:pic>
        <p:nvPicPr>
          <p:cNvPr id="4" name="图片 3">
            <a:extLst>
              <a:ext uri="{FF2B5EF4-FFF2-40B4-BE49-F238E27FC236}">
                <a16:creationId xmlns:a16="http://schemas.microsoft.com/office/drawing/2014/main" id="{477105B1-0610-4883-8B4E-BCDFE335C8C7}"/>
              </a:ext>
            </a:extLst>
          </p:cNvPr>
          <p:cNvPicPr>
            <a:picLocks noChangeAspect="1"/>
          </p:cNvPicPr>
          <p:nvPr/>
        </p:nvPicPr>
        <p:blipFill>
          <a:blip r:embed="rId7"/>
          <a:stretch>
            <a:fillRect/>
          </a:stretch>
        </p:blipFill>
        <p:spPr>
          <a:xfrm>
            <a:off x="4648213" y="1191548"/>
            <a:ext cx="3797289" cy="2910173"/>
          </a:xfrm>
          <a:prstGeom prst="rect">
            <a:avLst/>
          </a:prstGeom>
        </p:spPr>
      </p:pic>
      <p:cxnSp>
        <p:nvCxnSpPr>
          <p:cNvPr id="6" name="直接连接符 5">
            <a:extLst>
              <a:ext uri="{FF2B5EF4-FFF2-40B4-BE49-F238E27FC236}">
                <a16:creationId xmlns:a16="http://schemas.microsoft.com/office/drawing/2014/main" id="{16BC9770-C069-458E-99AC-D799EDADB570}"/>
              </a:ext>
            </a:extLst>
          </p:cNvPr>
          <p:cNvCxnSpPr/>
          <p:nvPr/>
        </p:nvCxnSpPr>
        <p:spPr>
          <a:xfrm>
            <a:off x="7692991" y="4733925"/>
            <a:ext cx="4060859"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1" name="直接连接符 20">
            <a:extLst>
              <a:ext uri="{FF2B5EF4-FFF2-40B4-BE49-F238E27FC236}">
                <a16:creationId xmlns:a16="http://schemas.microsoft.com/office/drawing/2014/main" id="{D6F83D9A-C8F3-4C72-B11B-43A4EF846071}"/>
              </a:ext>
            </a:extLst>
          </p:cNvPr>
          <p:cNvCxnSpPr>
            <a:cxnSpLocks/>
          </p:cNvCxnSpPr>
          <p:nvPr/>
        </p:nvCxnSpPr>
        <p:spPr>
          <a:xfrm>
            <a:off x="5341933" y="2077350"/>
            <a:ext cx="2201867" cy="1197"/>
          </a:xfrm>
          <a:prstGeom prst="line">
            <a:avLst/>
          </a:prstGeom>
        </p:spPr>
        <p:style>
          <a:lnRef idx="1">
            <a:schemeClr val="accent2"/>
          </a:lnRef>
          <a:fillRef idx="0">
            <a:schemeClr val="accent2"/>
          </a:fillRef>
          <a:effectRef idx="0">
            <a:schemeClr val="accent2"/>
          </a:effectRef>
          <a:fontRef idx="minor">
            <a:schemeClr val="tx1"/>
          </a:fontRef>
        </p:style>
      </p:cxnSp>
      <p:pic>
        <p:nvPicPr>
          <p:cNvPr id="12" name="图片 11">
            <a:extLst>
              <a:ext uri="{FF2B5EF4-FFF2-40B4-BE49-F238E27FC236}">
                <a16:creationId xmlns:a16="http://schemas.microsoft.com/office/drawing/2014/main" id="{0932D88E-7D7C-40FC-B05D-99414380F636}"/>
              </a:ext>
            </a:extLst>
          </p:cNvPr>
          <p:cNvPicPr>
            <a:picLocks noChangeAspect="1"/>
          </p:cNvPicPr>
          <p:nvPr/>
        </p:nvPicPr>
        <p:blipFill rotWithShape="1">
          <a:blip r:embed="rId8">
            <a:extLst>
              <a:ext uri="{28A0092B-C50C-407E-A947-70E740481C1C}">
                <a14:useLocalDpi xmlns:a14="http://schemas.microsoft.com/office/drawing/2010/main" val="0"/>
              </a:ext>
            </a:extLst>
          </a:blip>
          <a:srcRect t="11111" r="104"/>
          <a:stretch/>
        </p:blipFill>
        <p:spPr>
          <a:xfrm>
            <a:off x="8445502" y="1519767"/>
            <a:ext cx="3212787" cy="2144091"/>
          </a:xfrm>
          <a:prstGeom prst="rect">
            <a:avLst/>
          </a:prstGeom>
        </p:spPr>
      </p:pic>
      <p:sp>
        <p:nvSpPr>
          <p:cNvPr id="14" name="文本框 13">
            <a:extLst>
              <a:ext uri="{FF2B5EF4-FFF2-40B4-BE49-F238E27FC236}">
                <a16:creationId xmlns:a16="http://schemas.microsoft.com/office/drawing/2014/main" id="{5E3FDC45-1326-413E-B48D-61A1BF7143E9}"/>
              </a:ext>
            </a:extLst>
          </p:cNvPr>
          <p:cNvSpPr txBox="1"/>
          <p:nvPr/>
        </p:nvSpPr>
        <p:spPr>
          <a:xfrm>
            <a:off x="297291" y="1084292"/>
            <a:ext cx="4074684" cy="369332"/>
          </a:xfrm>
          <a:prstGeom prst="rect">
            <a:avLst/>
          </a:prstGeom>
          <a:noFill/>
        </p:spPr>
        <p:txBody>
          <a:bodyPr wrap="square" rtlCol="0">
            <a:spAutoFit/>
          </a:bodyPr>
          <a:lstStyle/>
          <a:p>
            <a:r>
              <a:rPr lang="en-US" altLang="zh-CN" dirty="0"/>
              <a:t>Reheating test more than 12 times</a:t>
            </a:r>
            <a:endParaRPr lang="zh-CN" altLang="en-US" dirty="0"/>
          </a:p>
        </p:txBody>
      </p:sp>
      <p:sp>
        <p:nvSpPr>
          <p:cNvPr id="15" name="文本框 14">
            <a:extLst>
              <a:ext uri="{FF2B5EF4-FFF2-40B4-BE49-F238E27FC236}">
                <a16:creationId xmlns:a16="http://schemas.microsoft.com/office/drawing/2014/main" id="{430478EA-A807-4375-AC57-480CA90CB886}"/>
              </a:ext>
            </a:extLst>
          </p:cNvPr>
          <p:cNvSpPr txBox="1"/>
          <p:nvPr/>
        </p:nvSpPr>
        <p:spPr>
          <a:xfrm>
            <a:off x="8432738" y="1098501"/>
            <a:ext cx="3533464" cy="369332"/>
          </a:xfrm>
          <a:prstGeom prst="rect">
            <a:avLst/>
          </a:prstGeom>
          <a:noFill/>
        </p:spPr>
        <p:txBody>
          <a:bodyPr wrap="square" rtlCol="0">
            <a:spAutoFit/>
          </a:bodyPr>
          <a:lstStyle/>
          <a:p>
            <a:r>
              <a:rPr lang="en-US" altLang="zh-CN" dirty="0"/>
              <a:t>Adhesion test in ultrasonic resining</a:t>
            </a:r>
            <a:endParaRPr lang="zh-CN" altLang="en-US" dirty="0"/>
          </a:p>
        </p:txBody>
      </p:sp>
    </p:spTree>
    <p:extLst>
      <p:ext uri="{BB962C8B-B14F-4D97-AF65-F5344CB8AC3E}">
        <p14:creationId xmlns:p14="http://schemas.microsoft.com/office/powerpoint/2010/main" val="36536582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39F2265-C170-41CA-A0AD-4E7AA5CCADBD}"/>
              </a:ext>
            </a:extLst>
          </p:cNvPr>
          <p:cNvSpPr>
            <a:spLocks noGrp="1"/>
          </p:cNvSpPr>
          <p:nvPr>
            <p:ph idx="1"/>
          </p:nvPr>
        </p:nvSpPr>
        <p:spPr>
          <a:xfrm>
            <a:off x="361949" y="1516048"/>
            <a:ext cx="11699421" cy="4840303"/>
          </a:xfrm>
        </p:spPr>
        <p:txBody>
          <a:bodyPr>
            <a:normAutofit/>
          </a:bodyPr>
          <a:lstStyle/>
          <a:p>
            <a:r>
              <a:rPr lang="en-US" altLang="zh-CN" sz="1800" dirty="0"/>
              <a:t>Production line of vacuum chambers NEG coating and spraying heating will be R&amp;D in 2 years;</a:t>
            </a:r>
          </a:p>
          <a:p>
            <a:pPr>
              <a:buFont typeface="Wingdings" panose="05000000000000000000" pitchFamily="2" charset="2"/>
              <a:buChar char="ü"/>
            </a:pPr>
            <a:r>
              <a:rPr lang="en-US" altLang="zh-CN" sz="1800" dirty="0"/>
              <a:t>NEG coating by magnetron sputtering cathode method R&amp;D will be carried out to adapt the production line;</a:t>
            </a:r>
          </a:p>
          <a:p>
            <a:pPr>
              <a:buFont typeface="Wingdings" panose="05000000000000000000" pitchFamily="2" charset="2"/>
              <a:buChar char="ü"/>
            </a:pPr>
            <a:r>
              <a:rPr lang="en-US" altLang="zh-CN" sz="1800" dirty="0"/>
              <a:t>Prototype of Spraying heating film and tests have been carried out, which shows a good results;</a:t>
            </a:r>
          </a:p>
          <a:p>
            <a:r>
              <a:rPr lang="en-US" altLang="zh-CN" sz="1800" dirty="0"/>
              <a:t>NEG coating optimization for low impedance film, </a:t>
            </a:r>
            <a:r>
              <a:rPr lang="en-GB" altLang="zh-CN" sz="1800" dirty="0"/>
              <a:t>Spray</a:t>
            </a:r>
            <a:r>
              <a:rPr lang="en-US" altLang="zh-CN" sz="1800" dirty="0" err="1"/>
              <a:t>ing</a:t>
            </a:r>
            <a:r>
              <a:rPr lang="en-GB" altLang="zh-CN" sz="1800" dirty="0"/>
              <a:t> for heating film plan to be carried out ;</a:t>
            </a:r>
          </a:p>
          <a:p>
            <a:endParaRPr lang="zh-CN" altLang="en-US" sz="1800" dirty="0"/>
          </a:p>
        </p:txBody>
      </p:sp>
      <p:sp>
        <p:nvSpPr>
          <p:cNvPr id="3" name="标题 2">
            <a:extLst>
              <a:ext uri="{FF2B5EF4-FFF2-40B4-BE49-F238E27FC236}">
                <a16:creationId xmlns:a16="http://schemas.microsoft.com/office/drawing/2014/main" id="{42FAE860-3974-496F-95E2-5D8AF840D22A}"/>
              </a:ext>
            </a:extLst>
          </p:cNvPr>
          <p:cNvSpPr>
            <a:spLocks noGrp="1"/>
          </p:cNvSpPr>
          <p:nvPr>
            <p:ph type="title"/>
          </p:nvPr>
        </p:nvSpPr>
        <p:spPr/>
        <p:txBody>
          <a:bodyPr/>
          <a:lstStyle/>
          <a:p>
            <a:r>
              <a:rPr lang="en-US" altLang="zh-CN" dirty="0">
                <a:solidFill>
                  <a:schemeClr val="accent1">
                    <a:lumMod val="75000"/>
                  </a:schemeClr>
                </a:solidFill>
              </a:rPr>
              <a:t>Conclusion</a:t>
            </a:r>
            <a:endParaRPr lang="zh-CN" altLang="en-US" dirty="0">
              <a:solidFill>
                <a:schemeClr val="accent1">
                  <a:lumMod val="75000"/>
                </a:schemeClr>
              </a:solidFill>
            </a:endParaRPr>
          </a:p>
        </p:txBody>
      </p:sp>
      <p:sp>
        <p:nvSpPr>
          <p:cNvPr id="5" name="灯片编号占位符 4">
            <a:extLst>
              <a:ext uri="{FF2B5EF4-FFF2-40B4-BE49-F238E27FC236}">
                <a16:creationId xmlns:a16="http://schemas.microsoft.com/office/drawing/2014/main" id="{F158467B-84C2-45D2-A61A-26056AA42576}"/>
              </a:ext>
            </a:extLst>
          </p:cNvPr>
          <p:cNvSpPr>
            <a:spLocks noGrp="1"/>
          </p:cNvSpPr>
          <p:nvPr>
            <p:ph type="sldNum" sz="quarter" idx="12"/>
          </p:nvPr>
        </p:nvSpPr>
        <p:spPr/>
        <p:txBody>
          <a:bodyPr/>
          <a:lstStyle/>
          <a:p>
            <a:fld id="{F15E9139-A00B-4B2A-98A6-095DC08F1345}" type="slidenum">
              <a:rPr lang="zh-CN" altLang="en-US" smtClean="0"/>
              <a:pPr/>
              <a:t>18</a:t>
            </a:fld>
            <a:endParaRPr lang="zh-CN" altLang="en-US"/>
          </a:p>
        </p:txBody>
      </p:sp>
    </p:spTree>
    <p:extLst>
      <p:ext uri="{BB962C8B-B14F-4D97-AF65-F5344CB8AC3E}">
        <p14:creationId xmlns:p14="http://schemas.microsoft.com/office/powerpoint/2010/main" val="9245141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39F2265-C170-41CA-A0AD-4E7AA5CCADBD}"/>
              </a:ext>
            </a:extLst>
          </p:cNvPr>
          <p:cNvSpPr>
            <a:spLocks noGrp="1"/>
          </p:cNvSpPr>
          <p:nvPr>
            <p:ph idx="1"/>
          </p:nvPr>
        </p:nvSpPr>
        <p:spPr>
          <a:xfrm>
            <a:off x="361950" y="1189021"/>
            <a:ext cx="11830050" cy="4840303"/>
          </a:xfrm>
        </p:spPr>
        <p:txBody>
          <a:bodyPr>
            <a:normAutofit/>
          </a:bodyPr>
          <a:lstStyle/>
          <a:p>
            <a:r>
              <a:rPr lang="en-US" altLang="zh-CN" sz="2000" b="1" dirty="0"/>
              <a:t>A significant amount of work has been completed in the CDR and TDR, and I would like to thank all those who have contributed to these efforts.</a:t>
            </a:r>
          </a:p>
          <a:p>
            <a:r>
              <a:rPr lang="en-US" altLang="zh-CN" sz="2000" b="1" dirty="0"/>
              <a:t>Thanks for the HEPS, FCC-</a:t>
            </a:r>
            <a:r>
              <a:rPr lang="en-US" altLang="zh-CN" sz="2000" b="1" dirty="0" err="1"/>
              <a:t>ee</a:t>
            </a:r>
            <a:r>
              <a:rPr lang="en-US" altLang="zh-CN" sz="2000" b="1" dirty="0"/>
              <a:t> project;</a:t>
            </a:r>
          </a:p>
        </p:txBody>
      </p:sp>
      <p:sp>
        <p:nvSpPr>
          <p:cNvPr id="5" name="灯片编号占位符 4">
            <a:extLst>
              <a:ext uri="{FF2B5EF4-FFF2-40B4-BE49-F238E27FC236}">
                <a16:creationId xmlns:a16="http://schemas.microsoft.com/office/drawing/2014/main" id="{F158467B-84C2-45D2-A61A-26056AA42576}"/>
              </a:ext>
            </a:extLst>
          </p:cNvPr>
          <p:cNvSpPr>
            <a:spLocks noGrp="1"/>
          </p:cNvSpPr>
          <p:nvPr>
            <p:ph type="sldNum" sz="quarter" idx="12"/>
          </p:nvPr>
        </p:nvSpPr>
        <p:spPr/>
        <p:txBody>
          <a:bodyPr/>
          <a:lstStyle/>
          <a:p>
            <a:fld id="{F15E9139-A00B-4B2A-98A6-095DC08F1345}" type="slidenum">
              <a:rPr lang="zh-CN" altLang="en-US" smtClean="0"/>
              <a:pPr/>
              <a:t>19</a:t>
            </a:fld>
            <a:endParaRPr lang="zh-CN" altLang="en-US"/>
          </a:p>
        </p:txBody>
      </p:sp>
      <p:sp>
        <p:nvSpPr>
          <p:cNvPr id="8" name="标题 1">
            <a:extLst>
              <a:ext uri="{FF2B5EF4-FFF2-40B4-BE49-F238E27FC236}">
                <a16:creationId xmlns:a16="http://schemas.microsoft.com/office/drawing/2014/main" id="{280A948D-598B-47ED-B373-96CD04CA1790}"/>
              </a:ext>
            </a:extLst>
          </p:cNvPr>
          <p:cNvSpPr txBox="1">
            <a:spLocks/>
          </p:cNvSpPr>
          <p:nvPr/>
        </p:nvSpPr>
        <p:spPr>
          <a:xfrm>
            <a:off x="819075" y="136524"/>
            <a:ext cx="10763325" cy="72547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000" b="1" kern="1200" baseline="0">
                <a:solidFill>
                  <a:srgbClr val="FF0000"/>
                </a:solidFill>
                <a:effectLst>
                  <a:outerShdw blurRad="38100" dist="38100" dir="2700000" algn="tl">
                    <a:srgbClr val="000000">
                      <a:alpha val="43137"/>
                    </a:srgbClr>
                  </a:outerShdw>
                </a:effectLst>
                <a:latin typeface="Arial Black" pitchFamily="34" charset="0"/>
                <a:ea typeface="微软雅黑" pitchFamily="34" charset="-122"/>
                <a:cs typeface="+mj-cs"/>
              </a:defRPr>
            </a:lvl1pPr>
          </a:lstStyle>
          <a:p>
            <a:r>
              <a:rPr lang="en-US" altLang="zh-CN" sz="3600" dirty="0">
                <a:solidFill>
                  <a:schemeClr val="accent1">
                    <a:lumMod val="75000"/>
                  </a:schemeClr>
                </a:solidFill>
              </a:rPr>
              <a:t>Acknowledgement </a:t>
            </a:r>
          </a:p>
        </p:txBody>
      </p:sp>
      <p:sp>
        <p:nvSpPr>
          <p:cNvPr id="9" name="文本框 8">
            <a:extLst>
              <a:ext uri="{FF2B5EF4-FFF2-40B4-BE49-F238E27FC236}">
                <a16:creationId xmlns:a16="http://schemas.microsoft.com/office/drawing/2014/main" id="{7FDCA3D9-0865-46E0-89DA-9C5CDFE0388F}"/>
              </a:ext>
            </a:extLst>
          </p:cNvPr>
          <p:cNvSpPr txBox="1"/>
          <p:nvPr/>
        </p:nvSpPr>
        <p:spPr>
          <a:xfrm>
            <a:off x="4713287" y="4770090"/>
            <a:ext cx="505777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Thanks for your attention</a:t>
            </a:r>
            <a:endParaRPr kumimoji="0" lang="zh-CN" altLang="en-US" sz="3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spTree>
    <p:extLst>
      <p:ext uri="{BB962C8B-B14F-4D97-AF65-F5344CB8AC3E}">
        <p14:creationId xmlns:p14="http://schemas.microsoft.com/office/powerpoint/2010/main" val="41519357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3CC8586-B978-48B2-AE25-8B8406277B10}"/>
              </a:ext>
            </a:extLst>
          </p:cNvPr>
          <p:cNvSpPr>
            <a:spLocks noGrp="1"/>
          </p:cNvSpPr>
          <p:nvPr>
            <p:ph idx="1"/>
          </p:nvPr>
        </p:nvSpPr>
        <p:spPr>
          <a:xfrm>
            <a:off x="355600" y="1139992"/>
            <a:ext cx="10972800" cy="5572139"/>
          </a:xfrm>
        </p:spPr>
        <p:txBody>
          <a:bodyPr>
            <a:normAutofit/>
          </a:bodyPr>
          <a:lstStyle/>
          <a:p>
            <a:pPr marL="358775" indent="-358775"/>
            <a:r>
              <a:rPr lang="en-US" altLang="zh-CN" sz="1600" dirty="0"/>
              <a:t>- Preview of CEPC vacuum system</a:t>
            </a:r>
          </a:p>
          <a:p>
            <a:pPr marL="358775" indent="-358775"/>
            <a:r>
              <a:rPr lang="en-US" altLang="zh-CN" sz="1600" dirty="0"/>
              <a:t>-Production line of vacuum chambers</a:t>
            </a:r>
          </a:p>
          <a:p>
            <a:pPr marL="358775" indent="-358775"/>
            <a:r>
              <a:rPr lang="en-US" altLang="zh-CN" sz="1600" dirty="0"/>
              <a:t>-Prototype of cathode for NEG coating</a:t>
            </a:r>
          </a:p>
          <a:p>
            <a:pPr marL="358775" indent="-358775"/>
            <a:r>
              <a:rPr lang="en-US" altLang="zh-CN" sz="1600" dirty="0"/>
              <a:t>-</a:t>
            </a:r>
            <a:r>
              <a:rPr lang="en-GB" altLang="zh-CN" sz="1600" dirty="0"/>
              <a:t>Spray</a:t>
            </a:r>
            <a:r>
              <a:rPr lang="en-US" altLang="zh-CN" sz="1600" dirty="0" err="1"/>
              <a:t>ing</a:t>
            </a:r>
            <a:r>
              <a:rPr lang="en-GB" altLang="zh-CN" sz="1600" dirty="0"/>
              <a:t> for heating film R&amp;D</a:t>
            </a:r>
            <a:endParaRPr lang="en-US" altLang="zh-CN" sz="1600" dirty="0"/>
          </a:p>
          <a:p>
            <a:pPr marL="358775" indent="-358775"/>
            <a:r>
              <a:rPr lang="en-US" altLang="zh-CN" sz="1600" dirty="0"/>
              <a:t>-Conclusion</a:t>
            </a:r>
          </a:p>
          <a:p>
            <a:pPr marL="358775" indent="-358775"/>
            <a:r>
              <a:rPr lang="en-US" altLang="zh-CN" sz="1600" dirty="0"/>
              <a:t>-Acknowledgement </a:t>
            </a:r>
          </a:p>
          <a:p>
            <a:endParaRPr lang="zh-CN" altLang="en-US" sz="1600" dirty="0"/>
          </a:p>
        </p:txBody>
      </p:sp>
      <p:sp>
        <p:nvSpPr>
          <p:cNvPr id="3" name="标题 2">
            <a:extLst>
              <a:ext uri="{FF2B5EF4-FFF2-40B4-BE49-F238E27FC236}">
                <a16:creationId xmlns:a16="http://schemas.microsoft.com/office/drawing/2014/main" id="{D5F4865F-37A8-4C5B-8008-9162DF97B87E}"/>
              </a:ext>
            </a:extLst>
          </p:cNvPr>
          <p:cNvSpPr>
            <a:spLocks noGrp="1"/>
          </p:cNvSpPr>
          <p:nvPr>
            <p:ph type="title"/>
          </p:nvPr>
        </p:nvSpPr>
        <p:spPr/>
        <p:txBody>
          <a:bodyPr/>
          <a:lstStyle/>
          <a:p>
            <a:r>
              <a:rPr lang="en-US" altLang="zh-CN" dirty="0">
                <a:solidFill>
                  <a:schemeClr val="accent1">
                    <a:lumMod val="75000"/>
                  </a:schemeClr>
                </a:solidFill>
              </a:rPr>
              <a:t>Outline</a:t>
            </a:r>
            <a:endParaRPr lang="zh-CN" altLang="en-US" dirty="0">
              <a:solidFill>
                <a:schemeClr val="accent1">
                  <a:lumMod val="75000"/>
                </a:schemeClr>
              </a:solidFill>
            </a:endParaRPr>
          </a:p>
        </p:txBody>
      </p:sp>
      <p:sp>
        <p:nvSpPr>
          <p:cNvPr id="4" name="灯片编号占位符 3">
            <a:extLst>
              <a:ext uri="{FF2B5EF4-FFF2-40B4-BE49-F238E27FC236}">
                <a16:creationId xmlns:a16="http://schemas.microsoft.com/office/drawing/2014/main" id="{BDAD26A3-D035-4348-B607-B6D7F6D963DB}"/>
              </a:ext>
            </a:extLst>
          </p:cNvPr>
          <p:cNvSpPr>
            <a:spLocks noGrp="1"/>
          </p:cNvSpPr>
          <p:nvPr>
            <p:ph type="sldNum" sz="quarter" idx="12"/>
          </p:nvPr>
        </p:nvSpPr>
        <p:spPr/>
        <p:txBody>
          <a:bodyPr/>
          <a:lstStyle/>
          <a:p>
            <a:fld id="{F15E9139-A00B-4B2A-98A6-095DC08F1345}" type="slidenum">
              <a:rPr lang="zh-CN" altLang="en-US" smtClean="0"/>
              <a:pPr/>
              <a:t>2</a:t>
            </a:fld>
            <a:endParaRPr lang="zh-CN" altLang="en-US"/>
          </a:p>
        </p:txBody>
      </p:sp>
    </p:spTree>
    <p:extLst>
      <p:ext uri="{BB962C8B-B14F-4D97-AF65-F5344CB8AC3E}">
        <p14:creationId xmlns:p14="http://schemas.microsoft.com/office/powerpoint/2010/main" val="1114948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6D4DB3AD-15EA-4336-BBE2-065473CD735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2968" t="20336" r="20583" b="18922"/>
          <a:stretch/>
        </p:blipFill>
        <p:spPr>
          <a:xfrm>
            <a:off x="3975684" y="1253851"/>
            <a:ext cx="3606800" cy="2330469"/>
          </a:xfrm>
          <a:prstGeom prst="rect">
            <a:avLst/>
          </a:prstGeom>
        </p:spPr>
      </p:pic>
      <p:graphicFrame>
        <p:nvGraphicFramePr>
          <p:cNvPr id="2" name="表格 1">
            <a:extLst>
              <a:ext uri="{FF2B5EF4-FFF2-40B4-BE49-F238E27FC236}">
                <a16:creationId xmlns:a16="http://schemas.microsoft.com/office/drawing/2014/main" id="{6D9437AE-FF7A-4D9B-8753-C2CAB4A79083}"/>
              </a:ext>
            </a:extLst>
          </p:cNvPr>
          <p:cNvGraphicFramePr>
            <a:graphicFrameLocks noGrp="1"/>
          </p:cNvGraphicFramePr>
          <p:nvPr>
            <p:extLst>
              <p:ext uri="{D42A27DB-BD31-4B8C-83A1-F6EECF244321}">
                <p14:modId xmlns:p14="http://schemas.microsoft.com/office/powerpoint/2010/main" val="277960616"/>
              </p:ext>
            </p:extLst>
          </p:nvPr>
        </p:nvGraphicFramePr>
        <p:xfrm>
          <a:off x="248234" y="4102008"/>
          <a:ext cx="3606800" cy="2298044"/>
        </p:xfrm>
        <a:graphic>
          <a:graphicData uri="http://schemas.openxmlformats.org/drawingml/2006/table">
            <a:tbl>
              <a:tblPr>
                <a:tableStyleId>{9D7B26C5-4107-4FEC-AEDC-1716B250A1EF}</a:tableStyleId>
              </a:tblPr>
              <a:tblGrid>
                <a:gridCol w="2290179">
                  <a:extLst>
                    <a:ext uri="{9D8B030D-6E8A-4147-A177-3AD203B41FA5}">
                      <a16:colId xmlns:a16="http://schemas.microsoft.com/office/drawing/2014/main" val="3673301523"/>
                    </a:ext>
                  </a:extLst>
                </a:gridCol>
                <a:gridCol w="1316621">
                  <a:extLst>
                    <a:ext uri="{9D8B030D-6E8A-4147-A177-3AD203B41FA5}">
                      <a16:colId xmlns:a16="http://schemas.microsoft.com/office/drawing/2014/main" val="4002106948"/>
                    </a:ext>
                  </a:extLst>
                </a:gridCol>
              </a:tblGrid>
              <a:tr h="328292">
                <a:tc>
                  <a:txBody>
                    <a:bodyPr/>
                    <a:lstStyle/>
                    <a:p>
                      <a:pPr algn="ctr" fontAlgn="b"/>
                      <a:r>
                        <a:rPr lang="en-GB" sz="1800" b="1" u="none" strike="noStrike" dirty="0">
                          <a:effectLst/>
                          <a:latin typeface="Times New Roman" panose="02020603050405020304" pitchFamily="18" charset="0"/>
                          <a:cs typeface="Times New Roman" panose="02020603050405020304" pitchFamily="18" charset="0"/>
                        </a:rPr>
                        <a:t>Accelerator</a:t>
                      </a:r>
                      <a:endParaRPr lang="en-GB" sz="1800" b="1"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tc>
                  <a:txBody>
                    <a:bodyPr/>
                    <a:lstStyle/>
                    <a:p>
                      <a:pPr algn="ctr" fontAlgn="b"/>
                      <a:r>
                        <a:rPr lang="en-GB" sz="1800" b="1" u="none" strike="noStrike" dirty="0">
                          <a:effectLst/>
                          <a:latin typeface="Times New Roman" panose="02020603050405020304" pitchFamily="18" charset="0"/>
                          <a:cs typeface="Times New Roman" panose="02020603050405020304" pitchFamily="18" charset="0"/>
                        </a:rPr>
                        <a:t>length/m</a:t>
                      </a:r>
                      <a:endParaRPr lang="en-GB" sz="1800" b="1"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3519415076"/>
                  </a:ext>
                </a:extLst>
              </a:tr>
              <a:tr h="328292">
                <a:tc>
                  <a:txBody>
                    <a:bodyPr/>
                    <a:lstStyle/>
                    <a:p>
                      <a:pPr algn="ctr" fontAlgn="b"/>
                      <a:r>
                        <a:rPr lang="en-GB" sz="1600" u="none" strike="noStrike" dirty="0">
                          <a:effectLst/>
                          <a:latin typeface="Times New Roman" panose="02020603050405020304" pitchFamily="18" charset="0"/>
                          <a:cs typeface="Times New Roman" panose="02020603050405020304" pitchFamily="18" charset="0"/>
                        </a:rPr>
                        <a:t>LINAC</a:t>
                      </a:r>
                      <a:endParaRPr lang="en-GB"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1,601+335</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16373854"/>
                  </a:ext>
                </a:extLst>
              </a:tr>
              <a:tr h="328292">
                <a:tc>
                  <a:txBody>
                    <a:bodyPr/>
                    <a:lstStyle/>
                    <a:p>
                      <a:pPr algn="ctr" fontAlgn="b"/>
                      <a:r>
                        <a:rPr lang="en-GB" sz="1600" u="none" strike="noStrike" dirty="0">
                          <a:effectLst/>
                          <a:latin typeface="Times New Roman" panose="02020603050405020304" pitchFamily="18" charset="0"/>
                          <a:cs typeface="Times New Roman" panose="02020603050405020304" pitchFamily="18" charset="0"/>
                        </a:rPr>
                        <a:t>Damping ring</a:t>
                      </a:r>
                      <a:endParaRPr lang="en-GB"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147</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1119404535"/>
                  </a:ext>
                </a:extLst>
              </a:tr>
              <a:tr h="328292">
                <a:tc>
                  <a:txBody>
                    <a:bodyPr/>
                    <a:lstStyle/>
                    <a:p>
                      <a:pPr algn="ctr" fontAlgn="b"/>
                      <a:r>
                        <a:rPr lang="en-GB" sz="1600" u="none" strike="noStrike">
                          <a:effectLst/>
                          <a:latin typeface="Times New Roman" panose="02020603050405020304" pitchFamily="18" charset="0"/>
                          <a:cs typeface="Times New Roman" panose="02020603050405020304" pitchFamily="18" charset="0"/>
                        </a:rPr>
                        <a:t>Booster</a:t>
                      </a:r>
                      <a:endParaRPr lang="en-GB"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100,000</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259199453"/>
                  </a:ext>
                </a:extLst>
              </a:tr>
              <a:tr h="328292">
                <a:tc>
                  <a:txBody>
                    <a:bodyPr/>
                    <a:lstStyle/>
                    <a:p>
                      <a:pPr algn="ctr" fontAlgn="b"/>
                      <a:r>
                        <a:rPr lang="en-GB" sz="1600" u="none" strike="noStrike">
                          <a:effectLst/>
                          <a:latin typeface="Times New Roman" panose="02020603050405020304" pitchFamily="18" charset="0"/>
                          <a:cs typeface="Times New Roman" panose="02020603050405020304" pitchFamily="18" charset="0"/>
                        </a:rPr>
                        <a:t>Collider</a:t>
                      </a:r>
                      <a:endParaRPr lang="en-GB"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200,000</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2732473930"/>
                  </a:ext>
                </a:extLst>
              </a:tr>
              <a:tr h="328292">
                <a:tc>
                  <a:txBody>
                    <a:bodyPr/>
                    <a:lstStyle/>
                    <a:p>
                      <a:pPr algn="ctr" fontAlgn="b"/>
                      <a:r>
                        <a:rPr lang="en-GB" sz="1600" u="none" strike="noStrike" dirty="0">
                          <a:effectLst/>
                          <a:latin typeface="Times New Roman" panose="02020603050405020304" pitchFamily="18" charset="0"/>
                          <a:cs typeface="Times New Roman" panose="02020603050405020304" pitchFamily="18" charset="0"/>
                        </a:rPr>
                        <a:t>Transport  line</a:t>
                      </a:r>
                      <a:endParaRPr lang="en-GB"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4,680</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2615227230"/>
                  </a:ext>
                </a:extLst>
              </a:tr>
              <a:tr h="328292">
                <a:tc>
                  <a:txBody>
                    <a:bodyPr/>
                    <a:lstStyle/>
                    <a:p>
                      <a:pPr algn="ctr" fontAlgn="b"/>
                      <a:r>
                        <a:rPr lang="en-GB" sz="1600" i="1" u="none" strike="noStrike" dirty="0">
                          <a:effectLst/>
                          <a:latin typeface="Times New Roman" panose="02020603050405020304" pitchFamily="18" charset="0"/>
                          <a:cs typeface="Times New Roman" panose="02020603050405020304" pitchFamily="18" charset="0"/>
                        </a:rPr>
                        <a:t>Total length/m</a:t>
                      </a:r>
                      <a:endParaRPr lang="en-GB" sz="1600" b="0" i="1"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tc>
                  <a:txBody>
                    <a:bodyPr/>
                    <a:lstStyle/>
                    <a:p>
                      <a:pPr algn="ctr" fontAlgn="b"/>
                      <a:r>
                        <a:rPr lang="en-US" altLang="zh-CN" sz="1600" i="1" u="none" strike="noStrike" dirty="0">
                          <a:effectLst/>
                          <a:latin typeface="Times New Roman" panose="02020603050405020304" pitchFamily="18" charset="0"/>
                          <a:cs typeface="Times New Roman" panose="02020603050405020304" pitchFamily="18" charset="0"/>
                        </a:rPr>
                        <a:t>306,763</a:t>
                      </a:r>
                      <a:endParaRPr lang="en-US" altLang="zh-CN" sz="1600" b="0" i="1"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815844536"/>
                  </a:ext>
                </a:extLst>
              </a:tr>
            </a:tbl>
          </a:graphicData>
        </a:graphic>
      </p:graphicFrame>
      <p:pic>
        <p:nvPicPr>
          <p:cNvPr id="4" name="Picture 2" descr="C:\Users\Administrator\Desktop\11112.png">
            <a:extLst>
              <a:ext uri="{FF2B5EF4-FFF2-40B4-BE49-F238E27FC236}">
                <a16:creationId xmlns:a16="http://schemas.microsoft.com/office/drawing/2014/main" id="{B93443CA-B321-4076-ABB1-853C905F43C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39278" y="142852"/>
            <a:ext cx="949382" cy="559540"/>
          </a:xfrm>
          <a:prstGeom prst="rect">
            <a:avLst/>
          </a:prstGeom>
          <a:noFill/>
          <a:extLst>
            <a:ext uri="{909E8E84-426E-40DD-AFC4-6F175D3DCCD1}">
              <a14:hiddenFill xmlns:a14="http://schemas.microsoft.com/office/drawing/2010/main">
                <a:solidFill>
                  <a:srgbClr val="FFFFFF"/>
                </a:solidFill>
              </a14:hiddenFill>
            </a:ext>
          </a:extLst>
        </p:spPr>
      </p:pic>
      <p:sp>
        <p:nvSpPr>
          <p:cNvPr id="5" name="标题 4">
            <a:extLst>
              <a:ext uri="{FF2B5EF4-FFF2-40B4-BE49-F238E27FC236}">
                <a16:creationId xmlns:a16="http://schemas.microsoft.com/office/drawing/2014/main" id="{9F41B730-D31B-48FF-93F9-3A25EB7F6BF7}"/>
              </a:ext>
            </a:extLst>
          </p:cNvPr>
          <p:cNvSpPr>
            <a:spLocks noGrp="1"/>
          </p:cNvSpPr>
          <p:nvPr>
            <p:ph type="title"/>
          </p:nvPr>
        </p:nvSpPr>
        <p:spPr/>
        <p:txBody>
          <a:bodyPr>
            <a:normAutofit/>
          </a:bodyPr>
          <a:lstStyle/>
          <a:p>
            <a:r>
              <a:rPr lang="en-US" altLang="zh-CN" b="1" dirty="0">
                <a:cs typeface="Arial" panose="020B0604020202020204" pitchFamily="34" charset="0"/>
              </a:rPr>
              <a:t>Preview of CEPC vacuum system</a:t>
            </a:r>
            <a:endParaRPr lang="zh-CN" altLang="en-US" dirty="0"/>
          </a:p>
        </p:txBody>
      </p:sp>
      <p:sp>
        <p:nvSpPr>
          <p:cNvPr id="6" name="灯片编号占位符 3">
            <a:extLst>
              <a:ext uri="{FF2B5EF4-FFF2-40B4-BE49-F238E27FC236}">
                <a16:creationId xmlns:a16="http://schemas.microsoft.com/office/drawing/2014/main" id="{C6395CB3-9719-4B4E-A170-F97B78A5544A}"/>
              </a:ext>
            </a:extLst>
          </p:cNvPr>
          <p:cNvSpPr>
            <a:spLocks noGrp="1"/>
          </p:cNvSpPr>
          <p:nvPr>
            <p:ph type="sldNum" sz="quarter" idx="12"/>
          </p:nvPr>
        </p:nvSpPr>
        <p:spPr>
          <a:xfrm>
            <a:off x="10069550" y="6400052"/>
            <a:ext cx="1512849" cy="32142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39F095-3CD2-4D9F-8394-BD3C24143187}"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graphicFrame>
        <p:nvGraphicFramePr>
          <p:cNvPr id="7" name="表格 6">
            <a:extLst>
              <a:ext uri="{FF2B5EF4-FFF2-40B4-BE49-F238E27FC236}">
                <a16:creationId xmlns:a16="http://schemas.microsoft.com/office/drawing/2014/main" id="{7B3030BC-0238-4682-8BB5-04267E159FAF}"/>
              </a:ext>
            </a:extLst>
          </p:cNvPr>
          <p:cNvGraphicFramePr>
            <a:graphicFrameLocks noGrp="1"/>
          </p:cNvGraphicFramePr>
          <p:nvPr>
            <p:extLst>
              <p:ext uri="{D42A27DB-BD31-4B8C-83A1-F6EECF244321}">
                <p14:modId xmlns:p14="http://schemas.microsoft.com/office/powerpoint/2010/main" val="1381334942"/>
              </p:ext>
            </p:extLst>
          </p:nvPr>
        </p:nvGraphicFramePr>
        <p:xfrm>
          <a:off x="248234" y="2031687"/>
          <a:ext cx="3606800" cy="1694766"/>
        </p:xfrm>
        <a:graphic>
          <a:graphicData uri="http://schemas.openxmlformats.org/drawingml/2006/table">
            <a:tbl>
              <a:tblPr>
                <a:tableStyleId>{9D7B26C5-4107-4FEC-AEDC-1716B250A1EF}</a:tableStyleId>
              </a:tblPr>
              <a:tblGrid>
                <a:gridCol w="901700">
                  <a:extLst>
                    <a:ext uri="{9D8B030D-6E8A-4147-A177-3AD203B41FA5}">
                      <a16:colId xmlns:a16="http://schemas.microsoft.com/office/drawing/2014/main" val="897638284"/>
                    </a:ext>
                  </a:extLst>
                </a:gridCol>
                <a:gridCol w="901700">
                  <a:extLst>
                    <a:ext uri="{9D8B030D-6E8A-4147-A177-3AD203B41FA5}">
                      <a16:colId xmlns:a16="http://schemas.microsoft.com/office/drawing/2014/main" val="1213059500"/>
                    </a:ext>
                  </a:extLst>
                </a:gridCol>
                <a:gridCol w="901700">
                  <a:extLst>
                    <a:ext uri="{9D8B030D-6E8A-4147-A177-3AD203B41FA5}">
                      <a16:colId xmlns:a16="http://schemas.microsoft.com/office/drawing/2014/main" val="2577997580"/>
                    </a:ext>
                  </a:extLst>
                </a:gridCol>
                <a:gridCol w="901700">
                  <a:extLst>
                    <a:ext uri="{9D8B030D-6E8A-4147-A177-3AD203B41FA5}">
                      <a16:colId xmlns:a16="http://schemas.microsoft.com/office/drawing/2014/main" val="1013869858"/>
                    </a:ext>
                  </a:extLst>
                </a:gridCol>
              </a:tblGrid>
              <a:tr h="282461">
                <a:tc>
                  <a:txBody>
                    <a:bodyPr/>
                    <a:lstStyle/>
                    <a:p>
                      <a:pPr algn="ctr" fontAlgn="b"/>
                      <a:r>
                        <a:rPr lang="zh-CN" altLang="en-US" sz="1600" b="1" u="none" strike="noStrike" dirty="0">
                          <a:effectLst/>
                          <a:latin typeface="Times New Roman" panose="02020603050405020304" pitchFamily="18" charset="0"/>
                          <a:cs typeface="Times New Roman" panose="02020603050405020304" pitchFamily="18" charset="0"/>
                        </a:rPr>
                        <a:t>　</a:t>
                      </a:r>
                      <a:endParaRPr lang="zh-CN" altLang="en-US" sz="1600" b="1"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GB" sz="1600" b="1" u="none" strike="noStrike" dirty="0">
                          <a:effectLst/>
                          <a:latin typeface="Times New Roman" panose="02020603050405020304" pitchFamily="18" charset="0"/>
                          <a:cs typeface="Times New Roman" panose="02020603050405020304" pitchFamily="18" charset="0"/>
                        </a:rPr>
                        <a:t>E</a:t>
                      </a:r>
                      <a:endParaRPr lang="en-GB" sz="1600" b="1"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GB" sz="1600" b="1" u="none" strike="noStrike" dirty="0">
                          <a:effectLst/>
                          <a:latin typeface="Times New Roman" panose="02020603050405020304" pitchFamily="18" charset="0"/>
                          <a:cs typeface="Times New Roman" panose="02020603050405020304" pitchFamily="18" charset="0"/>
                        </a:rPr>
                        <a:t>I</a:t>
                      </a:r>
                      <a:endParaRPr lang="en-GB" sz="1600" b="1"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l-GR" sz="1600" b="1" u="none" strike="noStrike" dirty="0">
                          <a:effectLst/>
                          <a:latin typeface="Times New Roman" panose="02020603050405020304" pitchFamily="18" charset="0"/>
                          <a:cs typeface="Times New Roman" panose="02020603050405020304" pitchFamily="18" charset="0"/>
                        </a:rPr>
                        <a:t>ρ</a:t>
                      </a:r>
                      <a:endParaRPr lang="el-GR" sz="1600" b="1"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extLst>
                  <a:ext uri="{0D108BD9-81ED-4DB2-BD59-A6C34878D82A}">
                    <a16:rowId xmlns:a16="http://schemas.microsoft.com/office/drawing/2014/main" val="25760113"/>
                  </a:ext>
                </a:extLst>
              </a:tr>
              <a:tr h="282461">
                <a:tc>
                  <a:txBody>
                    <a:bodyPr/>
                    <a:lstStyle/>
                    <a:p>
                      <a:pPr algn="ctr" fontAlgn="b"/>
                      <a:r>
                        <a:rPr lang="zh-CN" altLang="en-US" sz="1600" u="none" strike="noStrike" dirty="0">
                          <a:effectLst/>
                          <a:latin typeface="Times New Roman" panose="02020603050405020304" pitchFamily="18" charset="0"/>
                          <a:cs typeface="Times New Roman" panose="02020603050405020304" pitchFamily="18" charset="0"/>
                        </a:rPr>
                        <a:t>　</a:t>
                      </a:r>
                      <a:endParaRPr lang="zh-CN" altLang="en-US"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GB" sz="1600" u="none" strike="noStrike" dirty="0" err="1">
                          <a:effectLst/>
                          <a:latin typeface="Times New Roman" panose="02020603050405020304" pitchFamily="18" charset="0"/>
                          <a:cs typeface="Times New Roman" panose="02020603050405020304" pitchFamily="18" charset="0"/>
                        </a:rPr>
                        <a:t>Gev</a:t>
                      </a:r>
                      <a:endParaRPr lang="en-GB"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GB" sz="1600" u="none" strike="noStrike" dirty="0">
                          <a:effectLst/>
                          <a:latin typeface="Times New Roman" panose="02020603050405020304" pitchFamily="18" charset="0"/>
                          <a:cs typeface="Times New Roman" panose="02020603050405020304" pitchFamily="18" charset="0"/>
                        </a:rPr>
                        <a:t>A</a:t>
                      </a:r>
                      <a:endParaRPr lang="en-GB"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GB" sz="1600" u="none" strike="noStrike" dirty="0">
                          <a:effectLst/>
                          <a:latin typeface="Times New Roman" panose="02020603050405020304" pitchFamily="18" charset="0"/>
                          <a:cs typeface="Times New Roman" panose="02020603050405020304" pitchFamily="18" charset="0"/>
                        </a:rPr>
                        <a:t>m</a:t>
                      </a:r>
                      <a:endParaRPr lang="en-GB"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extLst>
                  <a:ext uri="{0D108BD9-81ED-4DB2-BD59-A6C34878D82A}">
                    <a16:rowId xmlns:a16="http://schemas.microsoft.com/office/drawing/2014/main" val="2237778033"/>
                  </a:ext>
                </a:extLst>
              </a:tr>
              <a:tr h="282461">
                <a:tc>
                  <a:txBody>
                    <a:bodyPr/>
                    <a:lstStyle/>
                    <a:p>
                      <a:pPr algn="ctr" fontAlgn="b"/>
                      <a:r>
                        <a:rPr lang="en-GB" sz="1600" u="none" strike="noStrike">
                          <a:effectLst/>
                          <a:latin typeface="Times New Roman" panose="02020603050405020304" pitchFamily="18" charset="0"/>
                          <a:cs typeface="Times New Roman" panose="02020603050405020304" pitchFamily="18" charset="0"/>
                        </a:rPr>
                        <a:t>Higgs</a:t>
                      </a:r>
                      <a:endParaRPr lang="en-GB"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120</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0.0167</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10700</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extLst>
                  <a:ext uri="{0D108BD9-81ED-4DB2-BD59-A6C34878D82A}">
                    <a16:rowId xmlns:a16="http://schemas.microsoft.com/office/drawing/2014/main" val="1791884483"/>
                  </a:ext>
                </a:extLst>
              </a:tr>
              <a:tr h="282461">
                <a:tc>
                  <a:txBody>
                    <a:bodyPr/>
                    <a:lstStyle/>
                    <a:p>
                      <a:pPr algn="ctr" fontAlgn="b"/>
                      <a:r>
                        <a:rPr lang="en-GB" sz="1600" u="none" strike="noStrike">
                          <a:effectLst/>
                          <a:latin typeface="Times New Roman" panose="02020603050405020304" pitchFamily="18" charset="0"/>
                          <a:cs typeface="Times New Roman" panose="02020603050405020304" pitchFamily="18" charset="0"/>
                        </a:rPr>
                        <a:t>W</a:t>
                      </a:r>
                      <a:endParaRPr lang="en-GB"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80</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0.084</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10700</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extLst>
                  <a:ext uri="{0D108BD9-81ED-4DB2-BD59-A6C34878D82A}">
                    <a16:rowId xmlns:a16="http://schemas.microsoft.com/office/drawing/2014/main" val="1971588898"/>
                  </a:ext>
                </a:extLst>
              </a:tr>
              <a:tr h="282461">
                <a:tc>
                  <a:txBody>
                    <a:bodyPr/>
                    <a:lstStyle/>
                    <a:p>
                      <a:pPr algn="ctr" fontAlgn="b"/>
                      <a:r>
                        <a:rPr lang="en-GB" sz="1600" u="none" strike="noStrike">
                          <a:effectLst/>
                          <a:latin typeface="Times New Roman" panose="02020603050405020304" pitchFamily="18" charset="0"/>
                          <a:cs typeface="Times New Roman" panose="02020603050405020304" pitchFamily="18" charset="0"/>
                        </a:rPr>
                        <a:t>Z</a:t>
                      </a:r>
                      <a:endParaRPr lang="en-GB"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45.5</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0.803</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10700</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extLst>
                  <a:ext uri="{0D108BD9-81ED-4DB2-BD59-A6C34878D82A}">
                    <a16:rowId xmlns:a16="http://schemas.microsoft.com/office/drawing/2014/main" val="118113605"/>
                  </a:ext>
                </a:extLst>
              </a:tr>
              <a:tr h="282461">
                <a:tc>
                  <a:txBody>
                    <a:bodyPr/>
                    <a:lstStyle/>
                    <a:p>
                      <a:pPr algn="ctr" fontAlgn="b"/>
                      <a:r>
                        <a:rPr lang="en-GB" sz="1600" u="none" strike="noStrike">
                          <a:effectLst/>
                          <a:latin typeface="Times New Roman" panose="02020603050405020304" pitchFamily="18" charset="0"/>
                          <a:cs typeface="Times New Roman" panose="02020603050405020304" pitchFamily="18" charset="0"/>
                        </a:rPr>
                        <a:t>tt</a:t>
                      </a:r>
                      <a:endParaRPr lang="en-GB"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180</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0.0033</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10700</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extLst>
                  <a:ext uri="{0D108BD9-81ED-4DB2-BD59-A6C34878D82A}">
                    <a16:rowId xmlns:a16="http://schemas.microsoft.com/office/drawing/2014/main" val="3674136454"/>
                  </a:ext>
                </a:extLst>
              </a:tr>
            </a:tbl>
          </a:graphicData>
        </a:graphic>
      </p:graphicFrame>
      <p:sp>
        <p:nvSpPr>
          <p:cNvPr id="8" name="矩形 7">
            <a:extLst>
              <a:ext uri="{FF2B5EF4-FFF2-40B4-BE49-F238E27FC236}">
                <a16:creationId xmlns:a16="http://schemas.microsoft.com/office/drawing/2014/main" id="{839A571B-48A3-490C-B528-F61A135F9CE1}"/>
              </a:ext>
            </a:extLst>
          </p:cNvPr>
          <p:cNvSpPr/>
          <p:nvPr/>
        </p:nvSpPr>
        <p:spPr>
          <a:xfrm>
            <a:off x="563694" y="1656132"/>
            <a:ext cx="2975879"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Machine and Vacuum Parameters</a:t>
            </a:r>
          </a:p>
        </p:txBody>
      </p:sp>
      <p:pic>
        <p:nvPicPr>
          <p:cNvPr id="9" name="图片 8">
            <a:extLst>
              <a:ext uri="{FF2B5EF4-FFF2-40B4-BE49-F238E27FC236}">
                <a16:creationId xmlns:a16="http://schemas.microsoft.com/office/drawing/2014/main" id="{1583959D-9534-4388-8185-7A996E9880F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51253" y="3777505"/>
            <a:ext cx="1611880" cy="2815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a:extLst>
              <a:ext uri="{FF2B5EF4-FFF2-40B4-BE49-F238E27FC236}">
                <a16:creationId xmlns:a16="http://schemas.microsoft.com/office/drawing/2014/main" id="{949AA35D-2C50-4A02-A16E-022A2A388A0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5589" b="24167"/>
          <a:stretch/>
        </p:blipFill>
        <p:spPr>
          <a:xfrm>
            <a:off x="7876776" y="2031687"/>
            <a:ext cx="3914557" cy="1937420"/>
          </a:xfrm>
          <a:prstGeom prst="rect">
            <a:avLst/>
          </a:prstGeom>
        </p:spPr>
      </p:pic>
      <p:pic>
        <p:nvPicPr>
          <p:cNvPr id="12" name="图片 11">
            <a:extLst>
              <a:ext uri="{FF2B5EF4-FFF2-40B4-BE49-F238E27FC236}">
                <a16:creationId xmlns:a16="http://schemas.microsoft.com/office/drawing/2014/main" id="{D0EF10AA-E74F-4B44-B603-E88AAB7774D5}"/>
              </a:ext>
            </a:extLst>
          </p:cNvPr>
          <p:cNvPicPr>
            <a:picLocks noChangeAspect="1"/>
          </p:cNvPicPr>
          <p:nvPr/>
        </p:nvPicPr>
        <p:blipFill rotWithShape="1">
          <a:blip r:embed="rId6"/>
          <a:srcRect t="15740" b="15465"/>
          <a:stretch/>
        </p:blipFill>
        <p:spPr>
          <a:xfrm>
            <a:off x="7876776" y="5404407"/>
            <a:ext cx="2427661" cy="1188832"/>
          </a:xfrm>
          <a:prstGeom prst="rect">
            <a:avLst/>
          </a:prstGeom>
        </p:spPr>
      </p:pic>
      <p:grpSp>
        <p:nvGrpSpPr>
          <p:cNvPr id="13" name="组合 12">
            <a:extLst>
              <a:ext uri="{FF2B5EF4-FFF2-40B4-BE49-F238E27FC236}">
                <a16:creationId xmlns:a16="http://schemas.microsoft.com/office/drawing/2014/main" id="{8D1C60F5-15D6-4BEA-A9EC-A442447B2F71}"/>
              </a:ext>
            </a:extLst>
          </p:cNvPr>
          <p:cNvGrpSpPr/>
          <p:nvPr/>
        </p:nvGrpSpPr>
        <p:grpSpPr>
          <a:xfrm>
            <a:off x="7884263" y="3987988"/>
            <a:ext cx="2745425" cy="1311274"/>
            <a:chOff x="5649270" y="28890974"/>
            <a:chExt cx="8769397" cy="3379891"/>
          </a:xfrm>
        </p:grpSpPr>
        <p:pic>
          <p:nvPicPr>
            <p:cNvPr id="14" name="图片 13">
              <a:extLst>
                <a:ext uri="{FF2B5EF4-FFF2-40B4-BE49-F238E27FC236}">
                  <a16:creationId xmlns:a16="http://schemas.microsoft.com/office/drawing/2014/main" id="{E30B6569-5827-4A1C-962A-531EA9D0E0A8}"/>
                </a:ext>
              </a:extLst>
            </p:cNvPr>
            <p:cNvPicPr>
              <a:picLocks noChangeAspect="1"/>
            </p:cNvPicPr>
            <p:nvPr/>
          </p:nvPicPr>
          <p:blipFill rotWithShape="1">
            <a:blip r:embed="rId7">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val="0"/>
                </a:ext>
              </a:extLst>
            </a:blip>
            <a:srcRect t="2613" b="-1"/>
            <a:stretch/>
          </p:blipFill>
          <p:spPr>
            <a:xfrm>
              <a:off x="9733966" y="28910357"/>
              <a:ext cx="4684701" cy="3360508"/>
            </a:xfrm>
            <a:prstGeom prst="rect">
              <a:avLst/>
            </a:prstGeom>
          </p:spPr>
        </p:pic>
        <p:pic>
          <p:nvPicPr>
            <p:cNvPr id="15" name="图片 14">
              <a:extLst>
                <a:ext uri="{FF2B5EF4-FFF2-40B4-BE49-F238E27FC236}">
                  <a16:creationId xmlns:a16="http://schemas.microsoft.com/office/drawing/2014/main" id="{D6C4BF38-2EE4-4DF8-8F99-ECBE4785CBDD}"/>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rightnessContrast bright="20000" contrast="-40000"/>
                      </a14:imgEffect>
                    </a14:imgLayer>
                  </a14:imgProps>
                </a:ext>
                <a:ext uri="{28A0092B-C50C-407E-A947-70E740481C1C}">
                  <a14:useLocalDpi xmlns:a14="http://schemas.microsoft.com/office/drawing/2010/main" val="0"/>
                </a:ext>
              </a:extLst>
            </a:blip>
            <a:srcRect r="19788"/>
            <a:stretch/>
          </p:blipFill>
          <p:spPr>
            <a:xfrm>
              <a:off x="5649270" y="28890974"/>
              <a:ext cx="3757764" cy="3379891"/>
            </a:xfrm>
            <a:prstGeom prst="rect">
              <a:avLst/>
            </a:prstGeom>
          </p:spPr>
        </p:pic>
      </p:grpSp>
      <p:pic>
        <p:nvPicPr>
          <p:cNvPr id="16" name="图片 15">
            <a:extLst>
              <a:ext uri="{FF2B5EF4-FFF2-40B4-BE49-F238E27FC236}">
                <a16:creationId xmlns:a16="http://schemas.microsoft.com/office/drawing/2014/main" id="{4D62D3EF-E72E-436E-8754-6DA9139EE6DA}"/>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10800" t="16879" r="8001" b="18501"/>
          <a:stretch/>
        </p:blipFill>
        <p:spPr>
          <a:xfrm>
            <a:off x="10569721" y="3995508"/>
            <a:ext cx="1221612" cy="1296235"/>
          </a:xfrm>
          <a:prstGeom prst="rect">
            <a:avLst/>
          </a:prstGeom>
        </p:spPr>
      </p:pic>
      <p:pic>
        <p:nvPicPr>
          <p:cNvPr id="19" name="图片 18">
            <a:extLst>
              <a:ext uri="{FF2B5EF4-FFF2-40B4-BE49-F238E27FC236}">
                <a16:creationId xmlns:a16="http://schemas.microsoft.com/office/drawing/2014/main" id="{ADE237E0-A623-4836-83E1-7587186A8F29}"/>
              </a:ext>
            </a:extLst>
          </p:cNvPr>
          <p:cNvPicPr>
            <a:picLocks noChangeAspect="1"/>
          </p:cNvPicPr>
          <p:nvPr/>
        </p:nvPicPr>
        <p:blipFill>
          <a:blip r:embed="rId12"/>
          <a:srcRect l="14497"/>
          <a:stretch>
            <a:fillRect/>
          </a:stretch>
        </p:blipFill>
        <p:spPr>
          <a:xfrm>
            <a:off x="6081235" y="3782283"/>
            <a:ext cx="1614418" cy="1622123"/>
          </a:xfrm>
          <a:prstGeom prst="rect">
            <a:avLst/>
          </a:prstGeom>
        </p:spPr>
      </p:pic>
      <p:pic>
        <p:nvPicPr>
          <p:cNvPr id="10" name="图片 9">
            <a:extLst>
              <a:ext uri="{FF2B5EF4-FFF2-40B4-BE49-F238E27FC236}">
                <a16:creationId xmlns:a16="http://schemas.microsoft.com/office/drawing/2014/main" id="{F008D8F2-0FC9-4546-9AA0-8D60EA72BB3B}"/>
              </a:ext>
            </a:extLst>
          </p:cNvPr>
          <p:cNvPicPr>
            <a:picLocks noChangeAspect="1"/>
          </p:cNvPicPr>
          <p:nvPr/>
        </p:nvPicPr>
        <p:blipFill>
          <a:blip r:embed="rId13"/>
          <a:stretch>
            <a:fillRect/>
          </a:stretch>
        </p:blipFill>
        <p:spPr>
          <a:xfrm>
            <a:off x="6081572" y="4876163"/>
            <a:ext cx="1611880" cy="1717076"/>
          </a:xfrm>
          <a:prstGeom prst="rect">
            <a:avLst/>
          </a:prstGeom>
        </p:spPr>
      </p:pic>
      <p:pic>
        <p:nvPicPr>
          <p:cNvPr id="20" name="图片 19">
            <a:extLst>
              <a:ext uri="{FF2B5EF4-FFF2-40B4-BE49-F238E27FC236}">
                <a16:creationId xmlns:a16="http://schemas.microsoft.com/office/drawing/2014/main" id="{6171F80D-AE5B-4EE8-A334-54F4C2A30F50}"/>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034236" y="5326958"/>
            <a:ext cx="1909530" cy="1296236"/>
          </a:xfrm>
          <a:prstGeom prst="rect">
            <a:avLst/>
          </a:prstGeom>
        </p:spPr>
      </p:pic>
      <p:sp>
        <p:nvSpPr>
          <p:cNvPr id="21" name="文本框 20">
            <a:extLst>
              <a:ext uri="{FF2B5EF4-FFF2-40B4-BE49-F238E27FC236}">
                <a16:creationId xmlns:a16="http://schemas.microsoft.com/office/drawing/2014/main" id="{7CA8DD30-AE49-4BE6-B248-D88C8206C6C2}"/>
              </a:ext>
            </a:extLst>
          </p:cNvPr>
          <p:cNvSpPr txBox="1"/>
          <p:nvPr/>
        </p:nvSpPr>
        <p:spPr>
          <a:xfrm>
            <a:off x="7778187" y="1253851"/>
            <a:ext cx="4165579" cy="400110"/>
          </a:xfrm>
          <a:prstGeom prst="rect">
            <a:avLst/>
          </a:prstGeom>
          <a:noFill/>
        </p:spPr>
        <p:txBody>
          <a:bodyPr wrap="square" rtlCol="0">
            <a:spAutoFit/>
          </a:bodyPr>
          <a:lstStyle/>
          <a:p>
            <a:pPr marL="285750" indent="-285750">
              <a:buFont typeface="Wingdings" panose="05000000000000000000" pitchFamily="2" charset="2"/>
              <a:buChar char="u"/>
            </a:pPr>
            <a:r>
              <a:rPr lang="en-US" altLang="zh-CN" sz="2000" dirty="0"/>
              <a:t>Technical developments in TDR</a:t>
            </a:r>
            <a:endParaRPr lang="zh-CN" altLang="en-US" sz="2000" dirty="0"/>
          </a:p>
        </p:txBody>
      </p:sp>
    </p:spTree>
    <p:extLst>
      <p:ext uri="{BB962C8B-B14F-4D97-AF65-F5344CB8AC3E}">
        <p14:creationId xmlns:p14="http://schemas.microsoft.com/office/powerpoint/2010/main" val="2533977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500521" y="1177290"/>
          <a:ext cx="11521888" cy="5179060"/>
        </p:xfrm>
        <a:graphic>
          <a:graphicData uri="http://schemas.openxmlformats.org/drawingml/2006/table">
            <a:tbl>
              <a:tblPr firstRow="1" bandRow="1">
                <a:tableStyleId>{5C22544A-7EE6-4342-B048-85BDC9FD1C3A}</a:tableStyleId>
              </a:tblPr>
              <a:tblGrid>
                <a:gridCol w="1722617">
                  <a:extLst>
                    <a:ext uri="{9D8B030D-6E8A-4147-A177-3AD203B41FA5}">
                      <a16:colId xmlns:a16="http://schemas.microsoft.com/office/drawing/2014/main" val="2159451051"/>
                    </a:ext>
                  </a:extLst>
                </a:gridCol>
                <a:gridCol w="1480461">
                  <a:extLst>
                    <a:ext uri="{9D8B030D-6E8A-4147-A177-3AD203B41FA5}">
                      <a16:colId xmlns:a16="http://schemas.microsoft.com/office/drawing/2014/main" val="2595946174"/>
                    </a:ext>
                  </a:extLst>
                </a:gridCol>
                <a:gridCol w="2800071">
                  <a:extLst>
                    <a:ext uri="{9D8B030D-6E8A-4147-A177-3AD203B41FA5}">
                      <a16:colId xmlns:a16="http://schemas.microsoft.com/office/drawing/2014/main" val="753678586"/>
                    </a:ext>
                  </a:extLst>
                </a:gridCol>
                <a:gridCol w="2474456">
                  <a:extLst>
                    <a:ext uri="{9D8B030D-6E8A-4147-A177-3AD203B41FA5}">
                      <a16:colId xmlns:a16="http://schemas.microsoft.com/office/drawing/2014/main" val="47107708"/>
                    </a:ext>
                  </a:extLst>
                </a:gridCol>
                <a:gridCol w="1399326">
                  <a:extLst>
                    <a:ext uri="{9D8B030D-6E8A-4147-A177-3AD203B41FA5}">
                      <a16:colId xmlns:a16="http://schemas.microsoft.com/office/drawing/2014/main" val="1365085092"/>
                    </a:ext>
                  </a:extLst>
                </a:gridCol>
                <a:gridCol w="1644957">
                  <a:extLst>
                    <a:ext uri="{9D8B030D-6E8A-4147-A177-3AD203B41FA5}">
                      <a16:colId xmlns:a16="http://schemas.microsoft.com/office/drawing/2014/main" val="1241400944"/>
                    </a:ext>
                  </a:extLst>
                </a:gridCol>
              </a:tblGrid>
              <a:tr h="655709">
                <a:tc>
                  <a:txBody>
                    <a:bodyPr/>
                    <a:lstStyle/>
                    <a:p>
                      <a:pPr algn="ctr"/>
                      <a:endParaRPr lang="zh-CN" altLang="en-US" sz="2000" b="1" dirty="0">
                        <a:solidFill>
                          <a:schemeClr val="tx1"/>
                        </a:solidFill>
                        <a:latin typeface="+mj-lt"/>
                      </a:endParaRPr>
                    </a:p>
                  </a:txBody>
                  <a:tcPr marL="68580" marR="68580" marT="34290" marB="34290" anchor="ctr"/>
                </a:tc>
                <a:tc>
                  <a:txBody>
                    <a:bodyPr/>
                    <a:lstStyle/>
                    <a:p>
                      <a:pPr algn="ctr"/>
                      <a:r>
                        <a:rPr lang="en-US" altLang="zh-CN" sz="1800" b="1" dirty="0">
                          <a:solidFill>
                            <a:schemeClr val="tx1"/>
                          </a:solidFill>
                          <a:latin typeface="+mj-lt"/>
                        </a:rPr>
                        <a:t>Energy</a:t>
                      </a:r>
                      <a:endParaRPr lang="zh-CN" altLang="en-US" sz="1800" b="1" dirty="0">
                        <a:solidFill>
                          <a:schemeClr val="tx1"/>
                        </a:solidFill>
                        <a:latin typeface="+mj-lt"/>
                      </a:endParaRPr>
                    </a:p>
                  </a:txBody>
                  <a:tcPr marL="68580" marR="68580" marT="34290" marB="34290" anchor="ctr"/>
                </a:tc>
                <a:tc>
                  <a:txBody>
                    <a:bodyPr/>
                    <a:lstStyle/>
                    <a:p>
                      <a:pPr algn="ctr"/>
                      <a:r>
                        <a:rPr lang="en-US" altLang="zh-CN" sz="1800" b="1" dirty="0">
                          <a:solidFill>
                            <a:schemeClr val="tx1"/>
                          </a:solidFill>
                          <a:latin typeface="+mj-lt"/>
                        </a:rPr>
                        <a:t>Material</a:t>
                      </a:r>
                      <a:endParaRPr lang="zh-CN" altLang="en-US" sz="1800" b="1" dirty="0">
                        <a:solidFill>
                          <a:schemeClr val="tx1"/>
                        </a:solidFill>
                        <a:latin typeface="+mj-lt"/>
                      </a:endParaRPr>
                    </a:p>
                  </a:txBody>
                  <a:tcPr marL="68580" marR="68580" marT="34290" marB="34290" anchor="ctr"/>
                </a:tc>
                <a:tc>
                  <a:txBody>
                    <a:bodyPr/>
                    <a:lstStyle/>
                    <a:p>
                      <a:pPr algn="ctr"/>
                      <a:r>
                        <a:rPr lang="en-US" altLang="zh-CN" sz="1800" b="1" dirty="0">
                          <a:solidFill>
                            <a:schemeClr val="tx1"/>
                          </a:solidFill>
                          <a:latin typeface="+mj-lt"/>
                        </a:rPr>
                        <a:t>Cross</a:t>
                      </a:r>
                      <a:r>
                        <a:rPr lang="en-US" altLang="zh-CN" sz="1800" b="1" baseline="0" dirty="0">
                          <a:solidFill>
                            <a:schemeClr val="tx1"/>
                          </a:solidFill>
                          <a:latin typeface="+mj-lt"/>
                        </a:rPr>
                        <a:t> Section/mm</a:t>
                      </a:r>
                      <a:endParaRPr lang="zh-CN" altLang="en-US" sz="1800" b="1" dirty="0">
                        <a:solidFill>
                          <a:schemeClr val="tx1"/>
                        </a:solidFill>
                        <a:latin typeface="+mj-lt"/>
                      </a:endParaRPr>
                    </a:p>
                  </a:txBody>
                  <a:tcPr marL="68580" marR="68580" marT="34290" marB="34290" anchor="ctr"/>
                </a:tc>
                <a:tc>
                  <a:txBody>
                    <a:bodyPr/>
                    <a:lstStyle/>
                    <a:p>
                      <a:pPr algn="ctr"/>
                      <a:r>
                        <a:rPr lang="en-US" altLang="zh-CN" sz="1800" b="1" dirty="0">
                          <a:solidFill>
                            <a:schemeClr val="tx1"/>
                          </a:solidFill>
                          <a:latin typeface="+mj-lt"/>
                        </a:rPr>
                        <a:t>Length/m</a:t>
                      </a:r>
                      <a:endParaRPr lang="zh-CN" altLang="en-US" sz="1800" b="1" dirty="0">
                        <a:solidFill>
                          <a:schemeClr val="tx1"/>
                        </a:solidFill>
                        <a:latin typeface="+mj-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1" kern="100" dirty="0">
                          <a:solidFill>
                            <a:schemeClr val="tx1"/>
                          </a:solidFill>
                          <a:latin typeface="+mj-lt"/>
                          <a:ea typeface="宋体"/>
                        </a:rPr>
                        <a:t>Dynamic</a:t>
                      </a:r>
                      <a:r>
                        <a:rPr lang="en-US" altLang="zh-CN" sz="1800" b="1" kern="100" baseline="0" dirty="0">
                          <a:solidFill>
                            <a:schemeClr val="tx1"/>
                          </a:solidFill>
                          <a:latin typeface="+mj-lt"/>
                          <a:ea typeface="宋体"/>
                        </a:rPr>
                        <a:t> pressure /</a:t>
                      </a:r>
                      <a:r>
                        <a:rPr lang="en-US" altLang="zh-CN" sz="1800" b="1" kern="0" dirty="0">
                          <a:solidFill>
                            <a:schemeClr val="tx1"/>
                          </a:solidFill>
                          <a:latin typeface="+mj-lt"/>
                          <a:ea typeface="宋体"/>
                        </a:rPr>
                        <a:t>Torr</a:t>
                      </a:r>
                      <a:endParaRPr lang="zh-CN" altLang="zh-CN" sz="1800" b="1" kern="100" dirty="0">
                        <a:solidFill>
                          <a:schemeClr val="tx1"/>
                        </a:solidFill>
                        <a:latin typeface="+mj-lt"/>
                        <a:ea typeface="宋体"/>
                      </a:endParaRPr>
                    </a:p>
                  </a:txBody>
                  <a:tcPr marL="68580" marR="68580" marT="34290" marB="34290" anchor="ctr"/>
                </a:tc>
                <a:extLst>
                  <a:ext uri="{0D108BD9-81ED-4DB2-BD59-A6C34878D82A}">
                    <a16:rowId xmlns:a16="http://schemas.microsoft.com/office/drawing/2014/main" val="1334073903"/>
                  </a:ext>
                </a:extLst>
              </a:tr>
              <a:tr h="655709">
                <a:tc>
                  <a:txBody>
                    <a:bodyPr/>
                    <a:lstStyle/>
                    <a:p>
                      <a:pPr algn="ctr"/>
                      <a:r>
                        <a:rPr lang="en-US" altLang="zh-CN" sz="1800" b="1" dirty="0">
                          <a:solidFill>
                            <a:schemeClr val="tx1"/>
                          </a:solidFill>
                          <a:latin typeface="+mn-lt"/>
                        </a:rPr>
                        <a:t>LINAC</a:t>
                      </a:r>
                      <a:endParaRPr lang="zh-CN" altLang="en-US" sz="1800" b="1" dirty="0">
                        <a:solidFill>
                          <a:schemeClr val="tx1"/>
                        </a:solidFill>
                        <a:latin typeface="+mn-lt"/>
                      </a:endParaRPr>
                    </a:p>
                  </a:txBody>
                  <a:tcPr marL="68580" marR="68580" marT="34290" marB="34290" anchor="ctr"/>
                </a:tc>
                <a:tc>
                  <a:txBody>
                    <a:bodyPr/>
                    <a:lstStyle/>
                    <a:p>
                      <a:pPr algn="ctr"/>
                      <a:r>
                        <a:rPr lang="en-US" altLang="zh-CN" sz="1800" b="0" dirty="0">
                          <a:solidFill>
                            <a:schemeClr val="tx1"/>
                          </a:solidFill>
                          <a:latin typeface="+mn-lt"/>
                        </a:rPr>
                        <a:t>30 GeV</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latin typeface="+mn-lt"/>
                        </a:rPr>
                        <a:t>Stainless steel, </a:t>
                      </a:r>
                      <a:r>
                        <a:rPr lang="en-US" altLang="zh-CN" sz="1800" b="0" dirty="0">
                          <a:solidFill>
                            <a:schemeClr val="tx1"/>
                          </a:solidFill>
                          <a:latin typeface="+mn-lt"/>
                        </a:rPr>
                        <a:t>copper</a:t>
                      </a:r>
                      <a:endParaRPr lang="zh-CN" altLang="en-US" sz="1800" b="0" dirty="0">
                        <a:solidFill>
                          <a:schemeClr val="tx1"/>
                        </a:solidFill>
                        <a:latin typeface="+mn-lt"/>
                      </a:endParaRPr>
                    </a:p>
                  </a:txBody>
                  <a:tcPr marL="68580" marR="68580" marT="34290" marB="34290" anchor="ctr"/>
                </a:tc>
                <a:tc>
                  <a:txBody>
                    <a:bodyPr/>
                    <a:lstStyle/>
                    <a:p>
                      <a:pPr algn="ctr"/>
                      <a:r>
                        <a:rPr lang="el-GR" altLang="zh-CN" sz="1800" b="0" dirty="0">
                          <a:solidFill>
                            <a:schemeClr val="tx1"/>
                          </a:solidFill>
                          <a:latin typeface="+mn-lt"/>
                        </a:rPr>
                        <a:t>Φ</a:t>
                      </a:r>
                      <a:r>
                        <a:rPr lang="en-US" altLang="zh-CN" sz="1800" b="0" dirty="0">
                          <a:solidFill>
                            <a:schemeClr val="tx1"/>
                          </a:solidFill>
                          <a:latin typeface="+mn-lt"/>
                        </a:rPr>
                        <a:t>20~30</a:t>
                      </a:r>
                    </a:p>
                  </a:txBody>
                  <a:tcPr marL="68580" marR="68580" marT="34290" marB="34290" anchor="ctr"/>
                </a:tc>
                <a:tc>
                  <a:txBody>
                    <a:bodyPr/>
                    <a:lstStyle/>
                    <a:p>
                      <a:pPr algn="ctr"/>
                      <a:r>
                        <a:rPr lang="en-US" altLang="zh-CN" sz="1800" b="0" dirty="0">
                          <a:solidFill>
                            <a:schemeClr val="tx1"/>
                          </a:solidFill>
                          <a:latin typeface="+mn-lt"/>
                        </a:rPr>
                        <a:t>1,601+</a:t>
                      </a:r>
                    </a:p>
                    <a:p>
                      <a:pPr algn="ctr"/>
                      <a:r>
                        <a:rPr lang="en-US" altLang="zh-CN" sz="1800" b="0" dirty="0">
                          <a:solidFill>
                            <a:schemeClr val="tx1"/>
                          </a:solidFill>
                          <a:latin typeface="+mn-lt"/>
                        </a:rPr>
                        <a:t>335 (BTL)</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Acc &lt;2×10</a:t>
                      </a:r>
                      <a:r>
                        <a:rPr lang="en-US" altLang="zh-CN" sz="1800" b="0" kern="0" baseline="30000" dirty="0">
                          <a:solidFill>
                            <a:srgbClr val="000000"/>
                          </a:solidFill>
                          <a:latin typeface="Times New Roman"/>
                          <a:ea typeface="宋体"/>
                        </a:rPr>
                        <a:t>-7</a:t>
                      </a:r>
                      <a:endParaRPr lang="zh-CN" altLang="zh-CN" sz="1800" b="1" kern="100" dirty="0">
                        <a:solidFill>
                          <a:srgbClr val="000000"/>
                        </a:solidFill>
                        <a:latin typeface="Times New Roman"/>
                        <a:ea typeface="宋体"/>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E-gun&lt;2×10</a:t>
                      </a:r>
                      <a:r>
                        <a:rPr lang="en-US" altLang="zh-CN" sz="1800" b="0" kern="0" baseline="30000" dirty="0">
                          <a:solidFill>
                            <a:srgbClr val="000000"/>
                          </a:solidFill>
                          <a:latin typeface="Times New Roman"/>
                          <a:ea typeface="宋体"/>
                        </a:rPr>
                        <a:t>-8</a:t>
                      </a:r>
                      <a:endParaRPr lang="zh-CN" altLang="zh-CN" sz="1800" b="1" kern="100" dirty="0">
                        <a:solidFill>
                          <a:srgbClr val="000000"/>
                        </a:solidFill>
                        <a:latin typeface="Times New Roman"/>
                        <a:ea typeface="宋体"/>
                      </a:endParaRPr>
                    </a:p>
                  </a:txBody>
                  <a:tcPr marL="68580" marR="68580" marT="34290" marB="34290" anchor="ctr"/>
                </a:tc>
                <a:extLst>
                  <a:ext uri="{0D108BD9-81ED-4DB2-BD59-A6C34878D82A}">
                    <a16:rowId xmlns:a16="http://schemas.microsoft.com/office/drawing/2014/main" val="2623948248"/>
                  </a:ext>
                </a:extLst>
              </a:tr>
              <a:tr h="408007">
                <a:tc>
                  <a:txBody>
                    <a:bodyPr/>
                    <a:lstStyle/>
                    <a:p>
                      <a:pPr algn="ctr"/>
                      <a:r>
                        <a:rPr lang="en-US" altLang="zh-CN" sz="1800" b="1" dirty="0">
                          <a:solidFill>
                            <a:schemeClr val="tx1"/>
                          </a:solidFill>
                          <a:latin typeface="+mn-lt"/>
                        </a:rPr>
                        <a:t>Damping ring</a:t>
                      </a:r>
                      <a:endParaRPr lang="zh-CN" altLang="en-US" sz="1800" b="1" dirty="0">
                        <a:solidFill>
                          <a:schemeClr val="tx1"/>
                        </a:solidFill>
                        <a:latin typeface="+mn-lt"/>
                      </a:endParaRPr>
                    </a:p>
                  </a:txBody>
                  <a:tcPr marL="68580" marR="68580" marT="34290" marB="34290" anchor="ctr"/>
                </a:tc>
                <a:tc>
                  <a:txBody>
                    <a:bodyPr/>
                    <a:lstStyle/>
                    <a:p>
                      <a:pPr algn="ctr"/>
                      <a:r>
                        <a:rPr lang="en-US" altLang="zh-CN" sz="1800" b="0" dirty="0">
                          <a:solidFill>
                            <a:schemeClr val="tx1"/>
                          </a:solidFill>
                          <a:latin typeface="+mn-lt"/>
                        </a:rPr>
                        <a:t>1.1 GeV</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dirty="0">
                          <a:solidFill>
                            <a:schemeClr val="tx1"/>
                          </a:solidFill>
                        </a:rPr>
                        <a:t>Extruded</a:t>
                      </a:r>
                      <a:r>
                        <a:rPr lang="en-US" altLang="zh-CN" sz="1800" baseline="0" dirty="0">
                          <a:solidFill>
                            <a:schemeClr val="tx1"/>
                          </a:solidFill>
                        </a:rPr>
                        <a:t> aluminum 6061</a:t>
                      </a:r>
                      <a:endParaRPr lang="zh-CN" altLang="en-US" sz="1800" dirty="0">
                        <a:solidFill>
                          <a:schemeClr val="tx1"/>
                        </a:solidFill>
                      </a:endParaRPr>
                    </a:p>
                  </a:txBody>
                  <a:tcPr marL="68580" marR="68580" marT="34290" marB="34290" anchor="ctr"/>
                </a:tc>
                <a:tc>
                  <a:txBody>
                    <a:bodyPr/>
                    <a:lstStyle/>
                    <a:p>
                      <a:pPr algn="ctr"/>
                      <a:r>
                        <a:rPr lang="el-GR" altLang="zh-CN" sz="1800" b="0" dirty="0">
                          <a:solidFill>
                            <a:schemeClr val="tx1"/>
                          </a:solidFill>
                          <a:latin typeface="+mn-lt"/>
                        </a:rPr>
                        <a:t>Φ</a:t>
                      </a:r>
                      <a:r>
                        <a:rPr lang="en-US" altLang="zh-CN" sz="1800" b="0" dirty="0">
                          <a:solidFill>
                            <a:schemeClr val="tx1"/>
                          </a:solidFill>
                          <a:latin typeface="+mn-lt"/>
                        </a:rPr>
                        <a:t>30/Al 6061</a:t>
                      </a:r>
                    </a:p>
                  </a:txBody>
                  <a:tcPr marL="68580" marR="68580" marT="34290" marB="34290" anchor="ctr"/>
                </a:tc>
                <a:tc>
                  <a:txBody>
                    <a:bodyPr/>
                    <a:lstStyle/>
                    <a:p>
                      <a:pPr algn="ctr"/>
                      <a:r>
                        <a:rPr lang="en-US" altLang="zh-CN" sz="1800" b="0" dirty="0">
                          <a:solidFill>
                            <a:schemeClr val="tx1"/>
                          </a:solidFill>
                          <a:latin typeface="+mn-lt"/>
                        </a:rPr>
                        <a:t>147</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&lt;2×10</a:t>
                      </a:r>
                      <a:r>
                        <a:rPr lang="en-US" altLang="zh-CN" sz="1800" b="0" kern="0" baseline="30000" dirty="0">
                          <a:solidFill>
                            <a:srgbClr val="000000"/>
                          </a:solidFill>
                          <a:latin typeface="Times New Roman"/>
                          <a:ea typeface="宋体"/>
                        </a:rPr>
                        <a:t>-8</a:t>
                      </a:r>
                      <a:endParaRPr lang="zh-CN" altLang="zh-CN" sz="1800" b="1" kern="100" dirty="0">
                        <a:solidFill>
                          <a:srgbClr val="000000"/>
                        </a:solidFill>
                        <a:latin typeface="Times New Roman"/>
                        <a:ea typeface="宋体"/>
                      </a:endParaRPr>
                    </a:p>
                  </a:txBody>
                  <a:tcPr marL="68580" marR="68580" marT="34290" marB="34290" anchor="ctr"/>
                </a:tc>
                <a:extLst>
                  <a:ext uri="{0D108BD9-81ED-4DB2-BD59-A6C34878D82A}">
                    <a16:rowId xmlns:a16="http://schemas.microsoft.com/office/drawing/2014/main" val="1288107967"/>
                  </a:ext>
                </a:extLst>
              </a:tr>
              <a:tr h="655709">
                <a:tc>
                  <a:txBody>
                    <a:bodyPr/>
                    <a:lstStyle/>
                    <a:p>
                      <a:pPr algn="ctr"/>
                      <a:r>
                        <a:rPr lang="en-US" altLang="zh-CN" sz="1800" b="1" dirty="0">
                          <a:solidFill>
                            <a:schemeClr val="tx1"/>
                          </a:solidFill>
                          <a:latin typeface="+mn-lt"/>
                        </a:rPr>
                        <a:t>Booster</a:t>
                      </a:r>
                      <a:endParaRPr lang="zh-CN" altLang="en-US" sz="1800" b="1" dirty="0">
                        <a:solidFill>
                          <a:schemeClr val="tx1"/>
                        </a:solidFill>
                        <a:latin typeface="+mn-lt"/>
                      </a:endParaRPr>
                    </a:p>
                  </a:txBody>
                  <a:tcPr marL="68580" marR="68580" marT="34290" marB="34290" anchor="ct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tx1"/>
                          </a:solidFill>
                          <a:latin typeface="+mn-lt"/>
                        </a:rPr>
                        <a:t>30 to 180 GeV</a:t>
                      </a:r>
                      <a:endParaRPr lang="zh-CN" altLang="en-US" sz="1800" b="0" dirty="0">
                        <a:solidFill>
                          <a:schemeClr val="tx1"/>
                        </a:solidFill>
                        <a:latin typeface="+mn-lt"/>
                      </a:endParaRPr>
                    </a:p>
                  </a:txBody>
                  <a:tcPr marL="68580" marR="68580" marT="34290" marB="34290" anchor="ctr"/>
                </a:tc>
                <a:tc>
                  <a:txBody>
                    <a:bodyPr/>
                    <a:lstStyle/>
                    <a:p>
                      <a:pPr algn="ctr"/>
                      <a:r>
                        <a:rPr lang="en-US" altLang="zh-CN" sz="1800" dirty="0">
                          <a:solidFill>
                            <a:schemeClr val="tx1"/>
                          </a:solidFill>
                        </a:rPr>
                        <a:t>Extruded</a:t>
                      </a:r>
                      <a:r>
                        <a:rPr lang="en-US" altLang="zh-CN" sz="1800" baseline="0" dirty="0">
                          <a:solidFill>
                            <a:schemeClr val="tx1"/>
                          </a:solidFill>
                        </a:rPr>
                        <a:t> aluminum 6061</a:t>
                      </a:r>
                      <a:endParaRPr lang="zh-CN" altLang="en-US" sz="1800" dirty="0">
                        <a:solidFill>
                          <a:schemeClr val="tx1"/>
                        </a:solidFill>
                      </a:endParaRPr>
                    </a:p>
                  </a:txBody>
                  <a:tcPr marL="68580" marR="68580" marT="34290" marB="34290" anchor="ctr"/>
                </a:tc>
                <a:tc>
                  <a:txBody>
                    <a:bodyPr/>
                    <a:lstStyle/>
                    <a:p>
                      <a:pPr algn="ctr"/>
                      <a:r>
                        <a:rPr lang="el-GR" altLang="zh-CN" sz="1800" b="0" dirty="0">
                          <a:solidFill>
                            <a:schemeClr val="tx1"/>
                          </a:solidFill>
                          <a:latin typeface="+mn-lt"/>
                        </a:rPr>
                        <a:t>Φ</a:t>
                      </a:r>
                      <a:r>
                        <a:rPr lang="en-US" altLang="zh-CN" sz="1800" b="0" dirty="0">
                          <a:solidFill>
                            <a:schemeClr val="tx1"/>
                          </a:solidFill>
                          <a:latin typeface="+mn-lt"/>
                        </a:rPr>
                        <a:t>56/</a:t>
                      </a:r>
                      <a:r>
                        <a:rPr lang="en-US" altLang="zh-CN" b="0" dirty="0">
                          <a:latin typeface="+mn-lt"/>
                          <a:cs typeface="Times New Roman" panose="02020603050405020304" pitchFamily="18" charset="0"/>
                        </a:rPr>
                        <a:t>thickness of </a:t>
                      </a:r>
                      <a:r>
                        <a:rPr lang="en-US" altLang="zh-CN" sz="1800" b="0" dirty="0">
                          <a:solidFill>
                            <a:schemeClr val="tx1"/>
                          </a:solidFill>
                          <a:latin typeface="+mn-lt"/>
                        </a:rPr>
                        <a:t>2mm</a:t>
                      </a:r>
                    </a:p>
                  </a:txBody>
                  <a:tcPr marL="68580" marR="68580" marT="34290" marB="34290" anchor="ctr"/>
                </a:tc>
                <a:tc>
                  <a:txBody>
                    <a:bodyPr/>
                    <a:lstStyle/>
                    <a:p>
                      <a:pPr algn="ctr"/>
                      <a:r>
                        <a:rPr lang="en-US" altLang="zh-CN" sz="1800" b="0" dirty="0">
                          <a:solidFill>
                            <a:schemeClr val="tx1"/>
                          </a:solidFill>
                          <a:latin typeface="+mn-lt"/>
                        </a:rPr>
                        <a:t>100,000</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&lt;3×10</a:t>
                      </a:r>
                      <a:r>
                        <a:rPr lang="en-US" altLang="zh-CN" sz="1800" b="0" kern="0" baseline="30000" dirty="0">
                          <a:solidFill>
                            <a:srgbClr val="000000"/>
                          </a:solidFill>
                          <a:latin typeface="Times New Roman"/>
                          <a:ea typeface="宋体"/>
                        </a:rPr>
                        <a:t>-8</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err="1">
                          <a:solidFill>
                            <a:srgbClr val="000000"/>
                          </a:solidFill>
                          <a:latin typeface="Times New Roman"/>
                          <a:ea typeface="宋体"/>
                        </a:rPr>
                        <a:t>tt</a:t>
                      </a:r>
                      <a:r>
                        <a:rPr lang="en-US" altLang="zh-CN" sz="1800" b="0" kern="0" dirty="0">
                          <a:solidFill>
                            <a:srgbClr val="000000"/>
                          </a:solidFill>
                          <a:latin typeface="Times New Roman"/>
                          <a:ea typeface="宋体"/>
                        </a:rPr>
                        <a:t>&lt;4×10</a:t>
                      </a:r>
                      <a:r>
                        <a:rPr lang="en-US" altLang="zh-CN" sz="1800" b="0" kern="0" baseline="30000" dirty="0">
                          <a:solidFill>
                            <a:srgbClr val="000000"/>
                          </a:solidFill>
                          <a:latin typeface="Times New Roman"/>
                          <a:ea typeface="宋体"/>
                        </a:rPr>
                        <a:t>-8</a:t>
                      </a:r>
                      <a:endParaRPr lang="zh-CN" altLang="zh-CN" sz="1800" b="1" kern="100" dirty="0">
                        <a:solidFill>
                          <a:srgbClr val="000000"/>
                        </a:solidFill>
                        <a:latin typeface="Times New Roman"/>
                        <a:ea typeface="宋体"/>
                      </a:endParaRPr>
                    </a:p>
                  </a:txBody>
                  <a:tcPr marL="68580" marR="68580" marT="34290" marB="34290" anchor="ctr"/>
                </a:tc>
                <a:extLst>
                  <a:ext uri="{0D108BD9-81ED-4DB2-BD59-A6C34878D82A}">
                    <a16:rowId xmlns:a16="http://schemas.microsoft.com/office/drawing/2014/main" val="793183531"/>
                  </a:ext>
                </a:extLst>
              </a:tr>
              <a:tr h="849994">
                <a:tc>
                  <a:txBody>
                    <a:bodyPr/>
                    <a:lstStyle/>
                    <a:p>
                      <a:pPr algn="ctr"/>
                      <a:r>
                        <a:rPr lang="en-US" altLang="zh-CN" sz="1800" b="1" dirty="0">
                          <a:solidFill>
                            <a:schemeClr val="tx1"/>
                          </a:solidFill>
                          <a:latin typeface="+mn-lt"/>
                        </a:rPr>
                        <a:t>Collider</a:t>
                      </a:r>
                      <a:endParaRPr lang="zh-CN" altLang="en-US" sz="1800" b="1"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rgbClr val="FF0000"/>
                          </a:solidFill>
                          <a:latin typeface="+mn-lt"/>
                        </a:rPr>
                        <a:t>45.5~180 GeV</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tx1"/>
                          </a:solidFill>
                          <a:latin typeface="+mn-lt"/>
                        </a:rPr>
                        <a:t>Extruded</a:t>
                      </a:r>
                      <a:r>
                        <a:rPr lang="en-US" altLang="zh-CN" sz="1800" b="0" baseline="0" dirty="0">
                          <a:solidFill>
                            <a:schemeClr val="tx1"/>
                          </a:solidFill>
                          <a:latin typeface="+mn-lt"/>
                        </a:rPr>
                        <a:t> copper, NEG film</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baseline="0" dirty="0">
                          <a:solidFill>
                            <a:schemeClr val="tx1"/>
                          </a:solidFill>
                          <a:latin typeface="+mn-lt"/>
                        </a:rPr>
                        <a:t>SEY&lt;1.2</a:t>
                      </a:r>
                      <a:endParaRPr lang="zh-CN" altLang="en-US" sz="1800" b="0" dirty="0">
                        <a:solidFill>
                          <a:schemeClr val="tx1"/>
                        </a:solidFill>
                        <a:latin typeface="+mn-lt"/>
                      </a:endParaRPr>
                    </a:p>
                  </a:txBody>
                  <a:tcPr marL="68580" marR="68580" marT="34290" marB="34290" anchor="ctr"/>
                </a:tc>
                <a:tc>
                  <a:txBody>
                    <a:bodyPr/>
                    <a:lstStyle/>
                    <a:p>
                      <a:pPr algn="ctr"/>
                      <a:r>
                        <a:rPr lang="el-GR" altLang="zh-CN" sz="1800" b="0" dirty="0">
                          <a:solidFill>
                            <a:schemeClr val="tx1"/>
                          </a:solidFill>
                          <a:latin typeface="+mn-lt"/>
                        </a:rPr>
                        <a:t>Φ</a:t>
                      </a:r>
                      <a:r>
                        <a:rPr lang="en-US" altLang="zh-CN" sz="1800" b="0" dirty="0">
                          <a:solidFill>
                            <a:schemeClr val="tx1"/>
                          </a:solidFill>
                          <a:latin typeface="+mn-lt"/>
                        </a:rPr>
                        <a:t>56/</a:t>
                      </a:r>
                      <a:r>
                        <a:rPr lang="en-US" altLang="zh-CN" b="0" dirty="0">
                          <a:latin typeface="+mn-lt"/>
                          <a:cs typeface="Times New Roman" panose="02020603050405020304" pitchFamily="18" charset="0"/>
                        </a:rPr>
                        <a:t>thickness of </a:t>
                      </a:r>
                      <a:r>
                        <a:rPr lang="en-US" altLang="zh-CN" sz="1800" b="0" dirty="0">
                          <a:solidFill>
                            <a:schemeClr val="tx1"/>
                          </a:solidFill>
                          <a:latin typeface="+mn-lt"/>
                          <a:cs typeface="Times New Roman" panose="02020603050405020304" pitchFamily="18" charset="0"/>
                        </a:rPr>
                        <a:t>2</a:t>
                      </a:r>
                      <a:r>
                        <a:rPr lang="en-US" altLang="zh-CN" sz="1800" b="0" dirty="0">
                          <a:solidFill>
                            <a:schemeClr val="tx1"/>
                          </a:solidFill>
                          <a:latin typeface="+mn-lt"/>
                        </a:rPr>
                        <a:t>mm</a:t>
                      </a:r>
                      <a:endParaRPr lang="el-GR" altLang="zh-CN" sz="1800" b="0" dirty="0">
                        <a:solidFill>
                          <a:schemeClr val="tx1"/>
                        </a:solidFill>
                        <a:latin typeface="+mn-lt"/>
                      </a:endParaRPr>
                    </a:p>
                  </a:txBody>
                  <a:tcPr marL="68580" marR="68580" marT="34290" marB="34290" anchor="ctr"/>
                </a:tc>
                <a:tc>
                  <a:txBody>
                    <a:bodyPr/>
                    <a:lstStyle/>
                    <a:p>
                      <a:pPr algn="ctr"/>
                      <a:r>
                        <a:rPr lang="en-US" altLang="zh-CN" sz="1800" b="0" dirty="0">
                          <a:solidFill>
                            <a:schemeClr val="tx1"/>
                          </a:solidFill>
                          <a:latin typeface="+mn-lt"/>
                        </a:rPr>
                        <a:t>100,000×2</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Z&lt;8×10</a:t>
                      </a:r>
                      <a:r>
                        <a:rPr lang="en-US" altLang="zh-CN" sz="1800" b="0" kern="0" baseline="30000" dirty="0">
                          <a:solidFill>
                            <a:srgbClr val="000000"/>
                          </a:solidFill>
                          <a:latin typeface="Times New Roman"/>
                          <a:ea typeface="宋体"/>
                        </a:rPr>
                        <a:t>-10</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err="1">
                          <a:solidFill>
                            <a:srgbClr val="000000"/>
                          </a:solidFill>
                          <a:latin typeface="Times New Roman"/>
                          <a:ea typeface="宋体"/>
                        </a:rPr>
                        <a:t>tt</a:t>
                      </a:r>
                      <a:r>
                        <a:rPr lang="en-US" altLang="zh-CN" sz="1800" b="0" kern="0" dirty="0">
                          <a:solidFill>
                            <a:srgbClr val="000000"/>
                          </a:solidFill>
                          <a:latin typeface="Times New Roman"/>
                          <a:ea typeface="宋体"/>
                        </a:rPr>
                        <a:t>&lt;1×10</a:t>
                      </a:r>
                      <a:r>
                        <a:rPr lang="en-US" altLang="zh-CN" sz="1800" b="0" kern="0" baseline="30000" dirty="0">
                          <a:solidFill>
                            <a:srgbClr val="000000"/>
                          </a:solidFill>
                          <a:latin typeface="Times New Roman"/>
                          <a:ea typeface="宋体"/>
                        </a:rPr>
                        <a:t>-8</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zh-CN" sz="1800" b="0" kern="0" baseline="30000" dirty="0">
                        <a:solidFill>
                          <a:srgbClr val="000000"/>
                        </a:solidFill>
                        <a:latin typeface="Times New Roman"/>
                        <a:ea typeface="宋体"/>
                      </a:endParaRPr>
                    </a:p>
                  </a:txBody>
                  <a:tcPr marL="68580" marR="68580" marT="34290" marB="34290" anchor="ctr"/>
                </a:tc>
                <a:extLst>
                  <a:ext uri="{0D108BD9-81ED-4DB2-BD59-A6C34878D82A}">
                    <a16:rowId xmlns:a16="http://schemas.microsoft.com/office/drawing/2014/main" val="814062807"/>
                  </a:ext>
                </a:extLst>
              </a:tr>
              <a:tr h="655709">
                <a:tc>
                  <a:txBody>
                    <a:bodyPr/>
                    <a:lstStyle/>
                    <a:p>
                      <a:pPr algn="ctr">
                        <a:spcAft>
                          <a:spcPts val="0"/>
                        </a:spcAft>
                      </a:pPr>
                      <a:r>
                        <a:rPr lang="en-US" altLang="zh-CN" sz="1800" b="1" kern="100" dirty="0">
                          <a:solidFill>
                            <a:srgbClr val="000000"/>
                          </a:solidFill>
                          <a:latin typeface="+mn-lt"/>
                          <a:ea typeface="宋体"/>
                        </a:rPr>
                        <a:t>MDI</a:t>
                      </a:r>
                      <a:endParaRPr lang="zh-CN" sz="1800" b="1" kern="100" dirty="0">
                        <a:solidFill>
                          <a:srgbClr val="000000"/>
                        </a:solidFill>
                        <a:latin typeface="+mn-lt"/>
                        <a:ea typeface="宋体"/>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rgbClr val="FF0000"/>
                          </a:solidFill>
                          <a:latin typeface="+mn-lt"/>
                        </a:rPr>
                        <a:t>45.5~180 GeV</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dirty="0">
                          <a:solidFill>
                            <a:schemeClr val="tx1"/>
                          </a:solidFill>
                        </a:rPr>
                        <a:t>Copper/</a:t>
                      </a:r>
                      <a:r>
                        <a:rPr lang="en-GB" altLang="zh-CN" sz="1800" dirty="0">
                          <a:solidFill>
                            <a:schemeClr val="tx1"/>
                          </a:solidFill>
                        </a:rPr>
                        <a:t>tungsten alloy, </a:t>
                      </a:r>
                      <a:r>
                        <a:rPr lang="en-US" altLang="zh-CN" sz="1800" baseline="0" dirty="0">
                          <a:solidFill>
                            <a:schemeClr val="tx1"/>
                          </a:solidFill>
                        </a:rPr>
                        <a:t>NEG film</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altLang="zh-CN" sz="1800" b="0" dirty="0">
                          <a:solidFill>
                            <a:schemeClr val="tx1"/>
                          </a:solidFill>
                          <a:latin typeface="+mn-lt"/>
                        </a:rPr>
                        <a:t>Φ</a:t>
                      </a:r>
                      <a:r>
                        <a:rPr lang="en-US" altLang="zh-CN" sz="1800" dirty="0">
                          <a:solidFill>
                            <a:schemeClr val="tx1"/>
                          </a:solidFill>
                        </a:rPr>
                        <a:t>20</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tx1"/>
                          </a:solidFill>
                          <a:latin typeface="+mn-lt"/>
                        </a:rPr>
                        <a:t>12</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kern="1200" dirty="0">
                          <a:solidFill>
                            <a:schemeClr val="tx1"/>
                          </a:solidFill>
                          <a:effectLst/>
                          <a:latin typeface="Times New Roman" panose="02020603050405020304" pitchFamily="18" charset="0"/>
                          <a:ea typeface="+mn-ea"/>
                          <a:cs typeface="Times New Roman" panose="02020603050405020304" pitchFamily="18" charset="0"/>
                        </a:rPr>
                        <a:t>&lt;3</a:t>
                      </a:r>
                      <a:r>
                        <a:rPr lang="en-US" altLang="zh-CN" sz="1800" b="0" kern="0" dirty="0">
                          <a:solidFill>
                            <a:srgbClr val="000000"/>
                          </a:solidFill>
                          <a:latin typeface="Times New Roman" panose="02020603050405020304" pitchFamily="18" charset="0"/>
                          <a:ea typeface="宋体"/>
                          <a:cs typeface="Times New Roman" panose="02020603050405020304" pitchFamily="18" charset="0"/>
                        </a:rPr>
                        <a:t>×</a:t>
                      </a:r>
                      <a:r>
                        <a:rPr lang="en-US" altLang="zh-CN" sz="1800" kern="1200" dirty="0">
                          <a:solidFill>
                            <a:schemeClr val="tx1"/>
                          </a:solidFill>
                          <a:effectLst/>
                          <a:latin typeface="Times New Roman" panose="02020603050405020304" pitchFamily="18" charset="0"/>
                          <a:ea typeface="+mn-ea"/>
                          <a:cs typeface="Times New Roman" panose="02020603050405020304" pitchFamily="18" charset="0"/>
                        </a:rPr>
                        <a:t>10</a:t>
                      </a:r>
                      <a:r>
                        <a:rPr lang="en-US" altLang="zh-CN" sz="1800" kern="1200" baseline="30000" dirty="0">
                          <a:solidFill>
                            <a:schemeClr val="tx1"/>
                          </a:solidFill>
                          <a:effectLst/>
                          <a:latin typeface="Times New Roman" panose="02020603050405020304" pitchFamily="18" charset="0"/>
                          <a:ea typeface="+mn-ea"/>
                          <a:cs typeface="Times New Roman" panose="02020603050405020304" pitchFamily="18" charset="0"/>
                        </a:rPr>
                        <a:t>-9</a:t>
                      </a:r>
                      <a:endParaRPr lang="zh-CN" altLang="en-US" sz="1800" dirty="0">
                        <a:solidFill>
                          <a:schemeClr val="tx1"/>
                        </a:solidFill>
                        <a:latin typeface="Times New Roman" panose="02020603050405020304" pitchFamily="18" charset="0"/>
                        <a:cs typeface="Times New Roman" panose="02020603050405020304" pitchFamily="18" charset="0"/>
                      </a:endParaRPr>
                    </a:p>
                  </a:txBody>
                  <a:tcPr marL="68580" marR="68580" marT="34290" marB="34290" anchor="ctr"/>
                </a:tc>
                <a:extLst>
                  <a:ext uri="{0D108BD9-81ED-4DB2-BD59-A6C34878D82A}">
                    <a16:rowId xmlns:a16="http://schemas.microsoft.com/office/drawing/2014/main" val="1537173926"/>
                  </a:ext>
                </a:extLst>
              </a:tr>
              <a:tr h="443315">
                <a:tc>
                  <a:txBody>
                    <a:bodyPr/>
                    <a:lstStyle/>
                    <a:p>
                      <a:pPr algn="ctr">
                        <a:spcAft>
                          <a:spcPts val="0"/>
                        </a:spcAft>
                      </a:pPr>
                      <a:r>
                        <a:rPr lang="en-US" altLang="zh-CN" b="1" dirty="0">
                          <a:latin typeface="+mn-lt"/>
                        </a:rPr>
                        <a:t>LTB</a:t>
                      </a:r>
                      <a:endParaRPr lang="zh-CN" sz="1800" b="1" kern="100" dirty="0">
                        <a:solidFill>
                          <a:srgbClr val="000000"/>
                        </a:solidFill>
                        <a:latin typeface="+mn-lt"/>
                        <a:ea typeface="宋体"/>
                      </a:endParaRPr>
                    </a:p>
                  </a:txBody>
                  <a:tcPr marL="68580" marR="68580" marT="0" marB="0" anchor="ctr"/>
                </a:tc>
                <a:tc>
                  <a:txBody>
                    <a:bodyPr/>
                    <a:lstStyle/>
                    <a:p>
                      <a:pPr algn="ctr"/>
                      <a:r>
                        <a:rPr lang="en-US" altLang="zh-CN" sz="1800" b="0" dirty="0">
                          <a:solidFill>
                            <a:schemeClr val="tx1"/>
                          </a:solidFill>
                          <a:latin typeface="+mn-lt"/>
                        </a:rPr>
                        <a:t>30 GeV</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latin typeface="+mn-lt"/>
                        </a:rPr>
                        <a:t>Stainless steel </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baseline="0" dirty="0">
                          <a:solidFill>
                            <a:schemeClr val="tx1"/>
                          </a:solidFill>
                          <a:latin typeface="+mn-lt"/>
                        </a:rPr>
                        <a:t> </a:t>
                      </a:r>
                      <a:r>
                        <a:rPr lang="el-GR" altLang="zh-CN" sz="1800" b="0" dirty="0">
                          <a:solidFill>
                            <a:schemeClr val="tx1"/>
                          </a:solidFill>
                          <a:latin typeface="+mn-lt"/>
                        </a:rPr>
                        <a:t>Φ</a:t>
                      </a:r>
                      <a:r>
                        <a:rPr lang="en-US" altLang="zh-CN" sz="1800" b="0" dirty="0">
                          <a:solidFill>
                            <a:schemeClr val="tx1"/>
                          </a:solidFill>
                          <a:latin typeface="+mn-lt"/>
                        </a:rPr>
                        <a:t>56</a:t>
                      </a:r>
                      <a:r>
                        <a:rPr lang="en-US" altLang="zh-CN" sz="1800" b="0" baseline="0" dirty="0">
                          <a:solidFill>
                            <a:schemeClr val="tx1"/>
                          </a:solidFill>
                          <a:latin typeface="+mn-lt"/>
                        </a:rPr>
                        <a:t> </a:t>
                      </a:r>
                      <a:endParaRPr lang="el-GR" altLang="zh-CN"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tx1"/>
                          </a:solidFill>
                          <a:latin typeface="+mn-lt"/>
                        </a:rPr>
                        <a:t>3,000</a:t>
                      </a:r>
                      <a:endParaRPr lang="el-GR" altLang="zh-CN"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&lt;1×10</a:t>
                      </a:r>
                      <a:r>
                        <a:rPr lang="en-US" altLang="zh-CN" sz="1800" b="0" kern="0" baseline="30000" dirty="0">
                          <a:solidFill>
                            <a:srgbClr val="000000"/>
                          </a:solidFill>
                          <a:latin typeface="Times New Roman"/>
                          <a:ea typeface="宋体"/>
                        </a:rPr>
                        <a:t>-7</a:t>
                      </a:r>
                      <a:endParaRPr lang="zh-CN" altLang="zh-CN" sz="1800" b="1" kern="100" dirty="0">
                        <a:solidFill>
                          <a:srgbClr val="000000"/>
                        </a:solidFill>
                        <a:latin typeface="Times New Roman"/>
                        <a:ea typeface="宋体"/>
                      </a:endParaRPr>
                    </a:p>
                  </a:txBody>
                  <a:tcPr marL="68580" marR="68580" marT="34290" marB="34290" anchor="ctr"/>
                </a:tc>
                <a:extLst>
                  <a:ext uri="{0D108BD9-81ED-4DB2-BD59-A6C34878D82A}">
                    <a16:rowId xmlns:a16="http://schemas.microsoft.com/office/drawing/2014/main" val="1106510538"/>
                  </a:ext>
                </a:extLst>
              </a:tr>
              <a:tr h="490625">
                <a:tc>
                  <a:txBody>
                    <a:bodyPr/>
                    <a:lstStyle/>
                    <a:p>
                      <a:pPr algn="ctr">
                        <a:spcAft>
                          <a:spcPts val="0"/>
                        </a:spcAft>
                      </a:pPr>
                      <a:r>
                        <a:rPr lang="en-US" altLang="zh-CN" sz="1800" b="1" kern="0" dirty="0">
                          <a:solidFill>
                            <a:srgbClr val="000000"/>
                          </a:solidFill>
                          <a:latin typeface="+mn-lt"/>
                          <a:ea typeface="宋体"/>
                        </a:rPr>
                        <a:t>BTC(CTB)  </a:t>
                      </a:r>
                      <a:r>
                        <a:rPr lang="en-US" altLang="zh-CN" sz="1800" b="1" kern="0" baseline="0" dirty="0">
                          <a:solidFill>
                            <a:srgbClr val="000000"/>
                          </a:solidFill>
                          <a:latin typeface="+mn-lt"/>
                          <a:ea typeface="宋体"/>
                        </a:rPr>
                        <a:t> </a:t>
                      </a:r>
                      <a:endParaRPr lang="zh-CN" sz="1800" b="1" kern="100" dirty="0">
                        <a:solidFill>
                          <a:srgbClr val="000000"/>
                        </a:solidFill>
                        <a:latin typeface="+mn-lt"/>
                        <a:ea typeface="宋体"/>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tx1"/>
                          </a:solidFill>
                          <a:latin typeface="+mn-lt"/>
                        </a:rPr>
                        <a:t>6 GeV</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latin typeface="+mn-lt"/>
                        </a:rPr>
                        <a:t>Stainless steel </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baseline="0" dirty="0">
                          <a:solidFill>
                            <a:schemeClr val="tx1"/>
                          </a:solidFill>
                          <a:latin typeface="+mn-lt"/>
                        </a:rPr>
                        <a:t> </a:t>
                      </a:r>
                      <a:r>
                        <a:rPr lang="el-GR" altLang="zh-CN" sz="1800" b="0" dirty="0">
                          <a:solidFill>
                            <a:schemeClr val="tx1"/>
                          </a:solidFill>
                          <a:latin typeface="+mn-lt"/>
                        </a:rPr>
                        <a:t>Φ</a:t>
                      </a:r>
                      <a:r>
                        <a:rPr lang="en-US" altLang="zh-CN" sz="1800" b="0" dirty="0">
                          <a:solidFill>
                            <a:schemeClr val="tx1"/>
                          </a:solidFill>
                          <a:latin typeface="+mn-lt"/>
                        </a:rPr>
                        <a:t>56</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tx1"/>
                          </a:solidFill>
                          <a:latin typeface="+mn-lt"/>
                        </a:rPr>
                        <a:t>240×6</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&lt;1×10</a:t>
                      </a:r>
                      <a:r>
                        <a:rPr lang="en-US" altLang="zh-CN" sz="1800" b="0" kern="0" baseline="30000" dirty="0">
                          <a:solidFill>
                            <a:srgbClr val="000000"/>
                          </a:solidFill>
                          <a:latin typeface="Times New Roman"/>
                          <a:ea typeface="宋体"/>
                        </a:rPr>
                        <a:t>-7</a:t>
                      </a:r>
                      <a:endParaRPr lang="zh-CN" altLang="zh-CN" sz="1800" b="1" kern="100" dirty="0">
                        <a:solidFill>
                          <a:srgbClr val="000000"/>
                        </a:solidFill>
                        <a:latin typeface="Times New Roman"/>
                        <a:ea typeface="宋体"/>
                      </a:endParaRPr>
                    </a:p>
                  </a:txBody>
                  <a:tcPr marL="68580" marR="68580" marT="34290" marB="34290" anchor="ctr"/>
                </a:tc>
                <a:extLst>
                  <a:ext uri="{0D108BD9-81ED-4DB2-BD59-A6C34878D82A}">
                    <a16:rowId xmlns:a16="http://schemas.microsoft.com/office/drawing/2014/main" val="523266695"/>
                  </a:ext>
                </a:extLst>
              </a:tr>
              <a:tr h="364283">
                <a:tc>
                  <a:txBody>
                    <a:bodyPr/>
                    <a:lstStyle/>
                    <a:p>
                      <a:pPr algn="ctr">
                        <a:spcAft>
                          <a:spcPts val="0"/>
                        </a:spcAft>
                      </a:pPr>
                      <a:r>
                        <a:rPr lang="en-US" altLang="zh-CN" sz="1800" b="1" kern="100" dirty="0">
                          <a:solidFill>
                            <a:srgbClr val="000000"/>
                          </a:solidFill>
                          <a:latin typeface="+mn-lt"/>
                          <a:ea typeface="宋体"/>
                        </a:rPr>
                        <a:t>DL</a:t>
                      </a:r>
                      <a:endParaRPr lang="zh-CN" sz="1800" b="1" kern="100" dirty="0">
                        <a:solidFill>
                          <a:srgbClr val="000000"/>
                        </a:solidFill>
                        <a:latin typeface="+mn-lt"/>
                        <a:ea typeface="宋体"/>
                      </a:endParaRPr>
                    </a:p>
                  </a:txBody>
                  <a:tcPr marL="68580" marR="68580" marT="0" marB="0" anchor="ctr"/>
                </a:tc>
                <a:tc>
                  <a:txBody>
                    <a:bodyPr/>
                    <a:lstStyle/>
                    <a:p>
                      <a:pPr algn="ctr"/>
                      <a:r>
                        <a:rPr lang="en-US" altLang="zh-CN" sz="1800" b="0">
                          <a:solidFill>
                            <a:schemeClr val="tx1"/>
                          </a:solidFill>
                          <a:latin typeface="+mn-lt"/>
                        </a:rPr>
                        <a:t>1.1 GeV</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latin typeface="+mn-lt"/>
                        </a:rPr>
                        <a:t>Stainless steel </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tx1"/>
                          </a:solidFill>
                          <a:latin typeface="+mn-lt"/>
                        </a:rPr>
                        <a:t>  </a:t>
                      </a:r>
                      <a:r>
                        <a:rPr lang="el-GR" altLang="zh-CN" sz="1800" b="0" dirty="0">
                          <a:solidFill>
                            <a:schemeClr val="tx1"/>
                          </a:solidFill>
                          <a:latin typeface="+mn-lt"/>
                        </a:rPr>
                        <a:t>Φ</a:t>
                      </a:r>
                      <a:r>
                        <a:rPr lang="en-US" altLang="zh-CN" sz="1800" dirty="0">
                          <a:solidFill>
                            <a:schemeClr val="tx1"/>
                          </a:solidFill>
                        </a:rPr>
                        <a:t>30</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tx1"/>
                          </a:solidFill>
                          <a:latin typeface="+mn-lt"/>
                        </a:rPr>
                        <a:t>240</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&lt;1×10</a:t>
                      </a:r>
                      <a:r>
                        <a:rPr lang="en-US" altLang="zh-CN" sz="1800" b="0" kern="0" baseline="30000" dirty="0">
                          <a:solidFill>
                            <a:srgbClr val="000000"/>
                          </a:solidFill>
                          <a:latin typeface="Times New Roman"/>
                          <a:ea typeface="宋体"/>
                        </a:rPr>
                        <a:t>-7</a:t>
                      </a:r>
                      <a:endParaRPr lang="zh-CN" altLang="zh-CN" sz="1800" b="1" kern="100" dirty="0">
                        <a:solidFill>
                          <a:srgbClr val="000000"/>
                        </a:solidFill>
                        <a:latin typeface="Times New Roman"/>
                        <a:ea typeface="宋体"/>
                      </a:endParaRPr>
                    </a:p>
                  </a:txBody>
                  <a:tcPr marL="68580" marR="68580" marT="34290" marB="34290" anchor="ctr"/>
                </a:tc>
                <a:extLst>
                  <a:ext uri="{0D108BD9-81ED-4DB2-BD59-A6C34878D82A}">
                    <a16:rowId xmlns:a16="http://schemas.microsoft.com/office/drawing/2014/main" val="966081820"/>
                  </a:ext>
                </a:extLst>
              </a:tr>
            </a:tbl>
          </a:graphicData>
        </a:graphic>
      </p:graphicFrame>
      <p:pic>
        <p:nvPicPr>
          <p:cNvPr id="4" name="Picture 2" descr="C:\Users\Administrator\Desktop\11112.png">
            <a:extLst>
              <a:ext uri="{FF2B5EF4-FFF2-40B4-BE49-F238E27FC236}">
                <a16:creationId xmlns:a16="http://schemas.microsoft.com/office/drawing/2014/main" id="{370D6977-9F45-408B-9ABE-D700098470D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45209" y="145436"/>
            <a:ext cx="949382" cy="559540"/>
          </a:xfrm>
          <a:prstGeom prst="rect">
            <a:avLst/>
          </a:prstGeom>
          <a:noFill/>
          <a:extLst>
            <a:ext uri="{909E8E84-426E-40DD-AFC4-6F175D3DCCD1}">
              <a14:hiddenFill xmlns:a14="http://schemas.microsoft.com/office/drawing/2010/main">
                <a:solidFill>
                  <a:srgbClr val="FFFFFF"/>
                </a:solidFill>
              </a14:hiddenFill>
            </a:ext>
          </a:extLst>
        </p:spPr>
      </p:pic>
      <p:sp>
        <p:nvSpPr>
          <p:cNvPr id="5" name="灯片编号占位符 3">
            <a:extLst>
              <a:ext uri="{FF2B5EF4-FFF2-40B4-BE49-F238E27FC236}">
                <a16:creationId xmlns:a16="http://schemas.microsoft.com/office/drawing/2014/main" id="{0F5F4E72-6DBC-4B19-BB74-B467E1921CE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39F095-3CD2-4D9F-8394-BD3C24143187}"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7" name="标题 1">
            <a:extLst>
              <a:ext uri="{FF2B5EF4-FFF2-40B4-BE49-F238E27FC236}">
                <a16:creationId xmlns:a16="http://schemas.microsoft.com/office/drawing/2014/main" id="{614750F8-3448-465E-826B-4E2879D11B7A}"/>
              </a:ext>
            </a:extLst>
          </p:cNvPr>
          <p:cNvSpPr>
            <a:spLocks noGrp="1"/>
          </p:cNvSpPr>
          <p:nvPr>
            <p:ph type="title"/>
          </p:nvPr>
        </p:nvSpPr>
        <p:spPr>
          <a:xfrm>
            <a:off x="666712" y="142852"/>
            <a:ext cx="10763325" cy="725470"/>
          </a:xfrm>
        </p:spPr>
        <p:txBody>
          <a:bodyPr>
            <a:normAutofit/>
          </a:bodyPr>
          <a:lstStyle/>
          <a:p>
            <a:r>
              <a:rPr lang="en-US" altLang="zh-CN" dirty="0">
                <a:cs typeface="Arial" panose="020B0604020202020204" pitchFamily="34" charset="0"/>
              </a:rPr>
              <a:t>Vacuum requirements and configuration</a:t>
            </a:r>
            <a:endParaRPr lang="zh-CN" altLang="en-US" sz="2000" dirty="0"/>
          </a:p>
        </p:txBody>
      </p:sp>
    </p:spTree>
    <p:extLst>
      <p:ext uri="{BB962C8B-B14F-4D97-AF65-F5344CB8AC3E}">
        <p14:creationId xmlns:p14="http://schemas.microsoft.com/office/powerpoint/2010/main" val="40225877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E874A7B-FA71-4A8E-AC1D-C72B28860650}"/>
              </a:ext>
            </a:extLst>
          </p:cNvPr>
          <p:cNvSpPr>
            <a:spLocks noGrp="1"/>
          </p:cNvSpPr>
          <p:nvPr>
            <p:ph idx="1"/>
          </p:nvPr>
        </p:nvSpPr>
        <p:spPr>
          <a:xfrm>
            <a:off x="335280" y="1076961"/>
            <a:ext cx="11673840" cy="5638188"/>
          </a:xfrm>
        </p:spPr>
        <p:txBody>
          <a:bodyPr>
            <a:noAutofit/>
          </a:bodyPr>
          <a:lstStyle/>
          <a:p>
            <a:pPr>
              <a:lnSpc>
                <a:spcPct val="150000"/>
              </a:lnSpc>
              <a:spcAft>
                <a:spcPts val="0"/>
              </a:spcAft>
            </a:pPr>
            <a:r>
              <a:rPr lang="en-US" altLang="zh-CN" sz="1800" b="1" dirty="0"/>
              <a:t>1. Vacuum chambers massive NEG coating and heating spraying production line development</a:t>
            </a:r>
          </a:p>
          <a:p>
            <a:pPr marL="630238">
              <a:spcAft>
                <a:spcPts val="0"/>
              </a:spcAft>
              <a:buFont typeface="Wingdings" panose="05000000000000000000" pitchFamily="2" charset="2"/>
              <a:buChar char="Ø"/>
            </a:pPr>
            <a:r>
              <a:rPr lang="en-US" altLang="zh-CN" sz="1600" dirty="0"/>
              <a:t>The conventional NEG coating method is not suitable for the CEPC project, as there is a need to coat a total length of 190km of vacuum chambers within a 5-year timeframe. Implementing a production line can enhance stability, ensure timely production, and reduce labor costs. Therefore, a production line incorporating NEG coating and heating spraying will be developed to explore a new method for constructing vacuum chambers for the CEPC.</a:t>
            </a:r>
          </a:p>
          <a:p>
            <a:pPr marL="630238">
              <a:spcAft>
                <a:spcPts val="0"/>
              </a:spcAft>
              <a:buFont typeface="Wingdings" panose="05000000000000000000" pitchFamily="2" charset="2"/>
              <a:buChar char="Ø"/>
            </a:pPr>
            <a:r>
              <a:rPr lang="en-US" altLang="zh-CN" sz="1600" dirty="0"/>
              <a:t>The construction of the vacuum chambers for the collider rings will be completed in 5 years with the use of 2 production lines, each equipped with 1 welding oven, 7 and 2 NEG coating and spraying setups.</a:t>
            </a:r>
          </a:p>
          <a:p>
            <a:pPr marL="630238">
              <a:spcAft>
                <a:spcPts val="0"/>
              </a:spcAft>
              <a:buFont typeface="Wingdings" panose="05000000000000000000" pitchFamily="2" charset="2"/>
              <a:buChar char="Ø"/>
            </a:pPr>
            <a:r>
              <a:rPr lang="en-US" altLang="zh-CN" sz="1600" dirty="0"/>
              <a:t>2024: The whole production line design and biding. key components and processing like flanges sealing automatically, heating spraying will be</a:t>
            </a:r>
            <a:r>
              <a:rPr lang="zh-CN" altLang="en-US" sz="1600" dirty="0"/>
              <a:t> </a:t>
            </a:r>
            <a:r>
              <a:rPr lang="en-US" altLang="zh-CN" sz="1600" dirty="0"/>
              <a:t>developed.</a:t>
            </a:r>
          </a:p>
          <a:p>
            <a:pPr marL="630238">
              <a:spcAft>
                <a:spcPts val="0"/>
              </a:spcAft>
              <a:buFont typeface="Wingdings" panose="05000000000000000000" pitchFamily="2" charset="2"/>
              <a:buChar char="Ø"/>
            </a:pPr>
            <a:r>
              <a:rPr lang="en-US" altLang="zh-CN" sz="1600" dirty="0"/>
              <a:t>2025: the production line construction and debugging.</a:t>
            </a:r>
          </a:p>
          <a:p>
            <a:pPr>
              <a:lnSpc>
                <a:spcPct val="150000"/>
              </a:lnSpc>
              <a:spcAft>
                <a:spcPts val="0"/>
              </a:spcAft>
            </a:pPr>
            <a:r>
              <a:rPr lang="en-US" altLang="zh-CN" sz="1800" b="1" dirty="0">
                <a:solidFill>
                  <a:schemeClr val="bg2"/>
                </a:solidFill>
              </a:rPr>
              <a:t>2. Optimization of NEG coating:</a:t>
            </a:r>
          </a:p>
          <a:p>
            <a:pPr marL="630238">
              <a:spcAft>
                <a:spcPts val="0"/>
              </a:spcAft>
              <a:buFont typeface="Wingdings" panose="05000000000000000000" pitchFamily="2" charset="2"/>
              <a:buChar char="Ø"/>
            </a:pPr>
            <a:r>
              <a:rPr lang="en-US" altLang="zh-CN" sz="1600" dirty="0">
                <a:solidFill>
                  <a:schemeClr val="bg2"/>
                </a:solidFill>
              </a:rPr>
              <a:t>NEG coating is used to sustain the vacuum of beam pipe and suppress the e-clouds of positron ring. Because the resistance of NEG coating increases with the thickness increases, but the life of the NEG coating decreases significantly when the thickness is less than 200nm, it is necessary to optimize the thickness and impedance of NEG coating.</a:t>
            </a:r>
          </a:p>
          <a:p>
            <a:pPr marL="630238">
              <a:spcAft>
                <a:spcPts val="0"/>
              </a:spcAft>
              <a:buFont typeface="Wingdings" panose="05000000000000000000" pitchFamily="2" charset="2"/>
              <a:buChar char="Ø"/>
            </a:pPr>
            <a:r>
              <a:rPr lang="en-US" altLang="zh-CN" sz="1600" dirty="0">
                <a:solidFill>
                  <a:schemeClr val="bg2"/>
                </a:solidFill>
              </a:rPr>
              <a:t>2024: Optimization the thickness of NEG coating distribution along the vacuum chamber. </a:t>
            </a:r>
          </a:p>
          <a:p>
            <a:pPr marL="630238">
              <a:spcAft>
                <a:spcPts val="0"/>
              </a:spcAft>
              <a:buFont typeface="Wingdings" panose="05000000000000000000" pitchFamily="2" charset="2"/>
              <a:buChar char="Ø"/>
            </a:pPr>
            <a:r>
              <a:rPr lang="en-US" altLang="zh-CN" sz="1600" dirty="0">
                <a:solidFill>
                  <a:schemeClr val="bg2"/>
                </a:solidFill>
              </a:rPr>
              <a:t>2024~2025: The new composition and construction development to increase the pumping properties of NEG coating, especially increase its reactivation times (life-times).</a:t>
            </a:r>
          </a:p>
          <a:p>
            <a:pPr marL="630238">
              <a:spcAft>
                <a:spcPts val="0"/>
              </a:spcAft>
              <a:buFont typeface="Wingdings" panose="05000000000000000000" pitchFamily="2" charset="2"/>
              <a:buChar char="Ø"/>
            </a:pPr>
            <a:r>
              <a:rPr lang="en-US" altLang="zh-CN" sz="1600" dirty="0">
                <a:solidFill>
                  <a:schemeClr val="bg2"/>
                </a:solidFill>
              </a:rPr>
              <a:t>2026~2027: Optimization the resistance of NEG coating.</a:t>
            </a:r>
          </a:p>
        </p:txBody>
      </p:sp>
      <p:sp>
        <p:nvSpPr>
          <p:cNvPr id="3" name="标题 2">
            <a:extLst>
              <a:ext uri="{FF2B5EF4-FFF2-40B4-BE49-F238E27FC236}">
                <a16:creationId xmlns:a16="http://schemas.microsoft.com/office/drawing/2014/main" id="{6C5863C5-0B03-4FF9-BD10-C90F4415FC66}"/>
              </a:ext>
            </a:extLst>
          </p:cNvPr>
          <p:cNvSpPr>
            <a:spLocks noGrp="1"/>
          </p:cNvSpPr>
          <p:nvPr>
            <p:ph type="title"/>
          </p:nvPr>
        </p:nvSpPr>
        <p:spPr/>
        <p:txBody>
          <a:bodyPr>
            <a:normAutofit/>
          </a:bodyPr>
          <a:lstStyle/>
          <a:p>
            <a:r>
              <a:rPr lang="en-US" altLang="zh-CN" dirty="0"/>
              <a:t>EDR goal, scope and plan</a:t>
            </a:r>
            <a:endParaRPr lang="zh-CN" altLang="en-US" sz="2400" dirty="0"/>
          </a:p>
        </p:txBody>
      </p:sp>
      <p:sp>
        <p:nvSpPr>
          <p:cNvPr id="5" name="文本框 4">
            <a:extLst>
              <a:ext uri="{FF2B5EF4-FFF2-40B4-BE49-F238E27FC236}">
                <a16:creationId xmlns:a16="http://schemas.microsoft.com/office/drawing/2014/main" id="{26C5ADB4-FEDB-40D9-B670-47872A34458E}"/>
              </a:ext>
            </a:extLst>
          </p:cNvPr>
          <p:cNvSpPr txBox="1"/>
          <p:nvPr/>
        </p:nvSpPr>
        <p:spPr>
          <a:xfrm>
            <a:off x="6048374" y="3619190"/>
            <a:ext cx="5099087" cy="369332"/>
          </a:xfrm>
          <a:prstGeom prst="rect">
            <a:avLst/>
          </a:prstGeom>
          <a:noFill/>
        </p:spPr>
        <p:txBody>
          <a:bodyPr wrap="square">
            <a:spAutoFit/>
          </a:bodyPr>
          <a:lstStyle/>
          <a:p>
            <a:r>
              <a:rPr lang="en-US" altLang="zh-CN" sz="1800" b="1" dirty="0"/>
              <a:t>Composition  of 2025 CEPC proposal.</a:t>
            </a:r>
          </a:p>
        </p:txBody>
      </p:sp>
    </p:spTree>
    <p:extLst>
      <p:ext uri="{BB962C8B-B14F-4D97-AF65-F5344CB8AC3E}">
        <p14:creationId xmlns:p14="http://schemas.microsoft.com/office/powerpoint/2010/main" val="4434393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D37683ED-7C2F-4101-978F-A48AD25ABDAC}"/>
              </a:ext>
            </a:extLst>
          </p:cNvPr>
          <p:cNvPicPr>
            <a:picLocks noChangeAspect="1"/>
          </p:cNvPicPr>
          <p:nvPr/>
        </p:nvPicPr>
        <p:blipFill>
          <a:blip r:embed="rId2">
            <a:lum bright="24000" contrast="66000"/>
          </a:blip>
          <a:stretch>
            <a:fillRect/>
          </a:stretch>
        </p:blipFill>
        <p:spPr>
          <a:xfrm>
            <a:off x="146802" y="3989031"/>
            <a:ext cx="8623240" cy="2577189"/>
          </a:xfrm>
          <a:prstGeom prst="rect">
            <a:avLst/>
          </a:prstGeom>
        </p:spPr>
      </p:pic>
      <p:sp>
        <p:nvSpPr>
          <p:cNvPr id="3" name="标题 2">
            <a:extLst>
              <a:ext uri="{FF2B5EF4-FFF2-40B4-BE49-F238E27FC236}">
                <a16:creationId xmlns:a16="http://schemas.microsoft.com/office/drawing/2014/main" id="{469B6D6A-FF2A-4388-B8D9-359349EA36A8}"/>
              </a:ext>
            </a:extLst>
          </p:cNvPr>
          <p:cNvSpPr>
            <a:spLocks noGrp="1"/>
          </p:cNvSpPr>
          <p:nvPr>
            <p:ph type="title"/>
          </p:nvPr>
        </p:nvSpPr>
        <p:spPr/>
        <p:txBody>
          <a:bodyPr>
            <a:normAutofit/>
          </a:bodyPr>
          <a:lstStyle/>
          <a:p>
            <a:r>
              <a:rPr lang="en-US" altLang="zh-CN" dirty="0">
                <a:latin typeface="微软雅黑" panose="020B0503020204020204" pitchFamily="34" charset="-122"/>
              </a:rPr>
              <a:t>CEPC vacuum chamber production line</a:t>
            </a:r>
          </a:p>
        </p:txBody>
      </p:sp>
      <p:graphicFrame>
        <p:nvGraphicFramePr>
          <p:cNvPr id="36" name="表格 36">
            <a:extLst>
              <a:ext uri="{FF2B5EF4-FFF2-40B4-BE49-F238E27FC236}">
                <a16:creationId xmlns:a16="http://schemas.microsoft.com/office/drawing/2014/main" id="{8ECEEF40-E88E-4EE4-87AF-D0ED881659C8}"/>
              </a:ext>
            </a:extLst>
          </p:cNvPr>
          <p:cNvGraphicFramePr>
            <a:graphicFrameLocks noGrp="1"/>
          </p:cNvGraphicFramePr>
          <p:nvPr>
            <p:extLst>
              <p:ext uri="{D42A27DB-BD31-4B8C-83A1-F6EECF244321}">
                <p14:modId xmlns:p14="http://schemas.microsoft.com/office/powerpoint/2010/main" val="3374639157"/>
              </p:ext>
            </p:extLst>
          </p:nvPr>
        </p:nvGraphicFramePr>
        <p:xfrm>
          <a:off x="9050650" y="4254012"/>
          <a:ext cx="3169662" cy="2388674"/>
        </p:xfrm>
        <a:graphic>
          <a:graphicData uri="http://schemas.openxmlformats.org/drawingml/2006/table">
            <a:tbl>
              <a:tblPr firstRow="1" bandRow="1">
                <a:tableStyleId>{5C22544A-7EE6-4342-B048-85BDC9FD1C3A}</a:tableStyleId>
              </a:tblPr>
              <a:tblGrid>
                <a:gridCol w="919475">
                  <a:extLst>
                    <a:ext uri="{9D8B030D-6E8A-4147-A177-3AD203B41FA5}">
                      <a16:colId xmlns:a16="http://schemas.microsoft.com/office/drawing/2014/main" val="2023478679"/>
                    </a:ext>
                  </a:extLst>
                </a:gridCol>
                <a:gridCol w="2250187">
                  <a:extLst>
                    <a:ext uri="{9D8B030D-6E8A-4147-A177-3AD203B41FA5}">
                      <a16:colId xmlns:a16="http://schemas.microsoft.com/office/drawing/2014/main" val="4117655912"/>
                    </a:ext>
                  </a:extLst>
                </a:gridCol>
              </a:tblGrid>
              <a:tr h="344131">
                <a:tc>
                  <a:txBody>
                    <a:bodyPr/>
                    <a:lstStyle/>
                    <a:p>
                      <a:pPr algn="l"/>
                      <a:r>
                        <a:rPr lang="en-US" altLang="zh-CN" sz="1100" dirty="0">
                          <a:latin typeface="Arial" panose="020B0604020202020204" pitchFamily="34" charset="0"/>
                          <a:cs typeface="Arial" panose="020B0604020202020204" pitchFamily="34" charset="0"/>
                        </a:rPr>
                        <a:t>Items</a:t>
                      </a:r>
                      <a:endParaRPr lang="zh-CN" altLang="en-US" sz="1100" dirty="0">
                        <a:latin typeface="Arial" panose="020B0604020202020204" pitchFamily="34" charset="0"/>
                        <a:cs typeface="Arial" panose="020B0604020202020204" pitchFamily="34" charset="0"/>
                      </a:endParaRPr>
                    </a:p>
                  </a:txBody>
                  <a:tcPr anchor="ctr"/>
                </a:tc>
                <a:tc>
                  <a:txBody>
                    <a:bodyPr/>
                    <a:lstStyle/>
                    <a:p>
                      <a:pPr algn="l"/>
                      <a:r>
                        <a:rPr lang="en-US" altLang="zh-CN" sz="1100" dirty="0">
                          <a:latin typeface="Arial" panose="020B0604020202020204" pitchFamily="34" charset="0"/>
                          <a:cs typeface="Arial" panose="020B0604020202020204" pitchFamily="34" charset="0"/>
                        </a:rPr>
                        <a:t>Specifications</a:t>
                      </a:r>
                      <a:endParaRPr lang="zh-CN" altLang="en-US" sz="11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695966766"/>
                  </a:ext>
                </a:extLst>
              </a:tr>
              <a:tr h="344131">
                <a:tc>
                  <a:txBody>
                    <a:bodyPr/>
                    <a:lstStyle/>
                    <a:p>
                      <a:pPr algn="l"/>
                      <a:r>
                        <a:rPr lang="en-US" altLang="zh-CN" sz="1100" dirty="0">
                          <a:latin typeface="Arial" panose="020B0604020202020204" pitchFamily="34" charset="0"/>
                          <a:cs typeface="Arial" panose="020B0604020202020204" pitchFamily="34" charset="0"/>
                        </a:rPr>
                        <a:t>Dimension</a:t>
                      </a:r>
                      <a:endParaRPr lang="zh-CN" altLang="en-US" sz="1100" dirty="0">
                        <a:latin typeface="Arial" panose="020B0604020202020204" pitchFamily="34" charset="0"/>
                        <a:cs typeface="Arial" panose="020B0604020202020204" pitchFamily="34" charset="0"/>
                      </a:endParaRPr>
                    </a:p>
                  </a:txBody>
                  <a:tcPr anchor="ctr"/>
                </a:tc>
                <a:tc>
                  <a:txBody>
                    <a:bodyPr/>
                    <a:lstStyle/>
                    <a:p>
                      <a:pPr marL="285750" indent="-285750" algn="l">
                        <a:buFont typeface="Arial" panose="020B0604020202020204" pitchFamily="34" charset="0"/>
                        <a:buChar char="•"/>
                      </a:pPr>
                      <a:r>
                        <a:rPr lang="en-US" altLang="zh-CN" sz="1100" dirty="0">
                          <a:latin typeface="Arial" panose="020B0604020202020204" pitchFamily="34" charset="0"/>
                          <a:cs typeface="Arial" panose="020B0604020202020204" pitchFamily="34" charset="0"/>
                        </a:rPr>
                        <a:t>L 11400-d56-D62</a:t>
                      </a:r>
                      <a:endParaRPr lang="zh-CN" altLang="en-US" sz="11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781507712"/>
                  </a:ext>
                </a:extLst>
              </a:tr>
              <a:tr h="344131">
                <a:tc>
                  <a:txBody>
                    <a:bodyPr/>
                    <a:lstStyle/>
                    <a:p>
                      <a:pPr algn="l"/>
                      <a:r>
                        <a:rPr lang="en-US" altLang="zh-CN" sz="1100" dirty="0">
                          <a:latin typeface="Arial" panose="020B0604020202020204" pitchFamily="34" charset="0"/>
                          <a:cs typeface="Arial" panose="020B0604020202020204" pitchFamily="34" charset="0"/>
                        </a:rPr>
                        <a:t>Weight</a:t>
                      </a:r>
                      <a:endParaRPr lang="zh-CN" altLang="en-US" sz="1100" dirty="0">
                        <a:latin typeface="Arial" panose="020B0604020202020204" pitchFamily="34" charset="0"/>
                        <a:cs typeface="Arial" panose="020B0604020202020204" pitchFamily="34" charset="0"/>
                      </a:endParaRPr>
                    </a:p>
                  </a:txBody>
                  <a:tcPr anchor="ctr"/>
                </a:tc>
                <a:tc>
                  <a:txBody>
                    <a:bodyPr/>
                    <a:lstStyle/>
                    <a:p>
                      <a:pPr marL="285750" indent="-285750" algn="l">
                        <a:buFont typeface="Arial" panose="020B0604020202020204" pitchFamily="34" charset="0"/>
                        <a:buChar char="•"/>
                      </a:pPr>
                      <a:r>
                        <a:rPr lang="en-US" altLang="zh-CN" sz="1100" dirty="0">
                          <a:latin typeface="Arial" panose="020B0604020202020204" pitchFamily="34" charset="0"/>
                          <a:cs typeface="Arial" panose="020B0604020202020204" pitchFamily="34" charset="0"/>
                        </a:rPr>
                        <a:t>50~100kg</a:t>
                      </a:r>
                      <a:endParaRPr lang="zh-CN" altLang="en-US" sz="11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443552922"/>
                  </a:ext>
                </a:extLst>
              </a:tr>
              <a:tr h="789477">
                <a:tc>
                  <a:txBody>
                    <a:bodyPr/>
                    <a:lstStyle/>
                    <a:p>
                      <a:pPr algn="l"/>
                      <a:r>
                        <a:rPr lang="en-US" altLang="zh-CN" sz="1100" dirty="0">
                          <a:latin typeface="Arial" panose="020B0604020202020204" pitchFamily="34" charset="0"/>
                          <a:cs typeface="Arial" panose="020B0604020202020204" pitchFamily="34" charset="0"/>
                        </a:rPr>
                        <a:t>NEG coating</a:t>
                      </a:r>
                      <a:endParaRPr lang="zh-CN" altLang="en-US" sz="1100" dirty="0">
                        <a:latin typeface="Arial" panose="020B0604020202020204" pitchFamily="34" charset="0"/>
                        <a:cs typeface="Arial" panose="020B0604020202020204" pitchFamily="34" charset="0"/>
                      </a:endParaRPr>
                    </a:p>
                  </a:txBody>
                  <a:tcPr anchor="ctr"/>
                </a:tc>
                <a:tc>
                  <a:txBody>
                    <a:bodyPr/>
                    <a:lstStyle/>
                    <a:p>
                      <a:pPr marL="285750" indent="-285750" algn="l">
                        <a:buFont typeface="Arial" panose="020B0604020202020204" pitchFamily="34" charset="0"/>
                        <a:buChar char="•"/>
                      </a:pPr>
                      <a:r>
                        <a:rPr lang="en-US" altLang="zh-CN" sz="1100" dirty="0">
                          <a:latin typeface="Arial" panose="020B0604020202020204" pitchFamily="34" charset="0"/>
                          <a:cs typeface="Arial" panose="020B0604020202020204" pitchFamily="34" charset="0"/>
                        </a:rPr>
                        <a:t>Thickness</a:t>
                      </a:r>
                      <a:r>
                        <a:rPr lang="zh-CN" altLang="en-US" sz="1100" dirty="0">
                          <a:latin typeface="Arial" panose="020B0604020202020204" pitchFamily="34" charset="0"/>
                          <a:cs typeface="Arial" panose="020B0604020202020204" pitchFamily="34" charset="0"/>
                        </a:rPr>
                        <a:t>：</a:t>
                      </a:r>
                      <a:r>
                        <a:rPr lang="en-US" altLang="zh-CN" sz="1100" dirty="0">
                          <a:latin typeface="Arial" panose="020B0604020202020204" pitchFamily="34" charset="0"/>
                          <a:cs typeface="Arial" panose="020B0604020202020204" pitchFamily="34" charset="0"/>
                        </a:rPr>
                        <a:t>200nm±30%</a:t>
                      </a:r>
                    </a:p>
                    <a:p>
                      <a:pPr marL="285750" indent="-285750" algn="l">
                        <a:buFont typeface="Arial" panose="020B0604020202020204" pitchFamily="34" charset="0"/>
                        <a:buChar char="•"/>
                      </a:pPr>
                      <a:r>
                        <a:rPr lang="en-US" altLang="zh-CN" sz="1100" dirty="0">
                          <a:latin typeface="Arial" panose="020B0604020202020204" pitchFamily="34" charset="0"/>
                          <a:cs typeface="Arial" panose="020B0604020202020204" pitchFamily="34" charset="0"/>
                        </a:rPr>
                        <a:t>SEY&lt;1.1</a:t>
                      </a:r>
                    </a:p>
                    <a:p>
                      <a:pPr marL="285750" indent="-285750" algn="l">
                        <a:buFont typeface="Arial" panose="020B0604020202020204" pitchFamily="34" charset="0"/>
                        <a:buChar char="•"/>
                      </a:pPr>
                      <a:r>
                        <a:rPr lang="en-US" altLang="zh-CN" sz="1100" dirty="0">
                          <a:latin typeface="Arial" panose="020B0604020202020204" pitchFamily="34" charset="0"/>
                          <a:cs typeface="Arial" panose="020B0604020202020204" pitchFamily="34" charset="0"/>
                        </a:rPr>
                        <a:t>S</a:t>
                      </a:r>
                      <a:r>
                        <a:rPr lang="zh-CN" altLang="en-US" sz="1100" dirty="0">
                          <a:latin typeface="Arial" panose="020B0604020202020204" pitchFamily="34" charset="0"/>
                          <a:cs typeface="Arial" panose="020B0604020202020204" pitchFamily="34" charset="0"/>
                        </a:rPr>
                        <a:t>、</a:t>
                      </a:r>
                      <a:r>
                        <a:rPr lang="en-US" altLang="zh-CN" sz="1100" dirty="0">
                          <a:latin typeface="Arial" panose="020B0604020202020204" pitchFamily="34" charset="0"/>
                          <a:cs typeface="Arial" panose="020B0604020202020204" pitchFamily="34" charset="0"/>
                        </a:rPr>
                        <a:t>Q</a:t>
                      </a:r>
                      <a:r>
                        <a:rPr lang="zh-CN" altLang="en-US" sz="1100" dirty="0">
                          <a:latin typeface="Arial" panose="020B0604020202020204" pitchFamily="34" charset="0"/>
                          <a:cs typeface="Arial" panose="020B0604020202020204" pitchFamily="34" charset="0"/>
                        </a:rPr>
                        <a:t>、</a:t>
                      </a:r>
                      <a:r>
                        <a:rPr lang="en-US" altLang="zh-CN" sz="1100" dirty="0">
                          <a:latin typeface="Arial" panose="020B0604020202020204" pitchFamily="34" charset="0"/>
                          <a:cs typeface="Arial" panose="020B0604020202020204" pitchFamily="34" charset="0"/>
                        </a:rPr>
                        <a:t>life-times</a:t>
                      </a:r>
                    </a:p>
                  </a:txBody>
                  <a:tcPr anchor="ctr"/>
                </a:tc>
                <a:extLst>
                  <a:ext uri="{0D108BD9-81ED-4DB2-BD59-A6C34878D82A}">
                    <a16:rowId xmlns:a16="http://schemas.microsoft.com/office/drawing/2014/main" val="2129758640"/>
                  </a:ext>
                </a:extLst>
              </a:tr>
              <a:tr h="566804">
                <a:tc>
                  <a:txBody>
                    <a:bodyPr/>
                    <a:lstStyle/>
                    <a:p>
                      <a:pPr algn="l"/>
                      <a:r>
                        <a:rPr lang="en-US" altLang="zh-CN" sz="1100" dirty="0">
                          <a:latin typeface="Arial" panose="020B0604020202020204" pitchFamily="34" charset="0"/>
                          <a:cs typeface="Arial" panose="020B0604020202020204" pitchFamily="34" charset="0"/>
                        </a:rPr>
                        <a:t>Spraying heating</a:t>
                      </a:r>
                      <a:endParaRPr lang="zh-CN" altLang="en-US" sz="1100" dirty="0">
                        <a:latin typeface="Arial" panose="020B0604020202020204" pitchFamily="34" charset="0"/>
                        <a:cs typeface="Arial" panose="020B0604020202020204" pitchFamily="34" charset="0"/>
                      </a:endParaRPr>
                    </a:p>
                  </a:txBody>
                  <a:tcPr anchor="ctr"/>
                </a:tc>
                <a:tc>
                  <a:txBody>
                    <a:bodyPr/>
                    <a:lstStyle/>
                    <a:p>
                      <a:pPr marL="285750" indent="-285750" algn="l">
                        <a:buFont typeface="Arial" panose="020B0604020202020204" pitchFamily="34" charset="0"/>
                        <a:buChar char="•"/>
                      </a:pPr>
                      <a:r>
                        <a:rPr lang="en-US" altLang="zh-CN" sz="1100" dirty="0">
                          <a:latin typeface="Arial" panose="020B0604020202020204" pitchFamily="34" charset="0"/>
                          <a:cs typeface="Arial" panose="020B0604020202020204" pitchFamily="34" charset="0"/>
                        </a:rPr>
                        <a:t>Thickness&lt;0.5mm</a:t>
                      </a:r>
                    </a:p>
                    <a:p>
                      <a:pPr marL="285750" indent="-285750" algn="l">
                        <a:buFont typeface="Arial" panose="020B0604020202020204" pitchFamily="34" charset="0"/>
                        <a:buChar char="•"/>
                      </a:pPr>
                      <a:r>
                        <a:rPr lang="en-US" altLang="zh-CN" sz="1100" dirty="0">
                          <a:latin typeface="Arial" panose="020B0604020202020204" pitchFamily="34" charset="0"/>
                          <a:cs typeface="Arial" panose="020B0604020202020204" pitchFamily="34" charset="0"/>
                        </a:rPr>
                        <a:t>Heating temperature &lt;300</a:t>
                      </a:r>
                      <a:r>
                        <a:rPr lang="zh-CN" altLang="en-US" sz="1100" dirty="0">
                          <a:latin typeface="Arial" panose="020B0604020202020204" pitchFamily="34" charset="0"/>
                          <a:cs typeface="Arial" panose="020B0604020202020204" pitchFamily="34" charset="0"/>
                        </a:rPr>
                        <a:t>℃</a:t>
                      </a:r>
                    </a:p>
                  </a:txBody>
                  <a:tcPr anchor="ctr"/>
                </a:tc>
                <a:extLst>
                  <a:ext uri="{0D108BD9-81ED-4DB2-BD59-A6C34878D82A}">
                    <a16:rowId xmlns:a16="http://schemas.microsoft.com/office/drawing/2014/main" val="3264075503"/>
                  </a:ext>
                </a:extLst>
              </a:tr>
            </a:tbl>
          </a:graphicData>
        </a:graphic>
      </p:graphicFrame>
      <p:sp>
        <p:nvSpPr>
          <p:cNvPr id="38" name="灯片编号占位符 3">
            <a:extLst>
              <a:ext uri="{FF2B5EF4-FFF2-40B4-BE49-F238E27FC236}">
                <a16:creationId xmlns:a16="http://schemas.microsoft.com/office/drawing/2014/main" id="{42130D1B-C475-4619-8FD6-6E026E12CABB}"/>
              </a:ext>
            </a:extLst>
          </p:cNvPr>
          <p:cNvSpPr>
            <a:spLocks noGrp="1"/>
          </p:cNvSpPr>
          <p:nvPr>
            <p:ph type="sldNum" sz="quarter" idx="12"/>
          </p:nvPr>
        </p:nvSpPr>
        <p:spPr>
          <a:xfrm>
            <a:off x="11302999" y="6468148"/>
            <a:ext cx="636705" cy="365125"/>
          </a:xfrm>
        </p:spPr>
        <p:txBody>
          <a:bodyPr/>
          <a:lstStyle/>
          <a:p>
            <a:fld id="{F15E9139-A00B-4B2A-98A6-095DC08F1345}" type="slidenum">
              <a:rPr lang="zh-CN" altLang="en-US" smtClean="0"/>
              <a:pPr/>
              <a:t>6</a:t>
            </a:fld>
            <a:endParaRPr lang="zh-CN" altLang="en-US"/>
          </a:p>
        </p:txBody>
      </p:sp>
      <p:sp>
        <p:nvSpPr>
          <p:cNvPr id="2" name="文本框 1">
            <a:extLst>
              <a:ext uri="{FF2B5EF4-FFF2-40B4-BE49-F238E27FC236}">
                <a16:creationId xmlns:a16="http://schemas.microsoft.com/office/drawing/2014/main" id="{86AFE2FE-E73A-4B6A-AD2D-0D5640B025BA}"/>
              </a:ext>
            </a:extLst>
          </p:cNvPr>
          <p:cNvSpPr txBox="1"/>
          <p:nvPr/>
        </p:nvSpPr>
        <p:spPr>
          <a:xfrm>
            <a:off x="4235155" y="3485565"/>
            <a:ext cx="3997878" cy="1023742"/>
          </a:xfrm>
          <a:prstGeom prst="rect">
            <a:avLst/>
          </a:prstGeom>
          <a:noFill/>
        </p:spPr>
        <p:txBody>
          <a:bodyPr wrap="square" rtlCol="0">
            <a:spAutoFit/>
          </a:bodyPr>
          <a:lstStyle/>
          <a:p>
            <a:pPr marL="285750" indent="-285750">
              <a:lnSpc>
                <a:spcPct val="150000"/>
              </a:lnSpc>
              <a:buFont typeface="Wingdings" panose="05000000000000000000" pitchFamily="2" charset="2"/>
              <a:buChar char="u"/>
            </a:pPr>
            <a:r>
              <a:rPr lang="en-US" altLang="zh-CN" sz="1400" b="1" dirty="0">
                <a:latin typeface="微软雅黑" panose="020B0503020204020204" pitchFamily="34" charset="-122"/>
                <a:ea typeface="微软雅黑" panose="020B0503020204020204" pitchFamily="34" charset="-122"/>
              </a:rPr>
              <a:t>Important nodes and progress </a:t>
            </a:r>
          </a:p>
          <a:p>
            <a:pPr marL="285750" indent="-285750">
              <a:lnSpc>
                <a:spcPct val="150000"/>
              </a:lnSpc>
              <a:buFont typeface="Wingdings" panose="05000000000000000000" pitchFamily="2" charset="2"/>
              <a:buChar char="ü"/>
            </a:pPr>
            <a:r>
              <a:rPr lang="en-US" altLang="zh-CN" sz="1400" dirty="0">
                <a:latin typeface="微软雅黑" panose="020B0503020204020204" pitchFamily="34" charset="-122"/>
                <a:ea typeface="微软雅黑" panose="020B0503020204020204" pitchFamily="34" charset="-122"/>
              </a:rPr>
              <a:t>Technical scheme review </a:t>
            </a:r>
          </a:p>
          <a:p>
            <a:pPr marL="285750" indent="-285750">
              <a:lnSpc>
                <a:spcPct val="150000"/>
              </a:lnSpc>
              <a:buFont typeface="Wingdings" panose="05000000000000000000" pitchFamily="2" charset="2"/>
              <a:buChar char="ü"/>
            </a:pPr>
            <a:r>
              <a:rPr lang="en-US" altLang="zh-CN" sz="1400" dirty="0">
                <a:latin typeface="微软雅黑" panose="020B0503020204020204" pitchFamily="34" charset="-122"/>
                <a:ea typeface="微软雅黑" panose="020B0503020204020204" pitchFamily="34" charset="-122"/>
              </a:rPr>
              <a:t>Procurement bidding</a:t>
            </a:r>
            <a:endParaRPr lang="zh-CN" altLang="en-US" sz="14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5297666B-EBBD-43C4-A35C-A66A7CD18FAA}"/>
              </a:ext>
            </a:extLst>
          </p:cNvPr>
          <p:cNvSpPr txBox="1"/>
          <p:nvPr/>
        </p:nvSpPr>
        <p:spPr>
          <a:xfrm>
            <a:off x="7504365" y="3791140"/>
            <a:ext cx="1127448" cy="1295868"/>
          </a:xfrm>
          <a:prstGeom prst="rect">
            <a:avLst/>
          </a:prstGeom>
          <a:noFill/>
        </p:spPr>
        <p:txBody>
          <a:bodyPr wrap="square" rtlCol="0">
            <a:spAutoFit/>
          </a:bodyPr>
          <a:lstStyle/>
          <a:p>
            <a:pPr>
              <a:lnSpc>
                <a:spcPct val="150000"/>
              </a:lnSpc>
            </a:pPr>
            <a:r>
              <a:rPr lang="en-US" altLang="zh-CN" dirty="0"/>
              <a:t>2024.10</a:t>
            </a:r>
          </a:p>
          <a:p>
            <a:pPr>
              <a:lnSpc>
                <a:spcPct val="150000"/>
              </a:lnSpc>
            </a:pPr>
            <a:r>
              <a:rPr lang="en-US" altLang="zh-CN" dirty="0"/>
              <a:t>2024.12</a:t>
            </a:r>
          </a:p>
          <a:p>
            <a:pPr>
              <a:lnSpc>
                <a:spcPct val="150000"/>
              </a:lnSpc>
            </a:pPr>
            <a:endParaRPr lang="zh-CN" altLang="en-US" dirty="0"/>
          </a:p>
        </p:txBody>
      </p:sp>
      <p:sp>
        <p:nvSpPr>
          <p:cNvPr id="14" name="文本框 13">
            <a:extLst>
              <a:ext uri="{FF2B5EF4-FFF2-40B4-BE49-F238E27FC236}">
                <a16:creationId xmlns:a16="http://schemas.microsoft.com/office/drawing/2014/main" id="{2A357959-0779-4311-A9CB-79D8F710B6F0}"/>
              </a:ext>
            </a:extLst>
          </p:cNvPr>
          <p:cNvSpPr txBox="1"/>
          <p:nvPr/>
        </p:nvSpPr>
        <p:spPr>
          <a:xfrm>
            <a:off x="666712" y="1040320"/>
            <a:ext cx="5886488" cy="369332"/>
          </a:xfrm>
          <a:prstGeom prst="rect">
            <a:avLst/>
          </a:prstGeom>
          <a:noFill/>
        </p:spPr>
        <p:txBody>
          <a:bodyPr wrap="square" rtlCol="0">
            <a:spAutoFit/>
          </a:bodyPr>
          <a:lstStyle/>
          <a:p>
            <a:pPr marL="285750" indent="-285750">
              <a:buFont typeface="Wingdings" panose="05000000000000000000" pitchFamily="2" charset="2"/>
              <a:buChar char="n"/>
            </a:pPr>
            <a:r>
              <a:rPr lang="en-US" altLang="zh-CN" dirty="0"/>
              <a:t>Requirement</a:t>
            </a:r>
            <a:endParaRPr lang="zh-CN" altLang="en-US" dirty="0"/>
          </a:p>
        </p:txBody>
      </p:sp>
      <p:sp>
        <p:nvSpPr>
          <p:cNvPr id="15" name="文本框 14">
            <a:extLst>
              <a:ext uri="{FF2B5EF4-FFF2-40B4-BE49-F238E27FC236}">
                <a16:creationId xmlns:a16="http://schemas.microsoft.com/office/drawing/2014/main" id="{EF7D778C-3B61-49E8-BB54-084D46E28C28}"/>
              </a:ext>
            </a:extLst>
          </p:cNvPr>
          <p:cNvSpPr txBox="1"/>
          <p:nvPr/>
        </p:nvSpPr>
        <p:spPr>
          <a:xfrm>
            <a:off x="666713" y="1372470"/>
            <a:ext cx="11134762" cy="1200329"/>
          </a:xfrm>
          <a:prstGeom prst="rect">
            <a:avLst/>
          </a:prstGeom>
          <a:noFill/>
        </p:spPr>
        <p:txBody>
          <a:bodyPr wrap="square" rtlCol="0">
            <a:spAutoFit/>
          </a:bodyPr>
          <a:lstStyle/>
          <a:p>
            <a:pPr marL="285750" indent="-285750" algn="just">
              <a:buFont typeface="Wingdings" panose="05000000000000000000" pitchFamily="2" charset="2"/>
              <a:buChar char="Ø"/>
            </a:pPr>
            <a:r>
              <a:rPr lang="en-US" altLang="zh-CN" b="0" i="0" dirty="0">
                <a:solidFill>
                  <a:srgbClr val="24292F"/>
                </a:solidFill>
                <a:effectLst/>
                <a:latin typeface="Noto Sans SC"/>
              </a:rPr>
              <a:t>Due to the difference in length, two production lines will be used to complete the production of vacuum chambers for the CEPC collider. The quantity of NEG coating and spraying facilities for the two lines varies to match the production speed.</a:t>
            </a:r>
          </a:p>
          <a:p>
            <a:pPr marL="285750" indent="-285750" algn="just">
              <a:buFont typeface="Wingdings" panose="05000000000000000000" pitchFamily="2" charset="2"/>
              <a:buChar char="Ø"/>
            </a:pPr>
            <a:r>
              <a:rPr lang="en-US" altLang="zh-CN" dirty="0"/>
              <a:t>With two production lines, the all vacuum chambers of collider will be finished in 5 years.</a:t>
            </a:r>
            <a:endParaRPr lang="zh-CN" altLang="en-US" dirty="0"/>
          </a:p>
        </p:txBody>
      </p:sp>
      <p:sp>
        <p:nvSpPr>
          <p:cNvPr id="16" name="文本框 15">
            <a:extLst>
              <a:ext uri="{FF2B5EF4-FFF2-40B4-BE49-F238E27FC236}">
                <a16:creationId xmlns:a16="http://schemas.microsoft.com/office/drawing/2014/main" id="{AAF1A09D-448E-4481-B347-80EAE365D308}"/>
              </a:ext>
            </a:extLst>
          </p:cNvPr>
          <p:cNvSpPr txBox="1"/>
          <p:nvPr/>
        </p:nvSpPr>
        <p:spPr>
          <a:xfrm>
            <a:off x="666712" y="2505143"/>
            <a:ext cx="5886488" cy="369332"/>
          </a:xfrm>
          <a:prstGeom prst="rect">
            <a:avLst/>
          </a:prstGeom>
          <a:noFill/>
        </p:spPr>
        <p:txBody>
          <a:bodyPr wrap="square" rtlCol="0">
            <a:spAutoFit/>
          </a:bodyPr>
          <a:lstStyle/>
          <a:p>
            <a:pPr marL="285750" indent="-285750">
              <a:buFont typeface="Wingdings" panose="05000000000000000000" pitchFamily="2" charset="2"/>
              <a:buChar char="n"/>
            </a:pPr>
            <a:r>
              <a:rPr lang="en-US" altLang="zh-CN" dirty="0"/>
              <a:t>Advantages</a:t>
            </a:r>
            <a:endParaRPr lang="zh-CN" altLang="en-US" dirty="0"/>
          </a:p>
        </p:txBody>
      </p:sp>
      <p:sp>
        <p:nvSpPr>
          <p:cNvPr id="17" name="文本框 16">
            <a:extLst>
              <a:ext uri="{FF2B5EF4-FFF2-40B4-BE49-F238E27FC236}">
                <a16:creationId xmlns:a16="http://schemas.microsoft.com/office/drawing/2014/main" id="{2422386F-2334-479D-A8E1-7D5165C786CC}"/>
              </a:ext>
            </a:extLst>
          </p:cNvPr>
          <p:cNvSpPr txBox="1"/>
          <p:nvPr/>
        </p:nvSpPr>
        <p:spPr>
          <a:xfrm>
            <a:off x="804942" y="2841297"/>
            <a:ext cx="11134762" cy="369332"/>
          </a:xfrm>
          <a:prstGeom prst="rect">
            <a:avLst/>
          </a:prstGeom>
          <a:noFill/>
        </p:spPr>
        <p:txBody>
          <a:bodyPr wrap="square" rtlCol="0">
            <a:spAutoFit/>
          </a:bodyPr>
          <a:lstStyle/>
          <a:p>
            <a:r>
              <a:rPr lang="en-US" altLang="zh-CN" dirty="0"/>
              <a:t>More stable process, less manpower, less NEG coating facility,  more adaptive capacity in production, etc.</a:t>
            </a:r>
            <a:endParaRPr lang="zh-CN" altLang="en-US" dirty="0"/>
          </a:p>
        </p:txBody>
      </p:sp>
    </p:spTree>
    <p:extLst>
      <p:ext uri="{BB962C8B-B14F-4D97-AF65-F5344CB8AC3E}">
        <p14:creationId xmlns:p14="http://schemas.microsoft.com/office/powerpoint/2010/main" val="1812537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6">
            <a:extLst>
              <a:ext uri="{FF2B5EF4-FFF2-40B4-BE49-F238E27FC236}">
                <a16:creationId xmlns:a16="http://schemas.microsoft.com/office/drawing/2014/main" id="{1EE68766-194C-4AF8-A240-6C2608B780C4}"/>
              </a:ext>
            </a:extLst>
          </p:cNvPr>
          <p:cNvGraphicFramePr>
            <a:graphicFrameLocks noGrp="1"/>
          </p:cNvGraphicFramePr>
          <p:nvPr>
            <p:ph idx="1"/>
            <p:extLst>
              <p:ext uri="{D42A27DB-BD31-4B8C-83A1-F6EECF244321}">
                <p14:modId xmlns:p14="http://schemas.microsoft.com/office/powerpoint/2010/main" val="544749829"/>
              </p:ext>
            </p:extLst>
          </p:nvPr>
        </p:nvGraphicFramePr>
        <p:xfrm>
          <a:off x="561974" y="1138873"/>
          <a:ext cx="10763325" cy="5339080"/>
        </p:xfrm>
        <a:graphic>
          <a:graphicData uri="http://schemas.openxmlformats.org/drawingml/2006/table">
            <a:tbl>
              <a:tblPr firstRow="1" bandRow="1">
                <a:tableStyleId>{5C22544A-7EE6-4342-B048-85BDC9FD1C3A}</a:tableStyleId>
              </a:tblPr>
              <a:tblGrid>
                <a:gridCol w="1970807">
                  <a:extLst>
                    <a:ext uri="{9D8B030D-6E8A-4147-A177-3AD203B41FA5}">
                      <a16:colId xmlns:a16="http://schemas.microsoft.com/office/drawing/2014/main" val="546202285"/>
                    </a:ext>
                  </a:extLst>
                </a:gridCol>
                <a:gridCol w="2521819">
                  <a:extLst>
                    <a:ext uri="{9D8B030D-6E8A-4147-A177-3AD203B41FA5}">
                      <a16:colId xmlns:a16="http://schemas.microsoft.com/office/drawing/2014/main" val="2697022647"/>
                    </a:ext>
                  </a:extLst>
                </a:gridCol>
                <a:gridCol w="3784600">
                  <a:extLst>
                    <a:ext uri="{9D8B030D-6E8A-4147-A177-3AD203B41FA5}">
                      <a16:colId xmlns:a16="http://schemas.microsoft.com/office/drawing/2014/main" val="2542385024"/>
                    </a:ext>
                  </a:extLst>
                </a:gridCol>
                <a:gridCol w="2486099">
                  <a:extLst>
                    <a:ext uri="{9D8B030D-6E8A-4147-A177-3AD203B41FA5}">
                      <a16:colId xmlns:a16="http://schemas.microsoft.com/office/drawing/2014/main" val="1176527062"/>
                    </a:ext>
                  </a:extLst>
                </a:gridCol>
              </a:tblGrid>
              <a:tr h="370840">
                <a:tc>
                  <a:txBody>
                    <a:bodyPr/>
                    <a:lstStyle/>
                    <a:p>
                      <a:pPr algn="ctr" rtl="0" fontAlgn="ctr"/>
                      <a:r>
                        <a:rPr lang="en-GB" sz="1800" b="0" i="0" u="none" strike="noStrike" dirty="0">
                          <a:solidFill>
                            <a:srgbClr val="FFFFFF"/>
                          </a:solidFill>
                          <a:effectLst/>
                          <a:latin typeface="Calibri" panose="020F0502020204030204" pitchFamily="34" charset="0"/>
                          <a:ea typeface="等线" panose="02010600030101010101" pitchFamily="2" charset="-122"/>
                        </a:rPr>
                        <a:t>Classification</a:t>
                      </a:r>
                    </a:p>
                  </a:txBody>
                  <a:tcPr marL="9525" marR="9525" marT="9525" marB="0" anchor="ctr"/>
                </a:tc>
                <a:tc>
                  <a:txBody>
                    <a:bodyPr/>
                    <a:lstStyle/>
                    <a:p>
                      <a:pPr algn="ctr" rtl="0" fontAlgn="ctr"/>
                      <a:r>
                        <a:rPr lang="en-GB" sz="1800" b="0" i="0" u="none" strike="noStrike" dirty="0">
                          <a:solidFill>
                            <a:srgbClr val="FFFFFF"/>
                          </a:solidFill>
                          <a:effectLst/>
                          <a:latin typeface="Calibri" panose="020F0502020204030204" pitchFamily="34" charset="0"/>
                          <a:ea typeface="等线" panose="02010600030101010101" pitchFamily="2" charset="-122"/>
                        </a:rPr>
                        <a:t>Sub-devices</a:t>
                      </a:r>
                    </a:p>
                  </a:txBody>
                  <a:tcPr marL="9525" marR="9525" marT="9525" marB="0" anchor="ctr"/>
                </a:tc>
                <a:tc>
                  <a:txBody>
                    <a:bodyPr/>
                    <a:lstStyle/>
                    <a:p>
                      <a:pPr algn="ctr" rtl="0" fontAlgn="ctr"/>
                      <a:r>
                        <a:rPr lang="en-GB" sz="1800" b="0" i="0" u="none" strike="noStrike" dirty="0">
                          <a:solidFill>
                            <a:srgbClr val="FFFFFF"/>
                          </a:solidFill>
                          <a:effectLst/>
                          <a:latin typeface="Calibri" panose="020F0502020204030204" pitchFamily="34" charset="0"/>
                          <a:ea typeface="等线" panose="02010600030101010101" pitchFamily="2" charset="-122"/>
                        </a:rPr>
                        <a:t>Parameters</a:t>
                      </a:r>
                    </a:p>
                  </a:txBody>
                  <a:tcPr marL="9525" marR="9525" marT="9525" marB="0" anchor="ctr"/>
                </a:tc>
                <a:tc>
                  <a:txBody>
                    <a:bodyPr/>
                    <a:lstStyle/>
                    <a:p>
                      <a:pPr algn="ctr" rtl="0" fontAlgn="ctr"/>
                      <a:r>
                        <a:rPr lang="en-GB" sz="1800" b="0" i="0" u="none" strike="noStrike" dirty="0">
                          <a:solidFill>
                            <a:srgbClr val="FFFFFF"/>
                          </a:solidFill>
                          <a:effectLst/>
                          <a:latin typeface="Calibri" panose="020F0502020204030204" pitchFamily="34" charset="0"/>
                          <a:ea typeface="等线" panose="02010600030101010101" pitchFamily="2" charset="-122"/>
                        </a:rPr>
                        <a:t>Note</a:t>
                      </a:r>
                    </a:p>
                  </a:txBody>
                  <a:tcPr marL="9525" marR="9525" marT="9525" marB="0" anchor="ctr"/>
                </a:tc>
                <a:extLst>
                  <a:ext uri="{0D108BD9-81ED-4DB2-BD59-A6C34878D82A}">
                    <a16:rowId xmlns:a16="http://schemas.microsoft.com/office/drawing/2014/main" val="929109341"/>
                  </a:ext>
                </a:extLst>
              </a:tr>
              <a:tr h="370840">
                <a:tc>
                  <a:txBody>
                    <a:bodyPr/>
                    <a:lstStyle/>
                    <a:p>
                      <a:pPr algn="ctr"/>
                      <a:r>
                        <a:rPr lang="en-GB" altLang="zh-CN" sz="1600" dirty="0">
                          <a:solidFill>
                            <a:schemeClr val="bg1">
                              <a:lumMod val="65000"/>
                            </a:schemeClr>
                          </a:solidFill>
                        </a:rPr>
                        <a:t>Electron-beam welder</a:t>
                      </a:r>
                      <a:endParaRPr lang="zh-CN" altLang="en-US" sz="1600" dirty="0">
                        <a:solidFill>
                          <a:schemeClr val="bg1">
                            <a:lumMod val="65000"/>
                          </a:schemeClr>
                        </a:solidFill>
                      </a:endParaRPr>
                    </a:p>
                  </a:txBody>
                  <a:tcPr/>
                </a:tc>
                <a:tc>
                  <a:txBody>
                    <a:bodyPr/>
                    <a:lstStyle/>
                    <a:p>
                      <a:pPr marL="171450" indent="-171450">
                        <a:buFont typeface="Arial" panose="020B0604020202020204" pitchFamily="34" charset="0"/>
                        <a:buChar char="•"/>
                      </a:pPr>
                      <a:r>
                        <a:rPr lang="en-GB" altLang="zh-CN" sz="1200" dirty="0">
                          <a:solidFill>
                            <a:schemeClr val="bg1">
                              <a:lumMod val="65000"/>
                            </a:schemeClr>
                          </a:solidFill>
                        </a:rPr>
                        <a:t>Electron-beam </a:t>
                      </a:r>
                      <a:r>
                        <a:rPr lang="en-US" altLang="zh-CN" sz="1200" dirty="0">
                          <a:solidFill>
                            <a:schemeClr val="bg1">
                              <a:lumMod val="65000"/>
                            </a:schemeClr>
                          </a:solidFill>
                        </a:rPr>
                        <a:t>gun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solidFill>
                            <a:schemeClr val="bg1">
                              <a:lumMod val="65000"/>
                            </a:schemeClr>
                          </a:solidFill>
                        </a:rPr>
                        <a:t>Power supply </a:t>
                      </a:r>
                    </a:p>
                    <a:p>
                      <a:pPr marL="171450" indent="-171450">
                        <a:buFont typeface="Arial" panose="020B0604020202020204" pitchFamily="34" charset="0"/>
                        <a:buChar char="•"/>
                      </a:pPr>
                      <a:r>
                        <a:rPr lang="en-US" altLang="zh-CN" sz="1200" dirty="0">
                          <a:solidFill>
                            <a:schemeClr val="bg1">
                              <a:lumMod val="65000"/>
                            </a:schemeClr>
                          </a:solidFill>
                        </a:rPr>
                        <a:t>Vacuum chamber</a:t>
                      </a:r>
                    </a:p>
                  </a:txBody>
                  <a:tcPr/>
                </a:tc>
                <a:tc>
                  <a:txBody>
                    <a:bodyPr/>
                    <a:lstStyle/>
                    <a:p>
                      <a:pPr marL="285750" indent="-285750">
                        <a:buFont typeface="Arial" panose="020B0604020202020204" pitchFamily="34" charset="0"/>
                        <a:buChar char="•"/>
                      </a:pPr>
                      <a:r>
                        <a:rPr lang="en-US" altLang="zh-CN" sz="1200" dirty="0">
                          <a:solidFill>
                            <a:schemeClr val="bg1">
                              <a:lumMod val="65000"/>
                            </a:schemeClr>
                          </a:solidFill>
                        </a:rPr>
                        <a:t>Meets the Length of  11.4m vacuum chamber</a:t>
                      </a:r>
                    </a:p>
                    <a:p>
                      <a:pPr marL="285750" indent="-285750">
                        <a:buFont typeface="Arial" panose="020B0604020202020204" pitchFamily="34" charset="0"/>
                        <a:buChar char="•"/>
                      </a:pPr>
                      <a:r>
                        <a:rPr lang="en-US" altLang="zh-CN" sz="1200" dirty="0">
                          <a:solidFill>
                            <a:schemeClr val="bg1">
                              <a:lumMod val="65000"/>
                            </a:schemeClr>
                          </a:solidFill>
                        </a:rPr>
                        <a:t>6 working position</a:t>
                      </a:r>
                      <a:endParaRPr lang="zh-CN" altLang="en-US" sz="1200" dirty="0">
                        <a:solidFill>
                          <a:schemeClr val="bg1">
                            <a:lumMod val="65000"/>
                          </a:schemeClr>
                        </a:solidFill>
                      </a:endParaRPr>
                    </a:p>
                  </a:txBody>
                  <a:tcPr/>
                </a:tc>
                <a:tc>
                  <a:txBody>
                    <a:bodyPr/>
                    <a:lstStyle/>
                    <a:p>
                      <a:pPr marL="0" indent="0">
                        <a:buFontTx/>
                        <a:buNone/>
                      </a:pPr>
                      <a:r>
                        <a:rPr lang="en-GB" altLang="zh-CN" sz="1200" dirty="0">
                          <a:solidFill>
                            <a:schemeClr val="bg1">
                              <a:lumMod val="65000"/>
                            </a:schemeClr>
                          </a:solidFill>
                        </a:rPr>
                        <a:t>Design and manufacturing</a:t>
                      </a:r>
                      <a:endParaRPr lang="zh-CN" altLang="en-US" sz="1200" dirty="0">
                        <a:solidFill>
                          <a:schemeClr val="bg1">
                            <a:lumMod val="65000"/>
                          </a:schemeClr>
                        </a:solidFill>
                      </a:endParaRPr>
                    </a:p>
                  </a:txBody>
                  <a:tcPr/>
                </a:tc>
                <a:extLst>
                  <a:ext uri="{0D108BD9-81ED-4DB2-BD59-A6C34878D82A}">
                    <a16:rowId xmlns:a16="http://schemas.microsoft.com/office/drawing/2014/main" val="3532546929"/>
                  </a:ext>
                </a:extLst>
              </a:tr>
              <a:tr h="0">
                <a:tc>
                  <a:txBody>
                    <a:bodyPr/>
                    <a:lstStyle/>
                    <a:p>
                      <a:pPr algn="ctr"/>
                      <a:r>
                        <a:rPr lang="en-US" altLang="zh-CN" sz="1600" dirty="0">
                          <a:solidFill>
                            <a:schemeClr val="bg1">
                              <a:lumMod val="65000"/>
                            </a:schemeClr>
                          </a:solidFill>
                        </a:rPr>
                        <a:t>Brazing </a:t>
                      </a:r>
                      <a:endParaRPr lang="zh-CN" altLang="en-US" sz="1600" dirty="0">
                        <a:solidFill>
                          <a:schemeClr val="bg1">
                            <a:lumMod val="65000"/>
                          </a:schemeClr>
                        </a:solidFill>
                      </a:endParaRPr>
                    </a:p>
                  </a:txBody>
                  <a:tcPr/>
                </a:tc>
                <a:tc>
                  <a:txBody>
                    <a:bodyPr/>
                    <a:lstStyle/>
                    <a:p>
                      <a:pPr marL="171450" indent="-171450">
                        <a:buFont typeface="Arial" panose="020B0604020202020204" pitchFamily="34" charset="0"/>
                        <a:buChar char="•"/>
                      </a:pPr>
                      <a:r>
                        <a:rPr lang="en-US" altLang="zh-CN" sz="1200" dirty="0">
                          <a:solidFill>
                            <a:schemeClr val="bg1">
                              <a:lumMod val="65000"/>
                            </a:schemeClr>
                          </a:solidFill>
                        </a:rPr>
                        <a:t>Mechanical holder</a:t>
                      </a:r>
                    </a:p>
                    <a:p>
                      <a:pPr marL="171450" indent="-171450">
                        <a:buFont typeface="Arial" panose="020B0604020202020204" pitchFamily="34" charset="0"/>
                        <a:buChar char="•"/>
                      </a:pPr>
                      <a:r>
                        <a:rPr lang="en-US" altLang="zh-CN" sz="1200" dirty="0">
                          <a:solidFill>
                            <a:schemeClr val="bg1">
                              <a:lumMod val="65000"/>
                            </a:schemeClr>
                          </a:solidFill>
                        </a:rPr>
                        <a:t>Power supply</a:t>
                      </a:r>
                      <a:endParaRPr lang="zh-CN" altLang="en-US" sz="1200" dirty="0">
                        <a:solidFill>
                          <a:schemeClr val="bg1">
                            <a:lumMod val="65000"/>
                          </a:schemeClr>
                        </a:solidFill>
                      </a:endParaRPr>
                    </a:p>
                  </a:txBody>
                  <a:tcPr/>
                </a:tc>
                <a:tc>
                  <a:txBody>
                    <a:bodyPr/>
                    <a:lstStyle/>
                    <a:p>
                      <a:pPr marL="285750" indent="-285750">
                        <a:buFont typeface="Arial" panose="020B0604020202020204" pitchFamily="34" charset="0"/>
                        <a:buChar char="•"/>
                      </a:pPr>
                      <a:r>
                        <a:rPr lang="en-US" altLang="zh-CN" sz="1200" dirty="0">
                          <a:solidFill>
                            <a:schemeClr val="bg1">
                              <a:lumMod val="65000"/>
                            </a:schemeClr>
                          </a:solidFill>
                        </a:rPr>
                        <a:t>350</a:t>
                      </a:r>
                      <a:r>
                        <a:rPr lang="zh-CN" altLang="en-US" sz="1200" dirty="0">
                          <a:solidFill>
                            <a:schemeClr val="bg1">
                              <a:lumMod val="65000"/>
                            </a:schemeClr>
                          </a:solidFill>
                        </a:rPr>
                        <a:t>℃</a:t>
                      </a:r>
                      <a:endParaRPr lang="en-US" altLang="zh-CN" sz="1200" dirty="0">
                        <a:solidFill>
                          <a:schemeClr val="bg1">
                            <a:lumMod val="65000"/>
                          </a:schemeClr>
                        </a:solidFill>
                      </a:endParaRPr>
                    </a:p>
                    <a:p>
                      <a:pPr marL="285750" indent="-285750">
                        <a:buFont typeface="Arial" panose="020B0604020202020204" pitchFamily="34" charset="0"/>
                        <a:buChar char="•"/>
                      </a:pPr>
                      <a:r>
                        <a:rPr lang="en-US" altLang="zh-CN" sz="1200" dirty="0">
                          <a:solidFill>
                            <a:schemeClr val="bg1">
                              <a:lumMod val="65000"/>
                            </a:schemeClr>
                          </a:solidFill>
                        </a:rPr>
                        <a:t>11.4m long</a:t>
                      </a:r>
                      <a:endParaRPr lang="zh-CN" altLang="en-US" sz="1200" dirty="0">
                        <a:solidFill>
                          <a:schemeClr val="bg1">
                            <a:lumMod val="65000"/>
                          </a:schemeClr>
                        </a:solidFill>
                      </a:endParaRPr>
                    </a:p>
                  </a:txBody>
                  <a:tcPr/>
                </a:tc>
                <a:tc>
                  <a:txBody>
                    <a:bodyPr/>
                    <a:lstStyle/>
                    <a:p>
                      <a:pPr marL="0" indent="0">
                        <a:buFontTx/>
                        <a:buNone/>
                      </a:pPr>
                      <a:r>
                        <a:rPr lang="en-US" altLang="zh-CN" sz="1200" dirty="0">
                          <a:solidFill>
                            <a:schemeClr val="bg1">
                              <a:lumMod val="65000"/>
                            </a:schemeClr>
                          </a:solidFill>
                        </a:rPr>
                        <a:t>Low temperature brazing in air by conductivity heating, expecting stead by double hole copper tube</a:t>
                      </a:r>
                      <a:endParaRPr lang="zh-CN" altLang="en-US" sz="1200" dirty="0">
                        <a:solidFill>
                          <a:schemeClr val="bg1">
                            <a:lumMod val="65000"/>
                          </a:schemeClr>
                        </a:solidFill>
                      </a:endParaRPr>
                    </a:p>
                  </a:txBody>
                  <a:tcPr/>
                </a:tc>
                <a:extLst>
                  <a:ext uri="{0D108BD9-81ED-4DB2-BD59-A6C34878D82A}">
                    <a16:rowId xmlns:a16="http://schemas.microsoft.com/office/drawing/2014/main" val="3452845628"/>
                  </a:ext>
                </a:extLst>
              </a:tr>
              <a:tr h="370840">
                <a:tc>
                  <a:txBody>
                    <a:bodyPr/>
                    <a:lstStyle/>
                    <a:p>
                      <a:pPr algn="ctr"/>
                      <a:r>
                        <a:rPr lang="en-US" altLang="zh-CN" sz="1600" b="0" dirty="0"/>
                        <a:t>Heating film spraying facility</a:t>
                      </a:r>
                    </a:p>
                    <a:p>
                      <a:pPr algn="ctr"/>
                      <a:endParaRPr lang="zh-CN" altLang="en-US" sz="1600" b="1" dirty="0"/>
                    </a:p>
                  </a:txBody>
                  <a:tcPr/>
                </a:tc>
                <a:tc>
                  <a:txBody>
                    <a:bodyPr/>
                    <a:lstStyle/>
                    <a:p>
                      <a:pPr marL="171450" indent="-171450">
                        <a:buFont typeface="Arial" panose="020B0604020202020204" pitchFamily="34" charset="0"/>
                        <a:buChar char="•"/>
                      </a:pPr>
                      <a:r>
                        <a:rPr lang="en-GB" altLang="zh-CN" sz="1200" dirty="0"/>
                        <a:t>Electron-beam gun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ltLang="zh-CN" sz="1200" dirty="0"/>
                        <a:t>Power </a:t>
                      </a:r>
                      <a:r>
                        <a:rPr lang="en-US" altLang="zh-CN" sz="1200" dirty="0"/>
                        <a:t>supply </a:t>
                      </a:r>
                      <a:endParaRPr lang="en-GB" altLang="zh-CN" sz="1200" dirty="0"/>
                    </a:p>
                    <a:p>
                      <a:pPr marL="171450" indent="-171450">
                        <a:buFont typeface="Arial" panose="020B0604020202020204" pitchFamily="34" charset="0"/>
                        <a:buChar char="•"/>
                      </a:pPr>
                      <a:r>
                        <a:rPr lang="en-US" altLang="zh-CN" sz="1200" dirty="0"/>
                        <a:t>Controller</a:t>
                      </a:r>
                    </a:p>
                    <a:p>
                      <a:pPr marL="171450" indent="-171450">
                        <a:buFont typeface="Arial" panose="020B0604020202020204" pitchFamily="34" charset="0"/>
                        <a:buChar char="•"/>
                      </a:pPr>
                      <a:r>
                        <a:rPr lang="en-GB" altLang="zh-CN" sz="1200" dirty="0"/>
                        <a:t>Mechanical Structure</a:t>
                      </a:r>
                    </a:p>
                  </a:txBody>
                  <a:tcPr/>
                </a:tc>
                <a:tc>
                  <a:txBody>
                    <a:bodyPr/>
                    <a:lstStyle/>
                    <a:p>
                      <a:pPr marL="285750" indent="-285750">
                        <a:buFont typeface="Arial" panose="020B0604020202020204" pitchFamily="34" charset="0"/>
                        <a:buChar char="•"/>
                      </a:pPr>
                      <a:r>
                        <a:rPr lang="en-US" altLang="zh-CN" sz="1200" dirty="0"/>
                        <a:t>Meets the Length of  11.4m vacuum chamber</a:t>
                      </a:r>
                    </a:p>
                    <a:p>
                      <a:pPr marL="285750" indent="-285750">
                        <a:buFont typeface="Arial" panose="020B0604020202020204" pitchFamily="34" charset="0"/>
                        <a:buChar char="•"/>
                      </a:pPr>
                      <a:r>
                        <a:rPr lang="en-US" altLang="zh-CN" sz="1200" dirty="0"/>
                        <a:t>Multilayer Spray</a:t>
                      </a:r>
                    </a:p>
                    <a:p>
                      <a:pPr marL="285750" indent="-285750">
                        <a:buFont typeface="Arial" panose="020B0604020202020204" pitchFamily="34" charset="0"/>
                        <a:buChar char="•"/>
                      </a:pPr>
                      <a:r>
                        <a:rPr lang="en-US" altLang="zh-CN" sz="1200" dirty="0"/>
                        <a:t>Ceramic</a:t>
                      </a:r>
                      <a:r>
                        <a:rPr lang="zh-CN" altLang="en-US" sz="1200" dirty="0"/>
                        <a:t> </a:t>
                      </a:r>
                      <a:r>
                        <a:rPr lang="en-US" altLang="zh-CN" sz="1200" dirty="0"/>
                        <a:t>and conductivity layer</a:t>
                      </a:r>
                    </a:p>
                  </a:txBody>
                  <a:tcPr/>
                </a:tc>
                <a:tc>
                  <a:txBody>
                    <a:bodyPr/>
                    <a:lstStyle/>
                    <a:p>
                      <a:pPr marL="0" indent="0">
                        <a:buFontTx/>
                        <a:buNone/>
                      </a:pPr>
                      <a:r>
                        <a:rPr lang="en-US" altLang="zh-CN" sz="1200" dirty="0"/>
                        <a:t>R&amp;D</a:t>
                      </a:r>
                    </a:p>
                  </a:txBody>
                  <a:tcPr/>
                </a:tc>
                <a:extLst>
                  <a:ext uri="{0D108BD9-81ED-4DB2-BD59-A6C34878D82A}">
                    <a16:rowId xmlns:a16="http://schemas.microsoft.com/office/drawing/2014/main" val="3836485589"/>
                  </a:ext>
                </a:extLst>
              </a:tr>
              <a:tr h="370840">
                <a:tc>
                  <a:txBody>
                    <a:bodyPr/>
                    <a:lstStyle/>
                    <a:p>
                      <a:pPr algn="ctr"/>
                      <a:r>
                        <a:rPr lang="en-US" altLang="zh-CN" sz="1600" dirty="0"/>
                        <a:t>NEG coating tower</a:t>
                      </a:r>
                      <a:endParaRPr lang="zh-CN" altLang="en-US" sz="1600" dirty="0"/>
                    </a:p>
                  </a:txBody>
                  <a:tcPr/>
                </a:tc>
                <a:tc>
                  <a:txBody>
                    <a:bodyPr/>
                    <a:lstStyle/>
                    <a:p>
                      <a:pPr marL="171450" indent="-171450">
                        <a:buFont typeface="Arial" panose="020B0604020202020204" pitchFamily="34" charset="0"/>
                        <a:buChar char="•"/>
                      </a:pPr>
                      <a:r>
                        <a:rPr lang="en-US" altLang="zh-CN" sz="1200" dirty="0"/>
                        <a:t>Pumping system</a:t>
                      </a:r>
                    </a:p>
                    <a:p>
                      <a:pPr marL="171450" indent="-171450">
                        <a:buFont typeface="Arial" panose="020B0604020202020204" pitchFamily="34" charset="0"/>
                        <a:buChar char="•"/>
                      </a:pPr>
                      <a:r>
                        <a:rPr lang="en-US" altLang="zh-CN" sz="1200" dirty="0"/>
                        <a:t>Vacuum measurement</a:t>
                      </a:r>
                    </a:p>
                    <a:p>
                      <a:pPr marL="171450" indent="-171450">
                        <a:buFont typeface="Arial" panose="020B0604020202020204" pitchFamily="34" charset="0"/>
                        <a:buChar char="•"/>
                      </a:pPr>
                      <a:r>
                        <a:rPr lang="en-US" altLang="zh-CN" sz="1200" dirty="0"/>
                        <a:t>Power supply </a:t>
                      </a:r>
                    </a:p>
                    <a:p>
                      <a:pPr marL="171450" indent="-171450">
                        <a:buFont typeface="Arial" panose="020B0604020202020204" pitchFamily="34" charset="0"/>
                        <a:buChar char="•"/>
                      </a:pPr>
                      <a:r>
                        <a:rPr lang="en-US" altLang="zh-CN" sz="1200" dirty="0"/>
                        <a:t>Vacuum chambers</a:t>
                      </a:r>
                    </a:p>
                    <a:p>
                      <a:pPr marL="171450" indent="-171450">
                        <a:buFont typeface="Arial" panose="020B0604020202020204" pitchFamily="34" charset="0"/>
                        <a:buChar char="•"/>
                      </a:pPr>
                      <a:r>
                        <a:rPr lang="en-US" altLang="zh-CN" sz="1200" dirty="0"/>
                        <a:t>Discharge Gas</a:t>
                      </a:r>
                    </a:p>
                    <a:p>
                      <a:pPr marL="171450" indent="-171450">
                        <a:buFont typeface="Arial" panose="020B0604020202020204" pitchFamily="34" charset="0"/>
                        <a:buChar char="•"/>
                      </a:pPr>
                      <a:r>
                        <a:rPr lang="en-US" altLang="zh-CN" sz="1200" dirty="0"/>
                        <a:t>Cathode</a:t>
                      </a:r>
                      <a:r>
                        <a:rPr lang="zh-CN" altLang="en-US" sz="1200" dirty="0"/>
                        <a:t>、</a:t>
                      </a:r>
                      <a:r>
                        <a:rPr lang="en-US" altLang="zh-CN" sz="1200" dirty="0"/>
                        <a:t>controller</a:t>
                      </a:r>
                      <a:endParaRPr lang="zh-CN" altLang="en-US" sz="1200" dirty="0"/>
                    </a:p>
                  </a:txBody>
                  <a:tcPr/>
                </a:tc>
                <a:tc>
                  <a:txBody>
                    <a:bodyPr/>
                    <a:lstStyle/>
                    <a:p>
                      <a:pPr marL="285750" indent="-285750">
                        <a:buFont typeface="Arial" panose="020B0604020202020204" pitchFamily="34" charset="0"/>
                        <a:buChar char="•"/>
                      </a:pPr>
                      <a:r>
                        <a:rPr lang="en-US" altLang="zh-CN" sz="1200" dirty="0"/>
                        <a:t>Meets the Length of  11.4m vacuum chamber</a:t>
                      </a:r>
                    </a:p>
                    <a:p>
                      <a:pPr marL="285750" indent="-285750">
                        <a:buFont typeface="Arial" panose="020B0604020202020204" pitchFamily="34" charset="0"/>
                        <a:buChar char="•"/>
                      </a:pPr>
                      <a:r>
                        <a:rPr lang="en-US" altLang="zh-CN" sz="1200" dirty="0"/>
                        <a:t>6 working position</a:t>
                      </a:r>
                    </a:p>
                    <a:p>
                      <a:pPr marL="285750" indent="-285750">
                        <a:buFont typeface="Arial" panose="020B0604020202020204" pitchFamily="34" charset="0"/>
                        <a:buChar char="•"/>
                      </a:pPr>
                      <a:r>
                        <a:rPr lang="en-US" altLang="zh-CN" sz="1200" dirty="0"/>
                        <a:t>Background vacuum &lt;5e-7Pa</a:t>
                      </a:r>
                    </a:p>
                    <a:p>
                      <a:pPr marL="285750" indent="-285750">
                        <a:buFont typeface="Arial" panose="020B0604020202020204" pitchFamily="34" charset="0"/>
                        <a:buChar char="•"/>
                      </a:pPr>
                      <a:r>
                        <a:rPr lang="en-US" altLang="zh-CN" sz="1200" dirty="0"/>
                        <a:t>Baking temperature 200</a:t>
                      </a:r>
                      <a:r>
                        <a:rPr lang="zh-CN" altLang="en-US" sz="1200" dirty="0"/>
                        <a:t>℃</a:t>
                      </a:r>
                    </a:p>
                  </a:txBody>
                  <a:tcPr/>
                </a:tc>
                <a:tc>
                  <a:txBody>
                    <a:bodyPr/>
                    <a:lstStyle/>
                    <a:p>
                      <a:pPr marL="0" indent="0">
                        <a:buFontTx/>
                        <a:buNone/>
                      </a:pPr>
                      <a:r>
                        <a:rPr lang="en-US" altLang="zh-CN" sz="1200" dirty="0"/>
                        <a:t>Developing to be more fitted the production line</a:t>
                      </a:r>
                      <a:endParaRPr lang="zh-CN" altLang="en-US" sz="1200" dirty="0"/>
                    </a:p>
                  </a:txBody>
                  <a:tcPr/>
                </a:tc>
                <a:extLst>
                  <a:ext uri="{0D108BD9-81ED-4DB2-BD59-A6C34878D82A}">
                    <a16:rowId xmlns:a16="http://schemas.microsoft.com/office/drawing/2014/main" val="335200625"/>
                  </a:ext>
                </a:extLst>
              </a:tr>
              <a:tr h="370840">
                <a:tc>
                  <a:txBody>
                    <a:bodyPr/>
                    <a:lstStyle/>
                    <a:p>
                      <a:pPr algn="ctr"/>
                      <a:r>
                        <a:rPr lang="en-US" altLang="zh-CN" sz="1600" dirty="0"/>
                        <a:t>Measurement and</a:t>
                      </a:r>
                      <a:r>
                        <a:rPr lang="zh-CN" altLang="en-US" sz="1600" dirty="0"/>
                        <a:t> </a:t>
                      </a:r>
                      <a:r>
                        <a:rPr lang="en-US" altLang="zh-CN" sz="1600" dirty="0"/>
                        <a:t>testing</a:t>
                      </a:r>
                      <a:endParaRPr lang="zh-CN" altLang="en-US" sz="1600" dirty="0"/>
                    </a:p>
                  </a:txBody>
                  <a:tcPr/>
                </a:tc>
                <a:tc>
                  <a:txBody>
                    <a:bodyPr/>
                    <a:lstStyle/>
                    <a:p>
                      <a:pPr marL="171450" indent="-171450">
                        <a:buFont typeface="Arial" panose="020B0604020202020204" pitchFamily="34" charset="0"/>
                        <a:buChar char="•"/>
                      </a:pPr>
                      <a:r>
                        <a:rPr lang="en-US" altLang="zh-CN" sz="1200" dirty="0"/>
                        <a:t>Dimension measurement</a:t>
                      </a:r>
                    </a:p>
                    <a:p>
                      <a:pPr marL="171450" indent="-171450">
                        <a:buFont typeface="Arial" panose="020B0604020202020204" pitchFamily="34" charset="0"/>
                        <a:buChar char="•"/>
                      </a:pPr>
                      <a:r>
                        <a:rPr lang="en-US" altLang="zh-CN" sz="1200" dirty="0"/>
                        <a:t>Leakage testing</a:t>
                      </a:r>
                      <a:endParaRPr lang="zh-CN" altLang="en-US" sz="1200" dirty="0"/>
                    </a:p>
                  </a:txBody>
                  <a:tcPr/>
                </a:tc>
                <a:tc>
                  <a:txBody>
                    <a:bodyPr/>
                    <a:lstStyle/>
                    <a:p>
                      <a:pPr marL="285750" indent="-285750">
                        <a:buFont typeface="Arial" panose="020B0604020202020204" pitchFamily="34" charset="0"/>
                        <a:buChar char="•"/>
                      </a:pPr>
                      <a:r>
                        <a:rPr lang="en-US" altLang="zh-CN" sz="1200" dirty="0"/>
                        <a:t>Dimension measurement 11.5m/0.1mm</a:t>
                      </a:r>
                    </a:p>
                    <a:p>
                      <a:pPr marL="285750" indent="-285750">
                        <a:buFont typeface="Arial" panose="020B0604020202020204" pitchFamily="34" charset="0"/>
                        <a:buChar char="•"/>
                      </a:pPr>
                      <a:r>
                        <a:rPr lang="en-US" altLang="zh-CN" sz="1200" dirty="0"/>
                        <a:t>Leakage testing 1e-10 </a:t>
                      </a:r>
                      <a:r>
                        <a:rPr lang="en-US" altLang="zh-CN" sz="1200" dirty="0" err="1"/>
                        <a:t>mbar·L</a:t>
                      </a:r>
                      <a:r>
                        <a:rPr lang="en-US" altLang="zh-CN" sz="1200" dirty="0"/>
                        <a:t>/s</a:t>
                      </a:r>
                      <a:endParaRPr lang="zh-CN" alt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zh-CN" sz="1200" dirty="0"/>
                        <a:t>Design and manufacturing</a:t>
                      </a:r>
                      <a:endParaRPr lang="zh-CN" altLang="en-US" sz="1200" dirty="0"/>
                    </a:p>
                    <a:p>
                      <a:pPr marL="0" indent="0">
                        <a:buFontTx/>
                        <a:buNone/>
                      </a:pPr>
                      <a:endParaRPr lang="zh-CN" altLang="en-US" sz="1200" dirty="0"/>
                    </a:p>
                  </a:txBody>
                  <a:tcPr/>
                </a:tc>
                <a:extLst>
                  <a:ext uri="{0D108BD9-81ED-4DB2-BD59-A6C34878D82A}">
                    <a16:rowId xmlns:a16="http://schemas.microsoft.com/office/drawing/2014/main" val="372169891"/>
                  </a:ext>
                </a:extLst>
              </a:tr>
              <a:tr h="370840">
                <a:tc>
                  <a:txBody>
                    <a:bodyPr/>
                    <a:lstStyle/>
                    <a:p>
                      <a:pPr algn="ctr"/>
                      <a:r>
                        <a:rPr lang="en-US" altLang="zh-CN" sz="1600" dirty="0"/>
                        <a:t>Cleaning</a:t>
                      </a:r>
                      <a:endParaRPr lang="zh-CN" altLang="en-US" sz="1600" dirty="0"/>
                    </a:p>
                  </a:txBody>
                  <a:tcPr/>
                </a:tc>
                <a:tc>
                  <a:txBody>
                    <a:bodyPr/>
                    <a:lstStyle/>
                    <a:p>
                      <a:pPr marL="171450" indent="-171450">
                        <a:buFont typeface="Arial" panose="020B0604020202020204" pitchFamily="34" charset="0"/>
                        <a:buChar char="•"/>
                      </a:pPr>
                      <a:r>
                        <a:rPr lang="en-US" altLang="zh-CN" sz="1200" dirty="0"/>
                        <a:t>rinsing</a:t>
                      </a:r>
                      <a:endParaRPr lang="zh-CN" altLang="en-US" sz="1200" dirty="0"/>
                    </a:p>
                  </a:txBody>
                  <a:tcPr/>
                </a:tc>
                <a:tc>
                  <a:txBody>
                    <a:bodyPr/>
                    <a:lstStyle/>
                    <a:p>
                      <a:pPr marL="285750" indent="-285750">
                        <a:buFont typeface="Arial" panose="020B0604020202020204" pitchFamily="34" charset="0"/>
                        <a:buChar char="•"/>
                      </a:pPr>
                      <a:r>
                        <a:rPr lang="en-GB" altLang="zh-CN" sz="1200" dirty="0"/>
                        <a:t>deionized water rinsing</a:t>
                      </a:r>
                      <a:endParaRPr lang="zh-CN" alt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zh-CN" sz="1200" dirty="0"/>
                        <a:t>Design and manufacturing</a:t>
                      </a:r>
                      <a:endParaRPr lang="zh-CN" altLang="en-US" sz="1200" dirty="0"/>
                    </a:p>
                    <a:p>
                      <a:pPr marL="0" indent="0">
                        <a:buFontTx/>
                        <a:buNone/>
                      </a:pPr>
                      <a:endParaRPr lang="zh-CN" altLang="en-US" sz="1200" dirty="0"/>
                    </a:p>
                  </a:txBody>
                  <a:tcPr/>
                </a:tc>
                <a:extLst>
                  <a:ext uri="{0D108BD9-81ED-4DB2-BD59-A6C34878D82A}">
                    <a16:rowId xmlns:a16="http://schemas.microsoft.com/office/drawing/2014/main" val="3741577279"/>
                  </a:ext>
                </a:extLst>
              </a:tr>
              <a:tr h="0">
                <a:tc>
                  <a:txBody>
                    <a:bodyPr/>
                    <a:lstStyle/>
                    <a:p>
                      <a:pPr algn="ctr"/>
                      <a:r>
                        <a:rPr lang="en-GB" altLang="zh-CN" sz="1600" dirty="0"/>
                        <a:t>Production line auxiliary equipment</a:t>
                      </a:r>
                      <a:endParaRPr lang="zh-CN" altLang="en-US" sz="1600" dirty="0"/>
                    </a:p>
                  </a:txBody>
                  <a:tcPr/>
                </a:tc>
                <a:tc>
                  <a:txBody>
                    <a:bodyPr/>
                    <a:lstStyle/>
                    <a:p>
                      <a:pPr marL="285750" indent="-285750">
                        <a:buFont typeface="Arial" panose="020B0604020202020204" pitchFamily="34" charset="0"/>
                        <a:buChar char="•"/>
                      </a:pPr>
                      <a:r>
                        <a:rPr lang="en-US" altLang="zh-CN" sz="1200" dirty="0"/>
                        <a:t>Moving band</a:t>
                      </a:r>
                    </a:p>
                    <a:p>
                      <a:pPr marL="285750" indent="-285750">
                        <a:buFont typeface="Arial" panose="020B0604020202020204" pitchFamily="34" charset="0"/>
                        <a:buChar char="•"/>
                      </a:pPr>
                      <a:r>
                        <a:rPr lang="en-GB" altLang="zh-CN" sz="1200" dirty="0"/>
                        <a:t>robot arm system</a:t>
                      </a:r>
                    </a:p>
                    <a:p>
                      <a:pPr marL="285750" indent="-285750">
                        <a:buFont typeface="Arial" panose="020B0604020202020204" pitchFamily="34" charset="0"/>
                        <a:buChar char="•"/>
                      </a:pPr>
                      <a:r>
                        <a:rPr lang="en-US" altLang="zh-CN" sz="1200" dirty="0"/>
                        <a:t>controller</a:t>
                      </a:r>
                      <a:endParaRPr lang="zh-CN" altLang="en-US" sz="1200" dirty="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t>Meets the Length of  11.4m vacuum chamber</a:t>
                      </a:r>
                    </a:p>
                    <a:p>
                      <a:pPr marL="285750" indent="-285750">
                        <a:buFont typeface="Arial" panose="020B0604020202020204" pitchFamily="34" charset="0"/>
                        <a:buChar char="•"/>
                      </a:pPr>
                      <a:endParaRPr lang="zh-CN" alt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zh-CN" sz="1200" dirty="0"/>
                        <a:t>Design and manufacturing</a:t>
                      </a:r>
                      <a:endParaRPr lang="zh-CN" altLang="en-US" sz="1200" dirty="0"/>
                    </a:p>
                    <a:p>
                      <a:pPr marL="0" indent="0">
                        <a:buFontTx/>
                        <a:buNone/>
                      </a:pPr>
                      <a:endParaRPr lang="zh-CN" altLang="en-US" sz="1200" dirty="0"/>
                    </a:p>
                  </a:txBody>
                  <a:tcPr/>
                </a:tc>
                <a:extLst>
                  <a:ext uri="{0D108BD9-81ED-4DB2-BD59-A6C34878D82A}">
                    <a16:rowId xmlns:a16="http://schemas.microsoft.com/office/drawing/2014/main" val="1965240381"/>
                  </a:ext>
                </a:extLst>
              </a:tr>
            </a:tbl>
          </a:graphicData>
        </a:graphic>
      </p:graphicFrame>
      <p:sp>
        <p:nvSpPr>
          <p:cNvPr id="3" name="标题 2">
            <a:extLst>
              <a:ext uri="{FF2B5EF4-FFF2-40B4-BE49-F238E27FC236}">
                <a16:creationId xmlns:a16="http://schemas.microsoft.com/office/drawing/2014/main" id="{4002FFD5-6B1E-4FEE-B2DC-AE1FA553B249}"/>
              </a:ext>
            </a:extLst>
          </p:cNvPr>
          <p:cNvSpPr>
            <a:spLocks noGrp="1"/>
          </p:cNvSpPr>
          <p:nvPr>
            <p:ph type="title"/>
          </p:nvPr>
        </p:nvSpPr>
        <p:spPr/>
        <p:txBody>
          <a:bodyPr/>
          <a:lstStyle/>
          <a:p>
            <a:r>
              <a:rPr lang="en-US" altLang="zh-CN" sz="2800" dirty="0"/>
              <a:t>Production line composition</a:t>
            </a:r>
            <a:endParaRPr lang="zh-CN" altLang="en-US" dirty="0"/>
          </a:p>
        </p:txBody>
      </p:sp>
      <p:sp>
        <p:nvSpPr>
          <p:cNvPr id="5" name="灯片编号占位符 4">
            <a:extLst>
              <a:ext uri="{FF2B5EF4-FFF2-40B4-BE49-F238E27FC236}">
                <a16:creationId xmlns:a16="http://schemas.microsoft.com/office/drawing/2014/main" id="{E58A88A7-8672-418F-BEFA-3DE39165C6BF}"/>
              </a:ext>
            </a:extLst>
          </p:cNvPr>
          <p:cNvSpPr>
            <a:spLocks noGrp="1"/>
          </p:cNvSpPr>
          <p:nvPr>
            <p:ph type="sldNum" sz="quarter" idx="12"/>
          </p:nvPr>
        </p:nvSpPr>
        <p:spPr/>
        <p:txBody>
          <a:bodyPr/>
          <a:lstStyle/>
          <a:p>
            <a:fld id="{F15E9139-A00B-4B2A-98A6-095DC08F1345}" type="slidenum">
              <a:rPr lang="zh-CN" altLang="en-US" smtClean="0"/>
              <a:pPr/>
              <a:t>7</a:t>
            </a:fld>
            <a:endParaRPr lang="zh-CN" altLang="en-US"/>
          </a:p>
        </p:txBody>
      </p:sp>
    </p:spTree>
    <p:extLst>
      <p:ext uri="{BB962C8B-B14F-4D97-AF65-F5344CB8AC3E}">
        <p14:creationId xmlns:p14="http://schemas.microsoft.com/office/powerpoint/2010/main" val="41822172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D94C425-E90D-4099-8FC2-6E5472A2214D}"/>
              </a:ext>
            </a:extLst>
          </p:cNvPr>
          <p:cNvSpPr>
            <a:spLocks noGrp="1"/>
          </p:cNvSpPr>
          <p:nvPr>
            <p:ph idx="1"/>
          </p:nvPr>
        </p:nvSpPr>
        <p:spPr>
          <a:xfrm>
            <a:off x="609600" y="965200"/>
            <a:ext cx="10972800" cy="5749947"/>
          </a:xfrm>
        </p:spPr>
        <p:txBody>
          <a:bodyPr>
            <a:normAutofit/>
          </a:bodyPr>
          <a:lstStyle/>
          <a:p>
            <a:r>
              <a:rPr lang="en-US" altLang="zh-CN" dirty="0">
                <a:cs typeface="Arial" panose="020B0604020202020204" pitchFamily="34" charset="0"/>
              </a:rPr>
              <a:t>Spraying</a:t>
            </a:r>
          </a:p>
          <a:p>
            <a:pPr>
              <a:lnSpc>
                <a:spcPct val="100000"/>
              </a:lnSpc>
              <a:buFont typeface="Wingdings" panose="05000000000000000000" pitchFamily="2" charset="2"/>
              <a:buChar char="Ø"/>
            </a:pPr>
            <a:r>
              <a:rPr lang="en-US" altLang="zh-CN" sz="1800" dirty="0">
                <a:cs typeface="Arial" panose="020B0604020202020204" pitchFamily="34" charset="0"/>
              </a:rPr>
              <a:t>Sandblasting</a:t>
            </a:r>
          </a:p>
          <a:p>
            <a:pPr fontAlgn="t">
              <a:lnSpc>
                <a:spcPct val="100000"/>
              </a:lnSpc>
              <a:spcAft>
                <a:spcPts val="0"/>
              </a:spcAft>
              <a:buFont typeface="Wingdings" panose="05000000000000000000" pitchFamily="2" charset="2"/>
              <a:buChar char="Ø"/>
            </a:pPr>
            <a:r>
              <a:rPr lang="en-US" altLang="zh-CN" sz="1800" dirty="0" err="1">
                <a:cs typeface="Arial" panose="020B0604020202020204" pitchFamily="34" charset="0"/>
              </a:rPr>
              <a:t>Spraying_Isolation_layer</a:t>
            </a:r>
            <a:endParaRPr lang="zh-CN" altLang="zh-CN" sz="1800" dirty="0">
              <a:cs typeface="Arial" panose="020B0604020202020204" pitchFamily="34" charset="0"/>
            </a:endParaRPr>
          </a:p>
          <a:p>
            <a:pPr fontAlgn="t">
              <a:lnSpc>
                <a:spcPct val="100000"/>
              </a:lnSpc>
              <a:spcAft>
                <a:spcPts val="0"/>
              </a:spcAft>
              <a:buFont typeface="Wingdings" panose="05000000000000000000" pitchFamily="2" charset="2"/>
              <a:buChar char="Ø"/>
            </a:pPr>
            <a:r>
              <a:rPr lang="en-US" altLang="zh-CN" sz="1800" dirty="0" err="1">
                <a:cs typeface="Arial" panose="020B0604020202020204" pitchFamily="34" charset="0"/>
              </a:rPr>
              <a:t>Spraying_Conductivity</a:t>
            </a:r>
            <a:r>
              <a:rPr lang="en-US" altLang="zh-CN" sz="1800" dirty="0">
                <a:cs typeface="Arial" panose="020B0604020202020204" pitchFamily="34" charset="0"/>
              </a:rPr>
              <a:t>-layer</a:t>
            </a:r>
            <a:endParaRPr lang="zh-CN" altLang="zh-CN" sz="1800" dirty="0">
              <a:cs typeface="Arial" panose="020B0604020202020204" pitchFamily="34" charset="0"/>
            </a:endParaRPr>
          </a:p>
          <a:p>
            <a:pPr>
              <a:lnSpc>
                <a:spcPct val="100000"/>
              </a:lnSpc>
              <a:spcAft>
                <a:spcPts val="0"/>
              </a:spcAft>
              <a:buFont typeface="Wingdings" panose="05000000000000000000" pitchFamily="2" charset="2"/>
              <a:buChar char="Ø"/>
            </a:pPr>
            <a:r>
              <a:rPr lang="en-US" altLang="zh-CN" sz="1800" dirty="0" err="1">
                <a:cs typeface="Arial" panose="020B0604020202020204" pitchFamily="34" charset="0"/>
              </a:rPr>
              <a:t>Spraying_Isolation</a:t>
            </a:r>
            <a:r>
              <a:rPr lang="en-US" altLang="zh-CN" sz="1800" dirty="0">
                <a:cs typeface="Arial" panose="020B0604020202020204" pitchFamily="34" charset="0"/>
              </a:rPr>
              <a:t>-layer</a:t>
            </a:r>
            <a:endParaRPr lang="zh-CN" altLang="zh-CN" sz="1800" dirty="0">
              <a:cs typeface="Arial" panose="020B0604020202020204" pitchFamily="34" charset="0"/>
            </a:endParaRPr>
          </a:p>
          <a:p>
            <a:pPr fontAlgn="t">
              <a:lnSpc>
                <a:spcPct val="100000"/>
              </a:lnSpc>
              <a:spcAft>
                <a:spcPts val="0"/>
              </a:spcAft>
              <a:buFont typeface="Wingdings" panose="05000000000000000000" pitchFamily="2" charset="2"/>
              <a:buChar char="Ø"/>
            </a:pPr>
            <a:r>
              <a:rPr lang="en-US" altLang="zh-CN" sz="1800" dirty="0" err="1">
                <a:cs typeface="Arial" panose="020B0604020202020204" pitchFamily="34" charset="0"/>
              </a:rPr>
              <a:t>Spraying_Contactor</a:t>
            </a:r>
            <a:r>
              <a:rPr lang="en-US" altLang="zh-CN" sz="1800" dirty="0">
                <a:cs typeface="Arial" panose="020B0604020202020204" pitchFamily="34" charset="0"/>
              </a:rPr>
              <a:t>-layer</a:t>
            </a:r>
          </a:p>
          <a:p>
            <a:r>
              <a:rPr lang="en-US" altLang="zh-CN" dirty="0">
                <a:cs typeface="Arial" panose="020B0604020202020204" pitchFamily="34" charset="0"/>
              </a:rPr>
              <a:t>Cleaning</a:t>
            </a:r>
          </a:p>
          <a:p>
            <a:pPr>
              <a:buFont typeface="Wingdings" panose="05000000000000000000" pitchFamily="2" charset="2"/>
              <a:buChar char="Ø"/>
            </a:pPr>
            <a:r>
              <a:rPr lang="en-US" altLang="zh-CN" sz="1900" dirty="0">
                <a:cs typeface="Arial" panose="020B0604020202020204" pitchFamily="34" charset="0"/>
              </a:rPr>
              <a:t>Outside</a:t>
            </a:r>
          </a:p>
          <a:p>
            <a:pPr>
              <a:buFont typeface="Wingdings" panose="05000000000000000000" pitchFamily="2" charset="2"/>
              <a:buChar char="Ø"/>
            </a:pPr>
            <a:r>
              <a:rPr lang="en-US" altLang="zh-CN" sz="1900" dirty="0">
                <a:cs typeface="Arial" panose="020B0604020202020204" pitchFamily="34" charset="0"/>
              </a:rPr>
              <a:t>Inside </a:t>
            </a:r>
          </a:p>
          <a:p>
            <a:r>
              <a:rPr lang="en-US" altLang="zh-CN" dirty="0">
                <a:cs typeface="Arial" panose="020B0604020202020204" pitchFamily="34" charset="0"/>
              </a:rPr>
              <a:t>NEG coating</a:t>
            </a:r>
          </a:p>
          <a:p>
            <a:pPr>
              <a:lnSpc>
                <a:spcPct val="100000"/>
              </a:lnSpc>
              <a:buFont typeface="Wingdings" panose="05000000000000000000" pitchFamily="2" charset="2"/>
              <a:buChar char="Ø"/>
            </a:pPr>
            <a:r>
              <a:rPr lang="en-US" altLang="zh-CN" sz="1800" dirty="0">
                <a:cs typeface="Arial" panose="020B0604020202020204" pitchFamily="34" charset="0"/>
              </a:rPr>
              <a:t>vacuum chambers, cathodes assembling by mechanical arms (flanges sealing).</a:t>
            </a:r>
          </a:p>
          <a:p>
            <a:pPr>
              <a:lnSpc>
                <a:spcPct val="100000"/>
              </a:lnSpc>
              <a:buFont typeface="Wingdings" panose="05000000000000000000" pitchFamily="2" charset="2"/>
              <a:buChar char="Ø"/>
            </a:pPr>
            <a:r>
              <a:rPr lang="en-US" altLang="zh-CN" sz="1800" dirty="0">
                <a:cs typeface="Arial" panose="020B0604020202020204" pitchFamily="34" charset="0"/>
              </a:rPr>
              <a:t>Leakage testing.</a:t>
            </a:r>
          </a:p>
          <a:p>
            <a:pPr>
              <a:lnSpc>
                <a:spcPct val="100000"/>
              </a:lnSpc>
              <a:buFont typeface="Wingdings" panose="05000000000000000000" pitchFamily="2" charset="2"/>
              <a:buChar char="Ø"/>
            </a:pPr>
            <a:r>
              <a:rPr lang="en-US" altLang="zh-CN" sz="1800" dirty="0">
                <a:cs typeface="Arial" panose="020B0604020202020204" pitchFamily="34" charset="0"/>
              </a:rPr>
              <a:t>Deliver the assembles to vacuum oven/ baking/ NEG coating;</a:t>
            </a:r>
          </a:p>
          <a:p>
            <a:pPr>
              <a:lnSpc>
                <a:spcPct val="100000"/>
              </a:lnSpc>
              <a:buFont typeface="Wingdings" panose="05000000000000000000" pitchFamily="2" charset="2"/>
              <a:buChar char="Ø"/>
            </a:pPr>
            <a:r>
              <a:rPr lang="en-US" altLang="zh-CN" sz="1800" dirty="0">
                <a:cs typeface="Arial" panose="020B0604020202020204" pitchFamily="34" charset="0"/>
              </a:rPr>
              <a:t>Disassembly the vacuum chambers</a:t>
            </a:r>
            <a:endParaRPr lang="zh-CN" altLang="en-US" dirty="0">
              <a:cs typeface="Arial" panose="020B0604020202020204" pitchFamily="34" charset="0"/>
            </a:endParaRPr>
          </a:p>
        </p:txBody>
      </p:sp>
      <p:pic>
        <p:nvPicPr>
          <p:cNvPr id="10" name="图片 9">
            <a:extLst>
              <a:ext uri="{FF2B5EF4-FFF2-40B4-BE49-F238E27FC236}">
                <a16:creationId xmlns:a16="http://schemas.microsoft.com/office/drawing/2014/main" id="{A30A1EF8-20BA-498D-8949-ABE2480FED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6080" y="5892597"/>
            <a:ext cx="2712815" cy="822550"/>
          </a:xfrm>
          <a:prstGeom prst="rect">
            <a:avLst/>
          </a:prstGeom>
        </p:spPr>
      </p:pic>
      <p:sp>
        <p:nvSpPr>
          <p:cNvPr id="3" name="标题 2">
            <a:extLst>
              <a:ext uri="{FF2B5EF4-FFF2-40B4-BE49-F238E27FC236}">
                <a16:creationId xmlns:a16="http://schemas.microsoft.com/office/drawing/2014/main" id="{E95B7277-83AF-4894-A113-A3CAABA67BA1}"/>
              </a:ext>
            </a:extLst>
          </p:cNvPr>
          <p:cNvSpPr>
            <a:spLocks noGrp="1"/>
          </p:cNvSpPr>
          <p:nvPr>
            <p:ph type="title"/>
          </p:nvPr>
        </p:nvSpPr>
        <p:spPr/>
        <p:txBody>
          <a:bodyPr/>
          <a:lstStyle/>
          <a:p>
            <a:r>
              <a:rPr lang="en-US" altLang="zh-CN" dirty="0"/>
              <a:t>Procedure of NEG coating, spraying</a:t>
            </a:r>
            <a:endParaRPr lang="zh-CN" altLang="en-US" dirty="0"/>
          </a:p>
        </p:txBody>
      </p:sp>
      <p:sp>
        <p:nvSpPr>
          <p:cNvPr id="5" name="灯片编号占位符 4">
            <a:extLst>
              <a:ext uri="{FF2B5EF4-FFF2-40B4-BE49-F238E27FC236}">
                <a16:creationId xmlns:a16="http://schemas.microsoft.com/office/drawing/2014/main" id="{3191226B-AA02-46AA-9EAA-9B323270CF92}"/>
              </a:ext>
            </a:extLst>
          </p:cNvPr>
          <p:cNvSpPr>
            <a:spLocks noGrp="1"/>
          </p:cNvSpPr>
          <p:nvPr>
            <p:ph type="sldNum" sz="quarter" idx="12"/>
          </p:nvPr>
        </p:nvSpPr>
        <p:spPr/>
        <p:txBody>
          <a:bodyPr/>
          <a:lstStyle/>
          <a:p>
            <a:fld id="{F15E9139-A00B-4B2A-98A6-095DC08F1345}" type="slidenum">
              <a:rPr lang="zh-CN" altLang="en-US" smtClean="0"/>
              <a:pPr/>
              <a:t>8</a:t>
            </a:fld>
            <a:endParaRPr lang="zh-CN" altLang="en-US"/>
          </a:p>
        </p:txBody>
      </p:sp>
      <p:graphicFrame>
        <p:nvGraphicFramePr>
          <p:cNvPr id="6" name="表格 26">
            <a:extLst>
              <a:ext uri="{FF2B5EF4-FFF2-40B4-BE49-F238E27FC236}">
                <a16:creationId xmlns:a16="http://schemas.microsoft.com/office/drawing/2014/main" id="{7FFB1F57-0EFF-4AA0-A3D0-64703CA67E65}"/>
              </a:ext>
            </a:extLst>
          </p:cNvPr>
          <p:cNvGraphicFramePr>
            <a:graphicFrameLocks noGrp="1"/>
          </p:cNvGraphicFramePr>
          <p:nvPr/>
        </p:nvGraphicFramePr>
        <p:xfrm>
          <a:off x="6685280" y="1203960"/>
          <a:ext cx="5303615" cy="2225040"/>
        </p:xfrm>
        <a:graphic>
          <a:graphicData uri="http://schemas.openxmlformats.org/drawingml/2006/table">
            <a:tbl>
              <a:tblPr firstRow="1" bandRow="1">
                <a:tableStyleId>{5C22544A-7EE6-4342-B048-85BDC9FD1C3A}</a:tableStyleId>
              </a:tblPr>
              <a:tblGrid>
                <a:gridCol w="1761301">
                  <a:extLst>
                    <a:ext uri="{9D8B030D-6E8A-4147-A177-3AD203B41FA5}">
                      <a16:colId xmlns:a16="http://schemas.microsoft.com/office/drawing/2014/main" val="2542877336"/>
                    </a:ext>
                  </a:extLst>
                </a:gridCol>
                <a:gridCol w="1774442">
                  <a:extLst>
                    <a:ext uri="{9D8B030D-6E8A-4147-A177-3AD203B41FA5}">
                      <a16:colId xmlns:a16="http://schemas.microsoft.com/office/drawing/2014/main" val="2099882231"/>
                    </a:ext>
                  </a:extLst>
                </a:gridCol>
                <a:gridCol w="1767872">
                  <a:extLst>
                    <a:ext uri="{9D8B030D-6E8A-4147-A177-3AD203B41FA5}">
                      <a16:colId xmlns:a16="http://schemas.microsoft.com/office/drawing/2014/main" val="1550233644"/>
                    </a:ext>
                  </a:extLst>
                </a:gridCol>
              </a:tblGrid>
              <a:tr h="370840">
                <a:tc>
                  <a:txBody>
                    <a:bodyPr/>
                    <a:lstStyle/>
                    <a:p>
                      <a:r>
                        <a:rPr lang="en-US" altLang="zh-CN" sz="1600" dirty="0"/>
                        <a:t>Function</a:t>
                      </a:r>
                      <a:endParaRPr lang="zh-CN" altLang="en-US" sz="1600" dirty="0"/>
                    </a:p>
                  </a:txBody>
                  <a:tcPr/>
                </a:tc>
                <a:tc>
                  <a:txBody>
                    <a:bodyPr/>
                    <a:lstStyle/>
                    <a:p>
                      <a:r>
                        <a:rPr lang="en-US" altLang="zh-CN" sz="1600" dirty="0"/>
                        <a:t>Materials</a:t>
                      </a:r>
                      <a:endParaRPr lang="zh-CN" altLang="en-US" sz="1600" dirty="0"/>
                    </a:p>
                  </a:txBody>
                  <a:tcPr/>
                </a:tc>
                <a:tc>
                  <a:txBody>
                    <a:bodyPr/>
                    <a:lstStyle/>
                    <a:p>
                      <a:r>
                        <a:rPr lang="en-US" altLang="zh-CN" sz="1600" dirty="0" err="1"/>
                        <a:t>Thichness</a:t>
                      </a:r>
                      <a:r>
                        <a:rPr lang="en-US" altLang="zh-CN" sz="1600" dirty="0"/>
                        <a:t>/um</a:t>
                      </a:r>
                      <a:endParaRPr lang="zh-CN" altLang="en-US" sz="1600" dirty="0"/>
                    </a:p>
                  </a:txBody>
                  <a:tcPr/>
                </a:tc>
                <a:extLst>
                  <a:ext uri="{0D108BD9-81ED-4DB2-BD59-A6C34878D82A}">
                    <a16:rowId xmlns:a16="http://schemas.microsoft.com/office/drawing/2014/main" val="2041819876"/>
                  </a:ext>
                </a:extLst>
              </a:tr>
              <a:tr h="370840">
                <a:tc>
                  <a:txBody>
                    <a:bodyPr/>
                    <a:lstStyle/>
                    <a:p>
                      <a:r>
                        <a:rPr lang="en-GB" altLang="zh-CN" sz="1600" dirty="0"/>
                        <a:t>Transition-layer</a:t>
                      </a:r>
                      <a:endParaRPr lang="zh-CN" altLang="en-US" sz="1600" dirty="0"/>
                    </a:p>
                  </a:txBody>
                  <a:tcPr/>
                </a:tc>
                <a:tc>
                  <a:txBody>
                    <a:bodyPr/>
                    <a:lstStyle/>
                    <a:p>
                      <a:r>
                        <a:rPr lang="en-GB" altLang="zh-CN" sz="1600" dirty="0" err="1"/>
                        <a:t>MCrAlY</a:t>
                      </a:r>
                      <a:r>
                        <a:rPr lang="en-GB" altLang="zh-CN" sz="1600" dirty="0"/>
                        <a:t>  alloy</a:t>
                      </a:r>
                      <a:endParaRPr lang="zh-CN" altLang="en-US" sz="1600" dirty="0"/>
                    </a:p>
                  </a:txBody>
                  <a:tcPr/>
                </a:tc>
                <a:tc>
                  <a:txBody>
                    <a:bodyPr/>
                    <a:lstStyle/>
                    <a:p>
                      <a:r>
                        <a:rPr lang="en-US" altLang="zh-CN" sz="1600" dirty="0"/>
                        <a:t>50~100</a:t>
                      </a:r>
                      <a:endParaRPr lang="zh-CN" altLang="en-US" sz="1600" dirty="0"/>
                    </a:p>
                  </a:txBody>
                  <a:tcPr/>
                </a:tc>
                <a:extLst>
                  <a:ext uri="{0D108BD9-81ED-4DB2-BD59-A6C34878D82A}">
                    <a16:rowId xmlns:a16="http://schemas.microsoft.com/office/drawing/2014/main" val="3921313992"/>
                  </a:ext>
                </a:extLst>
              </a:tr>
              <a:tr h="370840">
                <a:tc>
                  <a:txBody>
                    <a:bodyPr/>
                    <a:lstStyle/>
                    <a:p>
                      <a:r>
                        <a:rPr lang="en-US" altLang="zh-CN" sz="1600" dirty="0"/>
                        <a:t>Isolation-layer</a:t>
                      </a:r>
                      <a:endParaRPr lang="zh-CN" altLang="en-US" sz="1600" dirty="0"/>
                    </a:p>
                  </a:txBody>
                  <a:tcPr/>
                </a:tc>
                <a:tc>
                  <a:txBody>
                    <a:bodyPr/>
                    <a:lstStyle/>
                    <a:p>
                      <a:r>
                        <a:rPr lang="en-US" altLang="zh-CN" sz="1600" dirty="0"/>
                        <a:t>Al2O3 </a:t>
                      </a:r>
                      <a:r>
                        <a:rPr lang="en-US" altLang="zh-CN" sz="1600" dirty="0" err="1"/>
                        <a:t>cermic</a:t>
                      </a:r>
                      <a:endParaRPr lang="zh-CN" altLang="en-US" sz="1600" dirty="0"/>
                    </a:p>
                  </a:txBody>
                  <a:tcPr/>
                </a:tc>
                <a:tc>
                  <a:txBody>
                    <a:bodyPr/>
                    <a:lstStyle/>
                    <a:p>
                      <a:r>
                        <a:rPr lang="en-US" altLang="zh-CN" sz="1600" dirty="0"/>
                        <a:t>~150</a:t>
                      </a:r>
                      <a:endParaRPr lang="zh-CN" altLang="en-US" sz="1600" dirty="0"/>
                    </a:p>
                  </a:txBody>
                  <a:tcPr/>
                </a:tc>
                <a:extLst>
                  <a:ext uri="{0D108BD9-81ED-4DB2-BD59-A6C34878D82A}">
                    <a16:rowId xmlns:a16="http://schemas.microsoft.com/office/drawing/2014/main" val="787864768"/>
                  </a:ext>
                </a:extLst>
              </a:tr>
              <a:tr h="370840">
                <a:tc>
                  <a:txBody>
                    <a:bodyPr/>
                    <a:lstStyle/>
                    <a:p>
                      <a:r>
                        <a:rPr lang="en-US" altLang="zh-CN" sz="1600" dirty="0"/>
                        <a:t>Conductivity-layer</a:t>
                      </a:r>
                      <a:endParaRPr lang="zh-CN" altLang="en-US" sz="1600" dirty="0"/>
                    </a:p>
                  </a:txBody>
                  <a:tcPr/>
                </a:tc>
                <a:tc>
                  <a:txBody>
                    <a:bodyPr/>
                    <a:lstStyle/>
                    <a:p>
                      <a:r>
                        <a:rPr lang="en-US" altLang="zh-CN" sz="1600" dirty="0" err="1"/>
                        <a:t>NiCr</a:t>
                      </a:r>
                      <a:r>
                        <a:rPr lang="en-US" altLang="zh-CN" sz="1600" dirty="0"/>
                        <a:t> alloy</a:t>
                      </a:r>
                      <a:endParaRPr lang="zh-CN" altLang="en-US" sz="1600" dirty="0"/>
                    </a:p>
                  </a:txBody>
                  <a:tcPr/>
                </a:tc>
                <a:tc>
                  <a:txBody>
                    <a:bodyPr/>
                    <a:lstStyle/>
                    <a:p>
                      <a:r>
                        <a:rPr lang="en-US" altLang="zh-CN" sz="1600" dirty="0"/>
                        <a:t>~100~200</a:t>
                      </a:r>
                      <a:endParaRPr lang="zh-CN" altLang="en-US" sz="1600" dirty="0"/>
                    </a:p>
                  </a:txBody>
                  <a:tcPr/>
                </a:tc>
                <a:extLst>
                  <a:ext uri="{0D108BD9-81ED-4DB2-BD59-A6C34878D82A}">
                    <a16:rowId xmlns:a16="http://schemas.microsoft.com/office/drawing/2014/main" val="393105347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dirty="0"/>
                        <a:t>Isolation-layer</a:t>
                      </a:r>
                      <a:endParaRPr lang="zh-CN" alt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dirty="0"/>
                        <a:t>Al2O3 </a:t>
                      </a:r>
                      <a:r>
                        <a:rPr lang="en-US" altLang="zh-CN" sz="1600" dirty="0" err="1"/>
                        <a:t>cermic</a:t>
                      </a:r>
                      <a:endParaRPr lang="zh-CN" altLang="en-US" sz="1600" dirty="0"/>
                    </a:p>
                  </a:txBody>
                  <a:tcPr/>
                </a:tc>
                <a:tc>
                  <a:txBody>
                    <a:bodyPr/>
                    <a:lstStyle/>
                    <a:p>
                      <a:r>
                        <a:rPr lang="en-US" altLang="zh-CN" sz="1600" dirty="0"/>
                        <a:t>~150</a:t>
                      </a:r>
                      <a:endParaRPr lang="zh-CN" altLang="en-US" sz="1600" dirty="0"/>
                    </a:p>
                  </a:txBody>
                  <a:tcPr/>
                </a:tc>
                <a:extLst>
                  <a:ext uri="{0D108BD9-81ED-4DB2-BD59-A6C34878D82A}">
                    <a16:rowId xmlns:a16="http://schemas.microsoft.com/office/drawing/2014/main" val="3748565561"/>
                  </a:ext>
                </a:extLst>
              </a:tr>
              <a:tr h="370840">
                <a:tc>
                  <a:txBody>
                    <a:bodyPr/>
                    <a:lstStyle/>
                    <a:p>
                      <a:r>
                        <a:rPr lang="en-US" altLang="zh-CN" sz="1600" dirty="0"/>
                        <a:t>Contactor-layer</a:t>
                      </a:r>
                      <a:endParaRPr lang="zh-CN" altLang="en-US" sz="1600" dirty="0"/>
                    </a:p>
                  </a:txBody>
                  <a:tcPr/>
                </a:tc>
                <a:tc>
                  <a:txBody>
                    <a:bodyPr/>
                    <a:lstStyle/>
                    <a:p>
                      <a:r>
                        <a:rPr lang="en-US" altLang="zh-CN" sz="1600" dirty="0"/>
                        <a:t>Copper</a:t>
                      </a:r>
                      <a:endParaRPr lang="zh-CN" altLang="en-US" sz="1600" dirty="0"/>
                    </a:p>
                  </a:txBody>
                  <a:tcPr/>
                </a:tc>
                <a:tc>
                  <a:txBody>
                    <a:bodyPr/>
                    <a:lstStyle/>
                    <a:p>
                      <a:r>
                        <a:rPr lang="en-US" altLang="zh-CN" sz="1600" dirty="0"/>
                        <a:t>~50</a:t>
                      </a:r>
                      <a:endParaRPr lang="zh-CN" altLang="en-US" sz="1600" dirty="0"/>
                    </a:p>
                  </a:txBody>
                  <a:tcPr/>
                </a:tc>
                <a:extLst>
                  <a:ext uri="{0D108BD9-81ED-4DB2-BD59-A6C34878D82A}">
                    <a16:rowId xmlns:a16="http://schemas.microsoft.com/office/drawing/2014/main" val="2425169502"/>
                  </a:ext>
                </a:extLst>
              </a:tr>
            </a:tbl>
          </a:graphicData>
        </a:graphic>
      </p:graphicFrame>
      <p:pic>
        <p:nvPicPr>
          <p:cNvPr id="7" name="图片 6">
            <a:extLst>
              <a:ext uri="{FF2B5EF4-FFF2-40B4-BE49-F238E27FC236}">
                <a16:creationId xmlns:a16="http://schemas.microsoft.com/office/drawing/2014/main" id="{BE343BD2-A039-49A2-822F-F7765058B381}"/>
              </a:ext>
            </a:extLst>
          </p:cNvPr>
          <p:cNvPicPr>
            <a:picLocks noChangeAspect="1"/>
          </p:cNvPicPr>
          <p:nvPr/>
        </p:nvPicPr>
        <p:blipFill rotWithShape="1">
          <a:blip r:embed="rId3">
            <a:extLst>
              <a:ext uri="{28A0092B-C50C-407E-A947-70E740481C1C}">
                <a14:useLocalDpi xmlns:a14="http://schemas.microsoft.com/office/drawing/2010/main" val="0"/>
              </a:ext>
            </a:extLst>
          </a:blip>
          <a:srcRect l="8569" b="22141"/>
          <a:stretch/>
        </p:blipFill>
        <p:spPr>
          <a:xfrm>
            <a:off x="5068333" y="1694315"/>
            <a:ext cx="1567592" cy="1734685"/>
          </a:xfrm>
          <a:prstGeom prst="rect">
            <a:avLst/>
          </a:prstGeom>
        </p:spPr>
      </p:pic>
      <p:pic>
        <p:nvPicPr>
          <p:cNvPr id="8" name="图片 7" descr="10.4.32.24 - 远程桌面连接">
            <a:extLst>
              <a:ext uri="{FF2B5EF4-FFF2-40B4-BE49-F238E27FC236}">
                <a16:creationId xmlns:a16="http://schemas.microsoft.com/office/drawing/2014/main" id="{3C853F0B-65D7-4987-A68D-D74702080CCF}"/>
              </a:ext>
            </a:extLst>
          </p:cNvPr>
          <p:cNvPicPr/>
          <p:nvPr/>
        </p:nvPicPr>
        <p:blipFill rotWithShape="1">
          <a:blip r:embed="rId4" cstate="print">
            <a:extLst>
              <a:ext uri="{28A0092B-C50C-407E-A947-70E740481C1C}">
                <a14:useLocalDpi xmlns:a14="http://schemas.microsoft.com/office/drawing/2010/main" val="0"/>
              </a:ext>
            </a:extLst>
          </a:blip>
          <a:srcRect l="17960" t="17066" r="24770" b="9185"/>
          <a:stretch/>
        </p:blipFill>
        <p:spPr bwMode="auto">
          <a:xfrm>
            <a:off x="5018977" y="1203960"/>
            <a:ext cx="1666303" cy="1225158"/>
          </a:xfrm>
          <a:prstGeom prst="rect">
            <a:avLst/>
          </a:prstGeom>
          <a:ln>
            <a:noFill/>
          </a:ln>
          <a:extLst>
            <a:ext uri="{53640926-AAD7-44D8-BBD7-CCE9431645EC}">
              <a14:shadowObscured xmlns:a14="http://schemas.microsoft.com/office/drawing/2010/main"/>
            </a:ext>
          </a:extLst>
        </p:spPr>
      </p:pic>
      <p:pic>
        <p:nvPicPr>
          <p:cNvPr id="9" name="图片 8">
            <a:extLst>
              <a:ext uri="{FF2B5EF4-FFF2-40B4-BE49-F238E27FC236}">
                <a16:creationId xmlns:a16="http://schemas.microsoft.com/office/drawing/2014/main" id="{715101D5-A4D0-40BB-8015-31ED1C5832B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8170" b="32150"/>
          <a:stretch/>
        </p:blipFill>
        <p:spPr>
          <a:xfrm>
            <a:off x="9224987" y="4838170"/>
            <a:ext cx="2763908" cy="822550"/>
          </a:xfrm>
          <a:prstGeom prst="rect">
            <a:avLst/>
          </a:prstGeom>
          <a:ln>
            <a:noFill/>
          </a:ln>
          <a:effectLst>
            <a:outerShdw blurRad="292100" dist="139700" dir="2700000" algn="tl" rotWithShape="0">
              <a:srgbClr val="333333">
                <a:alpha val="65000"/>
              </a:srgbClr>
            </a:outerShdw>
          </a:effectLst>
        </p:spPr>
      </p:pic>
      <p:pic>
        <p:nvPicPr>
          <p:cNvPr id="11" name="图片 10">
            <a:extLst>
              <a:ext uri="{FF2B5EF4-FFF2-40B4-BE49-F238E27FC236}">
                <a16:creationId xmlns:a16="http://schemas.microsoft.com/office/drawing/2014/main" id="{797A7EFC-9B37-49A9-BD15-A612C8611D9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6200000">
            <a:off x="5263494" y="3330717"/>
            <a:ext cx="1170961" cy="1561282"/>
          </a:xfrm>
          <a:prstGeom prst="rect">
            <a:avLst/>
          </a:prstGeom>
        </p:spPr>
      </p:pic>
    </p:spTree>
    <p:extLst>
      <p:ext uri="{BB962C8B-B14F-4D97-AF65-F5344CB8AC3E}">
        <p14:creationId xmlns:p14="http://schemas.microsoft.com/office/powerpoint/2010/main" val="4507368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a:extLst>
              <a:ext uri="{FF2B5EF4-FFF2-40B4-BE49-F238E27FC236}">
                <a16:creationId xmlns:a16="http://schemas.microsoft.com/office/drawing/2014/main" id="{92452179-B9CC-4DD1-9603-D5965DD689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1976" y="1693564"/>
            <a:ext cx="2897334" cy="3869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18" name="灯片编号占位符 3"/>
          <p:cNvSpPr>
            <a:spLocks noGrp="1"/>
          </p:cNvSpPr>
          <p:nvPr>
            <p:ph type="sldNum" sz="quarter" idx="12"/>
          </p:nvPr>
        </p:nvSpPr>
        <p:spPr bwMode="auto">
          <a:xfrm>
            <a:off x="11038114" y="6390620"/>
            <a:ext cx="544286" cy="33085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0" hangingPunct="0"/>
            <a:fld id="{2EBD2D58-C15D-4D64-81BF-E3A0347E4254}" type="slidenum">
              <a:rPr lang="zh-CN" altLang="zh-CN" sz="900">
                <a:solidFill>
                  <a:srgbClr val="4D5E68"/>
                </a:solidFill>
                <a:latin typeface="Impact" panose="020B0806030902050204" pitchFamily="34" charset="0"/>
              </a:rPr>
              <a:pPr eaLnBrk="0" hangingPunct="0"/>
              <a:t>9</a:t>
            </a:fld>
            <a:endParaRPr lang="zh-CN" altLang="zh-CN" sz="900">
              <a:solidFill>
                <a:srgbClr val="4D5E68"/>
              </a:solidFill>
              <a:latin typeface="Impact" panose="020B0806030902050204" pitchFamily="34" charset="0"/>
            </a:endParaRPr>
          </a:p>
        </p:txBody>
      </p:sp>
      <p:sp>
        <p:nvSpPr>
          <p:cNvPr id="9220" name="Rectangle 2"/>
          <p:cNvSpPr>
            <a:spLocks noChangeArrowheads="1"/>
          </p:cNvSpPr>
          <p:nvPr/>
        </p:nvSpPr>
        <p:spPr bwMode="auto">
          <a:xfrm>
            <a:off x="4341814" y="1731447"/>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9221" name="副标题 2"/>
          <p:cNvSpPr txBox="1">
            <a:spLocks/>
          </p:cNvSpPr>
          <p:nvPr/>
        </p:nvSpPr>
        <p:spPr bwMode="auto">
          <a:xfrm>
            <a:off x="767408" y="142876"/>
            <a:ext cx="10823417"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buFont typeface="Arial" panose="020B0604020202020204" pitchFamily="34" charset="0"/>
              <a:buNone/>
            </a:pPr>
            <a:r>
              <a:rPr lang="en-US" altLang="zh-CN" sz="2800" b="1" dirty="0">
                <a:solidFill>
                  <a:schemeClr val="accent1">
                    <a:lumMod val="75000"/>
                  </a:schemeClr>
                </a:solidFill>
                <a:latin typeface="Arial Black" panose="020B0A04020102020204" pitchFamily="34" charset="0"/>
                <a:ea typeface="微软雅黑" panose="020B0503020204020204" pitchFamily="34" charset="-122"/>
              </a:rPr>
              <a:t>NEG coating mechanism &amp; method</a:t>
            </a:r>
            <a:endParaRPr lang="zh-CN" altLang="en-US" sz="2800" b="1" dirty="0">
              <a:solidFill>
                <a:schemeClr val="accent1">
                  <a:lumMod val="75000"/>
                </a:schemeClr>
              </a:solidFill>
              <a:latin typeface="Arial Black" panose="020B0A04020102020204" pitchFamily="34" charset="0"/>
              <a:ea typeface="微软雅黑" panose="020B0503020204020204" pitchFamily="34" charset="-122"/>
            </a:endParaRPr>
          </a:p>
        </p:txBody>
      </p:sp>
      <p:pic>
        <p:nvPicPr>
          <p:cNvPr id="15" name="Picture 6" descr="K:\My work\HEPSTF\TiZrV镀膜实验\TiZrV镀膜照片\IMG_20160712_110907.jpg">
            <a:extLst>
              <a:ext uri="{FF2B5EF4-FFF2-40B4-BE49-F238E27FC236}">
                <a16:creationId xmlns:a16="http://schemas.microsoft.com/office/drawing/2014/main" id="{E5511F9E-B4E5-4319-9527-85E8BA6993F9}"/>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911" t="16921" r="22671" b="26105"/>
          <a:stretch/>
        </p:blipFill>
        <p:spPr bwMode="auto">
          <a:xfrm>
            <a:off x="5197589" y="1346415"/>
            <a:ext cx="2143431" cy="2253740"/>
          </a:xfrm>
          <a:prstGeom prst="rect">
            <a:avLst/>
          </a:prstGeom>
          <a:noFill/>
          <a:extLst>
            <a:ext uri="{909E8E84-426E-40DD-AFC4-6F175D3DCCD1}">
              <a14:hiddenFill xmlns:a14="http://schemas.microsoft.com/office/drawing/2010/main">
                <a:solidFill>
                  <a:srgbClr val="FFFFFF"/>
                </a:solidFill>
              </a14:hiddenFill>
            </a:ext>
          </a:extLst>
        </p:spPr>
      </p:pic>
      <p:sp>
        <p:nvSpPr>
          <p:cNvPr id="17" name="文本框 16">
            <a:extLst>
              <a:ext uri="{FF2B5EF4-FFF2-40B4-BE49-F238E27FC236}">
                <a16:creationId xmlns:a16="http://schemas.microsoft.com/office/drawing/2014/main" id="{6AF8AAA9-3A08-4EB3-A975-6115FBAB13E1}"/>
              </a:ext>
            </a:extLst>
          </p:cNvPr>
          <p:cNvSpPr txBox="1"/>
          <p:nvPr/>
        </p:nvSpPr>
        <p:spPr>
          <a:xfrm>
            <a:off x="1005478" y="5666660"/>
            <a:ext cx="3378984" cy="369332"/>
          </a:xfrm>
          <a:prstGeom prst="rect">
            <a:avLst/>
          </a:prstGeom>
          <a:noFill/>
        </p:spPr>
        <p:txBody>
          <a:bodyPr wrap="square" rtlCol="0">
            <a:spAutoFit/>
          </a:bodyPr>
          <a:lstStyle/>
          <a:p>
            <a:pPr algn="ctr"/>
            <a:r>
              <a:rPr lang="en-US" altLang="zh-CN" b="1" dirty="0">
                <a:latin typeface="微软雅黑" panose="020B0503020204020204" pitchFamily="34" charset="-122"/>
                <a:ea typeface="微软雅黑" panose="020B0503020204020204" pitchFamily="34" charset="-122"/>
              </a:rPr>
              <a:t>Outside magnet </a:t>
            </a:r>
            <a:r>
              <a:rPr lang="zh-CN" altLang="en-US" b="1" dirty="0">
                <a:latin typeface="微软雅黑" panose="020B0503020204020204" pitchFamily="34" charset="-122"/>
                <a:ea typeface="微软雅黑" panose="020B0503020204020204" pitchFamily="34" charset="-122"/>
              </a:rPr>
              <a:t>（</a:t>
            </a:r>
            <a:r>
              <a:rPr lang="en-US" altLang="zh-CN" b="1" dirty="0">
                <a:latin typeface="微软雅黑" panose="020B0503020204020204" pitchFamily="34" charset="-122"/>
                <a:ea typeface="微软雅黑" panose="020B0503020204020204" pitchFamily="34" charset="-122"/>
              </a:rPr>
              <a:t>solenoid</a:t>
            </a:r>
            <a:r>
              <a:rPr lang="zh-CN" altLang="en-US" b="1" dirty="0">
                <a:latin typeface="微软雅黑" panose="020B0503020204020204" pitchFamily="34" charset="-122"/>
                <a:ea typeface="微软雅黑" panose="020B0503020204020204" pitchFamily="34" charset="-122"/>
              </a:rPr>
              <a:t>）</a:t>
            </a:r>
          </a:p>
        </p:txBody>
      </p:sp>
      <p:grpSp>
        <p:nvGrpSpPr>
          <p:cNvPr id="4" name="组合 3">
            <a:extLst>
              <a:ext uri="{FF2B5EF4-FFF2-40B4-BE49-F238E27FC236}">
                <a16:creationId xmlns:a16="http://schemas.microsoft.com/office/drawing/2014/main" id="{350923CE-6A30-44B2-BE70-19421619A58E}"/>
              </a:ext>
            </a:extLst>
          </p:cNvPr>
          <p:cNvGrpSpPr/>
          <p:nvPr/>
        </p:nvGrpSpPr>
        <p:grpSpPr>
          <a:xfrm>
            <a:off x="5359898" y="3725539"/>
            <a:ext cx="2013399" cy="2516749"/>
            <a:chOff x="5345743" y="4140933"/>
            <a:chExt cx="2013399" cy="2516749"/>
          </a:xfrm>
        </p:grpSpPr>
        <p:pic>
          <p:nvPicPr>
            <p:cNvPr id="14" name="Picture 2">
              <a:extLst>
                <a:ext uri="{FF2B5EF4-FFF2-40B4-BE49-F238E27FC236}">
                  <a16:creationId xmlns:a16="http://schemas.microsoft.com/office/drawing/2014/main" id="{C2CA00F0-B1B7-4DD2-B078-8172B910AF2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45743" y="4140933"/>
              <a:ext cx="2013399" cy="2516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a:extLst>
                <a:ext uri="{FF2B5EF4-FFF2-40B4-BE49-F238E27FC236}">
                  <a16:creationId xmlns:a16="http://schemas.microsoft.com/office/drawing/2014/main" id="{81FAEE38-5D71-4AF7-8618-67A5CC7FF029}"/>
                </a:ext>
              </a:extLst>
            </p:cNvPr>
            <p:cNvSpPr txBox="1"/>
            <p:nvPr/>
          </p:nvSpPr>
          <p:spPr>
            <a:xfrm>
              <a:off x="5710157" y="4725144"/>
              <a:ext cx="485693"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sz="1400" dirty="0"/>
                <a:t>Kr+</a:t>
              </a:r>
              <a:endParaRPr lang="zh-CN" altLang="en-US" sz="1400" dirty="0"/>
            </a:p>
          </p:txBody>
        </p:sp>
      </p:grpSp>
      <p:sp>
        <p:nvSpPr>
          <p:cNvPr id="5" name="文本框 4">
            <a:extLst>
              <a:ext uri="{FF2B5EF4-FFF2-40B4-BE49-F238E27FC236}">
                <a16:creationId xmlns:a16="http://schemas.microsoft.com/office/drawing/2014/main" id="{133CC4E3-CE74-44D1-B336-3A93E923D172}"/>
              </a:ext>
            </a:extLst>
          </p:cNvPr>
          <p:cNvSpPr txBox="1"/>
          <p:nvPr/>
        </p:nvSpPr>
        <p:spPr>
          <a:xfrm>
            <a:off x="9160016" y="6021288"/>
            <a:ext cx="288032" cy="369332"/>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endParaRPr lang="zh-CN" altLang="en-US" dirty="0"/>
          </a:p>
        </p:txBody>
      </p:sp>
      <p:grpSp>
        <p:nvGrpSpPr>
          <p:cNvPr id="19" name="组合 18">
            <a:extLst>
              <a:ext uri="{FF2B5EF4-FFF2-40B4-BE49-F238E27FC236}">
                <a16:creationId xmlns:a16="http://schemas.microsoft.com/office/drawing/2014/main" id="{05F958B9-440A-4E8A-B715-0E3F597D6E0F}"/>
              </a:ext>
            </a:extLst>
          </p:cNvPr>
          <p:cNvGrpSpPr/>
          <p:nvPr/>
        </p:nvGrpSpPr>
        <p:grpSpPr>
          <a:xfrm>
            <a:off x="8399279" y="1693564"/>
            <a:ext cx="2897334" cy="3869036"/>
            <a:chOff x="870802" y="1953929"/>
            <a:chExt cx="3222701" cy="4327724"/>
          </a:xfrm>
        </p:grpSpPr>
        <p:pic>
          <p:nvPicPr>
            <p:cNvPr id="20" name="图片 19" descr="H:\Proposal\高能所科技创新项目2017\Figures.png">
              <a:extLst>
                <a:ext uri="{FF2B5EF4-FFF2-40B4-BE49-F238E27FC236}">
                  <a16:creationId xmlns:a16="http://schemas.microsoft.com/office/drawing/2014/main" id="{D985548A-3D78-420C-B19E-1629461D88A6}"/>
                </a:ext>
              </a:extLst>
            </p:cNvPr>
            <p:cNvPicPr/>
            <p:nvPr/>
          </p:nvPicPr>
          <p:blipFill rotWithShape="1">
            <a:blip r:embed="rId6" cstate="print">
              <a:extLst>
                <a:ext uri="{28A0092B-C50C-407E-A947-70E740481C1C}">
                  <a14:useLocalDpi xmlns:a14="http://schemas.microsoft.com/office/drawing/2010/main" val="0"/>
                </a:ext>
              </a:extLst>
            </a:blip>
            <a:srcRect b="7623"/>
            <a:stretch/>
          </p:blipFill>
          <p:spPr bwMode="auto">
            <a:xfrm>
              <a:off x="870802" y="1953929"/>
              <a:ext cx="3222701" cy="4327724"/>
            </a:xfrm>
            <a:prstGeom prst="rect">
              <a:avLst/>
            </a:prstGeom>
            <a:noFill/>
            <a:ln>
              <a:noFill/>
            </a:ln>
            <a:extLst>
              <a:ext uri="{53640926-AAD7-44D8-BBD7-CCE9431645EC}">
                <a14:shadowObscured xmlns:a14="http://schemas.microsoft.com/office/drawing/2010/main"/>
              </a:ext>
            </a:extLst>
          </p:spPr>
        </p:pic>
        <p:sp>
          <p:nvSpPr>
            <p:cNvPr id="21" name="文本框 2">
              <a:extLst>
                <a:ext uri="{FF2B5EF4-FFF2-40B4-BE49-F238E27FC236}">
                  <a16:creationId xmlns:a16="http://schemas.microsoft.com/office/drawing/2014/main" id="{C30BAFA8-055C-4854-8F19-FC0AB8D04C6F}"/>
                </a:ext>
              </a:extLst>
            </p:cNvPr>
            <p:cNvSpPr txBox="1">
              <a:spLocks noChangeArrowheads="1"/>
            </p:cNvSpPr>
            <p:nvPr/>
          </p:nvSpPr>
          <p:spPr bwMode="auto">
            <a:xfrm>
              <a:off x="2730726" y="3948059"/>
              <a:ext cx="631710" cy="339462"/>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indent="127000">
                <a:lnSpc>
                  <a:spcPct val="130000"/>
                </a:lnSpc>
                <a:spcAft>
                  <a:spcPts val="120"/>
                </a:spcAft>
              </a:pPr>
              <a:r>
                <a:rPr lang="zh-CN" altLang="en-US" sz="1200" kern="100" dirty="0">
                  <a:latin typeface="Times New Roman" panose="02020603050405020304" pitchFamily="18" charset="0"/>
                  <a:ea typeface="宋体" panose="02010600030101010101" pitchFamily="2" charset="-122"/>
                  <a:cs typeface="宋体" panose="02010600030101010101" pitchFamily="2" charset="-122"/>
                </a:rPr>
                <a:t>磁环</a:t>
              </a:r>
              <a:endParaRPr lang="zh-CN" altLang="en-US" sz="2800" kern="100" dirty="0">
                <a:latin typeface="Times New Roman" panose="02020603050405020304" pitchFamily="18" charset="0"/>
                <a:ea typeface="宋体" panose="02010600030101010101" pitchFamily="2" charset="-122"/>
                <a:cs typeface="宋体" panose="02010600030101010101" pitchFamily="2" charset="-122"/>
              </a:endParaRPr>
            </a:p>
          </p:txBody>
        </p:sp>
      </p:grpSp>
      <p:sp>
        <p:nvSpPr>
          <p:cNvPr id="22" name="文本框 21">
            <a:extLst>
              <a:ext uri="{FF2B5EF4-FFF2-40B4-BE49-F238E27FC236}">
                <a16:creationId xmlns:a16="http://schemas.microsoft.com/office/drawing/2014/main" id="{AB5B55CE-EAE4-461B-A961-E2DAA867EC1E}"/>
              </a:ext>
            </a:extLst>
          </p:cNvPr>
          <p:cNvSpPr txBox="1"/>
          <p:nvPr/>
        </p:nvSpPr>
        <p:spPr>
          <a:xfrm>
            <a:off x="8704048" y="5775634"/>
            <a:ext cx="2448271" cy="369332"/>
          </a:xfrm>
          <a:prstGeom prst="rect">
            <a:avLst/>
          </a:prstGeom>
          <a:noFill/>
        </p:spPr>
        <p:txBody>
          <a:bodyPr wrap="square" rtlCol="0">
            <a:spAutoFit/>
          </a:bodyPr>
          <a:lstStyle/>
          <a:p>
            <a:pPr algn="ctr"/>
            <a:r>
              <a:rPr lang="en-US" altLang="zh-CN" b="1" dirty="0">
                <a:latin typeface="微软雅黑" panose="020B0503020204020204" pitchFamily="34" charset="-122"/>
                <a:ea typeface="微软雅黑" panose="020B0503020204020204" pitchFamily="34" charset="-122"/>
              </a:rPr>
              <a:t>Inside magnet</a:t>
            </a:r>
            <a:endParaRPr lang="zh-CN" altLang="en-US" b="1"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D2652FEC-5FD2-4066-A9DC-1144BFF5D566}"/>
              </a:ext>
            </a:extLst>
          </p:cNvPr>
          <p:cNvSpPr txBox="1"/>
          <p:nvPr/>
        </p:nvSpPr>
        <p:spPr>
          <a:xfrm>
            <a:off x="8190313" y="1082366"/>
            <a:ext cx="3814176" cy="646331"/>
          </a:xfrm>
          <a:prstGeom prst="rect">
            <a:avLst/>
          </a:prstGeom>
          <a:noFill/>
        </p:spPr>
        <p:txBody>
          <a:bodyPr wrap="square" rtlCol="0">
            <a:spAutoFit/>
          </a:bodyPr>
          <a:lstStyle/>
          <a:p>
            <a:pPr marL="285750" indent="-285750">
              <a:buFont typeface="Wingdings" panose="05000000000000000000" pitchFamily="2" charset="2"/>
              <a:buChar char="p"/>
            </a:pPr>
            <a:r>
              <a:rPr lang="en-US" altLang="zh-CN" dirty="0"/>
              <a:t>CSNS, BEPCII vacuum chambers; </a:t>
            </a:r>
          </a:p>
          <a:p>
            <a:pPr marL="285750" indent="-285750">
              <a:buFont typeface="Wingdings" panose="05000000000000000000" pitchFamily="2" charset="2"/>
              <a:buChar char="p"/>
            </a:pPr>
            <a:r>
              <a:rPr lang="en-US" altLang="zh-CN" dirty="0"/>
              <a:t>Nb coating;</a:t>
            </a:r>
            <a:endParaRPr lang="zh-CN" altLang="en-US" dirty="0"/>
          </a:p>
        </p:txBody>
      </p:sp>
      <p:sp>
        <p:nvSpPr>
          <p:cNvPr id="23" name="文本框 22">
            <a:extLst>
              <a:ext uri="{FF2B5EF4-FFF2-40B4-BE49-F238E27FC236}">
                <a16:creationId xmlns:a16="http://schemas.microsoft.com/office/drawing/2014/main" id="{9F1C918A-1E5E-4D94-A57A-751B9ADE88BE}"/>
              </a:ext>
            </a:extLst>
          </p:cNvPr>
          <p:cNvSpPr txBox="1"/>
          <p:nvPr/>
        </p:nvSpPr>
        <p:spPr>
          <a:xfrm>
            <a:off x="602842" y="1083863"/>
            <a:ext cx="4202838" cy="369332"/>
          </a:xfrm>
          <a:prstGeom prst="rect">
            <a:avLst/>
          </a:prstGeom>
          <a:noFill/>
        </p:spPr>
        <p:txBody>
          <a:bodyPr wrap="square" rtlCol="0">
            <a:spAutoFit/>
          </a:bodyPr>
          <a:lstStyle/>
          <a:p>
            <a:pPr marL="285750" indent="-285750">
              <a:buFont typeface="Wingdings" panose="05000000000000000000" pitchFamily="2" charset="2"/>
              <a:buChar char="p"/>
            </a:pPr>
            <a:r>
              <a:rPr lang="en-US" altLang="zh-CN" dirty="0"/>
              <a:t>HEPS, LHC, MAX IV, SIRIUS, APS_U etc. </a:t>
            </a:r>
            <a:endParaRPr lang="zh-CN" altLang="en-US" dirty="0"/>
          </a:p>
        </p:txBody>
      </p:sp>
      <p:sp>
        <p:nvSpPr>
          <p:cNvPr id="24" name="文本框 23">
            <a:extLst>
              <a:ext uri="{FF2B5EF4-FFF2-40B4-BE49-F238E27FC236}">
                <a16:creationId xmlns:a16="http://schemas.microsoft.com/office/drawing/2014/main" id="{713302FD-C79A-468B-B3AE-BA7BD7C1CAFB}"/>
              </a:ext>
            </a:extLst>
          </p:cNvPr>
          <p:cNvSpPr txBox="1"/>
          <p:nvPr/>
        </p:nvSpPr>
        <p:spPr>
          <a:xfrm>
            <a:off x="1329750" y="6118179"/>
            <a:ext cx="2271739" cy="369332"/>
          </a:xfrm>
          <a:prstGeom prst="rect">
            <a:avLst/>
          </a:prstGeom>
          <a:noFill/>
        </p:spPr>
        <p:txBody>
          <a:bodyPr wrap="square">
            <a:spAutoFit/>
          </a:bodyPr>
          <a:lstStyle/>
          <a:p>
            <a:r>
              <a:rPr lang="en-US" altLang="zh-CN" b="1" dirty="0">
                <a:solidFill>
                  <a:srgbClr val="24292F"/>
                </a:solidFill>
                <a:cs typeface="Arial" panose="020B0604020202020204" pitchFamily="34" charset="0"/>
              </a:rPr>
              <a:t>C</a:t>
            </a:r>
            <a:r>
              <a:rPr lang="en-US" altLang="zh-CN" sz="1800" b="1" i="0" dirty="0">
                <a:solidFill>
                  <a:srgbClr val="24292F"/>
                </a:solidFill>
                <a:effectLst/>
                <a:cs typeface="Arial" panose="020B0604020202020204" pitchFamily="34" charset="0"/>
              </a:rPr>
              <a:t>athode wire</a:t>
            </a:r>
            <a:endParaRPr lang="zh-CN" altLang="en-US" b="1" dirty="0"/>
          </a:p>
        </p:txBody>
      </p:sp>
      <p:sp>
        <p:nvSpPr>
          <p:cNvPr id="25" name="文本框 24">
            <a:extLst>
              <a:ext uri="{FF2B5EF4-FFF2-40B4-BE49-F238E27FC236}">
                <a16:creationId xmlns:a16="http://schemas.microsoft.com/office/drawing/2014/main" id="{56C92854-40F9-485D-9F42-37F67C607C11}"/>
              </a:ext>
            </a:extLst>
          </p:cNvPr>
          <p:cNvSpPr txBox="1"/>
          <p:nvPr/>
        </p:nvSpPr>
        <p:spPr>
          <a:xfrm>
            <a:off x="8590512" y="6135177"/>
            <a:ext cx="3413977" cy="369332"/>
          </a:xfrm>
          <a:prstGeom prst="rect">
            <a:avLst/>
          </a:prstGeom>
          <a:noFill/>
        </p:spPr>
        <p:txBody>
          <a:bodyPr wrap="square">
            <a:spAutoFit/>
          </a:bodyPr>
          <a:lstStyle/>
          <a:p>
            <a:r>
              <a:rPr lang="en-US" altLang="zh-CN" sz="1800" b="1" i="0" dirty="0">
                <a:solidFill>
                  <a:srgbClr val="24292F"/>
                </a:solidFill>
                <a:effectLst/>
                <a:cs typeface="Arial" panose="020B0604020202020204" pitchFamily="34" charset="0"/>
              </a:rPr>
              <a:t>Magnetron sputtering cathode</a:t>
            </a:r>
            <a:endParaRPr lang="zh-CN" altLang="en-US" b="1" dirty="0"/>
          </a:p>
        </p:txBody>
      </p:sp>
    </p:spTree>
    <p:extLst>
      <p:ext uri="{BB962C8B-B14F-4D97-AF65-F5344CB8AC3E}">
        <p14:creationId xmlns:p14="http://schemas.microsoft.com/office/powerpoint/2010/main" val="34349111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94742</TotalTime>
  <Words>1578</Words>
  <Application>Microsoft Office PowerPoint</Application>
  <PresentationFormat>宽屏</PresentationFormat>
  <Paragraphs>377</Paragraphs>
  <Slides>19</Slides>
  <Notes>4</Notes>
  <HiddenSlides>0</HiddenSlides>
  <MMClips>0</MMClips>
  <ScaleCrop>false</ScaleCrop>
  <HeadingPairs>
    <vt:vector size="8" baseType="variant">
      <vt:variant>
        <vt:lpstr>已用的字体</vt:lpstr>
      </vt:variant>
      <vt:variant>
        <vt:i4>10</vt:i4>
      </vt:variant>
      <vt:variant>
        <vt:lpstr>主题</vt:lpstr>
      </vt:variant>
      <vt:variant>
        <vt:i4>4</vt:i4>
      </vt:variant>
      <vt:variant>
        <vt:lpstr>嵌入 OLE 服务器</vt:lpstr>
      </vt:variant>
      <vt:variant>
        <vt:i4>1</vt:i4>
      </vt:variant>
      <vt:variant>
        <vt:lpstr>幻灯片标题</vt:lpstr>
      </vt:variant>
      <vt:variant>
        <vt:i4>19</vt:i4>
      </vt:variant>
    </vt:vector>
  </HeadingPairs>
  <TitlesOfParts>
    <vt:vector size="34" baseType="lpstr">
      <vt:lpstr>Noto Sans SC</vt:lpstr>
      <vt:lpstr>等线</vt:lpstr>
      <vt:lpstr>宋体</vt:lpstr>
      <vt:lpstr>微软雅黑</vt:lpstr>
      <vt:lpstr>Arial</vt:lpstr>
      <vt:lpstr>Arial Black</vt:lpstr>
      <vt:lpstr>Calibri</vt:lpstr>
      <vt:lpstr>Impact</vt:lpstr>
      <vt:lpstr>Times New Roman</vt:lpstr>
      <vt:lpstr>Wingdings</vt:lpstr>
      <vt:lpstr>Office 主题</vt:lpstr>
      <vt:lpstr>1_Office 主题</vt:lpstr>
      <vt:lpstr>2_Office 主题</vt:lpstr>
      <vt:lpstr>3_Office 主题</vt:lpstr>
      <vt:lpstr>Visio</vt:lpstr>
      <vt:lpstr>PowerPoint 演示文稿</vt:lpstr>
      <vt:lpstr>Outline</vt:lpstr>
      <vt:lpstr>Preview of CEPC vacuum system</vt:lpstr>
      <vt:lpstr>Vacuum requirements and configuration</vt:lpstr>
      <vt:lpstr>EDR goal, scope and plan</vt:lpstr>
      <vt:lpstr>CEPC vacuum chamber production line</vt:lpstr>
      <vt:lpstr>Production line composition</vt:lpstr>
      <vt:lpstr>Procedure of NEG coating, spraying</vt:lpstr>
      <vt:lpstr>PowerPoint 演示文稿</vt:lpstr>
      <vt:lpstr>Massive production of NEG coating for CEPC——Upgrade plan</vt:lpstr>
      <vt:lpstr>PowerPoint 演示文稿</vt:lpstr>
      <vt:lpstr>Prototype of vacuum chambers assembly</vt:lpstr>
      <vt:lpstr>Prototype of cathode for NEG coating</vt:lpstr>
      <vt:lpstr>VC baking &amp; Why spray heating film</vt:lpstr>
      <vt:lpstr>Spray for heating film</vt:lpstr>
      <vt:lpstr>Multiple-layers spraying</vt:lpstr>
      <vt:lpstr>Prototype of Spraying heating film and tests</vt:lpstr>
      <vt:lpstr>Conclusion</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mays</dc:creator>
  <cp:lastModifiedBy>Mays-tap</cp:lastModifiedBy>
  <cp:revision>344</cp:revision>
  <dcterms:created xsi:type="dcterms:W3CDTF">2024-01-08T07:49:28Z</dcterms:created>
  <dcterms:modified xsi:type="dcterms:W3CDTF">2025-01-15T07:27:17Z</dcterms:modified>
</cp:coreProperties>
</file>