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bookmarkIdSeed="6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953" r:id="rId2"/>
    <p:sldId id="1617" r:id="rId3"/>
    <p:sldId id="1598" r:id="rId4"/>
    <p:sldId id="1597" r:id="rId5"/>
    <p:sldId id="1184" r:id="rId6"/>
    <p:sldId id="1599" r:id="rId7"/>
    <p:sldId id="1185" r:id="rId8"/>
    <p:sldId id="1188" r:id="rId9"/>
    <p:sldId id="1189" r:id="rId10"/>
    <p:sldId id="1204" r:id="rId11"/>
    <p:sldId id="1600" r:id="rId12"/>
    <p:sldId id="1601" r:id="rId13"/>
    <p:sldId id="1602" r:id="rId14"/>
    <p:sldId id="1603" r:id="rId15"/>
    <p:sldId id="1604" r:id="rId16"/>
    <p:sldId id="1606" r:id="rId17"/>
    <p:sldId id="1608" r:id="rId18"/>
    <p:sldId id="1610" r:id="rId19"/>
    <p:sldId id="1611" r:id="rId20"/>
    <p:sldId id="1612" r:id="rId21"/>
    <p:sldId id="1615" r:id="rId22"/>
    <p:sldId id="1616" r:id="rId23"/>
    <p:sldId id="28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5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33FF"/>
    <a:srgbClr val="3366FF"/>
    <a:srgbClr val="4B76FF"/>
    <a:srgbClr val="3B79CE"/>
    <a:srgbClr val="FF9900"/>
    <a:srgbClr val="759E00"/>
    <a:srgbClr val="638600"/>
    <a:srgbClr val="7199C9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57" autoAdjust="0"/>
    <p:restoredTop sz="94563" autoAdjust="0"/>
  </p:normalViewPr>
  <p:slideViewPr>
    <p:cSldViewPr showGuides="1">
      <p:cViewPr varScale="1">
        <p:scale>
          <a:sx n="64" d="100"/>
          <a:sy n="64" d="100"/>
        </p:scale>
        <p:origin x="978" y="48"/>
      </p:cViewPr>
      <p:guideLst>
        <p:guide orient="horz" pos="2125"/>
        <p:guide pos="3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5007"/>
    </p:cViewPr>
  </p:sorterViewPr>
  <p:notesViewPr>
    <p:cSldViewPr>
      <p:cViewPr varScale="1">
        <p:scale>
          <a:sx n="85" d="100"/>
          <a:sy n="85" d="100"/>
        </p:scale>
        <p:origin x="316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787CF-DF26-4A86-A01F-7CD7536027AC}" type="datetimeFigureOut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69B33-E269-410F-A93E-DBDAB0AF58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D183-6031-4C32-B44B-14746A336CF0}" type="datetimeFigureOut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1DF17-A28C-4D46-829F-D8D110C09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19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025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178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575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4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84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470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39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97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01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876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503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11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高能所图标-单色.tif"/>
          <p:cNvPicPr>
            <a:picLocks noChangeAspect="1"/>
          </p:cNvPicPr>
          <p:nvPr userDrawn="1"/>
        </p:nvPicPr>
        <p:blipFill>
          <a:blip r:embed="rId2" cstate="email">
            <a:lum bright="5000"/>
          </a:blip>
          <a:srcRect/>
          <a:stretch>
            <a:fillRect/>
          </a:stretch>
        </p:blipFill>
        <p:spPr>
          <a:xfrm>
            <a:off x="0" y="2348880"/>
            <a:ext cx="7440149" cy="45091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458B-513D-43CB-BACD-1BE66E46F38F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15" name="图片 9" descr="F88FAF02F1F7CF3C134BB0A078BA7B0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303239"/>
            <a:ext cx="37846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052736"/>
            <a:ext cx="10972800" cy="484030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400" b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Wingdings" panose="05000000000000000000" pitchFamily="2" charset="2"/>
              <a:buChar char="Ø"/>
              <a:defRPr sz="200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5735B-F78A-4112-A27D-B436103B275F}" type="datetime1">
              <a:rPr lang="zh-CN" altLang="en-US" smtClean="0"/>
              <a:t>2025/1/14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-1" y="142847"/>
            <a:ext cx="12192000" cy="725470"/>
          </a:xfrm>
        </p:spPr>
        <p:txBody>
          <a:bodyPr>
            <a:normAutofit/>
          </a:bodyPr>
          <a:lstStyle>
            <a:lvl1pPr algn="ctr">
              <a:defRPr sz="3600" b="1" baseline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3123-A9C5-4CC8-B47A-9F68924BFA92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CD667-4ADA-4F34-BDE3-739AF70BA975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7774-085C-4E02-85DA-B99EC4D1F4C8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CEPC Accelerator TDR International Review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91F27-5FA8-44C6-98F1-EC9F879B0AEC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>
            <a:fillRect/>
          </a:stretch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/>
          <p:nvPr/>
        </p:nvSpPr>
        <p:spPr>
          <a:xfrm>
            <a:off x="432875" y="2565351"/>
            <a:ext cx="11326250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4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rogress </a:t>
            </a:r>
            <a:r>
              <a:rPr lang="en-US" altLang="zh-CN" sz="4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lang="en-US" altLang="zh-CN" sz="4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CEPC Booster</a:t>
            </a:r>
          </a:p>
          <a:p>
            <a:r>
              <a:rPr lang="en-US" altLang="zh-CN" sz="4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440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Collider prototype magnets</a:t>
            </a:r>
            <a:endParaRPr lang="zh-CN" altLang="en-US" sz="4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7"/>
          <p:cNvSpPr txBox="1"/>
          <p:nvPr/>
        </p:nvSpPr>
        <p:spPr>
          <a:xfrm>
            <a:off x="1633962" y="4061888"/>
            <a:ext cx="84798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Wen Kang</a:t>
            </a:r>
            <a:r>
              <a:rPr lang="en-US" altLang="zh-CN" sz="28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, Mei </a:t>
            </a:r>
            <a:r>
              <a:rPr lang="en-US" altLang="zh-CN" sz="28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Yang</a:t>
            </a:r>
          </a:p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ea typeface="微软雅黑" panose="020B0503020204020204" pitchFamily="34" charset="-122"/>
                <a:sym typeface="+mn-ea"/>
              </a:rPr>
              <a:t>HKUST, Hong Kong</a:t>
            </a:r>
            <a:endParaRPr lang="en-US" altLang="zh-CN" sz="2400" dirty="0"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ea typeface="微软雅黑" panose="020B0503020204020204" pitchFamily="34" charset="-122"/>
                <a:sym typeface="+mn-ea"/>
              </a:rPr>
              <a:t>2025-01-15</a:t>
            </a:r>
            <a:endParaRPr lang="en-US" altLang="zh-CN" sz="24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" y="6309320"/>
            <a:ext cx="12191365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sym typeface="+mn-ea"/>
              </a:rPr>
              <a:t>IAS Program on Fundamental Physics 2025</a:t>
            </a:r>
            <a:endParaRPr lang="en-US" altLang="zh-CN" sz="2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rcRect l="1224" r="1406"/>
          <a:stretch>
            <a:fillRect/>
          </a:stretch>
        </p:blipFill>
        <p:spPr>
          <a:xfrm>
            <a:off x="4389208" y="3256938"/>
            <a:ext cx="7315296" cy="31085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8278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10</a:t>
            </a:fld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2852936"/>
            <a:ext cx="3837824" cy="3108517"/>
          </a:xfrm>
          <a:prstGeom prst="rect">
            <a:avLst/>
          </a:prstGeom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63352" y="1124744"/>
            <a:ext cx="11439052" cy="16466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Because all the magnets of the Booster are installed on the top of the CEPC tunnel, the deformation of the dipole magnet as hanged is analyzed.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simulation results show that the max. deformation is about 20um when the magnet is hanged by four points.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15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2351323"/>
            <a:ext cx="10513168" cy="4246029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573ED5E1-0C16-45C0-BFE1-A3D0A3EFC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3" y="1052736"/>
            <a:ext cx="11538769" cy="4840303"/>
          </a:xfrm>
        </p:spPr>
        <p:txBody>
          <a:bodyPr/>
          <a:lstStyle/>
          <a:p>
            <a:pPr algn="just"/>
            <a:r>
              <a:rPr lang="en-US" altLang="zh-CN" sz="2200" b="1" dirty="0" smtClean="0">
                <a:ea typeface="华文楷体" panose="02010600040101010101" charset="-122"/>
                <a:cs typeface="Times New Roman" panose="02020603050405020304" pitchFamily="18" charset="0"/>
              </a:rPr>
              <a:t>To </a:t>
            </a:r>
            <a:r>
              <a:rPr lang="en-US" altLang="zh-CN" sz="2200" b="1" dirty="0">
                <a:ea typeface="华文楷体" panose="02010600040101010101" charset="-122"/>
                <a:cs typeface="Times New Roman" panose="02020603050405020304" pitchFamily="18" charset="0"/>
              </a:rPr>
              <a:t>decrease cost and increase efficiency of the magnet production, an automatic magnet production line </a:t>
            </a:r>
            <a:r>
              <a:rPr lang="en-US" altLang="zh-CN" sz="2200" b="1" dirty="0" smtClean="0">
                <a:ea typeface="华文楷体" panose="02010600040101010101" charset="-122"/>
                <a:cs typeface="Times New Roman" panose="02020603050405020304" pitchFamily="18" charset="0"/>
              </a:rPr>
              <a:t>for </a:t>
            </a:r>
            <a:r>
              <a:rPr lang="en-US" altLang="zh-CN" sz="2200" b="1" dirty="0" smtClean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Booster dipole magnets </a:t>
            </a:r>
            <a:r>
              <a:rPr lang="en-US" altLang="zh-CN" sz="2200" b="1" dirty="0" smtClean="0">
                <a:ea typeface="华文楷体" panose="02010600040101010101" charset="-122"/>
                <a:cs typeface="Times New Roman" panose="02020603050405020304" pitchFamily="18" charset="0"/>
              </a:rPr>
              <a:t>is </a:t>
            </a:r>
            <a:r>
              <a:rPr lang="en-US" altLang="zh-CN" sz="2200" b="1" dirty="0" smtClean="0">
                <a:ea typeface="华文楷体" panose="02010600040101010101" charset="-122"/>
                <a:cs typeface="Times New Roman" panose="02020603050405020304" pitchFamily="18" charset="0"/>
              </a:rPr>
              <a:t>designed and developed. </a:t>
            </a:r>
          </a:p>
          <a:p>
            <a:pPr algn="just"/>
            <a:r>
              <a:rPr lang="en-US" altLang="zh-CN" sz="2000" b="1" dirty="0" smtClean="0">
                <a:ea typeface="华文楷体" panose="02010600040101010101" charset="-122"/>
                <a:cs typeface="Times New Roman" panose="02020603050405020304" pitchFamily="18" charset="0"/>
              </a:rPr>
              <a:t>It is composed </a:t>
            </a:r>
            <a:r>
              <a:rPr lang="en-US" altLang="zh-CN" sz="2000" b="1" dirty="0">
                <a:ea typeface="华文楷体" panose="02010600040101010101" charset="-122"/>
                <a:cs typeface="Times New Roman" panose="02020603050405020304" pitchFamily="18" charset="0"/>
              </a:rPr>
              <a:t>of four sub-systems, which are stacking of 1/3 length core, </a:t>
            </a:r>
            <a:r>
              <a:rPr lang="en-US" altLang="zh-CN" sz="2000" b="1" dirty="0" smtClean="0">
                <a:ea typeface="华文楷体" panose="02010600040101010101" charset="-122"/>
                <a:cs typeface="Times New Roman" panose="02020603050405020304" pitchFamily="18" charset="0"/>
              </a:rPr>
              <a:t>integration </a:t>
            </a:r>
            <a:r>
              <a:rPr lang="en-US" altLang="zh-CN" sz="2000" b="1" dirty="0">
                <a:ea typeface="华文楷体" panose="02010600040101010101" charset="-122"/>
                <a:cs typeface="Times New Roman" panose="02020603050405020304" pitchFamily="18" charset="0"/>
              </a:rPr>
              <a:t>of full length core, assembly of the magnet and field measurement</a:t>
            </a:r>
            <a:r>
              <a:rPr lang="en-US" altLang="zh-CN" sz="2000" b="1" dirty="0" smtClean="0"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endParaRPr lang="en-US" altLang="zh-CN" sz="2000" b="1" dirty="0"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7AAC6518-BF7C-4821-8513-B24BB868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688DA784-C9F8-4984-8A28-322E6018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55" y="153336"/>
            <a:ext cx="11825117" cy="72547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dirty="0" smtClean="0"/>
              <a:t>Automatic </a:t>
            </a:r>
            <a:r>
              <a:rPr lang="en-US" altLang="zh-CN" dirty="0" smtClean="0"/>
              <a:t>magnet production line</a:t>
            </a:r>
            <a:endParaRPr lang="en-US" altLang="zh-CN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xmlns="" id="{8643D580-EFCC-4FAD-B925-3B28D4A39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9645" y="4926135"/>
            <a:ext cx="5480468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Production capability: </a:t>
            </a:r>
            <a:r>
              <a:rPr lang="en-US" altLang="zh-CN" sz="20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4 magnets/day	</a:t>
            </a:r>
            <a:endParaRPr lang="en-US" altLang="zh-CN" sz="2000" b="1" dirty="0" smtClean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Mass </a:t>
            </a:r>
            <a:r>
              <a:rPr lang="en-US" altLang="zh-CN" sz="2000" b="1" dirty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production period: </a:t>
            </a:r>
            <a:r>
              <a:rPr lang="en-US" altLang="zh-CN" sz="20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5 years</a:t>
            </a:r>
          </a:p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0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So three production lines are needed for mass production of dipoles.</a:t>
            </a:r>
          </a:p>
        </p:txBody>
      </p:sp>
    </p:spTree>
    <p:extLst>
      <p:ext uri="{BB962C8B-B14F-4D97-AF65-F5344CB8AC3E}">
        <p14:creationId xmlns:p14="http://schemas.microsoft.com/office/powerpoint/2010/main" val="2020151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286688" y="1119227"/>
            <a:ext cx="11712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Automatic stacking </a:t>
            </a:r>
            <a:r>
              <a:rPr lang="en-US" altLang="zh-CN" sz="2400" b="1" dirty="0">
                <a:ea typeface="华文楷体" panose="02010600040101010101" charset="-122"/>
                <a:cs typeface="Times New Roman" panose="02020603050405020304" pitchFamily="18" charset="0"/>
              </a:rPr>
              <a:t>of 1/3 length </a:t>
            </a: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core</a:t>
            </a:r>
            <a:endParaRPr lang="en-US" altLang="zh-CN" sz="2400" b="1" dirty="0"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040" y="1825789"/>
            <a:ext cx="7125866" cy="4168248"/>
          </a:xfrm>
          <a:prstGeom prst="rect">
            <a:avLst/>
          </a:prstGeom>
        </p:spPr>
      </p:pic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51384" y="1916832"/>
            <a:ext cx="4104456" cy="32778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Stacking of the steel and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plastic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laminations.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Installation of the central and surrounding bars.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Welding of the laminations and bars together.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Inspection of the dimensional tolerance.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8" name="标题 3">
            <a:extLst>
              <a:ext uri="{FF2B5EF4-FFF2-40B4-BE49-F238E27FC236}">
                <a16:creationId xmlns:a16="http://schemas.microsoft.com/office/drawing/2014/main" xmlns="" id="{688DA784-C9F8-4984-8A28-322E6018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55" y="153336"/>
            <a:ext cx="11825117" cy="72547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dirty="0" smtClean="0"/>
              <a:t>Automatic </a:t>
            </a:r>
            <a:r>
              <a:rPr lang="en-US" altLang="zh-CN" dirty="0" smtClean="0"/>
              <a:t>magnet production line</a:t>
            </a:r>
            <a:endParaRPr lang="en-US" altLang="zh-CN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53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286688" y="1119227"/>
            <a:ext cx="11712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Automatic integration </a:t>
            </a:r>
            <a:r>
              <a:rPr lang="en-US" altLang="zh-CN" sz="2400" b="1" dirty="0">
                <a:ea typeface="华文楷体" panose="02010600040101010101" charset="-122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the three 1/3 </a:t>
            </a:r>
            <a:r>
              <a:rPr lang="en-US" altLang="zh-CN" sz="2400" b="1" dirty="0">
                <a:ea typeface="华文楷体" panose="02010600040101010101" charset="-122"/>
                <a:cs typeface="Times New Roman" panose="02020603050405020304" pitchFamily="18" charset="0"/>
              </a:rPr>
              <a:t>length </a:t>
            </a: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cores</a:t>
            </a:r>
            <a:endParaRPr lang="en-US" altLang="zh-CN" sz="2400" b="1" dirty="0"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813" y="2204864"/>
            <a:ext cx="7486843" cy="3672408"/>
          </a:xfrm>
          <a:prstGeom prst="rect">
            <a:avLst/>
          </a:prstGeom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07368" y="1988840"/>
            <a:ext cx="4023260" cy="32008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Three cores are precisely assembled on a tooling and tightly pressed. 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end plates between each core are welded together.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dimensional tolerance is inspected.</a:t>
            </a:r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xmlns="" id="{688DA784-C9F8-4984-8A28-322E6018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55" y="153336"/>
            <a:ext cx="11825117" cy="72547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dirty="0" smtClean="0"/>
              <a:t>Automatic </a:t>
            </a:r>
            <a:r>
              <a:rPr lang="en-US" altLang="zh-CN" dirty="0" smtClean="0"/>
              <a:t>magnet production line</a:t>
            </a:r>
            <a:endParaRPr lang="en-US" altLang="zh-CN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10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479376" y="1049664"/>
            <a:ext cx="11712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Automatic </a:t>
            </a:r>
            <a:r>
              <a:rPr lang="en-US" altLang="zh-CN" sz="2400" b="1" dirty="0">
                <a:ea typeface="华文楷体" panose="02010600040101010101" charset="-122"/>
                <a:cs typeface="Times New Roman" panose="02020603050405020304" pitchFamily="18" charset="0"/>
              </a:rPr>
              <a:t>assembly of the magnet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608" y="2060848"/>
            <a:ext cx="7371856" cy="3431209"/>
          </a:xfrm>
          <a:prstGeom prst="rect">
            <a:avLst/>
          </a:prstGeom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51384" y="1688896"/>
            <a:ext cx="4248472" cy="47551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half cores are rotated 180 degree and the coils are installed and fixed by the anti-loosening bolts.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Assemble two half magnets at their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right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position, install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and fix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side bolts.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Install the connection bars between upper and lower coils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Inspect insulation strength between coils and cores.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7" name="标题 3">
            <a:extLst>
              <a:ext uri="{FF2B5EF4-FFF2-40B4-BE49-F238E27FC236}">
                <a16:creationId xmlns:a16="http://schemas.microsoft.com/office/drawing/2014/main" xmlns="" id="{688DA784-C9F8-4984-8A28-322E6018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55" y="153336"/>
            <a:ext cx="11825117" cy="72547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dirty="0" smtClean="0"/>
              <a:t>Automatic </a:t>
            </a:r>
            <a:r>
              <a:rPr lang="en-US" altLang="zh-CN" dirty="0" smtClean="0"/>
              <a:t>magnet production line</a:t>
            </a:r>
            <a:endParaRPr lang="en-US" altLang="zh-CN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497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479376" y="1049664"/>
            <a:ext cx="11712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just">
              <a:spcBef>
                <a:spcPts val="600"/>
              </a:spcBef>
              <a:buClr>
                <a:srgbClr val="FF0000"/>
              </a:buClr>
            </a:pPr>
            <a:r>
              <a:rPr lang="en-US" altLang="zh-CN" sz="2400" b="1" dirty="0" smtClean="0">
                <a:ea typeface="华文楷体" panose="02010600040101010101" charset="-122"/>
                <a:cs typeface="Times New Roman" panose="02020603050405020304" pitchFamily="18" charset="0"/>
              </a:rPr>
              <a:t>Automatic field measurement</a:t>
            </a:r>
            <a:endParaRPr lang="en-US" altLang="zh-CN" sz="2400" b="1" dirty="0"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136" y="1916832"/>
            <a:ext cx="7197006" cy="3816424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1384" y="1700808"/>
            <a:ext cx="4535607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ut the magnet on the test bench.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Connect power supply with the magnet.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nstall the rotating coil into the magnet.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urn on the program and finish the field measurement.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Uninstall the rotating coil.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Disconnect the power supply.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Take away the magnet.</a:t>
            </a:r>
          </a:p>
        </p:txBody>
      </p:sp>
      <p:sp>
        <p:nvSpPr>
          <p:cNvPr id="7" name="标题 3">
            <a:extLst>
              <a:ext uri="{FF2B5EF4-FFF2-40B4-BE49-F238E27FC236}">
                <a16:creationId xmlns:a16="http://schemas.microsoft.com/office/drawing/2014/main" xmlns="" id="{688DA784-C9F8-4984-8A28-322E60187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55" y="153336"/>
            <a:ext cx="11825117" cy="72547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dirty="0" smtClean="0"/>
              <a:t>Automatic </a:t>
            </a:r>
            <a:r>
              <a:rPr lang="en-US" altLang="zh-CN" dirty="0" smtClean="0"/>
              <a:t>magnet production line</a:t>
            </a:r>
            <a:endParaRPr lang="en-US" altLang="zh-CN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20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BC4EDF6D-1114-42CA-A6FD-BAA901ED0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99" y="2679697"/>
            <a:ext cx="7150931" cy="23334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altLang="zh-CN" sz="5000" b="1" dirty="0" smtClean="0">
              <a:solidFill>
                <a:srgbClr val="0000FF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altLang="zh-CN" sz="7200" b="1" dirty="0" smtClean="0">
                <a:solidFill>
                  <a:srgbClr val="0000FF"/>
                </a:solidFill>
              </a:rPr>
              <a:t>To </a:t>
            </a:r>
            <a:r>
              <a:rPr lang="en-US" altLang="zh-CN" sz="7200" b="1" dirty="0" smtClean="0">
                <a:solidFill>
                  <a:srgbClr val="0000FF"/>
                </a:solidFill>
              </a:rPr>
              <a:t>long to be easily produced, it is divided </a:t>
            </a:r>
            <a:r>
              <a:rPr lang="en-US" altLang="zh-CN" sz="7200" b="1" dirty="0">
                <a:solidFill>
                  <a:srgbClr val="0000FF"/>
                </a:solidFill>
              </a:rPr>
              <a:t>into 4 cores</a:t>
            </a:r>
          </a:p>
          <a:p>
            <a:pPr lvl="2">
              <a:lnSpc>
                <a:spcPct val="120000"/>
              </a:lnSpc>
            </a:pPr>
            <a:r>
              <a:rPr lang="en-US" altLang="zh-CN" sz="7200" b="1" dirty="0">
                <a:solidFill>
                  <a:srgbClr val="0000FF"/>
                </a:solidFill>
              </a:rPr>
              <a:t> </a:t>
            </a:r>
            <a:r>
              <a:rPr lang="en-US" altLang="zh-CN" sz="7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5 meters/core</a:t>
            </a:r>
            <a:r>
              <a:rPr lang="en-US" altLang="zh-CN" sz="72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~12000 cores in total</a:t>
            </a:r>
          </a:p>
          <a:p>
            <a:pPr lvl="1">
              <a:lnSpc>
                <a:spcPct val="120000"/>
              </a:lnSpc>
            </a:pPr>
            <a:r>
              <a:rPr lang="en-US" altLang="zh-CN" sz="7200" b="1" dirty="0">
                <a:solidFill>
                  <a:srgbClr val="0000FF"/>
                </a:solidFill>
              </a:rPr>
              <a:t>A simple structure of I type solid iron cores are adopted for </a:t>
            </a:r>
            <a:r>
              <a:rPr lang="en-US" altLang="zh-CN" sz="7200" b="1" dirty="0">
                <a:solidFill>
                  <a:srgbClr val="FF0000"/>
                </a:solidFill>
              </a:rPr>
              <a:t>reduction of cost and power loss</a:t>
            </a:r>
            <a:r>
              <a:rPr lang="en-US" altLang="zh-CN" sz="7200" b="1" dirty="0">
                <a:solidFill>
                  <a:srgbClr val="0000FF"/>
                </a:solidFill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en-US" altLang="zh-CN" sz="7200" b="1" dirty="0" smtClean="0">
                <a:solidFill>
                  <a:srgbClr val="0000FF"/>
                </a:solidFill>
              </a:rPr>
              <a:t>The </a:t>
            </a:r>
            <a:r>
              <a:rPr lang="en-US" altLang="zh-CN" sz="7200" b="1" dirty="0" smtClean="0">
                <a:solidFill>
                  <a:srgbClr val="0000FF"/>
                </a:solidFill>
              </a:rPr>
              <a:t>aluminum water </a:t>
            </a:r>
            <a:r>
              <a:rPr lang="en-US" altLang="zh-CN" sz="7200" b="1" dirty="0">
                <a:solidFill>
                  <a:srgbClr val="0000FF"/>
                </a:solidFill>
              </a:rPr>
              <a:t>cooled </a:t>
            </a:r>
            <a:r>
              <a:rPr lang="en-US" altLang="zh-CN" sz="7200" b="1" dirty="0" smtClean="0">
                <a:solidFill>
                  <a:srgbClr val="0000FF"/>
                </a:solidFill>
              </a:rPr>
              <a:t>bars are used for the coils.</a:t>
            </a:r>
            <a:endParaRPr lang="en-US" altLang="zh-CN" sz="7200" b="1" dirty="0">
              <a:solidFill>
                <a:srgbClr val="0000FF"/>
              </a:solidFill>
            </a:endParaRPr>
          </a:p>
          <a:p>
            <a:endParaRPr lang="zh-CN" altLang="en-US" sz="2000" b="1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532F75C-CB2D-41BB-8AB6-F017EE33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14913"/>
            <a:ext cx="11449272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/>
              <a:t>Dual </a:t>
            </a:r>
            <a:r>
              <a:rPr lang="en-US" altLang="zh-CN" dirty="0"/>
              <a:t>Aperture Dipole(DAD</a:t>
            </a:r>
            <a:r>
              <a:rPr lang="en-US" altLang="zh-CN" dirty="0" smtClean="0"/>
              <a:t>) of the Collider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2DAA6FF-BCCA-4CE5-A6C0-E94D8BC7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2247973-AEB4-4A79-ADC6-B5A7025A9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691" y="1627073"/>
            <a:ext cx="4366260" cy="1731645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xmlns="" id="{3B8C840B-36C8-443B-8876-400042309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42533"/>
              </p:ext>
            </p:extLst>
          </p:nvPr>
        </p:nvGraphicFramePr>
        <p:xfrm>
          <a:off x="726076" y="1628800"/>
          <a:ext cx="654061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882">
                  <a:extLst>
                    <a:ext uri="{9D8B030D-6E8A-4147-A177-3AD203B41FA5}">
                      <a16:colId xmlns:a16="http://schemas.microsoft.com/office/drawing/2014/main" xmlns="" val="294296034"/>
                    </a:ext>
                  </a:extLst>
                </a:gridCol>
                <a:gridCol w="1146855">
                  <a:extLst>
                    <a:ext uri="{9D8B030D-6E8A-4147-A177-3AD203B41FA5}">
                      <a16:colId xmlns:a16="http://schemas.microsoft.com/office/drawing/2014/main" xmlns="" val="3465303500"/>
                    </a:ext>
                  </a:extLst>
                </a:gridCol>
                <a:gridCol w="982983">
                  <a:extLst>
                    <a:ext uri="{9D8B030D-6E8A-4147-A177-3AD203B41FA5}">
                      <a16:colId xmlns:a16="http://schemas.microsoft.com/office/drawing/2014/main" xmlns="" val="3296945393"/>
                    </a:ext>
                  </a:extLst>
                </a:gridCol>
                <a:gridCol w="1046305">
                  <a:extLst>
                    <a:ext uri="{9D8B030D-6E8A-4147-A177-3AD203B41FA5}">
                      <a16:colId xmlns:a16="http://schemas.microsoft.com/office/drawing/2014/main" xmlns="" val="3731143216"/>
                    </a:ext>
                  </a:extLst>
                </a:gridCol>
                <a:gridCol w="1033081">
                  <a:extLst>
                    <a:ext uri="{9D8B030D-6E8A-4147-A177-3AD203B41FA5}">
                      <a16:colId xmlns:a16="http://schemas.microsoft.com/office/drawing/2014/main" xmlns="" val="1651868676"/>
                    </a:ext>
                  </a:extLst>
                </a:gridCol>
                <a:gridCol w="1663509">
                  <a:extLst>
                    <a:ext uri="{9D8B030D-6E8A-4147-A177-3AD203B41FA5}">
                      <a16:colId xmlns:a16="http://schemas.microsoft.com/office/drawing/2014/main" xmlns="" val="98173758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Gap(mm)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Leff</a:t>
                      </a: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(m)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Field(Gs)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Quant.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 structure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1017828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B0A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19.74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150~600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4* 4.9m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380296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B0B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23.14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150~600</a:t>
                      </a:r>
                      <a:endParaRPr lang="zh-CN" altLang="en-US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1984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4* 5.7m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95676773"/>
                  </a:ext>
                </a:extLst>
              </a:tr>
            </a:tbl>
          </a:graphicData>
        </a:graphic>
      </p:graphicFrame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9637166-1F0A-40F2-81DB-0CE39D991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26" y="4664258"/>
            <a:ext cx="2304256" cy="1953100"/>
          </a:xfrm>
          <a:prstGeom prst="rect">
            <a:avLst/>
          </a:prstGeom>
        </p:spPr>
      </p:pic>
      <p:pic>
        <p:nvPicPr>
          <p:cNvPr id="10" name="图片 1">
            <a:extLst>
              <a:ext uri="{FF2B5EF4-FFF2-40B4-BE49-F238E27FC236}">
                <a16:creationId xmlns:a16="http://schemas.microsoft.com/office/drawing/2014/main" xmlns="" id="{47F77DCB-E380-44AC-A33A-F5DAC4A239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2"/>
          <a:stretch>
            <a:fillRect/>
          </a:stretch>
        </p:blipFill>
        <p:spPr bwMode="auto">
          <a:xfrm>
            <a:off x="3077609" y="4674064"/>
            <a:ext cx="1955599" cy="19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FC143D4-6466-4101-9005-23FCC70616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970" r="1215"/>
          <a:stretch/>
        </p:blipFill>
        <p:spPr>
          <a:xfrm>
            <a:off x="5159896" y="4659118"/>
            <a:ext cx="3890119" cy="1943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8145" y="1072693"/>
            <a:ext cx="114745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en-US" altLang="zh-CN" sz="2800" b="1" dirty="0"/>
              <a:t>A full length dual aperture dipole magnet was </a:t>
            </a:r>
            <a:r>
              <a:rPr lang="en-US" altLang="zh-CN" sz="2800" b="1" dirty="0" smtClean="0"/>
              <a:t>developed in TDR stage</a:t>
            </a:r>
            <a:endParaRPr lang="en-US" altLang="zh-CN" sz="2800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576A0B3-5E66-48B3-BDF6-94A0E9023C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6394" y="3327241"/>
            <a:ext cx="3777429" cy="17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27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078C2BB1-35AF-4583-A2FF-B27483D79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54" y="1141968"/>
            <a:ext cx="12083045" cy="5178684"/>
          </a:xfrm>
        </p:spPr>
        <p:txBody>
          <a:bodyPr>
            <a:normAutofit/>
          </a:bodyPr>
          <a:lstStyle/>
          <a:p>
            <a:r>
              <a:rPr lang="en-US" altLang="zh-CN" b="1" dirty="0"/>
              <a:t>Field performance </a:t>
            </a:r>
            <a:r>
              <a:rPr lang="en-US" altLang="zh-CN" b="1" dirty="0" smtClean="0"/>
              <a:t>tested by </a:t>
            </a:r>
            <a:r>
              <a:rPr lang="en-US" altLang="zh-CN" b="1" dirty="0"/>
              <a:t>a hall probe and rotating coil measurement system</a:t>
            </a:r>
          </a:p>
          <a:p>
            <a:pPr lvl="1"/>
            <a:r>
              <a:rPr lang="en-US" altLang="zh-CN" b="1" dirty="0">
                <a:solidFill>
                  <a:srgbClr val="FF0000"/>
                </a:solidFill>
              </a:rPr>
              <a:t>Integral field difference in two apertures &lt;0.1%</a:t>
            </a: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Excitation efficiency ~ 99.2%</a:t>
            </a: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By=378.3Gs@120GeV, </a:t>
            </a:r>
            <a:r>
              <a:rPr lang="en-US" altLang="zh-CN" b="1" dirty="0" err="1">
                <a:solidFill>
                  <a:srgbClr val="0000FF"/>
                </a:solidFill>
              </a:rPr>
              <a:t>Leff</a:t>
            </a:r>
            <a:r>
              <a:rPr lang="en-US" altLang="zh-CN" b="1" dirty="0">
                <a:solidFill>
                  <a:srgbClr val="0000FF"/>
                </a:solidFill>
              </a:rPr>
              <a:t>= 5746.8mm</a:t>
            </a:r>
          </a:p>
          <a:p>
            <a:pPr lvl="1" fontAlgn="ctr"/>
            <a:r>
              <a:rPr lang="en-US" altLang="zh-CN" b="1" dirty="0">
                <a:solidFill>
                  <a:srgbClr val="FF0000"/>
                </a:solidFill>
              </a:rPr>
              <a:t>High </a:t>
            </a:r>
            <a:r>
              <a:rPr lang="en-US" altLang="zh-CN" b="1" dirty="0" smtClean="0">
                <a:solidFill>
                  <a:srgbClr val="FF0000"/>
                </a:solidFill>
              </a:rPr>
              <a:t>field harmonics&lt;</a:t>
            </a:r>
            <a:r>
              <a:rPr lang="en-GB" altLang="zh-CN" b="1" dirty="0" smtClean="0">
                <a:solidFill>
                  <a:srgbClr val="FF0000"/>
                </a:solidFill>
              </a:rPr>
              <a:t>5×10</a:t>
            </a:r>
            <a:r>
              <a:rPr lang="en-GB" altLang="zh-CN" b="1" baseline="30000" dirty="0" smtClean="0">
                <a:solidFill>
                  <a:srgbClr val="FF0000"/>
                </a:solidFill>
              </a:rPr>
              <a:t>–4</a:t>
            </a:r>
            <a:endParaRPr lang="en-US" altLang="zh-CN" b="1" dirty="0">
              <a:solidFill>
                <a:srgbClr val="FF0000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4913DCF-914E-4837-ADF1-A3FAD6FBE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770F919-78A0-4FEC-80B0-20F5983A6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767" y="4160652"/>
            <a:ext cx="3668228" cy="2160000"/>
          </a:xfrm>
          <a:prstGeom prst="rect">
            <a:avLst/>
          </a:prstGeom>
          <a:ln>
            <a:noFill/>
          </a:ln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72D3D1E-1679-46A7-A49F-2ADE62065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2635" y="1647551"/>
            <a:ext cx="4707253" cy="228180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1BD4D9C-0691-4983-97CB-5ADD47404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29" y="3429000"/>
            <a:ext cx="4026190" cy="216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D8A5669-DC8C-4228-AF9C-7DBF34281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3662" y="3731310"/>
            <a:ext cx="3593628" cy="2160000"/>
          </a:xfrm>
          <a:prstGeom prst="rect">
            <a:avLst/>
          </a:prstGeom>
        </p:spPr>
      </p:pic>
      <p:sp>
        <p:nvSpPr>
          <p:cNvPr id="12" name="标题 2">
            <a:extLst>
              <a:ext uri="{FF2B5EF4-FFF2-40B4-BE49-F238E27FC236}">
                <a16:creationId xmlns:a16="http://schemas.microsoft.com/office/drawing/2014/main" xmlns="" id="{2532F75C-CB2D-41BB-8AB6-F017EE33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214913"/>
            <a:ext cx="11449272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/>
              <a:t>Dual </a:t>
            </a:r>
            <a:r>
              <a:rPr lang="en-US" altLang="zh-CN" dirty="0"/>
              <a:t>Aperture Dipole(DAD</a:t>
            </a:r>
            <a:r>
              <a:rPr lang="en-US" altLang="zh-CN" dirty="0" smtClean="0"/>
              <a:t>) of the Collider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1085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6C5FC41-BC47-4506-8D25-E24AC2B5B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2DF56E4-0B1F-4B8C-8A67-78E71D026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239" y="4221088"/>
            <a:ext cx="3030657" cy="1656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7DF4022-4F89-401A-A735-C968DF311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073" y="4404505"/>
            <a:ext cx="2632970" cy="1800000"/>
          </a:xfrm>
          <a:prstGeom prst="rect">
            <a:avLst/>
          </a:prstGeom>
        </p:spPr>
      </p:pic>
      <p:sp>
        <p:nvSpPr>
          <p:cNvPr id="11" name="内容占位符 1">
            <a:extLst>
              <a:ext uri="{FF2B5EF4-FFF2-40B4-BE49-F238E27FC236}">
                <a16:creationId xmlns:a16="http://schemas.microsoft.com/office/drawing/2014/main" xmlns="" id="{2A92C8C7-18A1-451D-8C6E-FFDC6DF63612}"/>
              </a:ext>
            </a:extLst>
          </p:cNvPr>
          <p:cNvSpPr txBox="1">
            <a:spLocks/>
          </p:cNvSpPr>
          <p:nvPr/>
        </p:nvSpPr>
        <p:spPr>
          <a:xfrm>
            <a:off x="407368" y="1586553"/>
            <a:ext cx="4959600" cy="56359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altLang="zh-CN" sz="3200" b="1" dirty="0" smtClean="0">
                <a:solidFill>
                  <a:srgbClr val="0000FF"/>
                </a:solidFill>
              </a:rPr>
              <a:t>G=3.2T/m~12.4T/m, D=76mm, L=1m.</a:t>
            </a:r>
          </a:p>
          <a:p>
            <a:pPr lvl="1" algn="just"/>
            <a:r>
              <a:rPr lang="en-US" altLang="zh-CN" sz="3200" b="1" dirty="0" smtClean="0">
                <a:solidFill>
                  <a:srgbClr val="0000FF"/>
                </a:solidFill>
              </a:rPr>
              <a:t>The magnet had laminated cores with complex  structure.</a:t>
            </a:r>
          </a:p>
          <a:p>
            <a:pPr lvl="1" algn="just"/>
            <a:r>
              <a:rPr lang="en-US" altLang="zh-CN" sz="3200" b="1" dirty="0" smtClean="0">
                <a:solidFill>
                  <a:srgbClr val="0000FF"/>
                </a:solidFill>
              </a:rPr>
              <a:t>Hollow aluminum conductors were used for coil winding.</a:t>
            </a:r>
          </a:p>
          <a:p>
            <a:pPr lvl="1" algn="just"/>
            <a:r>
              <a:rPr lang="en-US" altLang="zh-CN" sz="3200" b="1" dirty="0" smtClean="0">
                <a:solidFill>
                  <a:srgbClr val="FF0000"/>
                </a:solidFill>
              </a:rPr>
              <a:t>To decrease the field cross talk between two aperture, </a:t>
            </a:r>
            <a:r>
              <a:rPr lang="en-US" altLang="zh-CN" sz="3200" b="1" dirty="0">
                <a:solidFill>
                  <a:srgbClr val="FF0000"/>
                </a:solidFill>
              </a:rPr>
              <a:t>bumps in the center of the yokes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were added and the trim coils were moved from the back yokes to poles.</a:t>
            </a:r>
            <a:endParaRPr lang="en-US" altLang="zh-CN" sz="3200" b="1" dirty="0" smtClean="0"/>
          </a:p>
          <a:p>
            <a:pPr lvl="1" algn="just"/>
            <a:r>
              <a:rPr lang="en-US" altLang="zh-CN" sz="3200" b="1" dirty="0">
                <a:solidFill>
                  <a:srgbClr val="0000FF"/>
                </a:solidFill>
              </a:rPr>
              <a:t>GL difference in two apertures &lt;0.2%</a:t>
            </a:r>
          </a:p>
          <a:p>
            <a:pPr lvl="1" algn="just"/>
            <a:r>
              <a:rPr lang="en-US" altLang="zh-CN" sz="3200" b="1" dirty="0" smtClean="0">
                <a:solidFill>
                  <a:srgbClr val="0000FF"/>
                </a:solidFill>
              </a:rPr>
              <a:t>The transfer functions </a:t>
            </a:r>
            <a:r>
              <a:rPr lang="en-US" altLang="zh-CN" sz="3200" b="1" dirty="0">
                <a:solidFill>
                  <a:srgbClr val="0000FF"/>
                </a:solidFill>
              </a:rPr>
              <a:t>in two </a:t>
            </a:r>
            <a:r>
              <a:rPr lang="en-US" altLang="zh-CN" sz="3200" b="1" dirty="0" smtClean="0">
                <a:solidFill>
                  <a:srgbClr val="0000FF"/>
                </a:solidFill>
              </a:rPr>
              <a:t>apertures were similar.</a:t>
            </a:r>
            <a:endParaRPr lang="en-US" altLang="zh-CN" sz="3200" b="1" dirty="0">
              <a:solidFill>
                <a:srgbClr val="0000FF"/>
              </a:solidFill>
            </a:endParaRPr>
          </a:p>
          <a:p>
            <a:pPr lvl="1" algn="just"/>
            <a:r>
              <a:rPr lang="en-US" altLang="zh-CN" sz="3200" b="1" dirty="0">
                <a:solidFill>
                  <a:srgbClr val="0000FF"/>
                </a:solidFill>
              </a:rPr>
              <a:t>Field harmonics&lt; </a:t>
            </a:r>
            <a:r>
              <a:rPr lang="en-GB" altLang="zh-CN" sz="3200" b="1" dirty="0">
                <a:solidFill>
                  <a:srgbClr val="0000FF"/>
                </a:solidFill>
              </a:rPr>
              <a:t>5×10</a:t>
            </a:r>
            <a:r>
              <a:rPr lang="en-GB" altLang="zh-CN" sz="3200" b="1" baseline="30000" dirty="0">
                <a:solidFill>
                  <a:srgbClr val="0000FF"/>
                </a:solidFill>
              </a:rPr>
              <a:t>–4</a:t>
            </a:r>
            <a:r>
              <a:rPr lang="en-US" altLang="zh-CN" sz="3200" b="1" dirty="0">
                <a:solidFill>
                  <a:srgbClr val="0000FF"/>
                </a:solidFill>
              </a:rPr>
              <a:t> </a:t>
            </a:r>
            <a:endParaRPr lang="en-US" altLang="zh-CN" sz="3200" b="1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endParaRPr lang="en-US" altLang="zh-CN" sz="1800" dirty="0" smtClean="0"/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xmlns="" id="{218EA114-9EDF-409B-9FBF-B082DF5F1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09" y="142847"/>
            <a:ext cx="11296691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Dual </a:t>
            </a:r>
            <a:r>
              <a:rPr lang="en-US" altLang="zh-CN" dirty="0"/>
              <a:t>Aperture </a:t>
            </a:r>
            <a:r>
              <a:rPr lang="en-US" altLang="zh-CN" dirty="0" smtClean="0"/>
              <a:t>Quadrupole(DAQ) of the Collider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E1E27C2-6DA0-4E7A-93C0-CD2164713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305" y="1883620"/>
            <a:ext cx="2734919" cy="226546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6F7C043-1C18-46C2-85A9-0053CEA4B3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07" t="24089" r="9161" b="2137"/>
          <a:stretch/>
        </p:blipFill>
        <p:spPr>
          <a:xfrm>
            <a:off x="8597818" y="1922599"/>
            <a:ext cx="3330830" cy="1476328"/>
          </a:xfrm>
          <a:prstGeom prst="rect">
            <a:avLst/>
          </a:prstGeom>
        </p:spPr>
      </p:pic>
      <p:sp>
        <p:nvSpPr>
          <p:cNvPr id="17" name="箭头: 右 25">
            <a:extLst>
              <a:ext uri="{FF2B5EF4-FFF2-40B4-BE49-F238E27FC236}">
                <a16:creationId xmlns:a16="http://schemas.microsoft.com/office/drawing/2014/main" xmlns="" id="{421273B0-C33C-4BB7-AC95-4CAF5984F6B7}"/>
              </a:ext>
            </a:extLst>
          </p:cNvPr>
          <p:cNvSpPr/>
          <p:nvPr/>
        </p:nvSpPr>
        <p:spPr>
          <a:xfrm>
            <a:off x="7957436" y="2845903"/>
            <a:ext cx="490702" cy="1704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内容占位符 1"/>
          <p:cNvSpPr txBox="1">
            <a:spLocks/>
          </p:cNvSpPr>
          <p:nvPr/>
        </p:nvSpPr>
        <p:spPr>
          <a:xfrm>
            <a:off x="479376" y="1052736"/>
            <a:ext cx="11305256" cy="637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spcAft>
                <a:spcPts val="50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4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b="1" dirty="0" smtClean="0"/>
              <a:t>In TDR stage, a short prototype DAQ magnet was developed.</a:t>
            </a:r>
          </a:p>
        </p:txBody>
      </p:sp>
    </p:spTree>
    <p:extLst>
      <p:ext uri="{BB962C8B-B14F-4D97-AF65-F5344CB8AC3E}">
        <p14:creationId xmlns:p14="http://schemas.microsoft.com/office/powerpoint/2010/main" val="1868576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970D97-F7F6-4D80-85EC-7CA908EEF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4077072"/>
            <a:ext cx="3888432" cy="2630927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EAE589BE-8302-4BBC-8A25-6B631264B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052736"/>
            <a:ext cx="11593288" cy="4840303"/>
          </a:xfrm>
        </p:spPr>
        <p:txBody>
          <a:bodyPr/>
          <a:lstStyle/>
          <a:p>
            <a:pPr algn="just"/>
            <a:r>
              <a:rPr lang="en-US" altLang="zh-CN" b="1" dirty="0" smtClean="0"/>
              <a:t>In EDR stage, a full length </a:t>
            </a:r>
            <a:r>
              <a:rPr lang="en-US" altLang="zh-CN" b="1" dirty="0"/>
              <a:t>d</a:t>
            </a:r>
            <a:r>
              <a:rPr lang="en-US" altLang="zh-CN" b="1" dirty="0" smtClean="0"/>
              <a:t>ual </a:t>
            </a:r>
            <a:r>
              <a:rPr lang="en-US" altLang="zh-CN" b="1" dirty="0"/>
              <a:t>aperture quadrupole (DAQ</a:t>
            </a:r>
            <a:r>
              <a:rPr lang="en-US" altLang="zh-CN" b="1" dirty="0" smtClean="0"/>
              <a:t>) magnet is designed and will be developed</a:t>
            </a:r>
            <a:endParaRPr lang="en-US" altLang="zh-CN" b="1" dirty="0"/>
          </a:p>
          <a:p>
            <a:pPr lvl="1" algn="just"/>
            <a:r>
              <a:rPr lang="en-US" altLang="zh-CN" b="1" dirty="0">
                <a:solidFill>
                  <a:srgbClr val="0000FF"/>
                </a:solidFill>
              </a:rPr>
              <a:t>D=66mm, </a:t>
            </a:r>
            <a:r>
              <a:rPr lang="en-US" altLang="zh-CN" b="1" dirty="0" err="1">
                <a:solidFill>
                  <a:srgbClr val="0000FF"/>
                </a:solidFill>
              </a:rPr>
              <a:t>Leff</a:t>
            </a:r>
            <a:r>
              <a:rPr lang="en-US" altLang="zh-CN" b="1" dirty="0">
                <a:solidFill>
                  <a:srgbClr val="0000FF"/>
                </a:solidFill>
              </a:rPr>
              <a:t>=3m, G=1.9~10.6T/m (E=45.5~180GeV)</a:t>
            </a:r>
          </a:p>
          <a:p>
            <a:pPr lvl="1" algn="just"/>
            <a:r>
              <a:rPr lang="en-US" altLang="zh-CN" b="1" dirty="0">
                <a:solidFill>
                  <a:srgbClr val="0000FF"/>
                </a:solidFill>
              </a:rPr>
              <a:t>Cross section updated and optimized to consist with vacuum chamber and lead blocks.</a:t>
            </a:r>
          </a:p>
          <a:p>
            <a:pPr lvl="1" algn="just"/>
            <a:r>
              <a:rPr lang="en-US" altLang="zh-CN" b="1" dirty="0">
                <a:solidFill>
                  <a:srgbClr val="0000FF"/>
                </a:solidFill>
              </a:rPr>
              <a:t>Center yoke shim is still used for field interference </a:t>
            </a:r>
            <a:r>
              <a:rPr lang="en-US" altLang="zh-CN" b="1" dirty="0" smtClean="0">
                <a:solidFill>
                  <a:srgbClr val="0000FF"/>
                </a:solidFill>
              </a:rPr>
              <a:t>compensation.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 algn="just"/>
            <a:r>
              <a:rPr lang="en-US" altLang="zh-CN" b="1" dirty="0">
                <a:solidFill>
                  <a:srgbClr val="0000FF"/>
                </a:solidFill>
              </a:rPr>
              <a:t>Trim coil (4%) is considered to taper the field gradient.</a:t>
            </a:r>
          </a:p>
          <a:p>
            <a:pPr lvl="1" algn="just"/>
            <a:r>
              <a:rPr lang="en-US" altLang="zh-CN" b="1" dirty="0" smtClean="0">
                <a:solidFill>
                  <a:srgbClr val="0000FF"/>
                </a:solidFill>
              </a:rPr>
              <a:t>The </a:t>
            </a:r>
            <a:r>
              <a:rPr lang="en-US" altLang="zh-CN" b="1" dirty="0">
                <a:solidFill>
                  <a:srgbClr val="0000FF"/>
                </a:solidFill>
              </a:rPr>
              <a:t>field </a:t>
            </a:r>
            <a:r>
              <a:rPr lang="en-US" altLang="zh-CN" b="1" dirty="0" smtClean="0">
                <a:solidFill>
                  <a:srgbClr val="0000FF"/>
                </a:solidFill>
              </a:rPr>
              <a:t>quality is verified by 3D </a:t>
            </a:r>
            <a:r>
              <a:rPr lang="en-US" altLang="zh-CN" b="1" dirty="0" smtClean="0">
                <a:solidFill>
                  <a:srgbClr val="0000FF"/>
                </a:solidFill>
              </a:rPr>
              <a:t>simulation.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/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D86FDD30-D6D5-4B75-9C09-AC6A1D316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8" name="标题 2">
            <a:extLst>
              <a:ext uri="{FF2B5EF4-FFF2-40B4-BE49-F238E27FC236}">
                <a16:creationId xmlns:a16="http://schemas.microsoft.com/office/drawing/2014/main" xmlns="" id="{218EA114-9EDF-409B-9FBF-B082DF5F1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09" y="142847"/>
            <a:ext cx="11296691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Dual </a:t>
            </a:r>
            <a:r>
              <a:rPr lang="en-US" altLang="zh-CN" dirty="0"/>
              <a:t>Aperture </a:t>
            </a:r>
            <a:r>
              <a:rPr lang="en-US" altLang="zh-CN" dirty="0" smtClean="0"/>
              <a:t>Quadrupole(DAQ) of the Collider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D57D582-D8E1-49AD-8EEE-DD69BC422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4077072"/>
            <a:ext cx="3384376" cy="26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4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121448" y="67537"/>
            <a:ext cx="7916416" cy="1036506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zh-CN" sz="6000" kern="0" dirty="0" smtClean="0">
                <a:latin typeface="Arial Black" panose="020B0A04020102020204" pitchFamily="34" charset="0"/>
              </a:rPr>
              <a:t>Contents</a:t>
            </a:r>
            <a:endParaRPr lang="zh-CN" altLang="en-US" sz="6000" kern="0" dirty="0">
              <a:latin typeface="Arial Black" panose="020B0A04020102020204" pitchFamily="34" charset="0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911424" y="1772816"/>
            <a:ext cx="10578570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Key specifications of the CEPC main magnets</a:t>
            </a:r>
          </a:p>
          <a:p>
            <a:pPr>
              <a:lnSpc>
                <a:spcPct val="120000"/>
              </a:lnSpc>
            </a:pP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Dipole magnets of the Booster</a:t>
            </a:r>
            <a:endParaRPr lang="en-US" altLang="zh-CN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  <a:p>
            <a:pPr>
              <a:lnSpc>
                <a:spcPct val="120000"/>
              </a:lnSpc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Automatic magnet production </a:t>
            </a: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line</a:t>
            </a:r>
            <a:endParaRPr lang="en-US" altLang="zh-CN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  <a:p>
            <a:pPr>
              <a:lnSpc>
                <a:spcPct val="120000"/>
              </a:lnSpc>
            </a:pP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Dual aperture dipole magnets of </a:t>
            </a: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the </a:t>
            </a: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Collider</a:t>
            </a:r>
          </a:p>
          <a:p>
            <a:pPr>
              <a:lnSpc>
                <a:spcPct val="120000"/>
              </a:lnSpc>
            </a:pP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Dual aperture </a:t>
            </a: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quadrupole </a:t>
            </a:r>
            <a:r>
              <a:rPr lang="en-US" altLang="zh-CN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</a:rPr>
              <a:t>magnets of the Collider</a:t>
            </a:r>
          </a:p>
          <a:p>
            <a:pPr>
              <a:lnSpc>
                <a:spcPct val="120000"/>
              </a:lnSpc>
            </a:pPr>
            <a:r>
              <a:rPr lang="en-US" altLang="zh-CN" sz="3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Sextupole</a:t>
            </a: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 magnets of the Collider</a:t>
            </a:r>
          </a:p>
          <a:p>
            <a:pPr>
              <a:lnSpc>
                <a:spcPct val="120000"/>
              </a:lnSpc>
            </a:pPr>
            <a:r>
              <a:rPr lang="en-US" altLang="zh-CN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Summary</a:t>
            </a:r>
            <a:endParaRPr lang="en-US" altLang="zh-CN" sz="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747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88"/>
    </mc:Choice>
    <mc:Fallback xmlns="">
      <p:transition spd="slow" advTm="5618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AC157362-B5ED-4579-9D16-419587B54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CN" b="1" dirty="0" smtClean="0">
                <a:solidFill>
                  <a:srgbClr val="0000FF"/>
                </a:solidFill>
              </a:rPr>
              <a:t>Based </a:t>
            </a:r>
            <a:r>
              <a:rPr lang="en-US" altLang="zh-CN" b="1" dirty="0">
                <a:solidFill>
                  <a:srgbClr val="0000FF"/>
                </a:solidFill>
              </a:rPr>
              <a:t>on TDR design, the </a:t>
            </a:r>
            <a:r>
              <a:rPr lang="en-US" altLang="zh-CN" b="1" dirty="0" smtClean="0">
                <a:solidFill>
                  <a:srgbClr val="0000FF"/>
                </a:solidFill>
              </a:rPr>
              <a:t>mechanical </a:t>
            </a:r>
            <a:r>
              <a:rPr lang="en-US" altLang="zh-CN" b="1" dirty="0">
                <a:solidFill>
                  <a:srgbClr val="0000FF"/>
                </a:solidFill>
              </a:rPr>
              <a:t>design </a:t>
            </a:r>
            <a:r>
              <a:rPr lang="en-US" altLang="zh-CN" b="1" dirty="0" smtClean="0">
                <a:solidFill>
                  <a:srgbClr val="0000FF"/>
                </a:solidFill>
              </a:rPr>
              <a:t>of </a:t>
            </a:r>
            <a:r>
              <a:rPr lang="en-US" altLang="zh-CN" b="1" dirty="0">
                <a:solidFill>
                  <a:srgbClr val="0000FF"/>
                </a:solidFill>
              </a:rPr>
              <a:t>3m </a:t>
            </a:r>
            <a:r>
              <a:rPr lang="en-US" altLang="zh-CN" b="1" dirty="0" smtClean="0">
                <a:solidFill>
                  <a:srgbClr val="0000FF"/>
                </a:solidFill>
              </a:rPr>
              <a:t>long magnet </a:t>
            </a:r>
            <a:r>
              <a:rPr lang="en-US" altLang="zh-CN" b="1" dirty="0">
                <a:solidFill>
                  <a:srgbClr val="0000FF"/>
                </a:solidFill>
              </a:rPr>
              <a:t>is finished.</a:t>
            </a: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The up and bottom </a:t>
            </a:r>
            <a:r>
              <a:rPr lang="en-US" altLang="zh-CN" b="1" dirty="0" smtClean="0">
                <a:solidFill>
                  <a:srgbClr val="0000FF"/>
                </a:solidFill>
              </a:rPr>
              <a:t>yokes </a:t>
            </a:r>
            <a:r>
              <a:rPr lang="en-US" altLang="zh-CN" b="1" dirty="0" smtClean="0">
                <a:solidFill>
                  <a:srgbClr val="0000FF"/>
                </a:solidFill>
              </a:rPr>
              <a:t>are</a:t>
            </a:r>
            <a:r>
              <a:rPr lang="en-US" altLang="zh-CN" b="1" dirty="0" smtClean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machined separately.</a:t>
            </a: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The poles are bolted with the </a:t>
            </a:r>
            <a:r>
              <a:rPr lang="en-US" altLang="zh-CN" b="1" dirty="0" smtClean="0">
                <a:solidFill>
                  <a:srgbClr val="0000FF"/>
                </a:solidFill>
              </a:rPr>
              <a:t>yokes, </a:t>
            </a:r>
            <a:r>
              <a:rPr lang="en-US" altLang="zh-CN" b="1" dirty="0">
                <a:solidFill>
                  <a:srgbClr val="0000FF"/>
                </a:solidFill>
              </a:rPr>
              <a:t>which </a:t>
            </a:r>
            <a:r>
              <a:rPr lang="en-US" altLang="zh-CN" b="1" dirty="0" smtClean="0">
                <a:solidFill>
                  <a:srgbClr val="0000FF"/>
                </a:solidFill>
              </a:rPr>
              <a:t>are</a:t>
            </a:r>
            <a:r>
              <a:rPr lang="en-US" altLang="zh-CN" b="1" dirty="0" smtClean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convenient to install the main </a:t>
            </a:r>
            <a:r>
              <a:rPr lang="en-US" altLang="zh-CN" b="1" dirty="0" smtClean="0">
                <a:solidFill>
                  <a:srgbClr val="0000FF"/>
                </a:solidFill>
              </a:rPr>
              <a:t>coils.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Three stainless steel blocks are used to support the </a:t>
            </a:r>
            <a:r>
              <a:rPr lang="en-US" altLang="zh-CN" b="1" dirty="0" smtClean="0">
                <a:solidFill>
                  <a:srgbClr val="0000FF"/>
                </a:solidFill>
              </a:rPr>
              <a:t>upper </a:t>
            </a:r>
            <a:r>
              <a:rPr lang="en-US" altLang="zh-CN" b="1" dirty="0">
                <a:solidFill>
                  <a:srgbClr val="0000FF"/>
                </a:solidFill>
              </a:rPr>
              <a:t>and </a:t>
            </a:r>
            <a:r>
              <a:rPr lang="en-US" altLang="zh-CN" b="1" dirty="0" smtClean="0">
                <a:solidFill>
                  <a:srgbClr val="0000FF"/>
                </a:solidFill>
              </a:rPr>
              <a:t>lower yokes.</a:t>
            </a:r>
            <a:endParaRPr lang="en-US" altLang="zh-CN" b="1" dirty="0">
              <a:solidFill>
                <a:srgbClr val="0000FF"/>
              </a:solidFill>
            </a:endParaRPr>
          </a:p>
          <a:p>
            <a:pPr lvl="1"/>
            <a:r>
              <a:rPr lang="en-US" altLang="zh-CN" b="1" dirty="0">
                <a:solidFill>
                  <a:srgbClr val="0000FF"/>
                </a:solidFill>
              </a:rPr>
              <a:t>Both the main coil and trim coils are </a:t>
            </a:r>
            <a:r>
              <a:rPr lang="en-US" altLang="zh-CN" b="1" dirty="0" smtClean="0">
                <a:solidFill>
                  <a:srgbClr val="0000FF"/>
                </a:solidFill>
              </a:rPr>
              <a:t>wound by the aluminum </a:t>
            </a:r>
            <a:r>
              <a:rPr lang="en-US" altLang="zh-CN" b="1" dirty="0">
                <a:solidFill>
                  <a:srgbClr val="0000FF"/>
                </a:solidFill>
              </a:rPr>
              <a:t>wires.</a:t>
            </a:r>
          </a:p>
          <a:p>
            <a:pPr lvl="1"/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66C87F3A-E0E1-472F-AAC7-E3E5A7DCE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691B739-316F-4502-A23E-C95458C2E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3241733"/>
            <a:ext cx="4176464" cy="3114618"/>
          </a:xfrm>
          <a:prstGeom prst="rect">
            <a:avLst/>
          </a:prstGeom>
        </p:spPr>
      </p:pic>
      <p:sp>
        <p:nvSpPr>
          <p:cNvPr id="8" name="标题 2">
            <a:extLst>
              <a:ext uri="{FF2B5EF4-FFF2-40B4-BE49-F238E27FC236}">
                <a16:creationId xmlns:a16="http://schemas.microsoft.com/office/drawing/2014/main" xmlns="" id="{218EA114-9EDF-409B-9FBF-B082DF5F1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09" y="142847"/>
            <a:ext cx="11296691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Dual </a:t>
            </a:r>
            <a:r>
              <a:rPr lang="en-US" altLang="zh-CN" dirty="0"/>
              <a:t>Aperture </a:t>
            </a:r>
            <a:r>
              <a:rPr lang="en-US" altLang="zh-CN" dirty="0" smtClean="0"/>
              <a:t>Quadrupole(DAQ) of the Collider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6224CF4-DC71-4A60-97ED-752D082B40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9" t="7593" r="1308" b="815"/>
          <a:stretch/>
        </p:blipFill>
        <p:spPr>
          <a:xfrm>
            <a:off x="6023992" y="2924944"/>
            <a:ext cx="5915276" cy="3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032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2AE4868-73EA-4A8B-9974-1D8A9E3AB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9" y="1350876"/>
            <a:ext cx="2545086" cy="256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D0BE1E7-2737-4E7E-8B15-6537F2978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7"/>
            <a:ext cx="10972800" cy="3528392"/>
          </a:xfrm>
        </p:spPr>
        <p:txBody>
          <a:bodyPr>
            <a:normAutofit/>
          </a:bodyPr>
          <a:lstStyle/>
          <a:p>
            <a:r>
              <a:rPr lang="en-US" altLang="zh-CN" b="1" dirty="0"/>
              <a:t>Requirements of </a:t>
            </a:r>
            <a:r>
              <a:rPr lang="en-US" altLang="zh-CN" b="1" dirty="0" err="1" smtClean="0"/>
              <a:t>sextupoles</a:t>
            </a:r>
            <a:r>
              <a:rPr lang="en-US" altLang="zh-CN" b="1" dirty="0" smtClean="0"/>
              <a:t> of the collider</a:t>
            </a:r>
            <a:endParaRPr lang="en-US" altLang="zh-CN" b="1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9B657A00-21D4-4984-AA9F-74337B41B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Sextupole</a:t>
            </a:r>
            <a:r>
              <a:rPr lang="en-US" altLang="zh-CN" dirty="0" smtClean="0"/>
              <a:t> magnet of the </a:t>
            </a:r>
            <a:r>
              <a:rPr lang="en-US" altLang="zh-CN" dirty="0"/>
              <a:t>Collider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9E0F658-AB62-44EA-915F-4C7D7A58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9F4248E0-485B-45A6-B4A8-BE8560D80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251799"/>
              </p:ext>
            </p:extLst>
          </p:nvPr>
        </p:nvGraphicFramePr>
        <p:xfrm>
          <a:off x="1271464" y="1484784"/>
          <a:ext cx="5040561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756">
                  <a:extLst>
                    <a:ext uri="{9D8B030D-6E8A-4147-A177-3AD203B41FA5}">
                      <a16:colId xmlns:a16="http://schemas.microsoft.com/office/drawing/2014/main" xmlns="" val="3212525190"/>
                    </a:ext>
                  </a:extLst>
                </a:gridCol>
                <a:gridCol w="918597">
                  <a:extLst>
                    <a:ext uri="{9D8B030D-6E8A-4147-A177-3AD203B41FA5}">
                      <a16:colId xmlns:a16="http://schemas.microsoft.com/office/drawing/2014/main" xmlns="" val="4191982387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3140334821"/>
                    </a:ext>
                  </a:extLst>
                </a:gridCol>
              </a:tblGrid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Item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Units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Value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68772718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Number of magnets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3072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5391329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Aperture diameter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mm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rgbClr val="FF0000"/>
                          </a:solidFill>
                        </a:rPr>
                        <a:t>66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8142947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Gradient at 45.5GeV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T/</a:t>
                      </a:r>
                      <a:r>
                        <a:rPr lang="en-US" altLang="zh-CN" sz="1800" dirty="0" err="1"/>
                        <a:t>m</a:t>
                      </a:r>
                      <a:r>
                        <a:rPr lang="en-US" altLang="zh-CN" sz="1800" baseline="30000" dirty="0" err="1"/>
                        <a:t>2</a:t>
                      </a:r>
                      <a:endParaRPr lang="zh-CN" alt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209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2378914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Gradient at 182.5GeV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T/</a:t>
                      </a:r>
                      <a:r>
                        <a:rPr lang="en-US" altLang="zh-CN" sz="1800" dirty="0" err="1"/>
                        <a:t>m</a:t>
                      </a:r>
                      <a:r>
                        <a:rPr lang="en-US" altLang="zh-CN" sz="1800" baseline="30000" dirty="0" err="1"/>
                        <a:t>2</a:t>
                      </a:r>
                      <a:endParaRPr lang="zh-CN" altLang="en-US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847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8410830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Effective length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m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/>
                        <a:t>1.4</a:t>
                      </a:r>
                      <a:endParaRPr lang="zh-CN" alt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4100900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Good field region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mm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solidFill>
                            <a:srgbClr val="FF0000"/>
                          </a:solidFill>
                        </a:rPr>
                        <a:t>11.6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1487262"/>
                  </a:ext>
                </a:extLst>
              </a:tr>
              <a:tr h="300000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Harmonics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5</a:t>
                      </a:r>
                      <a:r>
                        <a:rPr lang="en-US" altLang="zh-CN" sz="1800" b="1" dirty="0">
                          <a:ea typeface="MS Mincho" panose="02020609040205080304" pitchFamily="49" charset="-128"/>
                        </a:rPr>
                        <a:t>×</a:t>
                      </a:r>
                      <a:r>
                        <a:rPr lang="en-US" altLang="zh-CN" sz="1800" dirty="0"/>
                        <a:t>10</a:t>
                      </a:r>
                      <a:r>
                        <a:rPr lang="en-US" altLang="zh-CN" sz="1800" baseline="30000" dirty="0"/>
                        <a:t>-4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8501500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666605-153B-4048-A9C1-A820F9653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069" y="1083579"/>
            <a:ext cx="2700954" cy="267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BA49CE-D260-4F4B-BF80-DCC822103D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4" t="7946" r="4480" b="11381"/>
          <a:stretch/>
        </p:blipFill>
        <p:spPr>
          <a:xfrm>
            <a:off x="8112224" y="4005064"/>
            <a:ext cx="3741051" cy="24384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7173" y="4150528"/>
            <a:ext cx="7813522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endParaRPr lang="en-US" altLang="zh-CN" dirty="0">
              <a:solidFill>
                <a:srgbClr val="0000FF"/>
              </a:solidFill>
            </a:endParaRPr>
          </a:p>
          <a:p>
            <a:pPr marL="742950" lvl="1" indent="-28575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The </a:t>
            </a:r>
            <a:r>
              <a:rPr lang="en-US" altLang="zh-CN" sz="2000" b="1" dirty="0" err="1" smtClean="0">
                <a:solidFill>
                  <a:srgbClr val="0000FF"/>
                </a:solidFill>
              </a:rPr>
              <a:t>sextupole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magnets of two ring are installed </a:t>
            </a:r>
            <a:r>
              <a:rPr lang="en-US" altLang="zh-CN" sz="2000" b="1" dirty="0">
                <a:solidFill>
                  <a:srgbClr val="0000FF"/>
                </a:solidFill>
              </a:rPr>
              <a:t>side by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side,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the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beam separation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of 350 mm strictly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restricts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their width.</a:t>
            </a:r>
          </a:p>
          <a:p>
            <a:pPr marL="742950" lvl="1" indent="-28575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To </a:t>
            </a:r>
            <a:r>
              <a:rPr lang="en-US" altLang="zh-CN" sz="2000" b="1" dirty="0">
                <a:solidFill>
                  <a:srgbClr val="0000FF"/>
                </a:solidFill>
              </a:rPr>
              <a:t>reduce the cross section of the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magnet, hollow copper conductors instead of aluminum conductors are </a:t>
            </a:r>
            <a:r>
              <a:rPr lang="en-US" altLang="zh-CN" sz="2000" b="1" dirty="0">
                <a:solidFill>
                  <a:srgbClr val="0000FF"/>
                </a:solidFill>
              </a:rPr>
              <a:t>used for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coils.</a:t>
            </a:r>
          </a:p>
          <a:p>
            <a:pPr marL="742950" lvl="1" indent="-28575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000" b="1" dirty="0" smtClean="0">
                <a:solidFill>
                  <a:srgbClr val="0000FF"/>
                </a:solidFill>
              </a:rPr>
              <a:t>The leads of the cooling water and electrical conductors have to be put on the top not by sides of the magnets.</a:t>
            </a:r>
            <a:endParaRPr lang="en-US" altLang="zh-CN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028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ED32E39-C35B-4C58-A653-567AA6DE9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10" name="标题 2">
            <a:extLst>
              <a:ext uri="{FF2B5EF4-FFF2-40B4-BE49-F238E27FC236}">
                <a16:creationId xmlns="" xmlns:a16="http://schemas.microsoft.com/office/drawing/2014/main" id="{D5B48B3F-8170-481F-BCAE-EF5CAEC30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872" y="188640"/>
            <a:ext cx="2304256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8" name="内容占位符 2"/>
          <p:cNvSpPr txBox="1"/>
          <p:nvPr/>
        </p:nvSpPr>
        <p:spPr>
          <a:xfrm>
            <a:off x="479376" y="1288652"/>
            <a:ext cx="11377264" cy="5668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</a:t>
            </a: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otal </a:t>
            </a: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length of all </a:t>
            </a: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magnets for the CEPC </a:t>
            </a: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is about 160 km, the </a:t>
            </a:r>
            <a:r>
              <a:rPr lang="en-GB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magnets cost is a significant concern in the design of the magnets, particularly the dipole magnets</a:t>
            </a: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. </a:t>
            </a:r>
            <a:endParaRPr lang="en-US" altLang="zh-CN" sz="23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A prototype full-scale pure dipole magnet for the Booster was produced and studied in TDR stage, the development of a full-scale dipole-</a:t>
            </a:r>
            <a:r>
              <a:rPr lang="en-US" altLang="zh-CN" sz="23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sextupole</a:t>
            </a: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magnet is under way.</a:t>
            </a:r>
            <a:endParaRPr lang="en-US" altLang="zh-CN" sz="23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</a:t>
            </a: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o reduce the production cost and improve production efficiency, au automatic magnet production lines for the Booster dipole magnets is designed and will be developed.</a:t>
            </a:r>
            <a:endParaRPr lang="en-US" altLang="zh-CN" sz="23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The most of dipole and quadrupole magnets for </a:t>
            </a:r>
            <a:r>
              <a:rPr lang="en-US" altLang="zh-CN" sz="2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the </a:t>
            </a:r>
            <a:r>
              <a:rPr lang="en-US" altLang="zh-CN" sz="23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CEPC Collider are dual aperture magnets, some prototype magnets were developed in TDR stage and some will be developed in EDR stage.</a:t>
            </a:r>
            <a:endParaRPr lang="en-US" altLang="zh-CN" sz="23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3770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 </a:t>
            </a:r>
            <a:r>
              <a:rPr lang="en-US" altLang="zh-CN"/>
              <a:t>you very much!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22260673-39CD-40C6-AF85-DFA4D3FE0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22BA9C48-8948-4816-B5BA-AA2F25DBA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38915"/>
            <a:ext cx="1202346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Key specifications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 </a:t>
            </a:r>
            <a:r>
              <a:rPr lang="en-US" altLang="zh-CN" dirty="0" smtClean="0"/>
              <a:t>CEPC</a:t>
            </a:r>
            <a:r>
              <a:rPr lang="zh-CN" altLang="en-US" dirty="0" smtClean="0"/>
              <a:t> </a:t>
            </a:r>
            <a:r>
              <a:rPr lang="en-US" altLang="zh-CN" dirty="0" smtClean="0"/>
              <a:t>main magnets</a:t>
            </a:r>
            <a:endParaRPr lang="zh-CN" altLang="en-US" dirty="0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9920431D-BFFA-49C5-9867-AE29831F0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188737"/>
              </p:ext>
            </p:extLst>
          </p:nvPr>
        </p:nvGraphicFramePr>
        <p:xfrm>
          <a:off x="263352" y="1196752"/>
          <a:ext cx="5472608" cy="234117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Booster</a:t>
                      </a:r>
                      <a:endParaRPr lang="zh-CN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Number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Length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Min. field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Max. field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47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>
                          <a:effectLst/>
                        </a:rPr>
                        <a:t>Dipoles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u="none" strike="noStrike" dirty="0">
                          <a:effectLst/>
                        </a:rPr>
                        <a:t>14866</a:t>
                      </a:r>
                      <a:endParaRPr lang="en-US" altLang="zh-CN" sz="2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</a:rPr>
                        <a:t>4.7m</a:t>
                      </a:r>
                      <a:r>
                        <a:rPr lang="en-US" sz="2000" u="none" strike="noStrike" dirty="0" smtClean="0">
                          <a:effectLst/>
                        </a:rPr>
                        <a:t>/2.4m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95Gs</a:t>
                      </a:r>
                      <a:endParaRPr lang="en-US" sz="2000" b="1" i="0" u="none" strike="noStrike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564Gs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47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effectLst/>
                        </a:rPr>
                        <a:t>Quad.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u="none" strike="noStrike" dirty="0">
                          <a:effectLst/>
                        </a:rPr>
                        <a:t>3458</a:t>
                      </a:r>
                      <a:endParaRPr lang="en-US" altLang="zh-CN" sz="2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2m/1m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2.0T/m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15.9T/m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68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effectLst/>
                        </a:rPr>
                        <a:t>Sext.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u="none" strike="noStrike" dirty="0">
                          <a:effectLst/>
                        </a:rPr>
                        <a:t>100</a:t>
                      </a:r>
                      <a:endParaRPr lang="en-US" altLang="zh-CN" sz="2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0.4m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18T/m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217T/m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47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 dirty="0" smtClean="0">
                          <a:effectLst/>
                        </a:rPr>
                        <a:t>Corr.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u="none" strike="noStrike" dirty="0">
                          <a:effectLst/>
                        </a:rPr>
                        <a:t>1200</a:t>
                      </a:r>
                      <a:endParaRPr lang="en-US" altLang="zh-CN" sz="2000" b="1" i="0" u="none" strike="noStrike" dirty="0">
                        <a:solidFill>
                          <a:srgbClr val="FF0000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0.58m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20Gs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200Gs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2"/>
                        <a:ea typeface="Arial Unicode MS" panose="020B0604020202020204" pitchFamily="34" charset="-122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5026F009-AA6A-44F3-894F-33200FA85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961739"/>
              </p:ext>
            </p:extLst>
          </p:nvPr>
        </p:nvGraphicFramePr>
        <p:xfrm>
          <a:off x="5879976" y="1196752"/>
          <a:ext cx="6192688" cy="2160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5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24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05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20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44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</a:rPr>
                        <a:t>Collider</a:t>
                      </a:r>
                      <a:endParaRPr lang="zh-CN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Dipole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Quad.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Sext.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Corr.</a:t>
                      </a:r>
                      <a:endParaRPr lang="zh-CN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4428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Number</a:t>
                      </a:r>
                      <a:r>
                        <a:rPr lang="en-US" altLang="zh-CN" sz="2000" baseline="0" dirty="0" smtClean="0"/>
                        <a:t> of DA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3008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3012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-</a:t>
                      </a:r>
                      <a:endParaRPr lang="zh-CN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4428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Number of SA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162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1128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3176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7088</a:t>
                      </a:r>
                      <a:endParaRPr lang="zh-CN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477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Length(m)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19.7/23.1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1.4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0.44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428477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Max. field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600Gs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12.4T/m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847T/m</a:t>
                      </a:r>
                      <a:r>
                        <a:rPr lang="en-US" altLang="zh-CN" sz="2000" baseline="30000" dirty="0" smtClean="0"/>
                        <a:t>2</a:t>
                      </a:r>
                      <a:endParaRPr lang="zh-CN" altLang="en-US" sz="20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300Gs</a:t>
                      </a:r>
                      <a:endParaRPr lang="zh-CN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27338" y="3655329"/>
            <a:ext cx="11745325" cy="29084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/>
              <a:t>The total length of all magnets is about 160 km, so </a:t>
            </a:r>
            <a:r>
              <a:rPr lang="en-GB" altLang="zh-CN" sz="2400" b="1" dirty="0"/>
              <a:t>magnets cost is a significant concern in the design of the magnets, particularly the dipole magnets</a:t>
            </a:r>
            <a:r>
              <a:rPr lang="en-US" altLang="zh-CN" sz="2400" b="1" dirty="0"/>
              <a:t>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zh-CN" sz="2400" b="1" dirty="0"/>
              <a:t>The field of Booster magnets will change with the beam energy, the cores of the magnets will be produced by laminations not solid iron</a:t>
            </a:r>
            <a:r>
              <a:rPr lang="en-US" altLang="zh-CN" sz="2400" b="1" dirty="0"/>
              <a:t>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/>
              <a:t>Most dipole and quadrupole magnets of the collider are dual aperture magnets, the distance between two apertures is only 350 mm.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/>
              <a:t>All magnets </a:t>
            </a:r>
            <a:r>
              <a:rPr lang="en-US" altLang="zh-CN" sz="2400" b="1" dirty="0" smtClean="0"/>
              <a:t>of the Collider work </a:t>
            </a:r>
            <a:r>
              <a:rPr lang="en-US" altLang="zh-CN" sz="2400" b="1" dirty="0"/>
              <a:t>at four energies (Higgs, W, Z and </a:t>
            </a:r>
            <a:r>
              <a:rPr lang="en-US" altLang="zh-CN" sz="2400" b="1" dirty="0" err="1"/>
              <a:t>ttbar</a:t>
            </a:r>
            <a:r>
              <a:rPr lang="en-US" altLang="zh-CN" sz="2400" b="1" dirty="0"/>
              <a:t> mode</a:t>
            </a:r>
            <a:r>
              <a:rPr lang="en-US" altLang="zh-CN" sz="2400" b="1" dirty="0" smtClean="0"/>
              <a:t>).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3540064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B8E6A21A-B5E7-4D15-A7A4-2B9381BDB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2736"/>
            <a:ext cx="11247040" cy="5472608"/>
          </a:xfrm>
        </p:spPr>
        <p:txBody>
          <a:bodyPr>
            <a:normAutofit/>
          </a:bodyPr>
          <a:lstStyle/>
          <a:p>
            <a:pPr algn="just"/>
            <a:r>
              <a:rPr lang="en-GB" altLang="zh-CN" sz="2200" b="1" dirty="0" smtClean="0">
                <a:ea typeface="华文楷体"/>
                <a:cs typeface="Times New Roman" pitchFamily="18" charset="0"/>
              </a:rPr>
              <a:t>There are three types of dipole </a:t>
            </a:r>
            <a:r>
              <a:rPr lang="en-GB" altLang="zh-CN" sz="2200" b="1" dirty="0">
                <a:ea typeface="华文楷体"/>
                <a:cs typeface="Times New Roman" pitchFamily="18" charset="0"/>
              </a:rPr>
              <a:t>magnets </a:t>
            </a:r>
            <a:r>
              <a:rPr lang="en-GB" altLang="zh-CN" sz="2200" b="1" dirty="0" smtClean="0">
                <a:ea typeface="华文楷体"/>
                <a:cs typeface="Times New Roman" pitchFamily="18" charset="0"/>
              </a:rPr>
              <a:t>in the Booster. </a:t>
            </a:r>
            <a:r>
              <a:rPr lang="en-GB" altLang="zh-CN" sz="2200" b="1" dirty="0">
                <a:ea typeface="华文楷体"/>
                <a:cs typeface="Times New Roman" pitchFamily="18" charset="0"/>
              </a:rPr>
              <a:t>One is the pure dipoles, the others are the dipole-sextupole combined magnets. </a:t>
            </a:r>
          </a:p>
          <a:p>
            <a:endParaRPr lang="en-GB" altLang="zh-CN" sz="2200" dirty="0">
              <a:ea typeface="华文楷体"/>
              <a:cs typeface="Times New Roman" pitchFamily="18" charset="0"/>
            </a:endParaRPr>
          </a:p>
          <a:p>
            <a:endParaRPr lang="en-GB" altLang="zh-CN" sz="2000" b="1" dirty="0">
              <a:ea typeface="华文楷体"/>
              <a:cs typeface="Times New Roman" pitchFamily="18" charset="0"/>
            </a:endParaRPr>
          </a:p>
          <a:p>
            <a:endParaRPr lang="en-GB" altLang="zh-CN" sz="2000" b="1" dirty="0">
              <a:ea typeface="华文楷体"/>
              <a:cs typeface="Times New Roman" pitchFamily="18" charset="0"/>
            </a:endParaRPr>
          </a:p>
          <a:p>
            <a:pPr marL="0" indent="0">
              <a:buNone/>
            </a:pPr>
            <a:endParaRPr lang="en-GB" altLang="zh-CN" sz="2000" b="1" dirty="0">
              <a:solidFill>
                <a:srgbClr val="0000FF"/>
              </a:solidFill>
              <a:ea typeface="华文楷体"/>
              <a:cs typeface="Times New Roman" pitchFamily="18" charset="0"/>
            </a:endParaRPr>
          </a:p>
          <a:p>
            <a:pPr lvl="1" algn="just"/>
            <a:r>
              <a:rPr lang="en-GB" altLang="zh-CN" b="1" dirty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To achieve better shielding of the earth's field, a closed H-type core was chosen. </a:t>
            </a:r>
          </a:p>
          <a:p>
            <a:pPr lvl="1" algn="just">
              <a:spcBef>
                <a:spcPts val="600"/>
              </a:spcBef>
            </a:pPr>
            <a:r>
              <a:rPr lang="en-GB" altLang="zh-CN" b="1" dirty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To reduce </a:t>
            </a:r>
            <a:r>
              <a:rPr lang="en-GB" altLang="zh-CN" b="1" dirty="0" smtClean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cost </a:t>
            </a:r>
            <a:r>
              <a:rPr lang="en-GB" altLang="zh-CN" b="1" dirty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of the magnets, </a:t>
            </a:r>
          </a:p>
          <a:p>
            <a:pPr lvl="1" algn="just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The </a:t>
            </a: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cores </a:t>
            </a: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will be made </a:t>
            </a:r>
            <a:r>
              <a:rPr lang="en-US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by </a:t>
            </a: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steel </a:t>
            </a:r>
            <a:r>
              <a:rPr lang="en-US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and </a:t>
            </a: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plastic or aluminium</a:t>
            </a: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 </a:t>
            </a: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sheets with thickness </a:t>
            </a: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ratio of 1:2.</a:t>
            </a:r>
          </a:p>
          <a:p>
            <a:pPr lvl="1" algn="just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The return yokes of the cores are made as thin as possible.</a:t>
            </a:r>
          </a:p>
          <a:p>
            <a:pPr lvl="1" algn="just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Some holes are punched in the pole areas of the </a:t>
            </a:r>
            <a:r>
              <a:rPr lang="en-GB" altLang="zh-CN" dirty="0" smtClean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laminations</a:t>
            </a:r>
            <a:r>
              <a:rPr lang="en-GB" altLang="zh-CN" dirty="0">
                <a:solidFill>
                  <a:srgbClr val="FF0000"/>
                </a:solidFill>
                <a:ea typeface="华文楷体"/>
                <a:cs typeface="Times New Roman" pitchFamily="18" charset="0"/>
              </a:rPr>
              <a:t>.</a:t>
            </a:r>
            <a:endParaRPr lang="en-GB" altLang="zh-CN" b="1" dirty="0">
              <a:solidFill>
                <a:srgbClr val="FF0000"/>
              </a:solidFill>
              <a:ea typeface="华文楷体"/>
              <a:cs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73109E94-2387-492A-B637-A59D23150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4EB0-06CE-481E-B32B-52DF58230A15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  <p:pic>
        <p:nvPicPr>
          <p:cNvPr id="5" name="picture" descr="descript">
            <a:extLst>
              <a:ext uri="{FF2B5EF4-FFF2-40B4-BE49-F238E27FC236}">
                <a16:creationId xmlns:a16="http://schemas.microsoft.com/office/drawing/2014/main" xmlns="" id="{8BAC3CE0-0190-4978-AD62-FE8BE7CB4D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03"/>
          <a:stretch/>
        </p:blipFill>
        <p:spPr>
          <a:xfrm>
            <a:off x="1559496" y="1978121"/>
            <a:ext cx="2799733" cy="1994703"/>
          </a:xfrm>
          <a:prstGeom prst="rect">
            <a:avLst/>
          </a:prstGeom>
        </p:spPr>
      </p:pic>
      <p:pic>
        <p:nvPicPr>
          <p:cNvPr id="6" name="picture" descr="descript">
            <a:extLst>
              <a:ext uri="{FF2B5EF4-FFF2-40B4-BE49-F238E27FC236}">
                <a16:creationId xmlns:a16="http://schemas.microsoft.com/office/drawing/2014/main" xmlns="" id="{BF1E8053-4E3C-4A88-8781-3A5C387AD6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705596" y="1922152"/>
            <a:ext cx="2911032" cy="2106640"/>
          </a:xfrm>
          <a:prstGeom prst="rect">
            <a:avLst/>
          </a:prstGeom>
        </p:spPr>
      </p:pic>
      <p:pic>
        <p:nvPicPr>
          <p:cNvPr id="7" name="picture" descr="descript">
            <a:extLst>
              <a:ext uri="{FF2B5EF4-FFF2-40B4-BE49-F238E27FC236}">
                <a16:creationId xmlns:a16="http://schemas.microsoft.com/office/drawing/2014/main" xmlns="" id="{48DC1D3D-B1AF-43CD-B0E4-364CD9F913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7824192" y="1873871"/>
            <a:ext cx="3019120" cy="220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00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5979848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15" name="内容占位符 1"/>
          <p:cNvSpPr>
            <a:spLocks noGrp="1"/>
          </p:cNvSpPr>
          <p:nvPr>
            <p:ph idx="1"/>
          </p:nvPr>
        </p:nvSpPr>
        <p:spPr>
          <a:xfrm>
            <a:off x="479376" y="1052736"/>
            <a:ext cx="11305256" cy="864096"/>
          </a:xfrm>
        </p:spPr>
        <p:txBody>
          <a:bodyPr>
            <a:normAutofit fontScale="92500"/>
          </a:bodyPr>
          <a:lstStyle/>
          <a:p>
            <a:pPr algn="just"/>
            <a:r>
              <a:rPr lang="en-US" altLang="zh-CN" b="1" dirty="0" smtClean="0"/>
              <a:t>In TDR stage, a full length (4.7m) pure dipole magnet was </a:t>
            </a:r>
            <a:r>
              <a:rPr lang="en-US" altLang="zh-CN" b="1" dirty="0" smtClean="0"/>
              <a:t>developed and researched, </a:t>
            </a:r>
            <a:r>
              <a:rPr lang="en-US" altLang="zh-CN" b="1" dirty="0" smtClean="0"/>
              <a:t>the field performance was satisfied with the physical requirements.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129338"/>
            <a:ext cx="5400600" cy="404886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600" y="2048183"/>
            <a:ext cx="4104456" cy="241139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4644" y="4362614"/>
            <a:ext cx="4090369" cy="2375441"/>
          </a:xfrm>
          <a:prstGeom prst="rect">
            <a:avLst/>
          </a:prstGeom>
        </p:spPr>
      </p:pic>
      <p:sp>
        <p:nvSpPr>
          <p:cNvPr id="19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997815" y="6340012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6</a:t>
            </a:fld>
            <a:endParaRPr lang="zh-CN" altLang="en-US" dirty="0"/>
          </a:p>
        </p:txBody>
      </p:sp>
      <p:pic>
        <p:nvPicPr>
          <p:cNvPr id="9" name="图片 8" descr="加工YH3-23.55-复算六极0.05347-B-SF-AZ1064.34-39.31-0.165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12712" y="4305138"/>
            <a:ext cx="3364346" cy="2418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5303917" y="4005064"/>
                <a:ext cx="7003415" cy="241130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Cambria Math" panose="02040503050406030204" charset="0"/>
                  </a:rPr>
                  <a:t>Optimized results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Cambria Math" panose="02040503050406030204" charset="0"/>
                  </a:rPr>
                  <a:t>         </a:t>
                </a:r>
                <a:endParaRPr lang="zh-CN" altLang="en-US" sz="2000" i="1" dirty="0">
                  <a:latin typeface="微软雅黑" panose="020B0503020204020204" pitchFamily="34" charset="-122"/>
                  <a:ea typeface="微软雅黑" panose="020B0503020204020204" pitchFamily="34" charset="-122"/>
                  <a:cs typeface="Cambria Math" panose="02040503050406030204" charset="0"/>
                </a:endParaRP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charset="0"/>
                          <a:cs typeface="Cambria Math" panose="02040503050406030204" charset="0"/>
                        </a:rPr>
                        <m:t>𝑦</m:t>
                      </m:r>
                      <m:r>
                        <a:rPr lang="en-US" altLang="zh-CN" sz="2000" i="1">
                          <a:latin typeface="Cambria Math" panose="02040503050406030204" charset="0"/>
                          <a:cs typeface="Cambria Math" panose="02040503050406030204" charset="0"/>
                        </a:rPr>
                        <m:t>=376.0041+5.2734×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Cambria Math" panose="02040503050406030204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−6</m:t>
                          </m:r>
                        </m:sup>
                      </m:sSup>
                      <m:r>
                        <a:rPr lang="en-US" altLang="zh-CN" sz="2000" i="1">
                          <a:latin typeface="Cambria Math" panose="02040503050406030204" charset="0"/>
                          <a:cs typeface="Cambria Math" panose="02040503050406030204" charset="0"/>
                        </a:rPr>
                        <m:t>𝑥</m:t>
                      </m:r>
                      <m:r>
                        <a:rPr lang="en-US" altLang="zh-CN" sz="2000" i="1">
                          <a:latin typeface="Cambria Math" panose="02040503050406030204" charset="0"/>
                          <a:cs typeface="Cambria Math" panose="02040503050406030204" charset="0"/>
                        </a:rPr>
                        <m:t>+5.3464×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Cambria Math" panose="02040503050406030204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Cambria Math" panose="02040503050406030204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zh-CN" sz="2000" i="1" dirty="0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n-US" altLang="zh-CN" sz="2000" i="1" dirty="0">
                    <a:latin typeface="Cambria Math" panose="02040503050406030204" charset="0"/>
                    <a:cs typeface="Cambria Math" panose="02040503050406030204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charset="0"/>
                        <a:cs typeface="Cambria Math" panose="02040503050406030204" charset="0"/>
                      </a:rPr>
                      <m:t>−4.6946×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−8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𝑥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3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charset="0"/>
                        <a:cs typeface="Cambria Math" panose="02040503050406030204" charset="0"/>
                      </a:rPr>
                      <m:t>−3.0196×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𝑥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4</m:t>
                        </m:r>
                      </m:sup>
                    </m:sSup>
                  </m:oMath>
                </a14:m>
                <a:endParaRPr lang="en-US" altLang="zh-CN" sz="2000" i="1" dirty="0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en-US" altLang="zh-CN" sz="2000" i="1" dirty="0">
                    <a:latin typeface="Cambria Math" panose="02040503050406030204" charset="0"/>
                    <a:cs typeface="Cambria Math" panose="02040503050406030204" charset="0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charset="0"/>
                        <a:cs typeface="Cambria Math" panose="02040503050406030204" charset="0"/>
                      </a:rPr>
                      <m:t>+7.6261×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−11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𝑥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</m:t>
                        </m:r>
                      </m:sup>
                    </m:sSup>
                    <m:r>
                      <a:rPr lang="en-US" altLang="zh-CN" sz="2000" i="1">
                        <a:latin typeface="Cambria Math" panose="02040503050406030204" charset="0"/>
                        <a:cs typeface="Cambria Math" panose="02040503050406030204" charset="0"/>
                      </a:rPr>
                      <m:t>+7.2944×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−9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Cambria Math" panose="02040503050406030204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𝑥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6</m:t>
                        </m:r>
                      </m:sup>
                    </m:sSup>
                  </m:oMath>
                </a14:m>
                <a:endParaRPr lang="en-US" altLang="zh-CN" sz="2000" i="1" dirty="0"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17" y="4005064"/>
                <a:ext cx="7003415" cy="2411301"/>
              </a:xfrm>
              <a:prstGeom prst="rect">
                <a:avLst/>
              </a:prstGeom>
              <a:blipFill rotWithShape="0">
                <a:blip r:embed="rId6"/>
                <a:stretch>
                  <a:fillRect l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表格 6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2730559"/>
              </p:ext>
            </p:extLst>
          </p:nvPr>
        </p:nvGraphicFramePr>
        <p:xfrm>
          <a:off x="4882277" y="2048183"/>
          <a:ext cx="681990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9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39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39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9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39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8387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dirty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Arial" panose="020B0604020202020204" pitchFamily="34" charset="0"/>
                        </a:rPr>
                        <a:t>requirements</a:t>
                      </a:r>
                      <a:endParaRPr lang="zh-CN" altLang="en-US" sz="1800" b="0" i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842" marR="9842" marT="9842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842" marR="9842" marT="9842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842" marR="9842" marT="9842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dirty="0" smtClean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simulated</a:t>
                      </a:r>
                      <a:endParaRPr lang="zh-CN" altLang="en-US" sz="1800" b="0" i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842" marR="9842" marT="9842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B0[T]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0.0376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B0[Gs]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376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376.004</a:t>
                      </a:r>
                    </a:p>
                  </a:txBody>
                  <a:tcPr marL="9842" marR="9842" marT="9842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S[T/m^2]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10.6925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S[Gs/mm^2]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0.106925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0.106928</a:t>
                      </a:r>
                    </a:p>
                  </a:txBody>
                  <a:tcPr marL="9842" marR="9842" marT="9842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38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h[m]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≥</a:t>
                      </a:r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0.0315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h[mm]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≥31.5</a:t>
                      </a:r>
                    </a:p>
                  </a:txBody>
                  <a:tcPr marL="9842" marR="9842" marT="98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31.5</a:t>
                      </a:r>
                    </a:p>
                  </a:txBody>
                  <a:tcPr marL="9842" marR="9842" marT="9842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1" y="1916832"/>
            <a:ext cx="4245334" cy="25202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808107" y="4725144"/>
            <a:ext cx="1143635" cy="791845"/>
          </a:xfrm>
          <a:prstGeom prst="rect">
            <a:avLst/>
          </a:prstGeom>
        </p:spPr>
        <p:style>
          <a:lnRef idx="3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92344" y="4725144"/>
            <a:ext cx="1973580" cy="791845"/>
          </a:xfrm>
          <a:prstGeom prst="rect">
            <a:avLst/>
          </a:prstGeom>
        </p:spPr>
        <p:style>
          <a:lnRef idx="3">
            <a:schemeClr val="accent2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43872" y="4150479"/>
            <a:ext cx="6696710" cy="2505075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951984" y="4725144"/>
            <a:ext cx="1005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dipole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80376" y="4725144"/>
            <a:ext cx="1368211" cy="7162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0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sextupole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内容占位符 1"/>
          <p:cNvSpPr>
            <a:spLocks noGrp="1"/>
          </p:cNvSpPr>
          <p:nvPr>
            <p:ph idx="1"/>
          </p:nvPr>
        </p:nvSpPr>
        <p:spPr>
          <a:xfrm>
            <a:off x="479376" y="1052736"/>
            <a:ext cx="11305256" cy="86409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zh-CN" b="1" dirty="0" smtClean="0"/>
              <a:t>In EDR stage, a full length (4.7m) dipole-</a:t>
            </a:r>
            <a:r>
              <a:rPr lang="en-US" altLang="zh-CN" b="1" dirty="0" err="1" smtClean="0"/>
              <a:t>sextupole</a:t>
            </a:r>
            <a:r>
              <a:rPr lang="en-US" altLang="zh-CN" b="1" dirty="0" smtClean="0"/>
              <a:t> combined magnet is designed and being developed.</a:t>
            </a:r>
          </a:p>
        </p:txBody>
      </p:sp>
      <p:sp>
        <p:nvSpPr>
          <p:cNvPr id="17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51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7</a:t>
            </a:fld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3360184"/>
            <a:ext cx="5328592" cy="3297582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>
            <a:clrChange>
              <a:clrFrom>
                <a:srgbClr val="E6E6DB">
                  <a:alpha val="100000"/>
                </a:srgbClr>
              </a:clrFrom>
              <a:clrTo>
                <a:srgbClr val="E6E6DB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488" y="3442941"/>
            <a:ext cx="3399683" cy="3210316"/>
          </a:xfrm>
          <a:prstGeom prst="rect">
            <a:avLst/>
          </a:prstGeom>
        </p:spPr>
      </p:pic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327339" y="980728"/>
            <a:ext cx="11582648" cy="2462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magnet has a two-in-one H-type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structure, the length </a:t>
            </a:r>
            <a:r>
              <a:rPr lang="en-US" altLang="zh-CN" sz="2400" b="1" dirty="0" smtClean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4608mm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, the gap </a:t>
            </a:r>
            <a:r>
              <a:rPr lang="en-US" altLang="zh-CN" sz="2400" b="1" dirty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63mm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cores of the magnet are composed of steel and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plastic or aluminum sheets,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end plates, central and surrounding draw bars.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Because the mechanical strength of the stacked cores is not strong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enough for lift and delivery,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two ‘I’ type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beams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on the top and bottom are tightly assembled with the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magnet.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45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8</a:t>
            </a:fld>
            <a:endParaRPr lang="zh-CN" altLang="en-US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669" y="3010244"/>
            <a:ext cx="5517872" cy="2578995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6240016" y="2924944"/>
            <a:ext cx="4472929" cy="3557695"/>
            <a:chOff x="8433549" y="3169721"/>
            <a:chExt cx="2250614" cy="3055914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22276" y="4512089"/>
              <a:ext cx="1017583" cy="1713546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33549" y="4565563"/>
              <a:ext cx="880470" cy="165874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2649" y="3169721"/>
              <a:ext cx="2011514" cy="1229150"/>
            </a:xfrm>
            <a:prstGeom prst="rect">
              <a:avLst/>
            </a:prstGeom>
          </p:spPr>
        </p:pic>
        <p:grpSp>
          <p:nvGrpSpPr>
            <p:cNvPr id="40" name="组合 39"/>
            <p:cNvGrpSpPr/>
            <p:nvPr/>
          </p:nvGrpSpPr>
          <p:grpSpPr>
            <a:xfrm>
              <a:off x="9038111" y="3976396"/>
              <a:ext cx="1328913" cy="881629"/>
              <a:chOff x="9169338" y="3789040"/>
              <a:chExt cx="1328913" cy="997756"/>
            </a:xfrm>
          </p:grpSpPr>
          <p:cxnSp>
            <p:nvCxnSpPr>
              <p:cNvPr id="41" name="直接箭头连接符 40"/>
              <p:cNvCxnSpPr/>
              <p:nvPr/>
            </p:nvCxnSpPr>
            <p:spPr>
              <a:xfrm>
                <a:off x="9726912" y="3789040"/>
                <a:ext cx="771339" cy="997756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箭头连接符 41"/>
              <p:cNvCxnSpPr/>
              <p:nvPr/>
            </p:nvCxnSpPr>
            <p:spPr>
              <a:xfrm flipH="1">
                <a:off x="9169338" y="3855870"/>
                <a:ext cx="557573" cy="864096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27339" y="1124744"/>
            <a:ext cx="11582648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Since the cores are too long to be produced easily, the long cores will split into three short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ones to be produced,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then assembled and welded together, so the actual length of the stacked cores is shortened from </a:t>
            </a:r>
            <a:r>
              <a:rPr lang="en-US" altLang="zh-CN" sz="2400" b="1" dirty="0" smtClean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4608mm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 dirty="0" smtClean="0">
                <a:solidFill>
                  <a:srgbClr val="FF0000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 1536mm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34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t>9</a:t>
            </a:fld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21" y="4085001"/>
            <a:ext cx="2768629" cy="239906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608168" y="3942718"/>
            <a:ext cx="3888432" cy="2541344"/>
            <a:chOff x="4367060" y="3922631"/>
            <a:chExt cx="3714884" cy="261628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7060" y="3922631"/>
              <a:ext cx="2865755" cy="2616281"/>
            </a:xfrm>
            <a:prstGeom prst="rect">
              <a:avLst/>
            </a:prstGeom>
          </p:spPr>
        </p:pic>
        <p:cxnSp>
          <p:nvCxnSpPr>
            <p:cNvPr id="13" name="直接箭头连接符 12"/>
            <p:cNvCxnSpPr/>
            <p:nvPr/>
          </p:nvCxnSpPr>
          <p:spPr bwMode="auto">
            <a:xfrm flipV="1">
              <a:off x="4791028" y="4351998"/>
              <a:ext cx="556398" cy="59868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</p:spPr>
        </p:cxnSp>
        <p:cxnSp>
          <p:nvCxnSpPr>
            <p:cNvPr id="15" name="直接箭头连接符 14"/>
            <p:cNvCxnSpPr/>
            <p:nvPr/>
          </p:nvCxnSpPr>
          <p:spPr bwMode="auto">
            <a:xfrm flipH="1">
              <a:off x="6004058" y="4477908"/>
              <a:ext cx="656174" cy="59537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</p:spPr>
        </p:cxnSp>
        <p:cxnSp>
          <p:nvCxnSpPr>
            <p:cNvPr id="17" name="直接箭头连接符 16"/>
            <p:cNvCxnSpPr>
              <a:endCxn id="11" idx="3"/>
            </p:cNvCxnSpPr>
            <p:nvPr/>
          </p:nvCxnSpPr>
          <p:spPr bwMode="auto">
            <a:xfrm>
              <a:off x="6553199" y="5199980"/>
              <a:ext cx="679615" cy="3079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</p:spPr>
        </p:cxnSp>
        <p:sp>
          <p:nvSpPr>
            <p:cNvPr id="18" name="矩形 17"/>
            <p:cNvSpPr/>
            <p:nvPr/>
          </p:nvSpPr>
          <p:spPr>
            <a:xfrm>
              <a:off x="7187296" y="5008669"/>
              <a:ext cx="894648" cy="390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+</a:t>
              </a:r>
              <a:r>
                <a:rPr lang="zh-CN" altLang="en-US" sz="1400" b="0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”</a:t>
              </a:r>
              <a:endPara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106499" y="5962466"/>
              <a:ext cx="975445" cy="390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“一”</a:t>
              </a:r>
              <a:endParaRPr lang="en-US" altLang="zh-CN" sz="1400" b="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 bwMode="auto">
            <a:xfrm>
              <a:off x="6553201" y="6109229"/>
              <a:ext cx="696277" cy="235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</p:spPr>
        </p:cxnSp>
      </p:grpSp>
      <p:grpSp>
        <p:nvGrpSpPr>
          <p:cNvPr id="5" name="组合 4"/>
          <p:cNvGrpSpPr/>
          <p:nvPr/>
        </p:nvGrpSpPr>
        <p:grpSpPr>
          <a:xfrm>
            <a:off x="4082389" y="3956755"/>
            <a:ext cx="3098198" cy="2381868"/>
            <a:chOff x="1462687" y="4226773"/>
            <a:chExt cx="3562816" cy="240697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62687" y="4226773"/>
              <a:ext cx="3562816" cy="2406972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108800" y="4616596"/>
              <a:ext cx="526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/>
                <a:t>N</a:t>
              </a:r>
              <a:endParaRPr lang="zh-CN" altLang="en-US" sz="2400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108800" y="5740698"/>
              <a:ext cx="526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/>
                <a:t>S</a:t>
              </a:r>
              <a:endParaRPr lang="zh-CN" altLang="en-US" sz="2400" dirty="0"/>
            </a:p>
          </p:txBody>
        </p:sp>
      </p:grp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431306" y="952559"/>
            <a:ext cx="11439052" cy="29084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The magnet has two coils, each coil has two turns, which are pieced together by the aluminum bars.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G10 plates are used for insulation from turn to turn as well as between the coils and cores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. The withstand voltage could be higher than 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1000V.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By using a special structure,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t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he coils are fixed on the cores by </a:t>
            </a:r>
            <a:r>
              <a:rPr lang="en-US" altLang="zh-CN" sz="2400" b="1" dirty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nti-loosening bolts.</a:t>
            </a:r>
          </a:p>
          <a:p>
            <a:pPr marL="342900" indent="-3429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solidFill>
                  <a:srgbClr val="0000FF"/>
                </a:solidFill>
                <a:ea typeface="华文楷体" panose="02010600040101010101" charset="-122"/>
                <a:cs typeface="Times New Roman" panose="02020603050405020304" pitchFamily="18" charset="0"/>
              </a:rPr>
              <a:t>After two half magnets are assembled together, two coils are connected by the pass bars at the end of the magnet.</a:t>
            </a:r>
            <a:endParaRPr lang="en-US" altLang="zh-CN" sz="2400" b="1" dirty="0">
              <a:solidFill>
                <a:srgbClr val="0000FF"/>
              </a:solidFill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29" name="标题 3">
            <a:extLst>
              <a:ext uri="{FF2B5EF4-FFF2-40B4-BE49-F238E27FC236}">
                <a16:creationId xmlns:a16="http://schemas.microsoft.com/office/drawing/2014/main" xmlns="" id="{D324DC56-942A-48B2-B007-34672F4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2847"/>
            <a:ext cx="12192000" cy="725470"/>
          </a:xfrm>
        </p:spPr>
        <p:txBody>
          <a:bodyPr/>
          <a:lstStyle/>
          <a:p>
            <a:pPr algn="ctr"/>
            <a:r>
              <a:rPr lang="en-US" altLang="zh-CN" dirty="0"/>
              <a:t>Dipole </a:t>
            </a:r>
            <a:r>
              <a:rPr lang="en-US" altLang="zh-CN" dirty="0" smtClean="0"/>
              <a:t>magnets of the </a:t>
            </a:r>
            <a:r>
              <a:rPr lang="en-US" altLang="zh-CN" dirty="0"/>
              <a:t>Booster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30.15,&quot;left&quot;:413.95,&quot;top&quot;:63.55,&quot;width&quot;:532.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536*152"/>
  <p:tag name="TABLE_ENDDRAG_RECT" val="366*99*536*15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E5B1893DD7354BACBF378507402C55" ma:contentTypeVersion="27" ma:contentTypeDescription="Create a new document." ma:contentTypeScope="" ma:versionID="aba10ac8414d55811dfbef0ee791d156">
  <xsd:schema xmlns:xsd="http://www.w3.org/2001/XMLSchema" xmlns:xs="http://www.w3.org/2001/XMLSchema" xmlns:p="http://schemas.microsoft.com/office/2006/metadata/properties" xmlns:ns2="38cd770d-87a2-48d4-a042-89c073ed7a97" xmlns:ns3="2b28a49a-340a-4b3f-9ddb-aa79bb8ba829" xmlns:ns4="b44d5c4a-ab5c-455b-a145-4228582eca23" targetNamespace="http://schemas.microsoft.com/office/2006/metadata/properties" ma:root="true" ma:fieldsID="9c92561aad12ad99c838ba6c3cbf9ee9" ns2:_="" ns3:_="" ns4:_="">
    <xsd:import namespace="38cd770d-87a2-48d4-a042-89c073ed7a97"/>
    <xsd:import namespace="2b28a49a-340a-4b3f-9ddb-aa79bb8ba829"/>
    <xsd:import namespace="b44d5c4a-ab5c-455b-a145-4228582eca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PICs0" minOccurs="0"/>
                <xsd:element ref="ns2:lcf76f155ced4ddcb4097134ff3c332f" minOccurs="0"/>
                <xsd:element ref="ns4:TaxCatchAll" minOccurs="0"/>
                <xsd:element ref="ns4:TaxKeywordTaxHTField" minOccurs="0"/>
                <xsd:element ref="ns2:FolderPath" minOccurs="0"/>
                <xsd:element ref="ns2:test" minOccurs="0"/>
                <xsd:element ref="ns2:Statu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cd770d-87a2-48d4-a042-89c073ed7a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PICs0" ma:index="21" nillable="true" ma:displayName="PICs" ma:format="Dropdown" ma:internalName="PICs0">
      <xsd:simpleType>
        <xsd:restriction base="dms:Text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9659908-461d-4310-9e2e-8d0890ed1e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FolderPath" ma:index="27" nillable="true" ma:displayName="FolderPath" ma:format="Dropdown" ma:internalName="FolderPath">
      <xsd:simpleType>
        <xsd:restriction base="dms:Text">
          <xsd:maxLength value="255"/>
        </xsd:restriction>
      </xsd:simpleType>
    </xsd:element>
    <xsd:element name="test" ma:index="28" nillable="true" ma:displayName="test" ma:format="Hyperlink" ma:internalName="test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Status" ma:index="29" nillable="true" ma:displayName="Status" ma:default="Draft" ma:format="Dropdown" ma:internalName="Status">
      <xsd:simpleType>
        <xsd:union memberTypes="dms:Text">
          <xsd:simpleType>
            <xsd:restriction base="dms:Choice">
              <xsd:enumeration value="Draft"/>
              <xsd:enumeration value="Working"/>
              <xsd:enumeration value="Completed"/>
            </xsd:restriction>
          </xsd:simpleType>
        </xsd:union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8a49a-340a-4b3f-9ddb-aa79bb8ba82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4d5c4a-ab5c-455b-a145-4228582eca23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e91b4d05-db1d-42f0-8312-5812cc80d26c}" ma:internalName="TaxCatchAll" ma:showField="CatchAllData" ma:web="b44d5c4a-ab5c-455b-a145-4228582eca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6" nillable="true" ma:taxonomy="true" ma:internalName="TaxKeywordTaxHTField" ma:taxonomyFieldName="TaxKeyword" ma:displayName="Enterprise Keywords" ma:fieldId="{23f27201-bee3-471e-b2e7-b64fd8b7ca38}" ma:taxonomyMulti="true" ma:sspId="f9659908-461d-4310-9e2e-8d0890ed1ef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38cd770d-87a2-48d4-a042-89c073ed7a97">Draft</Status>
    <FolderPath xmlns="38cd770d-87a2-48d4-a042-89c073ed7a97" xsi:nil="true"/>
    <test xmlns="38cd770d-87a2-48d4-a042-89c073ed7a97">
      <Url xsi:nil="true"/>
      <Description xsi:nil="true"/>
    </test>
    <PICs0 xmlns="38cd770d-87a2-48d4-a042-89c073ed7a97" xsi:nil="true"/>
    <TaxKeywordTaxHTField xmlns="b44d5c4a-ab5c-455b-a145-4228582eca23">
      <Terms xmlns="http://schemas.microsoft.com/office/infopath/2007/PartnerControls"/>
    </TaxKeywordTaxHTField>
    <TaxCatchAll xmlns="b44d5c4a-ab5c-455b-a145-4228582eca23" xsi:nil="true"/>
    <lcf76f155ced4ddcb4097134ff3c332f xmlns="38cd770d-87a2-48d4-a042-89c073ed7a9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CA6C247-4728-445F-B132-A371089FCF23}"/>
</file>

<file path=customXml/itemProps2.xml><?xml version="1.0" encoding="utf-8"?>
<ds:datastoreItem xmlns:ds="http://schemas.openxmlformats.org/officeDocument/2006/customXml" ds:itemID="{20241D56-617D-4491-92FB-81CF47C9E276}"/>
</file>

<file path=customXml/itemProps3.xml><?xml version="1.0" encoding="utf-8"?>
<ds:datastoreItem xmlns:ds="http://schemas.openxmlformats.org/officeDocument/2006/customXml" ds:itemID="{FA7686E0-2E08-4DF8-8646-986B414749A9}"/>
</file>

<file path=docProps/app.xml><?xml version="1.0" encoding="utf-8"?>
<Properties xmlns="http://schemas.openxmlformats.org/officeDocument/2006/extended-properties" xmlns:vt="http://schemas.openxmlformats.org/officeDocument/2006/docPropsVTypes">
  <Template>蓝色模板1</Template>
  <TotalTime>27554</TotalTime>
  <Words>1629</Words>
  <Application>Microsoft Office PowerPoint</Application>
  <PresentationFormat>宽屏</PresentationFormat>
  <Paragraphs>279</Paragraphs>
  <Slides>23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 Unicode MS</vt:lpstr>
      <vt:lpstr>MS Mincho</vt:lpstr>
      <vt:lpstr>黑体</vt:lpstr>
      <vt:lpstr>华文楷体</vt:lpstr>
      <vt:lpstr>宋体</vt:lpstr>
      <vt:lpstr>微软雅黑</vt:lpstr>
      <vt:lpstr>Arial</vt:lpstr>
      <vt:lpstr>Arial Black</vt:lpstr>
      <vt:lpstr>Calibri</vt:lpstr>
      <vt:lpstr>Cambria</vt:lpstr>
      <vt:lpstr>Cambria Math</vt:lpstr>
      <vt:lpstr>Times New Roman</vt:lpstr>
      <vt:lpstr>Wingdings</vt:lpstr>
      <vt:lpstr>Office 主题</vt:lpstr>
      <vt:lpstr>PowerPoint 演示文稿</vt:lpstr>
      <vt:lpstr>Contents</vt:lpstr>
      <vt:lpstr>Key specifications of the CEPC main magnets</vt:lpstr>
      <vt:lpstr>Dipole magnets of the Booster</vt:lpstr>
      <vt:lpstr>Dipole magnets of the Booster</vt:lpstr>
      <vt:lpstr>Dipole magnets of the Booster</vt:lpstr>
      <vt:lpstr>Dipole magnets of the Booster</vt:lpstr>
      <vt:lpstr>Dipole magnets of the Booster</vt:lpstr>
      <vt:lpstr>Dipole magnets of the Booster</vt:lpstr>
      <vt:lpstr>Dipole magnets of the Booster</vt:lpstr>
      <vt:lpstr>Automatic magnet production line</vt:lpstr>
      <vt:lpstr>Automatic magnet production line</vt:lpstr>
      <vt:lpstr>Automatic magnet production line</vt:lpstr>
      <vt:lpstr>Automatic magnet production line</vt:lpstr>
      <vt:lpstr>Automatic magnet production line</vt:lpstr>
      <vt:lpstr>Dual Aperture Dipole(DAD) of the Collider</vt:lpstr>
      <vt:lpstr>Dual Aperture Dipole(DAD) of the Collider</vt:lpstr>
      <vt:lpstr>Dual Aperture Quadrupole(DAQ) of the Collider</vt:lpstr>
      <vt:lpstr>Dual Aperture Quadrupole(DAQ) of the Collider</vt:lpstr>
      <vt:lpstr>Dual Aperture Quadrupole(DAQ) of the Collider</vt:lpstr>
      <vt:lpstr>Sextupole magnet of the Collider</vt:lpstr>
      <vt:lpstr>Summary</vt:lpstr>
      <vt:lpstr>Thank you very much!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progress of the twin aperture magnets</dc:title>
  <dc:creator>ym</dc:creator>
  <cp:lastModifiedBy>8615699787073</cp:lastModifiedBy>
  <cp:revision>1494</cp:revision>
  <cp:lastPrinted>2013-10-17T01:59:00Z</cp:lastPrinted>
  <dcterms:created xsi:type="dcterms:W3CDTF">2021-06-21T06:39:00Z</dcterms:created>
  <dcterms:modified xsi:type="dcterms:W3CDTF">2025-01-15T03:26:54Z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310FF15D7F6B49D288674E75B2151912_13</vt:lpwstr>
  </property>
  <property fmtid="{D5CDD505-2E9C-101B-9397-08002B2CF9AE}" pid="3" name="KSOProductBuildVer">
    <vt:lpwstr>2052-12.1.0.19302</vt:lpwstr>
  </property>
  <property fmtid="{D5CDD505-2E9C-101B-9397-08002B2CF9AE}" pid="4" name="ContentTypeId">
    <vt:lpwstr>0x01010020E5B1893DD7354BACBF378507402C55</vt:lpwstr>
  </property>
  <property fmtid="{D5CDD505-2E9C-101B-9397-08002B2CF9AE}" pid="5" name="TaxKeyword">
    <vt:lpwstr/>
  </property>
</Properties>
</file>