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20"/>
  </p:notesMasterIdLst>
  <p:sldIdLst>
    <p:sldId id="699" r:id="rId2"/>
    <p:sldId id="1041" r:id="rId3"/>
    <p:sldId id="704" r:id="rId4"/>
    <p:sldId id="967" r:id="rId5"/>
    <p:sldId id="1000" r:id="rId6"/>
    <p:sldId id="395" r:id="rId7"/>
    <p:sldId id="1001" r:id="rId8"/>
    <p:sldId id="1002" r:id="rId9"/>
    <p:sldId id="401" r:id="rId10"/>
    <p:sldId id="2191" r:id="rId11"/>
    <p:sldId id="2181" r:id="rId12"/>
    <p:sldId id="1136" r:id="rId13"/>
    <p:sldId id="394" r:id="rId14"/>
    <p:sldId id="415" r:id="rId15"/>
    <p:sldId id="1039" r:id="rId16"/>
    <p:sldId id="702" r:id="rId17"/>
    <p:sldId id="1040" r:id="rId18"/>
    <p:sldId id="413" r:id="rId19"/>
  </p:sldIdLst>
  <p:sldSz cx="12192000" cy="6858000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5050"/>
    <a:srgbClr val="FF3399"/>
    <a:srgbClr val="D10DA7"/>
    <a:srgbClr val="0000FF"/>
    <a:srgbClr val="DAA6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5BE263C-DBD7-4A20-BB59-AAB30ACAA65A}" styleName="中度样式 3 - 强调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915" autoAdjust="0"/>
  </p:normalViewPr>
  <p:slideViewPr>
    <p:cSldViewPr snapToGrid="0">
      <p:cViewPr varScale="1">
        <p:scale>
          <a:sx n="108" d="100"/>
          <a:sy n="108" d="100"/>
        </p:scale>
        <p:origin x="67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45817637-105E-40B7-AB88-76C266EAD6CE}" type="datetimeFigureOut">
              <a:rPr lang="zh-CN" altLang="en-US" smtClean="0"/>
              <a:t>2025/1/15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013" y="1279525"/>
            <a:ext cx="6142037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407" y="4925408"/>
            <a:ext cx="568325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108"/>
            <a:ext cx="3078427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992" y="9721108"/>
            <a:ext cx="3078427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4E72AC8F-ED89-4880-BE1F-13D79F34DFC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11259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72AC8F-ED89-4880-BE1F-13D79F34DFC5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49548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68925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36983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标注尺寸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465CF7-0E65-4284-858A-FD3FE57A0056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58568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标注尺寸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465CF7-0E65-4284-858A-FD3FE57A0056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01791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 bwMode="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11200" y="2514600"/>
            <a:ext cx="10668000" cy="914400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zh-CN" altLang="en-US" noProof="0"/>
              <a:t>单击此处编辑母版标题样式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1219200" y="3429000"/>
            <a:ext cx="9448800" cy="3810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noProof="0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39338212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34474205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319088"/>
            <a:ext cx="2743200" cy="6005512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319088"/>
            <a:ext cx="8026400" cy="6005512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0410030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标题，文本与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319088"/>
            <a:ext cx="10972800" cy="56356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09600" y="1447800"/>
            <a:ext cx="5384800" cy="4876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6197600" y="1447800"/>
            <a:ext cx="5384800" cy="23622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6197600" y="3962400"/>
            <a:ext cx="5384800" cy="23622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7523124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标题和两项内容在文本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319088"/>
            <a:ext cx="10972800" cy="56356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609600" y="1447800"/>
            <a:ext cx="5384800" cy="23622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6197600" y="1447800"/>
            <a:ext cx="5384800" cy="23622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half" idx="3"/>
          </p:nvPr>
        </p:nvSpPr>
        <p:spPr>
          <a:xfrm>
            <a:off x="609600" y="3962400"/>
            <a:ext cx="10972800" cy="23622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3719319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319088"/>
            <a:ext cx="10972800" cy="56356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09600" y="1447800"/>
            <a:ext cx="5384800" cy="4876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447800"/>
            <a:ext cx="5384800" cy="4876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21401983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标题，内容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319088"/>
            <a:ext cx="10972800" cy="56356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447800"/>
            <a:ext cx="5384800" cy="4876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197600" y="1447800"/>
            <a:ext cx="5384800" cy="4876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32474108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标题，两项内容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319088"/>
            <a:ext cx="10972800" cy="56356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609600" y="1447800"/>
            <a:ext cx="5384800" cy="23622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609600" y="3962400"/>
            <a:ext cx="5384800" cy="23622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half" idx="3"/>
          </p:nvPr>
        </p:nvSpPr>
        <p:spPr>
          <a:xfrm>
            <a:off x="6197600" y="1447800"/>
            <a:ext cx="5384800" cy="4876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8662627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标题和四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sz="quarter"/>
          </p:nvPr>
        </p:nvSpPr>
        <p:spPr>
          <a:xfrm>
            <a:off x="609600" y="319088"/>
            <a:ext cx="10972800" cy="56356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609600" y="1447800"/>
            <a:ext cx="5384800" cy="23622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6197600" y="1447800"/>
            <a:ext cx="5384800" cy="23622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609600" y="3962400"/>
            <a:ext cx="5384800" cy="23622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7600" y="3962400"/>
            <a:ext cx="5384800" cy="23622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40008270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319088"/>
            <a:ext cx="10972800" cy="56356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609600" y="1447800"/>
            <a:ext cx="10972800" cy="4876800"/>
          </a:xfrm>
        </p:spPr>
        <p:txBody>
          <a:bodyPr/>
          <a:lstStyle/>
          <a:p>
            <a:pPr lvl="0"/>
            <a:endParaRPr lang="zh-CN" altLang="en-US" noProof="0"/>
          </a:p>
        </p:txBody>
      </p:sp>
    </p:spTree>
    <p:extLst>
      <p:ext uri="{BB962C8B-B14F-4D97-AF65-F5344CB8AC3E}">
        <p14:creationId xmlns:p14="http://schemas.microsoft.com/office/powerpoint/2010/main" val="15517519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26843761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7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72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189" indent="0">
              <a:buNone/>
              <a:defRPr sz="2000"/>
            </a:lvl2pPr>
            <a:lvl3pPr marL="914377" indent="0">
              <a:buNone/>
              <a:defRPr sz="1800"/>
            </a:lvl3pPr>
            <a:lvl4pPr marL="1371566" indent="0">
              <a:buNone/>
              <a:defRPr sz="1600"/>
            </a:lvl4pPr>
            <a:lvl5pPr marL="1828754" indent="0">
              <a:buNone/>
              <a:defRPr sz="1600"/>
            </a:lvl5pPr>
            <a:lvl6pPr marL="2285943" indent="0">
              <a:buNone/>
              <a:defRPr sz="1600"/>
            </a:lvl6pPr>
            <a:lvl7pPr marL="2743131" indent="0">
              <a:buNone/>
              <a:defRPr sz="1600"/>
            </a:lvl7pPr>
            <a:lvl8pPr marL="3200320" indent="0">
              <a:buNone/>
              <a:defRPr sz="1600"/>
            </a:lvl8pPr>
            <a:lvl9pPr marL="3657509" indent="0">
              <a:buNone/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9397189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447800"/>
            <a:ext cx="5384800" cy="4876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447800"/>
            <a:ext cx="5384800" cy="4876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60629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365129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40319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40319" y="2505075"/>
            <a:ext cx="5158316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25955367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40370112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7633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23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717" y="987434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23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1256326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23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717" y="987434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23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2723804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oleObject" Target="../embeddings/oleObject1.bin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vmlDrawing" Target="../drawings/vmlDrawing1.v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15"/>
          <p:cNvGraphicFramePr>
            <a:graphicFrameLocks noChangeAspect="1"/>
          </p:cNvGraphicFramePr>
          <p:nvPr/>
        </p:nvGraphicFramePr>
        <p:xfrm>
          <a:off x="0" y="0"/>
          <a:ext cx="12192000" cy="106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3" name="Image" r:id="rId21" imgW="7377778" imgH="1219048" progId="Photoshop.Image.6">
                  <p:embed/>
                </p:oleObj>
              </mc:Choice>
              <mc:Fallback>
                <p:oleObj name="Image" r:id="rId21" imgW="7377778" imgH="1219048" progId="Photoshop.Image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r="2905" b="12500"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2192000" cy="1066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447800"/>
            <a:ext cx="10972800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white">
          <a:xfrm>
            <a:off x="609600" y="319088"/>
            <a:ext cx="10972800" cy="56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pic>
        <p:nvPicPr>
          <p:cNvPr id="1029" name="Picture 24"/>
          <p:cNvPicPr>
            <a:picLocks noChangeAspect="1" noChangeArrowheads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1767" y="6489700"/>
            <a:ext cx="436880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43383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 kern="12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</a:defRPr>
      </a:lvl5pPr>
      <a:lvl6pPr marL="457189"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</a:defRPr>
      </a:lvl6pPr>
      <a:lvl7pPr marL="914377"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</a:defRPr>
      </a:lvl7pPr>
      <a:lvl8pPr marL="1371566"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</a:defRPr>
      </a:lvl8pPr>
      <a:lvl9pPr marL="1828754"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</a:defRPr>
      </a:lvl9pPr>
    </p:titleStyle>
    <p:bodyStyle>
      <a:lvl1pPr marL="342891" indent="-342891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v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32" indent="-285744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2pPr>
      <a:lvl3pPr marL="1142971" indent="-228594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3pPr>
      <a:lvl4pPr marL="1600160" indent="-228594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2057349" indent="-228594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emf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20104" y="1616371"/>
            <a:ext cx="10833463" cy="1297987"/>
          </a:xfrm>
        </p:spPr>
        <p:txBody>
          <a:bodyPr>
            <a:noAutofit/>
          </a:bodyPr>
          <a:lstStyle/>
          <a:p>
            <a:r>
              <a:rPr lang="en-US" altLang="zh-CN" sz="54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CEPC MDI</a:t>
            </a:r>
            <a:endParaRPr lang="zh-CN" altLang="en-US" sz="54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829573" y="3592992"/>
            <a:ext cx="10641689" cy="2937911"/>
          </a:xfrm>
        </p:spPr>
        <p:txBody>
          <a:bodyPr>
            <a:normAutofit/>
          </a:bodyPr>
          <a:lstStyle/>
          <a:p>
            <a:r>
              <a:rPr lang="en-US" altLang="zh-CN" sz="2600" b="1" dirty="0" err="1">
                <a:latin typeface="Arial" panose="020B0604020202020204" pitchFamily="34" charset="0"/>
                <a:cs typeface="Arial" panose="020B0604020202020204" pitchFamily="34" charset="0"/>
              </a:rPr>
              <a:t>Sha</a:t>
            </a:r>
            <a:r>
              <a:rPr lang="en-US" altLang="zh-CN" sz="2600" b="1" dirty="0">
                <a:latin typeface="Arial" panose="020B0604020202020204" pitchFamily="34" charset="0"/>
                <a:cs typeface="Arial" panose="020B0604020202020204" pitchFamily="34" charset="0"/>
              </a:rPr>
              <a:t> Bai</a:t>
            </a:r>
          </a:p>
          <a:p>
            <a:r>
              <a:rPr lang="en-US" altLang="zh-CN" sz="2600" b="1" dirty="0">
                <a:latin typeface="Arial" panose="020B0604020202020204" pitchFamily="34" charset="0"/>
                <a:cs typeface="Arial" panose="020B0604020202020204" pitchFamily="34" charset="0"/>
              </a:rPr>
              <a:t>On behalf of CEPC MDI group</a:t>
            </a:r>
            <a:endParaRPr lang="en-US" altLang="zh-CN" sz="2600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zh-CN" sz="2000" b="1" i="1" dirty="0">
                <a:solidFill>
                  <a:srgbClr val="002060"/>
                </a:solidFill>
                <a:latin typeface="+mn-ea"/>
              </a:rPr>
              <a:t>IAS Program on Fundamental Physics (FP 2025)</a:t>
            </a:r>
          </a:p>
          <a:p>
            <a:r>
              <a:rPr lang="en-US" altLang="zh-CN" sz="2000" b="1" i="1" dirty="0">
                <a:solidFill>
                  <a:srgbClr val="002060"/>
                </a:solidFill>
                <a:latin typeface="+mn-ea"/>
              </a:rPr>
              <a:t>Jan 13-17, 2025</a:t>
            </a:r>
            <a:endParaRPr lang="zh-CN" altLang="en-US" sz="2000" b="1" i="1" dirty="0">
              <a:solidFill>
                <a:srgbClr val="002060"/>
              </a:solidFill>
              <a:latin typeface="+mn-ea"/>
            </a:endParaRPr>
          </a:p>
        </p:txBody>
      </p:sp>
      <p:pic>
        <p:nvPicPr>
          <p:cNvPr id="6" name="Picture 2" descr="C:\Users\Administrator\Desktop\1111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51866" y="-11286"/>
            <a:ext cx="1644676" cy="969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836" y="80133"/>
            <a:ext cx="2145616" cy="68205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6508" y="107326"/>
            <a:ext cx="1711675" cy="702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70147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>
            <a:extLst>
              <a:ext uri="{FF2B5EF4-FFF2-40B4-BE49-F238E27FC236}">
                <a16:creationId xmlns:a16="http://schemas.microsoft.com/office/drawing/2014/main" id="{1D48AF81-3FAA-41EA-8AD1-8D53ACADFB90}"/>
              </a:ext>
            </a:extLst>
          </p:cNvPr>
          <p:cNvSpPr txBox="1">
            <a:spLocks/>
          </p:cNvSpPr>
          <p:nvPr/>
        </p:nvSpPr>
        <p:spPr>
          <a:xfrm>
            <a:off x="722968" y="1124744"/>
            <a:ext cx="7173232" cy="7652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altLang="zh-CN" sz="3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Synchrotron radiation</a:t>
            </a:r>
            <a:endParaRPr lang="zh-CN" altLang="en-US" sz="3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内容占位符 3">
            <a:extLst>
              <a:ext uri="{FF2B5EF4-FFF2-40B4-BE49-F238E27FC236}">
                <a16:creationId xmlns:a16="http://schemas.microsoft.com/office/drawing/2014/main" id="{F2809838-0B6F-425A-A9B6-19C4D8294056}"/>
              </a:ext>
            </a:extLst>
          </p:cNvPr>
          <p:cNvGraphicFramePr>
            <a:graphicFrameLocks/>
          </p:cNvGraphicFramePr>
          <p:nvPr/>
        </p:nvGraphicFramePr>
        <p:xfrm>
          <a:off x="623392" y="1893443"/>
          <a:ext cx="10729192" cy="4487882"/>
        </p:xfrm>
        <a:graphic>
          <a:graphicData uri="http://schemas.openxmlformats.org/drawingml/2006/table">
            <a:tbl>
              <a:tblPr firstRow="1" bandRow="1"/>
              <a:tblGrid>
                <a:gridCol w="2230960">
                  <a:extLst>
                    <a:ext uri="{9D8B030D-6E8A-4147-A177-3AD203B41FA5}">
                      <a16:colId xmlns:a16="http://schemas.microsoft.com/office/drawing/2014/main" val="1856930886"/>
                    </a:ext>
                  </a:extLst>
                </a:gridCol>
                <a:gridCol w="1050947">
                  <a:extLst>
                    <a:ext uri="{9D8B030D-6E8A-4147-A177-3AD203B41FA5}">
                      <a16:colId xmlns:a16="http://schemas.microsoft.com/office/drawing/2014/main" val="137130417"/>
                    </a:ext>
                  </a:extLst>
                </a:gridCol>
                <a:gridCol w="1954395">
                  <a:extLst>
                    <a:ext uri="{9D8B030D-6E8A-4147-A177-3AD203B41FA5}">
                      <a16:colId xmlns:a16="http://schemas.microsoft.com/office/drawing/2014/main" val="1412789722"/>
                    </a:ext>
                  </a:extLst>
                </a:gridCol>
                <a:gridCol w="967978">
                  <a:extLst>
                    <a:ext uri="{9D8B030D-6E8A-4147-A177-3AD203B41FA5}">
                      <a16:colId xmlns:a16="http://schemas.microsoft.com/office/drawing/2014/main" val="4205481339"/>
                    </a:ext>
                  </a:extLst>
                </a:gridCol>
                <a:gridCol w="1806893">
                  <a:extLst>
                    <a:ext uri="{9D8B030D-6E8A-4147-A177-3AD203B41FA5}">
                      <a16:colId xmlns:a16="http://schemas.microsoft.com/office/drawing/2014/main" val="1923305117"/>
                    </a:ext>
                  </a:extLst>
                </a:gridCol>
                <a:gridCol w="910784">
                  <a:extLst>
                    <a:ext uri="{9D8B030D-6E8A-4147-A177-3AD203B41FA5}">
                      <a16:colId xmlns:a16="http://schemas.microsoft.com/office/drawing/2014/main" val="4163525536"/>
                    </a:ext>
                  </a:extLst>
                </a:gridCol>
                <a:gridCol w="1807235">
                  <a:extLst>
                    <a:ext uri="{9D8B030D-6E8A-4147-A177-3AD203B41FA5}">
                      <a16:colId xmlns:a16="http://schemas.microsoft.com/office/drawing/2014/main" val="810914888"/>
                    </a:ext>
                  </a:extLst>
                </a:gridCol>
              </a:tblGrid>
              <a:tr h="37938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Region</a:t>
                      </a:r>
                      <a:endParaRPr lang="zh-CN" altLang="en-US" sz="1800" dirty="0"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ctr"/>
                      <a:r>
                        <a:rPr lang="en-US" altLang="zh-CN" sz="1800" b="1" dirty="0"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" panose="020B0604020202020204" pitchFamily="34" charset="0"/>
                        </a:rPr>
                        <a:t>ttbar</a:t>
                      </a:r>
                      <a:endParaRPr lang="zh-CN" altLang="en-US" sz="1800" b="1" dirty="0"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CN" altLang="en-US" sz="1800" b="1" dirty="0"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ctr"/>
                      <a:r>
                        <a:rPr lang="en-US" altLang="zh-CN" sz="1800" b="1" dirty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" panose="020B0604020202020204" pitchFamily="34" charset="0"/>
                        </a:rPr>
                        <a:t>Higgs</a:t>
                      </a:r>
                      <a:endParaRPr lang="zh-CN" altLang="en-US" sz="1800" b="1" dirty="0">
                        <a:solidFill>
                          <a:srgbClr val="C00000"/>
                        </a:solidFill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CN" altLang="en-US" sz="1800" b="0" dirty="0"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ctr"/>
                      <a:r>
                        <a:rPr lang="en-US" altLang="zh-CN" sz="1800" b="1" dirty="0"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" panose="020B0604020202020204" pitchFamily="34" charset="0"/>
                        </a:rPr>
                        <a:t>Z</a:t>
                      </a:r>
                      <a:endParaRPr lang="zh-CN" altLang="en-US" sz="1800" b="1" dirty="0"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CN" altLang="en-US" sz="1800" b="0" dirty="0"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3173019"/>
                  </a:ext>
                </a:extLst>
              </a:tr>
              <a:tr h="53745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400" dirty="0"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ctr"/>
                      <a:r>
                        <a:rPr lang="en-US" altLang="zh-CN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SR heat load</a:t>
                      </a:r>
                      <a:endParaRPr lang="zh-CN" altLang="en-US" sz="1400" b="0" dirty="0"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ctr"/>
                      <a:r>
                        <a:rPr lang="en-US" altLang="zh-CN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SR average power density</a:t>
                      </a:r>
                      <a:endParaRPr lang="zh-CN" altLang="en-US" sz="1400" b="0" dirty="0"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ctr"/>
                      <a:r>
                        <a:rPr lang="en-US" altLang="zh-CN" sz="1400" dirty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SR heat load</a:t>
                      </a:r>
                      <a:endParaRPr lang="zh-CN" altLang="en-US" sz="1400" b="0" dirty="0">
                        <a:solidFill>
                          <a:srgbClr val="C00000"/>
                        </a:solidFill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ctr"/>
                      <a:r>
                        <a:rPr lang="en-US" altLang="zh-CN" sz="1400" dirty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SR average power density</a:t>
                      </a:r>
                      <a:endParaRPr lang="zh-CN" altLang="en-US" sz="1400" b="0" dirty="0">
                        <a:solidFill>
                          <a:srgbClr val="C00000"/>
                        </a:solidFill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ctr"/>
                      <a:r>
                        <a:rPr lang="en-US" altLang="zh-CN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SR heat load</a:t>
                      </a:r>
                      <a:endParaRPr lang="zh-CN" altLang="en-US" sz="1400" b="0" dirty="0"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ctr"/>
                      <a:r>
                        <a:rPr lang="en-US" altLang="zh-CN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SR average power density</a:t>
                      </a:r>
                      <a:endParaRPr lang="zh-CN" altLang="en-US" sz="1400" b="0" dirty="0"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2407417"/>
                  </a:ext>
                </a:extLst>
              </a:tr>
              <a:tr h="3527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ctr"/>
                      <a:r>
                        <a:rPr lang="en-US" altLang="zh-CN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0~780mm</a:t>
                      </a:r>
                      <a:endParaRPr lang="zh-CN" altLang="en-US" sz="1400" b="0" dirty="0"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ctr"/>
                      <a:r>
                        <a:rPr lang="en-US" altLang="zh-CN" sz="1400" b="0" dirty="0"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" panose="020B0604020202020204" pitchFamily="34" charset="0"/>
                        </a:rPr>
                        <a:t>0</a:t>
                      </a:r>
                      <a:endParaRPr lang="zh-CN" altLang="en-US" sz="1400" b="0" dirty="0"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ctr"/>
                      <a:r>
                        <a:rPr lang="en-US" altLang="zh-CN" sz="1400" b="0" dirty="0"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" panose="020B0604020202020204" pitchFamily="34" charset="0"/>
                        </a:rPr>
                        <a:t>0</a:t>
                      </a:r>
                      <a:endParaRPr lang="zh-CN" altLang="en-US" sz="1400" b="0" dirty="0"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ctr"/>
                      <a:r>
                        <a:rPr lang="en-US" altLang="zh-CN" sz="1400" dirty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zh-CN" altLang="en-US" sz="1400" b="0" dirty="0">
                        <a:solidFill>
                          <a:srgbClr val="C00000"/>
                        </a:solidFill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ctr"/>
                      <a:r>
                        <a:rPr lang="en-US" altLang="zh-CN" sz="1400" dirty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zh-CN" altLang="en-US" sz="1400" b="0" dirty="0">
                        <a:solidFill>
                          <a:srgbClr val="C00000"/>
                        </a:solidFill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ctr"/>
                      <a:r>
                        <a:rPr lang="en-US" altLang="zh-CN" sz="1400" b="0" dirty="0"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" panose="020B0604020202020204" pitchFamily="34" charset="0"/>
                        </a:rPr>
                        <a:t>0</a:t>
                      </a:r>
                      <a:endParaRPr lang="zh-CN" altLang="en-US" sz="1400" b="0" dirty="0"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ctr"/>
                      <a:r>
                        <a:rPr lang="en-US" altLang="zh-CN" sz="1400" b="0" dirty="0"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" panose="020B0604020202020204" pitchFamily="34" charset="0"/>
                        </a:rPr>
                        <a:t>0</a:t>
                      </a:r>
                      <a:endParaRPr lang="zh-CN" altLang="en-US" sz="1400" b="0" dirty="0"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4333021"/>
                  </a:ext>
                </a:extLst>
              </a:tr>
              <a:tr h="3527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780mm~805mm</a:t>
                      </a:r>
                      <a:endParaRPr lang="zh-CN" altLang="en-US" sz="1400" b="0" dirty="0"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ctr"/>
                      <a:r>
                        <a:rPr lang="en-US" altLang="zh-CN" sz="1400" b="0" dirty="0"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" panose="020B0604020202020204" pitchFamily="34" charset="0"/>
                        </a:rPr>
                        <a:t>11.88W</a:t>
                      </a:r>
                      <a:endParaRPr lang="zh-CN" altLang="en-US" sz="1400" b="0" dirty="0"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0" dirty="0"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" panose="020B0604020202020204" pitchFamily="34" charset="0"/>
                        </a:rPr>
                        <a:t>132</a:t>
                      </a:r>
                      <a:r>
                        <a:rPr lang="en-US" altLang="zh-CN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W/cm</a:t>
                      </a:r>
                      <a:r>
                        <a:rPr lang="en-US" altLang="zh-CN" sz="1400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zh-CN" altLang="en-US" sz="1400" b="0" dirty="0"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ctr"/>
                      <a:r>
                        <a:rPr lang="en-US" altLang="zh-CN" sz="1400" dirty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23.04W</a:t>
                      </a:r>
                      <a:endParaRPr lang="zh-CN" altLang="en-US" sz="1400" b="0" dirty="0">
                        <a:solidFill>
                          <a:srgbClr val="C00000"/>
                        </a:solidFill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256W/cm</a:t>
                      </a:r>
                      <a:r>
                        <a:rPr lang="en-US" altLang="zh-CN" sz="1400" baseline="30000" dirty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zh-CN" altLang="en-US" sz="1400" b="0" dirty="0">
                        <a:solidFill>
                          <a:srgbClr val="C00000"/>
                        </a:solidFill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0" dirty="0"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" panose="020B0604020202020204" pitchFamily="34" charset="0"/>
                        </a:rPr>
                        <a:t>11.8W</a:t>
                      </a:r>
                      <a:endParaRPr lang="zh-CN" altLang="en-US" sz="1400" b="0" dirty="0"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0" dirty="0"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" panose="020B0604020202020204" pitchFamily="34" charset="0"/>
                        </a:rPr>
                        <a:t>131.1</a:t>
                      </a:r>
                      <a:r>
                        <a:rPr lang="en-US" altLang="zh-CN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W/cm</a:t>
                      </a:r>
                      <a:r>
                        <a:rPr lang="en-US" altLang="zh-CN" sz="1400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zh-CN" altLang="en-US" sz="1400" b="0" dirty="0"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0378466"/>
                  </a:ext>
                </a:extLst>
              </a:tr>
              <a:tr h="3527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ctr"/>
                      <a:r>
                        <a:rPr lang="en-US" altLang="zh-CN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805mm~855mm</a:t>
                      </a:r>
                      <a:endParaRPr lang="zh-CN" altLang="en-US" sz="1400" b="0" dirty="0"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ctr"/>
                      <a:r>
                        <a:rPr lang="en-US" altLang="zh-CN" sz="1400" b="0" dirty="0"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" panose="020B0604020202020204" pitchFamily="34" charset="0"/>
                        </a:rPr>
                        <a:t>27.53W</a:t>
                      </a:r>
                      <a:endParaRPr lang="zh-CN" altLang="en-US" sz="1400" b="0" dirty="0"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0" dirty="0"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" panose="020B0604020202020204" pitchFamily="34" charset="0"/>
                        </a:rPr>
                        <a:t>152.9</a:t>
                      </a:r>
                      <a:r>
                        <a:rPr lang="en-US" altLang="zh-CN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W/cm</a:t>
                      </a:r>
                      <a:r>
                        <a:rPr lang="en-US" altLang="zh-CN" sz="1400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zh-CN" altLang="en-US" sz="1400" b="0" dirty="0"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ctr"/>
                      <a:r>
                        <a:rPr lang="en-US" altLang="zh-CN" sz="1400" dirty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53.39W</a:t>
                      </a:r>
                      <a:endParaRPr lang="zh-CN" altLang="en-US" sz="1400" b="0" dirty="0">
                        <a:solidFill>
                          <a:srgbClr val="C00000"/>
                        </a:solidFill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ctr"/>
                      <a:r>
                        <a:rPr lang="en-US" altLang="zh-CN" sz="1400" dirty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296.6W/cm</a:t>
                      </a:r>
                      <a:r>
                        <a:rPr lang="en-US" altLang="zh-CN" sz="1400" baseline="30000" dirty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zh-CN" altLang="en-US" sz="1400" b="0" dirty="0">
                        <a:solidFill>
                          <a:srgbClr val="C00000"/>
                        </a:solidFill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ctr"/>
                      <a:r>
                        <a:rPr lang="en-US" altLang="zh-CN" sz="1400" b="0" dirty="0"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" panose="020B0604020202020204" pitchFamily="34" charset="0"/>
                        </a:rPr>
                        <a:t>27.4W</a:t>
                      </a:r>
                      <a:endParaRPr lang="zh-CN" altLang="en-US" sz="1400" b="0" dirty="0"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0" dirty="0"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" panose="020B0604020202020204" pitchFamily="34" charset="0"/>
                        </a:rPr>
                        <a:t>152.2</a:t>
                      </a:r>
                      <a:r>
                        <a:rPr lang="en-US" altLang="zh-CN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W/cm</a:t>
                      </a:r>
                      <a:r>
                        <a:rPr lang="en-US" altLang="zh-CN" sz="1400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zh-CN" altLang="en-US" sz="1400" b="0" dirty="0"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9060840"/>
                  </a:ext>
                </a:extLst>
              </a:tr>
              <a:tr h="56438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ctr"/>
                      <a:r>
                        <a:rPr lang="en-US" altLang="zh-CN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855mm~1.9m(Q1a</a:t>
                      </a:r>
                      <a:r>
                        <a:rPr lang="en-US" altLang="zh-CN" sz="14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entrance</a:t>
                      </a:r>
                      <a:r>
                        <a:rPr lang="zh-CN" alt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）</a:t>
                      </a:r>
                      <a:endParaRPr lang="zh-CN" altLang="en-US" sz="1400" b="0" dirty="0"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ctr"/>
                      <a:r>
                        <a:rPr lang="en-US" altLang="zh-CN" sz="1400" b="0" dirty="0"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" panose="020B0604020202020204" pitchFamily="34" charset="0"/>
                        </a:rPr>
                        <a:t>2.22W</a:t>
                      </a:r>
                      <a:endParaRPr lang="zh-CN" altLang="en-US" sz="1400" b="0" dirty="0"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0" dirty="0"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" panose="020B0604020202020204" pitchFamily="34" charset="0"/>
                        </a:rPr>
                        <a:t>0.59</a:t>
                      </a:r>
                      <a:r>
                        <a:rPr lang="en-US" altLang="zh-CN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W/cm</a:t>
                      </a:r>
                      <a:r>
                        <a:rPr lang="en-US" altLang="zh-CN" sz="1400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zh-CN" altLang="en-US" sz="1400" b="0" dirty="0"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ctr"/>
                      <a:r>
                        <a:rPr lang="en-US" altLang="zh-CN" sz="1400" dirty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4.32W</a:t>
                      </a:r>
                      <a:endParaRPr lang="zh-CN" altLang="en-US" sz="1400" b="0" dirty="0">
                        <a:solidFill>
                          <a:srgbClr val="C00000"/>
                        </a:solidFill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ctr"/>
                      <a:r>
                        <a:rPr lang="en-US" altLang="zh-CN" sz="1400" dirty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1.15W/cm</a:t>
                      </a:r>
                      <a:r>
                        <a:rPr lang="en-US" altLang="zh-CN" sz="1400" baseline="30000" dirty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zh-CN" altLang="en-US" sz="1400" b="0" dirty="0">
                        <a:solidFill>
                          <a:srgbClr val="C00000"/>
                        </a:solidFill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ctr"/>
                      <a:r>
                        <a:rPr lang="en-US" altLang="zh-CN" sz="1400" b="0" dirty="0"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" panose="020B0604020202020204" pitchFamily="34" charset="0"/>
                        </a:rPr>
                        <a:t>2.2W</a:t>
                      </a:r>
                      <a:endParaRPr lang="zh-CN" altLang="en-US" sz="1400" b="0" dirty="0"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0" dirty="0"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" panose="020B0604020202020204" pitchFamily="34" charset="0"/>
                        </a:rPr>
                        <a:t>0.59</a:t>
                      </a:r>
                      <a:r>
                        <a:rPr lang="en-US" altLang="zh-CN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W/cm</a:t>
                      </a:r>
                      <a:r>
                        <a:rPr lang="en-US" altLang="zh-CN" sz="1400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zh-CN" altLang="en-US" sz="1400" b="0" dirty="0"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4469654"/>
                  </a:ext>
                </a:extLst>
              </a:tr>
              <a:tr h="53745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ctr"/>
                      <a:r>
                        <a:rPr lang="en-US" altLang="zh-CN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Q1a</a:t>
                      </a:r>
                      <a:r>
                        <a:rPr lang="zh-CN" alt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（</a:t>
                      </a:r>
                      <a:r>
                        <a:rPr lang="en-US" altLang="zh-CN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1900-3110</a:t>
                      </a:r>
                      <a:r>
                        <a:rPr lang="zh-CN" alt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）</a:t>
                      </a:r>
                      <a:r>
                        <a:rPr lang="en-US" altLang="zh-CN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1210</a:t>
                      </a:r>
                      <a:endParaRPr lang="zh-CN" altLang="en-US" sz="1400" b="0" dirty="0"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ctr"/>
                      <a:r>
                        <a:rPr lang="en-US" altLang="zh-CN" sz="1400" b="0" dirty="0"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" panose="020B0604020202020204" pitchFamily="34" charset="0"/>
                        </a:rPr>
                        <a:t>1.69W</a:t>
                      </a:r>
                      <a:endParaRPr lang="zh-CN" altLang="en-US" sz="1400" b="0" dirty="0"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0" dirty="0"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" panose="020B0604020202020204" pitchFamily="34" charset="0"/>
                        </a:rPr>
                        <a:t>0.38</a:t>
                      </a:r>
                      <a:r>
                        <a:rPr lang="en-US" altLang="zh-CN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Wcm</a:t>
                      </a:r>
                      <a:r>
                        <a:rPr lang="en-US" altLang="zh-CN" sz="1400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zh-CN" altLang="en-US" sz="1400" b="0" dirty="0"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zh-CN" altLang="en-US" sz="1400" b="0" dirty="0"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ctr"/>
                      <a:r>
                        <a:rPr lang="en-US" altLang="zh-CN" sz="1400" dirty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3.28W</a:t>
                      </a:r>
                      <a:endParaRPr lang="zh-CN" altLang="en-US" sz="1400" b="0" dirty="0">
                        <a:solidFill>
                          <a:srgbClr val="C00000"/>
                        </a:solidFill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ctr"/>
                      <a:r>
                        <a:rPr lang="en-US" altLang="zh-CN" sz="1400" dirty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0.75W/cm</a:t>
                      </a:r>
                      <a:r>
                        <a:rPr lang="en-US" altLang="zh-CN" sz="1400" baseline="30000" dirty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zh-CN" altLang="en-US" sz="1400" b="0" dirty="0">
                        <a:solidFill>
                          <a:srgbClr val="C00000"/>
                        </a:solidFill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ctr"/>
                      <a:r>
                        <a:rPr lang="en-US" altLang="zh-CN" sz="1400" b="0" dirty="0"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" panose="020B0604020202020204" pitchFamily="34" charset="0"/>
                        </a:rPr>
                        <a:t>1.68W</a:t>
                      </a:r>
                      <a:endParaRPr lang="zh-CN" altLang="en-US" sz="1400" b="0" dirty="0"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0" dirty="0"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" panose="020B0604020202020204" pitchFamily="34" charset="0"/>
                        </a:rPr>
                        <a:t>0.38</a:t>
                      </a:r>
                      <a:r>
                        <a:rPr lang="en-US" altLang="zh-CN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W/cm</a:t>
                      </a:r>
                      <a:r>
                        <a:rPr lang="en-US" altLang="zh-CN" sz="1400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zh-CN" altLang="en-US" sz="1400" b="0" dirty="0"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6207545"/>
                  </a:ext>
                </a:extLst>
              </a:tr>
              <a:tr h="3527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ctr"/>
                      <a:r>
                        <a:rPr lang="en-US" altLang="zh-CN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Q1a~Q1b</a:t>
                      </a:r>
                      <a:r>
                        <a:rPr lang="zh-CN" alt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（</a:t>
                      </a:r>
                      <a:r>
                        <a:rPr lang="en-US" altLang="zh-CN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3110-3190</a:t>
                      </a:r>
                      <a:r>
                        <a:rPr lang="zh-CN" alt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）</a:t>
                      </a:r>
                      <a:endParaRPr lang="zh-CN" altLang="en-US" sz="1400" b="0" dirty="0"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0" dirty="0"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" panose="020B0604020202020204" pitchFamily="34" charset="0"/>
                        </a:rPr>
                        <a:t>11.8W</a:t>
                      </a:r>
                      <a:endParaRPr lang="zh-CN" altLang="en-US" sz="1400" b="0" dirty="0"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0" dirty="0"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" panose="020B0604020202020204" pitchFamily="34" charset="0"/>
                        </a:rPr>
                        <a:t>40.97</a:t>
                      </a:r>
                      <a:r>
                        <a:rPr lang="en-US" altLang="zh-CN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W/cm</a:t>
                      </a:r>
                      <a:r>
                        <a:rPr lang="en-US" altLang="zh-CN" sz="1400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zh-CN" altLang="en-US" sz="1400" b="0" dirty="0"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22.92W</a:t>
                      </a:r>
                      <a:endParaRPr lang="zh-CN" altLang="en-US" sz="1400" b="0" dirty="0">
                        <a:solidFill>
                          <a:srgbClr val="C00000"/>
                        </a:solidFill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ctr"/>
                      <a:r>
                        <a:rPr lang="en-US" altLang="zh-CN" sz="1400" dirty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79.58W/cm</a:t>
                      </a:r>
                      <a:r>
                        <a:rPr lang="en-US" altLang="zh-CN" sz="1400" baseline="30000" dirty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zh-CN" altLang="en-US" sz="1400" b="0" dirty="0">
                        <a:solidFill>
                          <a:srgbClr val="C00000"/>
                        </a:solidFill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ctr"/>
                      <a:r>
                        <a:rPr lang="en-US" altLang="zh-CN" sz="1400" b="0" dirty="0"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" panose="020B0604020202020204" pitchFamily="34" charset="0"/>
                        </a:rPr>
                        <a:t>11.75W</a:t>
                      </a:r>
                      <a:endParaRPr lang="zh-CN" altLang="en-US" sz="1400" b="0" dirty="0"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0" dirty="0"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" panose="020B0604020202020204" pitchFamily="34" charset="0"/>
                        </a:rPr>
                        <a:t>40.8</a:t>
                      </a:r>
                      <a:r>
                        <a:rPr lang="en-US" altLang="zh-CN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W/cm</a:t>
                      </a:r>
                      <a:r>
                        <a:rPr lang="en-US" altLang="zh-CN" sz="1400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zh-CN" altLang="en-US" sz="1400" b="0" dirty="0"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0816490"/>
                  </a:ext>
                </a:extLst>
              </a:tr>
              <a:tr h="3527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ctr"/>
                      <a:r>
                        <a:rPr lang="en-US" altLang="zh-CN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Q1b</a:t>
                      </a:r>
                      <a:r>
                        <a:rPr lang="zh-CN" alt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（</a:t>
                      </a:r>
                      <a:r>
                        <a:rPr lang="en-US" altLang="zh-CN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3190-4400</a:t>
                      </a:r>
                      <a:r>
                        <a:rPr lang="zh-CN" alt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）</a:t>
                      </a:r>
                      <a:endParaRPr lang="zh-CN" altLang="en-US" sz="1400" b="0" dirty="0"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0" dirty="0"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" panose="020B0604020202020204" pitchFamily="34" charset="0"/>
                        </a:rPr>
                        <a:t>2.04W</a:t>
                      </a:r>
                      <a:endParaRPr lang="zh-CN" altLang="en-US" sz="1400" b="0" dirty="0"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0" dirty="0"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" panose="020B0604020202020204" pitchFamily="34" charset="0"/>
                        </a:rPr>
                        <a:t>0.47</a:t>
                      </a:r>
                      <a:r>
                        <a:rPr lang="en-US" altLang="zh-CN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W/cm</a:t>
                      </a:r>
                      <a:r>
                        <a:rPr lang="en-US" altLang="zh-CN" sz="1400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zh-CN" altLang="en-US" sz="1400" b="0" dirty="0"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3.96W</a:t>
                      </a:r>
                      <a:endParaRPr lang="zh-CN" altLang="en-US" sz="1400" b="0" dirty="0">
                        <a:solidFill>
                          <a:srgbClr val="C00000"/>
                        </a:solidFill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0.91W/cm</a:t>
                      </a:r>
                      <a:r>
                        <a:rPr lang="en-US" altLang="zh-CN" sz="1400" baseline="30000" dirty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zh-CN" altLang="en-US" sz="1400" b="0" dirty="0">
                        <a:solidFill>
                          <a:srgbClr val="C00000"/>
                        </a:solidFill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0" dirty="0"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" panose="020B0604020202020204" pitchFamily="34" charset="0"/>
                        </a:rPr>
                        <a:t>2.03W</a:t>
                      </a:r>
                      <a:endParaRPr lang="zh-CN" altLang="en-US" sz="1400" b="0" dirty="0"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0" dirty="0"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" panose="020B0604020202020204" pitchFamily="34" charset="0"/>
                        </a:rPr>
                        <a:t>0.47</a:t>
                      </a:r>
                      <a:r>
                        <a:rPr lang="en-US" altLang="zh-CN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W/cm</a:t>
                      </a:r>
                      <a:r>
                        <a:rPr lang="en-US" altLang="zh-CN" sz="1400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zh-CN" altLang="en-US" sz="1400" b="0" dirty="0"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7301732"/>
                  </a:ext>
                </a:extLst>
              </a:tr>
              <a:tr h="3527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ctr"/>
                      <a:r>
                        <a:rPr lang="en-US" altLang="zh-CN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Q1b~Q2(4400-4700)</a:t>
                      </a:r>
                      <a:endParaRPr lang="zh-CN" altLang="en-US" sz="1400" b="0" dirty="0"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0" dirty="0"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" panose="020B0604020202020204" pitchFamily="34" charset="0"/>
                        </a:rPr>
                        <a:t>36.6W</a:t>
                      </a:r>
                      <a:endParaRPr lang="zh-CN" altLang="en-US" sz="1400" b="0" dirty="0"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0" dirty="0"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" panose="020B0604020202020204" pitchFamily="34" charset="0"/>
                        </a:rPr>
                        <a:t>33.9</a:t>
                      </a:r>
                      <a:r>
                        <a:rPr lang="en-US" altLang="zh-CN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W/cm</a:t>
                      </a:r>
                      <a:r>
                        <a:rPr lang="en-US" altLang="zh-CN" sz="1400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zh-CN" altLang="en-US" sz="1400" b="0" dirty="0"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71.04W</a:t>
                      </a:r>
                      <a:endParaRPr lang="zh-CN" altLang="en-US" sz="1400" b="0" dirty="0">
                        <a:solidFill>
                          <a:srgbClr val="C00000"/>
                        </a:solidFill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65.8W/cm</a:t>
                      </a:r>
                      <a:r>
                        <a:rPr lang="en-US" altLang="zh-CN" sz="1400" baseline="30000" dirty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zh-CN" altLang="en-US" sz="1400" b="0" dirty="0">
                        <a:solidFill>
                          <a:srgbClr val="C00000"/>
                        </a:solidFill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0" dirty="0"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" panose="020B0604020202020204" pitchFamily="34" charset="0"/>
                        </a:rPr>
                        <a:t>36.4W</a:t>
                      </a:r>
                      <a:endParaRPr lang="zh-CN" altLang="en-US" sz="1400" b="0" dirty="0"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0" dirty="0"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" panose="020B0604020202020204" pitchFamily="34" charset="0"/>
                        </a:rPr>
                        <a:t>33.7</a:t>
                      </a:r>
                      <a:r>
                        <a:rPr lang="en-US" altLang="zh-CN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W/cm</a:t>
                      </a:r>
                      <a:r>
                        <a:rPr lang="en-US" altLang="zh-CN" sz="1400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zh-CN" altLang="en-US" sz="1400" b="0" dirty="0"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8258882"/>
                  </a:ext>
                </a:extLst>
              </a:tr>
              <a:tr h="3527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ctr"/>
                      <a:r>
                        <a:rPr lang="en-US" altLang="zh-CN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Q2(4700-5900)</a:t>
                      </a:r>
                      <a:endParaRPr lang="zh-CN" altLang="en-US" sz="1400" b="0" dirty="0"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0" dirty="0"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" panose="020B0604020202020204" pitchFamily="34" charset="0"/>
                        </a:rPr>
                        <a:t>3.74W</a:t>
                      </a:r>
                      <a:endParaRPr lang="zh-CN" altLang="en-US" sz="1400" b="0" dirty="0"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0" dirty="0"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" panose="020B0604020202020204" pitchFamily="34" charset="0"/>
                        </a:rPr>
                        <a:t>0.69</a:t>
                      </a:r>
                      <a:r>
                        <a:rPr lang="en-US" altLang="zh-CN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W/cm</a:t>
                      </a:r>
                      <a:r>
                        <a:rPr lang="en-US" altLang="zh-CN" sz="1400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zh-CN" altLang="en-US" sz="1400" b="0" dirty="0"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7.26W</a:t>
                      </a:r>
                      <a:endParaRPr lang="zh-CN" altLang="en-US" sz="1400" b="0" dirty="0">
                        <a:solidFill>
                          <a:srgbClr val="C00000"/>
                        </a:solidFill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1.34W/cm</a:t>
                      </a:r>
                      <a:r>
                        <a:rPr lang="en-US" altLang="zh-CN" sz="1400" baseline="30000" dirty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zh-CN" altLang="en-US" sz="1400" b="0" dirty="0">
                        <a:solidFill>
                          <a:srgbClr val="C00000"/>
                        </a:solidFill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0" dirty="0"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" panose="020B0604020202020204" pitchFamily="34" charset="0"/>
                        </a:rPr>
                        <a:t>3.72W</a:t>
                      </a:r>
                      <a:endParaRPr lang="zh-CN" altLang="en-US" sz="1400" b="0" dirty="0"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0" dirty="0"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" panose="020B0604020202020204" pitchFamily="34" charset="0"/>
                        </a:rPr>
                        <a:t>0.69</a:t>
                      </a:r>
                      <a:r>
                        <a:rPr lang="en-US" altLang="zh-CN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W/cm</a:t>
                      </a:r>
                      <a:r>
                        <a:rPr lang="en-US" altLang="zh-CN" sz="1400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zh-CN" altLang="en-US" sz="1400" b="0" dirty="0"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4799934"/>
                  </a:ext>
                </a:extLst>
              </a:tr>
            </a:tbl>
          </a:graphicData>
        </a:graphic>
      </p:graphicFrame>
      <p:sp>
        <p:nvSpPr>
          <p:cNvPr id="2" name="文本框 1">
            <a:extLst>
              <a:ext uri="{FF2B5EF4-FFF2-40B4-BE49-F238E27FC236}">
                <a16:creationId xmlns:a16="http://schemas.microsoft.com/office/drawing/2014/main" id="{7B0AAD79-0591-44D4-886D-D037E0C2B319}"/>
              </a:ext>
            </a:extLst>
          </p:cNvPr>
          <p:cNvSpPr txBox="1"/>
          <p:nvPr/>
        </p:nvSpPr>
        <p:spPr>
          <a:xfrm>
            <a:off x="623392" y="279918"/>
            <a:ext cx="108719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Thermal analyses – Synchrotron radiation</a:t>
            </a:r>
            <a:endParaRPr lang="zh-CN" altLang="en-US" sz="3200" b="1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7131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77090"/>
    </mc:Choice>
    <mc:Fallback xmlns="">
      <p:transition advTm="7709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1"/>
          <p:cNvSpPr txBox="1">
            <a:spLocks/>
          </p:cNvSpPr>
          <p:nvPr/>
        </p:nvSpPr>
        <p:spPr>
          <a:xfrm>
            <a:off x="776012" y="994472"/>
            <a:ext cx="8992396" cy="778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altLang="zh-CN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HOM &amp; Resistance wall</a:t>
            </a:r>
            <a:endParaRPr lang="zh-CN" altLang="en-US" sz="2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1" name="表格 10"/>
          <p:cNvGraphicFramePr>
            <a:graphicFrameLocks noGrp="1"/>
          </p:cNvGraphicFramePr>
          <p:nvPr/>
        </p:nvGraphicFramePr>
        <p:xfrm>
          <a:off x="623392" y="1772817"/>
          <a:ext cx="11017223" cy="4794840"/>
        </p:xfrm>
        <a:graphic>
          <a:graphicData uri="http://schemas.openxmlformats.org/drawingml/2006/table">
            <a:tbl>
              <a:tblPr firstRow="1" bandRow="1"/>
              <a:tblGrid>
                <a:gridCol w="20971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151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8354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2830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40863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80849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algn="l" defTabSz="914400" rtl="0" eaLnBrk="1" latinLnBrk="0" hangingPunct="1"/>
                      <a:r>
                        <a:rPr lang="en-US" altLang="zh-CN" sz="1600" kern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Position</a:t>
                      </a:r>
                      <a:endParaRPr lang="zh-CN" altLang="en-US" sz="1600" b="1" kern="1200" dirty="0">
                        <a:solidFill>
                          <a:schemeClr val="lt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en-US" altLang="zh-CN" sz="1600" kern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Position</a:t>
                      </a:r>
                    </a:p>
                    <a:p>
                      <a:pPr marL="0" algn="ctr" defTabSz="914400" rtl="0" eaLnBrk="1" latinLnBrk="0" hangingPunct="1"/>
                      <a:r>
                        <a:rPr lang="en-US" altLang="zh-CN" sz="1600" kern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Start-end</a:t>
                      </a:r>
                      <a:r>
                        <a:rPr lang="zh-CN" altLang="en-US" sz="1600" kern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（</a:t>
                      </a:r>
                      <a:r>
                        <a:rPr lang="en-US" altLang="zh-CN" sz="1600" kern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mm</a:t>
                      </a:r>
                      <a:r>
                        <a:rPr lang="zh-CN" altLang="en-US" sz="1600" kern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）</a:t>
                      </a:r>
                      <a:endParaRPr lang="zh-CN" altLang="en-US" sz="1600" b="1" kern="1200" dirty="0">
                        <a:solidFill>
                          <a:schemeClr val="lt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en-US" altLang="zh-CN" sz="1600" kern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material</a:t>
                      </a:r>
                      <a:endParaRPr lang="zh-CN" altLang="en-US" sz="1600" b="1" kern="1200" dirty="0">
                        <a:solidFill>
                          <a:schemeClr val="lt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en-US" altLang="zh-CN" sz="1600" kern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Length</a:t>
                      </a:r>
                    </a:p>
                    <a:p>
                      <a:pPr marL="0" algn="ctr" defTabSz="914400" rtl="0" eaLnBrk="1" latinLnBrk="0" hangingPunct="1"/>
                      <a:r>
                        <a:rPr lang="en-US" altLang="zh-CN" sz="1600" kern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(mm)</a:t>
                      </a:r>
                      <a:endParaRPr lang="zh-CN" altLang="en-US" sz="1600" b="1" kern="1200" dirty="0">
                        <a:solidFill>
                          <a:schemeClr val="lt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Higgs(w)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&amp; (w/cm</a:t>
                      </a:r>
                      <a:r>
                        <a:rPr lang="en-US" altLang="zh-CN" sz="1600" baseline="30000" dirty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altLang="zh-CN" sz="1600" dirty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zh-CN" altLang="en-US" sz="1600" dirty="0">
                        <a:solidFill>
                          <a:srgbClr val="C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ctr"/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 (w)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&amp; (w/cm</a:t>
                      </a:r>
                      <a:r>
                        <a:rPr lang="en-US" altLang="zh-CN" sz="1600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ctr"/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Z(w)</a:t>
                      </a:r>
                    </a:p>
                    <a:p>
                      <a:pPr algn="ctr"/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&amp; (w/cm</a:t>
                      </a:r>
                      <a:r>
                        <a:rPr lang="en-US" altLang="zh-CN" sz="1600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zh-CN" altLang="en-US" sz="16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ttbar</a:t>
                      </a:r>
                      <a:r>
                        <a:rPr lang="zh-CN" altLang="en-US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（</a:t>
                      </a:r>
                      <a:r>
                        <a:rPr lang="en-US" altLang="zh-CN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</a:t>
                      </a:r>
                      <a:r>
                        <a:rPr lang="zh-CN" altLang="en-US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）</a:t>
                      </a:r>
                      <a:endParaRPr lang="en-US" altLang="zh-CN" sz="160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&amp; </a:t>
                      </a:r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(w/cm</a:t>
                      </a:r>
                      <a:r>
                        <a:rPr lang="en-US" altLang="zh-CN" sz="1600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zh-CN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938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 pipe (w) </a:t>
                      </a:r>
                      <a:endParaRPr lang="zh-CN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0-85</a:t>
                      </a:r>
                      <a:endParaRPr lang="zh-CN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</a:t>
                      </a:r>
                      <a:endParaRPr lang="zh-CN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85</a:t>
                      </a:r>
                      <a:endParaRPr lang="zh-CN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1.13 &amp; 0.021</a:t>
                      </a:r>
                      <a:endParaRPr lang="en-US" altLang="zh-CN" sz="16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53" marR="9053" marT="9053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kern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5.587 &amp; 0.105</a:t>
                      </a:r>
                      <a:endParaRPr lang="en-US" altLang="zh-CN" sz="16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53" marR="9053" marT="9053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kern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55.295 &amp; 1.35</a:t>
                      </a:r>
                      <a:endParaRPr lang="en-US" altLang="zh-CN" sz="16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53" marR="9053" marT="9053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kern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0.31 &amp; 0.005</a:t>
                      </a:r>
                      <a:endParaRPr lang="en-US" altLang="zh-CN" sz="16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53" marR="9053" marT="9053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800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</a:t>
                      </a:r>
                      <a:r>
                        <a:rPr lang="en-US" altLang="zh-CN" sz="16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pipe transition(w)</a:t>
                      </a:r>
                      <a:endParaRPr lang="zh-CN" altLang="en-US" sz="16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85-180</a:t>
                      </a:r>
                      <a:endParaRPr lang="zh-CN" altLang="en-US" sz="16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</a:t>
                      </a:r>
                      <a:endParaRPr lang="zh-CN" altLang="en-US" sz="16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95</a:t>
                      </a:r>
                      <a:endParaRPr lang="zh-CN" altLang="en-US" sz="16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0.61 &amp; 0.01</a:t>
                      </a:r>
                      <a:endParaRPr lang="en-US" altLang="zh-CN" sz="16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53" marR="9053" marT="9053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kern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2.950 &amp; 0.049</a:t>
                      </a:r>
                      <a:endParaRPr lang="en-US" altLang="zh-CN" sz="16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53" marR="9053" marT="9053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kern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29.280 &amp; 0.491</a:t>
                      </a:r>
                      <a:endParaRPr lang="en-US" altLang="zh-CN" sz="16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53" marR="9053" marT="9053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kern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0.172 &amp; 0.007</a:t>
                      </a:r>
                      <a:endParaRPr lang="en-US" altLang="zh-CN" sz="16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53" marR="9053" marT="9053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8800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Transition pipe (w)</a:t>
                      </a:r>
                      <a:endParaRPr lang="zh-CN" altLang="en-US" sz="16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180-655</a:t>
                      </a:r>
                      <a:endParaRPr lang="zh-CN" altLang="en-US" sz="16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</a:t>
                      </a:r>
                      <a:endParaRPr lang="zh-CN" altLang="en-US" sz="16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475</a:t>
                      </a:r>
                      <a:endParaRPr lang="zh-CN" altLang="en-US" sz="16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6.99 &amp; 0.017</a:t>
                      </a:r>
                      <a:endParaRPr lang="en-US" altLang="zh-CN" sz="16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53" marR="9053" marT="9053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kern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34.48 &amp; 0.085</a:t>
                      </a:r>
                      <a:endParaRPr lang="en-US" altLang="zh-CN" sz="16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53" marR="9053" marT="9053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kern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341.562 &amp; 0.83</a:t>
                      </a:r>
                      <a:endParaRPr lang="en-US" altLang="zh-CN" sz="16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53" marR="9053" marT="9053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kern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1.958 &amp; 0.005</a:t>
                      </a:r>
                      <a:endParaRPr lang="en-US" altLang="zh-CN" sz="16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53" marR="9053" marT="9053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938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Transition </a:t>
                      </a:r>
                      <a:r>
                        <a:rPr lang="zh-CN" alt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（</a:t>
                      </a:r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</a:t>
                      </a:r>
                      <a:r>
                        <a:rPr lang="zh-CN" alt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）</a:t>
                      </a:r>
                      <a:endParaRPr lang="zh-CN" altLang="en-US" sz="16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655-700</a:t>
                      </a:r>
                      <a:endParaRPr lang="zh-CN" altLang="en-US" sz="16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</a:t>
                      </a:r>
                      <a:endParaRPr lang="zh-CN" altLang="en-US" sz="16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</a:t>
                      </a:r>
                      <a:endParaRPr lang="zh-CN" altLang="en-US" sz="16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0.62 &amp; 0.015</a:t>
                      </a:r>
                      <a:endParaRPr lang="en-US" altLang="zh-CN" sz="16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53" marR="9053" marT="9053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kern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2.95 &amp; 0.071</a:t>
                      </a:r>
                      <a:endParaRPr lang="en-US" altLang="zh-CN" sz="16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53" marR="9053" marT="9053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kern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29.28 &amp; 0.701</a:t>
                      </a:r>
                      <a:endParaRPr lang="en-US" altLang="zh-CN" sz="16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53" marR="9053" marT="9053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kern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0.172 &amp; 0.004</a:t>
                      </a:r>
                      <a:endParaRPr lang="en-US" altLang="zh-CN" sz="16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53" marR="9053" marT="9053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8800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RVC  bellow</a:t>
                      </a:r>
                      <a:r>
                        <a:rPr lang="zh-CN" alt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（</a:t>
                      </a:r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</a:t>
                      </a:r>
                      <a:r>
                        <a:rPr lang="zh-CN" alt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）</a:t>
                      </a:r>
                      <a:endParaRPr lang="zh-CN" altLang="en-US" sz="16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700-780</a:t>
                      </a:r>
                      <a:endParaRPr lang="zh-CN" altLang="en-US" sz="16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Cu</a:t>
                      </a:r>
                      <a:endParaRPr lang="zh-CN" altLang="en-US" sz="16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</a:t>
                      </a:r>
                      <a:endParaRPr lang="zh-CN" altLang="en-US" sz="16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0.52 &amp; 0.007</a:t>
                      </a:r>
                      <a:endParaRPr lang="en-US" altLang="zh-CN" sz="16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53" marR="9053" marT="9053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kern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2.532 &amp; 0.034</a:t>
                      </a:r>
                      <a:endParaRPr lang="en-US" altLang="zh-CN" sz="16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53" marR="9053" marT="9053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kern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25.002 &amp; 0.337</a:t>
                      </a:r>
                      <a:endParaRPr lang="en-US" altLang="zh-CN" sz="16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53" marR="9053" marT="9053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kern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0.14 &amp; 0.002</a:t>
                      </a:r>
                      <a:endParaRPr lang="en-US" altLang="zh-CN" sz="16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53" marR="9053" marT="9053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6894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Transition on Y-crotch</a:t>
                      </a:r>
                      <a:endParaRPr lang="zh-CN" altLang="en-US" sz="16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780-805</a:t>
                      </a:r>
                      <a:endParaRPr lang="zh-CN" altLang="en-US" sz="16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Cu</a:t>
                      </a:r>
                      <a:endParaRPr lang="zh-CN" altLang="en-US" sz="16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</a:t>
                      </a:r>
                      <a:endParaRPr lang="zh-CN" altLang="en-US" sz="16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kern="1200" dirty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0.16 &amp; 0.007</a:t>
                      </a:r>
                      <a:endParaRPr lang="en-US" altLang="zh-CN" sz="1600" b="0" kern="1200" dirty="0">
                        <a:solidFill>
                          <a:srgbClr val="C0000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53" marR="9053" marT="9053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kern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0.785 &amp; 0.032</a:t>
                      </a:r>
                      <a:endParaRPr lang="en-US" altLang="zh-CN" sz="16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53" marR="9053" marT="9053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kern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7.822 &amp; 0.316</a:t>
                      </a:r>
                      <a:endParaRPr lang="en-US" altLang="zh-CN" sz="16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53" marR="9053" marT="9053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kern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0.05 &amp; 0.002</a:t>
                      </a:r>
                      <a:endParaRPr lang="en-US" altLang="zh-CN" sz="16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53" marR="9053" marT="9053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8800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Y- crotch (w)</a:t>
                      </a:r>
                      <a:endParaRPr lang="zh-CN" altLang="en-US" sz="16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805-855</a:t>
                      </a:r>
                      <a:endParaRPr lang="zh-CN" altLang="en-US" sz="16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Cu</a:t>
                      </a:r>
                      <a:endParaRPr lang="zh-CN" altLang="en-US" sz="16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</a:t>
                      </a:r>
                      <a:endParaRPr lang="zh-CN" altLang="en-US" sz="16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kern="1200" dirty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0.33 &amp; 0.005</a:t>
                      </a:r>
                      <a:endParaRPr lang="en-US" altLang="zh-CN" sz="1600" b="0" kern="1200" dirty="0">
                        <a:solidFill>
                          <a:srgbClr val="C0000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53" marR="9053" marT="9053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kern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1.572 &amp; 0.024</a:t>
                      </a:r>
                      <a:endParaRPr lang="en-US" altLang="zh-CN" sz="16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53" marR="9053" marT="9053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kern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15.626 &amp; 0.241</a:t>
                      </a:r>
                      <a:endParaRPr lang="en-US" altLang="zh-CN" sz="16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53" marR="9053" marT="9053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kern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0.091 &amp; 0.002</a:t>
                      </a:r>
                      <a:endParaRPr lang="en-US" altLang="zh-CN" sz="16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53" marR="9053" marT="9053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2938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Quadrupole pipe(w)</a:t>
                      </a:r>
                      <a:endParaRPr lang="zh-CN" altLang="en-US" sz="16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855-1100</a:t>
                      </a:r>
                      <a:endParaRPr lang="zh-CN" altLang="en-US" sz="16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Cu</a:t>
                      </a:r>
                      <a:endParaRPr lang="zh-CN" altLang="en-US" sz="16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245</a:t>
                      </a:r>
                      <a:endParaRPr lang="zh-CN" altLang="en-US" sz="16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kern="1200" dirty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1.58 &amp; 0.005</a:t>
                      </a:r>
                      <a:endParaRPr lang="en-US" altLang="zh-CN" sz="1600" b="0" kern="1200" dirty="0">
                        <a:solidFill>
                          <a:srgbClr val="C0000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53" marR="9053" marT="9053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kern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7.735 &amp; 0.024</a:t>
                      </a:r>
                      <a:endParaRPr lang="en-US" altLang="zh-CN" sz="16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53" marR="9053" marT="9053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kern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75.594&amp; 0.24</a:t>
                      </a:r>
                      <a:endParaRPr lang="en-US" altLang="zh-CN" sz="16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53" marR="9053" marT="9053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kern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0.434 &amp; 0.002</a:t>
                      </a:r>
                      <a:endParaRPr lang="en-US" altLang="zh-CN" sz="16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53" marR="9053" marT="9053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349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</a:t>
                      </a:r>
                      <a:endParaRPr lang="zh-CN" altLang="en-US" sz="16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0-1100</a:t>
                      </a:r>
                      <a:endParaRPr lang="zh-CN" altLang="en-US" sz="16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zh-CN" altLang="en-US" sz="16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1100</a:t>
                      </a:r>
                      <a:endParaRPr lang="zh-CN" altLang="en-US" sz="16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kern="1200" dirty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12.0 &amp;0.011</a:t>
                      </a:r>
                      <a:endParaRPr lang="en-US" altLang="zh-CN" sz="1600" b="0" kern="1200" dirty="0">
                        <a:solidFill>
                          <a:srgbClr val="C0000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53" marR="9053" marT="9053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kern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58.594 &amp;0.056</a:t>
                      </a:r>
                      <a:endParaRPr lang="en-US" altLang="zh-CN" sz="16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53" marR="9053" marT="9053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kern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580.46  &amp; 0.56 </a:t>
                      </a:r>
                      <a:endParaRPr lang="en-US" altLang="zh-CN" sz="16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53" marR="9053" marT="9053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kern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3.331 &amp; 0.003</a:t>
                      </a:r>
                      <a:endParaRPr lang="en-US" altLang="zh-CN" sz="16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53" marR="9053" marT="9053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7" name="文本框 6">
            <a:extLst>
              <a:ext uri="{FF2B5EF4-FFF2-40B4-BE49-F238E27FC236}">
                <a16:creationId xmlns:a16="http://schemas.microsoft.com/office/drawing/2014/main" id="{556967A6-8EFC-4E29-ABCD-B053313ED5A5}"/>
              </a:ext>
            </a:extLst>
          </p:cNvPr>
          <p:cNvSpPr txBox="1"/>
          <p:nvPr/>
        </p:nvSpPr>
        <p:spPr>
          <a:xfrm>
            <a:off x="307910" y="290343"/>
            <a:ext cx="1117807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32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Thermal analyses – HOM &amp; Resistance wall</a:t>
            </a:r>
            <a:endParaRPr lang="zh-CN" altLang="en-US" sz="3200" b="1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2829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77090"/>
    </mc:Choice>
    <mc:Fallback xmlns="">
      <p:transition advTm="7709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id="{FF0D0D82-E7AD-49BF-8BAA-E48975D077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Thermal analyses of IR beam pipe</a:t>
            </a:r>
            <a:endParaRPr lang="en-US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87B1BEDC-4F30-4018-B077-F219D2BA6E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15E9139-A00B-4B2A-98A6-095DC08F1345}" type="slidenum">
              <a:rPr lang="zh-CN" altLang="en-US" smtClean="0"/>
              <a:pPr/>
              <a:t>12</a:t>
            </a:fld>
            <a:endParaRPr lang="zh-CN" altLang="en-US"/>
          </a:p>
        </p:txBody>
      </p:sp>
      <p:sp>
        <p:nvSpPr>
          <p:cNvPr id="48" name="内容占位符 1">
            <a:extLst>
              <a:ext uri="{FF2B5EF4-FFF2-40B4-BE49-F238E27FC236}">
                <a16:creationId xmlns:a16="http://schemas.microsoft.com/office/drawing/2014/main" id="{B565458D-7F0E-45EA-8866-F70E16B4699A}"/>
              </a:ext>
            </a:extLst>
          </p:cNvPr>
          <p:cNvSpPr txBox="1">
            <a:spLocks/>
          </p:cNvSpPr>
          <p:nvPr/>
        </p:nvSpPr>
        <p:spPr>
          <a:xfrm>
            <a:off x="609599" y="1285861"/>
            <a:ext cx="10820437" cy="19722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defRPr sz="2800" b="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02060"/>
              </a:buClr>
              <a:buSzPct val="100000"/>
              <a:buFont typeface="Wingdings" panose="05000000000000000000" pitchFamily="2" charset="2"/>
              <a:buChar char="Ø"/>
            </a:pPr>
            <a:r>
              <a:rPr lang="en-US" altLang="zh-CN" sz="2400" dirty="0"/>
              <a:t>Thermal analyses of beam pipe at cryostat @Higgs, 30MW</a:t>
            </a:r>
          </a:p>
          <a:p>
            <a:pPr lvl="1"/>
            <a:r>
              <a:rPr lang="en-US" altLang="zh-CN" sz="2000" dirty="0"/>
              <a:t>Total SR power: 189W</a:t>
            </a:r>
          </a:p>
          <a:p>
            <a:pPr lvl="1"/>
            <a:r>
              <a:rPr lang="en-US" altLang="zh-CN" sz="2000" dirty="0"/>
              <a:t>Total HOM power: 12W</a:t>
            </a:r>
          </a:p>
        </p:txBody>
      </p:sp>
      <p:pic>
        <p:nvPicPr>
          <p:cNvPr id="50" name="图片 49">
            <a:extLst>
              <a:ext uri="{FF2B5EF4-FFF2-40B4-BE49-F238E27FC236}">
                <a16:creationId xmlns:a16="http://schemas.microsoft.com/office/drawing/2014/main" id="{6BCC1085-D472-456A-85A9-580ED8F05B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7848" y="1547922"/>
            <a:ext cx="7200000" cy="3087761"/>
          </a:xfrm>
          <a:prstGeom prst="rect">
            <a:avLst/>
          </a:prstGeom>
        </p:spPr>
      </p:pic>
      <p:pic>
        <p:nvPicPr>
          <p:cNvPr id="51" name="图片 50">
            <a:extLst>
              <a:ext uri="{FF2B5EF4-FFF2-40B4-BE49-F238E27FC236}">
                <a16:creationId xmlns:a16="http://schemas.microsoft.com/office/drawing/2014/main" id="{9D3BDC45-FD66-49E2-B10C-CEA1B3D12C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92000" y="4568876"/>
            <a:ext cx="7200000" cy="2289124"/>
          </a:xfrm>
          <a:prstGeom prst="rect">
            <a:avLst/>
          </a:prstGeom>
        </p:spPr>
      </p:pic>
      <p:sp>
        <p:nvSpPr>
          <p:cNvPr id="52" name="内容占位符 1">
            <a:extLst>
              <a:ext uri="{FF2B5EF4-FFF2-40B4-BE49-F238E27FC236}">
                <a16:creationId xmlns:a16="http://schemas.microsoft.com/office/drawing/2014/main" id="{FDF8CCD7-A6A0-4C01-BFE8-AC85E5252963}"/>
              </a:ext>
            </a:extLst>
          </p:cNvPr>
          <p:cNvSpPr txBox="1">
            <a:spLocks/>
          </p:cNvSpPr>
          <p:nvPr/>
        </p:nvSpPr>
        <p:spPr>
          <a:xfrm>
            <a:off x="609599" y="2744244"/>
            <a:ext cx="4550298" cy="19722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defRPr sz="2800" b="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altLang="zh-CN" sz="2000" dirty="0"/>
          </a:p>
        </p:txBody>
      </p:sp>
      <p:sp>
        <p:nvSpPr>
          <p:cNvPr id="53" name="内容占位符 1">
            <a:extLst>
              <a:ext uri="{FF2B5EF4-FFF2-40B4-BE49-F238E27FC236}">
                <a16:creationId xmlns:a16="http://schemas.microsoft.com/office/drawing/2014/main" id="{6F97D9CC-14F5-492B-8748-6F04C37254B5}"/>
              </a:ext>
            </a:extLst>
          </p:cNvPr>
          <p:cNvSpPr txBox="1">
            <a:spLocks/>
          </p:cNvSpPr>
          <p:nvPr/>
        </p:nvSpPr>
        <p:spPr>
          <a:xfrm>
            <a:off x="605001" y="2641318"/>
            <a:ext cx="4338871" cy="38840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defRPr sz="2800" b="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altLang="zh-CN" sz="2000" dirty="0"/>
              <a:t>Cooling water temperature: 16 </a:t>
            </a:r>
            <a:r>
              <a:rPr lang="zh-CN" altLang="en-US" sz="2000" dirty="0"/>
              <a:t>℃ </a:t>
            </a:r>
            <a:r>
              <a:rPr lang="en-US" altLang="zh-CN" sz="2000" dirty="0"/>
              <a:t>(289K)</a:t>
            </a:r>
          </a:p>
          <a:p>
            <a:pPr lvl="1"/>
            <a:r>
              <a:rPr lang="en-US" altLang="zh-CN" sz="2000" dirty="0"/>
              <a:t>Maximum temperature on beam pipe:  40 </a:t>
            </a:r>
            <a:r>
              <a:rPr lang="zh-CN" altLang="en-US" sz="2000" dirty="0"/>
              <a:t>℃ </a:t>
            </a:r>
            <a:r>
              <a:rPr lang="en-US" altLang="zh-CN" sz="2000" dirty="0"/>
              <a:t>(313K)</a:t>
            </a:r>
          </a:p>
          <a:p>
            <a:pPr>
              <a:buClr>
                <a:srgbClr val="002060"/>
              </a:buClr>
              <a:buSzPct val="100000"/>
              <a:buFont typeface="Wingdings" panose="05000000000000000000" pitchFamily="2" charset="2"/>
              <a:buChar char="Ø"/>
            </a:pPr>
            <a:r>
              <a:rPr lang="en-US" altLang="zh-CN" sz="2400" dirty="0"/>
              <a:t>The detailed structure design including the space arrangement is under-going.</a:t>
            </a:r>
          </a:p>
        </p:txBody>
      </p:sp>
    </p:spTree>
    <p:extLst>
      <p:ext uri="{BB962C8B-B14F-4D97-AF65-F5344CB8AC3E}">
        <p14:creationId xmlns:p14="http://schemas.microsoft.com/office/powerpoint/2010/main" val="42469965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0450C7AF-7B9F-4D23-8F53-9D123D698F7F}"/>
              </a:ext>
            </a:extLst>
          </p:cNvPr>
          <p:cNvSpPr txBox="1"/>
          <p:nvPr/>
        </p:nvSpPr>
        <p:spPr>
          <a:xfrm>
            <a:off x="390735" y="1109518"/>
            <a:ext cx="5633257" cy="2308324"/>
          </a:xfrm>
          <a:prstGeom prst="rect">
            <a:avLst/>
          </a:prstGeom>
          <a:solidFill>
            <a:srgbClr val="00B050">
              <a:alpha val="12000"/>
            </a:srgb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Central Be pipe segment:</a:t>
            </a:r>
            <a:r>
              <a:rPr lang="zh-CN" altLang="en-US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380mm, the inner diameter: 20mm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inner Be layer: 0.2mm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Outer Be layer: 0.15mm (to improve the accuracy of vertex)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cooling gap: 0.35mm, Coolant</a:t>
            </a:r>
            <a:endParaRPr lang="en-US" altLang="zh-CN" sz="2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3C8A415B-1C90-4D0D-A167-702980866617}"/>
              </a:ext>
            </a:extLst>
          </p:cNvPr>
          <p:cNvSpPr/>
          <p:nvPr/>
        </p:nvSpPr>
        <p:spPr>
          <a:xfrm>
            <a:off x="3093108" y="230776"/>
            <a:ext cx="582883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sz="32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central beampipe design</a:t>
            </a:r>
            <a:endParaRPr lang="zh-CN" altLang="en-US" sz="3200" b="1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FD37A9B3-783D-4368-948A-4246A3717633}"/>
              </a:ext>
            </a:extLst>
          </p:cNvPr>
          <p:cNvSpPr txBox="1"/>
          <p:nvPr/>
        </p:nvSpPr>
        <p:spPr>
          <a:xfrm>
            <a:off x="374270" y="4656581"/>
            <a:ext cx="5633257" cy="1569660"/>
          </a:xfrm>
          <a:prstGeom prst="rect">
            <a:avLst/>
          </a:prstGeom>
          <a:solidFill>
            <a:schemeClr val="accent2">
              <a:alpha val="16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Water or Paraffin could be used as the coolant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Dynamic temperature/pressure could meet the requirements.</a:t>
            </a:r>
            <a:endParaRPr lang="zh-CN" altLang="en-US" sz="2400" dirty="0"/>
          </a:p>
        </p:txBody>
      </p:sp>
      <p:pic>
        <p:nvPicPr>
          <p:cNvPr id="42" name="图片 41">
            <a:extLst>
              <a:ext uri="{FF2B5EF4-FFF2-40B4-BE49-F238E27FC236}">
                <a16:creationId xmlns:a16="http://schemas.microsoft.com/office/drawing/2014/main" id="{999CC466-33B7-4DA5-B5C7-D8C788EC6EC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701" t="13950" r="112" b="6050"/>
          <a:stretch/>
        </p:blipFill>
        <p:spPr>
          <a:xfrm>
            <a:off x="6393059" y="3308485"/>
            <a:ext cx="5057775" cy="934462"/>
          </a:xfrm>
          <a:prstGeom prst="rect">
            <a:avLst/>
          </a:prstGeom>
        </p:spPr>
      </p:pic>
      <p:pic>
        <p:nvPicPr>
          <p:cNvPr id="43" name="图片 42">
            <a:extLst>
              <a:ext uri="{FF2B5EF4-FFF2-40B4-BE49-F238E27FC236}">
                <a16:creationId xmlns:a16="http://schemas.microsoft.com/office/drawing/2014/main" id="{851209AA-B2CB-473C-AF8B-EBBE16AC3A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7032104" y="4382861"/>
            <a:ext cx="4163630" cy="1370116"/>
          </a:xfrm>
          <a:prstGeom prst="rect">
            <a:avLst/>
          </a:prstGeom>
        </p:spPr>
      </p:pic>
      <p:pic>
        <p:nvPicPr>
          <p:cNvPr id="44" name="图片 43">
            <a:extLst>
              <a:ext uri="{FF2B5EF4-FFF2-40B4-BE49-F238E27FC236}">
                <a16:creationId xmlns:a16="http://schemas.microsoft.com/office/drawing/2014/main" id="{20AA5911-10C1-4D50-89D1-6F44D63E21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 rot="20924147">
            <a:off x="7830101" y="5339517"/>
            <a:ext cx="3960000" cy="504825"/>
          </a:xfrm>
          <a:prstGeom prst="rect">
            <a:avLst/>
          </a:prstGeom>
        </p:spPr>
      </p:pic>
      <p:sp>
        <p:nvSpPr>
          <p:cNvPr id="45" name="文本框 30">
            <a:extLst>
              <a:ext uri="{FF2B5EF4-FFF2-40B4-BE49-F238E27FC236}">
                <a16:creationId xmlns:a16="http://schemas.microsoft.com/office/drawing/2014/main" id="{D07DAE77-8BB3-4EBE-AE44-A3099447E875}"/>
              </a:ext>
            </a:extLst>
          </p:cNvPr>
          <p:cNvSpPr/>
          <p:nvPr/>
        </p:nvSpPr>
        <p:spPr bwMode="auto">
          <a:xfrm>
            <a:off x="8933698" y="6121307"/>
            <a:ext cx="28248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altLang="zh-CN" dirty="0">
                <a:latin typeface="Times New Roman"/>
                <a:cs typeface="Times New Roman"/>
              </a:rPr>
              <a:t>Highest temperature</a:t>
            </a:r>
            <a:r>
              <a:rPr lang="en-US" dirty="0">
                <a:solidFill>
                  <a:srgbClr val="C00000"/>
                </a:solidFill>
                <a:latin typeface="Times New Roman"/>
                <a:cs typeface="Times New Roman"/>
              </a:rPr>
              <a:t>: 26.7℃</a:t>
            </a:r>
            <a:endParaRPr lang="zh-CN" dirty="0">
              <a:solidFill>
                <a:srgbClr val="C00000"/>
              </a:solidFill>
              <a:latin typeface="Times New Roman"/>
              <a:cs typeface="Times New Roman"/>
            </a:endParaRPr>
          </a:p>
        </p:txBody>
      </p:sp>
      <p:cxnSp>
        <p:nvCxnSpPr>
          <p:cNvPr id="46" name="直接箭头连接符 45">
            <a:extLst>
              <a:ext uri="{FF2B5EF4-FFF2-40B4-BE49-F238E27FC236}">
                <a16:creationId xmlns:a16="http://schemas.microsoft.com/office/drawing/2014/main" id="{5BB3AEEC-8516-4D3B-8743-FC8432E0DFA5}"/>
              </a:ext>
            </a:extLst>
          </p:cNvPr>
          <p:cNvCxnSpPr/>
          <p:nvPr/>
        </p:nvCxnSpPr>
        <p:spPr>
          <a:xfrm>
            <a:off x="9552384" y="4351059"/>
            <a:ext cx="257717" cy="37408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47" name="文本框 30">
            <a:extLst>
              <a:ext uri="{FF2B5EF4-FFF2-40B4-BE49-F238E27FC236}">
                <a16:creationId xmlns:a16="http://schemas.microsoft.com/office/drawing/2014/main" id="{82BF9181-3205-4A09-8B84-B328BB4195E4}"/>
              </a:ext>
            </a:extLst>
          </p:cNvPr>
          <p:cNvSpPr/>
          <p:nvPr/>
        </p:nvSpPr>
        <p:spPr bwMode="auto">
          <a:xfrm>
            <a:off x="8139978" y="3981727"/>
            <a:ext cx="28648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altLang="zh-CN" dirty="0">
                <a:solidFill>
                  <a:srgbClr val="C00000"/>
                </a:solidFill>
                <a:latin typeface="Times New Roman"/>
                <a:cs typeface="Times New Roman"/>
              </a:rPr>
              <a:t>Highest temperature</a:t>
            </a:r>
            <a:r>
              <a:rPr lang="en-US" dirty="0">
                <a:solidFill>
                  <a:srgbClr val="C00000"/>
                </a:solidFill>
                <a:latin typeface="Times New Roman"/>
                <a:cs typeface="Times New Roman"/>
              </a:rPr>
              <a:t> position</a:t>
            </a:r>
            <a:endParaRPr lang="zh-CN" dirty="0">
              <a:solidFill>
                <a:srgbClr val="C00000"/>
              </a:solidFill>
              <a:latin typeface="Times New Roman"/>
              <a:cs typeface="Times New Roman"/>
            </a:endParaRPr>
          </a:p>
        </p:txBody>
      </p:sp>
      <p:pic>
        <p:nvPicPr>
          <p:cNvPr id="48" name="图片 47">
            <a:extLst>
              <a:ext uri="{FF2B5EF4-FFF2-40B4-BE49-F238E27FC236}">
                <a16:creationId xmlns:a16="http://schemas.microsoft.com/office/drawing/2014/main" id="{59DCE724-EFB2-411F-A71C-196188B25C0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38998" y="1244355"/>
            <a:ext cx="5462267" cy="934462"/>
          </a:xfrm>
          <a:prstGeom prst="rect">
            <a:avLst/>
          </a:prstGeom>
        </p:spPr>
      </p:pic>
      <p:sp>
        <p:nvSpPr>
          <p:cNvPr id="49" name="椭圆 48">
            <a:extLst>
              <a:ext uri="{FF2B5EF4-FFF2-40B4-BE49-F238E27FC236}">
                <a16:creationId xmlns:a16="http://schemas.microsoft.com/office/drawing/2014/main" id="{9F4FA759-6B70-43AA-BDBC-F4826DBA7FA2}"/>
              </a:ext>
            </a:extLst>
          </p:cNvPr>
          <p:cNvSpPr/>
          <p:nvPr/>
        </p:nvSpPr>
        <p:spPr>
          <a:xfrm>
            <a:off x="10821195" y="1280025"/>
            <a:ext cx="981990" cy="89879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0" name="图片 49">
            <a:extLst>
              <a:ext uri="{FF2B5EF4-FFF2-40B4-BE49-F238E27FC236}">
                <a16:creationId xmlns:a16="http://schemas.microsoft.com/office/drawing/2014/main" id="{778E5F5D-0873-48A5-A14A-BC091BF80D1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59422" y="2085135"/>
            <a:ext cx="1525089" cy="1158109"/>
          </a:xfrm>
          <a:prstGeom prst="rect">
            <a:avLst/>
          </a:prstGeom>
        </p:spPr>
      </p:pic>
      <p:cxnSp>
        <p:nvCxnSpPr>
          <p:cNvPr id="51" name="直接箭头连接符 50">
            <a:extLst>
              <a:ext uri="{FF2B5EF4-FFF2-40B4-BE49-F238E27FC236}">
                <a16:creationId xmlns:a16="http://schemas.microsoft.com/office/drawing/2014/main" id="{747B436A-0ADE-46F7-AEDF-D1C473235570}"/>
              </a:ext>
            </a:extLst>
          </p:cNvPr>
          <p:cNvCxnSpPr>
            <a:cxnSpLocks/>
          </p:cNvCxnSpPr>
          <p:nvPr/>
        </p:nvCxnSpPr>
        <p:spPr>
          <a:xfrm>
            <a:off x="8044416" y="2625373"/>
            <a:ext cx="800337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52" name="文本框 51">
            <a:extLst>
              <a:ext uri="{FF2B5EF4-FFF2-40B4-BE49-F238E27FC236}">
                <a16:creationId xmlns:a16="http://schemas.microsoft.com/office/drawing/2014/main" id="{7071063B-4B61-4279-9434-BB062D8D34B4}"/>
              </a:ext>
            </a:extLst>
          </p:cNvPr>
          <p:cNvSpPr txBox="1"/>
          <p:nvPr/>
        </p:nvSpPr>
        <p:spPr>
          <a:xfrm>
            <a:off x="6677919" y="2373556"/>
            <a:ext cx="152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LYSO bars</a:t>
            </a:r>
          </a:p>
        </p:txBody>
      </p:sp>
      <p:cxnSp>
        <p:nvCxnSpPr>
          <p:cNvPr id="53" name="直接箭头连接符 52">
            <a:extLst>
              <a:ext uri="{FF2B5EF4-FFF2-40B4-BE49-F238E27FC236}">
                <a16:creationId xmlns:a16="http://schemas.microsoft.com/office/drawing/2014/main" id="{4C9CE47B-95E4-45FD-9A69-3646D78D70C0}"/>
              </a:ext>
            </a:extLst>
          </p:cNvPr>
          <p:cNvCxnSpPr>
            <a:cxnSpLocks/>
          </p:cNvCxnSpPr>
          <p:nvPr/>
        </p:nvCxnSpPr>
        <p:spPr>
          <a:xfrm flipH="1">
            <a:off x="9010692" y="2244058"/>
            <a:ext cx="1099402" cy="23247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4" name="直接箭头连接符 53">
            <a:extLst>
              <a:ext uri="{FF2B5EF4-FFF2-40B4-BE49-F238E27FC236}">
                <a16:creationId xmlns:a16="http://schemas.microsoft.com/office/drawing/2014/main" id="{1D6FC918-8DAE-43E1-A08E-27E1A9F4FBA4}"/>
              </a:ext>
            </a:extLst>
          </p:cNvPr>
          <p:cNvCxnSpPr>
            <a:cxnSpLocks/>
          </p:cNvCxnSpPr>
          <p:nvPr/>
        </p:nvCxnSpPr>
        <p:spPr>
          <a:xfrm flipH="1">
            <a:off x="9544207" y="2244058"/>
            <a:ext cx="565887" cy="47584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55" name="文本框 54">
            <a:extLst>
              <a:ext uri="{FF2B5EF4-FFF2-40B4-BE49-F238E27FC236}">
                <a16:creationId xmlns:a16="http://schemas.microsoft.com/office/drawing/2014/main" id="{44368552-6DA6-4155-A747-28509A6772E5}"/>
              </a:ext>
            </a:extLst>
          </p:cNvPr>
          <p:cNvSpPr txBox="1"/>
          <p:nvPr/>
        </p:nvSpPr>
        <p:spPr>
          <a:xfrm>
            <a:off x="10105005" y="2033752"/>
            <a:ext cx="11112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Si wafer</a:t>
            </a:r>
            <a:endParaRPr lang="zh-CN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6" name="组合 55">
            <a:extLst>
              <a:ext uri="{FF2B5EF4-FFF2-40B4-BE49-F238E27FC236}">
                <a16:creationId xmlns:a16="http://schemas.microsoft.com/office/drawing/2014/main" id="{6E3A4742-AFEC-45BB-AE56-9B5537D6BC9D}"/>
              </a:ext>
            </a:extLst>
          </p:cNvPr>
          <p:cNvGrpSpPr/>
          <p:nvPr/>
        </p:nvGrpSpPr>
        <p:grpSpPr>
          <a:xfrm>
            <a:off x="591945" y="3658172"/>
            <a:ext cx="5197906" cy="584775"/>
            <a:chOff x="1960685" y="2086286"/>
            <a:chExt cx="8599272" cy="1447800"/>
          </a:xfrm>
        </p:grpSpPr>
        <p:pic>
          <p:nvPicPr>
            <p:cNvPr id="57" name="图片 56">
              <a:extLst>
                <a:ext uri="{FF2B5EF4-FFF2-40B4-BE49-F238E27FC236}">
                  <a16:creationId xmlns:a16="http://schemas.microsoft.com/office/drawing/2014/main" id="{93FD6E52-C096-4EA5-B6AC-51659A0A31F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358932" y="2086286"/>
              <a:ext cx="8201025" cy="1447800"/>
            </a:xfrm>
            <a:prstGeom prst="rect">
              <a:avLst/>
            </a:prstGeom>
          </p:spPr>
        </p:pic>
        <p:sp>
          <p:nvSpPr>
            <p:cNvPr id="58" name="箭头: 右 57">
              <a:extLst>
                <a:ext uri="{FF2B5EF4-FFF2-40B4-BE49-F238E27FC236}">
                  <a16:creationId xmlns:a16="http://schemas.microsoft.com/office/drawing/2014/main" id="{F2652EFC-8629-4B08-9FBC-ECF7D7CCA937}"/>
                </a:ext>
              </a:extLst>
            </p:cNvPr>
            <p:cNvSpPr/>
            <p:nvPr/>
          </p:nvSpPr>
          <p:spPr>
            <a:xfrm>
              <a:off x="1960685" y="3088229"/>
              <a:ext cx="398247" cy="75556"/>
            </a:xfrm>
            <a:prstGeom prst="rightArrow">
              <a:avLst/>
            </a:prstGeom>
            <a:solidFill>
              <a:srgbClr val="FFFF00"/>
            </a:solidFill>
            <a:ln w="19050">
              <a:solidFill>
                <a:srgbClr val="CC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箭头: 右 58">
              <a:extLst>
                <a:ext uri="{FF2B5EF4-FFF2-40B4-BE49-F238E27FC236}">
                  <a16:creationId xmlns:a16="http://schemas.microsoft.com/office/drawing/2014/main" id="{832F9C73-DB1B-4FEA-B7AC-0FB994336B8D}"/>
                </a:ext>
              </a:extLst>
            </p:cNvPr>
            <p:cNvSpPr/>
            <p:nvPr/>
          </p:nvSpPr>
          <p:spPr>
            <a:xfrm>
              <a:off x="2065431" y="3413471"/>
              <a:ext cx="398247" cy="75556"/>
            </a:xfrm>
            <a:prstGeom prst="rightArrow">
              <a:avLst/>
            </a:prstGeom>
            <a:solidFill>
              <a:srgbClr val="FFFF00"/>
            </a:solidFill>
            <a:ln w="19050">
              <a:solidFill>
                <a:srgbClr val="CC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箭头: 右 59">
              <a:extLst>
                <a:ext uri="{FF2B5EF4-FFF2-40B4-BE49-F238E27FC236}">
                  <a16:creationId xmlns:a16="http://schemas.microsoft.com/office/drawing/2014/main" id="{ADB046DF-4E6A-4B00-B550-533D35027F62}"/>
                </a:ext>
              </a:extLst>
            </p:cNvPr>
            <p:cNvSpPr/>
            <p:nvPr/>
          </p:nvSpPr>
          <p:spPr>
            <a:xfrm rot="10573336">
              <a:off x="2355909" y="3239511"/>
              <a:ext cx="306991" cy="81583"/>
            </a:xfrm>
            <a:prstGeom prst="rightArrow">
              <a:avLst/>
            </a:prstGeom>
            <a:solidFill>
              <a:srgbClr val="FFFF00"/>
            </a:solidFill>
            <a:ln w="19050">
              <a:solidFill>
                <a:srgbClr val="CC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箭头: 右 60">
              <a:extLst>
                <a:ext uri="{FF2B5EF4-FFF2-40B4-BE49-F238E27FC236}">
                  <a16:creationId xmlns:a16="http://schemas.microsoft.com/office/drawing/2014/main" id="{6453250A-56B7-4EE4-AFB1-39103ABA0156}"/>
                </a:ext>
              </a:extLst>
            </p:cNvPr>
            <p:cNvSpPr/>
            <p:nvPr/>
          </p:nvSpPr>
          <p:spPr>
            <a:xfrm rot="10573336">
              <a:off x="2242820" y="2845337"/>
              <a:ext cx="267162" cy="84213"/>
            </a:xfrm>
            <a:prstGeom prst="rightArrow">
              <a:avLst/>
            </a:prstGeom>
            <a:solidFill>
              <a:srgbClr val="FFFF00"/>
            </a:solidFill>
            <a:ln w="19050">
              <a:solidFill>
                <a:srgbClr val="CC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箭头: 右 61">
              <a:extLst>
                <a:ext uri="{FF2B5EF4-FFF2-40B4-BE49-F238E27FC236}">
                  <a16:creationId xmlns:a16="http://schemas.microsoft.com/office/drawing/2014/main" id="{36994677-C6C6-42B2-B0A6-9B0A44453786}"/>
                </a:ext>
              </a:extLst>
            </p:cNvPr>
            <p:cNvSpPr/>
            <p:nvPr/>
          </p:nvSpPr>
          <p:spPr>
            <a:xfrm rot="21179748">
              <a:off x="3466668" y="3161591"/>
              <a:ext cx="1343096" cy="76108"/>
            </a:xfrm>
            <a:prstGeom prst="rightArrow">
              <a:avLst/>
            </a:prstGeom>
            <a:solidFill>
              <a:srgbClr val="FFFF00"/>
            </a:solidFill>
            <a:ln w="19050">
              <a:solidFill>
                <a:srgbClr val="CC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箭头: 右弧形 62">
              <a:extLst>
                <a:ext uri="{FF2B5EF4-FFF2-40B4-BE49-F238E27FC236}">
                  <a16:creationId xmlns:a16="http://schemas.microsoft.com/office/drawing/2014/main" id="{3A5926C9-9D9F-4640-BA3D-B99134B0C758}"/>
                </a:ext>
              </a:extLst>
            </p:cNvPr>
            <p:cNvSpPr/>
            <p:nvPr/>
          </p:nvSpPr>
          <p:spPr>
            <a:xfrm rot="10800000" flipH="1">
              <a:off x="4967410" y="2725613"/>
              <a:ext cx="272130" cy="345201"/>
            </a:xfrm>
            <a:prstGeom prst="curvedLeftArrow">
              <a:avLst/>
            </a:prstGeom>
            <a:solidFill>
              <a:srgbClr val="FFFF00"/>
            </a:solidFill>
            <a:ln>
              <a:solidFill>
                <a:srgbClr val="CC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4" name="箭头: 右 63">
              <a:extLst>
                <a:ext uri="{FF2B5EF4-FFF2-40B4-BE49-F238E27FC236}">
                  <a16:creationId xmlns:a16="http://schemas.microsoft.com/office/drawing/2014/main" id="{738B8534-4FC1-4A9A-B2A1-3344AA3DBD5E}"/>
                </a:ext>
              </a:extLst>
            </p:cNvPr>
            <p:cNvSpPr/>
            <p:nvPr/>
          </p:nvSpPr>
          <p:spPr>
            <a:xfrm rot="10573336">
              <a:off x="3467738" y="2859421"/>
              <a:ext cx="1226107" cy="61647"/>
            </a:xfrm>
            <a:prstGeom prst="rightArrow">
              <a:avLst/>
            </a:prstGeom>
            <a:solidFill>
              <a:srgbClr val="FFFF00"/>
            </a:solidFill>
            <a:ln w="19050">
              <a:solidFill>
                <a:srgbClr val="CC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箭头: 右 64">
              <a:extLst>
                <a:ext uri="{FF2B5EF4-FFF2-40B4-BE49-F238E27FC236}">
                  <a16:creationId xmlns:a16="http://schemas.microsoft.com/office/drawing/2014/main" id="{190DB807-9D42-4976-8024-E907FD311010}"/>
                </a:ext>
              </a:extLst>
            </p:cNvPr>
            <p:cNvSpPr/>
            <p:nvPr/>
          </p:nvSpPr>
          <p:spPr>
            <a:xfrm rot="684641">
              <a:off x="5230020" y="2695420"/>
              <a:ext cx="269813" cy="69290"/>
            </a:xfrm>
            <a:prstGeom prst="rightArrow">
              <a:avLst/>
            </a:prstGeom>
            <a:solidFill>
              <a:srgbClr val="FFFF00"/>
            </a:solidFill>
            <a:ln w="19050">
              <a:solidFill>
                <a:srgbClr val="3333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箭头: 右 65">
              <a:extLst>
                <a:ext uri="{FF2B5EF4-FFF2-40B4-BE49-F238E27FC236}">
                  <a16:creationId xmlns:a16="http://schemas.microsoft.com/office/drawing/2014/main" id="{B3A659FA-72DA-4344-8B89-DA12130E2D6D}"/>
                </a:ext>
              </a:extLst>
            </p:cNvPr>
            <p:cNvSpPr/>
            <p:nvPr/>
          </p:nvSpPr>
          <p:spPr>
            <a:xfrm rot="21333755">
              <a:off x="5616634" y="2632735"/>
              <a:ext cx="1613553" cy="99249"/>
            </a:xfrm>
            <a:prstGeom prst="rightArrow">
              <a:avLst/>
            </a:prstGeom>
            <a:solidFill>
              <a:srgbClr val="FFFF00"/>
            </a:solidFill>
            <a:ln w="19050">
              <a:solidFill>
                <a:srgbClr val="3333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箭头: 右 66">
              <a:extLst>
                <a:ext uri="{FF2B5EF4-FFF2-40B4-BE49-F238E27FC236}">
                  <a16:creationId xmlns:a16="http://schemas.microsoft.com/office/drawing/2014/main" id="{E71B8F9A-C947-4B35-B383-C089357CF0C4}"/>
                </a:ext>
              </a:extLst>
            </p:cNvPr>
            <p:cNvSpPr/>
            <p:nvPr/>
          </p:nvSpPr>
          <p:spPr>
            <a:xfrm rot="20846852">
              <a:off x="7354050" y="2542612"/>
              <a:ext cx="249386" cy="62813"/>
            </a:xfrm>
            <a:prstGeom prst="rightArrow">
              <a:avLst/>
            </a:prstGeom>
            <a:solidFill>
              <a:srgbClr val="FFFF00"/>
            </a:solidFill>
            <a:ln w="19050">
              <a:solidFill>
                <a:srgbClr val="3333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824700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6B68101-A77A-4FF3-8B05-C2587608CA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altLang="zh-CN" sz="3200" dirty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SC magnet support system</a:t>
            </a:r>
            <a:endParaRPr lang="zh-CN" altLang="en-US" sz="3200" dirty="0">
              <a:solidFill>
                <a:srgbClr val="FFFF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A1EED49B-E454-4BD1-806F-39404AE9F4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6138" y="2181157"/>
            <a:ext cx="5012210" cy="2496495"/>
          </a:xfrm>
          <a:prstGeom prst="rect">
            <a:avLst/>
          </a:prstGeom>
        </p:spPr>
      </p:pic>
      <p:sp>
        <p:nvSpPr>
          <p:cNvPr id="5" name="内容占位符 1">
            <a:extLst>
              <a:ext uri="{FF2B5EF4-FFF2-40B4-BE49-F238E27FC236}">
                <a16:creationId xmlns:a16="http://schemas.microsoft.com/office/drawing/2014/main" id="{D5EC982B-DF96-48F9-AB7A-39B8FE4A42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3393" y="1108470"/>
            <a:ext cx="11245273" cy="4840303"/>
          </a:xfrm>
        </p:spPr>
        <p:txBody>
          <a:bodyPr>
            <a:normAutofit/>
          </a:bodyPr>
          <a:lstStyle/>
          <a:p>
            <a:pPr lvl="1">
              <a:buClr>
                <a:srgbClr val="002060"/>
              </a:buClr>
              <a:buFont typeface="Wingdings" panose="05000000000000000000" pitchFamily="2" charset="2"/>
              <a:buChar char="Ø"/>
            </a:pPr>
            <a:r>
              <a:rPr lang="en-US" altLang="zh-CN" sz="2400" b="0" dirty="0">
                <a:cs typeface="Arial" panose="020B0604020202020204" pitchFamily="34" charset="0"/>
              </a:rPr>
              <a:t>After the optimization of the supports in the cryostat, the total weight of the cryostat and the devices inside is ~1.1 ton.</a:t>
            </a:r>
            <a:endParaRPr lang="zh-CN" altLang="en-US" sz="2400" b="0" dirty="0">
              <a:cs typeface="Arial" panose="020B0604020202020204" pitchFamily="34" charset="0"/>
            </a:endParaRPr>
          </a:p>
          <a:p>
            <a:pPr lvl="1">
              <a:buClr>
                <a:srgbClr val="002060"/>
              </a:buClr>
              <a:buFont typeface="Wingdings" panose="05000000000000000000" pitchFamily="2" charset="2"/>
              <a:buChar char="Ø"/>
            </a:pPr>
            <a:endParaRPr lang="en-US" altLang="zh-CN" sz="2400" dirty="0"/>
          </a:p>
        </p:txBody>
      </p:sp>
      <p:pic>
        <p:nvPicPr>
          <p:cNvPr id="36" name="图片 35">
            <a:extLst>
              <a:ext uri="{FF2B5EF4-FFF2-40B4-BE49-F238E27FC236}">
                <a16:creationId xmlns:a16="http://schemas.microsoft.com/office/drawing/2014/main" id="{CE3930EA-6455-4778-B50D-ABE5051AC1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8666" y="4677652"/>
            <a:ext cx="7200000" cy="2139952"/>
          </a:xfrm>
          <a:prstGeom prst="rect">
            <a:avLst/>
          </a:prstGeom>
          <a:noFill/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id="{353D4F09-D2E4-4755-A93B-58A2CFF63980}"/>
              </a:ext>
            </a:extLst>
          </p:cNvPr>
          <p:cNvSpPr txBox="1"/>
          <p:nvPr/>
        </p:nvSpPr>
        <p:spPr>
          <a:xfrm>
            <a:off x="5746029" y="2188824"/>
            <a:ext cx="6097554" cy="18466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>
              <a:buClr>
                <a:srgbClr val="002060"/>
              </a:buClr>
              <a:buFont typeface="Wingdings" panose="05000000000000000000" pitchFamily="2" charset="2"/>
              <a:buChar char="Ø"/>
            </a:pPr>
            <a:r>
              <a:rPr lang="en-US" altLang="zh-CN" sz="1800" dirty="0">
                <a:cs typeface="Arial" panose="020B0604020202020204" pitchFamily="34" charset="0"/>
              </a:rPr>
              <a:t> </a:t>
            </a:r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The cryostat is about 5.7m long. The cantilever </a:t>
            </a:r>
            <a:r>
              <a:rPr lang="en-US" altLang="zh-CN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length is ~5.2m.</a:t>
            </a:r>
          </a:p>
          <a:p>
            <a:pPr lvl="1">
              <a:buClr>
                <a:srgbClr val="002060"/>
              </a:buClr>
              <a:buFont typeface="Wingdings" panose="05000000000000000000" pitchFamily="2" charset="2"/>
              <a:buChar char="Ø"/>
            </a:pPr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 The resolution requirement of the adjusting mechanism &lt; 5 </a:t>
            </a:r>
            <a:r>
              <a:rPr lang="en-US" altLang="zh-CN" sz="2400" dirty="0" err="1">
                <a:latin typeface="Arial" panose="020B0604020202020204" pitchFamily="34" charset="0"/>
                <a:cs typeface="Arial" panose="020B0604020202020204" pitchFamily="34" charset="0"/>
              </a:rPr>
              <a:t>μm</a:t>
            </a:r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altLang="zh-CN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Clr>
                <a:srgbClr val="002060"/>
              </a:buClr>
              <a:buFont typeface="Wingdings" panose="05000000000000000000" pitchFamily="2" charset="2"/>
              <a:buChar char="Ø"/>
            </a:pPr>
            <a:endParaRPr lang="en-US" altLang="zh-CN" sz="1800" dirty="0">
              <a:solidFill>
                <a:srgbClr val="002060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35186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C98873D-8765-4A0D-BE2C-807A876B89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6711" y="203908"/>
            <a:ext cx="10763325" cy="725470"/>
          </a:xfrm>
        </p:spPr>
        <p:txBody>
          <a:bodyPr>
            <a:normAutofit/>
          </a:bodyPr>
          <a:lstStyle/>
          <a:p>
            <a:pPr algn="ctr"/>
            <a:r>
              <a:rPr lang="en-US" altLang="zh-CN" sz="3200" dirty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IR BPMs</a:t>
            </a:r>
            <a:endParaRPr lang="zh-CN" altLang="en-US" sz="3200" dirty="0">
              <a:solidFill>
                <a:srgbClr val="FFFF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DACC99D9-D177-42FE-83FF-F4BB9F56BA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1359" y="5267287"/>
            <a:ext cx="7351858" cy="964084"/>
          </a:xfrm>
          <a:prstGeom prst="rect">
            <a:avLst/>
          </a:prstGeom>
        </p:spPr>
      </p:pic>
      <p:sp>
        <p:nvSpPr>
          <p:cNvPr id="11" name="椭圆 10">
            <a:extLst>
              <a:ext uri="{FF2B5EF4-FFF2-40B4-BE49-F238E27FC236}">
                <a16:creationId xmlns:a16="http://schemas.microsoft.com/office/drawing/2014/main" id="{8A991829-66D3-4993-A4B8-7DA336A7147F}"/>
              </a:ext>
            </a:extLst>
          </p:cNvPr>
          <p:cNvSpPr/>
          <p:nvPr/>
        </p:nvSpPr>
        <p:spPr>
          <a:xfrm>
            <a:off x="1129600" y="5385484"/>
            <a:ext cx="194624" cy="72768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274372" y="1267933"/>
            <a:ext cx="7171457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altLang="zh-CN" sz="2400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Considering response time and calibration difficulty, two 4 button electrodes BPM in double pipe and one 2 button </a:t>
            </a:r>
            <a:r>
              <a:rPr lang="en-US" altLang="zh-CN" sz="2400" kern="100" dirty="0">
                <a:latin typeface="Arial" panose="020B0604020202020204" pitchFamily="34" charset="0"/>
                <a:cs typeface="Arial" panose="020B0604020202020204" pitchFamily="34" charset="0"/>
              </a:rPr>
              <a:t>electrodes BPM in single pipe at each side of CEPC IR are adopted.</a:t>
            </a:r>
          </a:p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altLang="zh-CN" sz="2400" kern="100" dirty="0">
                <a:latin typeface="Arial" panose="020B0604020202020204" pitchFamily="34" charset="0"/>
                <a:cs typeface="Arial" panose="020B0604020202020204" pitchFamily="34" charset="0"/>
              </a:rPr>
              <a:t>2 button electrodes BPM for measuring the arrival time.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en-US" altLang="zh-CN" sz="2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tilize </a:t>
            </a:r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zh-CN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2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pair of BPMs for vertical beam orbit feedback (fast </a:t>
            </a:r>
            <a:r>
              <a:rPr lang="en-US" altLang="zh-CN" sz="24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lumi</a:t>
            </a:r>
            <a:r>
              <a:rPr lang="en-US" altLang="zh-CN" sz="2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monitor for horizontal), placed at symmetric positions on each side of the IP, located at distance of 0.9m. </a:t>
            </a:r>
            <a:endParaRPr lang="en-US" altLang="zh-CN" sz="2400" kern="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Ø"/>
            </a:pPr>
            <a:endParaRPr lang="en-US" altLang="zh-CN" sz="2000" kern="100" dirty="0"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982E965D-E16A-4A53-A6CA-145C2F45D09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9925" y="1267933"/>
            <a:ext cx="3846007" cy="2935631"/>
          </a:xfrm>
          <a:prstGeom prst="rect">
            <a:avLst/>
          </a:prstGeom>
        </p:spPr>
      </p:pic>
      <p:pic>
        <p:nvPicPr>
          <p:cNvPr id="9" name="图片 8" descr="图表, 折线图&#10;&#10;描述已自动生成">
            <a:extLst>
              <a:ext uri="{FF2B5EF4-FFF2-40B4-BE49-F238E27FC236}">
                <a16:creationId xmlns:a16="http://schemas.microsoft.com/office/drawing/2014/main" id="{644CBBC9-4A65-411B-A1DE-B99FE2D3D6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83742" y="4297514"/>
            <a:ext cx="3916899" cy="2421334"/>
          </a:xfrm>
          <a:prstGeom prst="rect">
            <a:avLst/>
          </a:prstGeom>
        </p:spPr>
      </p:pic>
      <p:sp>
        <p:nvSpPr>
          <p:cNvPr id="14" name="椭圆 13">
            <a:extLst>
              <a:ext uri="{FF2B5EF4-FFF2-40B4-BE49-F238E27FC236}">
                <a16:creationId xmlns:a16="http://schemas.microsoft.com/office/drawing/2014/main" id="{EA838571-2CA2-4799-A3F3-F74CE1609ACF}"/>
              </a:ext>
            </a:extLst>
          </p:cNvPr>
          <p:cNvSpPr/>
          <p:nvPr/>
        </p:nvSpPr>
        <p:spPr>
          <a:xfrm>
            <a:off x="6281620" y="5385483"/>
            <a:ext cx="194624" cy="72768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" name="矩形: 圆角 4">
            <a:extLst>
              <a:ext uri="{FF2B5EF4-FFF2-40B4-BE49-F238E27FC236}">
                <a16:creationId xmlns:a16="http://schemas.microsoft.com/office/drawing/2014/main" id="{97839FE4-494E-44D3-8E22-5B1CFE8B9FFC}"/>
              </a:ext>
            </a:extLst>
          </p:cNvPr>
          <p:cNvSpPr/>
          <p:nvPr/>
        </p:nvSpPr>
        <p:spPr bwMode="auto">
          <a:xfrm>
            <a:off x="106157" y="1100320"/>
            <a:ext cx="7777585" cy="3999354"/>
          </a:xfrm>
          <a:prstGeom prst="roundRect">
            <a:avLst/>
          </a:prstGeom>
          <a:solidFill>
            <a:srgbClr val="0070C0">
              <a:alpha val="8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anose="05000000000000000000" pitchFamily="2" charset="2"/>
              <a:buNone/>
              <a:tabLst/>
            </a:pPr>
            <a:endParaRPr kumimoji="0" lang="zh-CN" altLang="en-US" sz="2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371219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3658" y="1280751"/>
            <a:ext cx="4050000" cy="1755974"/>
          </a:xfrm>
          <a:prstGeom prst="rect">
            <a:avLst/>
          </a:prstGeom>
        </p:spPr>
      </p:pic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altLang="zh-CN" sz="3200" dirty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Integration and Assembly</a:t>
            </a:r>
            <a:endParaRPr lang="zh-CN" altLang="en-US" sz="3200" dirty="0">
              <a:solidFill>
                <a:srgbClr val="FFFF00"/>
              </a:solidFill>
              <a:effectLst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10097" y="1280751"/>
            <a:ext cx="3248746" cy="1957859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3658" y="3199922"/>
            <a:ext cx="3680624" cy="2007307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74165" y="3428063"/>
            <a:ext cx="3827153" cy="1722063"/>
          </a:xfrm>
          <a:prstGeom prst="rect">
            <a:avLst/>
          </a:prstGeom>
        </p:spPr>
      </p:pic>
      <p:sp>
        <p:nvSpPr>
          <p:cNvPr id="2" name="右箭头 1"/>
          <p:cNvSpPr/>
          <p:nvPr/>
        </p:nvSpPr>
        <p:spPr bwMode="auto">
          <a:xfrm>
            <a:off x="5204550" y="1901104"/>
            <a:ext cx="1074655" cy="282804"/>
          </a:xfrm>
          <a:prstGeom prst="rightArrow">
            <a:avLst/>
          </a:prstGeom>
          <a:solidFill>
            <a:srgbClr val="0070C0"/>
          </a:solidFill>
          <a:ln>
            <a:noFill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anose="05000000000000000000" pitchFamily="2" charset="2"/>
              <a:buNone/>
              <a:tabLst/>
            </a:pPr>
            <a:endParaRPr kumimoji="0" lang="zh-CN" alt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" name="右箭头 20"/>
          <p:cNvSpPr/>
          <p:nvPr/>
        </p:nvSpPr>
        <p:spPr bwMode="auto">
          <a:xfrm>
            <a:off x="10308322" y="1901104"/>
            <a:ext cx="1074655" cy="282804"/>
          </a:xfrm>
          <a:prstGeom prst="rightArrow">
            <a:avLst/>
          </a:prstGeom>
          <a:solidFill>
            <a:srgbClr val="0070C0"/>
          </a:solidFill>
          <a:ln>
            <a:noFill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anose="05000000000000000000" pitchFamily="2" charset="2"/>
              <a:buNone/>
              <a:tabLst/>
            </a:pPr>
            <a:endParaRPr kumimoji="0" lang="zh-CN" alt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" name="右箭头 21"/>
          <p:cNvSpPr/>
          <p:nvPr/>
        </p:nvSpPr>
        <p:spPr bwMode="auto">
          <a:xfrm>
            <a:off x="4770837" y="4023455"/>
            <a:ext cx="1074655" cy="282804"/>
          </a:xfrm>
          <a:prstGeom prst="rightArrow">
            <a:avLst/>
          </a:prstGeom>
          <a:solidFill>
            <a:srgbClr val="0070C0"/>
          </a:solidFill>
          <a:ln>
            <a:noFill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anose="05000000000000000000" pitchFamily="2" charset="2"/>
              <a:buNone/>
              <a:tabLst/>
            </a:pPr>
            <a:endParaRPr kumimoji="0" lang="zh-CN" alt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圆角矩形 4"/>
          <p:cNvSpPr/>
          <p:nvPr/>
        </p:nvSpPr>
        <p:spPr bwMode="auto">
          <a:xfrm>
            <a:off x="823658" y="5292988"/>
            <a:ext cx="10452315" cy="1422159"/>
          </a:xfrm>
          <a:prstGeom prst="roundRect">
            <a:avLst/>
          </a:prstGeom>
          <a:solidFill>
            <a:srgbClr val="00B0F0">
              <a:alpha val="13000"/>
            </a:srgbClr>
          </a:solidFill>
          <a:ln>
            <a:noFill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anose="05000000000000000000" pitchFamily="2" charset="2"/>
              <a:buNone/>
              <a:tabLst/>
            </a:pPr>
            <a:endParaRPr kumimoji="0" lang="zh-CN" alt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094466" y="5330950"/>
            <a:ext cx="997008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altLang="zh-CN" sz="1600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The integration and installation procedure of accelerator in MDI is specified supposing that detector part already installed and aligned. </a:t>
            </a:r>
          </a:p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altLang="zh-CN" sz="1600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Cryostat including Final doublet installation alignment under laboratory.</a:t>
            </a:r>
            <a:endParaRPr lang="zh-CN" altLang="zh-CN" sz="1600" kern="100" dirty="0"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altLang="zh-CN" sz="1600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Part of </a:t>
            </a:r>
            <a:r>
              <a:rPr lang="en-US" altLang="zh-CN" sz="1600" kern="100" dirty="0" err="1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Lumical</a:t>
            </a:r>
            <a:r>
              <a:rPr lang="en-US" altLang="zh-CN" sz="1600" kern="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installed and aligned with cryostat.</a:t>
            </a:r>
          </a:p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altLang="zh-CN" sz="1600" kern="1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In future, the </a:t>
            </a:r>
            <a:r>
              <a:rPr lang="en-US" altLang="zh-CN" sz="1600" kern="100" dirty="0">
                <a:solidFill>
                  <a:srgbClr val="C00000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integration and assembly will be more specified along with detector designed in detail.</a:t>
            </a:r>
            <a:endParaRPr lang="zh-CN" altLang="zh-CN" sz="1600" kern="100" dirty="0">
              <a:solidFill>
                <a:srgbClr val="C00000"/>
              </a:solidFill>
              <a:effectLst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69478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F7A7D1F-3F18-472C-9C0E-F3C951C061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Summary</a:t>
            </a:r>
            <a:endParaRPr lang="zh-CN" altLang="en-US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1C27A35-5C8C-462B-96C9-78645AAA01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9798" y="1162975"/>
            <a:ext cx="11422602" cy="5161625"/>
          </a:xfrm>
        </p:spPr>
        <p:txBody>
          <a:bodyPr/>
          <a:lstStyle/>
          <a:p>
            <a:pPr lvl="1" algn="just">
              <a:spcBef>
                <a:spcPts val="600"/>
              </a:spcBef>
              <a:buClr>
                <a:schemeClr val="tx1"/>
              </a:buClr>
              <a:buFont typeface="Wingdings" panose="05000000000000000000" pitchFamily="2" charset="2"/>
              <a:buChar char="Ø"/>
              <a:defRPr/>
            </a:pPr>
            <a:r>
              <a:rPr lang="en-US" altLang="zh-CN" sz="2400" dirty="0">
                <a:solidFill>
                  <a:srgbClr val="002060"/>
                </a:solidFill>
                <a:cs typeface="Arial" panose="020B0604020202020204" pitchFamily="34" charset="0"/>
              </a:rPr>
              <a:t>The MDI layout is compatible and no interference for the design.</a:t>
            </a:r>
          </a:p>
          <a:p>
            <a:pPr lvl="1" algn="just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altLang="zh-CN" sz="2400" dirty="0">
                <a:solidFill>
                  <a:srgbClr val="002060"/>
                </a:solidFill>
                <a:cs typeface="Arial" panose="020B0604020202020204" pitchFamily="34" charset="0"/>
              </a:rPr>
              <a:t>SC magnets and cryostat are designed and improved.</a:t>
            </a:r>
          </a:p>
          <a:p>
            <a:pPr lvl="1" algn="just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l-GR" altLang="zh-CN" sz="2400" dirty="0">
                <a:solidFill>
                  <a:srgbClr val="002060"/>
                </a:solidFill>
                <a:cs typeface="Arial" panose="020B0604020202020204" pitchFamily="34" charset="0"/>
              </a:rPr>
              <a:t>Φ</a:t>
            </a:r>
            <a:r>
              <a:rPr lang="en-US" altLang="zh-CN" sz="2400" dirty="0">
                <a:solidFill>
                  <a:srgbClr val="002060"/>
                </a:solidFill>
                <a:cs typeface="Arial" panose="020B0604020202020204" pitchFamily="34" charset="0"/>
              </a:rPr>
              <a:t>20mm~</a:t>
            </a:r>
            <a:r>
              <a:rPr lang="el-GR" altLang="zh-CN" sz="2400" dirty="0">
                <a:solidFill>
                  <a:srgbClr val="002060"/>
                </a:solidFill>
                <a:cs typeface="Arial" panose="020B0604020202020204" pitchFamily="34" charset="0"/>
              </a:rPr>
              <a:t> Φ</a:t>
            </a:r>
            <a:r>
              <a:rPr lang="en-US" altLang="zh-CN" sz="2400" dirty="0">
                <a:solidFill>
                  <a:srgbClr val="002060"/>
                </a:solidFill>
                <a:cs typeface="Arial" panose="020B0604020202020204" pitchFamily="34" charset="0"/>
              </a:rPr>
              <a:t>20mm IR beam pipe is well designed.</a:t>
            </a:r>
          </a:p>
          <a:p>
            <a:pPr lvl="1" algn="just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altLang="zh-CN" sz="2400" dirty="0">
                <a:solidFill>
                  <a:srgbClr val="002060"/>
                </a:solidFill>
                <a:cs typeface="Arial" panose="020B0604020202020204" pitchFamily="34" charset="0"/>
              </a:rPr>
              <a:t>The estimation of the radiative background has been estimated with real beam. </a:t>
            </a:r>
          </a:p>
          <a:p>
            <a:pPr lvl="1" algn="just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altLang="zh-CN" sz="2400" dirty="0">
                <a:solidFill>
                  <a:srgbClr val="002060"/>
                </a:solidFill>
                <a:cs typeface="Arial" panose="020B0604020202020204" pitchFamily="34" charset="0"/>
              </a:rPr>
              <a:t>The mitigation efforts of every kinds of background dedicated to the mask, collimator and shielding has been designed.</a:t>
            </a:r>
          </a:p>
          <a:p>
            <a:pPr lvl="1" algn="just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altLang="zh-CN" sz="2400" dirty="0">
                <a:solidFill>
                  <a:srgbClr val="002060"/>
                </a:solidFill>
                <a:cs typeface="Arial" panose="020B0604020202020204" pitchFamily="34" charset="0"/>
              </a:rPr>
              <a:t>The thermal analysis including HOM heating, synchrotron radiation, beam loss background and beam pipe thermal analysis meet the requirement.</a:t>
            </a:r>
          </a:p>
          <a:p>
            <a:pPr lvl="1" algn="just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altLang="zh-CN" sz="2400" dirty="0">
                <a:solidFill>
                  <a:srgbClr val="002060"/>
                </a:solidFill>
                <a:cs typeface="Arial" panose="020B0604020202020204" pitchFamily="34" charset="0"/>
              </a:rPr>
              <a:t>IR BPMs are designed.</a:t>
            </a:r>
            <a:endParaRPr lang="en-US" altLang="zh-CN" sz="2400" kern="100" dirty="0">
              <a:solidFill>
                <a:srgbClr val="002060"/>
              </a:solidFill>
              <a:cs typeface="Arial" panose="020B0604020202020204" pitchFamily="34" charset="0"/>
            </a:endParaRPr>
          </a:p>
          <a:p>
            <a:pPr lvl="1" algn="just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altLang="zh-CN" sz="2400" dirty="0">
                <a:solidFill>
                  <a:srgbClr val="002060"/>
                </a:solidFill>
                <a:cs typeface="Arial" panose="020B0604020202020204" pitchFamily="34" charset="0"/>
              </a:rPr>
              <a:t>The SC magnet supports inside the cryostat are designed and optimized. </a:t>
            </a:r>
          </a:p>
          <a:p>
            <a:pPr lvl="1" algn="just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altLang="zh-CN" sz="2400" dirty="0">
                <a:solidFill>
                  <a:srgbClr val="002060"/>
                </a:solidFill>
                <a:cs typeface="Arial" panose="020B0604020202020204" pitchFamily="34" charset="0"/>
              </a:rPr>
              <a:t>Preliminary integration and assembly is assumed.</a:t>
            </a:r>
          </a:p>
        </p:txBody>
      </p:sp>
    </p:spTree>
    <p:extLst>
      <p:ext uri="{BB962C8B-B14F-4D97-AF65-F5344CB8AC3E}">
        <p14:creationId xmlns:p14="http://schemas.microsoft.com/office/powerpoint/2010/main" val="37228696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423591" y="2468311"/>
            <a:ext cx="4834978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9600" b="1" i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Thanks </a:t>
            </a:r>
            <a:endParaRPr lang="zh-CN" altLang="en-US" sz="9600" b="1" dirty="0">
              <a:ln w="9525">
                <a:solidFill>
                  <a:schemeClr val="bg1"/>
                </a:solidFill>
                <a:prstDash val="solid"/>
              </a:ln>
              <a:solidFill>
                <a:srgbClr val="0000FF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47868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Outline</a:t>
            </a:r>
            <a:endParaRPr lang="zh-CN" altLang="en-US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201832"/>
            <a:ext cx="10972800" cy="5002696"/>
          </a:xfrm>
        </p:spPr>
        <p:txBody>
          <a:bodyPr>
            <a:normAutofit fontScale="25000" lnSpcReduction="20000"/>
          </a:bodyPr>
          <a:lstStyle/>
          <a:p>
            <a:pPr>
              <a:buClr>
                <a:srgbClr val="002060"/>
              </a:buClr>
              <a:buFont typeface="Wingdings" panose="05000000000000000000" pitchFamily="2" charset="2"/>
              <a:buChar char="Ø"/>
            </a:pPr>
            <a:r>
              <a:rPr lang="en-US" altLang="zh-CN" sz="800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Introduction </a:t>
            </a:r>
          </a:p>
          <a:p>
            <a:pPr lvl="1">
              <a:buClr>
                <a:srgbClr val="002060"/>
              </a:buClr>
              <a:buFont typeface="Wingdings" panose="05000000000000000000" pitchFamily="2" charset="2"/>
              <a:buChar char="Ø"/>
            </a:pPr>
            <a:r>
              <a:rPr lang="en-US" altLang="zh-CN" sz="5600" dirty="0">
                <a:solidFill>
                  <a:srgbClr val="002060"/>
                </a:solidFill>
                <a:effectLst/>
                <a:cs typeface="Arial" panose="020B0604020202020204" pitchFamily="34" charset="0"/>
              </a:rPr>
              <a:t>MDI layout and IR design</a:t>
            </a:r>
          </a:p>
          <a:p>
            <a:pPr lvl="1">
              <a:buClr>
                <a:srgbClr val="002060"/>
              </a:buClr>
              <a:buFont typeface="Wingdings" panose="05000000000000000000" pitchFamily="2" charset="2"/>
              <a:buChar char="Ø"/>
            </a:pPr>
            <a:r>
              <a:rPr lang="en-US" altLang="zh-CN" sz="5600" dirty="0">
                <a:solidFill>
                  <a:srgbClr val="002060"/>
                </a:solidFill>
                <a:cs typeface="Arial" panose="020B0604020202020204" pitchFamily="34" charset="0"/>
              </a:rPr>
              <a:t>MDI EDR goal, scope and plan</a:t>
            </a:r>
            <a:endParaRPr lang="en-US" altLang="zh-CN" sz="5600" dirty="0">
              <a:solidFill>
                <a:srgbClr val="002060"/>
              </a:solidFill>
              <a:effectLst/>
              <a:cs typeface="Arial" panose="020B0604020202020204" pitchFamily="34" charset="0"/>
            </a:endParaRPr>
          </a:p>
          <a:p>
            <a:pPr>
              <a:buClr>
                <a:srgbClr val="002060"/>
              </a:buClr>
              <a:buFont typeface="Wingdings" panose="05000000000000000000" pitchFamily="2" charset="2"/>
              <a:buChar char="Ø"/>
            </a:pPr>
            <a:r>
              <a:rPr lang="en-US" altLang="zh-CN" sz="8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 magnets and cryostat</a:t>
            </a:r>
          </a:p>
          <a:p>
            <a:pPr>
              <a:buClr>
                <a:srgbClr val="002060"/>
              </a:buClr>
              <a:buFont typeface="Wingdings" panose="05000000000000000000" pitchFamily="2" charset="2"/>
              <a:buChar char="Ø"/>
            </a:pPr>
            <a:r>
              <a:rPr lang="en-US" altLang="zh-CN" sz="8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Background estimation</a:t>
            </a:r>
          </a:p>
          <a:p>
            <a:pPr>
              <a:buClr>
                <a:srgbClr val="002060"/>
              </a:buClr>
              <a:buFont typeface="Wingdings" panose="05000000000000000000" pitchFamily="2" charset="2"/>
              <a:buChar char="Ø"/>
            </a:pPr>
            <a:r>
              <a:rPr lang="en-US" altLang="zh-CN" sz="8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Mitigation design efforts</a:t>
            </a:r>
          </a:p>
          <a:p>
            <a:pPr lvl="1">
              <a:buClr>
                <a:srgbClr val="002060"/>
              </a:buClr>
              <a:buFont typeface="Wingdings" panose="05000000000000000000" pitchFamily="2" charset="2"/>
              <a:buChar char="Ø"/>
            </a:pPr>
            <a:r>
              <a:rPr lang="en-US" altLang="zh-CN" sz="5600" dirty="0">
                <a:solidFill>
                  <a:srgbClr val="002060"/>
                </a:solidFill>
                <a:cs typeface="Arial" panose="020B0604020202020204" pitchFamily="34" charset="0"/>
              </a:rPr>
              <a:t>Masks</a:t>
            </a:r>
          </a:p>
          <a:p>
            <a:pPr lvl="1">
              <a:buClr>
                <a:srgbClr val="002060"/>
              </a:buClr>
              <a:buFont typeface="Wingdings" panose="05000000000000000000" pitchFamily="2" charset="2"/>
              <a:buChar char="Ø"/>
            </a:pPr>
            <a:r>
              <a:rPr lang="en-US" altLang="zh-CN" sz="5600" dirty="0">
                <a:solidFill>
                  <a:srgbClr val="002060"/>
                </a:solidFill>
                <a:cs typeface="Arial" panose="020B0604020202020204" pitchFamily="34" charset="0"/>
              </a:rPr>
              <a:t>Collimators</a:t>
            </a:r>
          </a:p>
          <a:p>
            <a:pPr lvl="1">
              <a:buClr>
                <a:srgbClr val="002060"/>
              </a:buClr>
              <a:buFont typeface="Wingdings" panose="05000000000000000000" pitchFamily="2" charset="2"/>
              <a:buChar char="Ø"/>
            </a:pPr>
            <a:r>
              <a:rPr lang="en-US" altLang="zh-CN" sz="5600" dirty="0">
                <a:solidFill>
                  <a:srgbClr val="002060"/>
                </a:solidFill>
                <a:cs typeface="Arial" panose="020B0604020202020204" pitchFamily="34" charset="0"/>
              </a:rPr>
              <a:t>Shielding</a:t>
            </a:r>
          </a:p>
          <a:p>
            <a:pPr>
              <a:buClr>
                <a:srgbClr val="002060"/>
              </a:buClr>
              <a:buFont typeface="Wingdings" panose="05000000000000000000" pitchFamily="2" charset="2"/>
              <a:buChar char="Ø"/>
            </a:pPr>
            <a:r>
              <a:rPr lang="en-US" altLang="zh-CN" sz="8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Thermal Analysis</a:t>
            </a:r>
          </a:p>
          <a:p>
            <a:pPr lvl="1">
              <a:buClr>
                <a:srgbClr val="002060"/>
              </a:buClr>
              <a:buFont typeface="Wingdings" panose="05000000000000000000" pitchFamily="2" charset="2"/>
              <a:buChar char="Ø"/>
            </a:pPr>
            <a:r>
              <a:rPr lang="en-US" altLang="zh-CN" sz="5600" dirty="0">
                <a:solidFill>
                  <a:srgbClr val="002060"/>
                </a:solidFill>
                <a:cs typeface="Arial" panose="020B0604020202020204" pitchFamily="34" charset="0"/>
              </a:rPr>
              <a:t>HOM heating</a:t>
            </a:r>
          </a:p>
          <a:p>
            <a:pPr lvl="1">
              <a:buClr>
                <a:srgbClr val="002060"/>
              </a:buClr>
              <a:buFont typeface="Wingdings" panose="05000000000000000000" pitchFamily="2" charset="2"/>
              <a:buChar char="Ø"/>
            </a:pPr>
            <a:r>
              <a:rPr lang="en-US" altLang="zh-CN" sz="5600" dirty="0">
                <a:solidFill>
                  <a:srgbClr val="002060"/>
                </a:solidFill>
                <a:cs typeface="Arial" panose="020B0604020202020204" pitchFamily="34" charset="0"/>
              </a:rPr>
              <a:t>Synchrotron radiation</a:t>
            </a:r>
          </a:p>
          <a:p>
            <a:pPr lvl="1">
              <a:buClr>
                <a:srgbClr val="002060"/>
              </a:buClr>
              <a:buFont typeface="Wingdings" panose="05000000000000000000" pitchFamily="2" charset="2"/>
              <a:buChar char="Ø"/>
            </a:pPr>
            <a:r>
              <a:rPr lang="en-US" altLang="zh-CN" sz="5600" dirty="0">
                <a:solidFill>
                  <a:srgbClr val="002060"/>
                </a:solidFill>
                <a:cs typeface="Arial" panose="020B0604020202020204" pitchFamily="34" charset="0"/>
              </a:rPr>
              <a:t>Beam loss backgrounds </a:t>
            </a:r>
          </a:p>
          <a:p>
            <a:pPr lvl="1">
              <a:buClr>
                <a:srgbClr val="002060"/>
              </a:buClr>
              <a:buFont typeface="Wingdings" panose="05000000000000000000" pitchFamily="2" charset="2"/>
              <a:buChar char="Ø"/>
            </a:pPr>
            <a:r>
              <a:rPr lang="en-US" altLang="zh-CN" sz="5600" dirty="0">
                <a:solidFill>
                  <a:srgbClr val="002060"/>
                </a:solidFill>
                <a:cs typeface="Arial" panose="020B0604020202020204" pitchFamily="34" charset="0"/>
              </a:rPr>
              <a:t>Beam pipe thermal analysis</a:t>
            </a:r>
          </a:p>
          <a:p>
            <a:pPr>
              <a:buClr>
                <a:srgbClr val="002060"/>
              </a:buClr>
              <a:buFont typeface="Wingdings" panose="05000000000000000000" pitchFamily="2" charset="2"/>
              <a:buChar char="Ø"/>
            </a:pPr>
            <a:r>
              <a:rPr lang="en-US" altLang="zh-CN" sz="8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IR BPMs</a:t>
            </a:r>
          </a:p>
          <a:p>
            <a:pPr>
              <a:buClr>
                <a:srgbClr val="002060"/>
              </a:buClr>
              <a:buFont typeface="Wingdings" panose="05000000000000000000" pitchFamily="2" charset="2"/>
              <a:buChar char="Ø"/>
            </a:pPr>
            <a:r>
              <a:rPr lang="en-US" altLang="zh-CN" sz="8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 magnet support system</a:t>
            </a:r>
          </a:p>
          <a:p>
            <a:pPr>
              <a:buClr>
                <a:srgbClr val="002060"/>
              </a:buClr>
              <a:buFont typeface="Wingdings" panose="05000000000000000000" pitchFamily="2" charset="2"/>
              <a:buChar char="Ø"/>
            </a:pPr>
            <a:r>
              <a:rPr lang="en-US" altLang="zh-CN" sz="8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Mechanical and assembly</a:t>
            </a:r>
          </a:p>
          <a:p>
            <a:pPr>
              <a:buClr>
                <a:srgbClr val="002060"/>
              </a:buClr>
              <a:buFont typeface="Wingdings" panose="05000000000000000000" pitchFamily="2" charset="2"/>
              <a:buChar char="Ø"/>
            </a:pPr>
            <a:r>
              <a:rPr lang="en-US" altLang="zh-CN" sz="8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Summary</a:t>
            </a:r>
            <a:endParaRPr lang="zh-CN" altLang="zh-CN" sz="8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288979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29491" y="1"/>
            <a:ext cx="10515600" cy="1078568"/>
          </a:xfrm>
        </p:spPr>
        <p:txBody>
          <a:bodyPr/>
          <a:lstStyle/>
          <a:p>
            <a:pPr algn="ctr"/>
            <a:r>
              <a:rPr lang="en-US" altLang="zh-CN" dirty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MDI layout and IR design</a:t>
            </a:r>
            <a:endParaRPr lang="zh-CN" altLang="en-US" dirty="0">
              <a:solidFill>
                <a:srgbClr val="FFFF00"/>
              </a:solidFill>
              <a:effectLst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F837BFA7-52CA-4167-B1E0-83526D30B216}"/>
              </a:ext>
            </a:extLst>
          </p:cNvPr>
          <p:cNvSpPr/>
          <p:nvPr/>
        </p:nvSpPr>
        <p:spPr>
          <a:xfrm>
            <a:off x="479376" y="5184093"/>
            <a:ext cx="11427324" cy="153888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altLang="zh-CN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Machine Detector Interface (MDI) of CEPC double ring scheme is about </a:t>
            </a:r>
            <a:r>
              <a:rPr lang="en-GB" altLang="zh-CN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</a:t>
            </a:r>
            <a:r>
              <a:rPr lang="en-GB" altLang="zh-CN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7m long from the IP</a:t>
            </a:r>
            <a:r>
              <a:rPr lang="en-US" altLang="zh-CN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GB" altLang="zh-CN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 CEPC detector superconducting solenoid with 3T magnetic field (2T in Z).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en-GB" altLang="zh-CN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accelerator components inside the detector are within a conical space with an opening angle ~d</a:t>
            </a:r>
            <a:r>
              <a:rPr lang="en-US" altLang="zh-CN" sz="16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etective</a:t>
            </a:r>
            <a:r>
              <a:rPr lang="en-US" altLang="zh-CN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angle: acos0.99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altLang="zh-CN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GB" altLang="zh-CN" sz="16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e+e</a:t>
            </a:r>
            <a:r>
              <a:rPr lang="en-GB" altLang="zh-CN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beams collide at the IP with a horizontal angle of 33mrad and the final focusing length is to 1.9m.</a:t>
            </a:r>
          </a:p>
          <a:p>
            <a:pPr algn="just"/>
            <a:endParaRPr lang="en-GB" altLang="zh-CN" sz="1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88C83EBB-9EF9-43BF-BC86-32CEEFE8E9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3038" y="1064292"/>
            <a:ext cx="6959306" cy="4115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12205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23">
            <a:extLst>
              <a:ext uri="{FF2B5EF4-FFF2-40B4-BE49-F238E27FC236}">
                <a16:creationId xmlns:a16="http://schemas.microsoft.com/office/drawing/2014/main" id="{3545BBB0-F5A1-4124-8C5A-A942C707EE66}"/>
              </a:ext>
            </a:extLst>
          </p:cNvPr>
          <p:cNvSpPr txBox="1"/>
          <p:nvPr/>
        </p:nvSpPr>
        <p:spPr>
          <a:xfrm>
            <a:off x="407689" y="175689"/>
            <a:ext cx="11690652" cy="733031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ctr" defTabSz="914400">
              <a:lnSpc>
                <a:spcPct val="90000"/>
              </a:lnSpc>
              <a:spcBef>
                <a:spcPct val="0"/>
              </a:spcBef>
              <a:buNone/>
              <a:defRPr sz="4000"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altLang="zh-CN" sz="3200" b="1" dirty="0">
                <a:solidFill>
                  <a:srgbClr val="FFFF00"/>
                </a:solidFill>
              </a:rPr>
              <a:t>MDI EDR goal, scope and plan</a:t>
            </a:r>
            <a:endParaRPr lang="zh-CN" altLang="en-US" sz="3200" b="1" dirty="0">
              <a:solidFill>
                <a:srgbClr val="FFFF00"/>
              </a:solidFill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27C22D73-750B-4915-B53D-20FA143F89D1}"/>
              </a:ext>
            </a:extLst>
          </p:cNvPr>
          <p:cNvSpPr txBox="1"/>
          <p:nvPr/>
        </p:nvSpPr>
        <p:spPr>
          <a:xfrm>
            <a:off x="620466" y="1247890"/>
            <a:ext cx="109728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IR magnet system &amp; Cryostats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altLang="zh-CN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FF Quads &amp; Correctors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altLang="zh-CN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Solenoid compensation &amp; anti-solenoid design update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altLang="zh-CN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Cryomodule design update, thermal and mechanical analysis of the structure, optimization of heat and mass transfer of the helium, design of current leads.</a:t>
            </a:r>
            <a:r>
              <a:rPr lang="en-US" altLang="zh-CN" dirty="0"/>
              <a:t> </a:t>
            </a:r>
            <a:r>
              <a:rPr lang="en-US" altLang="zh-CN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PI&amp;D scheme determination, assembly process design and alignment considerations.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 induced backgrounds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altLang="zh-CN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MDI region is now improved as more realistic, and software model developed. Narrow the difference with future experiments.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altLang="zh-CN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Backgrounds, collimators, IR beam losses, SR, IR radiation level &amp; fluences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Heat loads in IR region</a:t>
            </a:r>
          </a:p>
          <a:p>
            <a:pPr lvl="1">
              <a:buClr>
                <a:srgbClr val="002060"/>
              </a:buClr>
              <a:buFont typeface="Wingdings" panose="05000000000000000000" pitchFamily="2" charset="2"/>
              <a:buChar char="Ø"/>
            </a:pPr>
            <a:r>
              <a:rPr lang="en-US" altLang="zh-CN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HOM heating, SR, Beam loss backgrounds, Beam pipe thermal analysis</a:t>
            </a:r>
            <a:endParaRPr lang="en-US" altLang="zh-CN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IR Mechanical model, including vertex and </a:t>
            </a:r>
            <a:r>
              <a:rPr lang="en-US" altLang="zh-CN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lumical</a:t>
            </a:r>
            <a:r>
              <a:rPr lang="en-US" altLang="zh-CN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integration, and assembly concept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altLang="zh-CN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Cooling for vertex and vacuum chambers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altLang="zh-CN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Remote Vacuum connection, IR BPMs, Supporting system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altLang="zh-CN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Integrate in the design an alignment system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altLang="zh-CN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Overall integration and installation for all components in the MDI. Specific installation procedure. </a:t>
            </a:r>
            <a:endParaRPr lang="zh-CN" altLang="en-US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8186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5837"/>
    </mc:Choice>
    <mc:Fallback xmlns="">
      <p:transition spd="slow" advTm="155837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09600" y="1111102"/>
            <a:ext cx="10972800" cy="4840303"/>
          </a:xfrm>
        </p:spPr>
        <p:txBody>
          <a:bodyPr/>
          <a:lstStyle/>
          <a:p>
            <a:pPr>
              <a:spcAft>
                <a:spcPts val="0"/>
              </a:spcAft>
              <a:buClr>
                <a:srgbClr val="002060"/>
              </a:buClr>
              <a:buSzPct val="100000"/>
              <a:buFont typeface="Wingdings" panose="05000000000000000000" pitchFamily="2" charset="2"/>
              <a:buChar char="Ø"/>
            </a:pPr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In CEPC, there are two combined-function Superconducting magnets in MDI</a:t>
            </a:r>
          </a:p>
          <a:p>
            <a:pPr>
              <a:spcAft>
                <a:spcPts val="0"/>
              </a:spcAft>
              <a:buClr>
                <a:srgbClr val="002060"/>
              </a:buClr>
              <a:buSzPct val="100000"/>
              <a:buFont typeface="Wingdings" panose="05000000000000000000" pitchFamily="2" charset="2"/>
              <a:buChar char="Ø"/>
            </a:pPr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Each combined-function magnet includes double aperture </a:t>
            </a:r>
            <a:r>
              <a:rPr lang="en-US" altLang="zh-CN" sz="16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 gradient quadrupole (Q1a, Q1b, Q2) and anti-solenoid</a:t>
            </a:r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, around each side of the IP point,</a:t>
            </a:r>
            <a:r>
              <a:rPr lang="en-US" altLang="zh-CN" sz="1600" b="0" dirty="0">
                <a:latin typeface="Arial" panose="020B0604020202020204" pitchFamily="34" charset="0"/>
                <a:cs typeface="Arial" panose="020B0604020202020204" pitchFamily="34" charset="0"/>
              </a:rPr>
              <a:t> placed on a cantilever support</a:t>
            </a:r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spcAft>
                <a:spcPts val="0"/>
              </a:spcAft>
              <a:buClr>
                <a:srgbClr val="002060"/>
              </a:buClr>
              <a:buSzPct val="100000"/>
              <a:buFont typeface="Wingdings" panose="05000000000000000000" pitchFamily="2" charset="2"/>
              <a:buChar char="Ø"/>
            </a:pPr>
            <a:r>
              <a:rPr lang="en-US" altLang="zh-CN" sz="1600" b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Iron-free structure is selected for CEPC IR SC magnets</a:t>
            </a:r>
            <a:endParaRPr lang="en-US" altLang="zh-CN" sz="16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  <a:buClr>
                <a:srgbClr val="002060"/>
              </a:buClr>
              <a:buSzPct val="100000"/>
              <a:buFont typeface="Wingdings" panose="05000000000000000000" pitchFamily="2" charset="2"/>
              <a:buChar char="Ø"/>
            </a:pPr>
            <a:r>
              <a:rPr lang="en-US" altLang="zh-CN" sz="1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cryostat is used to provide the cryogenic environment for SC magnets, which is below 5.0 K. </a:t>
            </a:r>
          </a:p>
          <a:p>
            <a:endParaRPr lang="zh-CN" altLang="en-US" dirty="0"/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5B20A55D-6DC1-4DBE-8A90-CD61C614F44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19" y="4571458"/>
            <a:ext cx="7200000" cy="2139952"/>
          </a:xfrm>
          <a:prstGeom prst="rect">
            <a:avLst/>
          </a:prstGeom>
          <a:noFill/>
        </p:spPr>
      </p:pic>
      <p:sp>
        <p:nvSpPr>
          <p:cNvPr id="2" name="文本框 1">
            <a:extLst>
              <a:ext uri="{FF2B5EF4-FFF2-40B4-BE49-F238E27FC236}">
                <a16:creationId xmlns:a16="http://schemas.microsoft.com/office/drawing/2014/main" id="{DFE5EB70-160D-47A7-8341-E861D6528A2C}"/>
              </a:ext>
            </a:extLst>
          </p:cNvPr>
          <p:cNvSpPr txBox="1"/>
          <p:nvPr/>
        </p:nvSpPr>
        <p:spPr>
          <a:xfrm>
            <a:off x="1199456" y="192513"/>
            <a:ext cx="96116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 magnets and cryostat</a:t>
            </a:r>
            <a:endParaRPr lang="zh-CN" altLang="en-US" sz="3600" b="1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2917C490-2D2C-4AB4-B5B6-0B406CACA5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16896" y="2491048"/>
            <a:ext cx="7849034" cy="2080410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id="{BB954672-7F7B-46A1-BF6A-FBFEFF19E2ED}"/>
              </a:ext>
            </a:extLst>
          </p:cNvPr>
          <p:cNvSpPr txBox="1"/>
          <p:nvPr/>
        </p:nvSpPr>
        <p:spPr>
          <a:xfrm>
            <a:off x="7351289" y="4737403"/>
            <a:ext cx="4505351" cy="14255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60000" indent="-360000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altLang="zh-CN" sz="1600" dirty="0">
                <a:solidFill>
                  <a:srgbClr val="0000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The shield is extended </a:t>
            </a:r>
            <a:r>
              <a:rPr lang="en-US" altLang="zh-CN" sz="16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between the helium tank and the beam chamber. </a:t>
            </a:r>
          </a:p>
          <a:p>
            <a:pPr marL="360000" indent="-360000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altLang="zh-CN" sz="16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The 4K cold mass is cooled by </a:t>
            </a:r>
            <a:r>
              <a:rPr lang="en-US" altLang="zh-CN" sz="1600" dirty="0">
                <a:solidFill>
                  <a:srgbClr val="0000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supercritical or subcooled helium</a:t>
            </a:r>
            <a:r>
              <a:rPr lang="en-US" altLang="zh-CN" sz="16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,</a:t>
            </a:r>
            <a:r>
              <a:rPr lang="zh-CN" altLang="en-US" sz="16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en-US" altLang="zh-CN" sz="16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and the shield is by liquid nitrogen.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5EBACF9A-986C-42A5-B4D2-42762E054795}"/>
              </a:ext>
            </a:extLst>
          </p:cNvPr>
          <p:cNvSpPr txBox="1"/>
          <p:nvPr/>
        </p:nvSpPr>
        <p:spPr>
          <a:xfrm>
            <a:off x="494157" y="2821917"/>
            <a:ext cx="3607296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buClr>
                <a:srgbClr val="002060"/>
              </a:buClr>
              <a:buFont typeface="Wingdings" panose="05000000000000000000" pitchFamily="2" charset="2"/>
              <a:buChar char="Ø"/>
            </a:pPr>
            <a:r>
              <a:rPr lang="en-US" altLang="zh-CN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Superconducting magnets are immersed in the helium tank for the low temperature.</a:t>
            </a:r>
          </a:p>
          <a:p>
            <a:pPr>
              <a:buClr>
                <a:srgbClr val="002060"/>
              </a:buClr>
              <a:buFont typeface="Wingdings" panose="05000000000000000000" pitchFamily="2" charset="2"/>
              <a:buChar char="Ø"/>
            </a:pPr>
            <a:r>
              <a:rPr lang="en-US" altLang="zh-CN" sz="1600" dirty="0">
                <a:solidFill>
                  <a:srgbClr val="00206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One thermal shield is set for the heat interruption from the ambient temperature.</a:t>
            </a:r>
            <a:r>
              <a:rPr lang="en-US" altLang="zh-CN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9" name="矩形: 圆角 18">
            <a:extLst>
              <a:ext uri="{FF2B5EF4-FFF2-40B4-BE49-F238E27FC236}">
                <a16:creationId xmlns:a16="http://schemas.microsoft.com/office/drawing/2014/main" id="{AAD20F6A-E909-4A2D-9E3A-C561FD91A19E}"/>
              </a:ext>
            </a:extLst>
          </p:cNvPr>
          <p:cNvSpPr/>
          <p:nvPr/>
        </p:nvSpPr>
        <p:spPr>
          <a:xfrm>
            <a:off x="191344" y="2821917"/>
            <a:ext cx="3816424" cy="1569660"/>
          </a:xfrm>
          <a:prstGeom prst="roundRect">
            <a:avLst/>
          </a:prstGeom>
          <a:noFill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0" name="矩形: 圆角 19">
            <a:extLst>
              <a:ext uri="{FF2B5EF4-FFF2-40B4-BE49-F238E27FC236}">
                <a16:creationId xmlns:a16="http://schemas.microsoft.com/office/drawing/2014/main" id="{4A796CC5-C187-4A17-A863-065EBE6BF370}"/>
              </a:ext>
            </a:extLst>
          </p:cNvPr>
          <p:cNvSpPr/>
          <p:nvPr/>
        </p:nvSpPr>
        <p:spPr>
          <a:xfrm>
            <a:off x="7225219" y="4571458"/>
            <a:ext cx="4840711" cy="188187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642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5837"/>
    </mc:Choice>
    <mc:Fallback xmlns="">
      <p:transition spd="slow" advTm="155837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19150" y="1"/>
            <a:ext cx="10515600" cy="1114778"/>
          </a:xfrm>
        </p:spPr>
        <p:txBody>
          <a:bodyPr>
            <a:normAutofit/>
          </a:bodyPr>
          <a:lstStyle/>
          <a:p>
            <a:pPr algn="ctr"/>
            <a:r>
              <a:rPr lang="en-US" altLang="zh-CN" sz="3600" dirty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Radiation background</a:t>
            </a:r>
            <a:endParaRPr lang="zh-CN" altLang="en-US" sz="3600" dirty="0">
              <a:solidFill>
                <a:srgbClr val="FFFF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2A1E0435-C096-427A-91F0-10D430C66274}"/>
              </a:ext>
            </a:extLst>
          </p:cNvPr>
          <p:cNvSpPr txBox="1"/>
          <p:nvPr/>
        </p:nvSpPr>
        <p:spPr>
          <a:xfrm>
            <a:off x="-192266" y="1073987"/>
            <a:ext cx="6104374" cy="22354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indent="0">
              <a:lnSpc>
                <a:spcPct val="110000"/>
              </a:lnSpc>
              <a:buNone/>
            </a:pPr>
            <a:r>
              <a:rPr lang="en-US" altLang="zh-CN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Background sources:</a:t>
            </a:r>
          </a:p>
          <a:p>
            <a:pPr marL="1028700" lvl="1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 Photon backgrounds: SR, Pair production</a:t>
            </a:r>
          </a:p>
          <a:p>
            <a:pPr marL="1028700" lvl="1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 Beam loss backgrounds</a:t>
            </a:r>
          </a:p>
          <a:p>
            <a:pPr marL="1485900" lvl="2" indent="-285750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Radiative Bhabha scattering</a:t>
            </a:r>
          </a:p>
          <a:p>
            <a:pPr marL="1485900" lvl="2" indent="-285750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Beam Gas scattering</a:t>
            </a:r>
          </a:p>
          <a:p>
            <a:pPr marL="1485900" lvl="2" indent="-285750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Beam Thermal photon scattering</a:t>
            </a:r>
          </a:p>
          <a:p>
            <a:pPr marL="1028700" lvl="1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 Injection background</a:t>
            </a:r>
          </a:p>
        </p:txBody>
      </p:sp>
      <p:pic>
        <p:nvPicPr>
          <p:cNvPr id="31" name="图片 30">
            <a:extLst>
              <a:ext uri="{FF2B5EF4-FFF2-40B4-BE49-F238E27FC236}">
                <a16:creationId xmlns:a16="http://schemas.microsoft.com/office/drawing/2014/main" id="{7B2CF953-A148-48C4-8D67-4DDA8D3D9C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173" y="3548530"/>
            <a:ext cx="3101904" cy="2987878"/>
          </a:xfrm>
          <a:prstGeom prst="rect">
            <a:avLst/>
          </a:prstGeom>
        </p:spPr>
      </p:pic>
      <p:sp>
        <p:nvSpPr>
          <p:cNvPr id="32" name="文本框 31">
            <a:extLst>
              <a:ext uri="{FF2B5EF4-FFF2-40B4-BE49-F238E27FC236}">
                <a16:creationId xmlns:a16="http://schemas.microsoft.com/office/drawing/2014/main" id="{21FF5F30-B32D-4D85-A88F-90F84D8E78F3}"/>
              </a:ext>
            </a:extLst>
          </p:cNvPr>
          <p:cNvSpPr txBox="1"/>
          <p:nvPr/>
        </p:nvSpPr>
        <p:spPr>
          <a:xfrm>
            <a:off x="5636132" y="1073987"/>
            <a:ext cx="6369465" cy="27084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endParaRPr lang="zh-CN" altLang="en-US" sz="12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b="0" i="0" u="none" strike="noStrike" baseline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Collimators were implemented to reduce IR loss caused by single beam.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altLang="zh-CN" sz="1600" b="0" i="0" u="none" strike="noStrike" baseline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16 sets of collimators were implemented for MDI purpose, ~20 sets of collimators were installed for passive machine protection and will also contribute to mitigating beam background.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b="0" i="0" u="none" strike="noStrike" baseline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the implementation of collimators, multi-turn </a:t>
            </a:r>
            <a:r>
              <a:rPr lang="en-US" altLang="zh-CN" b="0" i="0" u="none" strike="noStrike" baseline="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beamstrahlung</a:t>
            </a:r>
            <a:r>
              <a:rPr lang="en-US" altLang="zh-CN" b="0" i="0" u="none" strike="noStrike" baseline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radiative Bhabha loss particles have been effectively shielded outside the interaction region. 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A0E89BCD-708D-43AE-A5BA-896D8A54DE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7437" y="3793594"/>
            <a:ext cx="7806612" cy="2522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53887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09625" y="-54015"/>
            <a:ext cx="10515600" cy="1078362"/>
          </a:xfrm>
        </p:spPr>
        <p:txBody>
          <a:bodyPr>
            <a:normAutofit/>
          </a:bodyPr>
          <a:lstStyle/>
          <a:p>
            <a:pPr algn="ctr"/>
            <a:r>
              <a:rPr lang="en-US" altLang="zh-CN" sz="3200" dirty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SR mitigation – mask and gold plating</a:t>
            </a:r>
            <a:endParaRPr lang="zh-CN" altLang="en-US" sz="3200" dirty="0">
              <a:solidFill>
                <a:srgbClr val="FFFF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83140" y="1253684"/>
            <a:ext cx="4987830" cy="1901687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115707" y="3568320"/>
            <a:ext cx="5610346" cy="138499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Masks design(two masks/IP/ring) :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Tungsten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One locates at -1.21m with 4mm height and 10mm long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The other at -4.2m with 0.6mm height</a:t>
            </a:r>
          </a:p>
        </p:txBody>
      </p:sp>
      <p:graphicFrame>
        <p:nvGraphicFramePr>
          <p:cNvPr id="7" name="表格 6">
            <a:extLst>
              <a:ext uri="{FF2B5EF4-FFF2-40B4-BE49-F238E27FC236}">
                <a16:creationId xmlns:a16="http://schemas.microsoft.com/office/drawing/2014/main" id="{A695CC18-0CEC-6BE2-C8EB-EDB08AEA7CF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3284973"/>
              </p:ext>
            </p:extLst>
          </p:nvPr>
        </p:nvGraphicFramePr>
        <p:xfrm>
          <a:off x="5838425" y="3536886"/>
          <a:ext cx="6237868" cy="3118773"/>
        </p:xfrm>
        <a:graphic>
          <a:graphicData uri="http://schemas.openxmlformats.org/drawingml/2006/table">
            <a:tbl>
              <a:tblPr/>
              <a:tblGrid>
                <a:gridCol w="2185225">
                  <a:extLst>
                    <a:ext uri="{9D8B030D-6E8A-4147-A177-3AD203B41FA5}">
                      <a16:colId xmlns:a16="http://schemas.microsoft.com/office/drawing/2014/main" val="1840885298"/>
                    </a:ext>
                  </a:extLst>
                </a:gridCol>
                <a:gridCol w="1642257">
                  <a:extLst>
                    <a:ext uri="{9D8B030D-6E8A-4147-A177-3AD203B41FA5}">
                      <a16:colId xmlns:a16="http://schemas.microsoft.com/office/drawing/2014/main" val="3538966053"/>
                    </a:ext>
                  </a:extLst>
                </a:gridCol>
                <a:gridCol w="2410386">
                  <a:extLst>
                    <a:ext uri="{9D8B030D-6E8A-4147-A177-3AD203B41FA5}">
                      <a16:colId xmlns:a16="http://schemas.microsoft.com/office/drawing/2014/main" val="537970290"/>
                    </a:ext>
                  </a:extLst>
                </a:gridCol>
              </a:tblGrid>
              <a:tr h="1026913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Methods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09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Photon hitting number on Be/BX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09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Deposition power on Be(W)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09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5805584"/>
                  </a:ext>
                </a:extLst>
              </a:tr>
              <a:tr h="418372">
                <a:tc>
                  <a:txBody>
                    <a:bodyPr/>
                    <a:lstStyle/>
                    <a:p>
                      <a:pPr fontAlgn="t"/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 mask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DF5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altLang="zh-CN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39400.0</a:t>
                      </a:r>
                      <a:endParaRPr lang="zh-CN" altLang="en-US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DF5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30.57*e-5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D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2964496"/>
                  </a:ext>
                </a:extLst>
              </a:tr>
              <a:tr h="418372">
                <a:tc>
                  <a:txBody>
                    <a:bodyPr/>
                    <a:lstStyle/>
                    <a:p>
                      <a:pPr fontAlgn="t"/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1.21-mask-Cu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DF5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altLang="zh-CN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1736.0</a:t>
                      </a:r>
                      <a:endParaRPr lang="zh-CN" altLang="en-US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DF5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1.45*e-5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D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9091872"/>
                  </a:ext>
                </a:extLst>
              </a:tr>
              <a:tr h="418372">
                <a:tc>
                  <a:txBody>
                    <a:bodyPr/>
                    <a:lstStyle/>
                    <a:p>
                      <a:pPr fontAlgn="t"/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1.21-mask-W</a:t>
                      </a:r>
                      <a:endParaRPr lang="en-US" sz="16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A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altLang="zh-CN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1698.0</a:t>
                      </a:r>
                      <a:endParaRPr lang="zh-CN" altLang="en-US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A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1.36*e-5</a:t>
                      </a:r>
                      <a:endParaRPr lang="en-US" sz="16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3156249"/>
                  </a:ext>
                </a:extLst>
              </a:tr>
              <a:tr h="418372">
                <a:tc>
                  <a:txBody>
                    <a:bodyPr/>
                    <a:lstStyle/>
                    <a:p>
                      <a:pPr fontAlgn="t"/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2.2-mask-Cu</a:t>
                      </a:r>
                      <a:endParaRPr lang="en-US" sz="16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DF5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altLang="zh-CN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1147.0</a:t>
                      </a:r>
                      <a:endParaRPr lang="zh-CN" altLang="en-US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DF5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0.94*e-5</a:t>
                      </a:r>
                      <a:endParaRPr lang="en-US" sz="16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D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0545423"/>
                  </a:ext>
                </a:extLst>
              </a:tr>
              <a:tr h="418372">
                <a:tc>
                  <a:txBody>
                    <a:bodyPr/>
                    <a:lstStyle/>
                    <a:p>
                      <a:pPr fontAlgn="t"/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1.21-mask-Cu-5㎛Au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A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altLang="zh-CN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216.0</a:t>
                      </a:r>
                      <a:endParaRPr lang="zh-CN" altLang="en-US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A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0.273*e-5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861018"/>
                  </a:ext>
                </a:extLst>
              </a:tr>
            </a:tbl>
          </a:graphicData>
        </a:graphic>
      </p:graphicFrame>
      <p:sp>
        <p:nvSpPr>
          <p:cNvPr id="3" name="文本框 2"/>
          <p:cNvSpPr txBox="1"/>
          <p:nvPr/>
        </p:nvSpPr>
        <p:spPr>
          <a:xfrm>
            <a:off x="115707" y="5262015"/>
            <a:ext cx="5678604" cy="1200329"/>
          </a:xfrm>
          <a:prstGeom prst="rect">
            <a:avLst/>
          </a:prstGeom>
          <a:solidFill>
            <a:srgbClr val="0070C0">
              <a:alpha val="11000"/>
            </a:srgbClr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Photons hitting number on Be/BX reduced by two orders of magnitude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Deposition power on Be pipe suppressed to acceptable level by vertex detector 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980A622F-2215-4E13-869E-1FB133E46FD8}"/>
              </a:ext>
            </a:extLst>
          </p:cNvPr>
          <p:cNvSpPr txBox="1"/>
          <p:nvPr/>
        </p:nvSpPr>
        <p:spPr>
          <a:xfrm>
            <a:off x="221030" y="1190090"/>
            <a:ext cx="6450358" cy="23467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endParaRPr lang="zh-CN" altLang="en-US" sz="105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sz="1800" b="0" i="0" u="none" strike="noStrike" baseline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central beam pipe was carefully designed to avoid the direct hitting of the SR photons.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sz="1800" b="0" i="0" u="none" strike="noStrike" baseline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masks are implemented to further mitigate the secondaries, the design is still on going. 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altLang="zh-CN" sz="1600" b="0" i="0" u="none" strike="noStrike" baseline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Several ways has been attempted, including the shrinking of the incoming beam pipe and different position/material/design of the mask. </a:t>
            </a:r>
          </a:p>
          <a:p>
            <a:endParaRPr lang="zh-CN" altLang="en-US" sz="16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0623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0457" y="237387"/>
            <a:ext cx="10515600" cy="576077"/>
          </a:xfrm>
        </p:spPr>
        <p:txBody>
          <a:bodyPr>
            <a:noAutofit/>
          </a:bodyPr>
          <a:lstStyle/>
          <a:p>
            <a:pPr algn="ctr"/>
            <a:r>
              <a:rPr lang="en-US" altLang="zh-CN" sz="3200" dirty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Shielding</a:t>
            </a:r>
            <a:endParaRPr lang="zh-CN" altLang="en-US" sz="3200" dirty="0">
              <a:solidFill>
                <a:srgbClr val="FFFF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65161" y="1205198"/>
            <a:ext cx="1098902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US" altLang="zh-CN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mitigate the beam background, </a:t>
            </a:r>
            <a:r>
              <a:rPr lang="en-US" altLang="zh-CN" sz="2000" b="0" i="0" u="none" strike="noStrike" baseline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Shielding has been implemented at both ends of the yoke using the 10 cm of paraffin, and also 10mm W outside of the cryo-module. </a:t>
            </a:r>
            <a:r>
              <a:rPr lang="en-US" altLang="zh-CN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 </a:t>
            </a:r>
            <a:r>
              <a:rPr lang="en-US" altLang="zh-CN" sz="2000" b="0" i="0" u="none" strike="noStrike" baseline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will continue with the optimization of BG and maybe more tungsten shielding inside &amp; outside of the cryostat.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zh-CN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Gold plating on beryllium </a:t>
            </a:r>
            <a:r>
              <a:rPr lang="en-US" altLang="zh-CN" sz="2000" dirty="0">
                <a:solidFill>
                  <a:srgbClr val="002060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pipe (~5µm) to mitigate the SR.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zh-CN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Shielding for detector hall</a:t>
            </a:r>
            <a:endParaRPr lang="zh-CN" altLang="en-US" sz="2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altLang="zh-CN" sz="2000" dirty="0">
              <a:solidFill>
                <a:srgbClr val="002060"/>
              </a:solidFill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  <a:p>
            <a:pPr marL="342900" indent="-342900" algn="l">
              <a:buFont typeface="Wingdings" panose="05000000000000000000" pitchFamily="2" charset="2"/>
              <a:buChar char="Ø"/>
            </a:pPr>
            <a:endParaRPr lang="en-US" altLang="zh-CN" sz="2000" b="0" i="0" u="none" strike="noStrike" baseline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zh-CN" altLang="en-US" sz="20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4D2B1850-75B7-45C4-ADD5-3A586D0186B7}"/>
              </a:ext>
            </a:extLst>
          </p:cNvPr>
          <p:cNvSpPr txBox="1"/>
          <p:nvPr/>
        </p:nvSpPr>
        <p:spPr>
          <a:xfrm>
            <a:off x="640457" y="5191751"/>
            <a:ext cx="9355799" cy="1200329"/>
          </a:xfrm>
          <a:prstGeom prst="rect">
            <a:avLst/>
          </a:prstGeom>
          <a:solidFill>
            <a:srgbClr val="0070C0">
              <a:alpha val="11000"/>
            </a:srgb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kumimoji="1" lang="en-US" altLang="zh-CN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very tight space of IR beam pipe layer ~Tungsten IR beam pipe </a:t>
            </a:r>
          </a:p>
          <a:p>
            <a:pPr marL="285738" marR="0" lvl="0" indent="-28573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altLang="zh-CN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To protect </a:t>
            </a:r>
            <a:r>
              <a:rPr lang="en-US" altLang="zh-CN" dirty="0">
                <a:solidFill>
                  <a:srgbClr val="002060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SC magnets: c</a:t>
            </a:r>
            <a:r>
              <a:rPr kumimoji="0" lang="en-US" altLang="zh-CN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umulative</a:t>
            </a:r>
            <a:r>
              <a:rPr kumimoji="0" lang="en-US" altLang="zh-CN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dose should be less than 100MGy</a:t>
            </a:r>
          </a:p>
          <a:p>
            <a:pPr marL="285738" marR="0" lvl="0" indent="-28573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en-US" altLang="zh-CN" dirty="0">
                <a:solidFill>
                  <a:srgbClr val="002060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To avoid quench of SC magnets: heat load density should be less than 100mJ/cm</a:t>
            </a:r>
            <a:r>
              <a:rPr lang="en-US" altLang="zh-CN" baseline="30000" dirty="0">
                <a:solidFill>
                  <a:srgbClr val="002060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3     </a:t>
            </a:r>
          </a:p>
          <a:p>
            <a:pPr marL="285738" marR="0" lvl="0" indent="-28573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en-US" altLang="zh-CN" dirty="0">
                <a:solidFill>
                  <a:srgbClr val="002060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Analysis is on-going to decide if tungsten alloy IR beam pipe is necessary or not</a:t>
            </a: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id="{65C02870-D98D-4DDA-8C35-49CF762FC2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95651" y="3252759"/>
            <a:ext cx="4320000" cy="1738755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9A49B049-E896-4275-86F0-69F25D5CA9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1889" y="3317569"/>
            <a:ext cx="3677308" cy="1609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41701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altLang="zh-CN" sz="3200" dirty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Movable collimators</a:t>
            </a:r>
            <a:endParaRPr lang="zh-CN" altLang="en-US" sz="3200" dirty="0">
              <a:solidFill>
                <a:srgbClr val="FFFF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1104597"/>
            <a:ext cx="120474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Movable collimators are designed for beam background mitigation.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Jaw and vacuum vessel material: </a:t>
            </a:r>
            <a:r>
              <a:rPr lang="en-US" altLang="zh-CN" dirty="0" err="1">
                <a:latin typeface="Arial" panose="020B0604020202020204" pitchFamily="34" charset="0"/>
                <a:cs typeface="Arial" panose="020B0604020202020204" pitchFamily="34" charset="0"/>
              </a:rPr>
              <a:t>Glidcop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 Al-15, can endure the SR and HOM power in normal operation.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altLang="zh-CN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B0D6A0B2-A569-421A-B781-CD6A0C041EF7}"/>
              </a:ext>
            </a:extLst>
          </p:cNvPr>
          <p:cNvSpPr txBox="1"/>
          <p:nvPr/>
        </p:nvSpPr>
        <p:spPr>
          <a:xfrm>
            <a:off x="1681840" y="6124277"/>
            <a:ext cx="2401834" cy="27699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Highest temperature: 124 </a:t>
            </a:r>
            <a:r>
              <a:rPr lang="zh-CN" alt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℃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B58A01A9-4127-4FF2-81C5-8191921E60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4733814"/>
            <a:ext cx="2273157" cy="1390463"/>
          </a:xfrm>
          <a:prstGeom prst="rect">
            <a:avLst/>
          </a:prstGeom>
        </p:spPr>
      </p:pic>
      <p:pic>
        <p:nvPicPr>
          <p:cNvPr id="13" name="内容占位符 5">
            <a:extLst>
              <a:ext uri="{FF2B5EF4-FFF2-40B4-BE49-F238E27FC236}">
                <a16:creationId xmlns:a16="http://schemas.microsoft.com/office/drawing/2014/main" id="{7A2EFE79-0943-4937-B4B5-7D7AAAF00D3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r="1734"/>
          <a:stretch/>
        </p:blipFill>
        <p:spPr>
          <a:xfrm>
            <a:off x="3233061" y="4617765"/>
            <a:ext cx="1764068" cy="1506512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7B909E1A-ACB6-4E3B-A050-24334FC43576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150" y="1716790"/>
            <a:ext cx="5396865" cy="2740025"/>
          </a:xfrm>
          <a:prstGeom prst="rect">
            <a:avLst/>
          </a:prstGeom>
          <a:noFill/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573B04C2-9713-43B6-93E6-4EF4BC5C08FE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3815" y="1881255"/>
            <a:ext cx="5188585" cy="2575560"/>
          </a:xfrm>
          <a:prstGeom prst="rect">
            <a:avLst/>
          </a:prstGeom>
          <a:noFill/>
        </p:spPr>
      </p:pic>
      <p:sp>
        <p:nvSpPr>
          <p:cNvPr id="15" name="文本框 14">
            <a:extLst>
              <a:ext uri="{FF2B5EF4-FFF2-40B4-BE49-F238E27FC236}">
                <a16:creationId xmlns:a16="http://schemas.microsoft.com/office/drawing/2014/main" id="{9FC5DB77-51EA-42B4-8B24-B7A2F1415CEB}"/>
              </a:ext>
            </a:extLst>
          </p:cNvPr>
          <p:cNvSpPr txBox="1"/>
          <p:nvPr/>
        </p:nvSpPr>
        <p:spPr>
          <a:xfrm>
            <a:off x="8637815" y="4000114"/>
            <a:ext cx="294458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Structure of the jaw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id="{2C0C84E0-03AF-472C-8FE7-2501DCB2A00B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7705" y="4733814"/>
            <a:ext cx="3254295" cy="208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id="{8A2DC059-F1BC-494E-8F92-AF65C1AF6926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0015" y="4618039"/>
            <a:ext cx="3287690" cy="212418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24051973"/>
      </p:ext>
    </p:extLst>
  </p:cSld>
  <p:clrMapOvr>
    <a:masterClrMapping/>
  </p:clrMapOvr>
</p:sld>
</file>

<file path=ppt/theme/theme1.xml><?xml version="1.0" encoding="utf-8"?>
<a:theme xmlns:a="http://schemas.openxmlformats.org/drawingml/2006/main" name="lCEG">
  <a:themeElements>
    <a:clrScheme name="lCEG 3">
      <a:dk1>
        <a:srgbClr val="2B166E"/>
      </a:dk1>
      <a:lt1>
        <a:srgbClr val="FFFFFF"/>
      </a:lt1>
      <a:dk2>
        <a:srgbClr val="3F9D6C"/>
      </a:dk2>
      <a:lt2>
        <a:srgbClr val="DDDDDD"/>
      </a:lt2>
      <a:accent1>
        <a:srgbClr val="5BCD81"/>
      </a:accent1>
      <a:accent2>
        <a:srgbClr val="3399FF"/>
      </a:accent2>
      <a:accent3>
        <a:srgbClr val="FFFFFF"/>
      </a:accent3>
      <a:accent4>
        <a:srgbClr val="23115D"/>
      </a:accent4>
      <a:accent5>
        <a:srgbClr val="B5E3C1"/>
      </a:accent5>
      <a:accent6>
        <a:srgbClr val="2D8AE7"/>
      </a:accent6>
      <a:hlink>
        <a:srgbClr val="6666FF"/>
      </a:hlink>
      <a:folHlink>
        <a:srgbClr val="6C9BBE"/>
      </a:folHlink>
    </a:clrScheme>
    <a:fontScheme name="lCEG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1">
                <a:alpha val="0"/>
              </a:schemeClr>
            </a:gs>
            <a:gs pos="50000">
              <a:srgbClr val="FF9900"/>
            </a:gs>
            <a:gs pos="100000">
              <a:schemeClr val="bg1">
                <a:alpha val="0"/>
              </a:schemeClr>
            </a:gs>
          </a:gsLst>
          <a:lin ang="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342900" marR="0" indent="-342900" algn="ctr" defTabSz="914400" rtl="0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Tx/>
          <a:buFont typeface="Wingdings" panose="05000000000000000000" pitchFamily="2" charset="2"/>
          <a:buNone/>
          <a:tabLst/>
          <a:defRPr kumimoji="0" lang="en-US" altLang="zh-CN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1">
                <a:alpha val="0"/>
              </a:schemeClr>
            </a:gs>
            <a:gs pos="50000">
              <a:srgbClr val="FF9900"/>
            </a:gs>
            <a:gs pos="100000">
              <a:schemeClr val="bg1">
                <a:alpha val="0"/>
              </a:schemeClr>
            </a:gs>
          </a:gsLst>
          <a:lin ang="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342900" marR="0" indent="-342900" algn="ctr" defTabSz="914400" rtl="0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Tx/>
          <a:buFont typeface="Wingdings" panose="05000000000000000000" pitchFamily="2" charset="2"/>
          <a:buNone/>
          <a:tabLst/>
          <a:defRPr kumimoji="0" lang="en-US" altLang="zh-CN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lCEG 1">
        <a:dk1>
          <a:srgbClr val="2B166E"/>
        </a:dk1>
        <a:lt1>
          <a:srgbClr val="FFFFFF"/>
        </a:lt1>
        <a:dk2>
          <a:srgbClr val="336699"/>
        </a:dk2>
        <a:lt2>
          <a:srgbClr val="DDDDDD"/>
        </a:lt2>
        <a:accent1>
          <a:srgbClr val="458F8F"/>
        </a:accent1>
        <a:accent2>
          <a:srgbClr val="CCCC00"/>
        </a:accent2>
        <a:accent3>
          <a:srgbClr val="FFFFFF"/>
        </a:accent3>
        <a:accent4>
          <a:srgbClr val="23115D"/>
        </a:accent4>
        <a:accent5>
          <a:srgbClr val="B0C6C6"/>
        </a:accent5>
        <a:accent6>
          <a:srgbClr val="B9B900"/>
        </a:accent6>
        <a:hlink>
          <a:srgbClr val="9999FF"/>
        </a:hlink>
        <a:folHlink>
          <a:srgbClr val="6C9BB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CEG 2">
        <a:dk1>
          <a:srgbClr val="666633"/>
        </a:dk1>
        <a:lt1>
          <a:srgbClr val="FFFFFF"/>
        </a:lt1>
        <a:dk2>
          <a:srgbClr val="000066"/>
        </a:dk2>
        <a:lt2>
          <a:srgbClr val="F7F4D5"/>
        </a:lt2>
        <a:accent1>
          <a:srgbClr val="C86C62"/>
        </a:accent1>
        <a:accent2>
          <a:srgbClr val="D3A5DF"/>
        </a:accent2>
        <a:accent3>
          <a:srgbClr val="FFFFFF"/>
        </a:accent3>
        <a:accent4>
          <a:srgbClr val="56562A"/>
        </a:accent4>
        <a:accent5>
          <a:srgbClr val="E0BAB7"/>
        </a:accent5>
        <a:accent6>
          <a:srgbClr val="BF95CA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CEG 3">
        <a:dk1>
          <a:srgbClr val="2B166E"/>
        </a:dk1>
        <a:lt1>
          <a:srgbClr val="FFFFFF"/>
        </a:lt1>
        <a:dk2>
          <a:srgbClr val="3F9D6C"/>
        </a:dk2>
        <a:lt2>
          <a:srgbClr val="DDDDDD"/>
        </a:lt2>
        <a:accent1>
          <a:srgbClr val="5BCD81"/>
        </a:accent1>
        <a:accent2>
          <a:srgbClr val="3399FF"/>
        </a:accent2>
        <a:accent3>
          <a:srgbClr val="FFFFFF"/>
        </a:accent3>
        <a:accent4>
          <a:srgbClr val="23115D"/>
        </a:accent4>
        <a:accent5>
          <a:srgbClr val="B5E3C1"/>
        </a:accent5>
        <a:accent6>
          <a:srgbClr val="2D8AE7"/>
        </a:accent6>
        <a:hlink>
          <a:srgbClr val="6666FF"/>
        </a:hlink>
        <a:folHlink>
          <a:srgbClr val="6C9BB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7203</TotalTime>
  <Words>1753</Words>
  <Application>Microsoft Office PowerPoint</Application>
  <PresentationFormat>宽屏</PresentationFormat>
  <Paragraphs>325</Paragraphs>
  <Slides>18</Slides>
  <Notes>5</Notes>
  <HiddenSlides>0</HiddenSlides>
  <MMClips>0</MMClips>
  <ScaleCrop>false</ScaleCrop>
  <HeadingPairs>
    <vt:vector size="8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9" baseType="lpstr">
      <vt:lpstr>Arial Unicode MS</vt:lpstr>
      <vt:lpstr>宋体</vt:lpstr>
      <vt:lpstr>微软雅黑</vt:lpstr>
      <vt:lpstr>Arial</vt:lpstr>
      <vt:lpstr>Calibri</vt:lpstr>
      <vt:lpstr>Symbol</vt:lpstr>
      <vt:lpstr>Times New Roman</vt:lpstr>
      <vt:lpstr>Verdana</vt:lpstr>
      <vt:lpstr>Wingdings</vt:lpstr>
      <vt:lpstr>lCEG</vt:lpstr>
      <vt:lpstr>Image</vt:lpstr>
      <vt:lpstr>CEPC MDI</vt:lpstr>
      <vt:lpstr>Outline</vt:lpstr>
      <vt:lpstr>MDI layout and IR design</vt:lpstr>
      <vt:lpstr>PowerPoint 演示文稿</vt:lpstr>
      <vt:lpstr>PowerPoint 演示文稿</vt:lpstr>
      <vt:lpstr>Radiation background</vt:lpstr>
      <vt:lpstr>SR mitigation – mask and gold plating</vt:lpstr>
      <vt:lpstr>Shielding</vt:lpstr>
      <vt:lpstr>Movable collimators</vt:lpstr>
      <vt:lpstr>PowerPoint 演示文稿</vt:lpstr>
      <vt:lpstr>PowerPoint 演示文稿</vt:lpstr>
      <vt:lpstr>Thermal analyses of IR beam pipe</vt:lpstr>
      <vt:lpstr>PowerPoint 演示文稿</vt:lpstr>
      <vt:lpstr>SC magnet support system</vt:lpstr>
      <vt:lpstr>IR BPMs</vt:lpstr>
      <vt:lpstr>Integration and Assembly</vt:lpstr>
      <vt:lpstr>Summary</vt:lpstr>
      <vt:lpstr>PowerPoint 演示文稿</vt:lpstr>
    </vt:vector>
  </TitlesOfParts>
  <Company>ihep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Machine-detecter Interface of CEPC double ring</dc:title>
  <dc:creator>unknown</dc:creator>
  <cp:lastModifiedBy>baisha</cp:lastModifiedBy>
  <cp:revision>888</cp:revision>
  <cp:lastPrinted>2022-09-13T03:04:20Z</cp:lastPrinted>
  <dcterms:created xsi:type="dcterms:W3CDTF">2017-10-26T07:15:36Z</dcterms:created>
  <dcterms:modified xsi:type="dcterms:W3CDTF">2025-01-15T05:31:48Z</dcterms:modified>
</cp:coreProperties>
</file>