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953" r:id="rId2"/>
    <p:sldId id="1242" r:id="rId3"/>
    <p:sldId id="1257" r:id="rId4"/>
    <p:sldId id="1152" r:id="rId5"/>
    <p:sldId id="1151" r:id="rId6"/>
    <p:sldId id="1161" r:id="rId7"/>
    <p:sldId id="1149" r:id="rId8"/>
    <p:sldId id="1163" r:id="rId9"/>
    <p:sldId id="1362" r:id="rId10"/>
    <p:sldId id="1363" r:id="rId11"/>
    <p:sldId id="1248" r:id="rId12"/>
    <p:sldId id="1353" r:id="rId13"/>
    <p:sldId id="1354" r:id="rId14"/>
    <p:sldId id="1355" r:id="rId15"/>
    <p:sldId id="1359" r:id="rId16"/>
    <p:sldId id="1357" r:id="rId17"/>
    <p:sldId id="1364" r:id="rId18"/>
    <p:sldId id="1174" r:id="rId1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沙 鹏" initials="沙" lastIdx="1" clrIdx="0">
    <p:extLst>
      <p:ext uri="{19B8F6BF-5375-455C-9EA6-DF929625EA0E}">
        <p15:presenceInfo xmlns:p15="http://schemas.microsoft.com/office/powerpoint/2012/main" userId="b8608ec0e979a9e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00A249"/>
    <a:srgbClr val="003399"/>
    <a:srgbClr val="0070C0"/>
    <a:srgbClr val="4D8357"/>
    <a:srgbClr val="FDCC6D"/>
    <a:srgbClr val="E6E6E6"/>
    <a:srgbClr val="FFFFFF"/>
    <a:srgbClr val="005800"/>
    <a:srgbClr val="0084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中度样式 4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C2FFA5D-87B4-456A-9821-1D502468CF0F}" styleName="主题样式 1 - 强调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中度样式 4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0505E3EF-67EA-436B-97B2-0124C06EBD24}" styleName="中度样式 4 - 强调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16D9F66E-5EB9-4882-86FB-DCBF35E3C3E4}" styleName="中度样式 4 - 强调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9C7853C-536D-4A76-A0AE-DD22124D55A5}" styleName="主题样式 1 - 强调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5758FB7-9AC5-4552-8A53-C91805E547FA}" styleName="主题样式 1 - 强调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中度样式 1 - 强调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BC89EF96-8CEA-46FF-86C4-4CE0E7609802}" styleName="浅色样式 3 - 强调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DBED569-4797-4DF1-A0F4-6AAB3CD982D8}" styleName="浅色样式 3 - 强调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中度样式 2 - 强调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DA37D80-6434-44D0-A028-1B22A696006F}" styleName="浅色样式 3 - 强调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浅色样式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浅色样式 1 - 强调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浅色样式 3 - 强调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3" autoAdjust="0"/>
    <p:restoredTop sz="94242" autoAdjust="0"/>
  </p:normalViewPr>
  <p:slideViewPr>
    <p:cSldViewPr>
      <p:cViewPr varScale="1">
        <p:scale>
          <a:sx n="116" d="100"/>
          <a:sy n="116" d="100"/>
        </p:scale>
        <p:origin x="592" y="1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9182"/>
    </p:cViewPr>
  </p:sorterViewPr>
  <p:notesViewPr>
    <p:cSldViewPr>
      <p:cViewPr varScale="1">
        <p:scale>
          <a:sx n="87" d="100"/>
          <a:sy n="87" d="100"/>
        </p:scale>
        <p:origin x="352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9E6D00-2C1C-47F1-8495-043F093F9ED6}" type="datetimeFigureOut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A05AE-EECD-457A-A033-312F4EB81B8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86177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3E0D183-6031-4C32-B44B-14746A336CF0}" type="datetimeFigureOut">
              <a:rPr lang="zh-CN" altLang="en-US" smtClean="0"/>
              <a:pPr/>
              <a:t>2025/1/14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42875" y="768350"/>
            <a:ext cx="68183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861441"/>
            <a:ext cx="5683250" cy="4605576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6"/>
            <a:ext cx="3078427" cy="511731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03A1DF17-A28C-4D46-829F-D8D110C0931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4622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A1DF17-A28C-4D46-829F-D8D110C09314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8489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21308" y="1718148"/>
            <a:ext cx="10363200" cy="1470025"/>
          </a:xfrm>
        </p:spPr>
        <p:txBody>
          <a:bodyPr>
            <a:noAutofit/>
          </a:bodyPr>
          <a:lstStyle>
            <a:lvl1pPr>
              <a:defRPr lang="zh-CN" altLang="en-US" sz="6600" b="1" kern="1200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25400" stA="30000" endPos="30000" dist="50800" dir="5400000" sy="-100000" algn="bl" rotWithShape="0"/>
                </a:effectLst>
                <a:latin typeface="微软雅黑" pitchFamily="34" charset="-122"/>
                <a:ea typeface="微软雅黑" pitchFamily="34" charset="-122"/>
                <a:cs typeface="+mn-cs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B30B2B-8DAF-4635-9F01-0B9C458933E3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矩形 8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0" name="矩形 9"/>
          <p:cNvSpPr/>
          <p:nvPr userDrawn="1"/>
        </p:nvSpPr>
        <p:spPr>
          <a:xfrm>
            <a:off x="-1" y="0"/>
            <a:ext cx="12192000" cy="216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1" name="矩形 10"/>
          <p:cNvSpPr/>
          <p:nvPr userDrawn="1"/>
        </p:nvSpPr>
        <p:spPr>
          <a:xfrm>
            <a:off x="9239272" y="-2"/>
            <a:ext cx="2952728" cy="216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val="179179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285861"/>
            <a:ext cx="10972800" cy="4840303"/>
          </a:xfrm>
        </p:spPr>
        <p:txBody>
          <a:bodyPr/>
          <a:lstStyle>
            <a:lvl1pPr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baseline="0">
                <a:latin typeface="Arial" panose="020B0604020202020204" pitchFamily="34" charset="0"/>
                <a:ea typeface="微软雅黑" pitchFamily="34" charset="-122"/>
              </a:defRPr>
            </a:lvl1pPr>
            <a:lvl2pPr>
              <a:defRPr sz="2400" baseline="0">
                <a:latin typeface="Arial" panose="020B0604020202020204" pitchFamily="34" charset="0"/>
                <a:ea typeface="微软雅黑" pitchFamily="34" charset="-122"/>
              </a:defRPr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B315D-5845-4E10-96EE-900B6420E4E9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6712" y="142852"/>
            <a:ext cx="10763325" cy="725470"/>
          </a:xfrm>
        </p:spPr>
        <p:txBody>
          <a:bodyPr>
            <a:normAutofit/>
          </a:bodyPr>
          <a:lstStyle>
            <a:lvl1pPr algn="l">
              <a:defRPr sz="3000" b="1" baseline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微软雅黑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15" name="矩形 14"/>
          <p:cNvSpPr/>
          <p:nvPr userDrawn="1"/>
        </p:nvSpPr>
        <p:spPr>
          <a:xfrm>
            <a:off x="0" y="6750024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6" name="矩形 15"/>
          <p:cNvSpPr/>
          <p:nvPr userDrawn="1"/>
        </p:nvSpPr>
        <p:spPr>
          <a:xfrm>
            <a:off x="2476476" y="6750024"/>
            <a:ext cx="9715525" cy="108000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18" name="矩形 17"/>
          <p:cNvSpPr/>
          <p:nvPr userDrawn="1"/>
        </p:nvSpPr>
        <p:spPr>
          <a:xfrm>
            <a:off x="-1" y="937526"/>
            <a:ext cx="12192000" cy="1080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23" name="矩形 22"/>
          <p:cNvSpPr/>
          <p:nvPr userDrawn="1"/>
        </p:nvSpPr>
        <p:spPr>
          <a:xfrm>
            <a:off x="0" y="0"/>
            <a:ext cx="285709" cy="91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8D2C3-E4EE-4507-8B92-8AE7B7B616F4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 dirty="0"/>
              <a:t>Click to edit Master subtitle style</a:t>
            </a:r>
            <a:endParaRPr lang="zh-CN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92942-8651-4956-B7C0-A7B74FFC6096}" type="datetime1">
              <a:rPr lang="zh-CN" altLang="en-US" smtClean="0"/>
              <a:t>2025/1/14</a:t>
            </a:fld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675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1CE2C9-0858-40D0-852F-2215466EB8FC}" type="datetime1">
              <a:rPr lang="zh-CN" altLang="en-US" smtClean="0"/>
              <a:t>2025/1/14</a:t>
            </a:fld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5E9139-A00B-4B2A-98A6-095DC08F13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0" r:id="rId2"/>
    <p:sldLayoutId id="2147483655" r:id="rId3"/>
    <p:sldLayoutId id="2147483674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emf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415724/" TargetMode="External"/><Relationship Id="rId4" Type="http://schemas.openxmlformats.org/officeDocument/2006/relationships/hyperlink" Target="https://indico.in2p3.fr/event/20053/contributions/137901/attachments/83995/125193/Gudrid_marseille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6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emf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3" descr="8d5d924e275b0c7f58feed1244176003"/>
          <p:cNvPicPr>
            <a:picLocks noChangeAspect="1"/>
          </p:cNvPicPr>
          <p:nvPr/>
        </p:nvPicPr>
        <p:blipFill rotWithShape="1">
          <a:blip r:embed="rId3"/>
          <a:srcRect t="28679" b="6192"/>
          <a:stretch/>
        </p:blipFill>
        <p:spPr>
          <a:xfrm>
            <a:off x="635" y="0"/>
            <a:ext cx="12191365" cy="2118283"/>
          </a:xfrm>
          <a:prstGeom prst="rect">
            <a:avLst/>
          </a:prstGeom>
        </p:spPr>
      </p:pic>
      <p:sp>
        <p:nvSpPr>
          <p:cNvPr id="6" name="标题 3"/>
          <p:cNvSpPr txBox="1">
            <a:spLocks/>
          </p:cNvSpPr>
          <p:nvPr/>
        </p:nvSpPr>
        <p:spPr>
          <a:xfrm>
            <a:off x="1692720" y="2420888"/>
            <a:ext cx="8627534" cy="1326319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>
            <a:lvl1pPr algn="ctr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HK">
                <a:effectLst/>
              </a:rPr>
              <a:t>Polarization progress</a:t>
            </a:r>
          </a:p>
        </p:txBody>
      </p:sp>
      <p:sp>
        <p:nvSpPr>
          <p:cNvPr id="7" name="文本框 7">
            <a:extLst>
              <a:ext uri="{FF2B5EF4-FFF2-40B4-BE49-F238E27FC236}">
                <a16:creationId xmlns:a16="http://schemas.microsoft.com/office/drawing/2014/main" id="{785816F2-AEF2-4FFE-A0DA-84B4490709A4}"/>
              </a:ext>
            </a:extLst>
          </p:cNvPr>
          <p:cNvSpPr txBox="1"/>
          <p:nvPr/>
        </p:nvSpPr>
        <p:spPr>
          <a:xfrm>
            <a:off x="1919536" y="4091688"/>
            <a:ext cx="79387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Zhe</a:t>
            </a:r>
            <a:r>
              <a:rPr lang="zh-CN" altLang="en-US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 </a:t>
            </a:r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Duan</a:t>
            </a:r>
          </a:p>
          <a:p>
            <a:pPr algn="ctr"/>
            <a:r>
              <a:rPr lang="en-US" altLang="zh-CN" sz="2800" dirty="0">
                <a:latin typeface="Times New Roman" panose="02020603050405020304" pitchFamily="18" charset="0"/>
                <a:ea typeface="微软雅黑" panose="020B0503020204020204" pitchFamily="34" charset="-122"/>
              </a:rPr>
              <a:t>On behalf of the CEPC Polarization Working Group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5" y="6457890"/>
            <a:ext cx="12191365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bg1"/>
                </a:solidFill>
              </a:rPr>
              <a:t>January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14,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2025,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IAS Program on Fumdamental Physics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2025,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HongKong,</a:t>
            </a:r>
            <a:r>
              <a:rPr lang="zh-CN" altLang="en-US" dirty="0">
                <a:solidFill>
                  <a:schemeClr val="bg1"/>
                </a:solidFill>
              </a:rPr>
              <a:t> </a:t>
            </a:r>
            <a:r>
              <a:rPr lang="en-US" altLang="zh-CN" dirty="0">
                <a:solidFill>
                  <a:schemeClr val="bg1"/>
                </a:solidFill>
              </a:rPr>
              <a:t>email: </a:t>
            </a:r>
            <a:r>
              <a:rPr lang="en-US" altLang="zh-CN" dirty="0" err="1">
                <a:solidFill>
                  <a:schemeClr val="bg1"/>
                </a:solidFill>
              </a:rPr>
              <a:t>duanz@ihep.ac.cn</a:t>
            </a:r>
            <a:endParaRPr lang="en-US" altLang="zh-CN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istrator\Desktop\11112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2" y="35979"/>
            <a:ext cx="1548428" cy="9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F552FA-C358-4F70-9CE8-3E41459FCE36}" type="slidenum">
              <a:rPr lang="zh-CN" altLang="en-US" smtClean="0"/>
              <a:t>1</a:t>
            </a:fld>
            <a:endParaRPr lang="zh-CN" altLang="en-US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9E9CC69A-F74D-486C-8BF4-51DFEF834EDC}"/>
              </a:ext>
            </a:extLst>
          </p:cNvPr>
          <p:cNvSpPr txBox="1"/>
          <p:nvPr/>
        </p:nvSpPr>
        <p:spPr>
          <a:xfrm>
            <a:off x="6023992" y="30778"/>
            <a:ext cx="59766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400" dirty="0">
                <a:latin typeface="Arial Black" panose="020B0A04020102020204" pitchFamily="34" charset="0"/>
              </a:rPr>
              <a:t>Circular Electron Positron Collider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39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732"/>
    </mc:Choice>
    <mc:Fallback xmlns="">
      <p:transition spd="slow" advTm="23732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48BCCFC-1562-CA48-5318-D0C9842998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46244"/>
            <a:ext cx="10972800" cy="2359163"/>
          </a:xfrm>
        </p:spPr>
        <p:txBody>
          <a:bodyPr>
            <a:normAutofit/>
          </a:bodyPr>
          <a:lstStyle/>
          <a:p>
            <a:r>
              <a:rPr lang="en-US" altLang="zh-CN" sz="2400"/>
              <a:t>Spin</a:t>
            </a:r>
            <a:r>
              <a:rPr lang="zh-CN" altLang="en-US" sz="2400"/>
              <a:t> </a:t>
            </a:r>
            <a:r>
              <a:rPr lang="en-US" altLang="zh-CN" sz="2400"/>
              <a:t>rotators</a:t>
            </a:r>
            <a:r>
              <a:rPr lang="zh-CN" altLang="en-US" sz="2400"/>
              <a:t> </a:t>
            </a:r>
            <a:r>
              <a:rPr lang="en-US" altLang="zh-CN" sz="2400"/>
              <a:t>have</a:t>
            </a:r>
            <a:r>
              <a:rPr lang="zh-CN" altLang="en-US" sz="2400"/>
              <a:t> </a:t>
            </a:r>
            <a:r>
              <a:rPr lang="en-US" altLang="zh-CN" sz="2400"/>
              <a:t>been</a:t>
            </a:r>
            <a:r>
              <a:rPr lang="zh-CN" altLang="en-US" sz="2400"/>
              <a:t> </a:t>
            </a:r>
            <a:r>
              <a:rPr lang="en-US" altLang="zh-CN" sz="2400"/>
              <a:t>implemented</a:t>
            </a:r>
            <a:r>
              <a:rPr lang="zh-CN" altLang="en-US" sz="2400"/>
              <a:t> </a:t>
            </a:r>
            <a:r>
              <a:rPr lang="en-US" altLang="zh-CN" sz="2400"/>
              <a:t>into</a:t>
            </a:r>
            <a:r>
              <a:rPr lang="zh-CN" altLang="en-US" sz="2400"/>
              <a:t> </a:t>
            </a:r>
            <a:r>
              <a:rPr lang="en-US" altLang="zh-CN" sz="2400"/>
              <a:t>the</a:t>
            </a:r>
            <a:r>
              <a:rPr lang="zh-CN" altLang="en-US" sz="2400"/>
              <a:t> </a:t>
            </a:r>
            <a:r>
              <a:rPr lang="en-US" altLang="zh-CN" sz="2400"/>
              <a:t>TDR</a:t>
            </a:r>
            <a:r>
              <a:rPr lang="zh-CN" altLang="en-US" sz="2400"/>
              <a:t> </a:t>
            </a:r>
            <a:r>
              <a:rPr lang="en-US" altLang="zh-CN" sz="2400"/>
              <a:t>lattice</a:t>
            </a:r>
          </a:p>
          <a:p>
            <a:pPr lvl="1"/>
            <a:r>
              <a:rPr lang="en-US" altLang="zh-CN" sz="2200"/>
              <a:t>Inserted</a:t>
            </a:r>
            <a:r>
              <a:rPr lang="zh-CN" altLang="en-US" sz="2200"/>
              <a:t> </a:t>
            </a:r>
            <a:r>
              <a:rPr lang="en-US" altLang="zh-CN" sz="2200"/>
              <a:t>into</a:t>
            </a:r>
            <a:r>
              <a:rPr lang="zh-CN" altLang="en-US" sz="2200"/>
              <a:t> </a:t>
            </a:r>
            <a:r>
              <a:rPr lang="en-US" altLang="zh-CN" sz="2200"/>
              <a:t>the</a:t>
            </a:r>
            <a:r>
              <a:rPr lang="zh-CN" altLang="en-US" sz="2200"/>
              <a:t> </a:t>
            </a:r>
            <a:r>
              <a:rPr lang="en-US" altLang="zh-CN" sz="2200"/>
              <a:t>regions</a:t>
            </a:r>
            <a:r>
              <a:rPr lang="zh-CN" altLang="en-US" sz="2200"/>
              <a:t> </a:t>
            </a:r>
            <a:r>
              <a:rPr lang="en-US" altLang="zh-CN" sz="2200"/>
              <a:t>between</a:t>
            </a:r>
            <a:r>
              <a:rPr lang="zh-CN" altLang="en-US" sz="2200"/>
              <a:t> </a:t>
            </a:r>
            <a:r>
              <a:rPr lang="en-US" altLang="zh-CN" sz="2200"/>
              <a:t>IR</a:t>
            </a:r>
            <a:r>
              <a:rPr lang="zh-CN" altLang="en-US" sz="2200"/>
              <a:t> </a:t>
            </a:r>
            <a:r>
              <a:rPr lang="en-US" altLang="zh-CN" sz="2200"/>
              <a:t>and</a:t>
            </a:r>
            <a:r>
              <a:rPr lang="zh-CN" altLang="en-US" sz="2200"/>
              <a:t> </a:t>
            </a:r>
            <a:r>
              <a:rPr lang="en-US" altLang="zh-CN" sz="2200"/>
              <a:t>ARC</a:t>
            </a:r>
          </a:p>
          <a:p>
            <a:pPr lvl="1"/>
            <a:r>
              <a:rPr lang="en-US" altLang="zh-CN" sz="2200"/>
              <a:t>The</a:t>
            </a:r>
            <a:r>
              <a:rPr lang="zh-CN" altLang="en-US" sz="2200"/>
              <a:t> </a:t>
            </a:r>
            <a:r>
              <a:rPr lang="en-US" altLang="zh-CN" sz="2200"/>
              <a:t>deflection</a:t>
            </a:r>
            <a:r>
              <a:rPr lang="zh-CN" altLang="en-US" sz="2200"/>
              <a:t> </a:t>
            </a:r>
            <a:r>
              <a:rPr lang="en-US" altLang="zh-CN" sz="2200"/>
              <a:t>angles</a:t>
            </a:r>
            <a:r>
              <a:rPr lang="zh-CN" altLang="en-US" sz="2200"/>
              <a:t> </a:t>
            </a:r>
            <a:r>
              <a:rPr lang="en-US" altLang="zh-CN" sz="2200"/>
              <a:t>and</a:t>
            </a:r>
            <a:r>
              <a:rPr lang="zh-CN" altLang="en-US" sz="2200"/>
              <a:t> </a:t>
            </a:r>
            <a:r>
              <a:rPr lang="en-US" altLang="zh-CN" sz="2200"/>
              <a:t>lengths</a:t>
            </a:r>
            <a:r>
              <a:rPr lang="zh-CN" altLang="en-US" sz="2200"/>
              <a:t> </a:t>
            </a:r>
            <a:r>
              <a:rPr lang="en-US" altLang="zh-CN" sz="2200"/>
              <a:t>of</a:t>
            </a:r>
            <a:r>
              <a:rPr lang="zh-CN" altLang="en-US" sz="2200"/>
              <a:t> </a:t>
            </a:r>
            <a:r>
              <a:rPr lang="en-US" altLang="zh-CN" sz="2200"/>
              <a:t>ARC</a:t>
            </a:r>
            <a:r>
              <a:rPr lang="zh-CN" altLang="en-US" sz="2200"/>
              <a:t> </a:t>
            </a:r>
            <a:r>
              <a:rPr lang="en-US" altLang="zh-CN" sz="2200"/>
              <a:t>dipoles</a:t>
            </a:r>
            <a:r>
              <a:rPr lang="zh-CN" altLang="en-US" sz="2200"/>
              <a:t> </a:t>
            </a:r>
            <a:r>
              <a:rPr lang="en-US" altLang="zh-CN" sz="2200"/>
              <a:t>are</a:t>
            </a:r>
            <a:r>
              <a:rPr lang="zh-CN" altLang="en-US" sz="2200"/>
              <a:t> </a:t>
            </a:r>
            <a:r>
              <a:rPr lang="en-US" altLang="zh-CN" sz="2200"/>
              <a:t>reduced</a:t>
            </a:r>
          </a:p>
          <a:p>
            <a:pPr lvl="1"/>
            <a:r>
              <a:rPr lang="en-US" altLang="zh-CN" sz="2200"/>
              <a:t>The</a:t>
            </a:r>
            <a:r>
              <a:rPr lang="zh-CN" altLang="en-US" sz="2200"/>
              <a:t> </a:t>
            </a:r>
            <a:r>
              <a:rPr lang="en-US" altLang="zh-CN" sz="2200"/>
              <a:t>circumference</a:t>
            </a:r>
            <a:r>
              <a:rPr lang="zh-CN" altLang="en-US" sz="2200"/>
              <a:t> </a:t>
            </a:r>
            <a:r>
              <a:rPr lang="en-US" altLang="zh-CN" sz="2200"/>
              <a:t>of</a:t>
            </a:r>
            <a:r>
              <a:rPr lang="zh-CN" altLang="en-US" sz="2200"/>
              <a:t> </a:t>
            </a:r>
            <a:r>
              <a:rPr lang="en-US" altLang="zh-CN" sz="2200"/>
              <a:t>the</a:t>
            </a:r>
            <a:r>
              <a:rPr lang="zh-CN" altLang="en-US" sz="2200"/>
              <a:t> </a:t>
            </a:r>
            <a:r>
              <a:rPr lang="en-US" altLang="zh-CN" sz="2200"/>
              <a:t>whole</a:t>
            </a:r>
            <a:r>
              <a:rPr lang="zh-CN" altLang="en-US" sz="2200"/>
              <a:t> </a:t>
            </a:r>
            <a:r>
              <a:rPr lang="en-US" altLang="zh-CN" sz="2200"/>
              <a:t>ring</a:t>
            </a:r>
            <a:r>
              <a:rPr lang="zh-CN" altLang="en-US" sz="2200"/>
              <a:t> </a:t>
            </a:r>
            <a:r>
              <a:rPr lang="en-US" altLang="zh-CN" sz="2200"/>
              <a:t>is</a:t>
            </a:r>
            <a:r>
              <a:rPr lang="zh-CN" altLang="en-US" sz="2200"/>
              <a:t> </a:t>
            </a:r>
            <a:r>
              <a:rPr lang="en-US" altLang="zh-CN" sz="2200"/>
              <a:t>99.913km</a:t>
            </a:r>
          </a:p>
          <a:p>
            <a:pPr lvl="1"/>
            <a:r>
              <a:rPr lang="en-US" altLang="zh-CN" sz="2200"/>
              <a:t>More</a:t>
            </a:r>
            <a:r>
              <a:rPr lang="zh-CN" altLang="en-US" sz="2200"/>
              <a:t> </a:t>
            </a:r>
            <a:r>
              <a:rPr lang="en-US" altLang="zh-CN" sz="2200"/>
              <a:t>detailed</a:t>
            </a:r>
            <a:r>
              <a:rPr lang="zh-CN" altLang="en-US" sz="2200"/>
              <a:t> </a:t>
            </a:r>
            <a:r>
              <a:rPr lang="en-US" altLang="zh-CN" sz="2200"/>
              <a:t>optics</a:t>
            </a:r>
            <a:r>
              <a:rPr lang="zh-CN" altLang="en-US" sz="2200"/>
              <a:t> </a:t>
            </a:r>
            <a:r>
              <a:rPr lang="en-US" altLang="zh-CN" sz="2200"/>
              <a:t>matching</a:t>
            </a:r>
            <a:r>
              <a:rPr lang="zh-CN" altLang="en-US" sz="2200"/>
              <a:t> </a:t>
            </a:r>
            <a:r>
              <a:rPr lang="en-US" altLang="zh-CN" sz="2200"/>
              <a:t>&amp;</a:t>
            </a:r>
            <a:r>
              <a:rPr lang="zh-CN" altLang="en-US" sz="2200"/>
              <a:t> </a:t>
            </a:r>
            <a:r>
              <a:rPr lang="en-US" altLang="zh-CN" sz="2200"/>
              <a:t>optimization</a:t>
            </a:r>
            <a:r>
              <a:rPr lang="zh-CN" altLang="en-US" sz="2200"/>
              <a:t> </a:t>
            </a:r>
            <a:r>
              <a:rPr lang="en-US" altLang="zh-CN" sz="2200"/>
              <a:t>is</a:t>
            </a:r>
            <a:r>
              <a:rPr lang="zh-CN" altLang="en-US" sz="2200"/>
              <a:t> </a:t>
            </a:r>
            <a:r>
              <a:rPr lang="en-US" altLang="zh-CN" sz="2200"/>
              <a:t>under</a:t>
            </a:r>
            <a:r>
              <a:rPr lang="zh-CN" altLang="en-US" sz="2200"/>
              <a:t> </a:t>
            </a:r>
            <a:r>
              <a:rPr lang="en-US" altLang="zh-CN" sz="2200"/>
              <a:t>way</a:t>
            </a:r>
            <a:r>
              <a:rPr lang="zh-CN" altLang="en-US" sz="2200"/>
              <a:t>  </a:t>
            </a:r>
            <a:endParaRPr lang="en-US" sz="22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0C3FF2-FD53-2185-0CB9-442310497A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0915688" cy="725470"/>
          </a:xfrm>
        </p:spPr>
        <p:txBody>
          <a:bodyPr>
            <a:normAutofit fontScale="90000"/>
          </a:bodyPr>
          <a:lstStyle/>
          <a:p>
            <a:r>
              <a:rPr lang="en-US" altLang="zh-CN"/>
              <a:t>Updates</a:t>
            </a:r>
            <a:r>
              <a:rPr lang="zh-CN" altLang="en-US"/>
              <a:t> </a:t>
            </a:r>
            <a:r>
              <a:rPr lang="en-US" altLang="zh-CN"/>
              <a:t>on</a:t>
            </a:r>
            <a:r>
              <a:rPr lang="zh-CN" altLang="en-US"/>
              <a:t> </a:t>
            </a:r>
            <a:r>
              <a:rPr lang="en-US" altLang="zh-CN"/>
              <a:t>spin</a:t>
            </a:r>
            <a:r>
              <a:rPr lang="zh-CN" altLang="en-US"/>
              <a:t> </a:t>
            </a:r>
            <a:r>
              <a:rPr lang="en-US" altLang="zh-CN"/>
              <a:t>rotator</a:t>
            </a:r>
            <a:r>
              <a:rPr lang="zh-CN" altLang="en-US"/>
              <a:t> </a:t>
            </a:r>
            <a:r>
              <a:rPr lang="en-US" altLang="zh-CN"/>
              <a:t>implementation</a:t>
            </a:r>
            <a:r>
              <a:rPr lang="zh-CN" altLang="en-US"/>
              <a:t> </a:t>
            </a:r>
            <a:r>
              <a:rPr lang="en-US" altLang="zh-CN"/>
              <a:t>in</a:t>
            </a:r>
            <a:r>
              <a:rPr lang="zh-CN" altLang="en-US"/>
              <a:t> </a:t>
            </a:r>
            <a:r>
              <a:rPr lang="en-US" altLang="zh-CN"/>
              <a:t>Colliders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3A470-C7B2-15F9-7EE3-2F1DDF209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10</a:t>
            </a:fld>
            <a:endParaRPr lang="zh-CN" altLang="en-US"/>
          </a:p>
        </p:txBody>
      </p:sp>
      <p:pic>
        <p:nvPicPr>
          <p:cNvPr id="5" name="图片 3">
            <a:extLst>
              <a:ext uri="{FF2B5EF4-FFF2-40B4-BE49-F238E27FC236}">
                <a16:creationId xmlns:a16="http://schemas.microsoft.com/office/drawing/2014/main" id="{422D5D5B-A218-AA18-05C6-71FCA5897B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367" y="3583328"/>
            <a:ext cx="4246459" cy="2670665"/>
          </a:xfrm>
          <a:prstGeom prst="rect">
            <a:avLst/>
          </a:prstGeom>
        </p:spPr>
      </p:pic>
      <p:pic>
        <p:nvPicPr>
          <p:cNvPr id="6" name="图片 4">
            <a:extLst>
              <a:ext uri="{FF2B5EF4-FFF2-40B4-BE49-F238E27FC236}">
                <a16:creationId xmlns:a16="http://schemas.microsoft.com/office/drawing/2014/main" id="{BD70D0C5-79ED-76D7-4953-111605EB98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48092" y="3564982"/>
            <a:ext cx="2690084" cy="2662746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BA7D3E5-0157-7580-1BFD-3CCD77F1A1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24192" y="3583328"/>
            <a:ext cx="3332110" cy="282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8522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8B810266-97DE-1DA3-1825-F69A2BD0F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075" y="4245401"/>
            <a:ext cx="3747901" cy="232865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631B6C2-C8D8-5286-8689-209D61776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Key</a:t>
            </a:r>
            <a:r>
              <a:rPr lang="zh-CN" altLang="en-US"/>
              <a:t> </a:t>
            </a:r>
            <a:r>
              <a:rPr lang="en-US" altLang="zh-CN"/>
              <a:t>aspects</a:t>
            </a:r>
            <a:r>
              <a:rPr lang="zh-CN" altLang="en-US"/>
              <a:t> </a:t>
            </a:r>
            <a:r>
              <a:rPr lang="en-US" altLang="zh-CN"/>
              <a:t>of</a:t>
            </a:r>
            <a:r>
              <a:rPr lang="zh-CN" altLang="en-US"/>
              <a:t> </a:t>
            </a:r>
            <a:r>
              <a:rPr lang="en-US" altLang="zh-CN"/>
              <a:t>polarization</a:t>
            </a:r>
            <a:r>
              <a:rPr lang="zh-CN" altLang="en-US"/>
              <a:t> </a:t>
            </a:r>
            <a:r>
              <a:rPr lang="en-US" altLang="zh-CN"/>
              <a:t>R&amp;D</a:t>
            </a:r>
            <a:r>
              <a:rPr lang="zh-CN" altLang="en-US"/>
              <a:t> </a:t>
            </a:r>
            <a:r>
              <a:rPr lang="en-US" altLang="zh-CN"/>
              <a:t>in</a:t>
            </a:r>
            <a:r>
              <a:rPr lang="zh-CN" altLang="en-US"/>
              <a:t> </a:t>
            </a:r>
            <a:r>
              <a:rPr lang="en-US" altLang="zh-CN"/>
              <a:t>the</a:t>
            </a:r>
            <a:r>
              <a:rPr lang="zh-CN" altLang="en-US"/>
              <a:t> </a:t>
            </a:r>
            <a:r>
              <a:rPr lang="en-US" altLang="zh-CN"/>
              <a:t>EDR</a:t>
            </a:r>
            <a:r>
              <a:rPr lang="zh-CN" altLang="en-US"/>
              <a:t> </a:t>
            </a:r>
            <a:r>
              <a:rPr lang="en-US" altLang="zh-CN"/>
              <a:t>phase</a:t>
            </a:r>
            <a:r>
              <a:rPr lang="zh-CN" altLang="en-US"/>
              <a:t> 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22A50C-250E-4A2D-58E5-6451ED758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11</a:t>
            </a:fld>
            <a:endParaRPr lang="zh-CN" altLang="en-US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A6A82F44-F3A8-CD79-D4E0-4BB45E36AC8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5811"/>
              </p:ext>
            </p:extLst>
          </p:nvPr>
        </p:nvGraphicFramePr>
        <p:xfrm>
          <a:off x="263352" y="1261864"/>
          <a:ext cx="1177058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71555">
                  <a:extLst>
                    <a:ext uri="{9D8B030D-6E8A-4147-A177-3AD203B41FA5}">
                      <a16:colId xmlns:a16="http://schemas.microsoft.com/office/drawing/2014/main" val="3647431247"/>
                    </a:ext>
                  </a:extLst>
                </a:gridCol>
                <a:gridCol w="3437749">
                  <a:extLst>
                    <a:ext uri="{9D8B030D-6E8A-4147-A177-3AD203B41FA5}">
                      <a16:colId xmlns:a16="http://schemas.microsoft.com/office/drawing/2014/main" val="1848682712"/>
                    </a:ext>
                  </a:extLst>
                </a:gridCol>
                <a:gridCol w="4861282">
                  <a:extLst>
                    <a:ext uri="{9D8B030D-6E8A-4147-A177-3AD203B41FA5}">
                      <a16:colId xmlns:a16="http://schemas.microsoft.com/office/drawing/2014/main" val="1660132979"/>
                    </a:ext>
                  </a:extLst>
                </a:gridCol>
              </a:tblGrid>
              <a:tr h="333460">
                <a:tc>
                  <a:txBody>
                    <a:bodyPr/>
                    <a:lstStyle/>
                    <a:p>
                      <a:r>
                        <a:rPr lang="en-US" altLang="zh-CN"/>
                        <a:t>Key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aspects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Figure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of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merit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R&amp;D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goal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1125808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r>
                        <a:rPr lang="en-US" altLang="zh-CN"/>
                        <a:t>Design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study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&gt;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50%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for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both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beams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improve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e-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design,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study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e+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scheme</a:t>
                      </a:r>
                      <a:r>
                        <a:rPr lang="zh-CN" altLang="en-US"/>
                        <a:t>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2117322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r>
                        <a:rPr lang="en-US" altLang="zh-CN"/>
                        <a:t>Polarized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electron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source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&gt;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85%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polarized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DC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gun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@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PAPS,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&gt;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85%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4357387"/>
                  </a:ext>
                </a:extLst>
              </a:tr>
              <a:tr h="333460">
                <a:tc>
                  <a:txBody>
                    <a:bodyPr/>
                    <a:lstStyle/>
                    <a:p>
                      <a:r>
                        <a:rPr lang="en-US" altLang="zh-CN"/>
                        <a:t>Compton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polarimeter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3D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measurements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~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0.1%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vertical</a:t>
                      </a:r>
                      <a:r>
                        <a:rPr lang="zh-CN" altLang="en-US" b="1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altLang="zh-CN" b="1">
                          <a:solidFill>
                            <a:srgbClr val="FF0000"/>
                          </a:solidFill>
                        </a:rPr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measurement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@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BEPCII,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~1%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3360545"/>
                  </a:ext>
                </a:extLst>
              </a:tr>
              <a:tr h="583556">
                <a:tc>
                  <a:txBody>
                    <a:bodyPr/>
                    <a:lstStyle/>
                    <a:p>
                      <a:r>
                        <a:rPr lang="en-US" altLang="zh-CN"/>
                        <a:t>Resonant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depolarization-based</a:t>
                      </a:r>
                    </a:p>
                    <a:p>
                      <a:r>
                        <a:rPr lang="en-US" altLang="zh-CN"/>
                        <a:t>beam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energy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calibration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~1e-6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for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Z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&amp;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W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demonstration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@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BEPCII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3458677"/>
                  </a:ext>
                </a:extLst>
              </a:tr>
              <a:tr h="583556">
                <a:tc>
                  <a:txBody>
                    <a:bodyPr/>
                    <a:lstStyle/>
                    <a:p>
                      <a:r>
                        <a:rPr lang="en-US" altLang="zh-CN"/>
                        <a:t>Solenoid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spin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rotator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for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longitudinal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polarization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@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Z-pole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Solenid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integral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field</a:t>
                      </a:r>
                      <a:r>
                        <a:rPr lang="zh-CN" altLang="en-US"/>
                        <a:t> </a:t>
                      </a:r>
                      <a:endParaRPr lang="en-US" altLang="zh-CN"/>
                    </a:p>
                    <a:p>
                      <a:r>
                        <a:rPr lang="en-US" altLang="zh-CN"/>
                        <a:t>~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1000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T.m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per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IP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YBCO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SC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solenoid,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B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~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12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T,</a:t>
                      </a:r>
                      <a:r>
                        <a:rPr lang="zh-CN" altLang="en-US"/>
                        <a:t>  </a:t>
                      </a:r>
                      <a:r>
                        <a:rPr lang="en-US" altLang="zh-CN"/>
                        <a:t>BL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&gt;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10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T.m</a:t>
                      </a:r>
                      <a:r>
                        <a:rPr lang="zh-CN" altLang="en-US"/>
                        <a:t> 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0117383"/>
                  </a:ext>
                </a:extLst>
              </a:tr>
            </a:tbl>
          </a:graphicData>
        </a:graphic>
      </p:graphicFrame>
      <p:pic>
        <p:nvPicPr>
          <p:cNvPr id="7" name="图片 4" descr="spinPrecession.gif">
            <a:extLst>
              <a:ext uri="{FF2B5EF4-FFF2-40B4-BE49-F238E27FC236}">
                <a16:creationId xmlns:a16="http://schemas.microsoft.com/office/drawing/2014/main" id="{CDC1BCD8-EBB7-9D51-DDA0-930B135B54E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4295" y="4702727"/>
            <a:ext cx="3030017" cy="1414008"/>
          </a:xfrm>
          <a:prstGeom prst="rect">
            <a:avLst/>
          </a:prstGeom>
        </p:spPr>
      </p:pic>
      <p:sp>
        <p:nvSpPr>
          <p:cNvPr id="8" name="Rounded Rectangle 4">
            <a:extLst>
              <a:ext uri="{FF2B5EF4-FFF2-40B4-BE49-F238E27FC236}">
                <a16:creationId xmlns:a16="http://schemas.microsoft.com/office/drawing/2014/main" id="{E50E85B9-84B7-4DCB-5486-BE5364F7809C}"/>
              </a:ext>
            </a:extLst>
          </p:cNvPr>
          <p:cNvSpPr/>
          <p:nvPr/>
        </p:nvSpPr>
        <p:spPr>
          <a:xfrm>
            <a:off x="7095063" y="5819864"/>
            <a:ext cx="469525" cy="1215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5">
            <a:extLst>
              <a:ext uri="{FF2B5EF4-FFF2-40B4-BE49-F238E27FC236}">
                <a16:creationId xmlns:a16="http://schemas.microsoft.com/office/drawing/2014/main" id="{90D69DCB-DC1F-B41E-636C-E87B111C6693}"/>
              </a:ext>
            </a:extLst>
          </p:cNvPr>
          <p:cNvSpPr txBox="1"/>
          <p:nvPr/>
        </p:nvSpPr>
        <p:spPr>
          <a:xfrm>
            <a:off x="6778912" y="5897554"/>
            <a:ext cx="14875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0432FF"/>
                </a:solidFill>
              </a:rPr>
              <a:t>polarimeter</a:t>
            </a:r>
          </a:p>
        </p:txBody>
      </p: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72CD8CA6-7CDB-278E-235E-75185A2CCB0C}"/>
              </a:ext>
            </a:extLst>
          </p:cNvPr>
          <p:cNvSpPr/>
          <p:nvPr/>
        </p:nvSpPr>
        <p:spPr>
          <a:xfrm>
            <a:off x="8319199" y="5437370"/>
            <a:ext cx="127800" cy="276238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椭圆 15">
            <a:extLst>
              <a:ext uri="{FF2B5EF4-FFF2-40B4-BE49-F238E27FC236}">
                <a16:creationId xmlns:a16="http://schemas.microsoft.com/office/drawing/2014/main" id="{13815478-F5AC-86A0-6247-3C41C2C58256}"/>
              </a:ext>
            </a:extLst>
          </p:cNvPr>
          <p:cNvSpPr/>
          <p:nvPr/>
        </p:nvSpPr>
        <p:spPr>
          <a:xfrm>
            <a:off x="6547727" y="5684766"/>
            <a:ext cx="123151" cy="12705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5">
            <a:extLst>
              <a:ext uri="{FF2B5EF4-FFF2-40B4-BE49-F238E27FC236}">
                <a16:creationId xmlns:a16="http://schemas.microsoft.com/office/drawing/2014/main" id="{1FD14E51-32DE-7515-68C7-9B5A2A28AE7D}"/>
              </a:ext>
            </a:extLst>
          </p:cNvPr>
          <p:cNvSpPr/>
          <p:nvPr/>
        </p:nvSpPr>
        <p:spPr>
          <a:xfrm>
            <a:off x="7911247" y="5202587"/>
            <a:ext cx="123151" cy="127059"/>
          </a:xfrm>
          <a:prstGeom prst="ellipse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7">
            <a:extLst>
              <a:ext uri="{FF2B5EF4-FFF2-40B4-BE49-F238E27FC236}">
                <a16:creationId xmlns:a16="http://schemas.microsoft.com/office/drawing/2014/main" id="{9D9DE7F4-C03A-60FB-A25F-FBF5272B7F37}"/>
              </a:ext>
            </a:extLst>
          </p:cNvPr>
          <p:cNvSpPr txBox="1"/>
          <p:nvPr/>
        </p:nvSpPr>
        <p:spPr>
          <a:xfrm>
            <a:off x="5822831" y="5798935"/>
            <a:ext cx="1473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IP/detector</a:t>
            </a:r>
            <a:endParaRPr lang="zh-CN" altLang="en-US" sz="1400" dirty="0"/>
          </a:p>
        </p:txBody>
      </p:sp>
      <p:sp>
        <p:nvSpPr>
          <p:cNvPr id="14" name="文本框 17">
            <a:extLst>
              <a:ext uri="{FF2B5EF4-FFF2-40B4-BE49-F238E27FC236}">
                <a16:creationId xmlns:a16="http://schemas.microsoft.com/office/drawing/2014/main" id="{64D9CD2A-6D1E-2A26-EE08-02E5855B3360}"/>
              </a:ext>
            </a:extLst>
          </p:cNvPr>
          <p:cNvSpPr txBox="1"/>
          <p:nvPr/>
        </p:nvSpPr>
        <p:spPr>
          <a:xfrm>
            <a:off x="7359055" y="4910689"/>
            <a:ext cx="14732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/>
              <a:t>IP/detector</a:t>
            </a:r>
            <a:endParaRPr lang="zh-CN" altLang="en-US" sz="14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EEB16E3-7F1A-19FF-D8C7-287CA2DFFF3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139" y="4417653"/>
            <a:ext cx="3527387" cy="198415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F85FD2E-4435-C3D0-72C1-751939BB1B87}"/>
              </a:ext>
            </a:extLst>
          </p:cNvPr>
          <p:cNvSpPr txBox="1"/>
          <p:nvPr/>
        </p:nvSpPr>
        <p:spPr>
          <a:xfrm>
            <a:off x="304785" y="4228281"/>
            <a:ext cx="16867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rgbClr val="0000FF"/>
                </a:solidFill>
              </a:rPr>
              <a:t>Hardware</a:t>
            </a:r>
            <a:r>
              <a:rPr lang="zh-CN" altLang="en-US" b="1">
                <a:solidFill>
                  <a:srgbClr val="0000FF"/>
                </a:solidFill>
              </a:rPr>
              <a:t> </a:t>
            </a:r>
            <a:r>
              <a:rPr lang="en-US" altLang="zh-CN" b="1">
                <a:solidFill>
                  <a:srgbClr val="0000FF"/>
                </a:solidFill>
              </a:rPr>
              <a:t>R&amp;D</a:t>
            </a:r>
            <a:r>
              <a:rPr lang="zh-CN" altLang="en-US" b="1">
                <a:solidFill>
                  <a:srgbClr val="0000FF"/>
                </a:solidFill>
              </a:rPr>
              <a:t> </a:t>
            </a:r>
            <a:r>
              <a:rPr lang="en-US" altLang="zh-CN" b="1">
                <a:solidFill>
                  <a:srgbClr val="0000FF"/>
                </a:solidFill>
              </a:rPr>
              <a:t>and</a:t>
            </a:r>
            <a:r>
              <a:rPr lang="zh-CN" altLang="en-US" b="1">
                <a:solidFill>
                  <a:srgbClr val="0000FF"/>
                </a:solidFill>
              </a:rPr>
              <a:t> </a:t>
            </a:r>
            <a:r>
              <a:rPr lang="en-US" altLang="zh-CN" b="1">
                <a:solidFill>
                  <a:srgbClr val="0000FF"/>
                </a:solidFill>
              </a:rPr>
              <a:t>beam</a:t>
            </a:r>
            <a:r>
              <a:rPr lang="zh-CN" altLang="en-US" b="1">
                <a:solidFill>
                  <a:srgbClr val="0000FF"/>
                </a:solidFill>
              </a:rPr>
              <a:t> </a:t>
            </a:r>
            <a:r>
              <a:rPr lang="en-US" altLang="zh-CN" b="1">
                <a:solidFill>
                  <a:srgbClr val="0000FF"/>
                </a:solidFill>
              </a:rPr>
              <a:t>tests</a:t>
            </a:r>
            <a:endParaRPr lang="en-US" b="1">
              <a:solidFill>
                <a:srgbClr val="0000FF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32C42A7-2FCA-BF9E-765F-DBD28BAD9F6B}"/>
              </a:ext>
            </a:extLst>
          </p:cNvPr>
          <p:cNvSpPr txBox="1"/>
          <p:nvPr/>
        </p:nvSpPr>
        <p:spPr>
          <a:xfrm>
            <a:off x="345418" y="5214372"/>
            <a:ext cx="1646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Experimental</a:t>
            </a:r>
            <a:r>
              <a:rPr lang="zh-CN" altLang="en-US" b="1"/>
              <a:t> </a:t>
            </a:r>
            <a:r>
              <a:rPr lang="en-US" altLang="zh-CN" b="1"/>
              <a:t>studies</a:t>
            </a:r>
            <a:endParaRPr lang="en-US" b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F3BF318-712B-94C4-7E68-E082631CCD6D}"/>
              </a:ext>
            </a:extLst>
          </p:cNvPr>
          <p:cNvSpPr txBox="1"/>
          <p:nvPr/>
        </p:nvSpPr>
        <p:spPr>
          <a:xfrm>
            <a:off x="330771" y="6228020"/>
            <a:ext cx="1646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/>
              <a:t>Physics</a:t>
            </a:r>
            <a:r>
              <a:rPr lang="zh-CN" altLang="en-US" b="1"/>
              <a:t> </a:t>
            </a:r>
            <a:r>
              <a:rPr lang="en-US" altLang="zh-CN" b="1"/>
              <a:t>design</a:t>
            </a:r>
            <a:endParaRPr lang="en-US" b="1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93E7176-BA43-3408-FB4B-9FE451A14DDA}"/>
              </a:ext>
            </a:extLst>
          </p:cNvPr>
          <p:cNvCxnSpPr>
            <a:cxnSpLocks/>
          </p:cNvCxnSpPr>
          <p:nvPr/>
        </p:nvCxnSpPr>
        <p:spPr>
          <a:xfrm flipH="1">
            <a:off x="997437" y="4797152"/>
            <a:ext cx="1" cy="4550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6C2C070-8B2F-041D-8987-CADC1286F97A}"/>
              </a:ext>
            </a:extLst>
          </p:cNvPr>
          <p:cNvCxnSpPr>
            <a:cxnSpLocks/>
          </p:cNvCxnSpPr>
          <p:nvPr/>
        </p:nvCxnSpPr>
        <p:spPr>
          <a:xfrm flipH="1">
            <a:off x="990642" y="5823925"/>
            <a:ext cx="1" cy="4550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1EDC6A8-CF54-C084-153C-80800E9748E6}"/>
              </a:ext>
            </a:extLst>
          </p:cNvPr>
          <p:cNvSpPr txBox="1"/>
          <p:nvPr/>
        </p:nvSpPr>
        <p:spPr>
          <a:xfrm>
            <a:off x="1032049" y="4859826"/>
            <a:ext cx="819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Enable</a:t>
            </a:r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438EF9A-0174-09A8-CB9D-6A2E982D0B09}"/>
              </a:ext>
            </a:extLst>
          </p:cNvPr>
          <p:cNvSpPr txBox="1"/>
          <p:nvPr/>
        </p:nvSpPr>
        <p:spPr>
          <a:xfrm>
            <a:off x="1032049" y="5798935"/>
            <a:ext cx="728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/>
              <a:t>Verify</a:t>
            </a:r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3CFA38B-87A0-41A7-5B1A-68D3C0961635}"/>
              </a:ext>
            </a:extLst>
          </p:cNvPr>
          <p:cNvSpPr/>
          <p:nvPr/>
        </p:nvSpPr>
        <p:spPr>
          <a:xfrm>
            <a:off x="304785" y="4228281"/>
            <a:ext cx="1672112" cy="236907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01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2BB3897-D4A8-29D8-FC97-7D309FE94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40" y="1230352"/>
            <a:ext cx="6636254" cy="2255212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en-US" altLang="zh-CN" sz="2600"/>
              <a:t>Convert</a:t>
            </a:r>
            <a:r>
              <a:rPr lang="zh-CN" altLang="en-US" sz="2600"/>
              <a:t> </a:t>
            </a:r>
            <a:r>
              <a:rPr lang="en-US" altLang="zh-CN" sz="2600"/>
              <a:t>a</a:t>
            </a:r>
            <a:r>
              <a:rPr lang="zh-CN" altLang="en-US" sz="2600"/>
              <a:t> </a:t>
            </a:r>
            <a:r>
              <a:rPr lang="en-US" altLang="zh-CN" sz="2600"/>
              <a:t>HV</a:t>
            </a:r>
            <a:r>
              <a:rPr lang="zh-CN" altLang="en-US" sz="2600"/>
              <a:t> </a:t>
            </a:r>
            <a:r>
              <a:rPr lang="en-US" altLang="zh-CN" sz="2600"/>
              <a:t>DC</a:t>
            </a:r>
            <a:r>
              <a:rPr lang="zh-CN" altLang="en-US" sz="2600"/>
              <a:t> </a:t>
            </a:r>
            <a:r>
              <a:rPr lang="en-US" altLang="zh-CN" sz="2600"/>
              <a:t>gun</a:t>
            </a:r>
            <a:r>
              <a:rPr lang="zh-CN" altLang="en-US" sz="2600"/>
              <a:t> </a:t>
            </a:r>
            <a:r>
              <a:rPr lang="en-US" altLang="zh-CN" sz="2600"/>
              <a:t>to</a:t>
            </a:r>
            <a:r>
              <a:rPr lang="zh-CN" altLang="en-US" sz="2600"/>
              <a:t> </a:t>
            </a:r>
            <a:r>
              <a:rPr lang="en-US" altLang="zh-CN" sz="2600"/>
              <a:t>a</a:t>
            </a:r>
            <a:r>
              <a:rPr lang="zh-CN" altLang="en-US" sz="2600"/>
              <a:t> </a:t>
            </a:r>
            <a:r>
              <a:rPr lang="en-US" altLang="zh-CN" sz="2600"/>
              <a:t>polarized</a:t>
            </a:r>
            <a:r>
              <a:rPr lang="zh-CN" altLang="en-US" sz="2600"/>
              <a:t> </a:t>
            </a:r>
            <a:r>
              <a:rPr lang="en-US" altLang="zh-CN" sz="2600"/>
              <a:t>electron</a:t>
            </a:r>
            <a:r>
              <a:rPr lang="zh-CN" altLang="en-US" sz="2600"/>
              <a:t> </a:t>
            </a:r>
            <a:r>
              <a:rPr lang="en-US" altLang="zh-CN" sz="2600"/>
              <a:t>source</a:t>
            </a:r>
          </a:p>
          <a:p>
            <a:pPr lvl="1"/>
            <a:r>
              <a:rPr lang="en-US" altLang="zh-CN" sz="2600"/>
              <a:t>Domestic</a:t>
            </a:r>
            <a:r>
              <a:rPr lang="zh-CN" altLang="en-US" sz="2600"/>
              <a:t> </a:t>
            </a:r>
            <a:r>
              <a:rPr lang="en-US" altLang="zh-CN" sz="2600"/>
              <a:t>R&amp;D</a:t>
            </a:r>
            <a:r>
              <a:rPr lang="zh-CN" altLang="en-US" sz="2600"/>
              <a:t> </a:t>
            </a:r>
            <a:r>
              <a:rPr lang="en-US" altLang="zh-CN" sz="2600"/>
              <a:t>on</a:t>
            </a:r>
            <a:r>
              <a:rPr lang="zh-CN" altLang="en-US" sz="2600"/>
              <a:t> </a:t>
            </a:r>
            <a:r>
              <a:rPr lang="en-US" altLang="zh-CN" sz="2600"/>
              <a:t>superlattice</a:t>
            </a:r>
            <a:r>
              <a:rPr lang="zh-CN" altLang="en-US" sz="2600"/>
              <a:t> </a:t>
            </a:r>
            <a:r>
              <a:rPr lang="en-US" altLang="zh-CN" sz="2600"/>
              <a:t>GaAs</a:t>
            </a:r>
            <a:r>
              <a:rPr lang="zh-CN" altLang="en-US" sz="2600"/>
              <a:t> </a:t>
            </a:r>
            <a:r>
              <a:rPr lang="en-US" altLang="zh-CN" sz="2600"/>
              <a:t>cathode,</a:t>
            </a:r>
            <a:r>
              <a:rPr lang="zh-CN" altLang="en-US" sz="2600"/>
              <a:t> </a:t>
            </a:r>
            <a:r>
              <a:rPr lang="en-US" altLang="zh-CN" sz="2600"/>
              <a:t>goal:</a:t>
            </a:r>
            <a:r>
              <a:rPr lang="zh-CN" altLang="en-US" sz="2600"/>
              <a:t>  </a:t>
            </a:r>
            <a:r>
              <a:rPr lang="en-US" altLang="zh-CN" sz="2600"/>
              <a:t>polarization</a:t>
            </a:r>
            <a:r>
              <a:rPr lang="zh-CN" altLang="en-US" sz="2600"/>
              <a:t> </a:t>
            </a:r>
            <a:r>
              <a:rPr lang="en-US" altLang="zh-CN" sz="2600"/>
              <a:t>&gt;</a:t>
            </a:r>
            <a:r>
              <a:rPr lang="zh-CN" altLang="en-US" sz="2600"/>
              <a:t> </a:t>
            </a:r>
            <a:r>
              <a:rPr lang="en-US" altLang="zh-CN" sz="2600"/>
              <a:t>85%,</a:t>
            </a:r>
            <a:r>
              <a:rPr lang="zh-CN" altLang="en-US" sz="2600"/>
              <a:t> </a:t>
            </a:r>
            <a:r>
              <a:rPr lang="en-US" altLang="zh-CN" sz="2600"/>
              <a:t>QE</a:t>
            </a:r>
            <a:r>
              <a:rPr lang="zh-CN" altLang="en-US" sz="2600"/>
              <a:t> </a:t>
            </a:r>
            <a:r>
              <a:rPr lang="en-US" altLang="zh-CN" sz="2600"/>
              <a:t>&gt;</a:t>
            </a:r>
            <a:r>
              <a:rPr lang="zh-CN" altLang="en-US" sz="2600"/>
              <a:t> </a:t>
            </a:r>
            <a:r>
              <a:rPr lang="en-US" altLang="zh-CN" sz="2600"/>
              <a:t>0.8%</a:t>
            </a:r>
          </a:p>
          <a:p>
            <a:pPr lvl="1"/>
            <a:r>
              <a:rPr lang="en-US" altLang="zh-CN" sz="2600"/>
              <a:t>First design of</a:t>
            </a:r>
            <a:r>
              <a:rPr lang="zh-CN" altLang="en-US" sz="2600"/>
              <a:t> </a:t>
            </a:r>
            <a:r>
              <a:rPr lang="en-US" altLang="zh-CN" sz="2600"/>
              <a:t>Wien</a:t>
            </a:r>
            <a:r>
              <a:rPr lang="zh-CN" altLang="en-US" sz="2600"/>
              <a:t> </a:t>
            </a:r>
            <a:r>
              <a:rPr lang="en-US" altLang="zh-CN" sz="2600"/>
              <a:t>filter</a:t>
            </a:r>
            <a:r>
              <a:rPr lang="zh-CN" altLang="en-US" sz="2600"/>
              <a:t> </a:t>
            </a:r>
            <a:r>
              <a:rPr lang="en-US" altLang="zh-CN" sz="2600"/>
              <a:t>&amp;</a:t>
            </a:r>
            <a:r>
              <a:rPr lang="zh-CN" altLang="en-US" sz="2600"/>
              <a:t> </a:t>
            </a:r>
            <a:r>
              <a:rPr lang="en-US" altLang="zh-CN" sz="2600"/>
              <a:t>Mott</a:t>
            </a:r>
            <a:r>
              <a:rPr lang="zh-CN" altLang="en-US" sz="2600"/>
              <a:t> </a:t>
            </a:r>
            <a:r>
              <a:rPr lang="en-US" altLang="zh-CN" sz="2600"/>
              <a:t>polarimeter</a:t>
            </a:r>
            <a:r>
              <a:rPr lang="zh-CN" altLang="en-US" sz="2600"/>
              <a:t> </a:t>
            </a:r>
            <a:r>
              <a:rPr lang="en-US" altLang="zh-CN" sz="2600"/>
              <a:t>and</a:t>
            </a:r>
            <a:r>
              <a:rPr lang="zh-CN" altLang="en-US" sz="2600"/>
              <a:t> </a:t>
            </a:r>
            <a:r>
              <a:rPr lang="en-US" altLang="zh-CN" sz="2600"/>
              <a:t>the</a:t>
            </a:r>
            <a:r>
              <a:rPr lang="zh-CN" altLang="en-US" sz="2600"/>
              <a:t> </a:t>
            </a:r>
            <a:r>
              <a:rPr lang="en-US" altLang="zh-CN" sz="2600"/>
              <a:t>beamline</a:t>
            </a:r>
            <a:r>
              <a:rPr lang="zh-CN" altLang="en-US" sz="2600"/>
              <a:t> </a:t>
            </a:r>
            <a:r>
              <a:rPr lang="en-US" altLang="zh-CN" sz="2600"/>
              <a:t>modification,</a:t>
            </a:r>
            <a:r>
              <a:rPr lang="zh-CN" altLang="en-US" sz="2600"/>
              <a:t> </a:t>
            </a:r>
            <a:r>
              <a:rPr lang="en-US" altLang="zh-CN" sz="2600"/>
              <a:t>in</a:t>
            </a:r>
            <a:r>
              <a:rPr lang="zh-CN" altLang="en-US" sz="2600"/>
              <a:t> </a:t>
            </a:r>
            <a:r>
              <a:rPr lang="en-US" altLang="zh-CN" sz="2600"/>
              <a:t>collaboration</a:t>
            </a:r>
            <a:r>
              <a:rPr lang="zh-CN" altLang="en-US" sz="2600"/>
              <a:t> </a:t>
            </a:r>
            <a:r>
              <a:rPr lang="en-US" altLang="zh-CN" sz="2600"/>
              <a:t>with</a:t>
            </a:r>
            <a:r>
              <a:rPr lang="zh-CN" altLang="en-US" sz="2600"/>
              <a:t> </a:t>
            </a:r>
            <a:r>
              <a:rPr lang="en-US" altLang="zh-CN" sz="2600"/>
              <a:t>V.</a:t>
            </a:r>
            <a:r>
              <a:rPr lang="zh-CN" altLang="en-US" sz="2600"/>
              <a:t> </a:t>
            </a:r>
            <a:r>
              <a:rPr lang="en-US" altLang="zh-CN" sz="2600"/>
              <a:t>Tyukin</a:t>
            </a:r>
            <a:r>
              <a:rPr lang="zh-CN" altLang="en-US" sz="2600"/>
              <a:t> </a:t>
            </a:r>
            <a:r>
              <a:rPr lang="en-US" altLang="zh-CN" sz="2600"/>
              <a:t>(JGU-Mainz) supported by PIFI</a:t>
            </a:r>
          </a:p>
          <a:p>
            <a:pPr lvl="1"/>
            <a:r>
              <a:rPr lang="en-US" altLang="zh-CN" sz="2600"/>
              <a:t>Beam</a:t>
            </a:r>
            <a:r>
              <a:rPr lang="zh-CN" altLang="en-US" sz="2600"/>
              <a:t> </a:t>
            </a:r>
            <a:r>
              <a:rPr lang="en-US" altLang="zh-CN" sz="2600"/>
              <a:t>commissioning</a:t>
            </a:r>
            <a:r>
              <a:rPr lang="zh-CN" altLang="en-US" sz="2600"/>
              <a:t> </a:t>
            </a:r>
            <a:r>
              <a:rPr lang="en-US" altLang="zh-CN" sz="2600"/>
              <a:t>scheduled</a:t>
            </a:r>
            <a:r>
              <a:rPr lang="zh-CN" altLang="en-US" sz="2600"/>
              <a:t> </a:t>
            </a:r>
            <a:r>
              <a:rPr lang="en-US" altLang="zh-CN" sz="2600"/>
              <a:t>in</a:t>
            </a:r>
            <a:r>
              <a:rPr lang="zh-CN" altLang="en-US" sz="2600"/>
              <a:t> </a:t>
            </a:r>
            <a:r>
              <a:rPr lang="en-US" altLang="zh-CN" sz="2600"/>
              <a:t>2026-2027</a:t>
            </a:r>
          </a:p>
          <a:p>
            <a:pPr lvl="1" algn="just"/>
            <a:endParaRPr lang="en-US" altLang="zh-CN"/>
          </a:p>
          <a:p>
            <a:pPr marL="457200" lvl="1" indent="0">
              <a:buNone/>
            </a:pPr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DD13FA-39B0-CE92-8946-223CC4C91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A</a:t>
            </a:r>
            <a:r>
              <a:rPr lang="zh-CN" altLang="en-US"/>
              <a:t> </a:t>
            </a:r>
            <a:r>
              <a:rPr lang="en-US" altLang="zh-CN"/>
              <a:t>test</a:t>
            </a:r>
            <a:r>
              <a:rPr lang="zh-CN" altLang="en-US"/>
              <a:t> </a:t>
            </a:r>
            <a:r>
              <a:rPr lang="en-US" altLang="zh-CN"/>
              <a:t>facility</a:t>
            </a:r>
            <a:r>
              <a:rPr lang="zh-CN" altLang="en-US"/>
              <a:t> </a:t>
            </a:r>
            <a:r>
              <a:rPr lang="en-US" altLang="zh-CN"/>
              <a:t>for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electron</a:t>
            </a:r>
            <a:r>
              <a:rPr lang="zh-CN" altLang="en-US"/>
              <a:t> </a:t>
            </a:r>
            <a:r>
              <a:rPr lang="en-US" altLang="zh-CN"/>
              <a:t>source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B0F435-8CB1-8410-CF8E-254164C31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60296" y="6441955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6052CB-B358-BDA3-6A39-458B09790BC0}"/>
              </a:ext>
            </a:extLst>
          </p:cNvPr>
          <p:cNvSpPr txBox="1"/>
          <p:nvPr/>
        </p:nvSpPr>
        <p:spPr>
          <a:xfrm>
            <a:off x="163259" y="3531631"/>
            <a:ext cx="38445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500kV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photocathode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DC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gun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@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PAPS</a:t>
            </a:r>
            <a:endParaRPr lang="en-US">
              <a:solidFill>
                <a:srgbClr val="0000FF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0A2F879-59A0-C263-D4F5-3789533AD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7838" y="1206876"/>
            <a:ext cx="3206897" cy="255060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2298CE-F659-38D6-4584-E0BCCA4D7C3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1519" y="3931795"/>
            <a:ext cx="4122612" cy="244626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43226A6-12F1-1FEF-91FD-268385B9B164}"/>
              </a:ext>
            </a:extLst>
          </p:cNvPr>
          <p:cNvSpPr txBox="1"/>
          <p:nvPr/>
        </p:nvSpPr>
        <p:spPr>
          <a:xfrm>
            <a:off x="349183" y="6412500"/>
            <a:ext cx="76849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highlight>
                  <a:srgbClr val="00FF00"/>
                </a:highlight>
              </a:rPr>
              <a:t>Li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Xiaoping,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Liu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Wei,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Meng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Cai,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Wang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Jianli,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Wang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Haijing,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Liu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Jindong,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Liang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Zhijun,</a:t>
            </a:r>
            <a:r>
              <a:rPr lang="zh-CN" altLang="en-US" sz="1400">
                <a:highlight>
                  <a:srgbClr val="00FF00"/>
                </a:highlight>
              </a:rPr>
              <a:t>  </a:t>
            </a:r>
            <a:r>
              <a:rPr lang="en-US" altLang="zh-CN" sz="1400">
                <a:highlight>
                  <a:srgbClr val="00FF00"/>
                </a:highlight>
              </a:rPr>
              <a:t>Zhang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Shu</a:t>
            </a:r>
            <a:r>
              <a:rPr lang="zh-CN" altLang="en-US" sz="1400">
                <a:highlight>
                  <a:srgbClr val="00FF00"/>
                </a:highlight>
              </a:rPr>
              <a:t> </a:t>
            </a:r>
            <a:r>
              <a:rPr lang="en-US" altLang="zh-CN" sz="1400">
                <a:highlight>
                  <a:srgbClr val="00FF00"/>
                </a:highlight>
              </a:rPr>
              <a:t>etc</a:t>
            </a:r>
            <a:endParaRPr lang="en-US" sz="1400">
              <a:highlight>
                <a:srgbClr val="00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D87D069-C672-42B3-4129-60CE6CBF6787}"/>
              </a:ext>
            </a:extLst>
          </p:cNvPr>
          <p:cNvSpPr txBox="1"/>
          <p:nvPr/>
        </p:nvSpPr>
        <p:spPr>
          <a:xfrm>
            <a:off x="5880470" y="4251538"/>
            <a:ext cx="1296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Wien filter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0AA7C7-EA61-067E-2A4A-2BB55BB5A813}"/>
              </a:ext>
            </a:extLst>
          </p:cNvPr>
          <p:cNvSpPr txBox="1"/>
          <p:nvPr/>
        </p:nvSpPr>
        <p:spPr>
          <a:xfrm>
            <a:off x="6816574" y="5802617"/>
            <a:ext cx="1296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Mott polarimeter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F2AE60C-BA8A-0A57-6B2F-4EB4CB2093F9}"/>
              </a:ext>
            </a:extLst>
          </p:cNvPr>
          <p:cNvCxnSpPr/>
          <p:nvPr/>
        </p:nvCxnSpPr>
        <p:spPr>
          <a:xfrm flipH="1">
            <a:off x="6366766" y="4590092"/>
            <a:ext cx="161776" cy="3851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B548FB3-9604-4DE3-11B0-9F5F9ACCDCB6}"/>
              </a:ext>
            </a:extLst>
          </p:cNvPr>
          <p:cNvCxnSpPr>
            <a:cxnSpLocks/>
          </p:cNvCxnSpPr>
          <p:nvPr/>
        </p:nvCxnSpPr>
        <p:spPr>
          <a:xfrm flipV="1">
            <a:off x="7252814" y="5585956"/>
            <a:ext cx="0" cy="2820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050F3AC4-43CB-9B13-0EAA-A4B1AE43F4E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64380" y="1160700"/>
            <a:ext cx="1516761" cy="275874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9BB92C1-0E57-E76B-BC89-9828CEEEBA8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39" y="3834400"/>
            <a:ext cx="3390900" cy="25781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AD466AE-AC72-7037-4089-CCDECA8A241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194" y="3947872"/>
            <a:ext cx="2088232" cy="170325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FF4FDFFE-5050-70F0-4914-F1D6EC075CA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5572" y="4137758"/>
            <a:ext cx="1299639" cy="2336429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0454A7E-6CF7-3075-AF43-97788F38C1C4}"/>
              </a:ext>
            </a:extLst>
          </p:cNvPr>
          <p:cNvCxnSpPr>
            <a:cxnSpLocks/>
          </p:cNvCxnSpPr>
          <p:nvPr/>
        </p:nvCxnSpPr>
        <p:spPr>
          <a:xfrm>
            <a:off x="6978194" y="4438778"/>
            <a:ext cx="113452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07B1387-C490-B706-B61D-1A6A8C1617FD}"/>
              </a:ext>
            </a:extLst>
          </p:cNvPr>
          <p:cNvCxnSpPr>
            <a:cxnSpLocks/>
          </p:cNvCxnSpPr>
          <p:nvPr/>
        </p:nvCxnSpPr>
        <p:spPr>
          <a:xfrm>
            <a:off x="7990921" y="6095004"/>
            <a:ext cx="264158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89440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68DB71-8562-A98C-2B3C-0D5C505F0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191" y="1125911"/>
            <a:ext cx="5665769" cy="2645275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 sz="2600"/>
              <a:t>Design</a:t>
            </a:r>
          </a:p>
          <a:p>
            <a:pPr lvl="1"/>
            <a:r>
              <a:rPr lang="en-US" altLang="zh-CN" sz="2600"/>
              <a:t>Reuse</a:t>
            </a:r>
            <a:r>
              <a:rPr lang="zh-CN" altLang="en-US" sz="2600"/>
              <a:t> </a:t>
            </a:r>
            <a:r>
              <a:rPr lang="en-US" altLang="zh-CN" sz="2600"/>
              <a:t>the</a:t>
            </a:r>
            <a:r>
              <a:rPr lang="zh-CN" altLang="en-US" sz="2600"/>
              <a:t> </a:t>
            </a:r>
            <a:r>
              <a:rPr lang="en-US" altLang="zh-CN" sz="2600"/>
              <a:t>beamline</a:t>
            </a:r>
            <a:r>
              <a:rPr lang="zh-CN" altLang="en-US" sz="2600"/>
              <a:t> </a:t>
            </a:r>
            <a:r>
              <a:rPr lang="en-US" altLang="zh-CN" sz="2600"/>
              <a:t>and</a:t>
            </a:r>
            <a:r>
              <a:rPr lang="zh-CN" altLang="en-US" sz="2600"/>
              <a:t> </a:t>
            </a:r>
            <a:r>
              <a:rPr lang="en-US" altLang="zh-CN" sz="2600"/>
              <a:t>hutch</a:t>
            </a:r>
            <a:r>
              <a:rPr lang="zh-CN" altLang="en-US" sz="2600"/>
              <a:t> </a:t>
            </a:r>
            <a:r>
              <a:rPr lang="en-US" altLang="zh-CN" sz="2600"/>
              <a:t>of</a:t>
            </a:r>
            <a:r>
              <a:rPr lang="zh-CN" altLang="en-US" sz="2600"/>
              <a:t> </a:t>
            </a:r>
            <a:r>
              <a:rPr lang="en-US" altLang="zh-CN" sz="2600"/>
              <a:t>a</a:t>
            </a:r>
            <a:r>
              <a:rPr lang="zh-CN" altLang="en-US" sz="2600"/>
              <a:t> </a:t>
            </a:r>
            <a:r>
              <a:rPr lang="en-US" altLang="zh-CN" sz="2600"/>
              <a:t>dismantled</a:t>
            </a:r>
            <a:r>
              <a:rPr lang="zh-CN" altLang="en-US" sz="2600"/>
              <a:t> </a:t>
            </a:r>
            <a:r>
              <a:rPr lang="en-US" altLang="zh-CN" sz="2600"/>
              <a:t>wiggler</a:t>
            </a:r>
            <a:r>
              <a:rPr lang="zh-CN" altLang="en-US" sz="2600"/>
              <a:t> </a:t>
            </a:r>
            <a:r>
              <a:rPr lang="en-US" altLang="zh-CN" sz="2600"/>
              <a:t>4W2</a:t>
            </a:r>
          </a:p>
          <a:p>
            <a:pPr lvl="1"/>
            <a:r>
              <a:rPr lang="en-US" altLang="zh-CN" sz="2600"/>
              <a:t>Laser</a:t>
            </a:r>
            <a:r>
              <a:rPr lang="zh-CN" altLang="en-US" sz="2600"/>
              <a:t> </a:t>
            </a:r>
            <a:r>
              <a:rPr lang="en-US" altLang="zh-CN" sz="2600"/>
              <a:t>source</a:t>
            </a:r>
            <a:r>
              <a:rPr lang="zh-CN" altLang="en-US" sz="2600"/>
              <a:t> </a:t>
            </a:r>
            <a:r>
              <a:rPr lang="en-US" altLang="zh-CN" sz="2600"/>
              <a:t>&amp;</a:t>
            </a:r>
            <a:r>
              <a:rPr lang="zh-CN" altLang="en-US" sz="2600"/>
              <a:t> </a:t>
            </a:r>
            <a:r>
              <a:rPr lang="en-US" altLang="zh-CN" sz="2600"/>
              <a:t>detector</a:t>
            </a:r>
            <a:r>
              <a:rPr lang="zh-CN" altLang="en-US" sz="2600"/>
              <a:t> </a:t>
            </a:r>
            <a:r>
              <a:rPr lang="en-US" altLang="zh-CN" sz="2600"/>
              <a:t>in</a:t>
            </a:r>
            <a:r>
              <a:rPr lang="zh-CN" altLang="en-US" sz="2600"/>
              <a:t> </a:t>
            </a:r>
            <a:r>
              <a:rPr lang="en-US" altLang="zh-CN" sz="2600"/>
              <a:t>the</a:t>
            </a:r>
            <a:r>
              <a:rPr lang="zh-CN" altLang="en-US" sz="2600"/>
              <a:t> </a:t>
            </a:r>
            <a:r>
              <a:rPr lang="en-US" altLang="zh-CN" sz="2600"/>
              <a:t>hutch</a:t>
            </a:r>
          </a:p>
          <a:p>
            <a:pPr lvl="1"/>
            <a:r>
              <a:rPr lang="en-US" altLang="zh-CN" sz="2600"/>
              <a:t>Use</a:t>
            </a:r>
            <a:r>
              <a:rPr lang="zh-CN" altLang="en-US" sz="2600"/>
              <a:t> </a:t>
            </a:r>
            <a:r>
              <a:rPr lang="en-US" altLang="zh-CN" sz="2600"/>
              <a:t>a</a:t>
            </a:r>
            <a:r>
              <a:rPr lang="zh-CN" altLang="en-US" sz="2600"/>
              <a:t> </a:t>
            </a:r>
            <a:r>
              <a:rPr lang="en-US" altLang="zh-CN" sz="2600"/>
              <a:t>lead converter + CEPC</a:t>
            </a:r>
            <a:r>
              <a:rPr lang="zh-CN" altLang="en-US" sz="2600"/>
              <a:t> </a:t>
            </a:r>
            <a:r>
              <a:rPr lang="en-US" altLang="zh-CN" sz="2600"/>
              <a:t>vertex</a:t>
            </a:r>
            <a:r>
              <a:rPr lang="zh-CN" altLang="en-US" sz="2600"/>
              <a:t> </a:t>
            </a:r>
            <a:r>
              <a:rPr lang="en-US" altLang="zh-CN" sz="2600"/>
              <a:t>detector</a:t>
            </a:r>
            <a:r>
              <a:rPr lang="zh-CN" altLang="en-US" sz="2600"/>
              <a:t> </a:t>
            </a:r>
            <a:r>
              <a:rPr lang="en-US" altLang="zh-CN" sz="2600"/>
              <a:t>prototype</a:t>
            </a:r>
            <a:r>
              <a:rPr lang="zh-CN" altLang="en-US" sz="2600"/>
              <a:t> </a:t>
            </a:r>
            <a:r>
              <a:rPr lang="en-US" altLang="zh-CN" sz="2600"/>
              <a:t>for</a:t>
            </a:r>
            <a:r>
              <a:rPr lang="zh-CN" altLang="en-US" sz="2600"/>
              <a:t> </a:t>
            </a:r>
            <a:r>
              <a:rPr lang="en-US" altLang="zh-CN" sz="2600"/>
              <a:t>detection of backscattered</a:t>
            </a:r>
            <a:r>
              <a:rPr lang="zh-CN" altLang="en-US" sz="2600"/>
              <a:t> </a:t>
            </a:r>
            <a:r>
              <a:rPr lang="el-GR" altLang="zh-CN" sz="2600"/>
              <a:t>γ</a:t>
            </a:r>
            <a:endParaRPr lang="en-HK" altLang="zh-CN" sz="2600"/>
          </a:p>
          <a:p>
            <a:pPr>
              <a:spcBef>
                <a:spcPts val="600"/>
              </a:spcBef>
            </a:pPr>
            <a:r>
              <a:rPr lang="en-US" altLang="zh-CN" sz="2500"/>
              <a:t>In</a:t>
            </a:r>
            <a:r>
              <a:rPr lang="zh-CN" altLang="en-US" sz="2500"/>
              <a:t> </a:t>
            </a:r>
            <a:r>
              <a:rPr lang="en-US" altLang="zh-CN" sz="2500"/>
              <a:t>collaboration</a:t>
            </a:r>
            <a:r>
              <a:rPr lang="zh-CN" altLang="en-US" sz="2500"/>
              <a:t> </a:t>
            </a:r>
            <a:r>
              <a:rPr lang="en-US" altLang="zh-CN" sz="2500"/>
              <a:t>with</a:t>
            </a:r>
            <a:r>
              <a:rPr lang="zh-CN" altLang="en-US" sz="2500"/>
              <a:t> </a:t>
            </a:r>
            <a:r>
              <a:rPr lang="en-US" altLang="zh-CN" sz="2500"/>
              <a:t>A.</a:t>
            </a:r>
            <a:r>
              <a:rPr lang="zh-CN" altLang="en-US" sz="2500"/>
              <a:t> </a:t>
            </a:r>
            <a:r>
              <a:rPr lang="en-US" altLang="zh-CN" sz="2500"/>
              <a:t>Martens</a:t>
            </a:r>
            <a:r>
              <a:rPr lang="zh-CN" altLang="en-US" sz="2500"/>
              <a:t> </a:t>
            </a:r>
            <a:r>
              <a:rPr lang="en-US" altLang="zh-CN" sz="2500"/>
              <a:t>(IJCLab) etc</a:t>
            </a:r>
            <a:r>
              <a:rPr lang="zh-CN" altLang="en-US" sz="2500"/>
              <a:t> </a:t>
            </a:r>
            <a:r>
              <a:rPr lang="en-US" altLang="zh-CN" sz="2500"/>
              <a:t>with</a:t>
            </a:r>
            <a:r>
              <a:rPr lang="zh-CN" altLang="en-US" sz="2500"/>
              <a:t> </a:t>
            </a:r>
            <a:r>
              <a:rPr lang="en-US" altLang="zh-CN" sz="2500"/>
              <a:t>support</a:t>
            </a:r>
            <a:r>
              <a:rPr lang="zh-CN" altLang="en-US" sz="2500"/>
              <a:t> </a:t>
            </a:r>
            <a:r>
              <a:rPr lang="en-US" altLang="zh-CN" sz="2500"/>
              <a:t>from</a:t>
            </a:r>
            <a:r>
              <a:rPr lang="zh-CN" altLang="en-US" sz="2500"/>
              <a:t> </a:t>
            </a:r>
            <a:r>
              <a:rPr lang="en-US" altLang="zh-CN" sz="2500"/>
              <a:t>FCPPN/L.</a:t>
            </a:r>
          </a:p>
          <a:p>
            <a:pPr lvl="1"/>
            <a:endParaRPr lang="en-US" altLang="zh-CN" sz="2000"/>
          </a:p>
          <a:p>
            <a:pPr lvl="1"/>
            <a:endParaRPr lang="en-US" altLang="zh-CN" sz="2000"/>
          </a:p>
          <a:p>
            <a:pPr lvl="1"/>
            <a:endParaRPr lang="en-US" sz="20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84C0BD-1895-A229-F5D0-FBED62B3A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Compton</a:t>
            </a:r>
            <a:r>
              <a:rPr lang="zh-CN" altLang="en-US"/>
              <a:t> </a:t>
            </a:r>
            <a:r>
              <a:rPr lang="en-US" altLang="zh-CN"/>
              <a:t>polarimeter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BEPCII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1E234-670C-B388-6E20-A7A447F84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13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BEA9CC-A9CB-E25A-F7DD-9C8D3D27DD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735960" y="1050723"/>
            <a:ext cx="6456040" cy="222163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98D393A-4EA1-C058-44A1-FCEBE456E3B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8465" y="3689718"/>
            <a:ext cx="3563535" cy="26848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A18AB7A-9E5F-1ADF-63D7-5A4A62210AC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9" y="3800059"/>
            <a:ext cx="4320480" cy="263648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FE558D6-E1CA-4012-F32D-6066ED790001}"/>
              </a:ext>
            </a:extLst>
          </p:cNvPr>
          <p:cNvSpPr txBox="1"/>
          <p:nvPr/>
        </p:nvSpPr>
        <p:spPr>
          <a:xfrm>
            <a:off x="326668" y="6259582"/>
            <a:ext cx="3600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0000FF"/>
                </a:solidFill>
              </a:rPr>
              <a:t>vertical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coordinate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on</a:t>
            </a:r>
            <a:r>
              <a:rPr lang="zh-CN" altLang="en-US" sz="1600">
                <a:solidFill>
                  <a:srgbClr val="0000FF"/>
                </a:solidFill>
              </a:rPr>
              <a:t> </a:t>
            </a:r>
            <a:r>
              <a:rPr lang="en-US" altLang="zh-CN" sz="1600">
                <a:solidFill>
                  <a:srgbClr val="0000FF"/>
                </a:solidFill>
              </a:rPr>
              <a:t>detector(mm)</a:t>
            </a:r>
            <a:endParaRPr lang="en-US" sz="1600">
              <a:solidFill>
                <a:srgbClr val="0000FF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17AD552-8330-AF6E-1C8B-A9C81F16464F}"/>
              </a:ext>
            </a:extLst>
          </p:cNvPr>
          <p:cNvCxnSpPr>
            <a:cxnSpLocks/>
          </p:cNvCxnSpPr>
          <p:nvPr/>
        </p:nvCxnSpPr>
        <p:spPr>
          <a:xfrm>
            <a:off x="6168008" y="2023472"/>
            <a:ext cx="3024336" cy="19815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4" name="Picture 13">
            <a:extLst>
              <a:ext uri="{FF2B5EF4-FFF2-40B4-BE49-F238E27FC236}">
                <a16:creationId xmlns:a16="http://schemas.microsoft.com/office/drawing/2014/main" id="{2F61620E-14C2-6F49-9853-4ED5FD47954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1635" y="3792353"/>
            <a:ext cx="4282817" cy="275925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430B39E-F08C-E89F-9801-41BC87823A62}"/>
              </a:ext>
            </a:extLst>
          </p:cNvPr>
          <p:cNvSpPr txBox="1"/>
          <p:nvPr/>
        </p:nvSpPr>
        <p:spPr>
          <a:xfrm>
            <a:off x="1703513" y="3491716"/>
            <a:ext cx="63719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highlight>
                  <a:srgbClr val="00FF00"/>
                </a:highlight>
              </a:rPr>
              <a:t>Performance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simulations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(by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Guangyi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Tang, A. Martens etc)</a:t>
            </a:r>
            <a:endParaRPr lang="en-US">
              <a:highlight>
                <a:srgbClr val="00FF00"/>
              </a:highligh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E7DE66D-8895-ED7B-1CA4-7173419734EA}"/>
              </a:ext>
            </a:extLst>
          </p:cNvPr>
          <p:cNvSpPr txBox="1"/>
          <p:nvPr/>
        </p:nvSpPr>
        <p:spPr>
          <a:xfrm>
            <a:off x="4762409" y="3866772"/>
            <a:ext cx="3600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FF0000"/>
                </a:solidFill>
              </a:rPr>
              <a:t>Assume</a:t>
            </a:r>
            <a:r>
              <a:rPr lang="zh-CN" altLang="en-US" sz="1600">
                <a:solidFill>
                  <a:srgbClr val="FF0000"/>
                </a:solidFill>
              </a:rPr>
              <a:t> </a:t>
            </a:r>
            <a:r>
              <a:rPr lang="en-US" altLang="zh-CN" sz="1600">
                <a:solidFill>
                  <a:srgbClr val="FF0000"/>
                </a:solidFill>
              </a:rPr>
              <a:t>50%</a:t>
            </a:r>
            <a:r>
              <a:rPr lang="zh-CN" altLang="en-US" sz="1600">
                <a:solidFill>
                  <a:srgbClr val="FF0000"/>
                </a:solidFill>
              </a:rPr>
              <a:t> </a:t>
            </a:r>
            <a:r>
              <a:rPr lang="en-US" altLang="zh-CN" sz="1600">
                <a:solidFill>
                  <a:srgbClr val="FF0000"/>
                </a:solidFill>
              </a:rPr>
              <a:t>vertical</a:t>
            </a:r>
            <a:r>
              <a:rPr lang="zh-CN" altLang="en-US" sz="1600">
                <a:solidFill>
                  <a:srgbClr val="FF0000"/>
                </a:solidFill>
              </a:rPr>
              <a:t> </a:t>
            </a:r>
            <a:r>
              <a:rPr lang="en-US" altLang="zh-CN" sz="1600">
                <a:solidFill>
                  <a:srgbClr val="FF0000"/>
                </a:solidFill>
              </a:rPr>
              <a:t>polarization</a:t>
            </a:r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A4789A9-B8C8-A70D-B648-8A3A641D217A}"/>
              </a:ext>
            </a:extLst>
          </p:cNvPr>
          <p:cNvSpPr txBox="1"/>
          <p:nvPr/>
        </p:nvSpPr>
        <p:spPr>
          <a:xfrm>
            <a:off x="4517811" y="5832276"/>
            <a:ext cx="3210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/>
              <a:t>~1%</a:t>
            </a:r>
            <a:r>
              <a:rPr lang="zh-CN" altLang="en-US"/>
              <a:t> </a:t>
            </a:r>
            <a:r>
              <a:rPr lang="en-US" altLang="zh-CN"/>
              <a:t>stats</a:t>
            </a:r>
            <a:r>
              <a:rPr lang="zh-CN" altLang="en-US"/>
              <a:t> </a:t>
            </a:r>
            <a:r>
              <a:rPr lang="en-US" altLang="zh-CN"/>
              <a:t>uncertainty</a:t>
            </a:r>
            <a:r>
              <a:rPr lang="zh-CN" altLang="en-US"/>
              <a:t> </a:t>
            </a:r>
            <a:r>
              <a:rPr lang="en-US" altLang="zh-CN"/>
              <a:t>in</a:t>
            </a:r>
            <a:r>
              <a:rPr lang="zh-CN" altLang="en-US"/>
              <a:t> </a:t>
            </a:r>
            <a:r>
              <a:rPr lang="en-US" altLang="zh-CN"/>
              <a:t>~</a:t>
            </a:r>
            <a:r>
              <a:rPr lang="zh-CN" altLang="en-US"/>
              <a:t> </a:t>
            </a:r>
            <a:r>
              <a:rPr lang="en-US" altLang="zh-CN"/>
              <a:t>1</a:t>
            </a:r>
            <a:r>
              <a:rPr lang="zh-CN" altLang="en-US"/>
              <a:t> </a:t>
            </a:r>
            <a:r>
              <a:rPr lang="en-US" altLang="zh-CN"/>
              <a:t>min.</a:t>
            </a:r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38DCB0E-BF44-8E5C-B535-777835F16A71}"/>
              </a:ext>
            </a:extLst>
          </p:cNvPr>
          <p:cNvSpPr txBox="1"/>
          <p:nvPr/>
        </p:nvSpPr>
        <p:spPr>
          <a:xfrm>
            <a:off x="9408368" y="6379814"/>
            <a:ext cx="1800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>
                <a:highlight>
                  <a:srgbClr val="00FF00"/>
                </a:highlight>
              </a:rPr>
              <a:t>Liang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Zhijun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etc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D97D99-8326-54BE-D42D-354B997CED5C}"/>
              </a:ext>
            </a:extLst>
          </p:cNvPr>
          <p:cNvSpPr txBox="1"/>
          <p:nvPr/>
        </p:nvSpPr>
        <p:spPr>
          <a:xfrm>
            <a:off x="-13149" y="3601199"/>
            <a:ext cx="60978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>
                <a:solidFill>
                  <a:srgbClr val="0000FF"/>
                </a:solidFill>
              </a:rPr>
              <a:t>Asymmetry</a:t>
            </a:r>
            <a:endParaRPr lang="en-US" sz="16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8670E1-1953-E219-937C-2CA4EB7B684F}"/>
              </a:ext>
            </a:extLst>
          </p:cNvPr>
          <p:cNvSpPr txBox="1"/>
          <p:nvPr/>
        </p:nvSpPr>
        <p:spPr>
          <a:xfrm>
            <a:off x="5156013" y="6319388"/>
            <a:ext cx="2275493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rgbClr val="0000FF"/>
                </a:solidFill>
              </a:rPr>
              <a:t>Thickness of lead (mm)</a:t>
            </a:r>
            <a:endParaRPr lang="en-US" sz="1600">
              <a:solidFill>
                <a:srgbClr val="0000FF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A317973-0DE0-A1EB-19FE-A6C0637BB4A5}"/>
              </a:ext>
            </a:extLst>
          </p:cNvPr>
          <p:cNvSpPr txBox="1"/>
          <p:nvPr/>
        </p:nvSpPr>
        <p:spPr>
          <a:xfrm rot="16200000">
            <a:off x="2840605" y="4958273"/>
            <a:ext cx="2633395" cy="3385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0000FF"/>
                </a:solidFill>
              </a:rPr>
              <a:t>Measured polarization (%)</a:t>
            </a:r>
          </a:p>
        </p:txBody>
      </p:sp>
    </p:spTree>
    <p:extLst>
      <p:ext uri="{BB962C8B-B14F-4D97-AF65-F5344CB8AC3E}">
        <p14:creationId xmlns:p14="http://schemas.microsoft.com/office/powerpoint/2010/main" val="4180174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368DB71-8562-A98C-2B3C-0D5C505F0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7771" y="1037154"/>
            <a:ext cx="6342083" cy="2477689"/>
          </a:xfrm>
        </p:spPr>
        <p:txBody>
          <a:bodyPr>
            <a:normAutofit/>
          </a:bodyPr>
          <a:lstStyle/>
          <a:p>
            <a:r>
              <a:rPr lang="en-US" altLang="zh-CN" sz="2000"/>
              <a:t>Progress</a:t>
            </a:r>
          </a:p>
          <a:p>
            <a:pPr lvl="1"/>
            <a:r>
              <a:rPr lang="en-US" altLang="zh-CN" sz="2000"/>
              <a:t>Phase</a:t>
            </a:r>
            <a:r>
              <a:rPr lang="zh-CN" altLang="en-US" sz="2000"/>
              <a:t> </a:t>
            </a:r>
            <a:r>
              <a:rPr lang="en-US" altLang="zh-CN" sz="2000"/>
              <a:t>1</a:t>
            </a:r>
            <a:r>
              <a:rPr lang="zh-CN" altLang="en-US" sz="2000"/>
              <a:t> </a:t>
            </a:r>
            <a:r>
              <a:rPr lang="en-US" altLang="zh-CN" sz="2000"/>
              <a:t>beamline</a:t>
            </a:r>
            <a:r>
              <a:rPr lang="zh-CN" altLang="en-US" sz="2000"/>
              <a:t> </a:t>
            </a:r>
            <a:r>
              <a:rPr lang="en-US" altLang="zh-CN" sz="2000"/>
              <a:t>modification</a:t>
            </a:r>
            <a:r>
              <a:rPr lang="zh-CN" altLang="en-US" sz="2000"/>
              <a:t> </a:t>
            </a:r>
            <a:r>
              <a:rPr lang="en-US" altLang="zh-CN" sz="2000"/>
              <a:t>finished</a:t>
            </a:r>
          </a:p>
          <a:p>
            <a:pPr lvl="1"/>
            <a:r>
              <a:rPr lang="en-US" altLang="zh-CN" sz="2000"/>
              <a:t>Laser system in procurement</a:t>
            </a:r>
          </a:p>
          <a:p>
            <a:pPr lvl="1"/>
            <a:r>
              <a:rPr lang="en-US" altLang="zh-CN" sz="2000"/>
              <a:t>First</a:t>
            </a:r>
            <a:r>
              <a:rPr lang="zh-CN" altLang="en-US" sz="2000"/>
              <a:t> </a:t>
            </a:r>
            <a:r>
              <a:rPr lang="en-US" altLang="zh-CN" sz="2000"/>
              <a:t>polarization measurements</a:t>
            </a:r>
            <a:r>
              <a:rPr lang="zh-CN" altLang="en-US" sz="2000"/>
              <a:t> </a:t>
            </a:r>
            <a:r>
              <a:rPr lang="en-US" altLang="zh-CN" sz="2000"/>
              <a:t>in</a:t>
            </a:r>
            <a:r>
              <a:rPr lang="zh-CN" altLang="en-US" sz="2000"/>
              <a:t> </a:t>
            </a:r>
            <a:r>
              <a:rPr lang="en-US" altLang="zh-CN" sz="2000"/>
              <a:t>this</a:t>
            </a:r>
            <a:r>
              <a:rPr lang="zh-CN" altLang="en-US" sz="2000"/>
              <a:t> </a:t>
            </a:r>
            <a:r>
              <a:rPr lang="en-US" altLang="zh-CN" sz="2000"/>
              <a:t>year</a:t>
            </a:r>
          </a:p>
          <a:p>
            <a:pPr lvl="1"/>
            <a:endParaRPr lang="en-US" altLang="zh-CN" sz="2000"/>
          </a:p>
          <a:p>
            <a:pPr lvl="1"/>
            <a:endParaRPr lang="en-US" sz="20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84C0BD-1895-A229-F5D0-FBED62B3A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Compton</a:t>
            </a:r>
            <a:r>
              <a:rPr lang="zh-CN" altLang="en-US"/>
              <a:t> </a:t>
            </a:r>
            <a:r>
              <a:rPr lang="en-US" altLang="zh-CN"/>
              <a:t>polarimeter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BEPCII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1E234-670C-B388-6E20-A7A447F843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14</a:t>
            </a:fld>
            <a:endParaRPr lang="zh-CN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F99EFA-81A6-CD5E-3B68-65E269ED92FF}"/>
              </a:ext>
            </a:extLst>
          </p:cNvPr>
          <p:cNvSpPr txBox="1"/>
          <p:nvPr/>
        </p:nvSpPr>
        <p:spPr>
          <a:xfrm>
            <a:off x="7176120" y="3175472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Laser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targets</a:t>
            </a:r>
            <a:endParaRPr lang="en-US">
              <a:solidFill>
                <a:srgbClr val="0000FF"/>
              </a:solidFill>
            </a:endParaRPr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AC477D32-E824-03E2-6AE3-023742F2D6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462601" y="3914196"/>
            <a:ext cx="2790526" cy="2092895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B7C622F1-DCAE-34E3-3606-9A1B04708CE2}"/>
              </a:ext>
            </a:extLst>
          </p:cNvPr>
          <p:cNvSpPr txBox="1"/>
          <p:nvPr/>
        </p:nvSpPr>
        <p:spPr>
          <a:xfrm>
            <a:off x="2114980" y="3137111"/>
            <a:ext cx="2522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Laser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optics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in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the</a:t>
            </a:r>
            <a:r>
              <a:rPr lang="zh-CN" altLang="en-US">
                <a:solidFill>
                  <a:srgbClr val="0000FF"/>
                </a:solidFill>
              </a:rPr>
              <a:t> </a:t>
            </a:r>
            <a:r>
              <a:rPr lang="en-US" altLang="zh-CN">
                <a:solidFill>
                  <a:srgbClr val="0000FF"/>
                </a:solidFill>
              </a:rPr>
              <a:t>hutch</a:t>
            </a:r>
            <a:endParaRPr lang="en-US">
              <a:solidFill>
                <a:srgbClr val="0000FF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A4D3750-C59D-F7EC-1D0D-E1453F61F41F}"/>
              </a:ext>
            </a:extLst>
          </p:cNvPr>
          <p:cNvSpPr txBox="1"/>
          <p:nvPr/>
        </p:nvSpPr>
        <p:spPr>
          <a:xfrm>
            <a:off x="6529854" y="6406888"/>
            <a:ext cx="590263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>
                <a:highlight>
                  <a:srgbClr val="00FF00"/>
                </a:highlight>
              </a:rPr>
              <a:t>Wang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Jianli,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Zhu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Dechong,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Zhou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Ningchuang,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etc</a:t>
            </a:r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003E748-2472-3AFD-AFD4-BF7C24C54BB3}"/>
              </a:ext>
            </a:extLst>
          </p:cNvPr>
          <p:cNvSpPr txBox="1"/>
          <p:nvPr/>
        </p:nvSpPr>
        <p:spPr>
          <a:xfrm>
            <a:off x="747308" y="6423516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>
                <a:highlight>
                  <a:srgbClr val="00FF00"/>
                </a:highlight>
              </a:rPr>
              <a:t>By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Su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Mengyu, Aurelien Martens, Zhang Jianyong etc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D3FE34F-F9E4-9067-8C5C-0C91360083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796" y="3445628"/>
            <a:ext cx="6197328" cy="292735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3961C3B-5AB9-2F85-ABA8-EBA0EEE7CF6E}"/>
              </a:ext>
            </a:extLst>
          </p:cNvPr>
          <p:cNvSpPr txBox="1"/>
          <p:nvPr/>
        </p:nvSpPr>
        <p:spPr>
          <a:xfrm>
            <a:off x="8989031" y="3183862"/>
            <a:ext cx="3059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Bellow with X-ray collimation</a:t>
            </a:r>
            <a:endParaRPr lang="en-US">
              <a:solidFill>
                <a:srgbClr val="0000FF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8B8BCDF-1197-0D5A-4A98-58E0BE5C61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316" y="3514843"/>
            <a:ext cx="1604528" cy="285249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0C35E03-7BFD-8443-F7B8-69F973C61338}"/>
              </a:ext>
            </a:extLst>
          </p:cNvPr>
          <p:cNvSpPr txBox="1"/>
          <p:nvPr/>
        </p:nvSpPr>
        <p:spPr>
          <a:xfrm>
            <a:off x="4187932" y="4717196"/>
            <a:ext cx="226934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rgbClr val="00A249"/>
                </a:solidFill>
              </a:rPr>
              <a:t>mirror box borrowed from BEMS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48C78F5-6D00-DBD9-43E1-0B202D4AE3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5124" y="1283209"/>
            <a:ext cx="5579735" cy="1752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1801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9610" y="153931"/>
            <a:ext cx="10763325" cy="725470"/>
          </a:xfrm>
        </p:spPr>
        <p:txBody>
          <a:bodyPr/>
          <a:lstStyle/>
          <a:p>
            <a:r>
              <a:rPr lang="en-US" altLang="zh-CN"/>
              <a:t>YBCO</a:t>
            </a:r>
            <a:r>
              <a:rPr lang="zh-CN" altLang="en-US"/>
              <a:t> </a:t>
            </a:r>
            <a:r>
              <a:rPr lang="en-US" altLang="zh-CN"/>
              <a:t>Superconducting</a:t>
            </a:r>
            <a:r>
              <a:rPr lang="zh-CN" altLang="en-US"/>
              <a:t> </a:t>
            </a:r>
            <a:r>
              <a:rPr lang="en-US" altLang="zh-CN"/>
              <a:t>solenoid</a:t>
            </a:r>
            <a:r>
              <a:rPr lang="zh-CN" altLang="en-US"/>
              <a:t> </a:t>
            </a:r>
            <a:r>
              <a:rPr lang="en-US" altLang="zh-CN"/>
              <a:t>spin rotator R&amp;D</a:t>
            </a: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255705" y="4849587"/>
            <a:ext cx="4958488" cy="1092813"/>
            <a:chOff x="9406" y="2068"/>
            <a:chExt cx="9278" cy="2712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6200000">
              <a:off x="12988" y="-1514"/>
              <a:ext cx="2114" cy="9279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9644" y="3642"/>
              <a:ext cx="9040" cy="1139"/>
              <a:chOff x="9644" y="3642"/>
              <a:chExt cx="9040" cy="1139"/>
            </a:xfrm>
          </p:grpSpPr>
          <p:sp>
            <p:nvSpPr>
              <p:cNvPr id="7" name="左大括号 6"/>
              <p:cNvSpPr/>
              <p:nvPr/>
            </p:nvSpPr>
            <p:spPr>
              <a:xfrm rot="16200000">
                <a:off x="14116" y="446"/>
                <a:ext cx="278" cy="6670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" name="左大括号 7"/>
              <p:cNvSpPr/>
              <p:nvPr/>
            </p:nvSpPr>
            <p:spPr>
              <a:xfrm rot="16200000">
                <a:off x="10410" y="3307"/>
                <a:ext cx="175" cy="845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左大括号 8"/>
              <p:cNvSpPr/>
              <p:nvPr/>
            </p:nvSpPr>
            <p:spPr>
              <a:xfrm rot="16200000">
                <a:off x="17925" y="3307"/>
                <a:ext cx="175" cy="845"/>
              </a:xfrm>
              <a:prstGeom prst="leftBrace">
                <a:avLst/>
              </a:prstGeom>
            </p:spPr>
            <p:style>
              <a:lnRef idx="2">
                <a:schemeClr val="accent1"/>
              </a:lnRef>
              <a:fillRef idx="0">
                <a:srgbClr val="FFFFFF"/>
              </a:fillRef>
              <a:effectRef idx="0">
                <a:srgbClr val="FFFFFF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文本框 9"/>
              <p:cNvSpPr txBox="1"/>
              <p:nvPr/>
            </p:nvSpPr>
            <p:spPr>
              <a:xfrm>
                <a:off x="13086" y="4057"/>
                <a:ext cx="2390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80 Double-winding</a:t>
                </a:r>
                <a:r>
                  <a:rPr lang="zh-CN" altLang="en-US" sz="1200"/>
                  <a:t>（</a:t>
                </a:r>
                <a:r>
                  <a:rPr lang="en-US" altLang="zh-CN" sz="1200"/>
                  <a:t>4.8mm</a:t>
                </a:r>
                <a:r>
                  <a:rPr lang="zh-CN" altLang="en-US" sz="1200"/>
                  <a:t>宽）</a:t>
                </a:r>
              </a:p>
            </p:txBody>
          </p:sp>
          <p:sp>
            <p:nvSpPr>
              <p:cNvPr id="11" name="文本框 10"/>
              <p:cNvSpPr txBox="1"/>
              <p:nvPr/>
            </p:nvSpPr>
            <p:spPr>
              <a:xfrm>
                <a:off x="9644" y="4052"/>
                <a:ext cx="2309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10 Double-winding</a:t>
                </a:r>
                <a:r>
                  <a:rPr lang="zh-CN" altLang="en-US" sz="1200"/>
                  <a:t>（</a:t>
                </a:r>
                <a:r>
                  <a:rPr lang="en-US" altLang="zh-CN" sz="1200"/>
                  <a:t>12mm</a:t>
                </a:r>
                <a:r>
                  <a:rPr lang="zh-CN" altLang="en-US" sz="1200"/>
                  <a:t>宽）</a:t>
                </a:r>
              </a:p>
            </p:txBody>
          </p:sp>
          <p:sp>
            <p:nvSpPr>
              <p:cNvPr id="12" name="文本框 11"/>
              <p:cNvSpPr txBox="1"/>
              <p:nvPr/>
            </p:nvSpPr>
            <p:spPr>
              <a:xfrm>
                <a:off x="16376" y="4057"/>
                <a:ext cx="2309" cy="7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1200"/>
                  <a:t>10 Double-winding</a:t>
                </a:r>
                <a:r>
                  <a:rPr lang="zh-CN" altLang="en-US" sz="1200"/>
                  <a:t>（</a:t>
                </a:r>
                <a:r>
                  <a:rPr lang="en-US" altLang="zh-CN" sz="1200"/>
                  <a:t>12mm</a:t>
                </a:r>
                <a:r>
                  <a:rPr lang="zh-CN" altLang="en-US" sz="1200"/>
                  <a:t>宽）</a:t>
                </a:r>
              </a:p>
            </p:txBody>
          </p:sp>
        </p:grpSp>
      </p:grpSp>
      <p:sp>
        <p:nvSpPr>
          <p:cNvPr id="14" name="文本框 13"/>
          <p:cNvSpPr txBox="1"/>
          <p:nvPr/>
        </p:nvSpPr>
        <p:spPr>
          <a:xfrm>
            <a:off x="9141473" y="1414887"/>
            <a:ext cx="2982275" cy="1754326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/>
              <a:t>Design</a:t>
            </a:r>
            <a:r>
              <a:rPr lang="zh-CN" altLang="en-US"/>
              <a:t> </a:t>
            </a:r>
            <a:r>
              <a:rPr lang="en-US" altLang="zh-CN"/>
              <a:t>specs</a:t>
            </a:r>
            <a:r>
              <a:rPr lang="zh-CN" altLang="en-US"/>
              <a:t>：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integral</a:t>
            </a:r>
            <a:r>
              <a:rPr lang="zh-CN" altLang="en-US"/>
              <a:t> </a:t>
            </a:r>
            <a:r>
              <a:rPr lang="en-US" altLang="zh-CN"/>
              <a:t>filed</a:t>
            </a:r>
            <a:r>
              <a:rPr lang="zh-CN" altLang="en-US"/>
              <a:t>：</a:t>
            </a:r>
            <a:r>
              <a:rPr lang="en-US" altLang="zh-CN"/>
              <a:t>10.26T.m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Length</a:t>
            </a:r>
            <a:r>
              <a:rPr lang="zh-CN" altLang="en-US"/>
              <a:t>：</a:t>
            </a:r>
            <a:r>
              <a:rPr lang="en-US" altLang="zh-CN"/>
              <a:t>1.018m</a:t>
            </a:r>
            <a:endParaRPr lang="zh-CN" altLang="en-US"/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Working</a:t>
            </a:r>
            <a:r>
              <a:rPr lang="zh-CN" altLang="en-US"/>
              <a:t> </a:t>
            </a:r>
            <a:r>
              <a:rPr lang="en-US" altLang="zh-CN"/>
              <a:t>current</a:t>
            </a:r>
            <a:r>
              <a:rPr lang="zh-CN" altLang="en-US"/>
              <a:t>：</a:t>
            </a:r>
            <a:r>
              <a:rPr lang="en-US" altLang="zh-CN"/>
              <a:t>300A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Coil</a:t>
            </a:r>
            <a:r>
              <a:rPr lang="zh-CN" altLang="en-US"/>
              <a:t> </a:t>
            </a:r>
            <a:r>
              <a:rPr lang="en-US" altLang="zh-CN"/>
              <a:t>aperture</a:t>
            </a:r>
            <a:r>
              <a:rPr lang="zh-CN" altLang="en-US"/>
              <a:t>：</a:t>
            </a:r>
            <a:r>
              <a:rPr lang="en-US" altLang="zh-CN"/>
              <a:t>140mm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altLang="zh-CN"/>
              <a:t>magnet</a:t>
            </a:r>
            <a:r>
              <a:rPr lang="zh-CN" altLang="en-US"/>
              <a:t> </a:t>
            </a:r>
            <a:r>
              <a:rPr lang="en-US" altLang="zh-CN"/>
              <a:t>aperture</a:t>
            </a:r>
            <a:r>
              <a:rPr lang="zh-CN" altLang="en-US"/>
              <a:t> </a:t>
            </a:r>
            <a:r>
              <a:rPr lang="en-US" altLang="zh-CN"/>
              <a:t>&gt;</a:t>
            </a:r>
            <a:r>
              <a:rPr lang="zh-CN" altLang="en-US"/>
              <a:t> </a:t>
            </a:r>
            <a:r>
              <a:rPr lang="en-US" altLang="zh-CN"/>
              <a:t>64mm</a:t>
            </a:r>
          </a:p>
        </p:txBody>
      </p:sp>
      <p:grpSp>
        <p:nvGrpSpPr>
          <p:cNvPr id="16" name="组合 24">
            <a:extLst>
              <a:ext uri="{FF2B5EF4-FFF2-40B4-BE49-F238E27FC236}">
                <a16:creationId xmlns:a16="http://schemas.microsoft.com/office/drawing/2014/main" id="{A4D2AB67-8679-E130-AFCA-3211EB03CDA6}"/>
              </a:ext>
            </a:extLst>
          </p:cNvPr>
          <p:cNvGrpSpPr/>
          <p:nvPr/>
        </p:nvGrpSpPr>
        <p:grpSpPr>
          <a:xfrm>
            <a:off x="4144588" y="1142176"/>
            <a:ext cx="4897615" cy="2731839"/>
            <a:chOff x="7088563" y="1184410"/>
            <a:chExt cx="4897615" cy="2731839"/>
          </a:xfrm>
        </p:grpSpPr>
        <p:pic>
          <p:nvPicPr>
            <p:cNvPr id="22" name="图片 5">
              <a:extLst>
                <a:ext uri="{FF2B5EF4-FFF2-40B4-BE49-F238E27FC236}">
                  <a16:creationId xmlns:a16="http://schemas.microsoft.com/office/drawing/2014/main" id="{6D95D353-6404-7EE5-8769-C047AE816BA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088563" y="1184410"/>
              <a:ext cx="4897615" cy="2731839"/>
            </a:xfrm>
            <a:prstGeom prst="rect">
              <a:avLst/>
            </a:prstGeom>
          </p:spPr>
        </p:pic>
        <p:grpSp>
          <p:nvGrpSpPr>
            <p:cNvPr id="23" name="组合 17">
              <a:extLst>
                <a:ext uri="{FF2B5EF4-FFF2-40B4-BE49-F238E27FC236}">
                  <a16:creationId xmlns:a16="http://schemas.microsoft.com/office/drawing/2014/main" id="{14FC5DA2-B219-F5F6-9388-F1BB490878C7}"/>
                </a:ext>
              </a:extLst>
            </p:cNvPr>
            <p:cNvGrpSpPr/>
            <p:nvPr/>
          </p:nvGrpSpPr>
          <p:grpSpPr>
            <a:xfrm>
              <a:off x="8184232" y="1646733"/>
              <a:ext cx="2399502" cy="999622"/>
              <a:chOff x="7961707" y="3751921"/>
              <a:chExt cx="2587370" cy="1121015"/>
            </a:xfrm>
          </p:grpSpPr>
          <p:cxnSp>
            <p:nvCxnSpPr>
              <p:cNvPr id="25" name="直接连接符 8">
                <a:extLst>
                  <a:ext uri="{FF2B5EF4-FFF2-40B4-BE49-F238E27FC236}">
                    <a16:creationId xmlns:a16="http://schemas.microsoft.com/office/drawing/2014/main" id="{BDB56018-37EC-F613-E944-B97594B84293}"/>
                  </a:ext>
                </a:extLst>
              </p:cNvPr>
              <p:cNvCxnSpPr/>
              <p:nvPr/>
            </p:nvCxnSpPr>
            <p:spPr>
              <a:xfrm>
                <a:off x="7961707" y="3751921"/>
                <a:ext cx="648072" cy="216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10">
                <a:extLst>
                  <a:ext uri="{FF2B5EF4-FFF2-40B4-BE49-F238E27FC236}">
                    <a16:creationId xmlns:a16="http://schemas.microsoft.com/office/drawing/2014/main" id="{4545A6F5-B567-FFCD-4F69-93BA3F833655}"/>
                  </a:ext>
                </a:extLst>
              </p:cNvPr>
              <p:cNvCxnSpPr/>
              <p:nvPr/>
            </p:nvCxnSpPr>
            <p:spPr>
              <a:xfrm flipH="1">
                <a:off x="10060796" y="3751921"/>
                <a:ext cx="488281" cy="216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圆角矩形 11">
                <a:extLst>
                  <a:ext uri="{FF2B5EF4-FFF2-40B4-BE49-F238E27FC236}">
                    <a16:creationId xmlns:a16="http://schemas.microsoft.com/office/drawing/2014/main" id="{BC98C46B-4DE8-7E0F-28CC-11B4C25DDD5C}"/>
                  </a:ext>
                </a:extLst>
              </p:cNvPr>
              <p:cNvSpPr/>
              <p:nvPr/>
            </p:nvSpPr>
            <p:spPr>
              <a:xfrm>
                <a:off x="8645394" y="3821617"/>
                <a:ext cx="1447503" cy="33505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err="1">
                    <a:solidFill>
                      <a:schemeClr val="tx1"/>
                    </a:solidFill>
                  </a:rPr>
                  <a:t>Cryo</a:t>
                </a:r>
                <a:r>
                  <a:rPr lang="en-US" altLang="zh-CN" dirty="0">
                    <a:solidFill>
                      <a:schemeClr val="tx1"/>
                    </a:solidFill>
                  </a:rPr>
                  <a:t>-cooler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8" name="圆角矩形 14">
                <a:extLst>
                  <a:ext uri="{FF2B5EF4-FFF2-40B4-BE49-F238E27FC236}">
                    <a16:creationId xmlns:a16="http://schemas.microsoft.com/office/drawing/2014/main" id="{301DA0AA-EF79-ED74-B723-7CAD7B225BA9}"/>
                  </a:ext>
                </a:extLst>
              </p:cNvPr>
              <p:cNvSpPr/>
              <p:nvPr/>
            </p:nvSpPr>
            <p:spPr>
              <a:xfrm>
                <a:off x="8724687" y="4335266"/>
                <a:ext cx="1748026" cy="335056"/>
              </a:xfrm>
              <a:prstGeom prst="round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>
                    <a:solidFill>
                      <a:schemeClr val="tx1"/>
                    </a:solidFill>
                  </a:rPr>
                  <a:t>Vacuum Dewar</a:t>
                </a:r>
                <a:endParaRPr lang="zh-CN" altLang="en-US" dirty="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9" name="直接连接符 15">
                <a:extLst>
                  <a:ext uri="{FF2B5EF4-FFF2-40B4-BE49-F238E27FC236}">
                    <a16:creationId xmlns:a16="http://schemas.microsoft.com/office/drawing/2014/main" id="{6BB51160-11C2-816B-13E8-EA74075AFC43}"/>
                  </a:ext>
                </a:extLst>
              </p:cNvPr>
              <p:cNvCxnSpPr/>
              <p:nvPr/>
            </p:nvCxnSpPr>
            <p:spPr>
              <a:xfrm flipH="1">
                <a:off x="8400256" y="4656912"/>
                <a:ext cx="488281" cy="2160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圆角矩形 18">
              <a:extLst>
                <a:ext uri="{FF2B5EF4-FFF2-40B4-BE49-F238E27FC236}">
                  <a16:creationId xmlns:a16="http://schemas.microsoft.com/office/drawing/2014/main" id="{61B12201-A528-7702-494B-EDD778D5732D}"/>
                </a:ext>
              </a:extLst>
            </p:cNvPr>
            <p:cNvSpPr/>
            <p:nvPr/>
          </p:nvSpPr>
          <p:spPr>
            <a:xfrm>
              <a:off x="8932078" y="2897267"/>
              <a:ext cx="1342400" cy="298773"/>
            </a:xfrm>
            <a:prstGeom prst="round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dirty="0">
                  <a:solidFill>
                    <a:schemeClr val="tx1"/>
                  </a:solidFill>
                </a:rPr>
                <a:t>Solenoid</a:t>
              </a:r>
              <a:endParaRPr lang="zh-CN" altLang="en-US" dirty="0">
                <a:solidFill>
                  <a:schemeClr val="tx1"/>
                </a:solidFill>
              </a:endParaRP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8B9ADBD-091F-2C7E-18DF-6B670BDCAC66}"/>
              </a:ext>
            </a:extLst>
          </p:cNvPr>
          <p:cNvSpPr txBox="1"/>
          <p:nvPr/>
        </p:nvSpPr>
        <p:spPr>
          <a:xfrm>
            <a:off x="161555" y="1037755"/>
            <a:ext cx="4897615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Concept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Application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HTS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conduction-cooling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Coil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design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and</a:t>
            </a:r>
            <a:r>
              <a:rPr lang="zh-CN" altLang="en-US" sz="22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200">
                <a:latin typeface="Times New Roman" panose="02020603050405020304" pitchFamily="18" charset="0"/>
                <a:cs typeface="Times New Roman" panose="02020603050405020304" pitchFamily="18" charset="0"/>
              </a:rPr>
              <a:t>optimization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integral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field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meets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spec</a:t>
            </a:r>
            <a:endParaRPr 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max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strain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lower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than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limit</a:t>
            </a:r>
            <a:endParaRPr lang="en-HK" altLang="zh-CN" sz="2000">
              <a:solidFill>
                <a:srgbClr val="0000FF"/>
              </a:solidFill>
              <a:latin typeface="Arial" panose="020B0604020202020204" pitchFamily="34" charset="0"/>
              <a:ea typeface="微软雅黑" panose="020B0503020204020204" charset="-12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Experiment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Temperature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homogeniety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Stability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of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YBCO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&amp;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tests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scheduled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in</a:t>
            </a:r>
            <a:r>
              <a:rPr lang="zh-CN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000">
                <a:latin typeface="Times New Roman" panose="02020603050405020304" pitchFamily="18" charset="0"/>
                <a:cs typeface="Times New Roman" panose="02020603050405020304" pitchFamily="18" charset="0"/>
              </a:rPr>
              <a:t>2027</a:t>
            </a:r>
            <a:endParaRPr lang="zh-CN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BA068F9-96D9-6DD6-49B6-891E802D3C07}"/>
              </a:ext>
            </a:extLst>
          </p:cNvPr>
          <p:cNvSpPr txBox="1"/>
          <p:nvPr/>
        </p:nvSpPr>
        <p:spPr>
          <a:xfrm>
            <a:off x="97978" y="6389446"/>
            <a:ext cx="60305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highlight>
                  <a:srgbClr val="00FF00"/>
                </a:highlight>
              </a:rPr>
              <a:t>Zhao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Ling,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Xu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Qingjin,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Hou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Zhilong,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Zhou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Jin,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Liu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Zhongxiu</a:t>
            </a:r>
            <a:r>
              <a:rPr lang="zh-CN" altLang="en-US">
                <a:highlight>
                  <a:srgbClr val="00FF00"/>
                </a:highlight>
              </a:rPr>
              <a:t> </a:t>
            </a:r>
            <a:r>
              <a:rPr lang="en-US" altLang="zh-CN">
                <a:highlight>
                  <a:srgbClr val="00FF00"/>
                </a:highlight>
              </a:rPr>
              <a:t>etc</a:t>
            </a:r>
            <a:endParaRPr lang="en-US">
              <a:highlight>
                <a:srgbClr val="00FF00"/>
              </a:highlight>
            </a:endParaRPr>
          </a:p>
        </p:txBody>
      </p:sp>
      <p:pic>
        <p:nvPicPr>
          <p:cNvPr id="21" name="图片 4">
            <a:extLst>
              <a:ext uri="{FF2B5EF4-FFF2-40B4-BE49-F238E27FC236}">
                <a16:creationId xmlns:a16="http://schemas.microsoft.com/office/drawing/2014/main" id="{D4846C27-1B59-4626-52D2-14AE6AAC9B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3931508"/>
            <a:ext cx="1580306" cy="2400445"/>
          </a:xfrm>
          <a:prstGeom prst="rect">
            <a:avLst/>
          </a:prstGeom>
        </p:spPr>
      </p:pic>
      <p:pic>
        <p:nvPicPr>
          <p:cNvPr id="34" name="图片 5">
            <a:extLst>
              <a:ext uri="{FF2B5EF4-FFF2-40B4-BE49-F238E27FC236}">
                <a16:creationId xmlns:a16="http://schemas.microsoft.com/office/drawing/2014/main" id="{3A185B58-D167-54AC-EDF2-E022D4CF3ED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55444" y="3978437"/>
            <a:ext cx="1823859" cy="2411010"/>
          </a:xfrm>
          <a:prstGeom prst="rect">
            <a:avLst/>
          </a:prstGeom>
        </p:spPr>
      </p:pic>
      <p:pic>
        <p:nvPicPr>
          <p:cNvPr id="35" name="图片 23">
            <a:extLst>
              <a:ext uri="{FF2B5EF4-FFF2-40B4-BE49-F238E27FC236}">
                <a16:creationId xmlns:a16="http://schemas.microsoft.com/office/drawing/2014/main" id="{3134C73B-4B90-7233-9436-7665AF1678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479303" y="4046502"/>
            <a:ext cx="1903095" cy="1506220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1B70FA2-0E51-7DF8-10AD-A9EFB74BEDF5}"/>
              </a:ext>
            </a:extLst>
          </p:cNvPr>
          <p:cNvSpPr txBox="1"/>
          <p:nvPr/>
        </p:nvSpPr>
        <p:spPr>
          <a:xfrm>
            <a:off x="6066211" y="6303623"/>
            <a:ext cx="59519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</a:rPr>
              <a:t>Experiment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studies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of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key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issues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with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the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conduction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cooling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and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YBCO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coils</a:t>
            </a:r>
            <a:endParaRPr lang="en-US" sz="1400">
              <a:solidFill>
                <a:srgbClr val="0000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5096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9F1E9C1-5B66-DCB8-6E1D-3389BCC904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scheme</a:t>
            </a:r>
            <a:r>
              <a:rPr lang="zh-CN" altLang="en-US" sz="2400"/>
              <a:t> </a:t>
            </a:r>
            <a:r>
              <a:rPr lang="en-US" altLang="zh-CN" sz="2400"/>
              <a:t>with</a:t>
            </a:r>
            <a:r>
              <a:rPr lang="zh-CN" altLang="en-US" sz="2400"/>
              <a:t> </a:t>
            </a:r>
            <a:r>
              <a:rPr lang="en-US" altLang="zh-CN" sz="2400"/>
              <a:t>polarized</a:t>
            </a:r>
            <a:r>
              <a:rPr lang="zh-CN" altLang="en-US" sz="2400"/>
              <a:t> </a:t>
            </a:r>
            <a:r>
              <a:rPr lang="en-US" altLang="zh-CN" sz="2400"/>
              <a:t>lepton</a:t>
            </a:r>
            <a:r>
              <a:rPr lang="zh-CN" altLang="en-US" sz="2400"/>
              <a:t> </a:t>
            </a:r>
            <a:r>
              <a:rPr lang="en-US" altLang="zh-CN" sz="2400"/>
              <a:t>injector</a:t>
            </a:r>
            <a:r>
              <a:rPr lang="zh-CN" altLang="en-US" sz="2400"/>
              <a:t> </a:t>
            </a:r>
            <a:r>
              <a:rPr lang="en-US" altLang="zh-CN" sz="2400"/>
              <a:t>is</a:t>
            </a:r>
            <a:r>
              <a:rPr lang="zh-CN" altLang="en-US" sz="2400"/>
              <a:t> </a:t>
            </a:r>
            <a:r>
              <a:rPr lang="en-US" altLang="zh-CN" sz="2400"/>
              <a:t>promising</a:t>
            </a:r>
            <a:r>
              <a:rPr lang="zh-CN" altLang="en-US" sz="2400"/>
              <a:t> </a:t>
            </a:r>
            <a:r>
              <a:rPr lang="en-US" altLang="zh-CN" sz="2400"/>
              <a:t>for</a:t>
            </a:r>
            <a:r>
              <a:rPr lang="zh-CN" altLang="en-US" sz="2400"/>
              <a:t> </a:t>
            </a:r>
            <a:r>
              <a:rPr lang="en-US" altLang="zh-CN" sz="2400"/>
              <a:t>polarized</a:t>
            </a:r>
            <a:r>
              <a:rPr lang="zh-CN" altLang="en-US" sz="2400"/>
              <a:t> </a:t>
            </a:r>
            <a:r>
              <a:rPr lang="en-US" altLang="zh-CN" sz="2400"/>
              <a:t>beam</a:t>
            </a:r>
            <a:r>
              <a:rPr lang="zh-CN" altLang="en-US" sz="2400"/>
              <a:t> </a:t>
            </a:r>
            <a:r>
              <a:rPr lang="en-US" altLang="zh-CN" sz="2400"/>
              <a:t>applications</a:t>
            </a:r>
            <a:r>
              <a:rPr lang="zh-CN" altLang="en-US" sz="2400"/>
              <a:t> </a:t>
            </a:r>
            <a:r>
              <a:rPr lang="en-US" altLang="zh-CN" sz="2400"/>
              <a:t>at</a:t>
            </a:r>
            <a:r>
              <a:rPr lang="zh-CN" altLang="en-US" sz="2400"/>
              <a:t> </a:t>
            </a:r>
            <a:r>
              <a:rPr lang="en-US" altLang="zh-CN" sz="2400"/>
              <a:t>CEPC.</a:t>
            </a:r>
          </a:p>
          <a:p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Compton</a:t>
            </a:r>
            <a:r>
              <a:rPr lang="zh-CN" altLang="en-US" sz="2400"/>
              <a:t> </a:t>
            </a:r>
            <a:r>
              <a:rPr lang="en-US" altLang="zh-CN" sz="2400"/>
              <a:t>polarimeter</a:t>
            </a:r>
            <a:r>
              <a:rPr lang="zh-CN" altLang="en-US" sz="2400"/>
              <a:t> </a:t>
            </a:r>
            <a:r>
              <a:rPr lang="en-US" altLang="zh-CN" sz="2400"/>
              <a:t>is</a:t>
            </a:r>
            <a:r>
              <a:rPr lang="zh-CN" altLang="en-US" sz="2400"/>
              <a:t> </a:t>
            </a:r>
            <a:r>
              <a:rPr lang="en-US" altLang="zh-CN" sz="2400"/>
              <a:t>under</a:t>
            </a:r>
            <a:r>
              <a:rPr lang="zh-CN" altLang="en-US" sz="2400"/>
              <a:t> </a:t>
            </a:r>
            <a:r>
              <a:rPr lang="en-US" altLang="zh-CN" sz="2400"/>
              <a:t>development</a:t>
            </a:r>
            <a:r>
              <a:rPr lang="zh-CN" altLang="en-US" sz="2400"/>
              <a:t> </a:t>
            </a:r>
            <a:r>
              <a:rPr lang="en-US" altLang="zh-CN" sz="2400"/>
              <a:t>at</a:t>
            </a:r>
            <a:r>
              <a:rPr lang="zh-CN" altLang="en-US" sz="2400"/>
              <a:t> </a:t>
            </a:r>
            <a:r>
              <a:rPr lang="en-US" altLang="zh-CN" sz="2400"/>
              <a:t>BEPCII</a:t>
            </a:r>
          </a:p>
          <a:p>
            <a:r>
              <a:rPr lang="en-US" altLang="zh-CN" sz="2400"/>
              <a:t>The</a:t>
            </a:r>
            <a:r>
              <a:rPr lang="zh-CN" altLang="en-US" sz="2400"/>
              <a:t> </a:t>
            </a:r>
            <a:r>
              <a:rPr lang="en-US" altLang="zh-CN" sz="2400"/>
              <a:t>HV</a:t>
            </a:r>
            <a:r>
              <a:rPr lang="zh-CN" altLang="en-US" sz="2400"/>
              <a:t> </a:t>
            </a:r>
            <a:r>
              <a:rPr lang="en-US" altLang="zh-CN" sz="2400"/>
              <a:t>DC</a:t>
            </a:r>
            <a:r>
              <a:rPr lang="zh-CN" altLang="en-US" sz="2400"/>
              <a:t> </a:t>
            </a:r>
            <a:r>
              <a:rPr lang="en-US" altLang="zh-CN" sz="2400"/>
              <a:t>photocathode</a:t>
            </a:r>
            <a:r>
              <a:rPr lang="zh-CN" altLang="en-US" sz="2400"/>
              <a:t> </a:t>
            </a:r>
            <a:r>
              <a:rPr lang="en-US" altLang="zh-CN" sz="2400"/>
              <a:t>gun</a:t>
            </a:r>
            <a:r>
              <a:rPr lang="zh-CN" altLang="en-US" sz="2400"/>
              <a:t> </a:t>
            </a:r>
            <a:r>
              <a:rPr lang="en-US" altLang="zh-CN" sz="2400"/>
              <a:t>@</a:t>
            </a:r>
            <a:r>
              <a:rPr lang="zh-CN" altLang="en-US" sz="2400"/>
              <a:t> </a:t>
            </a:r>
            <a:r>
              <a:rPr lang="en-US" altLang="zh-CN" sz="2400"/>
              <a:t>PAPS</a:t>
            </a:r>
            <a:r>
              <a:rPr lang="zh-CN" altLang="en-US" sz="2400"/>
              <a:t> </a:t>
            </a:r>
            <a:r>
              <a:rPr lang="en-US" altLang="zh-CN" sz="2400"/>
              <a:t>will</a:t>
            </a:r>
            <a:r>
              <a:rPr lang="zh-CN" altLang="en-US" sz="2400"/>
              <a:t> </a:t>
            </a:r>
            <a:r>
              <a:rPr lang="en-US" altLang="zh-CN" sz="2400"/>
              <a:t>be</a:t>
            </a:r>
            <a:r>
              <a:rPr lang="zh-CN" altLang="en-US" sz="2400"/>
              <a:t> </a:t>
            </a:r>
            <a:r>
              <a:rPr lang="en-US" altLang="zh-CN" sz="2400"/>
              <a:t>converted</a:t>
            </a:r>
            <a:r>
              <a:rPr lang="zh-CN" altLang="en-US" sz="2400"/>
              <a:t> </a:t>
            </a:r>
            <a:r>
              <a:rPr lang="en-US" altLang="zh-CN" sz="2400"/>
              <a:t>to</a:t>
            </a:r>
            <a:r>
              <a:rPr lang="zh-CN" altLang="en-US" sz="2400"/>
              <a:t> </a:t>
            </a:r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TF</a:t>
            </a:r>
            <a:r>
              <a:rPr lang="zh-CN" altLang="en-US" sz="2400"/>
              <a:t> </a:t>
            </a:r>
            <a:r>
              <a:rPr lang="en-US" altLang="zh-CN" sz="2400"/>
              <a:t>for</a:t>
            </a:r>
            <a:r>
              <a:rPr lang="zh-CN" altLang="en-US" sz="2400"/>
              <a:t> </a:t>
            </a:r>
            <a:r>
              <a:rPr lang="en-US" altLang="zh-CN" sz="2400"/>
              <a:t>polarized</a:t>
            </a:r>
            <a:r>
              <a:rPr lang="zh-CN" altLang="en-US" sz="2400"/>
              <a:t> </a:t>
            </a:r>
            <a:r>
              <a:rPr lang="en-US" altLang="zh-CN" sz="2400"/>
              <a:t>electron</a:t>
            </a:r>
            <a:r>
              <a:rPr lang="zh-CN" altLang="en-US" sz="2400"/>
              <a:t> </a:t>
            </a:r>
            <a:r>
              <a:rPr lang="en-US" altLang="zh-CN" sz="2400"/>
              <a:t>source.</a:t>
            </a:r>
          </a:p>
          <a:p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prototype</a:t>
            </a:r>
            <a:r>
              <a:rPr lang="zh-CN" altLang="en-US" sz="2400"/>
              <a:t> </a:t>
            </a:r>
            <a:r>
              <a:rPr lang="en-US" altLang="zh-CN" sz="2400"/>
              <a:t>of</a:t>
            </a:r>
            <a:r>
              <a:rPr lang="zh-CN" altLang="en-US" sz="2400"/>
              <a:t> </a:t>
            </a:r>
            <a:r>
              <a:rPr lang="en-US" altLang="zh-CN" sz="2400"/>
              <a:t>a</a:t>
            </a:r>
            <a:r>
              <a:rPr lang="zh-CN" altLang="en-US" sz="2400"/>
              <a:t> </a:t>
            </a:r>
            <a:r>
              <a:rPr lang="en-US" altLang="zh-CN" sz="2400"/>
              <a:t>HTS</a:t>
            </a:r>
            <a:r>
              <a:rPr lang="zh-CN" altLang="en-US" sz="2400"/>
              <a:t> </a:t>
            </a:r>
            <a:r>
              <a:rPr lang="en-US" altLang="zh-CN" sz="2400"/>
              <a:t>solenoid</a:t>
            </a:r>
            <a:r>
              <a:rPr lang="zh-CN" altLang="en-US" sz="2400"/>
              <a:t> </a:t>
            </a:r>
            <a:r>
              <a:rPr lang="en-US" altLang="zh-CN" sz="2400"/>
              <a:t>spin</a:t>
            </a:r>
            <a:r>
              <a:rPr lang="zh-CN" altLang="en-US" sz="2400"/>
              <a:t> </a:t>
            </a:r>
            <a:r>
              <a:rPr lang="en-US" altLang="zh-CN" sz="2400"/>
              <a:t>rotator</a:t>
            </a:r>
            <a:r>
              <a:rPr lang="zh-CN" altLang="en-US" sz="2400"/>
              <a:t> </a:t>
            </a:r>
            <a:r>
              <a:rPr lang="en-US" altLang="zh-CN" sz="2400"/>
              <a:t>is</a:t>
            </a:r>
            <a:r>
              <a:rPr lang="zh-CN" altLang="en-US" sz="2400"/>
              <a:t> </a:t>
            </a:r>
            <a:r>
              <a:rPr lang="en-US" altLang="zh-CN" sz="2400"/>
              <a:t>under</a:t>
            </a:r>
            <a:r>
              <a:rPr lang="zh-CN" altLang="en-US" sz="2400"/>
              <a:t> </a:t>
            </a:r>
            <a:r>
              <a:rPr lang="en-US" altLang="zh-CN" sz="2400"/>
              <a:t>design.</a:t>
            </a:r>
            <a:r>
              <a:rPr lang="zh-CN" altLang="en-US" sz="2400"/>
              <a:t> </a:t>
            </a:r>
            <a:endParaRPr lang="en-US" sz="240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E5E474-7C10-D162-F8AA-495E69D78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Summary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84C9FB-2685-AEEE-E6BB-2A4080EF34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16</a:t>
            </a:fld>
            <a:endParaRPr lang="zh-CN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8377C3-E347-4688-A181-7BE5E26CC828}"/>
              </a:ext>
            </a:extLst>
          </p:cNvPr>
          <p:cNvSpPr txBox="1"/>
          <p:nvPr/>
        </p:nvSpPr>
        <p:spPr>
          <a:xfrm>
            <a:off x="1159000" y="6125518"/>
            <a:ext cx="900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Thank</a:t>
            </a:r>
            <a:r>
              <a:rPr lang="zh-CN" altLang="en-US" sz="2400" b="1" dirty="0">
                <a:solidFill>
                  <a:srgbClr val="FF0000"/>
                </a:solidFill>
                <a:latin typeface="Ayuthaya" pitchFamily="2" charset="-34"/>
                <a:ea typeface="SimHei" panose="02010609060101010101" pitchFamily="49" charset="-122"/>
                <a:cs typeface="Ayuthaya" pitchFamily="2" charset="-34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you</a:t>
            </a:r>
            <a:r>
              <a:rPr lang="zh-CN" altLang="en-US" sz="2400" b="1" dirty="0">
                <a:solidFill>
                  <a:srgbClr val="FF0000"/>
                </a:solidFill>
                <a:latin typeface="Ayuthaya" pitchFamily="2" charset="-34"/>
                <a:ea typeface="SimHei" panose="02010609060101010101" pitchFamily="49" charset="-122"/>
                <a:cs typeface="Ayuthaya" pitchFamily="2" charset="-34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for</a:t>
            </a:r>
            <a:r>
              <a:rPr lang="zh-CN" altLang="en-US" sz="2400" b="1" dirty="0">
                <a:solidFill>
                  <a:srgbClr val="FF0000"/>
                </a:solidFill>
                <a:latin typeface="Ayuthaya" pitchFamily="2" charset="-34"/>
                <a:ea typeface="SimHei" panose="02010609060101010101" pitchFamily="49" charset="-122"/>
                <a:cs typeface="Ayuthaya" pitchFamily="2" charset="-34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your</a:t>
            </a:r>
            <a:r>
              <a:rPr lang="zh-CN" altLang="en-US" sz="2400" b="1" dirty="0">
                <a:solidFill>
                  <a:srgbClr val="FF0000"/>
                </a:solidFill>
                <a:latin typeface="Ayuthaya" pitchFamily="2" charset="-34"/>
                <a:ea typeface="SimHei" panose="02010609060101010101" pitchFamily="49" charset="-122"/>
                <a:cs typeface="Ayuthaya" pitchFamily="2" charset="-34"/>
              </a:rPr>
              <a:t> </a:t>
            </a:r>
            <a:r>
              <a:rPr lang="en-US" altLang="zh-CN" sz="2400" b="1" dirty="0">
                <a:solidFill>
                  <a:srgbClr val="FF0000"/>
                </a:solidFill>
                <a:latin typeface="Ayuthaya" pitchFamily="2" charset="-34"/>
                <a:ea typeface="Ayuthaya" pitchFamily="2" charset="-34"/>
                <a:cs typeface="Ayuthaya" pitchFamily="2" charset="-34"/>
              </a:rPr>
              <a:t>attention!</a:t>
            </a:r>
            <a:endParaRPr lang="en-US" sz="2400" b="1" dirty="0">
              <a:solidFill>
                <a:srgbClr val="FF0000"/>
              </a:solidFill>
              <a:latin typeface="Ayuthaya" pitchFamily="2" charset="-34"/>
              <a:ea typeface="Ayuthaya" pitchFamily="2" charset="-34"/>
              <a:cs typeface="Ayuthaya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38966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9149FA-37F0-A4B0-D203-41380F38E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1EA9BE5-AF41-0E44-AAC3-A6905617D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C30A6C-D9CE-28B1-ED05-F788C79D1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45580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FAAF99-6DBE-D894-D64E-2E4BEE6174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Useful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level</a:t>
            </a:r>
            <a:r>
              <a:rPr lang="zh-CN" alt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dirty="0"/>
              <a:t>Higgs?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252A75-C15D-35FE-525E-7063D3857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18</a:t>
            </a:fld>
            <a:endParaRPr lang="zh-CN" altLang="en-US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B9DEBA16-8F74-5B79-151A-2F21463AD42C}"/>
              </a:ext>
            </a:extLst>
          </p:cNvPr>
          <p:cNvSpPr txBox="1">
            <a:spLocks/>
          </p:cNvSpPr>
          <p:nvPr/>
        </p:nvSpPr>
        <p:spPr>
          <a:xfrm>
            <a:off x="383990" y="1082279"/>
            <a:ext cx="7529204" cy="208325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600" dirty="0">
                <a:solidFill>
                  <a:srgbClr val="00A249"/>
                </a:solidFill>
              </a:rPr>
              <a:t>More challenging</a:t>
            </a:r>
            <a:r>
              <a:rPr lang="zh-CN" altLang="en-US" sz="2600" dirty="0">
                <a:solidFill>
                  <a:srgbClr val="00A249"/>
                </a:solidFill>
              </a:rPr>
              <a:t> </a:t>
            </a:r>
            <a:r>
              <a:rPr lang="en-US" altLang="zh-CN" sz="2600" dirty="0">
                <a:solidFill>
                  <a:srgbClr val="00A249"/>
                </a:solidFill>
              </a:rPr>
              <a:t>but</a:t>
            </a:r>
            <a:r>
              <a:rPr lang="zh-CN" altLang="en-US" sz="2600" dirty="0">
                <a:solidFill>
                  <a:srgbClr val="00A249"/>
                </a:solidFill>
              </a:rPr>
              <a:t> </a:t>
            </a:r>
            <a:r>
              <a:rPr lang="en-US" altLang="zh-CN" sz="2600" dirty="0">
                <a:solidFill>
                  <a:srgbClr val="00A249"/>
                </a:solidFill>
              </a:rPr>
              <a:t>possible at Higgs </a:t>
            </a:r>
            <a:r>
              <a:rPr lang="en-US" altLang="zh-CN" sz="2600" dirty="0"/>
              <a:t>(Under study)</a:t>
            </a:r>
          </a:p>
          <a:p>
            <a:pPr lvl="1"/>
            <a:r>
              <a:rPr lang="en-US" altLang="zh-CN" sz="2100" dirty="0"/>
              <a:t>Simulated injected polarization &lt; 30%    -&gt;  improvements in Booster lattice design &amp; mitigation</a:t>
            </a:r>
            <a:r>
              <a:rPr lang="zh-CN" altLang="en-US" sz="2100" dirty="0"/>
              <a:t> </a:t>
            </a:r>
            <a:r>
              <a:rPr lang="en-US" altLang="zh-CN" sz="2100" dirty="0"/>
              <a:t>to</a:t>
            </a:r>
            <a:r>
              <a:rPr lang="zh-CN" altLang="en-US" sz="2100" dirty="0"/>
              <a:t> </a:t>
            </a:r>
            <a:r>
              <a:rPr lang="en-US" altLang="zh-CN" sz="2100" dirty="0"/>
              <a:t>machine</a:t>
            </a:r>
            <a:r>
              <a:rPr lang="zh-CN" altLang="en-US" sz="2100" dirty="0"/>
              <a:t> </a:t>
            </a:r>
            <a:r>
              <a:rPr lang="en-US" altLang="zh-CN" sz="2100" dirty="0"/>
              <a:t>imperfections</a:t>
            </a:r>
          </a:p>
          <a:p>
            <a:pPr lvl="1">
              <a:spcAft>
                <a:spcPts val="600"/>
              </a:spcAft>
            </a:pPr>
            <a:r>
              <a:rPr lang="en-US" altLang="zh-CN" sz="2100" dirty="0"/>
              <a:t>Simulated equilibrium polarization ~ 1%   -&gt; mitigate depolarization by harmonic spin matching, cancellation of Sokolov-</a:t>
            </a:r>
            <a:r>
              <a:rPr lang="en-US" altLang="zh-CN" sz="2100" dirty="0" err="1"/>
              <a:t>Ternov</a:t>
            </a:r>
            <a:r>
              <a:rPr lang="en-US" altLang="zh-CN" sz="2100" dirty="0"/>
              <a:t> effect</a:t>
            </a:r>
          </a:p>
          <a:p>
            <a:pPr>
              <a:spcBef>
                <a:spcPts val="600"/>
              </a:spcBef>
            </a:pPr>
            <a:r>
              <a:rPr lang="en-US" altLang="zh-CN" sz="2600" dirty="0">
                <a:solidFill>
                  <a:srgbClr val="0000FF"/>
                </a:solidFill>
              </a:rPr>
              <a:t>Interleaved</a:t>
            </a:r>
            <a:r>
              <a:rPr lang="zh-CN" altLang="en-US" sz="2600" dirty="0">
                <a:solidFill>
                  <a:srgbClr val="0000FF"/>
                </a:solidFill>
              </a:rPr>
              <a:t> </a:t>
            </a:r>
            <a:r>
              <a:rPr lang="en-US" altLang="zh-CN" sz="2600" dirty="0">
                <a:solidFill>
                  <a:srgbClr val="0000FF"/>
                </a:solidFill>
              </a:rPr>
              <a:t>solenoid +dipole</a:t>
            </a:r>
            <a:r>
              <a:rPr lang="zh-CN" altLang="en-US" sz="2600" dirty="0">
                <a:solidFill>
                  <a:srgbClr val="0000FF"/>
                </a:solidFill>
              </a:rPr>
              <a:t> </a:t>
            </a:r>
            <a:r>
              <a:rPr lang="en-US" altLang="zh-CN" sz="2600" dirty="0">
                <a:solidFill>
                  <a:srgbClr val="0000FF"/>
                </a:solidFill>
              </a:rPr>
              <a:t>spin rotators</a:t>
            </a:r>
            <a:r>
              <a:rPr lang="zh-CN" altLang="en-US" sz="2600" dirty="0">
                <a:solidFill>
                  <a:srgbClr val="0000FF"/>
                </a:solidFill>
              </a:rPr>
              <a:t> </a:t>
            </a:r>
            <a:r>
              <a:rPr lang="en-US" altLang="zh-CN" sz="2600" dirty="0">
                <a:solidFill>
                  <a:srgbClr val="0000FF"/>
                </a:solidFill>
              </a:rPr>
              <a:t>to</a:t>
            </a:r>
            <a:r>
              <a:rPr lang="zh-CN" altLang="en-US" sz="2600" dirty="0">
                <a:solidFill>
                  <a:srgbClr val="0000FF"/>
                </a:solidFill>
              </a:rPr>
              <a:t> </a:t>
            </a:r>
            <a:r>
              <a:rPr lang="en-US" altLang="zh-CN" sz="2600" dirty="0">
                <a:solidFill>
                  <a:srgbClr val="0000FF"/>
                </a:solidFill>
              </a:rPr>
              <a:t>cover</a:t>
            </a:r>
            <a:r>
              <a:rPr lang="zh-CN" altLang="en-US" sz="2600" dirty="0">
                <a:solidFill>
                  <a:srgbClr val="0000FF"/>
                </a:solidFill>
              </a:rPr>
              <a:t> </a:t>
            </a:r>
            <a:r>
              <a:rPr lang="en-US" altLang="zh-CN" sz="2600" dirty="0">
                <a:solidFill>
                  <a:srgbClr val="0000FF"/>
                </a:solidFill>
              </a:rPr>
              <a:t>a</a:t>
            </a:r>
            <a:r>
              <a:rPr lang="zh-CN" altLang="en-US" sz="2600" dirty="0">
                <a:solidFill>
                  <a:srgbClr val="0000FF"/>
                </a:solidFill>
              </a:rPr>
              <a:t> </a:t>
            </a:r>
            <a:r>
              <a:rPr lang="en-US" altLang="zh-CN" sz="2600" dirty="0">
                <a:solidFill>
                  <a:srgbClr val="0000FF"/>
                </a:solidFill>
              </a:rPr>
              <a:t>larger</a:t>
            </a:r>
            <a:r>
              <a:rPr lang="zh-CN" altLang="en-US" sz="2600" dirty="0">
                <a:solidFill>
                  <a:srgbClr val="0000FF"/>
                </a:solidFill>
              </a:rPr>
              <a:t> </a:t>
            </a:r>
            <a:r>
              <a:rPr lang="en-US" altLang="zh-CN" sz="2600" dirty="0">
                <a:solidFill>
                  <a:srgbClr val="0000FF"/>
                </a:solidFill>
              </a:rPr>
              <a:t>energy</a:t>
            </a:r>
            <a:r>
              <a:rPr lang="zh-CN" altLang="en-US" sz="2600" dirty="0">
                <a:solidFill>
                  <a:srgbClr val="0000FF"/>
                </a:solidFill>
              </a:rPr>
              <a:t> </a:t>
            </a:r>
            <a:r>
              <a:rPr lang="en-US" altLang="zh-CN" sz="2600" dirty="0">
                <a:solidFill>
                  <a:srgbClr val="0000FF"/>
                </a:solidFill>
              </a:rPr>
              <a:t>range</a:t>
            </a:r>
            <a:r>
              <a:rPr lang="zh-CN" altLang="en-US" sz="2600" dirty="0">
                <a:solidFill>
                  <a:srgbClr val="0000FF"/>
                </a:solidFill>
              </a:rPr>
              <a:t> </a:t>
            </a:r>
            <a:r>
              <a:rPr lang="en-US" altLang="zh-CN" sz="2600" dirty="0"/>
              <a:t>(under</a:t>
            </a:r>
            <a:r>
              <a:rPr lang="zh-CN" altLang="en-US" sz="2600" dirty="0"/>
              <a:t> </a:t>
            </a:r>
            <a:r>
              <a:rPr lang="en-US" altLang="zh-CN" sz="2600" dirty="0"/>
              <a:t>study)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3DA54D3-CB93-28A7-742C-AF56839812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3948996"/>
            <a:ext cx="3655888" cy="240103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8060ECB-C4A7-B09F-2017-787C8DBACB48}"/>
              </a:ext>
            </a:extLst>
          </p:cNvPr>
          <p:cNvSpPr txBox="1"/>
          <p:nvPr/>
        </p:nvSpPr>
        <p:spPr>
          <a:xfrm>
            <a:off x="4641922" y="3401196"/>
            <a:ext cx="3076309" cy="6367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B050"/>
                </a:solidFill>
              </a:rPr>
              <a:t>Simulated equilibrium polarization of Collider at Higgs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F5BA0652-5ECF-DE8A-CE9E-F1D3244BFE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222" y="1320760"/>
            <a:ext cx="3427789" cy="24427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2159C358-FC51-7C0E-B547-98B70C2035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272" y="4175516"/>
            <a:ext cx="3427789" cy="2390664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44ED52D-710B-6CD7-E12D-5DEEA20754D1}"/>
              </a:ext>
            </a:extLst>
          </p:cNvPr>
          <p:cNvSpPr txBox="1"/>
          <p:nvPr/>
        </p:nvSpPr>
        <p:spPr>
          <a:xfrm>
            <a:off x="8742392" y="3800198"/>
            <a:ext cx="3191501" cy="5136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200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T</a:t>
            </a: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he key is to reduce the spin</a:t>
            </a:r>
          </a:p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 resonance strength by a factor of 10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ABB6299-80FC-B235-2311-8ED3B4472509}"/>
              </a:ext>
            </a:extLst>
          </p:cNvPr>
          <p:cNvSpPr txBox="1"/>
          <p:nvPr/>
        </p:nvSpPr>
        <p:spPr>
          <a:xfrm>
            <a:off x="8600694" y="1001511"/>
            <a:ext cx="367434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1200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Prediction of resonant spin diffusion theory at ultra-high energies</a:t>
            </a:r>
            <a:endParaRPr lang="en-US" sz="1200" dirty="0">
              <a:solidFill>
                <a:srgbClr val="00B050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96C77FF-7DF0-32A3-B4B8-3575D77A133B}"/>
              </a:ext>
            </a:extLst>
          </p:cNvPr>
          <p:cNvSpPr txBox="1"/>
          <p:nvPr/>
        </p:nvSpPr>
        <p:spPr>
          <a:xfrm>
            <a:off x="0" y="6472732"/>
            <a:ext cx="11250216" cy="30777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W.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H.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Xia,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et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al,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Evaluation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of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radiative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depolarization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in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the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future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circular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electron-positron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collider,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Phys. Rev. Accel. Beams, 26, 091001,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(2023).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C1D055A-823E-75ED-A1C1-498B606D96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62" y="4037908"/>
            <a:ext cx="3329087" cy="22854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90A6E75-7F70-790B-DF41-EF1D5F0EF169}"/>
              </a:ext>
            </a:extLst>
          </p:cNvPr>
          <p:cNvSpPr txBox="1"/>
          <p:nvPr/>
        </p:nvSpPr>
        <p:spPr>
          <a:xfrm>
            <a:off x="383989" y="3401196"/>
            <a:ext cx="3076309" cy="6367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600" dirty="0">
                <a:solidFill>
                  <a:srgbClr val="00B050"/>
                </a:solidFill>
              </a:rPr>
              <a:t>Simulated polarization </a:t>
            </a:r>
            <a:r>
              <a:rPr lang="en-US" altLang="zh-CN" sz="1600" dirty="0">
                <a:solidFill>
                  <a:srgbClr val="00B050"/>
                </a:solidFill>
              </a:rPr>
              <a:t>transmission</a:t>
            </a:r>
            <a:r>
              <a:rPr lang="zh-CN" altLang="en-US" sz="1600" dirty="0">
                <a:solidFill>
                  <a:srgbClr val="00B050"/>
                </a:solidFill>
              </a:rPr>
              <a:t> </a:t>
            </a:r>
            <a:r>
              <a:rPr lang="en-US" altLang="zh-CN" sz="1600" dirty="0">
                <a:solidFill>
                  <a:srgbClr val="00B050"/>
                </a:solidFill>
              </a:rPr>
              <a:t>in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altLang="zh-CN" sz="1600" dirty="0">
                <a:solidFill>
                  <a:srgbClr val="00B050"/>
                </a:solidFill>
              </a:rPr>
              <a:t>Booster</a:t>
            </a:r>
            <a:r>
              <a:rPr lang="en-US" sz="1600" dirty="0">
                <a:solidFill>
                  <a:srgbClr val="00B050"/>
                </a:solidFill>
              </a:rPr>
              <a:t> </a:t>
            </a:r>
            <a:r>
              <a:rPr lang="en-US" altLang="zh-CN" sz="1600" dirty="0">
                <a:solidFill>
                  <a:srgbClr val="00B050"/>
                </a:solidFill>
              </a:rPr>
              <a:t>to</a:t>
            </a:r>
            <a:r>
              <a:rPr lang="en-US" sz="1600" dirty="0">
                <a:solidFill>
                  <a:srgbClr val="00B050"/>
                </a:solidFill>
              </a:rPr>
              <a:t> Higgs</a:t>
            </a:r>
            <a:endParaRPr kumimoji="0" lang="en-US" sz="16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8968891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E6C253-5C70-76AE-C7E9-43C9EE4331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P</a:t>
            </a:r>
            <a:r>
              <a:rPr lang="en-US" dirty="0"/>
              <a:t>olarized beam</a:t>
            </a:r>
            <a:r>
              <a:rPr lang="zh-CN" altLang="en-US" dirty="0"/>
              <a:t> </a:t>
            </a:r>
            <a:r>
              <a:rPr lang="en-US" altLang="zh-CN" dirty="0"/>
              <a:t>studies</a:t>
            </a:r>
            <a:r>
              <a:rPr lang="en-US" dirty="0"/>
              <a:t> </a:t>
            </a:r>
            <a:r>
              <a:rPr lang="en-US" altLang="zh-CN" dirty="0"/>
              <a:t>at</a:t>
            </a:r>
            <a:r>
              <a:rPr lang="zh-CN" altLang="en-US" dirty="0"/>
              <a:t> </a:t>
            </a:r>
            <a:r>
              <a:rPr lang="en-US" altLang="zh-CN" dirty="0"/>
              <a:t>CEPC</a:t>
            </a:r>
            <a:endParaRPr lang="en-US" dirty="0"/>
          </a:p>
          <a:p>
            <a:r>
              <a:rPr lang="en-US" altLang="zh-CN" dirty="0"/>
              <a:t>R&amp;D</a:t>
            </a:r>
            <a:r>
              <a:rPr lang="zh-CN" altLang="en-US" dirty="0"/>
              <a:t> </a:t>
            </a:r>
            <a:r>
              <a:rPr lang="en-US" altLang="zh-CN" dirty="0"/>
              <a:t>progress</a:t>
            </a:r>
            <a:r>
              <a:rPr lang="zh-CN" altLang="en-US" dirty="0"/>
              <a:t> </a:t>
            </a:r>
            <a:r>
              <a:rPr lang="en-US" altLang="zh-CN" dirty="0"/>
              <a:t>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EDR</a:t>
            </a:r>
            <a:r>
              <a:rPr lang="zh-CN" altLang="en-US" dirty="0"/>
              <a:t> </a:t>
            </a:r>
            <a:r>
              <a:rPr lang="en-US" altLang="zh-CN" dirty="0"/>
              <a:t>phase</a:t>
            </a:r>
          </a:p>
          <a:p>
            <a:pPr>
              <a:spcBef>
                <a:spcPts val="600"/>
              </a:spcBef>
            </a:pPr>
            <a:r>
              <a:rPr lang="en-US" altLang="zh-CN" dirty="0"/>
              <a:t>Summary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ED736B7-B758-C2F6-2F83-1F5F011EB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7AEA1E-854D-A152-DD1E-2B96DDC9A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52963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A679948-24B7-DD2F-7D34-37167D01B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6712" y="1203866"/>
            <a:ext cx="10972800" cy="2320659"/>
          </a:xfrm>
        </p:spPr>
        <p:txBody>
          <a:bodyPr>
            <a:normAutofit fontScale="70000" lnSpcReduction="20000"/>
          </a:bodyPr>
          <a:lstStyle/>
          <a:p>
            <a:r>
              <a:rPr lang="en-US" altLang="zh-CN"/>
              <a:t>Precision</a:t>
            </a:r>
            <a:r>
              <a:rPr lang="zh-CN" altLang="en-US"/>
              <a:t> </a:t>
            </a:r>
            <a:r>
              <a:rPr lang="en-US" altLang="zh-CN"/>
              <a:t>beam</a:t>
            </a:r>
            <a:r>
              <a:rPr lang="zh-CN" altLang="en-US"/>
              <a:t> </a:t>
            </a:r>
            <a:r>
              <a:rPr lang="en-US" altLang="zh-CN"/>
              <a:t>energy</a:t>
            </a:r>
            <a:r>
              <a:rPr lang="zh-CN" altLang="en-US"/>
              <a:t> </a:t>
            </a:r>
            <a:r>
              <a:rPr lang="en-US" altLang="zh-CN"/>
              <a:t>calibration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Z,</a:t>
            </a:r>
            <a:r>
              <a:rPr lang="zh-CN" altLang="en-US"/>
              <a:t> </a:t>
            </a:r>
            <a:r>
              <a:rPr lang="en-US" altLang="zh-CN"/>
              <a:t>W</a:t>
            </a:r>
            <a:r>
              <a:rPr lang="el-GR" altLang="zh-CN"/>
              <a:t> (~1</a:t>
            </a:r>
            <a:r>
              <a:rPr lang="en-US" altLang="zh-CN"/>
              <a:t>00keV</a:t>
            </a:r>
            <a:r>
              <a:rPr lang="el-GR" altLang="zh-CN"/>
              <a:t>)</a:t>
            </a:r>
            <a:endParaRPr lang="en-US" altLang="zh-CN"/>
          </a:p>
          <a:p>
            <a:pPr lvl="1"/>
            <a:r>
              <a:rPr lang="en-US" altLang="zh-CN"/>
              <a:t>resonant</a:t>
            </a:r>
            <a:r>
              <a:rPr lang="zh-CN" altLang="en-US"/>
              <a:t> </a:t>
            </a:r>
            <a:r>
              <a:rPr lang="en-US" altLang="zh-CN"/>
              <a:t>depolarization</a:t>
            </a:r>
            <a:r>
              <a:rPr lang="zh-CN" altLang="en-US"/>
              <a:t> </a:t>
            </a:r>
            <a:r>
              <a:rPr lang="en-US" altLang="zh-CN"/>
              <a:t>with</a:t>
            </a:r>
            <a:r>
              <a:rPr lang="zh-CN" altLang="en-US"/>
              <a:t> </a:t>
            </a:r>
            <a:r>
              <a:rPr lang="en-US" altLang="zh-CN"/>
              <a:t>vertically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beams</a:t>
            </a:r>
          </a:p>
          <a:p>
            <a:pPr>
              <a:spcBef>
                <a:spcPts val="600"/>
              </a:spcBef>
            </a:pPr>
            <a:r>
              <a:rPr lang="en-US" altLang="zh-CN"/>
              <a:t>Precision measurement of weak mixing angle @</a:t>
            </a:r>
            <a:r>
              <a:rPr lang="zh-CN" altLang="en-US"/>
              <a:t> </a:t>
            </a:r>
            <a:r>
              <a:rPr lang="en-US" altLang="zh-CN"/>
              <a:t>Z</a:t>
            </a:r>
          </a:p>
          <a:p>
            <a:pPr lvl="1">
              <a:spcBef>
                <a:spcPts val="600"/>
              </a:spcBef>
            </a:pPr>
            <a:r>
              <a:rPr lang="en-US" altLang="zh-CN"/>
              <a:t>Longitudinally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colliding</a:t>
            </a:r>
            <a:r>
              <a:rPr lang="zh-CN" altLang="en-US"/>
              <a:t> </a:t>
            </a:r>
            <a:r>
              <a:rPr lang="en-US" altLang="zh-CN"/>
              <a:t>beams for measuring A</a:t>
            </a:r>
            <a:r>
              <a:rPr lang="en-US" altLang="zh-CN" baseline="-25000"/>
              <a:t>LR</a:t>
            </a:r>
            <a:endParaRPr lang="en-US" altLang="zh-CN"/>
          </a:p>
          <a:p>
            <a:pPr lvl="1">
              <a:spcBef>
                <a:spcPts val="600"/>
              </a:spcBef>
            </a:pPr>
            <a:r>
              <a:rPr lang="en-US" altLang="zh-CN"/>
              <a:t>could resolve the tension between</a:t>
            </a:r>
            <a:r>
              <a:rPr lang="zh-CN" altLang="en-US"/>
              <a:t> </a:t>
            </a:r>
            <a:r>
              <a:rPr lang="en-US" altLang="zh-CN"/>
              <a:t>A</a:t>
            </a:r>
            <a:r>
              <a:rPr lang="en-US" altLang="zh-CN" baseline="-25000"/>
              <a:t>FB</a:t>
            </a:r>
            <a:r>
              <a:rPr lang="zh-CN" altLang="en-US"/>
              <a:t> </a:t>
            </a:r>
            <a:r>
              <a:rPr lang="en-US" altLang="zh-CN"/>
              <a:t>&amp;</a:t>
            </a:r>
            <a:r>
              <a:rPr lang="zh-CN" altLang="en-US"/>
              <a:t> </a:t>
            </a:r>
            <a:r>
              <a:rPr lang="en-US" altLang="zh-CN"/>
              <a:t>A</a:t>
            </a:r>
            <a:r>
              <a:rPr lang="en-US" altLang="zh-CN" baseline="-25000"/>
              <a:t>LR</a:t>
            </a:r>
            <a:r>
              <a:rPr lang="en-US" altLang="zh-CN"/>
              <a:t>, by </a:t>
            </a:r>
            <a:r>
              <a:rPr lang="en-US" altLang="zh-CN">
                <a:solidFill>
                  <a:srgbClr val="FF0000"/>
                </a:solidFill>
              </a:rPr>
              <a:t>measuring both in the same experiement</a:t>
            </a:r>
          </a:p>
          <a:p>
            <a:pPr>
              <a:spcBef>
                <a:spcPts val="600"/>
              </a:spcBef>
            </a:pPr>
            <a:r>
              <a:rPr lang="en-US" altLang="zh-CN"/>
              <a:t>CPV</a:t>
            </a:r>
            <a:r>
              <a:rPr lang="zh-CN" altLang="en-US"/>
              <a:t> </a:t>
            </a:r>
            <a:r>
              <a:rPr lang="en-US" altLang="zh-CN"/>
              <a:t>with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beams</a:t>
            </a:r>
            <a:r>
              <a:rPr lang="zh-CN" altLang="en-US"/>
              <a:t> </a:t>
            </a:r>
            <a:r>
              <a:rPr lang="en-US" altLang="zh-CN"/>
              <a:t>in</a:t>
            </a:r>
            <a:r>
              <a:rPr lang="zh-CN" altLang="en-US"/>
              <a:t>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e+e-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→ HZ.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→ </a:t>
            </a:r>
            <a:r>
              <a:rPr lang="el-GR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ττ 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etc</a:t>
            </a:r>
          </a:p>
          <a:p>
            <a:pPr>
              <a:spcBef>
                <a:spcPts val="600"/>
              </a:spcBef>
            </a:pP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531F2D-D813-8DC8-6B06-6A50ABB28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Physics</a:t>
            </a:r>
            <a:r>
              <a:rPr lang="zh-CN" altLang="en-US"/>
              <a:t> </a:t>
            </a:r>
            <a:r>
              <a:rPr lang="en-US" altLang="zh-CN"/>
              <a:t>motivation</a:t>
            </a:r>
            <a:r>
              <a:rPr lang="zh-CN" altLang="en-US"/>
              <a:t> </a:t>
            </a:r>
            <a:r>
              <a:rPr lang="en-US" altLang="zh-CN"/>
              <a:t>of</a:t>
            </a:r>
            <a:r>
              <a:rPr lang="zh-CN" altLang="en-US"/>
              <a:t> </a:t>
            </a:r>
            <a:r>
              <a:rPr lang="en-US" altLang="zh-CN"/>
              <a:t>polarized</a:t>
            </a:r>
            <a:r>
              <a:rPr lang="zh-CN" altLang="en-US"/>
              <a:t> </a:t>
            </a:r>
            <a:r>
              <a:rPr lang="en-US" altLang="zh-CN"/>
              <a:t>beams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CEPC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1ED3CB-02D5-E1CE-7612-DCB42A1149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3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03DAF8-37A0-FDF0-60F4-6066E051A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3771697"/>
            <a:ext cx="4896544" cy="26118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D7F418E-51E4-39C5-7C21-D18571ED9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2664" y="3579769"/>
            <a:ext cx="2448272" cy="294557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51B907-7C13-D17E-4A2A-9D842411AC86}"/>
              </a:ext>
            </a:extLst>
          </p:cNvPr>
          <p:cNvSpPr txBox="1"/>
          <p:nvPr/>
        </p:nvSpPr>
        <p:spPr>
          <a:xfrm>
            <a:off x="1156640" y="6469612"/>
            <a:ext cx="32963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B050"/>
                </a:solidFill>
              </a:rPr>
              <a:t>L. </a:t>
            </a:r>
            <a:r>
              <a:rPr lang="en-US" sz="1200" dirty="0" err="1">
                <a:solidFill>
                  <a:srgbClr val="00B050"/>
                </a:solidFill>
              </a:rPr>
              <a:t>Arnaudon</a:t>
            </a:r>
            <a:r>
              <a:rPr lang="en-US" sz="1200" dirty="0">
                <a:solidFill>
                  <a:srgbClr val="00B050"/>
                </a:solidFill>
              </a:rPr>
              <a:t>, et al., Z. Phys. C 66, 45-62 (1995).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3EEB40-A651-457D-296A-632122F97ECB}"/>
              </a:ext>
            </a:extLst>
          </p:cNvPr>
          <p:cNvSpPr txBox="1"/>
          <p:nvPr/>
        </p:nvSpPr>
        <p:spPr>
          <a:xfrm>
            <a:off x="5746217" y="6438834"/>
            <a:ext cx="53135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G.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Moortgat-Pick’s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talk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on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CEPC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Workshop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Marseille,</a:t>
            </a:r>
            <a:r>
              <a:rPr lang="zh-CN" altLang="en-US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US" altLang="zh-CN" sz="1400">
                <a:solidFill>
                  <a:srgbClr val="0000FF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2024 April</a:t>
            </a:r>
            <a:r>
              <a:rPr lang="zh-CN" altLang="en-US" sz="1400">
                <a:solidFill>
                  <a:srgbClr val="00B05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endParaRPr lang="en-US" sz="1400">
              <a:solidFill>
                <a:srgbClr val="00B05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AC109B-326B-4051-7C8C-8E3C68F448BD}"/>
              </a:ext>
            </a:extLst>
          </p:cNvPr>
          <p:cNvSpPr txBox="1"/>
          <p:nvPr/>
        </p:nvSpPr>
        <p:spPr>
          <a:xfrm>
            <a:off x="7032104" y="2996952"/>
            <a:ext cx="41431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ECFA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meeting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on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e+e-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to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ZH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angular</a:t>
            </a:r>
            <a:r>
              <a:rPr lang="zh-CN" altLang="en-US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 </a:t>
            </a:r>
            <a:r>
              <a:rPr lang="en-US" altLang="zh-CN" sz="1400">
                <a:solidFill>
                  <a:srgbClr val="00A249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measurements</a:t>
            </a:r>
            <a:endParaRPr lang="en-US" altLang="zh-CN" sz="1400">
              <a:solidFill>
                <a:srgbClr val="00A249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7114A98-7D6D-2013-855B-89E1AC6A9395}"/>
              </a:ext>
            </a:extLst>
          </p:cNvPr>
          <p:cNvSpPr txBox="1"/>
          <p:nvPr/>
        </p:nvSpPr>
        <p:spPr>
          <a:xfrm>
            <a:off x="7058414" y="3259411"/>
            <a:ext cx="339927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0000FF"/>
                </a:solidFill>
              </a:rPr>
              <a:t>Polarized beam applications @ ILC, </a:t>
            </a:r>
          </a:p>
          <a:p>
            <a:r>
              <a:rPr lang="en-US" sz="1400" dirty="0">
                <a:solidFill>
                  <a:srgbClr val="0000FF"/>
                </a:solidFill>
              </a:rPr>
              <a:t>ar</a:t>
            </a:r>
            <a:r>
              <a:rPr lang="en-US" altLang="zh-CN" sz="1400" dirty="0">
                <a:solidFill>
                  <a:srgbClr val="0000FF"/>
                </a:solidFill>
              </a:rPr>
              <a:t>Xiv:2105.09691,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2111.06687,</a:t>
            </a:r>
            <a:r>
              <a:rPr lang="zh-CN" altLang="en-US" sz="1400" dirty="0">
                <a:solidFill>
                  <a:srgbClr val="0000FF"/>
                </a:solidFill>
              </a:rPr>
              <a:t> </a:t>
            </a:r>
            <a:r>
              <a:rPr lang="en-US" altLang="zh-CN" sz="1400" dirty="0">
                <a:solidFill>
                  <a:srgbClr val="0000FF"/>
                </a:solidFill>
              </a:rPr>
              <a:t>2202.07385</a:t>
            </a:r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504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CD1024-E203-5519-0A73-8BB328B6D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Self-polarization in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CEPC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981A9E-F2EF-8119-0955-E4799800E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4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4B4418-10AB-19D6-3F59-17F8A99CB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4533" y="2401347"/>
            <a:ext cx="3401883" cy="19957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3004152-9F49-91E0-DBE8-C7F79796CB5A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19336" y="4916828"/>
              <a:ext cx="11615174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22448">
                      <a:extLst>
                        <a:ext uri="{9D8B030D-6E8A-4147-A177-3AD203B41FA5}">
                          <a16:colId xmlns:a16="http://schemas.microsoft.com/office/drawing/2014/main" val="889946919"/>
                        </a:ext>
                      </a:extLst>
                    </a:gridCol>
                    <a:gridCol w="2017588">
                      <a:extLst>
                        <a:ext uri="{9D8B030D-6E8A-4147-A177-3AD203B41FA5}">
                          <a16:colId xmlns:a16="http://schemas.microsoft.com/office/drawing/2014/main" val="392668419"/>
                        </a:ext>
                      </a:extLst>
                    </a:gridCol>
                    <a:gridCol w="1333249">
                      <a:extLst>
                        <a:ext uri="{9D8B030D-6E8A-4147-A177-3AD203B41FA5}">
                          <a16:colId xmlns:a16="http://schemas.microsoft.com/office/drawing/2014/main" val="693680605"/>
                        </a:ext>
                      </a:extLst>
                    </a:gridCol>
                    <a:gridCol w="2041889">
                      <a:extLst>
                        <a:ext uri="{9D8B030D-6E8A-4147-A177-3AD203B41FA5}">
                          <a16:colId xmlns:a16="http://schemas.microsoft.com/office/drawing/2014/main" val="3879179832"/>
                        </a:ext>
                      </a:extLst>
                    </a:gridCol>
                  </a:tblGrid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CEPC CDR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parameters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45.6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(Z,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2T)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80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(W)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120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(Higgs)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4323397"/>
                      </a:ext>
                    </a:extLst>
                  </a:tr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sz="2000" dirty="0"/>
                            <a:t>Polarization</a:t>
                          </a:r>
                          <a:r>
                            <a:rPr lang="en-US" sz="2000" baseline="0" dirty="0"/>
                            <a:t> build-up </a:t>
                          </a:r>
                          <a:r>
                            <a:rPr lang="en-US" sz="2000" dirty="0"/>
                            <a:t>time w/o radiative</a:t>
                          </a:r>
                          <a:r>
                            <a:rPr lang="en-US" sz="2000" baseline="0" dirty="0"/>
                            <a:t> depolarization</a:t>
                          </a:r>
                          <a:r>
                            <a:rPr lang="en-US" sz="2000" dirty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>
                              <a:solidFill>
                                <a:schemeClr val="tx1"/>
                              </a:solidFill>
                            </a:rPr>
                            <a:t>(hour)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256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15.2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2.0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593459"/>
                      </a:ext>
                    </a:extLst>
                  </a:tr>
                  <a:tr h="274621">
                    <a:tc>
                      <a:txBody>
                        <a:bodyPr/>
                        <a:lstStyle/>
                        <a:p>
                          <a:r>
                            <a:rPr lang="en-US" sz="2000" dirty="0">
                              <a:solidFill>
                                <a:schemeClr val="tx1"/>
                              </a:solidFill>
                              <a:ea typeface="Cambria Math" panose="02040503050406030204" pitchFamily="18" charset="0"/>
                            </a:rPr>
                            <a:t>Beam lifetime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oMath>
                          </a14:m>
                          <a:r>
                            <a:rPr lang="zh-CN" altLang="en-US" sz="2000" dirty="0">
                              <a:solidFill>
                                <a:schemeClr val="tx1"/>
                              </a:solidFill>
                            </a:rPr>
                            <a:t> </a:t>
                          </a:r>
                          <a:r>
                            <a:rPr lang="en-US" altLang="zh-CN" sz="2000" dirty="0"/>
                            <a:t>(hour)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2.5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1.4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0.43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72620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>
                <a:extLst>
                  <a:ext uri="{FF2B5EF4-FFF2-40B4-BE49-F238E27FC236}">
                    <a16:creationId xmlns:a16="http://schemas.microsoft.com/office/drawing/2014/main" id="{73004152-9F49-91E0-DBE8-C7F79796CB5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745806989"/>
                  </p:ext>
                </p:extLst>
              </p:nvPr>
            </p:nvGraphicFramePr>
            <p:xfrm>
              <a:off x="119336" y="4916828"/>
              <a:ext cx="11615174" cy="14935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6222448">
                      <a:extLst>
                        <a:ext uri="{9D8B030D-6E8A-4147-A177-3AD203B41FA5}">
                          <a16:colId xmlns:a16="http://schemas.microsoft.com/office/drawing/2014/main" val="889946919"/>
                        </a:ext>
                      </a:extLst>
                    </a:gridCol>
                    <a:gridCol w="2017588">
                      <a:extLst>
                        <a:ext uri="{9D8B030D-6E8A-4147-A177-3AD203B41FA5}">
                          <a16:colId xmlns:a16="http://schemas.microsoft.com/office/drawing/2014/main" val="392668419"/>
                        </a:ext>
                      </a:extLst>
                    </a:gridCol>
                    <a:gridCol w="1333249">
                      <a:extLst>
                        <a:ext uri="{9D8B030D-6E8A-4147-A177-3AD203B41FA5}">
                          <a16:colId xmlns:a16="http://schemas.microsoft.com/office/drawing/2014/main" val="693680605"/>
                        </a:ext>
                      </a:extLst>
                    </a:gridCol>
                    <a:gridCol w="2041889">
                      <a:extLst>
                        <a:ext uri="{9D8B030D-6E8A-4147-A177-3AD203B41FA5}">
                          <a16:colId xmlns:a16="http://schemas.microsoft.com/office/drawing/2014/main" val="3879179832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CEPC CDR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parameters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45.6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(Z,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2T)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80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(W)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120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GeV</a:t>
                          </a:r>
                          <a:r>
                            <a:rPr lang="zh-CN" altLang="en-US" sz="2000" dirty="0"/>
                            <a:t> </a:t>
                          </a:r>
                          <a:r>
                            <a:rPr lang="en-US" altLang="zh-CN" sz="2000" dirty="0"/>
                            <a:t>(Higgs)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4323397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4" t="-60714" r="-87347" b="-7142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256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15.2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2.0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61593459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204" t="-290323" r="-87347" b="-290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2.5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1.4</a:t>
                          </a:r>
                          <a:endParaRPr lang="en-US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altLang="zh-CN" sz="2000" dirty="0"/>
                            <a:t>0.43</a:t>
                          </a:r>
                          <a:endParaRPr lang="en-US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65726208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5223DE66-9CFC-A55C-20B7-26B251D77C24}"/>
              </a:ext>
            </a:extLst>
          </p:cNvPr>
          <p:cNvSpPr/>
          <p:nvPr/>
        </p:nvSpPr>
        <p:spPr>
          <a:xfrm>
            <a:off x="6311390" y="4799032"/>
            <a:ext cx="1944850" cy="1798320"/>
          </a:xfrm>
          <a:prstGeom prst="roundRect">
            <a:avLst/>
          </a:prstGeom>
          <a:noFill/>
          <a:ln w="50800">
            <a:solidFill>
              <a:srgbClr val="00A249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EEF8D1-FD98-59D1-9C5A-6379CB29F5CB}"/>
              </a:ext>
            </a:extLst>
          </p:cNvPr>
          <p:cNvSpPr txBox="1"/>
          <p:nvPr/>
        </p:nvSpPr>
        <p:spPr>
          <a:xfrm>
            <a:off x="115371" y="2136338"/>
            <a:ext cx="496855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zh-CN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Polarization</a:t>
            </a:r>
            <a:r>
              <a:rPr lang="zh-CN" altLang="en-US" sz="2000" dirty="0"/>
              <a:t> </a:t>
            </a:r>
            <a:r>
              <a:rPr lang="en-US" altLang="zh-CN" sz="2000" dirty="0"/>
              <a:t>build-up</a:t>
            </a:r>
            <a:r>
              <a:rPr lang="zh-CN" altLang="en-US" sz="2000" dirty="0"/>
              <a:t> </a:t>
            </a:r>
            <a:r>
              <a:rPr lang="en-US" altLang="zh-CN" sz="2000" dirty="0"/>
              <a:t>rate</a:t>
            </a:r>
            <a:r>
              <a:rPr lang="zh-CN" altLang="en-US" sz="2000" dirty="0"/>
              <a:t> </a:t>
            </a:r>
            <a:r>
              <a:rPr lang="en-US" altLang="zh-CN" sz="2000" dirty="0"/>
              <a:t>&lt;&lt;</a:t>
            </a:r>
            <a:r>
              <a:rPr lang="zh-CN" altLang="en-US" sz="2000" dirty="0"/>
              <a:t> </a:t>
            </a:r>
            <a:r>
              <a:rPr lang="en-US" altLang="zh-CN" sz="2000" dirty="0"/>
              <a:t>beam</a:t>
            </a:r>
            <a:r>
              <a:rPr lang="zh-CN" altLang="en-US" sz="2000" dirty="0"/>
              <a:t> </a:t>
            </a:r>
            <a:r>
              <a:rPr lang="en-US" altLang="zh-CN" sz="2000" dirty="0"/>
              <a:t>decay</a:t>
            </a:r>
            <a:r>
              <a:rPr lang="zh-CN" altLang="en-US" sz="2000" dirty="0"/>
              <a:t> </a:t>
            </a:r>
            <a:r>
              <a:rPr lang="en-US" altLang="zh-CN" sz="2000" dirty="0"/>
              <a:t>rate</a:t>
            </a:r>
            <a:r>
              <a:rPr lang="zh-CN" altLang="en-US" sz="2000" dirty="0"/>
              <a:t> </a:t>
            </a:r>
            <a:r>
              <a:rPr lang="en-US" altLang="zh-CN" sz="2000" dirty="0"/>
              <a:t>@</a:t>
            </a:r>
            <a:r>
              <a:rPr lang="zh-CN" altLang="en-US" sz="2000" dirty="0"/>
              <a:t> </a:t>
            </a:r>
            <a:r>
              <a:rPr lang="en-US" altLang="zh-CN" sz="2000" dirty="0"/>
              <a:t>Z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Asymmetric</a:t>
            </a:r>
            <a:r>
              <a:rPr lang="zh-CN" altLang="en-US" sz="2000" dirty="0"/>
              <a:t> </a:t>
            </a:r>
            <a:r>
              <a:rPr lang="en-US" altLang="zh-CN" sz="2000" dirty="0"/>
              <a:t>wigglers</a:t>
            </a:r>
            <a:r>
              <a:rPr lang="zh-CN" altLang="en-US" sz="2000" dirty="0"/>
              <a:t> </a:t>
            </a:r>
            <a:r>
              <a:rPr lang="en-US" altLang="zh-CN" sz="2000" dirty="0"/>
              <a:t>in the Collider (</a:t>
            </a:r>
            <a:r>
              <a:rPr lang="en-US" altLang="zh-CN" sz="2000" dirty="0">
                <a:solidFill>
                  <a:srgbClr val="00A249"/>
                </a:solidFill>
              </a:rPr>
              <a:t>FCC</a:t>
            </a:r>
            <a:r>
              <a:rPr lang="zh-CN" altLang="en-US" sz="2000" dirty="0">
                <a:solidFill>
                  <a:srgbClr val="00A249"/>
                </a:solidFill>
              </a:rPr>
              <a:t> </a:t>
            </a:r>
            <a:r>
              <a:rPr lang="en-US" altLang="zh-CN" sz="2000" dirty="0">
                <a:solidFill>
                  <a:srgbClr val="00A249"/>
                </a:solidFill>
              </a:rPr>
              <a:t>EPOL</a:t>
            </a:r>
            <a:r>
              <a:rPr lang="en-US" altLang="zh-CN" sz="2000" dirty="0"/>
              <a:t>)</a:t>
            </a:r>
            <a:r>
              <a:rPr lang="zh-CN" altLang="en-US" sz="2000" dirty="0"/>
              <a:t> </a:t>
            </a:r>
            <a:endParaRPr lang="en-US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Hard</a:t>
            </a:r>
            <a:r>
              <a:rPr lang="zh-CN" altLang="en-US" sz="2000" dirty="0"/>
              <a:t> </a:t>
            </a:r>
            <a:r>
              <a:rPr lang="en-US" altLang="zh-CN" sz="2000" dirty="0"/>
              <a:t>to</a:t>
            </a:r>
            <a:r>
              <a:rPr lang="zh-CN" altLang="en-US" sz="2000" dirty="0"/>
              <a:t> </a:t>
            </a:r>
            <a:r>
              <a:rPr lang="en-US" altLang="zh-CN" sz="2000" dirty="0"/>
              <a:t>achieve</a:t>
            </a:r>
            <a:r>
              <a:rPr lang="zh-CN" altLang="en-US" sz="2000" dirty="0"/>
              <a:t> </a:t>
            </a:r>
            <a:r>
              <a:rPr lang="en-US" altLang="zh-CN" sz="2000" dirty="0"/>
              <a:t>a</a:t>
            </a:r>
            <a:r>
              <a:rPr lang="zh-CN" altLang="en-US" sz="2000" dirty="0"/>
              <a:t> </a:t>
            </a:r>
            <a:r>
              <a:rPr lang="en-US" altLang="zh-CN" sz="2000" dirty="0"/>
              <a:t>high-level</a:t>
            </a:r>
            <a:r>
              <a:rPr lang="zh-CN" altLang="en-US" sz="2000" dirty="0"/>
              <a:t> </a:t>
            </a:r>
            <a:r>
              <a:rPr lang="en-US" altLang="zh-CN" sz="2000" dirty="0"/>
              <a:t>polarization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In conflict</a:t>
            </a:r>
            <a:r>
              <a:rPr lang="zh-CN" altLang="en-US" sz="2000" dirty="0"/>
              <a:t> </a:t>
            </a:r>
            <a:r>
              <a:rPr lang="en-US" altLang="zh-CN" sz="2000" dirty="0"/>
              <a:t>with</a:t>
            </a:r>
            <a:r>
              <a:rPr lang="zh-CN" altLang="en-US" sz="2000" dirty="0"/>
              <a:t> </a:t>
            </a:r>
            <a:r>
              <a:rPr lang="en-US" altLang="zh-CN" sz="2000" dirty="0"/>
              <a:t>a high</a:t>
            </a:r>
            <a:r>
              <a:rPr lang="zh-CN" altLang="en-US" sz="2000" dirty="0"/>
              <a:t> </a:t>
            </a:r>
            <a:r>
              <a:rPr lang="en-US" altLang="zh-CN" sz="2000" dirty="0"/>
              <a:t>luminosity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83D0AA-BAD5-8537-C546-3DD0ED8B1BF8}"/>
                  </a:ext>
                </a:extLst>
              </p:cNvPr>
              <p:cNvSpPr txBox="1"/>
              <p:nvPr/>
            </p:nvSpPr>
            <p:spPr>
              <a:xfrm>
                <a:off x="115371" y="1229757"/>
                <a:ext cx="4828501" cy="101919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sz="2000" dirty="0"/>
                  <a:t>e+/e-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beams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become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“self-polarized”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via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the Sokolov-</a:t>
                </a:r>
                <a:r>
                  <a:rPr lang="en-US" altLang="zh-CN" sz="2000" dirty="0" err="1"/>
                  <a:t>Ternov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effect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in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a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storage</a:t>
                </a:r>
                <a:r>
                  <a:rPr lang="zh-CN" altLang="en-US" sz="2000" dirty="0"/>
                  <a:t> </a:t>
                </a:r>
                <a:r>
                  <a:rPr lang="en-US" altLang="zh-CN" sz="2000" dirty="0"/>
                  <a:t>ring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𝐵𝐾𝑆</m:t>
                        </m:r>
                      </m:sub>
                    </m:sSub>
                    <m:r>
                      <a:rPr lang="en-US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𝐸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sSup>
                      <m:sSupPr>
                        <m:ctrlP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altLang="zh-CN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zh-CN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zh-CN" altLang="en-US" sz="2000" dirty="0"/>
                  <a:t> </a:t>
                </a:r>
                <a:endParaRPr lang="en-US" altLang="zh-CN" sz="2000" baseline="300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883D0AA-BAD5-8537-C546-3DD0ED8B1B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371" y="1229757"/>
                <a:ext cx="4828501" cy="1019190"/>
              </a:xfrm>
              <a:prstGeom prst="rect">
                <a:avLst/>
              </a:prstGeom>
              <a:blipFill>
                <a:blip r:embed="rId4"/>
                <a:stretch>
                  <a:fillRect l="-1050" t="-2439" r="-525" b="-6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4" descr="SpinFlip">
            <a:extLst>
              <a:ext uri="{FF2B5EF4-FFF2-40B4-BE49-F238E27FC236}">
                <a16:creationId xmlns:a16="http://schemas.microsoft.com/office/drawing/2014/main" id="{0B0C35A4-892D-77AF-C41D-835BC69EB5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1392" y="1083859"/>
            <a:ext cx="1544776" cy="123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CE1BC75-7E25-24EB-1C15-334B07E0AA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88167" y="2187249"/>
            <a:ext cx="4003833" cy="257717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33392176-09E8-31A6-6E4A-602B74B6BCDF}"/>
              </a:ext>
            </a:extLst>
          </p:cNvPr>
          <p:cNvSpPr txBox="1"/>
          <p:nvPr/>
        </p:nvSpPr>
        <p:spPr>
          <a:xfrm>
            <a:off x="8156416" y="2043123"/>
            <a:ext cx="48452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A249"/>
                </a:solidFill>
              </a:rPr>
              <a:t>R. </a:t>
            </a:r>
            <a:r>
              <a:rPr lang="en-US" sz="1200" dirty="0" err="1">
                <a:solidFill>
                  <a:srgbClr val="00A249"/>
                </a:solidFill>
              </a:rPr>
              <a:t>Assmann</a:t>
            </a:r>
            <a:r>
              <a:rPr lang="en-US" sz="1200" dirty="0">
                <a:solidFill>
                  <a:srgbClr val="00A249"/>
                </a:solidFill>
              </a:rPr>
              <a:t>, et al, AIP Conference Proceeding, 570, 169 (2001).</a:t>
            </a:r>
          </a:p>
        </p:txBody>
      </p:sp>
    </p:spTree>
    <p:extLst>
      <p:ext uri="{BB962C8B-B14F-4D97-AF65-F5344CB8AC3E}">
        <p14:creationId xmlns:p14="http://schemas.microsoft.com/office/powerpoint/2010/main" val="3583260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DFAEB9D-89E1-4B2B-8193-532E47E1A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How to achieve a high-level</a:t>
            </a:r>
            <a:r>
              <a:rPr lang="zh-CN" altLang="en-US" dirty="0"/>
              <a:t> </a:t>
            </a:r>
            <a:r>
              <a:rPr lang="en-US" altLang="zh-CN" dirty="0"/>
              <a:t>polarization?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6E3DA0-C0A1-A2DF-5F85-5ACC5D4F84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5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9A6DE9E-E59C-CC98-D714-75939A790B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36" y="4461958"/>
            <a:ext cx="4732415" cy="191937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4B328E-B3DD-87FB-10C6-139EB5D0D4C3}"/>
              </a:ext>
            </a:extLst>
          </p:cNvPr>
          <p:cNvSpPr txBox="1"/>
          <p:nvPr/>
        </p:nvSpPr>
        <p:spPr>
          <a:xfrm>
            <a:off x="311750" y="4387124"/>
            <a:ext cx="5040560" cy="3904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Sawtooth-shape evolution during top-up injection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357C7E43-7E97-9800-39D9-A69224903E5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63354" y="1184015"/>
                <a:ext cx="11166684" cy="1522219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2400" dirty="0"/>
                  <a:t>A</a:t>
                </a:r>
                <a:r>
                  <a:rPr lang="en-US" sz="2400" dirty="0"/>
                  <a:t> high-level polarization (</a:t>
                </a:r>
                <a:r>
                  <a:rPr lang="en-US" sz="2400" dirty="0">
                    <a:solidFill>
                      <a:srgbClr val="00B050"/>
                    </a:solidFill>
                  </a:rPr>
                  <a:t>time-averaged</a:t>
                </a:r>
                <a:r>
                  <a:rPr lang="en-US" sz="2400" dirty="0"/>
                  <a:t>) P</a:t>
                </a:r>
                <a:r>
                  <a:rPr lang="en-US" sz="2400" baseline="-25000" dirty="0"/>
                  <a:t>avg</a:t>
                </a:r>
                <a:r>
                  <a:rPr lang="en-US" sz="2400" dirty="0"/>
                  <a:t> in the Collider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is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attainable</a:t>
                </a:r>
                <a:r>
                  <a:rPr lang="zh-CN" altLang="en-US" sz="2400" dirty="0"/>
                  <a:t> </a:t>
                </a:r>
                <a:r>
                  <a:rPr lang="en-US" altLang="zh-CN" sz="2400" dirty="0"/>
                  <a:t>i</a:t>
                </a:r>
                <a:r>
                  <a:rPr lang="en-US" altLang="zh-CN" sz="2600" dirty="0"/>
                  <a:t>f</a:t>
                </a:r>
                <a:endParaRPr lang="en-US" sz="2600" dirty="0"/>
              </a:p>
              <a:p>
                <a:pPr lvl="1"/>
                <a:r>
                  <a:rPr lang="en-US" sz="2200" dirty="0">
                    <a:solidFill>
                      <a:srgbClr val="FF0000"/>
                    </a:solidFill>
                  </a:rPr>
                  <a:t>Top-up injection </a:t>
                </a:r>
                <a:r>
                  <a:rPr lang="en-US" sz="2200" dirty="0"/>
                  <a:t>of </a:t>
                </a:r>
                <a:r>
                  <a:rPr lang="en-US" sz="2200" dirty="0">
                    <a:solidFill>
                      <a:srgbClr val="FF0000"/>
                    </a:solidFill>
                  </a:rPr>
                  <a:t>highly polarized </a:t>
                </a:r>
                <a:r>
                  <a:rPr lang="en-US" sz="2200" dirty="0"/>
                  <a:t>beam</a:t>
                </a:r>
              </a:p>
              <a:p>
                <a:pPr lvl="1"/>
                <a:r>
                  <a:rPr lang="en-US" sz="2200" dirty="0"/>
                  <a:t>Depolarization rate 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𝐷𝐾</m:t>
                        </m:r>
                      </m:sub>
                      <m:sup>
                        <m:r>
                          <a:rPr lang="en-US" sz="22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</m:oMath>
                </a14:m>
                <a:r>
                  <a:rPr lang="en-US" sz="2200" dirty="0"/>
                  <a:t>)  &lt;&lt; beam loss rate </a:t>
                </a:r>
                <a:r>
                  <a:rPr lang="en-US" altLang="zh-CN" sz="2200" dirty="0"/>
                  <a:t>(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altLang="zh-CN" sz="22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sub>
                      <m:sup>
                        <m:r>
                          <a:rPr lang="en-US" sz="22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bSup>
                    <m:r>
                      <a:rPr lang="en-US" sz="220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CN" sz="2200" dirty="0"/>
              </a:p>
            </p:txBody>
          </p:sp>
        </mc:Choice>
        <mc:Fallback xmlns="">
          <p:sp>
            <p:nvSpPr>
              <p:cNvPr id="8" name="Content Placeholder 1">
                <a:extLst>
                  <a:ext uri="{FF2B5EF4-FFF2-40B4-BE49-F238E27FC236}">
                    <a16:creationId xmlns:a16="http://schemas.microsoft.com/office/drawing/2014/main" id="{357C7E43-7E97-9800-39D9-A69224903E5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63354" y="1184015"/>
                <a:ext cx="11166684" cy="1522219"/>
              </a:xfrm>
              <a:blipFill>
                <a:blip r:embed="rId3"/>
                <a:stretch>
                  <a:fillRect l="-341" t="-3306" b="-413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图片 9">
            <a:extLst>
              <a:ext uri="{FF2B5EF4-FFF2-40B4-BE49-F238E27FC236}">
                <a16:creationId xmlns:a16="http://schemas.microsoft.com/office/drawing/2014/main" id="{B8FB22E9-CA19-4DFA-583B-D70D474F7C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3" y="2727257"/>
            <a:ext cx="4732415" cy="14034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A57D9C7-619F-8648-211D-66ECCC641F78}"/>
              </a:ext>
            </a:extLst>
          </p:cNvPr>
          <p:cNvSpPr txBox="1"/>
          <p:nvPr/>
        </p:nvSpPr>
        <p:spPr>
          <a:xfrm>
            <a:off x="3827674" y="3505435"/>
            <a:ext cx="1656184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0000FF"/>
                </a:solidFill>
              </a:rPr>
              <a:t>Injected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beam</a:t>
            </a:r>
          </a:p>
          <a:p>
            <a:r>
              <a:rPr lang="en-US" altLang="zh-CN" dirty="0" err="1">
                <a:solidFill>
                  <a:srgbClr val="0000FF"/>
                </a:solidFill>
              </a:rPr>
              <a:t>P</a:t>
            </a:r>
            <a:r>
              <a:rPr lang="en-US" altLang="zh-CN" baseline="-25000" dirty="0" err="1">
                <a:solidFill>
                  <a:srgbClr val="0000FF"/>
                </a:solidFill>
              </a:rPr>
              <a:t>inj</a:t>
            </a:r>
            <a:r>
              <a:rPr lang="zh-CN" altLang="en-US" baseline="-25000" dirty="0">
                <a:solidFill>
                  <a:srgbClr val="0000FF"/>
                </a:solidFill>
              </a:rPr>
              <a:t>  </a:t>
            </a:r>
            <a:r>
              <a:rPr lang="en-US" altLang="zh-CN" dirty="0">
                <a:solidFill>
                  <a:srgbClr val="0000FF"/>
                </a:solidFill>
              </a:rPr>
              <a:t>&gt;</a:t>
            </a:r>
            <a:r>
              <a:rPr lang="zh-CN" altLang="en-US" dirty="0">
                <a:solidFill>
                  <a:srgbClr val="0000FF"/>
                </a:solidFill>
              </a:rPr>
              <a:t> </a:t>
            </a:r>
            <a:r>
              <a:rPr lang="en-US" altLang="zh-CN" dirty="0">
                <a:solidFill>
                  <a:srgbClr val="0000FF"/>
                </a:solidFill>
              </a:rPr>
              <a:t>P</a:t>
            </a:r>
            <a:r>
              <a:rPr lang="en-US" altLang="zh-CN" baseline="-25000" dirty="0">
                <a:solidFill>
                  <a:srgbClr val="0000FF"/>
                </a:solidFill>
              </a:rPr>
              <a:t>DK</a:t>
            </a:r>
            <a:endParaRPr lang="en-US" baseline="-25000" dirty="0">
              <a:solidFill>
                <a:srgbClr val="0000FF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9922D6-32EE-A663-50FD-520C7C9F7E5C}"/>
                  </a:ext>
                </a:extLst>
              </p:cNvPr>
              <p:cNvSpPr/>
              <p:nvPr/>
            </p:nvSpPr>
            <p:spPr>
              <a:xfrm>
                <a:off x="7154386" y="1757002"/>
                <a:ext cx="4824536" cy="9801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i="0">
                              <a:latin typeface="Cambria Math" panose="02040503050406030204" pitchFamily="18" charset="0"/>
                            </a:rPr>
                            <m:t>avg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>
                                  <a:latin typeface="Cambria Math" panose="02040503050406030204" pitchFamily="18" charset="0"/>
                                </a:rPr>
                                <m:t>inj</m:t>
                              </m:r>
                            </m:sub>
                          </m:sSub>
                        </m:num>
                        <m:den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latin typeface="Cambria Math" panose="02040503050406030204" pitchFamily="18" charset="0"/>
                                </a:rPr>
                                <m:t>DK</m:t>
                              </m:r>
                            </m:sub>
                          </m:sSub>
                        </m:num>
                        <m:den>
                          <m:r>
                            <a:rPr lang="en-US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</m:t>
                          </m:r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𝑏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𝜏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𝐵𝐾𝑆</m:t>
                                  </m:r>
                                </m:sub>
                              </m:sSub>
                            </m:den>
                          </m:f>
                          <m:f>
                            <m:fPr>
                              <m:ctrlPr>
                                <a:rPr lang="en-US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∞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</m:oMath>
                  </m:oMathPara>
                </a14:m>
                <a:endParaRPr lang="en-US" altLang="zh-CN" sz="2000" dirty="0"/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E9922D6-32EE-A663-50FD-520C7C9F7E5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54386" y="1757002"/>
                <a:ext cx="4824536" cy="98014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369CA5-7C65-667F-CC12-30AD05AE7F78}"/>
                  </a:ext>
                </a:extLst>
              </p:cNvPr>
              <p:cNvSpPr txBox="1"/>
              <p:nvPr/>
            </p:nvSpPr>
            <p:spPr>
              <a:xfrm>
                <a:off x="5947258" y="3957071"/>
                <a:ext cx="5635142" cy="4628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sz="22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</a:rPr>
                  <a:t>&gt;</a:t>
                </a:r>
                <a:r>
                  <a:rPr lang="zh-CN" altLang="en-US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</a:rPr>
                  <a:t>50%</a:t>
                </a:r>
                <a:r>
                  <a:rPr lang="zh-CN" altLang="en-US" sz="22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sz="2200" dirty="0">
                    <a:solidFill>
                      <a:srgbClr val="FF0000"/>
                    </a:solidFill>
                  </a:rPr>
                  <a:t>requires a minimum value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400" b="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DK</m:t>
                        </m:r>
                      </m:sub>
                    </m:sSub>
                  </m:oMath>
                </a14:m>
                <a:r>
                  <a:rPr lang="en-US" altLang="zh-CN" sz="2200" dirty="0">
                    <a:solidFill>
                      <a:srgbClr val="FF0000"/>
                    </a:solidFill>
                  </a:rPr>
                  <a:t> </a:t>
                </a:r>
                <a:endParaRPr lang="en-US" sz="22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88369CA5-7C65-667F-CC12-30AD05AE7F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258" y="3957071"/>
                <a:ext cx="5635142" cy="462819"/>
              </a:xfrm>
              <a:prstGeom prst="rect">
                <a:avLst/>
              </a:prstGeom>
              <a:blipFill>
                <a:blip r:embed="rId6"/>
                <a:stretch>
                  <a:fillRect l="-225" t="-8108" b="-2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D7FBA08-0904-D650-FB37-B4B5FF537569}"/>
                  </a:ext>
                </a:extLst>
              </p:cNvPr>
              <p:cNvSpPr txBox="1"/>
              <p:nvPr/>
            </p:nvSpPr>
            <p:spPr>
              <a:xfrm>
                <a:off x="5947258" y="3429000"/>
                <a:ext cx="554461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r>
                          <a:rPr lang="en-US" sz="1800" b="1" i="0" smtClean="0">
                            <a:solidFill>
                              <a:srgbClr val="0000FF"/>
                            </a:solidFill>
                            <a:latin typeface="Cambria Math" panose="02040503050406030204" pitchFamily="18" charset="0"/>
                          </a:rPr>
                          <m:t>𝐃𝐊</m:t>
                        </m:r>
                      </m:sub>
                    </m:sSub>
                    <m:r>
                      <a:rPr lang="en-US" sz="1800" b="1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rgbClr val="0000FF"/>
                    </a:solidFill>
                  </a:rPr>
                  <a:t>depends on machine imperfections, spin rotators</a:t>
                </a:r>
              </a:p>
              <a:p>
                <a:r>
                  <a:rPr lang="en-US" sz="1800" dirty="0">
                    <a:ea typeface="Cambria Math" panose="02040503050406030204" pitchFamily="18" charset="0"/>
                  </a:rPr>
                  <a:t>Assume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∞</m:t>
                        </m:r>
                      </m:sub>
                    </m:sSub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=90%</m:t>
                    </m:r>
                  </m:oMath>
                </a14:m>
                <a:endParaRPr lang="en-US" b="1" dirty="0">
                  <a:solidFill>
                    <a:srgbClr val="00A249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D7FBA08-0904-D650-FB37-B4B5FF5375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7258" y="3429000"/>
                <a:ext cx="5544616" cy="646331"/>
              </a:xfrm>
              <a:prstGeom prst="rect">
                <a:avLst/>
              </a:prstGeom>
              <a:blipFill>
                <a:blip r:embed="rId7"/>
                <a:stretch>
                  <a:fillRect l="-915" t="-5769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6" name="Table 16">
                <a:extLst>
                  <a:ext uri="{FF2B5EF4-FFF2-40B4-BE49-F238E27FC236}">
                    <a16:creationId xmlns:a16="http://schemas.microsoft.com/office/drawing/2014/main" id="{21693156-643C-A2FB-1076-34C415CE3709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5540983" y="4489821"/>
              <a:ext cx="6531683" cy="18931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32921">
                      <a:extLst>
                        <a:ext uri="{9D8B030D-6E8A-4147-A177-3AD203B41FA5}">
                          <a16:colId xmlns:a16="http://schemas.microsoft.com/office/drawing/2014/main" val="1831363923"/>
                        </a:ext>
                      </a:extLst>
                    </a:gridCol>
                    <a:gridCol w="1632921">
                      <a:extLst>
                        <a:ext uri="{9D8B030D-6E8A-4147-A177-3AD203B41FA5}">
                          <a16:colId xmlns:a16="http://schemas.microsoft.com/office/drawing/2014/main" val="1624355948"/>
                        </a:ext>
                      </a:extLst>
                    </a:gridCol>
                    <a:gridCol w="1410250">
                      <a:extLst>
                        <a:ext uri="{9D8B030D-6E8A-4147-A177-3AD203B41FA5}">
                          <a16:colId xmlns:a16="http://schemas.microsoft.com/office/drawing/2014/main" val="657241215"/>
                        </a:ext>
                      </a:extLst>
                    </a:gridCol>
                    <a:gridCol w="1855591">
                      <a:extLst>
                        <a:ext uri="{9D8B030D-6E8A-4147-A177-3AD203B41FA5}">
                          <a16:colId xmlns:a16="http://schemas.microsoft.com/office/drawing/2014/main" val="3925809653"/>
                        </a:ext>
                      </a:extLst>
                    </a:gridCol>
                  </a:tblGrid>
                  <a:tr h="3818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45.6 GeV (Z)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80 GeV (W)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120 GeV (Higgs)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7269146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 50%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&gt;50%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&gt;50%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&gt;50%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510909753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60%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&gt;4%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&gt;23%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&gt;33%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42828152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70%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&gt;2%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&gt;15%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&gt;25%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4973460"/>
                      </a:ext>
                    </a:extLst>
                  </a:tr>
                  <a:tr h="339112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80%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&gt;1%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&gt;11%</a:t>
                          </a:r>
                          <a:endParaRPr lang="en-U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DK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dirty="0"/>
                            <a:t>&gt;20%</a:t>
                          </a:r>
                          <a:endParaRPr lang="en-US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0642428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6" name="Table 16">
                <a:extLst>
                  <a:ext uri="{FF2B5EF4-FFF2-40B4-BE49-F238E27FC236}">
                    <a16:creationId xmlns:a16="http://schemas.microsoft.com/office/drawing/2014/main" id="{21693156-643C-A2FB-1076-34C415CE3709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4754715"/>
                  </p:ext>
                </p:extLst>
              </p:nvPr>
            </p:nvGraphicFramePr>
            <p:xfrm>
              <a:off x="5540983" y="4489821"/>
              <a:ext cx="6531683" cy="18931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32921">
                      <a:extLst>
                        <a:ext uri="{9D8B030D-6E8A-4147-A177-3AD203B41FA5}">
                          <a16:colId xmlns:a16="http://schemas.microsoft.com/office/drawing/2014/main" val="1831363923"/>
                        </a:ext>
                      </a:extLst>
                    </a:gridCol>
                    <a:gridCol w="1632921">
                      <a:extLst>
                        <a:ext uri="{9D8B030D-6E8A-4147-A177-3AD203B41FA5}">
                          <a16:colId xmlns:a16="http://schemas.microsoft.com/office/drawing/2014/main" val="1624355948"/>
                        </a:ext>
                      </a:extLst>
                    </a:gridCol>
                    <a:gridCol w="1410250">
                      <a:extLst>
                        <a:ext uri="{9D8B030D-6E8A-4147-A177-3AD203B41FA5}">
                          <a16:colId xmlns:a16="http://schemas.microsoft.com/office/drawing/2014/main" val="657241215"/>
                        </a:ext>
                      </a:extLst>
                    </a:gridCol>
                    <a:gridCol w="1855591">
                      <a:extLst>
                        <a:ext uri="{9D8B030D-6E8A-4147-A177-3AD203B41FA5}">
                          <a16:colId xmlns:a16="http://schemas.microsoft.com/office/drawing/2014/main" val="3925809653"/>
                        </a:ext>
                      </a:extLst>
                    </a:gridCol>
                  </a:tblGrid>
                  <a:tr h="38185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45.6 GeV (Z)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80 GeV (W)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120 GeV (Higgs)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427269146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 50%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103226" r="-200775" b="-3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103226" r="-133333" b="-31290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103226" r="-1370" b="-31290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10909753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60%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210000" r="-200775" b="-2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210000" r="-133333" b="-2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210000" r="-1370" b="-2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942828152"/>
                      </a:ext>
                    </a:extLst>
                  </a:tr>
                  <a:tr h="381855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70%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310000" r="-200775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310000" r="-133333" b="-123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310000" r="-1370" b="-123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64973460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err="1"/>
                            <a:t>P</a:t>
                          </a:r>
                          <a:r>
                            <a:rPr lang="en-US" altLang="zh-CN" sz="1800" baseline="-25000" dirty="0" err="1"/>
                            <a:t>inj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=</a:t>
                          </a:r>
                          <a:r>
                            <a:rPr lang="zh-CN" altLang="en-US" sz="1800" dirty="0"/>
                            <a:t> </a:t>
                          </a:r>
                          <a:r>
                            <a:rPr lang="en-US" altLang="zh-CN" sz="1800" dirty="0"/>
                            <a:t>80%</a:t>
                          </a:r>
                          <a:endParaRPr lang="en-US" sz="18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100775" t="-424138" r="-200775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33333" t="-424138" r="-133333" b="-275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8"/>
                          <a:stretch>
                            <a:fillRect l="-253425" t="-424138" r="-1370" b="-27586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06424280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8038C1B9-5DED-F1EF-9E89-6E841EB41AEF}"/>
              </a:ext>
            </a:extLst>
          </p:cNvPr>
          <p:cNvSpPr txBox="1"/>
          <p:nvPr/>
        </p:nvSpPr>
        <p:spPr>
          <a:xfrm>
            <a:off x="178035" y="6200478"/>
            <a:ext cx="609783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00B050"/>
                </a:solidFill>
                <a:latin typeface="Helvetica"/>
                <a:ea typeface="Helvetica"/>
                <a:cs typeface="Helvetica"/>
                <a:sym typeface="Helvetica"/>
              </a:rPr>
              <a:t>Amplitude of s</a:t>
            </a:r>
            <a:r>
              <a:rPr kumimoji="0" lang="en-US" sz="1600" b="1" i="0" u="none" strike="noStrike" cap="none" spc="0" normalizeH="0" baseline="0" dirty="0">
                <a:ln>
                  <a:noFill/>
                </a:ln>
                <a:solidFill>
                  <a:srgbClr val="00B05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rPr>
              <a:t>awtooth ~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B3E1CED-AF78-BAAF-655C-77748CFEFDA6}"/>
                  </a:ext>
                </a:extLst>
              </p:cNvPr>
              <p:cNvSpPr txBox="1"/>
              <p:nvPr/>
            </p:nvSpPr>
            <p:spPr>
              <a:xfrm>
                <a:off x="2629560" y="6082141"/>
                <a:ext cx="1272843" cy="548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40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inj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𝑃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DK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num>
                        <m:den>
                          <m:sSub>
                            <m:sSubPr>
                              <m:ctrlP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140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𝑏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1400" b="0" i="1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altLang="zh-CN" sz="1400" b="0" i="0" smtClean="0">
                                  <a:solidFill>
                                    <a:srgbClr val="00A249"/>
                                  </a:solidFill>
                                  <a:latin typeface="Cambria Math" panose="02040503050406030204" pitchFamily="18" charset="0"/>
                                </a:rPr>
                                <m:t>DK</m:t>
                              </m:r>
                            </m:sub>
                          </m:sSub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)/</m:t>
                          </m:r>
                          <m:r>
                            <a:rPr lang="en-US" altLang="zh-CN" sz="1400" b="0" i="1" smtClean="0">
                              <a:solidFill>
                                <a:srgbClr val="00A249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B3E1CED-AF78-BAAF-655C-77748CFEFD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9560" y="6082141"/>
                <a:ext cx="1272843" cy="548420"/>
              </a:xfrm>
              <a:prstGeom prst="rect">
                <a:avLst/>
              </a:prstGeom>
              <a:blipFill>
                <a:blip r:embed="rId9"/>
                <a:stretch>
                  <a:fillRect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>
            <a:extLst>
              <a:ext uri="{FF2B5EF4-FFF2-40B4-BE49-F238E27FC236}">
                <a16:creationId xmlns:a16="http://schemas.microsoft.com/office/drawing/2014/main" id="{45B6228E-FE60-A7B0-0B76-A88224CF8F46}"/>
              </a:ext>
            </a:extLst>
          </p:cNvPr>
          <p:cNvSpPr/>
          <p:nvPr/>
        </p:nvSpPr>
        <p:spPr>
          <a:xfrm>
            <a:off x="8688288" y="2176642"/>
            <a:ext cx="504056" cy="604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0491A3-C8DD-436F-A1F8-793D628C0920}"/>
              </a:ext>
            </a:extLst>
          </p:cNvPr>
          <p:cNvSpPr/>
          <p:nvPr/>
        </p:nvSpPr>
        <p:spPr>
          <a:xfrm>
            <a:off x="10686455" y="2185416"/>
            <a:ext cx="504056" cy="6042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005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2B27A42-0FFF-8118-F2BD-117FAE2778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249" y="1142214"/>
            <a:ext cx="4658647" cy="1231410"/>
          </a:xfrm>
        </p:spPr>
        <p:txBody>
          <a:bodyPr>
            <a:normAutofit fontScale="77500" lnSpcReduction="20000"/>
          </a:bodyPr>
          <a:lstStyle/>
          <a:p>
            <a:r>
              <a:rPr lang="en-US"/>
              <a:t>Polarized source</a:t>
            </a:r>
          </a:p>
          <a:p>
            <a:pPr lvl="1"/>
            <a:r>
              <a:rPr lang="en-US" sz="2600"/>
              <a:t>P</a:t>
            </a:r>
            <a:r>
              <a:rPr lang="en-US" altLang="zh-CN" sz="2600"/>
              <a:t>olarized</a:t>
            </a:r>
            <a:r>
              <a:rPr lang="zh-CN" altLang="en-US" sz="2600"/>
              <a:t> </a:t>
            </a:r>
            <a:r>
              <a:rPr lang="en-US" altLang="zh-CN" sz="2600"/>
              <a:t>electron</a:t>
            </a:r>
            <a:r>
              <a:rPr lang="zh-CN" altLang="en-US" sz="2600"/>
              <a:t> </a:t>
            </a:r>
            <a:r>
              <a:rPr lang="en-US" altLang="zh-CN" sz="2600"/>
              <a:t>gun</a:t>
            </a:r>
            <a:endParaRPr lang="en-US" sz="2600"/>
          </a:p>
          <a:p>
            <a:pPr lvl="1"/>
            <a:r>
              <a:rPr lang="en-US" sz="2600"/>
              <a:t>Positron damping/polarizing ring</a:t>
            </a:r>
          </a:p>
          <a:p>
            <a:pPr lvl="1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CFA5D89-DF6E-5FE2-BC26-BF5678699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Polarized injector for CEPC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EC11BA-7F75-D47B-127E-8AAF7B1AD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6</a:t>
            </a:fld>
            <a:endParaRPr lang="zh-CN" alt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41EFD1F-1233-DBDC-236E-91CDF8255BCE}"/>
              </a:ext>
            </a:extLst>
          </p:cNvPr>
          <p:cNvSpPr txBox="1">
            <a:spLocks/>
          </p:cNvSpPr>
          <p:nvPr/>
        </p:nvSpPr>
        <p:spPr>
          <a:xfrm>
            <a:off x="5447928" y="1142214"/>
            <a:ext cx="6551651" cy="131803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400"/>
              <a:t>Linac</a:t>
            </a:r>
            <a:r>
              <a:rPr lang="zh-CN" altLang="en-US" sz="2400"/>
              <a:t> </a:t>
            </a:r>
            <a:r>
              <a:rPr lang="en-US" altLang="zh-CN" sz="2400"/>
              <a:t>&amp;</a:t>
            </a:r>
            <a:r>
              <a:rPr lang="zh-CN" altLang="en-US" sz="2400"/>
              <a:t> </a:t>
            </a:r>
            <a:r>
              <a:rPr lang="en-US" sz="2400"/>
              <a:t>Transport lines </a:t>
            </a:r>
          </a:p>
          <a:p>
            <a:pPr lvl="1"/>
            <a:r>
              <a:rPr lang="en-US" sz="2200"/>
              <a:t>spin direction matching @ injection/extraction</a:t>
            </a:r>
          </a:p>
          <a:p>
            <a:pPr lvl="1"/>
            <a:r>
              <a:rPr lang="en-US" altLang="zh-CN" sz="2200"/>
              <a:t>helicity</a:t>
            </a:r>
            <a:r>
              <a:rPr lang="zh-CN" altLang="en-US" sz="2200"/>
              <a:t> </a:t>
            </a:r>
            <a:r>
              <a:rPr lang="en-US" altLang="zh-CN" sz="2200"/>
              <a:t>adjustment</a:t>
            </a:r>
            <a:r>
              <a:rPr lang="zh-CN" altLang="en-US" sz="2200"/>
              <a:t> </a:t>
            </a:r>
            <a:r>
              <a:rPr lang="en-US" altLang="zh-CN" sz="2200"/>
              <a:t>for</a:t>
            </a:r>
            <a:r>
              <a:rPr lang="zh-CN" altLang="en-US" sz="2200"/>
              <a:t> </a:t>
            </a:r>
            <a:r>
              <a:rPr lang="en-US" altLang="zh-CN" sz="2200"/>
              <a:t>e+</a:t>
            </a:r>
            <a:r>
              <a:rPr lang="en-US" sz="2200"/>
              <a:t> </a:t>
            </a:r>
          </a:p>
          <a:p>
            <a:pPr lvl="1"/>
            <a:endParaRPr lang="en-US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7A244118-2346-324F-E48F-E5AC65276808}"/>
              </a:ext>
            </a:extLst>
          </p:cNvPr>
          <p:cNvSpPr txBox="1">
            <a:spLocks/>
          </p:cNvSpPr>
          <p:nvPr/>
        </p:nvSpPr>
        <p:spPr>
          <a:xfrm>
            <a:off x="6312509" y="2852936"/>
            <a:ext cx="5269891" cy="931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Booster</a:t>
            </a:r>
          </a:p>
          <a:p>
            <a:pPr lvl="1"/>
            <a:r>
              <a:rPr lang="en-US" altLang="zh-CN" sz="2200"/>
              <a:t>free</a:t>
            </a:r>
            <a:r>
              <a:rPr lang="zh-CN" altLang="en-US" sz="2200"/>
              <a:t> </a:t>
            </a:r>
            <a:r>
              <a:rPr lang="en-US" altLang="zh-CN" sz="2200"/>
              <a:t>from</a:t>
            </a:r>
            <a:r>
              <a:rPr lang="zh-CN" altLang="en-US" sz="2200"/>
              <a:t> </a:t>
            </a:r>
            <a:r>
              <a:rPr lang="en-US" sz="2200"/>
              <a:t>intrinsic spin resonance</a:t>
            </a:r>
            <a:r>
              <a:rPr lang="en-US" altLang="zh-CN" sz="2200"/>
              <a:t>s</a:t>
            </a:r>
            <a:r>
              <a:rPr lang="en-US" sz="2200"/>
              <a:t> </a:t>
            </a:r>
          </a:p>
          <a:p>
            <a:pPr lvl="1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DAF8A8B-FD10-94C3-4581-A9C8507C1C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2420888"/>
            <a:ext cx="6047711" cy="3738875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65366D-EE56-3B7D-BCBF-4B639F4C5CAE}"/>
              </a:ext>
            </a:extLst>
          </p:cNvPr>
          <p:cNvSpPr/>
          <p:nvPr/>
        </p:nvSpPr>
        <p:spPr>
          <a:xfrm rot="19091378">
            <a:off x="2854412" y="5616334"/>
            <a:ext cx="216024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919D8ED-91C7-0816-0738-31B366ABA8B2}"/>
              </a:ext>
            </a:extLst>
          </p:cNvPr>
          <p:cNvSpPr/>
          <p:nvPr/>
        </p:nvSpPr>
        <p:spPr>
          <a:xfrm rot="19091378">
            <a:off x="3221454" y="5904366"/>
            <a:ext cx="216024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854E59-E92D-1F99-F558-608286214148}"/>
              </a:ext>
            </a:extLst>
          </p:cNvPr>
          <p:cNvSpPr/>
          <p:nvPr/>
        </p:nvSpPr>
        <p:spPr>
          <a:xfrm rot="19091378">
            <a:off x="3862524" y="4554550"/>
            <a:ext cx="216024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7CA114-F509-BC80-E5CC-098409C773F5}"/>
              </a:ext>
            </a:extLst>
          </p:cNvPr>
          <p:cNvSpPr/>
          <p:nvPr/>
        </p:nvSpPr>
        <p:spPr>
          <a:xfrm rot="19091378">
            <a:off x="4229566" y="4842582"/>
            <a:ext cx="216024" cy="7200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1EF73EEA-AB15-9067-CD2E-A58FC30314F2}"/>
              </a:ext>
            </a:extLst>
          </p:cNvPr>
          <p:cNvSpPr txBox="1">
            <a:spLocks/>
          </p:cNvSpPr>
          <p:nvPr/>
        </p:nvSpPr>
        <p:spPr>
          <a:xfrm>
            <a:off x="6330057" y="5092883"/>
            <a:ext cx="5269891" cy="93105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2600"/>
              <a:t>Collider</a:t>
            </a:r>
            <a:endParaRPr lang="en-US" sz="2600"/>
          </a:p>
          <a:p>
            <a:pPr lvl="1"/>
            <a:r>
              <a:rPr lang="en-US" altLang="zh-CN"/>
              <a:t>solenoid</a:t>
            </a:r>
            <a:r>
              <a:rPr lang="zh-CN" altLang="en-US"/>
              <a:t> </a:t>
            </a:r>
            <a:r>
              <a:rPr lang="en-US" altLang="zh-CN"/>
              <a:t>spin</a:t>
            </a:r>
            <a:r>
              <a:rPr lang="zh-CN" altLang="en-US"/>
              <a:t> </a:t>
            </a:r>
            <a:r>
              <a:rPr lang="en-US" altLang="zh-CN"/>
              <a:t>rotators</a:t>
            </a:r>
            <a:r>
              <a:rPr lang="zh-CN" altLang="en-US"/>
              <a:t> </a:t>
            </a:r>
            <a:r>
              <a:rPr lang="en-US" altLang="zh-CN"/>
              <a:t>@</a:t>
            </a:r>
            <a:r>
              <a:rPr lang="zh-CN" altLang="en-US"/>
              <a:t> </a:t>
            </a:r>
            <a:r>
              <a:rPr lang="en-US" altLang="zh-CN"/>
              <a:t>45.6</a:t>
            </a:r>
            <a:r>
              <a:rPr lang="zh-CN" altLang="en-US"/>
              <a:t> </a:t>
            </a:r>
            <a:r>
              <a:rPr lang="en-US" altLang="zh-CN"/>
              <a:t>GeV</a:t>
            </a: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C35E425-AF15-AF1C-A498-2672910BA3A4}"/>
              </a:ext>
            </a:extLst>
          </p:cNvPr>
          <p:cNvSpPr txBox="1"/>
          <p:nvPr/>
        </p:nvSpPr>
        <p:spPr>
          <a:xfrm>
            <a:off x="6685368" y="6023933"/>
            <a:ext cx="504056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W.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Xia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et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al.,</a:t>
            </a:r>
            <a:r>
              <a:rPr lang="zh-CN" altLang="en-US" sz="1400" dirty="0">
                <a:solidFill>
                  <a:srgbClr val="0070C0"/>
                </a:solidFill>
              </a:rPr>
              <a:t> </a:t>
            </a:r>
            <a:r>
              <a:rPr lang="en-US" altLang="zh-CN" sz="1400" dirty="0">
                <a:solidFill>
                  <a:srgbClr val="0070C0"/>
                </a:solidFill>
              </a:rPr>
              <a:t>Investigation of spin rotators in CEPC at the Z-pole, </a:t>
            </a:r>
          </a:p>
          <a:p>
            <a:r>
              <a:rPr lang="en-US" altLang="zh-CN" sz="1400" dirty="0" err="1">
                <a:solidFill>
                  <a:srgbClr val="0070C0"/>
                </a:solidFill>
              </a:rPr>
              <a:t>Radiat</a:t>
            </a:r>
            <a:r>
              <a:rPr lang="en-US" altLang="zh-CN" sz="1400" dirty="0">
                <a:solidFill>
                  <a:srgbClr val="0070C0"/>
                </a:solidFill>
              </a:rPr>
              <a:t>. Det. Tech. Meth. 6:490 (2022).</a:t>
            </a:r>
            <a:endParaRPr lang="en-US" sz="1400" dirty="0">
              <a:solidFill>
                <a:srgbClr val="0070C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D51B463-6CDF-3332-8F64-18A2A2665EF6}"/>
              </a:ext>
            </a:extLst>
          </p:cNvPr>
          <p:cNvSpPr txBox="1"/>
          <p:nvPr/>
        </p:nvSpPr>
        <p:spPr>
          <a:xfrm>
            <a:off x="6577506" y="3831703"/>
            <a:ext cx="500489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rgbClr val="0070C0"/>
                </a:solidFill>
              </a:rPr>
              <a:t>T. Chen, Z. </a:t>
            </a:r>
            <a:r>
              <a:rPr lang="en-US" altLang="zh-CN" sz="1400" dirty="0" err="1">
                <a:solidFill>
                  <a:srgbClr val="0070C0"/>
                </a:solidFill>
              </a:rPr>
              <a:t>Duan</a:t>
            </a:r>
            <a:r>
              <a:rPr lang="en-US" altLang="zh-CN" sz="1400" dirty="0">
                <a:solidFill>
                  <a:srgbClr val="0070C0"/>
                </a:solidFill>
              </a:rPr>
              <a:t>, D. H. Ji, D. Wang, Phys. Rev. Accel. Beams, 26, 051003 (2023).</a:t>
            </a:r>
            <a:endParaRPr lang="en-US" sz="1400">
              <a:solidFill>
                <a:srgbClr val="0070C0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23E11CA-62A9-46B5-D61A-3BDF92938E2B}"/>
              </a:ext>
            </a:extLst>
          </p:cNvPr>
          <p:cNvSpPr txBox="1"/>
          <p:nvPr/>
        </p:nvSpPr>
        <p:spPr>
          <a:xfrm>
            <a:off x="158149" y="6146968"/>
            <a:ext cx="6171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&gt; 70% polarization transmission in the injector chain for Z &amp; W operation.</a:t>
            </a:r>
          </a:p>
        </p:txBody>
      </p:sp>
    </p:spTree>
    <p:extLst>
      <p:ext uri="{BB962C8B-B14F-4D97-AF65-F5344CB8AC3E}">
        <p14:creationId xmlns:p14="http://schemas.microsoft.com/office/powerpoint/2010/main" val="3447276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C8FCB7-4EDB-23BC-6998-F359F1CA07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24744"/>
            <a:ext cx="10972800" cy="558963"/>
          </a:xfrm>
        </p:spPr>
        <p:txBody>
          <a:bodyPr>
            <a:normAutofit/>
          </a:bodyPr>
          <a:lstStyle/>
          <a:p>
            <a:r>
              <a:rPr lang="en-US" altLang="zh-CN" sz="2200" dirty="0"/>
              <a:t>50%-70%</a:t>
            </a:r>
            <a:r>
              <a:rPr lang="zh-CN" altLang="en-US" sz="2200" dirty="0"/>
              <a:t> </a:t>
            </a:r>
            <a:r>
              <a:rPr lang="en-US" altLang="zh-CN" sz="2200" dirty="0"/>
              <a:t>longitudinal</a:t>
            </a:r>
            <a:r>
              <a:rPr lang="zh-CN" altLang="en-US" sz="2200" dirty="0"/>
              <a:t> </a:t>
            </a:r>
            <a:r>
              <a:rPr lang="en-US" altLang="zh-CN" sz="2200" dirty="0"/>
              <a:t>polarization</a:t>
            </a:r>
            <a:r>
              <a:rPr lang="zh-CN" altLang="en-US" sz="2200" dirty="0"/>
              <a:t> </a:t>
            </a: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e-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b="1" dirty="0">
                <a:solidFill>
                  <a:srgbClr val="0000FF"/>
                </a:solidFill>
              </a:rPr>
              <a:t>bunches</a:t>
            </a:r>
            <a:r>
              <a:rPr lang="zh-CN" altLang="en-US" sz="2200" b="1" dirty="0">
                <a:solidFill>
                  <a:srgbClr val="0000FF"/>
                </a:solidFill>
              </a:rPr>
              <a:t> </a:t>
            </a:r>
            <a:r>
              <a:rPr lang="en-US" altLang="zh-CN" sz="2200" dirty="0"/>
              <a:t>is</a:t>
            </a:r>
            <a:r>
              <a:rPr lang="zh-CN" altLang="en-US" sz="2200" dirty="0"/>
              <a:t> </a:t>
            </a:r>
            <a:r>
              <a:rPr lang="en-US" altLang="zh-CN" sz="2200" dirty="0"/>
              <a:t>a</a:t>
            </a:r>
            <a:r>
              <a:rPr lang="zh-CN" altLang="en-US" sz="2200" dirty="0"/>
              <a:t> </a:t>
            </a:r>
            <a:r>
              <a:rPr lang="en-US" altLang="zh-CN" sz="2200" dirty="0"/>
              <a:t>reasonable</a:t>
            </a:r>
            <a:r>
              <a:rPr lang="zh-CN" altLang="en-US" sz="2200" dirty="0"/>
              <a:t> </a:t>
            </a:r>
            <a:r>
              <a:rPr lang="en-US" altLang="zh-CN" sz="2200" dirty="0"/>
              <a:t>goal</a:t>
            </a:r>
            <a:r>
              <a:rPr lang="zh-CN" altLang="en-US" sz="2200" dirty="0"/>
              <a:t> </a:t>
            </a: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AA8314-42FB-F99D-C80C-187745C9E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A high-level</a:t>
            </a:r>
            <a:r>
              <a:rPr lang="zh-CN" altLang="en-US" dirty="0"/>
              <a:t> </a:t>
            </a:r>
            <a:r>
              <a:rPr lang="en-US" altLang="zh-CN" dirty="0"/>
              <a:t>longitudinal</a:t>
            </a:r>
            <a:r>
              <a:rPr lang="zh-CN" altLang="en-US" dirty="0"/>
              <a:t> </a:t>
            </a:r>
            <a:r>
              <a:rPr lang="en-US" altLang="zh-CN" dirty="0"/>
              <a:t>polarization</a:t>
            </a:r>
            <a:r>
              <a:rPr lang="zh-CN" altLang="en-US" dirty="0"/>
              <a:t> </a:t>
            </a:r>
            <a:r>
              <a:rPr lang="en-US" altLang="zh-CN" dirty="0"/>
              <a:t>@</a:t>
            </a:r>
            <a:r>
              <a:rPr lang="zh-CN" altLang="en-US" dirty="0"/>
              <a:t> </a:t>
            </a:r>
            <a:r>
              <a:rPr lang="en-US" altLang="zh-CN" dirty="0"/>
              <a:t>Z-pole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0F8335-1EA2-34A9-4BE9-2EE4BB01D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195234"/>
            <a:ext cx="2844800" cy="365125"/>
          </a:xfrm>
        </p:spPr>
        <p:txBody>
          <a:bodyPr/>
          <a:lstStyle/>
          <a:p>
            <a:fld id="{F15E9139-A00B-4B2A-98A6-095DC08F1345}" type="slidenum">
              <a:rPr lang="zh-CN" altLang="en-US" smtClean="0"/>
              <a:pPr/>
              <a:t>7</a:t>
            </a:fld>
            <a:endParaRPr lang="zh-CN" altLang="en-U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4B7F656-A6AC-96FA-ACE7-E3EDD0129E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061" y="3052610"/>
            <a:ext cx="4462021" cy="262104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5D0DE2-5919-4266-9C2B-0C3F53C32CE3}"/>
                  </a:ext>
                </a:extLst>
              </p:cNvPr>
              <p:cNvSpPr txBox="1"/>
              <p:nvPr/>
            </p:nvSpPr>
            <p:spPr>
              <a:xfrm>
                <a:off x="666712" y="1771403"/>
                <a:ext cx="6509408" cy="12264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dirty="0"/>
                  <a:t>Over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70%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injected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e-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beam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polarization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is</a:t>
                </a:r>
                <a:r>
                  <a:rPr lang="zh-CN" altLang="en-US" dirty="0"/>
                  <a:t> </a:t>
                </a:r>
                <a:r>
                  <a:rPr lang="en-US" altLang="zh-CN" dirty="0"/>
                  <a:t>possible.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CN" b="1" dirty="0">
                    <a:solidFill>
                      <a:srgbClr val="0000FF"/>
                    </a:solidFill>
                  </a:rPr>
                  <a:t>Simulated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equilibrium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longitudinal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polarization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&gt;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70%,</a:t>
                </a:r>
              </a:p>
              <a:p>
                <a:r>
                  <a:rPr lang="zh-CN" altLang="en-US" b="1" dirty="0">
                    <a:solidFill>
                      <a:srgbClr val="0000FF"/>
                    </a:solidFill>
                  </a:rPr>
                  <a:t>  </a:t>
                </a:r>
                <a:r>
                  <a:rPr lang="en-US" altLang="zh-CN" b="1" dirty="0"/>
                  <a:t>&gt;&gt;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the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FF0000"/>
                    </a:solidFill>
                  </a:rPr>
                  <a:t>minimum</a:t>
                </a:r>
                <a:r>
                  <a:rPr lang="zh-CN" altLang="en-US" b="1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DK</m:t>
                        </m:r>
                      </m:sub>
                    </m:sSub>
                  </m:oMath>
                </a14:m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to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attain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avg</m:t>
                        </m:r>
                      </m:sub>
                    </m:sSub>
                    <m:r>
                      <a:rPr lang="en-US" i="1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CN" dirty="0">
                    <a:solidFill>
                      <a:srgbClr val="FF0000"/>
                    </a:solidFill>
                  </a:rPr>
                  <a:t>&gt;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50%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is</a:t>
                </a:r>
                <a:r>
                  <a:rPr lang="zh-CN" altLang="en-US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zh-CN" dirty="0">
                    <a:solidFill>
                      <a:srgbClr val="FF0000"/>
                    </a:solidFill>
                  </a:rPr>
                  <a:t>2%</a:t>
                </a:r>
                <a:endParaRPr lang="en-US" altLang="zh-CN" b="1" dirty="0">
                  <a:solidFill>
                    <a:srgbClr val="0000FF"/>
                  </a:solidFill>
                </a:endParaRPr>
              </a:p>
              <a:p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leaving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a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large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margin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for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effects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not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yet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r>
                  <a:rPr lang="en-US" altLang="zh-CN" b="1" dirty="0">
                    <a:solidFill>
                      <a:srgbClr val="0000FF"/>
                    </a:solidFill>
                  </a:rPr>
                  <a:t>covered.</a:t>
                </a:r>
                <a:r>
                  <a:rPr lang="zh-CN" altLang="en-US" b="1" dirty="0">
                    <a:solidFill>
                      <a:srgbClr val="0000FF"/>
                    </a:solidFill>
                  </a:rPr>
                  <a:t> </a:t>
                </a:r>
                <a:endParaRPr lang="en-US" b="1" dirty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D5D0DE2-5919-4266-9C2B-0C3F53C32C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712" y="1771403"/>
                <a:ext cx="6509408" cy="1226490"/>
              </a:xfrm>
              <a:prstGeom prst="rect">
                <a:avLst/>
              </a:prstGeom>
              <a:blipFill>
                <a:blip r:embed="rId3"/>
                <a:stretch>
                  <a:fillRect l="-585" t="-2041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35F62645-98F8-99E7-9ECF-6B2BF20FD0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6112" y="4332914"/>
            <a:ext cx="3184424" cy="22580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20183EF-AB90-4CB8-2B72-9973F7A4DE38}"/>
              </a:ext>
            </a:extLst>
          </p:cNvPr>
          <p:cNvSpPr txBox="1"/>
          <p:nvPr/>
        </p:nvSpPr>
        <p:spPr>
          <a:xfrm>
            <a:off x="7553985" y="3898903"/>
            <a:ext cx="4061136" cy="57515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Simulated equilibrium polarization for an imperfect lattice w/ rotators after closed orbit correction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2A90667-A346-3A30-FE32-56A8F4982AA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529" y="1782002"/>
            <a:ext cx="3913589" cy="220139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FA47EB5-663A-21A7-1972-DFBF34BFCDE7}"/>
              </a:ext>
            </a:extLst>
          </p:cNvPr>
          <p:cNvSpPr txBox="1"/>
          <p:nvPr/>
        </p:nvSpPr>
        <p:spPr>
          <a:xfrm>
            <a:off x="7538554" y="1556792"/>
            <a:ext cx="4393016" cy="3597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71437" tIns="71437" rIns="71437" bIns="71437" numCol="1" spcCol="38100" rtlCol="0" anchor="ctr">
            <a:spAutoFit/>
          </a:bodyPr>
          <a:lstStyle/>
          <a:p>
            <a:pPr marL="0" marR="0" indent="0" algn="l" defTabSz="642937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400" dirty="0">
                <a:solidFill>
                  <a:srgbClr val="00B050"/>
                </a:solidFill>
              </a:rPr>
              <a:t>Implementation of the spin rotators adjacent to the IR</a:t>
            </a:r>
            <a:endParaRPr kumimoji="0" lang="en-US" sz="1400" b="1" i="0" u="none" strike="noStrike" cap="none" spc="0" normalizeH="0" baseline="0" dirty="0">
              <a:ln>
                <a:noFill/>
              </a:ln>
              <a:solidFill>
                <a:srgbClr val="00B050"/>
              </a:solidFill>
              <a:effectLst/>
              <a:uFillTx/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27B62A9-CFF0-D27A-76FD-079145B93372}"/>
              </a:ext>
            </a:extLst>
          </p:cNvPr>
          <p:cNvSpPr txBox="1">
            <a:spLocks/>
          </p:cNvSpPr>
          <p:nvPr/>
        </p:nvSpPr>
        <p:spPr>
          <a:xfrm>
            <a:off x="767408" y="5644089"/>
            <a:ext cx="4228120" cy="122649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lnSpc>
                <a:spcPct val="110000"/>
              </a:lnSpc>
              <a:spcBef>
                <a:spcPts val="0"/>
              </a:spcBef>
              <a:spcAft>
                <a:spcPts val="1000"/>
              </a:spcAft>
              <a:buClr>
                <a:srgbClr val="FFC000"/>
              </a:buClr>
              <a:buSzPct val="80000"/>
              <a:buFont typeface="Wingdings" pitchFamily="2" charset="2"/>
              <a:buChar char="n"/>
              <a:defRPr sz="2800" b="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微软雅黑" pitchFamily="34" charset="-122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altLang="zh-CN" sz="2000"/>
              <a:t>Topics</a:t>
            </a:r>
            <a:r>
              <a:rPr lang="zh-CN" altLang="en-US" sz="2000"/>
              <a:t> </a:t>
            </a:r>
            <a:r>
              <a:rPr lang="en-US" altLang="zh-CN" sz="2000"/>
              <a:t>to</a:t>
            </a:r>
            <a:r>
              <a:rPr lang="zh-CN" altLang="en-US" sz="2000"/>
              <a:t> </a:t>
            </a:r>
            <a:r>
              <a:rPr lang="en-US" altLang="zh-CN" sz="2000"/>
              <a:t>study</a:t>
            </a:r>
          </a:p>
          <a:p>
            <a:r>
              <a:rPr lang="en-US" altLang="zh-CN" sz="1800"/>
              <a:t>Useful</a:t>
            </a:r>
            <a:r>
              <a:rPr lang="zh-CN" altLang="en-US" sz="1800"/>
              <a:t> </a:t>
            </a:r>
            <a:r>
              <a:rPr lang="en-US" altLang="zh-CN" sz="1800"/>
              <a:t>polarization</a:t>
            </a:r>
            <a:r>
              <a:rPr lang="zh-CN" altLang="en-US" sz="1800"/>
              <a:t> </a:t>
            </a:r>
            <a:r>
              <a:rPr lang="en-US" altLang="zh-CN" sz="1800"/>
              <a:t>level</a:t>
            </a:r>
            <a:r>
              <a:rPr lang="zh-CN" altLang="en-US" sz="1800"/>
              <a:t> </a:t>
            </a:r>
            <a:r>
              <a:rPr lang="en-US" altLang="zh-CN" sz="1800"/>
              <a:t>@</a:t>
            </a:r>
            <a:r>
              <a:rPr lang="zh-CN" altLang="en-US" sz="1800"/>
              <a:t> </a:t>
            </a:r>
            <a:r>
              <a:rPr lang="en-US" altLang="zh-CN" sz="1800"/>
              <a:t>Higgs</a:t>
            </a:r>
          </a:p>
          <a:p>
            <a:r>
              <a:rPr lang="en-US" altLang="zh-CN" sz="1800"/>
              <a:t>Spin</a:t>
            </a:r>
            <a:r>
              <a:rPr lang="zh-CN" altLang="en-US" sz="1800"/>
              <a:t> </a:t>
            </a:r>
            <a:r>
              <a:rPr lang="en-US" altLang="zh-CN" sz="1800"/>
              <a:t>rotators</a:t>
            </a:r>
            <a:r>
              <a:rPr lang="zh-CN" altLang="en-US" sz="1800"/>
              <a:t> </a:t>
            </a:r>
            <a:r>
              <a:rPr lang="en-US" altLang="zh-CN" sz="1800"/>
              <a:t>at</a:t>
            </a:r>
            <a:r>
              <a:rPr lang="zh-CN" altLang="en-US" sz="1800"/>
              <a:t> </a:t>
            </a:r>
            <a:r>
              <a:rPr lang="en-US" altLang="zh-CN" sz="1800"/>
              <a:t>higher</a:t>
            </a:r>
            <a:r>
              <a:rPr lang="zh-CN" altLang="en-US" sz="1800"/>
              <a:t> </a:t>
            </a:r>
            <a:r>
              <a:rPr lang="en-US" altLang="zh-CN" sz="1800"/>
              <a:t>energies</a:t>
            </a:r>
            <a:endParaRPr lang="en-US" sz="1800"/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08065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FE298C8-C17D-8F68-28F0-F1C5B65B20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</a:t>
            </a:r>
            <a:r>
              <a:rPr lang="en-US" altLang="zh-CN"/>
              <a:t>larized</a:t>
            </a:r>
            <a:r>
              <a:rPr lang="zh-CN" altLang="en-US"/>
              <a:t> </a:t>
            </a:r>
            <a:r>
              <a:rPr lang="en-US" altLang="zh-CN"/>
              <a:t>e+</a:t>
            </a:r>
            <a:r>
              <a:rPr lang="zh-CN" altLang="en-US"/>
              <a:t> </a:t>
            </a:r>
            <a:r>
              <a:rPr lang="en-US" altLang="zh-CN"/>
              <a:t>generation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91E63A-1488-D87C-FDD4-8E3DC8D35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8</a:t>
            </a:fld>
            <a:endParaRPr lang="zh-CN" alt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417063-5F77-DA22-E634-55C9A422F4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5494" y="1095106"/>
            <a:ext cx="4020646" cy="1878806"/>
          </a:xfrm>
          <a:prstGeom prst="rect">
            <a:avLst/>
          </a:prstGeom>
        </p:spPr>
      </p:pic>
      <p:graphicFrame>
        <p:nvGraphicFramePr>
          <p:cNvPr id="11" name="表格 1">
            <a:extLst>
              <a:ext uri="{FF2B5EF4-FFF2-40B4-BE49-F238E27FC236}">
                <a16:creationId xmlns:a16="http://schemas.microsoft.com/office/drawing/2014/main" id="{F4E29E41-9D0E-0243-E7D3-DCA9B50870F7}"/>
              </a:ext>
            </a:extLst>
          </p:cNvPr>
          <p:cNvGraphicFramePr>
            <a:graphicFrameLocks noGrp="1"/>
          </p:cNvGraphicFramePr>
          <p:nvPr/>
        </p:nvGraphicFramePr>
        <p:xfrm>
          <a:off x="7608168" y="3186113"/>
          <a:ext cx="3672407" cy="33528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16948">
                  <a:extLst>
                    <a:ext uri="{9D8B030D-6E8A-4147-A177-3AD203B41FA5}">
                      <a16:colId xmlns:a16="http://schemas.microsoft.com/office/drawing/2014/main" val="2690366013"/>
                    </a:ext>
                  </a:extLst>
                </a:gridCol>
                <a:gridCol w="1075687">
                  <a:extLst>
                    <a:ext uri="{9D8B030D-6E8A-4147-A177-3AD203B41FA5}">
                      <a16:colId xmlns:a16="http://schemas.microsoft.com/office/drawing/2014/main" val="3193459733"/>
                    </a:ext>
                  </a:extLst>
                </a:gridCol>
                <a:gridCol w="979772">
                  <a:extLst>
                    <a:ext uri="{9D8B030D-6E8A-4147-A177-3AD203B41FA5}">
                      <a16:colId xmlns:a16="http://schemas.microsoft.com/office/drawing/2014/main" val="156678020"/>
                    </a:ext>
                  </a:extLst>
                </a:gridCol>
              </a:tblGrid>
              <a:tr h="142473"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DR V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unpolarized</a:t>
                      </a: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e+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b="1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polarized e+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20273717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Energy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94344925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Circumference (m)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144.2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62159991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trains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2(4)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690270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Number of bunches/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trian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1(2)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8453829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Total current (mA)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12.4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6438368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Dipole strength B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(T)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28871302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kev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/turn)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397.9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8176859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Damping time x/y/z (</a:t>
                      </a:r>
                      <a:r>
                        <a:rPr lang="en-GB" sz="1100" kern="1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ms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4.8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2.4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3658812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Momentum compaction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0.0078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26830252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Storage time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20 </a:t>
                      </a:r>
                      <a:r>
                        <a:rPr lang="en-US" sz="1100" kern="100" dirty="0" err="1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ms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10 min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9948526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66219730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132</a:t>
                      </a:r>
                      <a:endParaRPr lang="en-US" sz="1100" kern="1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42343485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injection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1854765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Extract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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6.7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6.6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70153047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20935894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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 x/y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(mm.mrad)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32</a:t>
                      </a: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/1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3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6451969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inj 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Symbol" panose="05050102010706020507" pitchFamily="18" charset="2"/>
                        </a:rPr>
                        <a:t></a:t>
                      </a:r>
                      <a:r>
                        <a:rPr lang="en-GB" sz="1100" kern="100" baseline="-250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ext</a:t>
                      </a:r>
                      <a:r>
                        <a:rPr lang="en-GB" sz="11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(%)</a:t>
                      </a:r>
                      <a:endParaRPr lang="en-US" sz="11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0.18 /0.0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3686055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RF acceptance (%)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1.85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80355108"/>
                  </a:ext>
                </a:extLst>
              </a:tr>
              <a:tr h="14247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Longitudinal tune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0.0</a:t>
                      </a:r>
                      <a:r>
                        <a:rPr lang="en-US" altLang="zh-CN" sz="1100" kern="1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25</a:t>
                      </a: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en-US" sz="1100" kern="1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213979256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E4A606A5-3BE5-7AD4-5825-6C24B070A6CB}"/>
              </a:ext>
            </a:extLst>
          </p:cNvPr>
          <p:cNvSpPr txBox="1"/>
          <p:nvPr/>
        </p:nvSpPr>
        <p:spPr>
          <a:xfrm>
            <a:off x="333661" y="1484784"/>
            <a:ext cx="6600056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altLang="zh-CN" sz="2200" dirty="0"/>
              <a:t>resonance</a:t>
            </a:r>
            <a:r>
              <a:rPr lang="zh-CN" altLang="en-US" sz="2200" dirty="0"/>
              <a:t> </a:t>
            </a:r>
            <a:r>
              <a:rPr lang="en-US" altLang="zh-CN" sz="2200" dirty="0"/>
              <a:t>depolarization:</a:t>
            </a:r>
            <a:r>
              <a:rPr lang="zh-CN" altLang="en-US" sz="2200" dirty="0"/>
              <a:t> </a:t>
            </a:r>
            <a:endParaRPr lang="en-HK" altLang="zh-CN" sz="22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sz="2000" dirty="0"/>
              <a:t>e+</a:t>
            </a:r>
            <a:r>
              <a:rPr lang="zh-CN" altLang="en-US" sz="2000" dirty="0"/>
              <a:t> </a:t>
            </a:r>
            <a:r>
              <a:rPr lang="en-US" altLang="zh-CN" sz="2000" dirty="0"/>
              <a:t>damping/polarizing</a:t>
            </a:r>
            <a:r>
              <a:rPr lang="zh-CN" altLang="en-US" sz="2000" dirty="0"/>
              <a:t> </a:t>
            </a:r>
            <a:r>
              <a:rPr lang="en-US" altLang="zh-CN" sz="2000" dirty="0"/>
              <a:t>ring</a:t>
            </a:r>
            <a:r>
              <a:rPr lang="zh-CN" altLang="en-US" sz="2000" dirty="0"/>
              <a:t> </a:t>
            </a:r>
            <a:endParaRPr lang="en-HK" altLang="zh-CN" sz="20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dirty="0"/>
              <a:t>extracted beam polarization @ 10min ~ 44%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65847F-0087-5672-9339-7A02C78A7D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005064"/>
            <a:ext cx="5240042" cy="249405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E780404-3C67-29CF-6ABE-77A6F3A5622B}"/>
              </a:ext>
            </a:extLst>
          </p:cNvPr>
          <p:cNvSpPr txBox="1"/>
          <p:nvPr/>
        </p:nvSpPr>
        <p:spPr>
          <a:xfrm>
            <a:off x="333661" y="2721114"/>
            <a:ext cx="6097836" cy="9848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200" dirty="0"/>
              <a:t>For</a:t>
            </a:r>
            <a:r>
              <a:rPr lang="zh-CN" altLang="en-US" sz="2200" dirty="0"/>
              <a:t> </a:t>
            </a:r>
            <a:r>
              <a:rPr lang="en-US" sz="2200" dirty="0"/>
              <a:t>polarized colliding beams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more</a:t>
            </a:r>
            <a:r>
              <a:rPr lang="zh-CN" altLang="en-US" dirty="0"/>
              <a:t> </a:t>
            </a:r>
            <a:r>
              <a:rPr lang="en-US" altLang="zh-CN" dirty="0"/>
              <a:t>demanding</a:t>
            </a:r>
            <a:r>
              <a:rPr lang="zh-CN" altLang="en-US" dirty="0"/>
              <a:t> </a:t>
            </a:r>
            <a:r>
              <a:rPr lang="en-US" altLang="zh-CN" dirty="0"/>
              <a:t>polarizing</a:t>
            </a:r>
            <a:r>
              <a:rPr lang="zh-CN" altLang="en-US" dirty="0"/>
              <a:t> </a:t>
            </a:r>
            <a:r>
              <a:rPr lang="en-US" altLang="zh-CN" dirty="0"/>
              <a:t>ring</a:t>
            </a:r>
            <a:r>
              <a:rPr lang="zh-CN" altLang="en-US" dirty="0"/>
              <a:t> </a:t>
            </a:r>
            <a:r>
              <a:rPr lang="en-US" altLang="zh-CN" dirty="0"/>
              <a:t>design</a:t>
            </a:r>
            <a:endParaRPr lang="en-US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CN" dirty="0"/>
              <a:t>plan to revisit</a:t>
            </a:r>
            <a:r>
              <a:rPr lang="zh-CN" altLang="en-US" dirty="0"/>
              <a:t> </a:t>
            </a:r>
            <a:r>
              <a:rPr lang="en-US" altLang="zh-CN" dirty="0"/>
              <a:t>the</a:t>
            </a:r>
            <a:r>
              <a:rPr lang="zh-CN" altLang="en-US" dirty="0"/>
              <a:t> </a:t>
            </a:r>
            <a:r>
              <a:rPr lang="en-US" altLang="zh-CN" dirty="0"/>
              <a:t>schemes</a:t>
            </a:r>
            <a:r>
              <a:rPr lang="zh-CN" altLang="en-US" dirty="0"/>
              <a:t> </a:t>
            </a:r>
            <a:r>
              <a:rPr lang="en-US" altLang="zh-CN" dirty="0"/>
              <a:t>for</a:t>
            </a:r>
            <a:r>
              <a:rPr lang="zh-CN" altLang="en-US" dirty="0"/>
              <a:t> </a:t>
            </a:r>
            <a:r>
              <a:rPr lang="en-US" altLang="zh-CN" dirty="0"/>
              <a:t>ILC/CLIC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AAC09DE-29B8-0AF2-4B6D-EA4E2FE824B7}"/>
              </a:ext>
            </a:extLst>
          </p:cNvPr>
          <p:cNvSpPr/>
          <p:nvPr/>
        </p:nvSpPr>
        <p:spPr>
          <a:xfrm>
            <a:off x="5159896" y="4828837"/>
            <a:ext cx="648072" cy="936104"/>
          </a:xfrm>
          <a:prstGeom prst="rect">
            <a:avLst/>
          </a:prstGeom>
          <a:noFill/>
          <a:ln w="317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121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3C7190-C61E-F91C-62CB-A1229A0C38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4582" y="1411964"/>
            <a:ext cx="7115614" cy="1873019"/>
          </a:xfrm>
        </p:spPr>
        <p:txBody>
          <a:bodyPr>
            <a:normAutofit fontScale="77500" lnSpcReduction="20000"/>
          </a:bodyPr>
          <a:lstStyle/>
          <a:p>
            <a:r>
              <a:rPr lang="en-US" altLang="zh-CN" sz="3100"/>
              <a:t>Optimization</a:t>
            </a:r>
            <a:r>
              <a:rPr lang="zh-CN" altLang="en-US" sz="3100"/>
              <a:t> </a:t>
            </a:r>
            <a:r>
              <a:rPr lang="en-US" altLang="zh-CN" sz="3100"/>
              <a:t>for</a:t>
            </a:r>
            <a:r>
              <a:rPr lang="zh-CN" altLang="en-US" sz="3100"/>
              <a:t> </a:t>
            </a:r>
            <a:r>
              <a:rPr lang="en-US" altLang="zh-CN" sz="3100"/>
              <a:t>better</a:t>
            </a:r>
            <a:r>
              <a:rPr lang="zh-CN" altLang="en-US" sz="3100"/>
              <a:t> </a:t>
            </a:r>
            <a:r>
              <a:rPr lang="en-US" altLang="zh-CN" sz="3100"/>
              <a:t>polarization</a:t>
            </a:r>
            <a:r>
              <a:rPr lang="zh-CN" altLang="en-US" sz="3100"/>
              <a:t> </a:t>
            </a:r>
            <a:r>
              <a:rPr lang="en-US" altLang="zh-CN" sz="3100"/>
              <a:t>transmission</a:t>
            </a:r>
          </a:p>
          <a:p>
            <a:pPr lvl="1"/>
            <a:r>
              <a:rPr lang="zh-CN" altLang="en-US"/>
              <a:t> </a:t>
            </a:r>
            <a:r>
              <a:rPr lang="en-US" altLang="zh-CN"/>
              <a:t>Vertical</a:t>
            </a:r>
            <a:r>
              <a:rPr lang="zh-CN" altLang="en-US"/>
              <a:t> </a:t>
            </a:r>
            <a:r>
              <a:rPr lang="en-US" altLang="zh-CN"/>
              <a:t>betatron</a:t>
            </a:r>
            <a:r>
              <a:rPr lang="zh-CN" altLang="en-US"/>
              <a:t> </a:t>
            </a:r>
            <a:r>
              <a:rPr lang="en-US" altLang="zh-CN"/>
              <a:t>tune</a:t>
            </a:r>
            <a:r>
              <a:rPr lang="zh-CN" altLang="en-US"/>
              <a:t> </a:t>
            </a:r>
            <a:r>
              <a:rPr lang="en-US" altLang="zh-CN"/>
              <a:t>changed</a:t>
            </a:r>
            <a:r>
              <a:rPr lang="zh-CN" altLang="en-US"/>
              <a:t> </a:t>
            </a:r>
            <a:r>
              <a:rPr lang="en-US" altLang="zh-CN"/>
              <a:t>by</a:t>
            </a:r>
            <a:r>
              <a:rPr lang="zh-CN" altLang="en-US"/>
              <a:t> </a:t>
            </a:r>
            <a:r>
              <a:rPr lang="en-US" altLang="zh-CN"/>
              <a:t>~ -11</a:t>
            </a:r>
            <a:r>
              <a:rPr lang="zh-CN" altLang="en-US"/>
              <a:t> </a:t>
            </a:r>
            <a:r>
              <a:rPr lang="en-US" altLang="zh-CN"/>
              <a:t>units</a:t>
            </a:r>
            <a:r>
              <a:rPr lang="zh-CN" altLang="en-US"/>
              <a:t> </a:t>
            </a:r>
            <a:endParaRPr lang="en-HK" altLang="zh-CN"/>
          </a:p>
          <a:p>
            <a:pPr lvl="1"/>
            <a:r>
              <a:rPr lang="zh-CN" altLang="en-US"/>
              <a:t> </a:t>
            </a:r>
            <a:r>
              <a:rPr lang="en-US" altLang="zh-CN"/>
              <a:t>W/o</a:t>
            </a:r>
            <a:r>
              <a:rPr lang="zh-CN" altLang="en-US"/>
              <a:t> </a:t>
            </a:r>
            <a:r>
              <a:rPr lang="en-US" altLang="zh-CN"/>
              <a:t>change</a:t>
            </a:r>
            <a:r>
              <a:rPr lang="zh-CN" altLang="en-US"/>
              <a:t> </a:t>
            </a:r>
            <a:r>
              <a:rPr lang="en-US" altLang="zh-CN"/>
              <a:t>of</a:t>
            </a:r>
            <a:r>
              <a:rPr lang="zh-CN" altLang="en-US"/>
              <a:t> </a:t>
            </a:r>
            <a:r>
              <a:rPr lang="en-US" altLang="zh-CN"/>
              <a:t>layout &amp; beam emittance</a:t>
            </a:r>
          </a:p>
          <a:p>
            <a:pPr lvl="1"/>
            <a:r>
              <a:rPr lang="zh-CN" altLang="en-US"/>
              <a:t> </a:t>
            </a:r>
            <a:r>
              <a:rPr lang="en-US" altLang="zh-CN"/>
              <a:t>Promising</a:t>
            </a:r>
            <a:r>
              <a:rPr lang="zh-CN" altLang="en-US"/>
              <a:t> </a:t>
            </a:r>
            <a:r>
              <a:rPr lang="en-US" altLang="zh-CN"/>
              <a:t>for</a:t>
            </a:r>
            <a:r>
              <a:rPr lang="zh-CN" altLang="en-US"/>
              <a:t> </a:t>
            </a:r>
            <a:r>
              <a:rPr lang="en-US" altLang="zh-CN"/>
              <a:t>Z</a:t>
            </a:r>
            <a:r>
              <a:rPr lang="zh-CN" altLang="en-US"/>
              <a:t> </a:t>
            </a:r>
            <a:r>
              <a:rPr lang="en-US" altLang="zh-CN"/>
              <a:t>&amp;W</a:t>
            </a:r>
            <a:r>
              <a:rPr lang="zh-CN" altLang="en-US"/>
              <a:t> </a:t>
            </a:r>
            <a:endParaRPr lang="en-HK" altLang="zh-CN"/>
          </a:p>
          <a:p>
            <a:pPr lvl="1"/>
            <a:r>
              <a:rPr lang="zh-CN" altLang="en-US"/>
              <a:t> </a:t>
            </a:r>
            <a:r>
              <a:rPr lang="en-US" altLang="zh-CN"/>
              <a:t>Optimization</a:t>
            </a:r>
            <a:r>
              <a:rPr lang="zh-CN" altLang="en-US"/>
              <a:t> </a:t>
            </a:r>
            <a:r>
              <a:rPr lang="en-US" altLang="zh-CN"/>
              <a:t>for</a:t>
            </a:r>
            <a:r>
              <a:rPr lang="zh-CN" altLang="en-US"/>
              <a:t> </a:t>
            </a:r>
            <a:r>
              <a:rPr lang="en-US" altLang="zh-CN"/>
              <a:t>Higgs</a:t>
            </a:r>
            <a:r>
              <a:rPr lang="zh-CN" altLang="en-US"/>
              <a:t> </a:t>
            </a:r>
            <a:r>
              <a:rPr lang="en-US" altLang="zh-CN"/>
              <a:t>is</a:t>
            </a:r>
            <a:r>
              <a:rPr lang="zh-CN" altLang="en-US"/>
              <a:t> </a:t>
            </a:r>
            <a:r>
              <a:rPr lang="en-US" altLang="zh-CN"/>
              <a:t>under</a:t>
            </a:r>
            <a:r>
              <a:rPr lang="zh-CN" altLang="en-US"/>
              <a:t> </a:t>
            </a:r>
            <a:r>
              <a:rPr lang="en-US" altLang="zh-CN"/>
              <a:t>way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F3B87DF-434E-CE3C-C40E-2BD3E1BF28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712" y="142852"/>
            <a:ext cx="11045910" cy="725470"/>
          </a:xfrm>
        </p:spPr>
        <p:txBody>
          <a:bodyPr>
            <a:normAutofit/>
          </a:bodyPr>
          <a:lstStyle/>
          <a:p>
            <a:r>
              <a:rPr lang="en-US" altLang="zh-CN"/>
              <a:t>Updates</a:t>
            </a:r>
            <a:r>
              <a:rPr lang="zh-CN" altLang="en-US"/>
              <a:t> </a:t>
            </a:r>
            <a:r>
              <a:rPr lang="en-US" altLang="zh-CN"/>
              <a:t>on</a:t>
            </a:r>
            <a:r>
              <a:rPr lang="zh-CN" altLang="en-US"/>
              <a:t> </a:t>
            </a:r>
            <a:r>
              <a:rPr lang="en-US" altLang="zh-CN"/>
              <a:t>booster</a:t>
            </a:r>
            <a:r>
              <a:rPr lang="zh-CN" altLang="en-US"/>
              <a:t> </a:t>
            </a:r>
            <a:r>
              <a:rPr lang="en-US" altLang="zh-CN"/>
              <a:t>polarization</a:t>
            </a:r>
            <a:r>
              <a:rPr lang="zh-CN" altLang="en-US"/>
              <a:t> </a:t>
            </a:r>
            <a:r>
              <a:rPr lang="en-US" altLang="zh-CN"/>
              <a:t>maintenance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D5D5EA-D7E2-327E-03C0-19F0B9FD9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5E9139-A00B-4B2A-98A6-095DC08F1345}" type="slidenum">
              <a:rPr lang="zh-CN" altLang="en-US" smtClean="0"/>
              <a:pPr/>
              <a:t>9</a:t>
            </a:fld>
            <a:endParaRPr lang="zh-CN" alt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94FA915-B0B8-8380-F981-B91A4FDCE64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896200" y="1229706"/>
            <a:ext cx="3816424" cy="230425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9019862-A7D0-8021-4627-F899146C7E3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8208" y="4077072"/>
            <a:ext cx="3744416" cy="2341785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D136560-5169-3203-EBDE-1B807DBF6B3D}"/>
              </a:ext>
            </a:extLst>
          </p:cNvPr>
          <p:cNvCxnSpPr/>
          <p:nvPr/>
        </p:nvCxnSpPr>
        <p:spPr>
          <a:xfrm>
            <a:off x="9264352" y="1124744"/>
            <a:ext cx="0" cy="5198653"/>
          </a:xfrm>
          <a:prstGeom prst="line">
            <a:avLst/>
          </a:prstGeom>
          <a:ln w="15875"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4BE85532-63F6-5823-88AC-2032F05C2A60}"/>
              </a:ext>
            </a:extLst>
          </p:cNvPr>
          <p:cNvSpPr txBox="1"/>
          <p:nvPr/>
        </p:nvSpPr>
        <p:spPr>
          <a:xfrm>
            <a:off x="8472264" y="3436185"/>
            <a:ext cx="10308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</a:rPr>
              <a:t>30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GeV</a:t>
            </a:r>
          </a:p>
          <a:p>
            <a:r>
              <a:rPr lang="en-US" altLang="zh-CN" sz="1400">
                <a:solidFill>
                  <a:srgbClr val="0000FF"/>
                </a:solidFill>
              </a:rPr>
              <a:t>injection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energy</a:t>
            </a:r>
            <a:endParaRPr lang="en-US" sz="1400">
              <a:solidFill>
                <a:srgbClr val="0000FF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28D824-72F9-3282-A42A-E33765628A35}"/>
              </a:ext>
            </a:extLst>
          </p:cNvPr>
          <p:cNvSpPr txBox="1"/>
          <p:nvPr/>
        </p:nvSpPr>
        <p:spPr>
          <a:xfrm>
            <a:off x="9325014" y="3436185"/>
            <a:ext cx="1030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</a:rPr>
              <a:t>45.6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GeV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2D2486-C1C7-ECEE-0373-22D9D3C4D06A}"/>
              </a:ext>
            </a:extLst>
          </p:cNvPr>
          <p:cNvSpPr txBox="1"/>
          <p:nvPr/>
        </p:nvSpPr>
        <p:spPr>
          <a:xfrm>
            <a:off x="10225490" y="3445687"/>
            <a:ext cx="1030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</a:rPr>
              <a:t>80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GeV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D419D5D-7988-9C45-17A1-E87F538CC5D2}"/>
              </a:ext>
            </a:extLst>
          </p:cNvPr>
          <p:cNvSpPr txBox="1"/>
          <p:nvPr/>
        </p:nvSpPr>
        <p:spPr>
          <a:xfrm>
            <a:off x="11151577" y="3440397"/>
            <a:ext cx="1030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>
                <a:solidFill>
                  <a:srgbClr val="0000FF"/>
                </a:solidFill>
              </a:rPr>
              <a:t>120</a:t>
            </a:r>
            <a:r>
              <a:rPr lang="zh-CN" altLang="en-US" sz="1400">
                <a:solidFill>
                  <a:srgbClr val="0000FF"/>
                </a:solidFill>
              </a:rPr>
              <a:t> </a:t>
            </a:r>
            <a:r>
              <a:rPr lang="en-US" altLang="zh-CN" sz="1400">
                <a:solidFill>
                  <a:srgbClr val="0000FF"/>
                </a:solidFill>
              </a:rPr>
              <a:t>GeV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FEE2841-7442-D231-4820-D694D292552E}"/>
              </a:ext>
            </a:extLst>
          </p:cNvPr>
          <p:cNvSpPr txBox="1"/>
          <p:nvPr/>
        </p:nvSpPr>
        <p:spPr>
          <a:xfrm>
            <a:off x="10740891" y="1412776"/>
            <a:ext cx="960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TDR</a:t>
            </a:r>
            <a:r>
              <a:rPr lang="zh-CN" altLang="en-US">
                <a:solidFill>
                  <a:srgbClr val="FF0000"/>
                </a:solidFill>
              </a:rPr>
              <a:t> </a:t>
            </a:r>
            <a:r>
              <a:rPr lang="en-US" altLang="zh-CN">
                <a:solidFill>
                  <a:srgbClr val="FF0000"/>
                </a:solidFill>
              </a:rPr>
              <a:t>lattice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FA20FE9-7148-2FA0-464D-9A35812289E2}"/>
              </a:ext>
            </a:extLst>
          </p:cNvPr>
          <p:cNvSpPr txBox="1"/>
          <p:nvPr/>
        </p:nvSpPr>
        <p:spPr>
          <a:xfrm>
            <a:off x="10740890" y="4253257"/>
            <a:ext cx="9603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New</a:t>
            </a:r>
            <a:r>
              <a:rPr lang="zh-CN" altLang="en-US">
                <a:solidFill>
                  <a:srgbClr val="FF0000"/>
                </a:solidFill>
              </a:rPr>
              <a:t> </a:t>
            </a:r>
            <a:r>
              <a:rPr lang="en-US" altLang="zh-CN">
                <a:solidFill>
                  <a:srgbClr val="FF0000"/>
                </a:solidFill>
              </a:rPr>
              <a:t>lattice</a:t>
            </a:r>
            <a:endParaRPr lang="en-US">
              <a:solidFill>
                <a:srgbClr val="FF0000"/>
              </a:solidFill>
            </a:endParaRPr>
          </a:p>
        </p:txBody>
      </p:sp>
      <p:graphicFrame>
        <p:nvGraphicFramePr>
          <p:cNvPr id="16" name="Table 16">
            <a:extLst>
              <a:ext uri="{FF2B5EF4-FFF2-40B4-BE49-F238E27FC236}">
                <a16:creationId xmlns:a16="http://schemas.microsoft.com/office/drawing/2014/main" id="{5FCEE04D-D4EF-21DF-ED68-814AB99237BC}"/>
              </a:ext>
            </a:extLst>
          </p:cNvPr>
          <p:cNvGraphicFramePr>
            <a:graphicFrameLocks noGrp="1"/>
          </p:cNvGraphicFramePr>
          <p:nvPr/>
        </p:nvGraphicFramePr>
        <p:xfrm>
          <a:off x="917404" y="3933058"/>
          <a:ext cx="665476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9337">
                  <a:extLst>
                    <a:ext uri="{9D8B030D-6E8A-4147-A177-3AD203B41FA5}">
                      <a16:colId xmlns:a16="http://schemas.microsoft.com/office/drawing/2014/main" val="213247686"/>
                    </a:ext>
                  </a:extLst>
                </a:gridCol>
                <a:gridCol w="1532247">
                  <a:extLst>
                    <a:ext uri="{9D8B030D-6E8A-4147-A177-3AD203B41FA5}">
                      <a16:colId xmlns:a16="http://schemas.microsoft.com/office/drawing/2014/main" val="1844020053"/>
                    </a:ext>
                  </a:extLst>
                </a:gridCol>
                <a:gridCol w="1713176">
                  <a:extLst>
                    <a:ext uri="{9D8B030D-6E8A-4147-A177-3AD203B41FA5}">
                      <a16:colId xmlns:a16="http://schemas.microsoft.com/office/drawing/2014/main" val="12208314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TDR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lattice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New</a:t>
                      </a:r>
                      <a:r>
                        <a:rPr lang="zh-CN" altLang="en-US"/>
                        <a:t> </a:t>
                      </a:r>
                      <a:r>
                        <a:rPr lang="en-US" altLang="zh-CN"/>
                        <a:t>lattice</a:t>
                      </a:r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650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/>
                        <a:t>ν</a:t>
                      </a:r>
                      <a:r>
                        <a:rPr lang="en-US" baseline="-25000"/>
                        <a:t>y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/>
                        <a:t>116.83</a:t>
                      </a:r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105.18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05953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l-GR"/>
                        <a:t>ν</a:t>
                      </a:r>
                      <a:r>
                        <a:rPr lang="en-US" baseline="-25000"/>
                        <a:t>B</a:t>
                      </a:r>
                      <a:r>
                        <a:rPr lang="en-US"/>
                        <a:t>/</a:t>
                      </a:r>
                      <a:r>
                        <a:rPr lang="el-GR"/>
                        <a:t>η</a:t>
                      </a:r>
                      <a:r>
                        <a:rPr lang="en-US" baseline="-25000"/>
                        <a:t>arc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79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11295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Polarization transmission to 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~50%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~99%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7542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/>
                        <a:t>Polarization transmission to 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~50%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~95%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8350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/>
                        <a:t>Polarization transmission to 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~20%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~0%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9118903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84B1575D-1CDB-CD5F-8F5E-F29E6CB263EA}"/>
              </a:ext>
            </a:extLst>
          </p:cNvPr>
          <p:cNvSpPr/>
          <p:nvPr/>
        </p:nvSpPr>
        <p:spPr>
          <a:xfrm>
            <a:off x="11151578" y="4899588"/>
            <a:ext cx="430822" cy="1423809"/>
          </a:xfrm>
          <a:prstGeom prst="rect">
            <a:avLst/>
          </a:prstGeom>
          <a:noFill/>
          <a:ln>
            <a:solidFill>
              <a:srgbClr val="00A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88C5BDB-0429-4942-4E52-24E41FFB3908}"/>
              </a:ext>
            </a:extLst>
          </p:cNvPr>
          <p:cNvSpPr/>
          <p:nvPr/>
        </p:nvSpPr>
        <p:spPr>
          <a:xfrm>
            <a:off x="9192344" y="1347202"/>
            <a:ext cx="430822" cy="1878983"/>
          </a:xfrm>
          <a:prstGeom prst="rect">
            <a:avLst/>
          </a:prstGeom>
          <a:noFill/>
          <a:ln>
            <a:solidFill>
              <a:srgbClr val="00A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E9A0B59-7818-6B9D-EFBF-6A1C95E9B12A}"/>
              </a:ext>
            </a:extLst>
          </p:cNvPr>
          <p:cNvSpPr/>
          <p:nvPr/>
        </p:nvSpPr>
        <p:spPr>
          <a:xfrm>
            <a:off x="8750913" y="5740441"/>
            <a:ext cx="430822" cy="582956"/>
          </a:xfrm>
          <a:prstGeom prst="rect">
            <a:avLst/>
          </a:prstGeom>
          <a:noFill/>
          <a:ln>
            <a:solidFill>
              <a:srgbClr val="00A2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76765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85586</TotalTime>
  <Words>1736</Words>
  <Application>Microsoft Macintosh PowerPoint</Application>
  <PresentationFormat>Widescreen</PresentationFormat>
  <Paragraphs>310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9" baseType="lpstr">
      <vt:lpstr>等线</vt:lpstr>
      <vt:lpstr>微软雅黑</vt:lpstr>
      <vt:lpstr>Arial</vt:lpstr>
      <vt:lpstr>Arial Black</vt:lpstr>
      <vt:lpstr>Ayuthaya</vt:lpstr>
      <vt:lpstr>Calibri</vt:lpstr>
      <vt:lpstr>Cambria Math</vt:lpstr>
      <vt:lpstr>Helvetica</vt:lpstr>
      <vt:lpstr>Times New Roman</vt:lpstr>
      <vt:lpstr>Wingdings</vt:lpstr>
      <vt:lpstr>Office 主题</vt:lpstr>
      <vt:lpstr>PowerPoint Presentation</vt:lpstr>
      <vt:lpstr>Outline</vt:lpstr>
      <vt:lpstr>Physics motivation of polarized beams @ CEPC</vt:lpstr>
      <vt:lpstr>Self-polarization in the CEPC</vt:lpstr>
      <vt:lpstr>How to achieve a high-level polarization?</vt:lpstr>
      <vt:lpstr>Polarized injector for CEPC</vt:lpstr>
      <vt:lpstr>A high-level longitudinal polarization @ Z-pole</vt:lpstr>
      <vt:lpstr>Polarized e+ generation</vt:lpstr>
      <vt:lpstr>Updates on booster polarization maintenance</vt:lpstr>
      <vt:lpstr>Updates on spin rotator implementation in Colliders</vt:lpstr>
      <vt:lpstr>Key aspects of polarization R&amp;D in the EDR phase </vt:lpstr>
      <vt:lpstr>A test facility for polarized electron source</vt:lpstr>
      <vt:lpstr>Compton polarimeter @ BEPCII</vt:lpstr>
      <vt:lpstr>Compton polarimeter @ BEPCII</vt:lpstr>
      <vt:lpstr>YBCO Superconducting solenoid spin rotator R&amp;D</vt:lpstr>
      <vt:lpstr>Summary</vt:lpstr>
      <vt:lpstr>PowerPoint Presentation</vt:lpstr>
      <vt:lpstr>Useful polarization level at Higgs?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vivi</dc:creator>
  <cp:lastModifiedBy>ZHE DUAN</cp:lastModifiedBy>
  <cp:revision>4766</cp:revision>
  <cp:lastPrinted>2022-11-06T05:19:21Z</cp:lastPrinted>
  <dcterms:created xsi:type="dcterms:W3CDTF">2012-09-04T11:33:36Z</dcterms:created>
  <dcterms:modified xsi:type="dcterms:W3CDTF">2025-01-14T09:35:23Z</dcterms:modified>
</cp:coreProperties>
</file>