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9" r:id="rId2"/>
    <p:sldId id="959" r:id="rId3"/>
    <p:sldId id="279" r:id="rId4"/>
    <p:sldId id="952" r:id="rId5"/>
    <p:sldId id="258" r:id="rId6"/>
    <p:sldId id="966" r:id="rId7"/>
    <p:sldId id="4307" r:id="rId8"/>
    <p:sldId id="4304" r:id="rId9"/>
    <p:sldId id="964" r:id="rId10"/>
    <p:sldId id="4306" r:id="rId11"/>
    <p:sldId id="967" r:id="rId12"/>
    <p:sldId id="969" r:id="rId13"/>
    <p:sldId id="962" r:id="rId14"/>
    <p:sldId id="4308" r:id="rId15"/>
    <p:sldId id="4309" r:id="rId16"/>
    <p:sldId id="94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6E6"/>
    <a:srgbClr val="2F528F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72"/>
    <p:restoredTop sz="96327"/>
  </p:normalViewPr>
  <p:slideViewPr>
    <p:cSldViewPr snapToGrid="0">
      <p:cViewPr varScale="1">
        <p:scale>
          <a:sx n="102" d="100"/>
          <a:sy n="102" d="100"/>
        </p:scale>
        <p:origin x="216" y="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49114-E372-2D45-A97B-EADF206B5EE6}" type="datetimeFigureOut">
              <a:rPr lang="en-US" smtClean="0"/>
              <a:t>1/10/25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DB0A9-0A92-B347-AD20-A8091D344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08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3D6C5-7CAF-E22D-490B-69830109DB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29392-ECA2-8463-91D6-BDCAB71E33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800DD-599D-2397-5EEA-FB3E8B08F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608FE9-10C0-8E41-D9E9-7579BA479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5B027-202C-DDED-9FF9-83052C11D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33C4762F-1A68-8C28-6AE4-952F1BA11E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46215" y="0"/>
            <a:ext cx="895531" cy="895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252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AD8B3-8401-CD77-949F-8A6BB90A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400916-747E-87FA-C388-DA0422E55F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5815B-3BCE-1F40-7105-9B8038655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E0B977-1CFC-D5C9-56C0-2565200C9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D41A03-A355-F7D6-2A0F-10CE860D6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184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3E7E6-27B8-4208-36C0-4285400CB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ABC5C3-C551-68A2-B9D3-5559417772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B932C-1C25-0DEB-610E-1F0A0B252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07DB6-A3B2-7472-7345-036D615F3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25583-7585-4340-FACA-F33918AB8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39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6AF68-55B7-E4A1-2A0B-B5E556DC4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DC8944-8226-7DB2-3AFE-FCBEECBCA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8FB990-0C99-DD01-3A01-2AB1E3F26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EAB085-367F-8C71-DF4B-CE0E29D91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8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9DEA0-BE1E-D656-0235-7F01ACAEC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339D1-1563-9961-6D99-8B7C5F9E8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B027A5-EC0A-13B7-1AD1-45944A49D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83FCD-6AF7-71D2-99D2-BEE9A1E99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3627A-9586-3217-FD19-0AE4C443C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6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8BEBB-44D5-CC23-5EC1-1F6D7AB66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8FB76-29B5-CEB7-2C5C-C3C9327C4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569D1-8EEE-86F0-5EC6-D84C5B42E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D02A1-DCA9-E66E-AAEC-A8DEC7250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0CB803-EE29-4365-D610-5C82FEDB9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4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39980-8912-A2A0-1126-3C95E194B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35585-A780-2A54-3FF5-13211C9428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41F1DC-C5F0-3419-ADED-1482ABE081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C97A62-412C-F9F6-8EE5-7B1F4C144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8B22DD-7450-D521-0650-3B7B6D51C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D14544-5F43-A953-16F7-1A57F916A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39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58072-FFBF-ADF7-776C-A66FA0DCC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C6EAB-21EB-F569-A88A-62EC285E8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CFCC66-6492-995A-7F7F-43D91040C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FC270B-3398-28B0-8F9B-38B622BEDB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B7821D-F000-F029-6A15-E765DB5598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73F983-9A94-4B04-0DBF-01E81BCB7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61616D-CB37-EA12-A0E5-75DEFE707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0135C8-D8B9-56C7-165A-B890B81F1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46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C71F2-3158-EAF1-555C-8541C287F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554B04-8594-19E8-EF02-A5432DDF6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978CD-7E9D-F20B-5063-F0BF77795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91A1C4-3B9C-D789-2C6E-54207519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813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7AABC5-2AD9-ADF3-48E0-DB95C9A62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9DDAD6-517C-A741-064C-893CE0402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3BF58D-CD8E-D39C-9584-AE6956230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30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2CD00-AB9B-5A08-BD6C-8DEDF565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C4B8D-85E3-2BEB-5E65-668C90BBF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37E7D-5F72-C12F-EC32-9D1D89BFC2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CFEEE9-62C2-FD21-7DE1-DB18C96EB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4B8B6-4C29-593F-2858-321DBD60E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09FFF7-92E6-2775-CA32-74EB2D57D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7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6CE31-873E-BE46-862F-EAC6AB82A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9B97ED-64C7-1421-FCDE-AFC7988F58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0EB46A2-6F3D-75A0-5294-806485F575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7E26A8-BE1A-0968-723B-285324E41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D4A465-FA36-83E3-ABE6-BE89DF60F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IAS Hong Kong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EE4051-1556-A9D7-6EC3-FEC13B1C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77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67E9A1-4C4B-38D2-200A-CD1DBE2D2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97791-31B8-DEB4-D7CD-A50BC166C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20344-0F3B-8835-CCAA-39E043EE2B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14/1/25 B. Foster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05536-A991-19B9-13C6-865F85D882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F85EC-A284-8544-BEAA-D9F88C0010B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">
            <a:extLst>
              <a:ext uri="{FF2B5EF4-FFF2-40B4-BE49-F238E27FC236}">
                <a16:creationId xmlns:a16="http://schemas.microsoft.com/office/drawing/2014/main" id="{CACD5C0E-471D-1DA5-B3CB-EAFB15A4A410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0" y="0"/>
            <a:ext cx="167481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oxford_logo.jpg">
            <a:extLst>
              <a:ext uri="{FF2B5EF4-FFF2-40B4-BE49-F238E27FC236}">
                <a16:creationId xmlns:a16="http://schemas.microsoft.com/office/drawing/2014/main" id="{4BDE9E01-AF26-D334-5415-6755583880F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0" y="0"/>
            <a:ext cx="715929" cy="86866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7ED68DD-05F4-A6B7-9C7D-7585091E96D7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456154" y="0"/>
            <a:ext cx="895531" cy="8955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61695CB-413D-64D3-3433-E80E592073CC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674812" y="1544"/>
            <a:ext cx="8382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1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367-2630/acf395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312.04975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506" y="7689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Asymmetric Linear Higgs </a:t>
            </a:r>
            <a:br>
              <a:rPr lang="en-US" sz="4600" b="1" dirty="0">
                <a:solidFill>
                  <a:srgbClr val="FF0000"/>
                </a:solidFill>
              </a:rPr>
            </a:br>
            <a:r>
              <a:rPr lang="en-US" sz="4600" b="1" dirty="0">
                <a:solidFill>
                  <a:srgbClr val="FF0000"/>
                </a:solidFill>
              </a:rPr>
              <a:t>Factory (HALHF)</a:t>
            </a:r>
          </a:p>
        </p:txBody>
      </p:sp>
      <p:pic>
        <p:nvPicPr>
          <p:cNvPr id="11" name="Picture 10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3D0394FB-56E6-05D4-15DB-F0B0714E4C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869" y="2446064"/>
            <a:ext cx="11508738" cy="29482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7CA69E-8CFC-EE9E-4C4A-648E367BB7B1}"/>
              </a:ext>
            </a:extLst>
          </p:cNvPr>
          <p:cNvSpPr txBox="1"/>
          <p:nvPr/>
        </p:nvSpPr>
        <p:spPr>
          <a:xfrm>
            <a:off x="6358273" y="5667921"/>
            <a:ext cx="51585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A62B17"/>
                </a:solidFill>
                <a:effectLst/>
                <a:latin typeface="Helvetica" pitchFamily="2" charset="0"/>
                <a:hlinkClick r:id="rId3"/>
              </a:rPr>
              <a:t>Foster, D’Arcy and </a:t>
            </a:r>
            <a:r>
              <a:rPr lang="en-GB" sz="1400" dirty="0" err="1">
                <a:solidFill>
                  <a:srgbClr val="A62B17"/>
                </a:solidFill>
                <a:effectLst/>
                <a:latin typeface="Helvetica" pitchFamily="2" charset="0"/>
                <a:hlinkClick r:id="rId3"/>
              </a:rPr>
              <a:t>Lindstrøm</a:t>
            </a:r>
            <a:r>
              <a:rPr lang="en-GB" sz="1400" dirty="0">
                <a:solidFill>
                  <a:srgbClr val="A62B17"/>
                </a:solidFill>
                <a:effectLst/>
                <a:latin typeface="Helvetica" pitchFamily="2" charset="0"/>
                <a:hlinkClick r:id="rId3"/>
              </a:rPr>
              <a:t>, New J. Phys. 25, 093037 (2023)</a:t>
            </a:r>
            <a:endParaRPr lang="en-GB" sz="1400" dirty="0">
              <a:solidFill>
                <a:srgbClr val="A62B17"/>
              </a:solidFill>
              <a:effectLst/>
              <a:latin typeface="Helvetica" pitchFamily="2" charset="0"/>
            </a:endParaRPr>
          </a:p>
          <a:p>
            <a:r>
              <a:rPr lang="en-GB" sz="1400" dirty="0" err="1">
                <a:solidFill>
                  <a:srgbClr val="A62B17"/>
                </a:solidFill>
                <a:latin typeface="Helvetica" pitchFamily="2" charset="0"/>
                <a:hlinkClick r:id="rId4"/>
              </a:rPr>
              <a:t>Lindstrøm</a:t>
            </a:r>
            <a:r>
              <a:rPr lang="en-GB" sz="1400" dirty="0">
                <a:solidFill>
                  <a:srgbClr val="A62B17"/>
                </a:solidFill>
                <a:latin typeface="Helvetica" pitchFamily="2" charset="0"/>
                <a:hlinkClick r:id="rId4"/>
              </a:rPr>
              <a:t>, D’Arcy and Foster, </a:t>
            </a:r>
            <a:r>
              <a:rPr lang="en-GB" sz="1400" b="0" i="0" u="none" strike="noStrike" dirty="0">
                <a:effectLst/>
                <a:latin typeface="Lucida Grande" panose="020B0600040502020204" pitchFamily="34" charset="0"/>
                <a:hlinkClick r:id="rId4"/>
              </a:rPr>
              <a:t>arXiv:2312.04975</a:t>
            </a:r>
            <a:endParaRPr lang="en-GB" sz="1400" dirty="0">
              <a:solidFill>
                <a:srgbClr val="A62B17"/>
              </a:solidFill>
              <a:effectLst/>
              <a:latin typeface="Helvetic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6D48EE-0E31-0B9E-B305-12021D8BCD30}"/>
              </a:ext>
            </a:extLst>
          </p:cNvPr>
          <p:cNvSpPr txBox="1"/>
          <p:nvPr/>
        </p:nvSpPr>
        <p:spPr>
          <a:xfrm>
            <a:off x="995229" y="1446965"/>
            <a:ext cx="104211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>
                <a:solidFill>
                  <a:srgbClr val="FF0000"/>
                </a:solidFill>
              </a:rPr>
              <a:t>Brian Foster for the HALHF Collaboration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4B96826-19D6-3376-20F6-CAB26467C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9EE4BF-15B1-7B0F-C0C7-080EA242A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71B5CD-1A00-BE2D-3745-34943160D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38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AC93A-B4F8-D614-E255-91FDDE802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D6BBE-CBD2-72A3-CE50-1C742CB80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Bunch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B7B04-A395-F9A0-1FFB-D325F8469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85852"/>
            <a:ext cx="10729604" cy="56394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 descr="A black and orange logo&#10;&#10;Description automatically generated">
            <a:extLst>
              <a:ext uri="{FF2B5EF4-FFF2-40B4-BE49-F238E27FC236}">
                <a16:creationId xmlns:a16="http://schemas.microsoft.com/office/drawing/2014/main" id="{97F2AB10-9306-7333-F7A6-A8123EBCF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167" y="967489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0B6B55-7EC7-E106-3547-33AA5C0DF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B6A9A-7936-8669-B2B2-AD23EAAD8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F06D9B-DF5B-F67C-28FA-A3E2DEC0F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1629F5-D87B-A392-42C5-640D4CFC95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43" y="821896"/>
            <a:ext cx="5473750" cy="55984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92CFCAA-8BBD-9ADC-21A6-DD44BBB44035}"/>
              </a:ext>
            </a:extLst>
          </p:cNvPr>
          <p:cNvSpPr txBox="1"/>
          <p:nvPr/>
        </p:nvSpPr>
        <p:spPr>
          <a:xfrm>
            <a:off x="5169403" y="4026660"/>
            <a:ext cx="65322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Corresponding current profile has peak current ~ 4–5 kA, with a ramped driver current and an initially Gaussian witness (colliding) beam.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C7105E-7917-3205-3CAE-A80372F90490}"/>
              </a:ext>
            </a:extLst>
          </p:cNvPr>
          <p:cNvSpPr txBox="1"/>
          <p:nvPr/>
        </p:nvSpPr>
        <p:spPr>
          <a:xfrm>
            <a:off x="6079417" y="1792807"/>
            <a:ext cx="59317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PIC simulation with </a:t>
            </a:r>
            <a:r>
              <a:rPr lang="en-US" sz="2800" b="1" dirty="0" err="1">
                <a:solidFill>
                  <a:srgbClr val="FF0000"/>
                </a:solidFill>
              </a:rPr>
              <a:t>HiPACE</a:t>
            </a:r>
            <a:r>
              <a:rPr lang="en-US" sz="2800" b="1" dirty="0">
                <a:solidFill>
                  <a:srgbClr val="FF0000"/>
                </a:solidFill>
              </a:rPr>
              <a:t>++, He @ 6 × 10</a:t>
            </a:r>
            <a:r>
              <a:rPr lang="en-US" sz="2800" b="1" baseline="30000" dirty="0">
                <a:solidFill>
                  <a:srgbClr val="FF0000"/>
                </a:solidFill>
              </a:rPr>
              <a:t>14 </a:t>
            </a:r>
            <a:r>
              <a:rPr lang="en-US" sz="2800" b="1" dirty="0">
                <a:solidFill>
                  <a:srgbClr val="FF0000"/>
                </a:solidFill>
              </a:rPr>
              <a:t>cm</a:t>
            </a:r>
            <a:r>
              <a:rPr lang="en-US" sz="2800" b="1" baseline="30000" dirty="0">
                <a:solidFill>
                  <a:srgbClr val="FF0000"/>
                </a:solidFill>
              </a:rPr>
              <a:t>−3</a:t>
            </a:r>
            <a:r>
              <a:rPr lang="en-US" sz="2800" b="1" dirty="0">
                <a:solidFill>
                  <a:srgbClr val="FF0000"/>
                </a:solidFill>
              </a:rPr>
              <a:t> ; driver and main beam (orange) 8  &amp; 1.6 </a:t>
            </a:r>
            <a:r>
              <a:rPr lang="en-US" sz="2800" b="1" dirty="0" err="1">
                <a:solidFill>
                  <a:srgbClr val="FF0000"/>
                </a:solidFill>
              </a:rPr>
              <a:t>nC</a:t>
            </a:r>
            <a:r>
              <a:rPr lang="en-US" sz="2800" b="1" dirty="0">
                <a:solidFill>
                  <a:srgbClr val="FF0000"/>
                </a:solidFill>
              </a:rPr>
              <a:t>. Excess ion density </a:t>
            </a:r>
          </a:p>
          <a:p>
            <a:r>
              <a:rPr lang="en-US" sz="2800" b="1" dirty="0">
                <a:solidFill>
                  <a:srgbClr val="FF0000"/>
                </a:solidFill>
              </a:rPr>
              <a:t>on axis (green) </a:t>
            </a:r>
          </a:p>
        </p:txBody>
      </p:sp>
    </p:spTree>
    <p:extLst>
      <p:ext uri="{BB962C8B-B14F-4D97-AF65-F5344CB8AC3E}">
        <p14:creationId xmlns:p14="http://schemas.microsoft.com/office/powerpoint/2010/main" val="313823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985A0-1182-2E95-A4F9-92D2ED4E5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54923-7080-DD0D-E95D-E557C6F54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Plasma Cell</a:t>
            </a:r>
          </a:p>
        </p:txBody>
      </p:sp>
      <p:pic>
        <p:nvPicPr>
          <p:cNvPr id="10" name="Picture 9" descr="A black and orange logo&#10;&#10;Description automatically generated">
            <a:extLst>
              <a:ext uri="{FF2B5EF4-FFF2-40B4-BE49-F238E27FC236}">
                <a16:creationId xmlns:a16="http://schemas.microsoft.com/office/drawing/2014/main" id="{570FB4DC-14B0-5324-BE82-A5B9DDB6C1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3653" y="1042948"/>
            <a:ext cx="2032803" cy="82531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1480DDB-0CB2-E0FA-C6E1-D2664619E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884" y="1042948"/>
            <a:ext cx="11756572" cy="5260975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Getting the heat out of the plasma cells given the </a:t>
            </a:r>
            <a:br>
              <a:rPr lang="en-US" sz="3600" dirty="0"/>
            </a:br>
            <a:r>
              <a:rPr lang="en-US" sz="3600" dirty="0"/>
              <a:t>power required for colliders is a BIG problem;</a:t>
            </a:r>
          </a:p>
          <a:p>
            <a:r>
              <a:rPr lang="en-US" sz="3600" dirty="0"/>
              <a:t>Very little is known </a:t>
            </a:r>
            <a:br>
              <a:rPr lang="en-US" sz="3600" dirty="0"/>
            </a:br>
            <a:r>
              <a:rPr lang="en-US" sz="3600" dirty="0"/>
              <a:t>about plasmas at these</a:t>
            </a:r>
            <a:br>
              <a:rPr lang="en-US" sz="3600" dirty="0"/>
            </a:br>
            <a:r>
              <a:rPr lang="en-US" sz="3600" dirty="0"/>
              <a:t>temperatures in PWFA - </a:t>
            </a:r>
            <a:br>
              <a:rPr lang="en-US" sz="3600" dirty="0"/>
            </a:br>
            <a:r>
              <a:rPr lang="en-US" sz="3600" dirty="0"/>
              <a:t>T &gt; 100 keV - although </a:t>
            </a:r>
            <a:br>
              <a:rPr lang="en-US" sz="3600" dirty="0"/>
            </a:br>
            <a:r>
              <a:rPr lang="en-US" sz="3600" dirty="0"/>
              <a:t>rather a lot at ITER!</a:t>
            </a:r>
          </a:p>
          <a:p>
            <a:r>
              <a:rPr lang="en-US" sz="3600" dirty="0"/>
              <a:t>Depending on details of</a:t>
            </a:r>
            <a:br>
              <a:rPr lang="en-US" sz="3600" dirty="0"/>
            </a:br>
            <a:r>
              <a:rPr lang="en-US" sz="3600" dirty="0"/>
              <a:t>bunch structure, </a:t>
            </a:r>
            <a:br>
              <a:rPr lang="en-US" sz="3600" dirty="0"/>
            </a:br>
            <a:r>
              <a:rPr lang="en-US" sz="3600" dirty="0"/>
              <a:t>extreme cooling is </a:t>
            </a:r>
            <a:br>
              <a:rPr lang="en-US" sz="3600" dirty="0"/>
            </a:br>
            <a:r>
              <a:rPr lang="en-US" sz="3600" dirty="0"/>
              <a:t>needed – ~ 100 kW/m –</a:t>
            </a:r>
            <a:br>
              <a:rPr lang="en-US" sz="3600" dirty="0"/>
            </a:br>
            <a:r>
              <a:rPr lang="en-US" sz="3600" dirty="0"/>
              <a:t>10* higher than CLIC -&gt; urgent R&amp;D required!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11" name="Picture 10" descr="A diagram of a heat exchanger&#10;&#10;Description automatically generated">
            <a:extLst>
              <a:ext uri="{FF2B5EF4-FFF2-40B4-BE49-F238E27FC236}">
                <a16:creationId xmlns:a16="http://schemas.microsoft.com/office/drawing/2014/main" id="{3E6A080E-6E98-4CF2-70B5-1D0D12AB7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556" y="2248666"/>
            <a:ext cx="6946900" cy="341630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F2B987-9B24-A3DA-C275-19A5330A4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F200AC-2FE2-E0B2-1BB6-020FF0BF1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C4E377-C96A-C959-8B2C-271BC4F7C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B2070-FB08-C545-67D4-4AD2ED78E4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iagram of a structure&#10;&#10;Description automatically generated with medium confidence">
            <a:extLst>
              <a:ext uri="{FF2B5EF4-FFF2-40B4-BE49-F238E27FC236}">
                <a16:creationId xmlns:a16="http://schemas.microsoft.com/office/drawing/2014/main" id="{8ACD5D70-FC12-D705-9601-6FCAB7058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670" y="1067091"/>
            <a:ext cx="10886660" cy="53076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5FE4F4-65E3-E024-E4A4-EE7450C80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Beam-Delivery System</a:t>
            </a:r>
          </a:p>
        </p:txBody>
      </p:sp>
      <p:pic>
        <p:nvPicPr>
          <p:cNvPr id="10" name="Picture 9" descr="A black and orange logo&#10;&#10;Description automatically generated">
            <a:extLst>
              <a:ext uri="{FF2B5EF4-FFF2-40B4-BE49-F238E27FC236}">
                <a16:creationId xmlns:a16="http://schemas.microsoft.com/office/drawing/2014/main" id="{74CC8FF7-D69E-3678-B0AE-C2A9BBACA3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2200" y="4965591"/>
            <a:ext cx="2032803" cy="82531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21787-9F23-7E79-A980-BF8F6D8FA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6F65D-3C01-F51C-EF6D-FDAF26EC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95386-F1B2-1FB5-D87B-20B4B059F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02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-141764"/>
            <a:ext cx="8017566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Towards an advanced LC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379" y="890815"/>
            <a:ext cx="10729604" cy="5639452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B51700"/>
                </a:solidFill>
                <a:effectLst/>
                <a:latin typeface="Helvetica" pitchFamily="2" charset="0"/>
              </a:rPr>
              <a:t>Technology being developed for HALHF could also enhance a “conventional” LC design – part of “</a:t>
            </a:r>
            <a:r>
              <a:rPr lang="en-GB" sz="3200" dirty="0" err="1">
                <a:solidFill>
                  <a:srgbClr val="B51700"/>
                </a:solidFill>
                <a:effectLst/>
                <a:latin typeface="Helvetica" pitchFamily="2" charset="0"/>
              </a:rPr>
              <a:t>LCVision</a:t>
            </a:r>
            <a:r>
              <a:rPr lang="en-GB" sz="3200" dirty="0">
                <a:solidFill>
                  <a:srgbClr val="B51700"/>
                </a:solidFill>
                <a:latin typeface="Helvetica" pitchFamily="2" charset="0"/>
              </a:rPr>
              <a:t>”: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3B17D6-DD54-2457-5344-5BDE49316742}"/>
              </a:ext>
            </a:extLst>
          </p:cNvPr>
          <p:cNvSpPr txBox="1">
            <a:spLocks/>
          </p:cNvSpPr>
          <p:nvPr/>
        </p:nvSpPr>
        <p:spPr>
          <a:xfrm>
            <a:off x="169452" y="1843743"/>
            <a:ext cx="5616575" cy="501024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Assume: ILC has been built, </a:t>
            </a:r>
            <a:br>
              <a:rPr lang="en-GB" dirty="0"/>
            </a:br>
            <a:r>
              <a:rPr lang="en-GB" dirty="0"/>
              <a:t>-&gt; 2x125GeV </a:t>
            </a:r>
            <a:r>
              <a:rPr lang="en-GB" dirty="0" err="1"/>
              <a:t>linacs</a:t>
            </a:r>
            <a:r>
              <a:rPr lang="en-GB" dirty="0"/>
              <a:t> available</a:t>
            </a:r>
          </a:p>
          <a:p>
            <a:r>
              <a:rPr lang="en-GB" dirty="0"/>
              <a:t>Goal: upgrade electron arm to 500GeV with plasma</a:t>
            </a:r>
            <a:br>
              <a:rPr lang="en-GB" dirty="0"/>
            </a:br>
            <a:r>
              <a:rPr lang="en-GB" dirty="0"/>
              <a:t>-&gt; 125x500GeV -&gt; 500GeV COM;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 ~ 1.2</a:t>
            </a:r>
            <a:br>
              <a:rPr lang="en-GB" dirty="0"/>
            </a:br>
            <a:r>
              <a:rPr lang="en-GB" dirty="0"/>
              <a:t>-&gt; upgrade a Higgs factory to a </a:t>
            </a:r>
            <a:r>
              <a:rPr lang="en-GB" dirty="0" err="1"/>
              <a:t>tth</a:t>
            </a:r>
            <a:r>
              <a:rPr lang="en-GB" dirty="0"/>
              <a:t> / </a:t>
            </a:r>
            <a:r>
              <a:rPr lang="en-GB" dirty="0" err="1"/>
              <a:t>Zhh</a:t>
            </a:r>
            <a:r>
              <a:rPr lang="en-GB" dirty="0"/>
              <a:t> factory</a:t>
            </a:r>
          </a:p>
          <a:p>
            <a:r>
              <a:rPr lang="en-GB" dirty="0"/>
              <a:t>Use electron </a:t>
            </a:r>
            <a:r>
              <a:rPr lang="en-GB" dirty="0" err="1"/>
              <a:t>linac</a:t>
            </a:r>
            <a:r>
              <a:rPr lang="en-GB" dirty="0"/>
              <a:t> for drive and witness beam:</a:t>
            </a:r>
            <a:br>
              <a:rPr lang="en-GB" dirty="0"/>
            </a:br>
            <a:r>
              <a:rPr lang="en-GB" dirty="0"/>
              <a:t>run a lower gradient but higher current, upgrade RF on electron arm</a:t>
            </a:r>
          </a:p>
          <a:p>
            <a:r>
              <a:rPr lang="en-GB" dirty="0"/>
              <a:t>Use space for undulator source between electron ML and BDS to install plasma booster</a:t>
            </a:r>
          </a:p>
          <a:p>
            <a:r>
              <a:rPr lang="en-GB" dirty="0"/>
              <a:t>Feed boosted electrons into existing BDS (laid out for 500GeV)</a:t>
            </a:r>
          </a:p>
          <a:p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551454-AA7A-43E0-C0A3-C8C093378AB1}"/>
              </a:ext>
            </a:extLst>
          </p:cNvPr>
          <p:cNvSpPr txBox="1"/>
          <p:nvPr/>
        </p:nvSpPr>
        <p:spPr>
          <a:xfrm>
            <a:off x="11199465" y="5487702"/>
            <a:ext cx="722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(B. List)</a:t>
            </a: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FFC0B577-07DB-329C-B21D-ED6B800BBD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38" y="2783833"/>
            <a:ext cx="5616575" cy="225553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C84320E-1216-1796-FA52-E4977C3A0D1B}"/>
              </a:ext>
            </a:extLst>
          </p:cNvPr>
          <p:cNvGrpSpPr/>
          <p:nvPr/>
        </p:nvGrpSpPr>
        <p:grpSpPr>
          <a:xfrm>
            <a:off x="9390237" y="2778025"/>
            <a:ext cx="1587294" cy="2019127"/>
            <a:chOff x="9390237" y="2778025"/>
            <a:chExt cx="1587294" cy="20191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D69D5F-EB27-1345-08B2-1E5B78BD0E85}"/>
                </a:ext>
              </a:extLst>
            </p:cNvPr>
            <p:cNvSpPr/>
            <p:nvPr/>
          </p:nvSpPr>
          <p:spPr>
            <a:xfrm>
              <a:off x="9408368" y="3356992"/>
              <a:ext cx="432048" cy="14401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AD361D4-1E94-DD13-6601-55788A1BB376}"/>
                </a:ext>
              </a:extLst>
            </p:cNvPr>
            <p:cNvSpPr txBox="1"/>
            <p:nvPr/>
          </p:nvSpPr>
          <p:spPr>
            <a:xfrm>
              <a:off x="9390237" y="2778025"/>
              <a:ext cx="15872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Space for </a:t>
              </a:r>
              <a:br>
                <a:rPr lang="en-GB" sz="1600" dirty="0"/>
              </a:br>
              <a:r>
                <a:rPr lang="en-GB" sz="1600" dirty="0"/>
                <a:t>plasma booster</a:t>
              </a:r>
            </a:p>
          </p:txBody>
        </p:sp>
        <p:sp>
          <p:nvSpPr>
            <p:cNvPr id="12" name="Triangle 11">
              <a:extLst>
                <a:ext uri="{FF2B5EF4-FFF2-40B4-BE49-F238E27FC236}">
                  <a16:creationId xmlns:a16="http://schemas.microsoft.com/office/drawing/2014/main" id="{17BF3E9B-21FF-E443-C951-5D4A72A07B1C}"/>
                </a:ext>
              </a:extLst>
            </p:cNvPr>
            <p:cNvSpPr/>
            <p:nvPr/>
          </p:nvSpPr>
          <p:spPr>
            <a:xfrm rot="21124892">
              <a:off x="9390766" y="3959194"/>
              <a:ext cx="387140" cy="111082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5E4639B-7522-CDFE-0828-4B4C77C17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5FBFDC9-ED72-989A-9753-45A2C2A15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36E87A-B982-D0E8-8D67-A241057AC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5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650D7-15DA-BF27-5B72-825577C59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BF9FC-E547-64EE-039E-C66195E7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71178"/>
            <a:ext cx="801756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10 TeV Wakefield Collider Summary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4821917-4B70-D7BF-41D2-AC834B037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0E5F8C0-01E4-79C2-9533-DD5AA2AD4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0987F-64A2-A9CC-4229-656F5FAC6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3A2C6D-5A73-B566-81F8-2A49B22E262F}"/>
              </a:ext>
            </a:extLst>
          </p:cNvPr>
          <p:cNvSpPr txBox="1"/>
          <p:nvPr/>
        </p:nvSpPr>
        <p:spPr>
          <a:xfrm>
            <a:off x="1072055" y="1997417"/>
            <a:ext cx="60960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D00"/>
                </a:solidFill>
                <a:effectLst/>
                <a:latin typeface="Helvetica Neue" panose="02000503000000020004" pitchFamily="2" charset="0"/>
              </a:rPr>
              <a:t>System integration and optimization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D00"/>
                </a:solidFill>
                <a:effectLst/>
                <a:latin typeface="Helvetica Neue" panose="02000503000000020004" pitchFamily="2" charset="0"/>
              </a:rPr>
              <a:t>Beam sources (incl. damping rings)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Drivers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FF7800"/>
                </a:solidFill>
                <a:effectLst/>
                <a:latin typeface="Helvetica Neue" panose="02000503000000020004" pitchFamily="2" charset="0"/>
              </a:rPr>
              <a:t>Laser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Helvetica Neue" panose="02000503000000020004" pitchFamily="2" charset="0"/>
              </a:rPr>
              <a:t>Beams - SWFA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7030A0"/>
                </a:solidFill>
                <a:effectLst/>
                <a:latin typeface="Helvetica Neue" panose="02000503000000020004" pitchFamily="2" charset="0"/>
              </a:rPr>
              <a:t>Beams - PWFA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Linacs</a:t>
            </a:r>
            <a:endParaRPr lang="en-US" sz="1600" b="0" i="0" u="none" strike="noStrik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FF7800"/>
                </a:solidFill>
                <a:effectLst/>
                <a:latin typeface="Helvetica Neue" panose="02000503000000020004" pitchFamily="2" charset="0"/>
              </a:rPr>
              <a:t>LWFA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F0"/>
                </a:solidFill>
                <a:effectLst/>
                <a:latin typeface="Helvetica Neue" panose="02000503000000020004" pitchFamily="2" charset="0"/>
              </a:rPr>
              <a:t>SWFA</a:t>
            </a:r>
          </a:p>
          <a:p>
            <a:pPr marL="742950" lvl="1" indent="-28575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7030A0"/>
                </a:solidFill>
                <a:effectLst/>
                <a:latin typeface="Helvetica Neue" panose="02000503000000020004" pitchFamily="2" charset="0"/>
              </a:rPr>
              <a:t>PWFA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Beam delivery system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Beam-beam interactions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Beam diagnostics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Machine-detector interface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HEP detector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HEP physics case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Environmental impact</a:t>
            </a:r>
          </a:p>
          <a:p>
            <a:pPr marL="88900" rtl="0" fontAlgn="base">
              <a:buFont typeface="Arial" panose="020B0604020202020204" pitchFamily="34" charset="0"/>
              <a:buChar char="•"/>
            </a:pPr>
            <a:r>
              <a:rPr lang="en-US" sz="16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Simulations/computing/AI</a:t>
            </a:r>
          </a:p>
        </p:txBody>
      </p:sp>
      <p:pic>
        <p:nvPicPr>
          <p:cNvPr id="18" name="Picture 2" descr="Google Shape;430;g27516636475_0_319">
            <a:extLst>
              <a:ext uri="{FF2B5EF4-FFF2-40B4-BE49-F238E27FC236}">
                <a16:creationId xmlns:a16="http://schemas.microsoft.com/office/drawing/2014/main" id="{84605F81-93D5-E312-87A2-556426C0C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99" y="1595750"/>
            <a:ext cx="6096001" cy="266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714E79D-DA9F-AB06-880C-3BFB0C47D24B}"/>
              </a:ext>
            </a:extLst>
          </p:cNvPr>
          <p:cNvSpPr txBox="1"/>
          <p:nvPr/>
        </p:nvSpPr>
        <p:spPr>
          <a:xfrm>
            <a:off x="6365328" y="4749665"/>
            <a:ext cx="4754617" cy="10002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1800" b="0" i="0" u="none" strike="noStrike" dirty="0">
                <a:solidFill>
                  <a:srgbClr val="00B050"/>
                </a:solidFill>
                <a:effectLst/>
                <a:latin typeface="Helvetica Neue" panose="02000503000000020004" pitchFamily="2" charset="0"/>
              </a:rPr>
              <a:t>Green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 = Broader accelerator community</a:t>
            </a:r>
            <a:endParaRPr lang="en-US" dirty="0">
              <a:effectLst/>
            </a:endParaRPr>
          </a:p>
          <a:p>
            <a:pPr rtl="0">
              <a:spcBef>
                <a:spcPts val="300"/>
              </a:spcBef>
            </a:pPr>
            <a:r>
              <a:rPr lang="en-US" sz="1800" b="0" i="0" u="none" strike="noStrike" dirty="0">
                <a:solidFill>
                  <a:srgbClr val="FF7800"/>
                </a:solidFill>
                <a:effectLst/>
                <a:latin typeface="Helvetica Neue" panose="02000503000000020004" pitchFamily="2" charset="0"/>
              </a:rPr>
              <a:t>Orange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/</a:t>
            </a:r>
            <a:r>
              <a:rPr lang="en-US" sz="1800" b="0" i="0" u="none" strike="noStrike" dirty="0">
                <a:solidFill>
                  <a:srgbClr val="00B0F0"/>
                </a:solidFill>
                <a:effectLst/>
                <a:latin typeface="Helvetica Neue" panose="02000503000000020004" pitchFamily="2" charset="0"/>
              </a:rPr>
              <a:t>blue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/</a:t>
            </a:r>
            <a:r>
              <a:rPr lang="en-US" sz="1800" b="0" i="0" u="none" strike="noStrike" dirty="0">
                <a:solidFill>
                  <a:srgbClr val="7030A0"/>
                </a:solidFill>
                <a:effectLst/>
                <a:latin typeface="Helvetica Neue" panose="02000503000000020004" pitchFamily="2" charset="0"/>
              </a:rPr>
              <a:t>purple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 = AAC specific</a:t>
            </a:r>
            <a:endParaRPr lang="en-US" dirty="0">
              <a:effectLst/>
            </a:endParaRPr>
          </a:p>
          <a:p>
            <a:pPr rtl="0">
              <a:spcBef>
                <a:spcPts val="300"/>
              </a:spcBef>
            </a:pPr>
            <a:r>
              <a:rPr lang="en-US" sz="1800" b="0" i="0" u="none" strike="noStrike" dirty="0">
                <a:solidFill>
                  <a:srgbClr val="C00000"/>
                </a:solidFill>
                <a:effectLst/>
                <a:latin typeface="Helvetica Neue" panose="02000503000000020004" pitchFamily="2" charset="0"/>
              </a:rPr>
              <a:t>Red</a:t>
            </a:r>
            <a:r>
              <a:rPr lang="en-US" sz="1800" b="0" i="0" u="none" strike="noStrike" dirty="0">
                <a:solidFill>
                  <a:srgbClr val="44546A"/>
                </a:solidFill>
                <a:effectLst/>
                <a:latin typeface="Helvetica Neue" panose="02000503000000020004" pitchFamily="2" charset="0"/>
              </a:rPr>
              <a:t> = HEP and broader community</a:t>
            </a:r>
            <a:endParaRPr lang="en-US" dirty="0">
              <a:effectLst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580511-02C4-333C-3135-61DB540BDA44}"/>
              </a:ext>
            </a:extLst>
          </p:cNvPr>
          <p:cNvSpPr txBox="1"/>
          <p:nvPr/>
        </p:nvSpPr>
        <p:spPr>
          <a:xfrm>
            <a:off x="1219200" y="1487740"/>
            <a:ext cx="2307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Working Groups</a:t>
            </a:r>
          </a:p>
        </p:txBody>
      </p:sp>
    </p:spTree>
    <p:extLst>
      <p:ext uri="{BB962C8B-B14F-4D97-AF65-F5344CB8AC3E}">
        <p14:creationId xmlns:p14="http://schemas.microsoft.com/office/powerpoint/2010/main" val="1335452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4D1F11-7B2C-2C80-A26B-45F279D06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23BD4-BAA8-2FDB-51EB-B85767B90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8157" y="71178"/>
            <a:ext cx="801756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10 TeV Wakefield Collider Summary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A206A5D-2F7A-61CC-F138-CF415266C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977FF94-32CA-92AE-79F1-849EEE367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15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630F2C-90B3-29F5-5DCF-0AB3DF0B7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CCB521-4022-3DC9-0772-B7232976CA64}"/>
              </a:ext>
            </a:extLst>
          </p:cNvPr>
          <p:cNvSpPr txBox="1"/>
          <p:nvPr/>
        </p:nvSpPr>
        <p:spPr>
          <a:xfrm>
            <a:off x="460049" y="1347723"/>
            <a:ext cx="1141664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Challenges</a:t>
            </a:r>
          </a:p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Inefficient acceleration of positrons in plasma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Proposed solution</a:t>
            </a:r>
            <a:r>
              <a:rPr lang="en-US" sz="2400" dirty="0"/>
              <a:t>: Take advantage of large VBF cross-section and utilize gamma-gamma or e</a:t>
            </a:r>
            <a:r>
              <a:rPr lang="en-US" sz="2400" baseline="30000" dirty="0"/>
              <a:t>-</a:t>
            </a:r>
            <a:r>
              <a:rPr lang="en-US" sz="2400" dirty="0"/>
              <a:t>e</a:t>
            </a:r>
            <a:r>
              <a:rPr lang="en-US" sz="2400" baseline="30000" dirty="0"/>
              <a:t>-</a:t>
            </a:r>
            <a:r>
              <a:rPr lang="en-US" sz="2400" dirty="0"/>
              <a:t> collisions instead.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Extreme </a:t>
            </a:r>
            <a:r>
              <a:rPr lang="en-US" sz="2400" dirty="0" err="1"/>
              <a:t>beamstrahlung</a:t>
            </a:r>
            <a:r>
              <a:rPr lang="en-US" sz="2400" dirty="0"/>
              <a:t> at high collision energies and beam densities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Proposed solution</a:t>
            </a:r>
            <a:r>
              <a:rPr lang="en-US" sz="2400" dirty="0"/>
              <a:t>: 1) Collide ultrashort bunches to mitigate </a:t>
            </a:r>
            <a:r>
              <a:rPr lang="en-US" sz="2400" dirty="0" err="1"/>
              <a:t>beamstrahlung</a:t>
            </a:r>
            <a:r>
              <a:rPr lang="en-US" sz="2400" dirty="0"/>
              <a:t> and 2) Embrace the broad luminosity spectrum so long as significant fraction of the colliding particles are close to 10 TeV CM.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Detector design and background modeling for high energy collisions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B050"/>
                </a:solidFill>
              </a:rPr>
              <a:t>Proposed solution</a:t>
            </a:r>
            <a:r>
              <a:rPr lang="en-US" sz="2400" dirty="0"/>
              <a:t>: Development of new Particle-in-Cell codes, benchmarked against GUINEA-PIG and CAIN, to accurately model backgrounds for high-energy gamma-gamma, e</a:t>
            </a:r>
            <a:r>
              <a:rPr lang="en-US" sz="2400" baseline="30000" dirty="0"/>
              <a:t>-</a:t>
            </a:r>
            <a:r>
              <a:rPr lang="en-US" sz="2400" dirty="0"/>
              <a:t>e</a:t>
            </a:r>
            <a:r>
              <a:rPr lang="en-US" sz="2400" baseline="30000" dirty="0"/>
              <a:t>-</a:t>
            </a:r>
            <a:r>
              <a:rPr lang="en-US" sz="2400" dirty="0"/>
              <a:t>, and e</a:t>
            </a:r>
            <a:r>
              <a:rPr lang="en-US" sz="2400" baseline="30000" dirty="0"/>
              <a:t>-</a:t>
            </a:r>
            <a:r>
              <a:rPr lang="en-US" sz="2400" dirty="0"/>
              <a:t>e</a:t>
            </a:r>
            <a:r>
              <a:rPr lang="en-US" sz="2400" baseline="30000" dirty="0"/>
              <a:t>+ </a:t>
            </a:r>
            <a:r>
              <a:rPr lang="en-US" sz="2400" dirty="0"/>
              <a:t>collisions.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9384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77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601" y="980658"/>
            <a:ext cx="12729281" cy="5667236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Despite ~ 0 funding, HALHF is making rapid progress;</a:t>
            </a:r>
          </a:p>
          <a:p>
            <a:r>
              <a:rPr lang="en-US" sz="3600" dirty="0"/>
              <a:t>Hope to </a:t>
            </a:r>
            <a:r>
              <a:rPr lang="en-US" sz="3600" dirty="0" err="1"/>
              <a:t>finalise</a:t>
            </a:r>
            <a:r>
              <a:rPr lang="en-US" sz="3600" dirty="0"/>
              <a:t> new baseline tomorrow;</a:t>
            </a:r>
          </a:p>
          <a:p>
            <a:r>
              <a:rPr lang="en-US" sz="3600" dirty="0"/>
              <a:t>Regular monthly HALHF accelerator meetings;</a:t>
            </a:r>
          </a:p>
          <a:p>
            <a:r>
              <a:rPr lang="en-US" sz="3600" dirty="0"/>
              <a:t>In parallel, physics &amp; detector studies continue (J. List, coord.)</a:t>
            </a:r>
            <a:br>
              <a:rPr lang="en-US" sz="3600" dirty="0"/>
            </a:br>
            <a:r>
              <a:rPr lang="en-US" sz="3600" dirty="0"/>
              <a:t>first indications boost does not impact physics reach; </a:t>
            </a:r>
          </a:p>
          <a:p>
            <a:r>
              <a:rPr lang="en-US" sz="3600" dirty="0"/>
              <a:t>Next workshop in DESY, 27-28.2.25;</a:t>
            </a:r>
          </a:p>
          <a:p>
            <a:r>
              <a:rPr lang="en-US" sz="3600" dirty="0"/>
              <a:t>Short-term goal: input to European Strategy and </a:t>
            </a:r>
            <a:br>
              <a:rPr lang="en-US" sz="3600" dirty="0"/>
            </a:br>
            <a:r>
              <a:rPr lang="en-US" sz="3600" dirty="0"/>
              <a:t>to comprehensive global LC plan, </a:t>
            </a:r>
            <a:r>
              <a:rPr lang="en-US" sz="3600" dirty="0" err="1"/>
              <a:t>LCVision</a:t>
            </a:r>
            <a:r>
              <a:rPr lang="en-US" sz="3600" dirty="0"/>
              <a:t>;</a:t>
            </a:r>
          </a:p>
          <a:p>
            <a:r>
              <a:rPr lang="en-US" sz="3600" dirty="0"/>
              <a:t>Longer-term goal: pre-CDR &amp; funding to start R&amp;D </a:t>
            </a:r>
            <a:r>
              <a:rPr lang="en-US" sz="3600" dirty="0" err="1"/>
              <a:t>programme</a:t>
            </a:r>
            <a:r>
              <a:rPr lang="en-US" sz="3600" dirty="0"/>
              <a:t>;</a:t>
            </a:r>
          </a:p>
          <a:p>
            <a:r>
              <a:rPr lang="en-US" sz="3600"/>
              <a:t>Contribute </a:t>
            </a:r>
            <a:r>
              <a:rPr lang="en-US" sz="3600" dirty="0"/>
              <a:t>to 10 TeV design.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600" dirty="0"/>
          </a:p>
        </p:txBody>
      </p:sp>
      <p:pic>
        <p:nvPicPr>
          <p:cNvPr id="8" name="Picture 7" descr="A black and orange logo&#10;&#10;Description automatically generated">
            <a:extLst>
              <a:ext uri="{FF2B5EF4-FFF2-40B4-BE49-F238E27FC236}">
                <a16:creationId xmlns:a16="http://schemas.microsoft.com/office/drawing/2014/main" id="{2304F033-B42D-51F2-F62C-98E7E9E6A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9197" y="1480903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B0188D-C14F-5232-1283-AA0BE6DE2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AFEF8C-651D-E4D4-C693-16FF5095A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16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CE58D7-0878-F601-BC56-6DDF8CAD1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10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6506" y="7689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Asymmetric Linear Higgs </a:t>
            </a:r>
            <a:br>
              <a:rPr lang="en-US" sz="4600" b="1" dirty="0">
                <a:solidFill>
                  <a:srgbClr val="FF0000"/>
                </a:solidFill>
              </a:rPr>
            </a:br>
            <a:r>
              <a:rPr lang="en-US" sz="4600" b="1" dirty="0">
                <a:solidFill>
                  <a:srgbClr val="FF0000"/>
                </a:solidFill>
              </a:rPr>
              <a:t>Factory (HALHF)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7CA69E-8CFC-EE9E-4C4A-648E367BB7B1}"/>
              </a:ext>
            </a:extLst>
          </p:cNvPr>
          <p:cNvSpPr txBox="1"/>
          <p:nvPr/>
        </p:nvSpPr>
        <p:spPr>
          <a:xfrm>
            <a:off x="8796718" y="6374254"/>
            <a:ext cx="2307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arxiv.org</a:t>
            </a:r>
            <a:r>
              <a:rPr lang="en-US" sz="1400" dirty="0"/>
              <a:t>/2303.10150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3339B64-FDA1-8C74-0411-23D17955E599}"/>
              </a:ext>
            </a:extLst>
          </p:cNvPr>
          <p:cNvGrpSpPr/>
          <p:nvPr/>
        </p:nvGrpSpPr>
        <p:grpSpPr>
          <a:xfrm>
            <a:off x="1275522" y="1365222"/>
            <a:ext cx="8955156" cy="4883772"/>
            <a:chOff x="1275522" y="1365222"/>
            <a:chExt cx="8955156" cy="488377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8DE8635-8A84-83D0-D5B8-D0032D777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3311214" y="-670470"/>
              <a:ext cx="4883772" cy="895515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2E4512A-AD38-5AAC-1FB4-C037B7821285}"/>
                </a:ext>
              </a:extLst>
            </p:cNvPr>
            <p:cNvSpPr txBox="1"/>
            <p:nvPr/>
          </p:nvSpPr>
          <p:spPr>
            <a:xfrm>
              <a:off x="6017402" y="1533394"/>
              <a:ext cx="79951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chemeClr val="accent1"/>
                  </a:solidFill>
                </a:rPr>
                <a:t>ILC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357CC5-77B8-6646-D030-E5B9087CE75A}"/>
              </a:ext>
            </a:extLst>
          </p:cNvPr>
          <p:cNvGrpSpPr/>
          <p:nvPr/>
        </p:nvGrpSpPr>
        <p:grpSpPr>
          <a:xfrm>
            <a:off x="1163910" y="-940904"/>
            <a:ext cx="10842562" cy="8886725"/>
            <a:chOff x="1481960" y="-693275"/>
            <a:chExt cx="10182293" cy="8639096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D5C7091-5368-B2D1-B0D2-6C086BEE50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81960" y="-693275"/>
              <a:ext cx="8628992" cy="863909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DE3B5C4-813E-BB16-761B-9E055739E814}"/>
                </a:ext>
              </a:extLst>
            </p:cNvPr>
            <p:cNvSpPr txBox="1"/>
            <p:nvPr/>
          </p:nvSpPr>
          <p:spPr>
            <a:xfrm>
              <a:off x="10416796" y="3279228"/>
              <a:ext cx="124745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FF0000"/>
                  </a:solidFill>
                </a:rPr>
                <a:t>CEPC</a:t>
              </a:r>
            </a:p>
          </p:txBody>
        </p:sp>
      </p:grpSp>
      <p:pic>
        <p:nvPicPr>
          <p:cNvPr id="15" name="Picture 14" descr="A black and orange logo&#10;&#10;Description automatically generated">
            <a:extLst>
              <a:ext uri="{FF2B5EF4-FFF2-40B4-BE49-F238E27FC236}">
                <a16:creationId xmlns:a16="http://schemas.microsoft.com/office/drawing/2014/main" id="{C5A59353-F285-E9BA-CA70-42E0BC535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2908" y="5155851"/>
            <a:ext cx="3880416" cy="157544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9EFEF2-9FCF-7F6E-96A5-78605C91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556623C-F5EC-49D8-D321-70F17BB3E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848E69-DB72-DE70-ABE6-A0108C1A7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8239FD56-E50D-689F-A3A9-6E5A6A1D48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138" y="5496798"/>
            <a:ext cx="2217968" cy="56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4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3980" y="7689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4600" b="1" dirty="0">
                <a:solidFill>
                  <a:srgbClr val="FF0000"/>
                </a:solidFill>
              </a:rPr>
              <a:t>Hybrid Asymmetric Linear Higgs </a:t>
            </a:r>
            <a:br>
              <a:rPr lang="en-US" sz="4600" b="1" dirty="0">
                <a:solidFill>
                  <a:srgbClr val="FF0000"/>
                </a:solidFill>
              </a:rPr>
            </a:br>
            <a:r>
              <a:rPr lang="en-US" sz="4600" b="1" dirty="0">
                <a:solidFill>
                  <a:srgbClr val="FF0000"/>
                </a:solidFill>
              </a:rPr>
              <a:t>Factory (HALHF)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402" y="1564245"/>
            <a:ext cx="11756572" cy="5260975"/>
          </a:xfrm>
        </p:spPr>
        <p:txBody>
          <a:bodyPr>
            <a:normAutofit fontScale="92500"/>
          </a:bodyPr>
          <a:lstStyle/>
          <a:p>
            <a:r>
              <a:rPr lang="en-US" sz="3600" dirty="0"/>
              <a:t>For decades plasma acceleration has promised very high gradients =&gt; cheap LCs. HALHF for first time tries to make this a reality.</a:t>
            </a:r>
          </a:p>
          <a:p>
            <a:r>
              <a:rPr lang="en-US" sz="3600" dirty="0"/>
              <a:t>The basic idea is – there are enough problems with a PWFA e</a:t>
            </a:r>
            <a:r>
              <a:rPr lang="en-US" sz="3600" baseline="30000" dirty="0"/>
              <a:t>- </a:t>
            </a:r>
            <a:r>
              <a:rPr lang="en-US" sz="3600" dirty="0"/>
              <a:t>accelerator; e</a:t>
            </a:r>
            <a:r>
              <a:rPr lang="en-US" sz="3600" baseline="30000" dirty="0"/>
              <a:t>+</a:t>
            </a:r>
            <a:r>
              <a:rPr lang="en-US" sz="3600" dirty="0"/>
              <a:t> is even more difficult. Bypass this for </a:t>
            </a:r>
            <a:r>
              <a:rPr lang="en-US" sz="3600" dirty="0" err="1"/>
              <a:t>e</a:t>
            </a:r>
            <a:r>
              <a:rPr lang="en-US" sz="3600" baseline="30000" dirty="0" err="1"/>
              <a:t>+</a:t>
            </a:r>
            <a:r>
              <a:rPr lang="en-US" sz="3600" dirty="0" err="1"/>
              <a:t>e</a:t>
            </a:r>
            <a:r>
              <a:rPr lang="en-US" sz="3600" baseline="30000" dirty="0"/>
              <a:t>-</a:t>
            </a:r>
            <a:r>
              <a:rPr lang="en-US" sz="3600" dirty="0"/>
              <a:t> collider by using conventional </a:t>
            </a:r>
            <a:r>
              <a:rPr lang="en-US" sz="3600" dirty="0" err="1"/>
              <a:t>linac</a:t>
            </a:r>
            <a:r>
              <a:rPr lang="en-US" sz="3600" dirty="0"/>
              <a:t> for e</a:t>
            </a:r>
            <a:r>
              <a:rPr lang="en-US" sz="3600" baseline="30000" dirty="0"/>
              <a:t>+</a:t>
            </a:r>
            <a:r>
              <a:rPr lang="en-US" sz="3600" dirty="0"/>
              <a:t>.</a:t>
            </a:r>
          </a:p>
          <a:p>
            <a:r>
              <a:rPr lang="en-US" sz="3600" dirty="0"/>
              <a:t>For this to be attractive financially, conventional </a:t>
            </a:r>
            <a:r>
              <a:rPr lang="en-US" sz="3600" dirty="0" err="1"/>
              <a:t>linac</a:t>
            </a:r>
            <a:r>
              <a:rPr lang="en-US" sz="3600" dirty="0"/>
              <a:t> must be low energy =&gt; </a:t>
            </a:r>
            <a:r>
              <a:rPr lang="en-US" sz="3600" dirty="0">
                <a:solidFill>
                  <a:srgbClr val="FF0000"/>
                </a:solidFill>
              </a:rPr>
              <a:t>asymmetric energy </a:t>
            </a:r>
            <a:r>
              <a:rPr lang="en-US" sz="3600" dirty="0"/>
              <a:t>machine (31 x 500 GeV).</a:t>
            </a:r>
          </a:p>
          <a:p>
            <a:r>
              <a:rPr lang="en-US" sz="3600" dirty="0"/>
              <a:t>This requirement led to (at least for us) unexpected directions – the more </a:t>
            </a:r>
            <a:r>
              <a:rPr lang="en-US" sz="3600" dirty="0">
                <a:solidFill>
                  <a:srgbClr val="FF0000"/>
                </a:solidFill>
              </a:rPr>
              <a:t>asymmetric</a:t>
            </a:r>
            <a:r>
              <a:rPr lang="en-US" sz="3600" dirty="0"/>
              <a:t> the machine became, the better!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8" name="Picture 7" descr="A black and orange logo&#10;&#10;Description automatically generated">
            <a:extLst>
              <a:ext uri="{FF2B5EF4-FFF2-40B4-BE49-F238E27FC236}">
                <a16:creationId xmlns:a16="http://schemas.microsoft.com/office/drawing/2014/main" id="{2841FDEA-8A28-B7C6-493F-2FF48D72B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780" y="738927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D30B80-0BB4-07FB-869F-C3FA9C133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4026" y="6356349"/>
            <a:ext cx="4114800" cy="365125"/>
          </a:xfrm>
        </p:spPr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474F6C-2350-6DE3-6CBB-7EB8ED705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04B479-DA0F-5DAA-9953-2BE8D0413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27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30673-1D8F-ADAA-2AC4-441F04DF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Recent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794B5A-5175-C6BA-0638-2A7543DA7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85852"/>
            <a:ext cx="10729604" cy="56394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6E9FE20-A03A-7605-B308-095F2D2E3165}"/>
              </a:ext>
            </a:extLst>
          </p:cNvPr>
          <p:cNvGrpSpPr/>
          <p:nvPr/>
        </p:nvGrpSpPr>
        <p:grpSpPr>
          <a:xfrm>
            <a:off x="47479" y="885852"/>
            <a:ext cx="4478141" cy="2983783"/>
            <a:chOff x="47479" y="885852"/>
            <a:chExt cx="4478141" cy="298378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D621E2E-A9F2-E5BA-F6EB-9880FD232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79" y="885852"/>
              <a:ext cx="4478141" cy="2983783"/>
            </a:xfrm>
            <a:prstGeom prst="rect">
              <a:avLst/>
            </a:prstGeom>
          </p:spPr>
        </p:pic>
        <p:pic>
          <p:nvPicPr>
            <p:cNvPr id="12" name="Picture 11" descr="A landscape with trees and buildings&#10;&#10;Description automatically generated">
              <a:extLst>
                <a:ext uri="{FF2B5EF4-FFF2-40B4-BE49-F238E27FC236}">
                  <a16:creationId xmlns:a16="http://schemas.microsoft.com/office/drawing/2014/main" id="{0D24D137-3C6D-DF5B-DD96-3501909C4D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6503" y="885852"/>
              <a:ext cx="2618409" cy="927038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BE91A99-C7BD-6C70-7D04-72D8CD72911B}"/>
              </a:ext>
            </a:extLst>
          </p:cNvPr>
          <p:cNvSpPr txBox="1"/>
          <p:nvPr/>
        </p:nvSpPr>
        <p:spPr>
          <a:xfrm>
            <a:off x="4525620" y="1520502"/>
            <a:ext cx="77430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Workshops in Oslo (April) and </a:t>
            </a:r>
            <a:r>
              <a:rPr lang="en-US" sz="3200" dirty="0" err="1">
                <a:solidFill>
                  <a:srgbClr val="FF0000"/>
                </a:solidFill>
              </a:rPr>
              <a:t>Erice</a:t>
            </a:r>
            <a:r>
              <a:rPr lang="en-US" sz="3200" dirty="0">
                <a:solidFill>
                  <a:srgbClr val="FF0000"/>
                </a:solidFill>
              </a:rPr>
              <a:t> (October)</a:t>
            </a:r>
          </a:p>
        </p:txBody>
      </p:sp>
      <p:pic>
        <p:nvPicPr>
          <p:cNvPr id="20" name="Picture 19" descr="A group of people standing on a set of stairs&#10;&#10;Description automatically generated">
            <a:extLst>
              <a:ext uri="{FF2B5EF4-FFF2-40B4-BE49-F238E27FC236}">
                <a16:creationId xmlns:a16="http://schemas.microsoft.com/office/drawing/2014/main" id="{53115FDB-A759-374D-1EBA-F0F6FC7754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4644" y="2676650"/>
            <a:ext cx="6097091" cy="4064322"/>
          </a:xfrm>
          <a:prstGeom prst="rect">
            <a:avLst/>
          </a:prstGeom>
        </p:spPr>
      </p:pic>
      <p:pic>
        <p:nvPicPr>
          <p:cNvPr id="14" name="Picture 13" descr="A landscape with trees and buildings&#10;&#10;Description automatically generated">
            <a:extLst>
              <a:ext uri="{FF2B5EF4-FFF2-40B4-BE49-F238E27FC236}">
                <a16:creationId xmlns:a16="http://schemas.microsoft.com/office/drawing/2014/main" id="{B2953CC5-7A32-F11A-12B2-31B3758A3A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7011" y="2669526"/>
            <a:ext cx="3847510" cy="131215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6FB4A8-FC26-595C-E64D-2FEE48CAD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90C620-2EB4-C5CC-6941-DAE9F7E3C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85D6E1-4DB5-E23F-A01C-943859E87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58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6E2EF-B20A-9165-C4A2-B3FC4ABE8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4448FA0-0036-6DB7-84EA-1DAA45F60ED3}"/>
              </a:ext>
            </a:extLst>
          </p:cNvPr>
          <p:cNvSpPr txBox="1"/>
          <p:nvPr/>
        </p:nvSpPr>
        <p:spPr>
          <a:xfrm>
            <a:off x="463497" y="999460"/>
            <a:ext cx="117045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HALHF workshop 3 – 8.10, </a:t>
            </a:r>
            <a:r>
              <a:rPr lang="en-US" sz="2400" dirty="0" err="1">
                <a:solidFill>
                  <a:srgbClr val="00B050"/>
                </a:solidFill>
              </a:rPr>
              <a:t>Erice</a:t>
            </a:r>
            <a:r>
              <a:rPr lang="en-US" sz="2400" dirty="0">
                <a:solidFill>
                  <a:srgbClr val="00B050"/>
                </a:solidFill>
              </a:rPr>
              <a:t> dedicated to reassessing baseline in light of comments</a:t>
            </a:r>
          </a:p>
          <a:p>
            <a:r>
              <a:rPr lang="en-US" sz="2400" dirty="0">
                <a:solidFill>
                  <a:srgbClr val="00B050"/>
                </a:solidFill>
              </a:rPr>
              <a:t>from colleagues and progress in design. </a:t>
            </a:r>
          </a:p>
          <a:p>
            <a:r>
              <a:rPr lang="en-US" sz="2400" dirty="0">
                <a:solidFill>
                  <a:srgbClr val="00B050"/>
                </a:solidFill>
              </a:rPr>
              <a:t>Original Baseline:</a:t>
            </a:r>
            <a:br>
              <a:rPr lang="en-US" dirty="0"/>
            </a:b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CD33CBF-D332-8AE3-F766-17B01B598C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554" y="40026"/>
            <a:ext cx="9144000" cy="844660"/>
          </a:xfrm>
        </p:spPr>
        <p:txBody>
          <a:bodyPr>
            <a:normAutofit fontScale="90000"/>
          </a:bodyPr>
          <a:lstStyle/>
          <a:p>
            <a:r>
              <a:rPr lang="en-US" dirty="0"/>
              <a:t>HALHF Status</a:t>
            </a:r>
          </a:p>
        </p:txBody>
      </p:sp>
      <p:pic>
        <p:nvPicPr>
          <p:cNvPr id="3" name="Picture 2" descr="Diagram of a diagram of a beam-delivery system&#10;&#10;Description automatically generated">
            <a:extLst>
              <a:ext uri="{FF2B5EF4-FFF2-40B4-BE49-F238E27FC236}">
                <a16:creationId xmlns:a16="http://schemas.microsoft.com/office/drawing/2014/main" id="{43E0ACA2-D92A-F360-2910-5323ECBC9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925" y="1936606"/>
            <a:ext cx="7772400" cy="16814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71F87A-12A8-8AAD-1CDF-D57E5F17CAB5}"/>
              </a:ext>
            </a:extLst>
          </p:cNvPr>
          <p:cNvSpPr txBox="1"/>
          <p:nvPr/>
        </p:nvSpPr>
        <p:spPr>
          <a:xfrm>
            <a:off x="615897" y="3430265"/>
            <a:ext cx="116008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Principal problems:</a:t>
            </a:r>
          </a:p>
          <a:p>
            <a:pPr marL="457200" indent="-457200">
              <a:buAutoNum type="arabicParenR"/>
            </a:pPr>
            <a:r>
              <a:rPr lang="en-US" sz="2400" dirty="0">
                <a:solidFill>
                  <a:srgbClr val="FF0000"/>
                </a:solidFill>
              </a:rPr>
              <a:t>“Turn-around” too small to retain required beam quality &amp; scales badly with energy;</a:t>
            </a:r>
          </a:p>
          <a:p>
            <a:pPr marL="457200" indent="-457200">
              <a:buAutoNum type="arabicParenR"/>
            </a:pPr>
            <a:r>
              <a:rPr lang="en-US" sz="2400" dirty="0">
                <a:solidFill>
                  <a:srgbClr val="0070C0"/>
                </a:solidFill>
              </a:rPr>
              <a:t> “Dual-Purpose” </a:t>
            </a:r>
            <a:r>
              <a:rPr lang="en-US" sz="2400" dirty="0" err="1">
                <a:solidFill>
                  <a:srgbClr val="0070C0"/>
                </a:solidFill>
              </a:rPr>
              <a:t>linac</a:t>
            </a:r>
            <a:r>
              <a:rPr lang="en-US" sz="2400" dirty="0">
                <a:solidFill>
                  <a:srgbClr val="0070C0"/>
                </a:solidFill>
              </a:rPr>
              <a:t> difficult to design and inflexible.</a:t>
            </a:r>
            <a:br>
              <a:rPr lang="en-US" dirty="0">
                <a:solidFill>
                  <a:srgbClr val="0070C0"/>
                </a:solidFill>
              </a:rPr>
            </a:b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A6D8FA-4924-F31B-591D-F04634A61AC8}"/>
              </a:ext>
            </a:extLst>
          </p:cNvPr>
          <p:cNvSpPr/>
          <p:nvPr/>
        </p:nvSpPr>
        <p:spPr>
          <a:xfrm>
            <a:off x="8973879" y="1844120"/>
            <a:ext cx="1254642" cy="93323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90020B-EC2C-7899-6EA0-A4DD75087CBB}"/>
              </a:ext>
            </a:extLst>
          </p:cNvPr>
          <p:cNvSpPr/>
          <p:nvPr/>
        </p:nvSpPr>
        <p:spPr>
          <a:xfrm>
            <a:off x="6655981" y="2459066"/>
            <a:ext cx="2317898" cy="31828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0E0BF3-B714-45D0-63AA-A115B12CFF80}"/>
              </a:ext>
            </a:extLst>
          </p:cNvPr>
          <p:cNvGrpSpPr/>
          <p:nvPr/>
        </p:nvGrpSpPr>
        <p:grpSpPr>
          <a:xfrm>
            <a:off x="615897" y="4560115"/>
            <a:ext cx="10387235" cy="1904421"/>
            <a:chOff x="615897" y="4935251"/>
            <a:chExt cx="10387235" cy="190442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8E7BC3F-24D4-71E5-FE89-3894B6726AB7}"/>
                </a:ext>
              </a:extLst>
            </p:cNvPr>
            <p:cNvSpPr txBox="1"/>
            <p:nvPr/>
          </p:nvSpPr>
          <p:spPr>
            <a:xfrm>
              <a:off x="615897" y="4935251"/>
              <a:ext cx="41952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New Baseline (not yet official):</a:t>
              </a:r>
            </a:p>
          </p:txBody>
        </p:sp>
        <p:pic>
          <p:nvPicPr>
            <p:cNvPr id="13" name="Picture 12" descr="A close-up of a document&#10;&#10;Description automatically generated">
              <a:extLst>
                <a:ext uri="{FF2B5EF4-FFF2-40B4-BE49-F238E27FC236}">
                  <a16:creationId xmlns:a16="http://schemas.microsoft.com/office/drawing/2014/main" id="{EFAEF38D-C7F5-CE4D-3CDE-199C99F12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2567" y="5362344"/>
              <a:ext cx="9660565" cy="1477328"/>
            </a:xfrm>
            <a:prstGeom prst="rect">
              <a:avLst/>
            </a:prstGeom>
          </p:spPr>
        </p:pic>
      </p:grpSp>
      <p:pic>
        <p:nvPicPr>
          <p:cNvPr id="16" name="Picture 15" descr="A logo with text and arrows&#10;&#10;Description automatically generated with medium confidence">
            <a:extLst>
              <a:ext uri="{FF2B5EF4-FFF2-40B4-BE49-F238E27FC236}">
                <a16:creationId xmlns:a16="http://schemas.microsoft.com/office/drawing/2014/main" id="{0BA66018-1BE0-8B9E-2873-6AB9C7E0E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5200" y="91042"/>
            <a:ext cx="1645167" cy="69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D43DA4-F5EC-C142-DCBC-0D24322D22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395C3A48-39FD-2B33-0DB1-A382764141B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54"/>
          <a:stretch/>
        </p:blipFill>
        <p:spPr>
          <a:xfrm>
            <a:off x="356466" y="860479"/>
            <a:ext cx="10515600" cy="56394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5B00F3-6E0D-220C-9068-FE4D448D2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Recent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A3EBD-5A72-D0E1-C91A-219D89BE8E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85852"/>
            <a:ext cx="10729604" cy="56394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 descr="A black and orange logo&#10;&#10;Description automatically generated">
            <a:extLst>
              <a:ext uri="{FF2B5EF4-FFF2-40B4-BE49-F238E27FC236}">
                <a16:creationId xmlns:a16="http://schemas.microsoft.com/office/drawing/2014/main" id="{789BFD45-8CB9-06A2-E843-C009860E7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167" y="967489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A1D640-C55F-72BE-58D9-9ED569DA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E8F56-B528-3AE8-40DC-D7C8142DB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6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FA50ED-AFFF-C8AF-506C-D3F3921F2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4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D0058-D330-6D65-8EC9-8664924DF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F2B0699-725D-EF62-76BE-D2612006DD41}"/>
              </a:ext>
            </a:extLst>
          </p:cNvPr>
          <p:cNvSpPr txBox="1"/>
          <p:nvPr/>
        </p:nvSpPr>
        <p:spPr>
          <a:xfrm>
            <a:off x="515304" y="717754"/>
            <a:ext cx="6963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B050"/>
                </a:solidFill>
              </a:rPr>
              <a:t>Summary of changes in new baseline – not yet official: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358D217-5EB1-40D0-10A5-4124630E77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985" y="24453"/>
            <a:ext cx="9144000" cy="844660"/>
          </a:xfrm>
        </p:spPr>
        <p:txBody>
          <a:bodyPr>
            <a:normAutofit fontScale="90000"/>
          </a:bodyPr>
          <a:lstStyle/>
          <a:p>
            <a:r>
              <a:rPr lang="en-US" dirty="0"/>
              <a:t>HALHF Status</a:t>
            </a:r>
          </a:p>
        </p:txBody>
      </p:sp>
      <p:pic>
        <p:nvPicPr>
          <p:cNvPr id="5" name="Picture 4" descr="A white paper with black text&#10;&#10;Description automatically generated">
            <a:extLst>
              <a:ext uri="{FF2B5EF4-FFF2-40B4-BE49-F238E27FC236}">
                <a16:creationId xmlns:a16="http://schemas.microsoft.com/office/drawing/2014/main" id="{B4D0CAF4-1572-D5FA-56D1-6A3423F4E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12" y="2357140"/>
            <a:ext cx="9491301" cy="4310301"/>
          </a:xfrm>
          <a:prstGeom prst="rect">
            <a:avLst/>
          </a:prstGeom>
        </p:spPr>
      </p:pic>
      <p:pic>
        <p:nvPicPr>
          <p:cNvPr id="7" name="Picture 6" descr="A logo with text and arrows&#10;&#10;Description automatically generated with medium confidence">
            <a:extLst>
              <a:ext uri="{FF2B5EF4-FFF2-40B4-BE49-F238E27FC236}">
                <a16:creationId xmlns:a16="http://schemas.microsoft.com/office/drawing/2014/main" id="{F17461CD-3646-3929-B2FF-F7C2C064C9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1416" y="59069"/>
            <a:ext cx="1645167" cy="698214"/>
          </a:xfrm>
          <a:prstGeom prst="rect">
            <a:avLst/>
          </a:prstGeom>
        </p:spPr>
      </p:pic>
      <p:pic>
        <p:nvPicPr>
          <p:cNvPr id="13" name="Picture 12" descr="A close-up of a document&#10;&#10;Description automatically generated">
            <a:extLst>
              <a:ext uri="{FF2B5EF4-FFF2-40B4-BE49-F238E27FC236}">
                <a16:creationId xmlns:a16="http://schemas.microsoft.com/office/drawing/2014/main" id="{9447C98D-2F7F-771B-678C-F1A59EB43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5549" y="1082860"/>
            <a:ext cx="10101992" cy="1367459"/>
          </a:xfrm>
          <a:prstGeom prst="rect">
            <a:avLst/>
          </a:prstGeom>
        </p:spPr>
      </p:pic>
      <p:pic>
        <p:nvPicPr>
          <p:cNvPr id="2" name="Picture 1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898A0562-1BE9-7C44-322C-7A290245AB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8836" y="3869635"/>
            <a:ext cx="4202920" cy="256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8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BB136-6F36-2D1A-1938-63011B3178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4A27E94E-765C-D68A-501F-23B370B854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31" y="1183799"/>
            <a:ext cx="10389704" cy="5093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FF5A62-5579-4C78-8B47-FBA18C7C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Bunch pattern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C4F07-323B-4063-45B2-31CBD97B3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331" y="885852"/>
            <a:ext cx="10729604" cy="56394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9" name="Picture 8" descr="A black and orange logo&#10;&#10;Description automatically generated">
            <a:extLst>
              <a:ext uri="{FF2B5EF4-FFF2-40B4-BE49-F238E27FC236}">
                <a16:creationId xmlns:a16="http://schemas.microsoft.com/office/drawing/2014/main" id="{B378F570-8950-D02F-054E-534E6A869A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167" y="967489"/>
            <a:ext cx="2032803" cy="8253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1E8B37-C387-3D91-2E4F-953573E33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9B9DD-8C92-711C-320F-B074D9DED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8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91679B-0272-03F1-0B32-AF4C04069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568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D1C9AB-9E6D-C77E-4DA0-4258CF666D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D5384-71B9-4FE6-9E99-14448C7D5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08" y="-14176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Recent Progress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D01BD0-F74C-1B43-3CDF-A833619F62CF}"/>
              </a:ext>
            </a:extLst>
          </p:cNvPr>
          <p:cNvSpPr/>
          <p:nvPr/>
        </p:nvSpPr>
        <p:spPr>
          <a:xfrm>
            <a:off x="1208319" y="4361495"/>
            <a:ext cx="9621078" cy="14709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BD81AD7E-45DB-8E6B-442C-876132ED0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53" y="823483"/>
            <a:ext cx="10906539" cy="5572623"/>
          </a:xfrm>
          <a:prstGeom prst="rect">
            <a:avLst/>
          </a:prstGeom>
        </p:spPr>
      </p:pic>
      <p:pic>
        <p:nvPicPr>
          <p:cNvPr id="10" name="Picture 9" descr="A black and orange logo&#10;&#10;Description automatically generated">
            <a:extLst>
              <a:ext uri="{FF2B5EF4-FFF2-40B4-BE49-F238E27FC236}">
                <a16:creationId xmlns:a16="http://schemas.microsoft.com/office/drawing/2014/main" id="{439842C0-26F8-681D-EF25-2364108D34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4596" y="771140"/>
            <a:ext cx="2032803" cy="82531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34C4B1-0410-DDC6-5A35-E5454FFF8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IAS Hong Kong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B88184-B3A3-5DDE-62BC-7F840BE4E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F85EC-A284-8544-BEAA-D9F88C0010BF}" type="slidenum">
              <a:rPr lang="en-US" smtClean="0"/>
              <a:t>9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3A37E7-91DD-F821-4C7D-3BA8CC2C5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14/1/25 B. Foster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015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40548</TotalTime>
  <Words>935</Words>
  <Application>Microsoft Macintosh PowerPoint</Application>
  <PresentationFormat>Widescreen</PresentationFormat>
  <Paragraphs>137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Calibri Light</vt:lpstr>
      <vt:lpstr>Helvetica</vt:lpstr>
      <vt:lpstr>Helvetica Neue</vt:lpstr>
      <vt:lpstr>Lucida Grande</vt:lpstr>
      <vt:lpstr>Symbol</vt:lpstr>
      <vt:lpstr>Office Theme</vt:lpstr>
      <vt:lpstr>Hybrid Asymmetric Linear Higgs  Factory (HALHF)</vt:lpstr>
      <vt:lpstr>Hybrid Asymmetric Linear Higgs  Factory (HALHF)</vt:lpstr>
      <vt:lpstr>Hybrid Asymmetric Linear Higgs  Factory (HALHF)</vt:lpstr>
      <vt:lpstr>Recent Progress</vt:lpstr>
      <vt:lpstr>HALHF Status</vt:lpstr>
      <vt:lpstr>Recent Progress</vt:lpstr>
      <vt:lpstr>HALHF Status</vt:lpstr>
      <vt:lpstr>Bunch pattern</vt:lpstr>
      <vt:lpstr>Recent Progress</vt:lpstr>
      <vt:lpstr>Bunch pattern</vt:lpstr>
      <vt:lpstr>Plasma Cell</vt:lpstr>
      <vt:lpstr>Beam-Delivery System</vt:lpstr>
      <vt:lpstr>Towards an advanced LC </vt:lpstr>
      <vt:lpstr>10 TeV Wakefield Collider Summary</vt:lpstr>
      <vt:lpstr>10 TeV Wakefield Collider Summary</vt:lpstr>
      <vt:lpstr>Summary &amp;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Hybrid Asymmetic Linear Higgs Factory  (HALHF) </dc:title>
  <dc:creator>Brian Foster</dc:creator>
  <cp:lastModifiedBy>Brian Foster</cp:lastModifiedBy>
  <cp:revision>83</cp:revision>
  <dcterms:created xsi:type="dcterms:W3CDTF">2023-03-06T16:29:05Z</dcterms:created>
  <dcterms:modified xsi:type="dcterms:W3CDTF">2025-01-11T11:57:59Z</dcterms:modified>
</cp:coreProperties>
</file>