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9"/>
  </p:notesMasterIdLst>
  <p:handoutMasterIdLst>
    <p:handoutMasterId r:id="rId40"/>
  </p:handoutMasterIdLst>
  <p:sldIdLst>
    <p:sldId id="953" r:id="rId2"/>
    <p:sldId id="907" r:id="rId3"/>
    <p:sldId id="973" r:id="rId4"/>
    <p:sldId id="974" r:id="rId5"/>
    <p:sldId id="284" r:id="rId6"/>
    <p:sldId id="1582" r:id="rId7"/>
    <p:sldId id="1572" r:id="rId8"/>
    <p:sldId id="994" r:id="rId9"/>
    <p:sldId id="995" r:id="rId10"/>
    <p:sldId id="1004" r:id="rId11"/>
    <p:sldId id="1202" r:id="rId12"/>
    <p:sldId id="276" r:id="rId13"/>
    <p:sldId id="271" r:id="rId14"/>
    <p:sldId id="272" r:id="rId15"/>
    <p:sldId id="273" r:id="rId16"/>
    <p:sldId id="278" r:id="rId17"/>
    <p:sldId id="1579" r:id="rId18"/>
    <p:sldId id="1568" r:id="rId19"/>
    <p:sldId id="1569" r:id="rId20"/>
    <p:sldId id="1109" r:id="rId21"/>
    <p:sldId id="1578" r:id="rId22"/>
    <p:sldId id="290" r:id="rId23"/>
    <p:sldId id="292" r:id="rId24"/>
    <p:sldId id="300" r:id="rId25"/>
    <p:sldId id="1110" r:id="rId26"/>
    <p:sldId id="996" r:id="rId27"/>
    <p:sldId id="1570" r:id="rId28"/>
    <p:sldId id="298" r:id="rId29"/>
    <p:sldId id="1580" r:id="rId30"/>
    <p:sldId id="258" r:id="rId31"/>
    <p:sldId id="261" r:id="rId32"/>
    <p:sldId id="262" r:id="rId33"/>
    <p:sldId id="1386" r:id="rId34"/>
    <p:sldId id="1389" r:id="rId35"/>
    <p:sldId id="1006" r:id="rId36"/>
    <p:sldId id="1111" r:id="rId37"/>
    <p:sldId id="958" r:id="rId38"/>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沙 鹏" initials="沙" lastIdx="1" clrIdx="0">
    <p:extLst>
      <p:ext uri="{19B8F6BF-5375-455C-9EA6-DF929625EA0E}">
        <p15:presenceInfo xmlns:p15="http://schemas.microsoft.com/office/powerpoint/2012/main" userId="b8608ec0e979a9e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0000FF"/>
    <a:srgbClr val="003399"/>
    <a:srgbClr val="E6E6E6"/>
    <a:srgbClr val="0070C0"/>
    <a:srgbClr val="4D8357"/>
    <a:srgbClr val="005800"/>
    <a:srgbClr val="008400"/>
    <a:srgbClr val="FDCC6D"/>
    <a:srgbClr val="00A2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33" autoAdjust="0"/>
    <p:restoredTop sz="92808" autoAdjust="0"/>
  </p:normalViewPr>
  <p:slideViewPr>
    <p:cSldViewPr>
      <p:cViewPr varScale="1">
        <p:scale>
          <a:sx n="72" d="100"/>
          <a:sy n="72" d="100"/>
        </p:scale>
        <p:origin x="240" y="84"/>
      </p:cViewPr>
      <p:guideLst>
        <p:guide orient="horz" pos="2160"/>
        <p:guide pos="3840"/>
      </p:guideLst>
    </p:cSldViewPr>
  </p:slideViewPr>
  <p:notesTextViewPr>
    <p:cViewPr>
      <p:scale>
        <a:sx n="3" d="2"/>
        <a:sy n="3" d="2"/>
      </p:scale>
      <p:origin x="0" y="0"/>
    </p:cViewPr>
  </p:notesTextViewPr>
  <p:sorterViewPr>
    <p:cViewPr>
      <p:scale>
        <a:sx n="90" d="100"/>
        <a:sy n="90" d="100"/>
      </p:scale>
      <p:origin x="0" y="9182"/>
    </p:cViewPr>
  </p:sorterViewPr>
  <p:notesViewPr>
    <p:cSldViewPr>
      <p:cViewPr varScale="1">
        <p:scale>
          <a:sx n="53" d="100"/>
          <a:sy n="53" d="100"/>
        </p:scale>
        <p:origin x="3312"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sz="quarter" idx="1"/>
          </p:nvPr>
        </p:nvSpPr>
        <p:spPr>
          <a:xfrm>
            <a:off x="4024313" y="0"/>
            <a:ext cx="3078162" cy="512763"/>
          </a:xfrm>
          <a:prstGeom prst="rect">
            <a:avLst/>
          </a:prstGeom>
        </p:spPr>
        <p:txBody>
          <a:bodyPr vert="horz" lIns="91440" tIns="45720" rIns="91440" bIns="45720" rtlCol="0"/>
          <a:lstStyle>
            <a:lvl1pPr algn="r">
              <a:defRPr sz="1200"/>
            </a:lvl1pPr>
          </a:lstStyle>
          <a:p>
            <a:fld id="{7F9E6D00-2C1C-47F1-8495-043F093F9ED6}" type="datetimeFigureOut">
              <a:rPr lang="zh-CN" altLang="en-US" smtClean="0"/>
              <a:t>2025/1/14</a:t>
            </a:fld>
            <a:endParaRPr lang="zh-CN" altLang="en-US"/>
          </a:p>
        </p:txBody>
      </p:sp>
      <p:sp>
        <p:nvSpPr>
          <p:cNvPr id="4" name="Footer Placeholder 3"/>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5" name="Slide Number Placeholder 4"/>
          <p:cNvSpPr>
            <a:spLocks noGrp="1"/>
          </p:cNvSpPr>
          <p:nvPr>
            <p:ph type="sldNum" sz="quarter" idx="3"/>
          </p:nvPr>
        </p:nvSpPr>
        <p:spPr>
          <a:xfrm>
            <a:off x="4024313" y="9721850"/>
            <a:ext cx="3078162" cy="512763"/>
          </a:xfrm>
          <a:prstGeom prst="rect">
            <a:avLst/>
          </a:prstGeom>
        </p:spPr>
        <p:txBody>
          <a:bodyPr vert="horz" lIns="91440" tIns="45720" rIns="91440" bIns="45720" rtlCol="0" anchor="b"/>
          <a:lstStyle>
            <a:lvl1pPr algn="r">
              <a:defRPr sz="1200"/>
            </a:lvl1pPr>
          </a:lstStyle>
          <a:p>
            <a:fld id="{EB5A05AE-EECD-457A-A033-312F4EB81B8B}" type="slidenum">
              <a:rPr lang="zh-CN" altLang="en-US" smtClean="0"/>
              <a:t>‹#›</a:t>
            </a:fld>
            <a:endParaRPr lang="zh-CN" altLang="en-US"/>
          </a:p>
        </p:txBody>
      </p:sp>
    </p:spTree>
    <p:extLst>
      <p:ext uri="{BB962C8B-B14F-4D97-AF65-F5344CB8AC3E}">
        <p14:creationId xmlns:p14="http://schemas.microsoft.com/office/powerpoint/2010/main" val="1638617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lang="zh-CN" altLang="en-US"/>
          </a:p>
        </p:txBody>
      </p:sp>
      <p:sp>
        <p:nvSpPr>
          <p:cNvPr id="3" name="日期占位符 2"/>
          <p:cNvSpPr>
            <a:spLocks noGrp="1"/>
          </p:cNvSpPr>
          <p:nvPr>
            <p:ph type="dt" idx="1"/>
          </p:nvPr>
        </p:nvSpPr>
        <p:spPr>
          <a:xfrm>
            <a:off x="4023992" y="0"/>
            <a:ext cx="3078427" cy="511731"/>
          </a:xfrm>
          <a:prstGeom prst="rect">
            <a:avLst/>
          </a:prstGeom>
        </p:spPr>
        <p:txBody>
          <a:bodyPr vert="horz" lIns="99075" tIns="49538" rIns="99075" bIns="49538" rtlCol="0"/>
          <a:lstStyle>
            <a:lvl1pPr algn="r">
              <a:defRPr sz="1300"/>
            </a:lvl1pPr>
          </a:lstStyle>
          <a:p>
            <a:fld id="{A3E0D183-6031-4C32-B44B-14746A336CF0}" type="datetimeFigureOut">
              <a:rPr lang="zh-CN" altLang="en-US" smtClean="0"/>
              <a:pPr/>
              <a:t>2025/1/14</a:t>
            </a:fld>
            <a:endParaRPr lang="zh-CN" altLang="en-US"/>
          </a:p>
        </p:txBody>
      </p:sp>
      <p:sp>
        <p:nvSpPr>
          <p:cNvPr id="4" name="幻灯片图像占位符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9075" tIns="49538" rIns="99075" bIns="49538" rtlCol="0" anchor="ctr"/>
          <a:lstStyle/>
          <a:p>
            <a:endParaRPr lang="zh-CN" altLang="en-US"/>
          </a:p>
        </p:txBody>
      </p:sp>
      <p:sp>
        <p:nvSpPr>
          <p:cNvPr id="5" name="备注占位符 4"/>
          <p:cNvSpPr>
            <a:spLocks noGrp="1"/>
          </p:cNvSpPr>
          <p:nvPr>
            <p:ph type="body" sz="quarter" idx="3"/>
          </p:nvPr>
        </p:nvSpPr>
        <p:spPr>
          <a:xfrm>
            <a:off x="710407" y="4861441"/>
            <a:ext cx="5683250" cy="4605576"/>
          </a:xfrm>
          <a:prstGeom prst="rect">
            <a:avLst/>
          </a:prstGeom>
        </p:spPr>
        <p:txBody>
          <a:bodyPr vert="horz" lIns="99075" tIns="49538" rIns="99075" bIns="49538"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a:defRPr sz="1300"/>
            </a:lvl1pPr>
          </a:lstStyle>
          <a:p>
            <a:endParaRPr lang="zh-CN" altLang="en-US"/>
          </a:p>
        </p:txBody>
      </p:sp>
      <p:sp>
        <p:nvSpPr>
          <p:cNvPr id="7" name="灯片编号占位符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a:defRPr sz="1300"/>
            </a:lvl1pPr>
          </a:lstStyle>
          <a:p>
            <a:fld id="{03A1DF17-A28C-4D46-829F-D8D110C09314}" type="slidenum">
              <a:rPr lang="zh-CN" altLang="en-US" smtClean="0"/>
              <a:pPr/>
              <a:t>‹#›</a:t>
            </a:fld>
            <a:endParaRPr lang="zh-CN" altLang="en-US"/>
          </a:p>
        </p:txBody>
      </p:sp>
    </p:spTree>
    <p:extLst>
      <p:ext uri="{BB962C8B-B14F-4D97-AF65-F5344CB8AC3E}">
        <p14:creationId xmlns:p14="http://schemas.microsoft.com/office/powerpoint/2010/main" val="2919462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2</a:t>
            </a:fld>
            <a:endParaRPr lang="zh-CN" altLang="en-US"/>
          </a:p>
        </p:txBody>
      </p:sp>
    </p:spTree>
    <p:extLst>
      <p:ext uri="{BB962C8B-B14F-4D97-AF65-F5344CB8AC3E}">
        <p14:creationId xmlns:p14="http://schemas.microsoft.com/office/powerpoint/2010/main" val="2501384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781318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endParaRPr lang="en-US" dirty="0"/>
          </a:p>
        </p:txBody>
      </p:sp>
    </p:spTree>
    <p:extLst>
      <p:ext uri="{BB962C8B-B14F-4D97-AF65-F5344CB8AC3E}">
        <p14:creationId xmlns:p14="http://schemas.microsoft.com/office/powerpoint/2010/main" val="2829905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endParaRPr lang="en-US"/>
          </a:p>
        </p:txBody>
      </p:sp>
    </p:spTree>
    <p:extLst>
      <p:ext uri="{BB962C8B-B14F-4D97-AF65-F5344CB8AC3E}">
        <p14:creationId xmlns:p14="http://schemas.microsoft.com/office/powerpoint/2010/main" val="11878142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21</a:t>
            </a:fld>
            <a:endParaRPr lang="zh-CN" altLang="en-US"/>
          </a:p>
        </p:txBody>
      </p:sp>
    </p:spTree>
    <p:extLst>
      <p:ext uri="{BB962C8B-B14F-4D97-AF65-F5344CB8AC3E}">
        <p14:creationId xmlns:p14="http://schemas.microsoft.com/office/powerpoint/2010/main" val="12799525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22F55-7818-4FC6-828E-E0722D150C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42579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29</a:t>
            </a:fld>
            <a:endParaRPr lang="zh-CN" altLang="en-US"/>
          </a:p>
        </p:txBody>
      </p:sp>
    </p:spTree>
    <p:extLst>
      <p:ext uri="{BB962C8B-B14F-4D97-AF65-F5344CB8AC3E}">
        <p14:creationId xmlns:p14="http://schemas.microsoft.com/office/powerpoint/2010/main" val="12410627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21308" y="1718148"/>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8" name="矩形 7"/>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userDrawn="1"/>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userDrawn="1"/>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733552" y="6356351"/>
            <a:ext cx="4738712" cy="365125"/>
          </a:xfrm>
        </p:spPr>
        <p:txBody>
          <a:bodyPr/>
          <a:lstStyle>
            <a:lvl1pPr>
              <a:defRPr>
                <a:solidFill>
                  <a:schemeClr val="tx1"/>
                </a:solidFill>
              </a:defRPr>
            </a:lvl1pPr>
          </a:lstStyle>
          <a:p>
            <a:endParaRPr lang="zh-CN" altLang="en-US" dirty="0"/>
          </a:p>
        </p:txBody>
      </p:sp>
    </p:spTree>
    <p:extLst>
      <p:ext uri="{BB962C8B-B14F-4D97-AF65-F5344CB8AC3E}">
        <p14:creationId xmlns:p14="http://schemas.microsoft.com/office/powerpoint/2010/main" val="179179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285861"/>
            <a:ext cx="10972800" cy="4840303"/>
          </a:xfrm>
        </p:spPr>
        <p:txBody>
          <a:bodyPr/>
          <a:lstStyle>
            <a:lvl1pPr>
              <a:lnSpc>
                <a:spcPct val="110000"/>
              </a:lnSpc>
              <a:spcBef>
                <a:spcPts val="0"/>
              </a:spcBef>
              <a:spcAft>
                <a:spcPts val="1000"/>
              </a:spcAft>
              <a:buClr>
                <a:srgbClr val="FFC000"/>
              </a:buClr>
              <a:buSzPct val="80000"/>
              <a:buFont typeface="Wingdings" pitchFamily="2" charset="2"/>
              <a:buChar char="n"/>
              <a:defRPr sz="2800" b="0" baseline="0">
                <a:latin typeface="Arial" panose="020B0604020202020204" pitchFamily="34" charset="0"/>
                <a:ea typeface="微软雅黑" pitchFamily="34" charset="-122"/>
              </a:defRPr>
            </a:lvl1pPr>
            <a:lvl2pPr>
              <a:defRPr sz="2400" baseline="0">
                <a:latin typeface="Arial" panose="020B0604020202020204" pitchFamily="34" charset="0"/>
                <a:ea typeface="微软雅黑" pitchFamily="34" charset="-122"/>
              </a:defRPr>
            </a:lvl2pPr>
            <a:lvl3pPr>
              <a:defRPr baseline="0"/>
            </a:lvl3pPr>
            <a:lvl4pPr>
              <a:defRPr baseline="0"/>
            </a:lvl4pPr>
            <a:lvl5pPr>
              <a:defRPr baseline="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endParaRPr lang="zh-CN" altLang="en-US"/>
          </a:p>
        </p:txBody>
      </p:sp>
      <p:sp>
        <p:nvSpPr>
          <p:cNvPr id="2" name="标题 1"/>
          <p:cNvSpPr>
            <a:spLocks noGrp="1"/>
          </p:cNvSpPr>
          <p:nvPr>
            <p:ph type="title"/>
          </p:nvPr>
        </p:nvSpPr>
        <p:spPr>
          <a:xfrm>
            <a:off x="666712" y="142852"/>
            <a:ext cx="10763325" cy="725470"/>
          </a:xfrm>
        </p:spPr>
        <p:txBody>
          <a:bodyPr>
            <a:normAutofit/>
          </a:bodyPr>
          <a:lstStyle>
            <a:lvl1pPr algn="l">
              <a:defRPr sz="3000" b="1"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defRPr>
            </a:lvl1pPr>
          </a:lstStyle>
          <a:p>
            <a:r>
              <a:rPr lang="zh-CN" altLang="en-US" dirty="0"/>
              <a:t>单击此处编辑母版标题样式</a:t>
            </a:r>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586586" y="6386391"/>
            <a:ext cx="5040560" cy="354977"/>
          </a:xfrm>
        </p:spPr>
        <p:txBody>
          <a:bodyPr/>
          <a:lstStyle/>
          <a:p>
            <a:endParaRPr lang="zh-CN" altLang="en-US" dirty="0"/>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endParaRPr lang="zh-CN" altLang="en-US"/>
          </a:p>
        </p:txBody>
      </p:sp>
      <p:sp>
        <p:nvSpPr>
          <p:cNvPr id="4" name="灯片编号占位符 3"/>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6" name="页脚占位符 4"/>
          <p:cNvSpPr>
            <a:spLocks noGrp="1"/>
          </p:cNvSpPr>
          <p:nvPr>
            <p:ph type="ftr" sz="quarter" idx="11"/>
          </p:nvPr>
        </p:nvSpPr>
        <p:spPr>
          <a:xfrm>
            <a:off x="3586586" y="6386391"/>
            <a:ext cx="5040560" cy="354977"/>
          </a:xfrm>
        </p:spPr>
        <p:txBody>
          <a:bodyPr/>
          <a:lstStyle/>
          <a:p>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F552FA-C358-4F70-9CE8-3E41459FCE36}" type="slidenum">
              <a:rPr lang="zh-CN" altLang="en-US" smtClean="0"/>
              <a:t>‹#›</a:t>
            </a:fld>
            <a:endParaRPr lang="zh-CN" altLang="en-US"/>
          </a:p>
        </p:txBody>
      </p:sp>
      <p:sp>
        <p:nvSpPr>
          <p:cNvPr id="7" name="Title 6"/>
          <p:cNvSpPr>
            <a:spLocks noGrp="1"/>
          </p:cNvSpPr>
          <p:nvPr>
            <p:ph type="title"/>
          </p:nvPr>
        </p:nvSpPr>
        <p:spPr/>
        <p:txBody>
          <a:bodyPr/>
          <a:lstStyle/>
          <a:p>
            <a:r>
              <a:rPr lang="en-US" altLang="zh-CN"/>
              <a:t>Click to edit Master title style</a:t>
            </a:r>
            <a:endParaRPr lang="zh-CN" altLang="en-US"/>
          </a:p>
        </p:txBody>
      </p:sp>
    </p:spTree>
    <p:extLst>
      <p:ext uri="{BB962C8B-B14F-4D97-AF65-F5344CB8AC3E}">
        <p14:creationId xmlns:p14="http://schemas.microsoft.com/office/powerpoint/2010/main" val="689675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日期占位符 2"/>
          <p:cNvSpPr>
            <a:spLocks noGrp="1"/>
          </p:cNvSpPr>
          <p:nvPr>
            <p:ph type="dt" sz="half" idx="10"/>
          </p:nvPr>
        </p:nvSpPr>
        <p:spPr/>
        <p:txBody>
          <a:bodyPr/>
          <a:lstStyle/>
          <a:p>
            <a:endParaRPr lang="en-US"/>
          </a:p>
        </p:txBody>
      </p:sp>
      <p:sp>
        <p:nvSpPr>
          <p:cNvPr id="4" name="页脚占位符 3"/>
          <p:cNvSpPr>
            <a:spLocks noGrp="1"/>
          </p:cNvSpPr>
          <p:nvPr>
            <p:ph type="ftr" sz="quarter" idx="11"/>
          </p:nvPr>
        </p:nvSpPr>
        <p:spPr/>
        <p:txBody>
          <a:bodyPr/>
          <a:lstStyle/>
          <a:p>
            <a:endParaRPr lang="en-US"/>
          </a:p>
        </p:txBody>
      </p:sp>
      <p:sp>
        <p:nvSpPr>
          <p:cNvPr id="5" name="灯片编号占位符 4"/>
          <p:cNvSpPr>
            <a:spLocks noGrp="1"/>
          </p:cNvSpPr>
          <p:nvPr>
            <p:ph type="sldNum" sz="quarter" idx="12"/>
          </p:nvPr>
        </p:nvSpPr>
        <p:spPr/>
        <p:txBody>
          <a:bodyPr/>
          <a:lstStyle/>
          <a:p>
            <a:fld id="{3E80639A-74FB-4196-9892-1DEBA969028F}" type="slidenum">
              <a:rPr lang="en-US" smtClean="0"/>
              <a:t>‹#›</a:t>
            </a:fld>
            <a:endParaRPr lang="en-US"/>
          </a:p>
        </p:txBody>
      </p:sp>
    </p:spTree>
    <p:extLst>
      <p:ext uri="{BB962C8B-B14F-4D97-AF65-F5344CB8AC3E}">
        <p14:creationId xmlns:p14="http://schemas.microsoft.com/office/powerpoint/2010/main" val="33540313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6" name="灯片编号占位符 5"/>
          <p:cNvSpPr>
            <a:spLocks noGrp="1"/>
          </p:cNvSpPr>
          <p:nvPr>
            <p:ph type="sldNum" sz="quarter" idx="12"/>
          </p:nvPr>
        </p:nvSpPr>
        <p:spPr>
          <a:xfrm>
            <a:off x="11784632" y="6621461"/>
            <a:ext cx="468536" cy="365125"/>
          </a:xfrm>
        </p:spPr>
        <p:txBody>
          <a:body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1022107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8B830D51-A9A1-21F1-45D1-AB8B649F07E0}"/>
              </a:ext>
            </a:extLst>
          </p:cNvPr>
          <p:cNvGrpSpPr/>
          <p:nvPr userDrawn="1"/>
        </p:nvGrpSpPr>
        <p:grpSpPr>
          <a:xfrm>
            <a:off x="1" y="821645"/>
            <a:ext cx="12192000" cy="87076"/>
            <a:chOff x="0" y="821645"/>
            <a:chExt cx="9191194" cy="135018"/>
          </a:xfrm>
        </p:grpSpPr>
        <p:grpSp>
          <p:nvGrpSpPr>
            <p:cNvPr id="8" name="组合 7">
              <a:extLst>
                <a:ext uri="{FF2B5EF4-FFF2-40B4-BE49-F238E27FC236}">
                  <a16:creationId xmlns:a16="http://schemas.microsoft.com/office/drawing/2014/main" xmlns="" id="{AAC34C54-6718-3337-23D0-C62BD2E9B7BC}"/>
                </a:ext>
              </a:extLst>
            </p:cNvPr>
            <p:cNvGrpSpPr/>
            <p:nvPr/>
          </p:nvGrpSpPr>
          <p:grpSpPr>
            <a:xfrm>
              <a:off x="0" y="836712"/>
              <a:ext cx="9191194" cy="110437"/>
              <a:chOff x="0" y="836712"/>
              <a:chExt cx="9191194" cy="110437"/>
            </a:xfrm>
          </p:grpSpPr>
          <p:sp>
            <p:nvSpPr>
              <p:cNvPr id="10" name="矩形 9">
                <a:extLst>
                  <a:ext uri="{FF2B5EF4-FFF2-40B4-BE49-F238E27FC236}">
                    <a16:creationId xmlns:a16="http://schemas.microsoft.com/office/drawing/2014/main" xmlns="" id="{6145E61B-2066-E8DA-48CC-F13A67F634FE}"/>
                  </a:ext>
                </a:extLst>
              </p:cNvPr>
              <p:cNvSpPr/>
              <p:nvPr/>
            </p:nvSpPr>
            <p:spPr>
              <a:xfrm>
                <a:off x="922847" y="836712"/>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a:extLst>
                  <a:ext uri="{FF2B5EF4-FFF2-40B4-BE49-F238E27FC236}">
                    <a16:creationId xmlns:a16="http://schemas.microsoft.com/office/drawing/2014/main" xmlns="" id="{FB677B1D-03DD-C1E6-153D-2D8404E75656}"/>
                  </a:ext>
                </a:extLst>
              </p:cNvPr>
              <p:cNvSpPr/>
              <p:nvPr/>
            </p:nvSpPr>
            <p:spPr>
              <a:xfrm>
                <a:off x="0" y="836713"/>
                <a:ext cx="975360"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cxnSp>
          <p:nvCxnSpPr>
            <p:cNvPr id="9" name="直接连接符 8">
              <a:extLst>
                <a:ext uri="{FF2B5EF4-FFF2-40B4-BE49-F238E27FC236}">
                  <a16:creationId xmlns:a16="http://schemas.microsoft.com/office/drawing/2014/main" xmlns="" id="{62975B18-33D9-E959-30EA-7028B0ECC3F5}"/>
                </a:ext>
              </a:extLst>
            </p:cNvPr>
            <p:cNvCxnSpPr/>
            <p:nvPr/>
          </p:nvCxnSpPr>
          <p:spPr>
            <a:xfrm flipV="1">
              <a:off x="975360" y="821645"/>
              <a:ext cx="0" cy="13501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2" name="图片 11">
            <a:extLst>
              <a:ext uri="{FF2B5EF4-FFF2-40B4-BE49-F238E27FC236}">
                <a16:creationId xmlns:a16="http://schemas.microsoft.com/office/drawing/2014/main" xmlns="" id="{85DB59F8-AFA3-1F9E-7C5C-D06E5BC8984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9786" y="108726"/>
            <a:ext cx="1272156" cy="633385"/>
          </a:xfrm>
          <a:prstGeom prst="rect">
            <a:avLst/>
          </a:prstGeom>
        </p:spPr>
      </p:pic>
      <p:sp>
        <p:nvSpPr>
          <p:cNvPr id="13" name="标题 4">
            <a:extLst>
              <a:ext uri="{FF2B5EF4-FFF2-40B4-BE49-F238E27FC236}">
                <a16:creationId xmlns:a16="http://schemas.microsoft.com/office/drawing/2014/main" xmlns="" id="{6A8D24F0-16DE-9C3A-70E9-82447151F90E}"/>
              </a:ext>
            </a:extLst>
          </p:cNvPr>
          <p:cNvSpPr>
            <a:spLocks noGrp="1"/>
          </p:cNvSpPr>
          <p:nvPr>
            <p:ph type="title" hasCustomPrompt="1"/>
          </p:nvPr>
        </p:nvSpPr>
        <p:spPr>
          <a:xfrm>
            <a:off x="1558637" y="105353"/>
            <a:ext cx="10515600"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
        <p:nvSpPr>
          <p:cNvPr id="6" name="灯片编号占位符 5">
            <a:extLst>
              <a:ext uri="{FF2B5EF4-FFF2-40B4-BE49-F238E27FC236}">
                <a16:creationId xmlns:a16="http://schemas.microsoft.com/office/drawing/2014/main" xmlns="" id="{A123AAE5-DAA1-2824-CF51-C4F40646D56B}"/>
              </a:ext>
            </a:extLst>
          </p:cNvPr>
          <p:cNvSpPr>
            <a:spLocks noGrp="1"/>
          </p:cNvSpPr>
          <p:nvPr>
            <p:ph type="sldNum" sz="quarter" idx="12"/>
          </p:nvPr>
        </p:nvSpPr>
        <p:spPr>
          <a:xfrm>
            <a:off x="11556104" y="6538063"/>
            <a:ext cx="620656" cy="319937"/>
          </a:xfrm>
          <a:prstGeom prst="rect">
            <a:avLst/>
          </a:prstGeom>
        </p:spPr>
        <p:txBody>
          <a:bodyPr/>
          <a:lstStyle>
            <a:lvl1pPr algn="r">
              <a:defRPr b="1"/>
            </a:lvl1pPr>
          </a:lstStyle>
          <a:p>
            <a:fld id="{DFE9EC04-9C3E-4276-9F57-4769235FE48B}" type="slidenum">
              <a:rPr lang="zh-CN" altLang="en-US" smtClean="0"/>
              <a:pPr/>
              <a:t>‹#›</a:t>
            </a:fld>
            <a:endParaRPr lang="zh-CN" altLang="en-US" dirty="0"/>
          </a:p>
        </p:txBody>
      </p:sp>
    </p:spTree>
    <p:extLst>
      <p:ext uri="{BB962C8B-B14F-4D97-AF65-F5344CB8AC3E}">
        <p14:creationId xmlns:p14="http://schemas.microsoft.com/office/powerpoint/2010/main" val="210060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22960" y="0"/>
            <a:ext cx="10543032" cy="548640"/>
          </a:xfrm>
          <a:prstGeom prst="rect">
            <a:avLst/>
          </a:prstGeom>
          <a:solidFill>
            <a:srgbClr val="B3C9F5"/>
          </a:solidFill>
        </p:spPr>
        <p:txBody>
          <a:bodyPr anchor="ctr" anchorCtr="1">
            <a:noAutofit/>
          </a:bodyPr>
          <a:lstStyle>
            <a:lvl1pPr>
              <a:defRPr sz="3600"/>
            </a:lvl1pPr>
          </a:lstStyle>
          <a:p>
            <a:r>
              <a:rPr lang="en-US" dirty="0"/>
              <a:t>Click to edit Master title style</a:t>
            </a:r>
          </a:p>
        </p:txBody>
      </p:sp>
      <p:sp>
        <p:nvSpPr>
          <p:cNvPr id="4" name="Rectangle 4"/>
          <p:cNvSpPr>
            <a:spLocks noGrp="1" noChangeArrowheads="1"/>
          </p:cNvSpPr>
          <p:nvPr>
            <p:ph type="dt" sz="half" idx="10"/>
          </p:nvPr>
        </p:nvSpPr>
        <p:spPr>
          <a:xfrm>
            <a:off x="609600" y="6400800"/>
            <a:ext cx="1463040" cy="365760"/>
          </a:xfrm>
        </p:spPr>
        <p:txBody>
          <a:bodyPr/>
          <a:lstStyle>
            <a:lvl1pPr>
              <a:defRPr>
                <a:latin typeface="Times New Roman" panose="02020603050405020304" pitchFamily="18" charset="0"/>
                <a:cs typeface="Times New Roman" panose="02020603050405020304" pitchFamily="18" charset="0"/>
              </a:defRPr>
            </a:lvl1pPr>
          </a:lstStyle>
          <a:p>
            <a:pPr>
              <a:defRPr/>
            </a:pPr>
            <a:fld id="{F1CE2C6D-802B-4ED1-822C-5DC8E0D712EA}" type="datetime1">
              <a:rPr lang="zh-SG" altLang="en-US" smtClean="0">
                <a:solidFill>
                  <a:srgbClr val="000000"/>
                </a:solidFill>
              </a:rPr>
              <a:t>14/1/2025</a:t>
            </a:fld>
            <a:endParaRPr lang="en-US">
              <a:solidFill>
                <a:srgbClr val="000000"/>
              </a:solidFill>
            </a:endParaRPr>
          </a:p>
        </p:txBody>
      </p:sp>
      <p:sp>
        <p:nvSpPr>
          <p:cNvPr id="6" name="Rectangle 6"/>
          <p:cNvSpPr>
            <a:spLocks noGrp="1" noChangeArrowheads="1"/>
          </p:cNvSpPr>
          <p:nvPr>
            <p:ph type="sldNum" sz="quarter" idx="12"/>
          </p:nvPr>
        </p:nvSpPr>
        <p:spPr>
          <a:xfrm>
            <a:off x="10607040" y="6400800"/>
            <a:ext cx="975360" cy="365760"/>
          </a:xfrm>
        </p:spPr>
        <p:txBody>
          <a:bodyPr/>
          <a:lstStyle>
            <a:lvl1pPr>
              <a:defRPr>
                <a:latin typeface="Times New Roman" panose="02020603050405020304" pitchFamily="18" charset="0"/>
                <a:cs typeface="Times New Roman" panose="02020603050405020304" pitchFamily="18" charset="0"/>
              </a:defRPr>
            </a:lvl1pPr>
          </a:lstStyle>
          <a:p>
            <a:pPr>
              <a:defRPr/>
            </a:pPr>
            <a:fld id="{09EFEB5A-342B-4E09-AFBA-47D825DD63E7}" type="slidenum">
              <a:rPr lang="en-US" smtClean="0">
                <a:solidFill>
                  <a:srgbClr val="000000"/>
                </a:solidFill>
              </a:rPr>
              <a:pPr>
                <a:defRPr/>
              </a:pPr>
              <a:t>‹#›</a:t>
            </a:fld>
            <a:endParaRPr lang="en-US">
              <a:solidFill>
                <a:srgbClr val="000000"/>
              </a:solidFill>
            </a:endParaRPr>
          </a:p>
        </p:txBody>
      </p:sp>
      <p:sp>
        <p:nvSpPr>
          <p:cNvPr id="9" name="Rectangle 3"/>
          <p:cNvSpPr>
            <a:spLocks noGrp="1" noChangeArrowheads="1"/>
          </p:cNvSpPr>
          <p:nvPr>
            <p:ph type="body" idx="1"/>
          </p:nvPr>
        </p:nvSpPr>
        <p:spPr bwMode="auto">
          <a:xfrm>
            <a:off x="609600" y="731520"/>
            <a:ext cx="10972800" cy="5486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pic>
        <p:nvPicPr>
          <p:cNvPr id="3" name="Picture 2"/>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0" y="0"/>
            <a:ext cx="819192" cy="546128"/>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368905" y="0"/>
            <a:ext cx="823095" cy="548729"/>
          </a:xfrm>
          <a:prstGeom prst="rect">
            <a:avLst/>
          </a:prstGeom>
        </p:spPr>
      </p:pic>
    </p:spTree>
    <p:extLst>
      <p:ext uri="{BB962C8B-B14F-4D97-AF65-F5344CB8AC3E}">
        <p14:creationId xmlns:p14="http://schemas.microsoft.com/office/powerpoint/2010/main" val="330488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5E9139-A00B-4B2A-98A6-095DC08F134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50" r:id="rId2"/>
    <p:sldLayoutId id="2147483655" r:id="rId3"/>
    <p:sldLayoutId id="2147483674" r:id="rId4"/>
    <p:sldLayoutId id="2147483675" r:id="rId5"/>
    <p:sldLayoutId id="2147483676" r:id="rId6"/>
    <p:sldLayoutId id="2147483677" r:id="rId7"/>
    <p:sldLayoutId id="2147483678" r:id="rId8"/>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46.png"/></Relationships>
</file>

<file path=ppt/slides/_rels/slide1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17.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notesSlide" Target="../notesSlides/notesSlide3.xml"/><Relationship Id="rId7" Type="http://schemas.openxmlformats.org/officeDocument/2006/relationships/image" Target="../media/image54.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53.png"/><Relationship Id="rId5" Type="http://schemas.openxmlformats.org/officeDocument/2006/relationships/image" Target="../media/image51.png"/><Relationship Id="rId4" Type="http://schemas.openxmlformats.org/officeDocument/2006/relationships/image" Target="../media/image50.png"/><Relationship Id="rId9" Type="http://schemas.openxmlformats.org/officeDocument/2006/relationships/image" Target="../media/image56.png"/></Relationships>
</file>

<file path=ppt/slides/_rels/slide1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9.png"/><Relationship Id="rId4" Type="http://schemas.openxmlformats.org/officeDocument/2006/relationships/image" Target="../media/image5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24.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1.emf"/><Relationship Id="rId5" Type="http://schemas.openxmlformats.org/officeDocument/2006/relationships/image" Target="../media/image70.png"/><Relationship Id="rId4" Type="http://schemas.openxmlformats.org/officeDocument/2006/relationships/image" Target="../media/image69.png"/></Relationships>
</file>

<file path=ppt/slides/_rels/slide2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emf"/><Relationship Id="rId1" Type="http://schemas.openxmlformats.org/officeDocument/2006/relationships/slideLayout" Target="../slideLayouts/slideLayout2.xml"/><Relationship Id="rId5" Type="http://schemas.openxmlformats.org/officeDocument/2006/relationships/image" Target="../media/image85.png"/><Relationship Id="rId4" Type="http://schemas.openxmlformats.org/officeDocument/2006/relationships/image" Target="../media/image84.emf"/></Relationships>
</file>

<file path=ppt/slides/_rels/slide32.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image" Target="../media/image83.png"/><Relationship Id="rId1" Type="http://schemas.openxmlformats.org/officeDocument/2006/relationships/slideLayout" Target="../slideLayouts/slideLayout2.xml"/><Relationship Id="rId5" Type="http://schemas.openxmlformats.org/officeDocument/2006/relationships/image" Target="../media/image85.png"/><Relationship Id="rId4" Type="http://schemas.openxmlformats.org/officeDocument/2006/relationships/image" Target="../media/image86.emf"/></Relationships>
</file>

<file path=ppt/slides/_rels/slide33.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2.xml"/><Relationship Id="rId4" Type="http://schemas.openxmlformats.org/officeDocument/2006/relationships/image" Target="../media/image9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3" descr="8d5d924e275b0c7f58feed1244176003"/>
          <p:cNvPicPr>
            <a:picLocks noChangeAspect="1"/>
          </p:cNvPicPr>
          <p:nvPr/>
        </p:nvPicPr>
        <p:blipFill rotWithShape="1">
          <a:blip r:embed="rId2"/>
          <a:srcRect t="28679" b="6192"/>
          <a:stretch/>
        </p:blipFill>
        <p:spPr>
          <a:xfrm>
            <a:off x="635" y="0"/>
            <a:ext cx="12191365" cy="2118283"/>
          </a:xfrm>
          <a:prstGeom prst="rect">
            <a:avLst/>
          </a:prstGeom>
        </p:spPr>
      </p:pic>
      <p:sp>
        <p:nvSpPr>
          <p:cNvPr id="6" name="标题 3"/>
          <p:cNvSpPr txBox="1">
            <a:spLocks/>
          </p:cNvSpPr>
          <p:nvPr/>
        </p:nvSpPr>
        <p:spPr>
          <a:xfrm>
            <a:off x="1692720" y="2480570"/>
            <a:ext cx="8627534" cy="1326319"/>
          </a:xfrm>
          <a:prstGeom prst="rect">
            <a:avLst/>
          </a:prstGeom>
        </p:spPr>
        <p:txBody>
          <a:bodyPr vert="horz" lIns="68580" tIns="34290" rIns="68580" bIns="34290" rtlCol="0" anchor="ctr">
            <a:noAutofit/>
          </a:bodyPr>
          <a:lstStyle>
            <a:lvl1pPr algn="ctr" defTabSz="914354" rtl="0" eaLnBrk="1" latinLnBrk="0" hangingPunct="1">
              <a:lnSpc>
                <a:spcPct val="90000"/>
              </a:lnSpc>
              <a:spcBef>
                <a:spcPct val="0"/>
              </a:spcBef>
              <a:buNone/>
              <a:defRPr sz="4000" b="1" kern="1200">
                <a:solidFill>
                  <a:schemeClr val="accent1"/>
                </a:solidFill>
                <a:latin typeface="+mj-lt"/>
                <a:ea typeface="+mj-ea"/>
                <a:cs typeface="+mj-cs"/>
              </a:defRPr>
            </a:lvl1pPr>
          </a:lstStyle>
          <a:p>
            <a:r>
              <a:rPr lang="en-US" altLang="zh-CN" sz="4800" dirty="0">
                <a:solidFill>
                  <a:srgbClr val="C00000"/>
                </a:solidFill>
                <a:effectLst>
                  <a:outerShdw blurRad="38100" dist="38100" dir="2700000" algn="tl">
                    <a:srgbClr val="000000">
                      <a:alpha val="43137"/>
                    </a:srgbClr>
                  </a:outerShdw>
                </a:effectLst>
              </a:rPr>
              <a:t>CEPC Booster, Damping Ring and Timing</a:t>
            </a:r>
            <a:endParaRPr lang="zh-CN" altLang="en-US" sz="4800" dirty="0">
              <a:solidFill>
                <a:srgbClr val="C00000"/>
              </a:solidFill>
              <a:effectLst>
                <a:outerShdw blurRad="38100" dist="38100" dir="2700000" algn="tl">
                  <a:srgbClr val="000000">
                    <a:alpha val="43137"/>
                  </a:srgbClr>
                </a:outerShdw>
              </a:effectLst>
            </a:endParaRPr>
          </a:p>
        </p:txBody>
      </p:sp>
      <p:sp>
        <p:nvSpPr>
          <p:cNvPr id="7" name="文本框 7">
            <a:extLst>
              <a:ext uri="{FF2B5EF4-FFF2-40B4-BE49-F238E27FC236}">
                <a16:creationId xmlns:a16="http://schemas.microsoft.com/office/drawing/2014/main" xmlns="" id="{785816F2-AEF2-4FFE-A0DA-84B4490709A4}"/>
              </a:ext>
            </a:extLst>
          </p:cNvPr>
          <p:cNvSpPr txBox="1"/>
          <p:nvPr/>
        </p:nvSpPr>
        <p:spPr>
          <a:xfrm>
            <a:off x="2621737" y="4242209"/>
            <a:ext cx="6769500" cy="1446550"/>
          </a:xfrm>
          <a:prstGeom prst="rect">
            <a:avLst/>
          </a:prstGeom>
          <a:noFill/>
        </p:spPr>
        <p:txBody>
          <a:bodyPr wrap="square" rtlCol="0">
            <a:spAutoFit/>
          </a:bodyPr>
          <a:lstStyle/>
          <a:p>
            <a:pPr algn="ctr"/>
            <a:r>
              <a:rPr lang="en-US" altLang="zh-CN" sz="2800" dirty="0">
                <a:latin typeface="Times New Roman" panose="02020603050405020304" pitchFamily="18" charset="0"/>
                <a:ea typeface="微软雅黑" panose="020B0503020204020204" pitchFamily="34" charset="-122"/>
              </a:rPr>
              <a:t>Dou Wang (IHEP)</a:t>
            </a:r>
          </a:p>
          <a:p>
            <a:pPr algn="ctr"/>
            <a:endParaRPr lang="en-US" altLang="zh-CN" sz="1200" dirty="0">
              <a:latin typeface="Times New Roman" panose="02020603050405020304" pitchFamily="18" charset="0"/>
              <a:ea typeface="微软雅黑" panose="020B0503020204020204" pitchFamily="34" charset="-122"/>
            </a:endParaRPr>
          </a:p>
          <a:p>
            <a:pPr algn="ctr"/>
            <a:r>
              <a:rPr lang="en-US" altLang="zh-CN" sz="2000" dirty="0">
                <a:latin typeface="Times New Roman" panose="02020603050405020304" pitchFamily="18" charset="0"/>
                <a:ea typeface="微软雅黑" panose="020B0503020204020204" pitchFamily="34" charset="-122"/>
              </a:rPr>
              <a:t>on behalf of CEPC AP group</a:t>
            </a:r>
          </a:p>
          <a:p>
            <a:pPr algn="ctr"/>
            <a:endParaRPr lang="en-US" altLang="zh-CN" sz="2800" dirty="0">
              <a:latin typeface="Times New Roman" panose="02020603050405020304" pitchFamily="18" charset="0"/>
              <a:ea typeface="微软雅黑" panose="020B0503020204020204" pitchFamily="34" charset="-122"/>
            </a:endParaRPr>
          </a:p>
        </p:txBody>
      </p:sp>
      <p:sp>
        <p:nvSpPr>
          <p:cNvPr id="9" name="TextBox 8"/>
          <p:cNvSpPr txBox="1"/>
          <p:nvPr/>
        </p:nvSpPr>
        <p:spPr>
          <a:xfrm>
            <a:off x="635" y="6457890"/>
            <a:ext cx="12191365" cy="369332"/>
          </a:xfrm>
          <a:prstGeom prst="rect">
            <a:avLst/>
          </a:prstGeom>
          <a:solidFill>
            <a:schemeClr val="accent1"/>
          </a:solidFill>
        </p:spPr>
        <p:txBody>
          <a:bodyPr wrap="square" rtlCol="0">
            <a:spAutoFit/>
          </a:bodyPr>
          <a:lstStyle/>
          <a:p>
            <a:pPr algn="ctr"/>
            <a:r>
              <a:rPr lang="en-US" altLang="zh-CN" dirty="0">
                <a:solidFill>
                  <a:schemeClr val="bg1"/>
                </a:solidFill>
              </a:rPr>
              <a:t>HONG KONG, Jan 14-17, IAS Program on Fundamental Physics HKUST (FP 2025)</a:t>
            </a:r>
          </a:p>
        </p:txBody>
      </p:sp>
      <p:pic>
        <p:nvPicPr>
          <p:cNvPr id="10" name="Picture 2" descr="C:\Users\Administrator\Desktop\111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342" y="35979"/>
            <a:ext cx="1548428" cy="912600"/>
          </a:xfrm>
          <a:prstGeom prst="rect">
            <a:avLst/>
          </a:prstGeom>
          <a:noFill/>
          <a:extLst>
            <a:ext uri="{909E8E84-426E-40DD-AFC4-6F175D3DCCD1}">
              <a14:hiddenFill xmlns:a14="http://schemas.microsoft.com/office/drawing/2010/main">
                <a:solidFill>
                  <a:srgbClr val="FFFFFF"/>
                </a:solidFill>
              </a14:hiddenFill>
            </a:ext>
          </a:extLst>
        </p:spPr>
      </p:pic>
      <p:pic>
        <p:nvPicPr>
          <p:cNvPr id="11"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35760" y="5589240"/>
            <a:ext cx="3552825" cy="672912"/>
          </a:xfrm>
          <a:prstGeom prst="rect">
            <a:avLst/>
          </a:prstGeom>
        </p:spPr>
      </p:pic>
      <p:sp>
        <p:nvSpPr>
          <p:cNvPr id="4" name="灯片编号占位符 3">
            <a:extLst>
              <a:ext uri="{FF2B5EF4-FFF2-40B4-BE49-F238E27FC236}">
                <a16:creationId xmlns:a16="http://schemas.microsoft.com/office/drawing/2014/main" xmlns="" id="{ACEB9DE0-11CA-4D0A-92B9-196E792E29EB}"/>
              </a:ext>
            </a:extLst>
          </p:cNvPr>
          <p:cNvSpPr>
            <a:spLocks noGrp="1"/>
          </p:cNvSpPr>
          <p:nvPr>
            <p:ph type="sldNum" sz="quarter" idx="12"/>
          </p:nvPr>
        </p:nvSpPr>
        <p:spPr/>
        <p:txBody>
          <a:bodyPr/>
          <a:lstStyle/>
          <a:p>
            <a:fld id="{27F552FA-C358-4F70-9CE8-3E41459FCE36}" type="slidenum">
              <a:rPr lang="zh-CN" altLang="en-US" smtClean="0"/>
              <a:t>1</a:t>
            </a:fld>
            <a:endParaRPr lang="zh-CN" altLang="en-US"/>
          </a:p>
        </p:txBody>
      </p:sp>
    </p:spTree>
    <p:extLst>
      <p:ext uri="{BB962C8B-B14F-4D97-AF65-F5344CB8AC3E}">
        <p14:creationId xmlns:p14="http://schemas.microsoft.com/office/powerpoint/2010/main" val="1692391731"/>
      </p:ext>
    </p:extLst>
  </p:cSld>
  <p:clrMapOvr>
    <a:masterClrMapping/>
  </p:clrMapOvr>
  <mc:AlternateContent xmlns:mc="http://schemas.openxmlformats.org/markup-compatibility/2006" xmlns:p14="http://schemas.microsoft.com/office/powerpoint/2010/main">
    <mc:Choice Requires="p14">
      <p:transition spd="slow" p14:dur="2000" advTm="8556"/>
    </mc:Choice>
    <mc:Fallback xmlns="">
      <p:transition spd="slow" advTm="8556"/>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a:extLst>
              <a:ext uri="{FF2B5EF4-FFF2-40B4-BE49-F238E27FC236}">
                <a16:creationId xmlns:a16="http://schemas.microsoft.com/office/drawing/2014/main" xmlns="" id="{A0FCDCB9-1A53-4E3D-889B-3CE5A9C3556D}"/>
              </a:ext>
            </a:extLst>
          </p:cNvPr>
          <p:cNvSpPr>
            <a:spLocks noGrp="1"/>
          </p:cNvSpPr>
          <p:nvPr>
            <p:ph type="sldNum" sz="quarter" idx="12"/>
          </p:nvPr>
        </p:nvSpPr>
        <p:spPr/>
        <p:txBody>
          <a:bodyPr/>
          <a:lstStyle/>
          <a:p>
            <a:fld id="{F15E9139-A00B-4B2A-98A6-095DC08F1345}" type="slidenum">
              <a:rPr lang="zh-CN" altLang="en-US" smtClean="0"/>
              <a:pPr/>
              <a:t>10</a:t>
            </a:fld>
            <a:endParaRPr lang="zh-CN" altLang="en-US"/>
          </a:p>
        </p:txBody>
      </p:sp>
      <p:grpSp>
        <p:nvGrpSpPr>
          <p:cNvPr id="6" name="组合 5">
            <a:extLst>
              <a:ext uri="{FF2B5EF4-FFF2-40B4-BE49-F238E27FC236}">
                <a16:creationId xmlns:a16="http://schemas.microsoft.com/office/drawing/2014/main" xmlns="" id="{A26BA2A3-95DF-4057-9D41-E562A2B583FC}"/>
              </a:ext>
            </a:extLst>
          </p:cNvPr>
          <p:cNvGrpSpPr/>
          <p:nvPr/>
        </p:nvGrpSpPr>
        <p:grpSpPr>
          <a:xfrm>
            <a:off x="0" y="1124900"/>
            <a:ext cx="12241360" cy="2567612"/>
            <a:chOff x="-261087" y="1569833"/>
            <a:chExt cx="13040762" cy="3219864"/>
          </a:xfrm>
        </p:grpSpPr>
        <p:cxnSp>
          <p:nvCxnSpPr>
            <p:cNvPr id="7" name="直接箭头连接符 6">
              <a:extLst>
                <a:ext uri="{FF2B5EF4-FFF2-40B4-BE49-F238E27FC236}">
                  <a16:creationId xmlns:a16="http://schemas.microsoft.com/office/drawing/2014/main" xmlns="" id="{841134E0-1F4F-4DB3-8912-DE4F3E7A68D6}"/>
                </a:ext>
              </a:extLst>
            </p:cNvPr>
            <p:cNvCxnSpPr>
              <a:cxnSpLocks/>
            </p:cNvCxnSpPr>
            <p:nvPr/>
          </p:nvCxnSpPr>
          <p:spPr>
            <a:xfrm>
              <a:off x="818190" y="3375633"/>
              <a:ext cx="10737030"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BB2CB2BD-ADA2-4BEB-A9F9-3F78D7A2EC7C}"/>
                </a:ext>
              </a:extLst>
            </p:cNvPr>
            <p:cNvCxnSpPr>
              <a:cxnSpLocks/>
            </p:cNvCxnSpPr>
            <p:nvPr/>
          </p:nvCxnSpPr>
          <p:spPr>
            <a:xfrm>
              <a:off x="844509"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xmlns="" id="{D12F15AE-41BF-48BE-AAD3-8AD6200EA045}"/>
                </a:ext>
              </a:extLst>
            </p:cNvPr>
            <p:cNvCxnSpPr>
              <a:cxnSpLocks/>
            </p:cNvCxnSpPr>
            <p:nvPr/>
          </p:nvCxnSpPr>
          <p:spPr>
            <a:xfrm>
              <a:off x="2854636"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73CA86D6-17E4-4961-81FA-897B70FD118B}"/>
                </a:ext>
              </a:extLst>
            </p:cNvPr>
            <p:cNvCxnSpPr>
              <a:cxnSpLocks/>
            </p:cNvCxnSpPr>
            <p:nvPr/>
          </p:nvCxnSpPr>
          <p:spPr>
            <a:xfrm>
              <a:off x="6874890"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E0E89A57-0DF0-44F2-908D-012FB0A68A9A}"/>
                </a:ext>
              </a:extLst>
            </p:cNvPr>
            <p:cNvCxnSpPr>
              <a:cxnSpLocks/>
            </p:cNvCxnSpPr>
            <p:nvPr/>
          </p:nvCxnSpPr>
          <p:spPr>
            <a:xfrm>
              <a:off x="8885017"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90FAA85E-E845-4BA3-9693-E490D4E074EF}"/>
                </a:ext>
              </a:extLst>
            </p:cNvPr>
            <p:cNvCxnSpPr>
              <a:cxnSpLocks/>
            </p:cNvCxnSpPr>
            <p:nvPr/>
          </p:nvCxnSpPr>
          <p:spPr>
            <a:xfrm>
              <a:off x="10895144"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a16="http://schemas.microsoft.com/office/drawing/2014/main" xmlns="" id="{52AAE8A5-D076-402D-AB62-91E370EC7536}"/>
                </a:ext>
              </a:extLst>
            </p:cNvPr>
            <p:cNvSpPr txBox="1"/>
            <p:nvPr/>
          </p:nvSpPr>
          <p:spPr>
            <a:xfrm>
              <a:off x="690323" y="2787467"/>
              <a:ext cx="283906" cy="369332"/>
            </a:xfrm>
            <a:prstGeom prst="rect">
              <a:avLst/>
            </a:prstGeom>
            <a:noFill/>
          </p:spPr>
          <p:txBody>
            <a:bodyPr wrap="square" rtlCol="0">
              <a:spAutoFit/>
            </a:bodyPr>
            <a:lstStyle/>
            <a:p>
              <a:r>
                <a:rPr lang="en-US" altLang="zh-CN" dirty="0"/>
                <a:t>0</a:t>
              </a:r>
            </a:p>
          </p:txBody>
        </p:sp>
        <p:sp>
          <p:nvSpPr>
            <p:cNvPr id="14" name="文本框 13">
              <a:extLst>
                <a:ext uri="{FF2B5EF4-FFF2-40B4-BE49-F238E27FC236}">
                  <a16:creationId xmlns:a16="http://schemas.microsoft.com/office/drawing/2014/main" xmlns="" id="{1A3ED44E-3DC7-442A-A5ED-CFEDF97FA35F}"/>
                </a:ext>
              </a:extLst>
            </p:cNvPr>
            <p:cNvSpPr txBox="1"/>
            <p:nvPr/>
          </p:nvSpPr>
          <p:spPr>
            <a:xfrm>
              <a:off x="4570770" y="2787467"/>
              <a:ext cx="588458" cy="369332"/>
            </a:xfrm>
            <a:prstGeom prst="rect">
              <a:avLst/>
            </a:prstGeom>
            <a:noFill/>
          </p:spPr>
          <p:txBody>
            <a:bodyPr wrap="square" rtlCol="0">
              <a:spAutoFit/>
            </a:bodyPr>
            <a:lstStyle/>
            <a:p>
              <a:r>
                <a:rPr lang="en-US" altLang="zh-CN" dirty="0"/>
                <a:t>100</a:t>
              </a:r>
            </a:p>
          </p:txBody>
        </p:sp>
        <p:sp>
          <p:nvSpPr>
            <p:cNvPr id="15" name="文本框 14">
              <a:extLst>
                <a:ext uri="{FF2B5EF4-FFF2-40B4-BE49-F238E27FC236}">
                  <a16:creationId xmlns:a16="http://schemas.microsoft.com/office/drawing/2014/main" xmlns="" id="{41BA89EC-662F-407E-B79C-4D4334F0D557}"/>
                </a:ext>
              </a:extLst>
            </p:cNvPr>
            <p:cNvSpPr txBox="1"/>
            <p:nvPr/>
          </p:nvSpPr>
          <p:spPr>
            <a:xfrm>
              <a:off x="2635495" y="2787467"/>
              <a:ext cx="503081" cy="526984"/>
            </a:xfrm>
            <a:prstGeom prst="rect">
              <a:avLst/>
            </a:prstGeom>
            <a:noFill/>
          </p:spPr>
          <p:txBody>
            <a:bodyPr wrap="square" rtlCol="0">
              <a:spAutoFit/>
            </a:bodyPr>
            <a:lstStyle/>
            <a:p>
              <a:r>
                <a:rPr lang="en-US" altLang="zh-CN" dirty="0"/>
                <a:t>10</a:t>
              </a:r>
            </a:p>
          </p:txBody>
        </p:sp>
        <p:sp>
          <p:nvSpPr>
            <p:cNvPr id="16" name="文本框 15">
              <a:extLst>
                <a:ext uri="{FF2B5EF4-FFF2-40B4-BE49-F238E27FC236}">
                  <a16:creationId xmlns:a16="http://schemas.microsoft.com/office/drawing/2014/main" xmlns="" id="{EE67D784-69F5-41E4-8D24-9F140D0C8897}"/>
                </a:ext>
              </a:extLst>
            </p:cNvPr>
            <p:cNvSpPr txBox="1"/>
            <p:nvPr/>
          </p:nvSpPr>
          <p:spPr>
            <a:xfrm>
              <a:off x="6587020" y="2787467"/>
              <a:ext cx="576202" cy="369332"/>
            </a:xfrm>
            <a:prstGeom prst="rect">
              <a:avLst/>
            </a:prstGeom>
            <a:noFill/>
          </p:spPr>
          <p:txBody>
            <a:bodyPr wrap="square" rtlCol="0">
              <a:spAutoFit/>
            </a:bodyPr>
            <a:lstStyle/>
            <a:p>
              <a:r>
                <a:rPr lang="en-US" altLang="zh-CN" dirty="0"/>
                <a:t>500</a:t>
              </a:r>
            </a:p>
          </p:txBody>
        </p:sp>
        <p:sp>
          <p:nvSpPr>
            <p:cNvPr id="17" name="文本框 16">
              <a:extLst>
                <a:ext uri="{FF2B5EF4-FFF2-40B4-BE49-F238E27FC236}">
                  <a16:creationId xmlns:a16="http://schemas.microsoft.com/office/drawing/2014/main" xmlns="" id="{DF98F66C-095B-4F8F-912F-790EAE9745CA}"/>
                </a:ext>
              </a:extLst>
            </p:cNvPr>
            <p:cNvSpPr txBox="1"/>
            <p:nvPr/>
          </p:nvSpPr>
          <p:spPr>
            <a:xfrm>
              <a:off x="8544977" y="2787466"/>
              <a:ext cx="984084" cy="463154"/>
            </a:xfrm>
            <a:prstGeom prst="rect">
              <a:avLst/>
            </a:prstGeom>
            <a:noFill/>
          </p:spPr>
          <p:txBody>
            <a:bodyPr wrap="square" rtlCol="0">
              <a:spAutoFit/>
            </a:bodyPr>
            <a:lstStyle/>
            <a:p>
              <a:r>
                <a:rPr lang="en-US" altLang="zh-CN" dirty="0"/>
                <a:t>1000</a:t>
              </a:r>
            </a:p>
          </p:txBody>
        </p:sp>
        <p:cxnSp>
          <p:nvCxnSpPr>
            <p:cNvPr id="18" name="直接连接符 17">
              <a:extLst>
                <a:ext uri="{FF2B5EF4-FFF2-40B4-BE49-F238E27FC236}">
                  <a16:creationId xmlns:a16="http://schemas.microsoft.com/office/drawing/2014/main" xmlns="" id="{131637A2-EE37-4773-A483-6D2451BA1BC9}"/>
                </a:ext>
              </a:extLst>
            </p:cNvPr>
            <p:cNvCxnSpPr>
              <a:cxnSpLocks/>
            </p:cNvCxnSpPr>
            <p:nvPr/>
          </p:nvCxnSpPr>
          <p:spPr>
            <a:xfrm>
              <a:off x="4864763"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9" name="矩形 18">
              <a:extLst>
                <a:ext uri="{FF2B5EF4-FFF2-40B4-BE49-F238E27FC236}">
                  <a16:creationId xmlns:a16="http://schemas.microsoft.com/office/drawing/2014/main" xmlns="" id="{36492228-BCFD-448E-A979-6A56AE6A398E}"/>
                </a:ext>
              </a:extLst>
            </p:cNvPr>
            <p:cNvSpPr/>
            <p:nvPr/>
          </p:nvSpPr>
          <p:spPr>
            <a:xfrm>
              <a:off x="10510879" y="2787466"/>
              <a:ext cx="888008" cy="463154"/>
            </a:xfrm>
            <a:prstGeom prst="rect">
              <a:avLst/>
            </a:prstGeom>
          </p:spPr>
          <p:txBody>
            <a:bodyPr wrap="square">
              <a:spAutoFit/>
            </a:bodyPr>
            <a:lstStyle/>
            <a:p>
              <a:r>
                <a:rPr lang="en-US" altLang="zh-CN" dirty="0"/>
                <a:t>10000</a:t>
              </a:r>
            </a:p>
          </p:txBody>
        </p:sp>
        <p:sp>
          <p:nvSpPr>
            <p:cNvPr id="20" name="矩形 19">
              <a:extLst>
                <a:ext uri="{FF2B5EF4-FFF2-40B4-BE49-F238E27FC236}">
                  <a16:creationId xmlns:a16="http://schemas.microsoft.com/office/drawing/2014/main" xmlns="" id="{6D17ADDC-3A59-4995-AA4D-DE40CDCD3848}"/>
                </a:ext>
              </a:extLst>
            </p:cNvPr>
            <p:cNvSpPr/>
            <p:nvPr/>
          </p:nvSpPr>
          <p:spPr>
            <a:xfrm>
              <a:off x="11573339" y="3190967"/>
              <a:ext cx="1206336" cy="526984"/>
            </a:xfrm>
            <a:prstGeom prst="rect">
              <a:avLst/>
            </a:prstGeom>
          </p:spPr>
          <p:txBody>
            <a:bodyPr wrap="square">
              <a:spAutoFit/>
            </a:bodyPr>
            <a:lstStyle/>
            <a:p>
              <a:r>
                <a:rPr lang="en-US" altLang="zh-CN" dirty="0" err="1"/>
                <a:t>storaged</a:t>
              </a:r>
              <a:endParaRPr lang="en-US" altLang="zh-CN" dirty="0"/>
            </a:p>
          </p:txBody>
        </p:sp>
        <p:sp>
          <p:nvSpPr>
            <p:cNvPr id="21" name="右大括号 20">
              <a:extLst>
                <a:ext uri="{FF2B5EF4-FFF2-40B4-BE49-F238E27FC236}">
                  <a16:creationId xmlns:a16="http://schemas.microsoft.com/office/drawing/2014/main" xmlns="" id="{280B8764-B814-4BB6-A51B-4AE0F5E5D958}"/>
                </a:ext>
              </a:extLst>
            </p:cNvPr>
            <p:cNvSpPr/>
            <p:nvPr/>
          </p:nvSpPr>
          <p:spPr>
            <a:xfrm rot="5400000">
              <a:off x="7161924" y="1142150"/>
              <a:ext cx="475247" cy="5061438"/>
            </a:xfrm>
            <a:prstGeom prst="rightBrace">
              <a:avLst>
                <a:gd name="adj1" fmla="val 8333"/>
                <a:gd name="adj2" fmla="val 78741"/>
              </a:avLst>
            </a:prstGeom>
          </p:spPr>
          <p:style>
            <a:lnRef idx="1">
              <a:schemeClr val="accent4"/>
            </a:lnRef>
            <a:fillRef idx="0">
              <a:schemeClr val="accent4"/>
            </a:fillRef>
            <a:effectRef idx="0">
              <a:schemeClr val="accent4"/>
            </a:effectRef>
            <a:fontRef idx="minor">
              <a:schemeClr val="tx1"/>
            </a:fontRef>
          </p:style>
          <p:txBody>
            <a:bodyPr rtlCol="0" anchor="ctr"/>
            <a:lstStyle/>
            <a:p>
              <a:pPr algn="ctr"/>
              <a:endParaRPr lang="zh-CN" altLang="en-US"/>
            </a:p>
          </p:txBody>
        </p:sp>
        <p:cxnSp>
          <p:nvCxnSpPr>
            <p:cNvPr id="22" name="直接箭头连接符 21">
              <a:extLst>
                <a:ext uri="{FF2B5EF4-FFF2-40B4-BE49-F238E27FC236}">
                  <a16:creationId xmlns:a16="http://schemas.microsoft.com/office/drawing/2014/main" xmlns="" id="{7EE19EA0-6D87-4BBF-8043-85C4A0DEB844}"/>
                </a:ext>
              </a:extLst>
            </p:cNvPr>
            <p:cNvCxnSpPr>
              <a:cxnSpLocks/>
            </p:cNvCxnSpPr>
            <p:nvPr/>
          </p:nvCxnSpPr>
          <p:spPr>
            <a:xfrm flipV="1">
              <a:off x="2850705" y="3400830"/>
              <a:ext cx="0" cy="516517"/>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23" name="右大括号 22">
              <a:extLst>
                <a:ext uri="{FF2B5EF4-FFF2-40B4-BE49-F238E27FC236}">
                  <a16:creationId xmlns:a16="http://schemas.microsoft.com/office/drawing/2014/main" xmlns="" id="{4356B2AD-CF77-4162-B8D1-4EF3C495A2F7}"/>
                </a:ext>
              </a:extLst>
            </p:cNvPr>
            <p:cNvSpPr/>
            <p:nvPr/>
          </p:nvSpPr>
          <p:spPr>
            <a:xfrm rot="16200000">
              <a:off x="6489916" y="-1356443"/>
              <a:ext cx="772477" cy="8037983"/>
            </a:xfrm>
            <a:prstGeom prst="rightBrace">
              <a:avLst>
                <a:gd name="adj1" fmla="val 14356"/>
                <a:gd name="adj2" fmla="val 31715"/>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24" name="右大括号 23">
              <a:extLst>
                <a:ext uri="{FF2B5EF4-FFF2-40B4-BE49-F238E27FC236}">
                  <a16:creationId xmlns:a16="http://schemas.microsoft.com/office/drawing/2014/main" xmlns="" id="{BBB93354-52FB-4486-B9A2-0FF48485D916}"/>
                </a:ext>
              </a:extLst>
            </p:cNvPr>
            <p:cNvSpPr/>
            <p:nvPr/>
          </p:nvSpPr>
          <p:spPr>
            <a:xfrm rot="16200000">
              <a:off x="1610790" y="1808876"/>
              <a:ext cx="475247" cy="2004586"/>
            </a:xfrm>
            <a:prstGeom prst="rightBrace">
              <a:avLst>
                <a:gd name="adj1" fmla="val 8333"/>
                <a:gd name="adj2" fmla="val 3171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右大括号 24">
              <a:extLst>
                <a:ext uri="{FF2B5EF4-FFF2-40B4-BE49-F238E27FC236}">
                  <a16:creationId xmlns:a16="http://schemas.microsoft.com/office/drawing/2014/main" xmlns="" id="{1C3A5EC2-5714-4574-86E7-EDA10DC6B4A8}"/>
                </a:ext>
              </a:extLst>
            </p:cNvPr>
            <p:cNvSpPr/>
            <p:nvPr/>
          </p:nvSpPr>
          <p:spPr>
            <a:xfrm rot="5400000">
              <a:off x="8577113" y="1730023"/>
              <a:ext cx="638294" cy="4036255"/>
            </a:xfrm>
            <a:prstGeom prst="rightBrace">
              <a:avLst>
                <a:gd name="adj1" fmla="val 48546"/>
                <a:gd name="adj2" fmla="val 3211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xmlns="" id="{8C36BA7B-5772-47BE-9A1B-859F237E1DED}"/>
                </a:ext>
              </a:extLst>
            </p:cNvPr>
            <p:cNvSpPr/>
            <p:nvPr/>
          </p:nvSpPr>
          <p:spPr>
            <a:xfrm>
              <a:off x="-261087" y="1948959"/>
              <a:ext cx="3570186" cy="463154"/>
            </a:xfrm>
            <a:prstGeom prst="rect">
              <a:avLst/>
            </a:prstGeom>
          </p:spPr>
          <p:txBody>
            <a:bodyPr wrap="square">
              <a:spAutoFit/>
            </a:bodyPr>
            <a:lstStyle/>
            <a:p>
              <a:pPr marL="0" lvl="1" algn="ctr"/>
              <a:r>
                <a:rPr lang="en-US" altLang="zh-CN" dirty="0"/>
                <a:t>Single-turn Trajectory Correction</a:t>
              </a:r>
            </a:p>
          </p:txBody>
        </p:sp>
        <p:sp>
          <p:nvSpPr>
            <p:cNvPr id="27" name="矩形 26">
              <a:extLst>
                <a:ext uri="{FF2B5EF4-FFF2-40B4-BE49-F238E27FC236}">
                  <a16:creationId xmlns:a16="http://schemas.microsoft.com/office/drawing/2014/main" xmlns="" id="{34A14BE1-D1AC-471B-8806-3C4A6BD88333}"/>
                </a:ext>
              </a:extLst>
            </p:cNvPr>
            <p:cNvSpPr/>
            <p:nvPr/>
          </p:nvSpPr>
          <p:spPr>
            <a:xfrm>
              <a:off x="1685217" y="3936459"/>
              <a:ext cx="2372427" cy="369332"/>
            </a:xfrm>
            <a:prstGeom prst="rect">
              <a:avLst/>
            </a:prstGeom>
          </p:spPr>
          <p:txBody>
            <a:bodyPr wrap="square">
              <a:spAutoFit/>
            </a:bodyPr>
            <a:lstStyle/>
            <a:p>
              <a:pPr algn="ctr"/>
              <a:r>
                <a:rPr lang="en-US" altLang="zh-CN" dirty="0"/>
                <a:t>RF on</a:t>
              </a:r>
              <a:endParaRPr lang="zh-CN" altLang="en-US" dirty="0"/>
            </a:p>
          </p:txBody>
        </p:sp>
        <p:sp>
          <p:nvSpPr>
            <p:cNvPr id="28" name="矩形 27">
              <a:extLst>
                <a:ext uri="{FF2B5EF4-FFF2-40B4-BE49-F238E27FC236}">
                  <a16:creationId xmlns:a16="http://schemas.microsoft.com/office/drawing/2014/main" xmlns="" id="{6F081505-DACA-4FC8-BCE3-05865F8A685E}"/>
                </a:ext>
              </a:extLst>
            </p:cNvPr>
            <p:cNvSpPr/>
            <p:nvPr/>
          </p:nvSpPr>
          <p:spPr>
            <a:xfrm>
              <a:off x="3497721" y="1569833"/>
              <a:ext cx="4046555" cy="922222"/>
            </a:xfrm>
            <a:prstGeom prst="rect">
              <a:avLst/>
            </a:prstGeom>
          </p:spPr>
          <p:txBody>
            <a:bodyPr wrap="square">
              <a:spAutoFit/>
            </a:bodyPr>
            <a:lstStyle/>
            <a:p>
              <a:pPr marL="0" lvl="1" algn="ctr"/>
              <a:r>
                <a:rPr lang="en-US" dirty="0"/>
                <a:t>Multi-turn Trajectory Correction, Injection Beam Trajectory Correction</a:t>
              </a:r>
              <a:endParaRPr lang="en-US" altLang="zh-CN" dirty="0"/>
            </a:p>
          </p:txBody>
        </p:sp>
        <p:sp>
          <p:nvSpPr>
            <p:cNvPr id="29" name="矩形 28">
              <a:extLst>
                <a:ext uri="{FF2B5EF4-FFF2-40B4-BE49-F238E27FC236}">
                  <a16:creationId xmlns:a16="http://schemas.microsoft.com/office/drawing/2014/main" xmlns="" id="{D17B7F7C-5E1F-4785-826C-B91E8A1316FC}"/>
                </a:ext>
              </a:extLst>
            </p:cNvPr>
            <p:cNvSpPr/>
            <p:nvPr/>
          </p:nvSpPr>
          <p:spPr>
            <a:xfrm>
              <a:off x="4570770" y="3866367"/>
              <a:ext cx="2525942" cy="923330"/>
            </a:xfrm>
            <a:prstGeom prst="rect">
              <a:avLst/>
            </a:prstGeom>
          </p:spPr>
          <p:txBody>
            <a:bodyPr wrap="square">
              <a:spAutoFit/>
            </a:bodyPr>
            <a:lstStyle/>
            <a:p>
              <a:pPr marL="0" lvl="1" algn="ctr"/>
              <a:r>
                <a:rPr lang="en-US" altLang="zh-CN" dirty="0">
                  <a:sym typeface="Wingdings" panose="05000000000000000000" pitchFamily="2" charset="2"/>
                </a:rPr>
                <a:t>Tune tuning, </a:t>
              </a:r>
            </a:p>
            <a:p>
              <a:pPr marL="0" lvl="1" algn="ctr"/>
              <a:r>
                <a:rPr lang="en-US" altLang="zh-CN" dirty="0">
                  <a:sym typeface="Wingdings" panose="05000000000000000000" pitchFamily="2" charset="2"/>
                </a:rPr>
                <a:t>RF Phase tuning</a:t>
              </a:r>
              <a:endParaRPr lang="en-US" altLang="zh-CN" dirty="0"/>
            </a:p>
            <a:p>
              <a:pPr marL="0" lvl="1" algn="ctr"/>
              <a:endParaRPr lang="en-US" altLang="zh-CN" dirty="0">
                <a:sym typeface="Wingdings" panose="05000000000000000000" pitchFamily="2" charset="2"/>
              </a:endParaRPr>
            </a:p>
          </p:txBody>
        </p:sp>
        <p:sp>
          <p:nvSpPr>
            <p:cNvPr id="30" name="矩形 29">
              <a:extLst>
                <a:ext uri="{FF2B5EF4-FFF2-40B4-BE49-F238E27FC236}">
                  <a16:creationId xmlns:a16="http://schemas.microsoft.com/office/drawing/2014/main" xmlns="" id="{0EC1FE05-1952-4776-9DE8-04F43C16F0D3}"/>
                </a:ext>
              </a:extLst>
            </p:cNvPr>
            <p:cNvSpPr/>
            <p:nvPr/>
          </p:nvSpPr>
          <p:spPr>
            <a:xfrm>
              <a:off x="8491592" y="4043746"/>
              <a:ext cx="2403551" cy="463154"/>
            </a:xfrm>
            <a:prstGeom prst="rect">
              <a:avLst/>
            </a:prstGeom>
          </p:spPr>
          <p:txBody>
            <a:bodyPr wrap="square">
              <a:spAutoFit/>
            </a:bodyPr>
            <a:lstStyle/>
            <a:p>
              <a:pPr algn="ctr"/>
              <a:r>
                <a:rPr lang="en-US" altLang="zh-CN" dirty="0"/>
                <a:t>TBT Optics Correction</a:t>
              </a:r>
            </a:p>
          </p:txBody>
        </p:sp>
      </p:grpSp>
      <p:sp>
        <p:nvSpPr>
          <p:cNvPr id="35" name="矩形 34">
            <a:extLst>
              <a:ext uri="{FF2B5EF4-FFF2-40B4-BE49-F238E27FC236}">
                <a16:creationId xmlns:a16="http://schemas.microsoft.com/office/drawing/2014/main" xmlns="" id="{5D29AA7F-B7A9-41C3-86E3-2CB6AEE1D151}"/>
              </a:ext>
            </a:extLst>
          </p:cNvPr>
          <p:cNvSpPr/>
          <p:nvPr/>
        </p:nvSpPr>
        <p:spPr>
          <a:xfrm>
            <a:off x="152023" y="3685278"/>
            <a:ext cx="6398620" cy="2585323"/>
          </a:xfrm>
          <a:prstGeom prst="rect">
            <a:avLst/>
          </a:prstGeom>
        </p:spPr>
        <p:txBody>
          <a:bodyPr wrap="square">
            <a:spAutoFit/>
          </a:bodyPr>
          <a:lstStyle/>
          <a:p>
            <a:pPr marL="285750" indent="-285750">
              <a:buFont typeface="Arial" panose="020B0604020202020204" pitchFamily="34" charset="0"/>
              <a:buChar char="•"/>
            </a:pPr>
            <a:r>
              <a:rPr lang="en-US" altLang="zh-CN" dirty="0"/>
              <a:t>Results indicate that after correction, approximately 40% of the particles survive for more than 10,000 turns. </a:t>
            </a:r>
          </a:p>
          <a:p>
            <a:pPr marL="742950" lvl="1" indent="-285750">
              <a:buFont typeface="Arial" panose="020B0604020202020204" pitchFamily="34" charset="0"/>
              <a:buChar char="•"/>
            </a:pPr>
            <a:r>
              <a:rPr lang="en-US" altLang="zh-CN" dirty="0"/>
              <a:t>This can meet the needs of subsequent more detailed corrections, forming a complete process with previous simulation correction results. </a:t>
            </a:r>
          </a:p>
          <a:p>
            <a:pPr marL="742950" lvl="1" indent="-285750">
              <a:buFont typeface="Arial" panose="020B0604020202020204" pitchFamily="34" charset="0"/>
              <a:buChar char="•"/>
            </a:pPr>
            <a:r>
              <a:rPr lang="en-US" altLang="zh-CN" dirty="0"/>
              <a:t> The algorithm is still undergoing optimization. </a:t>
            </a:r>
          </a:p>
          <a:p>
            <a:pPr marL="285750" indent="-285750">
              <a:buFont typeface="Arial" panose="020B0604020202020204" pitchFamily="34" charset="0"/>
              <a:buChar char="•"/>
            </a:pPr>
            <a:r>
              <a:rPr lang="en-US" altLang="zh-CN" dirty="0"/>
              <a:t>The research still lacks many details, with some conditions such as the quality of the injection beam and more detailed physical apertures being updated and iterated.</a:t>
            </a:r>
            <a:endParaRPr lang="en-US" sz="2000" b="0" i="0" dirty="0">
              <a:solidFill>
                <a:srgbClr val="24292F"/>
              </a:solidFill>
              <a:effectLst/>
              <a:latin typeface="Noto Sans SC"/>
            </a:endParaRPr>
          </a:p>
        </p:txBody>
      </p:sp>
      <p:pic>
        <p:nvPicPr>
          <p:cNvPr id="39" name="图片 38" descr="D:\AT1.4\ErrorStudy\HEPS\FirstTurn\FirstTurn\crosscheck\AR9_SU.png">
            <a:extLst>
              <a:ext uri="{FF2B5EF4-FFF2-40B4-BE49-F238E27FC236}">
                <a16:creationId xmlns:a16="http://schemas.microsoft.com/office/drawing/2014/main" xmlns="" id="{9E42501B-2BA9-40EF-A82E-75787A5F433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29978" y="3554798"/>
            <a:ext cx="4525638" cy="2903227"/>
          </a:xfrm>
          <a:prstGeom prst="rect">
            <a:avLst/>
          </a:prstGeom>
          <a:noFill/>
          <a:ln>
            <a:noFill/>
          </a:ln>
        </p:spPr>
      </p:pic>
      <p:sp>
        <p:nvSpPr>
          <p:cNvPr id="34" name="标题 2">
            <a:extLst>
              <a:ext uri="{FF2B5EF4-FFF2-40B4-BE49-F238E27FC236}">
                <a16:creationId xmlns:a16="http://schemas.microsoft.com/office/drawing/2014/main" xmlns="" id="{A8329817-88A8-461C-B598-9088224C19EC}"/>
              </a:ext>
            </a:extLst>
          </p:cNvPr>
          <p:cNvSpPr>
            <a:spLocks noGrp="1"/>
          </p:cNvSpPr>
          <p:nvPr>
            <p:ph type="title"/>
          </p:nvPr>
        </p:nvSpPr>
        <p:spPr>
          <a:xfrm>
            <a:off x="666712" y="142852"/>
            <a:ext cx="10763325" cy="725470"/>
          </a:xfrm>
        </p:spPr>
        <p:txBody>
          <a:bodyPr/>
          <a:lstStyle/>
          <a:p>
            <a:pPr algn="ctr"/>
            <a:r>
              <a:rPr lang="en-US" altLang="zh-CN" sz="3600" dirty="0">
                <a:solidFill>
                  <a:srgbClr val="C00000"/>
                </a:solidFill>
                <a:latin typeface="Arial" panose="020B0604020202020204" pitchFamily="34" charset="0"/>
                <a:ea typeface="+mj-ea"/>
                <a:cs typeface="Arial" panose="020B0604020202020204" pitchFamily="34" charset="0"/>
              </a:rPr>
              <a:t>First Turn Commissioning</a:t>
            </a:r>
            <a:endParaRPr lang="en-US" sz="3600" dirty="0">
              <a:solidFill>
                <a:srgbClr val="C00000"/>
              </a:solidFill>
              <a:latin typeface="Arial" panose="020B0604020202020204" pitchFamily="34" charset="0"/>
              <a:ea typeface="+mj-ea"/>
              <a:cs typeface="Arial" panose="020B0604020202020204" pitchFamily="34" charset="0"/>
            </a:endParaRPr>
          </a:p>
        </p:txBody>
      </p:sp>
      <p:sp>
        <p:nvSpPr>
          <p:cNvPr id="36" name="文本框 35">
            <a:extLst>
              <a:ext uri="{FF2B5EF4-FFF2-40B4-BE49-F238E27FC236}">
                <a16:creationId xmlns:a16="http://schemas.microsoft.com/office/drawing/2014/main" xmlns="" id="{41B697F9-BAA8-4A85-8157-286E9D8B3531}"/>
              </a:ext>
            </a:extLst>
          </p:cNvPr>
          <p:cNvSpPr txBox="1"/>
          <p:nvPr/>
        </p:nvSpPr>
        <p:spPr>
          <a:xfrm>
            <a:off x="11064552" y="1052736"/>
            <a:ext cx="1210033"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D. H. Ji</a:t>
            </a:r>
          </a:p>
        </p:txBody>
      </p:sp>
    </p:spTree>
    <p:extLst>
      <p:ext uri="{BB962C8B-B14F-4D97-AF65-F5344CB8AC3E}">
        <p14:creationId xmlns:p14="http://schemas.microsoft.com/office/powerpoint/2010/main" val="12784812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a:xfrm>
            <a:off x="8688288" y="6232227"/>
            <a:ext cx="2844800" cy="365125"/>
          </a:xfrm>
        </p:spPr>
        <p:txBody>
          <a:bodyPr/>
          <a:lstStyle/>
          <a:p>
            <a:fld id="{098B4EB0-06CE-481E-B32B-52DF58230A15}" type="slidenum">
              <a:rPr lang="zh-CN" altLang="en-US" smtClean="0"/>
              <a:t>11</a:t>
            </a:fld>
            <a:endParaRPr lang="zh-CN" altLang="en-US" dirty="0"/>
          </a:p>
        </p:txBody>
      </p:sp>
      <p:sp>
        <p:nvSpPr>
          <p:cNvPr id="10" name="内容占位符 1"/>
          <p:cNvSpPr>
            <a:spLocks noGrp="1"/>
          </p:cNvSpPr>
          <p:nvPr>
            <p:ph idx="1"/>
          </p:nvPr>
        </p:nvSpPr>
        <p:spPr>
          <a:xfrm>
            <a:off x="479377" y="2348880"/>
            <a:ext cx="5616624" cy="864096"/>
          </a:xfrm>
        </p:spPr>
        <p:txBody>
          <a:bodyPr>
            <a:normAutofit/>
          </a:bodyPr>
          <a:lstStyle/>
          <a:p>
            <a:r>
              <a:rPr lang="en-US" altLang="zh-CN" sz="2000" b="1" dirty="0">
                <a:solidFill>
                  <a:srgbClr val="FF0000"/>
                </a:solidFill>
                <a:latin typeface="Times New Roman" panose="02020603050405020304" pitchFamily="18" charset="0"/>
                <a:cs typeface="Times New Roman" panose="02020603050405020304" pitchFamily="18" charset="0"/>
                <a:sym typeface="+mn-ea"/>
              </a:rPr>
              <a:t> Max. trans. error of the </a:t>
            </a:r>
            <a:r>
              <a:rPr lang="en-US" altLang="zh-CN" sz="2000" b="1" dirty="0" err="1">
                <a:solidFill>
                  <a:srgbClr val="FF0000"/>
                </a:solidFill>
                <a:latin typeface="Times New Roman" panose="02020603050405020304" pitchFamily="18" charset="0"/>
                <a:cs typeface="Times New Roman" panose="02020603050405020304" pitchFamily="18" charset="0"/>
                <a:sym typeface="+mn-ea"/>
              </a:rPr>
              <a:t>sextupole</a:t>
            </a:r>
            <a:r>
              <a:rPr lang="en-US" altLang="zh-CN" sz="2000" b="1" dirty="0">
                <a:solidFill>
                  <a:srgbClr val="FF0000"/>
                </a:solidFill>
                <a:latin typeface="Times New Roman" panose="02020603050405020304" pitchFamily="18" charset="0"/>
                <a:cs typeface="Times New Roman" panose="02020603050405020304" pitchFamily="18" charset="0"/>
                <a:sym typeface="+mn-ea"/>
              </a:rPr>
              <a:t> center </a:t>
            </a:r>
            <a:r>
              <a:rPr lang="en-US" altLang="zh-CN" sz="2000" b="1" dirty="0">
                <a:latin typeface="Times New Roman" panose="02020603050405020304" pitchFamily="18" charset="0"/>
                <a:cs typeface="Times New Roman" panose="02020603050405020304" pitchFamily="18" charset="0"/>
                <a:sym typeface="+mn-ea"/>
              </a:rPr>
              <a:t>(alignment based on the </a:t>
            </a:r>
            <a:r>
              <a:rPr lang="en-US" altLang="zh-CN" sz="2000" b="1" dirty="0" err="1">
                <a:latin typeface="Times New Roman" panose="02020603050405020304" pitchFamily="18" charset="0"/>
                <a:cs typeface="Times New Roman" panose="02020603050405020304" pitchFamily="18" charset="0"/>
                <a:sym typeface="+mn-ea"/>
              </a:rPr>
              <a:t>sextupole</a:t>
            </a:r>
            <a:r>
              <a:rPr lang="en-US" altLang="zh-CN" sz="2000" b="1" dirty="0">
                <a:latin typeface="Times New Roman" panose="02020603050405020304" pitchFamily="18" charset="0"/>
                <a:cs typeface="Times New Roman" panose="02020603050405020304" pitchFamily="18" charset="0"/>
                <a:sym typeface="+mn-ea"/>
              </a:rPr>
              <a:t> center)</a:t>
            </a:r>
          </a:p>
        </p:txBody>
      </p:sp>
      <p:sp>
        <p:nvSpPr>
          <p:cNvPr id="7" name="标题 3"/>
          <p:cNvSpPr>
            <a:spLocks noGrp="1"/>
          </p:cNvSpPr>
          <p:nvPr>
            <p:ph type="title"/>
          </p:nvPr>
        </p:nvSpPr>
        <p:spPr>
          <a:xfrm>
            <a:off x="623392" y="116632"/>
            <a:ext cx="10763325" cy="725470"/>
          </a:xfrm>
        </p:spPr>
        <p:txBody>
          <a:bodyPr/>
          <a:lstStyle/>
          <a:p>
            <a:pPr algn="ctr"/>
            <a:r>
              <a:rPr lang="en-US" altLang="zh-CN" sz="3600" dirty="0">
                <a:solidFill>
                  <a:srgbClr val="C00000"/>
                </a:solidFill>
                <a:latin typeface="Arial" panose="020B0604020202020204" pitchFamily="34" charset="0"/>
                <a:ea typeface="+mj-ea"/>
                <a:cs typeface="Arial" panose="020B0604020202020204" pitchFamily="34" charset="0"/>
              </a:rPr>
              <a:t>Error estimation for the combined dipoles</a:t>
            </a:r>
            <a:endParaRPr lang="zh-CN" altLang="en-US" sz="3600" dirty="0">
              <a:solidFill>
                <a:srgbClr val="C00000"/>
              </a:solidFill>
              <a:latin typeface="Arial" panose="020B0604020202020204" pitchFamily="34" charset="0"/>
              <a:ea typeface="+mj-ea"/>
              <a:cs typeface="Arial" panose="020B0604020202020204" pitchFamily="34" charset="0"/>
            </a:endParaRPr>
          </a:p>
        </p:txBody>
      </p:sp>
      <p:sp>
        <p:nvSpPr>
          <p:cNvPr id="11" name="内容占位符 1">
            <a:extLst>
              <a:ext uri="{FF2B5EF4-FFF2-40B4-BE49-F238E27FC236}">
                <a16:creationId xmlns:a16="http://schemas.microsoft.com/office/drawing/2014/main" xmlns="" id="{01DCA489-D690-4096-B121-62599F984750}"/>
              </a:ext>
            </a:extLst>
          </p:cNvPr>
          <p:cNvSpPr txBox="1">
            <a:spLocks/>
          </p:cNvSpPr>
          <p:nvPr/>
        </p:nvSpPr>
        <p:spPr>
          <a:xfrm>
            <a:off x="479376" y="1083179"/>
            <a:ext cx="5616624" cy="792088"/>
          </a:xfrm>
          <a:prstGeom prst="rect">
            <a:avLst/>
          </a:prstGeom>
        </p:spPr>
        <p:txBody>
          <a:bodyPr vert="horz" lIns="91440" tIns="45720" rIns="91440" bIns="45720" rtlCol="0">
            <a:noAutofit/>
          </a:bodyPr>
          <a:lstStyle>
            <a:lvl1pPr marL="342900" indent="-342900" algn="l" defTabSz="914400" rtl="0" eaLnBrk="1" latinLnBrk="0" hangingPunct="1">
              <a:lnSpc>
                <a:spcPct val="110000"/>
              </a:lnSpc>
              <a:spcBef>
                <a:spcPts val="0"/>
              </a:spcBef>
              <a:spcAft>
                <a:spcPts val="1000"/>
              </a:spcAft>
              <a:buClr>
                <a:srgbClr val="FFC000"/>
              </a:buClr>
              <a:buSzPct val="80000"/>
              <a:buFont typeface="Wingdings" pitchFamily="2" charset="2"/>
              <a:buChar char="n"/>
              <a:defRPr sz="28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400" kern="1200" baseline="0">
                <a:solidFill>
                  <a:schemeClr val="tx1"/>
                </a:solidFill>
                <a:latin typeface="Arial" panose="020B0604020202020204" pitchFamily="34" charset="0"/>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zh-CN" sz="2000" b="1" dirty="0">
                <a:solidFill>
                  <a:srgbClr val="FF0000"/>
                </a:solidFill>
                <a:latin typeface="Times New Roman" panose="02020603050405020304" pitchFamily="18" charset="0"/>
                <a:cs typeface="Times New Roman" panose="02020603050405020304" pitchFamily="18" charset="0"/>
                <a:sym typeface="+mn-ea"/>
              </a:rPr>
              <a:t> Max. mechanical error </a:t>
            </a:r>
            <a:r>
              <a:rPr lang="en-US" altLang="zh-CN" sz="2000" b="1" dirty="0">
                <a:latin typeface="Times New Roman" panose="02020603050405020304" pitchFamily="18" charset="0"/>
                <a:cs typeface="Times New Roman" panose="02020603050405020304" pitchFamily="18" charset="0"/>
                <a:sym typeface="+mn-ea"/>
              </a:rPr>
              <a:t>(deformation, part dimensions, assembly, welding…)</a:t>
            </a:r>
          </a:p>
        </p:txBody>
      </p:sp>
      <p:sp>
        <p:nvSpPr>
          <p:cNvPr id="12" name="文本框 11">
            <a:extLst>
              <a:ext uri="{FF2B5EF4-FFF2-40B4-BE49-F238E27FC236}">
                <a16:creationId xmlns:a16="http://schemas.microsoft.com/office/drawing/2014/main" xmlns="" id="{DB48BE81-CF32-4AC9-8839-D5852E98992B}"/>
              </a:ext>
            </a:extLst>
          </p:cNvPr>
          <p:cNvSpPr txBox="1"/>
          <p:nvPr/>
        </p:nvSpPr>
        <p:spPr>
          <a:xfrm>
            <a:off x="1199456" y="1894702"/>
            <a:ext cx="6097136" cy="369332"/>
          </a:xfrm>
          <a:prstGeom prst="rect">
            <a:avLst/>
          </a:prstGeom>
          <a:noFill/>
        </p:spPr>
        <p:txBody>
          <a:bodyPr wrap="square">
            <a:spAutoFit/>
          </a:bodyPr>
          <a:lstStyle/>
          <a:p>
            <a:r>
              <a:rPr lang="en-US" altLang="zh-SG" dirty="0"/>
              <a:t>-- Horizontal</a:t>
            </a:r>
            <a:r>
              <a:rPr lang="zh-SG" altLang="en-US" dirty="0"/>
              <a:t>：</a:t>
            </a:r>
            <a:r>
              <a:rPr lang="en-US" altLang="zh-SG" dirty="0"/>
              <a:t>0.30mm,  Vertical</a:t>
            </a:r>
            <a:r>
              <a:rPr lang="zh-SG" altLang="en-US" dirty="0"/>
              <a:t>：</a:t>
            </a:r>
            <a:r>
              <a:rPr lang="en-US" altLang="zh-SG" dirty="0"/>
              <a:t>0.10mm </a:t>
            </a:r>
            <a:endParaRPr lang="zh-SG" altLang="en-US" dirty="0"/>
          </a:p>
        </p:txBody>
      </p:sp>
      <p:sp>
        <p:nvSpPr>
          <p:cNvPr id="13" name="文本框 12">
            <a:extLst>
              <a:ext uri="{FF2B5EF4-FFF2-40B4-BE49-F238E27FC236}">
                <a16:creationId xmlns:a16="http://schemas.microsoft.com/office/drawing/2014/main" xmlns="" id="{E4BAB445-758E-443A-804C-0C4CAB80FB61}"/>
              </a:ext>
            </a:extLst>
          </p:cNvPr>
          <p:cNvSpPr txBox="1"/>
          <p:nvPr/>
        </p:nvSpPr>
        <p:spPr>
          <a:xfrm>
            <a:off x="1199456" y="3212976"/>
            <a:ext cx="6097136" cy="369332"/>
          </a:xfrm>
          <a:prstGeom prst="rect">
            <a:avLst/>
          </a:prstGeom>
          <a:noFill/>
        </p:spPr>
        <p:txBody>
          <a:bodyPr wrap="square">
            <a:spAutoFit/>
          </a:bodyPr>
          <a:lstStyle/>
          <a:p>
            <a:r>
              <a:rPr lang="en-US" altLang="zh-SG" dirty="0"/>
              <a:t>-- Horizontal</a:t>
            </a:r>
            <a:r>
              <a:rPr lang="zh-SG" altLang="en-US" dirty="0"/>
              <a:t>：</a:t>
            </a:r>
            <a:r>
              <a:rPr lang="en-US" altLang="zh-SG" dirty="0"/>
              <a:t>0.20mm,  Vertical</a:t>
            </a:r>
            <a:r>
              <a:rPr lang="zh-SG" altLang="en-US" dirty="0"/>
              <a:t>：</a:t>
            </a:r>
            <a:r>
              <a:rPr lang="en-US" altLang="zh-SG" dirty="0"/>
              <a:t>0.20mm </a:t>
            </a:r>
            <a:endParaRPr lang="zh-SG" altLang="en-US" dirty="0"/>
          </a:p>
        </p:txBody>
      </p:sp>
      <p:graphicFrame>
        <p:nvGraphicFramePr>
          <p:cNvPr id="19" name="表格 18">
            <a:extLst>
              <a:ext uri="{FF2B5EF4-FFF2-40B4-BE49-F238E27FC236}">
                <a16:creationId xmlns:a16="http://schemas.microsoft.com/office/drawing/2014/main" xmlns="" id="{450BA4A5-EDBF-4825-A83F-288226545AE9}"/>
              </a:ext>
            </a:extLst>
          </p:cNvPr>
          <p:cNvGraphicFramePr/>
          <p:nvPr>
            <p:custDataLst>
              <p:tags r:id="rId1"/>
            </p:custDataLst>
            <p:extLst>
              <p:ext uri="{D42A27DB-BD31-4B8C-83A1-F6EECF244321}">
                <p14:modId xmlns:p14="http://schemas.microsoft.com/office/powerpoint/2010/main" val="2609554349"/>
              </p:ext>
            </p:extLst>
          </p:nvPr>
        </p:nvGraphicFramePr>
        <p:xfrm>
          <a:off x="623392" y="3717032"/>
          <a:ext cx="10887075" cy="2157730"/>
        </p:xfrm>
        <a:graphic>
          <a:graphicData uri="http://schemas.openxmlformats.org/drawingml/2006/table">
            <a:tbl>
              <a:tblPr firstRow="1" bandRow="1">
                <a:tableStyleId>{5C22544A-7EE6-4342-B048-85BDC9FD1C3A}</a:tableStyleId>
              </a:tblPr>
              <a:tblGrid>
                <a:gridCol w="1209675">
                  <a:extLst>
                    <a:ext uri="{9D8B030D-6E8A-4147-A177-3AD203B41FA5}">
                      <a16:colId xmlns:a16="http://schemas.microsoft.com/office/drawing/2014/main" xmlns="" val="20000"/>
                    </a:ext>
                  </a:extLst>
                </a:gridCol>
                <a:gridCol w="1209675">
                  <a:extLst>
                    <a:ext uri="{9D8B030D-6E8A-4147-A177-3AD203B41FA5}">
                      <a16:colId xmlns:a16="http://schemas.microsoft.com/office/drawing/2014/main" xmlns="" val="20001"/>
                    </a:ext>
                  </a:extLst>
                </a:gridCol>
                <a:gridCol w="1209675">
                  <a:extLst>
                    <a:ext uri="{9D8B030D-6E8A-4147-A177-3AD203B41FA5}">
                      <a16:colId xmlns:a16="http://schemas.microsoft.com/office/drawing/2014/main" xmlns="" val="20002"/>
                    </a:ext>
                  </a:extLst>
                </a:gridCol>
                <a:gridCol w="1209675">
                  <a:extLst>
                    <a:ext uri="{9D8B030D-6E8A-4147-A177-3AD203B41FA5}">
                      <a16:colId xmlns:a16="http://schemas.microsoft.com/office/drawing/2014/main" xmlns="" val="20003"/>
                    </a:ext>
                  </a:extLst>
                </a:gridCol>
                <a:gridCol w="1209675">
                  <a:extLst>
                    <a:ext uri="{9D8B030D-6E8A-4147-A177-3AD203B41FA5}">
                      <a16:colId xmlns:a16="http://schemas.microsoft.com/office/drawing/2014/main" xmlns="" val="20004"/>
                    </a:ext>
                  </a:extLst>
                </a:gridCol>
                <a:gridCol w="1209675">
                  <a:extLst>
                    <a:ext uri="{9D8B030D-6E8A-4147-A177-3AD203B41FA5}">
                      <a16:colId xmlns:a16="http://schemas.microsoft.com/office/drawing/2014/main" xmlns="" val="20005"/>
                    </a:ext>
                  </a:extLst>
                </a:gridCol>
                <a:gridCol w="1094878">
                  <a:extLst>
                    <a:ext uri="{9D8B030D-6E8A-4147-A177-3AD203B41FA5}">
                      <a16:colId xmlns:a16="http://schemas.microsoft.com/office/drawing/2014/main" xmlns="" val="20006"/>
                    </a:ext>
                  </a:extLst>
                </a:gridCol>
                <a:gridCol w="1512168">
                  <a:extLst>
                    <a:ext uri="{9D8B030D-6E8A-4147-A177-3AD203B41FA5}">
                      <a16:colId xmlns:a16="http://schemas.microsoft.com/office/drawing/2014/main" xmlns="" val="20007"/>
                    </a:ext>
                  </a:extLst>
                </a:gridCol>
                <a:gridCol w="1021979">
                  <a:extLst>
                    <a:ext uri="{9D8B030D-6E8A-4147-A177-3AD203B41FA5}">
                      <a16:colId xmlns:a16="http://schemas.microsoft.com/office/drawing/2014/main" xmlns="" val="20008"/>
                    </a:ext>
                  </a:extLst>
                </a:gridCol>
              </a:tblGrid>
              <a:tr h="579755">
                <a:tc rowSpan="2" gridSpan="2">
                  <a:txBody>
                    <a:bodyPr/>
                    <a:lstStyle/>
                    <a:p>
                      <a:pPr algn="ctr" fontAlgn="ctr"/>
                      <a:r>
                        <a:rPr lang="en-US" altLang="zh-CN" sz="1800" b="0" i="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Design value</a:t>
                      </a:r>
                      <a:endParaRPr lang="zh-CN" altLang="en-US" sz="1800" b="0" i="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a:txBody>
                  <a:tcPr marL="9842" marR="9842" marT="9842" marB="0" anchor="ctr">
                    <a:lnL w="19050" cmpd="sng">
                      <a:solidFill>
                        <a:schemeClr val="tx1"/>
                      </a:solidFill>
                      <a:prstDash val="solid"/>
                    </a:lnL>
                    <a:lnR w="19050" cmpd="sng">
                      <a:solidFill>
                        <a:schemeClr val="tx1"/>
                      </a:solidFill>
                      <a:prstDash val="solid"/>
                    </a:lnR>
                    <a:lnT w="19050" cmpd="sng">
                      <a:solidFill>
                        <a:schemeClr val="tx1"/>
                      </a:solidFill>
                      <a:prstDash val="solid"/>
                    </a:lnT>
                  </a:tcPr>
                </a:tc>
                <a:tc rowSpan="2" hMerge="1">
                  <a:txBody>
                    <a:bodyPr/>
                    <a:lstStyle/>
                    <a:p>
                      <a:endParaRPr lang="zh-SG"/>
                    </a:p>
                  </a:txBody>
                  <a:tcPr marL="9842" marR="9842" marT="9842" marB="0" anchor="ctr">
                    <a:lnR w="19050" cmpd="sng">
                      <a:solidFill>
                        <a:schemeClr val="tx1"/>
                      </a:solidFill>
                      <a:prstDash val="solid"/>
                    </a:lnR>
                    <a:lnT w="19050" cmpd="sng">
                      <a:solidFill>
                        <a:schemeClr val="tx1"/>
                      </a:solidFill>
                      <a:prstDash val="solid"/>
                    </a:lnT>
                  </a:tcPr>
                </a:tc>
                <a:tc gridSpan="3">
                  <a:txBody>
                    <a:bodyPr/>
                    <a:lstStyle/>
                    <a:p>
                      <a:pPr algn="ctr" fontAlgn="ctr">
                        <a:buNone/>
                      </a:pPr>
                      <a:r>
                        <a:rPr lang="en-US" altLang="zh-CN" sz="1800" b="0" i="0"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Error simulation</a:t>
                      </a:r>
                      <a:endParaRPr lang="zh-CN" altLang="en-US" sz="1800" b="0" i="0" dirty="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a:txBody>
                  <a:tcPr marL="9842" marR="9842" marT="9842" marB="0" anchor="ctr">
                    <a:lnL w="19050" cmpd="sng">
                      <a:solidFill>
                        <a:schemeClr val="tx1"/>
                      </a:solidFill>
                      <a:prstDash val="solid"/>
                    </a:lnL>
                    <a:lnT w="19050" cmpd="sng">
                      <a:solidFill>
                        <a:schemeClr val="tx1"/>
                      </a:solidFill>
                      <a:prstDash val="solid"/>
                    </a:lnT>
                    <a:lnB w="12700">
                      <a:solidFill>
                        <a:schemeClr val="bg1"/>
                      </a:solidFill>
                      <a:prstDash val="solid"/>
                    </a:lnB>
                  </a:tcPr>
                </a:tc>
                <a:tc hMerge="1">
                  <a:txBody>
                    <a:bodyPr/>
                    <a:lstStyle/>
                    <a:p>
                      <a:endParaRPr lang="zh-SG"/>
                    </a:p>
                  </a:txBody>
                  <a:tcPr marL="9842" marR="9842" marT="9842" marB="0" anchor="ctr">
                    <a:lnL w="19050" cmpd="sng">
                      <a:solidFill>
                        <a:schemeClr val="tx1"/>
                      </a:solidFill>
                      <a:prstDash val="solid"/>
                    </a:lnL>
                    <a:lnT w="19050" cmpd="sng">
                      <a:solidFill>
                        <a:schemeClr val="tx1"/>
                      </a:solidFill>
                      <a:prstDash val="solid"/>
                    </a:lnT>
                    <a:lnB w="12700">
                      <a:solidFill>
                        <a:schemeClr val="bg1"/>
                      </a:solidFill>
                      <a:prstDash val="solid"/>
                    </a:lnB>
                  </a:tcPr>
                </a:tc>
                <a:tc hMerge="1">
                  <a:txBody>
                    <a:bodyPr/>
                    <a:lstStyle/>
                    <a:p>
                      <a:endParaRPr lang="zh-SG"/>
                    </a:p>
                  </a:txBody>
                  <a:tcPr marL="9842" marR="9842" marT="9842" marB="0" anchor="ctr">
                    <a:lnL w="19050" cmpd="sng">
                      <a:solidFill>
                        <a:schemeClr val="tx1"/>
                      </a:solidFill>
                      <a:prstDash val="solid"/>
                    </a:lnL>
                    <a:lnT w="19050" cmpd="sng">
                      <a:solidFill>
                        <a:schemeClr val="tx1"/>
                      </a:solidFill>
                      <a:prstDash val="solid"/>
                    </a:lnT>
                    <a:lnB w="12700">
                      <a:solidFill>
                        <a:schemeClr val="bg1"/>
                      </a:solidFill>
                      <a:prstDash val="solid"/>
                    </a:lnB>
                  </a:tcPr>
                </a:tc>
                <a:tc rowSpan="2">
                  <a:txBody>
                    <a:bodyPr/>
                    <a:lstStyle/>
                    <a:p>
                      <a:pPr algn="ctr" fontAlgn="ctr">
                        <a:buNone/>
                      </a:pPr>
                      <a:r>
                        <a:rPr lang="en-US" altLang="zh-CN" sz="1800" b="0" i="0" dirty="0">
                          <a:solidFill>
                            <a:srgbClr val="000000"/>
                          </a:solidFill>
                          <a:latin typeface="微软雅黑" panose="020B0503020204020204" pitchFamily="34" charset="-122"/>
                          <a:ea typeface="微软雅黑" panose="020B0503020204020204" pitchFamily="34" charset="-122"/>
                        </a:rPr>
                        <a:t>Relative error</a:t>
                      </a:r>
                      <a:endParaRPr lang="zh-CN" altLang="en-US" sz="1800" b="0" i="0" dirty="0">
                        <a:solidFill>
                          <a:srgbClr val="000000"/>
                        </a:solidFill>
                        <a:latin typeface="微软雅黑" panose="020B0503020204020204" pitchFamily="34" charset="-122"/>
                        <a:ea typeface="微软雅黑" panose="020B0503020204020204" pitchFamily="34" charset="-122"/>
                      </a:endParaRPr>
                    </a:p>
                  </a:txBody>
                  <a:tcPr marL="9842" marR="9842" marT="9842" marB="0" anchor="ctr">
                    <a:lnT w="19050" cmpd="sng">
                      <a:solidFill>
                        <a:schemeClr val="tx1"/>
                      </a:solidFill>
                      <a:prstDash val="solid"/>
                    </a:lnT>
                  </a:tcPr>
                </a:tc>
                <a:tc rowSpan="2">
                  <a:txBody>
                    <a:bodyPr/>
                    <a:lstStyle/>
                    <a:p>
                      <a:pPr algn="ctr" fontAlgn="ctr">
                        <a:buNone/>
                      </a:pPr>
                      <a:r>
                        <a:rPr lang="el-GR" altLang="zh-CN" sz="18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Δ</a:t>
                      </a:r>
                      <a:r>
                        <a:rPr lang="en-US" altLang="zh-CN" sz="1800" b="0">
                          <a:solidFill>
                            <a:srgbClr val="000000"/>
                          </a:solidFill>
                          <a:latin typeface="微软雅黑" panose="020B0503020204020204" pitchFamily="34" charset="-122"/>
                          <a:ea typeface="微软雅黑" panose="020B0503020204020204" pitchFamily="34" charset="-122"/>
                          <a:sym typeface="+mn-ea"/>
                        </a:rPr>
                        <a:t>B3/B</a:t>
                      </a:r>
                      <a:endParaRPr lang="en-US" altLang="zh-CN" sz="1800" b="0" i="0" dirty="0">
                        <a:solidFill>
                          <a:srgbClr val="000000"/>
                        </a:solidFill>
                        <a:latin typeface="微软雅黑" panose="020B0503020204020204" pitchFamily="34" charset="-122"/>
                        <a:ea typeface="微软雅黑" panose="020B0503020204020204" pitchFamily="34" charset="-122"/>
                        <a:sym typeface="+mn-ea"/>
                      </a:endParaRPr>
                    </a:p>
                  </a:txBody>
                  <a:tcPr marL="9842" marR="9842" marT="9842" marB="0" anchor="ctr">
                    <a:lnT w="19050" cmpd="sng">
                      <a:solidFill>
                        <a:schemeClr val="tx1"/>
                      </a:solidFill>
                      <a:prstDash val="solid"/>
                    </a:lnT>
                  </a:tcPr>
                </a:tc>
                <a:tc rowSpan="2">
                  <a:txBody>
                    <a:bodyPr/>
                    <a:lstStyle/>
                    <a:p>
                      <a:pPr algn="ctr" fontAlgn="ctr">
                        <a:buNone/>
                      </a:pPr>
                      <a:r>
                        <a:rPr lang="en-US" altLang="zh-CN" sz="1800" b="0" i="0" dirty="0">
                          <a:solidFill>
                            <a:srgbClr val="000000"/>
                          </a:solidFill>
                          <a:latin typeface="微软雅黑" panose="020B0503020204020204" pitchFamily="34" charset="-122"/>
                          <a:ea typeface="微软雅黑" panose="020B0503020204020204" pitchFamily="34" charset="-122"/>
                        </a:rPr>
                        <a:t>requirement</a:t>
                      </a:r>
                      <a:endParaRPr lang="zh-CN" altLang="en-US" sz="1800" b="0" i="0" dirty="0">
                        <a:solidFill>
                          <a:srgbClr val="000000"/>
                        </a:solidFill>
                        <a:latin typeface="微软雅黑" panose="020B0503020204020204" pitchFamily="34" charset="-122"/>
                        <a:ea typeface="微软雅黑" panose="020B0503020204020204" pitchFamily="34" charset="-122"/>
                      </a:endParaRPr>
                    </a:p>
                  </a:txBody>
                  <a:tcPr marL="9842" marR="9842" marT="9842" marB="0" anchor="ctr">
                    <a:lnT w="19050" cmpd="sng">
                      <a:solidFill>
                        <a:schemeClr val="tx1"/>
                      </a:solidFill>
                      <a:prstDash val="solid"/>
                    </a:lnT>
                  </a:tcPr>
                </a:tc>
                <a:tc rowSpan="2">
                  <a:txBody>
                    <a:bodyPr/>
                    <a:lstStyle/>
                    <a:p>
                      <a:pPr algn="ctr" fontAlgn="ctr">
                        <a:buNone/>
                      </a:pPr>
                      <a:r>
                        <a:rPr lang="en-US" altLang="zh-CN" sz="1800" b="0" i="0" dirty="0">
                          <a:solidFill>
                            <a:srgbClr val="000000"/>
                          </a:solidFill>
                          <a:latin typeface="微软雅黑" panose="020B0503020204020204" pitchFamily="34" charset="-122"/>
                          <a:ea typeface="微软雅黑" panose="020B0503020204020204" pitchFamily="34" charset="-122"/>
                        </a:rPr>
                        <a:t>status</a:t>
                      </a:r>
                      <a:endParaRPr lang="zh-CN" altLang="en-US" sz="1800" b="0" i="0" dirty="0">
                        <a:solidFill>
                          <a:srgbClr val="000000"/>
                        </a:solidFill>
                        <a:latin typeface="微软雅黑" panose="020B0503020204020204" pitchFamily="34" charset="-122"/>
                        <a:ea typeface="微软雅黑" panose="020B0503020204020204" pitchFamily="34" charset="-122"/>
                      </a:endParaRPr>
                    </a:p>
                  </a:txBody>
                  <a:tcPr marL="9842" marR="9842" marT="9842" marB="0" anchor="ctr">
                    <a:lnR w="19050" cmpd="sng">
                      <a:solidFill>
                        <a:schemeClr val="tx1"/>
                      </a:solidFill>
                      <a:prstDash val="solid"/>
                    </a:lnR>
                    <a:lnT w="19050" cmpd="sng">
                      <a:solidFill>
                        <a:schemeClr val="tx1"/>
                      </a:solidFill>
                      <a:prstDash val="solid"/>
                    </a:lnT>
                  </a:tcPr>
                </a:tc>
                <a:extLst>
                  <a:ext uri="{0D108BD9-81ED-4DB2-BD59-A6C34878D82A}">
                    <a16:rowId xmlns:a16="http://schemas.microsoft.com/office/drawing/2014/main" xmlns="" val="10000"/>
                  </a:ext>
                </a:extLst>
              </a:tr>
              <a:tr h="346710">
                <a:tc gridSpan="2" vMerge="1">
                  <a:txBody>
                    <a:bodyPr/>
                    <a:lstStyle/>
                    <a:p>
                      <a:endParaRPr lang="zh-SG"/>
                    </a:p>
                  </a:txBody>
                  <a:tcPr marL="9842" marR="9842" marT="9842" marB="0" anchor="ctr">
                    <a:lnL w="19050" cmpd="sng">
                      <a:solidFill>
                        <a:schemeClr val="tx1"/>
                      </a:solidFill>
                      <a:prstDash val="solid"/>
                    </a:lnL>
                    <a:lnR w="19050" cmpd="sng">
                      <a:solidFill>
                        <a:schemeClr val="tx1"/>
                      </a:solidFill>
                      <a:prstDash val="solid"/>
                    </a:lnR>
                    <a:lnT w="19050" cmpd="sng">
                      <a:solidFill>
                        <a:schemeClr val="tx1"/>
                      </a:solidFill>
                      <a:prstDash val="solid"/>
                    </a:lnT>
                  </a:tcPr>
                </a:tc>
                <a:tc hMerge="1" vMerge="1">
                  <a:txBody>
                    <a:bodyPr/>
                    <a:lstStyle/>
                    <a:p>
                      <a:endParaRPr lang="zh-SG"/>
                    </a:p>
                  </a:txBody>
                  <a:tcPr marL="9842" marR="9842" marT="9842" marB="0" anchor="ctr">
                    <a:lnR w="19050">
                      <a:solidFill>
                        <a:schemeClr val="tx1"/>
                      </a:solidFill>
                      <a:prstDash val="solid"/>
                    </a:lnR>
                    <a:lnT w="19050" cmpd="sng">
                      <a:solidFill>
                        <a:schemeClr val="tx1"/>
                      </a:solidFill>
                      <a:prstDash val="solid"/>
                    </a:lnT>
                  </a:tcPr>
                </a:tc>
                <a:tc>
                  <a:txBody>
                    <a:bodyPr/>
                    <a:lstStyle/>
                    <a:p>
                      <a:pPr algn="ctr" fontAlgn="ctr">
                        <a:buNone/>
                      </a:pPr>
                      <a:r>
                        <a:rPr lang="en-US" altLang="zh-CN" sz="1800">
                          <a:solidFill>
                            <a:srgbClr val="000000"/>
                          </a:solidFill>
                          <a:latin typeface="微软雅黑" panose="020B0503020204020204" pitchFamily="34" charset="-122"/>
                          <a:ea typeface="微软雅黑" panose="020B0503020204020204" pitchFamily="34" charset="-122"/>
                          <a:sym typeface="+mn-ea"/>
                        </a:rPr>
                        <a:t>Bx</a:t>
                      </a:r>
                      <a:endParaRPr lang="en-US" altLang="zh-CN" sz="1800" b="0" i="0">
                        <a:solidFill>
                          <a:srgbClr val="000000"/>
                        </a:solidFill>
                        <a:latin typeface="微软雅黑" panose="020B0503020204020204" pitchFamily="34" charset="-122"/>
                        <a:ea typeface="微软雅黑" panose="020B0503020204020204" pitchFamily="34" charset="-122"/>
                        <a:sym typeface="+mn-ea"/>
                      </a:endParaRPr>
                    </a:p>
                  </a:txBody>
                  <a:tcPr marL="9842" marR="9842" marT="9842" marB="0" anchor="ctr">
                    <a:lnL w="19050">
                      <a:solidFill>
                        <a:schemeClr val="tx1"/>
                      </a:solidFill>
                      <a:prstDash val="solid"/>
                    </a:lnL>
                    <a:lnR>
                      <a:noFill/>
                    </a:lnR>
                    <a:lnT w="12700">
                      <a:solidFill>
                        <a:schemeClr val="bg1"/>
                      </a:solidFill>
                      <a:prstDash val="solid"/>
                    </a:lnT>
                    <a:lnB w="28575">
                      <a:solidFill>
                        <a:schemeClr val="bg1"/>
                      </a:solidFill>
                      <a:prstDash val="solid"/>
                    </a:lnB>
                    <a:lnTlToBr>
                      <a:noFill/>
                    </a:lnTlToBr>
                    <a:lnBlToTr>
                      <a:noFill/>
                    </a:lnBlToTr>
                    <a:solidFill>
                      <a:srgbClr val="4F80BD"/>
                    </a:solidFill>
                  </a:tcPr>
                </a:tc>
                <a:tc>
                  <a:txBody>
                    <a:bodyPr/>
                    <a:lstStyle/>
                    <a:p>
                      <a:pPr algn="ctr" fontAlgn="ctr">
                        <a:buNone/>
                      </a:pPr>
                      <a:r>
                        <a:rPr lang="en-US" altLang="zh-CN" sz="1800">
                          <a:solidFill>
                            <a:srgbClr val="000000"/>
                          </a:solidFill>
                          <a:latin typeface="微软雅黑" panose="020B0503020204020204" pitchFamily="34" charset="-122"/>
                          <a:ea typeface="微软雅黑" panose="020B0503020204020204" pitchFamily="34" charset="-122"/>
                          <a:sym typeface="+mn-ea"/>
                        </a:rPr>
                        <a:t>By</a:t>
                      </a:r>
                      <a:endParaRPr lang="en-US" altLang="zh-CN" sz="1800" b="0" i="0">
                        <a:solidFill>
                          <a:srgbClr val="000000"/>
                        </a:solidFill>
                        <a:latin typeface="微软雅黑" panose="020B0503020204020204" pitchFamily="34" charset="-122"/>
                        <a:ea typeface="微软雅黑" panose="020B0503020204020204" pitchFamily="34" charset="-122"/>
                        <a:sym typeface="+mn-ea"/>
                      </a:endParaRPr>
                    </a:p>
                  </a:txBody>
                  <a:tcPr marL="9842" marR="9842" marT="9842" marB="0" anchor="ctr">
                    <a:lnL>
                      <a:noFill/>
                    </a:lnL>
                    <a:lnR>
                      <a:noFill/>
                    </a:lnR>
                    <a:lnT w="12700">
                      <a:solidFill>
                        <a:schemeClr val="bg1"/>
                      </a:solidFill>
                      <a:prstDash val="solid"/>
                    </a:lnT>
                    <a:lnB w="28575">
                      <a:solidFill>
                        <a:schemeClr val="bg1"/>
                      </a:solidFill>
                      <a:prstDash val="solid"/>
                    </a:lnB>
                    <a:lnTlToBr>
                      <a:noFill/>
                    </a:lnTlToBr>
                    <a:lnBlToTr>
                      <a:noFill/>
                    </a:lnBlToTr>
                    <a:solidFill>
                      <a:srgbClr val="4F80BD"/>
                    </a:solidFill>
                  </a:tcPr>
                </a:tc>
                <a:tc>
                  <a:txBody>
                    <a:bodyPr/>
                    <a:lstStyle/>
                    <a:p>
                      <a:pPr algn="ctr" fontAlgn="ctr">
                        <a:buNone/>
                      </a:pPr>
                      <a:r>
                        <a:rPr lang="en-US" altLang="zh-CN" sz="1800">
                          <a:solidFill>
                            <a:srgbClr val="000000"/>
                          </a:solidFill>
                          <a:latin typeface="微软雅黑" panose="020B0503020204020204" pitchFamily="34" charset="-122"/>
                          <a:ea typeface="微软雅黑" panose="020B0503020204020204" pitchFamily="34" charset="-122"/>
                          <a:sym typeface="+mn-ea"/>
                        </a:rPr>
                        <a:t>Bmod</a:t>
                      </a:r>
                      <a:endParaRPr lang="en-US" altLang="zh-CN" sz="1800" b="0" i="0">
                        <a:solidFill>
                          <a:srgbClr val="000000"/>
                        </a:solidFill>
                        <a:latin typeface="微软雅黑" panose="020B0503020204020204" pitchFamily="34" charset="-122"/>
                        <a:ea typeface="微软雅黑" panose="020B0503020204020204" pitchFamily="34" charset="-122"/>
                        <a:sym typeface="+mn-ea"/>
                      </a:endParaRPr>
                    </a:p>
                  </a:txBody>
                  <a:tcPr marL="9842" marR="9842" marT="9842" marB="0" anchor="ctr">
                    <a:lnL>
                      <a:noFill/>
                    </a:lnL>
                    <a:lnR w="12700">
                      <a:solidFill>
                        <a:schemeClr val="bg1"/>
                      </a:solidFill>
                      <a:prstDash val="solid"/>
                    </a:lnR>
                    <a:lnT w="12700">
                      <a:solidFill>
                        <a:schemeClr val="bg1"/>
                      </a:solidFill>
                      <a:prstDash val="solid"/>
                    </a:lnT>
                    <a:lnB w="28575">
                      <a:solidFill>
                        <a:schemeClr val="bg1"/>
                      </a:solidFill>
                      <a:prstDash val="solid"/>
                    </a:lnB>
                    <a:lnTlToBr>
                      <a:noFill/>
                    </a:lnTlToBr>
                    <a:lnBlToTr>
                      <a:noFill/>
                    </a:lnBlToTr>
                    <a:solidFill>
                      <a:srgbClr val="4F80BD"/>
                    </a:solidFill>
                  </a:tcPr>
                </a:tc>
                <a:tc vMerge="1">
                  <a:txBody>
                    <a:bodyPr/>
                    <a:lstStyle/>
                    <a:p>
                      <a:endParaRPr lang="zh-SG"/>
                    </a:p>
                  </a:txBody>
                  <a:tcPr marL="9842" marR="9842" marT="9842" marB="0" anchor="ctr">
                    <a:lnL w="12700">
                      <a:solidFill>
                        <a:schemeClr val="bg1"/>
                      </a:solidFill>
                      <a:prstDash val="solid"/>
                    </a:lnL>
                    <a:lnT w="19050" cmpd="sng">
                      <a:solidFill>
                        <a:schemeClr val="tx1"/>
                      </a:solidFill>
                      <a:prstDash val="solid"/>
                    </a:lnT>
                  </a:tcPr>
                </a:tc>
                <a:tc vMerge="1">
                  <a:txBody>
                    <a:bodyPr/>
                    <a:lstStyle/>
                    <a:p>
                      <a:endParaRPr lang="zh-SG"/>
                    </a:p>
                  </a:txBody>
                  <a:tcPr marL="9842" marR="9842" marT="9842" marB="0" anchor="ctr">
                    <a:lnL w="12700">
                      <a:solidFill>
                        <a:schemeClr val="bg1"/>
                      </a:solidFill>
                      <a:prstDash val="solid"/>
                    </a:lnL>
                    <a:lnT w="19050" cmpd="sng">
                      <a:solidFill>
                        <a:schemeClr val="tx1"/>
                      </a:solidFill>
                      <a:prstDash val="solid"/>
                    </a:lnT>
                  </a:tcPr>
                </a:tc>
                <a:tc vMerge="1">
                  <a:txBody>
                    <a:bodyPr/>
                    <a:lstStyle/>
                    <a:p>
                      <a:endParaRPr lang="zh-SG"/>
                    </a:p>
                  </a:txBody>
                  <a:tcPr marL="9842" marR="9842" marT="9842" marB="0" anchor="ctr">
                    <a:lnT w="19050" cmpd="sng">
                      <a:solidFill>
                        <a:schemeClr val="tx1"/>
                      </a:solidFill>
                      <a:prstDash val="solid"/>
                    </a:lnT>
                  </a:tcPr>
                </a:tc>
                <a:tc vMerge="1">
                  <a:txBody>
                    <a:bodyPr/>
                    <a:lstStyle/>
                    <a:p>
                      <a:endParaRPr lang="zh-SG"/>
                    </a:p>
                  </a:txBody>
                  <a:tcPr marL="9842" marR="9842" marT="9842" marB="0" anchor="ctr">
                    <a:lnR w="19050" cmpd="sng">
                      <a:solidFill>
                        <a:schemeClr val="tx1"/>
                      </a:solidFill>
                      <a:prstDash val="solid"/>
                    </a:lnR>
                    <a:lnT w="19050" cmpd="sng">
                      <a:solidFill>
                        <a:schemeClr val="tx1"/>
                      </a:solidFill>
                      <a:prstDash val="solid"/>
                    </a:lnT>
                  </a:tcPr>
                </a:tc>
                <a:extLst>
                  <a:ext uri="{0D108BD9-81ED-4DB2-BD59-A6C34878D82A}">
                    <a16:rowId xmlns:a16="http://schemas.microsoft.com/office/drawing/2014/main" xmlns="" val="10001"/>
                  </a:ext>
                </a:extLst>
              </a:tr>
              <a:tr h="610235">
                <a:tc>
                  <a:txBody>
                    <a:bodyPr/>
                    <a:lstStyle/>
                    <a:p>
                      <a:pPr algn="ctr" fontAlgn="ctr"/>
                      <a:r>
                        <a:rPr lang="en-US" altLang="zh-CN" sz="1600" b="0" i="0">
                          <a:solidFill>
                            <a:srgbClr val="000000"/>
                          </a:solidFill>
                          <a:latin typeface="微软雅黑" panose="020B0503020204020204" pitchFamily="34" charset="-122"/>
                          <a:ea typeface="微软雅黑" panose="020B0503020204020204" pitchFamily="34" charset="-122"/>
                        </a:rPr>
                        <a:t>B[Gs]</a:t>
                      </a:r>
                    </a:p>
                  </a:txBody>
                  <a:tcPr marL="9842" marR="9842" marT="9842" marB="0" anchor="ctr">
                    <a:lnL w="19050" cmpd="sng">
                      <a:solidFill>
                        <a:schemeClr val="tx1"/>
                      </a:solidFill>
                      <a:prstDash val="solid"/>
                    </a:lnL>
                  </a:tcPr>
                </a:tc>
                <a:tc>
                  <a:txBody>
                    <a:bodyPr/>
                    <a:lstStyle/>
                    <a:p>
                      <a:pPr algn="ctr" fontAlgn="ctr"/>
                      <a:r>
                        <a:rPr lang="en-US" altLang="zh-CN" sz="1600" b="0" i="0">
                          <a:solidFill>
                            <a:srgbClr val="000000"/>
                          </a:solidFill>
                          <a:latin typeface="微软雅黑" panose="020B0503020204020204" pitchFamily="34" charset="-122"/>
                          <a:ea typeface="微软雅黑" panose="020B0503020204020204" pitchFamily="34" charset="-122"/>
                        </a:rPr>
                        <a:t>376</a:t>
                      </a:r>
                    </a:p>
                  </a:txBody>
                  <a:tcPr marL="9842" marR="9842" marT="9842" marB="0" anchor="ctr">
                    <a:lnR w="19050" cmpd="sng">
                      <a:solidFill>
                        <a:schemeClr val="tx1"/>
                      </a:solidFill>
                      <a:prstDash val="solid"/>
                    </a:lnR>
                  </a:tcPr>
                </a:tc>
                <a:tc>
                  <a:txBody>
                    <a:bodyPr/>
                    <a:lstStyle/>
                    <a:p>
                      <a:pPr indent="0" algn="ctr" fontAlgn="ctr"/>
                      <a:r>
                        <a:rPr lang="en-US" altLang="zh-CN" sz="1600" b="0" i="0">
                          <a:solidFill>
                            <a:srgbClr val="000000"/>
                          </a:solidFill>
                          <a:latin typeface="微软雅黑" panose="020B0503020204020204" pitchFamily="34" charset="-122"/>
                          <a:ea typeface="微软雅黑" panose="020B0503020204020204" pitchFamily="34" charset="-122"/>
                        </a:rPr>
                        <a:t>-0.1879</a:t>
                      </a:r>
                    </a:p>
                  </a:txBody>
                  <a:tcPr marL="9842" marR="9842" marT="9842" marB="0" anchor="ctr">
                    <a:lnL w="19050" cmpd="sng">
                      <a:solidFill>
                        <a:schemeClr val="tx1"/>
                      </a:solidFill>
                      <a:prstDash val="solid"/>
                    </a:lnL>
                    <a:lnT w="28575">
                      <a:solidFill>
                        <a:schemeClr val="bg1"/>
                      </a:solidFill>
                      <a:prstDash val="solid"/>
                    </a:lnT>
                  </a:tcPr>
                </a:tc>
                <a:tc>
                  <a:txBody>
                    <a:bodyPr/>
                    <a:lstStyle/>
                    <a:p>
                      <a:pPr algn="ctr" fontAlgn="ctr"/>
                      <a:r>
                        <a:rPr lang="en-US" altLang="zh-CN" sz="1600" b="0" i="0">
                          <a:solidFill>
                            <a:srgbClr val="000000"/>
                          </a:solidFill>
                          <a:latin typeface="微软雅黑" panose="020B0503020204020204" pitchFamily="34" charset="-122"/>
                          <a:ea typeface="微软雅黑" panose="020B0503020204020204" pitchFamily="34" charset="-122"/>
                        </a:rPr>
                        <a:t>376.0000</a:t>
                      </a:r>
                    </a:p>
                  </a:txBody>
                  <a:tcPr marL="9842" marR="9842" marT="9842" marB="0" anchor="ctr">
                    <a:lnT w="28575">
                      <a:solidFill>
                        <a:schemeClr val="bg1"/>
                      </a:solidFill>
                      <a:prstDash val="solid"/>
                    </a:lnT>
                  </a:tcPr>
                </a:tc>
                <a:tc>
                  <a:txBody>
                    <a:bodyPr/>
                    <a:lstStyle/>
                    <a:p>
                      <a:pPr algn="ctr" fontAlgn="ctr">
                        <a:buNone/>
                      </a:pPr>
                      <a:r>
                        <a:rPr lang="en-US" altLang="zh-CN" sz="1600" b="0" i="0">
                          <a:solidFill>
                            <a:srgbClr val="000000"/>
                          </a:solidFill>
                          <a:latin typeface="微软雅黑" panose="020B0503020204020204" pitchFamily="34" charset="-122"/>
                          <a:ea typeface="微软雅黑" panose="020B0503020204020204" pitchFamily="34" charset="-122"/>
                        </a:rPr>
                        <a:t>376.0000</a:t>
                      </a:r>
                    </a:p>
                  </a:txBody>
                  <a:tcPr marL="9842" marR="9842" marT="9842" marB="0" anchor="ctr">
                    <a:lnT w="28575">
                      <a:solidFill>
                        <a:schemeClr val="bg1"/>
                      </a:solidFill>
                      <a:prstDash val="solid"/>
                    </a:lnT>
                  </a:tcPr>
                </a:tc>
                <a:tc>
                  <a:txBody>
                    <a:bodyPr/>
                    <a:lstStyle/>
                    <a:p>
                      <a:pPr algn="ctr" fontAlgn="ctr"/>
                      <a:r>
                        <a:rPr lang="en-US" altLang="zh-CN" sz="1600" b="1" i="0">
                          <a:solidFill>
                            <a:srgbClr val="FF0000"/>
                          </a:solidFill>
                          <a:latin typeface="微软雅黑" panose="020B0503020204020204" pitchFamily="34" charset="-122"/>
                          <a:ea typeface="微软雅黑" panose="020B0503020204020204" pitchFamily="34" charset="-122"/>
                        </a:rPr>
                        <a:t>2.58E-07</a:t>
                      </a:r>
                    </a:p>
                  </a:txBody>
                  <a:tcPr marL="9842" marR="9842" marT="9842" marB="0" anchor="ctr"/>
                </a:tc>
                <a:tc>
                  <a:txBody>
                    <a:bodyPr/>
                    <a:lstStyle/>
                    <a:p>
                      <a:pPr algn="ctr" fontAlgn="ctr">
                        <a:buNone/>
                      </a:pPr>
                      <a:r>
                        <a:rPr lang="en-US" altLang="zh-CN" sz="1600" b="0" i="0">
                          <a:solidFill>
                            <a:srgbClr val="000000"/>
                          </a:solidFill>
                          <a:latin typeface="微软雅黑" panose="020B0503020204020204" pitchFamily="34" charset="-122"/>
                          <a:ea typeface="微软雅黑" panose="020B0503020204020204" pitchFamily="34" charset="-122"/>
                        </a:rPr>
                        <a:t>/</a:t>
                      </a:r>
                    </a:p>
                  </a:txBody>
                  <a:tcPr marL="9842" marR="9842" marT="9842" marB="0" anchor="ctr"/>
                </a:tc>
                <a:tc>
                  <a:txBody>
                    <a:bodyPr/>
                    <a:lstStyle/>
                    <a:p>
                      <a:pPr algn="ctr" fontAlgn="ctr">
                        <a:buNone/>
                      </a:pPr>
                      <a:r>
                        <a:rPr lang="en-US" altLang="zh-CN" sz="1600" b="1" i="0">
                          <a:solidFill>
                            <a:srgbClr val="FF0000"/>
                          </a:solidFill>
                          <a:latin typeface="微软雅黑" panose="020B0503020204020204" pitchFamily="34" charset="-122"/>
                          <a:ea typeface="微软雅黑" panose="020B0503020204020204" pitchFamily="34" charset="-122"/>
                        </a:rPr>
                        <a:t>&lt;</a:t>
                      </a:r>
                      <a:r>
                        <a:rPr lang="en-US" altLang="en-US" sz="1600" b="1" i="0">
                          <a:solidFill>
                            <a:srgbClr val="FF0000"/>
                          </a:solidFill>
                          <a:latin typeface="微软雅黑" panose="020B0503020204020204" pitchFamily="34" charset="-122"/>
                          <a:ea typeface="微软雅黑" panose="020B0503020204020204" pitchFamily="34" charset="-122"/>
                        </a:rPr>
                        <a:t>±</a:t>
                      </a:r>
                      <a:r>
                        <a:rPr lang="en-US" altLang="zh-CN" sz="1600" b="1">
                          <a:solidFill>
                            <a:srgbClr val="FF0000"/>
                          </a:solidFill>
                          <a:latin typeface="微软雅黑" panose="020B0503020204020204" pitchFamily="34" charset="-122"/>
                          <a:ea typeface="微软雅黑" panose="020B0503020204020204" pitchFamily="34" charset="-122"/>
                          <a:sym typeface="+mn-ea"/>
                        </a:rPr>
                        <a:t>1E-03</a:t>
                      </a:r>
                      <a:r>
                        <a:rPr lang="en-US" altLang="zh-CN" sz="1600" b="1" i="0">
                          <a:solidFill>
                            <a:srgbClr val="FF0000"/>
                          </a:solidFill>
                          <a:latin typeface="微软雅黑" panose="020B0503020204020204" pitchFamily="34" charset="-122"/>
                          <a:ea typeface="微软雅黑" panose="020B0503020204020204" pitchFamily="34" charset="-122"/>
                        </a:rPr>
                        <a:t> </a:t>
                      </a:r>
                    </a:p>
                  </a:txBody>
                  <a:tcPr marL="9842" marR="9842" marT="9842" marB="0" anchor="ctr"/>
                </a:tc>
                <a:tc>
                  <a:txBody>
                    <a:bodyPr/>
                    <a:lstStyle/>
                    <a:p>
                      <a:pPr algn="ctr" fontAlgn="ctr">
                        <a:buNone/>
                      </a:pPr>
                      <a:r>
                        <a:rPr lang="en-US" altLang="zh-CN" sz="1600" b="1" i="0">
                          <a:solidFill>
                            <a:srgbClr val="FF0000"/>
                          </a:solidFill>
                          <a:latin typeface="微软雅黑" panose="020B0503020204020204" pitchFamily="34" charset="-122"/>
                          <a:ea typeface="微软雅黑" panose="020B0503020204020204" pitchFamily="34" charset="-122"/>
                        </a:rPr>
                        <a:t>√</a:t>
                      </a:r>
                    </a:p>
                  </a:txBody>
                  <a:tcPr marL="9842" marR="9842" marT="9842" marB="0" anchor="ctr">
                    <a:lnR w="19050" cmpd="sng">
                      <a:solidFill>
                        <a:schemeClr val="tx1"/>
                      </a:solidFill>
                      <a:prstDash val="solid"/>
                    </a:lnR>
                  </a:tcPr>
                </a:tc>
                <a:extLst>
                  <a:ext uri="{0D108BD9-81ED-4DB2-BD59-A6C34878D82A}">
                    <a16:rowId xmlns:a16="http://schemas.microsoft.com/office/drawing/2014/main" xmlns="" val="10002"/>
                  </a:ext>
                </a:extLst>
              </a:tr>
              <a:tr h="621030">
                <a:tc>
                  <a:txBody>
                    <a:bodyPr/>
                    <a:lstStyle/>
                    <a:p>
                      <a:pPr algn="ctr" fontAlgn="ctr"/>
                      <a:r>
                        <a:rPr lang="en-US" altLang="zh-CN" sz="1600" b="0" i="0">
                          <a:solidFill>
                            <a:srgbClr val="000000"/>
                          </a:solidFill>
                          <a:latin typeface="微软雅黑" panose="020B0503020204020204" pitchFamily="34" charset="-122"/>
                          <a:ea typeface="微软雅黑" panose="020B0503020204020204" pitchFamily="34" charset="-122"/>
                        </a:rPr>
                        <a:t>S[Gs/mm</a:t>
                      </a:r>
                      <a:r>
                        <a:rPr lang="en-US" altLang="zh-CN" sz="1600" b="0" i="0" baseline="30000">
                          <a:solidFill>
                            <a:srgbClr val="000000"/>
                          </a:solidFill>
                          <a:latin typeface="微软雅黑" panose="020B0503020204020204" pitchFamily="34" charset="-122"/>
                          <a:ea typeface="微软雅黑" panose="020B0503020204020204" pitchFamily="34" charset="-122"/>
                        </a:rPr>
                        <a:t>2</a:t>
                      </a:r>
                      <a:r>
                        <a:rPr lang="en-US" altLang="zh-CN" sz="1600" b="0" i="0">
                          <a:solidFill>
                            <a:srgbClr val="000000"/>
                          </a:solidFill>
                          <a:latin typeface="微软雅黑" panose="020B0503020204020204" pitchFamily="34" charset="-122"/>
                          <a:ea typeface="微软雅黑" panose="020B0503020204020204" pitchFamily="34" charset="-122"/>
                        </a:rPr>
                        <a:t>]</a:t>
                      </a:r>
                    </a:p>
                  </a:txBody>
                  <a:tcPr marL="9842" marR="9842" marT="9842" marB="0" anchor="ctr">
                    <a:lnL w="19050" cmpd="sng">
                      <a:solidFill>
                        <a:schemeClr val="tx1"/>
                      </a:solidFill>
                      <a:prstDash val="solid"/>
                    </a:lnL>
                    <a:lnB w="19050" cmpd="sng">
                      <a:solidFill>
                        <a:schemeClr val="tx1"/>
                      </a:solidFill>
                      <a:prstDash val="solid"/>
                    </a:lnB>
                  </a:tcPr>
                </a:tc>
                <a:tc>
                  <a:txBody>
                    <a:bodyPr/>
                    <a:lstStyle/>
                    <a:p>
                      <a:pPr algn="ctr" fontAlgn="ctr"/>
                      <a:r>
                        <a:rPr lang="en-US" altLang="zh-CN" sz="1600" b="0" i="0">
                          <a:solidFill>
                            <a:srgbClr val="000000"/>
                          </a:solidFill>
                          <a:latin typeface="微软雅黑" panose="020B0503020204020204" pitchFamily="34" charset="-122"/>
                          <a:ea typeface="微软雅黑" panose="020B0503020204020204" pitchFamily="34" charset="-122"/>
                        </a:rPr>
                        <a:t>0.106925</a:t>
                      </a:r>
                    </a:p>
                  </a:txBody>
                  <a:tcPr marL="9842" marR="9842" marT="9842" marB="0" anchor="ctr">
                    <a:lnR w="19050" cmpd="sng">
                      <a:solidFill>
                        <a:schemeClr val="tx1"/>
                      </a:solidFill>
                      <a:prstDash val="solid"/>
                    </a:lnR>
                    <a:lnB w="19050" cmpd="sng">
                      <a:solidFill>
                        <a:schemeClr val="tx1"/>
                      </a:solidFill>
                      <a:prstDash val="solid"/>
                    </a:lnB>
                  </a:tcPr>
                </a:tc>
                <a:tc>
                  <a:txBody>
                    <a:bodyPr/>
                    <a:lstStyle/>
                    <a:p>
                      <a:pPr indent="0" algn="ctr" fontAlgn="ctr">
                        <a:buNone/>
                      </a:pPr>
                      <a:r>
                        <a:rPr lang="en-US" altLang="zh-CN" sz="1600" b="0" i="0">
                          <a:solidFill>
                            <a:srgbClr val="000000"/>
                          </a:solidFill>
                          <a:latin typeface="微软雅黑" panose="020B0503020204020204" pitchFamily="34" charset="-122"/>
                          <a:ea typeface="微软雅黑" panose="020B0503020204020204" pitchFamily="34" charset="-122"/>
                        </a:rPr>
                        <a:t>0.0013</a:t>
                      </a:r>
                    </a:p>
                  </a:txBody>
                  <a:tcPr marL="9842" marR="9842" marT="9842" marB="0" anchor="ctr">
                    <a:lnL w="19050" cmpd="sng">
                      <a:solidFill>
                        <a:schemeClr val="tx1"/>
                      </a:solidFill>
                      <a:prstDash val="solid"/>
                    </a:lnL>
                    <a:lnB w="19050" cmpd="sng">
                      <a:solidFill>
                        <a:schemeClr val="tx1"/>
                      </a:solidFill>
                      <a:prstDash val="solid"/>
                    </a:lnB>
                  </a:tcPr>
                </a:tc>
                <a:tc>
                  <a:txBody>
                    <a:bodyPr/>
                    <a:lstStyle/>
                    <a:p>
                      <a:pPr algn="ctr" fontAlgn="ctr">
                        <a:buNone/>
                      </a:pPr>
                      <a:r>
                        <a:rPr lang="en-US" altLang="zh-CN" sz="1600" b="0" i="0">
                          <a:solidFill>
                            <a:srgbClr val="000000"/>
                          </a:solidFill>
                          <a:latin typeface="微软雅黑" panose="020B0503020204020204" pitchFamily="34" charset="-122"/>
                          <a:ea typeface="微软雅黑" panose="020B0503020204020204" pitchFamily="34" charset="-122"/>
                        </a:rPr>
                        <a:t>0.1063</a:t>
                      </a:r>
                    </a:p>
                  </a:txBody>
                  <a:tcPr marL="9842" marR="9842" marT="9842" marB="0" anchor="ctr">
                    <a:lnB w="19050" cmpd="sng">
                      <a:solidFill>
                        <a:schemeClr val="tx1"/>
                      </a:solidFill>
                      <a:prstDash val="solid"/>
                    </a:lnB>
                  </a:tcPr>
                </a:tc>
                <a:tc>
                  <a:txBody>
                    <a:bodyPr/>
                    <a:lstStyle/>
                    <a:p>
                      <a:pPr algn="ctr" fontAlgn="ctr"/>
                      <a:r>
                        <a:rPr lang="en-US" altLang="zh-CN" sz="1600" b="0" i="0" dirty="0">
                          <a:solidFill>
                            <a:srgbClr val="000000"/>
                          </a:solidFill>
                          <a:latin typeface="微软雅黑" panose="020B0503020204020204" pitchFamily="34" charset="-122"/>
                          <a:ea typeface="微软雅黑" panose="020B0503020204020204" pitchFamily="34" charset="-122"/>
                        </a:rPr>
                        <a:t>0.106349</a:t>
                      </a:r>
                    </a:p>
                  </a:txBody>
                  <a:tcPr marL="9842" marR="9842" marT="9842" marB="0" anchor="ctr">
                    <a:lnB w="19050" cmpd="sng">
                      <a:solidFill>
                        <a:schemeClr val="tx1"/>
                      </a:solidFill>
                      <a:prstDash val="solid"/>
                    </a:lnB>
                  </a:tcPr>
                </a:tc>
                <a:tc>
                  <a:txBody>
                    <a:bodyPr/>
                    <a:lstStyle/>
                    <a:p>
                      <a:pPr algn="ctr" fontAlgn="ctr"/>
                      <a:r>
                        <a:rPr lang="en-US" altLang="zh-CN" sz="1600" b="0" i="0">
                          <a:solidFill>
                            <a:schemeClr val="tx1"/>
                          </a:solidFill>
                          <a:latin typeface="微软雅黑" panose="020B0503020204020204" pitchFamily="34" charset="-122"/>
                          <a:ea typeface="微软雅黑" panose="020B0503020204020204" pitchFamily="34" charset="-122"/>
                        </a:rPr>
                        <a:t>5.39E-03</a:t>
                      </a:r>
                    </a:p>
                  </a:txBody>
                  <a:tcPr marL="9842" marR="9842" marT="9842" marB="0" anchor="ctr">
                    <a:lnB w="19050" cmpd="sng">
                      <a:solidFill>
                        <a:schemeClr val="tx1"/>
                      </a:solidFill>
                      <a:prstDash val="solid"/>
                    </a:lnB>
                  </a:tcPr>
                </a:tc>
                <a:tc>
                  <a:txBody>
                    <a:bodyPr/>
                    <a:lstStyle/>
                    <a:p>
                      <a:pPr algn="ctr" fontAlgn="ctr">
                        <a:buNone/>
                      </a:pPr>
                      <a:r>
                        <a:rPr lang="en-US" altLang="zh-CN" sz="1600" b="1" i="0">
                          <a:solidFill>
                            <a:srgbClr val="FF0000"/>
                          </a:solidFill>
                          <a:latin typeface="微软雅黑" panose="020B0503020204020204" pitchFamily="34" charset="-122"/>
                          <a:ea typeface="微软雅黑" panose="020B0503020204020204" pitchFamily="34" charset="-122"/>
                        </a:rPr>
                        <a:t>3.88E-4</a:t>
                      </a:r>
                    </a:p>
                  </a:txBody>
                  <a:tcPr marL="9842" marR="9842" marT="9842" marB="0" anchor="ctr">
                    <a:lnB w="19050" cmpd="sng">
                      <a:solidFill>
                        <a:schemeClr val="tx1"/>
                      </a:solidFill>
                      <a:prstDash val="solid"/>
                    </a:lnB>
                  </a:tcPr>
                </a:tc>
                <a:tc>
                  <a:txBody>
                    <a:bodyPr/>
                    <a:lstStyle/>
                    <a:p>
                      <a:pPr algn="ctr" fontAlgn="ctr">
                        <a:buNone/>
                      </a:pPr>
                      <a:r>
                        <a:rPr lang="en-US" altLang="zh-CN" sz="1600" b="1">
                          <a:solidFill>
                            <a:srgbClr val="FF0000"/>
                          </a:solidFill>
                          <a:latin typeface="微软雅黑" panose="020B0503020204020204" pitchFamily="34" charset="-122"/>
                          <a:ea typeface="微软雅黑" panose="020B0503020204020204" pitchFamily="34" charset="-122"/>
                          <a:sym typeface="+mn-ea"/>
                        </a:rPr>
                        <a:t>&lt;</a:t>
                      </a:r>
                      <a:r>
                        <a:rPr lang="en-US" altLang="en-US" sz="1600" b="1">
                          <a:solidFill>
                            <a:srgbClr val="FF0000"/>
                          </a:solidFill>
                          <a:latin typeface="微软雅黑" panose="020B0503020204020204" pitchFamily="34" charset="-122"/>
                          <a:ea typeface="微软雅黑" panose="020B0503020204020204" pitchFamily="34" charset="-122"/>
                          <a:sym typeface="+mn-ea"/>
                        </a:rPr>
                        <a:t>±</a:t>
                      </a:r>
                      <a:r>
                        <a:rPr lang="en-US" altLang="zh-CN" sz="1600" b="1">
                          <a:solidFill>
                            <a:srgbClr val="FF0000"/>
                          </a:solidFill>
                          <a:latin typeface="微软雅黑" panose="020B0503020204020204" pitchFamily="34" charset="-122"/>
                          <a:ea typeface="微软雅黑" panose="020B0503020204020204" pitchFamily="34" charset="-122"/>
                          <a:sym typeface="+mn-ea"/>
                        </a:rPr>
                        <a:t>5E-04</a:t>
                      </a:r>
                      <a:endParaRPr lang="en-US" altLang="zh-CN" sz="1600" b="1" i="0" dirty="0">
                        <a:solidFill>
                          <a:srgbClr val="FF0000"/>
                        </a:solidFill>
                        <a:latin typeface="微软雅黑" panose="020B0503020204020204" pitchFamily="34" charset="-122"/>
                        <a:ea typeface="微软雅黑" panose="020B0503020204020204" pitchFamily="34" charset="-122"/>
                        <a:sym typeface="+mn-ea"/>
                      </a:endParaRPr>
                    </a:p>
                  </a:txBody>
                  <a:tcPr marL="9842" marR="9842" marT="9842" marB="0" anchor="ctr">
                    <a:lnB w="19050" cmpd="sng">
                      <a:solidFill>
                        <a:schemeClr val="tx1"/>
                      </a:solidFill>
                      <a:prstDash val="solid"/>
                    </a:lnB>
                  </a:tcPr>
                </a:tc>
                <a:tc>
                  <a:txBody>
                    <a:bodyPr/>
                    <a:lstStyle/>
                    <a:p>
                      <a:pPr algn="ctr" fontAlgn="ctr">
                        <a:buNone/>
                      </a:pPr>
                      <a:r>
                        <a:rPr lang="en-US" altLang="zh-CN" sz="1600" b="1" dirty="0">
                          <a:solidFill>
                            <a:srgbClr val="FF0000"/>
                          </a:solidFill>
                          <a:latin typeface="微软雅黑" panose="020B0503020204020204" pitchFamily="34" charset="-122"/>
                          <a:ea typeface="微软雅黑" panose="020B0503020204020204" pitchFamily="34" charset="-122"/>
                          <a:sym typeface="+mn-ea"/>
                        </a:rPr>
                        <a:t>√</a:t>
                      </a:r>
                      <a:endParaRPr lang="en-US" altLang="zh-CN" sz="1600" b="1" i="0" dirty="0">
                        <a:solidFill>
                          <a:srgbClr val="FF0000"/>
                        </a:solidFill>
                        <a:latin typeface="微软雅黑" panose="020B0503020204020204" pitchFamily="34" charset="-122"/>
                        <a:ea typeface="微软雅黑" panose="020B0503020204020204" pitchFamily="34" charset="-122"/>
                        <a:sym typeface="+mn-ea"/>
                      </a:endParaRPr>
                    </a:p>
                  </a:txBody>
                  <a:tcPr marL="9842" marR="9842" marT="9842" marB="0" anchor="ctr">
                    <a:lnR w="19050" cmpd="sng">
                      <a:solidFill>
                        <a:schemeClr val="tx1"/>
                      </a:solidFill>
                      <a:prstDash val="solid"/>
                    </a:lnR>
                    <a:lnB w="19050" cmpd="sng">
                      <a:solidFill>
                        <a:schemeClr val="tx1"/>
                      </a:solidFill>
                      <a:prstDash val="solid"/>
                    </a:lnB>
                  </a:tcPr>
                </a:tc>
                <a:extLst>
                  <a:ext uri="{0D108BD9-81ED-4DB2-BD59-A6C34878D82A}">
                    <a16:rowId xmlns:a16="http://schemas.microsoft.com/office/drawing/2014/main" xmlns="" val="10003"/>
                  </a:ext>
                </a:extLst>
              </a:tr>
            </a:tbl>
          </a:graphicData>
        </a:graphic>
      </p:graphicFrame>
      <p:sp>
        <p:nvSpPr>
          <p:cNvPr id="20" name="内容占位符 1">
            <a:extLst>
              <a:ext uri="{FF2B5EF4-FFF2-40B4-BE49-F238E27FC236}">
                <a16:creationId xmlns:a16="http://schemas.microsoft.com/office/drawing/2014/main" xmlns="" id="{580771BA-66FD-47CE-B8D9-C0268D3E133F}"/>
              </a:ext>
            </a:extLst>
          </p:cNvPr>
          <p:cNvSpPr txBox="1">
            <a:spLocks/>
          </p:cNvSpPr>
          <p:nvPr/>
        </p:nvSpPr>
        <p:spPr>
          <a:xfrm>
            <a:off x="911424" y="5949280"/>
            <a:ext cx="8280920" cy="758642"/>
          </a:xfrm>
          <a:prstGeom prst="rect">
            <a:avLst/>
          </a:prstGeom>
          <a:solidFill>
            <a:schemeClr val="accent6">
              <a:lumMod val="40000"/>
              <a:lumOff val="60000"/>
            </a:schemeClr>
          </a:solidFill>
          <a:ln>
            <a:solidFill>
              <a:srgbClr val="002060"/>
            </a:solidFill>
          </a:ln>
        </p:spPr>
        <p:txBody>
          <a:bodyPr vert="horz" lIns="91440" tIns="45720" rIns="91440" bIns="45720" rtlCol="0">
            <a:noAutofit/>
          </a:bodyPr>
          <a:lstStyle>
            <a:lvl1pPr marL="342900" indent="-342900" algn="l" defTabSz="914400" rtl="0" eaLnBrk="1" latinLnBrk="0" hangingPunct="1">
              <a:lnSpc>
                <a:spcPct val="110000"/>
              </a:lnSpc>
              <a:spcBef>
                <a:spcPts val="0"/>
              </a:spcBef>
              <a:spcAft>
                <a:spcPts val="1000"/>
              </a:spcAft>
              <a:buClr>
                <a:srgbClr val="FFC000"/>
              </a:buClr>
              <a:buSzPct val="80000"/>
              <a:buFont typeface="Wingdings" pitchFamily="2" charset="2"/>
              <a:buChar char="n"/>
              <a:defRPr sz="28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400" kern="1200" baseline="0">
                <a:solidFill>
                  <a:schemeClr val="tx1"/>
                </a:solidFill>
                <a:latin typeface="Arial" panose="020B0604020202020204" pitchFamily="34" charset="0"/>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600"/>
              </a:spcAft>
            </a:pPr>
            <a:r>
              <a:rPr lang="en-US" altLang="zh-CN" sz="1800" dirty="0"/>
              <a:t>TDR error setting meet the requirement of beam dynamics.</a:t>
            </a:r>
          </a:p>
          <a:p>
            <a:pPr>
              <a:spcAft>
                <a:spcPts val="600"/>
              </a:spcAft>
            </a:pPr>
            <a:r>
              <a:rPr lang="en-US" altLang="zh-CN" sz="1800" dirty="0"/>
              <a:t>TDR error setting has covered the estimated error of combined dipoles.</a:t>
            </a:r>
          </a:p>
        </p:txBody>
      </p:sp>
      <p:pic>
        <p:nvPicPr>
          <p:cNvPr id="26" name="图片 25">
            <a:extLst>
              <a:ext uri="{FF2B5EF4-FFF2-40B4-BE49-F238E27FC236}">
                <a16:creationId xmlns:a16="http://schemas.microsoft.com/office/drawing/2014/main" xmlns="" id="{BCED3365-9A4B-436A-ACC3-014F2A4E8859}"/>
              </a:ext>
            </a:extLst>
          </p:cNvPr>
          <p:cNvPicPr>
            <a:picLocks noChangeAspect="1"/>
          </p:cNvPicPr>
          <p:nvPr/>
        </p:nvPicPr>
        <p:blipFill>
          <a:blip r:embed="rId4"/>
          <a:stretch>
            <a:fillRect/>
          </a:stretch>
        </p:blipFill>
        <p:spPr>
          <a:xfrm>
            <a:off x="5735960" y="2276872"/>
            <a:ext cx="3010032" cy="1410541"/>
          </a:xfrm>
          <a:prstGeom prst="rect">
            <a:avLst/>
          </a:prstGeom>
        </p:spPr>
      </p:pic>
      <p:pic>
        <p:nvPicPr>
          <p:cNvPr id="27" name="图片 26">
            <a:extLst>
              <a:ext uri="{FF2B5EF4-FFF2-40B4-BE49-F238E27FC236}">
                <a16:creationId xmlns:a16="http://schemas.microsoft.com/office/drawing/2014/main" xmlns="" id="{8A9CFFA0-1DCF-44D1-81B0-301A8FE928AD}"/>
              </a:ext>
            </a:extLst>
          </p:cNvPr>
          <p:cNvPicPr>
            <a:picLocks noChangeAspect="1"/>
          </p:cNvPicPr>
          <p:nvPr/>
        </p:nvPicPr>
        <p:blipFill>
          <a:blip r:embed="rId5"/>
          <a:stretch>
            <a:fillRect/>
          </a:stretch>
        </p:blipFill>
        <p:spPr>
          <a:xfrm>
            <a:off x="8904312" y="1124744"/>
            <a:ext cx="3035610" cy="2458184"/>
          </a:xfrm>
          <a:prstGeom prst="rect">
            <a:avLst/>
          </a:prstGeom>
        </p:spPr>
      </p:pic>
      <p:pic>
        <p:nvPicPr>
          <p:cNvPr id="29" name="图片 28">
            <a:extLst>
              <a:ext uri="{FF2B5EF4-FFF2-40B4-BE49-F238E27FC236}">
                <a16:creationId xmlns:a16="http://schemas.microsoft.com/office/drawing/2014/main" xmlns="" id="{3E559A9C-2F16-4549-8C64-7DC6E46BCF0C}"/>
              </a:ext>
            </a:extLst>
          </p:cNvPr>
          <p:cNvPicPr>
            <a:picLocks noChangeAspect="1"/>
          </p:cNvPicPr>
          <p:nvPr/>
        </p:nvPicPr>
        <p:blipFill>
          <a:blip r:embed="rId6"/>
          <a:stretch>
            <a:fillRect/>
          </a:stretch>
        </p:blipFill>
        <p:spPr>
          <a:xfrm>
            <a:off x="6007762" y="1091492"/>
            <a:ext cx="2929802" cy="125342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ctr"/>
            <a:r>
              <a:rPr lang="en-US" sz="4000" dirty="0">
                <a:solidFill>
                  <a:srgbClr val="C00000"/>
                </a:solidFill>
                <a:latin typeface="Arial" panose="020B0604020202020204" pitchFamily="34" charset="0"/>
                <a:ea typeface="+mj-ea"/>
                <a:cs typeface="Arial" panose="020B0604020202020204" pitchFamily="34" charset="0"/>
              </a:rPr>
              <a:t>Booster ramping scheme</a:t>
            </a:r>
          </a:p>
        </p:txBody>
      </p:sp>
      <p:sp>
        <p:nvSpPr>
          <p:cNvPr id="23" name="灯片编号占位符 22">
            <a:extLst>
              <a:ext uri="{FF2B5EF4-FFF2-40B4-BE49-F238E27FC236}">
                <a16:creationId xmlns:a16="http://schemas.microsoft.com/office/drawing/2014/main" xmlns="" id="{69801810-8F46-4B4B-BA9F-179FCFE0C753}"/>
              </a:ext>
            </a:extLst>
          </p:cNvPr>
          <p:cNvSpPr>
            <a:spLocks noGrp="1"/>
          </p:cNvSpPr>
          <p:nvPr>
            <p:ph type="sldNum" sz="quarter" idx="12"/>
          </p:nvPr>
        </p:nvSpPr>
        <p:spPr/>
        <p:txBody>
          <a:bodyPr/>
          <a:lstStyle/>
          <a:p>
            <a:fld id="{3E80639A-74FB-4196-9892-1DEBA969028F}" type="slidenum">
              <a:rPr lang="en-US" smtClean="0"/>
              <a:t>12</a:t>
            </a:fld>
            <a:endParaRPr lang="en-US"/>
          </a:p>
        </p:txBody>
      </p:sp>
      <p:pic>
        <p:nvPicPr>
          <p:cNvPr id="3" name="图片 2"/>
          <p:cNvPicPr>
            <a:picLocks noChangeAspect="1"/>
          </p:cNvPicPr>
          <p:nvPr/>
        </p:nvPicPr>
        <p:blipFill>
          <a:blip r:embed="rId2"/>
          <a:stretch>
            <a:fillRect/>
          </a:stretch>
        </p:blipFill>
        <p:spPr>
          <a:xfrm>
            <a:off x="2490640" y="5388742"/>
            <a:ext cx="4316342" cy="695004"/>
          </a:xfrm>
          <a:prstGeom prst="rect">
            <a:avLst/>
          </a:prstGeom>
        </p:spPr>
      </p:pic>
      <p:sp>
        <p:nvSpPr>
          <p:cNvPr id="4" name="文本框 3"/>
          <p:cNvSpPr txBox="1"/>
          <p:nvPr/>
        </p:nvSpPr>
        <p:spPr>
          <a:xfrm>
            <a:off x="7183694" y="5978003"/>
            <a:ext cx="1059126" cy="276999"/>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en-US" sz="1200" dirty="0">
                <a:latin typeface="Times New Roman" panose="02020603050405020304" pitchFamily="18" charset="0"/>
                <a:cs typeface="Times New Roman" panose="02020603050405020304" pitchFamily="18" charset="0"/>
              </a:rPr>
              <a:t>3 cycles/beam</a:t>
            </a:r>
          </a:p>
        </p:txBody>
      </p:sp>
      <p:pic>
        <p:nvPicPr>
          <p:cNvPr id="5" name="图片 4"/>
          <p:cNvPicPr>
            <a:picLocks noChangeAspect="1"/>
          </p:cNvPicPr>
          <p:nvPr/>
        </p:nvPicPr>
        <p:blipFill>
          <a:blip r:embed="rId3"/>
          <a:stretch>
            <a:fillRect/>
          </a:stretch>
        </p:blipFill>
        <p:spPr>
          <a:xfrm>
            <a:off x="2328595" y="1393208"/>
            <a:ext cx="1519832" cy="760237"/>
          </a:xfrm>
          <a:prstGeom prst="rect">
            <a:avLst/>
          </a:prstGeom>
        </p:spPr>
      </p:pic>
      <p:sp>
        <p:nvSpPr>
          <p:cNvPr id="6" name="文本框 5"/>
          <p:cNvSpPr txBox="1"/>
          <p:nvPr/>
        </p:nvSpPr>
        <p:spPr>
          <a:xfrm>
            <a:off x="986816" y="1498099"/>
            <a:ext cx="670998" cy="369332"/>
          </a:xfrm>
          <a:prstGeom prst="rect">
            <a:avLst/>
          </a:prstGeom>
          <a:noFill/>
        </p:spPr>
        <p:txBody>
          <a:bodyPr wrap="square" rtlCol="0">
            <a:spAutoFit/>
          </a:bodyPr>
          <a:lstStyle/>
          <a:p>
            <a:r>
              <a:rPr lang="en-US" dirty="0" err="1">
                <a:latin typeface="Times New Roman" panose="02020603050405020304" pitchFamily="18" charset="0"/>
                <a:cs typeface="Times New Roman" panose="02020603050405020304" pitchFamily="18" charset="0"/>
              </a:rPr>
              <a:t>tt</a:t>
            </a:r>
            <a:endParaRPr lang="en-US" dirty="0">
              <a:latin typeface="Times New Roman" panose="02020603050405020304" pitchFamily="18" charset="0"/>
              <a:cs typeface="Times New Roman" panose="02020603050405020304" pitchFamily="18" charset="0"/>
            </a:endParaRPr>
          </a:p>
        </p:txBody>
      </p:sp>
      <p:sp>
        <p:nvSpPr>
          <p:cNvPr id="7" name="文本框 6"/>
          <p:cNvSpPr txBox="1"/>
          <p:nvPr/>
        </p:nvSpPr>
        <p:spPr>
          <a:xfrm>
            <a:off x="955021" y="2841194"/>
            <a:ext cx="1123812"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Higgs</a:t>
            </a:r>
          </a:p>
        </p:txBody>
      </p:sp>
      <p:sp>
        <p:nvSpPr>
          <p:cNvPr id="8" name="文本框 7"/>
          <p:cNvSpPr txBox="1"/>
          <p:nvPr/>
        </p:nvSpPr>
        <p:spPr>
          <a:xfrm>
            <a:off x="1040540" y="3998994"/>
            <a:ext cx="670998"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W</a:t>
            </a:r>
          </a:p>
        </p:txBody>
      </p:sp>
      <p:sp>
        <p:nvSpPr>
          <p:cNvPr id="9" name="文本框 8"/>
          <p:cNvSpPr txBox="1"/>
          <p:nvPr/>
        </p:nvSpPr>
        <p:spPr>
          <a:xfrm>
            <a:off x="1060275" y="5433089"/>
            <a:ext cx="670998"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Z</a:t>
            </a:r>
          </a:p>
        </p:txBody>
      </p:sp>
      <p:pic>
        <p:nvPicPr>
          <p:cNvPr id="10" name="图片 9"/>
          <p:cNvPicPr>
            <a:picLocks noChangeAspect="1"/>
          </p:cNvPicPr>
          <p:nvPr/>
        </p:nvPicPr>
        <p:blipFill>
          <a:blip r:embed="rId3"/>
          <a:stretch>
            <a:fillRect/>
          </a:stretch>
        </p:blipFill>
        <p:spPr>
          <a:xfrm>
            <a:off x="2402054" y="2598155"/>
            <a:ext cx="1519832" cy="760237"/>
          </a:xfrm>
          <a:prstGeom prst="rect">
            <a:avLst/>
          </a:prstGeom>
        </p:spPr>
      </p:pic>
      <p:pic>
        <p:nvPicPr>
          <p:cNvPr id="11" name="图片 10"/>
          <p:cNvPicPr>
            <a:picLocks noChangeAspect="1"/>
          </p:cNvPicPr>
          <p:nvPr/>
        </p:nvPicPr>
        <p:blipFill>
          <a:blip r:embed="rId3"/>
          <a:stretch>
            <a:fillRect/>
          </a:stretch>
        </p:blipFill>
        <p:spPr>
          <a:xfrm>
            <a:off x="2494152" y="3926995"/>
            <a:ext cx="1519832" cy="760237"/>
          </a:xfrm>
          <a:prstGeom prst="rect">
            <a:avLst/>
          </a:prstGeom>
        </p:spPr>
      </p:pic>
      <p:sp>
        <p:nvSpPr>
          <p:cNvPr id="12" name="文本框 11"/>
          <p:cNvSpPr txBox="1"/>
          <p:nvPr/>
        </p:nvSpPr>
        <p:spPr>
          <a:xfrm>
            <a:off x="4448159" y="4380544"/>
            <a:ext cx="1058030" cy="276999"/>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en-US" sz="1200" dirty="0">
                <a:latin typeface="Times New Roman" panose="02020603050405020304" pitchFamily="18" charset="0"/>
                <a:cs typeface="Times New Roman" panose="02020603050405020304" pitchFamily="18" charset="0"/>
              </a:rPr>
              <a:t>1 cycles/beam</a:t>
            </a:r>
          </a:p>
        </p:txBody>
      </p:sp>
      <p:sp>
        <p:nvSpPr>
          <p:cNvPr id="13" name="文本框 12"/>
          <p:cNvSpPr txBox="1"/>
          <p:nvPr/>
        </p:nvSpPr>
        <p:spPr>
          <a:xfrm>
            <a:off x="4278217" y="3026487"/>
            <a:ext cx="1058030" cy="276999"/>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en-US" sz="1200" dirty="0">
                <a:latin typeface="Times New Roman" panose="02020603050405020304" pitchFamily="18" charset="0"/>
                <a:cs typeface="Times New Roman" panose="02020603050405020304" pitchFamily="18" charset="0"/>
              </a:rPr>
              <a:t>1 cycles/beam</a:t>
            </a:r>
          </a:p>
        </p:txBody>
      </p:sp>
      <p:sp>
        <p:nvSpPr>
          <p:cNvPr id="14" name="文本框 13"/>
          <p:cNvSpPr txBox="1"/>
          <p:nvPr/>
        </p:nvSpPr>
        <p:spPr>
          <a:xfrm>
            <a:off x="4304530" y="1855528"/>
            <a:ext cx="1058030" cy="276999"/>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en-US" sz="1200" dirty="0">
                <a:latin typeface="Times New Roman" panose="02020603050405020304" pitchFamily="18" charset="0"/>
                <a:cs typeface="Times New Roman" panose="02020603050405020304" pitchFamily="18" charset="0"/>
              </a:rPr>
              <a:t>1 cycles/beam</a:t>
            </a:r>
          </a:p>
        </p:txBody>
      </p:sp>
      <p:sp>
        <p:nvSpPr>
          <p:cNvPr id="15" name="文本框 14"/>
          <p:cNvSpPr txBox="1"/>
          <p:nvPr/>
        </p:nvSpPr>
        <p:spPr>
          <a:xfrm>
            <a:off x="2736674" y="1557303"/>
            <a:ext cx="677577" cy="230832"/>
          </a:xfrm>
          <a:prstGeom prst="rect">
            <a:avLst/>
          </a:prstGeom>
          <a:noFill/>
        </p:spPr>
        <p:txBody>
          <a:bodyPr wrap="square" rtlCol="0">
            <a:spAutoFit/>
          </a:bodyPr>
          <a:lstStyle/>
          <a:p>
            <a:r>
              <a:rPr lang="en-US" sz="900" dirty="0">
                <a:latin typeface="Times New Roman" panose="02020603050405020304" pitchFamily="18" charset="0"/>
                <a:cs typeface="Times New Roman" panose="02020603050405020304" pitchFamily="18" charset="0"/>
              </a:rPr>
              <a:t>7.1s</a:t>
            </a:r>
          </a:p>
        </p:txBody>
      </p:sp>
      <p:sp>
        <p:nvSpPr>
          <p:cNvPr id="16" name="文本框 15"/>
          <p:cNvSpPr txBox="1"/>
          <p:nvPr/>
        </p:nvSpPr>
        <p:spPr>
          <a:xfrm>
            <a:off x="3408769" y="1558401"/>
            <a:ext cx="677577" cy="230832"/>
          </a:xfrm>
          <a:prstGeom prst="rect">
            <a:avLst/>
          </a:prstGeom>
          <a:noFill/>
        </p:spPr>
        <p:txBody>
          <a:bodyPr wrap="square" rtlCol="0">
            <a:spAutoFit/>
          </a:bodyPr>
          <a:lstStyle/>
          <a:p>
            <a:r>
              <a:rPr lang="en-US" sz="900" dirty="0">
                <a:latin typeface="Times New Roman" panose="02020603050405020304" pitchFamily="18" charset="0"/>
                <a:cs typeface="Times New Roman" panose="02020603050405020304" pitchFamily="18" charset="0"/>
              </a:rPr>
              <a:t>7.1s</a:t>
            </a:r>
          </a:p>
        </p:txBody>
      </p:sp>
      <p:sp>
        <p:nvSpPr>
          <p:cNvPr id="17" name="文本框 16"/>
          <p:cNvSpPr txBox="1"/>
          <p:nvPr/>
        </p:nvSpPr>
        <p:spPr>
          <a:xfrm>
            <a:off x="2428584" y="2157034"/>
            <a:ext cx="677577" cy="230832"/>
          </a:xfrm>
          <a:prstGeom prst="rect">
            <a:avLst/>
          </a:prstGeom>
          <a:noFill/>
        </p:spPr>
        <p:txBody>
          <a:bodyPr wrap="square" rtlCol="0">
            <a:spAutoFit/>
          </a:bodyPr>
          <a:lstStyle/>
          <a:p>
            <a:r>
              <a:rPr lang="en-US" sz="900" dirty="0">
                <a:solidFill>
                  <a:srgbClr val="FF0000"/>
                </a:solidFill>
                <a:latin typeface="Times New Roman" panose="02020603050405020304" pitchFamily="18" charset="0"/>
                <a:cs typeface="Times New Roman" panose="02020603050405020304" pitchFamily="18" charset="0"/>
              </a:rPr>
              <a:t>0.35s</a:t>
            </a:r>
          </a:p>
        </p:txBody>
      </p:sp>
      <p:sp>
        <p:nvSpPr>
          <p:cNvPr id="18" name="文本框 17"/>
          <p:cNvSpPr txBox="1"/>
          <p:nvPr/>
        </p:nvSpPr>
        <p:spPr>
          <a:xfrm>
            <a:off x="2777241" y="2788563"/>
            <a:ext cx="677577" cy="230832"/>
          </a:xfrm>
          <a:prstGeom prst="rect">
            <a:avLst/>
          </a:prstGeom>
          <a:noFill/>
        </p:spPr>
        <p:txBody>
          <a:bodyPr wrap="square" rtlCol="0">
            <a:spAutoFit/>
          </a:bodyPr>
          <a:lstStyle/>
          <a:p>
            <a:r>
              <a:rPr lang="en-US" sz="900" dirty="0">
                <a:latin typeface="Times New Roman" panose="02020603050405020304" pitchFamily="18" charset="0"/>
                <a:cs typeface="Times New Roman" panose="02020603050405020304" pitchFamily="18" charset="0"/>
              </a:rPr>
              <a:t>4.3s</a:t>
            </a:r>
          </a:p>
        </p:txBody>
      </p:sp>
      <p:sp>
        <p:nvSpPr>
          <p:cNvPr id="19" name="文本框 18"/>
          <p:cNvSpPr txBox="1"/>
          <p:nvPr/>
        </p:nvSpPr>
        <p:spPr>
          <a:xfrm>
            <a:off x="3528277" y="2783081"/>
            <a:ext cx="677577" cy="230832"/>
          </a:xfrm>
          <a:prstGeom prst="rect">
            <a:avLst/>
          </a:prstGeom>
          <a:noFill/>
        </p:spPr>
        <p:txBody>
          <a:bodyPr wrap="square" rtlCol="0">
            <a:spAutoFit/>
          </a:bodyPr>
          <a:lstStyle/>
          <a:p>
            <a:r>
              <a:rPr lang="en-US" sz="900" dirty="0">
                <a:latin typeface="Times New Roman" panose="02020603050405020304" pitchFamily="18" charset="0"/>
                <a:cs typeface="Times New Roman" panose="02020603050405020304" pitchFamily="18" charset="0"/>
              </a:rPr>
              <a:t>4.3s</a:t>
            </a:r>
          </a:p>
        </p:txBody>
      </p:sp>
      <p:sp>
        <p:nvSpPr>
          <p:cNvPr id="20" name="文本框 19"/>
          <p:cNvSpPr txBox="1"/>
          <p:nvPr/>
        </p:nvSpPr>
        <p:spPr>
          <a:xfrm>
            <a:off x="2528358" y="3309353"/>
            <a:ext cx="677577" cy="230832"/>
          </a:xfrm>
          <a:prstGeom prst="rect">
            <a:avLst/>
          </a:prstGeom>
          <a:noFill/>
        </p:spPr>
        <p:txBody>
          <a:bodyPr wrap="square" rtlCol="0">
            <a:spAutoFit/>
          </a:bodyPr>
          <a:lstStyle/>
          <a:p>
            <a:r>
              <a:rPr lang="en-US" sz="900" dirty="0">
                <a:solidFill>
                  <a:srgbClr val="FF0000"/>
                </a:solidFill>
                <a:latin typeface="Times New Roman" panose="02020603050405020304" pitchFamily="18" charset="0"/>
                <a:cs typeface="Times New Roman" panose="02020603050405020304" pitchFamily="18" charset="0"/>
              </a:rPr>
              <a:t>2.7s</a:t>
            </a:r>
          </a:p>
        </p:txBody>
      </p:sp>
      <p:cxnSp>
        <p:nvCxnSpPr>
          <p:cNvPr id="24" name="直接连接符 23"/>
          <p:cNvCxnSpPr/>
          <p:nvPr/>
        </p:nvCxnSpPr>
        <p:spPr>
          <a:xfrm>
            <a:off x="2414333" y="2063844"/>
            <a:ext cx="0" cy="157882"/>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2920870" y="2057265"/>
            <a:ext cx="0" cy="164461"/>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a:off x="2453803" y="2136206"/>
            <a:ext cx="427597" cy="657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2487792" y="3222741"/>
            <a:ext cx="0" cy="157882"/>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2994329" y="3216162"/>
            <a:ext cx="0" cy="164461"/>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a:off x="2527262" y="3295103"/>
            <a:ext cx="427597" cy="657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2579890" y="4558160"/>
            <a:ext cx="0" cy="15788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086427" y="4551581"/>
            <a:ext cx="0" cy="164461"/>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接箭头连接符 33"/>
          <p:cNvCxnSpPr/>
          <p:nvPr/>
        </p:nvCxnSpPr>
        <p:spPr>
          <a:xfrm>
            <a:off x="2619360" y="4630522"/>
            <a:ext cx="427597" cy="657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2647865" y="4652447"/>
            <a:ext cx="677577" cy="230832"/>
          </a:xfrm>
          <a:prstGeom prst="rect">
            <a:avLst/>
          </a:prstGeom>
          <a:noFill/>
        </p:spPr>
        <p:txBody>
          <a:bodyPr wrap="square" rtlCol="0">
            <a:spAutoFit/>
          </a:bodyPr>
          <a:lstStyle/>
          <a:p>
            <a:r>
              <a:rPr lang="en-US" sz="900" dirty="0">
                <a:solidFill>
                  <a:srgbClr val="FF0000"/>
                </a:solidFill>
                <a:latin typeface="Times New Roman" panose="02020603050405020304" pitchFamily="18" charset="0"/>
                <a:cs typeface="Times New Roman" panose="02020603050405020304" pitchFamily="18" charset="0"/>
              </a:rPr>
              <a:t>12.97s</a:t>
            </a:r>
          </a:p>
        </p:txBody>
      </p:sp>
      <p:sp>
        <p:nvSpPr>
          <p:cNvPr id="36" name="文本框 35"/>
          <p:cNvSpPr txBox="1"/>
          <p:nvPr/>
        </p:nvSpPr>
        <p:spPr>
          <a:xfrm>
            <a:off x="2857278" y="4085608"/>
            <a:ext cx="677577" cy="230832"/>
          </a:xfrm>
          <a:prstGeom prst="rect">
            <a:avLst/>
          </a:prstGeom>
          <a:noFill/>
        </p:spPr>
        <p:txBody>
          <a:bodyPr wrap="square" rtlCol="0">
            <a:spAutoFit/>
          </a:bodyPr>
          <a:lstStyle/>
          <a:p>
            <a:r>
              <a:rPr lang="en-US" altLang="zh-CN" sz="900" dirty="0">
                <a:latin typeface="Times New Roman" panose="02020603050405020304" pitchFamily="18" charset="0"/>
                <a:cs typeface="Times New Roman" panose="02020603050405020304" pitchFamily="18" charset="0"/>
              </a:rPr>
              <a:t>2.4</a:t>
            </a:r>
            <a:r>
              <a:rPr lang="en-US" sz="900" dirty="0">
                <a:latin typeface="Times New Roman" panose="02020603050405020304" pitchFamily="18" charset="0"/>
                <a:cs typeface="Times New Roman" panose="02020603050405020304" pitchFamily="18" charset="0"/>
              </a:rPr>
              <a:t>s</a:t>
            </a:r>
          </a:p>
        </p:txBody>
      </p:sp>
      <p:sp>
        <p:nvSpPr>
          <p:cNvPr id="37" name="文本框 36"/>
          <p:cNvSpPr txBox="1"/>
          <p:nvPr/>
        </p:nvSpPr>
        <p:spPr>
          <a:xfrm>
            <a:off x="3608314" y="4080126"/>
            <a:ext cx="677577" cy="230832"/>
          </a:xfrm>
          <a:prstGeom prst="rect">
            <a:avLst/>
          </a:prstGeom>
          <a:noFill/>
        </p:spPr>
        <p:txBody>
          <a:bodyPr wrap="square" rtlCol="0">
            <a:spAutoFit/>
          </a:bodyPr>
          <a:lstStyle/>
          <a:p>
            <a:r>
              <a:rPr lang="en-US" altLang="zh-CN" sz="900" dirty="0">
                <a:latin typeface="Times New Roman" panose="02020603050405020304" pitchFamily="18" charset="0"/>
                <a:cs typeface="Times New Roman" panose="02020603050405020304" pitchFamily="18" charset="0"/>
              </a:rPr>
              <a:t>2.4</a:t>
            </a:r>
            <a:r>
              <a:rPr lang="en-US" sz="900" dirty="0">
                <a:latin typeface="Times New Roman" panose="02020603050405020304" pitchFamily="18" charset="0"/>
                <a:cs typeface="Times New Roman" panose="02020603050405020304" pitchFamily="18" charset="0"/>
              </a:rPr>
              <a:t>s</a:t>
            </a:r>
          </a:p>
        </p:txBody>
      </p:sp>
      <p:cxnSp>
        <p:nvCxnSpPr>
          <p:cNvPr id="38" name="直接连接符 37"/>
          <p:cNvCxnSpPr/>
          <p:nvPr/>
        </p:nvCxnSpPr>
        <p:spPr>
          <a:xfrm>
            <a:off x="2508633" y="5999929"/>
            <a:ext cx="0" cy="157882"/>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3094106" y="5993350"/>
            <a:ext cx="0" cy="16446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直接箭头连接符 39"/>
          <p:cNvCxnSpPr/>
          <p:nvPr/>
        </p:nvCxnSpPr>
        <p:spPr>
          <a:xfrm>
            <a:off x="2548103" y="6072291"/>
            <a:ext cx="530659" cy="438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2576608" y="6094216"/>
            <a:ext cx="677577" cy="230832"/>
          </a:xfrm>
          <a:prstGeom prst="rect">
            <a:avLst/>
          </a:prstGeom>
          <a:noFill/>
        </p:spPr>
        <p:txBody>
          <a:bodyPr wrap="square" rtlCol="0">
            <a:spAutoFit/>
          </a:bodyPr>
          <a:lstStyle/>
          <a:p>
            <a:r>
              <a:rPr lang="en-US" sz="900" dirty="0">
                <a:solidFill>
                  <a:srgbClr val="FF0000"/>
                </a:solidFill>
                <a:latin typeface="Times New Roman" panose="02020603050405020304" pitchFamily="18" charset="0"/>
                <a:cs typeface="Times New Roman" panose="02020603050405020304" pitchFamily="18" charset="0"/>
              </a:rPr>
              <a:t>1</a:t>
            </a:r>
            <a:r>
              <a:rPr lang="en-US" altLang="zh-CN" sz="900" dirty="0">
                <a:solidFill>
                  <a:srgbClr val="FF0000"/>
                </a:solidFill>
                <a:latin typeface="Times New Roman" panose="02020603050405020304" pitchFamily="18" charset="0"/>
                <a:cs typeface="Times New Roman" panose="02020603050405020304" pitchFamily="18" charset="0"/>
              </a:rPr>
              <a:t>9.9</a:t>
            </a:r>
            <a:r>
              <a:rPr lang="en-US" sz="900" dirty="0">
                <a:solidFill>
                  <a:srgbClr val="FF0000"/>
                </a:solidFill>
                <a:latin typeface="Times New Roman" panose="02020603050405020304" pitchFamily="18" charset="0"/>
                <a:cs typeface="Times New Roman" panose="02020603050405020304" pitchFamily="18" charset="0"/>
              </a:rPr>
              <a:t>s</a:t>
            </a:r>
          </a:p>
        </p:txBody>
      </p:sp>
      <p:cxnSp>
        <p:nvCxnSpPr>
          <p:cNvPr id="44" name="直接连接符 43"/>
          <p:cNvCxnSpPr/>
          <p:nvPr/>
        </p:nvCxnSpPr>
        <p:spPr>
          <a:xfrm>
            <a:off x="3904354" y="6014184"/>
            <a:ext cx="0" cy="157882"/>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4489827" y="6007605"/>
            <a:ext cx="0" cy="164461"/>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直接箭头连接符 45"/>
          <p:cNvCxnSpPr/>
          <p:nvPr/>
        </p:nvCxnSpPr>
        <p:spPr>
          <a:xfrm>
            <a:off x="3943824" y="6086546"/>
            <a:ext cx="530659" cy="438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文本框 46"/>
          <p:cNvSpPr txBox="1"/>
          <p:nvPr/>
        </p:nvSpPr>
        <p:spPr>
          <a:xfrm>
            <a:off x="3972329" y="6108471"/>
            <a:ext cx="677577" cy="230832"/>
          </a:xfrm>
          <a:prstGeom prst="rect">
            <a:avLst/>
          </a:prstGeom>
          <a:noFill/>
        </p:spPr>
        <p:txBody>
          <a:bodyPr wrap="square" rtlCol="0">
            <a:spAutoFit/>
          </a:bodyPr>
          <a:lstStyle/>
          <a:p>
            <a:r>
              <a:rPr lang="en-US" sz="900" dirty="0">
                <a:solidFill>
                  <a:srgbClr val="FF0000"/>
                </a:solidFill>
                <a:latin typeface="Times New Roman" panose="02020603050405020304" pitchFamily="18" charset="0"/>
                <a:cs typeface="Times New Roman" panose="02020603050405020304" pitchFamily="18" charset="0"/>
              </a:rPr>
              <a:t>1</a:t>
            </a:r>
            <a:r>
              <a:rPr lang="en-US" altLang="zh-CN" sz="900" dirty="0">
                <a:solidFill>
                  <a:srgbClr val="FF0000"/>
                </a:solidFill>
                <a:latin typeface="Times New Roman" panose="02020603050405020304" pitchFamily="18" charset="0"/>
                <a:cs typeface="Times New Roman" panose="02020603050405020304" pitchFamily="18" charset="0"/>
              </a:rPr>
              <a:t>9.9</a:t>
            </a:r>
            <a:r>
              <a:rPr lang="en-US" sz="900" dirty="0">
                <a:solidFill>
                  <a:srgbClr val="FF0000"/>
                </a:solidFill>
                <a:latin typeface="Times New Roman" panose="02020603050405020304" pitchFamily="18" charset="0"/>
                <a:cs typeface="Times New Roman" panose="02020603050405020304" pitchFamily="18" charset="0"/>
              </a:rPr>
              <a:t>s</a:t>
            </a:r>
          </a:p>
        </p:txBody>
      </p:sp>
      <p:cxnSp>
        <p:nvCxnSpPr>
          <p:cNvPr id="48" name="直接连接符 47"/>
          <p:cNvCxnSpPr/>
          <p:nvPr/>
        </p:nvCxnSpPr>
        <p:spPr>
          <a:xfrm>
            <a:off x="5325292" y="6033918"/>
            <a:ext cx="0" cy="157882"/>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5910765" y="6027339"/>
            <a:ext cx="0" cy="16446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直接箭头连接符 49"/>
          <p:cNvCxnSpPr/>
          <p:nvPr/>
        </p:nvCxnSpPr>
        <p:spPr>
          <a:xfrm>
            <a:off x="5364762" y="6106280"/>
            <a:ext cx="530659" cy="438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1" name="文本框 50"/>
          <p:cNvSpPr txBox="1"/>
          <p:nvPr/>
        </p:nvSpPr>
        <p:spPr>
          <a:xfrm>
            <a:off x="5393267" y="6128205"/>
            <a:ext cx="677577" cy="230832"/>
          </a:xfrm>
          <a:prstGeom prst="rect">
            <a:avLst/>
          </a:prstGeom>
          <a:noFill/>
        </p:spPr>
        <p:txBody>
          <a:bodyPr wrap="square" rtlCol="0">
            <a:spAutoFit/>
          </a:bodyPr>
          <a:lstStyle/>
          <a:p>
            <a:r>
              <a:rPr lang="en-US" sz="900" dirty="0">
                <a:solidFill>
                  <a:srgbClr val="FF0000"/>
                </a:solidFill>
                <a:latin typeface="Times New Roman" panose="02020603050405020304" pitchFamily="18" charset="0"/>
                <a:cs typeface="Times New Roman" panose="02020603050405020304" pitchFamily="18" charset="0"/>
              </a:rPr>
              <a:t>1</a:t>
            </a:r>
            <a:r>
              <a:rPr lang="en-US" altLang="zh-CN" sz="900" dirty="0">
                <a:solidFill>
                  <a:srgbClr val="FF0000"/>
                </a:solidFill>
                <a:latin typeface="Times New Roman" panose="02020603050405020304" pitchFamily="18" charset="0"/>
                <a:cs typeface="Times New Roman" panose="02020603050405020304" pitchFamily="18" charset="0"/>
              </a:rPr>
              <a:t>9.9</a:t>
            </a:r>
            <a:r>
              <a:rPr lang="en-US" sz="900" dirty="0">
                <a:solidFill>
                  <a:srgbClr val="FF0000"/>
                </a:solidFill>
                <a:latin typeface="Times New Roman" panose="02020603050405020304" pitchFamily="18" charset="0"/>
                <a:cs typeface="Times New Roman" panose="02020603050405020304" pitchFamily="18" charset="0"/>
              </a:rPr>
              <a:t>s</a:t>
            </a:r>
          </a:p>
        </p:txBody>
      </p:sp>
      <p:pic>
        <p:nvPicPr>
          <p:cNvPr id="52" name="图片 51"/>
          <p:cNvPicPr>
            <a:picLocks noChangeAspect="1"/>
          </p:cNvPicPr>
          <p:nvPr/>
        </p:nvPicPr>
        <p:blipFill rotWithShape="1">
          <a:blip r:embed="rId4"/>
          <a:srcRect l="9337"/>
          <a:stretch>
            <a:fillRect/>
          </a:stretch>
        </p:blipFill>
        <p:spPr>
          <a:xfrm>
            <a:off x="5618022" y="2697565"/>
            <a:ext cx="1972156" cy="701698"/>
          </a:xfrm>
          <a:prstGeom prst="rect">
            <a:avLst/>
          </a:prstGeom>
        </p:spPr>
      </p:pic>
      <p:sp>
        <p:nvSpPr>
          <p:cNvPr id="53" name="文本框 52"/>
          <p:cNvSpPr txBox="1"/>
          <p:nvPr/>
        </p:nvSpPr>
        <p:spPr>
          <a:xfrm>
            <a:off x="5916243" y="2796236"/>
            <a:ext cx="677577" cy="230832"/>
          </a:xfrm>
          <a:prstGeom prst="rect">
            <a:avLst/>
          </a:prstGeom>
          <a:noFill/>
        </p:spPr>
        <p:txBody>
          <a:bodyPr wrap="square" rtlCol="0">
            <a:spAutoFit/>
          </a:bodyPr>
          <a:lstStyle/>
          <a:p>
            <a:r>
              <a:rPr lang="en-US" sz="900" dirty="0">
                <a:latin typeface="Times New Roman" panose="02020603050405020304" pitchFamily="18" charset="0"/>
                <a:cs typeface="Times New Roman" panose="02020603050405020304" pitchFamily="18" charset="0"/>
              </a:rPr>
              <a:t>4.3s</a:t>
            </a:r>
          </a:p>
        </p:txBody>
      </p:sp>
      <p:sp>
        <p:nvSpPr>
          <p:cNvPr id="54" name="文本框 53"/>
          <p:cNvSpPr txBox="1"/>
          <p:nvPr/>
        </p:nvSpPr>
        <p:spPr>
          <a:xfrm>
            <a:off x="7114611" y="2771019"/>
            <a:ext cx="677577" cy="230832"/>
          </a:xfrm>
          <a:prstGeom prst="rect">
            <a:avLst/>
          </a:prstGeom>
          <a:noFill/>
        </p:spPr>
        <p:txBody>
          <a:bodyPr wrap="square" rtlCol="0">
            <a:spAutoFit/>
          </a:bodyPr>
          <a:lstStyle/>
          <a:p>
            <a:r>
              <a:rPr lang="en-US" sz="900" dirty="0">
                <a:latin typeface="Times New Roman" panose="02020603050405020304" pitchFamily="18" charset="0"/>
                <a:cs typeface="Times New Roman" panose="02020603050405020304" pitchFamily="18" charset="0"/>
              </a:rPr>
              <a:t>4.3s</a:t>
            </a:r>
          </a:p>
        </p:txBody>
      </p:sp>
      <p:sp>
        <p:nvSpPr>
          <p:cNvPr id="55" name="文本框 54"/>
          <p:cNvSpPr txBox="1"/>
          <p:nvPr/>
        </p:nvSpPr>
        <p:spPr>
          <a:xfrm>
            <a:off x="5654203" y="3395970"/>
            <a:ext cx="677577" cy="230832"/>
          </a:xfrm>
          <a:prstGeom prst="rect">
            <a:avLst/>
          </a:prstGeom>
          <a:noFill/>
        </p:spPr>
        <p:txBody>
          <a:bodyPr wrap="square" rtlCol="0">
            <a:spAutoFit/>
          </a:bodyPr>
          <a:lstStyle/>
          <a:p>
            <a:r>
              <a:rPr lang="en-US" sz="900" dirty="0">
                <a:solidFill>
                  <a:srgbClr val="FF0000"/>
                </a:solidFill>
                <a:latin typeface="Times New Roman" panose="02020603050405020304" pitchFamily="18" charset="0"/>
                <a:cs typeface="Times New Roman" panose="02020603050405020304" pitchFamily="18" charset="0"/>
              </a:rPr>
              <a:t>2.7s</a:t>
            </a:r>
          </a:p>
        </p:txBody>
      </p:sp>
      <p:cxnSp>
        <p:nvCxnSpPr>
          <p:cNvPr id="56" name="直接连接符 55"/>
          <p:cNvCxnSpPr/>
          <p:nvPr/>
        </p:nvCxnSpPr>
        <p:spPr>
          <a:xfrm>
            <a:off x="5613637" y="3309358"/>
            <a:ext cx="0" cy="157882"/>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6120174" y="3302779"/>
            <a:ext cx="0" cy="164461"/>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直接箭头连接符 57"/>
          <p:cNvCxnSpPr/>
          <p:nvPr/>
        </p:nvCxnSpPr>
        <p:spPr>
          <a:xfrm>
            <a:off x="5653107" y="3388299"/>
            <a:ext cx="427597" cy="657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0" name="文本框 59"/>
          <p:cNvSpPr txBox="1"/>
          <p:nvPr/>
        </p:nvSpPr>
        <p:spPr>
          <a:xfrm>
            <a:off x="6321915" y="2458549"/>
            <a:ext cx="874930" cy="230832"/>
          </a:xfrm>
          <a:prstGeom prst="rect">
            <a:avLst/>
          </a:prstGeom>
          <a:noFill/>
        </p:spPr>
        <p:txBody>
          <a:bodyPr wrap="square" rtlCol="0">
            <a:spAutoFit/>
          </a:bodyPr>
          <a:lstStyle/>
          <a:p>
            <a:r>
              <a:rPr lang="en-US" sz="900" dirty="0">
                <a:solidFill>
                  <a:schemeClr val="accent1">
                    <a:lumMod val="75000"/>
                  </a:schemeClr>
                </a:solidFill>
                <a:latin typeface="Times New Roman" panose="02020603050405020304" pitchFamily="18" charset="0"/>
                <a:cs typeface="Times New Roman" panose="02020603050405020304" pitchFamily="18" charset="0"/>
              </a:rPr>
              <a:t>4.7s damping</a:t>
            </a:r>
          </a:p>
        </p:txBody>
      </p:sp>
      <p:sp>
        <p:nvSpPr>
          <p:cNvPr id="61" name="文本框 60"/>
          <p:cNvSpPr txBox="1"/>
          <p:nvPr/>
        </p:nvSpPr>
        <p:spPr>
          <a:xfrm>
            <a:off x="3032703" y="3346634"/>
            <a:ext cx="855195" cy="276999"/>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off-axis</a:t>
            </a:r>
          </a:p>
        </p:txBody>
      </p:sp>
      <p:sp>
        <p:nvSpPr>
          <p:cNvPr id="62" name="文本框 61"/>
          <p:cNvSpPr txBox="1"/>
          <p:nvPr/>
        </p:nvSpPr>
        <p:spPr>
          <a:xfrm>
            <a:off x="6349320" y="3321416"/>
            <a:ext cx="855195" cy="276999"/>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on-axis</a:t>
            </a:r>
          </a:p>
        </p:txBody>
      </p:sp>
      <p:sp>
        <p:nvSpPr>
          <p:cNvPr id="63" name="文本框 62"/>
          <p:cNvSpPr txBox="1"/>
          <p:nvPr/>
        </p:nvSpPr>
        <p:spPr>
          <a:xfrm>
            <a:off x="3059461" y="1299412"/>
            <a:ext cx="804397" cy="215444"/>
          </a:xfrm>
          <a:prstGeom prst="rect">
            <a:avLst/>
          </a:prstGeom>
          <a:noFill/>
        </p:spPr>
        <p:txBody>
          <a:bodyPr wrap="square" rtlCol="0">
            <a:spAutoFit/>
          </a:bodyPr>
          <a:lstStyle/>
          <a:p>
            <a:r>
              <a:rPr lang="en-US" sz="800" dirty="0">
                <a:latin typeface="Times New Roman" panose="02020603050405020304" pitchFamily="18" charset="0"/>
                <a:cs typeface="Times New Roman" panose="02020603050405020304" pitchFamily="18" charset="0"/>
              </a:rPr>
              <a:t>0.035s</a:t>
            </a:r>
          </a:p>
        </p:txBody>
      </p:sp>
      <p:sp>
        <p:nvSpPr>
          <p:cNvPr id="64" name="文本框 63"/>
          <p:cNvSpPr txBox="1"/>
          <p:nvPr/>
        </p:nvSpPr>
        <p:spPr>
          <a:xfrm>
            <a:off x="3115608" y="2496841"/>
            <a:ext cx="804397" cy="215444"/>
          </a:xfrm>
          <a:prstGeom prst="rect">
            <a:avLst/>
          </a:prstGeom>
          <a:noFill/>
        </p:spPr>
        <p:txBody>
          <a:bodyPr wrap="square" rtlCol="0">
            <a:spAutoFit/>
          </a:bodyPr>
          <a:lstStyle/>
          <a:p>
            <a:r>
              <a:rPr lang="en-US" sz="800" dirty="0">
                <a:latin typeface="Times New Roman" panose="02020603050405020304" pitchFamily="18" charset="0"/>
                <a:cs typeface="Times New Roman" panose="02020603050405020304" pitchFamily="18" charset="0"/>
              </a:rPr>
              <a:t>0.27s</a:t>
            </a:r>
          </a:p>
        </p:txBody>
      </p:sp>
      <p:sp>
        <p:nvSpPr>
          <p:cNvPr id="65" name="文本框 64"/>
          <p:cNvSpPr txBox="1"/>
          <p:nvPr/>
        </p:nvSpPr>
        <p:spPr>
          <a:xfrm>
            <a:off x="3239361" y="3837502"/>
            <a:ext cx="804397" cy="215444"/>
          </a:xfrm>
          <a:prstGeom prst="rect">
            <a:avLst/>
          </a:prstGeom>
          <a:noFill/>
        </p:spPr>
        <p:txBody>
          <a:bodyPr wrap="square" rtlCol="0">
            <a:spAutoFit/>
          </a:bodyPr>
          <a:lstStyle/>
          <a:p>
            <a:r>
              <a:rPr lang="en-US" sz="800" dirty="0">
                <a:latin typeface="Times New Roman" panose="02020603050405020304" pitchFamily="18" charset="0"/>
                <a:cs typeface="Times New Roman" panose="02020603050405020304" pitchFamily="18" charset="0"/>
              </a:rPr>
              <a:t>1.3s</a:t>
            </a:r>
          </a:p>
        </p:txBody>
      </p:sp>
      <p:sp>
        <p:nvSpPr>
          <p:cNvPr id="66" name="文本框 65"/>
          <p:cNvSpPr txBox="1"/>
          <p:nvPr/>
        </p:nvSpPr>
        <p:spPr>
          <a:xfrm>
            <a:off x="3291989" y="5191914"/>
            <a:ext cx="804397" cy="215444"/>
          </a:xfrm>
          <a:prstGeom prst="rect">
            <a:avLst/>
          </a:prstGeom>
          <a:noFill/>
        </p:spPr>
        <p:txBody>
          <a:bodyPr wrap="square" rtlCol="0">
            <a:spAutoFit/>
          </a:bodyPr>
          <a:lstStyle/>
          <a:p>
            <a:r>
              <a:rPr lang="en-US" sz="800" dirty="0">
                <a:latin typeface="Times New Roman" panose="02020603050405020304" pitchFamily="18" charset="0"/>
                <a:cs typeface="Times New Roman" panose="02020603050405020304" pitchFamily="18" charset="0"/>
              </a:rPr>
              <a:t>0.05s</a:t>
            </a:r>
          </a:p>
        </p:txBody>
      </p:sp>
      <p:sp>
        <p:nvSpPr>
          <p:cNvPr id="67" name="文本框 66"/>
          <p:cNvSpPr txBox="1"/>
          <p:nvPr/>
        </p:nvSpPr>
        <p:spPr>
          <a:xfrm>
            <a:off x="6173923" y="1526293"/>
            <a:ext cx="2763826"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dirty="0">
                <a:latin typeface="Times New Roman" panose="02020603050405020304" pitchFamily="18" charset="0"/>
                <a:cs typeface="Times New Roman" panose="02020603050405020304" pitchFamily="18" charset="0"/>
              </a:rPr>
              <a:t>0.35s+7.1s+0.035s+7.1s=14.6s</a:t>
            </a:r>
          </a:p>
        </p:txBody>
      </p:sp>
      <p:sp>
        <p:nvSpPr>
          <p:cNvPr id="68" name="文本框 67"/>
          <p:cNvSpPr txBox="1"/>
          <p:nvPr/>
        </p:nvSpPr>
        <p:spPr>
          <a:xfrm>
            <a:off x="5411924" y="3631247"/>
            <a:ext cx="2453296"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dirty="0">
                <a:latin typeface="Times New Roman" panose="02020603050405020304" pitchFamily="18" charset="0"/>
                <a:cs typeface="Times New Roman" panose="02020603050405020304" pitchFamily="18" charset="0"/>
              </a:rPr>
              <a:t>2.7s+4.3s+4.7s+4.3s=16.0s</a:t>
            </a:r>
          </a:p>
        </p:txBody>
      </p:sp>
      <p:sp>
        <p:nvSpPr>
          <p:cNvPr id="69" name="文本框 68"/>
          <p:cNvSpPr txBox="1"/>
          <p:nvPr/>
        </p:nvSpPr>
        <p:spPr>
          <a:xfrm>
            <a:off x="6484451" y="4394393"/>
            <a:ext cx="2745121"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dirty="0">
                <a:latin typeface="Times New Roman" panose="02020603050405020304" pitchFamily="18" charset="0"/>
                <a:cs typeface="Times New Roman" panose="02020603050405020304" pitchFamily="18" charset="0"/>
              </a:rPr>
              <a:t>12.97s+2.4s+1.3s+2.4s=19.1s</a:t>
            </a:r>
          </a:p>
        </p:txBody>
      </p:sp>
      <p:sp>
        <p:nvSpPr>
          <p:cNvPr id="70" name="文本框 69"/>
          <p:cNvSpPr txBox="1"/>
          <p:nvPr/>
        </p:nvSpPr>
        <p:spPr>
          <a:xfrm>
            <a:off x="7303744" y="5406191"/>
            <a:ext cx="3167171"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dirty="0">
                <a:latin typeface="Times New Roman" panose="02020603050405020304" pitchFamily="18" charset="0"/>
                <a:cs typeface="Times New Roman" panose="02020603050405020304" pitchFamily="18" charset="0"/>
              </a:rPr>
              <a:t>(19.9s+1.0s+0.05s+1.0s)*3=65.9s</a:t>
            </a:r>
          </a:p>
        </p:txBody>
      </p:sp>
      <p:sp>
        <p:nvSpPr>
          <p:cNvPr id="72" name="文本框 71"/>
          <p:cNvSpPr txBox="1"/>
          <p:nvPr/>
        </p:nvSpPr>
        <p:spPr>
          <a:xfrm>
            <a:off x="10128448" y="620688"/>
            <a:ext cx="2605696" cy="30777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Dou Wang, </a:t>
            </a:r>
            <a:r>
              <a:rPr lang="en-US" sz="1400" dirty="0" err="1">
                <a:latin typeface="Times New Roman" panose="02020603050405020304" pitchFamily="18" charset="0"/>
                <a:cs typeface="Times New Roman" panose="02020603050405020304" pitchFamily="18" charset="0"/>
              </a:rPr>
              <a:t>Xiaohao</a:t>
            </a:r>
            <a:r>
              <a:rPr lang="en-US" sz="1400" dirty="0">
                <a:latin typeface="Times New Roman" panose="02020603050405020304" pitchFamily="18" charset="0"/>
                <a:cs typeface="Times New Roman" panose="02020603050405020304" pitchFamily="18" charset="0"/>
              </a:rPr>
              <a:t> Cui</a:t>
            </a:r>
          </a:p>
        </p:txBody>
      </p:sp>
      <p:sp>
        <p:nvSpPr>
          <p:cNvPr id="21" name="文本框 20"/>
          <p:cNvSpPr txBox="1"/>
          <p:nvPr/>
        </p:nvSpPr>
        <p:spPr>
          <a:xfrm>
            <a:off x="2841930" y="5524090"/>
            <a:ext cx="361813" cy="215444"/>
          </a:xfrm>
          <a:prstGeom prst="rect">
            <a:avLst/>
          </a:prstGeom>
          <a:solidFill>
            <a:schemeClr val="bg1"/>
          </a:solidFill>
        </p:spPr>
        <p:txBody>
          <a:bodyPr wrap="square" rtlCol="0">
            <a:spAutoFit/>
          </a:bodyPr>
          <a:lstStyle/>
          <a:p>
            <a:r>
              <a:rPr lang="en-US" sz="800" dirty="0">
                <a:latin typeface="Times New Roman" panose="02020603050405020304" pitchFamily="18" charset="0"/>
                <a:cs typeface="Times New Roman" panose="02020603050405020304" pitchFamily="18" charset="0"/>
              </a:rPr>
              <a:t>1.0s</a:t>
            </a:r>
          </a:p>
        </p:txBody>
      </p:sp>
      <p:sp>
        <p:nvSpPr>
          <p:cNvPr id="73" name="文本框 72"/>
          <p:cNvSpPr txBox="1"/>
          <p:nvPr/>
        </p:nvSpPr>
        <p:spPr>
          <a:xfrm>
            <a:off x="3816633" y="5538343"/>
            <a:ext cx="361813" cy="215444"/>
          </a:xfrm>
          <a:prstGeom prst="rect">
            <a:avLst/>
          </a:prstGeom>
          <a:solidFill>
            <a:schemeClr val="bg1"/>
          </a:solidFill>
        </p:spPr>
        <p:txBody>
          <a:bodyPr wrap="square" rtlCol="0">
            <a:spAutoFit/>
          </a:bodyPr>
          <a:lstStyle/>
          <a:p>
            <a:r>
              <a:rPr lang="en-US" sz="800" dirty="0">
                <a:latin typeface="Times New Roman" panose="02020603050405020304" pitchFamily="18" charset="0"/>
                <a:cs typeface="Times New Roman" panose="02020603050405020304" pitchFamily="18" charset="0"/>
              </a:rPr>
              <a:t>1.0s</a:t>
            </a:r>
          </a:p>
        </p:txBody>
      </p:sp>
      <p:sp>
        <p:nvSpPr>
          <p:cNvPr id="74" name="文本框 73"/>
          <p:cNvSpPr txBox="1"/>
          <p:nvPr/>
        </p:nvSpPr>
        <p:spPr>
          <a:xfrm>
            <a:off x="4250808" y="5544922"/>
            <a:ext cx="361813" cy="215444"/>
          </a:xfrm>
          <a:prstGeom prst="rect">
            <a:avLst/>
          </a:prstGeom>
          <a:solidFill>
            <a:schemeClr val="bg1"/>
          </a:solidFill>
        </p:spPr>
        <p:txBody>
          <a:bodyPr wrap="square" rtlCol="0">
            <a:spAutoFit/>
          </a:bodyPr>
          <a:lstStyle/>
          <a:p>
            <a:r>
              <a:rPr lang="en-US" sz="800" dirty="0">
                <a:latin typeface="Times New Roman" panose="02020603050405020304" pitchFamily="18" charset="0"/>
                <a:cs typeface="Times New Roman" panose="02020603050405020304" pitchFamily="18" charset="0"/>
              </a:rPr>
              <a:t>1.0s</a:t>
            </a:r>
          </a:p>
        </p:txBody>
      </p:sp>
      <p:sp>
        <p:nvSpPr>
          <p:cNvPr id="75" name="文本框 74"/>
          <p:cNvSpPr txBox="1"/>
          <p:nvPr/>
        </p:nvSpPr>
        <p:spPr>
          <a:xfrm>
            <a:off x="5204678" y="5531765"/>
            <a:ext cx="361813" cy="215444"/>
          </a:xfrm>
          <a:prstGeom prst="rect">
            <a:avLst/>
          </a:prstGeom>
          <a:solidFill>
            <a:schemeClr val="bg1"/>
          </a:solidFill>
        </p:spPr>
        <p:txBody>
          <a:bodyPr wrap="square" rtlCol="0">
            <a:spAutoFit/>
          </a:bodyPr>
          <a:lstStyle/>
          <a:p>
            <a:r>
              <a:rPr lang="en-US" sz="800" dirty="0">
                <a:latin typeface="Times New Roman" panose="02020603050405020304" pitchFamily="18" charset="0"/>
                <a:cs typeface="Times New Roman" panose="02020603050405020304" pitchFamily="18" charset="0"/>
              </a:rPr>
              <a:t>1.0s</a:t>
            </a:r>
          </a:p>
        </p:txBody>
      </p:sp>
      <p:pic>
        <p:nvPicPr>
          <p:cNvPr id="76" name="图片 75">
            <a:extLst>
              <a:ext uri="{FF2B5EF4-FFF2-40B4-BE49-F238E27FC236}">
                <a16:creationId xmlns:a16="http://schemas.microsoft.com/office/drawing/2014/main" xmlns="" id="{892015BE-7981-498A-AF04-81E33AE70AC9}"/>
              </a:ext>
            </a:extLst>
          </p:cNvPr>
          <p:cNvPicPr>
            <a:picLocks noChangeAspect="1"/>
          </p:cNvPicPr>
          <p:nvPr/>
        </p:nvPicPr>
        <p:blipFill rotWithShape="1">
          <a:blip r:embed="rId5"/>
          <a:srcRect l="14997"/>
          <a:stretch/>
        </p:blipFill>
        <p:spPr>
          <a:xfrm>
            <a:off x="9047746" y="1844824"/>
            <a:ext cx="2445569" cy="2866893"/>
          </a:xfrm>
          <a:prstGeom prst="rect">
            <a:avLst/>
          </a:prstGeom>
        </p:spPr>
      </p:pic>
      <p:sp>
        <p:nvSpPr>
          <p:cNvPr id="25" name="文本框 24">
            <a:extLst>
              <a:ext uri="{FF2B5EF4-FFF2-40B4-BE49-F238E27FC236}">
                <a16:creationId xmlns:a16="http://schemas.microsoft.com/office/drawing/2014/main" xmlns="" id="{7C30EEC9-265B-4313-82A5-2284F95BCAA7}"/>
              </a:ext>
            </a:extLst>
          </p:cNvPr>
          <p:cNvSpPr txBox="1"/>
          <p:nvPr/>
        </p:nvSpPr>
        <p:spPr>
          <a:xfrm>
            <a:off x="9696400" y="1412776"/>
            <a:ext cx="1800200" cy="27699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altLang="zh-SG" sz="1200" dirty="0">
                <a:latin typeface="Times New Roman" panose="02020603050405020304" pitchFamily="18" charset="0"/>
                <a:cs typeface="Times New Roman" panose="02020603050405020304" pitchFamily="18" charset="0"/>
              </a:rPr>
              <a:t>On-axis injection @Higgs</a:t>
            </a:r>
            <a:endParaRPr lang="zh-SG"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95715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27448" y="116632"/>
            <a:ext cx="10763325" cy="797478"/>
          </a:xfrm>
        </p:spPr>
        <p:txBody>
          <a:bodyPr>
            <a:normAutofit/>
          </a:bodyPr>
          <a:lstStyle/>
          <a:p>
            <a:pPr algn="ctr"/>
            <a:r>
              <a:rPr lang="en-US" sz="4000" dirty="0">
                <a:solidFill>
                  <a:srgbClr val="C00000"/>
                </a:solidFill>
                <a:latin typeface="Arial" panose="020B0604020202020204" pitchFamily="34" charset="0"/>
                <a:ea typeface="+mj-ea"/>
                <a:cs typeface="Arial" panose="020B0604020202020204" pitchFamily="34" charset="0"/>
              </a:rPr>
              <a:t>On-axis injection at Higgs energy (30MW)</a:t>
            </a:r>
          </a:p>
        </p:txBody>
      </p:sp>
      <p:sp>
        <p:nvSpPr>
          <p:cNvPr id="10" name="灯片编号占位符 9">
            <a:extLst>
              <a:ext uri="{FF2B5EF4-FFF2-40B4-BE49-F238E27FC236}">
                <a16:creationId xmlns:a16="http://schemas.microsoft.com/office/drawing/2014/main" xmlns="" id="{35364F16-A3EB-4CED-8591-920B7BDB594B}"/>
              </a:ext>
            </a:extLst>
          </p:cNvPr>
          <p:cNvSpPr>
            <a:spLocks noGrp="1"/>
          </p:cNvSpPr>
          <p:nvPr>
            <p:ph type="sldNum" sz="quarter" idx="12"/>
          </p:nvPr>
        </p:nvSpPr>
        <p:spPr/>
        <p:txBody>
          <a:bodyPr/>
          <a:lstStyle/>
          <a:p>
            <a:fld id="{3E80639A-74FB-4196-9892-1DEBA969028F}" type="slidenum">
              <a:rPr lang="en-US" smtClean="0"/>
              <a:t>13</a:t>
            </a:fld>
            <a:endParaRPr lang="en-US"/>
          </a:p>
        </p:txBody>
      </p:sp>
      <p:sp>
        <p:nvSpPr>
          <p:cNvPr id="5"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en-US"/>
          </a:p>
        </p:txBody>
      </p:sp>
      <p:sp>
        <p:nvSpPr>
          <p:cNvPr id="6" name="Rectangle 5"/>
          <p:cNvSpPr>
            <a:spLocks noChangeArrowheads="1"/>
          </p:cNvSpPr>
          <p:nvPr/>
        </p:nvSpPr>
        <p:spPr bwMode="auto">
          <a:xfrm>
            <a:off x="0" y="16224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1100" b="0" i="0" u="none" strike="noStrike" cap="none" normalizeH="0" baseline="0">
                <a:ln>
                  <a:noFill/>
                </a:ln>
                <a:solidFill>
                  <a:srgbClr val="0070C0"/>
                </a:solidFill>
                <a:effectLst/>
                <a:latin typeface="Calibri" panose="020F0502020204030204" pitchFamily="34" charset="0"/>
                <a:ea typeface="等线" panose="02010600030101010101" charset="-122"/>
                <a:cs typeface="Calibri" panose="020F0502020204030204" pitchFamily="34" charset="0"/>
              </a:rPr>
              <a:t>         </a:t>
            </a:r>
            <a:endParaRPr kumimoji="0" lang="en-US" altLang="zh-CN" sz="1800" b="0" i="0" u="none" strike="noStrike" cap="none" normalizeH="0" baseline="0">
              <a:ln>
                <a:noFill/>
              </a:ln>
              <a:solidFill>
                <a:schemeClr val="tx1"/>
              </a:solidFill>
              <a:effectLst/>
              <a:latin typeface="Arial" panose="020B0604020202020204" pitchFamily="34" charset="0"/>
            </a:endParaRPr>
          </a:p>
        </p:txBody>
      </p:sp>
      <p:sp>
        <p:nvSpPr>
          <p:cNvPr id="7" name="Rectangle 6"/>
          <p:cNvSpPr>
            <a:spLocks noChangeArrowheads="1"/>
          </p:cNvSpPr>
          <p:nvPr/>
        </p:nvSpPr>
        <p:spPr bwMode="auto">
          <a:xfrm>
            <a:off x="0" y="48688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1100" b="0" i="0" u="none" strike="noStrike" cap="none" normalizeH="0" baseline="0">
                <a:ln>
                  <a:noFill/>
                </a:ln>
                <a:solidFill>
                  <a:srgbClr val="0070C0"/>
                </a:solidFill>
                <a:effectLst/>
                <a:latin typeface="Calibri" panose="020F0502020204030204" pitchFamily="34" charset="0"/>
                <a:ea typeface="等线" panose="02010600030101010101" charset="-122"/>
                <a:cs typeface="Calibri" panose="020F0502020204030204" pitchFamily="34" charset="0"/>
              </a:rPr>
              <a:t>           </a:t>
            </a:r>
            <a:r>
              <a:rPr kumimoji="0" lang="en-US" altLang="zh-CN" sz="600" b="0" i="0" u="none" strike="noStrike" cap="none" normalizeH="0" baseline="0">
                <a:ln>
                  <a:noFill/>
                </a:ln>
                <a:solidFill>
                  <a:schemeClr val="tx1"/>
                </a:solidFill>
                <a:effectLst/>
              </a:rPr>
              <a:t> </a:t>
            </a:r>
            <a:endParaRPr kumimoji="0" lang="en-US" altLang="zh-CN" sz="1800" b="0" i="0" u="none" strike="noStrike" cap="none" normalizeH="0" baseline="0">
              <a:ln>
                <a:noFill/>
              </a:ln>
              <a:solidFill>
                <a:schemeClr val="tx1"/>
              </a:solidFill>
              <a:effectLst/>
              <a:latin typeface="Arial" panose="020B0604020202020204" pitchFamily="34" charset="0"/>
            </a:endParaRPr>
          </a:p>
        </p:txBody>
      </p:sp>
      <p:pic>
        <p:nvPicPr>
          <p:cNvPr id="11" name="图片 10"/>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9251" y="4125206"/>
            <a:ext cx="3384939" cy="2157721"/>
          </a:xfrm>
          <a:prstGeom prst="rect">
            <a:avLst/>
          </a:prstGeom>
          <a:noFill/>
        </p:spPr>
      </p:pic>
      <p:sp>
        <p:nvSpPr>
          <p:cNvPr id="8" name="矩形 7"/>
          <p:cNvSpPr/>
          <p:nvPr/>
        </p:nvSpPr>
        <p:spPr>
          <a:xfrm>
            <a:off x="1923725" y="1054261"/>
            <a:ext cx="3653564" cy="646331"/>
          </a:xfrm>
          <a:prstGeom prst="rect">
            <a:avLst/>
          </a:prstGeom>
        </p:spPr>
        <p:txBody>
          <a:bodyPr wrap="none">
            <a:spAutoFit/>
          </a:bodyPr>
          <a:lstStyle/>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Swap-out injection</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Current threshold in booster: 1mA</a:t>
            </a:r>
          </a:p>
        </p:txBody>
      </p:sp>
      <p:sp>
        <p:nvSpPr>
          <p:cNvPr id="9" name="矩形 8"/>
          <p:cNvSpPr/>
          <p:nvPr/>
        </p:nvSpPr>
        <p:spPr>
          <a:xfrm>
            <a:off x="5885821" y="1041104"/>
            <a:ext cx="5008743" cy="646331"/>
          </a:xfrm>
          <a:prstGeom prst="rect">
            <a:avLst/>
          </a:prstGeom>
        </p:spPr>
        <p:txBody>
          <a:bodyPr wrap="none">
            <a:spAutoFit/>
          </a:bodyPr>
          <a:lstStyle/>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Current decay for collider: 3% (top up mode)</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4 damping times to merge the bunches in booster</a:t>
            </a:r>
          </a:p>
        </p:txBody>
      </p:sp>
      <p:pic>
        <p:nvPicPr>
          <p:cNvPr id="15" name="图片 14">
            <a:extLst>
              <a:ext uri="{FF2B5EF4-FFF2-40B4-BE49-F238E27FC236}">
                <a16:creationId xmlns:a16="http://schemas.microsoft.com/office/drawing/2014/main" xmlns="" id="{753F8437-4245-473E-8C71-651082754DC0}"/>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5560" y="1844824"/>
            <a:ext cx="3456384" cy="2088232"/>
          </a:xfrm>
          <a:prstGeom prst="rect">
            <a:avLst/>
          </a:prstGeom>
          <a:noFill/>
        </p:spPr>
      </p:pic>
      <p:pic>
        <p:nvPicPr>
          <p:cNvPr id="12" name="图片 11">
            <a:extLst>
              <a:ext uri="{FF2B5EF4-FFF2-40B4-BE49-F238E27FC236}">
                <a16:creationId xmlns:a16="http://schemas.microsoft.com/office/drawing/2014/main" xmlns="" id="{46161B33-A22A-4A3A-A442-033277A0BC80}"/>
              </a:ext>
            </a:extLst>
          </p:cNvPr>
          <p:cNvPicPr>
            <a:picLocks noChangeAspect="1"/>
          </p:cNvPicPr>
          <p:nvPr/>
        </p:nvPicPr>
        <p:blipFill>
          <a:blip r:embed="rId4"/>
          <a:stretch>
            <a:fillRect/>
          </a:stretch>
        </p:blipFill>
        <p:spPr>
          <a:xfrm>
            <a:off x="6023992" y="1844824"/>
            <a:ext cx="3324682" cy="2160240"/>
          </a:xfrm>
          <a:prstGeom prst="rect">
            <a:avLst/>
          </a:prstGeom>
        </p:spPr>
      </p:pic>
      <p:pic>
        <p:nvPicPr>
          <p:cNvPr id="17" name="图片 16">
            <a:extLst>
              <a:ext uri="{FF2B5EF4-FFF2-40B4-BE49-F238E27FC236}">
                <a16:creationId xmlns:a16="http://schemas.microsoft.com/office/drawing/2014/main" xmlns="" id="{57EE1FD0-DF03-452F-B6E8-DE3367BE1436}"/>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2207568" y="4005064"/>
            <a:ext cx="3384376" cy="2232248"/>
          </a:xfrm>
          <a:prstGeom prst="rect">
            <a:avLst/>
          </a:prstGeom>
          <a:noFill/>
        </p:spPr>
      </p:pic>
    </p:spTree>
    <p:extLst>
      <p:ext uri="{BB962C8B-B14F-4D97-AF65-F5344CB8AC3E}">
        <p14:creationId xmlns:p14="http://schemas.microsoft.com/office/powerpoint/2010/main" val="25937416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66712" y="142852"/>
            <a:ext cx="11405952" cy="725470"/>
          </a:xfrm>
        </p:spPr>
        <p:txBody>
          <a:bodyPr>
            <a:noAutofit/>
          </a:bodyPr>
          <a:lstStyle/>
          <a:p>
            <a:pPr algn="ctr"/>
            <a:r>
              <a:rPr lang="en-US" sz="3600" dirty="0">
                <a:solidFill>
                  <a:srgbClr val="C00000"/>
                </a:solidFill>
                <a:latin typeface="Arial" panose="020B0604020202020204" pitchFamily="34" charset="0"/>
                <a:ea typeface="+mj-ea"/>
                <a:cs typeface="Arial" panose="020B0604020202020204" pitchFamily="34" charset="0"/>
              </a:rPr>
              <a:t>On-axis injection at Higgs energy (50MW upgrade)</a:t>
            </a:r>
          </a:p>
        </p:txBody>
      </p:sp>
      <p:sp>
        <p:nvSpPr>
          <p:cNvPr id="10" name="灯片编号占位符 9">
            <a:extLst>
              <a:ext uri="{FF2B5EF4-FFF2-40B4-BE49-F238E27FC236}">
                <a16:creationId xmlns:a16="http://schemas.microsoft.com/office/drawing/2014/main" xmlns="" id="{3F288E51-8A74-4570-BBE2-B88921290896}"/>
              </a:ext>
            </a:extLst>
          </p:cNvPr>
          <p:cNvSpPr>
            <a:spLocks noGrp="1"/>
          </p:cNvSpPr>
          <p:nvPr>
            <p:ph type="sldNum" sz="quarter" idx="12"/>
          </p:nvPr>
        </p:nvSpPr>
        <p:spPr/>
        <p:txBody>
          <a:bodyPr/>
          <a:lstStyle/>
          <a:p>
            <a:fld id="{3E80639A-74FB-4196-9892-1DEBA969028F}" type="slidenum">
              <a:rPr lang="en-US" smtClean="0"/>
              <a:t>14</a:t>
            </a:fld>
            <a:endParaRPr lang="en-US"/>
          </a:p>
        </p:txBody>
      </p:sp>
      <p:sp>
        <p:nvSpPr>
          <p:cNvPr id="5"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en-US"/>
          </a:p>
        </p:txBody>
      </p:sp>
      <p:sp>
        <p:nvSpPr>
          <p:cNvPr id="6" name="Rectangle 5"/>
          <p:cNvSpPr>
            <a:spLocks noChangeArrowheads="1"/>
          </p:cNvSpPr>
          <p:nvPr/>
        </p:nvSpPr>
        <p:spPr bwMode="auto">
          <a:xfrm>
            <a:off x="0" y="16224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1100" b="0" i="0" u="none" strike="noStrike" cap="none" normalizeH="0" baseline="0">
                <a:ln>
                  <a:noFill/>
                </a:ln>
                <a:solidFill>
                  <a:srgbClr val="0070C0"/>
                </a:solidFill>
                <a:effectLst/>
                <a:latin typeface="Calibri" panose="020F0502020204030204" pitchFamily="34" charset="0"/>
                <a:ea typeface="等线" panose="02010600030101010101" charset="-122"/>
                <a:cs typeface="Calibri" panose="020F0502020204030204" pitchFamily="34" charset="0"/>
              </a:rPr>
              <a:t>         </a:t>
            </a:r>
            <a:endParaRPr kumimoji="0" lang="en-US" altLang="zh-CN" sz="1800" b="0" i="0" u="none" strike="noStrike" cap="none" normalizeH="0" baseline="0">
              <a:ln>
                <a:noFill/>
              </a:ln>
              <a:solidFill>
                <a:schemeClr val="tx1"/>
              </a:solidFill>
              <a:effectLst/>
              <a:latin typeface="Arial" panose="020B0604020202020204" pitchFamily="34" charset="0"/>
            </a:endParaRPr>
          </a:p>
        </p:txBody>
      </p:sp>
      <p:sp>
        <p:nvSpPr>
          <p:cNvPr id="7" name="Rectangle 6"/>
          <p:cNvSpPr>
            <a:spLocks noChangeArrowheads="1"/>
          </p:cNvSpPr>
          <p:nvPr/>
        </p:nvSpPr>
        <p:spPr bwMode="auto">
          <a:xfrm>
            <a:off x="0" y="48688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1100" b="0" i="0" u="none" strike="noStrike" cap="none" normalizeH="0" baseline="0">
                <a:ln>
                  <a:noFill/>
                </a:ln>
                <a:solidFill>
                  <a:srgbClr val="0070C0"/>
                </a:solidFill>
                <a:effectLst/>
                <a:latin typeface="Calibri" panose="020F0502020204030204" pitchFamily="34" charset="0"/>
                <a:ea typeface="等线" panose="02010600030101010101" charset="-122"/>
                <a:cs typeface="Calibri" panose="020F0502020204030204" pitchFamily="34" charset="0"/>
              </a:rPr>
              <a:t>           </a:t>
            </a:r>
            <a:r>
              <a:rPr kumimoji="0" lang="en-US" altLang="zh-CN" sz="600" b="0" i="0" u="none" strike="noStrike" cap="none" normalizeH="0" baseline="0">
                <a:ln>
                  <a:noFill/>
                </a:ln>
                <a:solidFill>
                  <a:schemeClr val="tx1"/>
                </a:solidFill>
                <a:effectLst/>
              </a:rPr>
              <a:t> </a:t>
            </a:r>
            <a:endParaRPr kumimoji="0" lang="en-US" altLang="zh-CN" sz="1800" b="0" i="0" u="none" strike="noStrike" cap="none" normalizeH="0" baseline="0">
              <a:ln>
                <a:noFill/>
              </a:ln>
              <a:solidFill>
                <a:schemeClr val="tx1"/>
              </a:solidFill>
              <a:effectLst/>
              <a:latin typeface="Arial" panose="020B0604020202020204" pitchFamily="34" charset="0"/>
            </a:endParaRPr>
          </a:p>
        </p:txBody>
      </p:sp>
      <p:sp>
        <p:nvSpPr>
          <p:cNvPr id="8" name="矩形 7"/>
          <p:cNvSpPr/>
          <p:nvPr/>
        </p:nvSpPr>
        <p:spPr>
          <a:xfrm>
            <a:off x="1923725" y="1047386"/>
            <a:ext cx="3884397" cy="646331"/>
          </a:xfrm>
          <a:prstGeom prst="rect">
            <a:avLst/>
          </a:prstGeom>
        </p:spPr>
        <p:txBody>
          <a:bodyPr wrap="none">
            <a:spAutoFit/>
          </a:bodyPr>
          <a:lstStyle/>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Swap-out injection</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Current threshold in booster: 1.4 mA</a:t>
            </a:r>
          </a:p>
        </p:txBody>
      </p:sp>
      <p:sp>
        <p:nvSpPr>
          <p:cNvPr id="9" name="矩形 8"/>
          <p:cNvSpPr/>
          <p:nvPr/>
        </p:nvSpPr>
        <p:spPr>
          <a:xfrm>
            <a:off x="5885821" y="1034229"/>
            <a:ext cx="4660250" cy="646331"/>
          </a:xfrm>
          <a:prstGeom prst="rect">
            <a:avLst/>
          </a:prstGeom>
        </p:spPr>
        <p:txBody>
          <a:bodyPr wrap="none">
            <a:spAutoFit/>
          </a:bodyPr>
          <a:lstStyle/>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Current decay for collider: 3% (top up mode)</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Small upgrade for the RF power source</a:t>
            </a:r>
          </a:p>
        </p:txBody>
      </p:sp>
      <p:pic>
        <p:nvPicPr>
          <p:cNvPr id="14" name="图片 13"/>
          <p:cNvPicPr>
            <a:picLocks noChangeAspect="1"/>
          </p:cNvPicPr>
          <p:nvPr/>
        </p:nvPicPr>
        <p:blipFill>
          <a:blip r:embed="rId2"/>
          <a:stretch>
            <a:fillRect/>
          </a:stretch>
        </p:blipFill>
        <p:spPr>
          <a:xfrm>
            <a:off x="2269554" y="1745157"/>
            <a:ext cx="3440514" cy="2236334"/>
          </a:xfrm>
          <a:prstGeom prst="rect">
            <a:avLst/>
          </a:prstGeom>
        </p:spPr>
      </p:pic>
      <p:pic>
        <p:nvPicPr>
          <p:cNvPr id="15" name="图片 14"/>
          <p:cNvPicPr>
            <a:picLocks noChangeAspect="1"/>
          </p:cNvPicPr>
          <p:nvPr/>
        </p:nvPicPr>
        <p:blipFill>
          <a:blip r:embed="rId3"/>
          <a:stretch>
            <a:fillRect/>
          </a:stretch>
        </p:blipFill>
        <p:spPr>
          <a:xfrm>
            <a:off x="6361329" y="1776771"/>
            <a:ext cx="3395722" cy="2209358"/>
          </a:xfrm>
          <a:prstGeom prst="rect">
            <a:avLst/>
          </a:prstGeom>
        </p:spPr>
      </p:pic>
      <p:pic>
        <p:nvPicPr>
          <p:cNvPr id="16" name="图片 15"/>
          <p:cNvPicPr>
            <a:picLocks noChangeAspect="1"/>
          </p:cNvPicPr>
          <p:nvPr/>
        </p:nvPicPr>
        <p:blipFill>
          <a:blip r:embed="rId4"/>
          <a:stretch>
            <a:fillRect/>
          </a:stretch>
        </p:blipFill>
        <p:spPr>
          <a:xfrm>
            <a:off x="2315603" y="4032215"/>
            <a:ext cx="3381306" cy="2151741"/>
          </a:xfrm>
          <a:prstGeom prst="rect">
            <a:avLst/>
          </a:prstGeom>
        </p:spPr>
      </p:pic>
      <p:pic>
        <p:nvPicPr>
          <p:cNvPr id="17" name="图片 16"/>
          <p:cNvPicPr>
            <a:picLocks noChangeAspect="1"/>
          </p:cNvPicPr>
          <p:nvPr/>
        </p:nvPicPr>
        <p:blipFill>
          <a:blip r:embed="rId5"/>
          <a:stretch>
            <a:fillRect/>
          </a:stretch>
        </p:blipFill>
        <p:spPr>
          <a:xfrm>
            <a:off x="6367908" y="4095764"/>
            <a:ext cx="3441324" cy="2068456"/>
          </a:xfrm>
          <a:prstGeom prst="rect">
            <a:avLst/>
          </a:prstGeom>
        </p:spPr>
      </p:pic>
    </p:spTree>
    <p:extLst>
      <p:ext uri="{BB962C8B-B14F-4D97-AF65-F5344CB8AC3E}">
        <p14:creationId xmlns:p14="http://schemas.microsoft.com/office/powerpoint/2010/main" val="572621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a16="http://schemas.microsoft.com/office/drawing/2014/main" xmlns="" id="{8FC86F9C-7C7C-43AA-94D4-D1FD7210FB3F}"/>
              </a:ext>
            </a:extLst>
          </p:cNvPr>
          <p:cNvPicPr>
            <a:picLocks noChangeAspect="1"/>
          </p:cNvPicPr>
          <p:nvPr/>
        </p:nvPicPr>
        <p:blipFill>
          <a:blip r:embed="rId2"/>
          <a:srcRect b="8946"/>
          <a:stretch/>
        </p:blipFill>
        <p:spPr>
          <a:xfrm>
            <a:off x="5951984" y="1052736"/>
            <a:ext cx="3960440" cy="2646024"/>
          </a:xfrm>
          <a:prstGeom prst="rect">
            <a:avLst/>
          </a:prstGeom>
        </p:spPr>
      </p:pic>
      <p:sp>
        <p:nvSpPr>
          <p:cNvPr id="2" name="标题 1"/>
          <p:cNvSpPr>
            <a:spLocks noGrp="1"/>
          </p:cNvSpPr>
          <p:nvPr>
            <p:ph type="title"/>
          </p:nvPr>
        </p:nvSpPr>
        <p:spPr/>
        <p:txBody>
          <a:bodyPr>
            <a:normAutofit/>
          </a:bodyPr>
          <a:lstStyle/>
          <a:p>
            <a:pPr algn="ctr"/>
            <a:r>
              <a:rPr lang="en-US" sz="4000" dirty="0">
                <a:solidFill>
                  <a:srgbClr val="C00000"/>
                </a:solidFill>
                <a:latin typeface="Arial" panose="020B0604020202020204" pitchFamily="34" charset="0"/>
                <a:ea typeface="+mj-ea"/>
                <a:cs typeface="Arial" panose="020B0604020202020204" pitchFamily="34" charset="0"/>
              </a:rPr>
              <a:t>Beam </a:t>
            </a:r>
            <a:r>
              <a:rPr lang="en-US" sz="4000" dirty="0" err="1">
                <a:solidFill>
                  <a:srgbClr val="C00000"/>
                </a:solidFill>
                <a:latin typeface="Arial" panose="020B0604020202020204" pitchFamily="34" charset="0"/>
                <a:ea typeface="+mj-ea"/>
                <a:cs typeface="Arial" panose="020B0604020202020204" pitchFamily="34" charset="0"/>
              </a:rPr>
              <a:t>beam</a:t>
            </a:r>
            <a:r>
              <a:rPr lang="en-US" sz="4000" dirty="0">
                <a:solidFill>
                  <a:srgbClr val="C00000"/>
                </a:solidFill>
                <a:latin typeface="Arial" panose="020B0604020202020204" pitchFamily="34" charset="0"/>
                <a:ea typeface="+mj-ea"/>
                <a:cs typeface="Arial" panose="020B0604020202020204" pitchFamily="34" charset="0"/>
              </a:rPr>
              <a:t> instability for on-axis injection</a:t>
            </a:r>
          </a:p>
        </p:txBody>
      </p:sp>
      <p:sp>
        <p:nvSpPr>
          <p:cNvPr id="3" name="灯片编号占位符 2">
            <a:extLst>
              <a:ext uri="{FF2B5EF4-FFF2-40B4-BE49-F238E27FC236}">
                <a16:creationId xmlns:a16="http://schemas.microsoft.com/office/drawing/2014/main" xmlns="" id="{EEFF7744-043C-4DF6-BEA8-D4034E71DCD6}"/>
              </a:ext>
            </a:extLst>
          </p:cNvPr>
          <p:cNvSpPr>
            <a:spLocks noGrp="1"/>
          </p:cNvSpPr>
          <p:nvPr>
            <p:ph type="sldNum" sz="quarter" idx="12"/>
          </p:nvPr>
        </p:nvSpPr>
        <p:spPr/>
        <p:txBody>
          <a:bodyPr/>
          <a:lstStyle/>
          <a:p>
            <a:fld id="{3E80639A-74FB-4196-9892-1DEBA969028F}" type="slidenum">
              <a:rPr lang="en-US" smtClean="0"/>
              <a:t>15</a:t>
            </a:fld>
            <a:endParaRPr lang="en-US"/>
          </a:p>
        </p:txBody>
      </p:sp>
      <p:sp>
        <p:nvSpPr>
          <p:cNvPr id="8" name="文本框 7"/>
          <p:cNvSpPr txBox="1"/>
          <p:nvPr/>
        </p:nvSpPr>
        <p:spPr>
          <a:xfrm>
            <a:off x="839416" y="1124744"/>
            <a:ext cx="4824536" cy="1200329"/>
          </a:xfrm>
          <a:prstGeom prst="rect">
            <a:avLst/>
          </a:prstGeom>
          <a:noFill/>
        </p:spPr>
        <p:txBody>
          <a:bodyPr wrap="square" rtlCol="0">
            <a:spAutoFit/>
          </a:bodyPr>
          <a:lstStyle/>
          <a:p>
            <a:pPr marL="285750" indent="-285750">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Strong-strong</a:t>
            </a:r>
            <a:r>
              <a:rPr lang="en-US" dirty="0">
                <a:latin typeface="Times New Roman" panose="02020603050405020304" pitchFamily="18" charset="0"/>
                <a:cs typeface="Times New Roman" panose="02020603050405020304" pitchFamily="18" charset="0"/>
              </a:rPr>
              <a:t> simulation including both e+ &amp; e- lattice (</a:t>
            </a:r>
            <a:r>
              <a:rPr lang="en-US" b="1" dirty="0">
                <a:solidFill>
                  <a:srgbClr val="FF0000"/>
                </a:solidFill>
                <a:latin typeface="Times New Roman" panose="02020603050405020304" pitchFamily="18" charset="0"/>
                <a:cs typeface="Times New Roman" panose="02020603050405020304" pitchFamily="18" charset="0"/>
              </a:rPr>
              <a:t>APES-T</a:t>
            </a:r>
            <a:r>
              <a:rPr lang="en-US" dirty="0">
                <a:latin typeface="Times New Roman" panose="02020603050405020304" pitchFamily="18" charset="0"/>
                <a:cs typeface="Times New Roman" panose="02020603050405020304" pitchFamily="18" charset="0"/>
              </a:rPr>
              <a:t>)</a:t>
            </a:r>
          </a:p>
          <a:p>
            <a:pPr marL="285750" indent="-285750">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Collision is stable at design bunch population</a:t>
            </a:r>
          </a:p>
          <a:p>
            <a:pPr marL="285750" indent="-285750">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Lifetime (bb) requirement: </a:t>
            </a:r>
            <a:r>
              <a:rPr lang="en-US" b="1" dirty="0">
                <a:solidFill>
                  <a:srgbClr val="FF0000"/>
                </a:solidFill>
                <a:latin typeface="Times New Roman" panose="02020603050405020304" pitchFamily="18" charset="0"/>
                <a:cs typeface="Times New Roman" panose="02020603050405020304" pitchFamily="18" charset="0"/>
              </a:rPr>
              <a:t>&gt; 40 min</a:t>
            </a:r>
          </a:p>
        </p:txBody>
      </p:sp>
      <p:sp>
        <p:nvSpPr>
          <p:cNvPr id="9" name="矩形 8"/>
          <p:cNvSpPr/>
          <p:nvPr/>
        </p:nvSpPr>
        <p:spPr>
          <a:xfrm>
            <a:off x="1265249" y="2963211"/>
            <a:ext cx="1477951" cy="707886"/>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1000" b="0" i="0" u="none" strike="noStrike" dirty="0">
                <a:solidFill>
                  <a:srgbClr val="000000"/>
                </a:solidFill>
                <a:effectLst/>
                <a:latin typeface="Times New Roman" panose="02020603050405020304" pitchFamily="18" charset="0"/>
                <a:cs typeface="Times New Roman" panose="02020603050405020304" pitchFamily="18" charset="0"/>
              </a:rPr>
              <a:t>• Emittance X = 1.26nm </a:t>
            </a:r>
          </a:p>
          <a:p>
            <a:r>
              <a:rPr lang="en-US" sz="1000" b="0" i="0" u="none" strike="noStrike" dirty="0">
                <a:solidFill>
                  <a:srgbClr val="000000"/>
                </a:solidFill>
                <a:effectLst/>
                <a:latin typeface="Times New Roman" panose="02020603050405020304" pitchFamily="18" charset="0"/>
                <a:cs typeface="Times New Roman" panose="02020603050405020304" pitchFamily="18" charset="0"/>
              </a:rPr>
              <a:t>• Energy spread =  0.1% </a:t>
            </a:r>
          </a:p>
          <a:p>
            <a:r>
              <a:rPr lang="en-US" sz="1000" b="0" i="0" u="none" strike="noStrike" dirty="0">
                <a:solidFill>
                  <a:srgbClr val="000000"/>
                </a:solidFill>
                <a:effectLst/>
                <a:latin typeface="Times New Roman" panose="02020603050405020304" pitchFamily="18" charset="0"/>
                <a:cs typeface="Times New Roman" panose="02020603050405020304" pitchFamily="18" charset="0"/>
              </a:rPr>
              <a:t>• Bunch length=1.85mm </a:t>
            </a:r>
          </a:p>
          <a:p>
            <a:r>
              <a:rPr lang="en-US" sz="1000" b="0" i="0" u="none" strike="noStrike" dirty="0">
                <a:solidFill>
                  <a:srgbClr val="000000"/>
                </a:solidFill>
                <a:effectLst/>
                <a:latin typeface="Times New Roman" panose="02020603050405020304" pitchFamily="18" charset="0"/>
                <a:cs typeface="Times New Roman" panose="02020603050405020304" pitchFamily="18" charset="0"/>
              </a:rPr>
              <a:t>• Coupling=1.0% </a:t>
            </a:r>
          </a:p>
        </p:txBody>
      </p:sp>
      <p:sp>
        <p:nvSpPr>
          <p:cNvPr id="10" name="矩形 9"/>
          <p:cNvSpPr/>
          <p:nvPr/>
        </p:nvSpPr>
        <p:spPr>
          <a:xfrm>
            <a:off x="2995372" y="2956988"/>
            <a:ext cx="1451638" cy="70788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1000" dirty="0">
                <a:solidFill>
                  <a:srgbClr val="000000"/>
                </a:solidFill>
                <a:latin typeface="Times New Roman" panose="02020603050405020304" pitchFamily="18" charset="0"/>
                <a:cs typeface="Times New Roman" panose="02020603050405020304" pitchFamily="18" charset="0"/>
              </a:rPr>
              <a:t>• Emittance X = 0.64nm </a:t>
            </a:r>
          </a:p>
          <a:p>
            <a:r>
              <a:rPr lang="en-US" sz="1000" dirty="0">
                <a:solidFill>
                  <a:srgbClr val="000000"/>
                </a:solidFill>
                <a:latin typeface="Times New Roman" panose="02020603050405020304" pitchFamily="18" charset="0"/>
                <a:cs typeface="Times New Roman" panose="02020603050405020304" pitchFamily="18" charset="0"/>
              </a:rPr>
              <a:t>• Energy spread =  0.1% </a:t>
            </a:r>
          </a:p>
          <a:p>
            <a:r>
              <a:rPr lang="en-US" sz="1000" dirty="0">
                <a:solidFill>
                  <a:srgbClr val="000000"/>
                </a:solidFill>
                <a:latin typeface="Times New Roman" panose="02020603050405020304" pitchFamily="18" charset="0"/>
                <a:cs typeface="Times New Roman" panose="02020603050405020304" pitchFamily="18" charset="0"/>
              </a:rPr>
              <a:t>• Bunch length=2.20mm </a:t>
            </a:r>
          </a:p>
          <a:p>
            <a:r>
              <a:rPr lang="en-US" sz="1000" dirty="0">
                <a:solidFill>
                  <a:srgbClr val="000000"/>
                </a:solidFill>
                <a:latin typeface="Times New Roman" panose="02020603050405020304" pitchFamily="18" charset="0"/>
                <a:cs typeface="Times New Roman" panose="02020603050405020304" pitchFamily="18" charset="0"/>
              </a:rPr>
              <a:t>• Coupling=0.2% </a:t>
            </a:r>
          </a:p>
        </p:txBody>
      </p:sp>
      <p:sp>
        <p:nvSpPr>
          <p:cNvPr id="11" name="文本框 10"/>
          <p:cNvSpPr txBox="1"/>
          <p:nvPr/>
        </p:nvSpPr>
        <p:spPr>
          <a:xfrm>
            <a:off x="1199456" y="2420888"/>
            <a:ext cx="1508129" cy="461665"/>
          </a:xfrm>
          <a:prstGeom prst="rect">
            <a:avLst/>
          </a:prstGeom>
          <a:noFill/>
        </p:spPr>
        <p:txBody>
          <a:bodyPr wrap="square" rtlCol="0">
            <a:spAutoFit/>
          </a:bodyPr>
          <a:lstStyle/>
          <a:p>
            <a:pPr marL="171450" indent="-171450">
              <a:buFont typeface="Courier New" panose="02070309020205020404" pitchFamily="49" charset="0"/>
              <a:buChar char="o"/>
            </a:pPr>
            <a:r>
              <a:rPr lang="en-US" sz="1200" dirty="0">
                <a:latin typeface="Times New Roman" panose="02020603050405020304" pitchFamily="18" charset="0"/>
                <a:cs typeface="Times New Roman" panose="02020603050405020304" pitchFamily="18" charset="0"/>
              </a:rPr>
              <a:t>e+ (Ne=14×10</a:t>
            </a:r>
            <a:r>
              <a:rPr lang="en-US" sz="1200" baseline="30000" dirty="0">
                <a:latin typeface="Times New Roman" panose="02020603050405020304" pitchFamily="18" charset="0"/>
                <a:cs typeface="Times New Roman" panose="02020603050405020304" pitchFamily="18" charset="0"/>
              </a:rPr>
              <a:t>10</a:t>
            </a:r>
            <a:r>
              <a:rPr lang="en-US" sz="1200" dirty="0">
                <a:latin typeface="Times New Roman" panose="02020603050405020304" pitchFamily="18" charset="0"/>
                <a:cs typeface="Times New Roman" panose="02020603050405020304" pitchFamily="18" charset="0"/>
              </a:rPr>
              <a:t>)</a:t>
            </a:r>
          </a:p>
          <a:p>
            <a:r>
              <a:rPr lang="en-US" altLang="zh-CN" sz="1200" dirty="0"/>
              <a:t>     injected beam</a:t>
            </a:r>
            <a:endParaRPr lang="en-US" sz="1200" dirty="0">
              <a:latin typeface="Times New Roman" panose="02020603050405020304" pitchFamily="18" charset="0"/>
              <a:cs typeface="Times New Roman" panose="02020603050405020304" pitchFamily="18" charset="0"/>
            </a:endParaRPr>
          </a:p>
        </p:txBody>
      </p:sp>
      <p:sp>
        <p:nvSpPr>
          <p:cNvPr id="12" name="文本框 11"/>
          <p:cNvSpPr txBox="1"/>
          <p:nvPr/>
        </p:nvSpPr>
        <p:spPr>
          <a:xfrm>
            <a:off x="2927648" y="2420888"/>
            <a:ext cx="1518261" cy="461665"/>
          </a:xfrm>
          <a:prstGeom prst="rect">
            <a:avLst/>
          </a:prstGeom>
          <a:noFill/>
        </p:spPr>
        <p:txBody>
          <a:bodyPr wrap="square" rtlCol="0">
            <a:spAutoFit/>
          </a:bodyPr>
          <a:lstStyle/>
          <a:p>
            <a:pPr marL="171450" indent="-171450">
              <a:buFont typeface="Courier New" panose="02070309020205020404" pitchFamily="49" charset="0"/>
              <a:buChar char="o"/>
            </a:pPr>
            <a:r>
              <a:rPr lang="en-US" sz="1200" dirty="0">
                <a:latin typeface="Times New Roman" panose="02020603050405020304" pitchFamily="18" charset="0"/>
                <a:cs typeface="Times New Roman" panose="02020603050405020304" pitchFamily="18" charset="0"/>
              </a:rPr>
              <a:t>e- (Ne=14×10</a:t>
            </a:r>
            <a:r>
              <a:rPr lang="en-US" sz="1200" baseline="30000" dirty="0">
                <a:latin typeface="Times New Roman" panose="02020603050405020304" pitchFamily="18" charset="0"/>
                <a:cs typeface="Times New Roman" panose="02020603050405020304" pitchFamily="18" charset="0"/>
              </a:rPr>
              <a:t>10</a:t>
            </a:r>
            <a:r>
              <a:rPr lang="en-US" sz="1200" dirty="0">
                <a:latin typeface="Times New Roman" panose="02020603050405020304" pitchFamily="18" charset="0"/>
                <a:cs typeface="Times New Roman" panose="02020603050405020304" pitchFamily="18" charset="0"/>
              </a:rPr>
              <a:t>)</a:t>
            </a:r>
            <a:r>
              <a:rPr lang="en-US" altLang="zh-CN" sz="1200" dirty="0"/>
              <a:t> Circulating beam</a:t>
            </a:r>
            <a:endParaRPr lang="en-US" sz="1200" dirty="0">
              <a:latin typeface="Times New Roman" panose="02020603050405020304" pitchFamily="18" charset="0"/>
              <a:cs typeface="Times New Roman" panose="02020603050405020304" pitchFamily="18" charset="0"/>
            </a:endParaRPr>
          </a:p>
        </p:txBody>
      </p:sp>
      <p:sp>
        <p:nvSpPr>
          <p:cNvPr id="13" name="文本框 12"/>
          <p:cNvSpPr txBox="1"/>
          <p:nvPr/>
        </p:nvSpPr>
        <p:spPr>
          <a:xfrm>
            <a:off x="10714000" y="980728"/>
            <a:ext cx="1512168" cy="584775"/>
          </a:xfrm>
          <a:prstGeom prst="rect">
            <a:avLst/>
          </a:prstGeom>
          <a:noFill/>
        </p:spPr>
        <p:txBody>
          <a:bodyPr wrap="square" rtlCol="0">
            <a:spAutoFit/>
          </a:bodyPr>
          <a:lstStyle/>
          <a:p>
            <a:r>
              <a:rPr lang="en-US" sz="1600" dirty="0"/>
              <a:t>Yuan Zhang, </a:t>
            </a:r>
            <a:r>
              <a:rPr lang="en-US" sz="1600" dirty="0" err="1"/>
              <a:t>Zhiyuan</a:t>
            </a:r>
            <a:r>
              <a:rPr lang="en-US" sz="1600" dirty="0"/>
              <a:t> Li</a:t>
            </a:r>
          </a:p>
        </p:txBody>
      </p:sp>
      <p:pic>
        <p:nvPicPr>
          <p:cNvPr id="20" name="图片 19">
            <a:extLst>
              <a:ext uri="{FF2B5EF4-FFF2-40B4-BE49-F238E27FC236}">
                <a16:creationId xmlns:a16="http://schemas.microsoft.com/office/drawing/2014/main" xmlns="" id="{B0527CDB-29C9-4467-B1AE-C94B216507FF}"/>
              </a:ext>
            </a:extLst>
          </p:cNvPr>
          <p:cNvPicPr>
            <a:picLocks noChangeAspect="1"/>
          </p:cNvPicPr>
          <p:nvPr/>
        </p:nvPicPr>
        <p:blipFill>
          <a:blip r:embed="rId3"/>
          <a:stretch>
            <a:fillRect/>
          </a:stretch>
        </p:blipFill>
        <p:spPr>
          <a:xfrm>
            <a:off x="839416" y="3717032"/>
            <a:ext cx="4103307" cy="2685591"/>
          </a:xfrm>
          <a:prstGeom prst="rect">
            <a:avLst/>
          </a:prstGeom>
        </p:spPr>
      </p:pic>
      <p:pic>
        <p:nvPicPr>
          <p:cNvPr id="22" name="图片 21">
            <a:extLst>
              <a:ext uri="{FF2B5EF4-FFF2-40B4-BE49-F238E27FC236}">
                <a16:creationId xmlns:a16="http://schemas.microsoft.com/office/drawing/2014/main" xmlns="" id="{D95FF01D-F8E6-48E3-88E7-895DC103765C}"/>
              </a:ext>
            </a:extLst>
          </p:cNvPr>
          <p:cNvPicPr>
            <a:picLocks noChangeAspect="1"/>
          </p:cNvPicPr>
          <p:nvPr/>
        </p:nvPicPr>
        <p:blipFill>
          <a:blip r:embed="rId4"/>
          <a:stretch>
            <a:fillRect/>
          </a:stretch>
        </p:blipFill>
        <p:spPr>
          <a:xfrm>
            <a:off x="10056440" y="2276872"/>
            <a:ext cx="1444725" cy="622726"/>
          </a:xfrm>
          <a:prstGeom prst="rect">
            <a:avLst/>
          </a:prstGeom>
        </p:spPr>
      </p:pic>
      <mc:AlternateContent xmlns:mc="http://schemas.openxmlformats.org/markup-compatibility/2006" xmlns:a14="http://schemas.microsoft.com/office/drawing/2010/main">
        <mc:Choice Requires="a14">
          <p:sp>
            <p:nvSpPr>
              <p:cNvPr id="24" name="文本框 23">
                <a:extLst>
                  <a:ext uri="{FF2B5EF4-FFF2-40B4-BE49-F238E27FC236}">
                    <a16:creationId xmlns:a16="http://schemas.microsoft.com/office/drawing/2014/main" xmlns="" id="{6E03E30E-9C4F-403D-B2B6-531B8C7FC0A1}"/>
                  </a:ext>
                </a:extLst>
              </p:cNvPr>
              <p:cNvSpPr txBox="1"/>
              <p:nvPr/>
            </p:nvSpPr>
            <p:spPr>
              <a:xfrm>
                <a:off x="5159896" y="3645024"/>
                <a:ext cx="6328824" cy="2884251"/>
              </a:xfrm>
              <a:prstGeom prst="rect">
                <a:avLst/>
              </a:prstGeom>
              <a:noFill/>
            </p:spPr>
            <p:txBody>
              <a:bodyPr wrap="square">
                <a:spAutoFit/>
              </a:bodyPr>
              <a:lstStyle/>
              <a:p>
                <a:pPr marL="285750" indent="-285750">
                  <a:buFont typeface="Arial" panose="020B0604020202020204" pitchFamily="34" charset="0"/>
                  <a:buChar char="•"/>
                </a:pPr>
                <a:r>
                  <a:rPr lang="en-US" altLang="zh-CN" sz="1800" dirty="0">
                    <a:latin typeface="Times New Roman" panose="02020603050405020304" pitchFamily="18" charset="0"/>
                    <a:cs typeface="Times New Roman" panose="02020603050405020304" pitchFamily="18" charset="0"/>
                  </a:rPr>
                  <a:t>Injection mode collision simulations were conducted at the working point </a:t>
                </a:r>
                <a14:m>
                  <m:oMath xmlns:m="http://schemas.openxmlformats.org/officeDocument/2006/math">
                    <m:r>
                      <a:rPr lang="en-US" altLang="zh-CN" sz="1800" dirty="0">
                        <a:latin typeface="Cambria Math" panose="02040503050406030204" pitchFamily="18" charset="0"/>
                      </a:rPr>
                      <m:t>(</m:t>
                    </m:r>
                    <m:sSub>
                      <m:sSubPr>
                        <m:ctrlPr>
                          <a:rPr lang="en-US" altLang="zh-CN" sz="1800" i="1" dirty="0">
                            <a:latin typeface="Cambria Math" panose="02040503050406030204" pitchFamily="18" charset="0"/>
                          </a:rPr>
                        </m:ctrlPr>
                      </m:sSubPr>
                      <m:e>
                        <m:r>
                          <a:rPr lang="zh-CN" altLang="en-US" sz="1800" dirty="0">
                            <a:latin typeface="Cambria Math" panose="02040503050406030204" pitchFamily="18" charset="0"/>
                          </a:rPr>
                          <m:t>𝜈</m:t>
                        </m:r>
                      </m:e>
                      <m:sub>
                        <m:r>
                          <a:rPr lang="zh-CN" altLang="en-US" sz="1800" dirty="0">
                            <a:latin typeface="Cambria Math" panose="02040503050406030204" pitchFamily="18" charset="0"/>
                          </a:rPr>
                          <m:t>𝑥</m:t>
                        </m:r>
                      </m:sub>
                    </m:sSub>
                    <m:r>
                      <a:rPr lang="en-US" altLang="zh-CN" sz="1800" dirty="0">
                        <a:latin typeface="Cambria Math" panose="02040503050406030204" pitchFamily="18" charset="0"/>
                      </a:rPr>
                      <m:t>,</m:t>
                    </m:r>
                    <m:sSub>
                      <m:sSubPr>
                        <m:ctrlPr>
                          <a:rPr lang="en-US" altLang="zh-CN" sz="1800" i="1" dirty="0">
                            <a:latin typeface="Cambria Math" panose="02040503050406030204" pitchFamily="18" charset="0"/>
                          </a:rPr>
                        </m:ctrlPr>
                      </m:sSubPr>
                      <m:e>
                        <m:r>
                          <a:rPr lang="zh-CN" altLang="en-US" sz="1800" dirty="0">
                            <a:latin typeface="Cambria Math" panose="02040503050406030204" pitchFamily="18" charset="0"/>
                          </a:rPr>
                          <m:t>𝜈</m:t>
                        </m:r>
                      </m:e>
                      <m:sub>
                        <m:r>
                          <a:rPr lang="zh-CN" altLang="en-US" sz="1800" dirty="0">
                            <a:latin typeface="Cambria Math" panose="02040503050406030204" pitchFamily="18" charset="0"/>
                          </a:rPr>
                          <m:t>𝑦</m:t>
                        </m:r>
                      </m:sub>
                    </m:sSub>
                    <m:r>
                      <a:rPr lang="en-US" altLang="zh-CN" sz="1800" dirty="0">
                        <a:latin typeface="Cambria Math" panose="02040503050406030204" pitchFamily="18" charset="0"/>
                      </a:rPr>
                      <m:t>) = (0.566, 0.610) </m:t>
                    </m:r>
                  </m:oMath>
                </a14:m>
                <a:r>
                  <a:rPr lang="en-US" altLang="zh-CN" sz="1800" dirty="0">
                    <a:latin typeface="Times New Roman" panose="02020603050405020304" pitchFamily="18" charset="0"/>
                    <a:cs typeface="Times New Roman" panose="02020603050405020304" pitchFamily="18" charset="0"/>
                  </a:rPr>
                  <a:t>and compared with collision equilibrium state simulations. All simulations used the transmission mode with the complete lattice.</a:t>
                </a:r>
              </a:p>
              <a:p>
                <a:pPr marL="285750" indent="-285750">
                  <a:buFont typeface="Arial" panose="020B0604020202020204" pitchFamily="34" charset="0"/>
                  <a:buChar char="•"/>
                </a:pPr>
                <a:r>
                  <a:rPr lang="en-US" altLang="zh-CN" sz="1800" dirty="0">
                    <a:latin typeface="Times New Roman" panose="02020603050405020304" pitchFamily="18" charset="0"/>
                    <a:cs typeface="Times New Roman" panose="02020603050405020304" pitchFamily="18" charset="0"/>
                  </a:rPr>
                  <a:t>After 2000 turns, the luminosity recovered to near the design value and stabilized.</a:t>
                </a:r>
              </a:p>
              <a:p>
                <a:pPr marL="285750" indent="-285750">
                  <a:buFont typeface="Arial" panose="020B0604020202020204" pitchFamily="34" charset="0"/>
                  <a:buChar char="•"/>
                </a:pPr>
                <a:r>
                  <a:rPr lang="en-US" altLang="zh-CN" sz="1800" dirty="0">
                    <a:latin typeface="Times New Roman" panose="02020603050405020304" pitchFamily="18" charset="0"/>
                    <a:cs typeface="Times New Roman" panose="02020603050405020304" pitchFamily="18" charset="0"/>
                  </a:rPr>
                  <a:t>The injection beam lost more particles initially. After approximately 2000 turns, the particle loss rates become stable, with an asymmetry of about 0.06%.</a:t>
                </a:r>
              </a:p>
              <a:p>
                <a:pPr marL="285750" indent="-285750">
                  <a:buFont typeface="Arial" panose="020B0604020202020204" pitchFamily="34" charset="0"/>
                  <a:buChar char="•"/>
                </a:pPr>
                <a:r>
                  <a:rPr lang="en-US" altLang="zh-CN" sz="1800" dirty="0">
                    <a:latin typeface="Times New Roman" panose="02020603050405020304" pitchFamily="18" charset="0"/>
                    <a:cs typeface="Times New Roman" panose="02020603050405020304" pitchFamily="18" charset="0"/>
                  </a:rPr>
                  <a:t>Beam lifetime could reach </a:t>
                </a:r>
                <a:r>
                  <a:rPr lang="en-US" altLang="zh-CN" sz="1800" b="1" dirty="0">
                    <a:latin typeface="Times New Roman" panose="02020603050405020304" pitchFamily="18" charset="0"/>
                    <a:cs typeface="Times New Roman" panose="02020603050405020304" pitchFamily="18" charset="0"/>
                  </a:rPr>
                  <a:t>40</a:t>
                </a:r>
                <a:r>
                  <a:rPr lang="en-US" altLang="zh-CN" sz="1800" dirty="0">
                    <a:latin typeface="Times New Roman" panose="02020603050405020304" pitchFamily="18" charset="0"/>
                    <a:cs typeface="Times New Roman" panose="02020603050405020304" pitchFamily="18" charset="0"/>
                  </a:rPr>
                  <a:t> and </a:t>
                </a:r>
                <a:r>
                  <a:rPr lang="en-US" altLang="zh-CN" sz="1800" b="1" dirty="0">
                    <a:latin typeface="Times New Roman" panose="02020603050405020304" pitchFamily="18" charset="0"/>
                    <a:cs typeface="Times New Roman" panose="02020603050405020304" pitchFamily="18" charset="0"/>
                  </a:rPr>
                  <a:t>60</a:t>
                </a:r>
                <a:r>
                  <a:rPr lang="en-US" altLang="zh-CN" sz="1800" dirty="0">
                    <a:latin typeface="Times New Roman" panose="02020603050405020304" pitchFamily="18" charset="0"/>
                    <a:cs typeface="Times New Roman" panose="02020603050405020304" pitchFamily="18" charset="0"/>
                  </a:rPr>
                  <a:t> minutes.</a:t>
                </a:r>
              </a:p>
            </p:txBody>
          </p:sp>
        </mc:Choice>
        <mc:Fallback xmlns="">
          <p:sp>
            <p:nvSpPr>
              <p:cNvPr id="24" name="文本框 23">
                <a:extLst>
                  <a:ext uri="{FF2B5EF4-FFF2-40B4-BE49-F238E27FC236}">
                    <a16:creationId xmlns:a16="http://schemas.microsoft.com/office/drawing/2014/main" id="{6E03E30E-9C4F-403D-B2B6-531B8C7FC0A1}"/>
                  </a:ext>
                </a:extLst>
              </p:cNvPr>
              <p:cNvSpPr txBox="1">
                <a:spLocks noRot="1" noChangeAspect="1" noMove="1" noResize="1" noEditPoints="1" noAdjustHandles="1" noChangeArrowheads="1" noChangeShapeType="1" noTextEdit="1"/>
              </p:cNvSpPr>
              <p:nvPr/>
            </p:nvSpPr>
            <p:spPr>
              <a:xfrm>
                <a:off x="5159896" y="3645024"/>
                <a:ext cx="6328824" cy="2884251"/>
              </a:xfrm>
              <a:prstGeom prst="rect">
                <a:avLst/>
              </a:prstGeom>
              <a:blipFill>
                <a:blip r:embed="rId5"/>
                <a:stretch>
                  <a:fillRect l="-577" t="-1268" r="-1059" b="-2537"/>
                </a:stretch>
              </a:blipFill>
            </p:spPr>
            <p:txBody>
              <a:bodyPr/>
              <a:lstStyle/>
              <a:p>
                <a:r>
                  <a:rPr lang="zh-SG" altLang="en-US">
                    <a:noFill/>
                  </a:rPr>
                  <a:t> </a:t>
                </a:r>
              </a:p>
            </p:txBody>
          </p:sp>
        </mc:Fallback>
      </mc:AlternateContent>
    </p:spTree>
    <p:extLst>
      <p:ext uri="{BB962C8B-B14F-4D97-AF65-F5344CB8AC3E}">
        <p14:creationId xmlns:p14="http://schemas.microsoft.com/office/powerpoint/2010/main" val="29910729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a:stretch>
            <a:fillRect/>
          </a:stretch>
        </p:blipFill>
        <p:spPr>
          <a:xfrm>
            <a:off x="2037644" y="4025782"/>
            <a:ext cx="3644441" cy="2243449"/>
          </a:xfrm>
          <a:prstGeom prst="rect">
            <a:avLst/>
          </a:prstGeom>
        </p:spPr>
      </p:pic>
      <p:pic>
        <p:nvPicPr>
          <p:cNvPr id="12" name="图片 11"/>
          <p:cNvPicPr>
            <a:picLocks noChangeAspect="1"/>
          </p:cNvPicPr>
          <p:nvPr/>
        </p:nvPicPr>
        <p:blipFill>
          <a:blip r:embed="rId3"/>
          <a:stretch>
            <a:fillRect/>
          </a:stretch>
        </p:blipFill>
        <p:spPr>
          <a:xfrm>
            <a:off x="6757700" y="3841074"/>
            <a:ext cx="3794885" cy="2336060"/>
          </a:xfrm>
          <a:prstGeom prst="rect">
            <a:avLst/>
          </a:prstGeom>
        </p:spPr>
      </p:pic>
      <p:pic>
        <p:nvPicPr>
          <p:cNvPr id="4" name="图片 3"/>
          <p:cNvPicPr>
            <a:picLocks noChangeAspect="1"/>
          </p:cNvPicPr>
          <p:nvPr/>
        </p:nvPicPr>
        <p:blipFill>
          <a:blip r:embed="rId4"/>
          <a:stretch>
            <a:fillRect/>
          </a:stretch>
        </p:blipFill>
        <p:spPr>
          <a:xfrm>
            <a:off x="6769220" y="1242691"/>
            <a:ext cx="3783216" cy="2467538"/>
          </a:xfrm>
          <a:prstGeom prst="rect">
            <a:avLst/>
          </a:prstGeom>
        </p:spPr>
      </p:pic>
      <p:sp>
        <p:nvSpPr>
          <p:cNvPr id="2" name="标题 1"/>
          <p:cNvSpPr>
            <a:spLocks noGrp="1"/>
          </p:cNvSpPr>
          <p:nvPr>
            <p:ph type="title"/>
          </p:nvPr>
        </p:nvSpPr>
        <p:spPr/>
        <p:txBody>
          <a:bodyPr>
            <a:normAutofit/>
          </a:bodyPr>
          <a:lstStyle/>
          <a:p>
            <a:pPr algn="ctr">
              <a:lnSpc>
                <a:spcPct val="90000"/>
              </a:lnSpc>
            </a:pPr>
            <a:r>
              <a:rPr lang="en-US" altLang="zh-CN" sz="4000" dirty="0">
                <a:solidFill>
                  <a:srgbClr val="C00000"/>
                </a:solidFill>
                <a:latin typeface="Arial" panose="020B0604020202020204" pitchFamily="34" charset="0"/>
                <a:ea typeface="+mj-ea"/>
                <a:cs typeface="Arial" panose="020B0604020202020204" pitchFamily="34" charset="0"/>
              </a:rPr>
              <a:t>RF ramping curve</a:t>
            </a:r>
            <a:endParaRPr lang="zh-CN" altLang="en-US" sz="4000" dirty="0">
              <a:solidFill>
                <a:srgbClr val="C00000"/>
              </a:solidFill>
              <a:latin typeface="Arial" panose="020B0604020202020204" pitchFamily="34" charset="0"/>
              <a:ea typeface="+mj-ea"/>
              <a:cs typeface="Arial" panose="020B0604020202020204" pitchFamily="34" charset="0"/>
            </a:endParaRPr>
          </a:p>
        </p:txBody>
      </p:sp>
      <p:sp>
        <p:nvSpPr>
          <p:cNvPr id="15" name="灯片编号占位符 14">
            <a:extLst>
              <a:ext uri="{FF2B5EF4-FFF2-40B4-BE49-F238E27FC236}">
                <a16:creationId xmlns:a16="http://schemas.microsoft.com/office/drawing/2014/main" xmlns="" id="{E855C5CB-88C1-4424-BA21-0DF9952416DB}"/>
              </a:ext>
            </a:extLst>
          </p:cNvPr>
          <p:cNvSpPr>
            <a:spLocks noGrp="1"/>
          </p:cNvSpPr>
          <p:nvPr>
            <p:ph type="sldNum" sz="quarter" idx="12"/>
          </p:nvPr>
        </p:nvSpPr>
        <p:spPr/>
        <p:txBody>
          <a:bodyPr/>
          <a:lstStyle/>
          <a:p>
            <a:fld id="{3E80639A-74FB-4196-9892-1DEBA969028F}" type="slidenum">
              <a:rPr lang="en-US" smtClean="0"/>
              <a:t>16</a:t>
            </a:fld>
            <a:endParaRPr lang="en-US"/>
          </a:p>
        </p:txBody>
      </p:sp>
      <p:sp>
        <p:nvSpPr>
          <p:cNvPr id="5" name="TextBox 4"/>
          <p:cNvSpPr txBox="1"/>
          <p:nvPr/>
        </p:nvSpPr>
        <p:spPr>
          <a:xfrm>
            <a:off x="1638935" y="1094105"/>
            <a:ext cx="4269105" cy="706755"/>
          </a:xfrm>
          <a:prstGeom prst="rect">
            <a:avLst/>
          </a:prstGeom>
          <a:noFill/>
        </p:spPr>
        <p:txBody>
          <a:bodyPr wrap="square" rtlCol="0">
            <a:spAutoFit/>
          </a:bodyPr>
          <a:lstStyle/>
          <a:p>
            <a:pPr marL="285750" indent="-285750">
              <a:buFont typeface="Arial" panose="020B0604020202020204" pitchFamily="34" charset="0"/>
              <a:buChar char="•"/>
            </a:pPr>
            <a:r>
              <a:rPr lang="en-US" altLang="zh-CN" sz="2000" dirty="0">
                <a:latin typeface="Times New Roman" panose="02020603050405020304" pitchFamily="18" charset="0"/>
                <a:cs typeface="Times New Roman" panose="02020603050405020304" pitchFamily="18" charset="0"/>
              </a:rPr>
              <a:t>Different RF ramping curve for each energy mode (constant </a:t>
            </a:r>
            <a:r>
              <a:rPr lang="en-US" altLang="zh-CN" sz="2000" dirty="0">
                <a:solidFill>
                  <a:srgbClr val="002060"/>
                </a:solidFill>
                <a:latin typeface="Times New Roman" panose="02020603050405020304" pitchFamily="18" charset="0"/>
                <a:cs typeface="Times New Roman" panose="02020603050405020304" pitchFamily="18" charset="0"/>
                <a:sym typeface="Symbol" panose="05050102010706020507"/>
              </a:rPr>
              <a:t>s</a:t>
            </a:r>
            <a:r>
              <a:rPr lang="en-US" altLang="zh-CN"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1610307" y="2717216"/>
            <a:ext cx="4312470" cy="707886"/>
          </a:xfrm>
          <a:prstGeom prst="rect">
            <a:avLst/>
          </a:prstGeom>
          <a:noFill/>
        </p:spPr>
        <p:txBody>
          <a:bodyPr wrap="square" rtlCol="0">
            <a:spAutoFit/>
          </a:bodyPr>
          <a:lstStyle/>
          <a:p>
            <a:pPr marL="285750" indent="-285750">
              <a:buFont typeface="Arial" panose="020B0604020202020204" pitchFamily="34" charset="0"/>
              <a:buChar char="•"/>
            </a:pPr>
            <a:r>
              <a:rPr lang="en-US" altLang="zh-CN" sz="2000" dirty="0">
                <a:latin typeface="Times New Roman" panose="02020603050405020304" pitchFamily="18" charset="0"/>
                <a:cs typeface="Times New Roman" panose="02020603050405020304" pitchFamily="18" charset="0"/>
              </a:rPr>
              <a:t>Max RF voltage @</a:t>
            </a:r>
            <a:r>
              <a:rPr lang="en-US" altLang="zh-CN" sz="2000" i="1" dirty="0" err="1">
                <a:latin typeface="Times New Roman" panose="02020603050405020304" pitchFamily="18" charset="0"/>
                <a:cs typeface="Times New Roman" panose="02020603050405020304" pitchFamily="18" charset="0"/>
              </a:rPr>
              <a:t>tt</a:t>
            </a:r>
            <a:r>
              <a:rPr lang="en-US" altLang="zh-CN" sz="2000" i="1"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determined by longitudinal quantum lifetime &amp; DA.</a:t>
            </a:r>
            <a:endParaRPr lang="zh-CN" altLang="en-US" sz="20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2096873" y="1749242"/>
            <a:ext cx="3096344" cy="1015663"/>
          </a:xfrm>
          <a:prstGeom prst="rect">
            <a:avLst/>
          </a:prstGeom>
          <a:noFill/>
        </p:spPr>
        <p:txBody>
          <a:bodyPr wrap="square" rtlCol="0">
            <a:spAutoFit/>
          </a:bodyPr>
          <a:lstStyle/>
          <a:p>
            <a:pPr marL="285750" indent="-285750">
              <a:lnSpc>
                <a:spcPts val="2400"/>
              </a:lnSpc>
              <a:buFontTx/>
              <a:buChar char="-"/>
            </a:pPr>
            <a:r>
              <a:rPr lang="en-US" altLang="zh-CN" sz="1600" dirty="0">
                <a:solidFill>
                  <a:srgbClr val="002060"/>
                </a:solidFill>
                <a:latin typeface="Times New Roman" panose="02020603050405020304" pitchFamily="18" charset="0"/>
                <a:cs typeface="Times New Roman" panose="02020603050405020304" pitchFamily="18" charset="0"/>
                <a:sym typeface="Symbol" panose="05050102010706020507"/>
              </a:rPr>
              <a:t>s for </a:t>
            </a:r>
            <a:r>
              <a:rPr lang="en-US" altLang="zh-CN" sz="1600" i="1" dirty="0" err="1">
                <a:solidFill>
                  <a:srgbClr val="002060"/>
                </a:solidFill>
                <a:latin typeface="Times New Roman" panose="02020603050405020304" pitchFamily="18" charset="0"/>
                <a:cs typeface="Times New Roman" panose="02020603050405020304" pitchFamily="18" charset="0"/>
                <a:sym typeface="Symbol" panose="05050102010706020507"/>
              </a:rPr>
              <a:t>tt</a:t>
            </a:r>
            <a:r>
              <a:rPr lang="en-US" altLang="zh-CN" sz="1600" dirty="0">
                <a:solidFill>
                  <a:srgbClr val="002060"/>
                </a:solidFill>
                <a:latin typeface="Times New Roman" panose="02020603050405020304" pitchFamily="18" charset="0"/>
                <a:cs typeface="Times New Roman" panose="02020603050405020304" pitchFamily="18" charset="0"/>
                <a:sym typeface="Symbol" panose="05050102010706020507"/>
              </a:rPr>
              <a:t>:  0.14</a:t>
            </a:r>
          </a:p>
          <a:p>
            <a:pPr marL="285750" indent="-285750">
              <a:lnSpc>
                <a:spcPts val="2400"/>
              </a:lnSpc>
              <a:buFontTx/>
              <a:buChar char="-"/>
            </a:pPr>
            <a:r>
              <a:rPr lang="en-US" altLang="zh-CN" sz="1600" dirty="0">
                <a:solidFill>
                  <a:srgbClr val="002060"/>
                </a:solidFill>
                <a:latin typeface="Times New Roman" panose="02020603050405020304" pitchFamily="18" charset="0"/>
                <a:cs typeface="Times New Roman" panose="02020603050405020304" pitchFamily="18" charset="0"/>
                <a:sym typeface="Symbol" panose="05050102010706020507"/>
              </a:rPr>
              <a:t>s for Higgs:  0.094</a:t>
            </a:r>
          </a:p>
          <a:p>
            <a:pPr marL="285750" indent="-285750">
              <a:lnSpc>
                <a:spcPts val="2400"/>
              </a:lnSpc>
              <a:buFontTx/>
              <a:buChar char="-"/>
            </a:pPr>
            <a:r>
              <a:rPr lang="en-US" altLang="zh-CN" sz="1600" dirty="0">
                <a:solidFill>
                  <a:srgbClr val="002060"/>
                </a:solidFill>
                <a:latin typeface="Times New Roman" panose="02020603050405020304" pitchFamily="18" charset="0"/>
                <a:cs typeface="Times New Roman" panose="02020603050405020304" pitchFamily="18" charset="0"/>
                <a:sym typeface="Symbol" panose="05050102010706020507"/>
              </a:rPr>
              <a:t>s for W &amp; Z:  0.088</a:t>
            </a:r>
          </a:p>
        </p:txBody>
      </p:sp>
      <p:sp>
        <p:nvSpPr>
          <p:cNvPr id="8" name="TextBox 7"/>
          <p:cNvSpPr txBox="1"/>
          <p:nvPr/>
        </p:nvSpPr>
        <p:spPr>
          <a:xfrm>
            <a:off x="2110030" y="3320932"/>
            <a:ext cx="3798112" cy="707886"/>
          </a:xfrm>
          <a:prstGeom prst="rect">
            <a:avLst/>
          </a:prstGeom>
          <a:noFill/>
        </p:spPr>
        <p:txBody>
          <a:bodyPr wrap="square" rtlCol="0">
            <a:spAutoFit/>
          </a:bodyPr>
          <a:lstStyle/>
          <a:p>
            <a:pPr marL="285750" indent="-285750">
              <a:lnSpc>
                <a:spcPts val="2400"/>
              </a:lnSpc>
              <a:buFontTx/>
              <a:buChar char="-"/>
            </a:pPr>
            <a:r>
              <a:rPr lang="en-US" altLang="zh-CN" sz="1600" i="1" dirty="0">
                <a:solidFill>
                  <a:srgbClr val="002060"/>
                </a:solidFill>
                <a:latin typeface="Times New Roman" panose="02020603050405020304" pitchFamily="18" charset="0"/>
                <a:cs typeface="Times New Roman" panose="02020603050405020304" pitchFamily="18" charset="0"/>
                <a:sym typeface="Symbol" panose="05050102010706020507"/>
              </a:rPr>
              <a:t></a:t>
            </a:r>
            <a:r>
              <a:rPr lang="en-US" altLang="zh-CN" sz="1600" baseline="-25000" dirty="0">
                <a:solidFill>
                  <a:srgbClr val="002060"/>
                </a:solidFill>
                <a:latin typeface="Times New Roman" panose="02020603050405020304" pitchFamily="18" charset="0"/>
                <a:cs typeface="Times New Roman" panose="02020603050405020304" pitchFamily="18" charset="0"/>
                <a:sym typeface="Symbol" panose="05050102010706020507"/>
              </a:rPr>
              <a:t>RF</a:t>
            </a:r>
            <a:r>
              <a:rPr lang="en-US" altLang="zh-CN" sz="1600" dirty="0">
                <a:solidFill>
                  <a:srgbClr val="002060"/>
                </a:solidFill>
                <a:latin typeface="Times New Roman" panose="02020603050405020304" pitchFamily="18" charset="0"/>
                <a:cs typeface="Times New Roman" panose="02020603050405020304" pitchFamily="18" charset="0"/>
                <a:sym typeface="Symbol" panose="05050102010706020507"/>
              </a:rPr>
              <a:t>: ~ 12 </a:t>
            </a:r>
          </a:p>
          <a:p>
            <a:pPr marL="285750" indent="-285750">
              <a:lnSpc>
                <a:spcPts val="2400"/>
              </a:lnSpc>
              <a:buFontTx/>
              <a:buChar char="-"/>
            </a:pPr>
            <a:r>
              <a:rPr lang="en-US" altLang="zh-CN" sz="1600" dirty="0">
                <a:solidFill>
                  <a:srgbClr val="002060"/>
                </a:solidFill>
                <a:latin typeface="Times New Roman" panose="02020603050405020304" pitchFamily="18" charset="0"/>
                <a:cs typeface="Times New Roman" panose="02020603050405020304" pitchFamily="18" charset="0"/>
                <a:sym typeface="Symbol" panose="05050102010706020507"/>
              </a:rPr>
              <a:t>VRF (180GeV)=9.8GV</a:t>
            </a:r>
            <a:endParaRPr lang="zh-CN" altLang="en-US" sz="1600" dirty="0">
              <a:solidFill>
                <a:srgbClr val="002060"/>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4099350" y="5180324"/>
            <a:ext cx="720080" cy="369332"/>
          </a:xfrm>
          <a:prstGeom prst="rect">
            <a:avLst/>
          </a:prstGeom>
          <a:noFill/>
        </p:spPr>
        <p:txBody>
          <a:bodyPr wrap="square" rtlCol="0">
            <a:spAutoFit/>
          </a:bodyPr>
          <a:lstStyle/>
          <a:p>
            <a:r>
              <a:rPr lang="en-US" altLang="zh-CN" dirty="0"/>
              <a:t>W &amp;Z</a:t>
            </a:r>
            <a:endParaRPr lang="zh-CN" altLang="en-US" dirty="0"/>
          </a:p>
        </p:txBody>
      </p:sp>
      <p:sp>
        <p:nvSpPr>
          <p:cNvPr id="10" name="TextBox 9"/>
          <p:cNvSpPr txBox="1"/>
          <p:nvPr/>
        </p:nvSpPr>
        <p:spPr>
          <a:xfrm>
            <a:off x="7543802" y="4473401"/>
            <a:ext cx="792088" cy="369332"/>
          </a:xfrm>
          <a:prstGeom prst="rect">
            <a:avLst/>
          </a:prstGeom>
          <a:noFill/>
        </p:spPr>
        <p:txBody>
          <a:bodyPr wrap="square" rtlCol="0">
            <a:spAutoFit/>
          </a:bodyPr>
          <a:lstStyle/>
          <a:p>
            <a:r>
              <a:rPr lang="en-US" altLang="zh-CN" dirty="0"/>
              <a:t>Higgs</a:t>
            </a:r>
            <a:endParaRPr lang="zh-CN" altLang="en-US" dirty="0"/>
          </a:p>
        </p:txBody>
      </p:sp>
      <p:sp>
        <p:nvSpPr>
          <p:cNvPr id="11" name="TextBox 10"/>
          <p:cNvSpPr txBox="1"/>
          <p:nvPr/>
        </p:nvSpPr>
        <p:spPr>
          <a:xfrm>
            <a:off x="7530291" y="2124869"/>
            <a:ext cx="576064" cy="369332"/>
          </a:xfrm>
          <a:prstGeom prst="rect">
            <a:avLst/>
          </a:prstGeom>
          <a:noFill/>
        </p:spPr>
        <p:txBody>
          <a:bodyPr wrap="square" rtlCol="0">
            <a:spAutoFit/>
          </a:bodyPr>
          <a:lstStyle/>
          <a:p>
            <a:r>
              <a:rPr lang="en-US" altLang="zh-CN" i="1" dirty="0" err="1"/>
              <a:t>tt</a:t>
            </a:r>
            <a:endParaRPr lang="zh-CN" altLang="en-US" i="1" dirty="0"/>
          </a:p>
        </p:txBody>
      </p:sp>
      <p:sp>
        <p:nvSpPr>
          <p:cNvPr id="16" name="文本框 15">
            <a:extLst>
              <a:ext uri="{FF2B5EF4-FFF2-40B4-BE49-F238E27FC236}">
                <a16:creationId xmlns:a16="http://schemas.microsoft.com/office/drawing/2014/main" xmlns="" id="{08E13AAF-E944-498F-8FBB-EAC235F045C9}"/>
              </a:ext>
            </a:extLst>
          </p:cNvPr>
          <p:cNvSpPr txBox="1"/>
          <p:nvPr/>
        </p:nvSpPr>
        <p:spPr>
          <a:xfrm>
            <a:off x="10488488" y="620688"/>
            <a:ext cx="1440160" cy="307777"/>
          </a:xfrm>
          <a:prstGeom prst="rect">
            <a:avLst/>
          </a:prstGeom>
          <a:noFill/>
        </p:spPr>
        <p:txBody>
          <a:bodyPr wrap="square" rtlCol="0">
            <a:spAutoFit/>
          </a:bodyPr>
          <a:lstStyle/>
          <a:p>
            <a:r>
              <a:rPr lang="en-US" altLang="zh-SG" sz="1400" dirty="0"/>
              <a:t>D. Wang, J.Y. </a:t>
            </a:r>
            <a:r>
              <a:rPr lang="en-US" altLang="zh-SG" sz="1400" dirty="0" err="1"/>
              <a:t>Zhai</a:t>
            </a:r>
            <a:endParaRPr lang="zh-SG" altLang="en-US" sz="1400" dirty="0"/>
          </a:p>
        </p:txBody>
      </p:sp>
    </p:spTree>
    <p:extLst>
      <p:ext uri="{BB962C8B-B14F-4D97-AF65-F5344CB8AC3E}">
        <p14:creationId xmlns:p14="http://schemas.microsoft.com/office/powerpoint/2010/main" val="17748109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850" y="1"/>
            <a:ext cx="11515774" cy="1052736"/>
          </a:xfrm>
        </p:spPr>
        <p:txBody>
          <a:bodyPr>
            <a:normAutofit/>
          </a:bodyPr>
          <a:lstStyle/>
          <a:p>
            <a:pPr algn="ctr"/>
            <a:r>
              <a:rPr lang="x-none" altLang="en-US" sz="4000" dirty="0">
                <a:solidFill>
                  <a:srgbClr val="C00000"/>
                </a:solidFill>
                <a:latin typeface="+mn-lt"/>
                <a:ea typeface="+mj-ea"/>
                <a:cs typeface="Arial" panose="020B0604020202020204" pitchFamily="34" charset="0"/>
              </a:rPr>
              <a:t>RF </a:t>
            </a:r>
            <a:r>
              <a:rPr lang="en-US" altLang="en-US" sz="4000" dirty="0">
                <a:solidFill>
                  <a:srgbClr val="C00000"/>
                </a:solidFill>
                <a:latin typeface="+mn-lt"/>
                <a:ea typeface="+mj-ea"/>
                <a:cs typeface="Arial" panose="020B0604020202020204" pitchFamily="34" charset="0"/>
              </a:rPr>
              <a:t>b</a:t>
            </a:r>
            <a:r>
              <a:rPr lang="x-none" altLang="en-US" sz="4000" dirty="0">
                <a:solidFill>
                  <a:srgbClr val="C00000"/>
                </a:solidFill>
                <a:latin typeface="+mn-lt"/>
                <a:ea typeface="+mj-ea"/>
                <a:cs typeface="Arial" panose="020B0604020202020204" pitchFamily="34" charset="0"/>
              </a:rPr>
              <a:t>eam </a:t>
            </a:r>
            <a:r>
              <a:rPr lang="en-US" altLang="en-US" sz="4000" dirty="0">
                <a:solidFill>
                  <a:srgbClr val="C00000"/>
                </a:solidFill>
                <a:latin typeface="+mn-lt"/>
                <a:ea typeface="+mj-ea"/>
                <a:cs typeface="Arial" panose="020B0604020202020204" pitchFamily="34" charset="0"/>
              </a:rPr>
              <a:t>l</a:t>
            </a:r>
            <a:r>
              <a:rPr lang="x-none" altLang="en-US" sz="4000" dirty="0">
                <a:solidFill>
                  <a:srgbClr val="C00000"/>
                </a:solidFill>
                <a:latin typeface="+mn-lt"/>
                <a:ea typeface="+mj-ea"/>
                <a:cs typeface="Arial" panose="020B0604020202020204" pitchFamily="34" charset="0"/>
              </a:rPr>
              <a:t>oading </a:t>
            </a:r>
            <a:r>
              <a:rPr lang="en-US" altLang="en-US" sz="4000" dirty="0">
                <a:solidFill>
                  <a:srgbClr val="C00000"/>
                </a:solidFill>
                <a:latin typeface="+mn-lt"/>
                <a:ea typeface="+mj-ea"/>
                <a:cs typeface="Arial" panose="020B0604020202020204" pitchFamily="34" charset="0"/>
              </a:rPr>
              <a:t>e</a:t>
            </a:r>
            <a:r>
              <a:rPr lang="x-none" altLang="en-US" sz="4000" dirty="0">
                <a:solidFill>
                  <a:srgbClr val="C00000"/>
                </a:solidFill>
                <a:latin typeface="+mn-lt"/>
                <a:ea typeface="+mj-ea"/>
                <a:cs typeface="Arial" panose="020B0604020202020204" pitchFamily="34" charset="0"/>
              </a:rPr>
              <a:t>ffect @ 30 GeV </a:t>
            </a:r>
          </a:p>
        </p:txBody>
      </p:sp>
      <p:sp>
        <p:nvSpPr>
          <p:cNvPr id="3" name="Text Box 2"/>
          <p:cNvSpPr txBox="1"/>
          <p:nvPr/>
        </p:nvSpPr>
        <p:spPr>
          <a:xfrm>
            <a:off x="7031990" y="1140460"/>
            <a:ext cx="4968666" cy="1383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kumimoji="0" lang="en-US" sz="1400" b="0" i="0" u="none" strike="noStrike" kern="1200" cap="none" spc="0" normalizeH="0" baseline="0" noProof="0" dirty="0">
                <a:ln>
                  <a:noFill/>
                </a:ln>
                <a:solidFill>
                  <a:prstClr val="black"/>
                </a:solidFill>
                <a:effectLst/>
                <a:uLnTx/>
                <a:uFillTx/>
                <a:ea typeface="+mn-ea"/>
                <a:cs typeface="+mn-cs"/>
              </a:rPr>
              <a:t>The radiation dampping rate at 30 GeV is only </a:t>
            </a:r>
            <a:r>
              <a:rPr kumimoji="0" lang="en-US" sz="1400" b="0" i="0" u="none" strike="noStrike" kern="1200" cap="none" spc="0" normalizeH="0" baseline="0" noProof="0" dirty="0">
                <a:ln>
                  <a:noFill/>
                </a:ln>
                <a:solidFill>
                  <a:srgbClr val="FF0000"/>
                </a:solidFill>
                <a:effectLst/>
                <a:uLnTx/>
                <a:uFillTx/>
                <a:ea typeface="+mn-ea"/>
                <a:cs typeface="+mn-cs"/>
              </a:rPr>
              <a:t>0.67 Hz</a:t>
            </a:r>
            <a:r>
              <a:rPr kumimoji="0" lang="x-none" altLang="en-US" sz="1400" b="0" i="0" u="none" strike="noStrike" kern="1200" cap="none" spc="0" normalizeH="0" baseline="0" noProof="0" dirty="0">
                <a:ln>
                  <a:noFill/>
                </a:ln>
                <a:solidFill>
                  <a:prstClr val="black"/>
                </a:solidFill>
                <a:effectLst/>
                <a:uLnTx/>
                <a:uFillTx/>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kumimoji="0" lang="en-US" altLang="x-none" sz="1400" b="0" i="0" u="none" strike="noStrike" kern="1200" cap="none" spc="0" normalizeH="0" baseline="0" noProof="0" dirty="0">
                <a:ln>
                  <a:noFill/>
                </a:ln>
                <a:solidFill>
                  <a:prstClr val="black"/>
                </a:solidFill>
                <a:effectLst/>
                <a:uLnTx/>
                <a:uFillTx/>
                <a:ea typeface="+mn-ea"/>
                <a:cs typeface="+mn-cs"/>
              </a:rPr>
              <a:t>The dampping rate with bunch by bunch feedback is </a:t>
            </a:r>
            <a:r>
              <a:rPr kumimoji="0" lang="en-US" altLang="x-none" sz="1400" b="0" i="0" u="none" strike="noStrike" kern="1200" cap="none" spc="0" normalizeH="0" baseline="0" noProof="0" dirty="0">
                <a:ln>
                  <a:noFill/>
                </a:ln>
                <a:solidFill>
                  <a:srgbClr val="00B050"/>
                </a:solidFill>
                <a:effectLst/>
                <a:uLnTx/>
                <a:uFillTx/>
                <a:ea typeface="+mn-ea"/>
                <a:cs typeface="+mn-cs"/>
              </a:rPr>
              <a:t>8 Hz</a:t>
            </a:r>
            <a:r>
              <a:rPr kumimoji="0" lang="en-US" altLang="x-none" sz="1400" b="0" i="0" u="none" strike="noStrike" kern="1200" cap="none" spc="0" normalizeH="0" baseline="0" noProof="0" dirty="0">
                <a:ln>
                  <a:noFill/>
                </a:ln>
                <a:solidFill>
                  <a:prstClr val="black"/>
                </a:solidFill>
                <a:effectLst/>
                <a:uLnTx/>
                <a:uFillTx/>
                <a:ea typeface="+mn-ea"/>
                <a:cs typeface="+mn-cs"/>
              </a:rPr>
              <a:t>.</a:t>
            </a:r>
            <a:endParaRPr kumimoji="0" lang="x-none" altLang="en-US" sz="1400" b="0" i="0" u="none" strike="noStrike" kern="1200" cap="none" spc="0" normalizeH="0" baseline="0" noProof="0" dirty="0">
              <a:ln>
                <a:noFill/>
              </a:ln>
              <a:solidFill>
                <a:prstClr val="black"/>
              </a:solidFill>
              <a:effectLst/>
              <a:uLnTx/>
              <a:uFillTx/>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kumimoji="0" lang="en-US" sz="1400" b="0" i="0" u="none" strike="noStrike" kern="1200" cap="none" spc="0" normalizeH="0" baseline="0" noProof="0" dirty="0">
                <a:ln>
                  <a:noFill/>
                </a:ln>
                <a:solidFill>
                  <a:prstClr val="black"/>
                </a:solidFill>
                <a:effectLst/>
                <a:uLnTx/>
                <a:uFillTx/>
                <a:ea typeface="+mn-ea"/>
                <a:cs typeface="+mn-cs"/>
              </a:rPr>
              <a:t>We are looking at two figures of merit at detune freuquency optimized for top energy: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kumimoji="0" lang="en-US" altLang="x-none" sz="1400" b="0" i="0" u="none" strike="noStrike" kern="1200" cap="none" spc="0" normalizeH="0" baseline="0" noProof="0" dirty="0">
                <a:ln>
                  <a:noFill/>
                </a:ln>
                <a:solidFill>
                  <a:prstClr val="black"/>
                </a:solidFill>
                <a:effectLst/>
                <a:uLnTx/>
                <a:uFillTx/>
                <a:ea typeface="+mn-ea"/>
                <a:cs typeface="+mn-cs"/>
              </a:rPr>
              <a:t>The growth rate of -1 mode;</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kumimoji="0" lang="en-US" altLang="x-none" sz="1400" b="0" i="0" u="none" strike="noStrike" kern="1200" cap="none" spc="0" normalizeH="0" baseline="0" noProof="0" dirty="0">
                <a:ln>
                  <a:noFill/>
                </a:ln>
                <a:solidFill>
                  <a:prstClr val="black"/>
                </a:solidFill>
                <a:effectLst/>
                <a:uLnTx/>
                <a:uFillTx/>
                <a:ea typeface="+mn-ea"/>
                <a:cs typeface="+mn-cs"/>
              </a:rPr>
              <a:t>The power requirement at given detune.</a:t>
            </a:r>
            <a:r>
              <a:rPr kumimoji="0" lang="x-none" altLang="en-US" sz="1400" b="0" i="0" u="none" strike="noStrike" kern="1200" cap="none" spc="0" normalizeH="0" baseline="0" noProof="0" dirty="0">
                <a:ln>
                  <a:noFill/>
                </a:ln>
                <a:solidFill>
                  <a:prstClr val="black"/>
                </a:solidFill>
                <a:effectLst/>
                <a:uLnTx/>
                <a:uFillTx/>
                <a:ea typeface="+mn-ea"/>
                <a:cs typeface="+mn-cs"/>
              </a:rPr>
              <a:t> </a:t>
            </a:r>
          </a:p>
        </p:txBody>
      </p:sp>
      <p:pic>
        <p:nvPicPr>
          <p:cNvPr id="16" name="Picture 15" descr="CEPC_Booster_Higgs_lowE"/>
          <p:cNvPicPr>
            <a:picLocks noChangeAspect="1"/>
          </p:cNvPicPr>
          <p:nvPr/>
        </p:nvPicPr>
        <p:blipFill>
          <a:blip r:embed="rId4"/>
          <a:stretch>
            <a:fillRect/>
          </a:stretch>
        </p:blipFill>
        <p:spPr>
          <a:xfrm>
            <a:off x="8363609" y="4123691"/>
            <a:ext cx="3615265" cy="2617678"/>
          </a:xfrm>
          <a:prstGeom prst="rect">
            <a:avLst/>
          </a:prstGeom>
        </p:spPr>
      </p:pic>
      <p:sp>
        <p:nvSpPr>
          <p:cNvPr id="17" name="Text Box 16"/>
          <p:cNvSpPr txBox="1"/>
          <p:nvPr/>
        </p:nvSpPr>
        <p:spPr>
          <a:xfrm>
            <a:off x="10095230" y="4881880"/>
            <a:ext cx="1699260" cy="306705"/>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x-none" altLang="en-US" sz="1400" b="0" i="0" u="none" strike="noStrike" kern="1200" cap="none" spc="0" normalizeH="0" baseline="0" noProof="0">
                <a:ln>
                  <a:noFill/>
                </a:ln>
                <a:solidFill>
                  <a:srgbClr val="4BACC6"/>
                </a:solidFill>
                <a:effectLst/>
                <a:uLnTx/>
                <a:uFillTx/>
                <a:ea typeface="+mn-ea"/>
                <a:cs typeface="+mn-cs"/>
              </a:rPr>
              <a:t>Growth rate = 3.7 Hz</a:t>
            </a:r>
          </a:p>
        </p:txBody>
      </p:sp>
      <p:sp>
        <p:nvSpPr>
          <p:cNvPr id="18" name="Text Box 17"/>
          <p:cNvSpPr txBox="1"/>
          <p:nvPr/>
        </p:nvSpPr>
        <p:spPr>
          <a:xfrm>
            <a:off x="10095230" y="5517515"/>
            <a:ext cx="1503680" cy="33718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x-none" altLang="en-US" sz="1600" b="0" i="0" u="none" strike="noStrike" kern="1200" cap="none" spc="0" normalizeH="0" baseline="0" noProof="0">
                <a:ln>
                  <a:noFill/>
                </a:ln>
                <a:solidFill>
                  <a:srgbClr val="FF0000"/>
                </a:solidFill>
                <a:effectLst/>
                <a:uLnTx/>
                <a:uFillTx/>
                <a:ea typeface="+mn-ea"/>
                <a:cs typeface="+mn-cs"/>
              </a:rPr>
              <a:t>Pg = 1.14 MW</a:t>
            </a:r>
          </a:p>
        </p:txBody>
      </p:sp>
      <p:sp>
        <p:nvSpPr>
          <p:cNvPr id="20" name="Text Box 19"/>
          <p:cNvSpPr txBox="1"/>
          <p:nvPr/>
        </p:nvSpPr>
        <p:spPr>
          <a:xfrm>
            <a:off x="9454515" y="4335145"/>
            <a:ext cx="1097280" cy="306705"/>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x-none" altLang="en-US" sz="1400" b="0" i="0" u="none" strike="noStrike" kern="1200" cap="none" spc="0" normalizeH="0" baseline="0" noProof="0">
                <a:ln>
                  <a:noFill/>
                </a:ln>
                <a:solidFill>
                  <a:srgbClr val="F79646"/>
                </a:solidFill>
                <a:effectLst/>
                <a:uLnTx/>
                <a:uFillTx/>
                <a:ea typeface="+mn-ea"/>
                <a:cs typeface="+mn-cs"/>
              </a:rPr>
              <a:t>df = -752 Hz</a:t>
            </a:r>
          </a:p>
        </p:txBody>
      </p:sp>
      <p:pic>
        <p:nvPicPr>
          <p:cNvPr id="22" name="Picture 21" descr="CEPC_Booster_Higgs_lowE"/>
          <p:cNvPicPr>
            <a:picLocks noChangeAspect="1"/>
          </p:cNvPicPr>
          <p:nvPr/>
        </p:nvPicPr>
        <p:blipFill>
          <a:blip r:embed="rId5"/>
          <a:stretch>
            <a:fillRect/>
          </a:stretch>
        </p:blipFill>
        <p:spPr>
          <a:xfrm>
            <a:off x="4360573" y="4123690"/>
            <a:ext cx="3691741" cy="2617441"/>
          </a:xfrm>
          <a:prstGeom prst="rect">
            <a:avLst/>
          </a:prstGeom>
        </p:spPr>
      </p:pic>
      <p:sp>
        <p:nvSpPr>
          <p:cNvPr id="23" name="Text Box 22"/>
          <p:cNvSpPr txBox="1"/>
          <p:nvPr/>
        </p:nvSpPr>
        <p:spPr>
          <a:xfrm>
            <a:off x="4843145" y="5920740"/>
            <a:ext cx="1788160" cy="306705"/>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x-none" altLang="en-US" sz="1400" b="0" i="0" u="none" strike="noStrike" kern="1200" cap="none" spc="0" normalizeH="0" baseline="0" noProof="0">
                <a:ln>
                  <a:noFill/>
                </a:ln>
                <a:solidFill>
                  <a:srgbClr val="4BACC6"/>
                </a:solidFill>
                <a:effectLst/>
                <a:uLnTx/>
                <a:uFillTx/>
                <a:ea typeface="+mn-ea"/>
                <a:cs typeface="+mn-cs"/>
              </a:rPr>
              <a:t>Growth rate = 0.88 Hz</a:t>
            </a:r>
          </a:p>
        </p:txBody>
      </p:sp>
      <p:sp>
        <p:nvSpPr>
          <p:cNvPr id="24" name="Text Box 23"/>
          <p:cNvSpPr txBox="1"/>
          <p:nvPr/>
        </p:nvSpPr>
        <p:spPr>
          <a:xfrm>
            <a:off x="5504180" y="5057140"/>
            <a:ext cx="1503680" cy="33718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x-none" altLang="en-US" sz="1600" b="0" i="0" u="none" strike="noStrike" kern="1200" cap="none" spc="0" normalizeH="0" baseline="0" noProof="0">
                <a:ln>
                  <a:noFill/>
                </a:ln>
                <a:solidFill>
                  <a:srgbClr val="FF0000"/>
                </a:solidFill>
                <a:effectLst/>
                <a:uLnTx/>
                <a:uFillTx/>
                <a:ea typeface="+mn-ea"/>
                <a:cs typeface="+mn-cs"/>
              </a:rPr>
              <a:t>Pg = 0.61 MW</a:t>
            </a:r>
          </a:p>
        </p:txBody>
      </p:sp>
      <p:sp>
        <p:nvSpPr>
          <p:cNvPr id="25" name="Text Box 24"/>
          <p:cNvSpPr txBox="1"/>
          <p:nvPr/>
        </p:nvSpPr>
        <p:spPr>
          <a:xfrm>
            <a:off x="5707380" y="4335145"/>
            <a:ext cx="1097280" cy="306705"/>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x-none" altLang="en-US" sz="1400" b="0" i="0" u="none" strike="noStrike" kern="1200" cap="none" spc="0" normalizeH="0" baseline="0" noProof="0">
                <a:ln>
                  <a:noFill/>
                </a:ln>
                <a:solidFill>
                  <a:srgbClr val="F79646"/>
                </a:solidFill>
                <a:effectLst/>
                <a:uLnTx/>
                <a:uFillTx/>
                <a:ea typeface="+mn-ea"/>
                <a:cs typeface="+mn-cs"/>
              </a:rPr>
              <a:t>df = -216 Hz</a:t>
            </a:r>
          </a:p>
        </p:txBody>
      </p:sp>
      <p:pic>
        <p:nvPicPr>
          <p:cNvPr id="26" name="Picture 25" descr="CEPC_Booster_Higgs_lowE"/>
          <p:cNvPicPr>
            <a:picLocks noChangeAspect="1"/>
          </p:cNvPicPr>
          <p:nvPr/>
        </p:nvPicPr>
        <p:blipFill>
          <a:blip r:embed="rId6"/>
          <a:stretch>
            <a:fillRect/>
          </a:stretch>
        </p:blipFill>
        <p:spPr>
          <a:xfrm>
            <a:off x="191344" y="4123689"/>
            <a:ext cx="3905041" cy="2606589"/>
          </a:xfrm>
          <a:prstGeom prst="rect">
            <a:avLst/>
          </a:prstGeom>
        </p:spPr>
      </p:pic>
      <p:sp>
        <p:nvSpPr>
          <p:cNvPr id="27" name="Text Box 26"/>
          <p:cNvSpPr txBox="1"/>
          <p:nvPr/>
        </p:nvSpPr>
        <p:spPr>
          <a:xfrm>
            <a:off x="1002030" y="5680710"/>
            <a:ext cx="1788160" cy="306705"/>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x-none" altLang="en-US" sz="1400" b="0" i="0" u="none" strike="noStrike" kern="1200" cap="none" spc="0" normalizeH="0" baseline="0" noProof="0">
                <a:ln>
                  <a:noFill/>
                </a:ln>
                <a:solidFill>
                  <a:srgbClr val="4BACC6"/>
                </a:solidFill>
                <a:effectLst/>
                <a:uLnTx/>
                <a:uFillTx/>
                <a:ea typeface="+mn-ea"/>
                <a:cs typeface="+mn-cs"/>
              </a:rPr>
              <a:t>Growth rate &lt; 0.01 Hz</a:t>
            </a:r>
          </a:p>
        </p:txBody>
      </p:sp>
      <p:sp>
        <p:nvSpPr>
          <p:cNvPr id="28" name="Text Box 27"/>
          <p:cNvSpPr txBox="1"/>
          <p:nvPr/>
        </p:nvSpPr>
        <p:spPr>
          <a:xfrm>
            <a:off x="1400175" y="4719955"/>
            <a:ext cx="1503680" cy="33718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x-none" altLang="en-US" sz="1600" b="0" i="0" u="none" strike="noStrike" kern="1200" cap="none" spc="0" normalizeH="0" baseline="0" noProof="0">
                <a:ln>
                  <a:noFill/>
                </a:ln>
                <a:solidFill>
                  <a:srgbClr val="FF0000"/>
                </a:solidFill>
                <a:effectLst/>
                <a:uLnTx/>
                <a:uFillTx/>
                <a:ea typeface="+mn-ea"/>
                <a:cs typeface="+mn-cs"/>
              </a:rPr>
              <a:t>Pg = 0.095 MW</a:t>
            </a:r>
          </a:p>
        </p:txBody>
      </p:sp>
      <p:sp>
        <p:nvSpPr>
          <p:cNvPr id="29" name="Text Box 28"/>
          <p:cNvSpPr txBox="1"/>
          <p:nvPr/>
        </p:nvSpPr>
        <p:spPr>
          <a:xfrm>
            <a:off x="1999615" y="4335145"/>
            <a:ext cx="1141730" cy="306705"/>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x-none" altLang="en-US" sz="1400" b="0" i="0" u="none" strike="noStrike" kern="1200" cap="none" spc="0" normalizeH="0" baseline="0" noProof="0">
                <a:ln>
                  <a:noFill/>
                </a:ln>
                <a:solidFill>
                  <a:srgbClr val="F79646">
                    <a:lumMod val="75000"/>
                  </a:srgbClr>
                </a:solidFill>
                <a:effectLst/>
                <a:uLnTx/>
                <a:uFillTx/>
                <a:ea typeface="+mn-ea"/>
                <a:cs typeface="+mn-cs"/>
              </a:rPr>
              <a:t>df = -19.4 Hz</a:t>
            </a:r>
          </a:p>
        </p:txBody>
      </p:sp>
      <p:sp>
        <p:nvSpPr>
          <p:cNvPr id="30" name="Text Box 29"/>
          <p:cNvSpPr txBox="1"/>
          <p:nvPr/>
        </p:nvSpPr>
        <p:spPr>
          <a:xfrm>
            <a:off x="1687830" y="3888740"/>
            <a:ext cx="728980" cy="368300"/>
          </a:xfrm>
          <a:prstGeom prst="rect">
            <a:avLst/>
          </a:prstGeom>
          <a:noFill/>
        </p:spPr>
        <p:txBody>
          <a:bodyPr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x-none" altLang="en-US" sz="1800" b="0" i="0" u="none" strike="noStrike" kern="1200" cap="none" spc="0" normalizeH="0" baseline="0" noProof="0">
                <a:ln>
                  <a:noFill/>
                </a:ln>
                <a:solidFill>
                  <a:prstClr val="black"/>
                </a:solidFill>
                <a:effectLst/>
                <a:uLnTx/>
                <a:uFillTx/>
                <a:ea typeface="+mn-ea"/>
                <a:cs typeface="+mn-cs"/>
                <a:sym typeface="+mn-ea"/>
              </a:rPr>
              <a:t>Higgs</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Text Box 30"/>
          <p:cNvSpPr txBox="1"/>
          <p:nvPr/>
        </p:nvSpPr>
        <p:spPr>
          <a:xfrm>
            <a:off x="6056630" y="3924935"/>
            <a:ext cx="398780" cy="368300"/>
          </a:xfrm>
          <a:prstGeom prst="rect">
            <a:avLst/>
          </a:prstGeom>
          <a:noFill/>
        </p:spPr>
        <p:txBody>
          <a:bodyPr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x-none" altLang="en-US" sz="1800" b="0" i="0" u="none" strike="noStrike" kern="1200" cap="none" spc="0" normalizeH="0" baseline="0" noProof="0">
                <a:ln>
                  <a:noFill/>
                </a:ln>
                <a:solidFill>
                  <a:prstClr val="black"/>
                </a:solidFill>
                <a:effectLst/>
                <a:uLnTx/>
                <a:uFillTx/>
                <a:ea typeface="+mn-ea"/>
                <a:cs typeface="+mn-cs"/>
                <a:sym typeface="+mn-ea"/>
              </a:rPr>
              <a:t>W</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 name="Text Box 31"/>
          <p:cNvSpPr txBox="1"/>
          <p:nvPr/>
        </p:nvSpPr>
        <p:spPr>
          <a:xfrm>
            <a:off x="10229215" y="3883025"/>
            <a:ext cx="322580" cy="368300"/>
          </a:xfrm>
          <a:prstGeom prst="rect">
            <a:avLst/>
          </a:prstGeom>
          <a:noFill/>
        </p:spPr>
        <p:txBody>
          <a:bodyPr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x-none" altLang="en-US" sz="1800" b="0" i="0" u="none" strike="noStrike" kern="1200" cap="none" spc="0" normalizeH="0" baseline="0" noProof="0">
                <a:ln>
                  <a:noFill/>
                </a:ln>
                <a:solidFill>
                  <a:prstClr val="black"/>
                </a:solidFill>
                <a:effectLst/>
                <a:uLnTx/>
                <a:uFillTx/>
                <a:ea typeface="+mn-ea"/>
                <a:cs typeface="+mn-cs"/>
                <a:sym typeface="+mn-ea"/>
              </a:rPr>
              <a:t>Z</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34" name="Picture 33" descr="dPhi"/>
          <p:cNvPicPr>
            <a:picLocks noChangeAspect="1"/>
          </p:cNvPicPr>
          <p:nvPr/>
        </p:nvPicPr>
        <p:blipFill>
          <a:blip r:embed="rId7"/>
          <a:stretch>
            <a:fillRect/>
          </a:stretch>
        </p:blipFill>
        <p:spPr>
          <a:xfrm>
            <a:off x="2916467" y="1054910"/>
            <a:ext cx="4088130" cy="1641475"/>
          </a:xfrm>
          <a:prstGeom prst="rect">
            <a:avLst/>
          </a:prstGeom>
        </p:spPr>
      </p:pic>
      <p:pic>
        <p:nvPicPr>
          <p:cNvPr id="35" name="Picture 34" descr="sig_z"/>
          <p:cNvPicPr>
            <a:picLocks noChangeAspect="1"/>
          </p:cNvPicPr>
          <p:nvPr/>
        </p:nvPicPr>
        <p:blipFill>
          <a:blip r:embed="rId8"/>
          <a:srcRect b="67222"/>
          <a:stretch>
            <a:fillRect/>
          </a:stretch>
        </p:blipFill>
        <p:spPr>
          <a:xfrm>
            <a:off x="2576327" y="2690232"/>
            <a:ext cx="4396740" cy="1267460"/>
          </a:xfrm>
          <a:prstGeom prst="rect">
            <a:avLst/>
          </a:prstGeom>
        </p:spPr>
      </p:pic>
      <p:sp>
        <p:nvSpPr>
          <p:cNvPr id="36" name="Text Box 35"/>
          <p:cNvSpPr txBox="1"/>
          <p:nvPr/>
        </p:nvSpPr>
        <p:spPr>
          <a:xfrm>
            <a:off x="263352" y="1124744"/>
            <a:ext cx="2564130" cy="92202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x-none" altLang="en-US" sz="1800" b="0" i="0" u="none" strike="noStrike" kern="1200" cap="none" spc="0" normalizeH="0" baseline="0" noProof="0" dirty="0">
                <a:ln>
                  <a:noFill/>
                </a:ln>
                <a:solidFill>
                  <a:prstClr val="black"/>
                </a:solidFill>
                <a:effectLst/>
                <a:uLnTx/>
                <a:uFillTx/>
                <a:ea typeface="+mn-ea"/>
                <a:cs typeface="+mn-cs"/>
              </a:rPr>
              <a:t>Transient beam loading due to half filled ring in Higgs mode.</a:t>
            </a:r>
          </a:p>
        </p:txBody>
      </p:sp>
      <p:pic>
        <p:nvPicPr>
          <p:cNvPr id="33" name="图片 32"/>
          <p:cNvPicPr>
            <a:picLocks noChangeAspect="1"/>
          </p:cNvPicPr>
          <p:nvPr/>
        </p:nvPicPr>
        <p:blipFill rotWithShape="1">
          <a:blip r:embed="rId9"/>
          <a:srcRect l="17611" r="19913"/>
          <a:stretch>
            <a:fillRect/>
          </a:stretch>
        </p:blipFill>
        <p:spPr>
          <a:xfrm>
            <a:off x="551383" y="2083796"/>
            <a:ext cx="2088233" cy="1821445"/>
          </a:xfrm>
          <a:prstGeom prst="rect">
            <a:avLst/>
          </a:prstGeom>
        </p:spPr>
        <p:style>
          <a:lnRef idx="1">
            <a:schemeClr val="dk1"/>
          </a:lnRef>
          <a:fillRef idx="2">
            <a:schemeClr val="dk1"/>
          </a:fillRef>
          <a:effectRef idx="1">
            <a:schemeClr val="dk1"/>
          </a:effectRef>
          <a:fontRef idx="minor">
            <a:schemeClr val="dk1"/>
          </a:fontRef>
        </p:style>
      </p:pic>
      <p:sp>
        <p:nvSpPr>
          <p:cNvPr id="4" name="文本框 3"/>
          <p:cNvSpPr txBox="1"/>
          <p:nvPr/>
        </p:nvSpPr>
        <p:spPr>
          <a:xfrm>
            <a:off x="5519936" y="1268760"/>
            <a:ext cx="86409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SG" sz="1800" b="0" i="0" u="none" strike="noStrike" kern="1200" cap="none" spc="0" normalizeH="0" baseline="0" noProof="0" dirty="0">
                <a:ln>
                  <a:noFill/>
                </a:ln>
                <a:solidFill>
                  <a:prstClr val="black"/>
                </a:solidFill>
                <a:effectLst/>
                <a:uLnTx/>
                <a:uFillTx/>
                <a:latin typeface="Calibri" panose="020F0502020204030204"/>
                <a:ea typeface="宋体" panose="02010600030101010101" pitchFamily="2" charset="-122"/>
                <a:cs typeface="+mn-cs"/>
              </a:rPr>
              <a:t>Higgs</a:t>
            </a:r>
            <a:endParaRPr kumimoji="0" lang="zh-SG" altLang="en-US" sz="1800" b="0" i="0" u="none" strike="noStrike" kern="1200" cap="none" spc="0" normalizeH="0" baseline="0" noProof="0" dirty="0">
              <a:ln>
                <a:noFill/>
              </a:ln>
              <a:solidFill>
                <a:prstClr val="black"/>
              </a:solidFill>
              <a:effectLst/>
              <a:uLnTx/>
              <a:uFillTx/>
              <a:latin typeface="Calibri" panose="020F0502020204030204"/>
              <a:ea typeface="宋体" panose="02010600030101010101" pitchFamily="2" charset="-122"/>
              <a:cs typeface="+mn-cs"/>
            </a:endParaRPr>
          </a:p>
        </p:txBody>
      </p:sp>
      <p:sp>
        <p:nvSpPr>
          <p:cNvPr id="37" name="文本框 36"/>
          <p:cNvSpPr txBox="1"/>
          <p:nvPr/>
        </p:nvSpPr>
        <p:spPr>
          <a:xfrm>
            <a:off x="5663952" y="2708920"/>
            <a:ext cx="86409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SG" sz="1800" b="0" i="0" u="none" strike="noStrike" kern="1200" cap="none" spc="0" normalizeH="0" baseline="0" noProof="0" dirty="0">
                <a:ln>
                  <a:noFill/>
                </a:ln>
                <a:solidFill>
                  <a:prstClr val="black"/>
                </a:solidFill>
                <a:effectLst/>
                <a:uLnTx/>
                <a:uFillTx/>
                <a:latin typeface="Calibri" panose="020F0502020204030204"/>
                <a:ea typeface="宋体" panose="02010600030101010101" pitchFamily="2" charset="-122"/>
                <a:cs typeface="+mn-cs"/>
              </a:rPr>
              <a:t>Higgs</a:t>
            </a:r>
            <a:endParaRPr kumimoji="0" lang="zh-SG" altLang="en-US" sz="1800" b="0" i="0" u="none" strike="noStrike" kern="1200" cap="none" spc="0" normalizeH="0" baseline="0" noProof="0" dirty="0">
              <a:ln>
                <a:noFill/>
              </a:ln>
              <a:solidFill>
                <a:prstClr val="black"/>
              </a:solidFill>
              <a:effectLst/>
              <a:uLnTx/>
              <a:uFillTx/>
              <a:latin typeface="Calibri" panose="020F0502020204030204"/>
              <a:ea typeface="宋体" panose="02010600030101010101" pitchFamily="2" charset="-122"/>
              <a:cs typeface="+mn-cs"/>
            </a:endParaRPr>
          </a:p>
        </p:txBody>
      </p:sp>
      <p:sp>
        <p:nvSpPr>
          <p:cNvPr id="5" name="文本框 4"/>
          <p:cNvSpPr txBox="1"/>
          <p:nvPr/>
        </p:nvSpPr>
        <p:spPr>
          <a:xfrm>
            <a:off x="10056440" y="641313"/>
            <a:ext cx="208823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SG"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T. M. Xin, J. Y. </a:t>
            </a:r>
            <a:r>
              <a:rPr kumimoji="0" lang="en-US" altLang="zh-SG" sz="1400" b="0" i="0" u="none" strike="noStrike" kern="1200" cap="none" spc="0" normalizeH="0" baseline="0" noProof="0" dirty="0" err="1">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Zhai</a:t>
            </a:r>
            <a:endParaRPr kumimoji="0" lang="zh-SG" altLang="en-US"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15E9139-A00B-4B2A-98A6-095DC08F1345}"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17</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graphicFrame>
        <p:nvGraphicFramePr>
          <p:cNvPr id="8" name="表格 7"/>
          <p:cNvGraphicFramePr/>
          <p:nvPr>
            <p:custDataLst>
              <p:tags r:id="rId1"/>
            </p:custDataLst>
          </p:nvPr>
        </p:nvGraphicFramePr>
        <p:xfrm>
          <a:off x="7042785" y="2583180"/>
          <a:ext cx="5016500" cy="1573530"/>
        </p:xfrm>
        <a:graphic>
          <a:graphicData uri="http://schemas.openxmlformats.org/drawingml/2006/table">
            <a:tbl>
              <a:tblPr firstRow="1" bandRow="1">
                <a:tableStyleId>{5C22544A-7EE6-4342-B048-85BDC9FD1C3A}</a:tableStyleId>
              </a:tblPr>
              <a:tblGrid>
                <a:gridCol w="882015">
                  <a:extLst>
                    <a:ext uri="{9D8B030D-6E8A-4147-A177-3AD203B41FA5}">
                      <a16:colId xmlns:a16="http://schemas.microsoft.com/office/drawing/2014/main" xmlns="" val="20000"/>
                    </a:ext>
                  </a:extLst>
                </a:gridCol>
                <a:gridCol w="1098550">
                  <a:extLst>
                    <a:ext uri="{9D8B030D-6E8A-4147-A177-3AD203B41FA5}">
                      <a16:colId xmlns:a16="http://schemas.microsoft.com/office/drawing/2014/main" xmlns="" val="20001"/>
                    </a:ext>
                  </a:extLst>
                </a:gridCol>
                <a:gridCol w="1670050">
                  <a:extLst>
                    <a:ext uri="{9D8B030D-6E8A-4147-A177-3AD203B41FA5}">
                      <a16:colId xmlns:a16="http://schemas.microsoft.com/office/drawing/2014/main" xmlns="" val="20002"/>
                    </a:ext>
                  </a:extLst>
                </a:gridCol>
                <a:gridCol w="1365885">
                  <a:extLst>
                    <a:ext uri="{9D8B030D-6E8A-4147-A177-3AD203B41FA5}">
                      <a16:colId xmlns:a16="http://schemas.microsoft.com/office/drawing/2014/main" xmlns="" val="20003"/>
                    </a:ext>
                  </a:extLst>
                </a:gridCol>
              </a:tblGrid>
              <a:tr h="445770">
                <a:tc>
                  <a:txBody>
                    <a:bodyPr/>
                    <a:lstStyle/>
                    <a:p>
                      <a:pPr algn="ctr">
                        <a:buNone/>
                      </a:pPr>
                      <a:r>
                        <a:rPr lang="en-US" altLang="zh-CN" sz="1000"/>
                        <a:t>Mode</a:t>
                      </a:r>
                    </a:p>
                  </a:txBody>
                  <a:tcPr anchor="ctr"/>
                </a:tc>
                <a:tc>
                  <a:txBody>
                    <a:bodyPr/>
                    <a:lstStyle/>
                    <a:p>
                      <a:pPr algn="ctr">
                        <a:buNone/>
                      </a:pPr>
                      <a:r>
                        <a:rPr lang="en-US" altLang="zh-CN" sz="1000"/>
                        <a:t>Growth rate [Hz]</a:t>
                      </a:r>
                    </a:p>
                  </a:txBody>
                  <a:tcPr anchor="ctr"/>
                </a:tc>
                <a:tc>
                  <a:txBody>
                    <a:bodyPr/>
                    <a:lstStyle/>
                    <a:p>
                      <a:pPr algn="ctr">
                        <a:buNone/>
                      </a:pPr>
                      <a:r>
                        <a:rPr lang="en-US" altLang="zh-CN" sz="1000"/>
                        <a:t>Power required [MW]</a:t>
                      </a:r>
                    </a:p>
                  </a:txBody>
                  <a:tcPr anchor="ctr"/>
                </a:tc>
                <a:tc>
                  <a:txBody>
                    <a:bodyPr/>
                    <a:lstStyle/>
                    <a:p>
                      <a:pPr algn="ctr">
                        <a:buNone/>
                      </a:pPr>
                      <a:r>
                        <a:rPr lang="en-US" altLang="zh-CN" sz="1000"/>
                        <a:t>Power Available [MW]</a:t>
                      </a:r>
                    </a:p>
                  </a:txBody>
                  <a:tcPr anchor="ctr"/>
                </a:tc>
                <a:extLst>
                  <a:ext uri="{0D108BD9-81ED-4DB2-BD59-A6C34878D82A}">
                    <a16:rowId xmlns:a16="http://schemas.microsoft.com/office/drawing/2014/main" xmlns="" val="10000"/>
                  </a:ext>
                </a:extLst>
              </a:tr>
              <a:tr h="243840">
                <a:tc>
                  <a:txBody>
                    <a:bodyPr/>
                    <a:lstStyle/>
                    <a:p>
                      <a:pPr algn="ctr">
                        <a:buNone/>
                      </a:pPr>
                      <a:r>
                        <a:rPr lang="en-US" altLang="zh-CN" sz="1000"/>
                        <a:t>Higgs</a:t>
                      </a:r>
                    </a:p>
                  </a:txBody>
                  <a:tcPr anchor="ctr">
                    <a:solidFill>
                      <a:schemeClr val="accent1">
                        <a:lumMod val="20000"/>
                        <a:lumOff val="80000"/>
                      </a:schemeClr>
                    </a:solidFill>
                  </a:tcPr>
                </a:tc>
                <a:tc>
                  <a:txBody>
                    <a:bodyPr/>
                    <a:lstStyle/>
                    <a:p>
                      <a:pPr algn="ctr">
                        <a:buNone/>
                      </a:pPr>
                      <a:r>
                        <a:rPr lang="en-US" altLang="zh-CN" sz="1000">
                          <a:solidFill>
                            <a:schemeClr val="tx1"/>
                          </a:solidFill>
                        </a:rPr>
                        <a:t>&lt; 0.01</a:t>
                      </a:r>
                    </a:p>
                  </a:txBody>
                  <a:tcPr anchor="ctr">
                    <a:solidFill>
                      <a:schemeClr val="accent1">
                        <a:lumMod val="20000"/>
                        <a:lumOff val="80000"/>
                      </a:schemeClr>
                    </a:solidFill>
                  </a:tcPr>
                </a:tc>
                <a:tc>
                  <a:txBody>
                    <a:bodyPr/>
                    <a:lstStyle/>
                    <a:p>
                      <a:pPr algn="ctr">
                        <a:buNone/>
                      </a:pPr>
                      <a:r>
                        <a:rPr lang="en-US" altLang="zh-CN" sz="1000">
                          <a:solidFill>
                            <a:srgbClr val="00B050"/>
                          </a:solidFill>
                        </a:rPr>
                        <a:t>0.095</a:t>
                      </a:r>
                    </a:p>
                  </a:txBody>
                  <a:tcPr anchor="ctr">
                    <a:solidFill>
                      <a:schemeClr val="accent1">
                        <a:lumMod val="20000"/>
                        <a:lumOff val="80000"/>
                      </a:schemeClr>
                    </a:solidFill>
                  </a:tcPr>
                </a:tc>
                <a:tc>
                  <a:txBody>
                    <a:bodyPr/>
                    <a:lstStyle/>
                    <a:p>
                      <a:pPr algn="ctr">
                        <a:buNone/>
                      </a:pPr>
                      <a:r>
                        <a:rPr lang="en-US" altLang="zh-CN" sz="1000"/>
                        <a:t>2.40</a:t>
                      </a:r>
                    </a:p>
                  </a:txBody>
                  <a:tcPr anchor="ctr">
                    <a:solidFill>
                      <a:schemeClr val="accent1">
                        <a:lumMod val="20000"/>
                        <a:lumOff val="80000"/>
                      </a:schemeClr>
                    </a:solidFill>
                  </a:tcPr>
                </a:tc>
                <a:extLst>
                  <a:ext uri="{0D108BD9-81ED-4DB2-BD59-A6C34878D82A}">
                    <a16:rowId xmlns:a16="http://schemas.microsoft.com/office/drawing/2014/main" xmlns="" val="10001"/>
                  </a:ext>
                </a:extLst>
              </a:tr>
              <a:tr h="243840">
                <a:tc>
                  <a:txBody>
                    <a:bodyPr/>
                    <a:lstStyle/>
                    <a:p>
                      <a:pPr algn="ctr">
                        <a:buNone/>
                      </a:pPr>
                      <a:r>
                        <a:rPr lang="en-US" altLang="zh-CN" sz="1000"/>
                        <a:t>W</a:t>
                      </a:r>
                    </a:p>
                  </a:txBody>
                  <a:tcPr anchor="ctr"/>
                </a:tc>
                <a:tc>
                  <a:txBody>
                    <a:bodyPr/>
                    <a:lstStyle/>
                    <a:p>
                      <a:pPr algn="ctr">
                        <a:buNone/>
                      </a:pPr>
                      <a:r>
                        <a:rPr lang="en-US" altLang="zh-CN" sz="1000">
                          <a:solidFill>
                            <a:schemeClr val="tx1"/>
                          </a:solidFill>
                        </a:rPr>
                        <a:t>0.88</a:t>
                      </a:r>
                    </a:p>
                  </a:txBody>
                  <a:tcPr anchor="ctr"/>
                </a:tc>
                <a:tc>
                  <a:txBody>
                    <a:bodyPr/>
                    <a:lstStyle/>
                    <a:p>
                      <a:pPr algn="ctr">
                        <a:buNone/>
                      </a:pPr>
                      <a:r>
                        <a:rPr lang="en-US" altLang="zh-CN" sz="1000">
                          <a:solidFill>
                            <a:srgbClr val="00B050"/>
                          </a:solidFill>
                        </a:rPr>
                        <a:t>0.61</a:t>
                      </a:r>
                    </a:p>
                  </a:txBody>
                  <a:tcPr anchor="ctr"/>
                </a:tc>
                <a:tc>
                  <a:txBody>
                    <a:bodyPr/>
                    <a:lstStyle/>
                    <a:p>
                      <a:pPr algn="ctr">
                        <a:buNone/>
                      </a:pPr>
                      <a:r>
                        <a:rPr lang="en-US" altLang="zh-CN" sz="1000"/>
                        <a:t>1.15</a:t>
                      </a:r>
                    </a:p>
                  </a:txBody>
                  <a:tcPr anchor="ctr"/>
                </a:tc>
                <a:extLst>
                  <a:ext uri="{0D108BD9-81ED-4DB2-BD59-A6C34878D82A}">
                    <a16:rowId xmlns:a16="http://schemas.microsoft.com/office/drawing/2014/main" xmlns="" val="10002"/>
                  </a:ext>
                </a:extLst>
              </a:tr>
              <a:tr h="243840">
                <a:tc>
                  <a:txBody>
                    <a:bodyPr/>
                    <a:lstStyle/>
                    <a:p>
                      <a:pPr algn="ctr">
                        <a:buClrTx/>
                        <a:buSzTx/>
                        <a:buFontTx/>
                        <a:buNone/>
                      </a:pPr>
                      <a:r>
                        <a:rPr lang="en-US" altLang="zh-CN" sz="1000"/>
                        <a:t>Z</a:t>
                      </a:r>
                    </a:p>
                  </a:txBody>
                  <a:tcPr anchor="ctr">
                    <a:solidFill>
                      <a:schemeClr val="accent1">
                        <a:lumMod val="20000"/>
                        <a:lumOff val="80000"/>
                      </a:schemeClr>
                    </a:solidFill>
                  </a:tcPr>
                </a:tc>
                <a:tc>
                  <a:txBody>
                    <a:bodyPr/>
                    <a:lstStyle/>
                    <a:p>
                      <a:pPr algn="ctr">
                        <a:buClrTx/>
                        <a:buSzTx/>
                        <a:buFontTx/>
                        <a:buNone/>
                      </a:pPr>
                      <a:r>
                        <a:rPr lang="en-US" altLang="zh-CN" sz="1000"/>
                        <a:t>3.7</a:t>
                      </a:r>
                    </a:p>
                  </a:txBody>
                  <a:tcPr anchor="ctr">
                    <a:solidFill>
                      <a:schemeClr val="accent1">
                        <a:lumMod val="20000"/>
                        <a:lumOff val="80000"/>
                      </a:schemeClr>
                    </a:solidFill>
                  </a:tcPr>
                </a:tc>
                <a:tc>
                  <a:txBody>
                    <a:bodyPr/>
                    <a:lstStyle/>
                    <a:p>
                      <a:pPr algn="ctr">
                        <a:buNone/>
                      </a:pPr>
                      <a:r>
                        <a:rPr lang="en-US" altLang="zh-CN" sz="1000">
                          <a:solidFill>
                            <a:srgbClr val="FF0000"/>
                          </a:solidFill>
                        </a:rPr>
                        <a:t>1.14</a:t>
                      </a:r>
                    </a:p>
                  </a:txBody>
                  <a:tcPr anchor="ctr">
                    <a:solidFill>
                      <a:schemeClr val="accent1">
                        <a:lumMod val="20000"/>
                        <a:lumOff val="80000"/>
                      </a:schemeClr>
                    </a:solidFill>
                  </a:tcPr>
                </a:tc>
                <a:tc rowSpan="2">
                  <a:txBody>
                    <a:bodyPr/>
                    <a:lstStyle/>
                    <a:p>
                      <a:pPr algn="ctr">
                        <a:buNone/>
                      </a:pPr>
                      <a:r>
                        <a:rPr lang="en-US" altLang="zh-CN" sz="1000"/>
                        <a:t>0.64</a:t>
                      </a:r>
                    </a:p>
                  </a:txBody>
                  <a:tcPr anchor="ctr">
                    <a:solidFill>
                      <a:schemeClr val="accent1">
                        <a:lumMod val="20000"/>
                        <a:lumOff val="80000"/>
                      </a:schemeClr>
                    </a:solidFill>
                  </a:tcPr>
                </a:tc>
                <a:extLst>
                  <a:ext uri="{0D108BD9-81ED-4DB2-BD59-A6C34878D82A}">
                    <a16:rowId xmlns:a16="http://schemas.microsoft.com/office/drawing/2014/main" xmlns="" val="10003"/>
                  </a:ext>
                </a:extLst>
              </a:tr>
              <a:tr h="396240">
                <a:tc>
                  <a:txBody>
                    <a:bodyPr/>
                    <a:lstStyle/>
                    <a:p>
                      <a:pPr algn="ctr">
                        <a:buClrTx/>
                        <a:buSzTx/>
                        <a:buFontTx/>
                        <a:buNone/>
                      </a:pPr>
                      <a:r>
                        <a:rPr lang="en-US" altLang="zh-CN" sz="1000"/>
                        <a:t>Z with </a:t>
                      </a:r>
                    </a:p>
                    <a:p>
                      <a:pPr algn="ctr">
                        <a:buClrTx/>
                        <a:buSzTx/>
                        <a:buFontTx/>
                        <a:buNone/>
                      </a:pPr>
                      <a:r>
                        <a:rPr lang="en-US" altLang="zh-CN" sz="1000"/>
                        <a:t> df = -840 Hz</a:t>
                      </a:r>
                    </a:p>
                  </a:txBody>
                  <a:tcPr anchor="ctr">
                    <a:solidFill>
                      <a:schemeClr val="accent1">
                        <a:lumMod val="20000"/>
                        <a:lumOff val="80000"/>
                      </a:schemeClr>
                    </a:solidFill>
                  </a:tcPr>
                </a:tc>
                <a:tc>
                  <a:txBody>
                    <a:bodyPr/>
                    <a:lstStyle/>
                    <a:p>
                      <a:pPr algn="ctr">
                        <a:buClrTx/>
                        <a:buSzTx/>
                        <a:buFontTx/>
                        <a:buNone/>
                      </a:pPr>
                      <a:r>
                        <a:rPr lang="en-US" altLang="zh-CN" sz="1000"/>
                        <a:t>4.6</a:t>
                      </a:r>
                    </a:p>
                  </a:txBody>
                  <a:tcPr anchor="ctr">
                    <a:solidFill>
                      <a:schemeClr val="accent1">
                        <a:lumMod val="20000"/>
                        <a:lumOff val="80000"/>
                      </a:schemeClr>
                    </a:solidFill>
                  </a:tcPr>
                </a:tc>
                <a:tc>
                  <a:txBody>
                    <a:bodyPr/>
                    <a:lstStyle/>
                    <a:p>
                      <a:pPr algn="ctr">
                        <a:buNone/>
                      </a:pPr>
                      <a:r>
                        <a:rPr lang="en-US" altLang="zh-CN" sz="1000">
                          <a:solidFill>
                            <a:srgbClr val="00B050"/>
                          </a:solidFill>
                        </a:rPr>
                        <a:t>0.60</a:t>
                      </a:r>
                    </a:p>
                  </a:txBody>
                  <a:tcPr anchor="ctr">
                    <a:solidFill>
                      <a:schemeClr val="accent1">
                        <a:lumMod val="20000"/>
                        <a:lumOff val="80000"/>
                      </a:schemeClr>
                    </a:solidFill>
                  </a:tcPr>
                </a:tc>
                <a:tc vMerge="1">
                  <a:txBody>
                    <a:bodyPr/>
                    <a:lstStyle/>
                    <a:p>
                      <a:endParaRPr lang="zh-SG"/>
                    </a:p>
                  </a:txBody>
                  <a:tcPr anchor="ctr"/>
                </a:tc>
                <a:extLst>
                  <a:ext uri="{0D108BD9-81ED-4DB2-BD59-A6C34878D82A}">
                    <a16:rowId xmlns:a16="http://schemas.microsoft.com/office/drawing/2014/main" xmlns="" val="10004"/>
                  </a:ext>
                </a:extLst>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1966" y="-72190"/>
            <a:ext cx="11234674" cy="1211179"/>
          </a:xfrm>
        </p:spPr>
        <p:txBody>
          <a:bodyPr>
            <a:normAutofit/>
          </a:bodyPr>
          <a:lstStyle/>
          <a:p>
            <a:r>
              <a:rPr lang="x-none" altLang="en-US" sz="3600" dirty="0">
                <a:solidFill>
                  <a:srgbClr val="C00000"/>
                </a:solidFill>
                <a:latin typeface="+mn-lt"/>
                <a:ea typeface="+mj-ea"/>
                <a:cs typeface="Arial" panose="020B0604020202020204" pitchFamily="34" charset="0"/>
              </a:rPr>
              <a:t>Transient Beam Loading during the </a:t>
            </a:r>
            <a:r>
              <a:rPr lang="en-US" altLang="en-US" sz="3600" dirty="0">
                <a:solidFill>
                  <a:srgbClr val="C00000"/>
                </a:solidFill>
                <a:latin typeface="+mn-lt"/>
                <a:ea typeface="+mj-ea"/>
                <a:cs typeface="Arial" panose="020B0604020202020204" pitchFamily="34" charset="0"/>
              </a:rPr>
              <a:t>on-axis</a:t>
            </a:r>
            <a:r>
              <a:rPr lang="x-none" altLang="en-US" sz="3600" dirty="0">
                <a:solidFill>
                  <a:srgbClr val="C00000"/>
                </a:solidFill>
                <a:latin typeface="+mn-lt"/>
                <a:ea typeface="+mj-ea"/>
                <a:cs typeface="Arial" panose="020B0604020202020204" pitchFamily="34" charset="0"/>
              </a:rPr>
              <a:t> Injection</a:t>
            </a:r>
            <a:r>
              <a:rPr lang="en-US" altLang="en-US" sz="3600" dirty="0">
                <a:solidFill>
                  <a:srgbClr val="C00000"/>
                </a:solidFill>
                <a:latin typeface="+mn-lt"/>
                <a:ea typeface="+mj-ea"/>
                <a:cs typeface="Arial" panose="020B0604020202020204" pitchFamily="34" charset="0"/>
              </a:rPr>
              <a:t> @ H</a:t>
            </a:r>
            <a:endParaRPr lang="x-none" altLang="en-US" sz="3600" dirty="0">
              <a:solidFill>
                <a:srgbClr val="C00000"/>
              </a:solidFill>
              <a:latin typeface="+mn-lt"/>
              <a:ea typeface="+mj-ea"/>
              <a:cs typeface="Arial" panose="020B0604020202020204" pitchFamily="34" charset="0"/>
            </a:endParaRPr>
          </a:p>
        </p:txBody>
      </p:sp>
      <p:sp>
        <p:nvSpPr>
          <p:cNvPr id="3" name="Text Box 2"/>
          <p:cNvSpPr txBox="1"/>
          <p:nvPr/>
        </p:nvSpPr>
        <p:spPr>
          <a:xfrm>
            <a:off x="484772" y="1470761"/>
            <a:ext cx="4905375" cy="47999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Arial" panose="02080604020202020204" pitchFamily="34" charset="0"/>
              <a:buChar char="•"/>
            </a:pPr>
            <a:r>
              <a:rPr lang="x-none" altLang="en-US" dirty="0"/>
              <a:t>During the </a:t>
            </a:r>
            <a:r>
              <a:rPr lang="en-US" altLang="en-US" dirty="0"/>
              <a:t>on-axis</a:t>
            </a:r>
            <a:r>
              <a:rPr lang="x-none" altLang="en-US" dirty="0"/>
              <a:t> injection process in Higgs mode, 7 to 13 large bunches will be back injected from the Storage ring;</a:t>
            </a:r>
          </a:p>
          <a:p>
            <a:pPr marL="285750" indent="-285750">
              <a:buFont typeface="Arial" panose="02080604020202020204" pitchFamily="34" charset="0"/>
              <a:buChar char="•"/>
            </a:pPr>
            <a:r>
              <a:rPr lang="x-none" altLang="en-US" dirty="0"/>
              <a:t>The change of beam pattern will cause different transient phase slip compare to the normal half fill pattern (Doubled total phase slip between head and tail and jumps between the small trains); </a:t>
            </a:r>
          </a:p>
          <a:p>
            <a:pPr marL="285750" indent="-285750">
              <a:buFont typeface="Arial" panose="02080604020202020204" pitchFamily="34" charset="0"/>
              <a:buChar char="•"/>
            </a:pPr>
            <a:r>
              <a:rPr lang="x-none" altLang="en-US" dirty="0"/>
              <a:t>After several synchrotron oscillations, the large bunch will be completely merged with the small existing bunches. Then the large bunches will be injected into the storage ring again;</a:t>
            </a:r>
          </a:p>
          <a:p>
            <a:pPr marL="285750" indent="-285750">
              <a:buFont typeface="Arial" panose="02080604020202020204" pitchFamily="34" charset="0"/>
              <a:buChar char="•"/>
            </a:pPr>
            <a:r>
              <a:rPr lang="x-none" altLang="en-US" dirty="0"/>
              <a:t>The bunch pattern again will change because of the vacancies and a new transient phase pattern will occur.</a:t>
            </a:r>
          </a:p>
          <a:p>
            <a:pPr marL="285750" indent="-285750">
              <a:buFont typeface="Arial" panose="02080604020202020204" pitchFamily="34" charset="0"/>
              <a:buChar char="•"/>
            </a:pPr>
            <a:r>
              <a:rPr lang="x-none" altLang="en-US" dirty="0">
                <a:solidFill>
                  <a:srgbClr val="C00000"/>
                </a:solidFill>
              </a:rPr>
              <a:t>No apparent instability detected during the whole process.</a:t>
            </a:r>
          </a:p>
        </p:txBody>
      </p:sp>
      <p:pic>
        <p:nvPicPr>
          <p:cNvPr id="6" name="Picture 5" descr="Centroids_t_999_1.0"/>
          <p:cNvPicPr>
            <a:picLocks noChangeAspect="1"/>
          </p:cNvPicPr>
          <p:nvPr/>
        </p:nvPicPr>
        <p:blipFill>
          <a:blip r:embed="rId3"/>
          <a:stretch>
            <a:fillRect/>
          </a:stretch>
        </p:blipFill>
        <p:spPr>
          <a:xfrm>
            <a:off x="6721642" y="2945906"/>
            <a:ext cx="5021179" cy="1749654"/>
          </a:xfrm>
          <a:prstGeom prst="rect">
            <a:avLst/>
          </a:prstGeom>
        </p:spPr>
      </p:pic>
      <p:pic>
        <p:nvPicPr>
          <p:cNvPr id="7" name="Picture 6" descr="Centroids_t_1499_1.0"/>
          <p:cNvPicPr>
            <a:picLocks noChangeAspect="1"/>
          </p:cNvPicPr>
          <p:nvPr/>
        </p:nvPicPr>
        <p:blipFill>
          <a:blip r:embed="rId4"/>
          <a:stretch>
            <a:fillRect/>
          </a:stretch>
        </p:blipFill>
        <p:spPr>
          <a:xfrm>
            <a:off x="6665495" y="4742841"/>
            <a:ext cx="5109410" cy="1758222"/>
          </a:xfrm>
          <a:prstGeom prst="rect">
            <a:avLst/>
          </a:prstGeom>
        </p:spPr>
      </p:pic>
      <p:pic>
        <p:nvPicPr>
          <p:cNvPr id="9" name="Picture 8" descr="Centroids_t_300_1.0"/>
          <p:cNvPicPr>
            <a:picLocks noChangeAspect="1"/>
          </p:cNvPicPr>
          <p:nvPr/>
        </p:nvPicPr>
        <p:blipFill>
          <a:blip r:embed="rId5"/>
          <a:stretch>
            <a:fillRect/>
          </a:stretch>
        </p:blipFill>
        <p:spPr>
          <a:xfrm>
            <a:off x="6617368" y="1120541"/>
            <a:ext cx="5135029" cy="1767038"/>
          </a:xfrm>
          <a:prstGeom prst="rect">
            <a:avLst/>
          </a:prstGeom>
        </p:spPr>
      </p:pic>
      <p:sp>
        <p:nvSpPr>
          <p:cNvPr id="10" name="Text Box 9"/>
          <p:cNvSpPr txBox="1"/>
          <p:nvPr/>
        </p:nvSpPr>
        <p:spPr>
          <a:xfrm>
            <a:off x="5643245" y="1628775"/>
            <a:ext cx="805180" cy="36830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x-none" altLang="en-US"/>
              <a:t>Before</a:t>
            </a:r>
          </a:p>
        </p:txBody>
      </p:sp>
      <p:sp>
        <p:nvSpPr>
          <p:cNvPr id="11" name="Text Box 10"/>
          <p:cNvSpPr txBox="1"/>
          <p:nvPr/>
        </p:nvSpPr>
        <p:spPr>
          <a:xfrm>
            <a:off x="5675330" y="3397250"/>
            <a:ext cx="830580" cy="36830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x-none" altLang="en-US" dirty="0"/>
              <a:t>During</a:t>
            </a:r>
          </a:p>
        </p:txBody>
      </p:sp>
      <p:sp>
        <p:nvSpPr>
          <p:cNvPr id="12" name="Text Box 11"/>
          <p:cNvSpPr txBox="1"/>
          <p:nvPr/>
        </p:nvSpPr>
        <p:spPr>
          <a:xfrm>
            <a:off x="5763560" y="5308600"/>
            <a:ext cx="665480" cy="36830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x-none" altLang="en-US"/>
              <a:t>After</a:t>
            </a:r>
          </a:p>
        </p:txBody>
      </p:sp>
      <p:sp>
        <p:nvSpPr>
          <p:cNvPr id="5" name="灯片编号占位符 4">
            <a:extLst>
              <a:ext uri="{FF2B5EF4-FFF2-40B4-BE49-F238E27FC236}">
                <a16:creationId xmlns:a16="http://schemas.microsoft.com/office/drawing/2014/main" xmlns="" id="{A214D0AF-AC27-402D-BF70-C5DEDC868038}"/>
              </a:ext>
            </a:extLst>
          </p:cNvPr>
          <p:cNvSpPr>
            <a:spLocks noGrp="1"/>
          </p:cNvSpPr>
          <p:nvPr>
            <p:ph type="sldNum" sz="quarter" idx="12"/>
          </p:nvPr>
        </p:nvSpPr>
        <p:spPr/>
        <p:txBody>
          <a:bodyPr/>
          <a:lstStyle/>
          <a:p>
            <a:fld id="{F15E9139-A00B-4B2A-98A6-095DC08F1345}" type="slidenum">
              <a:rPr lang="zh-CN" altLang="en-US" smtClean="0"/>
              <a:pPr/>
              <a:t>18</a:t>
            </a:fld>
            <a:endParaRPr lang="zh-CN" altLang="en-US"/>
          </a:p>
        </p:txBody>
      </p:sp>
      <p:sp>
        <p:nvSpPr>
          <p:cNvPr id="13" name="文本框 12">
            <a:extLst>
              <a:ext uri="{FF2B5EF4-FFF2-40B4-BE49-F238E27FC236}">
                <a16:creationId xmlns:a16="http://schemas.microsoft.com/office/drawing/2014/main" xmlns="" id="{BFA4ECDC-33F2-4498-A0AE-314A18D8D33C}"/>
              </a:ext>
            </a:extLst>
          </p:cNvPr>
          <p:cNvSpPr txBox="1"/>
          <p:nvPr/>
        </p:nvSpPr>
        <p:spPr>
          <a:xfrm>
            <a:off x="10344472" y="1196752"/>
            <a:ext cx="208823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SG"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T. M. Xin, J. Y. </a:t>
            </a:r>
            <a:r>
              <a:rPr kumimoji="0" lang="en-US" altLang="zh-SG" sz="1400" b="0" i="0" u="none" strike="noStrike" kern="1200" cap="none" spc="0" normalizeH="0" baseline="0" noProof="0" dirty="0" err="1">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Zhai</a:t>
            </a:r>
            <a:endParaRPr kumimoji="0" lang="zh-SG" altLang="en-US"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428" y="150873"/>
            <a:ext cx="10763325" cy="725470"/>
          </a:xfrm>
        </p:spPr>
        <p:txBody>
          <a:bodyPr>
            <a:normAutofit/>
          </a:bodyPr>
          <a:lstStyle/>
          <a:p>
            <a:pPr algn="ctr"/>
            <a:r>
              <a:rPr lang="en-US" altLang="en-US" sz="3600" dirty="0">
                <a:solidFill>
                  <a:srgbClr val="C00000"/>
                </a:solidFill>
                <a:latin typeface="+mn-lt"/>
                <a:ea typeface="+mj-ea"/>
                <a:cs typeface="Arial" panose="020B0604020202020204" pitchFamily="34" charset="0"/>
              </a:rPr>
              <a:t>Beam Loading Study Plan in EDR</a:t>
            </a:r>
            <a:endParaRPr lang="x-none" altLang="en-US" sz="3600" dirty="0">
              <a:solidFill>
                <a:srgbClr val="C00000"/>
              </a:solidFill>
              <a:latin typeface="+mn-lt"/>
              <a:ea typeface="+mj-ea"/>
              <a:cs typeface="Arial" panose="020B0604020202020204" pitchFamily="34" charset="0"/>
            </a:endParaRPr>
          </a:p>
        </p:txBody>
      </p:sp>
      <p:sp>
        <p:nvSpPr>
          <p:cNvPr id="3" name="Content Placeholder 2"/>
          <p:cNvSpPr>
            <a:spLocks noGrp="1"/>
          </p:cNvSpPr>
          <p:nvPr>
            <p:ph idx="1"/>
          </p:nvPr>
        </p:nvSpPr>
        <p:spPr>
          <a:xfrm>
            <a:off x="633663" y="1124294"/>
            <a:ext cx="10972800" cy="4840303"/>
          </a:xfrm>
        </p:spPr>
        <p:txBody>
          <a:bodyPr/>
          <a:lstStyle/>
          <a:p>
            <a:pPr>
              <a:spcAft>
                <a:spcPts val="600"/>
              </a:spcAft>
            </a:pPr>
            <a:r>
              <a:rPr lang="x-none" altLang="en-US" sz="2400" dirty="0"/>
              <a:t>Check rest of the parts in the full cycle:</a:t>
            </a:r>
          </a:p>
          <a:p>
            <a:pPr lvl="1"/>
            <a:r>
              <a:rPr lang="x-none" altLang="en-US" sz="1800" dirty="0"/>
              <a:t>Confirm the phase stability during the rampping process;</a:t>
            </a:r>
          </a:p>
          <a:p>
            <a:pPr lvl="1"/>
            <a:r>
              <a:rPr lang="x-none" altLang="en-US" sz="1800" dirty="0"/>
              <a:t>Estimate the thermal load and tuning requirement;</a:t>
            </a:r>
          </a:p>
          <a:p>
            <a:pPr lvl="1"/>
            <a:r>
              <a:rPr lang="x-none" altLang="en-US" sz="1800" dirty="0"/>
              <a:t>Investigate the solution for the possible power shortage in Z mode;</a:t>
            </a:r>
          </a:p>
          <a:p>
            <a:pPr>
              <a:spcBef>
                <a:spcPts val="600"/>
              </a:spcBef>
            </a:pPr>
            <a:r>
              <a:rPr lang="x-none" altLang="en-US" sz="2400" dirty="0"/>
              <a:t>Run the full cycle simulation</a:t>
            </a:r>
          </a:p>
        </p:txBody>
      </p:sp>
      <p:grpSp>
        <p:nvGrpSpPr>
          <p:cNvPr id="19" name="Group 18"/>
          <p:cNvGrpSpPr/>
          <p:nvPr/>
        </p:nvGrpSpPr>
        <p:grpSpPr>
          <a:xfrm>
            <a:off x="2349953" y="3197466"/>
            <a:ext cx="7143750" cy="3200400"/>
            <a:chOff x="3450" y="5520"/>
            <a:chExt cx="11250" cy="5040"/>
          </a:xfrm>
        </p:grpSpPr>
        <p:grpSp>
          <p:nvGrpSpPr>
            <p:cNvPr id="12" name="Group 11"/>
            <p:cNvGrpSpPr/>
            <p:nvPr/>
          </p:nvGrpSpPr>
          <p:grpSpPr>
            <a:xfrm>
              <a:off x="8281" y="5768"/>
              <a:ext cx="5678" cy="4455"/>
              <a:chOff x="5086" y="5273"/>
              <a:chExt cx="5678" cy="4455"/>
            </a:xfrm>
          </p:grpSpPr>
          <p:sp>
            <p:nvSpPr>
              <p:cNvPr id="4" name="Text Box 3"/>
              <p:cNvSpPr txBox="1"/>
              <p:nvPr/>
            </p:nvSpPr>
            <p:spPr>
              <a:xfrm>
                <a:off x="5087" y="5273"/>
                <a:ext cx="5676" cy="580"/>
              </a:xfrm>
              <a:prstGeom prst="rect">
                <a:avLst/>
              </a:prstGeom>
              <a:solidFill>
                <a:schemeClr val="accent3">
                  <a:lumMod val="60000"/>
                  <a:lumOff val="4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x-none" altLang="en-US"/>
                  <a:t>Injection from the LINAC</a:t>
                </a:r>
              </a:p>
            </p:txBody>
          </p:sp>
          <p:sp>
            <p:nvSpPr>
              <p:cNvPr id="5" name="Text Box 4"/>
              <p:cNvSpPr txBox="1"/>
              <p:nvPr/>
            </p:nvSpPr>
            <p:spPr>
              <a:xfrm>
                <a:off x="5086" y="6241"/>
                <a:ext cx="5678" cy="580"/>
              </a:xfrm>
              <a:prstGeom prst="rect">
                <a:avLst/>
              </a:prstGeom>
              <a:solidFill>
                <a:srgbClr val="FF3300"/>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x-none" altLang="en-US"/>
                  <a:t>Energy rampping</a:t>
                </a:r>
              </a:p>
            </p:txBody>
          </p:sp>
          <p:sp>
            <p:nvSpPr>
              <p:cNvPr id="6" name="Text Box 5"/>
              <p:cNvSpPr txBox="1"/>
              <p:nvPr/>
            </p:nvSpPr>
            <p:spPr>
              <a:xfrm>
                <a:off x="5088" y="7210"/>
                <a:ext cx="5676" cy="580"/>
              </a:xfrm>
              <a:prstGeom prst="rect">
                <a:avLst/>
              </a:prstGeom>
              <a:solidFill>
                <a:srgbClr val="FF3300"/>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x-none" altLang="en-US"/>
                  <a:t>Injection into the Storage Ring</a:t>
                </a:r>
              </a:p>
            </p:txBody>
          </p:sp>
          <p:sp>
            <p:nvSpPr>
              <p:cNvPr id="7" name="Text Box 6"/>
              <p:cNvSpPr txBox="1"/>
              <p:nvPr/>
            </p:nvSpPr>
            <p:spPr>
              <a:xfrm>
                <a:off x="5086" y="8179"/>
                <a:ext cx="5678" cy="580"/>
              </a:xfrm>
              <a:prstGeom prst="rect">
                <a:avLst/>
              </a:prstGeom>
              <a:solidFill>
                <a:schemeClr val="accent3">
                  <a:lumMod val="60000"/>
                  <a:lumOff val="40000"/>
                </a:schemeClr>
              </a:solidFill>
            </p:spPr>
            <p:style>
              <a:lnRef idx="2">
                <a:schemeClr val="accent1"/>
              </a:lnRef>
              <a:fillRef idx="1">
                <a:schemeClr val="lt1"/>
              </a:fillRef>
              <a:effectRef idx="0">
                <a:schemeClr val="accent1"/>
              </a:effectRef>
              <a:fontRef idx="minor">
                <a:schemeClr val="dk1"/>
              </a:fontRef>
            </p:style>
            <p:txBody>
              <a:bodyPr wrap="none" rtlCol="0">
                <a:spAutoFit/>
              </a:bodyPr>
              <a:lstStyle/>
              <a:p>
                <a:pPr algn="ctr"/>
                <a:r>
                  <a:rPr lang="x-none" altLang="en-US" dirty="0"/>
                  <a:t>Back injection from the Storage Ring</a:t>
                </a:r>
              </a:p>
            </p:txBody>
          </p:sp>
          <p:sp>
            <p:nvSpPr>
              <p:cNvPr id="8" name="Text Box 7"/>
              <p:cNvSpPr txBox="1"/>
              <p:nvPr/>
            </p:nvSpPr>
            <p:spPr>
              <a:xfrm>
                <a:off x="5088" y="9148"/>
                <a:ext cx="5675" cy="580"/>
              </a:xfrm>
              <a:prstGeom prst="rect">
                <a:avLst/>
              </a:prstGeom>
              <a:solidFill>
                <a:schemeClr val="accent3">
                  <a:lumMod val="60000"/>
                  <a:lumOff val="4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x-none" altLang="en-US"/>
                  <a:t>Replenish the Storage Ring.</a:t>
                </a:r>
              </a:p>
            </p:txBody>
          </p:sp>
        </p:grpSp>
        <p:grpSp>
          <p:nvGrpSpPr>
            <p:cNvPr id="13" name="Group 12"/>
            <p:cNvGrpSpPr/>
            <p:nvPr/>
          </p:nvGrpSpPr>
          <p:grpSpPr>
            <a:xfrm>
              <a:off x="3615" y="5768"/>
              <a:ext cx="3434" cy="1234"/>
              <a:chOff x="1230" y="6765"/>
              <a:chExt cx="3434" cy="1234"/>
            </a:xfrm>
          </p:grpSpPr>
          <p:sp>
            <p:nvSpPr>
              <p:cNvPr id="9" name="Rectangles 8"/>
              <p:cNvSpPr/>
              <p:nvPr/>
            </p:nvSpPr>
            <p:spPr>
              <a:xfrm>
                <a:off x="2910" y="6792"/>
                <a:ext cx="1754" cy="525"/>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altLang="en-US" sz="1400" dirty="0">
                    <a:solidFill>
                      <a:schemeClr val="tx1"/>
                    </a:solidFill>
                  </a:rPr>
                  <a:t>checked</a:t>
                </a:r>
              </a:p>
            </p:txBody>
          </p:sp>
          <p:sp>
            <p:nvSpPr>
              <p:cNvPr id="10" name="Text Box 9"/>
              <p:cNvSpPr txBox="1"/>
              <p:nvPr/>
            </p:nvSpPr>
            <p:spPr>
              <a:xfrm>
                <a:off x="2910" y="7517"/>
                <a:ext cx="1754" cy="483"/>
              </a:xfrm>
              <a:prstGeom prst="rect">
                <a:avLst/>
              </a:prstGeom>
              <a:solidFill>
                <a:srgbClr val="FF3300"/>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x-none" altLang="en-US" sz="1400"/>
                  <a:t>not yet</a:t>
                </a:r>
              </a:p>
            </p:txBody>
          </p:sp>
          <p:sp>
            <p:nvSpPr>
              <p:cNvPr id="11" name="Text Box 10"/>
              <p:cNvSpPr txBox="1"/>
              <p:nvPr/>
            </p:nvSpPr>
            <p:spPr>
              <a:xfrm>
                <a:off x="1230" y="6765"/>
                <a:ext cx="1468" cy="580"/>
              </a:xfrm>
              <a:prstGeom prst="rect">
                <a:avLst/>
              </a:prstGeom>
              <a:noFill/>
            </p:spPr>
            <p:txBody>
              <a:bodyPr wrap="none" rtlCol="0">
                <a:spAutoFit/>
              </a:bodyPr>
              <a:lstStyle/>
              <a:p>
                <a:r>
                  <a:rPr lang="x-none" altLang="en-US"/>
                  <a:t>Legend:</a:t>
                </a:r>
              </a:p>
            </p:txBody>
          </p:sp>
        </p:grpSp>
        <p:sp>
          <p:nvSpPr>
            <p:cNvPr id="14" name="Down Arrow 13"/>
            <p:cNvSpPr/>
            <p:nvPr/>
          </p:nvSpPr>
          <p:spPr>
            <a:xfrm>
              <a:off x="10695" y="6375"/>
              <a:ext cx="810" cy="3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a:off x="10716" y="7338"/>
              <a:ext cx="810" cy="3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a:off x="10716" y="8307"/>
              <a:ext cx="810" cy="3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own Arrow 16"/>
            <p:cNvSpPr/>
            <p:nvPr/>
          </p:nvSpPr>
          <p:spPr>
            <a:xfrm>
              <a:off x="10716" y="9320"/>
              <a:ext cx="810" cy="3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3450" y="5520"/>
              <a:ext cx="11250" cy="5040"/>
            </a:xfrm>
            <a:prstGeom prst="roundRect">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灯片编号占位符 20">
            <a:extLst>
              <a:ext uri="{FF2B5EF4-FFF2-40B4-BE49-F238E27FC236}">
                <a16:creationId xmlns:a16="http://schemas.microsoft.com/office/drawing/2014/main" xmlns="" id="{5DC5E467-87CC-41F7-880E-6FE48EEE5184}"/>
              </a:ext>
            </a:extLst>
          </p:cNvPr>
          <p:cNvSpPr>
            <a:spLocks noGrp="1"/>
          </p:cNvSpPr>
          <p:nvPr>
            <p:ph type="sldNum" sz="quarter" idx="12"/>
          </p:nvPr>
        </p:nvSpPr>
        <p:spPr/>
        <p:txBody>
          <a:bodyPr/>
          <a:lstStyle/>
          <a:p>
            <a:fld id="{F15E9139-A00B-4B2A-98A6-095DC08F1345}" type="slidenum">
              <a:rPr lang="zh-CN" altLang="en-US" smtClean="0"/>
              <a:pPr/>
              <a:t>19</a:t>
            </a:fld>
            <a:endParaRPr lang="zh-CN" altLang="en-US"/>
          </a:p>
        </p:txBody>
      </p:sp>
      <p:sp>
        <p:nvSpPr>
          <p:cNvPr id="22" name="文本框 21">
            <a:extLst>
              <a:ext uri="{FF2B5EF4-FFF2-40B4-BE49-F238E27FC236}">
                <a16:creationId xmlns:a16="http://schemas.microsoft.com/office/drawing/2014/main" xmlns="" id="{379890A8-C498-425F-A724-97AA545BFB4F}"/>
              </a:ext>
            </a:extLst>
          </p:cNvPr>
          <p:cNvSpPr txBox="1"/>
          <p:nvPr/>
        </p:nvSpPr>
        <p:spPr>
          <a:xfrm>
            <a:off x="10203397" y="1114841"/>
            <a:ext cx="208823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SG"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T. M. Xin, J. Y. </a:t>
            </a:r>
            <a:r>
              <a:rPr kumimoji="0" lang="en-US" altLang="zh-SG" sz="1400" b="0" i="0" u="none" strike="noStrike" kern="1200" cap="none" spc="0" normalizeH="0" baseline="0" noProof="0" dirty="0" err="1">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Zhai</a:t>
            </a:r>
            <a:endParaRPr kumimoji="0" lang="zh-SG" altLang="en-US"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2121448" y="67537"/>
            <a:ext cx="7916416" cy="1036506"/>
          </a:xfrm>
        </p:spPr>
        <p:txBody>
          <a:bodyPr/>
          <a:lstStyle/>
          <a:p>
            <a:pPr>
              <a:lnSpc>
                <a:spcPct val="150000"/>
              </a:lnSpc>
              <a:defRPr/>
            </a:pPr>
            <a:r>
              <a:rPr lang="en-US" altLang="zh-CN" sz="6000" kern="0" dirty="0">
                <a:latin typeface="Arial Black" panose="020B0A04020102020204" pitchFamily="34" charset="0"/>
              </a:rPr>
              <a:t>Content</a:t>
            </a:r>
            <a:endParaRPr lang="zh-CN" altLang="en-US" sz="6000" kern="0" dirty="0">
              <a:latin typeface="Arial Black" panose="020B0A04020102020204" pitchFamily="34" charset="0"/>
            </a:endParaRPr>
          </a:p>
        </p:txBody>
      </p:sp>
      <p:sp>
        <p:nvSpPr>
          <p:cNvPr id="7" name="内容占位符 2"/>
          <p:cNvSpPr txBox="1">
            <a:spLocks/>
          </p:cNvSpPr>
          <p:nvPr/>
        </p:nvSpPr>
        <p:spPr>
          <a:xfrm>
            <a:off x="983432" y="1412776"/>
            <a:ext cx="10578570" cy="5184576"/>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EDR progress of CEPC Booster</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Progress of error study </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Strong beam-beam simulation with on-axis injection for Higgs</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Progress of beam loading study</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Progress of polarization study </a:t>
            </a:r>
          </a:p>
          <a:p>
            <a:pPr>
              <a:lnSpc>
                <a:spcPct val="120000"/>
              </a:lnSpc>
            </a:pP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EDR progress of CEPC positron damping ring</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DR TDR design status</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Polarized DR study</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TF design status -- LPA multi-function ring</a:t>
            </a:r>
          </a:p>
          <a:p>
            <a:pPr>
              <a:lnSpc>
                <a:spcPct val="120000"/>
              </a:lnSpc>
              <a:defRPr/>
            </a:pPr>
            <a:r>
              <a:rPr lang="en-US" altLang="zh-CN" sz="2900" b="1" dirty="0">
                <a:solidFill>
                  <a:srgbClr val="C00000"/>
                </a:solidFill>
                <a:latin typeface="Arial" panose="020B0604020202020204" pitchFamily="34" charset="0"/>
                <a:ea typeface="微软雅黑" panose="020B0503020204020204" pitchFamily="34" charset="-122"/>
                <a:cs typeface="Arial" panose="020B0604020202020204" pitchFamily="34" charset="0"/>
              </a:rPr>
              <a:t>CEPC timing issue and detector performance</a:t>
            </a:r>
          </a:p>
          <a:p>
            <a:pPr>
              <a:lnSpc>
                <a:spcPct val="120000"/>
              </a:lnSpc>
            </a:pP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Summary</a:t>
            </a:r>
          </a:p>
        </p:txBody>
      </p:sp>
    </p:spTree>
    <p:extLst>
      <p:ext uri="{BB962C8B-B14F-4D97-AF65-F5344CB8AC3E}">
        <p14:creationId xmlns:p14="http://schemas.microsoft.com/office/powerpoint/2010/main" val="1610262731"/>
      </p:ext>
    </p:extLst>
  </p:cSld>
  <p:clrMapOvr>
    <a:masterClrMapping/>
  </p:clrMapOvr>
  <mc:AlternateContent xmlns:mc="http://schemas.openxmlformats.org/markup-compatibility/2006" xmlns:p14="http://schemas.microsoft.com/office/powerpoint/2010/main">
    <mc:Choice Requires="p14">
      <p:transition spd="slow" p14:dur="2000" advTm="57378"/>
    </mc:Choice>
    <mc:Fallback xmlns="">
      <p:transition spd="slow" advTm="57378"/>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BA84FAA3-9C4E-0A42-A29A-32881CEF3006}"/>
              </a:ext>
            </a:extLst>
          </p:cNvPr>
          <p:cNvSpPr>
            <a:spLocks noGrp="1"/>
          </p:cNvSpPr>
          <p:nvPr>
            <p:ph type="title"/>
          </p:nvPr>
        </p:nvSpPr>
        <p:spPr>
          <a:xfrm>
            <a:off x="296923" y="32149"/>
            <a:ext cx="11590277" cy="876571"/>
          </a:xfrm>
        </p:spPr>
        <p:txBody>
          <a:bodyPr>
            <a:normAutofit/>
          </a:bodyPr>
          <a:lstStyle/>
          <a:p>
            <a:pPr algn="ctr"/>
            <a:r>
              <a:rPr lang="en-US" sz="3600" dirty="0">
                <a:solidFill>
                  <a:srgbClr val="C00000"/>
                </a:solidFill>
                <a:latin typeface="Arial" panose="020B0604020202020204" pitchFamily="34" charset="0"/>
                <a:ea typeface="+mj-ea"/>
                <a:cs typeface="Arial" panose="020B0604020202020204" pitchFamily="34" charset="0"/>
              </a:rPr>
              <a:t>Progress of polarization study in EDR</a:t>
            </a:r>
          </a:p>
        </p:txBody>
      </p:sp>
      <p:sp>
        <p:nvSpPr>
          <p:cNvPr id="5" name="Slide Number Placeholder 4">
            <a:extLst>
              <a:ext uri="{FF2B5EF4-FFF2-40B4-BE49-F238E27FC236}">
                <a16:creationId xmlns:a16="http://schemas.microsoft.com/office/drawing/2014/main" xmlns="" id="{B931C6AF-7D46-2144-81F5-C0A46BD377B5}"/>
              </a:ext>
            </a:extLst>
          </p:cNvPr>
          <p:cNvSpPr>
            <a:spLocks noGrp="1"/>
          </p:cNvSpPr>
          <p:nvPr>
            <p:ph type="sldNum" sz="quarter" idx="12"/>
          </p:nvPr>
        </p:nvSpPr>
        <p:spPr>
          <a:xfrm>
            <a:off x="8853104" y="6377372"/>
            <a:ext cx="2844800" cy="365125"/>
          </a:xfrm>
        </p:spPr>
        <p:txBody>
          <a:bodyPr/>
          <a:lstStyle/>
          <a:p>
            <a:fld id="{F15E9139-A00B-4B2A-98A6-095DC08F1345}" type="slidenum">
              <a:rPr lang="zh-CN" altLang="en-US" smtClean="0"/>
              <a:pPr/>
              <a:t>20</a:t>
            </a:fld>
            <a:endParaRPr lang="zh-CN" altLang="en-US" dirty="0"/>
          </a:p>
        </p:txBody>
      </p:sp>
      <p:pic>
        <p:nvPicPr>
          <p:cNvPr id="7" name="Picture 6">
            <a:extLst>
              <a:ext uri="{FF2B5EF4-FFF2-40B4-BE49-F238E27FC236}">
                <a16:creationId xmlns:a16="http://schemas.microsoft.com/office/drawing/2014/main" xmlns="" id="{626F065C-1AB7-C740-8052-AB0ADE51718C}"/>
              </a:ext>
            </a:extLst>
          </p:cNvPr>
          <p:cNvPicPr>
            <a:picLocks noChangeAspect="1"/>
          </p:cNvPicPr>
          <p:nvPr/>
        </p:nvPicPr>
        <p:blipFill rotWithShape="1">
          <a:blip r:embed="rId2">
            <a:extLst>
              <a:ext uri="{28A0092B-C50C-407E-A947-70E740481C1C}">
                <a14:useLocalDpi xmlns:a14="http://schemas.microsoft.com/office/drawing/2010/main" val="0"/>
              </a:ext>
            </a:extLst>
          </a:blip>
          <a:srcRect l="1221"/>
          <a:stretch/>
        </p:blipFill>
        <p:spPr>
          <a:xfrm>
            <a:off x="660018" y="4118814"/>
            <a:ext cx="6614966" cy="2640708"/>
          </a:xfrm>
          <a:prstGeom prst="rect">
            <a:avLst/>
          </a:prstGeom>
        </p:spPr>
      </p:pic>
      <p:pic>
        <p:nvPicPr>
          <p:cNvPr id="8" name="Picture 7">
            <a:extLst>
              <a:ext uri="{FF2B5EF4-FFF2-40B4-BE49-F238E27FC236}">
                <a16:creationId xmlns:a16="http://schemas.microsoft.com/office/drawing/2014/main" xmlns="" id="{5150B7C1-9D81-C546-8AC6-A03CB354E4B3}"/>
              </a:ext>
            </a:extLst>
          </p:cNvPr>
          <p:cNvPicPr/>
          <p:nvPr/>
        </p:nvPicPr>
        <p:blipFill>
          <a:blip r:embed="rId3"/>
          <a:stretch>
            <a:fillRect/>
          </a:stretch>
        </p:blipFill>
        <p:spPr>
          <a:xfrm>
            <a:off x="7980530" y="1604463"/>
            <a:ext cx="3816424" cy="2304256"/>
          </a:xfrm>
          <a:prstGeom prst="rect">
            <a:avLst/>
          </a:prstGeom>
        </p:spPr>
      </p:pic>
      <p:sp>
        <p:nvSpPr>
          <p:cNvPr id="9" name="Rectangle 8">
            <a:extLst>
              <a:ext uri="{FF2B5EF4-FFF2-40B4-BE49-F238E27FC236}">
                <a16:creationId xmlns:a16="http://schemas.microsoft.com/office/drawing/2014/main" xmlns="" id="{F8642CDC-BFF3-8D42-A7B6-E7235B095F25}"/>
              </a:ext>
            </a:extLst>
          </p:cNvPr>
          <p:cNvSpPr/>
          <p:nvPr/>
        </p:nvSpPr>
        <p:spPr>
          <a:xfrm>
            <a:off x="249079" y="973944"/>
            <a:ext cx="7560840" cy="3170099"/>
          </a:xfrm>
          <a:prstGeom prst="rect">
            <a:avLst/>
          </a:prstGeom>
          <a:ln>
            <a:solidFill>
              <a:srgbClr val="00B050"/>
            </a:solidFill>
          </a:ln>
        </p:spPr>
        <p:txBody>
          <a:bodyPr wrap="square">
            <a:spAutoFit/>
          </a:bodyPr>
          <a:lstStyle/>
          <a:p>
            <a:pPr marL="285750" indent="-285750">
              <a:buFont typeface="Arial" panose="020B0604020202020204" pitchFamily="34" charset="0"/>
              <a:buChar char="•"/>
            </a:pPr>
            <a:r>
              <a:rPr lang="en-US" altLang="zh-CN" sz="2000" dirty="0"/>
              <a:t>The</a:t>
            </a:r>
            <a:r>
              <a:rPr lang="zh-CN" altLang="en-US" sz="2000" dirty="0"/>
              <a:t> </a:t>
            </a:r>
            <a:r>
              <a:rPr lang="en-US" altLang="zh-CN" sz="2000" dirty="0"/>
              <a:t>TDR lattice suffers from </a:t>
            </a:r>
            <a:r>
              <a:rPr lang="en-US" altLang="zh-CN" sz="2000" dirty="0" err="1"/>
              <a:t>superstrong</a:t>
            </a:r>
            <a:r>
              <a:rPr lang="en-US" altLang="zh-CN" sz="2000" dirty="0"/>
              <a:t> resonances before Z energy</a:t>
            </a:r>
          </a:p>
          <a:p>
            <a:pPr marL="742950" lvl="1" indent="-285750">
              <a:buFont typeface="Arial" panose="020B0604020202020204" pitchFamily="34" charset="0"/>
              <a:buChar char="•"/>
            </a:pPr>
            <a:r>
              <a:rPr lang="en-US" altLang="zh-CN" sz="2000" dirty="0"/>
              <a:t>Injected vertical emittance 6.5nm -&gt; Polarization trans. ~ 50% @ Z &amp; W, 20% @ Higgs</a:t>
            </a:r>
          </a:p>
          <a:p>
            <a:pPr marL="742950" lvl="1" indent="-285750">
              <a:buFont typeface="Arial" panose="020B0604020202020204" pitchFamily="34" charset="0"/>
              <a:buChar char="•"/>
            </a:pPr>
            <a:r>
              <a:rPr lang="en-US" altLang="zh-CN" sz="2000" dirty="0"/>
              <a:t>Injected vertical emittance 1.5 nm -&gt; Polarization trans. ~ 80% @ Z &amp; W, 30% @ Higgs</a:t>
            </a:r>
          </a:p>
          <a:p>
            <a:pPr marL="285750" indent="-285750">
              <a:buFont typeface="Arial" panose="020B0604020202020204" pitchFamily="34" charset="0"/>
              <a:buChar char="•"/>
            </a:pPr>
            <a:r>
              <a:rPr lang="en-US" altLang="zh-CN" sz="2000" dirty="0"/>
              <a:t>Potential optimization:</a:t>
            </a:r>
          </a:p>
          <a:p>
            <a:pPr marL="742950" lvl="1" indent="-285750">
              <a:buFont typeface="Arial" panose="020B0604020202020204" pitchFamily="34" charset="0"/>
              <a:buChar char="•"/>
            </a:pPr>
            <a:r>
              <a:rPr lang="en-US" altLang="zh-CN" sz="2000" dirty="0"/>
              <a:t>Move the location of </a:t>
            </a:r>
            <a:r>
              <a:rPr lang="en-US" altLang="zh-CN" sz="2000" dirty="0" err="1"/>
              <a:t>superstrong</a:t>
            </a:r>
            <a:r>
              <a:rPr lang="en-US" altLang="zh-CN" sz="2000" dirty="0"/>
              <a:t> resonances</a:t>
            </a:r>
          </a:p>
          <a:p>
            <a:pPr marL="742950" lvl="1" indent="-285750">
              <a:buFont typeface="Arial" panose="020B0604020202020204" pitchFamily="34" charset="0"/>
              <a:buChar char="•"/>
            </a:pPr>
            <a:r>
              <a:rPr lang="en-US" altLang="zh-CN" sz="2000" dirty="0"/>
              <a:t>Mitigation of imperfection resonances</a:t>
            </a:r>
          </a:p>
          <a:p>
            <a:pPr marL="1200150" lvl="2" indent="-285750">
              <a:buFont typeface="Arial" panose="020B0604020202020204" pitchFamily="34" charset="0"/>
              <a:buChar char="•"/>
            </a:pPr>
            <a:r>
              <a:rPr lang="en-US" altLang="zh-CN" sz="2000" dirty="0"/>
              <a:t>Reduce lattice sensitivity</a:t>
            </a:r>
          </a:p>
          <a:p>
            <a:pPr marL="1200150" lvl="2" indent="-285750">
              <a:buFont typeface="Arial" panose="020B0604020202020204" pitchFamily="34" charset="0"/>
              <a:buChar char="•"/>
            </a:pPr>
            <a:r>
              <a:rPr lang="en-US" altLang="zh-CN" sz="2000" dirty="0"/>
              <a:t>Harmonic spin matching &amp; partial snakes</a:t>
            </a:r>
          </a:p>
        </p:txBody>
      </p:sp>
      <p:sp>
        <p:nvSpPr>
          <p:cNvPr id="10" name="TextBox 9">
            <a:extLst>
              <a:ext uri="{FF2B5EF4-FFF2-40B4-BE49-F238E27FC236}">
                <a16:creationId xmlns:a16="http://schemas.microsoft.com/office/drawing/2014/main" xmlns="" id="{1B7B8256-ADB9-534E-9B9D-29D92E23D6CE}"/>
              </a:ext>
            </a:extLst>
          </p:cNvPr>
          <p:cNvSpPr txBox="1"/>
          <p:nvPr/>
        </p:nvSpPr>
        <p:spPr>
          <a:xfrm>
            <a:off x="9780730" y="1774062"/>
            <a:ext cx="2088232" cy="646331"/>
          </a:xfrm>
          <a:prstGeom prst="rect">
            <a:avLst/>
          </a:prstGeom>
          <a:noFill/>
        </p:spPr>
        <p:txBody>
          <a:bodyPr wrap="square" rtlCol="0">
            <a:spAutoFit/>
          </a:bodyPr>
          <a:lstStyle/>
          <a:p>
            <a:r>
              <a:rPr lang="en-US" dirty="0">
                <a:solidFill>
                  <a:srgbClr val="0000FF"/>
                </a:solidFill>
              </a:rPr>
              <a:t>TDR bare lattice</a:t>
            </a:r>
          </a:p>
          <a:p>
            <a:r>
              <a:rPr lang="en-US" dirty="0">
                <a:solidFill>
                  <a:srgbClr val="0000FF"/>
                </a:solidFill>
              </a:rPr>
              <a:t>Intrinsic resonance</a:t>
            </a:r>
          </a:p>
        </p:txBody>
      </p:sp>
      <p:pic>
        <p:nvPicPr>
          <p:cNvPr id="11" name="Picture 10">
            <a:extLst>
              <a:ext uri="{FF2B5EF4-FFF2-40B4-BE49-F238E27FC236}">
                <a16:creationId xmlns:a16="http://schemas.microsoft.com/office/drawing/2014/main" xmlns="" id="{104A3CF6-45D2-3F49-A084-FE79C40F57A2}"/>
              </a:ext>
            </a:extLst>
          </p:cNvPr>
          <p:cNvPicPr/>
          <p:nvPr/>
        </p:nvPicPr>
        <p:blipFill>
          <a:blip r:embed="rId4"/>
          <a:stretch>
            <a:fillRect/>
          </a:stretch>
        </p:blipFill>
        <p:spPr>
          <a:xfrm>
            <a:off x="8073275" y="4008060"/>
            <a:ext cx="3723677" cy="2304256"/>
          </a:xfrm>
          <a:prstGeom prst="rect">
            <a:avLst/>
          </a:prstGeom>
        </p:spPr>
      </p:pic>
      <p:sp>
        <p:nvSpPr>
          <p:cNvPr id="12" name="TextBox 11">
            <a:extLst>
              <a:ext uri="{FF2B5EF4-FFF2-40B4-BE49-F238E27FC236}">
                <a16:creationId xmlns:a16="http://schemas.microsoft.com/office/drawing/2014/main" xmlns="" id="{4BBC5079-68C8-234B-9AB5-DF74D09D9BF9}"/>
              </a:ext>
            </a:extLst>
          </p:cNvPr>
          <p:cNvSpPr txBox="1"/>
          <p:nvPr/>
        </p:nvSpPr>
        <p:spPr>
          <a:xfrm>
            <a:off x="9350270" y="4093827"/>
            <a:ext cx="2538664" cy="646331"/>
          </a:xfrm>
          <a:prstGeom prst="rect">
            <a:avLst/>
          </a:prstGeom>
          <a:noFill/>
        </p:spPr>
        <p:txBody>
          <a:bodyPr wrap="square" rtlCol="0">
            <a:spAutoFit/>
          </a:bodyPr>
          <a:lstStyle/>
          <a:p>
            <a:r>
              <a:rPr lang="en-US" dirty="0">
                <a:solidFill>
                  <a:srgbClr val="0000FF"/>
                </a:solidFill>
              </a:rPr>
              <a:t>TDR lattice (one seed)</a:t>
            </a:r>
          </a:p>
          <a:p>
            <a:r>
              <a:rPr lang="en-US" dirty="0">
                <a:solidFill>
                  <a:srgbClr val="0000FF"/>
                </a:solidFill>
              </a:rPr>
              <a:t>Imperfection resonance</a:t>
            </a:r>
          </a:p>
        </p:txBody>
      </p:sp>
      <p:sp>
        <p:nvSpPr>
          <p:cNvPr id="2" name="文本框 1">
            <a:extLst>
              <a:ext uri="{FF2B5EF4-FFF2-40B4-BE49-F238E27FC236}">
                <a16:creationId xmlns:a16="http://schemas.microsoft.com/office/drawing/2014/main" xmlns="" id="{49BD6E96-F3BC-4D89-97E0-3E91ED3002AE}"/>
              </a:ext>
            </a:extLst>
          </p:cNvPr>
          <p:cNvSpPr txBox="1"/>
          <p:nvPr/>
        </p:nvSpPr>
        <p:spPr>
          <a:xfrm>
            <a:off x="11214847" y="1062318"/>
            <a:ext cx="1069041" cy="307777"/>
          </a:xfrm>
          <a:prstGeom prst="rect">
            <a:avLst/>
          </a:prstGeom>
          <a:noFill/>
        </p:spPr>
        <p:txBody>
          <a:bodyPr wrap="square" rtlCol="0">
            <a:spAutoFit/>
          </a:bodyPr>
          <a:lstStyle/>
          <a:p>
            <a:r>
              <a:rPr lang="en-US" altLang="zh-SG" sz="1400" dirty="0"/>
              <a:t>Z. Duan</a:t>
            </a:r>
            <a:endParaRPr lang="zh-SG" altLang="en-US" sz="1400" dirty="0"/>
          </a:p>
        </p:txBody>
      </p:sp>
    </p:spTree>
    <p:extLst>
      <p:ext uri="{BB962C8B-B14F-4D97-AF65-F5344CB8AC3E}">
        <p14:creationId xmlns:p14="http://schemas.microsoft.com/office/powerpoint/2010/main" val="29104008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2121448" y="67537"/>
            <a:ext cx="7916416" cy="1036506"/>
          </a:xfrm>
        </p:spPr>
        <p:txBody>
          <a:bodyPr/>
          <a:lstStyle/>
          <a:p>
            <a:pPr>
              <a:lnSpc>
                <a:spcPct val="150000"/>
              </a:lnSpc>
              <a:defRPr/>
            </a:pPr>
            <a:r>
              <a:rPr lang="en-US" altLang="zh-CN" sz="6000" kern="0" dirty="0">
                <a:latin typeface="Arial Black" panose="020B0A04020102020204" pitchFamily="34" charset="0"/>
              </a:rPr>
              <a:t>Content</a:t>
            </a:r>
            <a:endParaRPr lang="zh-CN" altLang="en-US" sz="6000" kern="0" dirty="0">
              <a:latin typeface="Arial Black" panose="020B0A04020102020204" pitchFamily="34" charset="0"/>
            </a:endParaRPr>
          </a:p>
        </p:txBody>
      </p:sp>
      <p:sp>
        <p:nvSpPr>
          <p:cNvPr id="7" name="内容占位符 2"/>
          <p:cNvSpPr txBox="1">
            <a:spLocks/>
          </p:cNvSpPr>
          <p:nvPr/>
        </p:nvSpPr>
        <p:spPr>
          <a:xfrm>
            <a:off x="983432" y="1484784"/>
            <a:ext cx="10578570" cy="474723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b="1" dirty="0">
                <a:solidFill>
                  <a:schemeClr val="accent2">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EDR progress of CEPC Booster</a:t>
            </a:r>
          </a:p>
          <a:p>
            <a:pPr lvl="1">
              <a:lnSpc>
                <a:spcPct val="120000"/>
              </a:lnSpc>
            </a:pPr>
            <a:r>
              <a:rPr lang="en-US" altLang="zh-CN" sz="2000" dirty="0">
                <a:solidFill>
                  <a:schemeClr val="accent1">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Progress of error study </a:t>
            </a:r>
          </a:p>
          <a:p>
            <a:pPr lvl="1">
              <a:lnSpc>
                <a:spcPct val="120000"/>
              </a:lnSpc>
            </a:pPr>
            <a:r>
              <a:rPr lang="en-US" altLang="zh-CN" sz="2000" dirty="0">
                <a:solidFill>
                  <a:schemeClr val="accent1">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Strong beam-beam simulation with on-axis injection for Higgs</a:t>
            </a:r>
          </a:p>
          <a:p>
            <a:pPr lvl="1">
              <a:lnSpc>
                <a:spcPct val="120000"/>
              </a:lnSpc>
            </a:pPr>
            <a:r>
              <a:rPr lang="en-US" altLang="zh-CN" sz="2000" dirty="0">
                <a:solidFill>
                  <a:schemeClr val="accent1">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Progress of beam loading study</a:t>
            </a:r>
          </a:p>
          <a:p>
            <a:pPr lvl="1">
              <a:lnSpc>
                <a:spcPct val="120000"/>
              </a:lnSpc>
            </a:pPr>
            <a:r>
              <a:rPr lang="en-US" altLang="zh-CN" sz="2000" dirty="0">
                <a:solidFill>
                  <a:schemeClr val="accent1">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Progress of polarization study </a:t>
            </a:r>
          </a:p>
          <a:p>
            <a:pPr>
              <a:lnSpc>
                <a:spcPct val="120000"/>
              </a:lnSpc>
            </a:pP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EDR progress of CEPC positron damping ring</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DR TDR design status</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Polarized DR study</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TF design status -- LPA multi-function ring</a:t>
            </a:r>
          </a:p>
          <a:p>
            <a:pPr>
              <a:lnSpc>
                <a:spcPct val="120000"/>
              </a:lnSpc>
              <a:defRPr/>
            </a:pPr>
            <a:r>
              <a:rPr lang="en-US" altLang="zh-CN" b="1" dirty="0">
                <a:solidFill>
                  <a:schemeClr val="accent2">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CEPC timing issue and detector performance</a:t>
            </a:r>
          </a:p>
          <a:p>
            <a:pPr>
              <a:lnSpc>
                <a:spcPct val="120000"/>
              </a:lnSpc>
            </a:pPr>
            <a:r>
              <a:rPr lang="en-US" altLang="zh-CN" b="1" dirty="0">
                <a:solidFill>
                  <a:schemeClr val="accent2">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Summary</a:t>
            </a:r>
          </a:p>
        </p:txBody>
      </p:sp>
    </p:spTree>
    <p:extLst>
      <p:ext uri="{BB962C8B-B14F-4D97-AF65-F5344CB8AC3E}">
        <p14:creationId xmlns:p14="http://schemas.microsoft.com/office/powerpoint/2010/main" val="2105232558"/>
      </p:ext>
    </p:extLst>
  </p:cSld>
  <p:clrMapOvr>
    <a:masterClrMapping/>
  </p:clrMapOvr>
  <mc:AlternateContent xmlns:mc="http://schemas.openxmlformats.org/markup-compatibility/2006" xmlns:p14="http://schemas.microsoft.com/office/powerpoint/2010/main">
    <mc:Choice Requires="p14">
      <p:transition spd="slow" p14:dur="2000" advTm="57378"/>
    </mc:Choice>
    <mc:Fallback xmlns="">
      <p:transition spd="slow" advTm="57378"/>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1039390" y="2466914"/>
            <a:ext cx="3897886" cy="4143253"/>
          </a:xfrm>
          <a:prstGeom prst="rect">
            <a:avLst/>
          </a:prstGeom>
        </p:spPr>
      </p:pic>
      <p:sp>
        <p:nvSpPr>
          <p:cNvPr id="2" name="标题 1"/>
          <p:cNvSpPr>
            <a:spLocks noGrp="1"/>
          </p:cNvSpPr>
          <p:nvPr>
            <p:ph type="title"/>
          </p:nvPr>
        </p:nvSpPr>
        <p:spPr/>
        <p:txBody>
          <a:bodyPr>
            <a:normAutofit/>
          </a:bodyPr>
          <a:lstStyle/>
          <a:p>
            <a:pPr algn="ctr">
              <a:lnSpc>
                <a:spcPct val="90000"/>
              </a:lnSpc>
            </a:pPr>
            <a:r>
              <a:rPr lang="en-US" sz="4000" dirty="0">
                <a:solidFill>
                  <a:srgbClr val="C00000"/>
                </a:solidFill>
                <a:latin typeface="Arial" panose="020B0604020202020204" pitchFamily="34" charset="0"/>
                <a:ea typeface="+mj-ea"/>
                <a:cs typeface="Arial" panose="020B0604020202020204" pitchFamily="34" charset="0"/>
              </a:rPr>
              <a:t>DR parameters in TDR</a:t>
            </a:r>
          </a:p>
        </p:txBody>
      </p:sp>
      <p:sp>
        <p:nvSpPr>
          <p:cNvPr id="8" name="灯片编号占位符 7">
            <a:extLst>
              <a:ext uri="{FF2B5EF4-FFF2-40B4-BE49-F238E27FC236}">
                <a16:creationId xmlns:a16="http://schemas.microsoft.com/office/drawing/2014/main" xmlns="" id="{92E4227E-80E5-4C9B-8D5F-927E024AC93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80639A-74FB-4196-9892-1DEBA969028F}"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3" name="表格 2"/>
          <p:cNvGraphicFramePr>
            <a:graphicFrameLocks noGrp="1"/>
          </p:cNvGraphicFramePr>
          <p:nvPr/>
        </p:nvGraphicFramePr>
        <p:xfrm>
          <a:off x="5593218" y="1081023"/>
          <a:ext cx="5640609" cy="5218578"/>
        </p:xfrm>
        <a:graphic>
          <a:graphicData uri="http://schemas.openxmlformats.org/drawingml/2006/table">
            <a:tbl>
              <a:tblPr>
                <a:tableStyleId>{5940675A-B579-460E-94D1-54222C63F5DA}</a:tableStyleId>
              </a:tblPr>
              <a:tblGrid>
                <a:gridCol w="2195628">
                  <a:extLst>
                    <a:ext uri="{9D8B030D-6E8A-4147-A177-3AD203B41FA5}">
                      <a16:colId xmlns:a16="http://schemas.microsoft.com/office/drawing/2014/main" xmlns="" val="2690366013"/>
                    </a:ext>
                  </a:extLst>
                </a:gridCol>
                <a:gridCol w="3444981">
                  <a:extLst>
                    <a:ext uri="{9D8B030D-6E8A-4147-A177-3AD203B41FA5}">
                      <a16:colId xmlns:a16="http://schemas.microsoft.com/office/drawing/2014/main" xmlns="" val="3193459733"/>
                    </a:ext>
                  </a:extLst>
                </a:gridCol>
              </a:tblGrid>
              <a:tr h="222378">
                <a:tc>
                  <a:txBody>
                    <a:bodyPr/>
                    <a:lstStyle/>
                    <a:p>
                      <a:pPr algn="just">
                        <a:spcAft>
                          <a:spcPts val="0"/>
                        </a:spcAft>
                      </a:pPr>
                      <a:r>
                        <a:rPr lang="en-GB" sz="1200" kern="100" dirty="0">
                          <a:effectLst/>
                          <a:latin typeface="Times New Roman" panose="02020603050405020304" pitchFamily="18" charset="0"/>
                          <a:cs typeface="Times New Roman" panose="02020603050405020304" pitchFamily="18" charset="0"/>
                        </a:rPr>
                        <a:t> </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GB" sz="1200" kern="100" dirty="0">
                          <a:effectLst/>
                          <a:latin typeface="Times New Roman" panose="02020603050405020304" pitchFamily="18" charset="0"/>
                          <a:cs typeface="Times New Roman" panose="02020603050405020304" pitchFamily="18" charset="0"/>
                        </a:rPr>
                        <a:t>DR V</a:t>
                      </a:r>
                      <a:r>
                        <a:rPr lang="en-US" altLang="zh-CN" sz="1200" kern="100" dirty="0">
                          <a:effectLst/>
                          <a:latin typeface="Times New Roman" panose="02020603050405020304" pitchFamily="18" charset="0"/>
                          <a:cs typeface="Times New Roman" panose="02020603050405020304" pitchFamily="18" charset="0"/>
                        </a:rPr>
                        <a:t>3</a:t>
                      </a:r>
                      <a:r>
                        <a:rPr lang="en-GB" sz="1200" kern="100" dirty="0">
                          <a:effectLst/>
                          <a:latin typeface="Times New Roman" panose="02020603050405020304" pitchFamily="18" charset="0"/>
                          <a:cs typeface="Times New Roman" panose="02020603050405020304" pitchFamily="18" charset="0"/>
                        </a:rPr>
                        <a:t>.0</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xmlns="" val="3220273717"/>
                  </a:ext>
                </a:extLst>
              </a:tr>
              <a:tr h="222378">
                <a:tc>
                  <a:txBody>
                    <a:bodyPr/>
                    <a:lstStyle/>
                    <a:p>
                      <a:pPr algn="just">
                        <a:spcAft>
                          <a:spcPts val="0"/>
                        </a:spcAft>
                      </a:pPr>
                      <a:r>
                        <a:rPr lang="en-GB" sz="1200" kern="100" dirty="0">
                          <a:effectLst/>
                          <a:latin typeface="Times New Roman" panose="02020603050405020304" pitchFamily="18" charset="0"/>
                          <a:cs typeface="Times New Roman" panose="02020603050405020304" pitchFamily="18" charset="0"/>
                        </a:rPr>
                        <a:t>Energy (</a:t>
                      </a:r>
                      <a:r>
                        <a:rPr lang="en-GB" sz="1200" kern="100" dirty="0" err="1">
                          <a:effectLst/>
                          <a:latin typeface="Times New Roman" panose="02020603050405020304" pitchFamily="18" charset="0"/>
                          <a:cs typeface="Times New Roman" panose="02020603050405020304" pitchFamily="18" charset="0"/>
                        </a:rPr>
                        <a:t>Gev</a:t>
                      </a:r>
                      <a:r>
                        <a:rPr lang="en-GB" sz="1200" kern="100" dirty="0">
                          <a:effectLst/>
                          <a:latin typeface="Times New Roman" panose="02020603050405020304" pitchFamily="18" charset="0"/>
                          <a:cs typeface="Times New Roman" panose="02020603050405020304" pitchFamily="18" charset="0"/>
                        </a:rPr>
                        <a:t>)</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GB" sz="1200" kern="100" dirty="0">
                          <a:effectLst/>
                          <a:latin typeface="Times New Roman" panose="02020603050405020304" pitchFamily="18" charset="0"/>
                          <a:cs typeface="Times New Roman" panose="02020603050405020304" pitchFamily="18" charset="0"/>
                        </a:rPr>
                        <a:t>1.1</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2194344925"/>
                  </a:ext>
                </a:extLst>
              </a:tr>
              <a:tr h="222378">
                <a:tc>
                  <a:txBody>
                    <a:bodyPr/>
                    <a:lstStyle/>
                    <a:p>
                      <a:pPr algn="just">
                        <a:spcAft>
                          <a:spcPts val="0"/>
                        </a:spcAft>
                      </a:pPr>
                      <a:r>
                        <a:rPr lang="en-GB" sz="1200" kern="100" dirty="0">
                          <a:effectLst/>
                          <a:latin typeface="Times New Roman" panose="02020603050405020304" pitchFamily="18" charset="0"/>
                          <a:cs typeface="Times New Roman" panose="02020603050405020304" pitchFamily="18" charset="0"/>
                        </a:rPr>
                        <a:t>Circumference (m)</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altLang="zh-CN" sz="1200" kern="100" dirty="0">
                          <a:effectLst/>
                          <a:latin typeface="Times New Roman" panose="02020603050405020304" pitchFamily="18" charset="0"/>
                          <a:cs typeface="Times New Roman" panose="02020603050405020304" pitchFamily="18" charset="0"/>
                        </a:rPr>
                        <a:t>147</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1962159991"/>
                  </a:ext>
                </a:extLst>
              </a:tr>
              <a:tr h="222378">
                <a:tc>
                  <a:txBody>
                    <a:bodyPr/>
                    <a:lstStyle/>
                    <a:p>
                      <a:pPr algn="just">
                        <a:spcAft>
                          <a:spcPts val="0"/>
                        </a:spcAft>
                      </a:pPr>
                      <a:r>
                        <a:rPr lang="en-US" sz="1200" kern="100" dirty="0">
                          <a:effectLst/>
                          <a:latin typeface="Times New Roman" panose="02020603050405020304" pitchFamily="18" charset="0"/>
                          <a:ea typeface="宋体" panose="02010600030101010101" pitchFamily="2" charset="-122"/>
                          <a:cs typeface="Times New Roman" panose="02020603050405020304" pitchFamily="18" charset="0"/>
                        </a:rPr>
                        <a:t>Number of trains</a:t>
                      </a:r>
                    </a:p>
                  </a:txBody>
                  <a:tcPr marL="68580" marR="68580" marT="0" marB="0"/>
                </a:tc>
                <a:tc>
                  <a:txBody>
                    <a:bodyPr/>
                    <a:lstStyle/>
                    <a:p>
                      <a:pPr algn="ctr">
                        <a:spcAft>
                          <a:spcPts val="0"/>
                        </a:spcAft>
                      </a:pPr>
                      <a:r>
                        <a:rPr lang="en-US" sz="1200" kern="100" dirty="0">
                          <a:effectLst/>
                          <a:latin typeface="Times New Roman" panose="02020603050405020304" pitchFamily="18" charset="0"/>
                          <a:ea typeface="宋体" panose="02010600030101010101" pitchFamily="2" charset="-122"/>
                          <a:cs typeface="Times New Roman" panose="02020603050405020304" pitchFamily="18" charset="0"/>
                        </a:rPr>
                        <a:t>2</a:t>
                      </a:r>
                      <a:r>
                        <a:rPr lang="en-US" sz="1200" kern="100" baseline="0" dirty="0">
                          <a:effectLst/>
                          <a:latin typeface="Times New Roman" panose="02020603050405020304" pitchFamily="18" charset="0"/>
                          <a:ea typeface="宋体" panose="02010600030101010101" pitchFamily="2" charset="-122"/>
                          <a:cs typeface="Times New Roman" panose="02020603050405020304" pitchFamily="18" charset="0"/>
                        </a:rPr>
                        <a:t> (4)</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975160563"/>
                  </a:ext>
                </a:extLst>
              </a:tr>
              <a:tr h="222378">
                <a:tc>
                  <a:txBody>
                    <a:bodyPr/>
                    <a:lstStyle/>
                    <a:p>
                      <a:pPr algn="just">
                        <a:spcAft>
                          <a:spcPts val="0"/>
                        </a:spcAft>
                      </a:pPr>
                      <a:r>
                        <a:rPr lang="en-US" sz="1200" kern="100" dirty="0">
                          <a:effectLst/>
                          <a:latin typeface="Times New Roman" panose="02020603050405020304" pitchFamily="18" charset="0"/>
                          <a:ea typeface="宋体" panose="02010600030101010101" pitchFamily="2" charset="-122"/>
                          <a:cs typeface="Times New Roman" panose="02020603050405020304" pitchFamily="18" charset="0"/>
                        </a:rPr>
                        <a:t>Number of bunches/</a:t>
                      </a:r>
                      <a:r>
                        <a:rPr lang="en-US" sz="1200" kern="100" dirty="0" err="1">
                          <a:effectLst/>
                          <a:latin typeface="Times New Roman" panose="02020603050405020304" pitchFamily="18" charset="0"/>
                          <a:ea typeface="宋体" panose="02010600030101010101" pitchFamily="2" charset="-122"/>
                          <a:cs typeface="Times New Roman" panose="02020603050405020304" pitchFamily="18" charset="0"/>
                        </a:rPr>
                        <a:t>trian</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200" kern="100" dirty="0">
                          <a:effectLst/>
                          <a:latin typeface="Times New Roman" panose="02020603050405020304" pitchFamily="18" charset="0"/>
                          <a:ea typeface="宋体" panose="02010600030101010101" pitchFamily="2" charset="-122"/>
                          <a:cs typeface="Times New Roman" panose="02020603050405020304" pitchFamily="18" charset="0"/>
                        </a:rPr>
                        <a:t>2</a:t>
                      </a:r>
                    </a:p>
                  </a:txBody>
                  <a:tcPr marL="68580" marR="68580" marT="0" marB="0"/>
                </a:tc>
                <a:extLst>
                  <a:ext uri="{0D108BD9-81ED-4DB2-BD59-A6C34878D82A}">
                    <a16:rowId xmlns:a16="http://schemas.microsoft.com/office/drawing/2014/main" xmlns="" val="2880097171"/>
                  </a:ext>
                </a:extLst>
              </a:tr>
              <a:tr h="222378">
                <a:tc>
                  <a:txBody>
                    <a:bodyPr/>
                    <a:lstStyle/>
                    <a:p>
                      <a:pPr algn="just">
                        <a:spcAft>
                          <a:spcPts val="0"/>
                        </a:spcAft>
                      </a:pPr>
                      <a:r>
                        <a:rPr lang="en-US" sz="1200" kern="100" dirty="0">
                          <a:effectLst/>
                          <a:latin typeface="Times New Roman" panose="02020603050405020304" pitchFamily="18" charset="0"/>
                          <a:ea typeface="宋体" panose="02010600030101010101" pitchFamily="2" charset="-122"/>
                          <a:cs typeface="Times New Roman" panose="02020603050405020304" pitchFamily="18" charset="0"/>
                        </a:rPr>
                        <a:t>Total current (mA)</a:t>
                      </a:r>
                    </a:p>
                  </a:txBody>
                  <a:tcPr marL="68580" marR="68580" marT="0" marB="0"/>
                </a:tc>
                <a:tc>
                  <a:txBody>
                    <a:bodyPr/>
                    <a:lstStyle/>
                    <a:p>
                      <a:pPr algn="ctr">
                        <a:spcAft>
                          <a:spcPts val="0"/>
                        </a:spcAft>
                      </a:pPr>
                      <a:r>
                        <a:rPr lang="en-US" sz="1200" kern="100" dirty="0">
                          <a:effectLst/>
                          <a:latin typeface="Times New Roman" panose="02020603050405020304" pitchFamily="18" charset="0"/>
                          <a:ea typeface="宋体" panose="02010600030101010101" pitchFamily="2" charset="-122"/>
                          <a:cs typeface="Times New Roman" panose="02020603050405020304" pitchFamily="18" charset="0"/>
                        </a:rPr>
                        <a:t>12.4</a:t>
                      </a:r>
                      <a:r>
                        <a:rPr lang="en-US" sz="1200" kern="100" baseline="0" dirty="0">
                          <a:effectLst/>
                          <a:latin typeface="Times New Roman" panose="02020603050405020304" pitchFamily="18" charset="0"/>
                          <a:ea typeface="宋体" panose="02010600030101010101" pitchFamily="2" charset="-122"/>
                          <a:cs typeface="Times New Roman" panose="02020603050405020304" pitchFamily="18" charset="0"/>
                        </a:rPr>
                        <a:t> (24.8)</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3440152819"/>
                  </a:ext>
                </a:extLst>
              </a:tr>
              <a:tr h="222378">
                <a:tc>
                  <a:txBody>
                    <a:bodyPr/>
                    <a:lstStyle/>
                    <a:p>
                      <a:pPr algn="just">
                        <a:spcAft>
                          <a:spcPts val="0"/>
                        </a:spcAft>
                      </a:pPr>
                      <a:r>
                        <a:rPr lang="en-GB" sz="1200" kern="100" dirty="0">
                          <a:effectLst/>
                          <a:latin typeface="Times New Roman" panose="02020603050405020304" pitchFamily="18" charset="0"/>
                          <a:cs typeface="Times New Roman" panose="02020603050405020304" pitchFamily="18" charset="0"/>
                        </a:rPr>
                        <a:t>Bending radius (m)</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altLang="zh-CN" sz="1200" kern="100" dirty="0">
                          <a:effectLst/>
                          <a:latin typeface="Times New Roman" panose="02020603050405020304" pitchFamily="18" charset="0"/>
                          <a:ea typeface="+mn-ea"/>
                          <a:cs typeface="Times New Roman" panose="02020603050405020304" pitchFamily="18" charset="0"/>
                        </a:rPr>
                        <a:t>2.87</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933226502"/>
                  </a:ext>
                </a:extLst>
              </a:tr>
              <a:tr h="222378">
                <a:tc>
                  <a:txBody>
                    <a:bodyPr/>
                    <a:lstStyle/>
                    <a:p>
                      <a:pPr algn="just">
                        <a:spcAft>
                          <a:spcPts val="0"/>
                        </a:spcAft>
                      </a:pPr>
                      <a:r>
                        <a:rPr lang="en-GB" sz="1200" kern="100">
                          <a:effectLst/>
                          <a:latin typeface="Times New Roman" panose="02020603050405020304" pitchFamily="18" charset="0"/>
                          <a:cs typeface="Times New Roman" panose="02020603050405020304" pitchFamily="18" charset="0"/>
                        </a:rPr>
                        <a:t>Dipole strength B</a:t>
                      </a:r>
                      <a:r>
                        <a:rPr lang="en-GB" sz="1200" kern="100" baseline="-25000">
                          <a:effectLst/>
                          <a:latin typeface="Times New Roman" panose="02020603050405020304" pitchFamily="18" charset="0"/>
                          <a:cs typeface="Times New Roman" panose="02020603050405020304" pitchFamily="18" charset="0"/>
                        </a:rPr>
                        <a:t>0</a:t>
                      </a:r>
                      <a:r>
                        <a:rPr lang="en-GB" sz="1200" kern="100">
                          <a:effectLst/>
                          <a:latin typeface="Times New Roman" panose="02020603050405020304" pitchFamily="18" charset="0"/>
                          <a:cs typeface="Times New Roman" panose="02020603050405020304" pitchFamily="18" charset="0"/>
                        </a:rPr>
                        <a:t> (T)</a:t>
                      </a:r>
                      <a:endParaRPr lang="en-US"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GB" sz="1200" kern="100" dirty="0">
                          <a:effectLst/>
                          <a:latin typeface="Times New Roman" panose="02020603050405020304" pitchFamily="18" charset="0"/>
                          <a:cs typeface="Times New Roman" panose="02020603050405020304" pitchFamily="18" charset="0"/>
                        </a:rPr>
                        <a:t>1.</a:t>
                      </a:r>
                      <a:r>
                        <a:rPr lang="en-US" altLang="zh-CN" sz="1200" kern="100" dirty="0">
                          <a:effectLst/>
                          <a:latin typeface="Times New Roman" panose="02020603050405020304" pitchFamily="18" charset="0"/>
                          <a:cs typeface="Times New Roman" panose="02020603050405020304" pitchFamily="18" charset="0"/>
                        </a:rPr>
                        <a:t>28</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1628871302"/>
                  </a:ext>
                </a:extLst>
              </a:tr>
              <a:tr h="222378">
                <a:tc>
                  <a:txBody>
                    <a:bodyPr/>
                    <a:lstStyle/>
                    <a:p>
                      <a:pPr algn="just">
                        <a:spcAft>
                          <a:spcPts val="0"/>
                        </a:spcAft>
                      </a:pPr>
                      <a:r>
                        <a:rPr lang="en-GB" sz="1200" kern="100" dirty="0">
                          <a:effectLst/>
                          <a:latin typeface="Times New Roman" panose="02020603050405020304" pitchFamily="18" charset="0"/>
                          <a:cs typeface="Times New Roman" panose="02020603050405020304" pitchFamily="18" charset="0"/>
                        </a:rPr>
                        <a:t>U</a:t>
                      </a:r>
                      <a:r>
                        <a:rPr lang="en-GB" sz="1200" kern="100" baseline="-25000" dirty="0">
                          <a:effectLst/>
                          <a:latin typeface="Times New Roman" panose="02020603050405020304" pitchFamily="18" charset="0"/>
                          <a:cs typeface="Times New Roman" panose="02020603050405020304" pitchFamily="18" charset="0"/>
                        </a:rPr>
                        <a:t>0</a:t>
                      </a:r>
                      <a:r>
                        <a:rPr lang="en-GB" sz="1200" kern="100" dirty="0">
                          <a:effectLst/>
                          <a:latin typeface="Times New Roman" panose="02020603050405020304" pitchFamily="18" charset="0"/>
                          <a:cs typeface="Times New Roman" panose="02020603050405020304" pitchFamily="18" charset="0"/>
                        </a:rPr>
                        <a:t> (</a:t>
                      </a:r>
                      <a:r>
                        <a:rPr lang="en-GB" sz="1200" kern="100" dirty="0" err="1">
                          <a:effectLst/>
                          <a:latin typeface="Times New Roman" panose="02020603050405020304" pitchFamily="18" charset="0"/>
                          <a:cs typeface="Times New Roman" panose="02020603050405020304" pitchFamily="18" charset="0"/>
                        </a:rPr>
                        <a:t>kev</a:t>
                      </a:r>
                      <a:r>
                        <a:rPr lang="en-GB" sz="1200" kern="100" dirty="0">
                          <a:effectLst/>
                          <a:latin typeface="Times New Roman" panose="02020603050405020304" pitchFamily="18" charset="0"/>
                          <a:cs typeface="Times New Roman" panose="02020603050405020304" pitchFamily="18" charset="0"/>
                        </a:rPr>
                        <a:t>/turn)</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altLang="zh-CN" sz="1200" kern="100" dirty="0">
                          <a:effectLst/>
                          <a:latin typeface="Times New Roman" panose="02020603050405020304" pitchFamily="18" charset="0"/>
                          <a:ea typeface="+mn-ea"/>
                          <a:cs typeface="Times New Roman" panose="02020603050405020304" pitchFamily="18" charset="0"/>
                        </a:rPr>
                        <a:t>94.6</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3478176859"/>
                  </a:ext>
                </a:extLst>
              </a:tr>
              <a:tr h="222378">
                <a:tc>
                  <a:txBody>
                    <a:bodyPr/>
                    <a:lstStyle/>
                    <a:p>
                      <a:pPr algn="just">
                        <a:spcAft>
                          <a:spcPts val="0"/>
                        </a:spcAft>
                      </a:pPr>
                      <a:r>
                        <a:rPr lang="en-GB" sz="1200" kern="100" dirty="0">
                          <a:effectLst/>
                          <a:latin typeface="Times New Roman" panose="02020603050405020304" pitchFamily="18" charset="0"/>
                          <a:cs typeface="Times New Roman" panose="02020603050405020304" pitchFamily="18" charset="0"/>
                        </a:rPr>
                        <a:t>Damping time x/y/z (</a:t>
                      </a:r>
                      <a:r>
                        <a:rPr lang="en-GB" sz="1200" kern="100" dirty="0" err="1">
                          <a:effectLst/>
                          <a:latin typeface="Times New Roman" panose="02020603050405020304" pitchFamily="18" charset="0"/>
                          <a:cs typeface="Times New Roman" panose="02020603050405020304" pitchFamily="18" charset="0"/>
                        </a:rPr>
                        <a:t>ms</a:t>
                      </a:r>
                      <a:r>
                        <a:rPr lang="en-GB" sz="1200" kern="100" dirty="0">
                          <a:effectLst/>
                          <a:latin typeface="Times New Roman" panose="02020603050405020304" pitchFamily="18" charset="0"/>
                          <a:cs typeface="Times New Roman" panose="02020603050405020304" pitchFamily="18" charset="0"/>
                        </a:rPr>
                        <a:t>)</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solidFill>
                      <a:srgbClr val="FFD9F5"/>
                    </a:solidFill>
                  </a:tcPr>
                </a:tc>
                <a:tc>
                  <a:txBody>
                    <a:bodyPr/>
                    <a:lstStyle/>
                    <a:p>
                      <a:pPr algn="ctr">
                        <a:spcAft>
                          <a:spcPts val="0"/>
                        </a:spcAft>
                      </a:pPr>
                      <a:r>
                        <a:rPr lang="en-GB" sz="1200" kern="100" dirty="0">
                          <a:effectLst/>
                          <a:latin typeface="Times New Roman" panose="02020603050405020304" pitchFamily="18" charset="0"/>
                          <a:cs typeface="Times New Roman" panose="02020603050405020304" pitchFamily="18" charset="0"/>
                        </a:rPr>
                        <a:t>1</a:t>
                      </a:r>
                      <a:r>
                        <a:rPr lang="en-US" altLang="zh-CN" sz="1200" kern="100" dirty="0">
                          <a:effectLst/>
                          <a:latin typeface="Times New Roman" panose="02020603050405020304" pitchFamily="18" charset="0"/>
                          <a:cs typeface="Times New Roman" panose="02020603050405020304" pitchFamily="18" charset="0"/>
                        </a:rPr>
                        <a:t>1.4</a:t>
                      </a:r>
                      <a:r>
                        <a:rPr lang="en-GB" sz="1200" kern="100" dirty="0">
                          <a:effectLst/>
                          <a:latin typeface="Times New Roman" panose="02020603050405020304" pitchFamily="18" charset="0"/>
                          <a:cs typeface="Times New Roman" panose="02020603050405020304" pitchFamily="18" charset="0"/>
                        </a:rPr>
                        <a:t>/1</a:t>
                      </a:r>
                      <a:r>
                        <a:rPr lang="en-US" altLang="zh-CN" sz="1200" kern="100" dirty="0">
                          <a:effectLst/>
                          <a:latin typeface="Times New Roman" panose="02020603050405020304" pitchFamily="18" charset="0"/>
                          <a:cs typeface="Times New Roman" panose="02020603050405020304" pitchFamily="18" charset="0"/>
                        </a:rPr>
                        <a:t>1.4</a:t>
                      </a:r>
                      <a:r>
                        <a:rPr lang="en-GB" sz="1200" kern="100" dirty="0">
                          <a:effectLst/>
                          <a:latin typeface="Times New Roman" panose="02020603050405020304" pitchFamily="18" charset="0"/>
                          <a:cs typeface="Times New Roman" panose="02020603050405020304" pitchFamily="18" charset="0"/>
                        </a:rPr>
                        <a:t>/</a:t>
                      </a:r>
                      <a:r>
                        <a:rPr lang="en-US" altLang="zh-CN" sz="1200" kern="100" dirty="0">
                          <a:effectLst/>
                          <a:latin typeface="Times New Roman" panose="02020603050405020304" pitchFamily="18" charset="0"/>
                          <a:cs typeface="Times New Roman" panose="02020603050405020304" pitchFamily="18" charset="0"/>
                        </a:rPr>
                        <a:t>5.7</a:t>
                      </a:r>
                      <a:r>
                        <a:rPr lang="en-GB" sz="1200" kern="100" dirty="0">
                          <a:effectLst/>
                          <a:latin typeface="Times New Roman" panose="02020603050405020304" pitchFamily="18" charset="0"/>
                          <a:cs typeface="Times New Roman" panose="02020603050405020304" pitchFamily="18" charset="0"/>
                        </a:rPr>
                        <a:t> </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solidFill>
                      <a:srgbClr val="FFD9F5"/>
                    </a:solidFill>
                  </a:tcPr>
                </a:tc>
                <a:extLst>
                  <a:ext uri="{0D108BD9-81ED-4DB2-BD59-A6C34878D82A}">
                    <a16:rowId xmlns:a16="http://schemas.microsoft.com/office/drawing/2014/main" xmlns="" val="2343658812"/>
                  </a:ext>
                </a:extLst>
              </a:tr>
              <a:tr h="222378">
                <a:tc>
                  <a:txBody>
                    <a:bodyPr/>
                    <a:lstStyle/>
                    <a:p>
                      <a:pPr algn="just">
                        <a:spcAft>
                          <a:spcPts val="0"/>
                        </a:spcAft>
                      </a:pPr>
                      <a:r>
                        <a:rPr lang="en-US" sz="1200" kern="100" dirty="0">
                          <a:effectLst/>
                          <a:latin typeface="Times New Roman" panose="02020603050405020304" pitchFamily="18" charset="0"/>
                          <a:ea typeface="宋体" panose="02010600030101010101" pitchFamily="2" charset="-122"/>
                          <a:cs typeface="Times New Roman" panose="02020603050405020304" pitchFamily="18" charset="0"/>
                        </a:rPr>
                        <a:t>Phase/cell (degree)</a:t>
                      </a:r>
                    </a:p>
                  </a:txBody>
                  <a:tcPr marL="68580" marR="68580" marT="0" marB="0"/>
                </a:tc>
                <a:tc>
                  <a:txBody>
                    <a:bodyPr/>
                    <a:lstStyle/>
                    <a:p>
                      <a:pPr algn="ctr">
                        <a:spcAft>
                          <a:spcPts val="0"/>
                        </a:spcAft>
                      </a:pPr>
                      <a:r>
                        <a:rPr lang="en-US" sz="12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60/60</a:t>
                      </a:r>
                    </a:p>
                  </a:txBody>
                  <a:tcPr marL="68580" marR="68580" marT="0" marB="0"/>
                </a:tc>
                <a:extLst>
                  <a:ext uri="{0D108BD9-81ED-4DB2-BD59-A6C34878D82A}">
                    <a16:rowId xmlns:a16="http://schemas.microsoft.com/office/drawing/2014/main" xmlns="" val="2231397888"/>
                  </a:ext>
                </a:extLst>
              </a:tr>
              <a:tr h="222378">
                <a:tc>
                  <a:txBody>
                    <a:bodyPr/>
                    <a:lstStyle/>
                    <a:p>
                      <a:pPr algn="just">
                        <a:spcAft>
                          <a:spcPts val="0"/>
                        </a:spcAft>
                      </a:pPr>
                      <a:r>
                        <a:rPr lang="en-US" altLang="zh-CN" sz="1200" kern="100" dirty="0">
                          <a:effectLst/>
                          <a:latin typeface="Times New Roman" panose="02020603050405020304" pitchFamily="18" charset="0"/>
                          <a:ea typeface="宋体" panose="02010600030101010101" pitchFamily="2" charset="-122"/>
                          <a:cs typeface="Times New Roman" panose="02020603050405020304" pitchFamily="18" charset="0"/>
                        </a:rPr>
                        <a:t>Momentum compaction</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altLang="zh-CN" sz="1200" kern="100" dirty="0">
                          <a:effectLst/>
                          <a:latin typeface="Times New Roman" panose="02020603050405020304" pitchFamily="18" charset="0"/>
                          <a:ea typeface="宋体" panose="02010600030101010101" pitchFamily="2" charset="-122"/>
                          <a:cs typeface="Times New Roman" panose="02020603050405020304" pitchFamily="18" charset="0"/>
                        </a:rPr>
                        <a:t>0.013</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1126830252"/>
                  </a:ext>
                </a:extLst>
              </a:tr>
              <a:tr h="222378">
                <a:tc>
                  <a:txBody>
                    <a:bodyPr/>
                    <a:lstStyle/>
                    <a:p>
                      <a:pPr algn="just">
                        <a:spcAft>
                          <a:spcPts val="0"/>
                        </a:spcAft>
                      </a:pPr>
                      <a:r>
                        <a:rPr lang="en-US" altLang="zh-CN" sz="1200" kern="100" dirty="0">
                          <a:effectLst/>
                          <a:latin typeface="Times New Roman" panose="02020603050405020304" pitchFamily="18" charset="0"/>
                          <a:ea typeface="宋体" panose="02010600030101010101" pitchFamily="2" charset="-122"/>
                          <a:cs typeface="Times New Roman" panose="02020603050405020304" pitchFamily="18" charset="0"/>
                        </a:rPr>
                        <a:t>Storage time (</a:t>
                      </a:r>
                      <a:r>
                        <a:rPr lang="en-US" altLang="zh-CN" sz="1200" kern="100" dirty="0" err="1">
                          <a:effectLst/>
                          <a:latin typeface="Times New Roman" panose="02020603050405020304" pitchFamily="18" charset="0"/>
                          <a:ea typeface="宋体" panose="02010600030101010101" pitchFamily="2" charset="-122"/>
                          <a:cs typeface="Times New Roman" panose="02020603050405020304" pitchFamily="18" charset="0"/>
                        </a:rPr>
                        <a:t>ms</a:t>
                      </a:r>
                      <a:r>
                        <a:rPr lang="en-US" altLang="zh-CN" sz="1200" kern="100" dirty="0">
                          <a:effectLst/>
                          <a:latin typeface="Times New Roman" panose="02020603050405020304" pitchFamily="18" charset="0"/>
                          <a:ea typeface="宋体" panose="02010600030101010101" pitchFamily="2" charset="-122"/>
                          <a:cs typeface="Times New Roman" panose="02020603050405020304" pitchFamily="18" charset="0"/>
                        </a:rPr>
                        <a:t>)</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200" kern="100" dirty="0">
                          <a:effectLst/>
                          <a:latin typeface="Times New Roman" panose="02020603050405020304" pitchFamily="18" charset="0"/>
                          <a:ea typeface="宋体" panose="02010600030101010101" pitchFamily="2" charset="-122"/>
                          <a:cs typeface="Times New Roman" panose="02020603050405020304" pitchFamily="18" charset="0"/>
                        </a:rPr>
                        <a:t>20 (40)</a:t>
                      </a:r>
                    </a:p>
                  </a:txBody>
                  <a:tcPr marL="68580" marR="68580" marT="0" marB="0"/>
                </a:tc>
                <a:extLst>
                  <a:ext uri="{0D108BD9-81ED-4DB2-BD59-A6C34878D82A}">
                    <a16:rowId xmlns:a16="http://schemas.microsoft.com/office/drawing/2014/main" xmlns="" val="329948526"/>
                  </a:ext>
                </a:extLst>
              </a:tr>
              <a:tr h="222378">
                <a:tc>
                  <a:txBody>
                    <a:bodyPr/>
                    <a:lstStyle/>
                    <a:p>
                      <a:pPr algn="just">
                        <a:spcAft>
                          <a:spcPts val="0"/>
                        </a:spcAft>
                      </a:pPr>
                      <a:r>
                        <a:rPr lang="en-GB" sz="12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200" kern="100" baseline="-25000">
                          <a:effectLst/>
                          <a:latin typeface="Times New Roman" panose="02020603050405020304" pitchFamily="18" charset="0"/>
                          <a:cs typeface="Times New Roman" panose="02020603050405020304" pitchFamily="18" charset="0"/>
                        </a:rPr>
                        <a:t>0</a:t>
                      </a:r>
                      <a:r>
                        <a:rPr lang="en-GB" sz="1200" kern="100">
                          <a:effectLst/>
                          <a:latin typeface="Times New Roman" panose="02020603050405020304" pitchFamily="18" charset="0"/>
                          <a:cs typeface="Times New Roman" panose="02020603050405020304" pitchFamily="18" charset="0"/>
                        </a:rPr>
                        <a:t> (%)</a:t>
                      </a:r>
                      <a:endParaRPr lang="en-US"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GB" sz="1200" kern="100" dirty="0">
                          <a:effectLst/>
                          <a:latin typeface="Times New Roman" panose="02020603050405020304" pitchFamily="18" charset="0"/>
                          <a:cs typeface="Times New Roman" panose="02020603050405020304" pitchFamily="18" charset="0"/>
                        </a:rPr>
                        <a:t>0.05</a:t>
                      </a:r>
                      <a:r>
                        <a:rPr lang="en-US" altLang="zh-CN" sz="1200" kern="100" dirty="0">
                          <a:effectLst/>
                          <a:latin typeface="Times New Roman" panose="02020603050405020304" pitchFamily="18" charset="0"/>
                          <a:cs typeface="Times New Roman" panose="02020603050405020304" pitchFamily="18" charset="0"/>
                        </a:rPr>
                        <a:t>6</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2066219730"/>
                  </a:ext>
                </a:extLst>
              </a:tr>
              <a:tr h="222378">
                <a:tc>
                  <a:txBody>
                    <a:bodyPr/>
                    <a:lstStyle/>
                    <a:p>
                      <a:pPr algn="just">
                        <a:spcAft>
                          <a:spcPts val="0"/>
                        </a:spcAft>
                      </a:pPr>
                      <a:r>
                        <a:rPr lang="en-GB" sz="12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200" kern="100" baseline="-25000">
                          <a:effectLst/>
                          <a:latin typeface="Times New Roman" panose="02020603050405020304" pitchFamily="18" charset="0"/>
                          <a:cs typeface="Times New Roman" panose="02020603050405020304" pitchFamily="18" charset="0"/>
                        </a:rPr>
                        <a:t>0</a:t>
                      </a:r>
                      <a:r>
                        <a:rPr lang="en-GB" sz="1200" kern="100">
                          <a:effectLst/>
                          <a:latin typeface="Times New Roman" panose="02020603050405020304" pitchFamily="18" charset="0"/>
                          <a:cs typeface="Times New Roman" panose="02020603050405020304" pitchFamily="18" charset="0"/>
                        </a:rPr>
                        <a:t> (mm.mrad)</a:t>
                      </a:r>
                      <a:endParaRPr lang="en-US"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altLang="zh-CN" sz="1200" kern="100" dirty="0">
                          <a:effectLst/>
                          <a:latin typeface="Times New Roman" panose="02020603050405020304" pitchFamily="18" charset="0"/>
                          <a:ea typeface="+mn-ea"/>
                          <a:cs typeface="Times New Roman" panose="02020603050405020304" pitchFamily="18" charset="0"/>
                        </a:rPr>
                        <a:t>94.4</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1042343485"/>
                  </a:ext>
                </a:extLst>
              </a:tr>
              <a:tr h="222378">
                <a:tc>
                  <a:txBody>
                    <a:bodyPr/>
                    <a:lstStyle/>
                    <a:p>
                      <a:pPr algn="just">
                        <a:spcAft>
                          <a:spcPts val="0"/>
                        </a:spcAft>
                      </a:pPr>
                      <a:r>
                        <a:rPr lang="en-GB" sz="1200" kern="100">
                          <a:effectLst/>
                          <a:latin typeface="Times New Roman" panose="02020603050405020304" pitchFamily="18" charset="0"/>
                          <a:cs typeface="Times New Roman" panose="02020603050405020304" pitchFamily="18" charset="0"/>
                        </a:rPr>
                        <a:t>injection </a:t>
                      </a:r>
                      <a:r>
                        <a:rPr lang="en-GB" sz="12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200" kern="100" baseline="-25000">
                          <a:effectLst/>
                          <a:latin typeface="Times New Roman" panose="02020603050405020304" pitchFamily="18" charset="0"/>
                          <a:cs typeface="Times New Roman" panose="02020603050405020304" pitchFamily="18" charset="0"/>
                        </a:rPr>
                        <a:t>z</a:t>
                      </a:r>
                      <a:r>
                        <a:rPr lang="en-GB" sz="1200" kern="100">
                          <a:effectLst/>
                          <a:latin typeface="Times New Roman" panose="02020603050405020304" pitchFamily="18" charset="0"/>
                          <a:cs typeface="Times New Roman" panose="02020603050405020304" pitchFamily="18" charset="0"/>
                        </a:rPr>
                        <a:t> (mm)</a:t>
                      </a:r>
                      <a:endParaRPr lang="en-US"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200" kern="100" dirty="0">
                          <a:effectLst/>
                          <a:latin typeface="Times New Roman" panose="02020603050405020304" pitchFamily="18" charset="0"/>
                          <a:ea typeface="+mn-ea"/>
                          <a:cs typeface="Times New Roman" panose="02020603050405020304" pitchFamily="18" charset="0"/>
                        </a:rPr>
                        <a:t>4.4</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2241854765"/>
                  </a:ext>
                </a:extLst>
              </a:tr>
              <a:tr h="222378">
                <a:tc>
                  <a:txBody>
                    <a:bodyPr/>
                    <a:lstStyle/>
                    <a:p>
                      <a:pPr algn="just">
                        <a:spcAft>
                          <a:spcPts val="0"/>
                        </a:spcAft>
                      </a:pPr>
                      <a:r>
                        <a:rPr lang="en-GB" sz="1200" kern="100" dirty="0">
                          <a:effectLst/>
                          <a:latin typeface="Times New Roman" panose="02020603050405020304" pitchFamily="18" charset="0"/>
                          <a:cs typeface="Times New Roman" panose="02020603050405020304" pitchFamily="18" charset="0"/>
                        </a:rPr>
                        <a:t>Extract </a:t>
                      </a:r>
                      <a:r>
                        <a:rPr lang="en-GB" sz="1200" kern="100" dirty="0">
                          <a:effectLst/>
                          <a:latin typeface="Times New Roman" panose="02020603050405020304" pitchFamily="18" charset="0"/>
                          <a:cs typeface="Times New Roman" panose="02020603050405020304" pitchFamily="18" charset="0"/>
                          <a:sym typeface="Symbol" panose="05050102010706020507" pitchFamily="18" charset="2"/>
                        </a:rPr>
                        <a:t></a:t>
                      </a:r>
                      <a:r>
                        <a:rPr lang="en-GB" sz="1200" kern="100" baseline="-25000" dirty="0">
                          <a:effectLst/>
                          <a:latin typeface="Times New Roman" panose="02020603050405020304" pitchFamily="18" charset="0"/>
                          <a:cs typeface="Times New Roman" panose="02020603050405020304" pitchFamily="18" charset="0"/>
                        </a:rPr>
                        <a:t>z</a:t>
                      </a:r>
                      <a:r>
                        <a:rPr lang="en-GB" sz="1200" kern="100" dirty="0">
                          <a:effectLst/>
                          <a:latin typeface="Times New Roman" panose="02020603050405020304" pitchFamily="18" charset="0"/>
                          <a:cs typeface="Times New Roman" panose="02020603050405020304" pitchFamily="18" charset="0"/>
                        </a:rPr>
                        <a:t> (mm)</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200" kern="100" dirty="0">
                          <a:effectLst/>
                          <a:latin typeface="Times New Roman" panose="02020603050405020304" pitchFamily="18" charset="0"/>
                          <a:ea typeface="+mn-ea"/>
                          <a:cs typeface="Times New Roman" panose="02020603050405020304" pitchFamily="18" charset="0"/>
                        </a:rPr>
                        <a:t>4.4</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2570153047"/>
                  </a:ext>
                </a:extLst>
              </a:tr>
              <a:tr h="222378">
                <a:tc>
                  <a:txBody>
                    <a:bodyPr/>
                    <a:lstStyle/>
                    <a:p>
                      <a:pPr algn="just">
                        <a:spcAft>
                          <a:spcPts val="0"/>
                        </a:spcAft>
                      </a:pPr>
                      <a:r>
                        <a:rPr lang="en-GB" sz="12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200" kern="100" baseline="-25000">
                          <a:effectLst/>
                          <a:latin typeface="Times New Roman" panose="02020603050405020304" pitchFamily="18" charset="0"/>
                          <a:cs typeface="Times New Roman" panose="02020603050405020304" pitchFamily="18" charset="0"/>
                        </a:rPr>
                        <a:t>inj</a:t>
                      </a:r>
                      <a:r>
                        <a:rPr lang="en-GB" sz="1200" kern="100">
                          <a:effectLst/>
                          <a:latin typeface="Times New Roman" panose="02020603050405020304" pitchFamily="18" charset="0"/>
                          <a:cs typeface="Times New Roman" panose="02020603050405020304" pitchFamily="18" charset="0"/>
                        </a:rPr>
                        <a:t> (mm.mrad)</a:t>
                      </a:r>
                      <a:endParaRPr lang="en-US"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GB" sz="1200" kern="100" dirty="0">
                          <a:effectLst/>
                          <a:latin typeface="Times New Roman" panose="02020603050405020304" pitchFamily="18" charset="0"/>
                          <a:cs typeface="Times New Roman" panose="02020603050405020304" pitchFamily="18" charset="0"/>
                        </a:rPr>
                        <a:t>2500</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720935894"/>
                  </a:ext>
                </a:extLst>
              </a:tr>
              <a:tr h="222378">
                <a:tc>
                  <a:txBody>
                    <a:bodyPr/>
                    <a:lstStyle/>
                    <a:p>
                      <a:pPr algn="just">
                        <a:spcAft>
                          <a:spcPts val="0"/>
                        </a:spcAft>
                      </a:pPr>
                      <a:r>
                        <a:rPr lang="en-GB" sz="1200" kern="100" dirty="0">
                          <a:effectLst/>
                          <a:latin typeface="Times New Roman" panose="02020603050405020304" pitchFamily="18" charset="0"/>
                          <a:cs typeface="Times New Roman" panose="02020603050405020304" pitchFamily="18" charset="0"/>
                          <a:sym typeface="Symbol" panose="05050102010706020507" pitchFamily="18" charset="2"/>
                        </a:rPr>
                        <a:t></a:t>
                      </a:r>
                      <a:r>
                        <a:rPr lang="en-GB" sz="1200" kern="100" baseline="-25000" dirty="0" err="1">
                          <a:effectLst/>
                          <a:latin typeface="Times New Roman" panose="02020603050405020304" pitchFamily="18" charset="0"/>
                          <a:cs typeface="Times New Roman" panose="02020603050405020304" pitchFamily="18" charset="0"/>
                        </a:rPr>
                        <a:t>ext</a:t>
                      </a:r>
                      <a:r>
                        <a:rPr lang="en-GB" sz="1200" kern="100" baseline="-25000" dirty="0">
                          <a:effectLst/>
                          <a:latin typeface="Times New Roman" panose="02020603050405020304" pitchFamily="18" charset="0"/>
                          <a:cs typeface="Times New Roman" panose="02020603050405020304" pitchFamily="18" charset="0"/>
                        </a:rPr>
                        <a:t> x/y</a:t>
                      </a:r>
                      <a:r>
                        <a:rPr lang="en-GB" sz="1200" kern="100" dirty="0">
                          <a:effectLst/>
                          <a:latin typeface="Times New Roman" panose="02020603050405020304" pitchFamily="18" charset="0"/>
                          <a:cs typeface="Times New Roman" panose="02020603050405020304" pitchFamily="18" charset="0"/>
                        </a:rPr>
                        <a:t> (</a:t>
                      </a:r>
                      <a:r>
                        <a:rPr lang="en-GB" sz="1200" kern="100" dirty="0" err="1">
                          <a:effectLst/>
                          <a:latin typeface="Times New Roman" panose="02020603050405020304" pitchFamily="18" charset="0"/>
                          <a:cs typeface="Times New Roman" panose="02020603050405020304" pitchFamily="18" charset="0"/>
                        </a:rPr>
                        <a:t>mm.mrad</a:t>
                      </a:r>
                      <a:r>
                        <a:rPr lang="en-GB" sz="1200" kern="100" dirty="0">
                          <a:effectLst/>
                          <a:latin typeface="Times New Roman" panose="02020603050405020304" pitchFamily="18" charset="0"/>
                          <a:cs typeface="Times New Roman" panose="02020603050405020304" pitchFamily="18" charset="0"/>
                        </a:rPr>
                        <a:t>)</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solidFill>
                      <a:srgbClr val="FFD9F5"/>
                    </a:solidFill>
                  </a:tcPr>
                </a:tc>
                <a:tc>
                  <a:txBody>
                    <a:bodyPr/>
                    <a:lstStyle/>
                    <a:p>
                      <a:pPr algn="ctr">
                        <a:spcAft>
                          <a:spcPts val="0"/>
                        </a:spcAft>
                      </a:pPr>
                      <a:r>
                        <a:rPr lang="en-US" altLang="zh-CN" sz="1200" kern="100" dirty="0">
                          <a:effectLst/>
                          <a:latin typeface="Times New Roman" panose="02020603050405020304" pitchFamily="18" charset="0"/>
                          <a:cs typeface="Times New Roman" panose="02020603050405020304" pitchFamily="18" charset="0"/>
                        </a:rPr>
                        <a:t>166(97)</a:t>
                      </a:r>
                      <a:r>
                        <a:rPr lang="en-GB" sz="1200" kern="100" dirty="0">
                          <a:effectLst/>
                          <a:latin typeface="Times New Roman" panose="02020603050405020304" pitchFamily="18" charset="0"/>
                          <a:cs typeface="Times New Roman" panose="02020603050405020304" pitchFamily="18" charset="0"/>
                        </a:rPr>
                        <a:t>/</a:t>
                      </a:r>
                      <a:r>
                        <a:rPr lang="en-US" altLang="zh-CN" sz="1200" kern="100" dirty="0">
                          <a:effectLst/>
                          <a:latin typeface="Times New Roman" panose="02020603050405020304" pitchFamily="18" charset="0"/>
                          <a:cs typeface="Times New Roman" panose="02020603050405020304" pitchFamily="18" charset="0"/>
                        </a:rPr>
                        <a:t>75(3)</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solidFill>
                      <a:srgbClr val="FFD9F5"/>
                    </a:solidFill>
                  </a:tcPr>
                </a:tc>
                <a:extLst>
                  <a:ext uri="{0D108BD9-81ED-4DB2-BD59-A6C34878D82A}">
                    <a16:rowId xmlns:a16="http://schemas.microsoft.com/office/drawing/2014/main" xmlns="" val="2366451969"/>
                  </a:ext>
                </a:extLst>
              </a:tr>
              <a:tr h="222378">
                <a:tc>
                  <a:txBody>
                    <a:bodyPr/>
                    <a:lstStyle/>
                    <a:p>
                      <a:pPr algn="just">
                        <a:spcAft>
                          <a:spcPts val="0"/>
                        </a:spcAft>
                      </a:pPr>
                      <a:r>
                        <a:rPr lang="en-GB" sz="12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200" kern="100" baseline="-25000">
                          <a:effectLst/>
                          <a:latin typeface="Times New Roman" panose="02020603050405020304" pitchFamily="18" charset="0"/>
                          <a:cs typeface="Times New Roman" panose="02020603050405020304" pitchFamily="18" charset="0"/>
                        </a:rPr>
                        <a:t>inj </a:t>
                      </a:r>
                      <a:r>
                        <a:rPr lang="en-GB" sz="1200" kern="100">
                          <a:effectLst/>
                          <a:latin typeface="Times New Roman" panose="02020603050405020304" pitchFamily="18" charset="0"/>
                          <a:cs typeface="Times New Roman" panose="02020603050405020304" pitchFamily="18" charset="0"/>
                        </a:rPr>
                        <a:t>/</a:t>
                      </a:r>
                      <a:r>
                        <a:rPr lang="en-GB" sz="12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200" kern="100" baseline="-25000">
                          <a:effectLst/>
                          <a:latin typeface="Times New Roman" panose="02020603050405020304" pitchFamily="18" charset="0"/>
                          <a:cs typeface="Times New Roman" panose="02020603050405020304" pitchFamily="18" charset="0"/>
                        </a:rPr>
                        <a:t>ext</a:t>
                      </a:r>
                      <a:r>
                        <a:rPr lang="en-GB" sz="1200" kern="100">
                          <a:effectLst/>
                          <a:latin typeface="Times New Roman" panose="02020603050405020304" pitchFamily="18" charset="0"/>
                          <a:cs typeface="Times New Roman" panose="02020603050405020304" pitchFamily="18" charset="0"/>
                        </a:rPr>
                        <a:t> (%)</a:t>
                      </a:r>
                      <a:endParaRPr lang="en-US"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GB" sz="1200" kern="100" dirty="0">
                          <a:effectLst/>
                          <a:latin typeface="Times New Roman" panose="02020603050405020304" pitchFamily="18" charset="0"/>
                          <a:cs typeface="Times New Roman" panose="02020603050405020304" pitchFamily="18" charset="0"/>
                        </a:rPr>
                        <a:t>0.</a:t>
                      </a:r>
                      <a:r>
                        <a:rPr lang="en-US" sz="1200" kern="100" dirty="0">
                          <a:effectLst/>
                          <a:latin typeface="Times New Roman" panose="02020603050405020304" pitchFamily="18" charset="0"/>
                          <a:cs typeface="Times New Roman" panose="02020603050405020304" pitchFamily="18" charset="0"/>
                        </a:rPr>
                        <a:t>18</a:t>
                      </a:r>
                      <a:r>
                        <a:rPr lang="en-GB" sz="1200" kern="100" dirty="0">
                          <a:effectLst/>
                          <a:latin typeface="Times New Roman" panose="02020603050405020304" pitchFamily="18" charset="0"/>
                          <a:cs typeface="Times New Roman" panose="02020603050405020304" pitchFamily="18" charset="0"/>
                        </a:rPr>
                        <a:t> /0.05</a:t>
                      </a:r>
                      <a:r>
                        <a:rPr lang="en-US" altLang="zh-CN" sz="1200" kern="100" dirty="0">
                          <a:effectLst/>
                          <a:latin typeface="Times New Roman" panose="02020603050405020304" pitchFamily="18" charset="0"/>
                          <a:cs typeface="Times New Roman" panose="02020603050405020304" pitchFamily="18" charset="0"/>
                        </a:rPr>
                        <a:t>6</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3153686055"/>
                  </a:ext>
                </a:extLst>
              </a:tr>
              <a:tr h="128856">
                <a:tc>
                  <a:txBody>
                    <a:bodyPr/>
                    <a:lstStyle/>
                    <a:p>
                      <a:pPr algn="just">
                        <a:spcAft>
                          <a:spcPts val="0"/>
                        </a:spcAft>
                      </a:pPr>
                      <a:r>
                        <a:rPr lang="en-GB" sz="1200" kern="100">
                          <a:effectLst/>
                          <a:latin typeface="Times New Roman" panose="02020603050405020304" pitchFamily="18" charset="0"/>
                          <a:cs typeface="Times New Roman" panose="02020603050405020304" pitchFamily="18" charset="0"/>
                        </a:rPr>
                        <a:t>Energy acceptance by RF(%)</a:t>
                      </a:r>
                      <a:endParaRPr lang="en-US"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GB" sz="1200" kern="100" dirty="0">
                          <a:effectLst/>
                          <a:latin typeface="Times New Roman" panose="02020603050405020304" pitchFamily="18" charset="0"/>
                          <a:cs typeface="Times New Roman" panose="02020603050405020304" pitchFamily="18" charset="0"/>
                        </a:rPr>
                        <a:t>1.</a:t>
                      </a:r>
                      <a:r>
                        <a:rPr lang="en-US" sz="1200" kern="100" dirty="0">
                          <a:effectLst/>
                          <a:latin typeface="Times New Roman" panose="02020603050405020304" pitchFamily="18" charset="0"/>
                          <a:cs typeface="Times New Roman" panose="02020603050405020304" pitchFamily="18" charset="0"/>
                        </a:rPr>
                        <a:t>8</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4080355108"/>
                  </a:ext>
                </a:extLst>
              </a:tr>
              <a:tr h="0">
                <a:tc>
                  <a:txBody>
                    <a:bodyPr/>
                    <a:lstStyle/>
                    <a:p>
                      <a:pPr algn="just">
                        <a:spcAft>
                          <a:spcPts val="0"/>
                        </a:spcAft>
                      </a:pPr>
                      <a:r>
                        <a:rPr lang="en-GB" sz="1200" kern="100">
                          <a:effectLst/>
                          <a:latin typeface="Times New Roman" panose="02020603050405020304" pitchFamily="18" charset="0"/>
                          <a:cs typeface="Times New Roman" panose="02020603050405020304" pitchFamily="18" charset="0"/>
                        </a:rPr>
                        <a:t>f</a:t>
                      </a:r>
                      <a:r>
                        <a:rPr lang="en-GB" sz="1200" kern="100" baseline="-25000">
                          <a:effectLst/>
                          <a:latin typeface="Times New Roman" panose="02020603050405020304" pitchFamily="18" charset="0"/>
                          <a:cs typeface="Times New Roman" panose="02020603050405020304" pitchFamily="18" charset="0"/>
                        </a:rPr>
                        <a:t>RF</a:t>
                      </a:r>
                      <a:r>
                        <a:rPr lang="en-GB" sz="1200" kern="100">
                          <a:effectLst/>
                          <a:latin typeface="Times New Roman" panose="02020603050405020304" pitchFamily="18" charset="0"/>
                          <a:cs typeface="Times New Roman" panose="02020603050405020304" pitchFamily="18" charset="0"/>
                        </a:rPr>
                        <a:t> (MHz)</a:t>
                      </a:r>
                      <a:endParaRPr lang="en-US"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GB" sz="1200" kern="100" dirty="0">
                          <a:effectLst/>
                          <a:latin typeface="Times New Roman" panose="02020603050405020304" pitchFamily="18" charset="0"/>
                          <a:cs typeface="Times New Roman" panose="02020603050405020304" pitchFamily="18" charset="0"/>
                        </a:rPr>
                        <a:t>650</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xmlns="" val="459248847"/>
                  </a:ext>
                </a:extLst>
              </a:tr>
              <a:tr h="85438">
                <a:tc>
                  <a:txBody>
                    <a:bodyPr/>
                    <a:lstStyle/>
                    <a:p>
                      <a:pPr algn="just">
                        <a:spcAft>
                          <a:spcPts val="0"/>
                        </a:spcAft>
                      </a:pPr>
                      <a:r>
                        <a:rPr lang="en-GB" sz="1200" kern="100" dirty="0">
                          <a:effectLst/>
                          <a:latin typeface="Times New Roman" panose="02020603050405020304" pitchFamily="18" charset="0"/>
                          <a:cs typeface="Times New Roman" panose="02020603050405020304" pitchFamily="18" charset="0"/>
                        </a:rPr>
                        <a:t>V</a:t>
                      </a:r>
                      <a:r>
                        <a:rPr lang="en-GB" sz="1200" kern="100" baseline="-25000" dirty="0">
                          <a:effectLst/>
                          <a:latin typeface="Times New Roman" panose="02020603050405020304" pitchFamily="18" charset="0"/>
                          <a:cs typeface="Times New Roman" panose="02020603050405020304" pitchFamily="18" charset="0"/>
                        </a:rPr>
                        <a:t>RF</a:t>
                      </a:r>
                      <a:r>
                        <a:rPr lang="en-GB" sz="1200" kern="100" dirty="0">
                          <a:effectLst/>
                          <a:latin typeface="Times New Roman" panose="02020603050405020304" pitchFamily="18" charset="0"/>
                          <a:cs typeface="Times New Roman" panose="02020603050405020304" pitchFamily="18" charset="0"/>
                        </a:rPr>
                        <a:t> (MV)</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altLang="zh-CN" sz="1200" kern="100" dirty="0">
                          <a:effectLst/>
                          <a:latin typeface="Times New Roman" panose="02020603050405020304" pitchFamily="18" charset="0"/>
                          <a:ea typeface="+mn-ea"/>
                          <a:cs typeface="Times New Roman" panose="02020603050405020304" pitchFamily="18" charset="0"/>
                        </a:rPr>
                        <a:t>2.5</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xmlns="" val="1642333138"/>
                  </a:ext>
                </a:extLst>
              </a:tr>
              <a:tr h="222378">
                <a:tc>
                  <a:txBody>
                    <a:bodyPr/>
                    <a:lstStyle/>
                    <a:p>
                      <a:pPr algn="just">
                        <a:spcAft>
                          <a:spcPts val="0"/>
                        </a:spcAft>
                      </a:pPr>
                      <a:r>
                        <a:rPr lang="en-US" sz="1200" kern="100" dirty="0">
                          <a:effectLst/>
                          <a:latin typeface="Times New Roman" panose="02020603050405020304" pitchFamily="18" charset="0"/>
                          <a:ea typeface="宋体" panose="02010600030101010101" pitchFamily="2" charset="-122"/>
                          <a:cs typeface="Times New Roman" panose="02020603050405020304" pitchFamily="18" charset="0"/>
                        </a:rPr>
                        <a:t>Longitudinal tune</a:t>
                      </a:r>
                    </a:p>
                  </a:txBody>
                  <a:tcPr marL="68580" marR="68580" marT="0" marB="0" anchor="ctr"/>
                </a:tc>
                <a:tc>
                  <a:txBody>
                    <a:bodyPr/>
                    <a:lstStyle/>
                    <a:p>
                      <a:pPr algn="ctr">
                        <a:spcAft>
                          <a:spcPts val="0"/>
                        </a:spcAft>
                      </a:pPr>
                      <a:r>
                        <a:rPr lang="en-US" sz="1200" kern="100" dirty="0">
                          <a:effectLst/>
                          <a:latin typeface="Times New Roman" panose="02020603050405020304" pitchFamily="18" charset="0"/>
                          <a:ea typeface="宋体" panose="02010600030101010101" pitchFamily="2" charset="-122"/>
                          <a:cs typeface="Times New Roman" panose="02020603050405020304" pitchFamily="18" charset="0"/>
                        </a:rPr>
                        <a:t>0.0387</a:t>
                      </a:r>
                    </a:p>
                  </a:txBody>
                  <a:tcPr marL="68580" marR="68580" marT="0" marB="0" anchor="ctr"/>
                </a:tc>
                <a:extLst>
                  <a:ext uri="{0D108BD9-81ED-4DB2-BD59-A6C34878D82A}">
                    <a16:rowId xmlns:a16="http://schemas.microsoft.com/office/drawing/2014/main" xmlns="" val="1116655788"/>
                  </a:ext>
                </a:extLst>
              </a:tr>
            </a:tbl>
          </a:graphicData>
        </a:graphic>
      </p:graphicFrame>
      <p:sp>
        <p:nvSpPr>
          <p:cNvPr id="7" name="矩形 6"/>
          <p:cNvSpPr/>
          <p:nvPr/>
        </p:nvSpPr>
        <p:spPr>
          <a:xfrm>
            <a:off x="936328" y="1168138"/>
            <a:ext cx="6096000" cy="1308050"/>
          </a:xfrm>
          <a:prstGeom prst="rect">
            <a:avLst/>
          </a:prstGeom>
        </p:spPr>
        <p:txBody>
          <a:bodyPr>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Damping with </a:t>
            </a:r>
            <a:r>
              <a:rPr kumimoji="0" lang="en-US" altLang="zh-CN" sz="16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reversed bending magnet</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altLang="zh-CN" sz="1600" b="0" i="0" u="none" strike="noStrike" kern="1200" cap="none" spc="0" normalizeH="0" baseline="0" noProof="0" dirty="0">
                <a:ln>
                  <a:noFill/>
                </a:ln>
                <a:solidFill>
                  <a:srgbClr val="FF0000"/>
                </a:solidFill>
                <a:effectLst/>
                <a:uLnTx/>
                <a:uFillTx/>
                <a:latin typeface="Times New Roman" panose="02020603050405020304" pitchFamily="18" charset="0"/>
                <a:ea typeface="宋体" panose="02010600030101010101" pitchFamily="2" charset="-122"/>
                <a:cs typeface="Times New Roman" panose="02020603050405020304" pitchFamily="18" charset="0"/>
              </a:rPr>
              <a:t>4 (max. 8)-bunch</a:t>
            </a:r>
            <a:r>
              <a:rPr kumimoji="0" lang="en-US"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storage, </a:t>
            </a:r>
            <a:r>
              <a:rPr kumimoji="0" lang="en-GB"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storage time:</a:t>
            </a:r>
            <a:r>
              <a:rPr kumimoji="0" lang="en-GB" altLang="zh-CN" sz="1600" b="0" i="0" u="none" strike="noStrike" kern="1200" cap="none" spc="0" normalizeH="0" baseline="0" noProof="0" dirty="0">
                <a:ln>
                  <a:noFill/>
                </a:ln>
                <a:solidFill>
                  <a:srgbClr val="FF0000"/>
                </a:solidFill>
                <a:effectLst/>
                <a:uLnTx/>
                <a:uFillTx/>
                <a:latin typeface="Times New Roman" panose="02020603050405020304" pitchFamily="18" charset="0"/>
                <a:ea typeface="宋体" panose="02010600030101010101" pitchFamily="2" charset="-122"/>
                <a:cs typeface="Times New Roman" panose="02020603050405020304" pitchFamily="18" charset="0"/>
              </a:rPr>
              <a:t>20 (40)</a:t>
            </a:r>
            <a:r>
              <a:rPr kumimoji="0" lang="en-GB"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en-GB" altLang="zh-CN" sz="1600" b="0" i="0" u="none" strike="noStrike" kern="1200" cap="none" spc="0" normalizeH="0" baseline="0" noProof="0" dirty="0" err="1">
                <a:ln>
                  <a:noFill/>
                </a:ln>
                <a:solidFill>
                  <a:srgbClr val="FF0000"/>
                </a:solidFill>
                <a:effectLst/>
                <a:uLnTx/>
                <a:uFillTx/>
                <a:latin typeface="Times New Roman" panose="02020603050405020304" pitchFamily="18" charset="0"/>
                <a:ea typeface="宋体" panose="02010600030101010101" pitchFamily="2" charset="-122"/>
                <a:cs typeface="Times New Roman" panose="02020603050405020304" pitchFamily="18" charset="0"/>
              </a:rPr>
              <a:t>ms</a:t>
            </a:r>
            <a:endParaRPr kumimoji="0" lang="en-GB" altLang="zh-CN" sz="1600" b="0" i="0" u="none" strike="noStrike" kern="1200" cap="none" spc="0" normalizeH="0" baseline="0" noProof="0" dirty="0">
              <a:ln>
                <a:noFill/>
              </a:ln>
              <a:solidFill>
                <a:srgbClr val="FF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Emittance: 2500</a:t>
            </a:r>
            <a:r>
              <a:rPr kumimoji="0" lang="en-GB"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sym typeface="Symbol"/>
              </a:rPr>
              <a:t> </a:t>
            </a:r>
            <a:r>
              <a:rPr kumimoji="0" lang="en-GB" altLang="zh-CN" sz="1600" b="0" i="0" u="none" strike="noStrike" kern="1200" cap="none" spc="0" normalizeH="0" baseline="0" noProof="0" dirty="0">
                <a:ln>
                  <a:noFill/>
                </a:ln>
                <a:solidFill>
                  <a:srgbClr val="FF0000"/>
                </a:solidFill>
                <a:effectLst/>
                <a:uLnTx/>
                <a:uFillTx/>
                <a:latin typeface="Times New Roman" panose="02020603050405020304" pitchFamily="18" charset="0"/>
                <a:ea typeface="宋体" panose="02010600030101010101" pitchFamily="2" charset="-122"/>
                <a:cs typeface="Times New Roman" panose="02020603050405020304" pitchFamily="18" charset="0"/>
                <a:sym typeface="Symbol"/>
              </a:rPr>
              <a:t>166/75 (97/3) </a:t>
            </a:r>
            <a:r>
              <a:rPr kumimoji="0" lang="en-GB" altLang="zh-CN" sz="1600" b="0" i="0" u="none" strike="noStrike" kern="1200" cap="none" spc="0" normalizeH="0" baseline="0" noProof="0" dirty="0" err="1">
                <a:ln>
                  <a:noFill/>
                </a:ln>
                <a:solidFill>
                  <a:srgbClr val="FF0000"/>
                </a:solidFill>
                <a:effectLst/>
                <a:uLnTx/>
                <a:uFillTx/>
                <a:latin typeface="Times New Roman" panose="02020603050405020304" pitchFamily="18" charset="0"/>
                <a:ea typeface="宋体" panose="02010600030101010101" pitchFamily="2" charset="-122"/>
                <a:cs typeface="Times New Roman" panose="02020603050405020304" pitchFamily="18" charset="0"/>
                <a:sym typeface="Symbol"/>
              </a:rPr>
              <a:t>mm.mrad</a:t>
            </a:r>
            <a:endParaRPr kumimoji="0" lang="en-GB" altLang="zh-CN" sz="1600" b="0" i="0" u="none" strike="noStrike" kern="1200" cap="none" spc="0" normalizeH="0" baseline="0" noProof="0" dirty="0">
              <a:ln>
                <a:noFill/>
              </a:ln>
              <a:solidFill>
                <a:srgbClr val="FF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Flexibility for </a:t>
            </a:r>
            <a:r>
              <a:rPr kumimoji="0" lang="en-GB" altLang="zh-CN" sz="1600" b="0" i="0" u="none" strike="noStrike" kern="1200" cap="none" spc="0" normalizeH="0" baseline="0" noProof="0" dirty="0" err="1">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extr</a:t>
            </a:r>
            <a:r>
              <a:rPr kumimoji="0" lang="en-GB"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emittance</a:t>
            </a:r>
            <a:endParaRPr kumimoji="0" lang="zh-CN" altLang="en-US"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40040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5174" y="1230164"/>
            <a:ext cx="5716644" cy="938719"/>
          </a:xfrm>
          <a:prstGeom prst="rect">
            <a:avLst/>
          </a:prstGeom>
          <a:noFill/>
        </p:spPr>
        <p:txBody>
          <a:bodyPr wrap="square" rtlCol="0">
            <a:spAutoFit/>
          </a:bodyPr>
          <a:lstStyle/>
          <a:p>
            <a:pPr marL="285750" marR="0" lvl="0" indent="-285750" algn="l" defTabSz="914400" rtl="0" eaLnBrk="1" fontAlgn="auto" latinLnBrk="0" hangingPunct="1">
              <a:lnSpc>
                <a:spcPts val="22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Phase/cell: 60</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60</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 </a:t>
            </a:r>
          </a:p>
          <a:p>
            <a:pPr marL="285750" marR="0" lvl="0" indent="-285750" algn="l" defTabSz="914400" rtl="0" eaLnBrk="1" fontAlgn="auto" latinLnBrk="0" hangingPunct="1">
              <a:lnSpc>
                <a:spcPts val="22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Interleave </a:t>
            </a:r>
            <a:r>
              <a:rPr kumimoji="0" lang="en-US" sz="1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sextupole</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 scheme</a:t>
            </a:r>
          </a:p>
          <a:p>
            <a:pPr marL="285750" marR="0" lvl="0" indent="-285750" algn="l" defTabSz="914400" rtl="0" eaLnBrk="1" fontAlgn="auto" latinLnBrk="0" hangingPunct="1">
              <a:lnSpc>
                <a:spcPts val="22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2 sex. families</a:t>
            </a:r>
            <a:endPar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8" name="矩形 7"/>
          <p:cNvSpPr/>
          <p:nvPr/>
        </p:nvSpPr>
        <p:spPr>
          <a:xfrm>
            <a:off x="2775394" y="188640"/>
            <a:ext cx="6482865" cy="646331"/>
          </a:xfrm>
          <a:prstGeom prst="rect">
            <a:avLst/>
          </a:prstGeom>
        </p:spPr>
        <p:txBody>
          <a:bodyPr wrap="none">
            <a:spAutoFit/>
          </a:bodyPr>
          <a:lstStyle/>
          <a:p>
            <a:pPr marL="0" marR="0" lvl="0" indent="0" algn="ctr" fontAlgn="auto">
              <a:lnSpc>
                <a:spcPct val="90000"/>
              </a:lnSpc>
              <a:spcBef>
                <a:spcPct val="0"/>
              </a:spcBef>
              <a:spcAft>
                <a:spcPts val="0"/>
              </a:spcAft>
              <a:buClrTx/>
              <a:buSzTx/>
              <a:tabLst/>
              <a:defRPr/>
            </a:pPr>
            <a:r>
              <a:rPr lang="en-US" sz="4000" b="1" dirty="0">
                <a:solidFill>
                  <a:srgbClr val="C0000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DR optics and error study</a:t>
            </a:r>
          </a:p>
        </p:txBody>
      </p:sp>
      <p:sp>
        <p:nvSpPr>
          <p:cNvPr id="16" name="灯片编号占位符 15">
            <a:extLst>
              <a:ext uri="{FF2B5EF4-FFF2-40B4-BE49-F238E27FC236}">
                <a16:creationId xmlns:a16="http://schemas.microsoft.com/office/drawing/2014/main" xmlns="" id="{7416D2F3-8AB5-4E6F-8FAA-B01D3CF4F26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80639A-74FB-4196-9892-1DEBA969028F}"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3" name="文本框 12"/>
          <p:cNvSpPr txBox="1"/>
          <p:nvPr/>
        </p:nvSpPr>
        <p:spPr>
          <a:xfrm>
            <a:off x="4670677" y="1111753"/>
            <a:ext cx="1894584" cy="1062535"/>
          </a:xfrm>
          <a:prstGeom prst="rect">
            <a:avLst/>
          </a:prstGeom>
          <a:noFill/>
        </p:spPr>
        <p:txBody>
          <a:bodyPr wrap="square" rtlCol="0">
            <a:spAutoFit/>
          </a:bodyPr>
          <a:lstStyle/>
          <a:p>
            <a:pPr marL="285750" marR="0" lvl="0" indent="-285750" algn="l" defTabSz="914400" rtl="0" eaLnBrk="1" fontAlgn="auto" latinLnBrk="0" hangingPunct="1">
              <a:lnSpc>
                <a:spcPts val="26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Cell length: 3m</a:t>
            </a:r>
          </a:p>
          <a:p>
            <a:pPr marL="285750" marR="0" lvl="0" indent="-285750" algn="l" defTabSz="914400" rtl="0" eaLnBrk="1" fontAlgn="auto" latinLnBrk="0" hangingPunct="1">
              <a:lnSpc>
                <a:spcPts val="26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B=1.28T</a:t>
            </a:r>
          </a:p>
          <a:p>
            <a:pPr marL="285750" marR="0" lvl="0" indent="-285750" algn="l" defTabSz="914400" rtl="0" eaLnBrk="1" fontAlgn="auto" latinLnBrk="0" hangingPunct="1">
              <a:lnSpc>
                <a:spcPts val="2600"/>
              </a:lnSpc>
              <a:spcBef>
                <a:spcPts val="0"/>
              </a:spcBef>
              <a:spcAft>
                <a:spcPts val="0"/>
              </a:spcAft>
              <a:buClrTx/>
              <a:buSzTx/>
              <a:buFont typeface="Arial" panose="020B0604020202020204" pitchFamily="34" charset="0"/>
              <a:buChar char="•"/>
              <a:tabLst/>
              <a:defRPr/>
            </a:pPr>
            <a:r>
              <a:rPr kumimoji="0" lang="en-US" sz="18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r>
              <a:rPr kumimoji="0" lang="en-US" sz="1800" b="0" i="1"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r </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r>
              <a:rPr kumimoji="0" lang="en-US" sz="18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r>
              <a:rPr kumimoji="0" lang="en-US" sz="1800" b="0" i="1"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0</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=0.355</a:t>
            </a:r>
            <a:endPar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grpSp>
        <p:nvGrpSpPr>
          <p:cNvPr id="25" name="组合 24">
            <a:extLst>
              <a:ext uri="{FF2B5EF4-FFF2-40B4-BE49-F238E27FC236}">
                <a16:creationId xmlns:a16="http://schemas.microsoft.com/office/drawing/2014/main" xmlns="" id="{B7EEAB11-D6E8-4FB3-BFC8-38C517854F5F}"/>
              </a:ext>
            </a:extLst>
          </p:cNvPr>
          <p:cNvGrpSpPr/>
          <p:nvPr/>
        </p:nvGrpSpPr>
        <p:grpSpPr>
          <a:xfrm>
            <a:off x="848424" y="2185209"/>
            <a:ext cx="4507347" cy="4070867"/>
            <a:chOff x="1157803" y="2185209"/>
            <a:chExt cx="4507347" cy="4070867"/>
          </a:xfrm>
        </p:grpSpPr>
        <p:pic>
          <p:nvPicPr>
            <p:cNvPr id="3" name="图片 2"/>
            <p:cNvPicPr>
              <a:picLocks noChangeAspect="1"/>
            </p:cNvPicPr>
            <p:nvPr/>
          </p:nvPicPr>
          <p:blipFill rotWithShape="1">
            <a:blip r:embed="rId2"/>
            <a:srcRect l="10918" t="4731" r="17541" b="9799"/>
            <a:stretch/>
          </p:blipFill>
          <p:spPr>
            <a:xfrm>
              <a:off x="1157803" y="2453323"/>
              <a:ext cx="4507347" cy="3802753"/>
            </a:xfrm>
            <a:prstGeom prst="rect">
              <a:avLst/>
            </a:prstGeom>
          </p:spPr>
        </p:pic>
        <p:sp>
          <p:nvSpPr>
            <p:cNvPr id="7" name="文本框 6"/>
            <p:cNvSpPr txBox="1"/>
            <p:nvPr/>
          </p:nvSpPr>
          <p:spPr>
            <a:xfrm>
              <a:off x="3262895" y="3894422"/>
              <a:ext cx="80256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Arc</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10" name="下箭头 9"/>
            <p:cNvSpPr/>
            <p:nvPr/>
          </p:nvSpPr>
          <p:spPr>
            <a:xfrm>
              <a:off x="2723465" y="2295868"/>
              <a:ext cx="124990" cy="1644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文本框 11"/>
            <p:cNvSpPr txBox="1"/>
            <p:nvPr/>
          </p:nvSpPr>
          <p:spPr>
            <a:xfrm>
              <a:off x="3953233" y="2200060"/>
              <a:ext cx="8593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B=1.28T</a:t>
              </a:r>
              <a:endPar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4" name="矩形 13"/>
            <p:cNvSpPr/>
            <p:nvPr/>
          </p:nvSpPr>
          <p:spPr>
            <a:xfrm>
              <a:off x="2829121" y="2185209"/>
              <a:ext cx="413896"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r>
                <a:rPr kumimoji="0" lang="en-US" sz="1400" b="0" i="1" u="none" strike="noStrike" kern="1200" cap="none" spc="0" normalizeH="0" baseline="-25000" noProof="0" dirty="0">
                  <a:ln>
                    <a:noFill/>
                  </a:ln>
                  <a:solidFill>
                    <a:srgbClr val="FF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r </a:t>
              </a:r>
              <a:endParaRPr kumimoji="0" lang="en-US" sz="14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15" name="矩形 14"/>
            <p:cNvSpPr/>
            <p:nvPr/>
          </p:nvSpPr>
          <p:spPr>
            <a:xfrm>
              <a:off x="4105334" y="2474657"/>
              <a:ext cx="367408"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r>
                <a:rPr kumimoji="0" lang="en-US" sz="1400" b="0" i="1"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0 </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pic>
        <p:nvPicPr>
          <p:cNvPr id="11" name="图片 10">
            <a:extLst>
              <a:ext uri="{FF2B5EF4-FFF2-40B4-BE49-F238E27FC236}">
                <a16:creationId xmlns:a16="http://schemas.microsoft.com/office/drawing/2014/main" xmlns="" id="{26AA25A7-E1F6-4243-8C0F-476DE2479A46}"/>
              </a:ext>
            </a:extLst>
          </p:cNvPr>
          <p:cNvPicPr>
            <a:picLocks noChangeAspect="1"/>
          </p:cNvPicPr>
          <p:nvPr/>
        </p:nvPicPr>
        <p:blipFill>
          <a:blip r:embed="rId3"/>
          <a:stretch>
            <a:fillRect/>
          </a:stretch>
        </p:blipFill>
        <p:spPr>
          <a:xfrm>
            <a:off x="5447928" y="3068960"/>
            <a:ext cx="6204230" cy="3024336"/>
          </a:xfrm>
          <a:prstGeom prst="rect">
            <a:avLst/>
          </a:prstGeom>
        </p:spPr>
        <p:style>
          <a:lnRef idx="2">
            <a:schemeClr val="accent1"/>
          </a:lnRef>
          <a:fillRef idx="1">
            <a:schemeClr val="lt1"/>
          </a:fillRef>
          <a:effectRef idx="0">
            <a:schemeClr val="accent1"/>
          </a:effectRef>
          <a:fontRef idx="minor">
            <a:schemeClr val="dk1"/>
          </a:fontRef>
        </p:style>
      </p:pic>
      <p:pic>
        <p:nvPicPr>
          <p:cNvPr id="28" name="图片 27">
            <a:extLst>
              <a:ext uri="{FF2B5EF4-FFF2-40B4-BE49-F238E27FC236}">
                <a16:creationId xmlns:a16="http://schemas.microsoft.com/office/drawing/2014/main" xmlns="" id="{1DA8D32B-3589-40D7-AC26-10170BDDD51B}"/>
              </a:ext>
            </a:extLst>
          </p:cNvPr>
          <p:cNvPicPr>
            <a:picLocks noChangeAspect="1"/>
          </p:cNvPicPr>
          <p:nvPr/>
        </p:nvPicPr>
        <p:blipFill>
          <a:blip r:embed="rId4"/>
          <a:stretch>
            <a:fillRect/>
          </a:stretch>
        </p:blipFill>
        <p:spPr>
          <a:xfrm>
            <a:off x="6960096" y="1196752"/>
            <a:ext cx="2088232" cy="1656184"/>
          </a:xfrm>
          <a:prstGeom prst="rect">
            <a:avLst/>
          </a:prstGeom>
        </p:spPr>
      </p:pic>
      <p:pic>
        <p:nvPicPr>
          <p:cNvPr id="29" name="图片 28">
            <a:extLst>
              <a:ext uri="{FF2B5EF4-FFF2-40B4-BE49-F238E27FC236}">
                <a16:creationId xmlns:a16="http://schemas.microsoft.com/office/drawing/2014/main" xmlns="" id="{AD8D973E-AC91-48A2-A579-E67236CB72B4}"/>
              </a:ext>
            </a:extLst>
          </p:cNvPr>
          <p:cNvPicPr>
            <a:picLocks noChangeAspect="1"/>
          </p:cNvPicPr>
          <p:nvPr/>
        </p:nvPicPr>
        <p:blipFill>
          <a:blip r:embed="rId5"/>
          <a:stretch>
            <a:fillRect/>
          </a:stretch>
        </p:blipFill>
        <p:spPr>
          <a:xfrm>
            <a:off x="9120336" y="1130960"/>
            <a:ext cx="2160240" cy="1720190"/>
          </a:xfrm>
          <a:prstGeom prst="rect">
            <a:avLst/>
          </a:prstGeom>
        </p:spPr>
      </p:pic>
      <p:sp>
        <p:nvSpPr>
          <p:cNvPr id="30" name="文本框 29">
            <a:extLst>
              <a:ext uri="{FF2B5EF4-FFF2-40B4-BE49-F238E27FC236}">
                <a16:creationId xmlns:a16="http://schemas.microsoft.com/office/drawing/2014/main" xmlns="" id="{9F18EC6E-F2C5-47D6-A13A-9CCD8194430A}"/>
              </a:ext>
            </a:extLst>
          </p:cNvPr>
          <p:cNvSpPr txBox="1"/>
          <p:nvPr/>
        </p:nvSpPr>
        <p:spPr>
          <a:xfrm>
            <a:off x="5447928" y="2636912"/>
            <a:ext cx="1512168"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285750" indent="-285750">
              <a:buFont typeface="Wingdings" panose="05000000000000000000" pitchFamily="2" charset="2"/>
              <a:buChar char="Ø"/>
            </a:pPr>
            <a:r>
              <a:rPr lang="en-US" altLang="zh-SG" dirty="0"/>
              <a:t>Error study</a:t>
            </a:r>
            <a:endParaRPr lang="zh-SG" altLang="en-US" dirty="0"/>
          </a:p>
        </p:txBody>
      </p:sp>
    </p:spTree>
    <p:extLst>
      <p:ext uri="{BB962C8B-B14F-4D97-AF65-F5344CB8AC3E}">
        <p14:creationId xmlns:p14="http://schemas.microsoft.com/office/powerpoint/2010/main" val="34318888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a:extLst>
              <a:ext uri="{FF2B5EF4-FFF2-40B4-BE49-F238E27FC236}">
                <a16:creationId xmlns:a16="http://schemas.microsoft.com/office/drawing/2014/main" xmlns="" id="{9E598FFA-C1D8-4F94-8654-136A3639B30D}"/>
              </a:ext>
            </a:extLst>
          </p:cNvPr>
          <p:cNvPicPr>
            <a:picLocks noChangeAspect="1"/>
          </p:cNvPicPr>
          <p:nvPr/>
        </p:nvPicPr>
        <p:blipFill rotWithShape="1">
          <a:blip r:embed="rId3"/>
          <a:srcRect l="9342" t="4049" r="14898" b="19671"/>
          <a:stretch/>
        </p:blipFill>
        <p:spPr>
          <a:xfrm>
            <a:off x="5252058" y="4516407"/>
            <a:ext cx="2237953" cy="1534770"/>
          </a:xfrm>
          <a:prstGeom prst="rect">
            <a:avLst/>
          </a:prstGeom>
        </p:spPr>
      </p:pic>
      <p:sp>
        <p:nvSpPr>
          <p:cNvPr id="2" name="标题 1"/>
          <p:cNvSpPr>
            <a:spLocks noGrp="1"/>
          </p:cNvSpPr>
          <p:nvPr>
            <p:ph type="title"/>
          </p:nvPr>
        </p:nvSpPr>
        <p:spPr/>
        <p:txBody>
          <a:bodyPr>
            <a:noAutofit/>
          </a:bodyPr>
          <a:lstStyle/>
          <a:p>
            <a:pPr algn="ctr"/>
            <a:r>
              <a:rPr lang="en-US" sz="3600" dirty="0">
                <a:solidFill>
                  <a:srgbClr val="C00000"/>
                </a:solidFill>
                <a:latin typeface="Arial" panose="020B0604020202020204" pitchFamily="34" charset="0"/>
                <a:ea typeface="+mj-ea"/>
                <a:cs typeface="Arial" panose="020B0604020202020204" pitchFamily="34" charset="0"/>
              </a:rPr>
              <a:t>Alternative design for the DR with polarization</a:t>
            </a:r>
          </a:p>
        </p:txBody>
      </p:sp>
      <p:sp>
        <p:nvSpPr>
          <p:cNvPr id="29" name="灯片编号占位符 28">
            <a:extLst>
              <a:ext uri="{FF2B5EF4-FFF2-40B4-BE49-F238E27FC236}">
                <a16:creationId xmlns:a16="http://schemas.microsoft.com/office/drawing/2014/main" xmlns="" id="{5F87BE1F-2F99-4F71-8890-47DF4FD8B5B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80639A-74FB-4196-9892-1DEBA969028F}"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7" name="图片 6"/>
          <p:cNvPicPr>
            <a:picLocks noChangeAspect="1"/>
          </p:cNvPicPr>
          <p:nvPr/>
        </p:nvPicPr>
        <p:blipFill>
          <a:blip r:embed="rId4"/>
          <a:stretch>
            <a:fillRect/>
          </a:stretch>
        </p:blipFill>
        <p:spPr>
          <a:xfrm>
            <a:off x="839416" y="3645024"/>
            <a:ext cx="4036474" cy="2582062"/>
          </a:xfrm>
          <a:prstGeom prst="rect">
            <a:avLst/>
          </a:prstGeom>
        </p:spPr>
      </p:pic>
      <p:pic>
        <p:nvPicPr>
          <p:cNvPr id="8" name="图片 7"/>
          <p:cNvPicPr>
            <a:picLocks noChangeAspect="1"/>
          </p:cNvPicPr>
          <p:nvPr/>
        </p:nvPicPr>
        <p:blipFill>
          <a:blip r:embed="rId5"/>
          <a:stretch>
            <a:fillRect/>
          </a:stretch>
        </p:blipFill>
        <p:spPr>
          <a:xfrm>
            <a:off x="5162828" y="1219569"/>
            <a:ext cx="2270058" cy="1668356"/>
          </a:xfrm>
          <a:prstGeom prst="rect">
            <a:avLst/>
          </a:prstGeom>
        </p:spPr>
      </p:pic>
      <p:sp>
        <p:nvSpPr>
          <p:cNvPr id="12" name="文本框 11"/>
          <p:cNvSpPr txBox="1"/>
          <p:nvPr/>
        </p:nvSpPr>
        <p:spPr>
          <a:xfrm>
            <a:off x="815735" y="1151229"/>
            <a:ext cx="4381226" cy="646331"/>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Produce polarized positron beam for the purpose of energy calibration @ Z &amp; W*.</a:t>
            </a:r>
          </a:p>
        </p:txBody>
      </p:sp>
      <p:sp>
        <p:nvSpPr>
          <p:cNvPr id="13" name="文本框 12"/>
          <p:cNvSpPr txBox="1"/>
          <p:nvPr/>
        </p:nvSpPr>
        <p:spPr>
          <a:xfrm>
            <a:off x="802578" y="2184042"/>
            <a:ext cx="4394383" cy="369332"/>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Compatible with standard top up operation</a:t>
            </a:r>
          </a:p>
        </p:txBody>
      </p:sp>
      <p:sp>
        <p:nvSpPr>
          <p:cNvPr id="14" name="文本框 13"/>
          <p:cNvSpPr txBox="1"/>
          <p:nvPr/>
        </p:nvSpPr>
        <p:spPr>
          <a:xfrm>
            <a:off x="1309117" y="1822228"/>
            <a:ext cx="3598394" cy="338554"/>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10 min storage </a:t>
            </a: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 ~20% polarization</a:t>
            </a:r>
          </a:p>
        </p:txBody>
      </p:sp>
      <p:sp>
        <p:nvSpPr>
          <p:cNvPr id="15" name="文本框 14"/>
          <p:cNvSpPr txBox="1"/>
          <p:nvPr/>
        </p:nvSpPr>
        <p:spPr>
          <a:xfrm>
            <a:off x="796001" y="2559011"/>
            <a:ext cx="4124668" cy="369332"/>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Asymmetric wigglers</a:t>
            </a:r>
          </a:p>
        </p:txBody>
      </p:sp>
      <p:sp>
        <p:nvSpPr>
          <p:cNvPr id="16" name="文本框 15"/>
          <p:cNvSpPr txBox="1"/>
          <p:nvPr/>
        </p:nvSpPr>
        <p:spPr>
          <a:xfrm>
            <a:off x="1295961" y="2920824"/>
            <a:ext cx="4072040" cy="523220"/>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B</a:t>
            </a:r>
            <a:r>
              <a:rPr kumimoji="0" lang="en-US" sz="1400" b="0" i="0"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
            </a: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=1.8T=5 B</a:t>
            </a:r>
            <a:r>
              <a:rPr kumimoji="0" lang="en-US" sz="1400" b="0" i="0"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
            </a:r>
            <a:endPar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cell length=1.5m</a:t>
            </a:r>
          </a:p>
        </p:txBody>
      </p:sp>
      <p:sp>
        <p:nvSpPr>
          <p:cNvPr id="19" name="文本框 18"/>
          <p:cNvSpPr txBox="1"/>
          <p:nvPr/>
        </p:nvSpPr>
        <p:spPr>
          <a:xfrm>
            <a:off x="6156671" y="6156671"/>
            <a:ext cx="980184"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4472C4">
                    <a:lumMod val="75000"/>
                  </a:srgbClr>
                </a:solidFill>
                <a:effectLst/>
                <a:uLnTx/>
                <a:uFillTx/>
                <a:latin typeface="Times New Roman" panose="02020603050405020304" pitchFamily="18" charset="0"/>
                <a:ea typeface="+mn-ea"/>
                <a:cs typeface="Times New Roman" panose="02020603050405020304" pitchFamily="18" charset="0"/>
              </a:rPr>
              <a:t>16 wigglers</a:t>
            </a:r>
          </a:p>
        </p:txBody>
      </p:sp>
      <p:cxnSp>
        <p:nvCxnSpPr>
          <p:cNvPr id="21" name="直接箭头连接符 20"/>
          <p:cNvCxnSpPr/>
          <p:nvPr/>
        </p:nvCxnSpPr>
        <p:spPr>
          <a:xfrm flipH="1" flipV="1">
            <a:off x="5998789" y="5972476"/>
            <a:ext cx="355234" cy="2565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flipH="1" flipV="1">
            <a:off x="6156671" y="5972475"/>
            <a:ext cx="269715" cy="2499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flipV="1">
            <a:off x="6551376" y="5952740"/>
            <a:ext cx="124990" cy="2894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flipV="1">
            <a:off x="6607293" y="5979053"/>
            <a:ext cx="226955" cy="2434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6"/>
          <a:srcRect b="19320"/>
          <a:stretch/>
        </p:blipFill>
        <p:spPr>
          <a:xfrm>
            <a:off x="3420776" y="2582544"/>
            <a:ext cx="1749746" cy="990312"/>
          </a:xfrm>
          <a:prstGeom prst="rect">
            <a:avLst/>
          </a:prstGeom>
        </p:spPr>
      </p:pic>
      <p:sp>
        <p:nvSpPr>
          <p:cNvPr id="6" name="矩形 5"/>
          <p:cNvSpPr/>
          <p:nvPr/>
        </p:nvSpPr>
        <p:spPr>
          <a:xfrm>
            <a:off x="4190292" y="3540363"/>
            <a:ext cx="1414519" cy="5078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Wiedemann</a:t>
            </a:r>
            <a:r>
              <a:rPr kumimoji="0" lang="en-US" sz="9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Particle Accelerator Physics, 4 Edition</a:t>
            </a:r>
          </a:p>
        </p:txBody>
      </p:sp>
      <p:sp>
        <p:nvSpPr>
          <p:cNvPr id="18" name="文本框 17"/>
          <p:cNvSpPr txBox="1"/>
          <p:nvPr/>
        </p:nvSpPr>
        <p:spPr>
          <a:xfrm>
            <a:off x="10848528" y="980728"/>
            <a:ext cx="142093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Z. </a:t>
            </a:r>
            <a:r>
              <a:rPr kumimoji="0" lang="en-US" sz="12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Duan</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D. Wang</a:t>
            </a:r>
          </a:p>
        </p:txBody>
      </p:sp>
      <p:pic>
        <p:nvPicPr>
          <p:cNvPr id="20" name="图片 19">
            <a:extLst>
              <a:ext uri="{FF2B5EF4-FFF2-40B4-BE49-F238E27FC236}">
                <a16:creationId xmlns:a16="http://schemas.microsoft.com/office/drawing/2014/main" xmlns="" id="{A9CCF5D0-0647-40F0-B442-D319AF9BA01F}"/>
              </a:ext>
            </a:extLst>
          </p:cNvPr>
          <p:cNvPicPr>
            <a:picLocks noChangeAspect="1"/>
          </p:cNvPicPr>
          <p:nvPr/>
        </p:nvPicPr>
        <p:blipFill rotWithShape="1">
          <a:blip r:embed="rId7"/>
          <a:srcRect l="10294" t="4337" r="13238" b="15561"/>
          <a:stretch/>
        </p:blipFill>
        <p:spPr>
          <a:xfrm>
            <a:off x="5183841" y="2891118"/>
            <a:ext cx="2265829" cy="1613647"/>
          </a:xfrm>
          <a:prstGeom prst="rect">
            <a:avLst/>
          </a:prstGeom>
        </p:spPr>
      </p:pic>
      <p:sp>
        <p:nvSpPr>
          <p:cNvPr id="22" name="文本框 21">
            <a:extLst>
              <a:ext uri="{FF2B5EF4-FFF2-40B4-BE49-F238E27FC236}">
                <a16:creationId xmlns:a16="http://schemas.microsoft.com/office/drawing/2014/main" xmlns="" id="{1542AAF2-1EDB-4DB9-9209-74BB9DFC08AC}"/>
              </a:ext>
            </a:extLst>
          </p:cNvPr>
          <p:cNvSpPr txBox="1"/>
          <p:nvPr/>
        </p:nvSpPr>
        <p:spPr>
          <a:xfrm>
            <a:off x="6091518" y="1943099"/>
            <a:ext cx="517711"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SG" sz="12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arc</a:t>
            </a:r>
            <a:endParaRPr kumimoji="0" lang="zh-SG" altLang="en-US" sz="12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26" name="文本框 25">
            <a:extLst>
              <a:ext uri="{FF2B5EF4-FFF2-40B4-BE49-F238E27FC236}">
                <a16:creationId xmlns:a16="http://schemas.microsoft.com/office/drawing/2014/main" xmlns="" id="{BFA08491-E198-4611-9C82-C7AA32F6E21A}"/>
              </a:ext>
            </a:extLst>
          </p:cNvPr>
          <p:cNvSpPr txBox="1"/>
          <p:nvPr/>
        </p:nvSpPr>
        <p:spPr>
          <a:xfrm>
            <a:off x="5827058" y="3312458"/>
            <a:ext cx="95025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SG" sz="12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wiggler</a:t>
            </a:r>
            <a:endParaRPr kumimoji="0" lang="zh-SG" altLang="en-US" sz="12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graphicFrame>
        <p:nvGraphicFramePr>
          <p:cNvPr id="28" name="表格 27">
            <a:extLst>
              <a:ext uri="{FF2B5EF4-FFF2-40B4-BE49-F238E27FC236}">
                <a16:creationId xmlns:a16="http://schemas.microsoft.com/office/drawing/2014/main" xmlns="" id="{E973C485-8454-4D20-A5D1-B77E4ECEA387}"/>
              </a:ext>
            </a:extLst>
          </p:cNvPr>
          <p:cNvGraphicFramePr>
            <a:graphicFrameLocks noGrp="1"/>
          </p:cNvGraphicFramePr>
          <p:nvPr>
            <p:extLst>
              <p:ext uri="{D42A27DB-BD31-4B8C-83A1-F6EECF244321}">
                <p14:modId xmlns:p14="http://schemas.microsoft.com/office/powerpoint/2010/main" val="1131258024"/>
              </p:ext>
            </p:extLst>
          </p:nvPr>
        </p:nvGraphicFramePr>
        <p:xfrm>
          <a:off x="7536160" y="1268760"/>
          <a:ext cx="3526032" cy="5102675"/>
        </p:xfrm>
        <a:graphic>
          <a:graphicData uri="http://schemas.openxmlformats.org/drawingml/2006/table">
            <a:tbl>
              <a:tblPr>
                <a:tableStyleId>{5940675A-B579-460E-94D1-54222C63F5DA}</a:tableStyleId>
              </a:tblPr>
              <a:tblGrid>
                <a:gridCol w="1552499">
                  <a:extLst>
                    <a:ext uri="{9D8B030D-6E8A-4147-A177-3AD203B41FA5}">
                      <a16:colId xmlns:a16="http://schemas.microsoft.com/office/drawing/2014/main" xmlns="" val="2690366013"/>
                    </a:ext>
                  </a:extLst>
                </a:gridCol>
                <a:gridCol w="1032812">
                  <a:extLst>
                    <a:ext uri="{9D8B030D-6E8A-4147-A177-3AD203B41FA5}">
                      <a16:colId xmlns:a16="http://schemas.microsoft.com/office/drawing/2014/main" xmlns="" val="3193459733"/>
                    </a:ext>
                  </a:extLst>
                </a:gridCol>
                <a:gridCol w="940721">
                  <a:extLst>
                    <a:ext uri="{9D8B030D-6E8A-4147-A177-3AD203B41FA5}">
                      <a16:colId xmlns:a16="http://schemas.microsoft.com/office/drawing/2014/main" xmlns="" val="156678020"/>
                    </a:ext>
                  </a:extLst>
                </a:gridCol>
              </a:tblGrid>
              <a:tr h="204107">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100" kern="100" dirty="0">
                          <a:effectLst/>
                          <a:latin typeface="Times New Roman" panose="02020603050405020304" pitchFamily="18" charset="0"/>
                          <a:cs typeface="Times New Roman" panose="02020603050405020304" pitchFamily="18" charset="0"/>
                        </a:rPr>
                        <a:t> DR V</a:t>
                      </a:r>
                      <a:r>
                        <a:rPr lang="en-US" altLang="zh-CN" sz="1100" kern="100" dirty="0">
                          <a:effectLst/>
                          <a:latin typeface="Times New Roman" panose="02020603050405020304" pitchFamily="18" charset="0"/>
                          <a:cs typeface="Times New Roman" panose="02020603050405020304" pitchFamily="18" charset="0"/>
                        </a:rPr>
                        <a:t>4</a:t>
                      </a:r>
                      <a:r>
                        <a:rPr lang="en-GB" sz="1100" kern="100" dirty="0">
                          <a:effectLst/>
                          <a:latin typeface="Times New Roman" panose="02020603050405020304" pitchFamily="18" charset="0"/>
                          <a:cs typeface="Times New Roman" panose="02020603050405020304" pitchFamily="18" charset="0"/>
                        </a:rPr>
                        <a:t>.0</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b="1" kern="100" dirty="0" err="1">
                          <a:effectLst/>
                          <a:latin typeface="Times New Roman" panose="02020603050405020304" pitchFamily="18" charset="0"/>
                          <a:ea typeface="宋体" panose="02010600030101010101" pitchFamily="2" charset="-122"/>
                          <a:cs typeface="Times New Roman" panose="02020603050405020304" pitchFamily="18" charset="0"/>
                        </a:rPr>
                        <a:t>unpolarized</a:t>
                      </a:r>
                      <a:r>
                        <a:rPr lang="en-US" sz="1100" b="1" kern="100" dirty="0">
                          <a:effectLst/>
                          <a:latin typeface="Times New Roman" panose="02020603050405020304" pitchFamily="18" charset="0"/>
                          <a:ea typeface="宋体" panose="02010600030101010101" pitchFamily="2" charset="-122"/>
                          <a:cs typeface="Times New Roman" panose="02020603050405020304" pitchFamily="18" charset="0"/>
                        </a:rPr>
                        <a:t> e+</a:t>
                      </a:r>
                    </a:p>
                  </a:txBody>
                  <a:tcPr marL="68580" marR="68580" marT="0" marB="0" anchor="ctr"/>
                </a:tc>
                <a:tc>
                  <a:txBody>
                    <a:bodyPr/>
                    <a:lstStyle/>
                    <a:p>
                      <a:pPr algn="ctr">
                        <a:spcAft>
                          <a:spcPts val="0"/>
                        </a:spcAft>
                      </a:pPr>
                      <a:r>
                        <a:rPr lang="en-US" sz="1100" b="1" kern="100" dirty="0">
                          <a:effectLst/>
                          <a:latin typeface="Times New Roman" panose="02020603050405020304" pitchFamily="18" charset="0"/>
                          <a:ea typeface="宋体" panose="02010600030101010101" pitchFamily="2" charset="-122"/>
                          <a:cs typeface="Times New Roman" panose="02020603050405020304" pitchFamily="18" charset="0"/>
                        </a:rPr>
                        <a:t>polarized e+</a:t>
                      </a:r>
                    </a:p>
                  </a:txBody>
                  <a:tcPr marL="68580" marR="68580" marT="0" marB="0" anchor="ctr"/>
                </a:tc>
                <a:extLst>
                  <a:ext uri="{0D108BD9-81ED-4DB2-BD59-A6C34878D82A}">
                    <a16:rowId xmlns:a16="http://schemas.microsoft.com/office/drawing/2014/main" xmlns="" val="3220273717"/>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Energy (</a:t>
                      </a:r>
                      <a:r>
                        <a:rPr lang="en-GB" sz="1100" kern="100" dirty="0" err="1">
                          <a:effectLst/>
                          <a:latin typeface="Times New Roman" panose="02020603050405020304" pitchFamily="18" charset="0"/>
                          <a:cs typeface="Times New Roman" panose="02020603050405020304" pitchFamily="18" charset="0"/>
                        </a:rPr>
                        <a:t>Gev</a:t>
                      </a:r>
                      <a:r>
                        <a:rPr lang="en-GB" sz="1100" kern="100" dirty="0">
                          <a:effectLst/>
                          <a:latin typeface="Times New Roman" panose="02020603050405020304" pitchFamily="18" charset="0"/>
                          <a:cs typeface="Times New Roman" panose="02020603050405020304" pitchFamily="18" charset="0"/>
                        </a:rPr>
                        <a:t>)</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1.542</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2194344925"/>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Circumference (m)</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US" altLang="zh-CN" sz="1100" kern="100" dirty="0">
                          <a:effectLst/>
                          <a:latin typeface="Times New Roman" panose="02020603050405020304" pitchFamily="18" charset="0"/>
                          <a:cs typeface="Times New Roman" panose="02020603050405020304" pitchFamily="18" charset="0"/>
                        </a:rPr>
                        <a:t>145</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1962159991"/>
                  </a:ext>
                </a:extLst>
              </a:tr>
              <a:tr h="204107">
                <a:tc>
                  <a:txBody>
                    <a:bodyPr/>
                    <a:lstStyle/>
                    <a:p>
                      <a:pPr algn="just">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Number of trains</a:t>
                      </a:r>
                    </a:p>
                  </a:txBody>
                  <a:tcPr marL="68580" marR="68580" marT="0" marB="0"/>
                </a:tc>
                <a:tc gridSpan="2">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2(4)</a:t>
                      </a: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145690270"/>
                  </a:ext>
                </a:extLst>
              </a:tr>
              <a:tr h="204107">
                <a:tc>
                  <a:txBody>
                    <a:bodyPr/>
                    <a:lstStyle/>
                    <a:p>
                      <a:pPr algn="just">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Number of bunches/</a:t>
                      </a:r>
                      <a:r>
                        <a:rPr lang="en-US" sz="1100" kern="100" dirty="0" err="1">
                          <a:effectLst/>
                          <a:latin typeface="Times New Roman" panose="02020603050405020304" pitchFamily="18" charset="0"/>
                          <a:ea typeface="宋体" panose="02010600030101010101" pitchFamily="2" charset="-122"/>
                          <a:cs typeface="Times New Roman" panose="02020603050405020304" pitchFamily="18" charset="0"/>
                        </a:rPr>
                        <a:t>trian</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1(2)</a:t>
                      </a: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1118453829"/>
                  </a:ext>
                </a:extLst>
              </a:tr>
              <a:tr h="204107">
                <a:tc>
                  <a:txBody>
                    <a:bodyPr/>
                    <a:lstStyle/>
                    <a:p>
                      <a:pPr algn="just">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Total current (mA)</a:t>
                      </a:r>
                    </a:p>
                  </a:txBody>
                  <a:tcPr marL="68580" marR="68580" marT="0" marB="0"/>
                </a:tc>
                <a:tc gridSpan="2">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12.4</a:t>
                      </a: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926438368"/>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Bending radius (m)</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US" altLang="zh-CN" sz="1100" kern="100" dirty="0">
                          <a:effectLst/>
                          <a:latin typeface="Times New Roman" panose="02020603050405020304" pitchFamily="18" charset="0"/>
                          <a:ea typeface="+mn-ea"/>
                          <a:cs typeface="Times New Roman" panose="02020603050405020304" pitchFamily="18" charset="0"/>
                        </a:rPr>
                        <a:t>3.44</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933226502"/>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Dipole strength B</a:t>
                      </a:r>
                      <a:r>
                        <a:rPr lang="en-GB" sz="1100" kern="100" baseline="-25000" dirty="0">
                          <a:effectLst/>
                          <a:latin typeface="Times New Roman" panose="02020603050405020304" pitchFamily="18" charset="0"/>
                          <a:cs typeface="Times New Roman" panose="02020603050405020304" pitchFamily="18" charset="0"/>
                        </a:rPr>
                        <a:t>0</a:t>
                      </a:r>
                      <a:r>
                        <a:rPr lang="en-GB" sz="1100" kern="100" dirty="0">
                          <a:effectLst/>
                          <a:latin typeface="Times New Roman" panose="02020603050405020304" pitchFamily="18" charset="0"/>
                          <a:cs typeface="Times New Roman" panose="02020603050405020304" pitchFamily="18" charset="0"/>
                        </a:rPr>
                        <a:t> (T)</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1.</a:t>
                      </a:r>
                      <a:r>
                        <a:rPr lang="en-US" sz="1100" kern="100" dirty="0">
                          <a:effectLst/>
                          <a:latin typeface="Times New Roman" panose="02020603050405020304" pitchFamily="18" charset="0"/>
                          <a:cs typeface="Times New Roman" panose="02020603050405020304" pitchFamily="18" charset="0"/>
                        </a:rPr>
                        <a:t>5</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1628871302"/>
                  </a:ext>
                </a:extLst>
              </a:tr>
              <a:tr h="204107">
                <a:tc>
                  <a:txBody>
                    <a:bodyPr/>
                    <a:lstStyle/>
                    <a:p>
                      <a:pPr algn="just">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Wiggler strength B</a:t>
                      </a:r>
                      <a:r>
                        <a:rPr lang="en-US" sz="1100" kern="100" baseline="-250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 (T)</a:t>
                      </a:r>
                    </a:p>
                  </a:txBody>
                  <a:tcPr marL="68580" marR="68580" marT="0" marB="0"/>
                </a:tc>
                <a:tc gridSpan="2">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1.8</a:t>
                      </a:r>
                    </a:p>
                  </a:txBody>
                  <a:tcPr marL="68580" marR="68580" marT="0" marB="0"/>
                </a:tc>
                <a:tc hMerge="1">
                  <a:txBody>
                    <a:bodyPr/>
                    <a:lstStyle/>
                    <a:p>
                      <a:endParaRPr lang="en-US"/>
                    </a:p>
                  </a:txBody>
                  <a:tcPr/>
                </a:tc>
                <a:extLst>
                  <a:ext uri="{0D108BD9-81ED-4DB2-BD59-A6C34878D82A}">
                    <a16:rowId xmlns:a16="http://schemas.microsoft.com/office/drawing/2014/main" xmlns="" val="2951416292"/>
                  </a:ext>
                </a:extLst>
              </a:tr>
              <a:tr h="204107">
                <a:tc>
                  <a:txBody>
                    <a:bodyPr/>
                    <a:lstStyle/>
                    <a:p>
                      <a:pPr algn="just">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Wiggler cell length (m)</a:t>
                      </a:r>
                    </a:p>
                  </a:txBody>
                  <a:tcPr marL="68580" marR="68580" marT="0" marB="0"/>
                </a:tc>
                <a:tc gridSpan="2">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1.5</a:t>
                      </a:r>
                    </a:p>
                  </a:txBody>
                  <a:tcPr marL="68580" marR="68580" marT="0" marB="0"/>
                </a:tc>
                <a:tc hMerge="1">
                  <a:txBody>
                    <a:bodyPr/>
                    <a:lstStyle/>
                    <a:p>
                      <a:endParaRPr lang="en-US"/>
                    </a:p>
                  </a:txBody>
                  <a:tcPr/>
                </a:tc>
                <a:extLst>
                  <a:ext uri="{0D108BD9-81ED-4DB2-BD59-A6C34878D82A}">
                    <a16:rowId xmlns:a16="http://schemas.microsoft.com/office/drawing/2014/main" xmlns="" val="4158875453"/>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U</a:t>
                      </a:r>
                      <a:r>
                        <a:rPr lang="en-GB" sz="1100" kern="100" baseline="-25000" dirty="0">
                          <a:effectLst/>
                          <a:latin typeface="Times New Roman" panose="02020603050405020304" pitchFamily="18" charset="0"/>
                          <a:cs typeface="Times New Roman" panose="02020603050405020304" pitchFamily="18" charset="0"/>
                        </a:rPr>
                        <a:t>0</a:t>
                      </a:r>
                      <a:r>
                        <a:rPr lang="en-GB" sz="1100" kern="100" dirty="0">
                          <a:effectLst/>
                          <a:latin typeface="Times New Roman" panose="02020603050405020304" pitchFamily="18" charset="0"/>
                          <a:cs typeface="Times New Roman" panose="02020603050405020304" pitchFamily="18" charset="0"/>
                        </a:rPr>
                        <a:t> (</a:t>
                      </a:r>
                      <a:r>
                        <a:rPr lang="en-GB" sz="1100" kern="100" dirty="0" err="1">
                          <a:effectLst/>
                          <a:latin typeface="Times New Roman" panose="02020603050405020304" pitchFamily="18" charset="0"/>
                          <a:cs typeface="Times New Roman" panose="02020603050405020304" pitchFamily="18" charset="0"/>
                        </a:rPr>
                        <a:t>kev</a:t>
                      </a:r>
                      <a:r>
                        <a:rPr lang="en-GB" sz="1100" kern="100" dirty="0">
                          <a:effectLst/>
                          <a:latin typeface="Times New Roman" panose="02020603050405020304" pitchFamily="18" charset="0"/>
                          <a:cs typeface="Times New Roman" panose="02020603050405020304" pitchFamily="18" charset="0"/>
                        </a:rPr>
                        <a:t>/turn)</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US" sz="1100" kern="100" dirty="0">
                          <a:effectLst/>
                          <a:latin typeface="Times New Roman" panose="02020603050405020304" pitchFamily="18" charset="0"/>
                          <a:ea typeface="+mn-ea"/>
                          <a:cs typeface="Times New Roman" panose="02020603050405020304" pitchFamily="18" charset="0"/>
                        </a:rPr>
                        <a:t>190.9</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3478176859"/>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Damping time x/y/z (</a:t>
                      </a:r>
                      <a:r>
                        <a:rPr lang="en-GB" sz="1100" kern="100" dirty="0" err="1">
                          <a:effectLst/>
                          <a:latin typeface="Times New Roman" panose="02020603050405020304" pitchFamily="18" charset="0"/>
                          <a:cs typeface="Times New Roman" panose="02020603050405020304" pitchFamily="18" charset="0"/>
                        </a:rPr>
                        <a:t>ms</a:t>
                      </a:r>
                      <a:r>
                        <a:rPr lang="en-GB" sz="1100" kern="100" dirty="0">
                          <a:effectLst/>
                          <a:latin typeface="Times New Roman" panose="02020603050405020304" pitchFamily="18" charset="0"/>
                          <a:cs typeface="Times New Roman" panose="02020603050405020304" pitchFamily="18" charset="0"/>
                        </a:rPr>
                        <a:t>)</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7.77/7.77/</a:t>
                      </a:r>
                      <a:r>
                        <a:rPr lang="en-US" sz="1100" kern="100" dirty="0">
                          <a:effectLst/>
                          <a:latin typeface="Times New Roman" panose="02020603050405020304" pitchFamily="18" charset="0"/>
                          <a:cs typeface="Times New Roman" panose="02020603050405020304" pitchFamily="18" charset="0"/>
                        </a:rPr>
                        <a:t>3.89</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2343658812"/>
                  </a:ext>
                </a:extLst>
              </a:tr>
              <a:tr h="204107">
                <a:tc>
                  <a:txBody>
                    <a:bodyPr/>
                    <a:lstStyle/>
                    <a:p>
                      <a:pPr algn="just">
                        <a:spcAft>
                          <a:spcPts val="0"/>
                        </a:spcAft>
                      </a:pPr>
                      <a:r>
                        <a:rPr lang="en-US" altLang="zh-CN" sz="1100" kern="100" dirty="0">
                          <a:effectLst/>
                          <a:latin typeface="Times New Roman" panose="02020603050405020304" pitchFamily="18" charset="0"/>
                          <a:ea typeface="宋体" panose="02010600030101010101" pitchFamily="2" charset="-122"/>
                          <a:cs typeface="Times New Roman" panose="02020603050405020304" pitchFamily="18" charset="0"/>
                        </a:rPr>
                        <a:t>Momentum compaction</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US" altLang="zh-CN" sz="1100" kern="100" dirty="0">
                          <a:effectLst/>
                          <a:latin typeface="Times New Roman" panose="02020603050405020304" pitchFamily="18" charset="0"/>
                          <a:ea typeface="宋体" panose="02010600030101010101" pitchFamily="2" charset="-122"/>
                          <a:cs typeface="Times New Roman" panose="02020603050405020304" pitchFamily="18" charset="0"/>
                        </a:rPr>
                        <a:t>0.015</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1126830252"/>
                  </a:ext>
                </a:extLst>
              </a:tr>
              <a:tr h="204107">
                <a:tc>
                  <a:txBody>
                    <a:bodyPr/>
                    <a:lstStyle/>
                    <a:p>
                      <a:pPr algn="just">
                        <a:spcAft>
                          <a:spcPts val="0"/>
                        </a:spcAft>
                      </a:pPr>
                      <a:r>
                        <a:rPr lang="en-US" altLang="zh-CN" sz="1100" kern="100" dirty="0">
                          <a:effectLst/>
                          <a:latin typeface="Times New Roman" panose="02020603050405020304" pitchFamily="18" charset="0"/>
                          <a:ea typeface="宋体" panose="02010600030101010101" pitchFamily="2" charset="-122"/>
                          <a:cs typeface="Times New Roman" panose="02020603050405020304" pitchFamily="18" charset="0"/>
                        </a:rPr>
                        <a:t>Storage time </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20 </a:t>
                      </a:r>
                      <a:r>
                        <a:rPr lang="en-US" sz="1100" kern="100" dirty="0" err="1">
                          <a:effectLst/>
                          <a:latin typeface="Times New Roman" panose="02020603050405020304" pitchFamily="18" charset="0"/>
                          <a:ea typeface="宋体" panose="02010600030101010101" pitchFamily="2" charset="-122"/>
                          <a:cs typeface="Times New Roman" panose="02020603050405020304" pitchFamily="18" charset="0"/>
                        </a:rPr>
                        <a:t>ms</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10 min</a:t>
                      </a:r>
                    </a:p>
                  </a:txBody>
                  <a:tcPr marL="68580" marR="68580" marT="0" marB="0"/>
                </a:tc>
                <a:extLst>
                  <a:ext uri="{0D108BD9-81ED-4DB2-BD59-A6C34878D82A}">
                    <a16:rowId xmlns:a16="http://schemas.microsoft.com/office/drawing/2014/main" xmlns="" val="329948526"/>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dirty="0">
                          <a:effectLst/>
                          <a:latin typeface="Times New Roman" panose="02020603050405020304" pitchFamily="18" charset="0"/>
                          <a:cs typeface="Times New Roman" panose="02020603050405020304" pitchFamily="18" charset="0"/>
                        </a:rPr>
                        <a:t>0</a:t>
                      </a:r>
                      <a:r>
                        <a:rPr lang="en-GB" sz="1100" kern="100" dirty="0">
                          <a:effectLst/>
                          <a:latin typeface="Times New Roman" panose="02020603050405020304" pitchFamily="18" charset="0"/>
                          <a:cs typeface="Times New Roman" panose="02020603050405020304" pitchFamily="18" charset="0"/>
                        </a:rPr>
                        <a:t> (%)</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0.0</a:t>
                      </a:r>
                      <a:r>
                        <a:rPr lang="en-US" sz="1100" kern="100" dirty="0">
                          <a:effectLst/>
                          <a:latin typeface="Times New Roman" panose="02020603050405020304" pitchFamily="18" charset="0"/>
                          <a:cs typeface="Times New Roman" panose="02020603050405020304" pitchFamily="18" charset="0"/>
                        </a:rPr>
                        <a:t>72</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2066219730"/>
                  </a:ext>
                </a:extLst>
              </a:tr>
              <a:tr h="204107">
                <a:tc>
                  <a:txBody>
                    <a:bodyPr/>
                    <a:lstStyle/>
                    <a:p>
                      <a:pPr algn="just">
                        <a:spcAft>
                          <a:spcPts val="0"/>
                        </a:spcAft>
                      </a:pPr>
                      <a:r>
                        <a:rPr lang="en-GB" sz="11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a:effectLst/>
                          <a:latin typeface="Times New Roman" panose="02020603050405020304" pitchFamily="18" charset="0"/>
                          <a:cs typeface="Times New Roman" panose="02020603050405020304" pitchFamily="18" charset="0"/>
                        </a:rPr>
                        <a:t>0</a:t>
                      </a:r>
                      <a:r>
                        <a:rPr lang="en-GB" sz="1100" kern="100">
                          <a:effectLst/>
                          <a:latin typeface="Times New Roman" panose="02020603050405020304" pitchFamily="18" charset="0"/>
                          <a:cs typeface="Times New Roman" panose="02020603050405020304" pitchFamily="18" charset="0"/>
                        </a:rPr>
                        <a:t> (mm.mrad)</a:t>
                      </a:r>
                      <a:endParaRPr lang="en-US" sz="11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US" sz="1100" kern="100" dirty="0">
                          <a:effectLst/>
                          <a:latin typeface="Times New Roman" panose="02020603050405020304" pitchFamily="18" charset="0"/>
                          <a:ea typeface="+mn-ea"/>
                          <a:cs typeface="Times New Roman" panose="02020603050405020304" pitchFamily="18" charset="0"/>
                        </a:rPr>
                        <a:t>138</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1042343485"/>
                  </a:ext>
                </a:extLst>
              </a:tr>
              <a:tr h="204107">
                <a:tc>
                  <a:txBody>
                    <a:bodyPr/>
                    <a:lstStyle/>
                    <a:p>
                      <a:pPr algn="just">
                        <a:spcAft>
                          <a:spcPts val="0"/>
                        </a:spcAft>
                      </a:pPr>
                      <a:r>
                        <a:rPr lang="en-GB" sz="1100" kern="100">
                          <a:effectLst/>
                          <a:latin typeface="Times New Roman" panose="02020603050405020304" pitchFamily="18" charset="0"/>
                          <a:cs typeface="Times New Roman" panose="02020603050405020304" pitchFamily="18" charset="0"/>
                        </a:rPr>
                        <a:t>injection </a:t>
                      </a:r>
                      <a:r>
                        <a:rPr lang="en-GB" sz="11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a:effectLst/>
                          <a:latin typeface="Times New Roman" panose="02020603050405020304" pitchFamily="18" charset="0"/>
                          <a:cs typeface="Times New Roman" panose="02020603050405020304" pitchFamily="18" charset="0"/>
                        </a:rPr>
                        <a:t>z</a:t>
                      </a:r>
                      <a:r>
                        <a:rPr lang="en-GB" sz="1100" kern="100">
                          <a:effectLst/>
                          <a:latin typeface="Times New Roman" panose="02020603050405020304" pitchFamily="18" charset="0"/>
                          <a:cs typeface="Times New Roman" panose="02020603050405020304" pitchFamily="18" charset="0"/>
                        </a:rPr>
                        <a:t> (mm)</a:t>
                      </a:r>
                      <a:endParaRPr lang="en-US" sz="11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6 </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2241854765"/>
                  </a:ext>
                </a:extLst>
              </a:tr>
              <a:tr h="204107">
                <a:tc>
                  <a:txBody>
                    <a:bodyPr/>
                    <a:lstStyle/>
                    <a:p>
                      <a:pPr algn="just">
                        <a:spcAft>
                          <a:spcPts val="0"/>
                        </a:spcAft>
                      </a:pPr>
                      <a:r>
                        <a:rPr lang="en-GB" sz="1100" kern="100">
                          <a:effectLst/>
                          <a:latin typeface="Times New Roman" panose="02020603050405020304" pitchFamily="18" charset="0"/>
                          <a:cs typeface="Times New Roman" panose="02020603050405020304" pitchFamily="18" charset="0"/>
                        </a:rPr>
                        <a:t>Extract </a:t>
                      </a:r>
                      <a:r>
                        <a:rPr lang="en-GB" sz="11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a:effectLst/>
                          <a:latin typeface="Times New Roman" panose="02020603050405020304" pitchFamily="18" charset="0"/>
                          <a:cs typeface="Times New Roman" panose="02020603050405020304" pitchFamily="18" charset="0"/>
                        </a:rPr>
                        <a:t>z</a:t>
                      </a:r>
                      <a:r>
                        <a:rPr lang="en-GB" sz="1100" kern="100">
                          <a:effectLst/>
                          <a:latin typeface="Times New Roman" panose="02020603050405020304" pitchFamily="18" charset="0"/>
                          <a:cs typeface="Times New Roman" panose="02020603050405020304" pitchFamily="18" charset="0"/>
                        </a:rPr>
                        <a:t> (mm)</a:t>
                      </a:r>
                      <a:endParaRPr lang="en-US" sz="11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altLang="zh-CN" sz="1100" kern="100" dirty="0">
                          <a:effectLst/>
                          <a:latin typeface="Times New Roman" panose="02020603050405020304" pitchFamily="18" charset="0"/>
                          <a:ea typeface="+mn-ea"/>
                          <a:cs typeface="Times New Roman" panose="02020603050405020304" pitchFamily="18" charset="0"/>
                        </a:rPr>
                        <a:t>5.7</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5.6</a:t>
                      </a:r>
                    </a:p>
                  </a:txBody>
                  <a:tcPr marL="68580" marR="68580" marT="0" marB="0"/>
                </a:tc>
                <a:extLst>
                  <a:ext uri="{0D108BD9-81ED-4DB2-BD59-A6C34878D82A}">
                    <a16:rowId xmlns:a16="http://schemas.microsoft.com/office/drawing/2014/main" xmlns="" val="2570153047"/>
                  </a:ext>
                </a:extLst>
              </a:tr>
              <a:tr h="204107">
                <a:tc>
                  <a:txBody>
                    <a:bodyPr/>
                    <a:lstStyle/>
                    <a:p>
                      <a:pPr algn="just">
                        <a:spcAft>
                          <a:spcPts val="0"/>
                        </a:spcAft>
                      </a:pPr>
                      <a:r>
                        <a:rPr lang="en-GB" sz="11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a:effectLst/>
                          <a:latin typeface="Times New Roman" panose="02020603050405020304" pitchFamily="18" charset="0"/>
                          <a:cs typeface="Times New Roman" panose="02020603050405020304" pitchFamily="18" charset="0"/>
                        </a:rPr>
                        <a:t>inj</a:t>
                      </a:r>
                      <a:r>
                        <a:rPr lang="en-GB" sz="1100" kern="100">
                          <a:effectLst/>
                          <a:latin typeface="Times New Roman" panose="02020603050405020304" pitchFamily="18" charset="0"/>
                          <a:cs typeface="Times New Roman" panose="02020603050405020304" pitchFamily="18" charset="0"/>
                        </a:rPr>
                        <a:t> (mm.mrad)</a:t>
                      </a:r>
                      <a:endParaRPr lang="en-US" sz="11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2500</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720935894"/>
                  </a:ext>
                </a:extLst>
              </a:tr>
              <a:tr h="204107">
                <a:tc>
                  <a:txBody>
                    <a:bodyPr/>
                    <a:lstStyle/>
                    <a:p>
                      <a:pPr algn="just">
                        <a:spcAft>
                          <a:spcPts val="0"/>
                        </a:spcAft>
                      </a:pPr>
                      <a:r>
                        <a:rPr lang="en-GB" sz="11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a:effectLst/>
                          <a:latin typeface="Times New Roman" panose="02020603050405020304" pitchFamily="18" charset="0"/>
                          <a:cs typeface="Times New Roman" panose="02020603050405020304" pitchFamily="18" charset="0"/>
                        </a:rPr>
                        <a:t>ext x/y</a:t>
                      </a:r>
                      <a:r>
                        <a:rPr lang="en-GB" sz="1100" kern="100">
                          <a:effectLst/>
                          <a:latin typeface="Times New Roman" panose="02020603050405020304" pitchFamily="18" charset="0"/>
                          <a:cs typeface="Times New Roman" panose="02020603050405020304" pitchFamily="18" charset="0"/>
                        </a:rPr>
                        <a:t> (mm.mrad)</a:t>
                      </a:r>
                      <a:endParaRPr lang="en-US" sz="11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altLang="zh-CN" sz="1100" kern="100" dirty="0">
                          <a:effectLst/>
                          <a:latin typeface="Times New Roman" panose="02020603050405020304" pitchFamily="18" charset="0"/>
                          <a:cs typeface="Times New Roman" panose="02020603050405020304" pitchFamily="18" charset="0"/>
                        </a:rPr>
                        <a:t>150</a:t>
                      </a:r>
                      <a:r>
                        <a:rPr lang="en-GB" sz="1100" kern="100" dirty="0">
                          <a:effectLst/>
                          <a:latin typeface="Times New Roman" panose="02020603050405020304" pitchFamily="18" charset="0"/>
                          <a:cs typeface="Times New Roman" panose="02020603050405020304" pitchFamily="18" charset="0"/>
                        </a:rPr>
                        <a:t>/</a:t>
                      </a:r>
                      <a:r>
                        <a:rPr lang="en-US" sz="1100" kern="100" dirty="0">
                          <a:effectLst/>
                          <a:latin typeface="Times New Roman" panose="02020603050405020304" pitchFamily="18" charset="0"/>
                          <a:cs typeface="Times New Roman" panose="02020603050405020304" pitchFamily="18" charset="0"/>
                        </a:rPr>
                        <a:t>15</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138/14</a:t>
                      </a:r>
                    </a:p>
                  </a:txBody>
                  <a:tcPr marL="68580" marR="68580" marT="0" marB="0"/>
                </a:tc>
                <a:extLst>
                  <a:ext uri="{0D108BD9-81ED-4DB2-BD59-A6C34878D82A}">
                    <a16:rowId xmlns:a16="http://schemas.microsoft.com/office/drawing/2014/main" xmlns="" val="2366451969"/>
                  </a:ext>
                </a:extLst>
              </a:tr>
              <a:tr h="204107">
                <a:tc>
                  <a:txBody>
                    <a:bodyPr/>
                    <a:lstStyle/>
                    <a:p>
                      <a:pPr algn="just">
                        <a:spcAft>
                          <a:spcPts val="0"/>
                        </a:spcAft>
                      </a:pPr>
                      <a:r>
                        <a:rPr lang="en-GB" sz="11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a:effectLst/>
                          <a:latin typeface="Times New Roman" panose="02020603050405020304" pitchFamily="18" charset="0"/>
                          <a:cs typeface="Times New Roman" panose="02020603050405020304" pitchFamily="18" charset="0"/>
                        </a:rPr>
                        <a:t>inj </a:t>
                      </a:r>
                      <a:r>
                        <a:rPr lang="en-GB" sz="1100" kern="100">
                          <a:effectLst/>
                          <a:latin typeface="Times New Roman" panose="02020603050405020304" pitchFamily="18" charset="0"/>
                          <a:cs typeface="Times New Roman" panose="02020603050405020304" pitchFamily="18" charset="0"/>
                        </a:rPr>
                        <a:t>/</a:t>
                      </a:r>
                      <a:r>
                        <a:rPr lang="en-GB" sz="11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a:effectLst/>
                          <a:latin typeface="Times New Roman" panose="02020603050405020304" pitchFamily="18" charset="0"/>
                          <a:cs typeface="Times New Roman" panose="02020603050405020304" pitchFamily="18" charset="0"/>
                        </a:rPr>
                        <a:t>ext</a:t>
                      </a:r>
                      <a:r>
                        <a:rPr lang="en-GB" sz="1100" kern="100">
                          <a:effectLst/>
                          <a:latin typeface="Times New Roman" panose="02020603050405020304" pitchFamily="18" charset="0"/>
                          <a:cs typeface="Times New Roman" panose="02020603050405020304" pitchFamily="18" charset="0"/>
                        </a:rPr>
                        <a:t> (%)</a:t>
                      </a:r>
                      <a:endParaRPr lang="en-US" sz="11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0.18 /0.0</a:t>
                      </a:r>
                      <a:r>
                        <a:rPr lang="en-US" sz="1100" kern="100" dirty="0">
                          <a:effectLst/>
                          <a:latin typeface="Times New Roman" panose="02020603050405020304" pitchFamily="18" charset="0"/>
                          <a:cs typeface="Times New Roman" panose="02020603050405020304" pitchFamily="18" charset="0"/>
                        </a:rPr>
                        <a:t>72</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3153686055"/>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RF acceptance (%)</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1.</a:t>
                      </a:r>
                      <a:r>
                        <a:rPr lang="en-US" sz="1100" kern="100" dirty="0">
                          <a:effectLst/>
                          <a:latin typeface="Times New Roman" panose="02020603050405020304" pitchFamily="18" charset="0"/>
                          <a:cs typeface="Times New Roman" panose="02020603050405020304" pitchFamily="18" charset="0"/>
                        </a:rPr>
                        <a:t>8</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4080355108"/>
                  </a:ext>
                </a:extLst>
              </a:tr>
              <a:tr h="204107">
                <a:tc>
                  <a:txBody>
                    <a:bodyPr/>
                    <a:lstStyle/>
                    <a:p>
                      <a:pPr algn="just">
                        <a:spcAft>
                          <a:spcPts val="0"/>
                        </a:spcAft>
                      </a:pPr>
                      <a:r>
                        <a:rPr lang="en-GB" sz="1100" kern="100">
                          <a:effectLst/>
                          <a:latin typeface="Times New Roman" panose="02020603050405020304" pitchFamily="18" charset="0"/>
                          <a:cs typeface="Times New Roman" panose="02020603050405020304" pitchFamily="18" charset="0"/>
                        </a:rPr>
                        <a:t>f</a:t>
                      </a:r>
                      <a:r>
                        <a:rPr lang="en-GB" sz="1100" kern="100" baseline="-25000">
                          <a:effectLst/>
                          <a:latin typeface="Times New Roman" panose="02020603050405020304" pitchFamily="18" charset="0"/>
                          <a:cs typeface="Times New Roman" panose="02020603050405020304" pitchFamily="18" charset="0"/>
                        </a:rPr>
                        <a:t>RF</a:t>
                      </a:r>
                      <a:r>
                        <a:rPr lang="en-GB" sz="1100" kern="100">
                          <a:effectLst/>
                          <a:latin typeface="Times New Roman" panose="02020603050405020304" pitchFamily="18" charset="0"/>
                          <a:cs typeface="Times New Roman" panose="02020603050405020304" pitchFamily="18" charset="0"/>
                        </a:rPr>
                        <a:t> (MHz)</a:t>
                      </a:r>
                      <a:endParaRPr lang="en-US" sz="11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gridSpan="2">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650</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xmlns="" val="459248847"/>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V</a:t>
                      </a:r>
                      <a:r>
                        <a:rPr lang="en-GB" sz="1100" kern="100" baseline="-25000" dirty="0">
                          <a:effectLst/>
                          <a:latin typeface="Times New Roman" panose="02020603050405020304" pitchFamily="18" charset="0"/>
                          <a:cs typeface="Times New Roman" panose="02020603050405020304" pitchFamily="18" charset="0"/>
                        </a:rPr>
                        <a:t>RF</a:t>
                      </a:r>
                      <a:r>
                        <a:rPr lang="en-GB" sz="1100" kern="100" dirty="0">
                          <a:effectLst/>
                          <a:latin typeface="Times New Roman" panose="02020603050405020304" pitchFamily="18" charset="0"/>
                          <a:cs typeface="Times New Roman" panose="02020603050405020304" pitchFamily="18" charset="0"/>
                        </a:rPr>
                        <a:t> (MV)</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gridSpan="2">
                  <a:txBody>
                    <a:bodyPr/>
                    <a:lstStyle/>
                    <a:p>
                      <a:pPr algn="ctr">
                        <a:spcAft>
                          <a:spcPts val="0"/>
                        </a:spcAft>
                      </a:pPr>
                      <a:r>
                        <a:rPr lang="en-US" sz="1100" kern="100" dirty="0">
                          <a:effectLst/>
                          <a:latin typeface="Times New Roman" panose="02020603050405020304" pitchFamily="18" charset="0"/>
                          <a:ea typeface="+mn-ea"/>
                          <a:cs typeface="Times New Roman" panose="02020603050405020304" pitchFamily="18" charset="0"/>
                        </a:rPr>
                        <a:t>3.95</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xmlns="" val="1642333138"/>
                  </a:ext>
                </a:extLst>
              </a:tr>
              <a:tr h="204107">
                <a:tc>
                  <a:txBody>
                    <a:bodyPr/>
                    <a:lstStyle/>
                    <a:p>
                      <a:pPr algn="just">
                        <a:spcAft>
                          <a:spcPts val="0"/>
                        </a:spcAft>
                      </a:pPr>
                      <a:r>
                        <a:rPr lang="en-US" altLang="zh-CN" sz="1100" kern="100" dirty="0">
                          <a:effectLst/>
                          <a:latin typeface="Times New Roman" panose="02020603050405020304" pitchFamily="18" charset="0"/>
                          <a:ea typeface="宋体" panose="02010600030101010101" pitchFamily="2" charset="-122"/>
                          <a:cs typeface="Times New Roman" panose="02020603050405020304" pitchFamily="18" charset="0"/>
                        </a:rPr>
                        <a:t>Longitudinal tune</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gridSpan="2">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0.044</a:t>
                      </a:r>
                    </a:p>
                  </a:txBody>
                  <a:tcPr marL="68580" marR="68580" marT="0" marB="0" anchor="ctr"/>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xmlns="" val="1213979256"/>
                  </a:ext>
                </a:extLst>
              </a:tr>
            </a:tbl>
          </a:graphicData>
        </a:graphic>
      </p:graphicFrame>
    </p:spTree>
    <p:extLst>
      <p:ext uri="{BB962C8B-B14F-4D97-AF65-F5344CB8AC3E}">
        <p14:creationId xmlns:p14="http://schemas.microsoft.com/office/powerpoint/2010/main" val="33648971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86CB788-AF5C-73F6-A7A7-117C81783FAE}"/>
              </a:ext>
            </a:extLst>
          </p:cNvPr>
          <p:cNvSpPr>
            <a:spLocks noGrp="1"/>
          </p:cNvSpPr>
          <p:nvPr>
            <p:ph type="title"/>
          </p:nvPr>
        </p:nvSpPr>
        <p:spPr>
          <a:xfrm>
            <a:off x="582706" y="-55703"/>
            <a:ext cx="10515600" cy="1111298"/>
          </a:xfrm>
        </p:spPr>
        <p:txBody>
          <a:bodyPr>
            <a:normAutofit/>
          </a:bodyPr>
          <a:lstStyle/>
          <a:p>
            <a:pPr algn="ctr"/>
            <a:r>
              <a:rPr lang="en-US" sz="3600" dirty="0">
                <a:solidFill>
                  <a:srgbClr val="C00000"/>
                </a:solidFill>
                <a:latin typeface="Arial" panose="020B0604020202020204" pitchFamily="34" charset="0"/>
                <a:ea typeface="+mj-ea"/>
                <a:cs typeface="Arial" panose="020B0604020202020204" pitchFamily="34" charset="0"/>
              </a:rPr>
              <a:t>Positron damping/polarizing ring</a:t>
            </a:r>
          </a:p>
        </p:txBody>
      </p:sp>
      <p:sp>
        <p:nvSpPr>
          <p:cNvPr id="3" name="Content Placeholder 2">
            <a:extLst>
              <a:ext uri="{FF2B5EF4-FFF2-40B4-BE49-F238E27FC236}">
                <a16:creationId xmlns:a16="http://schemas.microsoft.com/office/drawing/2014/main" xmlns="" id="{38E45424-9795-32DF-B736-328557FD708D}"/>
              </a:ext>
            </a:extLst>
          </p:cNvPr>
          <p:cNvSpPr>
            <a:spLocks noGrp="1"/>
          </p:cNvSpPr>
          <p:nvPr>
            <p:ph idx="1"/>
          </p:nvPr>
        </p:nvSpPr>
        <p:spPr>
          <a:xfrm>
            <a:off x="647855" y="1075997"/>
            <a:ext cx="10712669" cy="4758066"/>
          </a:xfrm>
        </p:spPr>
        <p:txBody>
          <a:bodyPr/>
          <a:lstStyle/>
          <a:p>
            <a:r>
              <a:rPr lang="en-US" dirty="0"/>
              <a:t>Optimization of a dual-purpose design</a:t>
            </a:r>
          </a:p>
          <a:p>
            <a:pPr lvl="1"/>
            <a:r>
              <a:rPr lang="en-US" dirty="0"/>
              <a:t>Bunches stay ~ 20 msec for regular refill</a:t>
            </a:r>
          </a:p>
          <a:p>
            <a:pPr lvl="1"/>
            <a:r>
              <a:rPr lang="en-US" dirty="0"/>
              <a:t>Bunches stay ~ 10 min to accumulate &gt; 20% polarization for resonant depolarization in the Colliders</a:t>
            </a:r>
          </a:p>
          <a:p>
            <a:r>
              <a:rPr lang="en-US" dirty="0"/>
              <a:t>Cost and benefit comparison between two schemes</a:t>
            </a:r>
          </a:p>
          <a:p>
            <a:pPr lvl="1"/>
            <a:r>
              <a:rPr lang="en-US" dirty="0"/>
              <a:t>Higher beam energy without asymmetric wigglers</a:t>
            </a:r>
          </a:p>
          <a:p>
            <a:pPr lvl="1"/>
            <a:r>
              <a:rPr lang="en-US" dirty="0"/>
              <a:t>Lower beam energy with asymmetric wigglers</a:t>
            </a:r>
          </a:p>
          <a:p>
            <a:pPr lvl="1"/>
            <a:endParaRPr lang="en-US" dirty="0"/>
          </a:p>
        </p:txBody>
      </p:sp>
      <p:pic>
        <p:nvPicPr>
          <p:cNvPr id="5" name="Picture 4">
            <a:extLst>
              <a:ext uri="{FF2B5EF4-FFF2-40B4-BE49-F238E27FC236}">
                <a16:creationId xmlns:a16="http://schemas.microsoft.com/office/drawing/2014/main" xmlns="" id="{5D6F0E87-A3D5-1F4A-E888-5D970A2288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49" y="4532093"/>
            <a:ext cx="4621834" cy="2159735"/>
          </a:xfrm>
          <a:prstGeom prst="rect">
            <a:avLst/>
          </a:prstGeom>
        </p:spPr>
      </p:pic>
      <p:pic>
        <p:nvPicPr>
          <p:cNvPr id="6" name="Picture 5">
            <a:extLst>
              <a:ext uri="{FF2B5EF4-FFF2-40B4-BE49-F238E27FC236}">
                <a16:creationId xmlns:a16="http://schemas.microsoft.com/office/drawing/2014/main" xmlns="" id="{21CAC3BA-429E-5781-61E5-779BE9757D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4014" y="4030534"/>
            <a:ext cx="3018050" cy="2600782"/>
          </a:xfrm>
          <a:prstGeom prst="rect">
            <a:avLst/>
          </a:prstGeom>
        </p:spPr>
      </p:pic>
      <p:cxnSp>
        <p:nvCxnSpPr>
          <p:cNvPr id="7" name="Straight Arrow Connector 6">
            <a:extLst>
              <a:ext uri="{FF2B5EF4-FFF2-40B4-BE49-F238E27FC236}">
                <a16:creationId xmlns:a16="http://schemas.microsoft.com/office/drawing/2014/main" xmlns="" id="{21F4BDD0-1F6B-5594-212A-5FF0364A6840}"/>
              </a:ext>
            </a:extLst>
          </p:cNvPr>
          <p:cNvCxnSpPr/>
          <p:nvPr/>
        </p:nvCxnSpPr>
        <p:spPr>
          <a:xfrm flipH="1" flipV="1">
            <a:off x="8993540" y="4177647"/>
            <a:ext cx="292608" cy="70771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xmlns="" id="{508E883F-D315-4630-7F1D-B7172153A72B}"/>
              </a:ext>
            </a:extLst>
          </p:cNvPr>
          <p:cNvCxnSpPr>
            <a:cxnSpLocks/>
          </p:cNvCxnSpPr>
          <p:nvPr/>
        </p:nvCxnSpPr>
        <p:spPr>
          <a:xfrm flipV="1">
            <a:off x="9463297" y="4177647"/>
            <a:ext cx="399784" cy="70771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xmlns="" id="{B59F9D7C-61FE-A666-F5A3-85946DC09F76}"/>
              </a:ext>
            </a:extLst>
          </p:cNvPr>
          <p:cNvCxnSpPr>
            <a:cxnSpLocks/>
          </p:cNvCxnSpPr>
          <p:nvPr/>
        </p:nvCxnSpPr>
        <p:spPr>
          <a:xfrm>
            <a:off x="9431318" y="5792256"/>
            <a:ext cx="488358" cy="70771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xmlns="" id="{660A316E-0D97-D83D-F6DD-71C55CE824EA}"/>
              </a:ext>
            </a:extLst>
          </p:cNvPr>
          <p:cNvCxnSpPr>
            <a:cxnSpLocks/>
          </p:cNvCxnSpPr>
          <p:nvPr/>
        </p:nvCxnSpPr>
        <p:spPr>
          <a:xfrm flipH="1">
            <a:off x="8827078" y="5839464"/>
            <a:ext cx="312766" cy="64149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xmlns="" id="{4F6C5866-0E87-E698-AC90-8468D4E48896}"/>
              </a:ext>
            </a:extLst>
          </p:cNvPr>
          <p:cNvSpPr txBox="1"/>
          <p:nvPr/>
        </p:nvSpPr>
        <p:spPr>
          <a:xfrm>
            <a:off x="8827078" y="5056327"/>
            <a:ext cx="1776248" cy="646331"/>
          </a:xfrm>
          <a:prstGeom prst="rect">
            <a:avLst/>
          </a:prstGeom>
          <a:noFill/>
        </p:spPr>
        <p:txBody>
          <a:bodyPr wrap="square" rtlCol="0">
            <a:spAutoFit/>
          </a:bodyPr>
          <a:lstStyle/>
          <a:p>
            <a:r>
              <a:rPr lang="en-US" dirty="0"/>
              <a:t>Asymmetric wigglers</a:t>
            </a:r>
          </a:p>
        </p:txBody>
      </p:sp>
      <p:sp>
        <p:nvSpPr>
          <p:cNvPr id="12" name="文本框 11">
            <a:extLst>
              <a:ext uri="{FF2B5EF4-FFF2-40B4-BE49-F238E27FC236}">
                <a16:creationId xmlns:a16="http://schemas.microsoft.com/office/drawing/2014/main" xmlns="" id="{C819BB1A-0AC4-49A9-BCB9-22A5B0586EB7}"/>
              </a:ext>
            </a:extLst>
          </p:cNvPr>
          <p:cNvSpPr txBox="1"/>
          <p:nvPr/>
        </p:nvSpPr>
        <p:spPr>
          <a:xfrm>
            <a:off x="11214847" y="1062318"/>
            <a:ext cx="1069041" cy="307777"/>
          </a:xfrm>
          <a:prstGeom prst="rect">
            <a:avLst/>
          </a:prstGeom>
          <a:noFill/>
        </p:spPr>
        <p:txBody>
          <a:bodyPr wrap="square" rtlCol="0">
            <a:spAutoFit/>
          </a:bodyPr>
          <a:lstStyle/>
          <a:p>
            <a:r>
              <a:rPr lang="en-US" altLang="zh-SG" sz="1400" dirty="0"/>
              <a:t>Z. Duan</a:t>
            </a:r>
            <a:endParaRPr lang="zh-SG" altLang="en-US" sz="1400" dirty="0"/>
          </a:p>
        </p:txBody>
      </p:sp>
      <p:sp>
        <p:nvSpPr>
          <p:cNvPr id="13" name="灯片编号占位符 12">
            <a:extLst>
              <a:ext uri="{FF2B5EF4-FFF2-40B4-BE49-F238E27FC236}">
                <a16:creationId xmlns:a16="http://schemas.microsoft.com/office/drawing/2014/main" xmlns="" id="{766DA3D1-676F-46C0-BED5-0F2BE75FF447}"/>
              </a:ext>
            </a:extLst>
          </p:cNvPr>
          <p:cNvSpPr>
            <a:spLocks noGrp="1"/>
          </p:cNvSpPr>
          <p:nvPr>
            <p:ph type="sldNum" sz="quarter" idx="12"/>
          </p:nvPr>
        </p:nvSpPr>
        <p:spPr/>
        <p:txBody>
          <a:bodyPr/>
          <a:lstStyle/>
          <a:p>
            <a:fld id="{F15E9139-A00B-4B2A-98A6-095DC08F1345}" type="slidenum">
              <a:rPr lang="zh-CN" altLang="en-US" smtClean="0"/>
              <a:pPr/>
              <a:t>25</a:t>
            </a:fld>
            <a:endParaRPr lang="zh-CN" altLang="en-US"/>
          </a:p>
        </p:txBody>
      </p:sp>
    </p:spTree>
    <p:extLst>
      <p:ext uri="{BB962C8B-B14F-4D97-AF65-F5344CB8AC3E}">
        <p14:creationId xmlns:p14="http://schemas.microsoft.com/office/powerpoint/2010/main" val="145015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40DFA826-B1F7-4D46-906F-0898E55F3EF0}"/>
              </a:ext>
            </a:extLst>
          </p:cNvPr>
          <p:cNvPicPr>
            <a:picLocks noChangeAspect="1"/>
          </p:cNvPicPr>
          <p:nvPr/>
        </p:nvPicPr>
        <p:blipFill>
          <a:blip r:embed="rId2"/>
          <a:stretch>
            <a:fillRect/>
          </a:stretch>
        </p:blipFill>
        <p:spPr>
          <a:xfrm>
            <a:off x="1991544" y="1988840"/>
            <a:ext cx="8472264" cy="4520135"/>
          </a:xfrm>
          <a:prstGeom prst="rect">
            <a:avLst/>
          </a:prstGeom>
        </p:spPr>
      </p:pic>
      <p:sp>
        <p:nvSpPr>
          <p:cNvPr id="2" name="灯片编号占位符 1">
            <a:extLst>
              <a:ext uri="{FF2B5EF4-FFF2-40B4-BE49-F238E27FC236}">
                <a16:creationId xmlns:a16="http://schemas.microsoft.com/office/drawing/2014/main" xmlns="" id="{D29DBE26-487F-4CCA-8499-EC70F23BF1C1}"/>
              </a:ext>
            </a:extLst>
          </p:cNvPr>
          <p:cNvSpPr>
            <a:spLocks noGrp="1"/>
          </p:cNvSpPr>
          <p:nvPr>
            <p:ph type="sldNum" sz="quarter" idx="12"/>
          </p:nvPr>
        </p:nvSpPr>
        <p:spPr>
          <a:xfrm>
            <a:off x="11136560" y="6237312"/>
            <a:ext cx="468536" cy="365125"/>
          </a:xfrm>
        </p:spPr>
        <p:txBody>
          <a:bodyPr/>
          <a:lstStyle/>
          <a:p>
            <a:fld id="{F15E9139-A00B-4B2A-98A6-095DC08F1345}" type="slidenum">
              <a:rPr lang="zh-CN" altLang="en-US" smtClean="0"/>
              <a:pPr/>
              <a:t>26</a:t>
            </a:fld>
            <a:endParaRPr lang="zh-CN" altLang="en-US"/>
          </a:p>
        </p:txBody>
      </p:sp>
      <p:sp>
        <p:nvSpPr>
          <p:cNvPr id="3" name="文本框 23">
            <a:extLst>
              <a:ext uri="{FF2B5EF4-FFF2-40B4-BE49-F238E27FC236}">
                <a16:creationId xmlns:a16="http://schemas.microsoft.com/office/drawing/2014/main" xmlns="" id="{69685DA5-45E6-41E4-81A7-D2F00B1592CB}"/>
              </a:ext>
            </a:extLst>
          </p:cNvPr>
          <p:cNvSpPr txBox="1"/>
          <p:nvPr/>
        </p:nvSpPr>
        <p:spPr>
          <a:xfrm>
            <a:off x="407368" y="73386"/>
            <a:ext cx="11690652" cy="733031"/>
          </a:xfrm>
          <a:prstGeom prst="rect">
            <a:avLst/>
          </a:prstGeom>
          <a:solidFill>
            <a:schemeClr val="bg1"/>
          </a:solidFill>
        </p:spPr>
        <p:txBody>
          <a:bodyPr vert="horz" lIns="91440" tIns="45720" rIns="91440" bIns="45720" rtlCol="0" anchor="ctr">
            <a:noAutofit/>
          </a:bodyPr>
          <a:lstStyle>
            <a:lvl1pPr algn="ctr" defTabSz="914400">
              <a:lnSpc>
                <a:spcPct val="90000"/>
              </a:lnSpc>
              <a:spcBef>
                <a:spcPct val="0"/>
              </a:spcBef>
              <a:buNone/>
              <a:defRPr sz="4000">
                <a:latin typeface="Arial" panose="020B0604020202020204" pitchFamily="34" charset="0"/>
                <a:ea typeface="+mj-ea"/>
                <a:cs typeface="Arial" panose="020B0604020202020204" pitchFamily="34" charset="0"/>
              </a:defRPr>
            </a:lvl1pPr>
          </a:lstStyle>
          <a:p>
            <a:r>
              <a:rPr lang="en-US" altLang="zh-CN" b="1" dirty="0">
                <a:solidFill>
                  <a:srgbClr val="C00000"/>
                </a:solidFill>
              </a:rPr>
              <a:t>  </a:t>
            </a:r>
            <a:r>
              <a:rPr lang="en-US" altLang="zh-CN" b="1" dirty="0">
                <a:solidFill>
                  <a:srgbClr val="C00000"/>
                </a:solidFill>
                <a:effectLst>
                  <a:outerShdw blurRad="38100" dist="38100" dir="2700000" algn="tl">
                    <a:srgbClr val="000000">
                      <a:alpha val="43137"/>
                    </a:srgbClr>
                  </a:outerShdw>
                </a:effectLst>
              </a:rPr>
              <a:t>PBA TF based on LPA + Storage Ring</a:t>
            </a:r>
            <a:endParaRPr lang="zh-CN" altLang="en-US" b="1" dirty="0">
              <a:solidFill>
                <a:srgbClr val="C00000"/>
              </a:solidFill>
              <a:effectLst>
                <a:outerShdw blurRad="38100" dist="38100" dir="2700000" algn="tl">
                  <a:srgbClr val="000000">
                    <a:alpha val="43137"/>
                  </a:srgbClr>
                </a:outerShdw>
              </a:effectLst>
            </a:endParaRPr>
          </a:p>
        </p:txBody>
      </p:sp>
      <p:pic>
        <p:nvPicPr>
          <p:cNvPr id="4" name="图片 3">
            <a:extLst>
              <a:ext uri="{FF2B5EF4-FFF2-40B4-BE49-F238E27FC236}">
                <a16:creationId xmlns:a16="http://schemas.microsoft.com/office/drawing/2014/main" xmlns="" id="{FDB9523A-57E3-4676-8C75-6238E68B196C}"/>
              </a:ext>
            </a:extLst>
          </p:cNvPr>
          <p:cNvPicPr>
            <a:picLocks noChangeAspect="1"/>
          </p:cNvPicPr>
          <p:nvPr/>
        </p:nvPicPr>
        <p:blipFill rotWithShape="1">
          <a:blip r:embed="rId3"/>
          <a:srcRect l="57206" t="23800" r="16697" b="40428"/>
          <a:stretch/>
        </p:blipFill>
        <p:spPr>
          <a:xfrm>
            <a:off x="2711624" y="4077072"/>
            <a:ext cx="2536945" cy="1643170"/>
          </a:xfrm>
          <a:prstGeom prst="rect">
            <a:avLst/>
          </a:prstGeom>
        </p:spPr>
      </p:pic>
      <p:sp>
        <p:nvSpPr>
          <p:cNvPr id="8" name="文本框 7">
            <a:extLst>
              <a:ext uri="{FF2B5EF4-FFF2-40B4-BE49-F238E27FC236}">
                <a16:creationId xmlns:a16="http://schemas.microsoft.com/office/drawing/2014/main" xmlns="" id="{74C55007-AF14-4F5B-9979-7514B9B418A3}"/>
              </a:ext>
            </a:extLst>
          </p:cNvPr>
          <p:cNvSpPr txBox="1"/>
          <p:nvPr/>
        </p:nvSpPr>
        <p:spPr>
          <a:xfrm>
            <a:off x="695400" y="1124744"/>
            <a:ext cx="5400600" cy="523220"/>
          </a:xfrm>
          <a:prstGeom prst="rect">
            <a:avLst/>
          </a:prstGeom>
          <a:noFill/>
        </p:spPr>
        <p:txBody>
          <a:bodyPr wrap="square" rtlCol="0">
            <a:spAutoFit/>
          </a:bodyPr>
          <a:lstStyle/>
          <a:p>
            <a:pPr marL="285750" indent="-285750">
              <a:buFont typeface="Wingdings" panose="05000000000000000000" pitchFamily="2" charset="2"/>
              <a:buChar char="Ø"/>
            </a:pPr>
            <a:r>
              <a:rPr lang="en-US" altLang="zh-SG" sz="2800" dirty="0">
                <a:latin typeface="Times New Roman" panose="02020603050405020304" pitchFamily="18" charset="0"/>
                <a:cs typeface="Times New Roman" panose="02020603050405020304" pitchFamily="18" charset="0"/>
              </a:rPr>
              <a:t>A proposed TF</a:t>
            </a:r>
            <a:endParaRPr lang="zh-SG" altLang="en-US" sz="2800" dirty="0">
              <a:latin typeface="Times New Roman" panose="02020603050405020304" pitchFamily="18" charset="0"/>
              <a:cs typeface="Times New Roman" panose="02020603050405020304" pitchFamily="18" charset="0"/>
            </a:endParaRPr>
          </a:p>
        </p:txBody>
      </p:sp>
      <p:sp>
        <p:nvSpPr>
          <p:cNvPr id="9" name="文本框 8">
            <a:extLst>
              <a:ext uri="{FF2B5EF4-FFF2-40B4-BE49-F238E27FC236}">
                <a16:creationId xmlns:a16="http://schemas.microsoft.com/office/drawing/2014/main" xmlns="" id="{C5D90D07-FBC3-4A3A-B5DB-100DF606ADFA}"/>
              </a:ext>
            </a:extLst>
          </p:cNvPr>
          <p:cNvSpPr txBox="1"/>
          <p:nvPr/>
        </p:nvSpPr>
        <p:spPr>
          <a:xfrm>
            <a:off x="6096000" y="1124744"/>
            <a:ext cx="5400600" cy="152541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altLang="zh-SG" sz="1600" dirty="0">
                <a:latin typeface="Times New Roman" panose="02020603050405020304" pitchFamily="18" charset="0"/>
                <a:cs typeface="Times New Roman" panose="02020603050405020304" pitchFamily="18" charset="0"/>
              </a:rPr>
              <a:t>e+/e- injection @200MeV</a:t>
            </a:r>
          </a:p>
          <a:p>
            <a:pPr marL="285750" indent="-285750">
              <a:lnSpc>
                <a:spcPct val="150000"/>
              </a:lnSpc>
              <a:buFont typeface="Arial" panose="020B0604020202020204" pitchFamily="34" charset="0"/>
              <a:buChar char="•"/>
            </a:pPr>
            <a:r>
              <a:rPr lang="en-US" altLang="zh-SG" sz="1600" dirty="0">
                <a:latin typeface="Times New Roman" panose="02020603050405020304" pitchFamily="18" charset="0"/>
                <a:cs typeface="Times New Roman" panose="02020603050405020304" pitchFamily="18" charset="0"/>
              </a:rPr>
              <a:t>~ 1n</a:t>
            </a:r>
            <a:r>
              <a:rPr lang="en-US" altLang="zh-CN" sz="1600" dirty="0">
                <a:latin typeface="Times New Roman" panose="02020603050405020304" pitchFamily="18" charset="0"/>
                <a:cs typeface="Times New Roman" panose="02020603050405020304" pitchFamily="18" charset="0"/>
              </a:rPr>
              <a:t>C in the ring for e+</a:t>
            </a:r>
            <a:r>
              <a:rPr lang="zh-CN" altLang="en-US" sz="1600"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and</a:t>
            </a:r>
            <a:r>
              <a:rPr lang="zh-CN" altLang="en-US" sz="1600"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e- </a:t>
            </a:r>
            <a:r>
              <a:rPr lang="en-US" altLang="zh-CN" sz="1600" dirty="0">
                <a:latin typeface="Times New Roman" panose="02020603050405020304" pitchFamily="18" charset="0"/>
                <a:cs typeface="Times New Roman" panose="02020603050405020304" pitchFamily="18" charset="0"/>
                <a:sym typeface="Symbol" panose="05050102010706020507" pitchFamily="18" charset="2"/>
              </a:rPr>
              <a:t> off-axis injection</a:t>
            </a:r>
          </a:p>
          <a:p>
            <a:pPr marL="285750" indent="-285750">
              <a:lnSpc>
                <a:spcPct val="150000"/>
              </a:lnSpc>
              <a:buFont typeface="Arial" panose="020B0604020202020204" pitchFamily="34" charset="0"/>
              <a:buChar char="•"/>
            </a:pPr>
            <a:r>
              <a:rPr lang="en-US" altLang="zh-CN" sz="1600" dirty="0">
                <a:latin typeface="Times New Roman" panose="02020603050405020304" pitchFamily="18" charset="0"/>
                <a:cs typeface="Times New Roman" panose="02020603050405020304" pitchFamily="18" charset="0"/>
                <a:sym typeface="Symbol" panose="05050102010706020507" pitchFamily="18" charset="2"/>
              </a:rPr>
              <a:t>Multi bunch storage</a:t>
            </a:r>
            <a:endParaRPr lang="en-US" altLang="zh-CN" sz="1600" dirty="0">
              <a:latin typeface="Times New Roman" panose="02020603050405020304" pitchFamily="18" charset="0"/>
              <a:cs typeface="Times New Roman" panose="02020603050405020304" pitchFamily="18" charset="0"/>
            </a:endParaRPr>
          </a:p>
          <a:p>
            <a:pPr marL="285750" indent="-285750">
              <a:lnSpc>
                <a:spcPct val="150000"/>
              </a:lnSpc>
              <a:buFont typeface="Arial" panose="020B0604020202020204" pitchFamily="34" charset="0"/>
              <a:buChar char="•"/>
            </a:pPr>
            <a:r>
              <a:rPr lang="en-US" altLang="zh-SG" sz="1600" dirty="0">
                <a:latin typeface="Times New Roman" panose="02020603050405020304" pitchFamily="18" charset="0"/>
                <a:cs typeface="Times New Roman" panose="02020603050405020304" pitchFamily="18" charset="0"/>
              </a:rPr>
              <a:t>Ring circumference: ~ 100 m</a:t>
            </a:r>
            <a:endParaRPr lang="zh-SG" altLang="en-US" sz="1600" dirty="0">
              <a:latin typeface="Times New Roman" panose="02020603050405020304" pitchFamily="18" charset="0"/>
              <a:cs typeface="Times New Roman" panose="02020603050405020304" pitchFamily="18" charset="0"/>
            </a:endParaRPr>
          </a:p>
        </p:txBody>
      </p:sp>
      <p:sp>
        <p:nvSpPr>
          <p:cNvPr id="10" name="文本框 9">
            <a:extLst>
              <a:ext uri="{FF2B5EF4-FFF2-40B4-BE49-F238E27FC236}">
                <a16:creationId xmlns:a16="http://schemas.microsoft.com/office/drawing/2014/main" xmlns="" id="{47B3F9C7-9B5C-483B-92DA-2712F6AC4B47}"/>
              </a:ext>
            </a:extLst>
          </p:cNvPr>
          <p:cNvSpPr txBox="1"/>
          <p:nvPr/>
        </p:nvSpPr>
        <p:spPr>
          <a:xfrm>
            <a:off x="767408" y="5949280"/>
            <a:ext cx="7272808" cy="523220"/>
          </a:xfrm>
          <a:prstGeom prst="rect">
            <a:avLst/>
          </a:prstGeom>
          <a:noFill/>
        </p:spPr>
        <p:txBody>
          <a:bodyPr wrap="square" rtlCol="0">
            <a:spAutoFit/>
          </a:bodyPr>
          <a:lstStyle/>
          <a:p>
            <a:pPr marL="285750" indent="-285750">
              <a:buFont typeface="Wingdings" panose="05000000000000000000" pitchFamily="2" charset="2"/>
              <a:buChar char="Ø"/>
            </a:pPr>
            <a:r>
              <a:rPr lang="en-US" altLang="zh-SG" sz="2800" dirty="0">
                <a:latin typeface="Times New Roman" panose="02020603050405020304" pitchFamily="18" charset="0"/>
                <a:cs typeface="Times New Roman" panose="02020603050405020304" pitchFamily="18" charset="0"/>
              </a:rPr>
              <a:t> A demonstration for CEPC DR</a:t>
            </a:r>
            <a:endParaRPr lang="zh-SG"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23506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FF0B3108-629E-4F38-9C0B-78CA24C390BE}"/>
              </a:ext>
            </a:extLst>
          </p:cNvPr>
          <p:cNvPicPr>
            <a:picLocks noChangeAspect="1"/>
          </p:cNvPicPr>
          <p:nvPr/>
        </p:nvPicPr>
        <p:blipFill>
          <a:blip r:embed="rId2"/>
          <a:stretch>
            <a:fillRect/>
          </a:stretch>
        </p:blipFill>
        <p:spPr>
          <a:xfrm>
            <a:off x="7464152" y="3861048"/>
            <a:ext cx="4248472" cy="2474267"/>
          </a:xfrm>
          <a:prstGeom prst="rect">
            <a:avLst/>
          </a:prstGeom>
        </p:spPr>
      </p:pic>
      <p:sp>
        <p:nvSpPr>
          <p:cNvPr id="3" name="标题 2">
            <a:extLst>
              <a:ext uri="{FF2B5EF4-FFF2-40B4-BE49-F238E27FC236}">
                <a16:creationId xmlns:a16="http://schemas.microsoft.com/office/drawing/2014/main" xmlns="" id="{24D01A21-DCF6-4F55-BBA5-8866873CE417}"/>
              </a:ext>
            </a:extLst>
          </p:cNvPr>
          <p:cNvSpPr>
            <a:spLocks noGrp="1"/>
          </p:cNvSpPr>
          <p:nvPr>
            <p:ph type="title"/>
          </p:nvPr>
        </p:nvSpPr>
        <p:spPr/>
        <p:txBody>
          <a:bodyPr/>
          <a:lstStyle/>
          <a:p>
            <a:pPr algn="ctr"/>
            <a:r>
              <a:rPr lang="en-US" altLang="zh-CN" sz="3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Design status of the multi-function ring</a:t>
            </a:r>
            <a:endParaRPr lang="zh-SG" altLang="en-US" dirty="0"/>
          </a:p>
        </p:txBody>
      </p:sp>
      <p:sp>
        <p:nvSpPr>
          <p:cNvPr id="5" name="灯片编号占位符 4">
            <a:extLst>
              <a:ext uri="{FF2B5EF4-FFF2-40B4-BE49-F238E27FC236}">
                <a16:creationId xmlns:a16="http://schemas.microsoft.com/office/drawing/2014/main" xmlns="" id="{F242BF87-10DF-4B4E-AE80-533FE3533458}"/>
              </a:ext>
            </a:extLst>
          </p:cNvPr>
          <p:cNvSpPr>
            <a:spLocks noGrp="1"/>
          </p:cNvSpPr>
          <p:nvPr>
            <p:ph type="sldNum" sz="quarter" idx="12"/>
          </p:nvPr>
        </p:nvSpPr>
        <p:spPr/>
        <p:txBody>
          <a:bodyPr/>
          <a:lstStyle/>
          <a:p>
            <a:fld id="{F15E9139-A00B-4B2A-98A6-095DC08F1345}" type="slidenum">
              <a:rPr lang="zh-CN" altLang="en-US" smtClean="0"/>
              <a:pPr/>
              <a:t>27</a:t>
            </a:fld>
            <a:endParaRPr lang="zh-CN" altLang="en-US"/>
          </a:p>
        </p:txBody>
      </p:sp>
      <p:pic>
        <p:nvPicPr>
          <p:cNvPr id="8" name="图片 7">
            <a:extLst>
              <a:ext uri="{FF2B5EF4-FFF2-40B4-BE49-F238E27FC236}">
                <a16:creationId xmlns:a16="http://schemas.microsoft.com/office/drawing/2014/main" xmlns="" id="{0495EFA7-C998-4361-BD79-11B0F05BBAFD}"/>
              </a:ext>
            </a:extLst>
          </p:cNvPr>
          <p:cNvPicPr>
            <a:picLocks noChangeAspect="1"/>
          </p:cNvPicPr>
          <p:nvPr/>
        </p:nvPicPr>
        <p:blipFill rotWithShape="1">
          <a:blip r:embed="rId3"/>
          <a:srcRect l="8667" t="3222" r="11792" b="8336"/>
          <a:stretch/>
        </p:blipFill>
        <p:spPr>
          <a:xfrm>
            <a:off x="695400" y="1484784"/>
            <a:ext cx="2895660" cy="2273546"/>
          </a:xfrm>
          <a:prstGeom prst="rect">
            <a:avLst/>
          </a:prstGeom>
        </p:spPr>
      </p:pic>
      <p:pic>
        <p:nvPicPr>
          <p:cNvPr id="9" name="图片 8">
            <a:extLst>
              <a:ext uri="{FF2B5EF4-FFF2-40B4-BE49-F238E27FC236}">
                <a16:creationId xmlns:a16="http://schemas.microsoft.com/office/drawing/2014/main" xmlns="" id="{24914679-5863-4B68-938C-1EBE3D0FAFA9}"/>
              </a:ext>
            </a:extLst>
          </p:cNvPr>
          <p:cNvPicPr>
            <a:picLocks noChangeAspect="1"/>
          </p:cNvPicPr>
          <p:nvPr/>
        </p:nvPicPr>
        <p:blipFill rotWithShape="1">
          <a:blip r:embed="rId4"/>
          <a:srcRect l="9240" t="2724" r="10354" b="9642"/>
          <a:stretch/>
        </p:blipFill>
        <p:spPr>
          <a:xfrm>
            <a:off x="3935760" y="1414910"/>
            <a:ext cx="2927903" cy="2448272"/>
          </a:xfrm>
          <a:prstGeom prst="rect">
            <a:avLst/>
          </a:prstGeom>
        </p:spPr>
      </p:pic>
      <p:pic>
        <p:nvPicPr>
          <p:cNvPr id="10" name="图片 9">
            <a:extLst>
              <a:ext uri="{FF2B5EF4-FFF2-40B4-BE49-F238E27FC236}">
                <a16:creationId xmlns:a16="http://schemas.microsoft.com/office/drawing/2014/main" xmlns="" id="{868AA4BC-DFDF-4110-9820-DFEA7CE7D12A}"/>
              </a:ext>
            </a:extLst>
          </p:cNvPr>
          <p:cNvPicPr>
            <a:picLocks noChangeAspect="1"/>
          </p:cNvPicPr>
          <p:nvPr/>
        </p:nvPicPr>
        <p:blipFill rotWithShape="1">
          <a:blip r:embed="rId5"/>
          <a:srcRect l="3958" t="15181" r="7486" b="12511"/>
          <a:stretch/>
        </p:blipFill>
        <p:spPr>
          <a:xfrm>
            <a:off x="695400" y="4077072"/>
            <a:ext cx="6365508" cy="2448272"/>
          </a:xfrm>
          <a:prstGeom prst="rect">
            <a:avLst/>
          </a:prstGeom>
        </p:spPr>
      </p:pic>
      <p:sp>
        <p:nvSpPr>
          <p:cNvPr id="11" name="文本框 10">
            <a:extLst>
              <a:ext uri="{FF2B5EF4-FFF2-40B4-BE49-F238E27FC236}">
                <a16:creationId xmlns:a16="http://schemas.microsoft.com/office/drawing/2014/main" xmlns="" id="{79459C0A-3433-4EA7-9B7D-ED5DF3C3C840}"/>
              </a:ext>
            </a:extLst>
          </p:cNvPr>
          <p:cNvSpPr txBox="1"/>
          <p:nvPr/>
        </p:nvSpPr>
        <p:spPr>
          <a:xfrm>
            <a:off x="1055440" y="1124744"/>
            <a:ext cx="2117559"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buFont typeface="Arial" panose="020B0604020202020204" pitchFamily="34" charset="0"/>
              <a:buChar char="•"/>
            </a:pPr>
            <a:r>
              <a:rPr lang="en-US" altLang="zh-CN" sz="1400" dirty="0"/>
              <a:t>60</a:t>
            </a:r>
            <a:r>
              <a:rPr lang="en-US" altLang="zh-CN" sz="1400" dirty="0">
                <a:latin typeface="Times New Roman" panose="02020603050405020304" pitchFamily="18" charset="0"/>
                <a:cs typeface="Times New Roman" panose="02020603050405020304" pitchFamily="18" charset="0"/>
              </a:rPr>
              <a:t>°</a:t>
            </a:r>
            <a:r>
              <a:rPr lang="en-US" altLang="zh-CN" sz="1400" dirty="0"/>
              <a:t>/60</a:t>
            </a:r>
            <a:r>
              <a:rPr lang="en-US" altLang="zh-CN" sz="1400" dirty="0">
                <a:latin typeface="Times New Roman" panose="02020603050405020304" pitchFamily="18" charset="0"/>
                <a:cs typeface="Times New Roman" panose="02020603050405020304" pitchFamily="18" charset="0"/>
              </a:rPr>
              <a:t>°</a:t>
            </a:r>
            <a:r>
              <a:rPr lang="en-US" altLang="zh-CN" sz="1400" dirty="0"/>
              <a:t> FODO</a:t>
            </a:r>
            <a:endParaRPr lang="zh-SG" altLang="en-US" sz="1400" dirty="0"/>
          </a:p>
        </p:txBody>
      </p:sp>
      <p:sp>
        <p:nvSpPr>
          <p:cNvPr id="12" name="文本框 11">
            <a:extLst>
              <a:ext uri="{FF2B5EF4-FFF2-40B4-BE49-F238E27FC236}">
                <a16:creationId xmlns:a16="http://schemas.microsoft.com/office/drawing/2014/main" xmlns="" id="{46CED921-737B-42F8-B8E0-9F3262F682DF}"/>
              </a:ext>
            </a:extLst>
          </p:cNvPr>
          <p:cNvSpPr txBox="1"/>
          <p:nvPr/>
        </p:nvSpPr>
        <p:spPr>
          <a:xfrm>
            <a:off x="3935760" y="1100030"/>
            <a:ext cx="3024336"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buFont typeface="Arial" panose="020B0604020202020204" pitchFamily="34" charset="0"/>
              <a:buChar char="•"/>
            </a:pPr>
            <a:r>
              <a:rPr lang="en-US" altLang="zh-SG" sz="1400" dirty="0"/>
              <a:t>Off-axis injection with two kickers</a:t>
            </a:r>
            <a:endParaRPr lang="zh-SG" altLang="en-US" sz="1400" dirty="0"/>
          </a:p>
        </p:txBody>
      </p:sp>
      <p:sp>
        <p:nvSpPr>
          <p:cNvPr id="13" name="文本框 12">
            <a:extLst>
              <a:ext uri="{FF2B5EF4-FFF2-40B4-BE49-F238E27FC236}">
                <a16:creationId xmlns:a16="http://schemas.microsoft.com/office/drawing/2014/main" xmlns="" id="{1F9CD952-8E23-4F65-8BFE-6331DF3392D4}"/>
              </a:ext>
            </a:extLst>
          </p:cNvPr>
          <p:cNvSpPr txBox="1"/>
          <p:nvPr/>
        </p:nvSpPr>
        <p:spPr>
          <a:xfrm>
            <a:off x="1631504" y="3933056"/>
            <a:ext cx="3456384" cy="307777"/>
          </a:xfrm>
          <a:prstGeom prst="rect">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buFont typeface="Arial" panose="020B0604020202020204" pitchFamily="34" charset="0"/>
              <a:buChar char="•"/>
            </a:pPr>
            <a:r>
              <a:rPr lang="en-US" altLang="zh-SG" sz="1400" dirty="0"/>
              <a:t>Spin rotator</a:t>
            </a:r>
            <a:r>
              <a:rPr lang="en-US" altLang="zh-SG" sz="1400" dirty="0">
                <a:sym typeface="Symbol" panose="05050102010706020507" pitchFamily="18" charset="2"/>
              </a:rPr>
              <a:t> longitudinal polarization</a:t>
            </a:r>
            <a:endParaRPr lang="zh-SG" altLang="en-US" sz="1400" dirty="0"/>
          </a:p>
        </p:txBody>
      </p:sp>
      <p:sp>
        <p:nvSpPr>
          <p:cNvPr id="14" name="文本框 13">
            <a:extLst>
              <a:ext uri="{FF2B5EF4-FFF2-40B4-BE49-F238E27FC236}">
                <a16:creationId xmlns:a16="http://schemas.microsoft.com/office/drawing/2014/main" xmlns="" id="{FE08246D-7116-4041-B096-325C8691F479}"/>
              </a:ext>
            </a:extLst>
          </p:cNvPr>
          <p:cNvSpPr txBox="1"/>
          <p:nvPr/>
        </p:nvSpPr>
        <p:spPr>
          <a:xfrm>
            <a:off x="6456040" y="4077072"/>
            <a:ext cx="1224136" cy="30777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altLang="zh-SG" sz="1400" dirty="0"/>
              <a:t>8 skew quads</a:t>
            </a:r>
            <a:endParaRPr lang="zh-SG" altLang="en-US" sz="1400" dirty="0"/>
          </a:p>
        </p:txBody>
      </p:sp>
      <p:pic>
        <p:nvPicPr>
          <p:cNvPr id="15" name="图片 14">
            <a:extLst>
              <a:ext uri="{FF2B5EF4-FFF2-40B4-BE49-F238E27FC236}">
                <a16:creationId xmlns:a16="http://schemas.microsoft.com/office/drawing/2014/main" xmlns="" id="{7D1CB379-A5AA-4A7B-9A5B-F8362613E8EE}"/>
              </a:ext>
            </a:extLst>
          </p:cNvPr>
          <p:cNvPicPr>
            <a:picLocks noChangeAspect="1"/>
          </p:cNvPicPr>
          <p:nvPr/>
        </p:nvPicPr>
        <p:blipFill>
          <a:blip r:embed="rId6"/>
          <a:stretch>
            <a:fillRect/>
          </a:stretch>
        </p:blipFill>
        <p:spPr>
          <a:xfrm>
            <a:off x="7032104" y="1340768"/>
            <a:ext cx="2880320" cy="2161523"/>
          </a:xfrm>
          <a:prstGeom prst="rect">
            <a:avLst/>
          </a:prstGeom>
        </p:spPr>
      </p:pic>
      <p:sp>
        <p:nvSpPr>
          <p:cNvPr id="16" name="文本框 15">
            <a:extLst>
              <a:ext uri="{FF2B5EF4-FFF2-40B4-BE49-F238E27FC236}">
                <a16:creationId xmlns:a16="http://schemas.microsoft.com/office/drawing/2014/main" xmlns="" id="{CD0E3CF3-46D9-44F7-8EF8-D51C2E78C7EA}"/>
              </a:ext>
            </a:extLst>
          </p:cNvPr>
          <p:cNvSpPr txBox="1"/>
          <p:nvPr/>
        </p:nvSpPr>
        <p:spPr>
          <a:xfrm>
            <a:off x="9624392" y="1196752"/>
            <a:ext cx="2304256"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altLang="zh-SG" dirty="0"/>
              <a:t>Undulator parameter</a:t>
            </a:r>
            <a:endParaRPr lang="zh-SG" altLang="en-US" dirty="0"/>
          </a:p>
        </p:txBody>
      </p:sp>
      <p:sp>
        <p:nvSpPr>
          <p:cNvPr id="17" name="文本框 16">
            <a:extLst>
              <a:ext uri="{FF2B5EF4-FFF2-40B4-BE49-F238E27FC236}">
                <a16:creationId xmlns:a16="http://schemas.microsoft.com/office/drawing/2014/main" xmlns="" id="{DF7ED54C-DEC7-49C0-BD14-DA9B1D4F7845}"/>
              </a:ext>
            </a:extLst>
          </p:cNvPr>
          <p:cNvSpPr txBox="1"/>
          <p:nvPr/>
        </p:nvSpPr>
        <p:spPr>
          <a:xfrm>
            <a:off x="9912424" y="1844824"/>
            <a:ext cx="1991544" cy="1162113"/>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altLang="zh-SG" sz="1600" dirty="0" err="1"/>
              <a:t>B</a:t>
            </a:r>
            <a:r>
              <a:rPr lang="en-US" altLang="zh-SG" sz="1600" baseline="-25000" dirty="0" err="1"/>
              <a:t>max</a:t>
            </a:r>
            <a:r>
              <a:rPr lang="en-US" altLang="zh-SG" sz="1600" dirty="0"/>
              <a:t>: 1 T</a:t>
            </a:r>
          </a:p>
          <a:p>
            <a:pPr marL="285750" indent="-285750">
              <a:lnSpc>
                <a:spcPct val="150000"/>
              </a:lnSpc>
              <a:buFont typeface="Arial" panose="020B0604020202020204" pitchFamily="34" charset="0"/>
              <a:buChar char="•"/>
            </a:pPr>
            <a:r>
              <a:rPr lang="en-US" altLang="zh-SG" sz="1600" dirty="0" err="1"/>
              <a:t>L_cell</a:t>
            </a:r>
            <a:r>
              <a:rPr lang="en-US" altLang="zh-SG" sz="1600" dirty="0"/>
              <a:t>: 25 mm</a:t>
            </a:r>
          </a:p>
          <a:p>
            <a:pPr marL="285750" indent="-285750">
              <a:lnSpc>
                <a:spcPct val="150000"/>
              </a:lnSpc>
              <a:buFont typeface="Arial" panose="020B0604020202020204" pitchFamily="34" charset="0"/>
              <a:buChar char="•"/>
            </a:pPr>
            <a:r>
              <a:rPr lang="en-US" altLang="zh-SG" sz="1600" dirty="0" err="1"/>
              <a:t>L_total</a:t>
            </a:r>
            <a:r>
              <a:rPr lang="en-US" altLang="zh-SG" sz="1600" dirty="0"/>
              <a:t>: 1.6 m</a:t>
            </a:r>
            <a:endParaRPr lang="zh-SG" altLang="en-US" sz="1600" dirty="0"/>
          </a:p>
        </p:txBody>
      </p:sp>
      <p:sp>
        <p:nvSpPr>
          <p:cNvPr id="19" name="文本框 18">
            <a:extLst>
              <a:ext uri="{FF2B5EF4-FFF2-40B4-BE49-F238E27FC236}">
                <a16:creationId xmlns:a16="http://schemas.microsoft.com/office/drawing/2014/main" xmlns="" id="{F8FEE8F1-C200-48AB-965F-78F7D017A87A}"/>
              </a:ext>
            </a:extLst>
          </p:cNvPr>
          <p:cNvSpPr txBox="1"/>
          <p:nvPr/>
        </p:nvSpPr>
        <p:spPr>
          <a:xfrm>
            <a:off x="8112224" y="1916832"/>
            <a:ext cx="1462794" cy="307777"/>
          </a:xfrm>
          <a:prstGeom prst="rect">
            <a:avLst/>
          </a:prstGeom>
          <a:noFill/>
        </p:spPr>
        <p:txBody>
          <a:bodyPr wrap="square">
            <a:spAutoFit/>
          </a:bodyPr>
          <a:lstStyle/>
          <a:p>
            <a:r>
              <a:rPr lang="en-US" altLang="zh-SG" sz="1400" dirty="0">
                <a:latin typeface="Times New Roman" panose="02020603050405020304" pitchFamily="18" charset="0"/>
                <a:cs typeface="Times New Roman" panose="02020603050405020304" pitchFamily="18" charset="0"/>
              </a:rPr>
              <a:t>Undulator</a:t>
            </a:r>
            <a:endParaRPr lang="zh-SG" altLang="en-US" sz="1400" dirty="0">
              <a:latin typeface="Times New Roman" panose="02020603050405020304" pitchFamily="18" charset="0"/>
              <a:cs typeface="Times New Roman" panose="02020603050405020304" pitchFamily="18" charset="0"/>
            </a:endParaRPr>
          </a:p>
        </p:txBody>
      </p:sp>
      <p:sp>
        <p:nvSpPr>
          <p:cNvPr id="21" name="文本框 20">
            <a:extLst>
              <a:ext uri="{FF2B5EF4-FFF2-40B4-BE49-F238E27FC236}">
                <a16:creationId xmlns:a16="http://schemas.microsoft.com/office/drawing/2014/main" xmlns="" id="{4FC075CE-F453-4D40-B8A6-2B7032239FFB}"/>
              </a:ext>
            </a:extLst>
          </p:cNvPr>
          <p:cNvSpPr txBox="1"/>
          <p:nvPr/>
        </p:nvSpPr>
        <p:spPr>
          <a:xfrm>
            <a:off x="8544272" y="3501008"/>
            <a:ext cx="1728192"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altLang="zh-SG" dirty="0"/>
              <a:t>DA @ 200MeV</a:t>
            </a:r>
            <a:endParaRPr lang="zh-SG" altLang="en-US" dirty="0"/>
          </a:p>
        </p:txBody>
      </p:sp>
    </p:spTree>
    <p:extLst>
      <p:ext uri="{BB962C8B-B14F-4D97-AF65-F5344CB8AC3E}">
        <p14:creationId xmlns:p14="http://schemas.microsoft.com/office/powerpoint/2010/main" val="24673003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xmlns="" id="{ACBD17BC-994A-4FAE-960E-BF01E6AB19AD}"/>
              </a:ext>
            </a:extLst>
          </p:cNvPr>
          <p:cNvGraphicFramePr>
            <a:graphicFrameLocks noGrp="1"/>
          </p:cNvGraphicFramePr>
          <p:nvPr>
            <p:extLst>
              <p:ext uri="{D42A27DB-BD31-4B8C-83A1-F6EECF244321}">
                <p14:modId xmlns:p14="http://schemas.microsoft.com/office/powerpoint/2010/main" val="3171230677"/>
              </p:ext>
            </p:extLst>
          </p:nvPr>
        </p:nvGraphicFramePr>
        <p:xfrm>
          <a:off x="1127448" y="1412776"/>
          <a:ext cx="6832237" cy="4825634"/>
        </p:xfrm>
        <a:graphic>
          <a:graphicData uri="http://schemas.openxmlformats.org/drawingml/2006/table">
            <a:tbl>
              <a:tblPr>
                <a:tableStyleId>{5940675A-B579-460E-94D1-54222C63F5DA}</a:tableStyleId>
              </a:tblPr>
              <a:tblGrid>
                <a:gridCol w="1927916">
                  <a:extLst>
                    <a:ext uri="{9D8B030D-6E8A-4147-A177-3AD203B41FA5}">
                      <a16:colId xmlns:a16="http://schemas.microsoft.com/office/drawing/2014/main" xmlns="" val="20000"/>
                    </a:ext>
                  </a:extLst>
                </a:gridCol>
                <a:gridCol w="1565692">
                  <a:extLst>
                    <a:ext uri="{9D8B030D-6E8A-4147-A177-3AD203B41FA5}">
                      <a16:colId xmlns:a16="http://schemas.microsoft.com/office/drawing/2014/main" xmlns="" val="20001"/>
                    </a:ext>
                  </a:extLst>
                </a:gridCol>
                <a:gridCol w="1617885">
                  <a:extLst>
                    <a:ext uri="{9D8B030D-6E8A-4147-A177-3AD203B41FA5}">
                      <a16:colId xmlns:a16="http://schemas.microsoft.com/office/drawing/2014/main" xmlns="" val="3057107231"/>
                    </a:ext>
                  </a:extLst>
                </a:gridCol>
                <a:gridCol w="1720744">
                  <a:extLst>
                    <a:ext uri="{9D8B030D-6E8A-4147-A177-3AD203B41FA5}">
                      <a16:colId xmlns:a16="http://schemas.microsoft.com/office/drawing/2014/main" xmlns="" val="20002"/>
                    </a:ext>
                  </a:extLst>
                </a:gridCol>
              </a:tblGrid>
              <a:tr h="155675">
                <a:tc>
                  <a:txBody>
                    <a:bodyPr/>
                    <a:lstStyle/>
                    <a:p>
                      <a:pPr marL="0" marR="0" lvl="0" indent="0" algn="just" defTabSz="914400" rtl="0" eaLnBrk="1" fontAlgn="auto" latinLnBrk="0" hangingPunct="1">
                        <a:lnSpc>
                          <a:spcPct val="100000"/>
                        </a:lnSpc>
                        <a:spcBef>
                          <a:spcPts val="0"/>
                        </a:spcBef>
                        <a:spcAft>
                          <a:spcPts val="0"/>
                        </a:spcAft>
                        <a:buClrTx/>
                        <a:buSzTx/>
                        <a:buFontTx/>
                        <a:buNone/>
                        <a:defRPr/>
                      </a:pPr>
                      <a:r>
                        <a:rPr lang="en-GB" sz="1100" kern="100" dirty="0">
                          <a:effectLst/>
                          <a:latin typeface="Times New Roman" panose="02020603050405020304" pitchFamily="18" charset="0"/>
                          <a:cs typeface="Times New Roman" panose="02020603050405020304" pitchFamily="18" charset="0"/>
                        </a:rPr>
                        <a:t> DR V</a:t>
                      </a:r>
                      <a:r>
                        <a:rPr lang="en-US" sz="1100" kern="100" dirty="0">
                          <a:effectLst/>
                          <a:latin typeface="Times New Roman" panose="02020603050405020304" pitchFamily="18" charset="0"/>
                          <a:cs typeface="Times New Roman" panose="02020603050405020304" pitchFamily="18" charset="0"/>
                        </a:rPr>
                        <a:t>2</a:t>
                      </a:r>
                      <a:r>
                        <a:rPr lang="en-GB" sz="1100" kern="100" dirty="0">
                          <a:effectLst/>
                          <a:latin typeface="Times New Roman" panose="02020603050405020304" pitchFamily="18" charset="0"/>
                          <a:cs typeface="Times New Roman" panose="02020603050405020304" pitchFamily="18" charset="0"/>
                        </a:rPr>
                        <a:t>.0</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b="1" kern="100" dirty="0">
                          <a:effectLst/>
                          <a:latin typeface="Times New Roman" panose="02020603050405020304" pitchFamily="18" charset="0"/>
                          <a:ea typeface="宋体" panose="02010600030101010101" pitchFamily="2" charset="-122"/>
                          <a:cs typeface="Times New Roman" panose="02020603050405020304" pitchFamily="18" charset="0"/>
                        </a:rPr>
                        <a:t>200MeV</a:t>
                      </a:r>
                    </a:p>
                  </a:txBody>
                  <a:tcPr marL="68580" marR="68580" marT="0" marB="0" anchor="ctr"/>
                </a:tc>
                <a:tc>
                  <a:txBody>
                    <a:bodyPr/>
                    <a:lstStyle/>
                    <a:p>
                      <a:pPr algn="ctr">
                        <a:spcAft>
                          <a:spcPts val="0"/>
                        </a:spcAft>
                      </a:pPr>
                      <a:r>
                        <a:rPr lang="en-US" altLang="zh-CN" sz="1100" b="1" kern="100" dirty="0">
                          <a:effectLst/>
                          <a:latin typeface="Times New Roman" panose="02020603050405020304" pitchFamily="18" charset="0"/>
                          <a:ea typeface="宋体" panose="02010600030101010101" pitchFamily="2" charset="-122"/>
                          <a:cs typeface="Times New Roman" panose="02020603050405020304" pitchFamily="18" charset="0"/>
                        </a:rPr>
                        <a:t>500MeV</a:t>
                      </a:r>
                      <a:endParaRPr lang="en-US" sz="11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r>
                        <a:rPr lang="en-US" altLang="zh-SG" sz="1100" b="1" kern="100" dirty="0">
                          <a:effectLst/>
                          <a:latin typeface="Times New Roman" panose="02020603050405020304" pitchFamily="18" charset="0"/>
                          <a:ea typeface="宋体" panose="02010600030101010101" pitchFamily="2" charset="-122"/>
                          <a:cs typeface="Times New Roman" panose="02020603050405020304" pitchFamily="18" charset="0"/>
                        </a:rPr>
                        <a:t>1.2GeV</a:t>
                      </a:r>
                      <a:endParaRPr lang="zh-SG" altLang="en-US" sz="1100" dirty="0"/>
                    </a:p>
                  </a:txBody>
                  <a:tcPr marL="68580" marR="68580" marT="0" marB="0" anchor="ctr"/>
                </a:tc>
                <a:extLst>
                  <a:ext uri="{0D108BD9-81ED-4DB2-BD59-A6C34878D82A}">
                    <a16:rowId xmlns:a16="http://schemas.microsoft.com/office/drawing/2014/main" xmlns="" val="10000"/>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Circumference (m)</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3">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100.3</a:t>
                      </a:r>
                    </a:p>
                  </a:txBody>
                  <a:tcPr marL="68580" marR="68580" marT="0" marB="0"/>
                </a:tc>
                <a:tc hMerge="1">
                  <a:txBody>
                    <a:bodyPr/>
                    <a:lstStyle/>
                    <a:p>
                      <a:endParaRPr lang="zh-SG" altLang="en-US"/>
                    </a:p>
                  </a:txBody>
                  <a:tcPr/>
                </a:tc>
                <a:tc hMerge="1">
                  <a:txBody>
                    <a:bodyPr/>
                    <a:lstStyle/>
                    <a:p>
                      <a:endParaRPr lang="zh-SG"/>
                    </a:p>
                  </a:txBody>
                  <a:tcPr marL="68580" marR="68580" marT="0" marB="0"/>
                </a:tc>
                <a:extLst>
                  <a:ext uri="{0D108BD9-81ED-4DB2-BD59-A6C34878D82A}">
                    <a16:rowId xmlns:a16="http://schemas.microsoft.com/office/drawing/2014/main" xmlns="" val="10001"/>
                  </a:ext>
                </a:extLst>
              </a:tr>
              <a:tr h="204107">
                <a:tc>
                  <a:txBody>
                    <a:bodyPr/>
                    <a:lstStyle/>
                    <a:p>
                      <a:pPr algn="just">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Number of bunches</a:t>
                      </a:r>
                    </a:p>
                  </a:txBody>
                  <a:tcPr marL="68580" marR="68580" marT="0" marB="0"/>
                </a:tc>
                <a:tc gridSpan="3">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1 ~ 4</a:t>
                      </a:r>
                    </a:p>
                  </a:txBody>
                  <a:tcPr marL="68580" marR="68580" marT="0" marB="0"/>
                </a:tc>
                <a:tc hMerge="1">
                  <a:txBody>
                    <a:bodyPr/>
                    <a:lstStyle/>
                    <a:p>
                      <a:pPr algn="ctr">
                        <a:spcAft>
                          <a:spcPts val="0"/>
                        </a:spcAft>
                      </a:pPr>
                      <a:endParaRPr lang="en-US" sz="10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endParaRPr lang="zh-SG" altLang="en-US" sz="1000" dirty="0"/>
                    </a:p>
                  </a:txBody>
                  <a:tcPr marL="68580" marR="68580" marT="0" marB="0"/>
                </a:tc>
                <a:extLst>
                  <a:ext uri="{0D108BD9-81ED-4DB2-BD59-A6C34878D82A}">
                    <a16:rowId xmlns:a16="http://schemas.microsoft.com/office/drawing/2014/main" xmlns="" val="10003"/>
                  </a:ext>
                </a:extLst>
              </a:tr>
              <a:tr h="204107">
                <a:tc>
                  <a:txBody>
                    <a:bodyPr/>
                    <a:lstStyle/>
                    <a:p>
                      <a:pPr algn="just">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Bunch charge (</a:t>
                      </a:r>
                      <a:r>
                        <a:rPr lang="en-US" sz="1100" kern="100" dirty="0" err="1">
                          <a:effectLst/>
                          <a:latin typeface="Times New Roman" panose="02020603050405020304" pitchFamily="18" charset="0"/>
                          <a:ea typeface="宋体" panose="02010600030101010101" pitchFamily="2" charset="-122"/>
                          <a:cs typeface="Times New Roman" panose="02020603050405020304" pitchFamily="18" charset="0"/>
                        </a:rPr>
                        <a:t>nC</a:t>
                      </a: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a:t>
                      </a: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0.001~ 1.0</a:t>
                      </a: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0.1~2</a:t>
                      </a:r>
                    </a:p>
                  </a:txBody>
                  <a:tcPr marL="68580" marR="68580" marT="0" marB="0"/>
                </a:tc>
                <a:tc>
                  <a:txBody>
                    <a:bodyPr/>
                    <a:lstStyle/>
                    <a:p>
                      <a:pPr algn="ctr"/>
                      <a:r>
                        <a:rPr lang="en-US" altLang="zh-SG" sz="1100" dirty="0"/>
                        <a:t>1~ 2</a:t>
                      </a:r>
                      <a:endParaRPr lang="zh-SG" altLang="en-US" sz="1100" dirty="0"/>
                    </a:p>
                  </a:txBody>
                  <a:tcPr marL="68580" marR="68580" marT="0" marB="0"/>
                </a:tc>
                <a:extLst>
                  <a:ext uri="{0D108BD9-81ED-4DB2-BD59-A6C34878D82A}">
                    <a16:rowId xmlns:a16="http://schemas.microsoft.com/office/drawing/2014/main" xmlns="" val="10004"/>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Bending radius (m)</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3">
                  <a:txBody>
                    <a:bodyPr/>
                    <a:lstStyle/>
                    <a:p>
                      <a:pPr algn="ctr">
                        <a:spcAft>
                          <a:spcPts val="0"/>
                        </a:spcAft>
                      </a:pPr>
                      <a:r>
                        <a:rPr lang="en-US" sz="1100" kern="100" dirty="0">
                          <a:effectLst/>
                          <a:latin typeface="Times New Roman" panose="02020603050405020304" pitchFamily="18" charset="0"/>
                          <a:ea typeface="+mn-ea"/>
                          <a:cs typeface="Times New Roman" panose="02020603050405020304" pitchFamily="18" charset="0"/>
                        </a:rPr>
                        <a:t>2.65</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0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endParaRPr lang="zh-SG" altLang="en-US" sz="1000" dirty="0"/>
                    </a:p>
                  </a:txBody>
                  <a:tcPr marL="68580" marR="68580" marT="0" marB="0"/>
                </a:tc>
                <a:extLst>
                  <a:ext uri="{0D108BD9-81ED-4DB2-BD59-A6C34878D82A}">
                    <a16:rowId xmlns:a16="http://schemas.microsoft.com/office/drawing/2014/main" xmlns="" val="10005"/>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Dipole strength B</a:t>
                      </a:r>
                      <a:r>
                        <a:rPr lang="en-GB" sz="1100" kern="100" baseline="-25000" dirty="0">
                          <a:effectLst/>
                          <a:latin typeface="Times New Roman" panose="02020603050405020304" pitchFamily="18" charset="0"/>
                          <a:cs typeface="Times New Roman" panose="02020603050405020304" pitchFamily="18" charset="0"/>
                        </a:rPr>
                        <a:t>0</a:t>
                      </a:r>
                      <a:r>
                        <a:rPr lang="en-GB" sz="1100" kern="100" dirty="0">
                          <a:effectLst/>
                          <a:latin typeface="Times New Roman" panose="02020603050405020304" pitchFamily="18" charset="0"/>
                          <a:cs typeface="Times New Roman" panose="02020603050405020304" pitchFamily="18" charset="0"/>
                        </a:rPr>
                        <a:t> (T)</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GB" sz="1100" kern="100" dirty="0">
                          <a:effectLst/>
                          <a:latin typeface="Times New Roman" panose="02020603050405020304" pitchFamily="18" charset="0"/>
                          <a:ea typeface="宋体" panose="02010600030101010101" pitchFamily="2" charset="-122"/>
                          <a:cs typeface="Times New Roman" panose="02020603050405020304" pitchFamily="18" charset="0"/>
                        </a:rPr>
                        <a:t>0.2517</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0.629</a:t>
                      </a:r>
                    </a:p>
                  </a:txBody>
                  <a:tcPr marL="68580" marR="68580" marT="0" marB="0"/>
                </a:tc>
                <a:tc>
                  <a:txBody>
                    <a:bodyPr/>
                    <a:lstStyle/>
                    <a:p>
                      <a:pPr algn="ctr"/>
                      <a:r>
                        <a:rPr lang="en-US" altLang="zh-SG" sz="1100" dirty="0"/>
                        <a:t>1.51</a:t>
                      </a:r>
                      <a:endParaRPr lang="zh-SG" altLang="en-US" sz="1100" dirty="0"/>
                    </a:p>
                  </a:txBody>
                  <a:tcPr marL="68580" marR="68580" marT="0" marB="0"/>
                </a:tc>
                <a:extLst>
                  <a:ext uri="{0D108BD9-81ED-4DB2-BD59-A6C34878D82A}">
                    <a16:rowId xmlns:a16="http://schemas.microsoft.com/office/drawing/2014/main" xmlns="" val="10006"/>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U</a:t>
                      </a:r>
                      <a:r>
                        <a:rPr lang="en-GB" sz="1100" kern="100" baseline="-25000" dirty="0">
                          <a:effectLst/>
                          <a:latin typeface="Times New Roman" panose="02020603050405020304" pitchFamily="18" charset="0"/>
                          <a:cs typeface="Times New Roman" panose="02020603050405020304" pitchFamily="18" charset="0"/>
                        </a:rPr>
                        <a:t>0</a:t>
                      </a:r>
                      <a:r>
                        <a:rPr lang="en-GB" sz="1100" kern="100" dirty="0">
                          <a:effectLst/>
                          <a:latin typeface="Times New Roman" panose="02020603050405020304" pitchFamily="18" charset="0"/>
                          <a:cs typeface="Times New Roman" panose="02020603050405020304" pitchFamily="18" charset="0"/>
                        </a:rPr>
                        <a:t> (</a:t>
                      </a:r>
                      <a:r>
                        <a:rPr lang="en-GB" sz="1100" kern="100" dirty="0" err="1">
                          <a:effectLst/>
                          <a:latin typeface="Times New Roman" panose="02020603050405020304" pitchFamily="18" charset="0"/>
                          <a:cs typeface="Times New Roman" panose="02020603050405020304" pitchFamily="18" charset="0"/>
                        </a:rPr>
                        <a:t>kev</a:t>
                      </a:r>
                      <a:r>
                        <a:rPr lang="en-GB" sz="1100" kern="100" dirty="0">
                          <a:effectLst/>
                          <a:latin typeface="Times New Roman" panose="02020603050405020304" pitchFamily="18" charset="0"/>
                          <a:cs typeface="Times New Roman" panose="02020603050405020304" pitchFamily="18" charset="0"/>
                        </a:rPr>
                        <a:t>/turn)</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effectLst/>
                          <a:latin typeface="Times New Roman" panose="02020603050405020304" pitchFamily="18" charset="0"/>
                          <a:ea typeface="+mn-ea"/>
                          <a:cs typeface="Times New Roman" panose="02020603050405020304" pitchFamily="18" charset="0"/>
                        </a:rPr>
                        <a:t>0.053</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2.09</a:t>
                      </a:r>
                    </a:p>
                  </a:txBody>
                  <a:tcPr marL="68580" marR="68580" marT="0" marB="0"/>
                </a:tc>
                <a:tc>
                  <a:txBody>
                    <a:bodyPr/>
                    <a:lstStyle/>
                    <a:p>
                      <a:pPr algn="ctr"/>
                      <a:r>
                        <a:rPr lang="en-US" altLang="zh-SG" sz="1100" dirty="0"/>
                        <a:t>69.3</a:t>
                      </a:r>
                      <a:endParaRPr lang="zh-SG" altLang="en-US" sz="1100" dirty="0"/>
                    </a:p>
                  </a:txBody>
                  <a:tcPr marL="68580" marR="68580" marT="0" marB="0"/>
                </a:tc>
                <a:extLst>
                  <a:ext uri="{0D108BD9-81ED-4DB2-BD59-A6C34878D82A}">
                    <a16:rowId xmlns:a16="http://schemas.microsoft.com/office/drawing/2014/main" xmlns="" val="10008"/>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Damping time x/y/z (s)</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effectLst/>
                          <a:latin typeface="Times New Roman" panose="02020603050405020304" pitchFamily="18" charset="0"/>
                          <a:cs typeface="Times New Roman" panose="02020603050405020304" pitchFamily="18" charset="0"/>
                        </a:rPr>
                        <a:t>2.4</a:t>
                      </a:r>
                      <a:r>
                        <a:rPr lang="en-GB" sz="1100" kern="100" dirty="0">
                          <a:effectLst/>
                          <a:latin typeface="Times New Roman" panose="02020603050405020304" pitchFamily="18" charset="0"/>
                          <a:cs typeface="Times New Roman" panose="02020603050405020304" pitchFamily="18" charset="0"/>
                        </a:rPr>
                        <a:t>/</a:t>
                      </a:r>
                      <a:r>
                        <a:rPr lang="en-US" sz="1100" kern="100" dirty="0">
                          <a:effectLst/>
                          <a:latin typeface="Times New Roman" panose="02020603050405020304" pitchFamily="18" charset="0"/>
                          <a:cs typeface="Times New Roman" panose="02020603050405020304" pitchFamily="18" charset="0"/>
                        </a:rPr>
                        <a:t>2.4</a:t>
                      </a:r>
                      <a:r>
                        <a:rPr lang="en-GB" sz="1100" kern="100" dirty="0">
                          <a:effectLst/>
                          <a:latin typeface="Times New Roman" panose="02020603050405020304" pitchFamily="18" charset="0"/>
                          <a:cs typeface="Times New Roman" panose="02020603050405020304" pitchFamily="18" charset="0"/>
                        </a:rPr>
                        <a:t>/</a:t>
                      </a:r>
                      <a:r>
                        <a:rPr lang="en-US" sz="1100" kern="100" dirty="0">
                          <a:effectLst/>
                          <a:latin typeface="Times New Roman" panose="02020603050405020304" pitchFamily="18" charset="0"/>
                          <a:cs typeface="Times New Roman" panose="02020603050405020304" pitchFamily="18" charset="0"/>
                        </a:rPr>
                        <a:t>1.2</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0.157/0.157/0.079</a:t>
                      </a:r>
                    </a:p>
                  </a:txBody>
                  <a:tcPr marL="68580" marR="68580" marT="0" marB="0"/>
                </a:tc>
                <a:tc>
                  <a:txBody>
                    <a:bodyPr/>
                    <a:lstStyle/>
                    <a:p>
                      <a:r>
                        <a:rPr lang="en-US" altLang="zh-SG" sz="1100" dirty="0"/>
                        <a:t>0.011/0.011/0.0056</a:t>
                      </a:r>
                      <a:endParaRPr lang="zh-SG" altLang="en-US" sz="1100" dirty="0"/>
                    </a:p>
                  </a:txBody>
                  <a:tcPr marL="68580" marR="68580" marT="0" marB="0"/>
                </a:tc>
                <a:extLst>
                  <a:ext uri="{0D108BD9-81ED-4DB2-BD59-A6C34878D82A}">
                    <a16:rowId xmlns:a16="http://schemas.microsoft.com/office/drawing/2014/main" xmlns="" val="10009"/>
                  </a:ext>
                </a:extLst>
              </a:tr>
              <a:tr h="204107">
                <a:tc>
                  <a:txBody>
                    <a:bodyPr/>
                    <a:lstStyle/>
                    <a:p>
                      <a:pPr algn="just">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Injection time (min)</a:t>
                      </a: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83 (positron)</a:t>
                      </a: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0.3 (electron)</a:t>
                      </a:r>
                    </a:p>
                  </a:txBody>
                  <a:tcPr marL="68580" marR="68580" marT="0" marB="0"/>
                </a:tc>
                <a:tc>
                  <a:txBody>
                    <a:bodyPr/>
                    <a:lstStyle/>
                    <a:p>
                      <a:endParaRPr lang="zh-SG" altLang="en-US" sz="1100" dirty="0"/>
                    </a:p>
                  </a:txBody>
                  <a:tcPr marL="68580" marR="68580" marT="0" marB="0"/>
                </a:tc>
                <a:extLst>
                  <a:ext uri="{0D108BD9-81ED-4DB2-BD59-A6C34878D82A}">
                    <a16:rowId xmlns:a16="http://schemas.microsoft.com/office/drawing/2014/main" xmlns="" val="545092973"/>
                  </a:ext>
                </a:extLst>
              </a:tr>
              <a:tr h="204107">
                <a:tc>
                  <a:txBody>
                    <a:bodyPr/>
                    <a:lstStyle/>
                    <a:p>
                      <a:pPr algn="just">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Polarization build-up time (h)</a:t>
                      </a: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9421</a:t>
                      </a: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96.5</a:t>
                      </a:r>
                    </a:p>
                  </a:txBody>
                  <a:tcPr marL="68580" marR="68580" marT="0" marB="0"/>
                </a:tc>
                <a:tc>
                  <a:txBody>
                    <a:bodyPr/>
                    <a:lstStyle/>
                    <a:p>
                      <a:pPr algn="ctr"/>
                      <a:r>
                        <a:rPr lang="en-US" altLang="zh-SG" sz="1100" dirty="0"/>
                        <a:t>1.21</a:t>
                      </a:r>
                      <a:endParaRPr lang="zh-SG" altLang="en-US" sz="1100" dirty="0"/>
                    </a:p>
                  </a:txBody>
                  <a:tcPr marL="68580" marR="68580" marT="0" marB="0"/>
                </a:tc>
                <a:extLst>
                  <a:ext uri="{0D108BD9-81ED-4DB2-BD59-A6C34878D82A}">
                    <a16:rowId xmlns:a16="http://schemas.microsoft.com/office/drawing/2014/main" xmlns="" val="10010"/>
                  </a:ext>
                </a:extLst>
              </a:tr>
              <a:tr h="204107">
                <a:tc>
                  <a:txBody>
                    <a:bodyPr/>
                    <a:lstStyle/>
                    <a:p>
                      <a:pPr algn="just">
                        <a:spcAft>
                          <a:spcPts val="0"/>
                        </a:spcAft>
                      </a:pPr>
                      <a:r>
                        <a:rPr lang="en-US" altLang="zh-CN" sz="1100" kern="100" dirty="0">
                          <a:effectLst/>
                          <a:latin typeface="Times New Roman" panose="02020603050405020304" pitchFamily="18" charset="0"/>
                          <a:ea typeface="宋体" panose="02010600030101010101" pitchFamily="2" charset="-122"/>
                          <a:cs typeface="Times New Roman" panose="02020603050405020304" pitchFamily="18" charset="0"/>
                        </a:rPr>
                        <a:t>Momentum compaction</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3">
                  <a:txBody>
                    <a:bodyPr/>
                    <a:lstStyle/>
                    <a:p>
                      <a:pPr algn="ctr">
                        <a:spcAft>
                          <a:spcPts val="0"/>
                        </a:spcAft>
                      </a:pPr>
                      <a:r>
                        <a:rPr lang="en-US" altLang="zh-CN" sz="1100" kern="100" dirty="0">
                          <a:effectLst/>
                          <a:latin typeface="Times New Roman" panose="02020603050405020304" pitchFamily="18" charset="0"/>
                          <a:ea typeface="宋体" panose="02010600030101010101" pitchFamily="2" charset="-122"/>
                          <a:cs typeface="Times New Roman" panose="02020603050405020304" pitchFamily="18" charset="0"/>
                        </a:rPr>
                        <a:t>0.04</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endParaRPr lang="zh-SG" altLang="en-US"/>
                    </a:p>
                  </a:txBody>
                  <a:tcPr/>
                </a:tc>
                <a:tc hMerge="1">
                  <a:txBody>
                    <a:bodyPr/>
                    <a:lstStyle/>
                    <a:p>
                      <a:endParaRPr lang="zh-SG"/>
                    </a:p>
                  </a:txBody>
                  <a:tcPr marL="68580" marR="68580" marT="0" marB="0"/>
                </a:tc>
                <a:extLst>
                  <a:ext uri="{0D108BD9-81ED-4DB2-BD59-A6C34878D82A}">
                    <a16:rowId xmlns:a16="http://schemas.microsoft.com/office/drawing/2014/main" xmlns="" val="10011"/>
                  </a:ext>
                </a:extLst>
              </a:tr>
              <a:tr h="204107">
                <a:tc>
                  <a:txBody>
                    <a:bodyPr/>
                    <a:lstStyle/>
                    <a:p>
                      <a:pPr algn="just">
                        <a:spcAft>
                          <a:spcPts val="0"/>
                        </a:spcAft>
                      </a:pPr>
                      <a:r>
                        <a:rPr lang="en-US" altLang="zh-CN" sz="1100" kern="100" dirty="0">
                          <a:effectLst/>
                          <a:latin typeface="Times New Roman" panose="02020603050405020304" pitchFamily="18" charset="0"/>
                          <a:ea typeface="宋体" panose="02010600030101010101" pitchFamily="2" charset="-122"/>
                          <a:cs typeface="Times New Roman" panose="02020603050405020304" pitchFamily="18" charset="0"/>
                        </a:rPr>
                        <a:t>Storage time (s)</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&gt;8</a:t>
                      </a:r>
                    </a:p>
                  </a:txBody>
                  <a:tcPr marL="68580" marR="68580" marT="0" marB="0"/>
                </a:tc>
                <a:tc>
                  <a:txBody>
                    <a:bodyPr/>
                    <a:lstStyle/>
                    <a:p>
                      <a:pPr algn="ctr">
                        <a:spcAft>
                          <a:spcPts val="0"/>
                        </a:spcAft>
                      </a:pPr>
                      <a:r>
                        <a:rPr lang="en-US" sz="1100" kern="1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&gt;0.6</a:t>
                      </a:r>
                    </a:p>
                  </a:txBody>
                  <a:tcPr marL="68580" marR="68580" marT="0" marB="0"/>
                </a:tc>
                <a:tc>
                  <a:txBody>
                    <a:bodyPr/>
                    <a:lstStyle/>
                    <a:p>
                      <a:pPr algn="ctr">
                        <a:spcAft>
                          <a:spcPts val="0"/>
                        </a:spcAft>
                      </a:pPr>
                      <a:r>
                        <a:rPr lang="en-US" sz="1100" kern="1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&gt;0.04</a:t>
                      </a:r>
                    </a:p>
                  </a:txBody>
                  <a:tcPr marL="68580" marR="68580" marT="0" marB="0"/>
                </a:tc>
                <a:extLst>
                  <a:ext uri="{0D108BD9-81ED-4DB2-BD59-A6C34878D82A}">
                    <a16:rowId xmlns:a16="http://schemas.microsoft.com/office/drawing/2014/main" xmlns="" val="10012"/>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dirty="0">
                          <a:effectLst/>
                          <a:latin typeface="Times New Roman" panose="02020603050405020304" pitchFamily="18" charset="0"/>
                          <a:cs typeface="Times New Roman" panose="02020603050405020304" pitchFamily="18" charset="0"/>
                        </a:rPr>
                        <a:t>0</a:t>
                      </a:r>
                      <a:r>
                        <a:rPr lang="en-GB" sz="1100" kern="100" dirty="0">
                          <a:effectLst/>
                          <a:latin typeface="Times New Roman" panose="02020603050405020304" pitchFamily="18" charset="0"/>
                          <a:cs typeface="Times New Roman" panose="02020603050405020304" pitchFamily="18" charset="0"/>
                        </a:rPr>
                        <a:t> (%)</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0.</a:t>
                      </a:r>
                      <a:r>
                        <a:rPr lang="en-US" sz="1100" kern="100" dirty="0">
                          <a:effectLst/>
                          <a:latin typeface="Times New Roman" panose="02020603050405020304" pitchFamily="18" charset="0"/>
                          <a:cs typeface="Times New Roman" panose="02020603050405020304" pitchFamily="18" charset="0"/>
                        </a:rPr>
                        <a:t>011</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0.027</a:t>
                      </a:r>
                    </a:p>
                  </a:txBody>
                  <a:tcPr marL="68580" marR="68580" marT="0" marB="0"/>
                </a:tc>
                <a:tc>
                  <a:txBody>
                    <a:bodyPr/>
                    <a:lstStyle/>
                    <a:p>
                      <a:pPr algn="ctr"/>
                      <a:r>
                        <a:rPr lang="en-US" altLang="zh-SG" sz="1100" dirty="0"/>
                        <a:t>0.064</a:t>
                      </a:r>
                      <a:endParaRPr lang="zh-SG" altLang="en-US" sz="1100" dirty="0"/>
                    </a:p>
                  </a:txBody>
                  <a:tcPr marL="68580" marR="68580" marT="0" marB="0"/>
                </a:tc>
                <a:extLst>
                  <a:ext uri="{0D108BD9-81ED-4DB2-BD59-A6C34878D82A}">
                    <a16:rowId xmlns:a16="http://schemas.microsoft.com/office/drawing/2014/main" xmlns="" val="10013"/>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dirty="0">
                          <a:effectLst/>
                          <a:latin typeface="Times New Roman" panose="02020603050405020304" pitchFamily="18" charset="0"/>
                          <a:cs typeface="Times New Roman" panose="02020603050405020304" pitchFamily="18" charset="0"/>
                        </a:rPr>
                        <a:t>0</a:t>
                      </a:r>
                      <a:r>
                        <a:rPr lang="en-GB" sz="1100" kern="100" dirty="0">
                          <a:effectLst/>
                          <a:latin typeface="Times New Roman" panose="02020603050405020304" pitchFamily="18" charset="0"/>
                          <a:cs typeface="Times New Roman" panose="02020603050405020304" pitchFamily="18" charset="0"/>
                        </a:rPr>
                        <a:t> (</a:t>
                      </a:r>
                      <a:r>
                        <a:rPr lang="en-GB" sz="1100" kern="100" dirty="0" err="1">
                          <a:effectLst/>
                          <a:latin typeface="Times New Roman" panose="02020603050405020304" pitchFamily="18" charset="0"/>
                          <a:cs typeface="Times New Roman" panose="02020603050405020304" pitchFamily="18" charset="0"/>
                        </a:rPr>
                        <a:t>mm.mrad</a:t>
                      </a:r>
                      <a:r>
                        <a:rPr lang="en-GB" sz="1100" kern="100" dirty="0">
                          <a:effectLst/>
                          <a:latin typeface="Times New Roman" panose="02020603050405020304" pitchFamily="18" charset="0"/>
                          <a:cs typeface="Times New Roman" panose="02020603050405020304" pitchFamily="18" charset="0"/>
                        </a:rPr>
                        <a:t>)</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2.147</a:t>
                      </a: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33.6</a:t>
                      </a:r>
                    </a:p>
                  </a:txBody>
                  <a:tcPr marL="68580" marR="68580" marT="0" marB="0"/>
                </a:tc>
                <a:tc>
                  <a:txBody>
                    <a:bodyPr/>
                    <a:lstStyle/>
                    <a:p>
                      <a:pPr algn="ctr"/>
                      <a:r>
                        <a:rPr lang="en-US" altLang="zh-SG" sz="1100" dirty="0"/>
                        <a:t>463.8</a:t>
                      </a:r>
                      <a:endParaRPr lang="zh-SG" altLang="en-US" sz="1100" dirty="0"/>
                    </a:p>
                  </a:txBody>
                  <a:tcPr marL="68580" marR="68580" marT="0" marB="0"/>
                </a:tc>
                <a:extLst>
                  <a:ext uri="{0D108BD9-81ED-4DB2-BD59-A6C34878D82A}">
                    <a16:rowId xmlns:a16="http://schemas.microsoft.com/office/drawing/2014/main" xmlns="" val="10014"/>
                  </a:ext>
                </a:extLst>
              </a:tr>
              <a:tr h="204107">
                <a:tc>
                  <a:txBody>
                    <a:bodyPr/>
                    <a:lstStyle/>
                    <a:p>
                      <a:pPr marL="0" marR="0" lvl="0" indent="0" algn="just" defTabSz="914400" rtl="0" eaLnBrk="1" fontAlgn="auto" latinLnBrk="0" hangingPunct="1">
                        <a:lnSpc>
                          <a:spcPct val="100000"/>
                        </a:lnSpc>
                        <a:spcBef>
                          <a:spcPts val="0"/>
                        </a:spcBef>
                        <a:spcAft>
                          <a:spcPts val="0"/>
                        </a:spcAft>
                        <a:buClrTx/>
                        <a:buSzTx/>
                        <a:buFontTx/>
                        <a:buNone/>
                        <a:defRPr/>
                      </a:pPr>
                      <a:r>
                        <a:rPr lang="en-GB" altLang="zh-SG" sz="1100" kern="100" dirty="0">
                          <a:effectLst/>
                          <a:latin typeface="Times New Roman" panose="02020603050405020304" pitchFamily="18" charset="0"/>
                          <a:cs typeface="Times New Roman" panose="02020603050405020304" pitchFamily="18" charset="0"/>
                          <a:sym typeface="Symbol" panose="05050102010706020507" pitchFamily="18" charset="2"/>
                        </a:rPr>
                        <a:t></a:t>
                      </a:r>
                      <a:r>
                        <a:rPr lang="en-GB" altLang="zh-SG" sz="1100" kern="100" baseline="-25000" dirty="0">
                          <a:effectLst/>
                          <a:latin typeface="Times New Roman" panose="02020603050405020304" pitchFamily="18" charset="0"/>
                          <a:cs typeface="Times New Roman" panose="02020603050405020304" pitchFamily="18" charset="0"/>
                        </a:rPr>
                        <a:t>0</a:t>
                      </a:r>
                      <a:r>
                        <a:rPr lang="en-GB" altLang="zh-SG" sz="1100" kern="100" dirty="0">
                          <a:effectLst/>
                          <a:latin typeface="Times New Roman" panose="02020603050405020304" pitchFamily="18" charset="0"/>
                          <a:cs typeface="Times New Roman" panose="02020603050405020304" pitchFamily="18" charset="0"/>
                        </a:rPr>
                        <a:t> (nm)</a:t>
                      </a:r>
                      <a:endParaRPr lang="en-US" altLang="zh-SG"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5.49</a:t>
                      </a: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34.3</a:t>
                      </a:r>
                    </a:p>
                  </a:txBody>
                  <a:tcPr marL="68580" marR="68580" marT="0" marB="0"/>
                </a:tc>
                <a:tc>
                  <a:txBody>
                    <a:bodyPr/>
                    <a:lstStyle/>
                    <a:p>
                      <a:pPr algn="ctr"/>
                      <a:r>
                        <a:rPr lang="en-US" altLang="zh-SG" sz="1100" dirty="0"/>
                        <a:t>197.5</a:t>
                      </a:r>
                      <a:endParaRPr lang="zh-SG" altLang="en-US" sz="1100" dirty="0"/>
                    </a:p>
                  </a:txBody>
                  <a:tcPr marL="68580" marR="68580" marT="0" marB="0"/>
                </a:tc>
                <a:extLst>
                  <a:ext uri="{0D108BD9-81ED-4DB2-BD59-A6C34878D82A}">
                    <a16:rowId xmlns:a16="http://schemas.microsoft.com/office/drawing/2014/main" xmlns="" val="10015"/>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injection </a:t>
                      </a:r>
                      <a:r>
                        <a:rPr lang="en-GB" sz="1100" kern="100" dirty="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dirty="0">
                          <a:effectLst/>
                          <a:latin typeface="Times New Roman" panose="02020603050405020304" pitchFamily="18" charset="0"/>
                          <a:cs typeface="Times New Roman" panose="02020603050405020304" pitchFamily="18" charset="0"/>
                        </a:rPr>
                        <a:t>z</a:t>
                      </a:r>
                      <a:r>
                        <a:rPr lang="en-GB" sz="1100" kern="100" dirty="0">
                          <a:effectLst/>
                          <a:latin typeface="Times New Roman" panose="02020603050405020304" pitchFamily="18" charset="0"/>
                          <a:cs typeface="Times New Roman" panose="02020603050405020304" pitchFamily="18" charset="0"/>
                        </a:rPr>
                        <a:t> (um)</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altLang="zh-CN" sz="1100" kern="100" dirty="0">
                          <a:effectLst/>
                          <a:latin typeface="Times New Roman" panose="02020603050405020304" pitchFamily="18" charset="0"/>
                          <a:ea typeface="宋体" panose="02010600030101010101" pitchFamily="2" charset="-122"/>
                          <a:cs typeface="Times New Roman" panose="02020603050405020304" pitchFamily="18" charset="0"/>
                        </a:rPr>
                        <a:t>2000</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5</a:t>
                      </a:r>
                    </a:p>
                  </a:txBody>
                  <a:tcPr marL="68580" marR="68580" marT="0" marB="0"/>
                </a:tc>
                <a:tc>
                  <a:txBody>
                    <a:bodyPr/>
                    <a:lstStyle/>
                    <a:p>
                      <a:endParaRPr lang="zh-SG" altLang="en-US" sz="1100" dirty="0"/>
                    </a:p>
                  </a:txBody>
                  <a:tcPr marL="68580" marR="68580" marT="0" marB="0"/>
                </a:tc>
                <a:extLst>
                  <a:ext uri="{0D108BD9-81ED-4DB2-BD59-A6C34878D82A}">
                    <a16:rowId xmlns:a16="http://schemas.microsoft.com/office/drawing/2014/main" xmlns="" val="10016"/>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Natural </a:t>
                      </a:r>
                      <a:r>
                        <a:rPr lang="en-GB" sz="1100" kern="100" dirty="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dirty="0">
                          <a:effectLst/>
                          <a:latin typeface="Times New Roman" panose="02020603050405020304" pitchFamily="18" charset="0"/>
                          <a:cs typeface="Times New Roman" panose="02020603050405020304" pitchFamily="18" charset="0"/>
                        </a:rPr>
                        <a:t>z</a:t>
                      </a:r>
                      <a:r>
                        <a:rPr lang="en-GB" sz="1100" kern="100" dirty="0">
                          <a:effectLst/>
                          <a:latin typeface="Times New Roman" panose="02020603050405020304" pitchFamily="18" charset="0"/>
                          <a:cs typeface="Times New Roman" panose="02020603050405020304" pitchFamily="18" charset="0"/>
                        </a:rPr>
                        <a:t> (mm)</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solidFill>
                            <a:schemeClr val="tx1"/>
                          </a:solidFill>
                          <a:effectLst/>
                          <a:latin typeface="Times New Roman" panose="02020603050405020304" pitchFamily="18" charset="0"/>
                          <a:ea typeface="+mn-ea"/>
                          <a:cs typeface="Times New Roman" panose="02020603050405020304" pitchFamily="18" charset="0"/>
                        </a:rPr>
                        <a:t>0.6</a:t>
                      </a:r>
                      <a:endParaRPr lang="en-US" sz="11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2.05</a:t>
                      </a:r>
                    </a:p>
                  </a:txBody>
                  <a:tcPr marL="68580" marR="68580" marT="0" marB="0"/>
                </a:tc>
                <a:tc>
                  <a:txBody>
                    <a:bodyPr/>
                    <a:lstStyle/>
                    <a:p>
                      <a:pPr algn="ctr"/>
                      <a:r>
                        <a:rPr lang="en-US" altLang="zh-SG" sz="1100" dirty="0"/>
                        <a:t>7.27</a:t>
                      </a:r>
                      <a:endParaRPr lang="zh-SG" altLang="en-US" sz="1100" dirty="0"/>
                    </a:p>
                  </a:txBody>
                  <a:tcPr marL="68580" marR="68580" marT="0" marB="0"/>
                </a:tc>
                <a:extLst>
                  <a:ext uri="{0D108BD9-81ED-4DB2-BD59-A6C34878D82A}">
                    <a16:rowId xmlns:a16="http://schemas.microsoft.com/office/drawing/2014/main" xmlns="" val="10017"/>
                  </a:ext>
                </a:extLst>
              </a:tr>
              <a:tr h="0">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dirty="0" err="1">
                          <a:effectLst/>
                          <a:latin typeface="Times New Roman" panose="02020603050405020304" pitchFamily="18" charset="0"/>
                          <a:cs typeface="Times New Roman" panose="02020603050405020304" pitchFamily="18" charset="0"/>
                        </a:rPr>
                        <a:t>inj</a:t>
                      </a:r>
                      <a:r>
                        <a:rPr lang="en-GB" sz="1100" kern="100" dirty="0">
                          <a:effectLst/>
                          <a:latin typeface="Times New Roman" panose="02020603050405020304" pitchFamily="18" charset="0"/>
                          <a:cs typeface="Times New Roman" panose="02020603050405020304" pitchFamily="18" charset="0"/>
                        </a:rPr>
                        <a:t> (</a:t>
                      </a:r>
                      <a:r>
                        <a:rPr lang="en-GB" sz="1100" kern="100" dirty="0" err="1">
                          <a:effectLst/>
                          <a:latin typeface="Times New Roman" panose="02020603050405020304" pitchFamily="18" charset="0"/>
                          <a:cs typeface="Times New Roman" panose="02020603050405020304" pitchFamily="18" charset="0"/>
                        </a:rPr>
                        <a:t>mm.mrad</a:t>
                      </a:r>
                      <a:r>
                        <a:rPr lang="en-GB" sz="1100" kern="100" dirty="0">
                          <a:effectLst/>
                          <a:latin typeface="Times New Roman" panose="02020603050405020304" pitchFamily="18" charset="0"/>
                          <a:cs typeface="Times New Roman" panose="02020603050405020304" pitchFamily="18" charset="0"/>
                        </a:rPr>
                        <a:t>)</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2500</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en-US" altLang="zh-SG" sz="1100" dirty="0">
                          <a:latin typeface="Times New Roman" panose="02020603050405020304" pitchFamily="18" charset="0"/>
                          <a:cs typeface="Times New Roman" panose="02020603050405020304" pitchFamily="18" charset="0"/>
                        </a:rPr>
                        <a:t>10</a:t>
                      </a:r>
                      <a:endParaRPr lang="zh-SG" altLang="en-US" sz="1100" dirty="0">
                        <a:latin typeface="Times New Roman" panose="02020603050405020304" pitchFamily="18" charset="0"/>
                        <a:cs typeface="Times New Roman" panose="02020603050405020304" pitchFamily="18" charset="0"/>
                      </a:endParaRPr>
                    </a:p>
                  </a:txBody>
                  <a:tcPr marL="68580" marR="68580" marT="0" marB="0"/>
                </a:tc>
                <a:tc>
                  <a:txBody>
                    <a:bodyPr/>
                    <a:lstStyle/>
                    <a:p>
                      <a:endParaRPr lang="zh-SG" sz="1100" dirty="0">
                        <a:latin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0018"/>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dirty="0" err="1">
                          <a:effectLst/>
                          <a:latin typeface="Times New Roman" panose="02020603050405020304" pitchFamily="18" charset="0"/>
                          <a:cs typeface="Times New Roman" panose="02020603050405020304" pitchFamily="18" charset="0"/>
                        </a:rPr>
                        <a:t>ext</a:t>
                      </a:r>
                      <a:r>
                        <a:rPr lang="en-GB" sz="1100" kern="100" baseline="-25000" dirty="0">
                          <a:effectLst/>
                          <a:latin typeface="Times New Roman" panose="02020603050405020304" pitchFamily="18" charset="0"/>
                          <a:cs typeface="Times New Roman" panose="02020603050405020304" pitchFamily="18" charset="0"/>
                        </a:rPr>
                        <a:t> x/y</a:t>
                      </a:r>
                      <a:r>
                        <a:rPr lang="en-GB" sz="1100" kern="100" dirty="0">
                          <a:effectLst/>
                          <a:latin typeface="Times New Roman" panose="02020603050405020304" pitchFamily="18" charset="0"/>
                          <a:cs typeface="Times New Roman" panose="02020603050405020304" pitchFamily="18" charset="0"/>
                        </a:rPr>
                        <a:t> (</a:t>
                      </a:r>
                      <a:r>
                        <a:rPr lang="en-GB" sz="1100" kern="100" dirty="0" err="1">
                          <a:effectLst/>
                          <a:latin typeface="Times New Roman" panose="02020603050405020304" pitchFamily="18" charset="0"/>
                          <a:cs typeface="Times New Roman" panose="02020603050405020304" pitchFamily="18" charset="0"/>
                        </a:rPr>
                        <a:t>mm.mrad</a:t>
                      </a:r>
                      <a:r>
                        <a:rPr lang="en-GB" sz="1100" kern="100" dirty="0">
                          <a:effectLst/>
                          <a:latin typeface="Times New Roman" panose="02020603050405020304" pitchFamily="18" charset="0"/>
                          <a:cs typeface="Times New Roman" panose="02020603050405020304" pitchFamily="18" charset="0"/>
                        </a:rPr>
                        <a:t>)</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2.2/0.2</a:t>
                      </a:r>
                    </a:p>
                  </a:txBody>
                  <a:tcPr marL="68580" marR="68580" marT="0" marB="0"/>
                </a:tc>
                <a:tc>
                  <a:txBody>
                    <a:bodyPr/>
                    <a:lstStyle/>
                    <a:p>
                      <a:pPr algn="ctr">
                        <a:spcAft>
                          <a:spcPts val="0"/>
                        </a:spcAft>
                      </a:pPr>
                      <a:r>
                        <a:rPr lang="en-US" sz="1100" kern="1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34/3.4</a:t>
                      </a:r>
                    </a:p>
                  </a:txBody>
                  <a:tcPr marL="68580" marR="68580" marT="0" marB="0"/>
                </a:tc>
                <a:tc>
                  <a:txBody>
                    <a:bodyPr/>
                    <a:lstStyle/>
                    <a:p>
                      <a:pPr algn="ctr"/>
                      <a:r>
                        <a:rPr lang="en-US" altLang="zh-SG" sz="1100" dirty="0"/>
                        <a:t>464/46</a:t>
                      </a:r>
                      <a:endParaRPr lang="zh-SG" altLang="en-US" sz="1100" dirty="0"/>
                    </a:p>
                  </a:txBody>
                  <a:tcPr marL="68580" marR="68580" marT="0" marB="0"/>
                </a:tc>
                <a:extLst>
                  <a:ext uri="{0D108BD9-81ED-4DB2-BD59-A6C34878D82A}">
                    <a16:rowId xmlns:a16="http://schemas.microsoft.com/office/drawing/2014/main" xmlns="" val="10019"/>
                  </a:ext>
                </a:extLst>
              </a:tr>
              <a:tr h="204107">
                <a:tc>
                  <a:txBody>
                    <a:bodyPr/>
                    <a:lstStyle/>
                    <a:p>
                      <a:pPr algn="just">
                        <a:spcAft>
                          <a:spcPts val="0"/>
                        </a:spcAft>
                      </a:pPr>
                      <a:r>
                        <a:rPr lang="en-GB" sz="11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a:effectLst/>
                          <a:latin typeface="Times New Roman" panose="02020603050405020304" pitchFamily="18" charset="0"/>
                          <a:cs typeface="Times New Roman" panose="02020603050405020304" pitchFamily="18" charset="0"/>
                        </a:rPr>
                        <a:t>inj </a:t>
                      </a:r>
                      <a:r>
                        <a:rPr lang="en-GB" sz="1100" kern="100">
                          <a:effectLst/>
                          <a:latin typeface="Times New Roman" panose="02020603050405020304" pitchFamily="18" charset="0"/>
                          <a:cs typeface="Times New Roman" panose="02020603050405020304" pitchFamily="18" charset="0"/>
                        </a:rPr>
                        <a:t>/</a:t>
                      </a:r>
                      <a:r>
                        <a:rPr lang="en-GB" sz="11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a:effectLst/>
                          <a:latin typeface="Times New Roman" panose="02020603050405020304" pitchFamily="18" charset="0"/>
                          <a:cs typeface="Times New Roman" panose="02020603050405020304" pitchFamily="18" charset="0"/>
                        </a:rPr>
                        <a:t>ext</a:t>
                      </a:r>
                      <a:r>
                        <a:rPr lang="en-GB" sz="1100" kern="100">
                          <a:effectLst/>
                          <a:latin typeface="Times New Roman" panose="02020603050405020304" pitchFamily="18" charset="0"/>
                          <a:cs typeface="Times New Roman" panose="02020603050405020304" pitchFamily="18" charset="0"/>
                        </a:rPr>
                        <a:t> (%)</a:t>
                      </a:r>
                      <a:endParaRPr lang="en-US" sz="11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2.0 /0.01</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1/0.03</a:t>
                      </a:r>
                    </a:p>
                  </a:txBody>
                  <a:tcPr marL="68580" marR="68580" marT="0" marB="0"/>
                </a:tc>
                <a:tc>
                  <a:txBody>
                    <a:bodyPr/>
                    <a:lstStyle/>
                    <a:p>
                      <a:pPr algn="ctr"/>
                      <a:r>
                        <a:rPr lang="en-US" altLang="zh-SG" sz="1100" dirty="0"/>
                        <a:t>0.064</a:t>
                      </a:r>
                      <a:endParaRPr lang="zh-SG" altLang="en-US" sz="1100" dirty="0"/>
                    </a:p>
                  </a:txBody>
                  <a:tcPr marL="68580" marR="68580" marT="0" marB="0"/>
                </a:tc>
                <a:extLst>
                  <a:ext uri="{0D108BD9-81ED-4DB2-BD59-A6C34878D82A}">
                    <a16:rowId xmlns:a16="http://schemas.microsoft.com/office/drawing/2014/main" xmlns="" val="10020"/>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RF acceptance (%)</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3.27</a:t>
                      </a:r>
                    </a:p>
                  </a:txBody>
                  <a:tcPr marL="68580" marR="68580" marT="0" marB="0"/>
                </a:tc>
                <a:tc>
                  <a:txBody>
                    <a:bodyPr/>
                    <a:lstStyle/>
                    <a:p>
                      <a:pPr algn="ctr">
                        <a:spcAft>
                          <a:spcPts val="0"/>
                        </a:spcAft>
                      </a:pPr>
                      <a:r>
                        <a:rPr lang="en-US" sz="11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2.45</a:t>
                      </a:r>
                    </a:p>
                  </a:txBody>
                  <a:tcPr marL="68580" marR="68580" marT="0" marB="0"/>
                </a:tc>
                <a:tc>
                  <a:txBody>
                    <a:bodyPr/>
                    <a:lstStyle/>
                    <a:p>
                      <a:pPr algn="ctr"/>
                      <a:r>
                        <a:rPr lang="en-US" altLang="zh-SG" sz="1100" dirty="0"/>
                        <a:t>1.63</a:t>
                      </a:r>
                      <a:endParaRPr lang="zh-SG" altLang="en-US" sz="1100" dirty="0"/>
                    </a:p>
                  </a:txBody>
                  <a:tcPr marL="68580" marR="68580" marT="0" marB="0"/>
                </a:tc>
                <a:extLst>
                  <a:ext uri="{0D108BD9-81ED-4DB2-BD59-A6C34878D82A}">
                    <a16:rowId xmlns:a16="http://schemas.microsoft.com/office/drawing/2014/main" xmlns="" val="10021"/>
                  </a:ext>
                </a:extLst>
              </a:tr>
              <a:tr h="204107">
                <a:tc>
                  <a:txBody>
                    <a:bodyPr/>
                    <a:lstStyle/>
                    <a:p>
                      <a:pPr algn="just">
                        <a:spcAft>
                          <a:spcPts val="0"/>
                        </a:spcAft>
                      </a:pPr>
                      <a:r>
                        <a:rPr lang="en-GB" sz="1100" kern="100">
                          <a:effectLst/>
                          <a:latin typeface="Times New Roman" panose="02020603050405020304" pitchFamily="18" charset="0"/>
                          <a:cs typeface="Times New Roman" panose="02020603050405020304" pitchFamily="18" charset="0"/>
                        </a:rPr>
                        <a:t>f</a:t>
                      </a:r>
                      <a:r>
                        <a:rPr lang="en-GB" sz="1100" kern="100" baseline="-25000">
                          <a:effectLst/>
                          <a:latin typeface="Times New Roman" panose="02020603050405020304" pitchFamily="18" charset="0"/>
                          <a:cs typeface="Times New Roman" panose="02020603050405020304" pitchFamily="18" charset="0"/>
                        </a:rPr>
                        <a:t>RF</a:t>
                      </a:r>
                      <a:r>
                        <a:rPr lang="en-GB" sz="1100" kern="100">
                          <a:effectLst/>
                          <a:latin typeface="Times New Roman" panose="02020603050405020304" pitchFamily="18" charset="0"/>
                          <a:cs typeface="Times New Roman" panose="02020603050405020304" pitchFamily="18" charset="0"/>
                        </a:rPr>
                        <a:t> (MHz)</a:t>
                      </a:r>
                      <a:endParaRPr lang="en-US" sz="11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gridSpan="3">
                  <a:txBody>
                    <a:bodyPr/>
                    <a:lstStyle/>
                    <a:p>
                      <a:pPr algn="ctr">
                        <a:spcAft>
                          <a:spcPts val="0"/>
                        </a:spcAft>
                      </a:pPr>
                      <a:r>
                        <a:rPr lang="en-GB" sz="1100" kern="100" dirty="0">
                          <a:effectLst/>
                          <a:latin typeface="Times New Roman" panose="02020603050405020304" pitchFamily="18" charset="0"/>
                          <a:ea typeface="宋体" panose="02010600030101010101" pitchFamily="2" charset="-122"/>
                          <a:cs typeface="Times New Roman" panose="02020603050405020304" pitchFamily="18" charset="0"/>
                        </a:rPr>
                        <a:t>500 (650)</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hMerge="1">
                  <a:txBody>
                    <a:bodyPr/>
                    <a:lstStyle/>
                    <a:p>
                      <a:pPr algn="ctr">
                        <a:spcAft>
                          <a:spcPts val="0"/>
                        </a:spcAft>
                      </a:pPr>
                      <a:endParaRPr lang="en-US" sz="10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hMerge="1">
                  <a:txBody>
                    <a:bodyPr/>
                    <a:lstStyle/>
                    <a:p>
                      <a:pPr algn="ctr">
                        <a:spcAft>
                          <a:spcPts val="0"/>
                        </a:spcAft>
                      </a:pPr>
                      <a:endParaRPr lang="en-US" sz="10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xmlns="" val="10022"/>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V</a:t>
                      </a:r>
                      <a:r>
                        <a:rPr lang="en-GB" sz="1100" kern="100" baseline="-25000" dirty="0">
                          <a:effectLst/>
                          <a:latin typeface="Times New Roman" panose="02020603050405020304" pitchFamily="18" charset="0"/>
                          <a:cs typeface="Times New Roman" panose="02020603050405020304" pitchFamily="18" charset="0"/>
                        </a:rPr>
                        <a:t>RF</a:t>
                      </a:r>
                      <a:r>
                        <a:rPr lang="en-GB" sz="1100" kern="100" dirty="0">
                          <a:effectLst/>
                          <a:latin typeface="Times New Roman" panose="02020603050405020304" pitchFamily="18" charset="0"/>
                          <a:cs typeface="Times New Roman" panose="02020603050405020304" pitchFamily="18" charset="0"/>
                        </a:rPr>
                        <a:t> (MV)</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100" kern="100" dirty="0">
                          <a:solidFill>
                            <a:schemeClr val="tx1"/>
                          </a:solidFill>
                          <a:effectLst/>
                          <a:latin typeface="Times New Roman" panose="02020603050405020304" pitchFamily="18" charset="0"/>
                          <a:ea typeface="+mn-ea"/>
                          <a:cs typeface="Times New Roman" panose="02020603050405020304" pitchFamily="18" charset="0"/>
                        </a:rPr>
                        <a:t>2.16</a:t>
                      </a:r>
                      <a:endParaRPr lang="en-US" sz="11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1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2.97</a:t>
                      </a:r>
                    </a:p>
                  </a:txBody>
                  <a:tcPr marL="68580" marR="68580" marT="0" marB="0" anchor="ctr"/>
                </a:tc>
                <a:tc>
                  <a:txBody>
                    <a:bodyPr/>
                    <a:lstStyle/>
                    <a:p>
                      <a:pPr algn="ctr"/>
                      <a:r>
                        <a:rPr lang="en-US" altLang="zh-SG" sz="1100" dirty="0"/>
                        <a:t>3.24</a:t>
                      </a:r>
                      <a:endParaRPr lang="zh-SG" altLang="en-US" sz="1100" dirty="0"/>
                    </a:p>
                  </a:txBody>
                  <a:tcPr marL="68580" marR="68580" marT="0" marB="0" anchor="ctr"/>
                </a:tc>
                <a:extLst>
                  <a:ext uri="{0D108BD9-81ED-4DB2-BD59-A6C34878D82A}">
                    <a16:rowId xmlns:a16="http://schemas.microsoft.com/office/drawing/2014/main" xmlns="" val="10023"/>
                  </a:ext>
                </a:extLst>
              </a:tr>
              <a:tr h="204107">
                <a:tc>
                  <a:txBody>
                    <a:bodyPr/>
                    <a:lstStyle/>
                    <a:p>
                      <a:pPr algn="just">
                        <a:spcAft>
                          <a:spcPts val="0"/>
                        </a:spcAft>
                      </a:pPr>
                      <a:r>
                        <a:rPr lang="en-US" altLang="zh-CN" sz="1100" kern="100" dirty="0">
                          <a:effectLst/>
                          <a:latin typeface="Times New Roman" panose="02020603050405020304" pitchFamily="18" charset="0"/>
                          <a:ea typeface="宋体" panose="02010600030101010101" pitchFamily="2" charset="-122"/>
                          <a:cs typeface="Times New Roman" panose="02020603050405020304" pitchFamily="18" charset="0"/>
                        </a:rPr>
                        <a:t>Longitudinal tune</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1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0.105</a:t>
                      </a:r>
                    </a:p>
                  </a:txBody>
                  <a:tcPr marL="68580" marR="68580" marT="0" marB="0" anchor="ctr"/>
                </a:tc>
                <a:tc>
                  <a:txBody>
                    <a:bodyPr/>
                    <a:lstStyle/>
                    <a:p>
                      <a:pPr algn="ctr">
                        <a:spcAft>
                          <a:spcPts val="0"/>
                        </a:spcAft>
                      </a:pPr>
                      <a:r>
                        <a:rPr lang="en-US" sz="11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0.077</a:t>
                      </a:r>
                    </a:p>
                  </a:txBody>
                  <a:tcPr marL="68580" marR="68580" marT="0" marB="0" anchor="ctr"/>
                </a:tc>
                <a:tc>
                  <a:txBody>
                    <a:bodyPr/>
                    <a:lstStyle/>
                    <a:p>
                      <a:pPr algn="ctr"/>
                      <a:r>
                        <a:rPr lang="en-US" altLang="zh-SG" sz="1100" dirty="0"/>
                        <a:t>0.052</a:t>
                      </a:r>
                      <a:endParaRPr lang="zh-SG" altLang="en-US" sz="1100" dirty="0"/>
                    </a:p>
                  </a:txBody>
                  <a:tcPr marL="68580" marR="68580" marT="0" marB="0" anchor="ctr"/>
                </a:tc>
                <a:extLst>
                  <a:ext uri="{0D108BD9-81ED-4DB2-BD59-A6C34878D82A}">
                    <a16:rowId xmlns:a16="http://schemas.microsoft.com/office/drawing/2014/main" xmlns="" val="10024"/>
                  </a:ext>
                </a:extLst>
              </a:tr>
            </a:tbl>
          </a:graphicData>
        </a:graphic>
      </p:graphicFrame>
      <p:sp>
        <p:nvSpPr>
          <p:cNvPr id="4" name="灯片编号占位符 3">
            <a:extLst>
              <a:ext uri="{FF2B5EF4-FFF2-40B4-BE49-F238E27FC236}">
                <a16:creationId xmlns:a16="http://schemas.microsoft.com/office/drawing/2014/main" xmlns="" id="{B19BFCBD-B197-4D69-B119-07A0132A6C11}"/>
              </a:ext>
            </a:extLst>
          </p:cNvPr>
          <p:cNvSpPr>
            <a:spLocks noGrp="1"/>
          </p:cNvSpPr>
          <p:nvPr>
            <p:ph type="sldNum" sz="quarter" idx="12"/>
          </p:nvPr>
        </p:nvSpPr>
        <p:spPr>
          <a:xfrm>
            <a:off x="11208568" y="6165304"/>
            <a:ext cx="468536" cy="365125"/>
          </a:xfrm>
        </p:spPr>
        <p:txBody>
          <a:bodyPr/>
          <a:lstStyle/>
          <a:p>
            <a:fld id="{4C06864E-EC09-44BF-824E-3495E6220530}" type="slidenum">
              <a:rPr lang="zh-SG" altLang="en-US" smtClean="0"/>
              <a:t>28</a:t>
            </a:fld>
            <a:endParaRPr lang="zh-SG" altLang="en-US" dirty="0"/>
          </a:p>
        </p:txBody>
      </p:sp>
      <p:sp>
        <p:nvSpPr>
          <p:cNvPr id="3" name="标题 2">
            <a:extLst>
              <a:ext uri="{FF2B5EF4-FFF2-40B4-BE49-F238E27FC236}">
                <a16:creationId xmlns:a16="http://schemas.microsoft.com/office/drawing/2014/main" xmlns="" id="{05D64B39-7B5D-41C8-91AC-627C1D9A7F33}"/>
              </a:ext>
            </a:extLst>
          </p:cNvPr>
          <p:cNvSpPr>
            <a:spLocks noGrp="1"/>
          </p:cNvSpPr>
          <p:nvPr>
            <p:ph type="title" idx="4294967295"/>
          </p:nvPr>
        </p:nvSpPr>
        <p:spPr>
          <a:xfrm>
            <a:off x="767408" y="116632"/>
            <a:ext cx="10515600" cy="858838"/>
          </a:xfrm>
        </p:spPr>
        <p:txBody>
          <a:bodyPr>
            <a:normAutofit/>
          </a:bodyPr>
          <a:lstStyle/>
          <a:p>
            <a:r>
              <a:rPr lang="en-US" altLang="zh-CN" sz="36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Parameters of the multi-function ring</a:t>
            </a:r>
            <a:endParaRPr lang="zh-SG" altLang="en-US" sz="36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5" name="文本框 4">
            <a:extLst>
              <a:ext uri="{FF2B5EF4-FFF2-40B4-BE49-F238E27FC236}">
                <a16:creationId xmlns:a16="http://schemas.microsoft.com/office/drawing/2014/main" xmlns="" id="{2A862D77-5D07-497A-A04B-ABAA33A3C920}"/>
              </a:ext>
            </a:extLst>
          </p:cNvPr>
          <p:cNvSpPr txBox="1"/>
          <p:nvPr/>
        </p:nvSpPr>
        <p:spPr>
          <a:xfrm>
            <a:off x="8256240" y="1268760"/>
            <a:ext cx="2304256" cy="40011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indent="-285750">
              <a:buFont typeface="Wingdings" panose="05000000000000000000" pitchFamily="2" charset="2"/>
              <a:buChar char="Ø"/>
            </a:pPr>
            <a:r>
              <a:rPr lang="en-US" altLang="zh-SG" sz="2000" dirty="0"/>
              <a:t>Plan &amp; schedule:</a:t>
            </a:r>
            <a:endParaRPr lang="zh-SG" altLang="en-US" sz="2000" dirty="0"/>
          </a:p>
        </p:txBody>
      </p:sp>
      <p:sp>
        <p:nvSpPr>
          <p:cNvPr id="6" name="文本框 5">
            <a:extLst>
              <a:ext uri="{FF2B5EF4-FFF2-40B4-BE49-F238E27FC236}">
                <a16:creationId xmlns:a16="http://schemas.microsoft.com/office/drawing/2014/main" xmlns="" id="{F4DD6728-4E58-468E-B17F-B945AC6B3373}"/>
              </a:ext>
            </a:extLst>
          </p:cNvPr>
          <p:cNvSpPr txBox="1"/>
          <p:nvPr/>
        </p:nvSpPr>
        <p:spPr>
          <a:xfrm>
            <a:off x="8328248" y="1988840"/>
            <a:ext cx="3456384" cy="3785652"/>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altLang="zh-SG" dirty="0"/>
              <a:t>Feb. 2025: acc physics design finish</a:t>
            </a:r>
          </a:p>
          <a:p>
            <a:pPr marL="285750" indent="-285750">
              <a:spcAft>
                <a:spcPts val="1200"/>
              </a:spcAft>
              <a:buFont typeface="Arial" panose="020B0604020202020204" pitchFamily="34" charset="0"/>
              <a:buChar char="•"/>
            </a:pPr>
            <a:r>
              <a:rPr lang="en-US" altLang="zh-SG" dirty="0"/>
              <a:t>Dec. 2025: construction start</a:t>
            </a:r>
          </a:p>
          <a:p>
            <a:pPr marL="285750" indent="-285750">
              <a:spcAft>
                <a:spcPts val="1200"/>
              </a:spcAft>
              <a:buFont typeface="Arial" panose="020B0604020202020204" pitchFamily="34" charset="0"/>
              <a:buChar char="•"/>
            </a:pPr>
            <a:r>
              <a:rPr lang="en-US" altLang="zh-SG" dirty="0"/>
              <a:t>Dec. 2026: construction finish</a:t>
            </a:r>
          </a:p>
          <a:p>
            <a:pPr marL="285750" indent="-285750">
              <a:spcAft>
                <a:spcPts val="1200"/>
              </a:spcAft>
              <a:buFont typeface="Arial" panose="020B0604020202020204" pitchFamily="34" charset="0"/>
              <a:buChar char="•"/>
            </a:pPr>
            <a:r>
              <a:rPr lang="en-US" altLang="zh-SG" dirty="0"/>
              <a:t>Jul. 2027: electron accumulating </a:t>
            </a:r>
          </a:p>
          <a:p>
            <a:pPr marL="285750" indent="-285750">
              <a:spcAft>
                <a:spcPts val="1200"/>
              </a:spcAft>
              <a:buFont typeface="Arial" panose="020B0604020202020204" pitchFamily="34" charset="0"/>
              <a:buChar char="•"/>
            </a:pPr>
            <a:r>
              <a:rPr lang="en-US" altLang="zh-SG" dirty="0"/>
              <a:t>Dec. 2027: see the first light</a:t>
            </a:r>
          </a:p>
          <a:p>
            <a:pPr marL="285750" indent="-285750">
              <a:spcAft>
                <a:spcPts val="1200"/>
              </a:spcAft>
              <a:buFont typeface="Arial" panose="020B0604020202020204" pitchFamily="34" charset="0"/>
              <a:buChar char="•"/>
            </a:pPr>
            <a:r>
              <a:rPr lang="en-US" altLang="zh-SG" dirty="0"/>
              <a:t>Jul. 2028: positron accumulating </a:t>
            </a:r>
          </a:p>
          <a:p>
            <a:pPr marL="285750" indent="-285750">
              <a:spcAft>
                <a:spcPts val="1200"/>
              </a:spcAft>
              <a:buFont typeface="Arial" panose="020B0604020202020204" pitchFamily="34" charset="0"/>
              <a:buChar char="•"/>
            </a:pPr>
            <a:r>
              <a:rPr lang="en-US" altLang="zh-SG" dirty="0"/>
              <a:t>Dec. 2028: polarization study</a:t>
            </a:r>
          </a:p>
        </p:txBody>
      </p:sp>
    </p:spTree>
    <p:extLst>
      <p:ext uri="{BB962C8B-B14F-4D97-AF65-F5344CB8AC3E}">
        <p14:creationId xmlns:p14="http://schemas.microsoft.com/office/powerpoint/2010/main" val="9805170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2121448" y="67537"/>
            <a:ext cx="7916416" cy="1036506"/>
          </a:xfrm>
        </p:spPr>
        <p:txBody>
          <a:bodyPr/>
          <a:lstStyle/>
          <a:p>
            <a:pPr>
              <a:lnSpc>
                <a:spcPct val="150000"/>
              </a:lnSpc>
              <a:defRPr/>
            </a:pPr>
            <a:r>
              <a:rPr lang="en-US" altLang="zh-CN" sz="6000" kern="0" dirty="0">
                <a:latin typeface="Arial Black" panose="020B0A04020102020204" pitchFamily="34" charset="0"/>
              </a:rPr>
              <a:t>Content</a:t>
            </a:r>
            <a:endParaRPr lang="zh-CN" altLang="en-US" sz="6000" kern="0" dirty="0">
              <a:latin typeface="Arial Black" panose="020B0A04020102020204" pitchFamily="34" charset="0"/>
            </a:endParaRPr>
          </a:p>
        </p:txBody>
      </p:sp>
      <p:sp>
        <p:nvSpPr>
          <p:cNvPr id="7" name="内容占位符 2"/>
          <p:cNvSpPr txBox="1">
            <a:spLocks/>
          </p:cNvSpPr>
          <p:nvPr/>
        </p:nvSpPr>
        <p:spPr>
          <a:xfrm>
            <a:off x="983432" y="1484784"/>
            <a:ext cx="10578570" cy="474723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b="1" dirty="0">
                <a:solidFill>
                  <a:schemeClr val="accent2">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EDR progress of CEPC Booster</a:t>
            </a:r>
          </a:p>
          <a:p>
            <a:pPr lvl="1">
              <a:lnSpc>
                <a:spcPct val="120000"/>
              </a:lnSpc>
            </a:pPr>
            <a:r>
              <a:rPr lang="en-US" altLang="zh-CN" sz="2000" dirty="0">
                <a:solidFill>
                  <a:schemeClr val="accent1">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Progress of error study </a:t>
            </a:r>
          </a:p>
          <a:p>
            <a:pPr lvl="1">
              <a:lnSpc>
                <a:spcPct val="120000"/>
              </a:lnSpc>
            </a:pPr>
            <a:r>
              <a:rPr lang="en-US" altLang="zh-CN" sz="2000" dirty="0">
                <a:solidFill>
                  <a:schemeClr val="accent1">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Strong beam-beam simulation with on-axis injection for Higgs</a:t>
            </a:r>
          </a:p>
          <a:p>
            <a:pPr lvl="1">
              <a:lnSpc>
                <a:spcPct val="120000"/>
              </a:lnSpc>
            </a:pPr>
            <a:r>
              <a:rPr lang="en-US" altLang="zh-CN" sz="2000" dirty="0">
                <a:solidFill>
                  <a:schemeClr val="accent1">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Progress of beam loading study</a:t>
            </a:r>
          </a:p>
          <a:p>
            <a:pPr lvl="1">
              <a:lnSpc>
                <a:spcPct val="120000"/>
              </a:lnSpc>
            </a:pPr>
            <a:r>
              <a:rPr lang="en-US" altLang="zh-CN" sz="2000" dirty="0">
                <a:solidFill>
                  <a:schemeClr val="accent1">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Progress of polarization study </a:t>
            </a:r>
          </a:p>
          <a:p>
            <a:pPr>
              <a:lnSpc>
                <a:spcPct val="120000"/>
              </a:lnSpc>
            </a:pPr>
            <a:r>
              <a:rPr lang="en-US" altLang="zh-CN" b="1" dirty="0">
                <a:solidFill>
                  <a:schemeClr val="accent2">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EDR progress of CEPC positron damping ring</a:t>
            </a:r>
          </a:p>
          <a:p>
            <a:pPr lvl="1">
              <a:lnSpc>
                <a:spcPct val="120000"/>
              </a:lnSpc>
            </a:pPr>
            <a:r>
              <a:rPr lang="en-US" altLang="zh-CN" sz="2100" dirty="0">
                <a:solidFill>
                  <a:schemeClr val="accent1">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DR TDR design status</a:t>
            </a:r>
          </a:p>
          <a:p>
            <a:pPr lvl="1">
              <a:lnSpc>
                <a:spcPct val="120000"/>
              </a:lnSpc>
            </a:pPr>
            <a:r>
              <a:rPr lang="en-US" altLang="zh-CN" sz="2100" dirty="0">
                <a:solidFill>
                  <a:schemeClr val="accent1">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Polarized DR study</a:t>
            </a:r>
          </a:p>
          <a:p>
            <a:pPr lvl="1">
              <a:lnSpc>
                <a:spcPct val="120000"/>
              </a:lnSpc>
            </a:pPr>
            <a:r>
              <a:rPr lang="en-US" altLang="zh-CN" sz="2100" dirty="0">
                <a:solidFill>
                  <a:schemeClr val="accent1">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TF design status -- LPA multi-function ring</a:t>
            </a:r>
          </a:p>
          <a:p>
            <a:pPr>
              <a:lnSpc>
                <a:spcPct val="120000"/>
              </a:lnSpc>
              <a:defRPr/>
            </a:pP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CEPC timing issue and detector performance</a:t>
            </a:r>
          </a:p>
          <a:p>
            <a:pPr>
              <a:lnSpc>
                <a:spcPct val="120000"/>
              </a:lnSpc>
            </a:pPr>
            <a:r>
              <a:rPr lang="en-US" altLang="zh-CN" b="1" dirty="0">
                <a:solidFill>
                  <a:schemeClr val="accent2">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Summary</a:t>
            </a:r>
          </a:p>
        </p:txBody>
      </p:sp>
    </p:spTree>
    <p:extLst>
      <p:ext uri="{BB962C8B-B14F-4D97-AF65-F5344CB8AC3E}">
        <p14:creationId xmlns:p14="http://schemas.microsoft.com/office/powerpoint/2010/main" val="2656636762"/>
      </p:ext>
    </p:extLst>
  </p:cSld>
  <p:clrMapOvr>
    <a:masterClrMapping/>
  </p:clrMapOvr>
  <mc:AlternateContent xmlns:mc="http://schemas.openxmlformats.org/markup-compatibility/2006" xmlns:p14="http://schemas.microsoft.com/office/powerpoint/2010/main">
    <mc:Choice Requires="p14">
      <p:transition spd="slow" p14:dur="2000" advTm="57378"/>
    </mc:Choice>
    <mc:Fallback xmlns="">
      <p:transition spd="slow" advTm="57378"/>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a:extLst>
              <a:ext uri="{FF2B5EF4-FFF2-40B4-BE49-F238E27FC236}">
                <a16:creationId xmlns:a16="http://schemas.microsoft.com/office/drawing/2014/main" xmlns="" id="{5D30C5BC-3B47-4BCF-A2DE-7BA28380F0F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5E9139-A00B-4B2A-98A6-095DC08F1345}"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pic>
        <p:nvPicPr>
          <p:cNvPr id="6" name="图片 5">
            <a:extLst>
              <a:ext uri="{FF2B5EF4-FFF2-40B4-BE49-F238E27FC236}">
                <a16:creationId xmlns:a16="http://schemas.microsoft.com/office/drawing/2014/main" xmlns="" id="{BA5EEB1B-C288-4420-9D9D-99D9BC9B63F2}"/>
              </a:ext>
            </a:extLst>
          </p:cNvPr>
          <p:cNvPicPr>
            <a:picLocks noChangeAspect="1"/>
          </p:cNvPicPr>
          <p:nvPr/>
        </p:nvPicPr>
        <p:blipFill rotWithShape="1">
          <a:blip r:embed="rId2"/>
          <a:srcRect t="11527"/>
          <a:stretch/>
        </p:blipFill>
        <p:spPr>
          <a:xfrm>
            <a:off x="4847659" y="1237230"/>
            <a:ext cx="5118429" cy="3200298"/>
          </a:xfrm>
          <a:prstGeom prst="rect">
            <a:avLst/>
          </a:prstGeom>
        </p:spPr>
      </p:pic>
      <p:sp>
        <p:nvSpPr>
          <p:cNvPr id="7" name="标题 1">
            <a:extLst>
              <a:ext uri="{FF2B5EF4-FFF2-40B4-BE49-F238E27FC236}">
                <a16:creationId xmlns:a16="http://schemas.microsoft.com/office/drawing/2014/main" xmlns="" id="{B7360CE2-D655-4D8E-9C09-7CB2480D556D}"/>
              </a:ext>
            </a:extLst>
          </p:cNvPr>
          <p:cNvSpPr txBox="1">
            <a:spLocks/>
          </p:cNvSpPr>
          <p:nvPr/>
        </p:nvSpPr>
        <p:spPr>
          <a:xfrm>
            <a:off x="1879711" y="50493"/>
            <a:ext cx="8229600" cy="93023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宋体" panose="02010600030101010101" pitchFamily="2" charset="-122"/>
                <a:cs typeface="Arial" panose="020B0604020202020204" pitchFamily="34" charset="0"/>
              </a:rPr>
              <a:t>CEPC injector chain</a:t>
            </a:r>
            <a:endParaRPr kumimoji="0" lang="zh-CN" altLang="en-US"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8" name="矩形 7">
            <a:extLst>
              <a:ext uri="{FF2B5EF4-FFF2-40B4-BE49-F238E27FC236}">
                <a16:creationId xmlns:a16="http://schemas.microsoft.com/office/drawing/2014/main" xmlns="" id="{FD9FAA91-422D-4D3A-A876-00AEDB034567}"/>
              </a:ext>
            </a:extLst>
          </p:cNvPr>
          <p:cNvSpPr/>
          <p:nvPr/>
        </p:nvSpPr>
        <p:spPr>
          <a:xfrm>
            <a:off x="983432" y="4149080"/>
            <a:ext cx="10390959" cy="2031325"/>
          </a:xfrm>
          <a:prstGeom prst="rect">
            <a:avLst/>
          </a:prstGeom>
        </p:spPr>
        <p:txBody>
          <a:bodyPr wrap="square">
            <a:spAutoFit/>
          </a:bodyPr>
          <a:lstStyle/>
          <a:p>
            <a:pPr marL="285750" marR="0" lvl="0" indent="-285750" algn="l" defTabSz="914400" rtl="0" eaLnBrk="0" fontAlgn="auto" latinLnBrk="0" hangingPunct="0">
              <a:lnSpc>
                <a:spcPct val="100000"/>
              </a:lnSpc>
              <a:spcBef>
                <a:spcPct val="20000"/>
              </a:spcBef>
              <a:spcAft>
                <a:spcPts val="0"/>
              </a:spcAft>
              <a:buClr>
                <a:srgbClr val="C00000"/>
              </a:buClr>
              <a:buSzPct val="90000"/>
              <a:buFont typeface="Arial" panose="020B0604020202020204" pitchFamily="34" charset="0"/>
              <a:buChar char="•"/>
              <a:tabLst/>
              <a:defRPr/>
            </a:pPr>
            <a:r>
              <a:rPr kumimoji="0" lang="en-US" altLang="x-none"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30 GeV </a:t>
            </a:r>
            <a:r>
              <a:rPr kumimoji="0" lang="en-US" altLang="x-none" sz="1800" b="0" i="0" u="none" strike="noStrike" kern="1200" cap="none" spc="0" normalizeH="0" baseline="0" noProof="0" dirty="0" err="1">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linac</a:t>
            </a:r>
            <a:r>
              <a:rPr kumimoji="0" lang="en-US" altLang="x-none"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 provides electron and positron beams </a:t>
            </a:r>
            <a:r>
              <a:rPr kumimoji="0" lang="en-US"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for booster</a:t>
            </a:r>
            <a:r>
              <a:rPr kumimoji="0" lang="en-US" altLang="x-none"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 </a:t>
            </a:r>
          </a:p>
          <a:p>
            <a:pPr marL="285750" marR="0" lvl="0" indent="-285750" algn="l" defTabSz="914400" rtl="0" eaLnBrk="0" fontAlgn="auto" latinLnBrk="0" hangingPunct="0">
              <a:lnSpc>
                <a:spcPct val="100000"/>
              </a:lnSpc>
              <a:spcBef>
                <a:spcPct val="20000"/>
              </a:spcBef>
              <a:spcAft>
                <a:spcPts val="0"/>
              </a:spcAft>
              <a:buClr>
                <a:srgbClr val="C00000"/>
              </a:buClr>
              <a:buSzPct val="90000"/>
              <a:buFont typeface="Arial" panose="020B0604020202020204" pitchFamily="34" charset="0"/>
              <a:buChar char="•"/>
              <a:tabLst/>
              <a:defRPr/>
            </a:pPr>
            <a:r>
              <a:rPr kumimoji="0" lang="en-US" altLang="x-none"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Top up injection for collider ring ~ 3% current decay</a:t>
            </a:r>
          </a:p>
          <a:p>
            <a:pPr marL="285750" marR="0" lvl="0" indent="-285750" algn="l" defTabSz="914400" rtl="0" eaLnBrk="0" fontAlgn="auto" latinLnBrk="0" hangingPunct="0">
              <a:lnSpc>
                <a:spcPct val="100000"/>
              </a:lnSpc>
              <a:spcBef>
                <a:spcPct val="20000"/>
              </a:spcBef>
              <a:spcAft>
                <a:spcPts val="0"/>
              </a:spcAft>
              <a:buClr>
                <a:srgbClr val="C00000"/>
              </a:buClr>
              <a:buSzPct val="90000"/>
              <a:buFont typeface="Arial" panose="020B0604020202020204" pitchFamily="34" charset="0"/>
              <a:buChar char="•"/>
              <a:tabLst/>
              <a:defRPr/>
            </a:pPr>
            <a:r>
              <a:rPr kumimoji="0" lang="en-US" altLang="x-none"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Booster is in the same tunnel as collider ring, above the collider ring, bypass in IRs (same circumference).</a:t>
            </a:r>
          </a:p>
          <a:p>
            <a:pPr marL="285750" marR="0" lvl="0" indent="-285750" algn="l" defTabSz="914400" rtl="0" eaLnBrk="0" fontAlgn="auto" latinLnBrk="0" hangingPunct="0">
              <a:lnSpc>
                <a:spcPct val="100000"/>
              </a:lnSpc>
              <a:spcBef>
                <a:spcPct val="20000"/>
              </a:spcBef>
              <a:spcAft>
                <a:spcPts val="0"/>
              </a:spcAft>
              <a:buClr>
                <a:srgbClr val="C00000"/>
              </a:buClr>
              <a:buSzPct val="90000"/>
              <a:buFont typeface="Arial" panose="020B0604020202020204" pitchFamily="34" charset="0"/>
              <a:buChar char="•"/>
              <a:tabLst/>
              <a:defRPr/>
            </a:pPr>
            <a:r>
              <a:rPr kumimoji="0" lang="en-US"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Budget for transfer efficiency </a:t>
            </a:r>
            <a:r>
              <a:rPr kumimoji="0" lang="en-US" altLang="zh-CN" sz="1800" b="1" i="0" u="none" strike="noStrike" kern="1200" cap="none" spc="0" normalizeH="0" baseline="0" noProof="0" dirty="0">
                <a:ln>
                  <a:noFill/>
                </a:ln>
                <a:solidFill>
                  <a:srgbClr val="002060"/>
                </a:solidFill>
                <a:effectLst/>
                <a:uLnTx/>
                <a:uFillTx/>
                <a:latin typeface="Times New Roman" panose="02020603050405020304" pitchFamily="18" charset="0"/>
                <a:ea typeface="宋体" panose="02010600030101010101" pitchFamily="2" charset="-122"/>
                <a:cs typeface="Times New Roman" panose="02020603050405020304" pitchFamily="18" charset="0"/>
              </a:rPr>
              <a:t>90%</a:t>
            </a:r>
            <a:r>
              <a:rPr kumimoji="0" lang="en-US"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1800" b="0" i="0" u="none" strike="noStrike" kern="1200" cap="none" spc="0" normalizeH="0" baseline="0" noProof="0" dirty="0">
                <a:ln>
                  <a:noFill/>
                </a:ln>
                <a:solidFill>
                  <a:srgbClr val="002060"/>
                </a:solidFill>
                <a:effectLst/>
                <a:uLnTx/>
                <a:uFillTx/>
                <a:latin typeface="Times New Roman" panose="02020603050405020304" pitchFamily="18" charset="0"/>
                <a:ea typeface="宋体" panose="02010600030101010101" pitchFamily="2" charset="-122"/>
                <a:cs typeface="Times New Roman" panose="02020603050405020304" pitchFamily="18" charset="0"/>
              </a:rPr>
              <a:t>95%</a:t>
            </a:r>
            <a:r>
              <a:rPr kumimoji="0" lang="en-US"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for booster + </a:t>
            </a:r>
            <a:r>
              <a:rPr kumimoji="0" lang="en-US" altLang="zh-CN" sz="1800" b="0" i="0" u="none" strike="noStrike" kern="1200" cap="none" spc="0" normalizeH="0" baseline="0" noProof="0" dirty="0">
                <a:ln>
                  <a:noFill/>
                </a:ln>
                <a:solidFill>
                  <a:srgbClr val="002060"/>
                </a:solidFill>
                <a:effectLst/>
                <a:uLnTx/>
                <a:uFillTx/>
                <a:latin typeface="Times New Roman" panose="02020603050405020304" pitchFamily="18" charset="0"/>
                <a:ea typeface="宋体" panose="02010600030101010101" pitchFamily="2" charset="-122"/>
                <a:cs typeface="Times New Roman" panose="02020603050405020304" pitchFamily="18" charset="0"/>
              </a:rPr>
              <a:t>95%</a:t>
            </a:r>
            <a:r>
              <a:rPr kumimoji="0" lang="en-US"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for transport lines (inj. to collider).</a:t>
            </a:r>
          </a:p>
          <a:p>
            <a:pPr marL="285750" marR="0" lvl="0" indent="-285750" algn="l" defTabSz="914400" rtl="0" eaLnBrk="0" fontAlgn="auto" latinLnBrk="0" hangingPunct="0">
              <a:lnSpc>
                <a:spcPct val="100000"/>
              </a:lnSpc>
              <a:spcBef>
                <a:spcPct val="20000"/>
              </a:spcBef>
              <a:spcAft>
                <a:spcPts val="0"/>
              </a:spcAft>
              <a:buClr>
                <a:srgbClr val="C00000"/>
              </a:buClr>
              <a:buSzPct val="90000"/>
              <a:buFont typeface="Arial" panose="020B0604020202020204" pitchFamily="34" charset="0"/>
              <a:buChar char="•"/>
              <a:tabLst/>
              <a:defRPr/>
            </a:pPr>
            <a:r>
              <a:rPr kumimoji="0" lang="en-US"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Beam current threshold in booster is limited by RF system.</a:t>
            </a:r>
          </a:p>
          <a:p>
            <a:pPr marL="285750" marR="0" lvl="0" indent="-285750" algn="l" defTabSz="914400" rtl="0" eaLnBrk="0" fontAlgn="auto" latinLnBrk="0" hangingPunct="0">
              <a:lnSpc>
                <a:spcPct val="100000"/>
              </a:lnSpc>
              <a:spcBef>
                <a:spcPct val="20000"/>
              </a:spcBef>
              <a:spcAft>
                <a:spcPts val="0"/>
              </a:spcAft>
              <a:buClr>
                <a:srgbClr val="C00000"/>
              </a:buClr>
              <a:buSzPct val="90000"/>
              <a:buFont typeface="Arial" panose="020B0604020202020204" pitchFamily="34" charset="0"/>
              <a:buChar char="•"/>
              <a:tabLst/>
              <a:defRPr/>
            </a:pPr>
            <a:r>
              <a:rPr kumimoji="0" lang="en-US"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Feedback systems (Transverse &amp; longitudinal) are need to damp the instability at low energy.</a:t>
            </a:r>
          </a:p>
        </p:txBody>
      </p:sp>
      <p:sp>
        <p:nvSpPr>
          <p:cNvPr id="9" name="TextBox 7">
            <a:extLst>
              <a:ext uri="{FF2B5EF4-FFF2-40B4-BE49-F238E27FC236}">
                <a16:creationId xmlns:a16="http://schemas.microsoft.com/office/drawing/2014/main" xmlns="" id="{58072CF8-00CE-4A74-BBF5-3E59AAB6477C}"/>
              </a:ext>
            </a:extLst>
          </p:cNvPr>
          <p:cNvSpPr txBox="1"/>
          <p:nvPr/>
        </p:nvSpPr>
        <p:spPr>
          <a:xfrm>
            <a:off x="7311248" y="2244715"/>
            <a:ext cx="720080" cy="307777"/>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100km</a:t>
            </a:r>
            <a:endParaRPr kumimoji="0" lang="zh-CN" altLang="en-US" sz="14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Picture 2">
            <a:extLst>
              <a:ext uri="{FF2B5EF4-FFF2-40B4-BE49-F238E27FC236}">
                <a16:creationId xmlns:a16="http://schemas.microsoft.com/office/drawing/2014/main" xmlns="" id="{B478A7E1-735B-4BE4-B0CA-77108B5D94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4887" y="1282227"/>
            <a:ext cx="3712540" cy="2893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文本框 10">
            <a:extLst>
              <a:ext uri="{FF2B5EF4-FFF2-40B4-BE49-F238E27FC236}">
                <a16:creationId xmlns:a16="http://schemas.microsoft.com/office/drawing/2014/main" xmlns="" id="{F66BBEA9-241D-4DDD-9353-14DEFD83D0BB}"/>
              </a:ext>
            </a:extLst>
          </p:cNvPr>
          <p:cNvSpPr txBox="1"/>
          <p:nvPr/>
        </p:nvSpPr>
        <p:spPr>
          <a:xfrm>
            <a:off x="1542680" y="1508078"/>
            <a:ext cx="624951" cy="27699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Calibri"/>
                <a:ea typeface="+mn-ea"/>
                <a:cs typeface="+mn-cs"/>
              </a:rPr>
              <a:t>30GeV</a:t>
            </a:r>
          </a:p>
        </p:txBody>
      </p:sp>
      <p:sp>
        <p:nvSpPr>
          <p:cNvPr id="12" name="文本框 11">
            <a:extLst>
              <a:ext uri="{FF2B5EF4-FFF2-40B4-BE49-F238E27FC236}">
                <a16:creationId xmlns:a16="http://schemas.microsoft.com/office/drawing/2014/main" xmlns="" id="{7B861F41-743F-4985-B509-29B1B9793F37}"/>
              </a:ext>
            </a:extLst>
          </p:cNvPr>
          <p:cNvSpPr txBox="1"/>
          <p:nvPr/>
        </p:nvSpPr>
        <p:spPr>
          <a:xfrm>
            <a:off x="4089479" y="1306114"/>
            <a:ext cx="1011982" cy="27699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Calibri"/>
                <a:ea typeface="+mn-ea"/>
                <a:cs typeface="+mn-cs"/>
              </a:rPr>
              <a:t>30</a:t>
            </a:r>
            <a:r>
              <a:rPr kumimoji="0" lang="en-US" sz="1200" b="1" i="0" u="none" strike="noStrike" kern="1200" cap="none" spc="0" normalizeH="0" baseline="0" noProof="0" dirty="0">
                <a:ln>
                  <a:noFill/>
                </a:ln>
                <a:solidFill>
                  <a:srgbClr val="FF0000"/>
                </a:solidFill>
                <a:effectLst/>
                <a:uLnTx/>
                <a:uFillTx/>
                <a:latin typeface="Calibri"/>
                <a:ea typeface="+mn-ea"/>
                <a:cs typeface="+mn-cs"/>
                <a:sym typeface="Symbol" panose="05050102010706020507" pitchFamily="18" charset="2"/>
              </a:rPr>
              <a:t></a:t>
            </a:r>
            <a:r>
              <a:rPr kumimoji="0" lang="en-US" sz="1200" b="1" i="0" u="none" strike="noStrike" kern="1200" cap="none" spc="0" normalizeH="0" baseline="0" noProof="0" dirty="0">
                <a:ln>
                  <a:noFill/>
                </a:ln>
                <a:solidFill>
                  <a:srgbClr val="FF0000"/>
                </a:solidFill>
                <a:effectLst/>
                <a:uLnTx/>
                <a:uFillTx/>
                <a:latin typeface="Calibri"/>
                <a:ea typeface="+mn-ea"/>
                <a:cs typeface="+mn-cs"/>
              </a:rPr>
              <a:t>180GeV</a:t>
            </a:r>
          </a:p>
        </p:txBody>
      </p:sp>
      <p:sp>
        <p:nvSpPr>
          <p:cNvPr id="2" name="文本框 1">
            <a:extLst>
              <a:ext uri="{FF2B5EF4-FFF2-40B4-BE49-F238E27FC236}">
                <a16:creationId xmlns:a16="http://schemas.microsoft.com/office/drawing/2014/main" xmlns="" id="{F44D1694-624F-403B-B662-35FAFAB15F4A}"/>
              </a:ext>
            </a:extLst>
          </p:cNvPr>
          <p:cNvSpPr txBox="1"/>
          <p:nvPr/>
        </p:nvSpPr>
        <p:spPr>
          <a:xfrm>
            <a:off x="9695328" y="1485901"/>
            <a:ext cx="2205319" cy="2923877"/>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altLang="zh-SG" sz="16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2 RF stations</a:t>
            </a:r>
          </a:p>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altLang="zh-SG" sz="16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2 Inj.                    </a:t>
            </a:r>
            <a:r>
              <a:rPr kumimoji="0" lang="en-US" altLang="zh-SG"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a:t>
            </a:r>
            <a:r>
              <a:rPr kumimoji="0" lang="en-US" altLang="zh-SG" sz="1600" b="0" i="0" u="none" strike="noStrike" kern="1200" cap="none" spc="0" normalizeH="0" baseline="0" noProof="0" dirty="0" err="1">
                <a:ln>
                  <a:noFill/>
                </a:ln>
                <a:solidFill>
                  <a:prstClr val="black"/>
                </a:solidFill>
                <a:effectLst/>
                <a:uLnTx/>
                <a:uFillTx/>
                <a:latin typeface="Calibri"/>
                <a:ea typeface="宋体" panose="02010600030101010101" pitchFamily="2" charset="-122"/>
                <a:cs typeface="+mn-cs"/>
              </a:rPr>
              <a:t>Linac</a:t>
            </a:r>
            <a:r>
              <a:rPr kumimoji="0" lang="en-US" altLang="zh-SG"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 to Booster)</a:t>
            </a:r>
          </a:p>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altLang="zh-SG" sz="16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2 Inj.               </a:t>
            </a:r>
            <a:r>
              <a:rPr kumimoji="0" lang="en-US" altLang="zh-SG"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(Collider to Booster)</a:t>
            </a:r>
          </a:p>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altLang="zh-SG" sz="16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4 Ext.              </a:t>
            </a:r>
            <a:r>
              <a:rPr kumimoji="0" lang="en-US" altLang="zh-SG"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(Booster to Collider)</a:t>
            </a:r>
          </a:p>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altLang="zh-SG" sz="16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2 Ext.             </a:t>
            </a:r>
            <a:r>
              <a:rPr kumimoji="0" lang="en-US" altLang="zh-SG"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(Booster to Dump)</a:t>
            </a:r>
            <a:endParaRPr kumimoji="0" lang="zh-SG" altLang="en-US"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247604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FF671C3-6183-491C-965C-ACFC58ACE2E4}"/>
              </a:ext>
            </a:extLst>
          </p:cNvPr>
          <p:cNvSpPr>
            <a:spLocks noGrp="1"/>
          </p:cNvSpPr>
          <p:nvPr>
            <p:ph type="title"/>
          </p:nvPr>
        </p:nvSpPr>
        <p:spPr/>
        <p:txBody>
          <a:bodyPr/>
          <a:lstStyle/>
          <a:p>
            <a:pPr algn="ctr"/>
            <a:r>
              <a:rPr lang="en-US" altLang="zh-SG" sz="3600" dirty="0">
                <a:solidFill>
                  <a:srgbClr val="C00000"/>
                </a:solidFill>
                <a:latin typeface="Arial" panose="020B0604020202020204" pitchFamily="34" charset="0"/>
                <a:ea typeface="+mj-ea"/>
                <a:cs typeface="Arial" panose="020B0604020202020204" pitchFamily="34" charset="0"/>
              </a:rPr>
              <a:t>CEPC frequency choice</a:t>
            </a:r>
            <a:endParaRPr lang="zh-SG" altLang="en-US" sz="3600" dirty="0">
              <a:solidFill>
                <a:srgbClr val="C00000"/>
              </a:solidFill>
              <a:latin typeface="Arial" panose="020B0604020202020204" pitchFamily="34" charset="0"/>
              <a:ea typeface="+mj-ea"/>
              <a:cs typeface="Arial" panose="020B0604020202020204" pitchFamily="34" charset="0"/>
            </a:endParaRPr>
          </a:p>
        </p:txBody>
      </p:sp>
      <p:sp>
        <p:nvSpPr>
          <p:cNvPr id="12" name="灯片编号占位符 11">
            <a:extLst>
              <a:ext uri="{FF2B5EF4-FFF2-40B4-BE49-F238E27FC236}">
                <a16:creationId xmlns:a16="http://schemas.microsoft.com/office/drawing/2014/main" xmlns="" id="{F2F346F9-2A39-49CA-99F8-52AFA459670D}"/>
              </a:ext>
            </a:extLst>
          </p:cNvPr>
          <p:cNvSpPr>
            <a:spLocks noGrp="1"/>
          </p:cNvSpPr>
          <p:nvPr>
            <p:ph type="sldNum" sz="quarter" idx="12"/>
          </p:nvPr>
        </p:nvSpPr>
        <p:spPr/>
        <p:txBody>
          <a:bodyPr/>
          <a:lstStyle/>
          <a:p>
            <a:pPr>
              <a:defRPr/>
            </a:pPr>
            <a:fld id="{09EFEB5A-342B-4E09-AFBA-47D825DD63E7}" type="slidenum">
              <a:rPr lang="en-US" smtClean="0">
                <a:solidFill>
                  <a:srgbClr val="000000"/>
                </a:solidFill>
              </a:rPr>
              <a:pPr>
                <a:defRPr/>
              </a:pPr>
              <a:t>30</a:t>
            </a:fld>
            <a:endParaRPr lang="en-US">
              <a:solidFill>
                <a:srgbClr val="000000"/>
              </a:solidFill>
            </a:endParaRPr>
          </a:p>
        </p:txBody>
      </p:sp>
      <p:sp>
        <p:nvSpPr>
          <p:cNvPr id="4" name="文本框 3">
            <a:extLst>
              <a:ext uri="{FF2B5EF4-FFF2-40B4-BE49-F238E27FC236}">
                <a16:creationId xmlns:a16="http://schemas.microsoft.com/office/drawing/2014/main" xmlns="" id="{4145B3A7-FE3D-4701-A2A1-0F5EF805036B}"/>
              </a:ext>
            </a:extLst>
          </p:cNvPr>
          <p:cNvSpPr txBox="1"/>
          <p:nvPr/>
        </p:nvSpPr>
        <p:spPr>
          <a:xfrm>
            <a:off x="822379" y="4429922"/>
            <a:ext cx="5298141" cy="400110"/>
          </a:xfrm>
          <a:prstGeom prst="rect">
            <a:avLst/>
          </a:prstGeom>
          <a:noFill/>
        </p:spPr>
        <p:txBody>
          <a:bodyPr wrap="square" rtlCol="0">
            <a:spAutoFit/>
          </a:bodyPr>
          <a:lstStyle/>
          <a:p>
            <a:pPr marL="285750" indent="-285750">
              <a:buFont typeface="Arial" panose="020B0604020202020204" pitchFamily="34" charset="0"/>
              <a:buChar char="•"/>
            </a:pPr>
            <a:r>
              <a:rPr lang="en-US" altLang="zh-SG" sz="2000" b="1" dirty="0">
                <a:latin typeface="Times New Roman" panose="02020603050405020304" pitchFamily="18" charset="0"/>
                <a:cs typeface="Times New Roman" panose="02020603050405020304" pitchFamily="18" charset="0"/>
              </a:rPr>
              <a:t>CEPC</a:t>
            </a:r>
            <a:r>
              <a:rPr lang="en-US" altLang="zh-SG" sz="2000" dirty="0">
                <a:latin typeface="Times New Roman" panose="02020603050405020304" pitchFamily="18" charset="0"/>
                <a:cs typeface="Times New Roman" panose="02020603050405020304" pitchFamily="18" charset="0"/>
              </a:rPr>
              <a:t>: greatest common divisor=130 MHz</a:t>
            </a:r>
            <a:endParaRPr lang="zh-SG" altLang="en-US" sz="2000" dirty="0">
              <a:latin typeface="Times New Roman" panose="02020603050405020304" pitchFamily="18" charset="0"/>
              <a:cs typeface="Times New Roman" panose="02020603050405020304" pitchFamily="18" charset="0"/>
            </a:endParaRPr>
          </a:p>
        </p:txBody>
      </p:sp>
      <p:sp>
        <p:nvSpPr>
          <p:cNvPr id="5" name="箭头: 右 4">
            <a:extLst>
              <a:ext uri="{FF2B5EF4-FFF2-40B4-BE49-F238E27FC236}">
                <a16:creationId xmlns:a16="http://schemas.microsoft.com/office/drawing/2014/main" xmlns="" id="{0D669BDB-E684-4564-ACA5-381E842ED63A}"/>
              </a:ext>
            </a:extLst>
          </p:cNvPr>
          <p:cNvSpPr/>
          <p:nvPr/>
        </p:nvSpPr>
        <p:spPr>
          <a:xfrm>
            <a:off x="6095020" y="4591723"/>
            <a:ext cx="490818" cy="1546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6" name="文本框 5">
            <a:extLst>
              <a:ext uri="{FF2B5EF4-FFF2-40B4-BE49-F238E27FC236}">
                <a16:creationId xmlns:a16="http://schemas.microsoft.com/office/drawing/2014/main" xmlns="" id="{B548029D-14AC-4ECF-83B0-1A2118E6BD6C}"/>
              </a:ext>
            </a:extLst>
          </p:cNvPr>
          <p:cNvSpPr txBox="1"/>
          <p:nvPr/>
        </p:nvSpPr>
        <p:spPr>
          <a:xfrm>
            <a:off x="6706861" y="4452101"/>
            <a:ext cx="4235823" cy="400110"/>
          </a:xfrm>
          <a:prstGeom prst="rect">
            <a:avLst/>
          </a:prstGeom>
          <a:noFill/>
        </p:spPr>
        <p:txBody>
          <a:bodyPr wrap="square" rtlCol="0">
            <a:spAutoFit/>
          </a:bodyPr>
          <a:lstStyle/>
          <a:p>
            <a:r>
              <a:rPr lang="en-US" altLang="zh-SG" sz="2000" dirty="0">
                <a:latin typeface="Times New Roman" panose="02020603050405020304" pitchFamily="18" charset="0"/>
                <a:cs typeface="Times New Roman" panose="02020603050405020304" pitchFamily="18" charset="0"/>
              </a:rPr>
              <a:t>Min bunch spacing @ rings: 7.6923ns</a:t>
            </a:r>
            <a:endParaRPr lang="zh-SG" altLang="en-US" sz="2000" dirty="0">
              <a:latin typeface="Times New Roman" panose="02020603050405020304" pitchFamily="18" charset="0"/>
              <a:cs typeface="Times New Roman" panose="02020603050405020304" pitchFamily="18" charset="0"/>
            </a:endParaRPr>
          </a:p>
        </p:txBody>
      </p:sp>
      <p:sp>
        <p:nvSpPr>
          <p:cNvPr id="7" name="文本框 6">
            <a:extLst>
              <a:ext uri="{FF2B5EF4-FFF2-40B4-BE49-F238E27FC236}">
                <a16:creationId xmlns:a16="http://schemas.microsoft.com/office/drawing/2014/main" xmlns="" id="{E7799165-3881-418E-B82A-B6F322BF75CB}"/>
              </a:ext>
            </a:extLst>
          </p:cNvPr>
          <p:cNvSpPr txBox="1"/>
          <p:nvPr/>
        </p:nvSpPr>
        <p:spPr>
          <a:xfrm>
            <a:off x="827530" y="5035914"/>
            <a:ext cx="7281582" cy="400110"/>
          </a:xfrm>
          <a:prstGeom prst="rect">
            <a:avLst/>
          </a:prstGeom>
          <a:noFill/>
        </p:spPr>
        <p:txBody>
          <a:bodyPr wrap="square" rtlCol="0">
            <a:spAutoFit/>
          </a:bodyPr>
          <a:lstStyle/>
          <a:p>
            <a:pPr marL="285750" indent="-285750">
              <a:buFont typeface="Arial" panose="020B0604020202020204" pitchFamily="34" charset="0"/>
              <a:buChar char="•"/>
            </a:pPr>
            <a:r>
              <a:rPr lang="en-US" altLang="zh-SG" sz="2000" dirty="0">
                <a:latin typeface="Times New Roman" panose="02020603050405020304" pitchFamily="18" charset="0"/>
                <a:cs typeface="Times New Roman" panose="02020603050405020304" pitchFamily="18" charset="0"/>
              </a:rPr>
              <a:t>Bunch spacing @ Z:  7.6923×3=23.0769 ns </a:t>
            </a:r>
            <a:endParaRPr lang="zh-SG" altLang="en-US" sz="2000" dirty="0">
              <a:latin typeface="Times New Roman" panose="02020603050405020304" pitchFamily="18" charset="0"/>
              <a:cs typeface="Times New Roman" panose="02020603050405020304" pitchFamily="18" charset="0"/>
            </a:endParaRPr>
          </a:p>
        </p:txBody>
      </p:sp>
      <p:sp>
        <p:nvSpPr>
          <p:cNvPr id="8" name="文本框 7">
            <a:extLst>
              <a:ext uri="{FF2B5EF4-FFF2-40B4-BE49-F238E27FC236}">
                <a16:creationId xmlns:a16="http://schemas.microsoft.com/office/drawing/2014/main" xmlns="" id="{D7DA3993-1297-4700-827B-F9ACD50CE36B}"/>
              </a:ext>
            </a:extLst>
          </p:cNvPr>
          <p:cNvSpPr txBox="1"/>
          <p:nvPr/>
        </p:nvSpPr>
        <p:spPr>
          <a:xfrm>
            <a:off x="832011" y="5613468"/>
            <a:ext cx="5298141" cy="400110"/>
          </a:xfrm>
          <a:prstGeom prst="rect">
            <a:avLst/>
          </a:prstGeom>
          <a:noFill/>
        </p:spPr>
        <p:txBody>
          <a:bodyPr wrap="square" rtlCol="0">
            <a:spAutoFit/>
          </a:bodyPr>
          <a:lstStyle/>
          <a:p>
            <a:pPr marL="285750" indent="-285750">
              <a:buFont typeface="Arial" panose="020B0604020202020204" pitchFamily="34" charset="0"/>
              <a:buChar char="•"/>
            </a:pPr>
            <a:r>
              <a:rPr lang="en-US" altLang="zh-SG" sz="2000" b="1" dirty="0">
                <a:latin typeface="Times New Roman" panose="02020603050405020304" pitchFamily="18" charset="0"/>
                <a:cs typeface="Times New Roman" panose="02020603050405020304" pitchFamily="18" charset="0"/>
              </a:rPr>
              <a:t>FCC</a:t>
            </a:r>
            <a:r>
              <a:rPr lang="en-US" altLang="zh-SG" sz="2000" dirty="0">
                <a:latin typeface="Times New Roman" panose="02020603050405020304" pitchFamily="18" charset="0"/>
                <a:cs typeface="Times New Roman" panose="02020603050405020304" pitchFamily="18" charset="0"/>
              </a:rPr>
              <a:t>: greatest common divisor=400 MHz</a:t>
            </a:r>
            <a:endParaRPr lang="zh-SG" altLang="en-US" sz="2000" dirty="0">
              <a:latin typeface="Times New Roman" panose="02020603050405020304" pitchFamily="18" charset="0"/>
              <a:cs typeface="Times New Roman" panose="02020603050405020304" pitchFamily="18" charset="0"/>
            </a:endParaRPr>
          </a:p>
        </p:txBody>
      </p:sp>
      <p:sp>
        <p:nvSpPr>
          <p:cNvPr id="9" name="箭头: 右 8">
            <a:extLst>
              <a:ext uri="{FF2B5EF4-FFF2-40B4-BE49-F238E27FC236}">
                <a16:creationId xmlns:a16="http://schemas.microsoft.com/office/drawing/2014/main" xmlns="" id="{B54927CB-305B-48AC-96CC-B75D480089CA}"/>
              </a:ext>
            </a:extLst>
          </p:cNvPr>
          <p:cNvSpPr/>
          <p:nvPr/>
        </p:nvSpPr>
        <p:spPr>
          <a:xfrm>
            <a:off x="5732940" y="5739643"/>
            <a:ext cx="490818" cy="1546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10" name="文本框 9">
            <a:extLst>
              <a:ext uri="{FF2B5EF4-FFF2-40B4-BE49-F238E27FC236}">
                <a16:creationId xmlns:a16="http://schemas.microsoft.com/office/drawing/2014/main" xmlns="" id="{15466FB3-AA6C-4FEE-A7FD-AC4074E5A08A}"/>
              </a:ext>
            </a:extLst>
          </p:cNvPr>
          <p:cNvSpPr txBox="1"/>
          <p:nvPr/>
        </p:nvSpPr>
        <p:spPr>
          <a:xfrm>
            <a:off x="6344781" y="5611896"/>
            <a:ext cx="4235823" cy="400110"/>
          </a:xfrm>
          <a:prstGeom prst="rect">
            <a:avLst/>
          </a:prstGeom>
          <a:noFill/>
        </p:spPr>
        <p:txBody>
          <a:bodyPr wrap="square" rtlCol="0">
            <a:spAutoFit/>
          </a:bodyPr>
          <a:lstStyle/>
          <a:p>
            <a:r>
              <a:rPr lang="en-US" altLang="zh-SG" sz="2000" dirty="0">
                <a:latin typeface="Times New Roman" panose="02020603050405020304" pitchFamily="18" charset="0"/>
                <a:cs typeface="Times New Roman" panose="02020603050405020304" pitchFamily="18" charset="0"/>
              </a:rPr>
              <a:t>Min bunch spacing @ rings: 2.5 ns</a:t>
            </a:r>
            <a:endParaRPr lang="zh-SG" altLang="en-US" sz="2000" dirty="0">
              <a:latin typeface="Times New Roman" panose="02020603050405020304" pitchFamily="18" charset="0"/>
              <a:cs typeface="Times New Roman" panose="02020603050405020304" pitchFamily="18" charset="0"/>
            </a:endParaRPr>
          </a:p>
        </p:txBody>
      </p:sp>
      <p:graphicFrame>
        <p:nvGraphicFramePr>
          <p:cNvPr id="16" name="表格 15">
            <a:extLst>
              <a:ext uri="{FF2B5EF4-FFF2-40B4-BE49-F238E27FC236}">
                <a16:creationId xmlns:a16="http://schemas.microsoft.com/office/drawing/2014/main" xmlns="" id="{A13112D7-CE6B-4B1D-9A2F-3EAC6C0D9370}"/>
              </a:ext>
            </a:extLst>
          </p:cNvPr>
          <p:cNvGraphicFramePr>
            <a:graphicFrameLocks noGrp="1"/>
          </p:cNvGraphicFramePr>
          <p:nvPr>
            <p:extLst>
              <p:ext uri="{D42A27DB-BD31-4B8C-83A1-F6EECF244321}">
                <p14:modId xmlns:p14="http://schemas.microsoft.com/office/powerpoint/2010/main" val="1213417691"/>
              </p:ext>
            </p:extLst>
          </p:nvPr>
        </p:nvGraphicFramePr>
        <p:xfrm>
          <a:off x="1055440" y="1916832"/>
          <a:ext cx="9649072" cy="1858328"/>
        </p:xfrm>
        <a:graphic>
          <a:graphicData uri="http://schemas.openxmlformats.org/drawingml/2006/table">
            <a:tbl>
              <a:tblPr firstRow="1" lastRow="1" bandRow="1"/>
              <a:tblGrid>
                <a:gridCol w="1400770">
                  <a:extLst>
                    <a:ext uri="{9D8B030D-6E8A-4147-A177-3AD203B41FA5}">
                      <a16:colId xmlns:a16="http://schemas.microsoft.com/office/drawing/2014/main" xmlns="" val="1174020397"/>
                    </a:ext>
                  </a:extLst>
                </a:gridCol>
                <a:gridCol w="1400770">
                  <a:extLst>
                    <a:ext uri="{9D8B030D-6E8A-4147-A177-3AD203B41FA5}">
                      <a16:colId xmlns:a16="http://schemas.microsoft.com/office/drawing/2014/main" xmlns="" val="4145087700"/>
                    </a:ext>
                  </a:extLst>
                </a:gridCol>
                <a:gridCol w="885124">
                  <a:extLst>
                    <a:ext uri="{9D8B030D-6E8A-4147-A177-3AD203B41FA5}">
                      <a16:colId xmlns:a16="http://schemas.microsoft.com/office/drawing/2014/main" xmlns="" val="2229100667"/>
                    </a:ext>
                  </a:extLst>
                </a:gridCol>
                <a:gridCol w="1006930">
                  <a:extLst>
                    <a:ext uri="{9D8B030D-6E8A-4147-A177-3AD203B41FA5}">
                      <a16:colId xmlns:a16="http://schemas.microsoft.com/office/drawing/2014/main" xmlns="" val="1841183504"/>
                    </a:ext>
                  </a:extLst>
                </a:gridCol>
                <a:gridCol w="1006930">
                  <a:extLst>
                    <a:ext uri="{9D8B030D-6E8A-4147-A177-3AD203B41FA5}">
                      <a16:colId xmlns:a16="http://schemas.microsoft.com/office/drawing/2014/main" xmlns="" val="838300654"/>
                    </a:ext>
                  </a:extLst>
                </a:gridCol>
                <a:gridCol w="925726">
                  <a:extLst>
                    <a:ext uri="{9D8B030D-6E8A-4147-A177-3AD203B41FA5}">
                      <a16:colId xmlns:a16="http://schemas.microsoft.com/office/drawing/2014/main" xmlns="" val="4005075045"/>
                    </a:ext>
                  </a:extLst>
                </a:gridCol>
                <a:gridCol w="1006930">
                  <a:extLst>
                    <a:ext uri="{9D8B030D-6E8A-4147-A177-3AD203B41FA5}">
                      <a16:colId xmlns:a16="http://schemas.microsoft.com/office/drawing/2014/main" xmlns="" val="1141655559"/>
                    </a:ext>
                  </a:extLst>
                </a:gridCol>
                <a:gridCol w="1007946">
                  <a:extLst>
                    <a:ext uri="{9D8B030D-6E8A-4147-A177-3AD203B41FA5}">
                      <a16:colId xmlns:a16="http://schemas.microsoft.com/office/drawing/2014/main" xmlns="" val="411726083"/>
                    </a:ext>
                  </a:extLst>
                </a:gridCol>
                <a:gridCol w="1007946">
                  <a:extLst>
                    <a:ext uri="{9D8B030D-6E8A-4147-A177-3AD203B41FA5}">
                      <a16:colId xmlns:a16="http://schemas.microsoft.com/office/drawing/2014/main" xmlns="" val="3634387927"/>
                    </a:ext>
                  </a:extLst>
                </a:gridCol>
              </a:tblGrid>
              <a:tr h="370840">
                <a:tc>
                  <a:txBody>
                    <a:bodyPr/>
                    <a:lstStyle/>
                    <a:p>
                      <a:pP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 (MHz)</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3F3"/>
                    </a:solidFill>
                  </a:tcPr>
                </a:tc>
                <a:tc>
                  <a:txBody>
                    <a:bodyPr/>
                    <a:lstStyle/>
                    <a:p>
                      <a:pPr>
                        <a:lnSpc>
                          <a:spcPct val="107000"/>
                        </a:lnSpc>
                      </a:pPr>
                      <a:endParaRPr lang="zh-CN" sz="1600">
                        <a:effectLst/>
                        <a:latin typeface="Calibri" panose="020F0502020204030204" pitchFamily="34" charset="0"/>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3F3"/>
                    </a:solidFill>
                  </a:tcPr>
                </a:tc>
                <a:tc>
                  <a:txBody>
                    <a:bodyPr/>
                    <a:lstStyle/>
                    <a:p>
                      <a:pP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SHB1</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3F3"/>
                    </a:solidFill>
                  </a:tcPr>
                </a:tc>
                <a:tc>
                  <a:txBody>
                    <a:bodyPr/>
                    <a:lstStyle/>
                    <a:p>
                      <a:pP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SHB2</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3F3"/>
                    </a:solidFill>
                  </a:tcPr>
                </a:tc>
                <a:tc>
                  <a:txBody>
                    <a:bodyPr/>
                    <a:lstStyle/>
                    <a:p>
                      <a:pP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Linac_S</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3F3"/>
                    </a:solidFill>
                  </a:tcPr>
                </a:tc>
                <a:tc>
                  <a:txBody>
                    <a:bodyPr/>
                    <a:lstStyle/>
                    <a:p>
                      <a:pP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DR</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3F3"/>
                    </a:solidFill>
                  </a:tcPr>
                </a:tc>
                <a:tc>
                  <a:txBody>
                    <a:bodyPr/>
                    <a:lstStyle/>
                    <a:p>
                      <a:pP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Linac_C</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3F3"/>
                    </a:solidFill>
                  </a:tcPr>
                </a:tc>
                <a:tc>
                  <a:txBody>
                    <a:bodyPr/>
                    <a:lstStyle/>
                    <a:p>
                      <a:pP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Booster</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3F3"/>
                    </a:solidFill>
                  </a:tcPr>
                </a:tc>
                <a:tc>
                  <a:txBody>
                    <a:bodyPr/>
                    <a:lstStyle/>
                    <a:p>
                      <a:pP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Collider</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3F3"/>
                    </a:solidFill>
                  </a:tcPr>
                </a:tc>
                <a:extLst>
                  <a:ext uri="{0D108BD9-81ED-4DB2-BD59-A6C34878D82A}">
                    <a16:rowId xmlns:a16="http://schemas.microsoft.com/office/drawing/2014/main" xmlns="" val="949342201"/>
                  </a:ext>
                </a:extLst>
              </a:tr>
              <a:tr h="370840">
                <a:tc rowSpan="2">
                  <a:txBody>
                    <a:bodyPr/>
                    <a:lstStyle/>
                    <a:p>
                      <a:pP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CEPC</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800"/>
                        </a:spcAft>
                      </a:pPr>
                      <a:r>
                        <a:rPr lang="en-US" sz="1600" kern="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Baseline (thermal cathode gun)</a:t>
                      </a:r>
                      <a:endParaRPr lang="zh-CN" sz="1600" dirty="0">
                        <a:effectLst/>
                        <a:latin typeface="Calibri" panose="020F0502020204030204" pitchFamily="34" charset="0"/>
                        <a:ea typeface="等线" panose="02010600030101010101" pitchFamily="2" charset="-122"/>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158.89</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476.76</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2860</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650</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5720</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1300</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650</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29045477"/>
                  </a:ext>
                </a:extLst>
              </a:tr>
              <a:tr h="370840">
                <a:tc vMerge="1">
                  <a:txBody>
                    <a:bodyPr/>
                    <a:lstStyle/>
                    <a:p>
                      <a:endParaRPr lang="zh-SG" altLang="en-US"/>
                    </a:p>
                  </a:txBody>
                  <a:tcPr/>
                </a:tc>
                <a:tc>
                  <a:txBody>
                    <a:bodyPr/>
                    <a:lstStyle/>
                    <a:p>
                      <a:pP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Alternative (RF gun)</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600" kern="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endParaRPr lang="zh-CN" sz="1600" dirty="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2860</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650</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5720</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1300</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600" kern="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650</a:t>
                      </a:r>
                      <a:endParaRPr lang="zh-CN" sz="1600" dirty="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314121567"/>
                  </a:ext>
                </a:extLst>
              </a:tr>
            </a:tbl>
          </a:graphicData>
        </a:graphic>
      </p:graphicFrame>
      <p:sp>
        <p:nvSpPr>
          <p:cNvPr id="13" name="文本框 22">
            <a:extLst>
              <a:ext uri="{FF2B5EF4-FFF2-40B4-BE49-F238E27FC236}">
                <a16:creationId xmlns:a16="http://schemas.microsoft.com/office/drawing/2014/main" xmlns:lc="http://schemas.openxmlformats.org/drawingml/2006/lockedCanvas" xmlns="" id="{3F650290-FBFD-458D-9B8A-DAE3E3C1ABDF}"/>
              </a:ext>
            </a:extLst>
          </p:cNvPr>
          <p:cNvSpPr txBox="1"/>
          <p:nvPr/>
        </p:nvSpPr>
        <p:spPr>
          <a:xfrm>
            <a:off x="1343472" y="6311748"/>
            <a:ext cx="8928992" cy="46166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SG" sz="1200" dirty="0"/>
              <a:t>*D. Wang, et al, “Problems and considerations about the injection philosophy and timing structure for CEPC”, International Journal of Modern Physics A</a:t>
            </a:r>
            <a:r>
              <a:rPr lang="zh-SG" altLang="en-US" sz="1200" dirty="0"/>
              <a:t>， </a:t>
            </a:r>
            <a:r>
              <a:rPr lang="en-US" altLang="zh-SG" sz="1200" dirty="0"/>
              <a:t>Vol. 37, (2022) 2246006.</a:t>
            </a:r>
          </a:p>
        </p:txBody>
      </p:sp>
    </p:spTree>
    <p:extLst>
      <p:ext uri="{BB962C8B-B14F-4D97-AF65-F5344CB8AC3E}">
        <p14:creationId xmlns:p14="http://schemas.microsoft.com/office/powerpoint/2010/main" val="14560256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a16="http://schemas.microsoft.com/office/drawing/2014/main" xmlns="" id="{562FE484-0512-4C7F-A76C-4F0AFFE8F3BC}"/>
              </a:ext>
            </a:extLst>
          </p:cNvPr>
          <p:cNvPicPr>
            <a:picLocks noChangeAspect="1"/>
          </p:cNvPicPr>
          <p:nvPr/>
        </p:nvPicPr>
        <p:blipFill>
          <a:blip r:embed="rId2"/>
          <a:stretch>
            <a:fillRect/>
          </a:stretch>
        </p:blipFill>
        <p:spPr>
          <a:xfrm>
            <a:off x="5869644" y="3926546"/>
            <a:ext cx="4047565" cy="2779765"/>
          </a:xfrm>
          <a:prstGeom prst="rect">
            <a:avLst/>
          </a:prstGeom>
        </p:spPr>
      </p:pic>
      <p:sp>
        <p:nvSpPr>
          <p:cNvPr id="2" name="标题 1">
            <a:extLst>
              <a:ext uri="{FF2B5EF4-FFF2-40B4-BE49-F238E27FC236}">
                <a16:creationId xmlns:a16="http://schemas.microsoft.com/office/drawing/2014/main" xmlns="" id="{1B059614-BC6B-447C-AD77-1B2E152DA8A9}"/>
              </a:ext>
            </a:extLst>
          </p:cNvPr>
          <p:cNvSpPr>
            <a:spLocks noGrp="1"/>
          </p:cNvSpPr>
          <p:nvPr>
            <p:ph type="title"/>
          </p:nvPr>
        </p:nvSpPr>
        <p:spPr/>
        <p:txBody>
          <a:bodyPr/>
          <a:lstStyle/>
          <a:p>
            <a:pPr algn="ctr"/>
            <a:r>
              <a:rPr lang="en-US" altLang="zh-SG" sz="3600" dirty="0">
                <a:solidFill>
                  <a:srgbClr val="C00000"/>
                </a:solidFill>
                <a:latin typeface="Arial" panose="020B0604020202020204" pitchFamily="34" charset="0"/>
                <a:ea typeface="+mj-ea"/>
                <a:cs typeface="Arial" panose="020B0604020202020204" pitchFamily="34" charset="0"/>
              </a:rPr>
              <a:t>Bunch structure in Booster</a:t>
            </a:r>
            <a:endParaRPr lang="zh-SG" altLang="en-US" sz="3600" dirty="0">
              <a:solidFill>
                <a:srgbClr val="C00000"/>
              </a:solidFill>
              <a:latin typeface="Arial" panose="020B0604020202020204" pitchFamily="34" charset="0"/>
              <a:ea typeface="+mj-ea"/>
              <a:cs typeface="Arial" panose="020B0604020202020204" pitchFamily="34" charset="0"/>
            </a:endParaRPr>
          </a:p>
        </p:txBody>
      </p:sp>
      <p:sp>
        <p:nvSpPr>
          <p:cNvPr id="16" name="灯片编号占位符 15">
            <a:extLst>
              <a:ext uri="{FF2B5EF4-FFF2-40B4-BE49-F238E27FC236}">
                <a16:creationId xmlns:a16="http://schemas.microsoft.com/office/drawing/2014/main" xmlns="" id="{9B671AA5-7C74-4448-9B1D-EB4AE2DA343F}"/>
              </a:ext>
            </a:extLst>
          </p:cNvPr>
          <p:cNvSpPr>
            <a:spLocks noGrp="1"/>
          </p:cNvSpPr>
          <p:nvPr>
            <p:ph type="sldNum" sz="quarter" idx="12"/>
          </p:nvPr>
        </p:nvSpPr>
        <p:spPr/>
        <p:txBody>
          <a:bodyPr/>
          <a:lstStyle/>
          <a:p>
            <a:pPr>
              <a:defRPr/>
            </a:pPr>
            <a:fld id="{09EFEB5A-342B-4E09-AFBA-47D825DD63E7}" type="slidenum">
              <a:rPr lang="en-US" smtClean="0">
                <a:solidFill>
                  <a:srgbClr val="000000"/>
                </a:solidFill>
              </a:rPr>
              <a:pPr>
                <a:defRPr/>
              </a:pPr>
              <a:t>31</a:t>
            </a:fld>
            <a:endParaRPr lang="en-US">
              <a:solidFill>
                <a:srgbClr val="000000"/>
              </a:solidFill>
            </a:endParaRPr>
          </a:p>
        </p:txBody>
      </p:sp>
      <p:pic>
        <p:nvPicPr>
          <p:cNvPr id="3" name="图片 2">
            <a:extLst>
              <a:ext uri="{FF2B5EF4-FFF2-40B4-BE49-F238E27FC236}">
                <a16:creationId xmlns:a16="http://schemas.microsoft.com/office/drawing/2014/main" xmlns="" id="{EFABFFBA-4EF8-4411-80C7-EBA7D8B1BCC0}"/>
              </a:ext>
            </a:extLst>
          </p:cNvPr>
          <p:cNvPicPr>
            <a:picLocks noChangeAspect="1"/>
          </p:cNvPicPr>
          <p:nvPr/>
        </p:nvPicPr>
        <p:blipFill>
          <a:blip r:embed="rId3"/>
          <a:stretch>
            <a:fillRect/>
          </a:stretch>
        </p:blipFill>
        <p:spPr>
          <a:xfrm>
            <a:off x="5721727" y="1113328"/>
            <a:ext cx="3993778" cy="2707050"/>
          </a:xfrm>
          <a:prstGeom prst="rect">
            <a:avLst/>
          </a:prstGeom>
        </p:spPr>
      </p:pic>
      <p:pic>
        <p:nvPicPr>
          <p:cNvPr id="4" name="图片 3">
            <a:extLst>
              <a:ext uri="{FF2B5EF4-FFF2-40B4-BE49-F238E27FC236}">
                <a16:creationId xmlns:a16="http://schemas.microsoft.com/office/drawing/2014/main" xmlns="" id="{0C867BF0-E228-47F3-B6DA-AD3E8815FD5C}"/>
              </a:ext>
            </a:extLst>
          </p:cNvPr>
          <p:cNvPicPr>
            <a:picLocks noChangeAspect="1"/>
          </p:cNvPicPr>
          <p:nvPr/>
        </p:nvPicPr>
        <p:blipFill>
          <a:blip r:embed="rId4"/>
          <a:stretch>
            <a:fillRect/>
          </a:stretch>
        </p:blipFill>
        <p:spPr>
          <a:xfrm>
            <a:off x="1322945" y="1288967"/>
            <a:ext cx="3834002" cy="2606570"/>
          </a:xfrm>
          <a:prstGeom prst="rect">
            <a:avLst/>
          </a:prstGeom>
        </p:spPr>
      </p:pic>
      <p:pic>
        <p:nvPicPr>
          <p:cNvPr id="6" name="图片 5">
            <a:extLst>
              <a:ext uri="{FF2B5EF4-FFF2-40B4-BE49-F238E27FC236}">
                <a16:creationId xmlns:a16="http://schemas.microsoft.com/office/drawing/2014/main" xmlns="" id="{A76B3E92-4E8B-4077-84A2-6B0059C79A19}"/>
              </a:ext>
            </a:extLst>
          </p:cNvPr>
          <p:cNvPicPr>
            <a:picLocks noChangeAspect="1"/>
          </p:cNvPicPr>
          <p:nvPr/>
        </p:nvPicPr>
        <p:blipFill>
          <a:blip r:embed="rId5"/>
          <a:stretch>
            <a:fillRect/>
          </a:stretch>
        </p:blipFill>
        <p:spPr>
          <a:xfrm>
            <a:off x="1337981" y="3920045"/>
            <a:ext cx="3710424" cy="2616618"/>
          </a:xfrm>
          <a:prstGeom prst="rect">
            <a:avLst/>
          </a:prstGeom>
        </p:spPr>
      </p:pic>
      <p:sp>
        <p:nvSpPr>
          <p:cNvPr id="7" name="文本框 6">
            <a:extLst>
              <a:ext uri="{FF2B5EF4-FFF2-40B4-BE49-F238E27FC236}">
                <a16:creationId xmlns:a16="http://schemas.microsoft.com/office/drawing/2014/main" xmlns="" id="{82C12EEB-9568-480A-BAD8-FA1974962996}"/>
              </a:ext>
            </a:extLst>
          </p:cNvPr>
          <p:cNvSpPr txBox="1"/>
          <p:nvPr/>
        </p:nvSpPr>
        <p:spPr>
          <a:xfrm>
            <a:off x="1909482" y="1311088"/>
            <a:ext cx="470647" cy="369332"/>
          </a:xfrm>
          <a:prstGeom prst="rect">
            <a:avLst/>
          </a:prstGeom>
          <a:noFill/>
        </p:spPr>
        <p:txBody>
          <a:bodyPr wrap="square" rtlCol="0">
            <a:spAutoFit/>
          </a:bodyPr>
          <a:lstStyle/>
          <a:p>
            <a:r>
              <a:rPr lang="en-US" altLang="zh-SG" dirty="0" err="1"/>
              <a:t>tt</a:t>
            </a:r>
            <a:endParaRPr lang="zh-SG" altLang="en-US" dirty="0"/>
          </a:p>
        </p:txBody>
      </p:sp>
      <p:sp>
        <p:nvSpPr>
          <p:cNvPr id="8" name="文本框 7">
            <a:extLst>
              <a:ext uri="{FF2B5EF4-FFF2-40B4-BE49-F238E27FC236}">
                <a16:creationId xmlns:a16="http://schemas.microsoft.com/office/drawing/2014/main" xmlns="" id="{0061241A-48C3-460E-B33A-31E286D99D83}"/>
              </a:ext>
            </a:extLst>
          </p:cNvPr>
          <p:cNvSpPr txBox="1"/>
          <p:nvPr/>
        </p:nvSpPr>
        <p:spPr>
          <a:xfrm>
            <a:off x="6474762" y="1405218"/>
            <a:ext cx="376517" cy="369332"/>
          </a:xfrm>
          <a:prstGeom prst="rect">
            <a:avLst/>
          </a:prstGeom>
          <a:noFill/>
        </p:spPr>
        <p:txBody>
          <a:bodyPr wrap="square" rtlCol="0">
            <a:spAutoFit/>
          </a:bodyPr>
          <a:lstStyle/>
          <a:p>
            <a:r>
              <a:rPr lang="en-US" altLang="zh-SG" dirty="0"/>
              <a:t>H</a:t>
            </a:r>
          </a:p>
        </p:txBody>
      </p:sp>
      <p:sp>
        <p:nvSpPr>
          <p:cNvPr id="9" name="文本框 8">
            <a:extLst>
              <a:ext uri="{FF2B5EF4-FFF2-40B4-BE49-F238E27FC236}">
                <a16:creationId xmlns:a16="http://schemas.microsoft.com/office/drawing/2014/main" xmlns="" id="{668ABBD3-50B3-4E7A-8E28-6B2331408BE4}"/>
              </a:ext>
            </a:extLst>
          </p:cNvPr>
          <p:cNvSpPr txBox="1"/>
          <p:nvPr/>
        </p:nvSpPr>
        <p:spPr>
          <a:xfrm>
            <a:off x="1896035" y="4094630"/>
            <a:ext cx="605117" cy="369332"/>
          </a:xfrm>
          <a:prstGeom prst="rect">
            <a:avLst/>
          </a:prstGeom>
          <a:noFill/>
        </p:spPr>
        <p:txBody>
          <a:bodyPr wrap="square" rtlCol="0">
            <a:spAutoFit/>
          </a:bodyPr>
          <a:lstStyle/>
          <a:p>
            <a:r>
              <a:rPr lang="en-US" altLang="zh-SG" dirty="0"/>
              <a:t>W</a:t>
            </a:r>
            <a:endParaRPr lang="zh-SG" altLang="en-US" dirty="0"/>
          </a:p>
        </p:txBody>
      </p:sp>
      <p:sp>
        <p:nvSpPr>
          <p:cNvPr id="10" name="文本框 9">
            <a:extLst>
              <a:ext uri="{FF2B5EF4-FFF2-40B4-BE49-F238E27FC236}">
                <a16:creationId xmlns:a16="http://schemas.microsoft.com/office/drawing/2014/main" xmlns="" id="{F9D70241-14EE-4F39-BC6E-C8E93C71C5C5}"/>
              </a:ext>
            </a:extLst>
          </p:cNvPr>
          <p:cNvSpPr txBox="1"/>
          <p:nvPr/>
        </p:nvSpPr>
        <p:spPr>
          <a:xfrm>
            <a:off x="6622679" y="4202206"/>
            <a:ext cx="490817" cy="369332"/>
          </a:xfrm>
          <a:prstGeom prst="rect">
            <a:avLst/>
          </a:prstGeom>
          <a:noFill/>
        </p:spPr>
        <p:txBody>
          <a:bodyPr wrap="square" rtlCol="0">
            <a:spAutoFit/>
          </a:bodyPr>
          <a:lstStyle/>
          <a:p>
            <a:r>
              <a:rPr lang="en-US" altLang="zh-SG" dirty="0"/>
              <a:t>Z</a:t>
            </a:r>
            <a:endParaRPr lang="zh-SG" altLang="en-US" dirty="0"/>
          </a:p>
        </p:txBody>
      </p:sp>
      <p:sp>
        <p:nvSpPr>
          <p:cNvPr id="11" name="文本框 10">
            <a:extLst>
              <a:ext uri="{FF2B5EF4-FFF2-40B4-BE49-F238E27FC236}">
                <a16:creationId xmlns:a16="http://schemas.microsoft.com/office/drawing/2014/main" xmlns="" id="{28D2213F-B9FB-4F0F-B278-B18A0D83C397}"/>
              </a:ext>
            </a:extLst>
          </p:cNvPr>
          <p:cNvSpPr txBox="1"/>
          <p:nvPr/>
        </p:nvSpPr>
        <p:spPr>
          <a:xfrm>
            <a:off x="3267635" y="1922929"/>
            <a:ext cx="1042147" cy="276999"/>
          </a:xfrm>
          <a:prstGeom prst="rect">
            <a:avLst/>
          </a:prstGeom>
          <a:noFill/>
        </p:spPr>
        <p:txBody>
          <a:bodyPr wrap="square" rtlCol="0">
            <a:spAutoFit/>
          </a:bodyPr>
          <a:lstStyle/>
          <a:p>
            <a:r>
              <a:rPr lang="en-US" altLang="zh-SG" sz="1200" dirty="0">
                <a:latin typeface="Times New Roman" panose="02020603050405020304" pitchFamily="18" charset="0"/>
                <a:cs typeface="Times New Roman" panose="02020603050405020304" pitchFamily="18" charset="0"/>
              </a:rPr>
              <a:t>35 bunches</a:t>
            </a:r>
            <a:endParaRPr lang="zh-SG" altLang="en-US" sz="1200" dirty="0">
              <a:latin typeface="Times New Roman" panose="02020603050405020304" pitchFamily="18" charset="0"/>
              <a:cs typeface="Times New Roman" panose="02020603050405020304" pitchFamily="18" charset="0"/>
            </a:endParaRPr>
          </a:p>
        </p:txBody>
      </p:sp>
      <p:sp>
        <p:nvSpPr>
          <p:cNvPr id="12" name="文本框 11">
            <a:extLst>
              <a:ext uri="{FF2B5EF4-FFF2-40B4-BE49-F238E27FC236}">
                <a16:creationId xmlns:a16="http://schemas.microsoft.com/office/drawing/2014/main" xmlns="" id="{BA29B10E-44C3-4708-BBAA-991335ECDB7A}"/>
              </a:ext>
            </a:extLst>
          </p:cNvPr>
          <p:cNvSpPr txBox="1"/>
          <p:nvPr/>
        </p:nvSpPr>
        <p:spPr>
          <a:xfrm>
            <a:off x="7689479" y="1819834"/>
            <a:ext cx="1042147" cy="276999"/>
          </a:xfrm>
          <a:prstGeom prst="rect">
            <a:avLst/>
          </a:prstGeom>
          <a:noFill/>
        </p:spPr>
        <p:txBody>
          <a:bodyPr wrap="square" rtlCol="0">
            <a:spAutoFit/>
          </a:bodyPr>
          <a:lstStyle/>
          <a:p>
            <a:r>
              <a:rPr lang="en-US" altLang="zh-SG" sz="1200" dirty="0">
                <a:latin typeface="Times New Roman" panose="02020603050405020304" pitchFamily="18" charset="0"/>
                <a:cs typeface="Times New Roman" panose="02020603050405020304" pitchFamily="18" charset="0"/>
              </a:rPr>
              <a:t>268 bunches</a:t>
            </a:r>
            <a:endParaRPr lang="zh-SG" altLang="en-US" sz="1200" dirty="0">
              <a:latin typeface="Times New Roman" panose="02020603050405020304" pitchFamily="18" charset="0"/>
              <a:cs typeface="Times New Roman" panose="02020603050405020304" pitchFamily="18" charset="0"/>
            </a:endParaRPr>
          </a:p>
        </p:txBody>
      </p:sp>
      <p:sp>
        <p:nvSpPr>
          <p:cNvPr id="13" name="文本框 12">
            <a:extLst>
              <a:ext uri="{FF2B5EF4-FFF2-40B4-BE49-F238E27FC236}">
                <a16:creationId xmlns:a16="http://schemas.microsoft.com/office/drawing/2014/main" xmlns="" id="{A77F525F-058B-430C-9394-9370202D7973}"/>
              </a:ext>
            </a:extLst>
          </p:cNvPr>
          <p:cNvSpPr txBox="1"/>
          <p:nvPr/>
        </p:nvSpPr>
        <p:spPr>
          <a:xfrm>
            <a:off x="3124200" y="4509247"/>
            <a:ext cx="1042147" cy="276999"/>
          </a:xfrm>
          <a:prstGeom prst="rect">
            <a:avLst/>
          </a:prstGeom>
          <a:noFill/>
        </p:spPr>
        <p:txBody>
          <a:bodyPr wrap="square" rtlCol="0">
            <a:spAutoFit/>
          </a:bodyPr>
          <a:lstStyle/>
          <a:p>
            <a:r>
              <a:rPr lang="en-US" altLang="zh-SG" sz="1200" dirty="0">
                <a:latin typeface="Times New Roman" panose="02020603050405020304" pitchFamily="18" charset="0"/>
                <a:cs typeface="Times New Roman" panose="02020603050405020304" pitchFamily="18" charset="0"/>
              </a:rPr>
              <a:t>1297 bunches</a:t>
            </a:r>
            <a:endParaRPr lang="zh-SG" altLang="en-US" sz="1200" dirty="0">
              <a:latin typeface="Times New Roman" panose="02020603050405020304" pitchFamily="18" charset="0"/>
              <a:cs typeface="Times New Roman" panose="02020603050405020304" pitchFamily="18" charset="0"/>
            </a:endParaRPr>
          </a:p>
        </p:txBody>
      </p:sp>
      <p:sp>
        <p:nvSpPr>
          <p:cNvPr id="14" name="文本框 13">
            <a:extLst>
              <a:ext uri="{FF2B5EF4-FFF2-40B4-BE49-F238E27FC236}">
                <a16:creationId xmlns:a16="http://schemas.microsoft.com/office/drawing/2014/main" xmlns="" id="{1B44D978-FDE9-4C13-9935-9D4B4064EB6A}"/>
              </a:ext>
            </a:extLst>
          </p:cNvPr>
          <p:cNvSpPr txBox="1"/>
          <p:nvPr/>
        </p:nvSpPr>
        <p:spPr>
          <a:xfrm>
            <a:off x="8034621" y="4612341"/>
            <a:ext cx="652182" cy="369332"/>
          </a:xfrm>
          <a:prstGeom prst="rect">
            <a:avLst/>
          </a:prstGeom>
          <a:noFill/>
        </p:spPr>
        <p:txBody>
          <a:bodyPr wrap="square" rtlCol="0">
            <a:spAutoFit/>
          </a:bodyPr>
          <a:lstStyle/>
          <a:p>
            <a:endParaRPr lang="zh-SG" altLang="en-US" dirty="0"/>
          </a:p>
        </p:txBody>
      </p:sp>
      <p:sp>
        <p:nvSpPr>
          <p:cNvPr id="15" name="文本框 14">
            <a:extLst>
              <a:ext uri="{FF2B5EF4-FFF2-40B4-BE49-F238E27FC236}">
                <a16:creationId xmlns:a16="http://schemas.microsoft.com/office/drawing/2014/main" xmlns="" id="{89F4224F-139B-4A33-9824-DD4095EB1099}"/>
              </a:ext>
            </a:extLst>
          </p:cNvPr>
          <p:cNvSpPr txBox="1"/>
          <p:nvPr/>
        </p:nvSpPr>
        <p:spPr>
          <a:xfrm>
            <a:off x="7776884" y="4536141"/>
            <a:ext cx="1441077" cy="276999"/>
          </a:xfrm>
          <a:prstGeom prst="rect">
            <a:avLst/>
          </a:prstGeom>
          <a:noFill/>
        </p:spPr>
        <p:txBody>
          <a:bodyPr wrap="square" rtlCol="0">
            <a:spAutoFit/>
          </a:bodyPr>
          <a:lstStyle/>
          <a:p>
            <a:r>
              <a:rPr lang="en-US" altLang="zh-SG" sz="1200" dirty="0">
                <a:latin typeface="Times New Roman" panose="02020603050405020304" pitchFamily="18" charset="0"/>
                <a:cs typeface="Times New Roman" panose="02020603050405020304" pitchFamily="18" charset="0"/>
              </a:rPr>
              <a:t>3978 bunches</a:t>
            </a:r>
            <a:endParaRPr lang="zh-SG" altLang="en-US" sz="1200" dirty="0">
              <a:latin typeface="Times New Roman" panose="02020603050405020304" pitchFamily="18" charset="0"/>
              <a:cs typeface="Times New Roman" panose="02020603050405020304" pitchFamily="18" charset="0"/>
            </a:endParaRPr>
          </a:p>
        </p:txBody>
      </p:sp>
      <p:sp>
        <p:nvSpPr>
          <p:cNvPr id="18" name="文本框 17">
            <a:extLst>
              <a:ext uri="{FF2B5EF4-FFF2-40B4-BE49-F238E27FC236}">
                <a16:creationId xmlns:a16="http://schemas.microsoft.com/office/drawing/2014/main" xmlns="" id="{5DCE9F37-6810-4D94-9D49-A76FCEE6F43A}"/>
              </a:ext>
            </a:extLst>
          </p:cNvPr>
          <p:cNvSpPr txBox="1"/>
          <p:nvPr/>
        </p:nvSpPr>
        <p:spPr>
          <a:xfrm>
            <a:off x="9547086" y="3428530"/>
            <a:ext cx="2239261" cy="128907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285750" indent="-285750">
              <a:lnSpc>
                <a:spcPct val="150000"/>
              </a:lnSpc>
              <a:buFont typeface="Arial" panose="020B0604020202020204" pitchFamily="34" charset="0"/>
              <a:buChar char="•"/>
            </a:pPr>
            <a:r>
              <a:rPr lang="en-US" altLang="zh-SG" dirty="0">
                <a:latin typeface="Times New Roman" panose="02020603050405020304" pitchFamily="18" charset="0"/>
                <a:cs typeface="Times New Roman" panose="02020603050405020304" pitchFamily="18" charset="0"/>
              </a:rPr>
              <a:t>Train structure @Z</a:t>
            </a:r>
          </a:p>
          <a:p>
            <a:pPr marL="285750" indent="-285750">
              <a:lnSpc>
                <a:spcPct val="150000"/>
              </a:lnSpc>
              <a:buFont typeface="Arial" panose="020B0604020202020204" pitchFamily="34" charset="0"/>
              <a:buChar char="•"/>
            </a:pPr>
            <a:r>
              <a:rPr lang="en-US" altLang="zh-SG" dirty="0">
                <a:latin typeface="Times New Roman" panose="02020603050405020304" pitchFamily="18" charset="0"/>
                <a:cs typeface="Times New Roman" panose="02020603050405020304" pitchFamily="18" charset="0"/>
              </a:rPr>
              <a:t>51 train</a:t>
            </a:r>
          </a:p>
          <a:p>
            <a:pPr marL="285750" indent="-285750">
              <a:lnSpc>
                <a:spcPct val="150000"/>
              </a:lnSpc>
              <a:buFont typeface="Arial" panose="020B0604020202020204" pitchFamily="34" charset="0"/>
              <a:buChar char="•"/>
            </a:pPr>
            <a:r>
              <a:rPr lang="en-US" altLang="zh-SG" dirty="0">
                <a:latin typeface="Times New Roman" panose="02020603050405020304" pitchFamily="18" charset="0"/>
                <a:cs typeface="Times New Roman" panose="02020603050405020304" pitchFamily="18" charset="0"/>
              </a:rPr>
              <a:t>78 bunch/train</a:t>
            </a:r>
          </a:p>
        </p:txBody>
      </p:sp>
    </p:spTree>
    <p:extLst>
      <p:ext uri="{BB962C8B-B14F-4D97-AF65-F5344CB8AC3E}">
        <p14:creationId xmlns:p14="http://schemas.microsoft.com/office/powerpoint/2010/main" val="7147395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ECE65D8-6BDF-4165-B640-A65AE33E5922}"/>
              </a:ext>
            </a:extLst>
          </p:cNvPr>
          <p:cNvSpPr>
            <a:spLocks noGrp="1"/>
          </p:cNvSpPr>
          <p:nvPr>
            <p:ph type="title"/>
          </p:nvPr>
        </p:nvSpPr>
        <p:spPr/>
        <p:txBody>
          <a:bodyPr/>
          <a:lstStyle/>
          <a:p>
            <a:pPr algn="ctr"/>
            <a:r>
              <a:rPr lang="en-US" altLang="zh-SG" sz="3600" dirty="0">
                <a:solidFill>
                  <a:srgbClr val="C00000"/>
                </a:solidFill>
                <a:latin typeface="Arial" panose="020B0604020202020204" pitchFamily="34" charset="0"/>
                <a:ea typeface="+mj-ea"/>
                <a:cs typeface="Arial" panose="020B0604020202020204" pitchFamily="34" charset="0"/>
              </a:rPr>
              <a:t>Bunch structure in Collider</a:t>
            </a:r>
            <a:endParaRPr lang="zh-SG" altLang="en-US" sz="3600" dirty="0">
              <a:solidFill>
                <a:srgbClr val="C00000"/>
              </a:solidFill>
              <a:latin typeface="Arial" panose="020B0604020202020204" pitchFamily="34" charset="0"/>
              <a:ea typeface="+mj-ea"/>
              <a:cs typeface="Arial" panose="020B0604020202020204" pitchFamily="34" charset="0"/>
            </a:endParaRPr>
          </a:p>
        </p:txBody>
      </p:sp>
      <p:sp>
        <p:nvSpPr>
          <p:cNvPr id="4" name="灯片编号占位符 3">
            <a:extLst>
              <a:ext uri="{FF2B5EF4-FFF2-40B4-BE49-F238E27FC236}">
                <a16:creationId xmlns:a16="http://schemas.microsoft.com/office/drawing/2014/main" xmlns="" id="{26ADAF4B-68BD-4D0A-B607-C8649F4F1533}"/>
              </a:ext>
            </a:extLst>
          </p:cNvPr>
          <p:cNvSpPr>
            <a:spLocks noGrp="1"/>
          </p:cNvSpPr>
          <p:nvPr>
            <p:ph type="sldNum" sz="quarter" idx="12"/>
          </p:nvPr>
        </p:nvSpPr>
        <p:spPr/>
        <p:txBody>
          <a:bodyPr/>
          <a:lstStyle/>
          <a:p>
            <a:pPr>
              <a:defRPr/>
            </a:pPr>
            <a:fld id="{09EFEB5A-342B-4E09-AFBA-47D825DD63E7}" type="slidenum">
              <a:rPr lang="en-US" smtClean="0">
                <a:solidFill>
                  <a:srgbClr val="000000"/>
                </a:solidFill>
              </a:rPr>
              <a:pPr>
                <a:defRPr/>
              </a:pPr>
              <a:t>32</a:t>
            </a:fld>
            <a:endParaRPr lang="en-US">
              <a:solidFill>
                <a:srgbClr val="000000"/>
              </a:solidFill>
            </a:endParaRPr>
          </a:p>
        </p:txBody>
      </p:sp>
      <p:pic>
        <p:nvPicPr>
          <p:cNvPr id="8" name="图片 7">
            <a:extLst>
              <a:ext uri="{FF2B5EF4-FFF2-40B4-BE49-F238E27FC236}">
                <a16:creationId xmlns:a16="http://schemas.microsoft.com/office/drawing/2014/main" xmlns="" id="{FE1BFE72-8981-4462-812F-7C3C307D3626}"/>
              </a:ext>
            </a:extLst>
          </p:cNvPr>
          <p:cNvPicPr>
            <a:picLocks noChangeAspect="1"/>
          </p:cNvPicPr>
          <p:nvPr/>
        </p:nvPicPr>
        <p:blipFill>
          <a:blip r:embed="rId2"/>
          <a:stretch>
            <a:fillRect/>
          </a:stretch>
        </p:blipFill>
        <p:spPr>
          <a:xfrm>
            <a:off x="5525536" y="1113328"/>
            <a:ext cx="3993778" cy="2707050"/>
          </a:xfrm>
          <a:prstGeom prst="rect">
            <a:avLst/>
          </a:prstGeom>
        </p:spPr>
      </p:pic>
      <p:pic>
        <p:nvPicPr>
          <p:cNvPr id="10" name="图片 9">
            <a:extLst>
              <a:ext uri="{FF2B5EF4-FFF2-40B4-BE49-F238E27FC236}">
                <a16:creationId xmlns:a16="http://schemas.microsoft.com/office/drawing/2014/main" xmlns="" id="{8A7F6AE3-559F-4004-B29B-809A458E2B86}"/>
              </a:ext>
            </a:extLst>
          </p:cNvPr>
          <p:cNvPicPr>
            <a:picLocks noChangeAspect="1"/>
          </p:cNvPicPr>
          <p:nvPr/>
        </p:nvPicPr>
        <p:blipFill>
          <a:blip r:embed="rId3"/>
          <a:stretch>
            <a:fillRect/>
          </a:stretch>
        </p:blipFill>
        <p:spPr>
          <a:xfrm>
            <a:off x="1322945" y="1288967"/>
            <a:ext cx="3834002" cy="2606570"/>
          </a:xfrm>
          <a:prstGeom prst="rect">
            <a:avLst/>
          </a:prstGeom>
        </p:spPr>
      </p:pic>
      <p:pic>
        <p:nvPicPr>
          <p:cNvPr id="11" name="图片 10">
            <a:extLst>
              <a:ext uri="{FF2B5EF4-FFF2-40B4-BE49-F238E27FC236}">
                <a16:creationId xmlns:a16="http://schemas.microsoft.com/office/drawing/2014/main" xmlns="" id="{7D6E1FDF-36E2-4A28-8E99-111BB2EC6886}"/>
              </a:ext>
            </a:extLst>
          </p:cNvPr>
          <p:cNvPicPr>
            <a:picLocks noChangeAspect="1"/>
          </p:cNvPicPr>
          <p:nvPr/>
        </p:nvPicPr>
        <p:blipFill>
          <a:blip r:embed="rId4"/>
          <a:stretch>
            <a:fillRect/>
          </a:stretch>
        </p:blipFill>
        <p:spPr>
          <a:xfrm>
            <a:off x="5747410" y="3942440"/>
            <a:ext cx="3897364" cy="2711679"/>
          </a:xfrm>
          <a:prstGeom prst="rect">
            <a:avLst/>
          </a:prstGeom>
        </p:spPr>
      </p:pic>
      <p:pic>
        <p:nvPicPr>
          <p:cNvPr id="12" name="图片 11">
            <a:extLst>
              <a:ext uri="{FF2B5EF4-FFF2-40B4-BE49-F238E27FC236}">
                <a16:creationId xmlns:a16="http://schemas.microsoft.com/office/drawing/2014/main" xmlns="" id="{ADE39B76-5A30-4C52-B3CD-00A56E53467A}"/>
              </a:ext>
            </a:extLst>
          </p:cNvPr>
          <p:cNvPicPr>
            <a:picLocks noChangeAspect="1"/>
          </p:cNvPicPr>
          <p:nvPr/>
        </p:nvPicPr>
        <p:blipFill>
          <a:blip r:embed="rId5"/>
          <a:stretch>
            <a:fillRect/>
          </a:stretch>
        </p:blipFill>
        <p:spPr>
          <a:xfrm>
            <a:off x="1337981" y="3920045"/>
            <a:ext cx="3710424" cy="2616618"/>
          </a:xfrm>
          <a:prstGeom prst="rect">
            <a:avLst/>
          </a:prstGeom>
        </p:spPr>
      </p:pic>
      <p:sp>
        <p:nvSpPr>
          <p:cNvPr id="13" name="文本框 12">
            <a:extLst>
              <a:ext uri="{FF2B5EF4-FFF2-40B4-BE49-F238E27FC236}">
                <a16:creationId xmlns:a16="http://schemas.microsoft.com/office/drawing/2014/main" xmlns="" id="{5432F028-CE4C-48F4-B66B-205F2F774EA3}"/>
              </a:ext>
            </a:extLst>
          </p:cNvPr>
          <p:cNvSpPr txBox="1"/>
          <p:nvPr/>
        </p:nvSpPr>
        <p:spPr>
          <a:xfrm>
            <a:off x="1909482" y="1311088"/>
            <a:ext cx="470647" cy="369332"/>
          </a:xfrm>
          <a:prstGeom prst="rect">
            <a:avLst/>
          </a:prstGeom>
          <a:noFill/>
        </p:spPr>
        <p:txBody>
          <a:bodyPr wrap="square" rtlCol="0">
            <a:spAutoFit/>
          </a:bodyPr>
          <a:lstStyle/>
          <a:p>
            <a:r>
              <a:rPr lang="en-US" altLang="zh-SG" dirty="0" err="1"/>
              <a:t>tt</a:t>
            </a:r>
            <a:endParaRPr lang="zh-SG" altLang="en-US" dirty="0"/>
          </a:p>
        </p:txBody>
      </p:sp>
      <p:sp>
        <p:nvSpPr>
          <p:cNvPr id="14" name="文本框 13">
            <a:extLst>
              <a:ext uri="{FF2B5EF4-FFF2-40B4-BE49-F238E27FC236}">
                <a16:creationId xmlns:a16="http://schemas.microsoft.com/office/drawing/2014/main" xmlns="" id="{CC20261E-63E2-47FB-843F-C73397B37986}"/>
              </a:ext>
            </a:extLst>
          </p:cNvPr>
          <p:cNvSpPr txBox="1"/>
          <p:nvPr/>
        </p:nvSpPr>
        <p:spPr>
          <a:xfrm>
            <a:off x="6278571" y="1405218"/>
            <a:ext cx="376517" cy="369332"/>
          </a:xfrm>
          <a:prstGeom prst="rect">
            <a:avLst/>
          </a:prstGeom>
          <a:noFill/>
        </p:spPr>
        <p:txBody>
          <a:bodyPr wrap="square" rtlCol="0">
            <a:spAutoFit/>
          </a:bodyPr>
          <a:lstStyle/>
          <a:p>
            <a:r>
              <a:rPr lang="en-US" altLang="zh-SG" dirty="0"/>
              <a:t>H</a:t>
            </a:r>
          </a:p>
        </p:txBody>
      </p:sp>
      <p:sp>
        <p:nvSpPr>
          <p:cNvPr id="15" name="文本框 14">
            <a:extLst>
              <a:ext uri="{FF2B5EF4-FFF2-40B4-BE49-F238E27FC236}">
                <a16:creationId xmlns:a16="http://schemas.microsoft.com/office/drawing/2014/main" xmlns="" id="{B4C0D844-85AA-4A3F-97D1-BDA7D97EF9BF}"/>
              </a:ext>
            </a:extLst>
          </p:cNvPr>
          <p:cNvSpPr txBox="1"/>
          <p:nvPr/>
        </p:nvSpPr>
        <p:spPr>
          <a:xfrm>
            <a:off x="1896035" y="4094630"/>
            <a:ext cx="605117" cy="369332"/>
          </a:xfrm>
          <a:prstGeom prst="rect">
            <a:avLst/>
          </a:prstGeom>
          <a:noFill/>
        </p:spPr>
        <p:txBody>
          <a:bodyPr wrap="square" rtlCol="0">
            <a:spAutoFit/>
          </a:bodyPr>
          <a:lstStyle/>
          <a:p>
            <a:r>
              <a:rPr lang="en-US" altLang="zh-SG" dirty="0"/>
              <a:t>W</a:t>
            </a:r>
            <a:endParaRPr lang="zh-SG" altLang="en-US" dirty="0"/>
          </a:p>
        </p:txBody>
      </p:sp>
      <p:sp>
        <p:nvSpPr>
          <p:cNvPr id="16" name="文本框 15">
            <a:extLst>
              <a:ext uri="{FF2B5EF4-FFF2-40B4-BE49-F238E27FC236}">
                <a16:creationId xmlns:a16="http://schemas.microsoft.com/office/drawing/2014/main" xmlns="" id="{E8A1EAFF-19F9-4AA3-B750-539A7F52CDB4}"/>
              </a:ext>
            </a:extLst>
          </p:cNvPr>
          <p:cNvSpPr txBox="1"/>
          <p:nvPr/>
        </p:nvSpPr>
        <p:spPr>
          <a:xfrm>
            <a:off x="6426488" y="4202206"/>
            <a:ext cx="490817" cy="369332"/>
          </a:xfrm>
          <a:prstGeom prst="rect">
            <a:avLst/>
          </a:prstGeom>
          <a:noFill/>
        </p:spPr>
        <p:txBody>
          <a:bodyPr wrap="square" rtlCol="0">
            <a:spAutoFit/>
          </a:bodyPr>
          <a:lstStyle/>
          <a:p>
            <a:r>
              <a:rPr lang="en-US" altLang="zh-SG" dirty="0"/>
              <a:t>Z</a:t>
            </a:r>
            <a:endParaRPr lang="zh-SG" altLang="en-US" dirty="0"/>
          </a:p>
        </p:txBody>
      </p:sp>
      <p:sp>
        <p:nvSpPr>
          <p:cNvPr id="17" name="文本框 16">
            <a:extLst>
              <a:ext uri="{FF2B5EF4-FFF2-40B4-BE49-F238E27FC236}">
                <a16:creationId xmlns:a16="http://schemas.microsoft.com/office/drawing/2014/main" xmlns="" id="{A05C0661-BAAE-40C1-820A-8520BEEE7F81}"/>
              </a:ext>
            </a:extLst>
          </p:cNvPr>
          <p:cNvSpPr txBox="1"/>
          <p:nvPr/>
        </p:nvSpPr>
        <p:spPr>
          <a:xfrm>
            <a:off x="3267635" y="1922929"/>
            <a:ext cx="1042147" cy="276999"/>
          </a:xfrm>
          <a:prstGeom prst="rect">
            <a:avLst/>
          </a:prstGeom>
          <a:noFill/>
        </p:spPr>
        <p:txBody>
          <a:bodyPr wrap="square" rtlCol="0">
            <a:spAutoFit/>
          </a:bodyPr>
          <a:lstStyle/>
          <a:p>
            <a:r>
              <a:rPr lang="en-US" altLang="zh-SG" sz="1200" dirty="0">
                <a:latin typeface="Times New Roman" panose="02020603050405020304" pitchFamily="18" charset="0"/>
                <a:cs typeface="Times New Roman" panose="02020603050405020304" pitchFamily="18" charset="0"/>
              </a:rPr>
              <a:t>35 bunches</a:t>
            </a:r>
            <a:endParaRPr lang="zh-SG" altLang="en-US" sz="1200" dirty="0">
              <a:latin typeface="Times New Roman" panose="02020603050405020304" pitchFamily="18" charset="0"/>
              <a:cs typeface="Times New Roman" panose="02020603050405020304" pitchFamily="18" charset="0"/>
            </a:endParaRPr>
          </a:p>
        </p:txBody>
      </p:sp>
      <p:sp>
        <p:nvSpPr>
          <p:cNvPr id="18" name="文本框 17">
            <a:extLst>
              <a:ext uri="{FF2B5EF4-FFF2-40B4-BE49-F238E27FC236}">
                <a16:creationId xmlns:a16="http://schemas.microsoft.com/office/drawing/2014/main" xmlns="" id="{E7AFD459-5BE3-4B99-85B7-21B67D81AEAA}"/>
              </a:ext>
            </a:extLst>
          </p:cNvPr>
          <p:cNvSpPr txBox="1"/>
          <p:nvPr/>
        </p:nvSpPr>
        <p:spPr>
          <a:xfrm>
            <a:off x="7493288" y="1819834"/>
            <a:ext cx="1042147" cy="276999"/>
          </a:xfrm>
          <a:prstGeom prst="rect">
            <a:avLst/>
          </a:prstGeom>
          <a:noFill/>
        </p:spPr>
        <p:txBody>
          <a:bodyPr wrap="square" rtlCol="0">
            <a:spAutoFit/>
          </a:bodyPr>
          <a:lstStyle/>
          <a:p>
            <a:r>
              <a:rPr lang="en-US" altLang="zh-SG" sz="1200" dirty="0">
                <a:latin typeface="Times New Roman" panose="02020603050405020304" pitchFamily="18" charset="0"/>
                <a:cs typeface="Times New Roman" panose="02020603050405020304" pitchFamily="18" charset="0"/>
              </a:rPr>
              <a:t>268 bunches</a:t>
            </a:r>
            <a:endParaRPr lang="zh-SG" altLang="en-US" sz="1200" dirty="0">
              <a:latin typeface="Times New Roman" panose="02020603050405020304" pitchFamily="18" charset="0"/>
              <a:cs typeface="Times New Roman" panose="02020603050405020304" pitchFamily="18" charset="0"/>
            </a:endParaRPr>
          </a:p>
        </p:txBody>
      </p:sp>
      <p:sp>
        <p:nvSpPr>
          <p:cNvPr id="19" name="文本框 18">
            <a:extLst>
              <a:ext uri="{FF2B5EF4-FFF2-40B4-BE49-F238E27FC236}">
                <a16:creationId xmlns:a16="http://schemas.microsoft.com/office/drawing/2014/main" xmlns="" id="{09C070CB-A2D0-45F5-8C6F-B7058104CCA5}"/>
              </a:ext>
            </a:extLst>
          </p:cNvPr>
          <p:cNvSpPr txBox="1"/>
          <p:nvPr/>
        </p:nvSpPr>
        <p:spPr>
          <a:xfrm>
            <a:off x="3124200" y="4509247"/>
            <a:ext cx="1042147" cy="276999"/>
          </a:xfrm>
          <a:prstGeom prst="rect">
            <a:avLst/>
          </a:prstGeom>
          <a:noFill/>
        </p:spPr>
        <p:txBody>
          <a:bodyPr wrap="square" rtlCol="0">
            <a:spAutoFit/>
          </a:bodyPr>
          <a:lstStyle/>
          <a:p>
            <a:r>
              <a:rPr lang="en-US" altLang="zh-SG" sz="1200" dirty="0">
                <a:latin typeface="Times New Roman" panose="02020603050405020304" pitchFamily="18" charset="0"/>
                <a:cs typeface="Times New Roman" panose="02020603050405020304" pitchFamily="18" charset="0"/>
              </a:rPr>
              <a:t>1297 bunches</a:t>
            </a:r>
            <a:endParaRPr lang="zh-SG" altLang="en-US" sz="1200" dirty="0">
              <a:latin typeface="Times New Roman" panose="02020603050405020304" pitchFamily="18" charset="0"/>
              <a:cs typeface="Times New Roman" panose="02020603050405020304" pitchFamily="18" charset="0"/>
            </a:endParaRPr>
          </a:p>
        </p:txBody>
      </p:sp>
      <p:sp>
        <p:nvSpPr>
          <p:cNvPr id="20" name="文本框 19">
            <a:extLst>
              <a:ext uri="{FF2B5EF4-FFF2-40B4-BE49-F238E27FC236}">
                <a16:creationId xmlns:a16="http://schemas.microsoft.com/office/drawing/2014/main" xmlns="" id="{856D59F5-DFC5-4243-82FC-C1E9E42C9635}"/>
              </a:ext>
            </a:extLst>
          </p:cNvPr>
          <p:cNvSpPr txBox="1"/>
          <p:nvPr/>
        </p:nvSpPr>
        <p:spPr>
          <a:xfrm>
            <a:off x="7838430" y="4612341"/>
            <a:ext cx="652182" cy="369332"/>
          </a:xfrm>
          <a:prstGeom prst="rect">
            <a:avLst/>
          </a:prstGeom>
          <a:noFill/>
        </p:spPr>
        <p:txBody>
          <a:bodyPr wrap="square" rtlCol="0">
            <a:spAutoFit/>
          </a:bodyPr>
          <a:lstStyle/>
          <a:p>
            <a:endParaRPr lang="zh-SG" altLang="en-US" dirty="0"/>
          </a:p>
        </p:txBody>
      </p:sp>
      <p:sp>
        <p:nvSpPr>
          <p:cNvPr id="21" name="文本框 20">
            <a:extLst>
              <a:ext uri="{FF2B5EF4-FFF2-40B4-BE49-F238E27FC236}">
                <a16:creationId xmlns:a16="http://schemas.microsoft.com/office/drawing/2014/main" xmlns="" id="{D6B5CAE5-1F6D-425B-81EB-A2CE98032FBB}"/>
              </a:ext>
            </a:extLst>
          </p:cNvPr>
          <p:cNvSpPr txBox="1"/>
          <p:nvPr/>
        </p:nvSpPr>
        <p:spPr>
          <a:xfrm>
            <a:off x="7674823" y="4529417"/>
            <a:ext cx="1441077" cy="276999"/>
          </a:xfrm>
          <a:prstGeom prst="rect">
            <a:avLst/>
          </a:prstGeom>
          <a:noFill/>
        </p:spPr>
        <p:txBody>
          <a:bodyPr wrap="square" rtlCol="0">
            <a:spAutoFit/>
          </a:bodyPr>
          <a:lstStyle/>
          <a:p>
            <a:r>
              <a:rPr lang="en-US" altLang="zh-SG" sz="1200" dirty="0">
                <a:latin typeface="Times New Roman" panose="02020603050405020304" pitchFamily="18" charset="0"/>
                <a:cs typeface="Times New Roman" panose="02020603050405020304" pitchFamily="18" charset="0"/>
              </a:rPr>
              <a:t>11934 bunches</a:t>
            </a:r>
            <a:endParaRPr lang="zh-SG" altLang="en-US" sz="1200" dirty="0">
              <a:latin typeface="Times New Roman" panose="02020603050405020304" pitchFamily="18" charset="0"/>
              <a:cs typeface="Times New Roman" panose="02020603050405020304" pitchFamily="18" charset="0"/>
            </a:endParaRPr>
          </a:p>
        </p:txBody>
      </p:sp>
      <p:sp>
        <p:nvSpPr>
          <p:cNvPr id="23" name="文本框 22">
            <a:extLst>
              <a:ext uri="{FF2B5EF4-FFF2-40B4-BE49-F238E27FC236}">
                <a16:creationId xmlns:a16="http://schemas.microsoft.com/office/drawing/2014/main" xmlns="" id="{B5725BA7-5E97-4704-8743-93583107F0A0}"/>
              </a:ext>
            </a:extLst>
          </p:cNvPr>
          <p:cNvSpPr txBox="1"/>
          <p:nvPr/>
        </p:nvSpPr>
        <p:spPr>
          <a:xfrm>
            <a:off x="9419339" y="3462147"/>
            <a:ext cx="2239261" cy="128907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285750" indent="-285750">
              <a:lnSpc>
                <a:spcPct val="150000"/>
              </a:lnSpc>
              <a:buFont typeface="Arial" panose="020B0604020202020204" pitchFamily="34" charset="0"/>
              <a:buChar char="•"/>
            </a:pPr>
            <a:r>
              <a:rPr lang="en-US" altLang="zh-SG" dirty="0">
                <a:latin typeface="Times New Roman" panose="02020603050405020304" pitchFamily="18" charset="0"/>
                <a:cs typeface="Times New Roman" panose="02020603050405020304" pitchFamily="18" charset="0"/>
              </a:rPr>
              <a:t>Train structure @Z</a:t>
            </a:r>
          </a:p>
          <a:p>
            <a:pPr marL="285750" indent="-285750">
              <a:lnSpc>
                <a:spcPct val="150000"/>
              </a:lnSpc>
              <a:buFont typeface="Arial" panose="020B0604020202020204" pitchFamily="34" charset="0"/>
              <a:buChar char="•"/>
            </a:pPr>
            <a:r>
              <a:rPr lang="en-US" altLang="zh-SG" dirty="0">
                <a:latin typeface="Times New Roman" panose="02020603050405020304" pitchFamily="18" charset="0"/>
                <a:cs typeface="Times New Roman" panose="02020603050405020304" pitchFamily="18" charset="0"/>
              </a:rPr>
              <a:t>153 train</a:t>
            </a:r>
          </a:p>
          <a:p>
            <a:pPr marL="285750" indent="-285750">
              <a:lnSpc>
                <a:spcPct val="150000"/>
              </a:lnSpc>
              <a:buFont typeface="Arial" panose="020B0604020202020204" pitchFamily="34" charset="0"/>
              <a:buChar char="•"/>
            </a:pPr>
            <a:r>
              <a:rPr lang="en-US" altLang="zh-SG" dirty="0">
                <a:latin typeface="Times New Roman" panose="02020603050405020304" pitchFamily="18" charset="0"/>
                <a:cs typeface="Times New Roman" panose="02020603050405020304" pitchFamily="18" charset="0"/>
              </a:rPr>
              <a:t>78 bunch/train</a:t>
            </a:r>
          </a:p>
        </p:txBody>
      </p:sp>
    </p:spTree>
    <p:extLst>
      <p:ext uri="{BB962C8B-B14F-4D97-AF65-F5344CB8AC3E}">
        <p14:creationId xmlns:p14="http://schemas.microsoft.com/office/powerpoint/2010/main" val="180963149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B16D85A0-979D-4DD5-B148-B093D94EFDFD}"/>
              </a:ext>
            </a:extLst>
          </p:cNvPr>
          <p:cNvSpPr>
            <a:spLocks noGrp="1"/>
          </p:cNvSpPr>
          <p:nvPr>
            <p:ph idx="1"/>
          </p:nvPr>
        </p:nvSpPr>
        <p:spPr>
          <a:xfrm>
            <a:off x="623392" y="1412776"/>
            <a:ext cx="5270376" cy="4302781"/>
          </a:xfrm>
        </p:spPr>
        <p:txBody>
          <a:bodyPr wrap="square">
            <a:spAutoFit/>
          </a:bodyPr>
          <a:lstStyle/>
          <a:p>
            <a:pPr algn="just">
              <a:lnSpc>
                <a:spcPct val="120000"/>
              </a:lnSpc>
              <a:spcBef>
                <a:spcPts val="600"/>
              </a:spcBef>
              <a:spcAft>
                <a:spcPts val="1200"/>
              </a:spcAft>
            </a:pPr>
            <a:r>
              <a:rPr lang="en-US" altLang="zh-SG" sz="1600" dirty="0"/>
              <a:t>The spacings between adjacent bunches in any CEPC operation mode are integer numbers of 23.08 ns.</a:t>
            </a:r>
            <a:r>
              <a:rPr lang="en-US" sz="1600" dirty="0"/>
              <a:t>. </a:t>
            </a:r>
          </a:p>
          <a:p>
            <a:pPr algn="just">
              <a:lnSpc>
                <a:spcPct val="120000"/>
              </a:lnSpc>
              <a:spcBef>
                <a:spcPts val="600"/>
              </a:spcBef>
              <a:spcAft>
                <a:spcPts val="1200"/>
              </a:spcAft>
            </a:pPr>
            <a:r>
              <a:rPr lang="en-US" sz="1600" dirty="0"/>
              <a:t>The master CEPC clock will be provided by the accelerator to the detector system(s), synchronous to the beam. The CEPC detector system relies on the clock to sample physics signal at the right time.</a:t>
            </a:r>
          </a:p>
          <a:p>
            <a:pPr algn="just">
              <a:lnSpc>
                <a:spcPct val="120000"/>
              </a:lnSpc>
              <a:spcBef>
                <a:spcPts val="600"/>
              </a:spcBef>
              <a:spcAft>
                <a:spcPts val="1200"/>
              </a:spcAft>
            </a:pPr>
            <a:r>
              <a:rPr lang="en-US" sz="1600" dirty="0"/>
              <a:t>It is agreed to have the detector  frequency of 43.3 MHz = </a:t>
            </a:r>
            <a:r>
              <a:rPr lang="en-US" sz="1600" dirty="0">
                <a:solidFill>
                  <a:srgbClr val="3F3FFF"/>
                </a:solidFill>
              </a:rPr>
              <a:t>130 MHz / 3 = 1 / 23.08 ns</a:t>
            </a:r>
            <a:r>
              <a:rPr lang="en-US" sz="1600" dirty="0"/>
              <a:t>,  which is reasonably good from the detector point of view.</a:t>
            </a:r>
          </a:p>
          <a:p>
            <a:pPr algn="just">
              <a:lnSpc>
                <a:spcPct val="120000"/>
              </a:lnSpc>
              <a:spcBef>
                <a:spcPts val="600"/>
              </a:spcBef>
              <a:spcAft>
                <a:spcPts val="1200"/>
              </a:spcAft>
            </a:pPr>
            <a:r>
              <a:rPr lang="en-US" sz="1600" dirty="0">
                <a:sym typeface="Symbol" panose="05050102010706020507" pitchFamily="18" charset="2"/>
              </a:rPr>
              <a:t>The CEPC collider ring have possible 14,442 bunch positions (14,442  </a:t>
            </a:r>
            <a:r>
              <a:rPr lang="en-US" sz="1600" dirty="0"/>
              <a:t>23.0769 ns </a:t>
            </a:r>
            <a:r>
              <a:rPr lang="en-US" sz="1600" dirty="0">
                <a:sym typeface="Symbol" panose="05050102010706020507" pitchFamily="18" charset="2"/>
              </a:rPr>
              <a:t> c = 99.914 km).</a:t>
            </a:r>
          </a:p>
        </p:txBody>
      </p:sp>
      <p:sp>
        <p:nvSpPr>
          <p:cNvPr id="2" name="Title 1">
            <a:extLst>
              <a:ext uri="{FF2B5EF4-FFF2-40B4-BE49-F238E27FC236}">
                <a16:creationId xmlns:a16="http://schemas.microsoft.com/office/drawing/2014/main" xmlns="" id="{A4B07297-58EA-409C-9FDD-26FA98D30B47}"/>
              </a:ext>
            </a:extLst>
          </p:cNvPr>
          <p:cNvSpPr>
            <a:spLocks noGrp="1"/>
          </p:cNvSpPr>
          <p:nvPr>
            <p:ph type="title"/>
          </p:nvPr>
        </p:nvSpPr>
        <p:spPr/>
        <p:txBody>
          <a:bodyPr/>
          <a:lstStyle/>
          <a:p>
            <a:pPr algn="ctr"/>
            <a:r>
              <a:rPr lang="en-US" altLang="zh-CN" sz="3600" dirty="0">
                <a:solidFill>
                  <a:srgbClr val="C00000"/>
                </a:solidFill>
                <a:latin typeface="Arial" panose="020B0604020202020204" pitchFamily="34" charset="0"/>
                <a:ea typeface="+mj-ea"/>
                <a:cs typeface="Arial" panose="020B0604020202020204" pitchFamily="34" charset="0"/>
              </a:rPr>
              <a:t>TDR Bunch Structures and</a:t>
            </a:r>
            <a:r>
              <a:rPr lang="zh-CN" altLang="en-US" sz="3600" dirty="0">
                <a:solidFill>
                  <a:srgbClr val="C00000"/>
                </a:solidFill>
                <a:latin typeface="Arial" panose="020B0604020202020204" pitchFamily="34" charset="0"/>
                <a:ea typeface="+mj-ea"/>
                <a:cs typeface="Arial" panose="020B0604020202020204" pitchFamily="34" charset="0"/>
              </a:rPr>
              <a:t> </a:t>
            </a:r>
            <a:r>
              <a:rPr lang="en-US" altLang="zh-CN" sz="3600" dirty="0">
                <a:solidFill>
                  <a:srgbClr val="C00000"/>
                </a:solidFill>
                <a:latin typeface="Arial" panose="020B0604020202020204" pitchFamily="34" charset="0"/>
                <a:ea typeface="+mj-ea"/>
                <a:cs typeface="Arial" panose="020B0604020202020204" pitchFamily="34" charset="0"/>
              </a:rPr>
              <a:t>Circumference</a:t>
            </a:r>
            <a:endParaRPr lang="en-US" sz="3600" dirty="0">
              <a:solidFill>
                <a:srgbClr val="C00000"/>
              </a:solidFill>
              <a:latin typeface="Arial" panose="020B0604020202020204" pitchFamily="34" charset="0"/>
              <a:ea typeface="+mj-ea"/>
              <a:cs typeface="Arial" panose="020B0604020202020204" pitchFamily="34" charset="0"/>
            </a:endParaRPr>
          </a:p>
        </p:txBody>
      </p:sp>
      <p:sp>
        <p:nvSpPr>
          <p:cNvPr id="6" name="Slide Number Placeholder 5">
            <a:extLst>
              <a:ext uri="{FF2B5EF4-FFF2-40B4-BE49-F238E27FC236}">
                <a16:creationId xmlns:a16="http://schemas.microsoft.com/office/drawing/2014/main" xmlns="" id="{ED36F126-8CAC-48C1-AB05-6CE6837115FF}"/>
              </a:ext>
            </a:extLst>
          </p:cNvPr>
          <p:cNvSpPr>
            <a:spLocks noGrp="1"/>
          </p:cNvSpPr>
          <p:nvPr>
            <p:ph type="sldNum" sz="quarter" idx="12"/>
          </p:nvPr>
        </p:nvSpPr>
        <p:spPr/>
        <p:txBody>
          <a:bodyPr/>
          <a:lstStyle/>
          <a:p>
            <a:pPr>
              <a:defRPr/>
            </a:pPr>
            <a:fld id="{09EFEB5A-342B-4E09-AFBA-47D825DD63E7}" type="slidenum">
              <a:rPr lang="en-US" smtClean="0">
                <a:solidFill>
                  <a:srgbClr val="000000"/>
                </a:solidFill>
              </a:rPr>
              <a:pPr>
                <a:defRPr/>
              </a:pPr>
              <a:t>33</a:t>
            </a:fld>
            <a:endParaRPr lang="en-US" dirty="0">
              <a:solidFill>
                <a:srgbClr val="000000"/>
              </a:solidFill>
            </a:endParaRPr>
          </a:p>
        </p:txBody>
      </p:sp>
      <mc:AlternateContent xmlns:mc="http://schemas.openxmlformats.org/markup-compatibility/2006" xmlns:a14="http://schemas.microsoft.com/office/drawing/2010/main">
        <mc:Choice Requires="a14">
          <p:graphicFrame>
            <p:nvGraphicFramePr>
              <p:cNvPr id="7" name="Table 7">
                <a:extLst>
                  <a:ext uri="{FF2B5EF4-FFF2-40B4-BE49-F238E27FC236}">
                    <a16:creationId xmlns:a16="http://schemas.microsoft.com/office/drawing/2014/main" xmlns="" id="{E14AFA5B-B1D4-4DE6-8DFF-E49FE45CF748}"/>
                  </a:ext>
                </a:extLst>
              </p:cNvPr>
              <p:cNvGraphicFramePr>
                <a:graphicFrameLocks noGrp="1"/>
              </p:cNvGraphicFramePr>
              <p:nvPr>
                <p:extLst>
                  <p:ext uri="{D42A27DB-BD31-4B8C-83A1-F6EECF244321}">
                    <p14:modId xmlns:p14="http://schemas.microsoft.com/office/powerpoint/2010/main" val="2129181428"/>
                  </p:ext>
                </p:extLst>
              </p:nvPr>
            </p:nvGraphicFramePr>
            <p:xfrm>
              <a:off x="6168008" y="1446142"/>
              <a:ext cx="5480652" cy="2110311"/>
            </p:xfrm>
            <a:graphic>
              <a:graphicData uri="http://schemas.openxmlformats.org/drawingml/2006/table">
                <a:tbl>
                  <a:tblPr firstRow="1" bandRow="1">
                    <a:tableStyleId>{F5AB1C69-6EDB-4FF4-983F-18BD219EF322}</a:tableStyleId>
                  </a:tblPr>
                  <a:tblGrid>
                    <a:gridCol w="2220087">
                      <a:extLst>
                        <a:ext uri="{9D8B030D-6E8A-4147-A177-3AD203B41FA5}">
                          <a16:colId xmlns:a16="http://schemas.microsoft.com/office/drawing/2014/main" xmlns="" val="363096450"/>
                        </a:ext>
                      </a:extLst>
                    </a:gridCol>
                    <a:gridCol w="652113">
                      <a:extLst>
                        <a:ext uri="{9D8B030D-6E8A-4147-A177-3AD203B41FA5}">
                          <a16:colId xmlns:a16="http://schemas.microsoft.com/office/drawing/2014/main" xmlns="" val="3291826647"/>
                        </a:ext>
                      </a:extLst>
                    </a:gridCol>
                    <a:gridCol w="652113">
                      <a:extLst>
                        <a:ext uri="{9D8B030D-6E8A-4147-A177-3AD203B41FA5}">
                          <a16:colId xmlns:a16="http://schemas.microsoft.com/office/drawing/2014/main" xmlns="" val="2880808501"/>
                        </a:ext>
                      </a:extLst>
                    </a:gridCol>
                    <a:gridCol w="652113">
                      <a:extLst>
                        <a:ext uri="{9D8B030D-6E8A-4147-A177-3AD203B41FA5}">
                          <a16:colId xmlns:a16="http://schemas.microsoft.com/office/drawing/2014/main" xmlns="" val="3360770201"/>
                        </a:ext>
                      </a:extLst>
                    </a:gridCol>
                    <a:gridCol w="652113">
                      <a:extLst>
                        <a:ext uri="{9D8B030D-6E8A-4147-A177-3AD203B41FA5}">
                          <a16:colId xmlns:a16="http://schemas.microsoft.com/office/drawing/2014/main" xmlns="" val="2873836492"/>
                        </a:ext>
                      </a:extLst>
                    </a:gridCol>
                    <a:gridCol w="652113">
                      <a:extLst>
                        <a:ext uri="{9D8B030D-6E8A-4147-A177-3AD203B41FA5}">
                          <a16:colId xmlns:a16="http://schemas.microsoft.com/office/drawing/2014/main" xmlns="" val="3622897994"/>
                        </a:ext>
                      </a:extLst>
                    </a:gridCol>
                  </a:tblGrid>
                  <a:tr h="301473">
                    <a:tc>
                      <a:txBody>
                        <a:bodyPr/>
                        <a:lstStyle/>
                        <a:p>
                          <a:pPr algn="ctr"/>
                          <a:r>
                            <a:rPr lang="en-US" sz="1200" b="1" dirty="0">
                              <a:solidFill>
                                <a:schemeClr val="bg1"/>
                              </a:solidFill>
                              <a:latin typeface="Arial" panose="020B0604020202020204" pitchFamily="34" charset="0"/>
                              <a:cs typeface="Arial" panose="020B0604020202020204" pitchFamily="34" charset="0"/>
                            </a:rPr>
                            <a:t>SR 30 / 10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90000"/>
                            <a:lumOff val="1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en-US" sz="1200" b="1" dirty="0">
                              <a:solidFill>
                                <a:schemeClr val="tx1"/>
                              </a:solidFill>
                              <a:latin typeface="Arial" panose="020B0604020202020204" pitchFamily="34" charset="0"/>
                              <a:cs typeface="Arial" panose="020B0604020202020204" pitchFamily="34" charset="0"/>
                            </a:rPr>
                            <a:t>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a:solidFill>
                                <a:schemeClr val="tx1"/>
                              </a:solidFill>
                              <a:latin typeface="Arial" panose="020B0604020202020204" pitchFamily="34" charset="0"/>
                              <a:cs typeface="Arial" panose="020B0604020202020204" pitchFamily="34" charset="0"/>
                            </a:rPr>
                            <a: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14:m>
                            <m:oMath xmlns:m="http://schemas.openxmlformats.org/officeDocument/2006/math">
                              <m:r>
                                <a:rPr lang="en-US" sz="1200" b="1" i="0" smtClean="0">
                                  <a:solidFill>
                                    <a:schemeClr val="tx1"/>
                                  </a:solidFill>
                                  <a:latin typeface="Cambria Math" panose="02040503050406030204" pitchFamily="18" charset="0"/>
                                  <a:cs typeface="Arial" panose="020B0604020202020204" pitchFamily="34" charset="0"/>
                                </a:rPr>
                                <m:t>𝐭</m:t>
                              </m:r>
                              <m:acc>
                                <m:accPr>
                                  <m:chr m:val="̅"/>
                                  <m:ctrlPr>
                                    <a:rPr lang="en-US" sz="1200" b="1" i="1" smtClean="0">
                                      <a:solidFill>
                                        <a:schemeClr val="tx1"/>
                                      </a:solidFill>
                                      <a:latin typeface="Cambria Math" panose="02040503050406030204" pitchFamily="18" charset="0"/>
                                      <a:cs typeface="Arial" panose="020B0604020202020204" pitchFamily="34" charset="0"/>
                                    </a:rPr>
                                  </m:ctrlPr>
                                </m:accPr>
                                <m:e>
                                  <m:r>
                                    <a:rPr lang="en-US" sz="1200" b="1" i="0" smtClean="0">
                                      <a:solidFill>
                                        <a:schemeClr val="tx1"/>
                                      </a:solidFill>
                                      <a:latin typeface="Cambria Math" panose="02040503050406030204" pitchFamily="18" charset="0"/>
                                      <a:cs typeface="Arial" panose="020B0604020202020204" pitchFamily="34" charset="0"/>
                                    </a:rPr>
                                    <m:t>𝐭</m:t>
                                  </m:r>
                                </m:e>
                              </m:acc>
                            </m:oMath>
                          </a14:m>
                          <a:r>
                            <a:rPr lang="en-US" sz="1200" b="1" i="0" dirty="0">
                              <a:solidFill>
                                <a:schemeClr val="tx1"/>
                              </a:solidFill>
                              <a:latin typeface="Arial" panose="020B0604020202020204" pitchFamily="34" charset="0"/>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xmlns="" val="1169223304"/>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SR power per beam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extLst>
                      <a:ext uri="{0D108BD9-81ED-4DB2-BD59-A6C34878D82A}">
                        <a16:rowId xmlns:a16="http://schemas.microsoft.com/office/drawing/2014/main" xmlns="" val="17487208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268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11,934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3,978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1,297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xmlns="" val="2256001711"/>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spacing* [ns]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576.9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69.2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253.8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4523.1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xmlns="" val="6867234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               [ </a:t>
                          </a:r>
                          <a:r>
                            <a:rPr lang="en-US" sz="1200" b="1" dirty="0">
                              <a:solidFill>
                                <a:schemeClr val="tx1"/>
                              </a:solidFill>
                              <a:latin typeface="Arial" panose="020B0604020202020204" pitchFamily="34" charset="0"/>
                              <a:cs typeface="Arial" panose="020B0604020202020204" pitchFamily="34" charset="0"/>
                              <a:sym typeface="Symbol" panose="05050102010706020507" pitchFamily="18" charset="2"/>
                            </a:rPr>
                            <a:t> </a:t>
                          </a:r>
                          <a:r>
                            <a:rPr lang="en-US" sz="1200" b="1" dirty="0">
                              <a:solidFill>
                                <a:schemeClr val="tx1"/>
                              </a:solidFill>
                              <a:latin typeface="Arial" panose="020B0604020202020204" pitchFamily="34" charset="0"/>
                              <a:cs typeface="Arial" panose="020B0604020202020204" pitchFamily="34" charset="0"/>
                            </a:rPr>
                            <a:t>23.08 ns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196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xmlns="" val="337903518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Train gap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42468295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Luminosity/IP [</a:t>
                          </a:r>
                          <a:r>
                            <a:rPr lang="en-US" sz="1200" b="1" dirty="0">
                              <a:solidFill>
                                <a:schemeClr val="tx1"/>
                              </a:solidFill>
                              <a:latin typeface="Arial" panose="020B0604020202020204" pitchFamily="34" charset="0"/>
                              <a:cs typeface="Arial" panose="020B0604020202020204" pitchFamily="34" charset="0"/>
                              <a:sym typeface="Symbol" panose="05050102010706020507" pitchFamily="18" charset="2"/>
                            </a:rPr>
                            <a:t></a:t>
                          </a:r>
                          <a:r>
                            <a:rPr lang="en-US" sz="1200" b="1" dirty="0">
                              <a:solidFill>
                                <a:schemeClr val="tx1"/>
                              </a:solidFill>
                              <a:latin typeface="Arial" panose="020B0604020202020204" pitchFamily="34" charset="0"/>
                              <a:cs typeface="Arial" panose="020B0604020202020204" pitchFamily="34" charset="0"/>
                            </a:rPr>
                            <a:t>10</a:t>
                          </a:r>
                          <a:r>
                            <a:rPr lang="en-US" sz="1200" b="1" baseline="30000" dirty="0">
                              <a:solidFill>
                                <a:schemeClr val="tx1"/>
                              </a:solidFill>
                              <a:latin typeface="Arial" panose="020B0604020202020204" pitchFamily="34" charset="0"/>
                              <a:cs typeface="Arial" panose="020B0604020202020204" pitchFamily="34" charset="0"/>
                            </a:rPr>
                            <a:t>34</a:t>
                          </a:r>
                          <a:r>
                            <a:rPr lang="en-US" sz="1200" b="1" dirty="0">
                              <a:solidFill>
                                <a:schemeClr val="tx1"/>
                              </a:solidFill>
                              <a:latin typeface="Arial" panose="020B0604020202020204" pitchFamily="34" charset="0"/>
                              <a:cs typeface="Arial" panose="020B0604020202020204" pitchFamily="34" charset="0"/>
                            </a:rPr>
                            <a:t>cm</a:t>
                          </a:r>
                          <a:r>
                            <a:rPr lang="en-US" sz="1200" b="1" baseline="30000" dirty="0">
                              <a:solidFill>
                                <a:schemeClr val="tx1"/>
                              </a:solidFill>
                              <a:latin typeface="Arial" panose="020B0604020202020204" pitchFamily="34" charset="0"/>
                              <a:cs typeface="Arial" panose="020B0604020202020204" pitchFamily="34" charset="0"/>
                            </a:rPr>
                            <a:t>-2</a:t>
                          </a:r>
                          <a:r>
                            <a:rPr lang="en-US" sz="1200" b="1" dirty="0">
                              <a:solidFill>
                                <a:schemeClr val="tx1"/>
                              </a:solidFill>
                              <a:latin typeface="Arial" panose="020B0604020202020204" pitchFamily="34" charset="0"/>
                              <a:cs typeface="Arial" panose="020B0604020202020204" pitchFamily="34" charset="0"/>
                            </a:rPr>
                            <a:t>s</a:t>
                          </a:r>
                          <a:r>
                            <a:rPr lang="en-US" sz="1200" b="1" baseline="30000" dirty="0">
                              <a:solidFill>
                                <a:schemeClr val="tx1"/>
                              </a:solidFill>
                              <a:latin typeface="Arial" panose="020B0604020202020204" pitchFamily="34" charset="0"/>
                              <a:cs typeface="Arial" panose="020B0604020202020204" pitchFamily="34" charset="0"/>
                            </a:rPr>
                            <a:t>-1</a:t>
                          </a:r>
                          <a:r>
                            <a:rPr lang="en-US" sz="1200" b="1" dirty="0">
                              <a:solidFill>
                                <a:schemeClr val="tx1"/>
                              </a:solidFill>
                              <a:latin typeface="Arial" panose="020B0604020202020204" pitchFamily="34" charset="0"/>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xmlns="" val="1233058752"/>
                      </a:ext>
                    </a:extLst>
                  </a:tr>
                </a:tbl>
              </a:graphicData>
            </a:graphic>
          </p:graphicFrame>
        </mc:Choice>
        <mc:Fallback xmlns="">
          <p:graphicFrame>
            <p:nvGraphicFramePr>
              <p:cNvPr id="7" name="Table 7">
                <a:extLst>
                  <a:ext uri="{FF2B5EF4-FFF2-40B4-BE49-F238E27FC236}">
                    <a16:creationId xmlns:a16="http://schemas.microsoft.com/office/drawing/2014/main" id="{E14AFA5B-B1D4-4DE6-8DFF-E49FE45CF748}"/>
                  </a:ext>
                </a:extLst>
              </p:cNvPr>
              <p:cNvGraphicFramePr>
                <a:graphicFrameLocks noGrp="1"/>
              </p:cNvGraphicFramePr>
              <p:nvPr>
                <p:extLst>
                  <p:ext uri="{D42A27DB-BD31-4B8C-83A1-F6EECF244321}">
                    <p14:modId xmlns:p14="http://schemas.microsoft.com/office/powerpoint/2010/main" val="2129181428"/>
                  </p:ext>
                </p:extLst>
              </p:nvPr>
            </p:nvGraphicFramePr>
            <p:xfrm>
              <a:off x="6168008" y="1446142"/>
              <a:ext cx="5480652" cy="2110311"/>
            </p:xfrm>
            <a:graphic>
              <a:graphicData uri="http://schemas.openxmlformats.org/drawingml/2006/table">
                <a:tbl>
                  <a:tblPr firstRow="1" bandRow="1">
                    <a:tableStyleId>{F5AB1C69-6EDB-4FF4-983F-18BD219EF322}</a:tableStyleId>
                  </a:tblPr>
                  <a:tblGrid>
                    <a:gridCol w="2220087">
                      <a:extLst>
                        <a:ext uri="{9D8B030D-6E8A-4147-A177-3AD203B41FA5}">
                          <a16:colId xmlns:a16="http://schemas.microsoft.com/office/drawing/2014/main" val="363096450"/>
                        </a:ext>
                      </a:extLst>
                    </a:gridCol>
                    <a:gridCol w="652113">
                      <a:extLst>
                        <a:ext uri="{9D8B030D-6E8A-4147-A177-3AD203B41FA5}">
                          <a16:colId xmlns:a16="http://schemas.microsoft.com/office/drawing/2014/main" val="3291826647"/>
                        </a:ext>
                      </a:extLst>
                    </a:gridCol>
                    <a:gridCol w="652113">
                      <a:extLst>
                        <a:ext uri="{9D8B030D-6E8A-4147-A177-3AD203B41FA5}">
                          <a16:colId xmlns:a16="http://schemas.microsoft.com/office/drawing/2014/main" val="2880808501"/>
                        </a:ext>
                      </a:extLst>
                    </a:gridCol>
                    <a:gridCol w="652113">
                      <a:extLst>
                        <a:ext uri="{9D8B030D-6E8A-4147-A177-3AD203B41FA5}">
                          <a16:colId xmlns:a16="http://schemas.microsoft.com/office/drawing/2014/main" val="3360770201"/>
                        </a:ext>
                      </a:extLst>
                    </a:gridCol>
                    <a:gridCol w="652113">
                      <a:extLst>
                        <a:ext uri="{9D8B030D-6E8A-4147-A177-3AD203B41FA5}">
                          <a16:colId xmlns:a16="http://schemas.microsoft.com/office/drawing/2014/main" val="2873836492"/>
                        </a:ext>
                      </a:extLst>
                    </a:gridCol>
                    <a:gridCol w="652113">
                      <a:extLst>
                        <a:ext uri="{9D8B030D-6E8A-4147-A177-3AD203B41FA5}">
                          <a16:colId xmlns:a16="http://schemas.microsoft.com/office/drawing/2014/main" val="3622897994"/>
                        </a:ext>
                      </a:extLst>
                    </a:gridCol>
                  </a:tblGrid>
                  <a:tr h="301473">
                    <a:tc>
                      <a:txBody>
                        <a:bodyPr/>
                        <a:lstStyle/>
                        <a:p>
                          <a:pPr algn="ctr"/>
                          <a:r>
                            <a:rPr lang="en-US" sz="1200" b="1" dirty="0">
                              <a:solidFill>
                                <a:schemeClr val="bg1"/>
                              </a:solidFill>
                              <a:latin typeface="Arial" panose="020B0604020202020204" pitchFamily="34" charset="0"/>
                              <a:cs typeface="Arial" panose="020B0604020202020204" pitchFamily="34" charset="0"/>
                            </a:rPr>
                            <a:t>SR 30 / 10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90000"/>
                            <a:lumOff val="1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en-US" sz="1200" b="1" dirty="0">
                              <a:solidFill>
                                <a:schemeClr val="tx1"/>
                              </a:solidFill>
                              <a:latin typeface="Arial" panose="020B0604020202020204" pitchFamily="34" charset="0"/>
                              <a:cs typeface="Arial" panose="020B0604020202020204" pitchFamily="34" charset="0"/>
                            </a:rPr>
                            <a:t>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a:solidFill>
                                <a:schemeClr val="tx1"/>
                              </a:solidFill>
                              <a:latin typeface="Arial" panose="020B0604020202020204" pitchFamily="34" charset="0"/>
                              <a:cs typeface="Arial" panose="020B0604020202020204" pitchFamily="34" charset="0"/>
                            </a:rPr>
                            <a: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endParaRPr lang="zh-SG"/>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742056" t="-2000" r="-1869" b="-598000"/>
                          </a:stretch>
                        </a:blipFill>
                      </a:tcPr>
                    </a:tc>
                    <a:extLst>
                      <a:ext uri="{0D108BD9-81ED-4DB2-BD59-A6C34878D82A}">
                        <a16:rowId xmlns:a16="http://schemas.microsoft.com/office/drawing/2014/main" val="1169223304"/>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SR power per beam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extLst>
                      <a:ext uri="{0D108BD9-81ED-4DB2-BD59-A6C34878D82A}">
                        <a16:rowId xmlns:a16="http://schemas.microsoft.com/office/drawing/2014/main" val="17487208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268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11,934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3,978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1,297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256001711"/>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spacing* [ns]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576.9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69.2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253.8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4523.1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6867234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               [ </a:t>
                          </a:r>
                          <a:r>
                            <a:rPr lang="en-US" sz="1200" b="1" dirty="0">
                              <a:solidFill>
                                <a:schemeClr val="tx1"/>
                              </a:solidFill>
                              <a:latin typeface="Arial" panose="020B0604020202020204" pitchFamily="34" charset="0"/>
                              <a:cs typeface="Arial" panose="020B0604020202020204" pitchFamily="34" charset="0"/>
                              <a:sym typeface="Symbol" panose="05050102010706020507" pitchFamily="18" charset="2"/>
                            </a:rPr>
                            <a:t> </a:t>
                          </a:r>
                          <a:r>
                            <a:rPr lang="en-US" sz="1200" b="1" dirty="0">
                              <a:solidFill>
                                <a:schemeClr val="tx1"/>
                              </a:solidFill>
                              <a:latin typeface="Arial" panose="020B0604020202020204" pitchFamily="34" charset="0"/>
                              <a:cs typeface="Arial" panose="020B0604020202020204" pitchFamily="34" charset="0"/>
                            </a:rPr>
                            <a:t>23.08 ns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196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337903518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Train gap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468295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Luminosity/IP [</a:t>
                          </a:r>
                          <a:r>
                            <a:rPr lang="en-US" sz="1200" b="1" dirty="0">
                              <a:solidFill>
                                <a:schemeClr val="tx1"/>
                              </a:solidFill>
                              <a:latin typeface="Arial" panose="020B0604020202020204" pitchFamily="34" charset="0"/>
                              <a:cs typeface="Arial" panose="020B0604020202020204" pitchFamily="34" charset="0"/>
                              <a:sym typeface="Symbol" panose="05050102010706020507" pitchFamily="18" charset="2"/>
                            </a:rPr>
                            <a:t></a:t>
                          </a:r>
                          <a:r>
                            <a:rPr lang="en-US" sz="1200" b="1" dirty="0">
                              <a:solidFill>
                                <a:schemeClr val="tx1"/>
                              </a:solidFill>
                              <a:latin typeface="Arial" panose="020B0604020202020204" pitchFamily="34" charset="0"/>
                              <a:cs typeface="Arial" panose="020B0604020202020204" pitchFamily="34" charset="0"/>
                            </a:rPr>
                            <a:t>10</a:t>
                          </a:r>
                          <a:r>
                            <a:rPr lang="en-US" sz="1200" b="1" baseline="30000" dirty="0">
                              <a:solidFill>
                                <a:schemeClr val="tx1"/>
                              </a:solidFill>
                              <a:latin typeface="Arial" panose="020B0604020202020204" pitchFamily="34" charset="0"/>
                              <a:cs typeface="Arial" panose="020B0604020202020204" pitchFamily="34" charset="0"/>
                            </a:rPr>
                            <a:t>34</a:t>
                          </a:r>
                          <a:r>
                            <a:rPr lang="en-US" sz="1200" b="1" dirty="0">
                              <a:solidFill>
                                <a:schemeClr val="tx1"/>
                              </a:solidFill>
                              <a:latin typeface="Arial" panose="020B0604020202020204" pitchFamily="34" charset="0"/>
                              <a:cs typeface="Arial" panose="020B0604020202020204" pitchFamily="34" charset="0"/>
                            </a:rPr>
                            <a:t>cm</a:t>
                          </a:r>
                          <a:r>
                            <a:rPr lang="en-US" sz="1200" b="1" baseline="30000" dirty="0">
                              <a:solidFill>
                                <a:schemeClr val="tx1"/>
                              </a:solidFill>
                              <a:latin typeface="Arial" panose="020B0604020202020204" pitchFamily="34" charset="0"/>
                              <a:cs typeface="Arial" panose="020B0604020202020204" pitchFamily="34" charset="0"/>
                            </a:rPr>
                            <a:t>-2</a:t>
                          </a:r>
                          <a:r>
                            <a:rPr lang="en-US" sz="1200" b="1" dirty="0">
                              <a:solidFill>
                                <a:schemeClr val="tx1"/>
                              </a:solidFill>
                              <a:latin typeface="Arial" panose="020B0604020202020204" pitchFamily="34" charset="0"/>
                              <a:cs typeface="Arial" panose="020B0604020202020204" pitchFamily="34" charset="0"/>
                            </a:rPr>
                            <a:t>s</a:t>
                          </a:r>
                          <a:r>
                            <a:rPr lang="en-US" sz="1200" b="1" baseline="30000" dirty="0">
                              <a:solidFill>
                                <a:schemeClr val="tx1"/>
                              </a:solidFill>
                              <a:latin typeface="Arial" panose="020B0604020202020204" pitchFamily="34" charset="0"/>
                              <a:cs typeface="Arial" panose="020B0604020202020204" pitchFamily="34" charset="0"/>
                            </a:rPr>
                            <a:t>-1</a:t>
                          </a:r>
                          <a:r>
                            <a:rPr lang="en-US" sz="1200" b="1" dirty="0">
                              <a:solidFill>
                                <a:schemeClr val="tx1"/>
                              </a:solidFill>
                              <a:latin typeface="Arial" panose="020B0604020202020204" pitchFamily="34" charset="0"/>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1233058752"/>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xmlns="" id="{30A4B594-A3EB-4E04-A92B-70C95BBE4CEA}"/>
                  </a:ext>
                </a:extLst>
              </p:cNvPr>
              <p:cNvGraphicFramePr>
                <a:graphicFrameLocks noGrp="1"/>
              </p:cNvGraphicFramePr>
              <p:nvPr>
                <p:extLst>
                  <p:ext uri="{D42A27DB-BD31-4B8C-83A1-F6EECF244321}">
                    <p14:modId xmlns:p14="http://schemas.microsoft.com/office/powerpoint/2010/main" val="178914351"/>
                  </p:ext>
                </p:extLst>
              </p:nvPr>
            </p:nvGraphicFramePr>
            <p:xfrm>
              <a:off x="6168008" y="3611886"/>
              <a:ext cx="4828539" cy="2110311"/>
            </p:xfrm>
            <a:graphic>
              <a:graphicData uri="http://schemas.openxmlformats.org/drawingml/2006/table">
                <a:tbl>
                  <a:tblPr firstRow="1" bandRow="1">
                    <a:tableStyleId>{F5AB1C69-6EDB-4FF4-983F-18BD219EF322}</a:tableStyleId>
                  </a:tblPr>
                  <a:tblGrid>
                    <a:gridCol w="2220087">
                      <a:extLst>
                        <a:ext uri="{9D8B030D-6E8A-4147-A177-3AD203B41FA5}">
                          <a16:colId xmlns:a16="http://schemas.microsoft.com/office/drawing/2014/main" xmlns="" val="363096450"/>
                        </a:ext>
                      </a:extLst>
                    </a:gridCol>
                    <a:gridCol w="652113">
                      <a:extLst>
                        <a:ext uri="{9D8B030D-6E8A-4147-A177-3AD203B41FA5}">
                          <a16:colId xmlns:a16="http://schemas.microsoft.com/office/drawing/2014/main" xmlns="" val="3291826647"/>
                        </a:ext>
                      </a:extLst>
                    </a:gridCol>
                    <a:gridCol w="652113">
                      <a:extLst>
                        <a:ext uri="{9D8B030D-6E8A-4147-A177-3AD203B41FA5}">
                          <a16:colId xmlns:a16="http://schemas.microsoft.com/office/drawing/2014/main" xmlns="" val="2880808501"/>
                        </a:ext>
                      </a:extLst>
                    </a:gridCol>
                    <a:gridCol w="652113">
                      <a:extLst>
                        <a:ext uri="{9D8B030D-6E8A-4147-A177-3AD203B41FA5}">
                          <a16:colId xmlns:a16="http://schemas.microsoft.com/office/drawing/2014/main" xmlns="" val="2873836492"/>
                        </a:ext>
                      </a:extLst>
                    </a:gridCol>
                    <a:gridCol w="652113">
                      <a:extLst>
                        <a:ext uri="{9D8B030D-6E8A-4147-A177-3AD203B41FA5}">
                          <a16:colId xmlns:a16="http://schemas.microsoft.com/office/drawing/2014/main" xmlns="" val="3622897994"/>
                        </a:ext>
                      </a:extLst>
                    </a:gridCol>
                  </a:tblGrid>
                  <a:tr h="301473">
                    <a:tc>
                      <a:txBody>
                        <a:bodyPr/>
                        <a:lstStyle/>
                        <a:p>
                          <a:pPr algn="ctr"/>
                          <a:r>
                            <a:rPr lang="en-US" sz="1200" b="1" dirty="0">
                              <a:solidFill>
                                <a:schemeClr val="bg1"/>
                              </a:solidFill>
                              <a:latin typeface="Arial" panose="020B0604020202020204" pitchFamily="34" charset="0"/>
                              <a:cs typeface="Arial" panose="020B0604020202020204" pitchFamily="34" charset="0"/>
                            </a:rPr>
                            <a:t>SR 50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90000"/>
                            <a:lumOff val="1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14:m>
                            <m:oMath xmlns:m="http://schemas.openxmlformats.org/officeDocument/2006/math">
                              <m:r>
                                <a:rPr lang="en-US" sz="1200" b="1" i="0" smtClean="0">
                                  <a:solidFill>
                                    <a:schemeClr val="tx1"/>
                                  </a:solidFill>
                                  <a:latin typeface="Cambria Math" panose="02040503050406030204" pitchFamily="18" charset="0"/>
                                  <a:cs typeface="Arial" panose="020B0604020202020204" pitchFamily="34" charset="0"/>
                                </a:rPr>
                                <m:t>𝐭</m:t>
                              </m:r>
                              <m:acc>
                                <m:accPr>
                                  <m:chr m:val="̅"/>
                                  <m:ctrlPr>
                                    <a:rPr lang="en-US" sz="1200" b="1" i="1" smtClean="0">
                                      <a:solidFill>
                                        <a:schemeClr val="tx1"/>
                                      </a:solidFill>
                                      <a:latin typeface="Cambria Math" panose="02040503050406030204" pitchFamily="18" charset="0"/>
                                      <a:cs typeface="Arial" panose="020B0604020202020204" pitchFamily="34" charset="0"/>
                                    </a:rPr>
                                  </m:ctrlPr>
                                </m:accPr>
                                <m:e>
                                  <m:r>
                                    <a:rPr lang="en-US" sz="1200" b="1" i="0" smtClean="0">
                                      <a:solidFill>
                                        <a:schemeClr val="tx1"/>
                                      </a:solidFill>
                                      <a:latin typeface="Cambria Math" panose="02040503050406030204" pitchFamily="18" charset="0"/>
                                      <a:cs typeface="Arial" panose="020B0604020202020204" pitchFamily="34" charset="0"/>
                                    </a:rPr>
                                    <m:t>𝐭</m:t>
                                  </m:r>
                                </m:e>
                              </m:acc>
                            </m:oMath>
                          </a14:m>
                          <a:r>
                            <a:rPr lang="en-US" sz="1200" b="1" i="0" dirty="0">
                              <a:solidFill>
                                <a:schemeClr val="tx1"/>
                              </a:solidFill>
                              <a:latin typeface="Arial" panose="020B0604020202020204" pitchFamily="34" charset="0"/>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xmlns="" val="1169223304"/>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SR power per beam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gridSpan="4">
                      <a:txBody>
                        <a:bodyPr/>
                        <a:lstStyle/>
                        <a:p>
                          <a:pPr algn="ctr"/>
                          <a:r>
                            <a:rPr lang="en-US" sz="1200" b="0" dirty="0">
                              <a:solidFill>
                                <a:schemeClr val="tx1"/>
                              </a:solidFill>
                              <a:latin typeface="Arial" panose="020B0604020202020204" pitchFamily="34" charset="0"/>
                              <a:cs typeface="Arial" panose="020B0604020202020204" pitchFamily="34" charset="0"/>
                            </a:rPr>
                            <a:t>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hMerge="1">
                      <a:txBody>
                        <a:bodyPr/>
                        <a:lstStyle/>
                        <a:p>
                          <a:pPr algn="ctr"/>
                          <a:endParaRPr lang="en-US"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hMerge="1">
                      <a:txBody>
                        <a:bodyPr/>
                        <a:lstStyle/>
                        <a:p>
                          <a:pPr algn="ctr"/>
                          <a:endParaRPr lang="en-US"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hMerge="1">
                      <a:txBody>
                        <a:bodyPr/>
                        <a:lstStyle/>
                        <a:p>
                          <a:pPr algn="ctr"/>
                          <a:endParaRPr lang="en-US"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extLst>
                      <a:ext uri="{0D108BD9-81ED-4DB2-BD59-A6C34878D82A}">
                        <a16:rowId xmlns:a16="http://schemas.microsoft.com/office/drawing/2014/main" xmlns="" val="17487208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446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13,104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2,162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xmlns="" val="2256001711"/>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spacing* [ns]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346.2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138.5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2700.0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xmlns="" val="6867234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                [ </a:t>
                          </a:r>
                          <a:r>
                            <a:rPr lang="en-US" sz="1200" b="1" dirty="0">
                              <a:solidFill>
                                <a:schemeClr val="tx1"/>
                              </a:solidFill>
                              <a:latin typeface="Arial" panose="020B0604020202020204" pitchFamily="34" charset="0"/>
                              <a:cs typeface="Arial" panose="020B0604020202020204" pitchFamily="34" charset="0"/>
                              <a:sym typeface="Symbol" panose="05050102010706020507" pitchFamily="18" charset="2"/>
                            </a:rPr>
                            <a:t></a:t>
                          </a:r>
                          <a:r>
                            <a:rPr lang="en-US" sz="1200" b="1" dirty="0">
                              <a:solidFill>
                                <a:schemeClr val="tx1"/>
                              </a:solidFill>
                              <a:latin typeface="Arial" panose="020B0604020202020204" pitchFamily="34" charset="0"/>
                              <a:cs typeface="Arial" panose="020B0604020202020204" pitchFamily="34" charset="0"/>
                            </a:rPr>
                            <a:t>23.08 ns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xmlns="" val="337903518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Train gap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42468295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Luminosity/IP [</a:t>
                          </a:r>
                          <a:r>
                            <a:rPr lang="en-US" sz="1200" b="1" dirty="0">
                              <a:solidFill>
                                <a:schemeClr val="tx1"/>
                              </a:solidFill>
                              <a:latin typeface="Arial" panose="020B0604020202020204" pitchFamily="34" charset="0"/>
                              <a:cs typeface="Arial" panose="020B0604020202020204" pitchFamily="34" charset="0"/>
                              <a:sym typeface="Symbol" panose="05050102010706020507" pitchFamily="18" charset="2"/>
                            </a:rPr>
                            <a:t></a:t>
                          </a:r>
                          <a:r>
                            <a:rPr lang="en-US" sz="1200" b="1" dirty="0">
                              <a:solidFill>
                                <a:schemeClr val="tx1"/>
                              </a:solidFill>
                              <a:latin typeface="Arial" panose="020B0604020202020204" pitchFamily="34" charset="0"/>
                              <a:cs typeface="Arial" panose="020B0604020202020204" pitchFamily="34" charset="0"/>
                            </a:rPr>
                            <a:t>10</a:t>
                          </a:r>
                          <a:r>
                            <a:rPr lang="en-US" sz="1200" b="1" baseline="30000" dirty="0">
                              <a:solidFill>
                                <a:schemeClr val="tx1"/>
                              </a:solidFill>
                              <a:latin typeface="Arial" panose="020B0604020202020204" pitchFamily="34" charset="0"/>
                              <a:cs typeface="Arial" panose="020B0604020202020204" pitchFamily="34" charset="0"/>
                            </a:rPr>
                            <a:t>34</a:t>
                          </a:r>
                          <a:r>
                            <a:rPr lang="en-US" sz="1200" b="1" dirty="0">
                              <a:solidFill>
                                <a:schemeClr val="tx1"/>
                              </a:solidFill>
                              <a:latin typeface="Arial" panose="020B0604020202020204" pitchFamily="34" charset="0"/>
                              <a:cs typeface="Arial" panose="020B0604020202020204" pitchFamily="34" charset="0"/>
                            </a:rPr>
                            <a:t>cm</a:t>
                          </a:r>
                          <a:r>
                            <a:rPr lang="en-US" sz="1200" b="1" baseline="30000" dirty="0">
                              <a:solidFill>
                                <a:schemeClr val="tx1"/>
                              </a:solidFill>
                              <a:latin typeface="Arial" panose="020B0604020202020204" pitchFamily="34" charset="0"/>
                              <a:cs typeface="Arial" panose="020B0604020202020204" pitchFamily="34" charset="0"/>
                            </a:rPr>
                            <a:t>-2</a:t>
                          </a:r>
                          <a:r>
                            <a:rPr lang="en-US" sz="1200" b="1" dirty="0">
                              <a:solidFill>
                                <a:schemeClr val="tx1"/>
                              </a:solidFill>
                              <a:latin typeface="Arial" panose="020B0604020202020204" pitchFamily="34" charset="0"/>
                              <a:cs typeface="Arial" panose="020B0604020202020204" pitchFamily="34" charset="0"/>
                            </a:rPr>
                            <a:t>s</a:t>
                          </a:r>
                          <a:r>
                            <a:rPr lang="en-US" sz="1200" b="1" baseline="30000" dirty="0">
                              <a:solidFill>
                                <a:schemeClr val="tx1"/>
                              </a:solidFill>
                              <a:latin typeface="Arial" panose="020B0604020202020204" pitchFamily="34" charset="0"/>
                              <a:cs typeface="Arial" panose="020B0604020202020204" pitchFamily="34" charset="0"/>
                            </a:rPr>
                            <a:t>-1</a:t>
                          </a:r>
                          <a:r>
                            <a:rPr lang="en-US" sz="1200" b="1" dirty="0">
                              <a:solidFill>
                                <a:schemeClr val="tx1"/>
                              </a:solidFill>
                              <a:latin typeface="Arial" panose="020B0604020202020204" pitchFamily="34" charset="0"/>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8.3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192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26.7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xmlns="" val="1233058752"/>
                      </a:ext>
                    </a:extLst>
                  </a:tr>
                </a:tbl>
              </a:graphicData>
            </a:graphic>
          </p:graphicFrame>
        </mc:Choice>
        <mc:Fallback xmlns="">
          <p:graphicFrame>
            <p:nvGraphicFramePr>
              <p:cNvPr id="8" name="Table 7">
                <a:extLst>
                  <a:ext uri="{FF2B5EF4-FFF2-40B4-BE49-F238E27FC236}">
                    <a16:creationId xmlns:a16="http://schemas.microsoft.com/office/drawing/2014/main" id="{30A4B594-A3EB-4E04-A92B-70C95BBE4CEA}"/>
                  </a:ext>
                </a:extLst>
              </p:cNvPr>
              <p:cNvGraphicFramePr>
                <a:graphicFrameLocks noGrp="1"/>
              </p:cNvGraphicFramePr>
              <p:nvPr>
                <p:extLst>
                  <p:ext uri="{D42A27DB-BD31-4B8C-83A1-F6EECF244321}">
                    <p14:modId xmlns:p14="http://schemas.microsoft.com/office/powerpoint/2010/main" val="178914351"/>
                  </p:ext>
                </p:extLst>
              </p:nvPr>
            </p:nvGraphicFramePr>
            <p:xfrm>
              <a:off x="6168008" y="3611886"/>
              <a:ext cx="4828539" cy="2110311"/>
            </p:xfrm>
            <a:graphic>
              <a:graphicData uri="http://schemas.openxmlformats.org/drawingml/2006/table">
                <a:tbl>
                  <a:tblPr firstRow="1" bandRow="1">
                    <a:tableStyleId>{F5AB1C69-6EDB-4FF4-983F-18BD219EF322}</a:tableStyleId>
                  </a:tblPr>
                  <a:tblGrid>
                    <a:gridCol w="2220087">
                      <a:extLst>
                        <a:ext uri="{9D8B030D-6E8A-4147-A177-3AD203B41FA5}">
                          <a16:colId xmlns:a16="http://schemas.microsoft.com/office/drawing/2014/main" val="363096450"/>
                        </a:ext>
                      </a:extLst>
                    </a:gridCol>
                    <a:gridCol w="652113">
                      <a:extLst>
                        <a:ext uri="{9D8B030D-6E8A-4147-A177-3AD203B41FA5}">
                          <a16:colId xmlns:a16="http://schemas.microsoft.com/office/drawing/2014/main" val="3291826647"/>
                        </a:ext>
                      </a:extLst>
                    </a:gridCol>
                    <a:gridCol w="652113">
                      <a:extLst>
                        <a:ext uri="{9D8B030D-6E8A-4147-A177-3AD203B41FA5}">
                          <a16:colId xmlns:a16="http://schemas.microsoft.com/office/drawing/2014/main" val="2880808501"/>
                        </a:ext>
                      </a:extLst>
                    </a:gridCol>
                    <a:gridCol w="652113">
                      <a:extLst>
                        <a:ext uri="{9D8B030D-6E8A-4147-A177-3AD203B41FA5}">
                          <a16:colId xmlns:a16="http://schemas.microsoft.com/office/drawing/2014/main" val="2873836492"/>
                        </a:ext>
                      </a:extLst>
                    </a:gridCol>
                    <a:gridCol w="652113">
                      <a:extLst>
                        <a:ext uri="{9D8B030D-6E8A-4147-A177-3AD203B41FA5}">
                          <a16:colId xmlns:a16="http://schemas.microsoft.com/office/drawing/2014/main" val="3622897994"/>
                        </a:ext>
                      </a:extLst>
                    </a:gridCol>
                  </a:tblGrid>
                  <a:tr h="301473">
                    <a:tc>
                      <a:txBody>
                        <a:bodyPr/>
                        <a:lstStyle/>
                        <a:p>
                          <a:pPr algn="ctr"/>
                          <a:r>
                            <a:rPr lang="en-US" sz="1200" b="1" dirty="0">
                              <a:solidFill>
                                <a:schemeClr val="bg1"/>
                              </a:solidFill>
                              <a:latin typeface="Arial" panose="020B0604020202020204" pitchFamily="34" charset="0"/>
                              <a:cs typeface="Arial" panose="020B0604020202020204" pitchFamily="34" charset="0"/>
                            </a:rPr>
                            <a:t>SR 50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90000"/>
                            <a:lumOff val="1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endParaRPr lang="zh-SG"/>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42056" t="-2000" r="-1869" b="-598000"/>
                          </a:stretch>
                        </a:blipFill>
                      </a:tcPr>
                    </a:tc>
                    <a:extLst>
                      <a:ext uri="{0D108BD9-81ED-4DB2-BD59-A6C34878D82A}">
                        <a16:rowId xmlns:a16="http://schemas.microsoft.com/office/drawing/2014/main" val="1169223304"/>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SR power per beam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gridSpan="4">
                      <a:txBody>
                        <a:bodyPr/>
                        <a:lstStyle/>
                        <a:p>
                          <a:pPr algn="ctr"/>
                          <a:r>
                            <a:rPr lang="en-US" sz="1200" b="0" dirty="0">
                              <a:solidFill>
                                <a:schemeClr val="tx1"/>
                              </a:solidFill>
                              <a:latin typeface="Arial" panose="020B0604020202020204" pitchFamily="34" charset="0"/>
                              <a:cs typeface="Arial" panose="020B0604020202020204" pitchFamily="34" charset="0"/>
                            </a:rPr>
                            <a:t>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hMerge="1">
                      <a:txBody>
                        <a:bodyPr/>
                        <a:lstStyle/>
                        <a:p>
                          <a:pPr algn="ctr"/>
                          <a:endParaRPr lang="en-US"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hMerge="1">
                      <a:txBody>
                        <a:bodyPr/>
                        <a:lstStyle/>
                        <a:p>
                          <a:pPr algn="ctr"/>
                          <a:endParaRPr lang="en-US"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hMerge="1">
                      <a:txBody>
                        <a:bodyPr/>
                        <a:lstStyle/>
                        <a:p>
                          <a:pPr algn="ctr"/>
                          <a:endParaRPr lang="en-US"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extLst>
                      <a:ext uri="{0D108BD9-81ED-4DB2-BD59-A6C34878D82A}">
                        <a16:rowId xmlns:a16="http://schemas.microsoft.com/office/drawing/2014/main" val="17487208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446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13,104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2,162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256001711"/>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spacing* [ns]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346.2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138.5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2700.0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6867234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                [ </a:t>
                          </a:r>
                          <a:r>
                            <a:rPr lang="en-US" sz="1200" b="1" dirty="0">
                              <a:solidFill>
                                <a:schemeClr val="tx1"/>
                              </a:solidFill>
                              <a:latin typeface="Arial" panose="020B0604020202020204" pitchFamily="34" charset="0"/>
                              <a:cs typeface="Arial" panose="020B0604020202020204" pitchFamily="34" charset="0"/>
                              <a:sym typeface="Symbol" panose="05050102010706020507" pitchFamily="18" charset="2"/>
                            </a:rPr>
                            <a:t></a:t>
                          </a:r>
                          <a:r>
                            <a:rPr lang="en-US" sz="1200" b="1" dirty="0">
                              <a:solidFill>
                                <a:schemeClr val="tx1"/>
                              </a:solidFill>
                              <a:latin typeface="Arial" panose="020B0604020202020204" pitchFamily="34" charset="0"/>
                              <a:cs typeface="Arial" panose="020B0604020202020204" pitchFamily="34" charset="0"/>
                            </a:rPr>
                            <a:t>23.08 ns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337903518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Train gap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468295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Luminosity/IP [</a:t>
                          </a:r>
                          <a:r>
                            <a:rPr lang="en-US" sz="1200" b="1" dirty="0">
                              <a:solidFill>
                                <a:schemeClr val="tx1"/>
                              </a:solidFill>
                              <a:latin typeface="Arial" panose="020B0604020202020204" pitchFamily="34" charset="0"/>
                              <a:cs typeface="Arial" panose="020B0604020202020204" pitchFamily="34" charset="0"/>
                              <a:sym typeface="Symbol" panose="05050102010706020507" pitchFamily="18" charset="2"/>
                            </a:rPr>
                            <a:t></a:t>
                          </a:r>
                          <a:r>
                            <a:rPr lang="en-US" sz="1200" b="1" dirty="0">
                              <a:solidFill>
                                <a:schemeClr val="tx1"/>
                              </a:solidFill>
                              <a:latin typeface="Arial" panose="020B0604020202020204" pitchFamily="34" charset="0"/>
                              <a:cs typeface="Arial" panose="020B0604020202020204" pitchFamily="34" charset="0"/>
                            </a:rPr>
                            <a:t>10</a:t>
                          </a:r>
                          <a:r>
                            <a:rPr lang="en-US" sz="1200" b="1" baseline="30000" dirty="0">
                              <a:solidFill>
                                <a:schemeClr val="tx1"/>
                              </a:solidFill>
                              <a:latin typeface="Arial" panose="020B0604020202020204" pitchFamily="34" charset="0"/>
                              <a:cs typeface="Arial" panose="020B0604020202020204" pitchFamily="34" charset="0"/>
                            </a:rPr>
                            <a:t>34</a:t>
                          </a:r>
                          <a:r>
                            <a:rPr lang="en-US" sz="1200" b="1" dirty="0">
                              <a:solidFill>
                                <a:schemeClr val="tx1"/>
                              </a:solidFill>
                              <a:latin typeface="Arial" panose="020B0604020202020204" pitchFamily="34" charset="0"/>
                              <a:cs typeface="Arial" panose="020B0604020202020204" pitchFamily="34" charset="0"/>
                            </a:rPr>
                            <a:t>cm</a:t>
                          </a:r>
                          <a:r>
                            <a:rPr lang="en-US" sz="1200" b="1" baseline="30000" dirty="0">
                              <a:solidFill>
                                <a:schemeClr val="tx1"/>
                              </a:solidFill>
                              <a:latin typeface="Arial" panose="020B0604020202020204" pitchFamily="34" charset="0"/>
                              <a:cs typeface="Arial" panose="020B0604020202020204" pitchFamily="34" charset="0"/>
                            </a:rPr>
                            <a:t>-2</a:t>
                          </a:r>
                          <a:r>
                            <a:rPr lang="en-US" sz="1200" b="1" dirty="0">
                              <a:solidFill>
                                <a:schemeClr val="tx1"/>
                              </a:solidFill>
                              <a:latin typeface="Arial" panose="020B0604020202020204" pitchFamily="34" charset="0"/>
                              <a:cs typeface="Arial" panose="020B0604020202020204" pitchFamily="34" charset="0"/>
                            </a:rPr>
                            <a:t>s</a:t>
                          </a:r>
                          <a:r>
                            <a:rPr lang="en-US" sz="1200" b="1" baseline="30000" dirty="0">
                              <a:solidFill>
                                <a:schemeClr val="tx1"/>
                              </a:solidFill>
                              <a:latin typeface="Arial" panose="020B0604020202020204" pitchFamily="34" charset="0"/>
                              <a:cs typeface="Arial" panose="020B0604020202020204" pitchFamily="34" charset="0"/>
                            </a:rPr>
                            <a:t>-1</a:t>
                          </a:r>
                          <a:r>
                            <a:rPr lang="en-US" sz="1200" b="1" dirty="0">
                              <a:solidFill>
                                <a:schemeClr val="tx1"/>
                              </a:solidFill>
                              <a:latin typeface="Arial" panose="020B0604020202020204" pitchFamily="34" charset="0"/>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8.3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192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26.7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1233058752"/>
                      </a:ext>
                    </a:extLst>
                  </a:tr>
                </a:tbl>
              </a:graphicData>
            </a:graphic>
          </p:graphicFrame>
        </mc:Fallback>
      </mc:AlternateContent>
      <p:sp>
        <p:nvSpPr>
          <p:cNvPr id="10" name="TextBox 9">
            <a:extLst>
              <a:ext uri="{FF2B5EF4-FFF2-40B4-BE49-F238E27FC236}">
                <a16:creationId xmlns:a16="http://schemas.microsoft.com/office/drawing/2014/main" xmlns="" id="{F26D6B8B-FCCF-4D00-9966-73B433C554E8}"/>
              </a:ext>
            </a:extLst>
          </p:cNvPr>
          <p:cNvSpPr txBox="1"/>
          <p:nvPr/>
        </p:nvSpPr>
        <p:spPr>
          <a:xfrm>
            <a:off x="1847528" y="5949280"/>
            <a:ext cx="2412840" cy="338554"/>
          </a:xfrm>
          <a:prstGeom prst="rect">
            <a:avLst/>
          </a:prstGeom>
          <a:solidFill>
            <a:srgbClr val="006600"/>
          </a:solidFill>
        </p:spPr>
        <p:txBody>
          <a:bodyPr wrap="none">
            <a:spAutoFit/>
          </a:bodyPr>
          <a:lstStyle/>
          <a:p>
            <a:r>
              <a:rPr lang="en-US" sz="1600" b="1" kern="0" dirty="0">
                <a:solidFill>
                  <a:schemeClr val="accent1">
                    <a:lumMod val="20000"/>
                    <a:lumOff val="80000"/>
                  </a:schemeClr>
                </a:solidFill>
                <a:sym typeface="Symbol" panose="05050102010706020507" pitchFamily="18" charset="2"/>
              </a:rPr>
              <a:t>14,442 = 2  3  29  83</a:t>
            </a:r>
            <a:endParaRPr lang="en-US" sz="1600" b="1" dirty="0">
              <a:solidFill>
                <a:schemeClr val="accent1">
                  <a:lumMod val="20000"/>
                  <a:lumOff val="80000"/>
                </a:schemeClr>
              </a:solidFill>
            </a:endParaRPr>
          </a:p>
        </p:txBody>
      </p:sp>
      <p:sp>
        <p:nvSpPr>
          <p:cNvPr id="11" name="TextBox 10">
            <a:extLst>
              <a:ext uri="{FF2B5EF4-FFF2-40B4-BE49-F238E27FC236}">
                <a16:creationId xmlns:a16="http://schemas.microsoft.com/office/drawing/2014/main" xmlns="" id="{5C8932CF-1BB3-4785-B527-CD0475AA71B4}"/>
              </a:ext>
            </a:extLst>
          </p:cNvPr>
          <p:cNvSpPr txBox="1"/>
          <p:nvPr/>
        </p:nvSpPr>
        <p:spPr>
          <a:xfrm>
            <a:off x="6096000" y="5844134"/>
            <a:ext cx="5400600" cy="584775"/>
          </a:xfrm>
          <a:prstGeom prst="rect">
            <a:avLst/>
          </a:prstGeom>
          <a:solidFill>
            <a:srgbClr val="CCFFFF"/>
          </a:solidFill>
        </p:spPr>
        <p:txBody>
          <a:bodyPr wrap="square">
            <a:spAutoFit/>
          </a:bodyPr>
          <a:lstStyle/>
          <a:p>
            <a:pPr algn="just">
              <a:spcAft>
                <a:spcPts val="600"/>
              </a:spcAft>
            </a:pPr>
            <a:r>
              <a:rPr lang="en-US" altLang="zh-CN" sz="1600" kern="0" dirty="0">
                <a:sym typeface="Symbol" panose="05050102010706020507" pitchFamily="18" charset="2"/>
              </a:rPr>
              <a:t>It is </a:t>
            </a:r>
            <a:r>
              <a:rPr lang="en-US" sz="1600" kern="0" dirty="0">
                <a:sym typeface="Symbol" panose="05050102010706020507" pitchFamily="18" charset="2"/>
              </a:rPr>
              <a:t>important that </a:t>
            </a:r>
            <a:r>
              <a:rPr lang="en-US" sz="1600" b="1" kern="0" dirty="0">
                <a:sym typeface="Symbol" panose="05050102010706020507" pitchFamily="18" charset="2"/>
              </a:rPr>
              <a:t>beam collisions are synchronized with a 43.33 MHz clock.</a:t>
            </a:r>
            <a:endParaRPr lang="en-US" sz="1600" b="1" dirty="0"/>
          </a:p>
        </p:txBody>
      </p:sp>
      <p:sp>
        <p:nvSpPr>
          <p:cNvPr id="15" name="Freeform: Shape 14">
            <a:extLst>
              <a:ext uri="{FF2B5EF4-FFF2-40B4-BE49-F238E27FC236}">
                <a16:creationId xmlns:a16="http://schemas.microsoft.com/office/drawing/2014/main" xmlns="" id="{85F32EA9-DA82-47E4-88BA-ED8DF20FC85D}"/>
              </a:ext>
            </a:extLst>
          </p:cNvPr>
          <p:cNvSpPr/>
          <p:nvPr/>
        </p:nvSpPr>
        <p:spPr>
          <a:xfrm flipH="1">
            <a:off x="10920536" y="4619998"/>
            <a:ext cx="381000" cy="1276115"/>
          </a:xfrm>
          <a:custGeom>
            <a:avLst/>
            <a:gdLst>
              <a:gd name="connsiteX0" fmla="*/ 227567 w 227567"/>
              <a:gd name="connsiteY0" fmla="*/ 0 h 1030941"/>
              <a:gd name="connsiteX1" fmla="*/ 39308 w 227567"/>
              <a:gd name="connsiteY1" fmla="*/ 62753 h 1030941"/>
              <a:gd name="connsiteX2" fmla="*/ 3450 w 227567"/>
              <a:gd name="connsiteY2" fmla="*/ 304800 h 1030941"/>
              <a:gd name="connsiteX3" fmla="*/ 3450 w 227567"/>
              <a:gd name="connsiteY3" fmla="*/ 1030941 h 1030941"/>
            </a:gdLst>
            <a:ahLst/>
            <a:cxnLst>
              <a:cxn ang="0">
                <a:pos x="connsiteX0" y="connsiteY0"/>
              </a:cxn>
              <a:cxn ang="0">
                <a:pos x="connsiteX1" y="connsiteY1"/>
              </a:cxn>
              <a:cxn ang="0">
                <a:pos x="connsiteX2" y="connsiteY2"/>
              </a:cxn>
              <a:cxn ang="0">
                <a:pos x="connsiteX3" y="connsiteY3"/>
              </a:cxn>
            </a:cxnLst>
            <a:rect l="l" t="t" r="r" b="b"/>
            <a:pathLst>
              <a:path w="227567" h="1030941">
                <a:moveTo>
                  <a:pt x="227567" y="0"/>
                </a:moveTo>
                <a:cubicBezTo>
                  <a:pt x="152114" y="5976"/>
                  <a:pt x="76661" y="11953"/>
                  <a:pt x="39308" y="62753"/>
                </a:cubicBezTo>
                <a:cubicBezTo>
                  <a:pt x="1955" y="113553"/>
                  <a:pt x="9426" y="143435"/>
                  <a:pt x="3450" y="304800"/>
                </a:cubicBezTo>
                <a:cubicBezTo>
                  <a:pt x="-2526" y="466165"/>
                  <a:pt x="462" y="748553"/>
                  <a:pt x="3450" y="1030941"/>
                </a:cubicBezTo>
              </a:path>
            </a:pathLst>
          </a:custGeom>
          <a:noFill/>
          <a:ln w="25400">
            <a:solidFill>
              <a:schemeClr val="tx2">
                <a:lumMod val="50000"/>
                <a:lumOff val="50000"/>
              </a:schemeClr>
            </a:solidFill>
            <a:tailEnd type="stealth" w="lg" len="lg"/>
          </a:ln>
        </p:spPr>
        <p:txBody>
          <a:bodyPr rtlCol="0" anchor="ctr"/>
          <a:lstStyle/>
          <a:p>
            <a:pPr algn="ctr"/>
            <a:endParaRPr lang="en-US"/>
          </a:p>
        </p:txBody>
      </p:sp>
      <p:sp>
        <p:nvSpPr>
          <p:cNvPr id="4" name="Freeform: Shape 3">
            <a:extLst>
              <a:ext uri="{FF2B5EF4-FFF2-40B4-BE49-F238E27FC236}">
                <a16:creationId xmlns:a16="http://schemas.microsoft.com/office/drawing/2014/main" xmlns="" id="{A991049E-2C57-45AD-A1DD-72081115E56B}"/>
              </a:ext>
            </a:extLst>
          </p:cNvPr>
          <p:cNvSpPr/>
          <p:nvPr/>
        </p:nvSpPr>
        <p:spPr>
          <a:xfrm>
            <a:off x="11496600" y="2420888"/>
            <a:ext cx="286584" cy="3504950"/>
          </a:xfrm>
          <a:custGeom>
            <a:avLst/>
            <a:gdLst>
              <a:gd name="connsiteX0" fmla="*/ 159249 w 350315"/>
              <a:gd name="connsiteY0" fmla="*/ 0 h 3411020"/>
              <a:gd name="connsiteX1" fmla="*/ 313362 w 350315"/>
              <a:gd name="connsiteY1" fmla="*/ 513707 h 3411020"/>
              <a:gd name="connsiteX2" fmla="*/ 344184 w 350315"/>
              <a:gd name="connsiteY2" fmla="*/ 2054831 h 3411020"/>
              <a:gd name="connsiteX3" fmla="*/ 313362 w 350315"/>
              <a:gd name="connsiteY3" fmla="*/ 2969231 h 3411020"/>
              <a:gd name="connsiteX4" fmla="*/ 0 w 350315"/>
              <a:gd name="connsiteY4" fmla="*/ 3411020 h 3411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315" h="3411020">
                <a:moveTo>
                  <a:pt x="159249" y="0"/>
                </a:moveTo>
                <a:cubicBezTo>
                  <a:pt x="220894" y="85617"/>
                  <a:pt x="282540" y="171235"/>
                  <a:pt x="313362" y="513707"/>
                </a:cubicBezTo>
                <a:cubicBezTo>
                  <a:pt x="344185" y="856179"/>
                  <a:pt x="344184" y="1645577"/>
                  <a:pt x="344184" y="2054831"/>
                </a:cubicBezTo>
                <a:cubicBezTo>
                  <a:pt x="344184" y="2464085"/>
                  <a:pt x="370726" y="2743200"/>
                  <a:pt x="313362" y="2969231"/>
                </a:cubicBezTo>
                <a:cubicBezTo>
                  <a:pt x="255998" y="3195263"/>
                  <a:pt x="127999" y="3303141"/>
                  <a:pt x="0" y="3411020"/>
                </a:cubicBezTo>
              </a:path>
            </a:pathLst>
          </a:custGeom>
          <a:noFill/>
          <a:ln w="25400">
            <a:solidFill>
              <a:srgbClr val="FF0000"/>
            </a:solidFill>
            <a:tailEnd type="stealth" w="lg" len="lg"/>
          </a:ln>
        </p:spPr>
        <p:txBody>
          <a:bodyPr rtlCol="0" anchor="ctr"/>
          <a:lstStyle/>
          <a:p>
            <a:pPr algn="ctr"/>
            <a:endParaRPr lang="en-US"/>
          </a:p>
        </p:txBody>
      </p:sp>
      <p:sp>
        <p:nvSpPr>
          <p:cNvPr id="9" name="文本框 8">
            <a:extLst>
              <a:ext uri="{FF2B5EF4-FFF2-40B4-BE49-F238E27FC236}">
                <a16:creationId xmlns:a16="http://schemas.microsoft.com/office/drawing/2014/main" xmlns="" id="{08C9DC23-0168-4C34-A964-950D72E8FDE1}"/>
              </a:ext>
            </a:extLst>
          </p:cNvPr>
          <p:cNvSpPr txBox="1"/>
          <p:nvPr/>
        </p:nvSpPr>
        <p:spPr>
          <a:xfrm>
            <a:off x="7464152" y="1052736"/>
            <a:ext cx="4896544" cy="276999"/>
          </a:xfrm>
          <a:prstGeom prst="rect">
            <a:avLst/>
          </a:prstGeom>
          <a:noFill/>
        </p:spPr>
        <p:txBody>
          <a:bodyPr wrap="square" rtlCol="0">
            <a:spAutoFit/>
          </a:bodyPr>
          <a:lstStyle/>
          <a:p>
            <a:r>
              <a:rPr lang="en-US" altLang="zh-SG" sz="1200" dirty="0"/>
              <a:t>D. Wang, X. H. Cui, C. Meng, G. Lei, G. Li, J. H. Chen, J. C. Wang, W. Wei…</a:t>
            </a:r>
            <a:endParaRPr lang="zh-SG" altLang="en-US" sz="1200" dirty="0"/>
          </a:p>
        </p:txBody>
      </p:sp>
    </p:spTree>
    <p:extLst>
      <p:ext uri="{BB962C8B-B14F-4D97-AF65-F5344CB8AC3E}">
        <p14:creationId xmlns:p14="http://schemas.microsoft.com/office/powerpoint/2010/main" val="278898034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4B07297-58EA-409C-9FDD-26FA98D30B47}"/>
              </a:ext>
            </a:extLst>
          </p:cNvPr>
          <p:cNvSpPr>
            <a:spLocks noGrp="1"/>
          </p:cNvSpPr>
          <p:nvPr>
            <p:ph type="title"/>
          </p:nvPr>
        </p:nvSpPr>
        <p:spPr>
          <a:xfrm>
            <a:off x="623392" y="44624"/>
            <a:ext cx="10763325" cy="909884"/>
          </a:xfrm>
        </p:spPr>
        <p:txBody>
          <a:bodyPr>
            <a:noAutofit/>
          </a:bodyPr>
          <a:lstStyle/>
          <a:p>
            <a:pPr algn="ctr"/>
            <a:r>
              <a:rPr lang="en-US" altLang="zh-CN" sz="3200" dirty="0">
                <a:solidFill>
                  <a:srgbClr val="C00000"/>
                </a:solidFill>
                <a:latin typeface="Arial" panose="020B0604020202020204" pitchFamily="34" charset="0"/>
                <a:ea typeface="+mj-ea"/>
                <a:cs typeface="Arial" panose="020B0604020202020204" pitchFamily="34" charset="0"/>
              </a:rPr>
              <a:t>Circumference finetuning and detector performance improvement</a:t>
            </a:r>
            <a:endParaRPr lang="en-US" sz="3200" dirty="0">
              <a:solidFill>
                <a:srgbClr val="C00000"/>
              </a:solidFill>
              <a:latin typeface="Arial" panose="020B0604020202020204" pitchFamily="34" charset="0"/>
              <a:ea typeface="+mj-ea"/>
              <a:cs typeface="Arial" panose="020B0604020202020204" pitchFamily="34" charset="0"/>
            </a:endParaRPr>
          </a:p>
        </p:txBody>
      </p:sp>
      <p:sp>
        <p:nvSpPr>
          <p:cNvPr id="5" name="Slide Number Placeholder 4">
            <a:extLst>
              <a:ext uri="{FF2B5EF4-FFF2-40B4-BE49-F238E27FC236}">
                <a16:creationId xmlns:a16="http://schemas.microsoft.com/office/drawing/2014/main" xmlns="" id="{D78FE3ED-BA96-4522-9C61-3D40EE34B988}"/>
              </a:ext>
            </a:extLst>
          </p:cNvPr>
          <p:cNvSpPr>
            <a:spLocks noGrp="1"/>
          </p:cNvSpPr>
          <p:nvPr>
            <p:ph type="sldNum" sz="quarter" idx="12"/>
          </p:nvPr>
        </p:nvSpPr>
        <p:spPr/>
        <p:txBody>
          <a:bodyPr/>
          <a:lstStyle/>
          <a:p>
            <a:pPr>
              <a:defRPr/>
            </a:pPr>
            <a:fld id="{09EFEB5A-342B-4E09-AFBA-47D825DD63E7}" type="slidenum">
              <a:rPr lang="en-US" smtClean="0">
                <a:solidFill>
                  <a:srgbClr val="000000"/>
                </a:solidFill>
              </a:rPr>
              <a:pPr>
                <a:defRPr/>
              </a:pPr>
              <a:t>34</a:t>
            </a:fld>
            <a:endParaRPr lang="en-US">
              <a:solidFill>
                <a:srgbClr val="000000"/>
              </a:solidFill>
            </a:endParaRPr>
          </a:p>
        </p:txBody>
      </p:sp>
      <mc:AlternateContent xmlns:mc="http://schemas.openxmlformats.org/markup-compatibility/2006" xmlns:a14="http://schemas.microsoft.com/office/drawing/2010/main">
        <mc:Choice Requires="a14">
          <p:graphicFrame>
            <p:nvGraphicFramePr>
              <p:cNvPr id="11" name="Table 7">
                <a:extLst>
                  <a:ext uri="{FF2B5EF4-FFF2-40B4-BE49-F238E27FC236}">
                    <a16:creationId xmlns:a16="http://schemas.microsoft.com/office/drawing/2014/main" xmlns="" id="{E5F4E3F3-1E2C-48E7-9E3B-9AA7D109B9DA}"/>
                  </a:ext>
                </a:extLst>
              </p:cNvPr>
              <p:cNvGraphicFramePr>
                <a:graphicFrameLocks noGrp="1"/>
              </p:cNvGraphicFramePr>
              <p:nvPr>
                <p:extLst>
                  <p:ext uri="{D42A27DB-BD31-4B8C-83A1-F6EECF244321}">
                    <p14:modId xmlns:p14="http://schemas.microsoft.com/office/powerpoint/2010/main" val="1569075297"/>
                  </p:ext>
                </p:extLst>
              </p:nvPr>
            </p:nvGraphicFramePr>
            <p:xfrm>
              <a:off x="767408" y="4437112"/>
              <a:ext cx="5328592" cy="1584174"/>
            </p:xfrm>
            <a:graphic>
              <a:graphicData uri="http://schemas.openxmlformats.org/drawingml/2006/table">
                <a:tbl>
                  <a:tblPr firstRow="1" bandRow="1">
                    <a:tableStyleId>{F5AB1C69-6EDB-4FF4-983F-18BD219EF322}</a:tableStyleId>
                  </a:tblPr>
                  <a:tblGrid>
                    <a:gridCol w="2131220">
                      <a:extLst>
                        <a:ext uri="{9D8B030D-6E8A-4147-A177-3AD203B41FA5}">
                          <a16:colId xmlns:a16="http://schemas.microsoft.com/office/drawing/2014/main" xmlns="" val="363096450"/>
                        </a:ext>
                      </a:extLst>
                    </a:gridCol>
                    <a:gridCol w="606475">
                      <a:extLst>
                        <a:ext uri="{9D8B030D-6E8A-4147-A177-3AD203B41FA5}">
                          <a16:colId xmlns:a16="http://schemas.microsoft.com/office/drawing/2014/main" xmlns="" val="3291826647"/>
                        </a:ext>
                      </a:extLst>
                    </a:gridCol>
                    <a:gridCol w="683040">
                      <a:extLst>
                        <a:ext uri="{9D8B030D-6E8A-4147-A177-3AD203B41FA5}">
                          <a16:colId xmlns:a16="http://schemas.microsoft.com/office/drawing/2014/main" xmlns="" val="2880808501"/>
                        </a:ext>
                      </a:extLst>
                    </a:gridCol>
                    <a:gridCol w="606475">
                      <a:extLst>
                        <a:ext uri="{9D8B030D-6E8A-4147-A177-3AD203B41FA5}">
                          <a16:colId xmlns:a16="http://schemas.microsoft.com/office/drawing/2014/main" xmlns="" val="3360770201"/>
                        </a:ext>
                      </a:extLst>
                    </a:gridCol>
                    <a:gridCol w="606475">
                      <a:extLst>
                        <a:ext uri="{9D8B030D-6E8A-4147-A177-3AD203B41FA5}">
                          <a16:colId xmlns:a16="http://schemas.microsoft.com/office/drawing/2014/main" xmlns="" val="2873836492"/>
                        </a:ext>
                      </a:extLst>
                    </a:gridCol>
                    <a:gridCol w="694907">
                      <a:extLst>
                        <a:ext uri="{9D8B030D-6E8A-4147-A177-3AD203B41FA5}">
                          <a16:colId xmlns:a16="http://schemas.microsoft.com/office/drawing/2014/main" xmlns="" val="3622897994"/>
                        </a:ext>
                      </a:extLst>
                    </a:gridCol>
                  </a:tblGrid>
                  <a:tr h="344386">
                    <a:tc>
                      <a:txBody>
                        <a:bodyPr/>
                        <a:lstStyle/>
                        <a:p>
                          <a:pPr algn="ctr"/>
                          <a:r>
                            <a:rPr lang="en-US" sz="1400" b="1" dirty="0">
                              <a:solidFill>
                                <a:schemeClr val="bg1"/>
                              </a:solidFill>
                              <a:latin typeface="Arial" panose="020B0604020202020204" pitchFamily="34" charset="0"/>
                              <a:cs typeface="Arial" panose="020B0604020202020204" pitchFamily="34" charset="0"/>
                            </a:rPr>
                            <a:t>SR 30 / 10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90000"/>
                            <a:lumOff val="10000"/>
                          </a:schemeClr>
                        </a:solidFill>
                      </a:tcPr>
                    </a:tc>
                    <a:tc>
                      <a:txBody>
                        <a:bodyPr/>
                        <a:lstStyle/>
                        <a:p>
                          <a:pPr algn="ctr"/>
                          <a:r>
                            <a:rPr lang="en-US" sz="1400" b="1" dirty="0">
                              <a:solidFill>
                                <a:schemeClr val="tx1"/>
                              </a:solidFill>
                              <a:latin typeface="Arial" panose="020B0604020202020204" pitchFamily="34" charset="0"/>
                              <a:cs typeface="Arial" panose="020B0604020202020204" pitchFamily="34" charset="0"/>
                            </a:rPr>
                            <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en-US" sz="1400" b="1" dirty="0">
                              <a:solidFill>
                                <a:schemeClr val="tx1"/>
                              </a:solidFill>
                              <a:latin typeface="Arial" panose="020B0604020202020204" pitchFamily="34" charset="0"/>
                              <a:cs typeface="Arial" panose="020B0604020202020204" pitchFamily="34" charset="0"/>
                            </a:rPr>
                            <a:t>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dirty="0">
                              <a:solidFill>
                                <a:schemeClr val="tx1"/>
                              </a:solidFill>
                              <a:latin typeface="Arial" panose="020B0604020202020204" pitchFamily="34" charset="0"/>
                              <a:cs typeface="Arial" panose="020B0604020202020204" pitchFamily="34" charset="0"/>
                            </a:rPr>
                            <a: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14:m>
                            <m:oMath xmlns:m="http://schemas.openxmlformats.org/officeDocument/2006/math">
                              <m:r>
                                <a:rPr lang="en-US" sz="1400" b="1" i="0" smtClean="0">
                                  <a:solidFill>
                                    <a:schemeClr val="tx1"/>
                                  </a:solidFill>
                                  <a:latin typeface="Cambria Math" panose="02040503050406030204" pitchFamily="18" charset="0"/>
                                  <a:cs typeface="Arial" panose="020B0604020202020204" pitchFamily="34" charset="0"/>
                                </a:rPr>
                                <m:t>𝐭</m:t>
                              </m:r>
                              <m:acc>
                                <m:accPr>
                                  <m:chr m:val="̅"/>
                                  <m:ctrlPr>
                                    <a:rPr lang="en-US" sz="1400" b="1" i="1" smtClean="0">
                                      <a:solidFill>
                                        <a:schemeClr val="tx1"/>
                                      </a:solidFill>
                                      <a:latin typeface="Cambria Math" panose="02040503050406030204" pitchFamily="18" charset="0"/>
                                      <a:cs typeface="Arial" panose="020B0604020202020204" pitchFamily="34" charset="0"/>
                                    </a:rPr>
                                  </m:ctrlPr>
                                </m:accPr>
                                <m:e>
                                  <m:r>
                                    <a:rPr lang="en-US" sz="1400" b="1" i="0" smtClean="0">
                                      <a:solidFill>
                                        <a:schemeClr val="tx1"/>
                                      </a:solidFill>
                                      <a:latin typeface="Cambria Math" panose="02040503050406030204" pitchFamily="18" charset="0"/>
                                      <a:cs typeface="Arial" panose="020B0604020202020204" pitchFamily="34" charset="0"/>
                                    </a:rPr>
                                    <m:t>𝐭</m:t>
                                  </m:r>
                                </m:e>
                              </m:acc>
                            </m:oMath>
                          </a14:m>
                          <a:r>
                            <a:rPr lang="en-US" sz="1400" b="1" i="0" dirty="0">
                              <a:solidFill>
                                <a:schemeClr val="tx1"/>
                              </a:solidFill>
                              <a:latin typeface="Arial" panose="020B0604020202020204" pitchFamily="34" charset="0"/>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xmlns="" val="1169223304"/>
                      </a:ext>
                    </a:extLst>
                  </a:tr>
                  <a:tr h="309947">
                    <a:tc>
                      <a:txBody>
                        <a:bodyPr/>
                        <a:lstStyle/>
                        <a:p>
                          <a:r>
                            <a:rPr lang="en-US" sz="1200" b="1" dirty="0">
                              <a:solidFill>
                                <a:schemeClr val="tx1"/>
                              </a:solidFill>
                              <a:latin typeface="Arial" panose="020B0604020202020204" pitchFamily="34" charset="0"/>
                              <a:cs typeface="Arial" panose="020B0604020202020204" pitchFamily="34" charset="0"/>
                            </a:rPr>
                            <a:t>SR power per beam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extLst>
                      <a:ext uri="{0D108BD9-81ED-4DB2-BD59-A6C34878D82A}">
                        <a16:rowId xmlns:a16="http://schemas.microsoft.com/office/drawing/2014/main" xmlns="" val="1748720800"/>
                      </a:ext>
                    </a:extLst>
                  </a:tr>
                  <a:tr h="309947">
                    <a:tc>
                      <a:txBody>
                        <a:bodyPr/>
                        <a:lstStyle/>
                        <a:p>
                          <a:r>
                            <a:rPr lang="en-US" sz="1200" b="1" dirty="0">
                              <a:solidFill>
                                <a:schemeClr val="tx1"/>
                              </a:solidFill>
                              <a:latin typeface="Arial" panose="020B0604020202020204" pitchFamily="34" charset="0"/>
                              <a:cs typeface="Arial" panose="020B0604020202020204" pitchFamily="34" charset="0"/>
                            </a:rPr>
                            <a:t>Bunch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268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11,934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3,978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1,297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xmlns="" val="2256001711"/>
                      </a:ext>
                    </a:extLst>
                  </a:tr>
                  <a:tr h="309947">
                    <a:tc>
                      <a:txBody>
                        <a:bodyPr/>
                        <a:lstStyle/>
                        <a:p>
                          <a:r>
                            <a:rPr lang="en-US" sz="1200" b="1" dirty="0">
                              <a:solidFill>
                                <a:schemeClr val="tx1"/>
                              </a:solidFill>
                              <a:latin typeface="Arial" panose="020B0604020202020204" pitchFamily="34" charset="0"/>
                              <a:cs typeface="Arial" panose="020B0604020202020204" pitchFamily="34" charset="0"/>
                            </a:rPr>
                            <a:t>Bunch spacing* [ns]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dirty="0">
                              <a:effectLst/>
                              <a:latin typeface="Arial" panose="020B0604020202020204" pitchFamily="34" charset="0"/>
                              <a:ea typeface="等线" panose="02010600030101010101" pitchFamily="2" charset="-122"/>
                              <a:cs typeface="Arial" panose="020B0604020202020204" pitchFamily="34" charset="0"/>
                            </a:rPr>
                            <a:t>553.85</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dirty="0">
                              <a:effectLst/>
                              <a:latin typeface="Arial" panose="020B0604020202020204" pitchFamily="34" charset="0"/>
                              <a:ea typeface="等线" panose="02010600030101010101" pitchFamily="2" charset="-122"/>
                              <a:cs typeface="Arial" panose="020B0604020202020204" pitchFamily="34" charset="0"/>
                            </a:rPr>
                            <a:t>23.08</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dirty="0">
                              <a:effectLst/>
                              <a:latin typeface="Arial" panose="020B0604020202020204" pitchFamily="34" charset="0"/>
                              <a:ea typeface="等线" panose="02010600030101010101" pitchFamily="2" charset="-122"/>
                              <a:cs typeface="Arial" panose="020B0604020202020204" pitchFamily="34" charset="0"/>
                            </a:rPr>
                            <a:t>69.23</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dirty="0">
                              <a:effectLst/>
                              <a:latin typeface="Arial" panose="020B0604020202020204" pitchFamily="34" charset="0"/>
                              <a:ea typeface="等线" panose="02010600030101010101" pitchFamily="2" charset="-122"/>
                              <a:cs typeface="Arial" panose="020B0604020202020204" pitchFamily="34" charset="0"/>
                            </a:rPr>
                            <a:t>184.62</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dirty="0">
                              <a:effectLst/>
                              <a:latin typeface="Arial" panose="020B0604020202020204" pitchFamily="34" charset="0"/>
                              <a:ea typeface="等线" panose="02010600030101010101" pitchFamily="2" charset="-122"/>
                              <a:cs typeface="Arial" panose="020B0604020202020204" pitchFamily="34" charset="0"/>
                            </a:rPr>
                            <a:t>3969.23</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xmlns="" val="686723400"/>
                      </a:ext>
                    </a:extLst>
                  </a:tr>
                  <a:tr h="309947">
                    <a:tc>
                      <a:txBody>
                        <a:bodyPr/>
                        <a:lstStyle/>
                        <a:p>
                          <a:r>
                            <a:rPr lang="en-US" sz="1200" b="1" dirty="0">
                              <a:solidFill>
                                <a:srgbClr val="FF0000"/>
                              </a:solidFill>
                              <a:latin typeface="Arial" panose="020B0604020202020204" pitchFamily="34" charset="0"/>
                              <a:cs typeface="Arial" panose="020B0604020202020204" pitchFamily="34" charset="0"/>
                            </a:rPr>
                            <a:t>Case 14448 </a:t>
                          </a:r>
                          <a:r>
                            <a:rPr lang="en-US" altLang="zh-SG" sz="1200" b="1" dirty="0">
                              <a:solidFill>
                                <a:schemeClr val="tx1"/>
                              </a:solidFill>
                              <a:latin typeface="Arial" panose="020B0604020202020204" pitchFamily="34" charset="0"/>
                              <a:cs typeface="Arial" panose="020B0604020202020204" pitchFamily="34" charset="0"/>
                            </a:rPr>
                            <a:t>[ </a:t>
                          </a:r>
                          <a:r>
                            <a:rPr lang="en-US" altLang="zh-SG" sz="1200" b="1" dirty="0">
                              <a:solidFill>
                                <a:schemeClr val="tx1"/>
                              </a:solidFill>
                              <a:latin typeface="Arial" panose="020B0604020202020204" pitchFamily="34" charset="0"/>
                              <a:cs typeface="Arial" panose="020B0604020202020204" pitchFamily="34" charset="0"/>
                              <a:sym typeface="Symbol" panose="05050102010706020507" pitchFamily="18" charset="2"/>
                            </a:rPr>
                            <a:t> </a:t>
                          </a:r>
                          <a:r>
                            <a:rPr lang="en-US" altLang="zh-SG" sz="1200" b="1" dirty="0">
                              <a:solidFill>
                                <a:schemeClr val="tx1"/>
                              </a:solidFill>
                              <a:latin typeface="Arial" panose="020B0604020202020204" pitchFamily="34" charset="0"/>
                              <a:cs typeface="Arial" panose="020B0604020202020204" pitchFamily="34" charset="0"/>
                            </a:rPr>
                            <a:t>23.08 ns ]</a:t>
                          </a:r>
                          <a:endParaRPr lang="en-US" sz="1200" b="1" dirty="0">
                            <a:solidFill>
                              <a:srgbClr val="FF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1" dirty="0">
                              <a:solidFill>
                                <a:srgbClr val="FF0000"/>
                              </a:solidFill>
                              <a:latin typeface="Arial" panose="020B0604020202020204" pitchFamily="34" charset="0"/>
                              <a:cs typeface="Arial" panose="020B0604020202020204" pitchFamily="34" charset="0"/>
                            </a:rPr>
                            <a:t>24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1" dirty="0">
                              <a:solidFill>
                                <a:srgbClr val="3F3FFF"/>
                              </a:solidFill>
                              <a:latin typeface="Arial" panose="020B0604020202020204" pitchFamily="34" charset="0"/>
                              <a:cs typeface="Arial" panose="020B0604020202020204" pitchFamily="34" charset="0"/>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172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244737964"/>
                      </a:ext>
                    </a:extLst>
                  </a:tr>
                </a:tbl>
              </a:graphicData>
            </a:graphic>
          </p:graphicFrame>
        </mc:Choice>
        <mc:Fallback xmlns="">
          <p:graphicFrame>
            <p:nvGraphicFramePr>
              <p:cNvPr id="11" name="Table 7">
                <a:extLst>
                  <a:ext uri="{FF2B5EF4-FFF2-40B4-BE49-F238E27FC236}">
                    <a16:creationId xmlns:a16="http://schemas.microsoft.com/office/drawing/2014/main" id="{E5F4E3F3-1E2C-48E7-9E3B-9AA7D109B9DA}"/>
                  </a:ext>
                </a:extLst>
              </p:cNvPr>
              <p:cNvGraphicFramePr>
                <a:graphicFrameLocks noGrp="1"/>
              </p:cNvGraphicFramePr>
              <p:nvPr>
                <p:extLst>
                  <p:ext uri="{D42A27DB-BD31-4B8C-83A1-F6EECF244321}">
                    <p14:modId xmlns:p14="http://schemas.microsoft.com/office/powerpoint/2010/main" val="1569075297"/>
                  </p:ext>
                </p:extLst>
              </p:nvPr>
            </p:nvGraphicFramePr>
            <p:xfrm>
              <a:off x="767408" y="4437112"/>
              <a:ext cx="5328592" cy="1584174"/>
            </p:xfrm>
            <a:graphic>
              <a:graphicData uri="http://schemas.openxmlformats.org/drawingml/2006/table">
                <a:tbl>
                  <a:tblPr firstRow="1" bandRow="1">
                    <a:tableStyleId>{F5AB1C69-6EDB-4FF4-983F-18BD219EF322}</a:tableStyleId>
                  </a:tblPr>
                  <a:tblGrid>
                    <a:gridCol w="2131220">
                      <a:extLst>
                        <a:ext uri="{9D8B030D-6E8A-4147-A177-3AD203B41FA5}">
                          <a16:colId xmlns:a16="http://schemas.microsoft.com/office/drawing/2014/main" val="363096450"/>
                        </a:ext>
                      </a:extLst>
                    </a:gridCol>
                    <a:gridCol w="606475">
                      <a:extLst>
                        <a:ext uri="{9D8B030D-6E8A-4147-A177-3AD203B41FA5}">
                          <a16:colId xmlns:a16="http://schemas.microsoft.com/office/drawing/2014/main" val="3291826647"/>
                        </a:ext>
                      </a:extLst>
                    </a:gridCol>
                    <a:gridCol w="683040">
                      <a:extLst>
                        <a:ext uri="{9D8B030D-6E8A-4147-A177-3AD203B41FA5}">
                          <a16:colId xmlns:a16="http://schemas.microsoft.com/office/drawing/2014/main" val="2880808501"/>
                        </a:ext>
                      </a:extLst>
                    </a:gridCol>
                    <a:gridCol w="606475">
                      <a:extLst>
                        <a:ext uri="{9D8B030D-6E8A-4147-A177-3AD203B41FA5}">
                          <a16:colId xmlns:a16="http://schemas.microsoft.com/office/drawing/2014/main" val="3360770201"/>
                        </a:ext>
                      </a:extLst>
                    </a:gridCol>
                    <a:gridCol w="606475">
                      <a:extLst>
                        <a:ext uri="{9D8B030D-6E8A-4147-A177-3AD203B41FA5}">
                          <a16:colId xmlns:a16="http://schemas.microsoft.com/office/drawing/2014/main" val="2873836492"/>
                        </a:ext>
                      </a:extLst>
                    </a:gridCol>
                    <a:gridCol w="694907">
                      <a:extLst>
                        <a:ext uri="{9D8B030D-6E8A-4147-A177-3AD203B41FA5}">
                          <a16:colId xmlns:a16="http://schemas.microsoft.com/office/drawing/2014/main" val="3622897994"/>
                        </a:ext>
                      </a:extLst>
                    </a:gridCol>
                  </a:tblGrid>
                  <a:tr h="344386">
                    <a:tc>
                      <a:txBody>
                        <a:bodyPr/>
                        <a:lstStyle/>
                        <a:p>
                          <a:pPr algn="ctr"/>
                          <a:r>
                            <a:rPr lang="en-US" sz="1400" b="1" dirty="0">
                              <a:solidFill>
                                <a:schemeClr val="bg1"/>
                              </a:solidFill>
                              <a:latin typeface="Arial" panose="020B0604020202020204" pitchFamily="34" charset="0"/>
                              <a:cs typeface="Arial" panose="020B0604020202020204" pitchFamily="34" charset="0"/>
                            </a:rPr>
                            <a:t>SR 30 / 10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90000"/>
                            <a:lumOff val="10000"/>
                          </a:schemeClr>
                        </a:solidFill>
                      </a:tcPr>
                    </a:tc>
                    <a:tc>
                      <a:txBody>
                        <a:bodyPr/>
                        <a:lstStyle/>
                        <a:p>
                          <a:pPr algn="ctr"/>
                          <a:r>
                            <a:rPr lang="en-US" sz="1400" b="1" dirty="0">
                              <a:solidFill>
                                <a:schemeClr val="tx1"/>
                              </a:solidFill>
                              <a:latin typeface="Arial" panose="020B0604020202020204" pitchFamily="34" charset="0"/>
                              <a:cs typeface="Arial" panose="020B0604020202020204" pitchFamily="34" charset="0"/>
                            </a:rPr>
                            <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en-US" sz="1400" b="1" dirty="0">
                              <a:solidFill>
                                <a:schemeClr val="tx1"/>
                              </a:solidFill>
                              <a:latin typeface="Arial" panose="020B0604020202020204" pitchFamily="34" charset="0"/>
                              <a:cs typeface="Arial" panose="020B0604020202020204" pitchFamily="34" charset="0"/>
                            </a:rPr>
                            <a:t>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dirty="0">
                              <a:solidFill>
                                <a:schemeClr val="tx1"/>
                              </a:solidFill>
                              <a:latin typeface="Arial" panose="020B0604020202020204" pitchFamily="34" charset="0"/>
                              <a:cs typeface="Arial" panose="020B0604020202020204" pitchFamily="34" charset="0"/>
                            </a:rPr>
                            <a: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endParaRPr lang="zh-SG"/>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68421" t="-1754" r="-2632" b="-364912"/>
                          </a:stretch>
                        </a:blipFill>
                      </a:tcPr>
                    </a:tc>
                    <a:extLst>
                      <a:ext uri="{0D108BD9-81ED-4DB2-BD59-A6C34878D82A}">
                        <a16:rowId xmlns:a16="http://schemas.microsoft.com/office/drawing/2014/main" val="1169223304"/>
                      </a:ext>
                    </a:extLst>
                  </a:tr>
                  <a:tr h="309947">
                    <a:tc>
                      <a:txBody>
                        <a:bodyPr/>
                        <a:lstStyle/>
                        <a:p>
                          <a:r>
                            <a:rPr lang="en-US" sz="1200" b="1" dirty="0">
                              <a:solidFill>
                                <a:schemeClr val="tx1"/>
                              </a:solidFill>
                              <a:latin typeface="Arial" panose="020B0604020202020204" pitchFamily="34" charset="0"/>
                              <a:cs typeface="Arial" panose="020B0604020202020204" pitchFamily="34" charset="0"/>
                            </a:rPr>
                            <a:t>SR power per beam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extLst>
                      <a:ext uri="{0D108BD9-81ED-4DB2-BD59-A6C34878D82A}">
                        <a16:rowId xmlns:a16="http://schemas.microsoft.com/office/drawing/2014/main" val="1748720800"/>
                      </a:ext>
                    </a:extLst>
                  </a:tr>
                  <a:tr h="309947">
                    <a:tc>
                      <a:txBody>
                        <a:bodyPr/>
                        <a:lstStyle/>
                        <a:p>
                          <a:r>
                            <a:rPr lang="en-US" sz="1200" b="1" dirty="0">
                              <a:solidFill>
                                <a:schemeClr val="tx1"/>
                              </a:solidFill>
                              <a:latin typeface="Arial" panose="020B0604020202020204" pitchFamily="34" charset="0"/>
                              <a:cs typeface="Arial" panose="020B0604020202020204" pitchFamily="34" charset="0"/>
                            </a:rPr>
                            <a:t>Bunch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268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11,934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3,978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1,297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256001711"/>
                      </a:ext>
                    </a:extLst>
                  </a:tr>
                  <a:tr h="309947">
                    <a:tc>
                      <a:txBody>
                        <a:bodyPr/>
                        <a:lstStyle/>
                        <a:p>
                          <a:r>
                            <a:rPr lang="en-US" sz="1200" b="1" dirty="0">
                              <a:solidFill>
                                <a:schemeClr val="tx1"/>
                              </a:solidFill>
                              <a:latin typeface="Arial" panose="020B0604020202020204" pitchFamily="34" charset="0"/>
                              <a:cs typeface="Arial" panose="020B0604020202020204" pitchFamily="34" charset="0"/>
                            </a:rPr>
                            <a:t>Bunch spacing* [ns]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dirty="0">
                              <a:effectLst/>
                              <a:latin typeface="Arial" panose="020B0604020202020204" pitchFamily="34" charset="0"/>
                              <a:ea typeface="等线" panose="02010600030101010101" pitchFamily="2" charset="-122"/>
                              <a:cs typeface="Arial" panose="020B0604020202020204" pitchFamily="34" charset="0"/>
                            </a:rPr>
                            <a:t>553.85</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dirty="0">
                              <a:effectLst/>
                              <a:latin typeface="Arial" panose="020B0604020202020204" pitchFamily="34" charset="0"/>
                              <a:ea typeface="等线" panose="02010600030101010101" pitchFamily="2" charset="-122"/>
                              <a:cs typeface="Arial" panose="020B0604020202020204" pitchFamily="34" charset="0"/>
                            </a:rPr>
                            <a:t>23.08</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dirty="0">
                              <a:effectLst/>
                              <a:latin typeface="Arial" panose="020B0604020202020204" pitchFamily="34" charset="0"/>
                              <a:ea typeface="等线" panose="02010600030101010101" pitchFamily="2" charset="-122"/>
                              <a:cs typeface="Arial" panose="020B0604020202020204" pitchFamily="34" charset="0"/>
                            </a:rPr>
                            <a:t>69.23</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dirty="0">
                              <a:effectLst/>
                              <a:latin typeface="Arial" panose="020B0604020202020204" pitchFamily="34" charset="0"/>
                              <a:ea typeface="等线" panose="02010600030101010101" pitchFamily="2" charset="-122"/>
                              <a:cs typeface="Arial" panose="020B0604020202020204" pitchFamily="34" charset="0"/>
                            </a:rPr>
                            <a:t>184.62</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dirty="0">
                              <a:effectLst/>
                              <a:latin typeface="Arial" panose="020B0604020202020204" pitchFamily="34" charset="0"/>
                              <a:ea typeface="等线" panose="02010600030101010101" pitchFamily="2" charset="-122"/>
                              <a:cs typeface="Arial" panose="020B0604020202020204" pitchFamily="34" charset="0"/>
                            </a:rPr>
                            <a:t>3969.23</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686723400"/>
                      </a:ext>
                    </a:extLst>
                  </a:tr>
                  <a:tr h="309947">
                    <a:tc>
                      <a:txBody>
                        <a:bodyPr/>
                        <a:lstStyle/>
                        <a:p>
                          <a:r>
                            <a:rPr lang="en-US" sz="1200" b="1" dirty="0">
                              <a:solidFill>
                                <a:srgbClr val="FF0000"/>
                              </a:solidFill>
                              <a:latin typeface="Arial" panose="020B0604020202020204" pitchFamily="34" charset="0"/>
                              <a:cs typeface="Arial" panose="020B0604020202020204" pitchFamily="34" charset="0"/>
                            </a:rPr>
                            <a:t>Case 14448 </a:t>
                          </a:r>
                          <a:r>
                            <a:rPr lang="en-US" altLang="zh-SG" sz="1200" b="1" dirty="0">
                              <a:solidFill>
                                <a:schemeClr val="tx1"/>
                              </a:solidFill>
                              <a:latin typeface="Arial" panose="020B0604020202020204" pitchFamily="34" charset="0"/>
                              <a:cs typeface="Arial" panose="020B0604020202020204" pitchFamily="34" charset="0"/>
                            </a:rPr>
                            <a:t>[ </a:t>
                          </a:r>
                          <a:r>
                            <a:rPr lang="en-US" altLang="zh-SG" sz="1200" b="1" dirty="0">
                              <a:solidFill>
                                <a:schemeClr val="tx1"/>
                              </a:solidFill>
                              <a:latin typeface="Arial" panose="020B0604020202020204" pitchFamily="34" charset="0"/>
                              <a:cs typeface="Arial" panose="020B0604020202020204" pitchFamily="34" charset="0"/>
                              <a:sym typeface="Symbol" panose="05050102010706020507" pitchFamily="18" charset="2"/>
                            </a:rPr>
                            <a:t> </a:t>
                          </a:r>
                          <a:r>
                            <a:rPr lang="en-US" altLang="zh-SG" sz="1200" b="1" dirty="0">
                              <a:solidFill>
                                <a:schemeClr val="tx1"/>
                              </a:solidFill>
                              <a:latin typeface="Arial" panose="020B0604020202020204" pitchFamily="34" charset="0"/>
                              <a:cs typeface="Arial" panose="020B0604020202020204" pitchFamily="34" charset="0"/>
                            </a:rPr>
                            <a:t>23.08 ns ]</a:t>
                          </a:r>
                          <a:endParaRPr lang="en-US" sz="1200" b="1" dirty="0">
                            <a:solidFill>
                              <a:srgbClr val="FF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1" dirty="0">
                              <a:solidFill>
                                <a:srgbClr val="FF0000"/>
                              </a:solidFill>
                              <a:latin typeface="Arial" panose="020B0604020202020204" pitchFamily="34" charset="0"/>
                              <a:cs typeface="Arial" panose="020B0604020202020204" pitchFamily="34" charset="0"/>
                            </a:rPr>
                            <a:t>24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1" dirty="0">
                              <a:solidFill>
                                <a:srgbClr val="3F3FFF"/>
                              </a:solidFill>
                              <a:latin typeface="Arial" panose="020B0604020202020204" pitchFamily="34" charset="0"/>
                              <a:cs typeface="Arial" panose="020B0604020202020204" pitchFamily="34" charset="0"/>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172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44737964"/>
                      </a:ext>
                    </a:extLst>
                  </a:tr>
                </a:tbl>
              </a:graphicData>
            </a:graphic>
          </p:graphicFrame>
        </mc:Fallback>
      </mc:AlternateContent>
      <p:sp>
        <p:nvSpPr>
          <p:cNvPr id="7" name="TextBox 6">
            <a:extLst>
              <a:ext uri="{FF2B5EF4-FFF2-40B4-BE49-F238E27FC236}">
                <a16:creationId xmlns:a16="http://schemas.microsoft.com/office/drawing/2014/main" xmlns="" id="{8B7C4D1C-5CCD-4742-B5A9-B44020638860}"/>
              </a:ext>
            </a:extLst>
          </p:cNvPr>
          <p:cNvSpPr txBox="1"/>
          <p:nvPr/>
        </p:nvSpPr>
        <p:spPr>
          <a:xfrm>
            <a:off x="767408" y="1470096"/>
            <a:ext cx="10712504" cy="2062103"/>
          </a:xfrm>
          <a:prstGeom prst="rect">
            <a:avLst/>
          </a:prstGeom>
          <a:noFill/>
        </p:spPr>
        <p:txBody>
          <a:bodyPr wrap="square">
            <a:spAutoFit/>
          </a:bodyPr>
          <a:lstStyle/>
          <a:p>
            <a:pPr marL="285750" indent="-285750" algn="just">
              <a:spcAft>
                <a:spcPts val="1200"/>
              </a:spcAft>
              <a:buFont typeface="Wingdings" panose="05000000000000000000" pitchFamily="2" charset="2"/>
              <a:buChar char="q"/>
            </a:pPr>
            <a:r>
              <a:rPr lang="en-US" kern="0" dirty="0">
                <a:sym typeface="Symbol" panose="05050102010706020507" pitchFamily="18" charset="2"/>
              </a:rPr>
              <a:t>CEPC will operate in the </a:t>
            </a:r>
            <a:r>
              <a:rPr lang="en-US" b="1" kern="0" dirty="0">
                <a:solidFill>
                  <a:srgbClr val="FF0000"/>
                </a:solidFill>
                <a:sym typeface="Symbol" panose="05050102010706020507" pitchFamily="18" charset="2"/>
              </a:rPr>
              <a:t>Higgs</a:t>
            </a:r>
            <a:r>
              <a:rPr lang="en-US" kern="0" dirty="0">
                <a:sym typeface="Symbol" panose="05050102010706020507" pitchFamily="18" charset="2"/>
              </a:rPr>
              <a:t> and the </a:t>
            </a:r>
            <a:r>
              <a:rPr lang="en-US" b="1" kern="0" dirty="0">
                <a:solidFill>
                  <a:srgbClr val="3F3FFF"/>
                </a:solidFill>
                <a:sym typeface="Symbol" panose="05050102010706020507" pitchFamily="18" charset="2"/>
              </a:rPr>
              <a:t>LL Z </a:t>
            </a:r>
            <a:r>
              <a:rPr lang="en-US" kern="0" dirty="0">
                <a:sym typeface="Symbol" panose="05050102010706020507" pitchFamily="18" charset="2"/>
              </a:rPr>
              <a:t>modes in the first 10 years.</a:t>
            </a:r>
          </a:p>
          <a:p>
            <a:pPr marL="285750" indent="-285750" algn="just">
              <a:spcAft>
                <a:spcPts val="1200"/>
              </a:spcAft>
              <a:buFont typeface="Wingdings" panose="05000000000000000000" pitchFamily="2" charset="2"/>
              <a:buChar char="q"/>
            </a:pPr>
            <a:r>
              <a:rPr lang="en-US" kern="0" dirty="0">
                <a:sym typeface="Symbol" panose="05050102010706020507" pitchFamily="18" charset="2"/>
              </a:rPr>
              <a:t>The bunch spacing for the </a:t>
            </a:r>
            <a:r>
              <a:rPr lang="en-US" b="1" kern="0" dirty="0">
                <a:solidFill>
                  <a:srgbClr val="3F3FFF"/>
                </a:solidFill>
                <a:sym typeface="Symbol" panose="05050102010706020507" pitchFamily="18" charset="2"/>
              </a:rPr>
              <a:t>LL Z</a:t>
            </a:r>
            <a:r>
              <a:rPr lang="en-US" kern="0" dirty="0">
                <a:sym typeface="Symbol" panose="05050102010706020507" pitchFamily="18" charset="2"/>
              </a:rPr>
              <a:t> mode is </a:t>
            </a:r>
            <a:r>
              <a:rPr lang="en-US" b="1" kern="0" dirty="0">
                <a:solidFill>
                  <a:srgbClr val="3F3FFF"/>
                </a:solidFill>
                <a:sym typeface="Symbol" panose="05050102010706020507" pitchFamily="18" charset="2"/>
              </a:rPr>
              <a:t>3×23.08</a:t>
            </a:r>
            <a:r>
              <a:rPr lang="en-US" kern="0" dirty="0">
                <a:sym typeface="Symbol" panose="05050102010706020507" pitchFamily="18" charset="2"/>
              </a:rPr>
              <a:t> </a:t>
            </a:r>
            <a:r>
              <a:rPr lang="en-US" b="1" kern="0" dirty="0">
                <a:solidFill>
                  <a:srgbClr val="3F3FFF"/>
                </a:solidFill>
                <a:sym typeface="Symbol" panose="05050102010706020507" pitchFamily="18" charset="2"/>
              </a:rPr>
              <a:t>ns</a:t>
            </a:r>
            <a:r>
              <a:rPr lang="en-US" kern="0" dirty="0">
                <a:sym typeface="Symbol" panose="05050102010706020507" pitchFamily="18" charset="2"/>
              </a:rPr>
              <a:t>. If the bunching spacing for the Higgs mode is an integer number of 3×23.08 ns, e.g. </a:t>
            </a:r>
            <a:r>
              <a:rPr lang="en-US" b="1" kern="0" dirty="0">
                <a:solidFill>
                  <a:srgbClr val="FF0000"/>
                </a:solidFill>
                <a:sym typeface="Symbol" panose="05050102010706020507" pitchFamily="18" charset="2"/>
              </a:rPr>
              <a:t>24×23.08 ns</a:t>
            </a:r>
            <a:r>
              <a:rPr lang="en-US" kern="0" dirty="0">
                <a:sym typeface="Symbol" panose="05050102010706020507" pitchFamily="18" charset="2"/>
              </a:rPr>
              <a:t>, the detector system could benefit more.</a:t>
            </a:r>
          </a:p>
          <a:p>
            <a:pPr marL="285750" indent="-285750" algn="just">
              <a:spcAft>
                <a:spcPts val="1200"/>
              </a:spcAft>
              <a:buFont typeface="Wingdings" panose="05000000000000000000" pitchFamily="2" charset="2"/>
              <a:buChar char="q"/>
            </a:pPr>
            <a:r>
              <a:rPr lang="en-US" dirty="0"/>
              <a:t>An estimation of the vertex detector using 65nm CMOS sensor shows that the power consumption per sensor chip is reduced from </a:t>
            </a:r>
            <a:r>
              <a:rPr lang="en-US" b="1" dirty="0"/>
              <a:t>310 to 165 </a:t>
            </a:r>
            <a:r>
              <a:rPr lang="en-US" b="1" dirty="0" err="1"/>
              <a:t>mW</a:t>
            </a:r>
            <a:r>
              <a:rPr lang="en-US" dirty="0"/>
              <a:t>, about 47% reduction. This significantly reduces the material budget, hence improve the physics performance. </a:t>
            </a:r>
          </a:p>
        </p:txBody>
      </p:sp>
      <mc:AlternateContent xmlns:mc="http://schemas.openxmlformats.org/markup-compatibility/2006" xmlns:a14="http://schemas.microsoft.com/office/drawing/2010/main">
        <mc:Choice Requires="a14">
          <p:graphicFrame>
            <p:nvGraphicFramePr>
              <p:cNvPr id="15" name="Table 7">
                <a:extLst>
                  <a:ext uri="{FF2B5EF4-FFF2-40B4-BE49-F238E27FC236}">
                    <a16:creationId xmlns:a16="http://schemas.microsoft.com/office/drawing/2014/main" xmlns="" id="{65221C69-EBCF-4CB2-946D-14F0F3A37B17}"/>
                  </a:ext>
                </a:extLst>
              </p:cNvPr>
              <p:cNvGraphicFramePr>
                <a:graphicFrameLocks noGrp="1"/>
              </p:cNvGraphicFramePr>
              <p:nvPr>
                <p:extLst>
                  <p:ext uri="{D42A27DB-BD31-4B8C-83A1-F6EECF244321}">
                    <p14:modId xmlns:p14="http://schemas.microsoft.com/office/powerpoint/2010/main" val="1920703516"/>
                  </p:ext>
                </p:extLst>
              </p:nvPr>
            </p:nvGraphicFramePr>
            <p:xfrm>
              <a:off x="6312024" y="4437112"/>
              <a:ext cx="4828539" cy="1507365"/>
            </p:xfrm>
            <a:graphic>
              <a:graphicData uri="http://schemas.openxmlformats.org/drawingml/2006/table">
                <a:tbl>
                  <a:tblPr firstRow="1" bandRow="1">
                    <a:tableStyleId>{F5AB1C69-6EDB-4FF4-983F-18BD219EF322}</a:tableStyleId>
                  </a:tblPr>
                  <a:tblGrid>
                    <a:gridCol w="2088232">
                      <a:extLst>
                        <a:ext uri="{9D8B030D-6E8A-4147-A177-3AD203B41FA5}">
                          <a16:colId xmlns:a16="http://schemas.microsoft.com/office/drawing/2014/main" xmlns="" val="363096450"/>
                        </a:ext>
                      </a:extLst>
                    </a:gridCol>
                    <a:gridCol w="648072">
                      <a:extLst>
                        <a:ext uri="{9D8B030D-6E8A-4147-A177-3AD203B41FA5}">
                          <a16:colId xmlns:a16="http://schemas.microsoft.com/office/drawing/2014/main" xmlns="" val="3291826647"/>
                        </a:ext>
                      </a:extLst>
                    </a:gridCol>
                    <a:gridCol w="648072">
                      <a:extLst>
                        <a:ext uri="{9D8B030D-6E8A-4147-A177-3AD203B41FA5}">
                          <a16:colId xmlns:a16="http://schemas.microsoft.com/office/drawing/2014/main" xmlns="" val="3988835998"/>
                        </a:ext>
                      </a:extLst>
                    </a:gridCol>
                    <a:gridCol w="648072">
                      <a:extLst>
                        <a:ext uri="{9D8B030D-6E8A-4147-A177-3AD203B41FA5}">
                          <a16:colId xmlns:a16="http://schemas.microsoft.com/office/drawing/2014/main" xmlns="" val="3926343796"/>
                        </a:ext>
                      </a:extLst>
                    </a:gridCol>
                    <a:gridCol w="796091">
                      <a:extLst>
                        <a:ext uri="{9D8B030D-6E8A-4147-A177-3AD203B41FA5}">
                          <a16:colId xmlns:a16="http://schemas.microsoft.com/office/drawing/2014/main" xmlns="" val="1204645338"/>
                        </a:ext>
                      </a:extLst>
                    </a:gridCol>
                  </a:tblGrid>
                  <a:tr h="301473">
                    <a:tc>
                      <a:txBody>
                        <a:bodyPr/>
                        <a:lstStyle/>
                        <a:p>
                          <a:pPr algn="ctr"/>
                          <a:r>
                            <a:rPr lang="en-US" sz="1200" b="1" dirty="0">
                              <a:solidFill>
                                <a:schemeClr val="bg1"/>
                              </a:solidFill>
                              <a:latin typeface="Arial" panose="020B0604020202020204" pitchFamily="34" charset="0"/>
                              <a:cs typeface="Arial" panose="020B0604020202020204" pitchFamily="34" charset="0"/>
                            </a:rPr>
                            <a:t>SR 50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90000"/>
                            <a:lumOff val="1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14:m>
                            <m:oMath xmlns:m="http://schemas.openxmlformats.org/officeDocument/2006/math">
                              <m:r>
                                <a:rPr lang="en-US" sz="1200" b="1" i="0" smtClean="0">
                                  <a:solidFill>
                                    <a:schemeClr val="tx1"/>
                                  </a:solidFill>
                                  <a:latin typeface="Cambria Math" panose="02040503050406030204" pitchFamily="18" charset="0"/>
                                  <a:cs typeface="Arial" panose="020B0604020202020204" pitchFamily="34" charset="0"/>
                                </a:rPr>
                                <m:t>𝐭</m:t>
                              </m:r>
                              <m:acc>
                                <m:accPr>
                                  <m:chr m:val="̅"/>
                                  <m:ctrlPr>
                                    <a:rPr lang="en-US" sz="1200" b="1" i="1" smtClean="0">
                                      <a:solidFill>
                                        <a:schemeClr val="tx1"/>
                                      </a:solidFill>
                                      <a:latin typeface="Cambria Math" panose="02040503050406030204" pitchFamily="18" charset="0"/>
                                      <a:cs typeface="Arial" panose="020B0604020202020204" pitchFamily="34" charset="0"/>
                                    </a:rPr>
                                  </m:ctrlPr>
                                </m:accPr>
                                <m:e>
                                  <m:r>
                                    <a:rPr lang="en-US" sz="1200" b="1" i="0" smtClean="0">
                                      <a:solidFill>
                                        <a:schemeClr val="tx1"/>
                                      </a:solidFill>
                                      <a:latin typeface="Cambria Math" panose="02040503050406030204" pitchFamily="18" charset="0"/>
                                      <a:cs typeface="Arial" panose="020B0604020202020204" pitchFamily="34" charset="0"/>
                                    </a:rPr>
                                    <m:t>𝐭</m:t>
                                  </m:r>
                                </m:e>
                              </m:acc>
                            </m:oMath>
                          </a14:m>
                          <a:r>
                            <a:rPr lang="en-US" sz="1200" b="1" i="0" dirty="0">
                              <a:solidFill>
                                <a:schemeClr val="tx1"/>
                              </a:solidFill>
                              <a:latin typeface="Arial" panose="020B0604020202020204" pitchFamily="34" charset="0"/>
                              <a:cs typeface="Arial" panose="020B0604020202020204" pitchFamily="34" charset="0"/>
                            </a:rPr>
                            <a:t> </a:t>
                          </a:r>
                          <a:endParaRPr lang="en-US" sz="12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xmlns="" val="1169223304"/>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SR power per beam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gridSpan="4">
                      <a:txBody>
                        <a:bodyPr/>
                        <a:lstStyle/>
                        <a:p>
                          <a:pPr algn="ctr"/>
                          <a:r>
                            <a:rPr lang="en-US" sz="1200" b="0" dirty="0">
                              <a:solidFill>
                                <a:schemeClr val="tx1"/>
                              </a:solidFill>
                              <a:latin typeface="Arial" panose="020B0604020202020204" pitchFamily="34" charset="0"/>
                              <a:cs typeface="Arial" panose="020B0604020202020204" pitchFamily="34" charset="0"/>
                            </a:rPr>
                            <a:t>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hMerge="1">
                      <a:txBody>
                        <a:bodyPr/>
                        <a:lstStyle/>
                        <a:p>
                          <a:endParaRPr lang="zh-SG" altLang="en-US"/>
                        </a:p>
                      </a:txBody>
                      <a:tcPr/>
                    </a:tc>
                    <a:tc hMerge="1">
                      <a:txBody>
                        <a:bodyPr/>
                        <a:lstStyle/>
                        <a:p>
                          <a:endParaRPr lang="zh-SG" altLang="en-US"/>
                        </a:p>
                      </a:txBody>
                      <a:tcPr/>
                    </a:tc>
                    <a:tc hMerge="1">
                      <a:txBody>
                        <a:bodyPr/>
                        <a:lstStyle/>
                        <a:p>
                          <a:endParaRPr lang="zh-SG" altLang="en-US"/>
                        </a:p>
                      </a:txBody>
                      <a:tcPr/>
                    </a:tc>
                    <a:extLst>
                      <a:ext uri="{0D108BD9-81ED-4DB2-BD59-A6C34878D82A}">
                        <a16:rowId xmlns:a16="http://schemas.microsoft.com/office/drawing/2014/main" xmlns="" val="17487208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446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13,104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2,162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xmlns="" val="2256001711"/>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spacing* [ns]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276.92</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23.08</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138.46</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2584.62</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xmlns="" val="686723400"/>
                      </a:ext>
                    </a:extLst>
                  </a:tr>
                  <a:tr h="301473">
                    <a:tc>
                      <a:txBody>
                        <a:bodyPr/>
                        <a:lstStyle/>
                        <a:p>
                          <a:r>
                            <a:rPr lang="en-US" altLang="zh-SG" sz="1200" b="1" dirty="0">
                              <a:solidFill>
                                <a:srgbClr val="FF0000"/>
                              </a:solidFill>
                              <a:latin typeface="Arial" panose="020B0604020202020204" pitchFamily="34" charset="0"/>
                              <a:cs typeface="Arial" panose="020B0604020202020204" pitchFamily="34" charset="0"/>
                            </a:rPr>
                            <a:t>Case 14448 </a:t>
                          </a:r>
                          <a:r>
                            <a:rPr lang="en-US" altLang="zh-SG" sz="1200" b="1" dirty="0">
                              <a:solidFill>
                                <a:schemeClr val="tx1"/>
                              </a:solidFill>
                              <a:latin typeface="Arial" panose="020B0604020202020204" pitchFamily="34" charset="0"/>
                              <a:cs typeface="Arial" panose="020B0604020202020204" pitchFamily="34" charset="0"/>
                            </a:rPr>
                            <a:t>[ </a:t>
                          </a:r>
                          <a:r>
                            <a:rPr lang="en-US" altLang="zh-SG" sz="1200" b="1" dirty="0">
                              <a:solidFill>
                                <a:schemeClr val="tx1"/>
                              </a:solidFill>
                              <a:latin typeface="Arial" panose="020B0604020202020204" pitchFamily="34" charset="0"/>
                              <a:cs typeface="Arial" panose="020B0604020202020204" pitchFamily="34" charset="0"/>
                              <a:sym typeface="Symbol" panose="05050102010706020507" pitchFamily="18" charset="2"/>
                            </a:rPr>
                            <a:t></a:t>
                          </a:r>
                          <a:r>
                            <a:rPr lang="en-US" altLang="zh-SG" sz="1200" b="1" dirty="0">
                              <a:solidFill>
                                <a:schemeClr val="tx1"/>
                              </a:solidFill>
                              <a:latin typeface="Arial" panose="020B0604020202020204" pitchFamily="34" charset="0"/>
                              <a:cs typeface="Arial" panose="020B0604020202020204" pitchFamily="34" charset="0"/>
                            </a:rPr>
                            <a:t>23.08 ns ]</a:t>
                          </a:r>
                          <a:endParaRPr lang="en-US" altLang="zh-SG" sz="1200" b="1" dirty="0">
                            <a:solidFill>
                              <a:srgbClr val="FF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en-US" altLang="zh-CN" sz="1200" dirty="0">
                              <a:effectLst/>
                              <a:latin typeface="Arial" panose="020B0604020202020204" pitchFamily="34" charset="0"/>
                              <a:ea typeface="等线" panose="02010600030101010101" pitchFamily="2" charset="-122"/>
                              <a:cs typeface="Arial" panose="020B0604020202020204" pitchFamily="34" charset="0"/>
                            </a:rPr>
                            <a:t>12</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en-US" altLang="zh-CN" sz="1200" b="0" kern="1200" dirty="0">
                              <a:solidFill>
                                <a:schemeClr val="tx1"/>
                              </a:solidFill>
                              <a:latin typeface="Arial" panose="020B0604020202020204" pitchFamily="34" charset="0"/>
                              <a:ea typeface="+mn-ea"/>
                              <a:cs typeface="Arial" panose="020B0604020202020204" pitchFamily="34" charset="0"/>
                            </a:rPr>
                            <a:t>1</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en-US" altLang="zh-CN" sz="1200" b="0" kern="1200" dirty="0">
                              <a:solidFill>
                                <a:schemeClr val="tx1"/>
                              </a:solidFill>
                              <a:latin typeface="Arial" panose="020B0604020202020204" pitchFamily="34" charset="0"/>
                              <a:ea typeface="+mn-ea"/>
                              <a:cs typeface="Arial" panose="020B0604020202020204" pitchFamily="34" charset="0"/>
                            </a:rPr>
                            <a:t>6</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en-US" sz="1200" b="0" dirty="0">
                              <a:solidFill>
                                <a:schemeClr val="tx1"/>
                              </a:solidFill>
                              <a:latin typeface="Arial" panose="020B0604020202020204" pitchFamily="34" charset="0"/>
                              <a:cs typeface="Arial" panose="020B0604020202020204" pitchFamily="34" charset="0"/>
                            </a:rPr>
                            <a:t>112</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4246829500"/>
                      </a:ext>
                    </a:extLst>
                  </a:tr>
                </a:tbl>
              </a:graphicData>
            </a:graphic>
          </p:graphicFrame>
        </mc:Choice>
        <mc:Fallback xmlns="">
          <p:graphicFrame>
            <p:nvGraphicFramePr>
              <p:cNvPr id="15" name="Table 7">
                <a:extLst>
                  <a:ext uri="{FF2B5EF4-FFF2-40B4-BE49-F238E27FC236}">
                    <a16:creationId xmlns:a16="http://schemas.microsoft.com/office/drawing/2014/main" id="{65221C69-EBCF-4CB2-946D-14F0F3A37B17}"/>
                  </a:ext>
                </a:extLst>
              </p:cNvPr>
              <p:cNvGraphicFramePr>
                <a:graphicFrameLocks noGrp="1"/>
              </p:cNvGraphicFramePr>
              <p:nvPr>
                <p:extLst>
                  <p:ext uri="{D42A27DB-BD31-4B8C-83A1-F6EECF244321}">
                    <p14:modId xmlns:p14="http://schemas.microsoft.com/office/powerpoint/2010/main" val="1920703516"/>
                  </p:ext>
                </p:extLst>
              </p:nvPr>
            </p:nvGraphicFramePr>
            <p:xfrm>
              <a:off x="6312024" y="4437112"/>
              <a:ext cx="4828539" cy="1507365"/>
            </p:xfrm>
            <a:graphic>
              <a:graphicData uri="http://schemas.openxmlformats.org/drawingml/2006/table">
                <a:tbl>
                  <a:tblPr firstRow="1" bandRow="1">
                    <a:tableStyleId>{F5AB1C69-6EDB-4FF4-983F-18BD219EF322}</a:tableStyleId>
                  </a:tblPr>
                  <a:tblGrid>
                    <a:gridCol w="2088232">
                      <a:extLst>
                        <a:ext uri="{9D8B030D-6E8A-4147-A177-3AD203B41FA5}">
                          <a16:colId xmlns:a16="http://schemas.microsoft.com/office/drawing/2014/main" val="363096450"/>
                        </a:ext>
                      </a:extLst>
                    </a:gridCol>
                    <a:gridCol w="648072">
                      <a:extLst>
                        <a:ext uri="{9D8B030D-6E8A-4147-A177-3AD203B41FA5}">
                          <a16:colId xmlns:a16="http://schemas.microsoft.com/office/drawing/2014/main" val="3291826647"/>
                        </a:ext>
                      </a:extLst>
                    </a:gridCol>
                    <a:gridCol w="648072">
                      <a:extLst>
                        <a:ext uri="{9D8B030D-6E8A-4147-A177-3AD203B41FA5}">
                          <a16:colId xmlns:a16="http://schemas.microsoft.com/office/drawing/2014/main" val="3988835998"/>
                        </a:ext>
                      </a:extLst>
                    </a:gridCol>
                    <a:gridCol w="648072">
                      <a:extLst>
                        <a:ext uri="{9D8B030D-6E8A-4147-A177-3AD203B41FA5}">
                          <a16:colId xmlns:a16="http://schemas.microsoft.com/office/drawing/2014/main" val="3926343796"/>
                        </a:ext>
                      </a:extLst>
                    </a:gridCol>
                    <a:gridCol w="796091">
                      <a:extLst>
                        <a:ext uri="{9D8B030D-6E8A-4147-A177-3AD203B41FA5}">
                          <a16:colId xmlns:a16="http://schemas.microsoft.com/office/drawing/2014/main" val="1204645338"/>
                        </a:ext>
                      </a:extLst>
                    </a:gridCol>
                  </a:tblGrid>
                  <a:tr h="301473">
                    <a:tc>
                      <a:txBody>
                        <a:bodyPr/>
                        <a:lstStyle/>
                        <a:p>
                          <a:pPr algn="ctr"/>
                          <a:r>
                            <a:rPr lang="en-US" sz="1200" b="1" dirty="0">
                              <a:solidFill>
                                <a:schemeClr val="bg1"/>
                              </a:solidFill>
                              <a:latin typeface="Arial" panose="020B0604020202020204" pitchFamily="34" charset="0"/>
                              <a:cs typeface="Arial" panose="020B0604020202020204" pitchFamily="34" charset="0"/>
                            </a:rPr>
                            <a:t>SR 50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90000"/>
                            <a:lumOff val="1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endParaRPr lang="zh-SG"/>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506107" t="-2000" r="-1527" b="-406000"/>
                          </a:stretch>
                        </a:blipFill>
                      </a:tcPr>
                    </a:tc>
                    <a:extLst>
                      <a:ext uri="{0D108BD9-81ED-4DB2-BD59-A6C34878D82A}">
                        <a16:rowId xmlns:a16="http://schemas.microsoft.com/office/drawing/2014/main" val="1169223304"/>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SR power per beam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gridSpan="4">
                      <a:txBody>
                        <a:bodyPr/>
                        <a:lstStyle/>
                        <a:p>
                          <a:pPr algn="ctr"/>
                          <a:r>
                            <a:rPr lang="en-US" sz="1200" b="0" dirty="0">
                              <a:solidFill>
                                <a:schemeClr val="tx1"/>
                              </a:solidFill>
                              <a:latin typeface="Arial" panose="020B0604020202020204" pitchFamily="34" charset="0"/>
                              <a:cs typeface="Arial" panose="020B0604020202020204" pitchFamily="34" charset="0"/>
                            </a:rPr>
                            <a:t>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hMerge="1">
                      <a:txBody>
                        <a:bodyPr/>
                        <a:lstStyle/>
                        <a:p>
                          <a:endParaRPr lang="zh-SG" altLang="en-US"/>
                        </a:p>
                      </a:txBody>
                      <a:tcPr/>
                    </a:tc>
                    <a:tc hMerge="1">
                      <a:txBody>
                        <a:bodyPr/>
                        <a:lstStyle/>
                        <a:p>
                          <a:endParaRPr lang="zh-SG" altLang="en-US"/>
                        </a:p>
                      </a:txBody>
                      <a:tcPr/>
                    </a:tc>
                    <a:tc hMerge="1">
                      <a:txBody>
                        <a:bodyPr/>
                        <a:lstStyle/>
                        <a:p>
                          <a:endParaRPr lang="zh-SG" altLang="en-US"/>
                        </a:p>
                      </a:txBody>
                      <a:tcPr/>
                    </a:tc>
                    <a:extLst>
                      <a:ext uri="{0D108BD9-81ED-4DB2-BD59-A6C34878D82A}">
                        <a16:rowId xmlns:a16="http://schemas.microsoft.com/office/drawing/2014/main" val="17487208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446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13,104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2,162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256001711"/>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spacing* [ns]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276.92</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23.08</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138.46</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2584.62</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686723400"/>
                      </a:ext>
                    </a:extLst>
                  </a:tr>
                  <a:tr h="301473">
                    <a:tc>
                      <a:txBody>
                        <a:bodyPr/>
                        <a:lstStyle/>
                        <a:p>
                          <a:r>
                            <a:rPr lang="en-US" altLang="zh-SG" sz="1200" b="1" dirty="0">
                              <a:solidFill>
                                <a:srgbClr val="FF0000"/>
                              </a:solidFill>
                              <a:latin typeface="Arial" panose="020B0604020202020204" pitchFamily="34" charset="0"/>
                              <a:cs typeface="Arial" panose="020B0604020202020204" pitchFamily="34" charset="0"/>
                            </a:rPr>
                            <a:t>Case 14448 </a:t>
                          </a:r>
                          <a:r>
                            <a:rPr lang="en-US" altLang="zh-SG" sz="1200" b="1" dirty="0">
                              <a:solidFill>
                                <a:schemeClr val="tx1"/>
                              </a:solidFill>
                              <a:latin typeface="Arial" panose="020B0604020202020204" pitchFamily="34" charset="0"/>
                              <a:cs typeface="Arial" panose="020B0604020202020204" pitchFamily="34" charset="0"/>
                            </a:rPr>
                            <a:t>[ </a:t>
                          </a:r>
                          <a:r>
                            <a:rPr lang="en-US" altLang="zh-SG" sz="1200" b="1" dirty="0">
                              <a:solidFill>
                                <a:schemeClr val="tx1"/>
                              </a:solidFill>
                              <a:latin typeface="Arial" panose="020B0604020202020204" pitchFamily="34" charset="0"/>
                              <a:cs typeface="Arial" panose="020B0604020202020204" pitchFamily="34" charset="0"/>
                              <a:sym typeface="Symbol" panose="05050102010706020507" pitchFamily="18" charset="2"/>
                            </a:rPr>
                            <a:t></a:t>
                          </a:r>
                          <a:r>
                            <a:rPr lang="en-US" altLang="zh-SG" sz="1200" b="1" dirty="0">
                              <a:solidFill>
                                <a:schemeClr val="tx1"/>
                              </a:solidFill>
                              <a:latin typeface="Arial" panose="020B0604020202020204" pitchFamily="34" charset="0"/>
                              <a:cs typeface="Arial" panose="020B0604020202020204" pitchFamily="34" charset="0"/>
                            </a:rPr>
                            <a:t>23.08 ns ]</a:t>
                          </a:r>
                          <a:endParaRPr lang="en-US" altLang="zh-SG" sz="1200" b="1" dirty="0">
                            <a:solidFill>
                              <a:srgbClr val="FF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en-US" altLang="zh-CN" sz="1200" dirty="0">
                              <a:effectLst/>
                              <a:latin typeface="Arial" panose="020B0604020202020204" pitchFamily="34" charset="0"/>
                              <a:ea typeface="等线" panose="02010600030101010101" pitchFamily="2" charset="-122"/>
                              <a:cs typeface="Arial" panose="020B0604020202020204" pitchFamily="34" charset="0"/>
                            </a:rPr>
                            <a:t>12</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en-US" altLang="zh-CN" sz="1200" b="0" kern="1200" dirty="0">
                              <a:solidFill>
                                <a:schemeClr val="tx1"/>
                              </a:solidFill>
                              <a:latin typeface="Arial" panose="020B0604020202020204" pitchFamily="34" charset="0"/>
                              <a:ea typeface="+mn-ea"/>
                              <a:cs typeface="Arial" panose="020B0604020202020204" pitchFamily="34" charset="0"/>
                            </a:rPr>
                            <a:t>1</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en-US" altLang="zh-CN" sz="1200" b="0" kern="1200" dirty="0">
                              <a:solidFill>
                                <a:schemeClr val="tx1"/>
                              </a:solidFill>
                              <a:latin typeface="Arial" panose="020B0604020202020204" pitchFamily="34" charset="0"/>
                              <a:ea typeface="+mn-ea"/>
                              <a:cs typeface="Arial" panose="020B0604020202020204" pitchFamily="34" charset="0"/>
                            </a:rPr>
                            <a:t>6</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en-US" sz="1200" b="0" dirty="0">
                              <a:solidFill>
                                <a:schemeClr val="tx1"/>
                              </a:solidFill>
                              <a:latin typeface="Arial" panose="020B0604020202020204" pitchFamily="34" charset="0"/>
                              <a:cs typeface="Arial" panose="020B0604020202020204" pitchFamily="34" charset="0"/>
                            </a:rPr>
                            <a:t>112</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46829500"/>
                      </a:ext>
                    </a:extLst>
                  </a:tr>
                </a:tbl>
              </a:graphicData>
            </a:graphic>
          </p:graphicFrame>
        </mc:Fallback>
      </mc:AlternateContent>
      <p:sp>
        <p:nvSpPr>
          <p:cNvPr id="16" name="TextBox 9">
            <a:extLst>
              <a:ext uri="{FF2B5EF4-FFF2-40B4-BE49-F238E27FC236}">
                <a16:creationId xmlns:a16="http://schemas.microsoft.com/office/drawing/2014/main" xmlns="" id="{F42754FF-2E0E-405B-A151-3A0710B2D2BC}"/>
              </a:ext>
            </a:extLst>
          </p:cNvPr>
          <p:cNvSpPr txBox="1"/>
          <p:nvPr/>
        </p:nvSpPr>
        <p:spPr>
          <a:xfrm>
            <a:off x="2351584" y="3774352"/>
            <a:ext cx="2194832" cy="338554"/>
          </a:xfrm>
          <a:prstGeom prst="rect">
            <a:avLst/>
          </a:prstGeom>
          <a:solidFill>
            <a:srgbClr val="006600"/>
          </a:solidFill>
        </p:spPr>
        <p:txBody>
          <a:bodyPr wrap="none">
            <a:spAutoFit/>
          </a:bodyPr>
          <a:lstStyle/>
          <a:p>
            <a:r>
              <a:rPr lang="en-US" sz="1600" b="1" kern="0" dirty="0">
                <a:solidFill>
                  <a:schemeClr val="accent1">
                    <a:lumMod val="20000"/>
                    <a:lumOff val="80000"/>
                  </a:schemeClr>
                </a:solidFill>
                <a:sym typeface="Symbol" panose="05050102010706020507" pitchFamily="18" charset="2"/>
              </a:rPr>
              <a:t>14,448 = 24  3  7  43</a:t>
            </a:r>
            <a:endParaRPr lang="en-US" sz="1600" b="1" dirty="0">
              <a:solidFill>
                <a:schemeClr val="accent1">
                  <a:lumMod val="20000"/>
                  <a:lumOff val="80000"/>
                </a:schemeClr>
              </a:solidFill>
            </a:endParaRPr>
          </a:p>
        </p:txBody>
      </p:sp>
      <mc:AlternateContent xmlns:mc="http://schemas.openxmlformats.org/markup-compatibility/2006" xmlns:a14="http://schemas.microsoft.com/office/drawing/2010/main">
        <mc:Choice Requires="a14">
          <p:sp>
            <p:nvSpPr>
              <p:cNvPr id="17" name="文本框 16">
                <a:extLst>
                  <a:ext uri="{FF2B5EF4-FFF2-40B4-BE49-F238E27FC236}">
                    <a16:creationId xmlns:a16="http://schemas.microsoft.com/office/drawing/2014/main" xmlns="" id="{379B838B-3BA0-4A99-9D49-6C41170DD9D1}"/>
                  </a:ext>
                </a:extLst>
              </p:cNvPr>
              <p:cNvSpPr txBox="1"/>
              <p:nvPr/>
            </p:nvSpPr>
            <p:spPr>
              <a:xfrm>
                <a:off x="5519936" y="3774352"/>
                <a:ext cx="3960440"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14:m>
                  <m:oMath xmlns:m="http://schemas.openxmlformats.org/officeDocument/2006/math">
                    <m:r>
                      <a:rPr lang="en-US" altLang="zh-SG" sz="1800" i="1" smtClean="0">
                        <a:effectLst/>
                        <a:latin typeface="Cambria Math" panose="02040503050406030204" pitchFamily="18" charset="0"/>
                        <a:ea typeface="等线" panose="02010600030101010101" pitchFamily="2" charset="-122"/>
                        <a:cs typeface="Times New Roman" panose="02020603050405020304" pitchFamily="18" charset="0"/>
                      </a:rPr>
                      <m:t>14448×23.08</m:t>
                    </m:r>
                    <m:r>
                      <a:rPr lang="en-US" altLang="zh-SG" sz="1800" i="1" smtClean="0">
                        <a:effectLst/>
                        <a:latin typeface="Cambria Math" panose="02040503050406030204" pitchFamily="18" charset="0"/>
                        <a:ea typeface="等线" panose="02010600030101010101" pitchFamily="2" charset="-122"/>
                        <a:cs typeface="Times New Roman" panose="02020603050405020304" pitchFamily="18" charset="0"/>
                      </a:rPr>
                      <m:t>𝑛𝑠</m:t>
                    </m:r>
                    <m:r>
                      <a:rPr lang="en-US" altLang="zh-SG" sz="1800" i="1" smtClean="0">
                        <a:effectLst/>
                        <a:latin typeface="Cambria Math" panose="02040503050406030204" pitchFamily="18" charset="0"/>
                        <a:ea typeface="等线" panose="02010600030101010101" pitchFamily="2" charset="-122"/>
                        <a:cs typeface="Times New Roman" panose="02020603050405020304" pitchFamily="18" charset="0"/>
                      </a:rPr>
                      <m:t>×</m:t>
                    </m:r>
                    <m:r>
                      <a:rPr lang="en-US" altLang="zh-SG" sz="1800" i="1" smtClean="0">
                        <a:effectLst/>
                        <a:latin typeface="Cambria Math" panose="02040503050406030204" pitchFamily="18" charset="0"/>
                        <a:ea typeface="等线" panose="02010600030101010101" pitchFamily="2" charset="-122"/>
                        <a:cs typeface="Times New Roman" panose="02020603050405020304" pitchFamily="18" charset="0"/>
                      </a:rPr>
                      <m:t>𝑐</m:t>
                    </m:r>
                    <m:r>
                      <a:rPr lang="en-US" altLang="zh-SG" sz="1800" i="1" smtClean="0">
                        <a:effectLst/>
                        <a:latin typeface="Cambria Math" panose="02040503050406030204" pitchFamily="18" charset="0"/>
                        <a:ea typeface="等线" panose="02010600030101010101" pitchFamily="2" charset="-122"/>
                        <a:cs typeface="Times New Roman" panose="02020603050405020304" pitchFamily="18" charset="0"/>
                      </a:rPr>
                      <m:t>=99955.418</m:t>
                    </m:r>
                    <m:r>
                      <a:rPr lang="en-US" altLang="zh-SG" sz="1800" i="1" smtClean="0">
                        <a:effectLst/>
                        <a:latin typeface="Cambria Math" panose="02040503050406030204" pitchFamily="18" charset="0"/>
                        <a:ea typeface="等线" panose="02010600030101010101" pitchFamily="2" charset="-122"/>
                        <a:cs typeface="Times New Roman" panose="02020603050405020304" pitchFamily="18" charset="0"/>
                      </a:rPr>
                      <m:t>𝑚</m:t>
                    </m:r>
                  </m:oMath>
                </a14:m>
                <a:r>
                  <a:rPr lang="en-US" altLang="zh-SG" sz="1800" dirty="0">
                    <a:effectLst/>
                    <a:latin typeface="Times New Roman" panose="02020603050405020304" pitchFamily="18" charset="0"/>
                    <a:ea typeface="等线" panose="02010600030101010101" pitchFamily="2" charset="-122"/>
                  </a:rPr>
                  <a:t> </a:t>
                </a:r>
                <a:endParaRPr lang="zh-SG" altLang="en-US" dirty="0"/>
              </a:p>
            </p:txBody>
          </p:sp>
        </mc:Choice>
        <mc:Fallback xmlns="">
          <p:sp>
            <p:nvSpPr>
              <p:cNvPr id="17" name="文本框 16">
                <a:extLst>
                  <a:ext uri="{FF2B5EF4-FFF2-40B4-BE49-F238E27FC236}">
                    <a16:creationId xmlns:a16="http://schemas.microsoft.com/office/drawing/2014/main" id="{379B838B-3BA0-4A99-9D49-6C41170DD9D1}"/>
                  </a:ext>
                </a:extLst>
              </p:cNvPr>
              <p:cNvSpPr txBox="1">
                <a:spLocks noRot="1" noChangeAspect="1" noMove="1" noResize="1" noEditPoints="1" noAdjustHandles="1" noChangeArrowheads="1" noChangeShapeType="1" noTextEdit="1"/>
              </p:cNvSpPr>
              <p:nvPr/>
            </p:nvSpPr>
            <p:spPr>
              <a:xfrm>
                <a:off x="5519936" y="3774352"/>
                <a:ext cx="3960440" cy="369332"/>
              </a:xfrm>
              <a:prstGeom prst="rect">
                <a:avLst/>
              </a:prstGeom>
              <a:blipFill>
                <a:blip r:embed="rId4"/>
                <a:stretch>
                  <a:fillRect/>
                </a:stretch>
              </a:blipFill>
            </p:spPr>
            <p:txBody>
              <a:bodyPr/>
              <a:lstStyle/>
              <a:p>
                <a:r>
                  <a:rPr lang="zh-SG" altLang="en-US">
                    <a:noFill/>
                  </a:rPr>
                  <a:t> </a:t>
                </a:r>
              </a:p>
            </p:txBody>
          </p:sp>
        </mc:Fallback>
      </mc:AlternateContent>
      <p:sp>
        <p:nvSpPr>
          <p:cNvPr id="18" name="文本框 17">
            <a:extLst>
              <a:ext uri="{FF2B5EF4-FFF2-40B4-BE49-F238E27FC236}">
                <a16:creationId xmlns:a16="http://schemas.microsoft.com/office/drawing/2014/main" xmlns="" id="{0D5E65D2-DDA2-4CD8-834D-EEB1ECD813D8}"/>
              </a:ext>
            </a:extLst>
          </p:cNvPr>
          <p:cNvSpPr txBox="1"/>
          <p:nvPr/>
        </p:nvSpPr>
        <p:spPr>
          <a:xfrm>
            <a:off x="7943528" y="1049929"/>
            <a:ext cx="4248472" cy="461665"/>
          </a:xfrm>
          <a:prstGeom prst="rect">
            <a:avLst/>
          </a:prstGeom>
          <a:noFill/>
        </p:spPr>
        <p:txBody>
          <a:bodyPr wrap="square" rtlCol="0">
            <a:spAutoFit/>
          </a:bodyPr>
          <a:lstStyle/>
          <a:p>
            <a:r>
              <a:rPr lang="en-US" altLang="zh-SG" sz="1200" dirty="0"/>
              <a:t>D. Wang, </a:t>
            </a:r>
            <a:r>
              <a:rPr lang="en-US" altLang="zh-SG" sz="1200" dirty="0" smtClean="0"/>
              <a:t>J. Gao, </a:t>
            </a:r>
            <a:r>
              <a:rPr lang="en-US" altLang="zh-SG" sz="1200" dirty="0"/>
              <a:t>X. H. Cui, C. Meng, Y. W. Wang, D. P. </a:t>
            </a:r>
            <a:r>
              <a:rPr lang="en-US" altLang="zh-SG" sz="1200" dirty="0" err="1"/>
              <a:t>Jin</a:t>
            </a:r>
            <a:r>
              <a:rPr lang="en-US" altLang="zh-SG" sz="1200" dirty="0"/>
              <a:t>, G. Lei, J. H. Chen, Y. H. Li, J. C. Wang, W. Wei, J. B. Ye, J. Y. </a:t>
            </a:r>
            <a:r>
              <a:rPr lang="en-US" altLang="zh-SG" sz="1200" dirty="0" err="1"/>
              <a:t>Zhai</a:t>
            </a:r>
            <a:r>
              <a:rPr lang="en-US" altLang="zh-SG" sz="1200" dirty="0"/>
              <a:t>, S. S. Sun, …</a:t>
            </a:r>
            <a:endParaRPr lang="zh-SG" altLang="en-US" sz="1200" dirty="0"/>
          </a:p>
        </p:txBody>
      </p:sp>
    </p:spTree>
    <p:extLst>
      <p:ext uri="{BB962C8B-B14F-4D97-AF65-F5344CB8AC3E}">
        <p14:creationId xmlns:p14="http://schemas.microsoft.com/office/powerpoint/2010/main" val="40343618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4229A66A-D1F5-4605-8302-977F8757A89D}"/>
              </a:ext>
            </a:extLst>
          </p:cNvPr>
          <p:cNvSpPr>
            <a:spLocks noGrp="1"/>
          </p:cNvSpPr>
          <p:nvPr>
            <p:ph idx="1"/>
          </p:nvPr>
        </p:nvSpPr>
        <p:spPr>
          <a:xfrm>
            <a:off x="623392" y="1484784"/>
            <a:ext cx="11175032" cy="3435045"/>
          </a:xfrm>
        </p:spPr>
        <p:txBody>
          <a:bodyPr/>
          <a:lstStyle/>
          <a:p>
            <a:r>
              <a:rPr lang="en-US" altLang="zh-CN" sz="2800" dirty="0">
                <a:latin typeface="Times New Roman" panose="02020603050405020304" pitchFamily="18" charset="0"/>
                <a:cs typeface="Times New Roman" panose="02020603050405020304" pitchFamily="18" charset="0"/>
              </a:rPr>
              <a:t>Complete the CEPC proposal by the end of 2025</a:t>
            </a:r>
          </a:p>
          <a:p>
            <a:r>
              <a:rPr lang="en-US" altLang="zh-CN" dirty="0">
                <a:latin typeface="Times New Roman" panose="02020603050405020304" pitchFamily="18" charset="0"/>
                <a:cs typeface="Times New Roman" panose="02020603050405020304" pitchFamily="18" charset="0"/>
              </a:rPr>
              <a:t>2027 (June), finish the study in EDR plan</a:t>
            </a:r>
          </a:p>
          <a:p>
            <a:endParaRPr lang="en-US" altLang="zh-CN" sz="2800" dirty="0"/>
          </a:p>
          <a:p>
            <a:endParaRPr lang="zh-CN" altLang="en-US" dirty="0"/>
          </a:p>
        </p:txBody>
      </p:sp>
      <p:sp>
        <p:nvSpPr>
          <p:cNvPr id="3" name="标题 2">
            <a:extLst>
              <a:ext uri="{FF2B5EF4-FFF2-40B4-BE49-F238E27FC236}">
                <a16:creationId xmlns:a16="http://schemas.microsoft.com/office/drawing/2014/main" xmlns="" id="{4CB3D303-73EA-4E59-81B2-A0FA80F1AFF3}"/>
              </a:ext>
            </a:extLst>
          </p:cNvPr>
          <p:cNvSpPr>
            <a:spLocks noGrp="1"/>
          </p:cNvSpPr>
          <p:nvPr>
            <p:ph type="title"/>
          </p:nvPr>
        </p:nvSpPr>
        <p:spPr/>
        <p:txBody>
          <a:bodyPr>
            <a:normAutofit/>
          </a:bodyPr>
          <a:lstStyle/>
          <a:p>
            <a:pPr algn="ctr"/>
            <a:r>
              <a:rPr lang="en-US" altLang="zh-CN" sz="3600" dirty="0">
                <a:solidFill>
                  <a:srgbClr val="C00000"/>
                </a:solidFill>
                <a:latin typeface="Arial" panose="020B0604020202020204" pitchFamily="34" charset="0"/>
                <a:ea typeface="+mj-ea"/>
                <a:cs typeface="Arial" panose="020B0604020202020204" pitchFamily="34" charset="0"/>
              </a:rPr>
              <a:t>Key milestones in EDR phase</a:t>
            </a:r>
            <a:endParaRPr lang="zh-CN" altLang="en-US" sz="3600" dirty="0">
              <a:solidFill>
                <a:srgbClr val="C00000"/>
              </a:solidFill>
              <a:latin typeface="Arial" panose="020B0604020202020204" pitchFamily="34" charset="0"/>
              <a:ea typeface="+mj-ea"/>
              <a:cs typeface="Arial" panose="020B0604020202020204" pitchFamily="34" charset="0"/>
            </a:endParaRPr>
          </a:p>
        </p:txBody>
      </p:sp>
      <p:sp>
        <p:nvSpPr>
          <p:cNvPr id="5" name="灯片编号占位符 4">
            <a:extLst>
              <a:ext uri="{FF2B5EF4-FFF2-40B4-BE49-F238E27FC236}">
                <a16:creationId xmlns:a16="http://schemas.microsoft.com/office/drawing/2014/main" xmlns="" id="{58F264AF-9951-4A77-9D10-58DCE478C6AB}"/>
              </a:ext>
            </a:extLst>
          </p:cNvPr>
          <p:cNvSpPr>
            <a:spLocks noGrp="1"/>
          </p:cNvSpPr>
          <p:nvPr>
            <p:ph type="sldNum" sz="quarter" idx="12"/>
          </p:nvPr>
        </p:nvSpPr>
        <p:spPr/>
        <p:txBody>
          <a:bodyPr/>
          <a:lstStyle/>
          <a:p>
            <a:fld id="{F15E9139-A00B-4B2A-98A6-095DC08F1345}" type="slidenum">
              <a:rPr lang="zh-CN" altLang="en-US" smtClean="0"/>
              <a:pPr/>
              <a:t>35</a:t>
            </a:fld>
            <a:endParaRPr lang="zh-CN" altLang="en-US"/>
          </a:p>
        </p:txBody>
      </p:sp>
    </p:spTree>
    <p:extLst>
      <p:ext uri="{BB962C8B-B14F-4D97-AF65-F5344CB8AC3E}">
        <p14:creationId xmlns:p14="http://schemas.microsoft.com/office/powerpoint/2010/main" val="20823295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E4D5C3F1-6459-4EA8-9ABF-08EC4F86105C}"/>
              </a:ext>
            </a:extLst>
          </p:cNvPr>
          <p:cNvSpPr>
            <a:spLocks noGrp="1"/>
          </p:cNvSpPr>
          <p:nvPr>
            <p:ph idx="1"/>
          </p:nvPr>
        </p:nvSpPr>
        <p:spPr>
          <a:xfrm>
            <a:off x="717178" y="1373267"/>
            <a:ext cx="10419382" cy="4840303"/>
          </a:xfrm>
        </p:spPr>
        <p:txBody>
          <a:bodyPr>
            <a:normAutofit fontScale="92500"/>
          </a:bodyPr>
          <a:lstStyle/>
          <a:p>
            <a:pPr>
              <a:spcAft>
                <a:spcPts val="1800"/>
              </a:spcAft>
            </a:pPr>
            <a:r>
              <a:rPr lang="en-US" altLang="zh-SG" sz="2400" dirty="0">
                <a:latin typeface="Times New Roman" panose="02020603050405020304" pitchFamily="18" charset="0"/>
                <a:cs typeface="Times New Roman" panose="02020603050405020304" pitchFamily="18" charset="0"/>
              </a:rPr>
              <a:t>The CEPC booster/DR TDR parameter and design optimizations for all four energies (Higgs, W/Z and ttbar) have been studied. The results demonstrate that the physics design satisfies the scientific goals. </a:t>
            </a:r>
          </a:p>
          <a:p>
            <a:pPr>
              <a:spcAft>
                <a:spcPts val="1800"/>
              </a:spcAft>
            </a:pPr>
            <a:r>
              <a:rPr lang="en-US" altLang="zh-SG" sz="2400" dirty="0">
                <a:latin typeface="Times New Roman" panose="02020603050405020304" pitchFamily="18" charset="0"/>
                <a:cs typeface="Times New Roman" panose="02020603050405020304" pitchFamily="18" charset="0"/>
              </a:rPr>
              <a:t>CEPC booster/DR development was reported on the TDR international review meeting (</a:t>
            </a:r>
            <a:r>
              <a:rPr lang="en-US" altLang="zh-SG" sz="2400" dirty="0" smtClean="0">
                <a:latin typeface="Times New Roman" panose="02020603050405020304" pitchFamily="18" charset="0"/>
                <a:cs typeface="Times New Roman" panose="02020603050405020304" pitchFamily="18" charset="0"/>
              </a:rPr>
              <a:t>June </a:t>
            </a:r>
            <a:r>
              <a:rPr lang="en-US" altLang="zh-SG" sz="2400" dirty="0">
                <a:latin typeface="Times New Roman" panose="02020603050405020304" pitchFamily="18" charset="0"/>
                <a:cs typeface="Times New Roman" panose="02020603050405020304" pitchFamily="18" charset="0"/>
              </a:rPr>
              <a:t>2023 ), cost review meeting (Sept. </a:t>
            </a:r>
            <a:r>
              <a:rPr lang="en-US" altLang="zh-SG" sz="2400" dirty="0" smtClean="0">
                <a:latin typeface="Times New Roman" panose="02020603050405020304" pitchFamily="18" charset="0"/>
                <a:cs typeface="Times New Roman" panose="02020603050405020304" pitchFamily="18" charset="0"/>
              </a:rPr>
              <a:t>2023</a:t>
            </a:r>
            <a:r>
              <a:rPr lang="en-US" altLang="zh-SG" sz="2400" dirty="0">
                <a:latin typeface="Times New Roman" panose="02020603050405020304" pitchFamily="18" charset="0"/>
                <a:cs typeface="Times New Roman" panose="02020603050405020304" pitchFamily="18" charset="0"/>
              </a:rPr>
              <a:t>) </a:t>
            </a:r>
            <a:r>
              <a:rPr lang="en-US" altLang="zh-SG" sz="2400" dirty="0" smtClean="0">
                <a:latin typeface="Times New Roman" panose="02020603050405020304" pitchFamily="18" charset="0"/>
                <a:cs typeface="Times New Roman" panose="02020603050405020304" pitchFamily="18" charset="0"/>
              </a:rPr>
              <a:t>and </a:t>
            </a:r>
            <a:r>
              <a:rPr lang="en-US" altLang="zh-SG" sz="2400" dirty="0">
                <a:latin typeface="Times New Roman" panose="02020603050405020304" pitchFamily="18" charset="0"/>
                <a:cs typeface="Times New Roman" panose="02020603050405020304" pitchFamily="18" charset="0"/>
              </a:rPr>
              <a:t>1</a:t>
            </a:r>
            <a:r>
              <a:rPr lang="en-US" altLang="zh-SG" sz="2400" baseline="30000" dirty="0">
                <a:latin typeface="Times New Roman" panose="02020603050405020304" pitchFamily="18" charset="0"/>
                <a:cs typeface="Times New Roman" panose="02020603050405020304" pitchFamily="18" charset="0"/>
              </a:rPr>
              <a:t>st</a:t>
            </a:r>
            <a:r>
              <a:rPr lang="en-US" altLang="zh-SG" sz="2400" dirty="0">
                <a:latin typeface="Times New Roman" panose="02020603050405020304" pitchFamily="18" charset="0"/>
                <a:cs typeface="Times New Roman" panose="02020603050405020304" pitchFamily="18" charset="0"/>
              </a:rPr>
              <a:t> </a:t>
            </a:r>
            <a:r>
              <a:rPr lang="en-US" altLang="zh-SG" sz="2400" dirty="0" smtClean="0">
                <a:latin typeface="Times New Roman" panose="02020603050405020304" pitchFamily="18" charset="0"/>
                <a:cs typeface="Times New Roman" panose="02020603050405020304" pitchFamily="18" charset="0"/>
              </a:rPr>
              <a:t>EDR IARC review meeting (Sept. 2024)</a:t>
            </a:r>
            <a:endParaRPr lang="en-US" altLang="zh-SG" sz="2400" dirty="0">
              <a:latin typeface="Times New Roman" panose="02020603050405020304" pitchFamily="18" charset="0"/>
              <a:cs typeface="Times New Roman" panose="02020603050405020304" pitchFamily="18" charset="0"/>
            </a:endParaRPr>
          </a:p>
          <a:p>
            <a:pPr>
              <a:spcAft>
                <a:spcPts val="1800"/>
              </a:spcAft>
            </a:pPr>
            <a:r>
              <a:rPr lang="en-US" altLang="zh-SG" sz="2400" dirty="0">
                <a:latin typeface="Times New Roman" panose="02020603050405020304" pitchFamily="18" charset="0"/>
                <a:cs typeface="Times New Roman" panose="02020603050405020304" pitchFamily="18" charset="0"/>
              </a:rPr>
              <a:t>R&amp;D plan for EDR phase (2024-2027) before construction have been established, with the aim of starting the construction in “15th five-year-plan” (2026-2030) . </a:t>
            </a:r>
          </a:p>
          <a:p>
            <a:pPr>
              <a:spcAft>
                <a:spcPts val="1800"/>
              </a:spcAft>
            </a:pPr>
            <a:r>
              <a:rPr lang="en-US" altLang="zh-SG" sz="2400" dirty="0">
                <a:latin typeface="Times New Roman" panose="02020603050405020304" pitchFamily="18" charset="0"/>
                <a:cs typeface="Times New Roman" panose="02020603050405020304" pitchFamily="18" charset="0"/>
              </a:rPr>
              <a:t>The timing issue of CEPC has been studied between the accelerator team and the detector team. The circumference of CEPC is slightly changed to </a:t>
            </a:r>
            <a:r>
              <a:rPr lang="en-US" altLang="zh-SG" sz="2400" dirty="0" smtClean="0">
                <a:latin typeface="Times New Roman" panose="02020603050405020304" pitchFamily="18" charset="0"/>
                <a:cs typeface="Times New Roman" panose="02020603050405020304" pitchFamily="18" charset="0"/>
              </a:rPr>
              <a:t>99955.418m </a:t>
            </a:r>
            <a:r>
              <a:rPr lang="en-US" altLang="zh-SG" sz="2400" dirty="0">
                <a:latin typeface="Times New Roman" panose="02020603050405020304" pitchFamily="18" charset="0"/>
                <a:cs typeface="Times New Roman" panose="02020603050405020304" pitchFamily="18" charset="0"/>
              </a:rPr>
              <a:t>to improve the detector performance.</a:t>
            </a:r>
            <a:endParaRPr lang="zh-SG" altLang="en-US" sz="2400" dirty="0">
              <a:latin typeface="Times New Roman" panose="02020603050405020304" pitchFamily="18" charset="0"/>
              <a:cs typeface="Times New Roman" panose="02020603050405020304" pitchFamily="18" charset="0"/>
            </a:endParaRPr>
          </a:p>
        </p:txBody>
      </p:sp>
      <p:sp>
        <p:nvSpPr>
          <p:cNvPr id="3" name="标题 2">
            <a:extLst>
              <a:ext uri="{FF2B5EF4-FFF2-40B4-BE49-F238E27FC236}">
                <a16:creationId xmlns:a16="http://schemas.microsoft.com/office/drawing/2014/main" xmlns="" id="{D38DB8C8-3CBD-4EFB-8529-148BEA0C124B}"/>
              </a:ext>
            </a:extLst>
          </p:cNvPr>
          <p:cNvSpPr>
            <a:spLocks noGrp="1"/>
          </p:cNvSpPr>
          <p:nvPr>
            <p:ph type="title"/>
          </p:nvPr>
        </p:nvSpPr>
        <p:spPr>
          <a:xfrm>
            <a:off x="666712" y="142852"/>
            <a:ext cx="9465647" cy="725470"/>
          </a:xfrm>
        </p:spPr>
        <p:txBody>
          <a:bodyPr/>
          <a:lstStyle/>
          <a:p>
            <a:pPr algn="ctr"/>
            <a:r>
              <a:rPr lang="en-US" altLang="zh-SG" sz="3600" dirty="0">
                <a:solidFill>
                  <a:srgbClr val="C00000"/>
                </a:solidFill>
                <a:latin typeface="Arial" panose="020B0604020202020204" pitchFamily="34" charset="0"/>
                <a:ea typeface="+mj-ea"/>
                <a:cs typeface="Arial" panose="020B0604020202020204" pitchFamily="34" charset="0"/>
              </a:rPr>
              <a:t>Summary</a:t>
            </a:r>
            <a:endParaRPr lang="zh-SG" altLang="en-US" sz="3600" dirty="0">
              <a:solidFill>
                <a:srgbClr val="C00000"/>
              </a:solidFill>
              <a:latin typeface="Arial" panose="020B0604020202020204" pitchFamily="34" charset="0"/>
              <a:ea typeface="+mj-ea"/>
              <a:cs typeface="Arial" panose="020B0604020202020204" pitchFamily="34" charset="0"/>
            </a:endParaRPr>
          </a:p>
        </p:txBody>
      </p:sp>
      <p:sp>
        <p:nvSpPr>
          <p:cNvPr id="5" name="灯片编号占位符 4">
            <a:extLst>
              <a:ext uri="{FF2B5EF4-FFF2-40B4-BE49-F238E27FC236}">
                <a16:creationId xmlns:a16="http://schemas.microsoft.com/office/drawing/2014/main" xmlns="" id="{DB5D0228-816F-416B-9536-9DE0DAA13B30}"/>
              </a:ext>
            </a:extLst>
          </p:cNvPr>
          <p:cNvSpPr>
            <a:spLocks noGrp="1"/>
          </p:cNvSpPr>
          <p:nvPr>
            <p:ph type="sldNum" sz="quarter" idx="12"/>
          </p:nvPr>
        </p:nvSpPr>
        <p:spPr/>
        <p:txBody>
          <a:bodyPr/>
          <a:lstStyle/>
          <a:p>
            <a:fld id="{F15E9139-A00B-4B2A-98A6-095DC08F1345}" type="slidenum">
              <a:rPr lang="zh-CN" altLang="en-US" smtClean="0"/>
              <a:pPr/>
              <a:t>36</a:t>
            </a:fld>
            <a:endParaRPr lang="zh-CN" altLang="en-US"/>
          </a:p>
        </p:txBody>
      </p:sp>
    </p:spTree>
    <p:extLst>
      <p:ext uri="{BB962C8B-B14F-4D97-AF65-F5344CB8AC3E}">
        <p14:creationId xmlns:p14="http://schemas.microsoft.com/office/powerpoint/2010/main" val="230101575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4574AC2-57F4-4986-806A-9BBAE03AF8CA}"/>
              </a:ext>
            </a:extLst>
          </p:cNvPr>
          <p:cNvSpPr>
            <a:spLocks noGrp="1"/>
          </p:cNvSpPr>
          <p:nvPr>
            <p:ph type="ctrTitle"/>
          </p:nvPr>
        </p:nvSpPr>
        <p:spPr>
          <a:xfrm>
            <a:off x="839416" y="1916832"/>
            <a:ext cx="10363200" cy="2286916"/>
          </a:xfrm>
        </p:spPr>
        <p:txBody>
          <a:bodyPr/>
          <a:lstStyle/>
          <a:p>
            <a:r>
              <a:rPr lang="en-US" altLang="zh-SG" dirty="0"/>
              <a:t>Thanks for your attention!</a:t>
            </a:r>
            <a:endParaRPr lang="zh-SG" altLang="en-US" dirty="0"/>
          </a:p>
        </p:txBody>
      </p:sp>
      <p:sp>
        <p:nvSpPr>
          <p:cNvPr id="5" name="矩形 4">
            <a:extLst>
              <a:ext uri="{FF2B5EF4-FFF2-40B4-BE49-F238E27FC236}">
                <a16:creationId xmlns:a16="http://schemas.microsoft.com/office/drawing/2014/main" xmlns="" id="{EFC2A38A-76D9-4B88-B7B8-5044C686B9C1}"/>
              </a:ext>
            </a:extLst>
          </p:cNvPr>
          <p:cNvSpPr/>
          <p:nvPr/>
        </p:nvSpPr>
        <p:spPr>
          <a:xfrm>
            <a:off x="1056194" y="5085184"/>
            <a:ext cx="10488769" cy="830997"/>
          </a:xfrm>
          <a:prstGeom prst="rect">
            <a:avLst/>
          </a:prstGeom>
          <a:noFill/>
        </p:spPr>
        <p:txBody>
          <a:bodyPr wrap="none" lIns="91440" tIns="45720" rIns="91440" bIns="45720">
            <a:spAutoFit/>
          </a:bodyPr>
          <a:lstStyle/>
          <a:p>
            <a:pPr algn="ctr"/>
            <a:r>
              <a:rPr lang="en-US" altLang="zh-SG" sz="4800" b="1" cap="none" spc="0" dirty="0">
                <a:ln w="22225">
                  <a:solidFill>
                    <a:schemeClr val="accent2"/>
                  </a:solidFill>
                  <a:prstDash val="solid"/>
                </a:ln>
                <a:solidFill>
                  <a:schemeClr val="accent2">
                    <a:lumMod val="40000"/>
                    <a:lumOff val="60000"/>
                  </a:schemeClr>
                </a:solidFill>
                <a:effectLst/>
              </a:rPr>
              <a:t>Welcome to suggestions and comments!</a:t>
            </a:r>
            <a:endParaRPr lang="zh-SG" altLang="en-US" sz="48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1698976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a:stretch>
            <a:fillRect/>
          </a:stretch>
        </p:blipFill>
        <p:spPr>
          <a:xfrm>
            <a:off x="5851830" y="1236742"/>
            <a:ext cx="5600246" cy="4973284"/>
          </a:xfrm>
          <a:prstGeom prst="rect">
            <a:avLst/>
          </a:prstGeom>
        </p:spPr>
      </p:pic>
      <p:sp>
        <p:nvSpPr>
          <p:cNvPr id="2" name="标题 1"/>
          <p:cNvSpPr>
            <a:spLocks noGrp="1"/>
          </p:cNvSpPr>
          <p:nvPr>
            <p:ph type="title"/>
          </p:nvPr>
        </p:nvSpPr>
        <p:spPr/>
        <p:txBody>
          <a:bodyPr>
            <a:normAutofit/>
          </a:bodyPr>
          <a:lstStyle/>
          <a:p>
            <a:pPr algn="ctr">
              <a:lnSpc>
                <a:spcPct val="90000"/>
              </a:lnSpc>
            </a:pPr>
            <a:r>
              <a:rPr lang="en-US" altLang="zh-CN" sz="4000" dirty="0">
                <a:solidFill>
                  <a:srgbClr val="C00000"/>
                </a:solidFill>
                <a:latin typeface="Arial" panose="020B0604020202020204" pitchFamily="34" charset="0"/>
                <a:ea typeface="+mj-ea"/>
                <a:cs typeface="Arial" panose="020B0604020202020204" pitchFamily="34" charset="0"/>
              </a:rPr>
              <a:t>Booster TDR parameters</a:t>
            </a:r>
            <a:endParaRPr lang="zh-CN" altLang="en-US" sz="4000" dirty="0">
              <a:solidFill>
                <a:srgbClr val="C00000"/>
              </a:solidFill>
              <a:latin typeface="Arial" panose="020B0604020202020204" pitchFamily="34" charset="0"/>
              <a:ea typeface="+mj-ea"/>
              <a:cs typeface="Arial" panose="020B0604020202020204" pitchFamily="34" charset="0"/>
            </a:endParaRPr>
          </a:p>
        </p:txBody>
      </p:sp>
      <p:sp>
        <p:nvSpPr>
          <p:cNvPr id="8" name="灯片编号占位符 7">
            <a:extLst>
              <a:ext uri="{FF2B5EF4-FFF2-40B4-BE49-F238E27FC236}">
                <a16:creationId xmlns:a16="http://schemas.microsoft.com/office/drawing/2014/main" xmlns="" id="{A9E253D9-4438-4258-B961-C8D855A89A7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80639A-74FB-4196-9892-1DEBA969028F}"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TextBox 2"/>
          <p:cNvSpPr txBox="1"/>
          <p:nvPr/>
        </p:nvSpPr>
        <p:spPr>
          <a:xfrm>
            <a:off x="1282506" y="2337822"/>
            <a:ext cx="129614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Injection</a:t>
            </a:r>
            <a:endParaRPr kumimoji="0" lang="zh-CN" altLang="en-US"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TextBox 3"/>
          <p:cNvSpPr txBox="1"/>
          <p:nvPr/>
        </p:nvSpPr>
        <p:spPr>
          <a:xfrm>
            <a:off x="5932557" y="1231749"/>
            <a:ext cx="1152128"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Extraction</a:t>
            </a:r>
            <a:endParaRPr kumimoji="0" lang="zh-CN" altLang="en-US"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TextBox 5"/>
          <p:cNvSpPr txBox="1"/>
          <p:nvPr/>
        </p:nvSpPr>
        <p:spPr>
          <a:xfrm>
            <a:off x="1294584" y="6027414"/>
            <a:ext cx="829016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*Diameter of beam pipe is 56mm for re-injection with high single bunch current @120GeV.</a:t>
            </a:r>
            <a:endParaRPr kumimoji="0" lang="zh-CN" altLang="en-US"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文本框 8"/>
          <p:cNvSpPr txBox="1"/>
          <p:nvPr/>
        </p:nvSpPr>
        <p:spPr>
          <a:xfrm>
            <a:off x="1177535" y="1013078"/>
            <a:ext cx="4861452" cy="1338828"/>
          </a:xfrm>
          <a:prstGeom prst="rect">
            <a:avLst/>
          </a:prstGeom>
          <a:noFill/>
        </p:spPr>
        <p:txBody>
          <a:bodyPr wrap="square" rtlCol="0">
            <a:spAutoFit/>
          </a:bodyPr>
          <a:lstStyle/>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Injection energy: </a:t>
            </a:r>
            <a:r>
              <a:rPr kumimoji="0" lang="en-US" sz="1800" b="0"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rPr>
              <a:t>10GeV </a:t>
            </a:r>
            <a:r>
              <a:rPr kumimoji="0" lang="en-US" sz="1800" b="0"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 </a:t>
            </a:r>
            <a:r>
              <a:rPr kumimoji="0" lang="en-US" sz="1800" b="0" i="0" u="none" strike="noStrike" kern="1200" cap="none" spc="0" normalizeH="0" baseline="0" noProof="0" dirty="0">
                <a:ln>
                  <a:noFill/>
                </a:ln>
                <a:solidFill>
                  <a:srgbClr val="FFC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20GeV</a:t>
            </a:r>
            <a:r>
              <a:rPr kumimoji="0" lang="en-US" sz="1800" b="0"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  30GeV</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Max energy: </a:t>
            </a:r>
            <a:r>
              <a:rPr kumimoji="0" lang="en-US" sz="1800" b="0"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120GeV  180GeV</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Lower emittance ─ new lattice (</a:t>
            </a:r>
            <a:r>
              <a:rPr kumimoji="0" lang="en-US" sz="1800" b="0"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TME</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endPar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13" name="图片 12"/>
          <p:cNvPicPr>
            <a:picLocks noChangeAspect="1"/>
          </p:cNvPicPr>
          <p:nvPr/>
        </p:nvPicPr>
        <p:blipFill>
          <a:blip r:embed="rId3"/>
          <a:stretch>
            <a:fillRect/>
          </a:stretch>
        </p:blipFill>
        <p:spPr>
          <a:xfrm>
            <a:off x="832915" y="2402887"/>
            <a:ext cx="5396150" cy="3695306"/>
          </a:xfrm>
          <a:prstGeom prst="rect">
            <a:avLst/>
          </a:prstGeom>
        </p:spPr>
      </p:pic>
      <p:sp>
        <p:nvSpPr>
          <p:cNvPr id="16" name="椭圆 15"/>
          <p:cNvSpPr/>
          <p:nvPr/>
        </p:nvSpPr>
        <p:spPr>
          <a:xfrm>
            <a:off x="8989540" y="4463151"/>
            <a:ext cx="558065" cy="2159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7" name="椭圆 16">
            <a:extLst>
              <a:ext uri="{FF2B5EF4-FFF2-40B4-BE49-F238E27FC236}">
                <a16:creationId xmlns:a16="http://schemas.microsoft.com/office/drawing/2014/main" xmlns="" id="{D8FF8378-D0F5-470A-8AD4-A653309721C9}"/>
              </a:ext>
            </a:extLst>
          </p:cNvPr>
          <p:cNvSpPr/>
          <p:nvPr/>
        </p:nvSpPr>
        <p:spPr>
          <a:xfrm>
            <a:off x="9007470" y="4985345"/>
            <a:ext cx="558065" cy="2159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8" name="椭圆 17">
            <a:extLst>
              <a:ext uri="{FF2B5EF4-FFF2-40B4-BE49-F238E27FC236}">
                <a16:creationId xmlns:a16="http://schemas.microsoft.com/office/drawing/2014/main" xmlns="" id="{8FD459FD-0846-4FB0-AFF1-2F66FEDB8EDD}"/>
              </a:ext>
            </a:extLst>
          </p:cNvPr>
          <p:cNvSpPr/>
          <p:nvPr/>
        </p:nvSpPr>
        <p:spPr>
          <a:xfrm>
            <a:off x="4354787" y="2564874"/>
            <a:ext cx="558065" cy="2159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9" name="椭圆 18">
            <a:extLst>
              <a:ext uri="{FF2B5EF4-FFF2-40B4-BE49-F238E27FC236}">
                <a16:creationId xmlns:a16="http://schemas.microsoft.com/office/drawing/2014/main" xmlns="" id="{6B441501-F023-4192-A253-DA0A24A135C3}"/>
              </a:ext>
            </a:extLst>
          </p:cNvPr>
          <p:cNvSpPr/>
          <p:nvPr/>
        </p:nvSpPr>
        <p:spPr>
          <a:xfrm>
            <a:off x="3279022" y="6037729"/>
            <a:ext cx="533219" cy="31332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5552850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E5A2F1AD-2009-4AB4-966F-C5A0FA6743C0}"/>
              </a:ext>
            </a:extLst>
          </p:cNvPr>
          <p:cNvPicPr>
            <a:picLocks noChangeAspect="1"/>
          </p:cNvPicPr>
          <p:nvPr/>
        </p:nvPicPr>
        <p:blipFill rotWithShape="1">
          <a:blip r:embed="rId2"/>
          <a:srcRect l="10700" t="4313" r="9893" b="19510"/>
          <a:stretch/>
        </p:blipFill>
        <p:spPr>
          <a:xfrm>
            <a:off x="6108785" y="4249273"/>
            <a:ext cx="2818758" cy="1909482"/>
          </a:xfrm>
          <a:prstGeom prst="rect">
            <a:avLst/>
          </a:prstGeom>
        </p:spPr>
      </p:pic>
      <p:sp>
        <p:nvSpPr>
          <p:cNvPr id="2" name="标题 1"/>
          <p:cNvSpPr>
            <a:spLocks noGrp="1"/>
          </p:cNvSpPr>
          <p:nvPr>
            <p:ph type="title"/>
          </p:nvPr>
        </p:nvSpPr>
        <p:spPr/>
        <p:txBody>
          <a:bodyPr>
            <a:normAutofit/>
          </a:bodyPr>
          <a:lstStyle/>
          <a:p>
            <a:pPr algn="ctr"/>
            <a:r>
              <a:rPr lang="en-US" sz="4000" dirty="0">
                <a:solidFill>
                  <a:srgbClr val="C00000"/>
                </a:solidFill>
                <a:latin typeface="Arial" panose="020B0604020202020204" pitchFamily="34" charset="0"/>
                <a:ea typeface="+mj-ea"/>
                <a:cs typeface="Arial" panose="020B0604020202020204" pitchFamily="34" charset="0"/>
              </a:rPr>
              <a:t>Booster TDR optics</a:t>
            </a:r>
          </a:p>
        </p:txBody>
      </p:sp>
      <p:sp>
        <p:nvSpPr>
          <p:cNvPr id="3" name="灯片编号占位符 2">
            <a:extLst>
              <a:ext uri="{FF2B5EF4-FFF2-40B4-BE49-F238E27FC236}">
                <a16:creationId xmlns:a16="http://schemas.microsoft.com/office/drawing/2014/main" xmlns="" id="{974295EE-DC98-4D72-89A6-BA07EA28B21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80639A-74FB-4196-9892-1DEBA969028F}"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文本框 4"/>
          <p:cNvSpPr txBox="1"/>
          <p:nvPr/>
        </p:nvSpPr>
        <p:spPr>
          <a:xfrm>
            <a:off x="1326293" y="1327796"/>
            <a:ext cx="5232290" cy="977191"/>
          </a:xfrm>
          <a:prstGeom prst="rect">
            <a:avLst/>
          </a:prstGeom>
          <a:noFill/>
        </p:spPr>
        <p:txBody>
          <a:bodyPr wrap="square" rtlCol="0">
            <a:spAutoFit/>
          </a:bodyPr>
          <a:lstStyle/>
          <a:p>
            <a:pPr marL="285750" marR="0" lvl="0" indent="-285750" algn="l" defTabSz="914400" rtl="0" eaLnBrk="1" fontAlgn="auto" latinLnBrk="0" hangingPunct="1">
              <a:lnSpc>
                <a:spcPts val="2300"/>
              </a:lnSpc>
              <a:spcBef>
                <a:spcPts val="0"/>
              </a:spcBef>
              <a:spcAft>
                <a:spcPts val="0"/>
              </a:spcAft>
              <a:buClrTx/>
              <a:buSzTx/>
              <a:buFont typeface="Arial" panose="020B0604020202020204" pitchFamily="34" charset="0"/>
              <a:buChar char="•"/>
              <a:tabLst/>
              <a:defRPr/>
            </a:pPr>
            <a:r>
              <a:rPr kumimoji="0" lang="en-US"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Arc: TME like structure (cell length=78m)</a:t>
            </a:r>
            <a:endPar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85750" marR="0" lvl="0" indent="-285750" algn="l" defTabSz="914400" rtl="0" eaLnBrk="1" fontAlgn="auto" latinLnBrk="0" hangingPunct="1">
              <a:lnSpc>
                <a:spcPts val="23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Interleave </a:t>
            </a:r>
            <a:r>
              <a:rPr kumimoji="0" lang="en-US" sz="16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sextupole</a:t>
            </a: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scheme</a:t>
            </a:r>
          </a:p>
          <a:p>
            <a:pPr marL="285750" marR="0" lvl="0" indent="-285750" algn="l" defTabSz="914400" rtl="0" eaLnBrk="1" fontAlgn="auto" latinLnBrk="0" hangingPunct="1">
              <a:lnSpc>
                <a:spcPts val="23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Emittance@120GeV=</a:t>
            </a:r>
            <a:r>
              <a:rPr kumimoji="0" lang="en-US" sz="1600" b="0" i="0"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1.26nm</a:t>
            </a:r>
          </a:p>
        </p:txBody>
      </p:sp>
      <p:sp>
        <p:nvSpPr>
          <p:cNvPr id="6" name="文本框 5"/>
          <p:cNvSpPr txBox="1"/>
          <p:nvPr/>
        </p:nvSpPr>
        <p:spPr>
          <a:xfrm>
            <a:off x="9943719" y="1027791"/>
            <a:ext cx="224828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 Wang, C. H. Yu, D. H. Ji, Y. M. Peng, X. H. Cui,…</a:t>
            </a:r>
          </a:p>
        </p:txBody>
      </p:sp>
      <p:grpSp>
        <p:nvGrpSpPr>
          <p:cNvPr id="9" name="组合 8"/>
          <p:cNvGrpSpPr/>
          <p:nvPr/>
        </p:nvGrpSpPr>
        <p:grpSpPr>
          <a:xfrm>
            <a:off x="977700" y="2368231"/>
            <a:ext cx="4999509" cy="3908428"/>
            <a:chOff x="1026322" y="2710301"/>
            <a:chExt cx="4218798" cy="3757131"/>
          </a:xfrm>
        </p:grpSpPr>
        <p:pic>
          <p:nvPicPr>
            <p:cNvPr id="17" name="图片 16"/>
            <p:cNvPicPr>
              <a:picLocks noChangeAspect="1"/>
            </p:cNvPicPr>
            <p:nvPr/>
          </p:nvPicPr>
          <p:blipFill>
            <a:blip r:embed="rId3"/>
            <a:stretch>
              <a:fillRect/>
            </a:stretch>
          </p:blipFill>
          <p:spPr>
            <a:xfrm>
              <a:off x="1026322" y="3035087"/>
              <a:ext cx="4218798" cy="3432345"/>
            </a:xfrm>
            <a:prstGeom prst="rect">
              <a:avLst/>
            </a:prstGeom>
          </p:spPr>
        </p:pic>
        <p:sp>
          <p:nvSpPr>
            <p:cNvPr id="19" name="下箭头 18"/>
            <p:cNvSpPr/>
            <p:nvPr/>
          </p:nvSpPr>
          <p:spPr>
            <a:xfrm>
              <a:off x="2927411" y="2710301"/>
              <a:ext cx="45719" cy="1841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0" name="下箭头 19"/>
            <p:cNvSpPr/>
            <p:nvPr/>
          </p:nvSpPr>
          <p:spPr>
            <a:xfrm>
              <a:off x="3356101" y="2717976"/>
              <a:ext cx="45719" cy="1841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2" name="下箭头 21"/>
            <p:cNvSpPr/>
            <p:nvPr/>
          </p:nvSpPr>
          <p:spPr>
            <a:xfrm>
              <a:off x="2033842" y="2750853"/>
              <a:ext cx="45719" cy="1841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3" name="下箭头 22"/>
            <p:cNvSpPr/>
            <p:nvPr/>
          </p:nvSpPr>
          <p:spPr>
            <a:xfrm>
              <a:off x="4231034" y="2717961"/>
              <a:ext cx="45719" cy="1841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文本框 14"/>
            <p:cNvSpPr txBox="1"/>
            <p:nvPr/>
          </p:nvSpPr>
          <p:spPr>
            <a:xfrm>
              <a:off x="2908758" y="4408636"/>
              <a:ext cx="788314" cy="2958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Arc cell</a:t>
              </a:r>
            </a:p>
          </p:txBody>
        </p:sp>
      </p:grpSp>
      <p:sp>
        <p:nvSpPr>
          <p:cNvPr id="8" name="矩形 7"/>
          <p:cNvSpPr/>
          <p:nvPr/>
        </p:nvSpPr>
        <p:spPr>
          <a:xfrm>
            <a:off x="5964432" y="1301650"/>
            <a:ext cx="5337231" cy="984885"/>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Overall idea: uniform distribution for the Q</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Combined magnet (B+S) scheme + 100 </a:t>
            </a:r>
            <a:r>
              <a:rPr kumimoji="0" lang="en-US" sz="16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sextupoles</a:t>
            </a:r>
            <a:endPar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Phase advance/cell: 100</a:t>
            </a: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 (H) / 28 (V)</a:t>
            </a:r>
            <a:endPar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11" name="图片 10"/>
          <p:cNvPicPr>
            <a:picLocks noChangeAspect="1"/>
          </p:cNvPicPr>
          <p:nvPr/>
        </p:nvPicPr>
        <p:blipFill rotWithShape="1">
          <a:blip r:embed="rId4"/>
          <a:srcRect l="10991" t="4417" r="9614" b="19412"/>
          <a:stretch>
            <a:fillRect/>
          </a:stretch>
        </p:blipFill>
        <p:spPr>
          <a:xfrm>
            <a:off x="6062184" y="2447598"/>
            <a:ext cx="2769514" cy="1876372"/>
          </a:xfrm>
          <a:prstGeom prst="rect">
            <a:avLst/>
          </a:prstGeom>
        </p:spPr>
      </p:pic>
      <p:sp>
        <p:nvSpPr>
          <p:cNvPr id="26" name="文本框 25"/>
          <p:cNvSpPr txBox="1"/>
          <p:nvPr/>
        </p:nvSpPr>
        <p:spPr>
          <a:xfrm>
            <a:off x="7083158" y="3243886"/>
            <a:ext cx="1157801"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Dispersion sup.</a:t>
            </a:r>
          </a:p>
        </p:txBody>
      </p:sp>
      <p:sp>
        <p:nvSpPr>
          <p:cNvPr id="13" name="文本框 12"/>
          <p:cNvSpPr txBox="1"/>
          <p:nvPr/>
        </p:nvSpPr>
        <p:spPr>
          <a:xfrm>
            <a:off x="6970115" y="5116315"/>
            <a:ext cx="1783912"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Straight cell</a:t>
            </a:r>
          </a:p>
        </p:txBody>
      </p:sp>
      <p:pic>
        <p:nvPicPr>
          <p:cNvPr id="21" name="图片 20">
            <a:extLst>
              <a:ext uri="{FF2B5EF4-FFF2-40B4-BE49-F238E27FC236}">
                <a16:creationId xmlns:a16="http://schemas.microsoft.com/office/drawing/2014/main" xmlns="" id="{A71FF475-EF28-461D-A9BD-8F81C946E3E4}"/>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9123818" y="2455741"/>
            <a:ext cx="1909048" cy="1006884"/>
          </a:xfrm>
          <a:prstGeom prst="rect">
            <a:avLst/>
          </a:prstGeom>
        </p:spPr>
      </p:pic>
      <p:pic>
        <p:nvPicPr>
          <p:cNvPr id="24" name="图片 23">
            <a:extLst>
              <a:ext uri="{FF2B5EF4-FFF2-40B4-BE49-F238E27FC236}">
                <a16:creationId xmlns:a16="http://schemas.microsoft.com/office/drawing/2014/main" xmlns="" id="{B718F19D-41A0-4D30-A51C-266776A257AB}"/>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123819" y="3599177"/>
            <a:ext cx="2010334" cy="1093854"/>
          </a:xfrm>
          <a:prstGeom prst="rect">
            <a:avLst/>
          </a:prstGeom>
        </p:spPr>
      </p:pic>
      <p:pic>
        <p:nvPicPr>
          <p:cNvPr id="25" name="图片 24">
            <a:extLst>
              <a:ext uri="{FF2B5EF4-FFF2-40B4-BE49-F238E27FC236}">
                <a16:creationId xmlns:a16="http://schemas.microsoft.com/office/drawing/2014/main" xmlns="" id="{59903BA8-E20F-4BF8-BAC9-3BE0473FF474}"/>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076754" y="4770085"/>
            <a:ext cx="2069927" cy="1213863"/>
          </a:xfrm>
          <a:prstGeom prst="rect">
            <a:avLst/>
          </a:prstGeom>
        </p:spPr>
      </p:pic>
      <p:sp>
        <p:nvSpPr>
          <p:cNvPr id="27" name="文本框 26">
            <a:extLst>
              <a:ext uri="{FF2B5EF4-FFF2-40B4-BE49-F238E27FC236}">
                <a16:creationId xmlns:a16="http://schemas.microsoft.com/office/drawing/2014/main" xmlns="" id="{EB64CBE6-4D14-45D2-BC9A-176A125D8D07}"/>
              </a:ext>
            </a:extLst>
          </p:cNvPr>
          <p:cNvSpPr txBox="1"/>
          <p:nvPr/>
        </p:nvSpPr>
        <p:spPr>
          <a:xfrm>
            <a:off x="3575720" y="6381328"/>
            <a:ext cx="7704856" cy="307777"/>
          </a:xfrm>
          <a:prstGeom prst="rect">
            <a:avLst/>
          </a:prstGeom>
          <a:noFill/>
        </p:spPr>
        <p:txBody>
          <a:bodyPr wrap="square">
            <a:spAutoFit/>
          </a:bodyPr>
          <a:lstStyle/>
          <a:p>
            <a:r>
              <a:rPr lang="en-US" altLang="zh-SG" sz="1400" dirty="0"/>
              <a:t>Ref:  D. Wang, et al., “Low emittance optics design for CEPC booster”, NIMA, 1062 (2024) 169159.</a:t>
            </a:r>
            <a:endParaRPr lang="zh-SG" altLang="en-US" sz="1400" dirty="0"/>
          </a:p>
        </p:txBody>
      </p:sp>
    </p:spTree>
    <p:extLst>
      <p:ext uri="{BB962C8B-B14F-4D97-AF65-F5344CB8AC3E}">
        <p14:creationId xmlns:p14="http://schemas.microsoft.com/office/powerpoint/2010/main" val="9564483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99456" y="116632"/>
            <a:ext cx="10118850" cy="707886"/>
          </a:xfrm>
          <a:prstGeom prst="rect">
            <a:avLst/>
          </a:prstGeom>
          <a:noFill/>
        </p:spPr>
        <p:txBody>
          <a:bodyPr wrap="square" rtlCol="0">
            <a:spAutoFit/>
          </a:bodyPr>
          <a:lstStyle/>
          <a:p>
            <a:pPr algn="ctr">
              <a:spcBef>
                <a:spcPct val="0"/>
              </a:spcBef>
            </a:pPr>
            <a:r>
              <a:rPr lang="en-US" sz="4000" b="1" dirty="0">
                <a:solidFill>
                  <a:srgbClr val="C0000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Error setting in TDR</a:t>
            </a:r>
          </a:p>
        </p:txBody>
      </p:sp>
      <p:graphicFrame>
        <p:nvGraphicFramePr>
          <p:cNvPr id="8" name="内容占位符 3"/>
          <p:cNvGraphicFramePr/>
          <p:nvPr/>
        </p:nvGraphicFramePr>
        <p:xfrm>
          <a:off x="1498612" y="1575608"/>
          <a:ext cx="4674328" cy="1691640"/>
        </p:xfrm>
        <a:graphic>
          <a:graphicData uri="http://schemas.openxmlformats.org/drawingml/2006/table">
            <a:tbl>
              <a:tblPr firstRow="1" firstCol="1" bandRow="1">
                <a:tableStyleId>{1FECB4D8-DB02-4DC6-A0A2-4F2EBAE1DC90}</a:tableStyleId>
              </a:tblPr>
              <a:tblGrid>
                <a:gridCol w="2176745">
                  <a:extLst>
                    <a:ext uri="{9D8B030D-6E8A-4147-A177-3AD203B41FA5}">
                      <a16:colId xmlns:a16="http://schemas.microsoft.com/office/drawing/2014/main" xmlns="" val="20000"/>
                    </a:ext>
                  </a:extLst>
                </a:gridCol>
                <a:gridCol w="629593">
                  <a:extLst>
                    <a:ext uri="{9D8B030D-6E8A-4147-A177-3AD203B41FA5}">
                      <a16:colId xmlns:a16="http://schemas.microsoft.com/office/drawing/2014/main" xmlns="" val="20001"/>
                    </a:ext>
                  </a:extLst>
                </a:gridCol>
                <a:gridCol w="933995">
                  <a:extLst>
                    <a:ext uri="{9D8B030D-6E8A-4147-A177-3AD203B41FA5}">
                      <a16:colId xmlns:a16="http://schemas.microsoft.com/office/drawing/2014/main" xmlns="" val="20002"/>
                    </a:ext>
                  </a:extLst>
                </a:gridCol>
                <a:gridCol w="933995">
                  <a:extLst>
                    <a:ext uri="{9D8B030D-6E8A-4147-A177-3AD203B41FA5}">
                      <a16:colId xmlns:a16="http://schemas.microsoft.com/office/drawing/2014/main" xmlns="" val="20003"/>
                    </a:ext>
                  </a:extLst>
                </a:gridCol>
              </a:tblGrid>
              <a:tr h="278130">
                <a:tc>
                  <a:txBody>
                    <a:bodyPr/>
                    <a:lstStyle/>
                    <a:p>
                      <a:endParaRPr lang="zh-CN" altLang="en-US" sz="1400" dirty="0">
                        <a:solidFill>
                          <a:schemeClr val="tx1"/>
                        </a:solidFill>
                      </a:endParaRPr>
                    </a:p>
                  </a:txBody>
                  <a:tcPr marL="68580" marR="68580" marT="34290" marB="34290"/>
                </a:tc>
                <a:tc>
                  <a:txBody>
                    <a:bodyPr/>
                    <a:lstStyle/>
                    <a:p>
                      <a:pPr algn="ctr"/>
                      <a:r>
                        <a:rPr lang="en-US" altLang="zh-CN" sz="1200" dirty="0"/>
                        <a:t>Dipole</a:t>
                      </a:r>
                      <a:endParaRPr lang="zh-CN" altLang="en-US" sz="1200" dirty="0">
                        <a:solidFill>
                          <a:schemeClr val="bg1"/>
                        </a:solidFill>
                      </a:endParaRPr>
                    </a:p>
                  </a:txBody>
                  <a:tcPr marL="68580" marR="68580" marT="34290" marB="34290"/>
                </a:tc>
                <a:tc>
                  <a:txBody>
                    <a:bodyPr/>
                    <a:lstStyle/>
                    <a:p>
                      <a:pPr algn="ctr"/>
                      <a:r>
                        <a:rPr lang="en-US" altLang="zh-CN" sz="1200" dirty="0"/>
                        <a:t>Quadrupole</a:t>
                      </a:r>
                      <a:endParaRPr lang="zh-CN" altLang="en-US" sz="1200" dirty="0">
                        <a:solidFill>
                          <a:schemeClr val="bg1"/>
                        </a:solidFill>
                      </a:endParaRPr>
                    </a:p>
                  </a:txBody>
                  <a:tcPr marL="68580" marR="68580" marT="34290" marB="34290"/>
                </a:tc>
                <a:tc>
                  <a:txBody>
                    <a:bodyPr/>
                    <a:lstStyle/>
                    <a:p>
                      <a:pPr algn="ctr"/>
                      <a:r>
                        <a:rPr lang="en-US" altLang="zh-CN" sz="1200" dirty="0"/>
                        <a:t>Sextupole</a:t>
                      </a:r>
                      <a:endParaRPr lang="zh-CN" altLang="en-US" sz="1200" dirty="0">
                        <a:solidFill>
                          <a:schemeClr val="bg1"/>
                        </a:solidFill>
                      </a:endParaRPr>
                    </a:p>
                  </a:txBody>
                  <a:tcPr marL="68580" marR="68580" marT="34290" marB="34290"/>
                </a:tc>
                <a:extLst>
                  <a:ext uri="{0D108BD9-81ED-4DB2-BD59-A6C34878D82A}">
                    <a16:rowId xmlns:a16="http://schemas.microsoft.com/office/drawing/2014/main" xmlns="" val="10000"/>
                  </a:ext>
                </a:extLst>
              </a:tr>
              <a:tr h="278130">
                <a:tc>
                  <a:txBody>
                    <a:bodyPr/>
                    <a:lstStyle/>
                    <a:p>
                      <a:r>
                        <a:rPr lang="en-US" altLang="zh-CN" sz="1400" dirty="0"/>
                        <a:t>Transverse shift X/Y</a:t>
                      </a:r>
                      <a:r>
                        <a:rPr lang="en-US" altLang="zh-CN" sz="1400" kern="100" dirty="0"/>
                        <a:t> (μm)</a:t>
                      </a:r>
                      <a:endParaRPr lang="zh-CN" altLang="en-US" sz="1400" dirty="0">
                        <a:solidFill>
                          <a:schemeClr val="tx1"/>
                        </a:solidFill>
                      </a:endParaRPr>
                    </a:p>
                  </a:txBody>
                  <a:tcPr marL="68580" marR="68580" marT="34290" marB="34290"/>
                </a:tc>
                <a:tc>
                  <a:txBody>
                    <a:bodyPr/>
                    <a:lstStyle/>
                    <a:p>
                      <a:pPr algn="ctr"/>
                      <a:r>
                        <a:rPr lang="en-US" altLang="zh-CN" sz="1400" dirty="0"/>
                        <a:t>100</a:t>
                      </a:r>
                      <a:endParaRPr lang="zh-CN" altLang="en-US" sz="1400" dirty="0">
                        <a:solidFill>
                          <a:schemeClr val="tx1"/>
                        </a:solidFill>
                      </a:endParaRPr>
                    </a:p>
                  </a:txBody>
                  <a:tcPr marL="68580" marR="68580" marT="34290" marB="34290"/>
                </a:tc>
                <a:tc>
                  <a:txBody>
                    <a:bodyPr/>
                    <a:lstStyle/>
                    <a:p>
                      <a:pPr algn="ctr"/>
                      <a:r>
                        <a:rPr lang="en-US" altLang="zh-CN" sz="1400" dirty="0"/>
                        <a:t>100</a:t>
                      </a:r>
                      <a:endParaRPr lang="zh-CN" altLang="en-US" sz="1400" dirty="0">
                        <a:solidFill>
                          <a:schemeClr val="tx1"/>
                        </a:solidFill>
                      </a:endParaRPr>
                    </a:p>
                  </a:txBody>
                  <a:tcPr marL="68580" marR="68580" marT="34290" marB="34290"/>
                </a:tc>
                <a:tc>
                  <a:txBody>
                    <a:bodyPr/>
                    <a:lstStyle/>
                    <a:p>
                      <a:pPr algn="ctr"/>
                      <a:r>
                        <a:rPr lang="en-US" altLang="zh-CN" sz="1400" dirty="0">
                          <a:solidFill>
                            <a:schemeClr val="tx1"/>
                          </a:solidFill>
                        </a:rPr>
                        <a:t>-</a:t>
                      </a:r>
                      <a:endParaRPr lang="zh-CN" altLang="en-US" sz="1400" dirty="0">
                        <a:solidFill>
                          <a:schemeClr val="tx1"/>
                        </a:solidFill>
                      </a:endParaRPr>
                    </a:p>
                  </a:txBody>
                  <a:tcPr marL="68580" marR="68580" marT="34290" marB="34290"/>
                </a:tc>
                <a:extLst>
                  <a:ext uri="{0D108BD9-81ED-4DB2-BD59-A6C34878D82A}">
                    <a16:rowId xmlns:a16="http://schemas.microsoft.com/office/drawing/2014/main" xmlns="" val="10001"/>
                  </a:ext>
                </a:extLst>
              </a:tr>
              <a:tr h="278130">
                <a:tc>
                  <a:txBody>
                    <a:bodyPr/>
                    <a:lstStyle/>
                    <a:p>
                      <a:r>
                        <a:rPr lang="en-US" altLang="zh-CN" sz="1400" dirty="0"/>
                        <a:t>Longitudinal shift Z</a:t>
                      </a:r>
                      <a:r>
                        <a:rPr lang="en-US" altLang="zh-CN" sz="1400" kern="100" dirty="0"/>
                        <a:t> (μm)</a:t>
                      </a:r>
                      <a:endParaRPr lang="zh-CN" altLang="en-US" sz="1400" dirty="0">
                        <a:solidFill>
                          <a:schemeClr val="tx1"/>
                        </a:solidFill>
                      </a:endParaRPr>
                    </a:p>
                  </a:txBody>
                  <a:tcPr marL="68580" marR="68580" marT="34290" marB="34290"/>
                </a:tc>
                <a:tc>
                  <a:txBody>
                    <a:bodyPr/>
                    <a:lstStyle/>
                    <a:p>
                      <a:pPr algn="ctr"/>
                      <a:r>
                        <a:rPr lang="en-US" altLang="zh-CN" sz="1400" dirty="0"/>
                        <a:t>100</a:t>
                      </a:r>
                      <a:endParaRPr lang="zh-CN" altLang="en-US" sz="1400" dirty="0">
                        <a:solidFill>
                          <a:schemeClr val="tx1"/>
                        </a:solidFill>
                      </a:endParaRPr>
                    </a:p>
                  </a:txBody>
                  <a:tcPr marL="68580" marR="68580" marT="34290" marB="34290"/>
                </a:tc>
                <a:tc>
                  <a:txBody>
                    <a:bodyPr/>
                    <a:lstStyle/>
                    <a:p>
                      <a:pPr algn="ctr"/>
                      <a:r>
                        <a:rPr lang="en-US" altLang="zh-CN" sz="1400" dirty="0"/>
                        <a:t>150</a:t>
                      </a:r>
                      <a:endParaRPr lang="zh-CN" altLang="en-US" sz="1400" dirty="0">
                        <a:solidFill>
                          <a:schemeClr val="tx1"/>
                        </a:solidFill>
                      </a:endParaRPr>
                    </a:p>
                  </a:txBody>
                  <a:tcPr marL="68580" marR="68580" marT="34290" marB="34290"/>
                </a:tc>
                <a:tc>
                  <a:txBody>
                    <a:bodyPr/>
                    <a:lstStyle/>
                    <a:p>
                      <a:pPr algn="ctr"/>
                      <a:r>
                        <a:rPr lang="en-US" altLang="zh-CN" sz="1400" dirty="0">
                          <a:solidFill>
                            <a:schemeClr val="tx1"/>
                          </a:solidFill>
                        </a:rPr>
                        <a:t>-</a:t>
                      </a:r>
                      <a:endParaRPr lang="zh-CN" altLang="en-US" sz="1400" dirty="0">
                        <a:solidFill>
                          <a:schemeClr val="tx1"/>
                        </a:solidFill>
                      </a:endParaRPr>
                    </a:p>
                  </a:txBody>
                  <a:tcPr marL="68580" marR="68580" marT="34290" marB="34290"/>
                </a:tc>
                <a:extLst>
                  <a:ext uri="{0D108BD9-81ED-4DB2-BD59-A6C34878D82A}">
                    <a16:rowId xmlns:a16="http://schemas.microsoft.com/office/drawing/2014/main" xmlns="" val="10002"/>
                  </a:ext>
                </a:extLst>
              </a:tr>
              <a:tr h="278130">
                <a:tc>
                  <a:txBody>
                    <a:bodyPr/>
                    <a:lstStyle/>
                    <a:p>
                      <a:pPr marL="0" algn="l" defTabSz="914400" rtl="0" eaLnBrk="1" latinLnBrk="0" hangingPunct="1"/>
                      <a:r>
                        <a:rPr lang="en-US" altLang="zh-CN" sz="1400" kern="1200" dirty="0"/>
                        <a:t>Tilt about X/Y (mrad)</a:t>
                      </a:r>
                      <a:endParaRPr lang="zh-CN" altLang="en-US" sz="1400" kern="1200" dirty="0">
                        <a:solidFill>
                          <a:schemeClr val="tx1"/>
                        </a:solidFill>
                        <a:latin typeface="+mn-lt"/>
                        <a:ea typeface="+mn-ea"/>
                        <a:cs typeface="+mn-cs"/>
                      </a:endParaRPr>
                    </a:p>
                  </a:txBody>
                  <a:tcPr marL="68580" marR="68580" marT="34290" marB="34290"/>
                </a:tc>
                <a:tc>
                  <a:txBody>
                    <a:bodyPr/>
                    <a:lstStyle/>
                    <a:p>
                      <a:pPr marL="0" algn="ctr" defTabSz="914400" rtl="0" eaLnBrk="1" latinLnBrk="0" hangingPunct="1"/>
                      <a:r>
                        <a:rPr lang="en-US" altLang="zh-CN" sz="1400" kern="1200" dirty="0"/>
                        <a:t>0.2</a:t>
                      </a:r>
                      <a:endParaRPr lang="zh-CN" altLang="en-US" sz="1400" kern="1200" dirty="0">
                        <a:solidFill>
                          <a:schemeClr val="tx1"/>
                        </a:solidFill>
                        <a:latin typeface="+mn-lt"/>
                        <a:ea typeface="+mn-ea"/>
                        <a:cs typeface="+mn-cs"/>
                      </a:endParaRPr>
                    </a:p>
                  </a:txBody>
                  <a:tcPr marL="68580" marR="68580" marT="34290" marB="34290"/>
                </a:tc>
                <a:tc>
                  <a:txBody>
                    <a:bodyPr/>
                    <a:lstStyle/>
                    <a:p>
                      <a:pPr marL="0" algn="ctr" defTabSz="914400" rtl="0" eaLnBrk="1" latinLnBrk="0" hangingPunct="1"/>
                      <a:r>
                        <a:rPr lang="en-US" altLang="zh-CN" sz="1400" kern="1200" dirty="0"/>
                        <a:t>0.2</a:t>
                      </a:r>
                      <a:endParaRPr lang="zh-CN" altLang="en-US" sz="1400" kern="1200" dirty="0">
                        <a:solidFill>
                          <a:schemeClr val="tx1"/>
                        </a:solidFill>
                        <a:latin typeface="+mn-lt"/>
                        <a:ea typeface="+mn-ea"/>
                        <a:cs typeface="+mn-cs"/>
                      </a:endParaRPr>
                    </a:p>
                  </a:txBody>
                  <a:tcPr marL="68580" marR="68580" marT="34290" marB="34290"/>
                </a:tc>
                <a:tc>
                  <a:txBody>
                    <a:bodyPr/>
                    <a:lstStyle/>
                    <a:p>
                      <a:pPr marL="0" algn="ctr" defTabSz="914400" rtl="0" eaLnBrk="1" latinLnBrk="0" hangingPunct="1"/>
                      <a:r>
                        <a:rPr lang="en-US" altLang="zh-CN" sz="1400" kern="1200" dirty="0">
                          <a:solidFill>
                            <a:schemeClr val="tx1"/>
                          </a:solidFill>
                          <a:latin typeface="+mn-lt"/>
                          <a:ea typeface="+mn-ea"/>
                          <a:cs typeface="+mn-cs"/>
                        </a:rPr>
                        <a:t>-</a:t>
                      </a:r>
                      <a:endParaRPr lang="zh-CN" altLang="en-US" sz="1400" kern="1200" dirty="0">
                        <a:solidFill>
                          <a:schemeClr val="tx1"/>
                        </a:solidFill>
                        <a:latin typeface="+mn-lt"/>
                        <a:ea typeface="+mn-ea"/>
                        <a:cs typeface="+mn-cs"/>
                      </a:endParaRPr>
                    </a:p>
                  </a:txBody>
                  <a:tcPr marL="68580" marR="68580" marT="34290" marB="34290"/>
                </a:tc>
                <a:extLst>
                  <a:ext uri="{0D108BD9-81ED-4DB2-BD59-A6C34878D82A}">
                    <a16:rowId xmlns:a16="http://schemas.microsoft.com/office/drawing/2014/main" xmlns="" val="10003"/>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400" dirty="0"/>
                        <a:t>Tilt about Z (mrad)</a:t>
                      </a:r>
                      <a:endParaRPr lang="zh-CN" altLang="en-US" sz="1400" dirty="0">
                        <a:solidFill>
                          <a:schemeClr val="tx1"/>
                        </a:solidFill>
                      </a:endParaRPr>
                    </a:p>
                  </a:txBody>
                  <a:tcPr marL="68580" marR="68580" marT="34290" marB="34290"/>
                </a:tc>
                <a:tc>
                  <a:txBody>
                    <a:bodyPr/>
                    <a:lstStyle/>
                    <a:p>
                      <a:pPr algn="ctr"/>
                      <a:r>
                        <a:rPr lang="en-US" altLang="zh-CN" sz="1400" dirty="0"/>
                        <a:t>0.1</a:t>
                      </a:r>
                      <a:endParaRPr lang="zh-CN" altLang="en-US" sz="1400" dirty="0">
                        <a:solidFill>
                          <a:schemeClr val="tx1"/>
                        </a:solidFill>
                      </a:endParaRPr>
                    </a:p>
                  </a:txBody>
                  <a:tcPr marL="68580" marR="68580" marT="34290" marB="34290"/>
                </a:tc>
                <a:tc>
                  <a:txBody>
                    <a:bodyPr/>
                    <a:lstStyle/>
                    <a:p>
                      <a:pPr algn="ctr"/>
                      <a:r>
                        <a:rPr lang="en-US" altLang="zh-CN" sz="1400" dirty="0"/>
                        <a:t>0.2</a:t>
                      </a:r>
                      <a:endParaRPr lang="zh-CN" altLang="en-US" sz="1400" dirty="0">
                        <a:solidFill>
                          <a:schemeClr val="tx1"/>
                        </a:solidFill>
                      </a:endParaRPr>
                    </a:p>
                  </a:txBody>
                  <a:tcPr marL="68580" marR="68580" marT="34290" marB="34290"/>
                </a:tc>
                <a:tc>
                  <a:txBody>
                    <a:bodyPr/>
                    <a:lstStyle/>
                    <a:p>
                      <a:pPr algn="ctr"/>
                      <a:r>
                        <a:rPr lang="en-US" altLang="zh-CN" sz="1400" dirty="0">
                          <a:solidFill>
                            <a:schemeClr val="tx1"/>
                          </a:solidFill>
                        </a:rPr>
                        <a:t>-</a:t>
                      </a:r>
                      <a:endParaRPr lang="zh-CN" altLang="en-US" sz="1400" dirty="0">
                        <a:solidFill>
                          <a:schemeClr val="tx1"/>
                        </a:solidFill>
                      </a:endParaRPr>
                    </a:p>
                  </a:txBody>
                  <a:tcPr marL="68580" marR="68580" marT="34290" marB="34290"/>
                </a:tc>
                <a:extLst>
                  <a:ext uri="{0D108BD9-81ED-4DB2-BD59-A6C34878D82A}">
                    <a16:rowId xmlns:a16="http://schemas.microsoft.com/office/drawing/2014/main" xmlns="" val="10004"/>
                  </a:ext>
                </a:extLst>
              </a:tr>
              <a:tr h="278130">
                <a:tc>
                  <a:txBody>
                    <a:bodyPr/>
                    <a:lstStyle/>
                    <a:p>
                      <a:r>
                        <a:rPr lang="en-US" altLang="zh-CN" sz="1400" dirty="0"/>
                        <a:t>Nominal field </a:t>
                      </a:r>
                      <a:endParaRPr lang="zh-CN" altLang="en-US" sz="1400" dirty="0">
                        <a:solidFill>
                          <a:schemeClr val="tx1"/>
                        </a:solidFill>
                      </a:endParaRPr>
                    </a:p>
                  </a:txBody>
                  <a:tcPr marL="68580" marR="68580" marT="34290" marB="34290"/>
                </a:tc>
                <a:tc>
                  <a:txBody>
                    <a:bodyPr/>
                    <a:lstStyle/>
                    <a:p>
                      <a:pPr algn="ctr"/>
                      <a:r>
                        <a:rPr lang="en-US" altLang="zh-CN" sz="1400" dirty="0"/>
                        <a:t>1e-3</a:t>
                      </a:r>
                      <a:endParaRPr lang="zh-CN" altLang="en-US" sz="1400" dirty="0">
                        <a:solidFill>
                          <a:schemeClr val="tx1"/>
                        </a:solidFill>
                      </a:endParaRPr>
                    </a:p>
                  </a:txBody>
                  <a:tcPr marL="68580" marR="68580" marT="34290" marB="34290"/>
                </a:tc>
                <a:tc>
                  <a:txBody>
                    <a:bodyPr/>
                    <a:lstStyle/>
                    <a:p>
                      <a:pPr algn="ctr"/>
                      <a:r>
                        <a:rPr lang="en-US" altLang="zh-CN" sz="1400" dirty="0"/>
                        <a:t>2e-4</a:t>
                      </a:r>
                      <a:endParaRPr lang="zh-CN" altLang="en-US" sz="1400" dirty="0">
                        <a:solidFill>
                          <a:schemeClr val="tx1"/>
                        </a:solidFill>
                      </a:endParaRPr>
                    </a:p>
                  </a:txBody>
                  <a:tcPr marL="68580" marR="68580" marT="34290" marB="34290"/>
                </a:tc>
                <a:tc>
                  <a:txBody>
                    <a:bodyPr/>
                    <a:lstStyle/>
                    <a:p>
                      <a:pPr algn="ctr"/>
                      <a:r>
                        <a:rPr lang="en-US" altLang="zh-CN" sz="1400" dirty="0"/>
                        <a:t>1e-3</a:t>
                      </a:r>
                      <a:endParaRPr lang="zh-CN" altLang="en-US" sz="1400" dirty="0">
                        <a:solidFill>
                          <a:schemeClr val="tx1"/>
                        </a:solidFill>
                      </a:endParaRPr>
                    </a:p>
                  </a:txBody>
                  <a:tcPr marL="68580" marR="68580" marT="34290" marB="34290"/>
                </a:tc>
                <a:extLst>
                  <a:ext uri="{0D108BD9-81ED-4DB2-BD59-A6C34878D82A}">
                    <a16:rowId xmlns:a16="http://schemas.microsoft.com/office/drawing/2014/main" xmlns="" val="10005"/>
                  </a:ext>
                </a:extLst>
              </a:tr>
            </a:tbl>
          </a:graphicData>
        </a:graphic>
      </p:graphicFrame>
      <p:graphicFrame>
        <p:nvGraphicFramePr>
          <p:cNvPr id="9" name="表格 8"/>
          <p:cNvGraphicFramePr>
            <a:graphicFrameLocks noGrp="1"/>
          </p:cNvGraphicFramePr>
          <p:nvPr/>
        </p:nvGraphicFramePr>
        <p:xfrm>
          <a:off x="6203448" y="1578240"/>
          <a:ext cx="4583720" cy="640080"/>
        </p:xfrm>
        <a:graphic>
          <a:graphicData uri="http://schemas.openxmlformats.org/drawingml/2006/table">
            <a:tbl>
              <a:tblPr firstRow="1" firstCol="1" bandRow="1">
                <a:tableStyleId>{1FECB4D8-DB02-4DC6-A0A2-4F2EBAE1DC90}</a:tableStyleId>
              </a:tblPr>
              <a:tblGrid>
                <a:gridCol w="947084">
                  <a:extLst>
                    <a:ext uri="{9D8B030D-6E8A-4147-A177-3AD203B41FA5}">
                      <a16:colId xmlns:a16="http://schemas.microsoft.com/office/drawing/2014/main" xmlns="" val="20000"/>
                    </a:ext>
                  </a:extLst>
                </a:gridCol>
                <a:gridCol w="1040023">
                  <a:extLst>
                    <a:ext uri="{9D8B030D-6E8A-4147-A177-3AD203B41FA5}">
                      <a16:colId xmlns:a16="http://schemas.microsoft.com/office/drawing/2014/main" xmlns="" val="20001"/>
                    </a:ext>
                  </a:extLst>
                </a:gridCol>
                <a:gridCol w="843796">
                  <a:extLst>
                    <a:ext uri="{9D8B030D-6E8A-4147-A177-3AD203B41FA5}">
                      <a16:colId xmlns:a16="http://schemas.microsoft.com/office/drawing/2014/main" xmlns="" val="20002"/>
                    </a:ext>
                  </a:extLst>
                </a:gridCol>
                <a:gridCol w="543473">
                  <a:extLst>
                    <a:ext uri="{9D8B030D-6E8A-4147-A177-3AD203B41FA5}">
                      <a16:colId xmlns:a16="http://schemas.microsoft.com/office/drawing/2014/main" xmlns="" val="20003"/>
                    </a:ext>
                  </a:extLst>
                </a:gridCol>
                <a:gridCol w="1209344">
                  <a:extLst>
                    <a:ext uri="{9D8B030D-6E8A-4147-A177-3AD203B41FA5}">
                      <a16:colId xmlns:a16="http://schemas.microsoft.com/office/drawing/2014/main" xmlns="" val="20004"/>
                    </a:ext>
                  </a:extLst>
                </a:gridCol>
              </a:tblGrid>
              <a:tr h="291459">
                <a:tc>
                  <a:txBody>
                    <a:bodyPr/>
                    <a:lstStyle/>
                    <a:p>
                      <a:pPr algn="ctr">
                        <a:spcAft>
                          <a:spcPts val="0"/>
                        </a:spcAft>
                      </a:pPr>
                      <a:r>
                        <a:rPr lang="en-US" sz="1400" kern="100" dirty="0">
                          <a:effectLst/>
                        </a:rPr>
                        <a:t> </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sz="1400" kern="100" dirty="0">
                          <a:effectLst/>
                        </a:rPr>
                        <a:t>Accuracy (um)</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sz="1400" kern="100" dirty="0">
                          <a:effectLst/>
                        </a:rPr>
                        <a:t>Tilt (mrad)</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altLang="zh-CN" sz="1400" kern="100" dirty="0">
                          <a:effectLst/>
                        </a:rPr>
                        <a:t>Gain</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sz="1400" kern="100" dirty="0">
                          <a:effectLst/>
                        </a:rPr>
                        <a:t>Offset w/ BBA(um)</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extLst>
                  <a:ext uri="{0D108BD9-81ED-4DB2-BD59-A6C34878D82A}">
                    <a16:rowId xmlns:a16="http://schemas.microsoft.com/office/drawing/2014/main" xmlns="" val="10000"/>
                  </a:ext>
                </a:extLst>
              </a:tr>
              <a:tr h="202206">
                <a:tc>
                  <a:txBody>
                    <a:bodyPr/>
                    <a:lstStyle/>
                    <a:p>
                      <a:pPr algn="ctr">
                        <a:spcAft>
                          <a:spcPts val="0"/>
                        </a:spcAft>
                      </a:pPr>
                      <a:r>
                        <a:rPr lang="en-US" sz="1400" kern="100" dirty="0">
                          <a:effectLst/>
                        </a:rPr>
                        <a:t>BPM(10Hz)</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altLang="zh-CN" sz="1400" kern="100" dirty="0">
                          <a:effectLst/>
                        </a:rPr>
                        <a:t>0.1</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altLang="zh-CN" sz="1400" kern="100" dirty="0">
                          <a:effectLst/>
                        </a:rPr>
                        <a:t>10</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altLang="zh-CN" sz="1400" kern="100" dirty="0">
                          <a:effectLst/>
                        </a:rPr>
                        <a:t>5%</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altLang="zh-CN" sz="1400" kern="100" dirty="0">
                          <a:effectLst/>
                        </a:rPr>
                        <a:t>30</a:t>
                      </a:r>
                      <a:endParaRPr lang="zh-CN" sz="1400" b="1" kern="100" dirty="0">
                        <a:solidFill>
                          <a:srgbClr val="C0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extLst>
                  <a:ext uri="{0D108BD9-81ED-4DB2-BD59-A6C34878D82A}">
                    <a16:rowId xmlns:a16="http://schemas.microsoft.com/office/drawing/2014/main" xmlns="" val="10001"/>
                  </a:ext>
                </a:extLst>
              </a:tr>
            </a:tbl>
          </a:graphicData>
        </a:graphic>
      </p:graphicFrame>
      <p:sp>
        <p:nvSpPr>
          <p:cNvPr id="11" name="文本框 10"/>
          <p:cNvSpPr txBox="1"/>
          <p:nvPr/>
        </p:nvSpPr>
        <p:spPr>
          <a:xfrm>
            <a:off x="11064552" y="1052736"/>
            <a:ext cx="1210033"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D. H. Ji</a:t>
            </a:r>
          </a:p>
        </p:txBody>
      </p:sp>
      <p:sp>
        <p:nvSpPr>
          <p:cNvPr id="12" name="灯片编号占位符 11"/>
          <p:cNvSpPr>
            <a:spLocks noGrp="1"/>
          </p:cNvSpPr>
          <p:nvPr>
            <p:ph type="sldNum" sz="quarter" idx="12"/>
          </p:nvPr>
        </p:nvSpPr>
        <p:spPr/>
        <p:txBody>
          <a:bodyPr/>
          <a:lstStyle/>
          <a:p>
            <a:fld id="{3E80639A-74FB-4196-9892-1DEBA969028F}" type="slidenum">
              <a:rPr lang="en-US" smtClean="0"/>
              <a:t>6</a:t>
            </a:fld>
            <a:endParaRPr lang="en-US"/>
          </a:p>
        </p:txBody>
      </p:sp>
      <p:graphicFrame>
        <p:nvGraphicFramePr>
          <p:cNvPr id="13" name="表格 12"/>
          <p:cNvGraphicFramePr>
            <a:graphicFrameLocks noGrp="1"/>
          </p:cNvGraphicFramePr>
          <p:nvPr/>
        </p:nvGraphicFramePr>
        <p:xfrm>
          <a:off x="1797151" y="3730297"/>
          <a:ext cx="3537946" cy="2839681"/>
        </p:xfrm>
        <a:graphic>
          <a:graphicData uri="http://schemas.openxmlformats.org/drawingml/2006/table">
            <a:tbl>
              <a:tblPr firstRow="1" bandRow="1">
                <a:tableStyleId>{F5AB1C69-6EDB-4FF4-983F-18BD219EF322}</a:tableStyleId>
              </a:tblPr>
              <a:tblGrid>
                <a:gridCol w="1754199">
                  <a:extLst>
                    <a:ext uri="{9D8B030D-6E8A-4147-A177-3AD203B41FA5}">
                      <a16:colId xmlns:a16="http://schemas.microsoft.com/office/drawing/2014/main" xmlns="" val="20000"/>
                    </a:ext>
                  </a:extLst>
                </a:gridCol>
                <a:gridCol w="1783747">
                  <a:extLst>
                    <a:ext uri="{9D8B030D-6E8A-4147-A177-3AD203B41FA5}">
                      <a16:colId xmlns:a16="http://schemas.microsoft.com/office/drawing/2014/main" xmlns="" val="20001"/>
                    </a:ext>
                  </a:extLst>
                </a:gridCol>
              </a:tblGrid>
              <a:tr h="307628">
                <a:tc>
                  <a:txBody>
                    <a:bodyPr/>
                    <a:lstStyle/>
                    <a:p>
                      <a:pPr algn="ctr"/>
                      <a:r>
                        <a:rPr lang="en-US" altLang="zh-CN" sz="1600" dirty="0"/>
                        <a:t>dipole</a:t>
                      </a:r>
                      <a:endParaRPr lang="zh-CN" altLang="en-US" sz="1600" dirty="0">
                        <a:latin typeface="Times New Roman" panose="02020603050405020304" pitchFamily="18" charset="0"/>
                        <a:cs typeface="Times New Roman" panose="02020603050405020304" pitchFamily="18" charset="0"/>
                      </a:endParaRPr>
                    </a:p>
                  </a:txBody>
                  <a:tcPr marT="0" marB="0" anchor="ctr"/>
                </a:tc>
                <a:tc>
                  <a:txBody>
                    <a:bodyPr/>
                    <a:lstStyle/>
                    <a:p>
                      <a:pPr algn="ctr"/>
                      <a:r>
                        <a:rPr lang="en-US" altLang="zh-CN" sz="1600" dirty="0" err="1"/>
                        <a:t>quadrupole</a:t>
                      </a:r>
                      <a:endParaRPr lang="zh-CN" altLang="en-US" sz="16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xmlns="" val="10000"/>
                  </a:ext>
                </a:extLst>
              </a:tr>
              <a:tr h="219735">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200" dirty="0"/>
                        <a:t>B1/B0 </a:t>
                      </a:r>
                      <a:r>
                        <a:rPr lang="en-US" altLang="zh-CN" sz="1200" dirty="0">
                          <a:sym typeface="Symbol" panose="05050102010706020507"/>
                        </a:rPr>
                        <a:t> </a:t>
                      </a:r>
                      <a:r>
                        <a:rPr lang="en-US" altLang="zh-CN" sz="1200" dirty="0">
                          <a:solidFill>
                            <a:schemeClr val="tx1"/>
                          </a:solidFill>
                          <a:sym typeface="Symbol" panose="05050102010706020507"/>
                        </a:rPr>
                        <a:t>2</a:t>
                      </a:r>
                      <a:r>
                        <a:rPr lang="en-US" altLang="zh-CN" sz="1200" dirty="0">
                          <a:sym typeface="Symbol" panose="05050102010706020507"/>
                        </a:rPr>
                        <a:t>10</a:t>
                      </a:r>
                      <a:r>
                        <a:rPr lang="en-US" altLang="zh-CN" sz="1200" baseline="30000" dirty="0">
                          <a:sym typeface="Symbol" panose="05050102010706020507"/>
                        </a:rPr>
                        <a:t>-4</a:t>
                      </a:r>
                      <a:endParaRPr lang="zh-CN" altLang="en-US" sz="1200" baseline="30000" dirty="0">
                        <a:latin typeface="Times New Roman" panose="02020603050405020304" pitchFamily="18" charset="0"/>
                        <a:cs typeface="Times New Roman" panose="02020603050405020304" pitchFamily="18" charset="0"/>
                      </a:endParaRPr>
                    </a:p>
                  </a:txBody>
                  <a:tcPr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endParaRPr lang="zh-CN" altLang="en-US" sz="1200" baseline="300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xmlns="" val="10001"/>
                  </a:ext>
                </a:extLst>
              </a:tr>
              <a:tr h="219735">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200" dirty="0"/>
                        <a:t>B2/B0 </a:t>
                      </a:r>
                      <a:r>
                        <a:rPr lang="en-US" altLang="zh-CN" sz="1200" dirty="0">
                          <a:sym typeface="Symbol" panose="05050102010706020507"/>
                        </a:rPr>
                        <a:t> </a:t>
                      </a:r>
                      <a:r>
                        <a:rPr lang="en-US" altLang="zh-CN" sz="1200" dirty="0">
                          <a:solidFill>
                            <a:schemeClr val="tx1"/>
                          </a:solidFill>
                          <a:sym typeface="Symbol" panose="05050102010706020507"/>
                        </a:rPr>
                        <a:t>5</a:t>
                      </a:r>
                      <a:r>
                        <a:rPr lang="en-US" altLang="zh-CN" sz="1200" dirty="0">
                          <a:sym typeface="Symbol" panose="05050102010706020507"/>
                        </a:rPr>
                        <a:t>10</a:t>
                      </a:r>
                      <a:r>
                        <a:rPr lang="en-US" altLang="zh-CN" sz="1200" baseline="30000" dirty="0">
                          <a:sym typeface="Symbol" panose="05050102010706020507"/>
                        </a:rPr>
                        <a:t>-4</a:t>
                      </a:r>
                      <a:endParaRPr lang="zh-CN" altLang="en-US" sz="1200" baseline="30000" dirty="0">
                        <a:latin typeface="Times New Roman" panose="02020603050405020304" pitchFamily="18" charset="0"/>
                        <a:cs typeface="Times New Roman" panose="02020603050405020304" pitchFamily="18" charset="0"/>
                      </a:endParaRPr>
                    </a:p>
                  </a:txBody>
                  <a:tcPr marL="9000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altLang="zh-CN" sz="1200" dirty="0"/>
                        <a:t>B2/B1 </a:t>
                      </a:r>
                      <a:r>
                        <a:rPr lang="en-US" altLang="zh-CN" sz="1200" dirty="0">
                          <a:sym typeface="Symbol" panose="05050102010706020507"/>
                        </a:rPr>
                        <a:t> 310</a:t>
                      </a:r>
                      <a:r>
                        <a:rPr lang="en-US" altLang="zh-CN" sz="1200" baseline="30000" dirty="0">
                          <a:sym typeface="Symbol" panose="05050102010706020507"/>
                        </a:rPr>
                        <a:t>-4</a:t>
                      </a:r>
                      <a:endParaRPr lang="zh-CN" altLang="en-US" sz="1200" baseline="300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xmlns="" val="10002"/>
                  </a:ext>
                </a:extLst>
              </a:tr>
              <a:tr h="219735">
                <a:tc>
                  <a:txBody>
                    <a:bodyPr/>
                    <a:lstStyle/>
                    <a:p>
                      <a:pPr algn="ctr"/>
                      <a:r>
                        <a:rPr lang="en-US" altLang="zh-CN" sz="1200" dirty="0"/>
                        <a:t>B3/B0 </a:t>
                      </a:r>
                      <a:r>
                        <a:rPr lang="en-US" altLang="zh-CN" sz="1200" dirty="0">
                          <a:sym typeface="Symbol" panose="05050102010706020507"/>
                        </a:rPr>
                        <a:t> 210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200" dirty="0"/>
                        <a:t>B3/B1 </a:t>
                      </a:r>
                      <a:r>
                        <a:rPr lang="en-US" altLang="zh-CN" sz="1200" dirty="0">
                          <a:sym typeface="Symbol" panose="05050102010706020507"/>
                        </a:rPr>
                        <a:t> </a:t>
                      </a:r>
                      <a:r>
                        <a:rPr lang="en-US" altLang="zh-CN" sz="1200" dirty="0">
                          <a:solidFill>
                            <a:schemeClr val="tx1"/>
                          </a:solidFill>
                          <a:sym typeface="Symbol" panose="05050102010706020507"/>
                        </a:rPr>
                        <a:t>2</a:t>
                      </a:r>
                      <a:r>
                        <a:rPr lang="en-US" altLang="zh-CN" sz="1200" dirty="0">
                          <a:sym typeface="Symbol" panose="05050102010706020507"/>
                        </a:rPr>
                        <a:t>10</a:t>
                      </a:r>
                      <a:r>
                        <a:rPr lang="en-US" altLang="zh-CN" sz="1200" baseline="30000" dirty="0">
                          <a:sym typeface="Symbol" panose="05050102010706020507"/>
                        </a:rPr>
                        <a:t>-4</a:t>
                      </a:r>
                      <a:endParaRPr lang="zh-CN" altLang="en-US" sz="1200" baseline="300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xmlns="" val="10003"/>
                  </a:ext>
                </a:extLst>
              </a:tr>
              <a:tr h="272388">
                <a:tc>
                  <a:txBody>
                    <a:bodyPr/>
                    <a:lstStyle/>
                    <a:p>
                      <a:pPr algn="ctr"/>
                      <a:r>
                        <a:rPr lang="en-US" altLang="zh-CN" sz="1200" dirty="0"/>
                        <a:t>B4/B0 </a:t>
                      </a:r>
                      <a:r>
                        <a:rPr lang="en-US" altLang="zh-CN" sz="1200" dirty="0">
                          <a:sym typeface="Symbol" panose="05050102010706020507"/>
                        </a:rPr>
                        <a:t> 810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tc>
                  <a:txBody>
                    <a:bodyPr/>
                    <a:lstStyle/>
                    <a:p>
                      <a:pPr algn="ctr"/>
                      <a:r>
                        <a:rPr lang="en-US" altLang="zh-CN" sz="1200" dirty="0"/>
                        <a:t>B4/B1 </a:t>
                      </a:r>
                      <a:r>
                        <a:rPr lang="en-US" altLang="zh-CN" sz="1200" dirty="0">
                          <a:sym typeface="Symbol" panose="05050102010706020507"/>
                        </a:rPr>
                        <a:t> 110</a:t>
                      </a:r>
                      <a:r>
                        <a:rPr lang="en-US" altLang="zh-CN" sz="1200" baseline="30000" dirty="0">
                          <a:sym typeface="Symbol" panose="05050102010706020507"/>
                        </a:rPr>
                        <a:t>-4</a:t>
                      </a:r>
                      <a:endParaRPr lang="zh-CN" altLang="en-US" sz="12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xmlns="" val="10004"/>
                  </a:ext>
                </a:extLst>
              </a:tr>
              <a:tr h="276145">
                <a:tc>
                  <a:txBody>
                    <a:bodyPr/>
                    <a:lstStyle/>
                    <a:p>
                      <a:pPr algn="ctr"/>
                      <a:r>
                        <a:rPr lang="en-US" altLang="zh-CN" sz="1200" dirty="0"/>
                        <a:t>B5/B0 </a:t>
                      </a:r>
                      <a:r>
                        <a:rPr lang="en-US" altLang="zh-CN" sz="1200" dirty="0">
                          <a:sym typeface="Symbol" panose="05050102010706020507"/>
                        </a:rPr>
                        <a:t> 210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tc>
                  <a:txBody>
                    <a:bodyPr/>
                    <a:lstStyle/>
                    <a:p>
                      <a:pPr algn="ctr"/>
                      <a:r>
                        <a:rPr lang="en-US" altLang="zh-CN" sz="1200" dirty="0"/>
                        <a:t>B5/B1 </a:t>
                      </a:r>
                      <a:r>
                        <a:rPr lang="en-US" altLang="zh-CN" sz="1200" dirty="0">
                          <a:sym typeface="Symbol" panose="05050102010706020507"/>
                        </a:rPr>
                        <a:t> 110</a:t>
                      </a:r>
                      <a:r>
                        <a:rPr lang="en-US" altLang="zh-CN" sz="1200" baseline="30000" dirty="0">
                          <a:sym typeface="Symbol" panose="05050102010706020507"/>
                        </a:rPr>
                        <a:t>-4</a:t>
                      </a:r>
                      <a:endParaRPr lang="zh-CN" altLang="en-US" sz="12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xmlns="" val="10005"/>
                  </a:ext>
                </a:extLst>
              </a:tr>
              <a:tr h="276145">
                <a:tc>
                  <a:txBody>
                    <a:bodyPr/>
                    <a:lstStyle/>
                    <a:p>
                      <a:pPr algn="ctr"/>
                      <a:r>
                        <a:rPr lang="en-US" altLang="zh-CN" sz="1200" dirty="0"/>
                        <a:t>B6/B0 </a:t>
                      </a:r>
                      <a:r>
                        <a:rPr lang="en-US" altLang="zh-CN" sz="1200" dirty="0">
                          <a:sym typeface="Symbol" panose="05050102010706020507"/>
                        </a:rPr>
                        <a:t> 810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tc>
                  <a:txBody>
                    <a:bodyPr/>
                    <a:lstStyle/>
                    <a:p>
                      <a:pPr algn="ctr"/>
                      <a:r>
                        <a:rPr lang="en-US" altLang="zh-CN" sz="1200" dirty="0"/>
                        <a:t>B6/B1 </a:t>
                      </a:r>
                      <a:r>
                        <a:rPr lang="en-US" altLang="zh-CN" sz="1200" dirty="0">
                          <a:sym typeface="Symbol" panose="05050102010706020507"/>
                        </a:rPr>
                        <a:t> 510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xmlns="" val="10006"/>
                  </a:ext>
                </a:extLst>
              </a:tr>
              <a:tr h="276145">
                <a:tc>
                  <a:txBody>
                    <a:bodyPr/>
                    <a:lstStyle/>
                    <a:p>
                      <a:pPr algn="ctr"/>
                      <a:r>
                        <a:rPr lang="en-US" altLang="zh-CN" sz="1200" dirty="0"/>
                        <a:t>B7/B0 </a:t>
                      </a:r>
                      <a:r>
                        <a:rPr lang="en-US" altLang="zh-CN" sz="1200" dirty="0">
                          <a:sym typeface="Symbol" panose="05050102010706020507"/>
                        </a:rPr>
                        <a:t> 210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tc>
                  <a:txBody>
                    <a:bodyPr/>
                    <a:lstStyle/>
                    <a:p>
                      <a:pPr algn="ctr"/>
                      <a:r>
                        <a:rPr lang="en-US" altLang="zh-CN" sz="1200" dirty="0"/>
                        <a:t>B7/B1 </a:t>
                      </a:r>
                      <a:r>
                        <a:rPr lang="en-US" altLang="zh-CN" sz="1200" dirty="0">
                          <a:sym typeface="Symbol" panose="05050102010706020507"/>
                        </a:rPr>
                        <a:t> 510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xmlns="" val="10007"/>
                  </a:ext>
                </a:extLst>
              </a:tr>
              <a:tr h="276145">
                <a:tc>
                  <a:txBody>
                    <a:bodyPr/>
                    <a:lstStyle/>
                    <a:p>
                      <a:pPr algn="ctr"/>
                      <a:r>
                        <a:rPr lang="en-US" altLang="zh-CN" sz="1200" dirty="0"/>
                        <a:t>B8/B0 </a:t>
                      </a:r>
                      <a:r>
                        <a:rPr lang="en-US" altLang="zh-CN" sz="1200" dirty="0">
                          <a:sym typeface="Symbol" panose="05050102010706020507"/>
                        </a:rPr>
                        <a:t> 810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tc>
                  <a:txBody>
                    <a:bodyPr/>
                    <a:lstStyle/>
                    <a:p>
                      <a:pPr algn="ctr"/>
                      <a:r>
                        <a:rPr lang="en-US" altLang="zh-CN" sz="1200" dirty="0"/>
                        <a:t>B8/B1 </a:t>
                      </a:r>
                      <a:r>
                        <a:rPr lang="en-US" altLang="zh-CN" sz="1200" dirty="0">
                          <a:sym typeface="Symbol" panose="05050102010706020507"/>
                        </a:rPr>
                        <a:t> 510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xmlns="" val="10008"/>
                  </a:ext>
                </a:extLst>
              </a:tr>
              <a:tr h="219735">
                <a:tc>
                  <a:txBody>
                    <a:bodyPr/>
                    <a:lstStyle/>
                    <a:p>
                      <a:pPr algn="ctr"/>
                      <a:r>
                        <a:rPr lang="en-US" altLang="zh-CN" sz="1200" dirty="0"/>
                        <a:t>B9/B0 </a:t>
                      </a:r>
                      <a:r>
                        <a:rPr lang="en-US" altLang="zh-CN" sz="1200" dirty="0">
                          <a:sym typeface="Symbol" panose="05050102010706020507"/>
                        </a:rPr>
                        <a:t> 210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tc>
                  <a:txBody>
                    <a:bodyPr/>
                    <a:lstStyle/>
                    <a:p>
                      <a:pPr algn="ctr"/>
                      <a:r>
                        <a:rPr lang="en-US" altLang="zh-CN" sz="1200" dirty="0"/>
                        <a:t>B9/B1 </a:t>
                      </a:r>
                      <a:r>
                        <a:rPr lang="en-US" altLang="zh-CN" sz="1200" dirty="0">
                          <a:sym typeface="Symbol" panose="05050102010706020507"/>
                        </a:rPr>
                        <a:t> 510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xmlns="" val="10009"/>
                  </a:ext>
                </a:extLst>
              </a:tr>
              <a:tr h="276145">
                <a:tc>
                  <a:txBody>
                    <a:bodyPr/>
                    <a:lstStyle/>
                    <a:p>
                      <a:pPr algn="ctr"/>
                      <a:r>
                        <a:rPr lang="en-US" altLang="zh-CN" sz="1200" dirty="0"/>
                        <a:t>B10/B0 </a:t>
                      </a:r>
                      <a:r>
                        <a:rPr lang="en-US" altLang="zh-CN" sz="1200" dirty="0">
                          <a:sym typeface="Symbol" panose="05050102010706020507"/>
                        </a:rPr>
                        <a:t> 810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tc>
                  <a:txBody>
                    <a:bodyPr/>
                    <a:lstStyle/>
                    <a:p>
                      <a:pPr algn="ctr"/>
                      <a:r>
                        <a:rPr lang="en-US" altLang="zh-CN" sz="1200" dirty="0"/>
                        <a:t>B10/B1 </a:t>
                      </a:r>
                      <a:r>
                        <a:rPr lang="en-US" altLang="zh-CN" sz="1200" dirty="0">
                          <a:sym typeface="Symbol" panose="05050102010706020507"/>
                        </a:rPr>
                        <a:t> 510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xmlns="" val="10010"/>
                  </a:ext>
                </a:extLst>
              </a:tr>
            </a:tbl>
          </a:graphicData>
        </a:graphic>
      </p:graphicFrame>
      <p:sp>
        <p:nvSpPr>
          <p:cNvPr id="5" name="文本框 4"/>
          <p:cNvSpPr txBox="1"/>
          <p:nvPr/>
        </p:nvSpPr>
        <p:spPr>
          <a:xfrm>
            <a:off x="1434095" y="3356422"/>
            <a:ext cx="2960287" cy="338554"/>
          </a:xfrm>
          <a:prstGeom prst="rect">
            <a:avLst/>
          </a:prstGeom>
          <a:noFill/>
        </p:spPr>
        <p:txBody>
          <a:bodyPr wrap="square" rtlCol="0">
            <a:spAutoFit/>
          </a:bodyPr>
          <a:lstStyle/>
          <a:p>
            <a:pPr marL="285750" indent="-285750">
              <a:buFont typeface="Arial" panose="020B0604020202020204" pitchFamily="34" charset="0"/>
              <a:buChar char="•"/>
            </a:pPr>
            <a:r>
              <a:rPr lang="en-US" altLang="zh-CN" sz="1600" dirty="0">
                <a:latin typeface="Times New Roman" panose="02020603050405020304" pitchFamily="18" charset="0"/>
                <a:cs typeface="Times New Roman" panose="02020603050405020304" pitchFamily="18" charset="0"/>
              </a:rPr>
              <a:t>Include multipole errors</a:t>
            </a:r>
            <a:endParaRPr lang="en-US" sz="1600" dirty="0">
              <a:latin typeface="Times New Roman" panose="02020603050405020304" pitchFamily="18" charset="0"/>
              <a:cs typeface="Times New Roman" panose="02020603050405020304" pitchFamily="18" charset="0"/>
            </a:endParaRPr>
          </a:p>
        </p:txBody>
      </p:sp>
      <p:pic>
        <p:nvPicPr>
          <p:cNvPr id="7" name="图片 6"/>
          <p:cNvPicPr>
            <a:picLocks noChangeAspect="1"/>
          </p:cNvPicPr>
          <p:nvPr/>
        </p:nvPicPr>
        <p:blipFill rotWithShape="1">
          <a:blip r:embed="rId2"/>
          <a:srcRect b="25119"/>
          <a:stretch>
            <a:fillRect/>
          </a:stretch>
        </p:blipFill>
        <p:spPr>
          <a:xfrm>
            <a:off x="6506061" y="2230014"/>
            <a:ext cx="2873124" cy="1000105"/>
          </a:xfrm>
          <a:prstGeom prst="rect">
            <a:avLst/>
          </a:prstGeom>
        </p:spPr>
      </p:pic>
      <p:sp>
        <p:nvSpPr>
          <p:cNvPr id="14" name="文本框 13"/>
          <p:cNvSpPr txBox="1"/>
          <p:nvPr/>
        </p:nvSpPr>
        <p:spPr>
          <a:xfrm>
            <a:off x="8904312" y="2253635"/>
            <a:ext cx="1374890" cy="276999"/>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(100 seeds)</a:t>
            </a:r>
          </a:p>
        </p:txBody>
      </p:sp>
      <p:sp>
        <p:nvSpPr>
          <p:cNvPr id="15" name="文本框 14"/>
          <p:cNvSpPr txBox="1"/>
          <p:nvPr/>
        </p:nvSpPr>
        <p:spPr>
          <a:xfrm>
            <a:off x="8099133" y="2711529"/>
            <a:ext cx="1374890" cy="276999"/>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(93 seeds)</a:t>
            </a:r>
          </a:p>
        </p:txBody>
      </p:sp>
      <p:sp>
        <p:nvSpPr>
          <p:cNvPr id="10" name="文本框 9"/>
          <p:cNvSpPr txBox="1"/>
          <p:nvPr/>
        </p:nvSpPr>
        <p:spPr>
          <a:xfrm>
            <a:off x="6519212" y="3190650"/>
            <a:ext cx="3473405" cy="307777"/>
          </a:xfrm>
          <a:prstGeom prst="rect">
            <a:avLst/>
          </a:prstGeom>
          <a:noFill/>
        </p:spPr>
        <p:txBody>
          <a:bodyPr wrap="square" rtlCol="0">
            <a:spAutoFit/>
          </a:bodyPr>
          <a:lstStyle/>
          <a:p>
            <a:pPr marL="285750" indent="-285750">
              <a:buFont typeface="Wingdings" panose="05000000000000000000" pitchFamily="2" charset="2"/>
              <a:buChar char="Ø"/>
            </a:pPr>
            <a:r>
              <a:rPr lang="en-US" sz="1400" dirty="0">
                <a:solidFill>
                  <a:srgbClr val="002060"/>
                </a:solidFill>
                <a:latin typeface="Times New Roman" panose="02020603050405020304" pitchFamily="18" charset="0"/>
                <a:cs typeface="Times New Roman" panose="02020603050405020304" pitchFamily="18" charset="0"/>
              </a:rPr>
              <a:t>DA track in AT  w/o SR</a:t>
            </a:r>
          </a:p>
        </p:txBody>
      </p:sp>
      <p:sp>
        <p:nvSpPr>
          <p:cNvPr id="17" name="文本框 16"/>
          <p:cNvSpPr txBox="1"/>
          <p:nvPr/>
        </p:nvSpPr>
        <p:spPr>
          <a:xfrm>
            <a:off x="5906621" y="3479670"/>
            <a:ext cx="6138582" cy="338554"/>
          </a:xfrm>
          <a:prstGeom prst="rect">
            <a:avLst/>
          </a:prstGeom>
          <a:noFill/>
        </p:spPr>
        <p:txBody>
          <a:bodyPr wrap="square">
            <a:spAutoFit/>
          </a:bodyPr>
          <a:lstStyle/>
          <a:p>
            <a:pPr marL="285750" indent="-285750">
              <a:buFont typeface="Arial" panose="020B0604020202020204" pitchFamily="34" charset="0"/>
              <a:buChar char="•"/>
            </a:pPr>
            <a:r>
              <a:rPr lang="zh-SG" altLang="en-US" sz="1600" dirty="0">
                <a:latin typeface="Times New Roman" panose="02020603050405020304" pitchFamily="18" charset="0"/>
                <a:cs typeface="Times New Roman" panose="02020603050405020304" pitchFamily="18" charset="0"/>
              </a:rPr>
              <a:t>Residual errors after correction with 100 random seeds</a:t>
            </a:r>
          </a:p>
        </p:txBody>
      </p:sp>
      <p:pic>
        <p:nvPicPr>
          <p:cNvPr id="19" name="图片 18"/>
          <p:cNvPicPr>
            <a:picLocks noChangeAspect="1"/>
          </p:cNvPicPr>
          <p:nvPr/>
        </p:nvPicPr>
        <p:blipFill>
          <a:blip r:embed="rId3"/>
          <a:stretch>
            <a:fillRect/>
          </a:stretch>
        </p:blipFill>
        <p:spPr>
          <a:xfrm>
            <a:off x="6864724" y="3814936"/>
            <a:ext cx="2956391" cy="816464"/>
          </a:xfrm>
          <a:prstGeom prst="rect">
            <a:avLst/>
          </a:prstGeom>
        </p:spPr>
      </p:pic>
      <p:pic>
        <p:nvPicPr>
          <p:cNvPr id="20" name="图片 19"/>
          <p:cNvPicPr/>
          <p:nvPr/>
        </p:nvPicPr>
        <p:blipFill rotWithShape="1">
          <a:blip r:embed="rId4" cstate="print">
            <a:extLst>
              <a:ext uri="{28A0092B-C50C-407E-A947-70E740481C1C}">
                <a14:useLocalDpi xmlns:a14="http://schemas.microsoft.com/office/drawing/2010/main" val="0"/>
              </a:ext>
            </a:extLst>
          </a:blip>
          <a:srcRect l="5100" r="6645"/>
          <a:stretch>
            <a:fillRect/>
          </a:stretch>
        </p:blipFill>
        <p:spPr bwMode="auto">
          <a:xfrm>
            <a:off x="5645711" y="4657318"/>
            <a:ext cx="2644401" cy="1958639"/>
          </a:xfrm>
          <a:prstGeom prst="rect">
            <a:avLst/>
          </a:prstGeom>
          <a:noFill/>
          <a:ln>
            <a:noFill/>
          </a:ln>
        </p:spPr>
      </p:pic>
      <p:pic>
        <p:nvPicPr>
          <p:cNvPr id="21" name="图片 20"/>
          <p:cNvPicPr/>
          <p:nvPr/>
        </p:nvPicPr>
        <p:blipFill rotWithShape="1">
          <a:blip r:embed="rId5" cstate="print">
            <a:extLst>
              <a:ext uri="{28A0092B-C50C-407E-A947-70E740481C1C}">
                <a14:useLocalDpi xmlns:a14="http://schemas.microsoft.com/office/drawing/2010/main" val="0"/>
              </a:ext>
            </a:extLst>
          </a:blip>
          <a:srcRect l="4738" r="6825"/>
          <a:stretch>
            <a:fillRect/>
          </a:stretch>
        </p:blipFill>
        <p:spPr bwMode="auto">
          <a:xfrm>
            <a:off x="8343900" y="4672857"/>
            <a:ext cx="2449120" cy="1933705"/>
          </a:xfrm>
          <a:prstGeom prst="rect">
            <a:avLst/>
          </a:prstGeom>
          <a:noFill/>
          <a:ln>
            <a:noFill/>
          </a:ln>
        </p:spPr>
      </p:pic>
      <p:sp>
        <p:nvSpPr>
          <p:cNvPr id="23" name="文本框 22"/>
          <p:cNvSpPr txBox="1"/>
          <p:nvPr/>
        </p:nvSpPr>
        <p:spPr>
          <a:xfrm>
            <a:off x="1388408" y="1108947"/>
            <a:ext cx="7466480"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buFont typeface="Arial" panose="020B0604020202020204" pitchFamily="34" charset="0"/>
              <a:buChar char="•"/>
            </a:pPr>
            <a:r>
              <a:rPr lang="zh-SG" altLang="en-US" dirty="0">
                <a:latin typeface="Times New Roman" panose="02020603050405020304" pitchFamily="18" charset="0"/>
                <a:cs typeface="Times New Roman" panose="02020603050405020304" pitchFamily="18" charset="0"/>
              </a:rPr>
              <a:t>Gaussian distributions are used for the errors, and they are truncated at 3σ. </a:t>
            </a:r>
          </a:p>
        </p:txBody>
      </p:sp>
    </p:spTree>
    <p:extLst>
      <p:ext uri="{BB962C8B-B14F-4D97-AF65-F5344CB8AC3E}">
        <p14:creationId xmlns:p14="http://schemas.microsoft.com/office/powerpoint/2010/main" val="33817934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内容占位符 4">
            <a:extLst>
              <a:ext uri="{FF2B5EF4-FFF2-40B4-BE49-F238E27FC236}">
                <a16:creationId xmlns:a16="http://schemas.microsoft.com/office/drawing/2014/main" xmlns="" id="{CAB5D794-233F-484B-BCE5-1012E79BD7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5920" y="2924944"/>
            <a:ext cx="2386730" cy="1790048"/>
          </a:xfrm>
          <a:prstGeom prst="rect">
            <a:avLst/>
          </a:prstGeom>
        </p:spPr>
      </p:pic>
      <p:pic>
        <p:nvPicPr>
          <p:cNvPr id="13" name="图片 12">
            <a:extLst>
              <a:ext uri="{FF2B5EF4-FFF2-40B4-BE49-F238E27FC236}">
                <a16:creationId xmlns:a16="http://schemas.microsoft.com/office/drawing/2014/main" xmlns="" id="{DC17E83A-EB6E-4197-8BE0-1454387071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2344" y="1196752"/>
            <a:ext cx="2113040" cy="1584176"/>
          </a:xfrm>
          <a:prstGeom prst="rect">
            <a:avLst/>
          </a:prstGeom>
        </p:spPr>
      </p:pic>
      <p:sp>
        <p:nvSpPr>
          <p:cNvPr id="2" name="内容占位符 1">
            <a:extLst>
              <a:ext uri="{FF2B5EF4-FFF2-40B4-BE49-F238E27FC236}">
                <a16:creationId xmlns:a16="http://schemas.microsoft.com/office/drawing/2014/main" xmlns="" id="{A5F9E90F-91A3-4890-8C42-E73092E9A54D}"/>
              </a:ext>
            </a:extLst>
          </p:cNvPr>
          <p:cNvSpPr>
            <a:spLocks noGrp="1"/>
          </p:cNvSpPr>
          <p:nvPr>
            <p:ph idx="1"/>
          </p:nvPr>
        </p:nvSpPr>
        <p:spPr/>
        <p:txBody>
          <a:bodyPr>
            <a:normAutofit/>
          </a:bodyPr>
          <a:lstStyle/>
          <a:p>
            <a:pPr algn="just">
              <a:lnSpc>
                <a:spcPct val="100000"/>
              </a:lnSpc>
              <a:spcAft>
                <a:spcPts val="0"/>
              </a:spcAft>
            </a:pPr>
            <a:r>
              <a:rPr lang="en-US" altLang="zh-CN" sz="1800" dirty="0">
                <a:latin typeface="Times New Roman" panose="02020603050405020304" pitchFamily="18" charset="0"/>
                <a:cs typeface="Times New Roman" panose="02020603050405020304" pitchFamily="18" charset="0"/>
              </a:rPr>
              <a:t>Orbit Correction + Horizontal dispersion </a:t>
            </a:r>
          </a:p>
          <a:p>
            <a:pPr marL="540000" lvl="1" indent="-360000" algn="just">
              <a:spcBef>
                <a:spcPts val="0"/>
              </a:spcBef>
              <a:buFont typeface="Wingdings" panose="05000000000000000000" pitchFamily="2" charset="2"/>
              <a:buChar char="ü"/>
            </a:pPr>
            <a:r>
              <a:rPr lang="en-US" altLang="zh-CN" sz="1400" dirty="0">
                <a:latin typeface="Times New Roman" panose="02020603050405020304" pitchFamily="18" charset="0"/>
                <a:cs typeface="Times New Roman" panose="02020603050405020304" pitchFamily="18" charset="0"/>
              </a:rPr>
              <a:t>Response Matrix</a:t>
            </a:r>
          </a:p>
          <a:p>
            <a:pPr marL="540000" lvl="1" indent="-360000" algn="just">
              <a:spcBef>
                <a:spcPts val="0"/>
              </a:spcBef>
              <a:buFont typeface="Wingdings" panose="05000000000000000000" pitchFamily="2" charset="2"/>
              <a:buChar char="ü"/>
            </a:pPr>
            <a:r>
              <a:rPr lang="en-US" altLang="zh-CN" sz="1400" dirty="0">
                <a:latin typeface="Times New Roman" panose="02020603050405020304" pitchFamily="18" charset="0"/>
                <a:cs typeface="Times New Roman" panose="02020603050405020304" pitchFamily="18" charset="0"/>
              </a:rPr>
              <a:t>2-level iteration</a:t>
            </a:r>
            <a:r>
              <a:rPr lang="zh-CN" altLang="en-US" sz="1400" dirty="0">
                <a:latin typeface="Times New Roman" panose="02020603050405020304" pitchFamily="18" charset="0"/>
                <a:cs typeface="Times New Roman" panose="02020603050405020304" pitchFamily="18" charset="0"/>
              </a:rPr>
              <a:t>：</a:t>
            </a:r>
          </a:p>
          <a:p>
            <a:pPr marL="940050" lvl="2" indent="-360000" algn="just">
              <a:spcBef>
                <a:spcPts val="0"/>
              </a:spcBef>
            </a:pPr>
            <a:r>
              <a:rPr lang="en-US" altLang="zh-CN" sz="1400" dirty="0">
                <a:latin typeface="Times New Roman" panose="02020603050405020304" pitchFamily="18" charset="0"/>
                <a:cs typeface="Times New Roman" panose="02020603050405020304" pitchFamily="18" charset="0"/>
              </a:rPr>
              <a:t>1st Loop: 20%~100% Corrector</a:t>
            </a:r>
          </a:p>
          <a:p>
            <a:pPr marL="940050" lvl="2" indent="-360000" algn="just">
              <a:spcBef>
                <a:spcPts val="0"/>
              </a:spcBef>
            </a:pPr>
            <a:r>
              <a:rPr lang="en-US" altLang="zh-CN" sz="1400" dirty="0">
                <a:latin typeface="Times New Roman" panose="02020603050405020304" pitchFamily="18" charset="0"/>
                <a:cs typeface="Times New Roman" panose="02020603050405020304" pitchFamily="18" charset="0"/>
              </a:rPr>
              <a:t>2nd Loop</a:t>
            </a:r>
            <a:r>
              <a:rPr lang="zh-CN" altLang="en-US" sz="1400" dirty="0">
                <a:latin typeface="Times New Roman" panose="02020603050405020304" pitchFamily="18" charset="0"/>
                <a:cs typeface="Times New Roman" panose="02020603050405020304" pitchFamily="18" charset="0"/>
              </a:rPr>
              <a:t>：</a:t>
            </a:r>
            <a:r>
              <a:rPr lang="en-US" altLang="zh-CN" sz="1400" dirty="0">
                <a:latin typeface="Times New Roman" panose="02020603050405020304" pitchFamily="18" charset="0"/>
                <a:cs typeface="Times New Roman" panose="02020603050405020304" pitchFamily="18" charset="0"/>
              </a:rPr>
              <a:t>30%~80% Singular Value</a:t>
            </a:r>
          </a:p>
          <a:p>
            <a:pPr marL="540000" lvl="1" indent="-360000" algn="just">
              <a:spcBef>
                <a:spcPts val="0"/>
              </a:spcBef>
              <a:buFont typeface="Wingdings" panose="05000000000000000000" pitchFamily="2" charset="2"/>
              <a:buChar char="ü"/>
            </a:pPr>
            <a:r>
              <a:rPr lang="en-US" altLang="zh-CN" sz="1400" dirty="0">
                <a:latin typeface="Times New Roman" panose="02020603050405020304" pitchFamily="18" charset="0"/>
                <a:cs typeface="Times New Roman" panose="02020603050405020304" pitchFamily="18" charset="0"/>
              </a:rPr>
              <a:t>Dispersion correction </a:t>
            </a:r>
          </a:p>
          <a:p>
            <a:pPr marL="540000" lvl="1" indent="-360000" algn="just">
              <a:spcBef>
                <a:spcPts val="0"/>
              </a:spcBef>
              <a:buFont typeface="Wingdings" panose="05000000000000000000" pitchFamily="2" charset="2"/>
              <a:buChar char="ü"/>
            </a:pPr>
            <a:r>
              <a:rPr lang="en-US" altLang="zh-CN" sz="1400" dirty="0">
                <a:latin typeface="Times New Roman" panose="02020603050405020304" pitchFamily="18" charset="0"/>
                <a:cs typeface="Times New Roman" panose="02020603050405020304" pitchFamily="18" charset="0"/>
              </a:rPr>
              <a:t>Energy adjustment by corrector</a:t>
            </a:r>
          </a:p>
          <a:p>
            <a:pPr marL="540000" lvl="1" indent="-360000" algn="just">
              <a:spcBef>
                <a:spcPts val="0"/>
              </a:spcBef>
              <a:buFont typeface="Wingdings" panose="05000000000000000000" pitchFamily="2" charset="2"/>
              <a:buChar char="ü"/>
            </a:pPr>
            <a:r>
              <a:rPr lang="en-US" altLang="zh-CN" sz="1400" dirty="0">
                <a:latin typeface="Times New Roman" panose="02020603050405020304" pitchFamily="18" charset="0"/>
                <a:cs typeface="Times New Roman" panose="02020603050405020304" pitchFamily="18" charset="0"/>
              </a:rPr>
              <a:t>80um RMS in both plan</a:t>
            </a:r>
            <a:endParaRPr lang="en-US" altLang="zh-CN" sz="1800" dirty="0">
              <a:latin typeface="Times New Roman" panose="02020603050405020304" pitchFamily="18" charset="0"/>
              <a:cs typeface="Times New Roman" panose="02020603050405020304" pitchFamily="18" charset="0"/>
            </a:endParaRPr>
          </a:p>
          <a:p>
            <a:pPr algn="just">
              <a:lnSpc>
                <a:spcPct val="100000"/>
              </a:lnSpc>
              <a:spcAft>
                <a:spcPts val="0"/>
              </a:spcAft>
            </a:pPr>
            <a:r>
              <a:rPr lang="en-US" altLang="zh-CN" sz="1800" dirty="0">
                <a:latin typeface="Times New Roman" panose="02020603050405020304" pitchFamily="18" charset="0"/>
                <a:cs typeface="Times New Roman" panose="02020603050405020304" pitchFamily="18" charset="0"/>
              </a:rPr>
              <a:t>Optics correction</a:t>
            </a:r>
          </a:p>
          <a:p>
            <a:pPr marL="540000" lvl="1" indent="-360000" algn="just">
              <a:spcBef>
                <a:spcPts val="0"/>
              </a:spcBef>
              <a:buFont typeface="Wingdings" panose="05000000000000000000" pitchFamily="2" charset="2"/>
              <a:buChar char="ü"/>
            </a:pPr>
            <a:r>
              <a:rPr lang="en-US" altLang="zh-CN" sz="1400" dirty="0">
                <a:latin typeface="Times New Roman" panose="02020603050405020304" pitchFamily="18" charset="0"/>
                <a:cs typeface="Times New Roman" panose="02020603050405020304" pitchFamily="18" charset="0"/>
              </a:rPr>
              <a:t>RM + LOCO</a:t>
            </a:r>
          </a:p>
          <a:p>
            <a:pPr marL="540000" lvl="1" indent="-360000" algn="just">
              <a:spcBef>
                <a:spcPts val="0"/>
              </a:spcBef>
              <a:buFont typeface="Wingdings" panose="05000000000000000000" pitchFamily="2" charset="2"/>
              <a:buChar char="ü"/>
            </a:pPr>
            <a:r>
              <a:rPr lang="en-US" altLang="zh-CN" sz="1400" dirty="0">
                <a:latin typeface="Times New Roman" panose="02020603050405020304" pitchFamily="18" charset="0"/>
                <a:cs typeface="Times New Roman" panose="02020603050405020304" pitchFamily="18" charset="0"/>
              </a:rPr>
              <a:t>Based on 30GeV simulation</a:t>
            </a:r>
          </a:p>
          <a:p>
            <a:pPr marL="540000" lvl="1" indent="-360000" algn="just">
              <a:spcBef>
                <a:spcPts val="0"/>
              </a:spcBef>
              <a:buFont typeface="Wingdings" panose="05000000000000000000" pitchFamily="2" charset="2"/>
              <a:buChar char="ü"/>
            </a:pPr>
            <a:r>
              <a:rPr lang="en-US" altLang="zh-CN" sz="1400" dirty="0">
                <a:latin typeface="Times New Roman" panose="02020603050405020304" pitchFamily="18" charset="0"/>
                <a:cs typeface="Times New Roman" panose="02020603050405020304" pitchFamily="18" charset="0"/>
              </a:rPr>
              <a:t>All quadrupole independent</a:t>
            </a:r>
          </a:p>
          <a:p>
            <a:pPr marL="540000" lvl="1" indent="-360000" algn="just">
              <a:spcBef>
                <a:spcPts val="0"/>
              </a:spcBef>
              <a:buFont typeface="Wingdings" panose="05000000000000000000" pitchFamily="2" charset="2"/>
              <a:buChar char="ü"/>
            </a:pPr>
            <a:r>
              <a:rPr lang="en-US" altLang="zh-CN" sz="1400" dirty="0">
                <a:latin typeface="Times New Roman" panose="02020603050405020304" pitchFamily="18" charset="0"/>
                <a:cs typeface="Times New Roman" panose="02020603050405020304" pitchFamily="18" charset="0"/>
              </a:rPr>
              <a:t>Dispersion correction included</a:t>
            </a:r>
          </a:p>
          <a:p>
            <a:pPr>
              <a:lnSpc>
                <a:spcPct val="100000"/>
              </a:lnSpc>
              <a:spcAft>
                <a:spcPts val="0"/>
              </a:spcAft>
            </a:pPr>
            <a:r>
              <a:rPr lang="en-US" altLang="zh-CN" sz="1800" dirty="0">
                <a:latin typeface="Times New Roman" panose="02020603050405020304" pitchFamily="18" charset="0"/>
                <a:cs typeface="Times New Roman" panose="02020603050405020304" pitchFamily="18" charset="0"/>
              </a:rPr>
              <a:t>Coupling and vertical dispersion correction</a:t>
            </a:r>
          </a:p>
          <a:p>
            <a:pPr marL="540000" lvl="1" indent="-360000" algn="just">
              <a:lnSpc>
                <a:spcPct val="120000"/>
              </a:lnSpc>
              <a:spcBef>
                <a:spcPts val="0"/>
              </a:spcBef>
              <a:buFont typeface="Wingdings" panose="05000000000000000000" pitchFamily="2" charset="2"/>
              <a:buChar char="ü"/>
            </a:pPr>
            <a:r>
              <a:rPr lang="en-US" altLang="zh-CN" sz="1400" dirty="0">
                <a:latin typeface="Times New Roman" panose="02020603050405020304" pitchFamily="18" charset="0"/>
                <a:cs typeface="Times New Roman" panose="02020603050405020304" pitchFamily="18" charset="0"/>
              </a:rPr>
              <a:t>Mainly used for the simulation</a:t>
            </a:r>
            <a:r>
              <a:rPr lang="zh-CN" altLang="en-US" sz="1400" dirty="0">
                <a:latin typeface="Times New Roman" panose="02020603050405020304" pitchFamily="18" charset="0"/>
                <a:cs typeface="Times New Roman" panose="02020603050405020304" pitchFamily="18" charset="0"/>
              </a:rPr>
              <a:t> </a:t>
            </a:r>
            <a:r>
              <a:rPr lang="en-US" altLang="zh-CN" sz="1400" dirty="0">
                <a:latin typeface="Times New Roman" panose="02020603050405020304" pitchFamily="18" charset="0"/>
                <a:cs typeface="Times New Roman" panose="02020603050405020304" pitchFamily="18" charset="0"/>
              </a:rPr>
              <a:t>of beam polarization. (Z. </a:t>
            </a:r>
            <a:r>
              <a:rPr lang="en-US" altLang="zh-CN" sz="1400" dirty="0" err="1">
                <a:latin typeface="Times New Roman" panose="02020603050405020304" pitchFamily="18" charset="0"/>
                <a:cs typeface="Times New Roman" panose="02020603050405020304" pitchFamily="18" charset="0"/>
              </a:rPr>
              <a:t>Duan</a:t>
            </a:r>
            <a:r>
              <a:rPr lang="en-US" altLang="zh-CN" sz="1400" dirty="0">
                <a:latin typeface="Times New Roman" panose="02020603050405020304" pitchFamily="18" charset="0"/>
                <a:cs typeface="Times New Roman" panose="02020603050405020304" pitchFamily="18" charset="0"/>
              </a:rPr>
              <a:t>)</a:t>
            </a:r>
          </a:p>
          <a:p>
            <a:pPr marL="540000" lvl="1" indent="-360000" algn="just">
              <a:lnSpc>
                <a:spcPct val="120000"/>
              </a:lnSpc>
              <a:spcBef>
                <a:spcPts val="0"/>
              </a:spcBef>
              <a:buFont typeface="Wingdings" panose="05000000000000000000" pitchFamily="2" charset="2"/>
              <a:buChar char="ü"/>
            </a:pPr>
            <a:r>
              <a:rPr lang="en-US" altLang="zh-CN" sz="1400" dirty="0">
                <a:latin typeface="Times New Roman" panose="02020603050405020304" pitchFamily="18" charset="0"/>
                <a:cs typeface="Times New Roman" panose="02020603050405020304" pitchFamily="18" charset="0"/>
              </a:rPr>
              <a:t>Skew quadrupole magnets are arranged in both the dispersion free section and the arc section to correct coupling and vertical dispersion independently. </a:t>
            </a:r>
          </a:p>
          <a:p>
            <a:pPr marL="540000" lvl="1" indent="-360000" algn="just">
              <a:lnSpc>
                <a:spcPct val="120000"/>
              </a:lnSpc>
              <a:spcBef>
                <a:spcPts val="0"/>
              </a:spcBef>
              <a:buFont typeface="Wingdings" panose="05000000000000000000" pitchFamily="2" charset="2"/>
              <a:buChar char="ü"/>
            </a:pPr>
            <a:r>
              <a:rPr lang="en-US" altLang="zh-CN" sz="1400" dirty="0">
                <a:latin typeface="Times New Roman" panose="02020603050405020304" pitchFamily="18" charset="0"/>
                <a:cs typeface="Times New Roman" panose="02020603050405020304" pitchFamily="18" charset="0"/>
              </a:rPr>
              <a:t>the coupling control target being better than 0.5%</a:t>
            </a:r>
            <a:endParaRPr lang="en-US" altLang="zh-CN" sz="1800" dirty="0">
              <a:latin typeface="Times New Roman" panose="02020603050405020304" pitchFamily="18" charset="0"/>
              <a:cs typeface="Times New Roman" panose="02020603050405020304" pitchFamily="18" charset="0"/>
            </a:endParaRPr>
          </a:p>
        </p:txBody>
      </p:sp>
      <p:sp>
        <p:nvSpPr>
          <p:cNvPr id="3" name="标题 2">
            <a:extLst>
              <a:ext uri="{FF2B5EF4-FFF2-40B4-BE49-F238E27FC236}">
                <a16:creationId xmlns:a16="http://schemas.microsoft.com/office/drawing/2014/main" xmlns="" id="{B4D81E23-8DDB-44C8-BC96-F978144CF95C}"/>
              </a:ext>
            </a:extLst>
          </p:cNvPr>
          <p:cNvSpPr>
            <a:spLocks noGrp="1"/>
          </p:cNvSpPr>
          <p:nvPr>
            <p:ph type="title"/>
          </p:nvPr>
        </p:nvSpPr>
        <p:spPr>
          <a:xfrm>
            <a:off x="407368" y="188640"/>
            <a:ext cx="10763325" cy="725470"/>
          </a:xfrm>
        </p:spPr>
        <p:txBody>
          <a:bodyPr/>
          <a:lstStyle/>
          <a:p>
            <a:pPr algn="ctr"/>
            <a:r>
              <a:rPr lang="en-US" altLang="zh-CN" sz="4000" dirty="0">
                <a:solidFill>
                  <a:srgbClr val="C00000"/>
                </a:solidFill>
                <a:latin typeface="Arial" panose="020B0604020202020204" pitchFamily="34" charset="0"/>
                <a:ea typeface="+mj-ea"/>
                <a:cs typeface="Arial" panose="020B0604020202020204" pitchFamily="34" charset="0"/>
              </a:rPr>
              <a:t>Error study update in EDR</a:t>
            </a:r>
            <a:endParaRPr lang="zh-CN" altLang="en-US" sz="4000" dirty="0">
              <a:solidFill>
                <a:srgbClr val="C00000"/>
              </a:solidFill>
              <a:latin typeface="Arial" panose="020B0604020202020204" pitchFamily="34" charset="0"/>
              <a:ea typeface="+mj-ea"/>
              <a:cs typeface="Arial" panose="020B0604020202020204" pitchFamily="34" charset="0"/>
            </a:endParaRPr>
          </a:p>
        </p:txBody>
      </p:sp>
      <p:sp>
        <p:nvSpPr>
          <p:cNvPr id="5" name="灯片编号占位符 4">
            <a:extLst>
              <a:ext uri="{FF2B5EF4-FFF2-40B4-BE49-F238E27FC236}">
                <a16:creationId xmlns:a16="http://schemas.microsoft.com/office/drawing/2014/main" xmlns="" id="{CDE60F5C-D26A-48BE-81DB-3AE2DC424A9F}"/>
              </a:ext>
            </a:extLst>
          </p:cNvPr>
          <p:cNvSpPr>
            <a:spLocks noGrp="1"/>
          </p:cNvSpPr>
          <p:nvPr>
            <p:ph type="sldNum" sz="quarter" idx="12"/>
          </p:nvPr>
        </p:nvSpPr>
        <p:spPr/>
        <p:txBody>
          <a:bodyPr/>
          <a:lstStyle/>
          <a:p>
            <a:fld id="{F15E9139-A00B-4B2A-98A6-095DC08F1345}" type="slidenum">
              <a:rPr lang="zh-CN" altLang="en-US" smtClean="0"/>
              <a:pPr/>
              <a:t>7</a:t>
            </a:fld>
            <a:endParaRPr lang="zh-CN" altLang="en-US"/>
          </a:p>
        </p:txBody>
      </p:sp>
      <p:pic>
        <p:nvPicPr>
          <p:cNvPr id="7" name="图片 6">
            <a:extLst>
              <a:ext uri="{FF2B5EF4-FFF2-40B4-BE49-F238E27FC236}">
                <a16:creationId xmlns:a16="http://schemas.microsoft.com/office/drawing/2014/main" xmlns="" id="{21A4C1C1-31AF-4B3C-8C2D-206C351FD76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71864" y="1124744"/>
            <a:ext cx="2304256" cy="1728192"/>
          </a:xfrm>
          <a:prstGeom prst="rect">
            <a:avLst/>
          </a:prstGeom>
        </p:spPr>
      </p:pic>
      <p:graphicFrame>
        <p:nvGraphicFramePr>
          <p:cNvPr id="8" name="表格 7">
            <a:extLst>
              <a:ext uri="{FF2B5EF4-FFF2-40B4-BE49-F238E27FC236}">
                <a16:creationId xmlns:a16="http://schemas.microsoft.com/office/drawing/2014/main" xmlns="" id="{C754171F-B7DC-4AA8-A9F1-AEBE9970270F}"/>
              </a:ext>
            </a:extLst>
          </p:cNvPr>
          <p:cNvGraphicFramePr>
            <a:graphicFrameLocks noGrp="1"/>
          </p:cNvGraphicFramePr>
          <p:nvPr>
            <p:extLst>
              <p:ext uri="{D42A27DB-BD31-4B8C-83A1-F6EECF244321}">
                <p14:modId xmlns:p14="http://schemas.microsoft.com/office/powerpoint/2010/main" val="173294977"/>
              </p:ext>
            </p:extLst>
          </p:nvPr>
        </p:nvGraphicFramePr>
        <p:xfrm>
          <a:off x="6888088" y="5229200"/>
          <a:ext cx="3528392" cy="1097280"/>
        </p:xfrm>
        <a:graphic>
          <a:graphicData uri="http://schemas.openxmlformats.org/drawingml/2006/table">
            <a:tbl>
              <a:tblPr firstRow="1" firstCol="1" bandRow="1">
                <a:tableStyleId>{5C22544A-7EE6-4342-B048-85BDC9FD1C3A}</a:tableStyleId>
              </a:tblPr>
              <a:tblGrid>
                <a:gridCol w="1650382">
                  <a:extLst>
                    <a:ext uri="{9D8B030D-6E8A-4147-A177-3AD203B41FA5}">
                      <a16:colId xmlns:a16="http://schemas.microsoft.com/office/drawing/2014/main" xmlns="" val="599025186"/>
                    </a:ext>
                  </a:extLst>
                </a:gridCol>
                <a:gridCol w="939005">
                  <a:extLst>
                    <a:ext uri="{9D8B030D-6E8A-4147-A177-3AD203B41FA5}">
                      <a16:colId xmlns:a16="http://schemas.microsoft.com/office/drawing/2014/main" xmlns="" val="855026174"/>
                    </a:ext>
                  </a:extLst>
                </a:gridCol>
                <a:gridCol w="939005">
                  <a:extLst>
                    <a:ext uri="{9D8B030D-6E8A-4147-A177-3AD203B41FA5}">
                      <a16:colId xmlns:a16="http://schemas.microsoft.com/office/drawing/2014/main" xmlns="" val="1618515917"/>
                    </a:ext>
                  </a:extLst>
                </a:gridCol>
              </a:tblGrid>
              <a:tr h="273833">
                <a:tc>
                  <a:txBody>
                    <a:bodyPr/>
                    <a:lstStyle/>
                    <a:p>
                      <a:pPr marL="0" algn="l" defTabSz="914400" rtl="0" eaLnBrk="1" latinLnBrk="0" hangingPunct="1"/>
                      <a:r>
                        <a:rPr lang="en-US" altLang="zh-CN" sz="1200" kern="1200" dirty="0"/>
                        <a:t>RMS@30GeV</a:t>
                      </a:r>
                      <a:endParaRPr lang="zh-CN" altLang="en-US" sz="1200" b="1" kern="1200" dirty="0">
                        <a:solidFill>
                          <a:schemeClr val="dk1"/>
                        </a:solidFill>
                        <a:latin typeface="+mn-lt"/>
                        <a:ea typeface="+mn-ea"/>
                        <a:cs typeface="+mn-cs"/>
                      </a:endParaRPr>
                    </a:p>
                  </a:txBody>
                  <a:tcPr/>
                </a:tc>
                <a:tc>
                  <a:txBody>
                    <a:bodyPr/>
                    <a:lstStyle/>
                    <a:p>
                      <a:pPr marL="0" algn="l" defTabSz="914400" rtl="0" eaLnBrk="1" latinLnBrk="0" hangingPunct="1"/>
                      <a:r>
                        <a:rPr lang="en-US" altLang="zh-CN" sz="1200" kern="1200" dirty="0"/>
                        <a:t>X</a:t>
                      </a:r>
                      <a:endParaRPr lang="zh-CN" altLang="en-US" sz="1200" b="1" kern="1200" dirty="0">
                        <a:solidFill>
                          <a:schemeClr val="dk1"/>
                        </a:solidFill>
                        <a:latin typeface="+mn-lt"/>
                        <a:ea typeface="+mn-ea"/>
                        <a:cs typeface="+mn-cs"/>
                      </a:endParaRPr>
                    </a:p>
                  </a:txBody>
                  <a:tcPr/>
                </a:tc>
                <a:tc>
                  <a:txBody>
                    <a:bodyPr/>
                    <a:lstStyle/>
                    <a:p>
                      <a:pPr marL="0" algn="l" defTabSz="914400" rtl="0" eaLnBrk="1" latinLnBrk="0" hangingPunct="1"/>
                      <a:r>
                        <a:rPr lang="en-US" altLang="zh-CN" sz="1200" b="1" kern="1200" dirty="0">
                          <a:solidFill>
                            <a:schemeClr val="lt1"/>
                          </a:solidFill>
                          <a:latin typeface="+mn-lt"/>
                          <a:ea typeface="+mn-ea"/>
                          <a:cs typeface="+mn-cs"/>
                        </a:rPr>
                        <a:t>Y</a:t>
                      </a:r>
                      <a:endParaRPr lang="zh-CN" altLang="en-US" sz="1200" b="1" kern="1200" dirty="0">
                        <a:solidFill>
                          <a:schemeClr val="lt1"/>
                        </a:solidFill>
                        <a:latin typeface="+mn-lt"/>
                        <a:ea typeface="+mn-ea"/>
                        <a:cs typeface="+mn-cs"/>
                      </a:endParaRPr>
                    </a:p>
                  </a:txBody>
                  <a:tcPr/>
                </a:tc>
                <a:extLst>
                  <a:ext uri="{0D108BD9-81ED-4DB2-BD59-A6C34878D82A}">
                    <a16:rowId xmlns:a16="http://schemas.microsoft.com/office/drawing/2014/main" xmlns="" val="2105966341"/>
                  </a:ext>
                </a:extLst>
              </a:tr>
              <a:tr h="273833">
                <a:tc>
                  <a:txBody>
                    <a:bodyPr/>
                    <a:lstStyle/>
                    <a:p>
                      <a:pPr marL="0" algn="l" defTabSz="914400" rtl="0" eaLnBrk="1" latinLnBrk="0" hangingPunct="1"/>
                      <a:r>
                        <a:rPr lang="en-US" altLang="zh-CN" sz="1200" kern="1200" dirty="0"/>
                        <a:t>Orbit (mm)</a:t>
                      </a:r>
                      <a:endParaRPr lang="zh-CN" altLang="en-US" sz="1200" b="1" kern="1200" dirty="0">
                        <a:solidFill>
                          <a:schemeClr val="dk1"/>
                        </a:solidFill>
                        <a:latin typeface="+mn-lt"/>
                        <a:ea typeface="+mn-ea"/>
                        <a:cs typeface="+mn-cs"/>
                      </a:endParaRPr>
                    </a:p>
                  </a:txBody>
                  <a:tcPr/>
                </a:tc>
                <a:tc>
                  <a:txBody>
                    <a:bodyPr/>
                    <a:lstStyle/>
                    <a:p>
                      <a:pPr marL="0" algn="l" defTabSz="914400" rtl="0" eaLnBrk="1" latinLnBrk="0" hangingPunct="1"/>
                      <a:r>
                        <a:rPr lang="en-US" altLang="zh-CN" sz="1200" b="1" kern="1200" dirty="0"/>
                        <a:t>0.080</a:t>
                      </a:r>
                      <a:endParaRPr lang="zh-CN" altLang="en-US" sz="1200" b="1" kern="1200" dirty="0">
                        <a:solidFill>
                          <a:schemeClr val="dk1"/>
                        </a:solidFill>
                        <a:latin typeface="+mn-lt"/>
                        <a:ea typeface="+mn-ea"/>
                        <a:cs typeface="+mn-cs"/>
                      </a:endParaRPr>
                    </a:p>
                  </a:txBody>
                  <a:tcPr/>
                </a:tc>
                <a:tc>
                  <a:txBody>
                    <a:bodyPr/>
                    <a:lstStyle/>
                    <a:p>
                      <a:pPr marL="0" algn="l" defTabSz="914400" rtl="0" eaLnBrk="1" latinLnBrk="0" hangingPunct="1"/>
                      <a:r>
                        <a:rPr lang="en-US" altLang="zh-CN" sz="1200" b="1" kern="1200" dirty="0">
                          <a:solidFill>
                            <a:schemeClr val="dk1"/>
                          </a:solidFill>
                          <a:latin typeface="+mn-lt"/>
                          <a:ea typeface="+mn-ea"/>
                          <a:cs typeface="+mn-cs"/>
                        </a:rPr>
                        <a:t>0.080</a:t>
                      </a:r>
                      <a:endParaRPr lang="zh-CN" altLang="en-US" sz="1200" b="1" kern="1200" dirty="0">
                        <a:solidFill>
                          <a:schemeClr val="dk1"/>
                        </a:solidFill>
                        <a:latin typeface="+mn-lt"/>
                        <a:ea typeface="+mn-ea"/>
                        <a:cs typeface="+mn-cs"/>
                      </a:endParaRPr>
                    </a:p>
                  </a:txBody>
                  <a:tcPr/>
                </a:tc>
                <a:extLst>
                  <a:ext uri="{0D108BD9-81ED-4DB2-BD59-A6C34878D82A}">
                    <a16:rowId xmlns:a16="http://schemas.microsoft.com/office/drawing/2014/main" xmlns="" val="3420679435"/>
                  </a:ext>
                </a:extLst>
              </a:tr>
              <a:tr h="273833">
                <a:tc>
                  <a:txBody>
                    <a:bodyPr/>
                    <a:lstStyle/>
                    <a:p>
                      <a:pPr marL="0" algn="l" defTabSz="914400" rtl="0" eaLnBrk="1" latinLnBrk="0" hangingPunct="1"/>
                      <a:r>
                        <a:rPr lang="en-US" altLang="zh-CN" sz="1200" kern="1200" dirty="0"/>
                        <a:t>Beta Beating(%)</a:t>
                      </a:r>
                      <a:endParaRPr lang="zh-CN" altLang="en-US" sz="1200" b="1" kern="1200" dirty="0">
                        <a:solidFill>
                          <a:schemeClr val="dk1"/>
                        </a:solidFill>
                        <a:latin typeface="+mn-lt"/>
                        <a:ea typeface="+mn-ea"/>
                        <a:cs typeface="+mn-cs"/>
                      </a:endParaRPr>
                    </a:p>
                  </a:txBody>
                  <a:tcPr/>
                </a:tc>
                <a:tc>
                  <a:txBody>
                    <a:bodyPr/>
                    <a:lstStyle/>
                    <a:p>
                      <a:pPr marL="0" algn="l" defTabSz="914400" rtl="0" eaLnBrk="1" latinLnBrk="0" hangingPunct="1"/>
                      <a:r>
                        <a:rPr lang="en-US" altLang="zh-CN" sz="1200" b="1" kern="1200" dirty="0"/>
                        <a:t>0.8</a:t>
                      </a:r>
                      <a:endParaRPr lang="zh-CN" altLang="en-US" sz="1200" b="1" kern="1200" dirty="0">
                        <a:solidFill>
                          <a:schemeClr val="dk1"/>
                        </a:solidFill>
                        <a:latin typeface="+mn-lt"/>
                        <a:ea typeface="+mn-ea"/>
                        <a:cs typeface="+mn-cs"/>
                      </a:endParaRPr>
                    </a:p>
                  </a:txBody>
                  <a:tcPr/>
                </a:tc>
                <a:tc>
                  <a:txBody>
                    <a:bodyPr/>
                    <a:lstStyle/>
                    <a:p>
                      <a:pPr marL="0" algn="l" defTabSz="914400" rtl="0" eaLnBrk="1" latinLnBrk="0" hangingPunct="1"/>
                      <a:r>
                        <a:rPr lang="en-US" altLang="zh-CN" sz="1200" b="1" kern="1200" dirty="0">
                          <a:solidFill>
                            <a:schemeClr val="dk1"/>
                          </a:solidFill>
                          <a:latin typeface="+mn-lt"/>
                          <a:ea typeface="+mn-ea"/>
                          <a:cs typeface="+mn-cs"/>
                        </a:rPr>
                        <a:t>0.38</a:t>
                      </a:r>
                      <a:endParaRPr lang="zh-CN" altLang="en-US" sz="1200" b="1" kern="1200" dirty="0">
                        <a:solidFill>
                          <a:schemeClr val="dk1"/>
                        </a:solidFill>
                        <a:latin typeface="+mn-lt"/>
                        <a:ea typeface="+mn-ea"/>
                        <a:cs typeface="+mn-cs"/>
                      </a:endParaRPr>
                    </a:p>
                  </a:txBody>
                  <a:tcPr/>
                </a:tc>
                <a:extLst>
                  <a:ext uri="{0D108BD9-81ED-4DB2-BD59-A6C34878D82A}">
                    <a16:rowId xmlns:a16="http://schemas.microsoft.com/office/drawing/2014/main" xmlns="" val="3277873969"/>
                  </a:ext>
                </a:extLst>
              </a:tr>
              <a:tr h="2738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kern="1200" dirty="0"/>
                        <a:t>Δ Dispersion(mm)</a:t>
                      </a:r>
                      <a:endParaRPr lang="zh-CN" altLang="en-US" sz="1200" b="1" kern="1200" dirty="0">
                        <a:solidFill>
                          <a:schemeClr val="dk1"/>
                        </a:solidFill>
                        <a:latin typeface="+mn-lt"/>
                        <a:ea typeface="+mn-ea"/>
                        <a:cs typeface="+mn-cs"/>
                      </a:endParaRPr>
                    </a:p>
                  </a:txBody>
                  <a:tcPr/>
                </a:tc>
                <a:tc>
                  <a:txBody>
                    <a:bodyPr/>
                    <a:lstStyle/>
                    <a:p>
                      <a:pPr marL="0" algn="l" defTabSz="914400" rtl="0" eaLnBrk="1" latinLnBrk="0" hangingPunct="1"/>
                      <a:r>
                        <a:rPr lang="en-US" altLang="zh-CN" sz="1200" b="1" kern="1200" dirty="0"/>
                        <a:t>2.7</a:t>
                      </a:r>
                      <a:endParaRPr lang="zh-CN" altLang="en-US" sz="1200" b="1" kern="1200" dirty="0">
                        <a:solidFill>
                          <a:schemeClr val="dk1"/>
                        </a:solidFill>
                        <a:latin typeface="+mn-lt"/>
                        <a:ea typeface="+mn-ea"/>
                        <a:cs typeface="+mn-cs"/>
                      </a:endParaRPr>
                    </a:p>
                  </a:txBody>
                  <a:tcPr/>
                </a:tc>
                <a:tc>
                  <a:txBody>
                    <a:bodyPr/>
                    <a:lstStyle/>
                    <a:p>
                      <a:pPr marL="0" algn="l" defTabSz="914400" rtl="0" eaLnBrk="1" latinLnBrk="0" hangingPunct="1"/>
                      <a:r>
                        <a:rPr lang="en-US" altLang="zh-CN" sz="1200" b="1" kern="1200" dirty="0">
                          <a:solidFill>
                            <a:schemeClr val="dk1"/>
                          </a:solidFill>
                          <a:latin typeface="+mn-lt"/>
                          <a:ea typeface="+mn-ea"/>
                          <a:cs typeface="+mn-cs"/>
                        </a:rPr>
                        <a:t>3.5</a:t>
                      </a:r>
                      <a:endParaRPr lang="zh-CN" altLang="en-US" sz="1200" b="1" kern="1200" dirty="0">
                        <a:solidFill>
                          <a:schemeClr val="dk1"/>
                        </a:solidFill>
                        <a:latin typeface="+mn-lt"/>
                        <a:ea typeface="+mn-ea"/>
                        <a:cs typeface="+mn-cs"/>
                      </a:endParaRPr>
                    </a:p>
                  </a:txBody>
                  <a:tcPr/>
                </a:tc>
                <a:extLst>
                  <a:ext uri="{0D108BD9-81ED-4DB2-BD59-A6C34878D82A}">
                    <a16:rowId xmlns:a16="http://schemas.microsoft.com/office/drawing/2014/main" xmlns="" val="1281548521"/>
                  </a:ext>
                </a:extLst>
              </a:tr>
            </a:tbl>
          </a:graphicData>
        </a:graphic>
      </p:graphicFrame>
      <p:sp>
        <p:nvSpPr>
          <p:cNvPr id="9" name="文本框 8">
            <a:extLst>
              <a:ext uri="{FF2B5EF4-FFF2-40B4-BE49-F238E27FC236}">
                <a16:creationId xmlns:a16="http://schemas.microsoft.com/office/drawing/2014/main" xmlns="" id="{843B0993-B1BA-4D34-B6C0-F291D627ED77}"/>
              </a:ext>
            </a:extLst>
          </p:cNvPr>
          <p:cNvSpPr txBox="1"/>
          <p:nvPr/>
        </p:nvSpPr>
        <p:spPr>
          <a:xfrm>
            <a:off x="1199456" y="5661248"/>
            <a:ext cx="5232290" cy="951543"/>
          </a:xfrm>
          <a:prstGeom prst="rect">
            <a:avLst/>
          </a:prstGeom>
          <a:noFill/>
        </p:spPr>
        <p:txBody>
          <a:bodyPr wrap="square" rtlCol="0">
            <a:spAutoFit/>
          </a:bodyPr>
          <a:lstStyle/>
          <a:p>
            <a:pPr lvl="1">
              <a:lnSpc>
                <a:spcPts val="2300"/>
              </a:lnSpc>
            </a:pPr>
            <a:r>
              <a:rPr lang="en-US" altLang="zh-CN" sz="1600" dirty="0">
                <a:latin typeface="Times New Roman" panose="02020603050405020304" pitchFamily="18" charset="0"/>
                <a:cs typeface="Times New Roman" panose="02020603050405020304" pitchFamily="18" charset="0"/>
              </a:rPr>
              <a:t>#BPM~2400</a:t>
            </a:r>
          </a:p>
          <a:p>
            <a:pPr lvl="1">
              <a:lnSpc>
                <a:spcPts val="2300"/>
              </a:lnSpc>
            </a:pPr>
            <a:r>
              <a:rPr lang="en-US" altLang="zh-CN" sz="1600" dirty="0">
                <a:solidFill>
                  <a:prstClr val="black"/>
                </a:solidFill>
                <a:latin typeface="Times New Roman" panose="02020603050405020304" pitchFamily="18" charset="0"/>
                <a:cs typeface="Times New Roman" panose="02020603050405020304" pitchFamily="18" charset="0"/>
              </a:rPr>
              <a:t>#Corrector~1200</a:t>
            </a:r>
          </a:p>
          <a:p>
            <a:pPr marL="285750" indent="-285750">
              <a:lnSpc>
                <a:spcPts val="2300"/>
              </a:lnSpc>
              <a:buFont typeface="Arial" panose="020B0604020202020204" pitchFamily="34" charset="0"/>
              <a:buChar char="•"/>
            </a:pPr>
            <a:endParaRPr lang="en-US" sz="1600" dirty="0">
              <a:solidFill>
                <a:prstClr val="black"/>
              </a:solidFill>
              <a:latin typeface="Times New Roman" panose="02020603050405020304" pitchFamily="18" charset="0"/>
              <a:cs typeface="Times New Roman" panose="02020603050405020304" pitchFamily="18" charset="0"/>
            </a:endParaRPr>
          </a:p>
        </p:txBody>
      </p:sp>
      <p:sp>
        <p:nvSpPr>
          <p:cNvPr id="10" name="文本框 9">
            <a:extLst>
              <a:ext uri="{FF2B5EF4-FFF2-40B4-BE49-F238E27FC236}">
                <a16:creationId xmlns:a16="http://schemas.microsoft.com/office/drawing/2014/main" xmlns="" id="{E6B0E50F-AB38-42E9-9341-FC95299A6E9D}"/>
              </a:ext>
            </a:extLst>
          </p:cNvPr>
          <p:cNvSpPr txBox="1"/>
          <p:nvPr/>
        </p:nvSpPr>
        <p:spPr>
          <a:xfrm>
            <a:off x="10992544" y="980728"/>
            <a:ext cx="1080120" cy="338554"/>
          </a:xfrm>
          <a:prstGeom prst="rect">
            <a:avLst/>
          </a:prstGeom>
          <a:noFill/>
        </p:spPr>
        <p:txBody>
          <a:bodyPr wrap="square" rtlCol="0">
            <a:spAutoFit/>
          </a:bodyPr>
          <a:lstStyle/>
          <a:p>
            <a:r>
              <a:rPr lang="en-US" altLang="zh-SG" sz="1600" dirty="0" err="1"/>
              <a:t>Daheng</a:t>
            </a:r>
            <a:r>
              <a:rPr lang="en-US" altLang="zh-SG" sz="1600" dirty="0"/>
              <a:t> Ji</a:t>
            </a:r>
            <a:endParaRPr lang="zh-SG" altLang="en-US" sz="1600" dirty="0"/>
          </a:p>
        </p:txBody>
      </p:sp>
      <p:pic>
        <p:nvPicPr>
          <p:cNvPr id="11" name="内容占位符 4">
            <a:extLst>
              <a:ext uri="{FF2B5EF4-FFF2-40B4-BE49-F238E27FC236}">
                <a16:creationId xmlns:a16="http://schemas.microsoft.com/office/drawing/2014/main" xmlns="" id="{C276DF89-421E-4E2D-A4E7-AFC519F47F4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32104" y="1196752"/>
            <a:ext cx="2208245" cy="1656184"/>
          </a:xfrm>
          <a:prstGeom prst="rect">
            <a:avLst/>
          </a:prstGeom>
        </p:spPr>
      </p:pic>
      <p:pic>
        <p:nvPicPr>
          <p:cNvPr id="12" name="图片 11">
            <a:extLst>
              <a:ext uri="{FF2B5EF4-FFF2-40B4-BE49-F238E27FC236}">
                <a16:creationId xmlns:a16="http://schemas.microsoft.com/office/drawing/2014/main" xmlns="" id="{018DEB47-89F2-42B0-A5D9-C3D2EA261F3B}"/>
              </a:ext>
            </a:extLst>
          </p:cNvPr>
          <p:cNvPicPr>
            <a:picLocks noChangeAspect="1"/>
          </p:cNvPicPr>
          <p:nvPr/>
        </p:nvPicPr>
        <p:blipFill>
          <a:blip r:embed="rId6"/>
          <a:stretch>
            <a:fillRect/>
          </a:stretch>
        </p:blipFill>
        <p:spPr>
          <a:xfrm>
            <a:off x="7680176" y="3068960"/>
            <a:ext cx="2089556" cy="1566283"/>
          </a:xfrm>
          <a:prstGeom prst="rect">
            <a:avLst/>
          </a:prstGeom>
        </p:spPr>
      </p:pic>
      <p:pic>
        <p:nvPicPr>
          <p:cNvPr id="14" name="内容占位符 4">
            <a:extLst>
              <a:ext uri="{FF2B5EF4-FFF2-40B4-BE49-F238E27FC236}">
                <a16:creationId xmlns:a16="http://schemas.microsoft.com/office/drawing/2014/main" xmlns="" id="{9D44B4D8-2C05-4BE0-BCD7-460A6822330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24392" y="3068960"/>
            <a:ext cx="2064962" cy="1548131"/>
          </a:xfrm>
          <a:prstGeom prst="rect">
            <a:avLst/>
          </a:prstGeom>
        </p:spPr>
      </p:pic>
    </p:spTree>
    <p:extLst>
      <p:ext uri="{BB962C8B-B14F-4D97-AF65-F5344CB8AC3E}">
        <p14:creationId xmlns:p14="http://schemas.microsoft.com/office/powerpoint/2010/main" val="17563882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xmlns="" id="{01090ED7-638A-47E6-9095-5E91E38568C6}"/>
              </a:ext>
            </a:extLst>
          </p:cNvPr>
          <p:cNvSpPr>
            <a:spLocks noGrp="1"/>
          </p:cNvSpPr>
          <p:nvPr>
            <p:ph type="title"/>
          </p:nvPr>
        </p:nvSpPr>
        <p:spPr/>
        <p:txBody>
          <a:bodyPr/>
          <a:lstStyle/>
          <a:p>
            <a:pPr algn="ctr"/>
            <a:r>
              <a:rPr lang="en-US" altLang="zh-CN" sz="3600" dirty="0">
                <a:solidFill>
                  <a:srgbClr val="C00000"/>
                </a:solidFill>
                <a:latin typeface="Arial" panose="020B0604020202020204" pitchFamily="34" charset="0"/>
                <a:ea typeface="+mj-ea"/>
                <a:cs typeface="Arial" panose="020B0604020202020204" pitchFamily="34" charset="0"/>
              </a:rPr>
              <a:t>First Turn Commissioning</a:t>
            </a:r>
            <a:endParaRPr lang="en-US" sz="3600" dirty="0">
              <a:solidFill>
                <a:srgbClr val="C00000"/>
              </a:solidFill>
              <a:latin typeface="Arial" panose="020B0604020202020204" pitchFamily="34" charset="0"/>
              <a:ea typeface="+mj-ea"/>
              <a:cs typeface="Arial" panose="020B0604020202020204" pitchFamily="34" charset="0"/>
            </a:endParaRPr>
          </a:p>
        </p:txBody>
      </p:sp>
      <p:sp>
        <p:nvSpPr>
          <p:cNvPr id="5" name="灯片编号占位符 4">
            <a:extLst>
              <a:ext uri="{FF2B5EF4-FFF2-40B4-BE49-F238E27FC236}">
                <a16:creationId xmlns:a16="http://schemas.microsoft.com/office/drawing/2014/main" xmlns="" id="{A0FCDCB9-1A53-4E3D-889B-3CE5A9C3556D}"/>
              </a:ext>
            </a:extLst>
          </p:cNvPr>
          <p:cNvSpPr>
            <a:spLocks noGrp="1"/>
          </p:cNvSpPr>
          <p:nvPr>
            <p:ph type="sldNum" sz="quarter" idx="12"/>
          </p:nvPr>
        </p:nvSpPr>
        <p:spPr>
          <a:xfrm>
            <a:off x="8801769" y="6372394"/>
            <a:ext cx="2844800" cy="365125"/>
          </a:xfrm>
        </p:spPr>
        <p:txBody>
          <a:bodyPr/>
          <a:lstStyle/>
          <a:p>
            <a:fld id="{F15E9139-A00B-4B2A-98A6-095DC08F1345}" type="slidenum">
              <a:rPr lang="zh-CN" altLang="en-US" smtClean="0"/>
              <a:pPr/>
              <a:t>8</a:t>
            </a:fld>
            <a:endParaRPr lang="zh-CN" altLang="en-US" dirty="0"/>
          </a:p>
        </p:txBody>
      </p:sp>
      <p:grpSp>
        <p:nvGrpSpPr>
          <p:cNvPr id="6" name="组合 5">
            <a:extLst>
              <a:ext uri="{FF2B5EF4-FFF2-40B4-BE49-F238E27FC236}">
                <a16:creationId xmlns:a16="http://schemas.microsoft.com/office/drawing/2014/main" xmlns="" id="{A26BA2A3-95DF-4057-9D41-E562A2B583FC}"/>
              </a:ext>
            </a:extLst>
          </p:cNvPr>
          <p:cNvGrpSpPr/>
          <p:nvPr/>
        </p:nvGrpSpPr>
        <p:grpSpPr>
          <a:xfrm>
            <a:off x="0" y="1022142"/>
            <a:ext cx="12241360" cy="2567612"/>
            <a:chOff x="-261087" y="1569833"/>
            <a:chExt cx="13040762" cy="3219864"/>
          </a:xfrm>
        </p:grpSpPr>
        <p:cxnSp>
          <p:nvCxnSpPr>
            <p:cNvPr id="7" name="直接箭头连接符 6">
              <a:extLst>
                <a:ext uri="{FF2B5EF4-FFF2-40B4-BE49-F238E27FC236}">
                  <a16:creationId xmlns:a16="http://schemas.microsoft.com/office/drawing/2014/main" xmlns="" id="{841134E0-1F4F-4DB3-8912-DE4F3E7A68D6}"/>
                </a:ext>
              </a:extLst>
            </p:cNvPr>
            <p:cNvCxnSpPr>
              <a:cxnSpLocks/>
            </p:cNvCxnSpPr>
            <p:nvPr/>
          </p:nvCxnSpPr>
          <p:spPr>
            <a:xfrm>
              <a:off x="818190" y="3375633"/>
              <a:ext cx="10737030"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BB2CB2BD-ADA2-4BEB-A9F9-3F78D7A2EC7C}"/>
                </a:ext>
              </a:extLst>
            </p:cNvPr>
            <p:cNvCxnSpPr>
              <a:cxnSpLocks/>
            </p:cNvCxnSpPr>
            <p:nvPr/>
          </p:nvCxnSpPr>
          <p:spPr>
            <a:xfrm>
              <a:off x="844509"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xmlns="" id="{D12F15AE-41BF-48BE-AAD3-8AD6200EA045}"/>
                </a:ext>
              </a:extLst>
            </p:cNvPr>
            <p:cNvCxnSpPr>
              <a:cxnSpLocks/>
            </p:cNvCxnSpPr>
            <p:nvPr/>
          </p:nvCxnSpPr>
          <p:spPr>
            <a:xfrm>
              <a:off x="2854636"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73CA86D6-17E4-4961-81FA-897B70FD118B}"/>
                </a:ext>
              </a:extLst>
            </p:cNvPr>
            <p:cNvCxnSpPr>
              <a:cxnSpLocks/>
            </p:cNvCxnSpPr>
            <p:nvPr/>
          </p:nvCxnSpPr>
          <p:spPr>
            <a:xfrm>
              <a:off x="6874890"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E0E89A57-0DF0-44F2-908D-012FB0A68A9A}"/>
                </a:ext>
              </a:extLst>
            </p:cNvPr>
            <p:cNvCxnSpPr>
              <a:cxnSpLocks/>
            </p:cNvCxnSpPr>
            <p:nvPr/>
          </p:nvCxnSpPr>
          <p:spPr>
            <a:xfrm>
              <a:off x="8885017"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90FAA85E-E845-4BA3-9693-E490D4E074EF}"/>
                </a:ext>
              </a:extLst>
            </p:cNvPr>
            <p:cNvCxnSpPr>
              <a:cxnSpLocks/>
            </p:cNvCxnSpPr>
            <p:nvPr/>
          </p:nvCxnSpPr>
          <p:spPr>
            <a:xfrm>
              <a:off x="10895144"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a16="http://schemas.microsoft.com/office/drawing/2014/main" xmlns="" id="{52AAE8A5-D076-402D-AB62-91E370EC7536}"/>
                </a:ext>
              </a:extLst>
            </p:cNvPr>
            <p:cNvSpPr txBox="1"/>
            <p:nvPr/>
          </p:nvSpPr>
          <p:spPr>
            <a:xfrm>
              <a:off x="690323" y="2787467"/>
              <a:ext cx="283906" cy="369332"/>
            </a:xfrm>
            <a:prstGeom prst="rect">
              <a:avLst/>
            </a:prstGeom>
            <a:noFill/>
          </p:spPr>
          <p:txBody>
            <a:bodyPr wrap="square" rtlCol="0">
              <a:spAutoFit/>
            </a:bodyPr>
            <a:lstStyle/>
            <a:p>
              <a:r>
                <a:rPr lang="en-US" altLang="zh-CN" dirty="0"/>
                <a:t>0</a:t>
              </a:r>
            </a:p>
          </p:txBody>
        </p:sp>
        <p:sp>
          <p:nvSpPr>
            <p:cNvPr id="14" name="文本框 13">
              <a:extLst>
                <a:ext uri="{FF2B5EF4-FFF2-40B4-BE49-F238E27FC236}">
                  <a16:creationId xmlns:a16="http://schemas.microsoft.com/office/drawing/2014/main" xmlns="" id="{1A3ED44E-3DC7-442A-A5ED-CFEDF97FA35F}"/>
                </a:ext>
              </a:extLst>
            </p:cNvPr>
            <p:cNvSpPr txBox="1"/>
            <p:nvPr/>
          </p:nvSpPr>
          <p:spPr>
            <a:xfrm>
              <a:off x="4570770" y="2787467"/>
              <a:ext cx="588458" cy="369332"/>
            </a:xfrm>
            <a:prstGeom prst="rect">
              <a:avLst/>
            </a:prstGeom>
            <a:noFill/>
          </p:spPr>
          <p:txBody>
            <a:bodyPr wrap="square" rtlCol="0">
              <a:spAutoFit/>
            </a:bodyPr>
            <a:lstStyle/>
            <a:p>
              <a:r>
                <a:rPr lang="en-US" altLang="zh-CN" dirty="0"/>
                <a:t>100</a:t>
              </a:r>
            </a:p>
          </p:txBody>
        </p:sp>
        <p:sp>
          <p:nvSpPr>
            <p:cNvPr id="15" name="文本框 14">
              <a:extLst>
                <a:ext uri="{FF2B5EF4-FFF2-40B4-BE49-F238E27FC236}">
                  <a16:creationId xmlns:a16="http://schemas.microsoft.com/office/drawing/2014/main" xmlns="" id="{41BA89EC-662F-407E-B79C-4D4334F0D557}"/>
                </a:ext>
              </a:extLst>
            </p:cNvPr>
            <p:cNvSpPr txBox="1"/>
            <p:nvPr/>
          </p:nvSpPr>
          <p:spPr>
            <a:xfrm>
              <a:off x="2635495" y="2787467"/>
              <a:ext cx="503081" cy="526984"/>
            </a:xfrm>
            <a:prstGeom prst="rect">
              <a:avLst/>
            </a:prstGeom>
            <a:noFill/>
          </p:spPr>
          <p:txBody>
            <a:bodyPr wrap="square" rtlCol="0">
              <a:spAutoFit/>
            </a:bodyPr>
            <a:lstStyle/>
            <a:p>
              <a:r>
                <a:rPr lang="en-US" altLang="zh-CN" dirty="0"/>
                <a:t>10</a:t>
              </a:r>
            </a:p>
          </p:txBody>
        </p:sp>
        <p:sp>
          <p:nvSpPr>
            <p:cNvPr id="16" name="文本框 15">
              <a:extLst>
                <a:ext uri="{FF2B5EF4-FFF2-40B4-BE49-F238E27FC236}">
                  <a16:creationId xmlns:a16="http://schemas.microsoft.com/office/drawing/2014/main" xmlns="" id="{EE67D784-69F5-41E4-8D24-9F140D0C8897}"/>
                </a:ext>
              </a:extLst>
            </p:cNvPr>
            <p:cNvSpPr txBox="1"/>
            <p:nvPr/>
          </p:nvSpPr>
          <p:spPr>
            <a:xfrm>
              <a:off x="6587020" y="2787467"/>
              <a:ext cx="576202" cy="369332"/>
            </a:xfrm>
            <a:prstGeom prst="rect">
              <a:avLst/>
            </a:prstGeom>
            <a:noFill/>
          </p:spPr>
          <p:txBody>
            <a:bodyPr wrap="square" rtlCol="0">
              <a:spAutoFit/>
            </a:bodyPr>
            <a:lstStyle/>
            <a:p>
              <a:r>
                <a:rPr lang="en-US" altLang="zh-CN" dirty="0"/>
                <a:t>500</a:t>
              </a:r>
            </a:p>
          </p:txBody>
        </p:sp>
        <p:sp>
          <p:nvSpPr>
            <p:cNvPr id="17" name="文本框 16">
              <a:extLst>
                <a:ext uri="{FF2B5EF4-FFF2-40B4-BE49-F238E27FC236}">
                  <a16:creationId xmlns:a16="http://schemas.microsoft.com/office/drawing/2014/main" xmlns="" id="{DF98F66C-095B-4F8F-912F-790EAE9745CA}"/>
                </a:ext>
              </a:extLst>
            </p:cNvPr>
            <p:cNvSpPr txBox="1"/>
            <p:nvPr/>
          </p:nvSpPr>
          <p:spPr>
            <a:xfrm>
              <a:off x="8544977" y="2787466"/>
              <a:ext cx="984084" cy="463154"/>
            </a:xfrm>
            <a:prstGeom prst="rect">
              <a:avLst/>
            </a:prstGeom>
            <a:noFill/>
          </p:spPr>
          <p:txBody>
            <a:bodyPr wrap="square" rtlCol="0">
              <a:spAutoFit/>
            </a:bodyPr>
            <a:lstStyle/>
            <a:p>
              <a:r>
                <a:rPr lang="en-US" altLang="zh-CN" dirty="0"/>
                <a:t>1000</a:t>
              </a:r>
            </a:p>
          </p:txBody>
        </p:sp>
        <p:cxnSp>
          <p:nvCxnSpPr>
            <p:cNvPr id="18" name="直接连接符 17">
              <a:extLst>
                <a:ext uri="{FF2B5EF4-FFF2-40B4-BE49-F238E27FC236}">
                  <a16:creationId xmlns:a16="http://schemas.microsoft.com/office/drawing/2014/main" xmlns="" id="{131637A2-EE37-4773-A483-6D2451BA1BC9}"/>
                </a:ext>
              </a:extLst>
            </p:cNvPr>
            <p:cNvCxnSpPr>
              <a:cxnSpLocks/>
            </p:cNvCxnSpPr>
            <p:nvPr/>
          </p:nvCxnSpPr>
          <p:spPr>
            <a:xfrm>
              <a:off x="4864763"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9" name="矩形 18">
              <a:extLst>
                <a:ext uri="{FF2B5EF4-FFF2-40B4-BE49-F238E27FC236}">
                  <a16:creationId xmlns:a16="http://schemas.microsoft.com/office/drawing/2014/main" xmlns="" id="{36492228-BCFD-448E-A979-6A56AE6A398E}"/>
                </a:ext>
              </a:extLst>
            </p:cNvPr>
            <p:cNvSpPr/>
            <p:nvPr/>
          </p:nvSpPr>
          <p:spPr>
            <a:xfrm>
              <a:off x="10510879" y="2787466"/>
              <a:ext cx="888008" cy="463154"/>
            </a:xfrm>
            <a:prstGeom prst="rect">
              <a:avLst/>
            </a:prstGeom>
          </p:spPr>
          <p:txBody>
            <a:bodyPr wrap="square">
              <a:spAutoFit/>
            </a:bodyPr>
            <a:lstStyle/>
            <a:p>
              <a:r>
                <a:rPr lang="en-US" altLang="zh-CN" dirty="0"/>
                <a:t>10000</a:t>
              </a:r>
            </a:p>
          </p:txBody>
        </p:sp>
        <p:sp>
          <p:nvSpPr>
            <p:cNvPr id="20" name="矩形 19">
              <a:extLst>
                <a:ext uri="{FF2B5EF4-FFF2-40B4-BE49-F238E27FC236}">
                  <a16:creationId xmlns:a16="http://schemas.microsoft.com/office/drawing/2014/main" xmlns="" id="{6D17ADDC-3A59-4995-AA4D-DE40CDCD3848}"/>
                </a:ext>
              </a:extLst>
            </p:cNvPr>
            <p:cNvSpPr/>
            <p:nvPr/>
          </p:nvSpPr>
          <p:spPr>
            <a:xfrm>
              <a:off x="11573339" y="3190967"/>
              <a:ext cx="1206336" cy="526984"/>
            </a:xfrm>
            <a:prstGeom prst="rect">
              <a:avLst/>
            </a:prstGeom>
          </p:spPr>
          <p:txBody>
            <a:bodyPr wrap="square">
              <a:spAutoFit/>
            </a:bodyPr>
            <a:lstStyle/>
            <a:p>
              <a:r>
                <a:rPr lang="en-US" altLang="zh-CN" dirty="0" err="1"/>
                <a:t>storaged</a:t>
              </a:r>
              <a:endParaRPr lang="en-US" altLang="zh-CN" dirty="0"/>
            </a:p>
          </p:txBody>
        </p:sp>
        <p:sp>
          <p:nvSpPr>
            <p:cNvPr id="21" name="右大括号 20">
              <a:extLst>
                <a:ext uri="{FF2B5EF4-FFF2-40B4-BE49-F238E27FC236}">
                  <a16:creationId xmlns:a16="http://schemas.microsoft.com/office/drawing/2014/main" xmlns="" id="{280B8764-B814-4BB6-A51B-4AE0F5E5D958}"/>
                </a:ext>
              </a:extLst>
            </p:cNvPr>
            <p:cNvSpPr/>
            <p:nvPr/>
          </p:nvSpPr>
          <p:spPr>
            <a:xfrm rot="5400000">
              <a:off x="7161924" y="1142150"/>
              <a:ext cx="475247" cy="5061438"/>
            </a:xfrm>
            <a:prstGeom prst="rightBrace">
              <a:avLst>
                <a:gd name="adj1" fmla="val 8333"/>
                <a:gd name="adj2" fmla="val 78741"/>
              </a:avLst>
            </a:prstGeom>
          </p:spPr>
          <p:style>
            <a:lnRef idx="1">
              <a:schemeClr val="accent4"/>
            </a:lnRef>
            <a:fillRef idx="0">
              <a:schemeClr val="accent4"/>
            </a:fillRef>
            <a:effectRef idx="0">
              <a:schemeClr val="accent4"/>
            </a:effectRef>
            <a:fontRef idx="minor">
              <a:schemeClr val="tx1"/>
            </a:fontRef>
          </p:style>
          <p:txBody>
            <a:bodyPr rtlCol="0" anchor="ctr"/>
            <a:lstStyle/>
            <a:p>
              <a:pPr algn="ctr"/>
              <a:endParaRPr lang="zh-CN" altLang="en-US"/>
            </a:p>
          </p:txBody>
        </p:sp>
        <p:cxnSp>
          <p:nvCxnSpPr>
            <p:cNvPr id="22" name="直接箭头连接符 21">
              <a:extLst>
                <a:ext uri="{FF2B5EF4-FFF2-40B4-BE49-F238E27FC236}">
                  <a16:creationId xmlns:a16="http://schemas.microsoft.com/office/drawing/2014/main" xmlns="" id="{7EE19EA0-6D87-4BBF-8043-85C4A0DEB844}"/>
                </a:ext>
              </a:extLst>
            </p:cNvPr>
            <p:cNvCxnSpPr>
              <a:cxnSpLocks/>
            </p:cNvCxnSpPr>
            <p:nvPr/>
          </p:nvCxnSpPr>
          <p:spPr>
            <a:xfrm flipV="1">
              <a:off x="2850705" y="3400830"/>
              <a:ext cx="0" cy="516517"/>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23" name="右大括号 22">
              <a:extLst>
                <a:ext uri="{FF2B5EF4-FFF2-40B4-BE49-F238E27FC236}">
                  <a16:creationId xmlns:a16="http://schemas.microsoft.com/office/drawing/2014/main" xmlns="" id="{4356B2AD-CF77-4162-B8D1-4EF3C495A2F7}"/>
                </a:ext>
              </a:extLst>
            </p:cNvPr>
            <p:cNvSpPr/>
            <p:nvPr/>
          </p:nvSpPr>
          <p:spPr>
            <a:xfrm rot="16200000">
              <a:off x="6489916" y="-1356443"/>
              <a:ext cx="772477" cy="8037983"/>
            </a:xfrm>
            <a:prstGeom prst="rightBrace">
              <a:avLst>
                <a:gd name="adj1" fmla="val 14356"/>
                <a:gd name="adj2" fmla="val 31715"/>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24" name="右大括号 23">
              <a:extLst>
                <a:ext uri="{FF2B5EF4-FFF2-40B4-BE49-F238E27FC236}">
                  <a16:creationId xmlns:a16="http://schemas.microsoft.com/office/drawing/2014/main" xmlns="" id="{BBB93354-52FB-4486-B9A2-0FF48485D916}"/>
                </a:ext>
              </a:extLst>
            </p:cNvPr>
            <p:cNvSpPr/>
            <p:nvPr/>
          </p:nvSpPr>
          <p:spPr>
            <a:xfrm rot="16200000">
              <a:off x="1610790" y="1808876"/>
              <a:ext cx="475247" cy="2004586"/>
            </a:xfrm>
            <a:prstGeom prst="rightBrace">
              <a:avLst>
                <a:gd name="adj1" fmla="val 8333"/>
                <a:gd name="adj2" fmla="val 3171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右大括号 24">
              <a:extLst>
                <a:ext uri="{FF2B5EF4-FFF2-40B4-BE49-F238E27FC236}">
                  <a16:creationId xmlns:a16="http://schemas.microsoft.com/office/drawing/2014/main" xmlns="" id="{1C3A5EC2-5714-4574-86E7-EDA10DC6B4A8}"/>
                </a:ext>
              </a:extLst>
            </p:cNvPr>
            <p:cNvSpPr/>
            <p:nvPr/>
          </p:nvSpPr>
          <p:spPr>
            <a:xfrm rot="5400000">
              <a:off x="8577113" y="1730023"/>
              <a:ext cx="638294" cy="4036255"/>
            </a:xfrm>
            <a:prstGeom prst="rightBrace">
              <a:avLst>
                <a:gd name="adj1" fmla="val 48546"/>
                <a:gd name="adj2" fmla="val 3211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xmlns="" id="{8C36BA7B-5772-47BE-9A1B-859F237E1DED}"/>
                </a:ext>
              </a:extLst>
            </p:cNvPr>
            <p:cNvSpPr/>
            <p:nvPr/>
          </p:nvSpPr>
          <p:spPr>
            <a:xfrm>
              <a:off x="-261087" y="1948959"/>
              <a:ext cx="3570186" cy="463154"/>
            </a:xfrm>
            <a:prstGeom prst="rect">
              <a:avLst/>
            </a:prstGeom>
          </p:spPr>
          <p:txBody>
            <a:bodyPr wrap="square">
              <a:spAutoFit/>
            </a:bodyPr>
            <a:lstStyle/>
            <a:p>
              <a:pPr marL="0" lvl="1" algn="ctr"/>
              <a:r>
                <a:rPr lang="en-US" altLang="zh-CN" dirty="0"/>
                <a:t>Single-turn Trajectory Correction</a:t>
              </a:r>
            </a:p>
          </p:txBody>
        </p:sp>
        <p:sp>
          <p:nvSpPr>
            <p:cNvPr id="27" name="矩形 26">
              <a:extLst>
                <a:ext uri="{FF2B5EF4-FFF2-40B4-BE49-F238E27FC236}">
                  <a16:creationId xmlns:a16="http://schemas.microsoft.com/office/drawing/2014/main" xmlns="" id="{34A14BE1-D1AC-471B-8806-3C4A6BD88333}"/>
                </a:ext>
              </a:extLst>
            </p:cNvPr>
            <p:cNvSpPr/>
            <p:nvPr/>
          </p:nvSpPr>
          <p:spPr>
            <a:xfrm>
              <a:off x="1685217" y="3936459"/>
              <a:ext cx="2372427" cy="369332"/>
            </a:xfrm>
            <a:prstGeom prst="rect">
              <a:avLst/>
            </a:prstGeom>
          </p:spPr>
          <p:txBody>
            <a:bodyPr wrap="square">
              <a:spAutoFit/>
            </a:bodyPr>
            <a:lstStyle/>
            <a:p>
              <a:pPr algn="ctr"/>
              <a:r>
                <a:rPr lang="en-US" altLang="zh-CN" dirty="0"/>
                <a:t>RF on</a:t>
              </a:r>
              <a:endParaRPr lang="zh-CN" altLang="en-US" dirty="0"/>
            </a:p>
          </p:txBody>
        </p:sp>
        <p:sp>
          <p:nvSpPr>
            <p:cNvPr id="28" name="矩形 27">
              <a:extLst>
                <a:ext uri="{FF2B5EF4-FFF2-40B4-BE49-F238E27FC236}">
                  <a16:creationId xmlns:a16="http://schemas.microsoft.com/office/drawing/2014/main" xmlns="" id="{6F081505-DACA-4FC8-BCE3-05865F8A685E}"/>
                </a:ext>
              </a:extLst>
            </p:cNvPr>
            <p:cNvSpPr/>
            <p:nvPr/>
          </p:nvSpPr>
          <p:spPr>
            <a:xfrm>
              <a:off x="3497721" y="1569833"/>
              <a:ext cx="4046555" cy="922222"/>
            </a:xfrm>
            <a:prstGeom prst="rect">
              <a:avLst/>
            </a:prstGeom>
          </p:spPr>
          <p:txBody>
            <a:bodyPr wrap="square">
              <a:spAutoFit/>
            </a:bodyPr>
            <a:lstStyle/>
            <a:p>
              <a:pPr marL="0" lvl="1" algn="ctr"/>
              <a:r>
                <a:rPr lang="en-US" dirty="0"/>
                <a:t>Multi-turn Trajectory Correction, Injection Beam Trajectory Correction</a:t>
              </a:r>
              <a:endParaRPr lang="en-US" altLang="zh-CN" dirty="0"/>
            </a:p>
          </p:txBody>
        </p:sp>
        <p:sp>
          <p:nvSpPr>
            <p:cNvPr id="29" name="矩形 28">
              <a:extLst>
                <a:ext uri="{FF2B5EF4-FFF2-40B4-BE49-F238E27FC236}">
                  <a16:creationId xmlns:a16="http://schemas.microsoft.com/office/drawing/2014/main" xmlns="" id="{D17B7F7C-5E1F-4785-826C-B91E8A1316FC}"/>
                </a:ext>
              </a:extLst>
            </p:cNvPr>
            <p:cNvSpPr/>
            <p:nvPr/>
          </p:nvSpPr>
          <p:spPr>
            <a:xfrm>
              <a:off x="4570770" y="3866367"/>
              <a:ext cx="2525942" cy="923330"/>
            </a:xfrm>
            <a:prstGeom prst="rect">
              <a:avLst/>
            </a:prstGeom>
          </p:spPr>
          <p:txBody>
            <a:bodyPr wrap="square">
              <a:spAutoFit/>
            </a:bodyPr>
            <a:lstStyle/>
            <a:p>
              <a:pPr marL="0" lvl="1" algn="ctr"/>
              <a:r>
                <a:rPr lang="en-US" altLang="zh-CN" dirty="0">
                  <a:sym typeface="Wingdings" panose="05000000000000000000" pitchFamily="2" charset="2"/>
                </a:rPr>
                <a:t>Tune tuning, </a:t>
              </a:r>
            </a:p>
            <a:p>
              <a:pPr marL="0" lvl="1" algn="ctr"/>
              <a:r>
                <a:rPr lang="en-US" altLang="zh-CN" dirty="0">
                  <a:sym typeface="Wingdings" panose="05000000000000000000" pitchFamily="2" charset="2"/>
                </a:rPr>
                <a:t>RF Phase tuning</a:t>
              </a:r>
              <a:endParaRPr lang="en-US" altLang="zh-CN" dirty="0"/>
            </a:p>
            <a:p>
              <a:pPr marL="0" lvl="1" algn="ctr"/>
              <a:endParaRPr lang="en-US" altLang="zh-CN" dirty="0">
                <a:sym typeface="Wingdings" panose="05000000000000000000" pitchFamily="2" charset="2"/>
              </a:endParaRPr>
            </a:p>
          </p:txBody>
        </p:sp>
        <p:sp>
          <p:nvSpPr>
            <p:cNvPr id="30" name="矩形 29">
              <a:extLst>
                <a:ext uri="{FF2B5EF4-FFF2-40B4-BE49-F238E27FC236}">
                  <a16:creationId xmlns:a16="http://schemas.microsoft.com/office/drawing/2014/main" xmlns="" id="{0EC1FE05-1952-4776-9DE8-04F43C16F0D3}"/>
                </a:ext>
              </a:extLst>
            </p:cNvPr>
            <p:cNvSpPr/>
            <p:nvPr/>
          </p:nvSpPr>
          <p:spPr>
            <a:xfrm>
              <a:off x="8491592" y="4043746"/>
              <a:ext cx="2403551" cy="463154"/>
            </a:xfrm>
            <a:prstGeom prst="rect">
              <a:avLst/>
            </a:prstGeom>
          </p:spPr>
          <p:txBody>
            <a:bodyPr wrap="square">
              <a:spAutoFit/>
            </a:bodyPr>
            <a:lstStyle/>
            <a:p>
              <a:pPr algn="ctr"/>
              <a:r>
                <a:rPr lang="en-US" altLang="zh-CN" dirty="0"/>
                <a:t>TBT Optics Correction</a:t>
              </a:r>
            </a:p>
          </p:txBody>
        </p:sp>
      </p:grpSp>
      <p:graphicFrame>
        <p:nvGraphicFramePr>
          <p:cNvPr id="31" name="表格 30">
            <a:extLst>
              <a:ext uri="{FF2B5EF4-FFF2-40B4-BE49-F238E27FC236}">
                <a16:creationId xmlns:a16="http://schemas.microsoft.com/office/drawing/2014/main" xmlns="" id="{69972631-957B-4FCE-A634-B6702DE0E249}"/>
              </a:ext>
            </a:extLst>
          </p:cNvPr>
          <p:cNvGraphicFramePr>
            <a:graphicFrameLocks noGrp="1"/>
          </p:cNvGraphicFramePr>
          <p:nvPr/>
        </p:nvGraphicFramePr>
        <p:xfrm>
          <a:off x="1159590" y="3484620"/>
          <a:ext cx="3652044" cy="605456"/>
        </p:xfrm>
        <a:graphic>
          <a:graphicData uri="http://schemas.openxmlformats.org/drawingml/2006/table">
            <a:tbl>
              <a:tblPr firstRow="1" firstCol="1" bandRow="1">
                <a:tableStyleId>{1FECB4D8-DB02-4DC6-A0A2-4F2EBAE1DC90}</a:tableStyleId>
              </a:tblPr>
              <a:tblGrid>
                <a:gridCol w="608674">
                  <a:extLst>
                    <a:ext uri="{9D8B030D-6E8A-4147-A177-3AD203B41FA5}">
                      <a16:colId xmlns:a16="http://schemas.microsoft.com/office/drawing/2014/main" xmlns="" val="20000"/>
                    </a:ext>
                  </a:extLst>
                </a:gridCol>
                <a:gridCol w="1396158">
                  <a:extLst>
                    <a:ext uri="{9D8B030D-6E8A-4147-A177-3AD203B41FA5}">
                      <a16:colId xmlns:a16="http://schemas.microsoft.com/office/drawing/2014/main" xmlns="" val="20001"/>
                    </a:ext>
                  </a:extLst>
                </a:gridCol>
                <a:gridCol w="1647212">
                  <a:extLst>
                    <a:ext uri="{9D8B030D-6E8A-4147-A177-3AD203B41FA5}">
                      <a16:colId xmlns:a16="http://schemas.microsoft.com/office/drawing/2014/main" xmlns="" val="20004"/>
                    </a:ext>
                  </a:extLst>
                </a:gridCol>
              </a:tblGrid>
              <a:tr h="302728">
                <a:tc>
                  <a:txBody>
                    <a:bodyPr/>
                    <a:lstStyle/>
                    <a:p>
                      <a:pPr algn="ctr">
                        <a:spcAft>
                          <a:spcPts val="0"/>
                        </a:spcAft>
                      </a:pPr>
                      <a:r>
                        <a:rPr lang="en-US" sz="1400" kern="100" dirty="0">
                          <a:effectLst/>
                        </a:rPr>
                        <a:t> </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sz="1400" kern="100" dirty="0">
                          <a:effectLst/>
                        </a:rPr>
                        <a:t>Accuracy (um)</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sz="1400" kern="100" dirty="0">
                          <a:effectLst/>
                        </a:rPr>
                        <a:t>Offset w/</a:t>
                      </a:r>
                      <a:r>
                        <a:rPr lang="en-US" altLang="zh-CN" sz="1400" kern="100" dirty="0">
                          <a:effectLst/>
                        </a:rPr>
                        <a:t>o</a:t>
                      </a:r>
                      <a:r>
                        <a:rPr lang="en-US" sz="1400" kern="100" dirty="0">
                          <a:effectLst/>
                        </a:rPr>
                        <a:t> BBA(um)</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extLst>
                  <a:ext uri="{0D108BD9-81ED-4DB2-BD59-A6C34878D82A}">
                    <a16:rowId xmlns:a16="http://schemas.microsoft.com/office/drawing/2014/main" xmlns="" val="10000"/>
                  </a:ext>
                </a:extLst>
              </a:tr>
              <a:tr h="302728">
                <a:tc>
                  <a:txBody>
                    <a:bodyPr/>
                    <a:lstStyle/>
                    <a:p>
                      <a:pPr algn="ctr">
                        <a:spcAft>
                          <a:spcPts val="0"/>
                        </a:spcAft>
                      </a:pPr>
                      <a:r>
                        <a:rPr lang="en-US" sz="1400" kern="100" dirty="0">
                          <a:effectLst/>
                        </a:rPr>
                        <a:t>BPM</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altLang="zh-CN" sz="1400" kern="100" dirty="0">
                          <a:effectLst/>
                        </a:rPr>
                        <a:t>100</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altLang="zh-CN" sz="1400" kern="100" dirty="0">
                          <a:effectLst/>
                        </a:rPr>
                        <a:t>100</a:t>
                      </a:r>
                      <a:endParaRPr lang="zh-CN" sz="1400" b="1" kern="100" dirty="0">
                        <a:solidFill>
                          <a:srgbClr val="C0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extLst>
                  <a:ext uri="{0D108BD9-81ED-4DB2-BD59-A6C34878D82A}">
                    <a16:rowId xmlns:a16="http://schemas.microsoft.com/office/drawing/2014/main" xmlns="" val="10001"/>
                  </a:ext>
                </a:extLst>
              </a:tr>
            </a:tbl>
          </a:graphicData>
        </a:graphic>
      </p:graphicFrame>
      <p:sp>
        <p:nvSpPr>
          <p:cNvPr id="32" name="矩形 31">
            <a:extLst>
              <a:ext uri="{FF2B5EF4-FFF2-40B4-BE49-F238E27FC236}">
                <a16:creationId xmlns:a16="http://schemas.microsoft.com/office/drawing/2014/main" xmlns="" id="{E350FE54-CFB0-44A2-920A-F15163400608}"/>
              </a:ext>
            </a:extLst>
          </p:cNvPr>
          <p:cNvSpPr/>
          <p:nvPr/>
        </p:nvSpPr>
        <p:spPr>
          <a:xfrm>
            <a:off x="216569" y="4338161"/>
            <a:ext cx="6845202" cy="1469633"/>
          </a:xfrm>
          <a:prstGeom prst="rect">
            <a:avLst/>
          </a:prstGeom>
        </p:spPr>
        <p:txBody>
          <a:bodyPr wrap="square">
            <a:spAutoFit/>
          </a:bodyPr>
          <a:lstStyle/>
          <a:p>
            <a:pPr marL="285750" indent="-285750">
              <a:spcBef>
                <a:spcPts val="600"/>
              </a:spcBef>
              <a:buFont typeface="Arial" panose="020B0604020202020204" pitchFamily="34" charset="0"/>
              <a:buChar char="•"/>
            </a:pPr>
            <a:r>
              <a:rPr lang="en-US" sz="1600" dirty="0"/>
              <a:t>Physical aperture: 56mm</a:t>
            </a:r>
            <a:endParaRPr lang="en-US" sz="1600" dirty="0">
              <a:solidFill>
                <a:srgbClr val="24292F"/>
              </a:solidFill>
            </a:endParaRPr>
          </a:p>
          <a:p>
            <a:pPr marL="285750" indent="-285750">
              <a:spcBef>
                <a:spcPts val="600"/>
              </a:spcBef>
              <a:buFont typeface="Arial" panose="020B0604020202020204" pitchFamily="34" charset="0"/>
              <a:buChar char="•"/>
            </a:pPr>
            <a:r>
              <a:rPr lang="en-US" sz="1600" dirty="0">
                <a:solidFill>
                  <a:srgbClr val="24292F"/>
                </a:solidFill>
              </a:rPr>
              <a:t>Other error settings </a:t>
            </a:r>
            <a:r>
              <a:rPr lang="en-US" altLang="zh-CN" sz="1600" dirty="0">
                <a:solidFill>
                  <a:srgbClr val="24292F"/>
                </a:solidFill>
              </a:rPr>
              <a:t>are same as</a:t>
            </a:r>
            <a:r>
              <a:rPr lang="en-US" sz="1600" dirty="0">
                <a:solidFill>
                  <a:srgbClr val="24292F"/>
                </a:solidFill>
              </a:rPr>
              <a:t> ordinary error correction simulation</a:t>
            </a:r>
          </a:p>
          <a:p>
            <a:pPr marL="285750" indent="-285750">
              <a:spcBef>
                <a:spcPts val="600"/>
              </a:spcBef>
              <a:buFont typeface="Arial" panose="020B0604020202020204" pitchFamily="34" charset="0"/>
              <a:buChar char="•"/>
            </a:pPr>
            <a:r>
              <a:rPr lang="en-US" sz="1600" dirty="0">
                <a:solidFill>
                  <a:srgbClr val="24292F"/>
                </a:solidFill>
              </a:rPr>
              <a:t>The injection beam jitter and beam distribution is taken into account </a:t>
            </a:r>
          </a:p>
          <a:p>
            <a:pPr marL="285750" indent="-285750">
              <a:spcBef>
                <a:spcPts val="600"/>
              </a:spcBef>
              <a:buFont typeface="Arial" panose="020B0604020202020204" pitchFamily="34" charset="0"/>
              <a:buChar char="•"/>
            </a:pPr>
            <a:r>
              <a:rPr lang="en-US" altLang="zh-CN" sz="1600" dirty="0">
                <a:solidFill>
                  <a:srgbClr val="24292F"/>
                </a:solidFill>
              </a:rPr>
              <a:t>B</a:t>
            </a:r>
            <a:r>
              <a:rPr lang="en-US" sz="1600" dirty="0">
                <a:solidFill>
                  <a:srgbClr val="24292F"/>
                </a:solidFill>
              </a:rPr>
              <a:t>ased on the AT program</a:t>
            </a:r>
          </a:p>
          <a:p>
            <a:endParaRPr lang="en-US" sz="1050" dirty="0"/>
          </a:p>
        </p:txBody>
      </p:sp>
      <p:pic>
        <p:nvPicPr>
          <p:cNvPr id="34" name="图片 33">
            <a:extLst>
              <a:ext uri="{FF2B5EF4-FFF2-40B4-BE49-F238E27FC236}">
                <a16:creationId xmlns:a16="http://schemas.microsoft.com/office/drawing/2014/main" xmlns="" id="{92C920B6-CC1B-488B-AC6F-83D55274B3A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00056" y="3645024"/>
            <a:ext cx="4916024" cy="1181570"/>
          </a:xfrm>
          <a:prstGeom prst="rect">
            <a:avLst/>
          </a:prstGeom>
        </p:spPr>
      </p:pic>
      <p:sp>
        <p:nvSpPr>
          <p:cNvPr id="36" name="文本框 35">
            <a:extLst>
              <a:ext uri="{FF2B5EF4-FFF2-40B4-BE49-F238E27FC236}">
                <a16:creationId xmlns:a16="http://schemas.microsoft.com/office/drawing/2014/main" xmlns="" id="{B845115D-6BA0-46ED-84EE-1678C06DB426}"/>
              </a:ext>
            </a:extLst>
          </p:cNvPr>
          <p:cNvSpPr txBox="1"/>
          <p:nvPr/>
        </p:nvSpPr>
        <p:spPr>
          <a:xfrm>
            <a:off x="11064552" y="1052736"/>
            <a:ext cx="1210033"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D. H. Ji</a:t>
            </a:r>
          </a:p>
        </p:txBody>
      </p:sp>
      <p:sp>
        <p:nvSpPr>
          <p:cNvPr id="38" name="文本框 37">
            <a:extLst>
              <a:ext uri="{FF2B5EF4-FFF2-40B4-BE49-F238E27FC236}">
                <a16:creationId xmlns:a16="http://schemas.microsoft.com/office/drawing/2014/main" xmlns="" id="{7AAFD213-E62B-4E3D-9A9F-B509A97D0DD1}"/>
              </a:ext>
            </a:extLst>
          </p:cNvPr>
          <p:cNvSpPr txBox="1"/>
          <p:nvPr/>
        </p:nvSpPr>
        <p:spPr>
          <a:xfrm>
            <a:off x="227344" y="5733256"/>
            <a:ext cx="10009112" cy="338554"/>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altLang="zh-CN" sz="1600" b="0" i="0" u="none" strike="noStrike" kern="1200" cap="none" spc="0" normalizeH="0" baseline="0" noProof="0" dirty="0">
                <a:ln>
                  <a:noFill/>
                </a:ln>
                <a:solidFill>
                  <a:srgbClr val="24292F"/>
                </a:solidFill>
                <a:effectLst/>
                <a:uLnTx/>
                <a:uFillTx/>
                <a:latin typeface="Calibri"/>
                <a:ea typeface="宋体" panose="02010600030101010101" pitchFamily="2" charset="-122"/>
                <a:cs typeface="+mn-cs"/>
              </a:rPr>
              <a:t>U</a:t>
            </a:r>
            <a:r>
              <a:rPr kumimoji="0" lang="en-US" altLang="zh-SG" sz="1600" b="0" i="0" u="none" strike="noStrike" kern="1200" cap="none" spc="0" normalizeH="0" baseline="0" noProof="0" dirty="0">
                <a:ln>
                  <a:noFill/>
                </a:ln>
                <a:solidFill>
                  <a:srgbClr val="24292F"/>
                </a:solidFill>
                <a:effectLst/>
                <a:uLnTx/>
                <a:uFillTx/>
                <a:latin typeface="Calibri"/>
                <a:ea typeface="+mn-ea"/>
                <a:cs typeface="+mn-cs"/>
              </a:rPr>
              <a:t>sing the response matrices of orbit, trajectory, working point, and injection beam from theoretical models.</a:t>
            </a:r>
          </a:p>
        </p:txBody>
      </p:sp>
    </p:spTree>
    <p:extLst>
      <p:ext uri="{BB962C8B-B14F-4D97-AF65-F5344CB8AC3E}">
        <p14:creationId xmlns:p14="http://schemas.microsoft.com/office/powerpoint/2010/main" val="3395375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a:extLst>
              <a:ext uri="{FF2B5EF4-FFF2-40B4-BE49-F238E27FC236}">
                <a16:creationId xmlns:a16="http://schemas.microsoft.com/office/drawing/2014/main" xmlns="" id="{A0FCDCB9-1A53-4E3D-889B-3CE5A9C3556D}"/>
              </a:ext>
            </a:extLst>
          </p:cNvPr>
          <p:cNvSpPr>
            <a:spLocks noGrp="1"/>
          </p:cNvSpPr>
          <p:nvPr>
            <p:ph type="sldNum" sz="quarter" idx="12"/>
          </p:nvPr>
        </p:nvSpPr>
        <p:spPr/>
        <p:txBody>
          <a:bodyPr/>
          <a:lstStyle/>
          <a:p>
            <a:fld id="{F15E9139-A00B-4B2A-98A6-095DC08F1345}" type="slidenum">
              <a:rPr lang="zh-CN" altLang="en-US" smtClean="0"/>
              <a:pPr/>
              <a:t>9</a:t>
            </a:fld>
            <a:endParaRPr lang="zh-CN" altLang="en-US"/>
          </a:p>
        </p:txBody>
      </p:sp>
      <p:grpSp>
        <p:nvGrpSpPr>
          <p:cNvPr id="6" name="组合 5">
            <a:extLst>
              <a:ext uri="{FF2B5EF4-FFF2-40B4-BE49-F238E27FC236}">
                <a16:creationId xmlns:a16="http://schemas.microsoft.com/office/drawing/2014/main" xmlns="" id="{A26BA2A3-95DF-4057-9D41-E562A2B583FC}"/>
              </a:ext>
            </a:extLst>
          </p:cNvPr>
          <p:cNvGrpSpPr/>
          <p:nvPr/>
        </p:nvGrpSpPr>
        <p:grpSpPr>
          <a:xfrm>
            <a:off x="0" y="1124900"/>
            <a:ext cx="11856640" cy="2304100"/>
            <a:chOff x="-261087" y="1569833"/>
            <a:chExt cx="13040762" cy="3219864"/>
          </a:xfrm>
        </p:grpSpPr>
        <p:cxnSp>
          <p:nvCxnSpPr>
            <p:cNvPr id="7" name="直接箭头连接符 6">
              <a:extLst>
                <a:ext uri="{FF2B5EF4-FFF2-40B4-BE49-F238E27FC236}">
                  <a16:creationId xmlns:a16="http://schemas.microsoft.com/office/drawing/2014/main" xmlns="" id="{841134E0-1F4F-4DB3-8912-DE4F3E7A68D6}"/>
                </a:ext>
              </a:extLst>
            </p:cNvPr>
            <p:cNvCxnSpPr>
              <a:cxnSpLocks/>
            </p:cNvCxnSpPr>
            <p:nvPr/>
          </p:nvCxnSpPr>
          <p:spPr>
            <a:xfrm>
              <a:off x="818190" y="3375633"/>
              <a:ext cx="10737030"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BB2CB2BD-ADA2-4BEB-A9F9-3F78D7A2EC7C}"/>
                </a:ext>
              </a:extLst>
            </p:cNvPr>
            <p:cNvCxnSpPr>
              <a:cxnSpLocks/>
            </p:cNvCxnSpPr>
            <p:nvPr/>
          </p:nvCxnSpPr>
          <p:spPr>
            <a:xfrm>
              <a:off x="844509"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xmlns="" id="{D12F15AE-41BF-48BE-AAD3-8AD6200EA045}"/>
                </a:ext>
              </a:extLst>
            </p:cNvPr>
            <p:cNvCxnSpPr>
              <a:cxnSpLocks/>
            </p:cNvCxnSpPr>
            <p:nvPr/>
          </p:nvCxnSpPr>
          <p:spPr>
            <a:xfrm>
              <a:off x="2854636"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73CA86D6-17E4-4961-81FA-897B70FD118B}"/>
                </a:ext>
              </a:extLst>
            </p:cNvPr>
            <p:cNvCxnSpPr>
              <a:cxnSpLocks/>
            </p:cNvCxnSpPr>
            <p:nvPr/>
          </p:nvCxnSpPr>
          <p:spPr>
            <a:xfrm>
              <a:off x="6874890"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E0E89A57-0DF0-44F2-908D-012FB0A68A9A}"/>
                </a:ext>
              </a:extLst>
            </p:cNvPr>
            <p:cNvCxnSpPr>
              <a:cxnSpLocks/>
            </p:cNvCxnSpPr>
            <p:nvPr/>
          </p:nvCxnSpPr>
          <p:spPr>
            <a:xfrm>
              <a:off x="8885017"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90FAA85E-E845-4BA3-9693-E490D4E074EF}"/>
                </a:ext>
              </a:extLst>
            </p:cNvPr>
            <p:cNvCxnSpPr>
              <a:cxnSpLocks/>
            </p:cNvCxnSpPr>
            <p:nvPr/>
          </p:nvCxnSpPr>
          <p:spPr>
            <a:xfrm>
              <a:off x="10895144"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a16="http://schemas.microsoft.com/office/drawing/2014/main" xmlns="" id="{52AAE8A5-D076-402D-AB62-91E370EC7536}"/>
                </a:ext>
              </a:extLst>
            </p:cNvPr>
            <p:cNvSpPr txBox="1"/>
            <p:nvPr/>
          </p:nvSpPr>
          <p:spPr>
            <a:xfrm>
              <a:off x="690323" y="2787467"/>
              <a:ext cx="283906" cy="369332"/>
            </a:xfrm>
            <a:prstGeom prst="rect">
              <a:avLst/>
            </a:prstGeom>
            <a:noFill/>
          </p:spPr>
          <p:txBody>
            <a:bodyPr wrap="square" rtlCol="0">
              <a:spAutoFit/>
            </a:bodyPr>
            <a:lstStyle/>
            <a:p>
              <a:r>
                <a:rPr lang="en-US" altLang="zh-CN" dirty="0"/>
                <a:t>0</a:t>
              </a:r>
            </a:p>
          </p:txBody>
        </p:sp>
        <p:sp>
          <p:nvSpPr>
            <p:cNvPr id="14" name="文本框 13">
              <a:extLst>
                <a:ext uri="{FF2B5EF4-FFF2-40B4-BE49-F238E27FC236}">
                  <a16:creationId xmlns:a16="http://schemas.microsoft.com/office/drawing/2014/main" xmlns="" id="{1A3ED44E-3DC7-442A-A5ED-CFEDF97FA35F}"/>
                </a:ext>
              </a:extLst>
            </p:cNvPr>
            <p:cNvSpPr txBox="1"/>
            <p:nvPr/>
          </p:nvSpPr>
          <p:spPr>
            <a:xfrm>
              <a:off x="4570770" y="2787467"/>
              <a:ext cx="588458" cy="369332"/>
            </a:xfrm>
            <a:prstGeom prst="rect">
              <a:avLst/>
            </a:prstGeom>
            <a:noFill/>
          </p:spPr>
          <p:txBody>
            <a:bodyPr wrap="square" rtlCol="0">
              <a:spAutoFit/>
            </a:bodyPr>
            <a:lstStyle/>
            <a:p>
              <a:r>
                <a:rPr lang="en-US" altLang="zh-CN" dirty="0"/>
                <a:t>100</a:t>
              </a:r>
            </a:p>
          </p:txBody>
        </p:sp>
        <p:sp>
          <p:nvSpPr>
            <p:cNvPr id="15" name="文本框 14">
              <a:extLst>
                <a:ext uri="{FF2B5EF4-FFF2-40B4-BE49-F238E27FC236}">
                  <a16:creationId xmlns:a16="http://schemas.microsoft.com/office/drawing/2014/main" xmlns="" id="{41BA89EC-662F-407E-B79C-4D4334F0D557}"/>
                </a:ext>
              </a:extLst>
            </p:cNvPr>
            <p:cNvSpPr txBox="1"/>
            <p:nvPr/>
          </p:nvSpPr>
          <p:spPr>
            <a:xfrm>
              <a:off x="2635495" y="2787467"/>
              <a:ext cx="503081" cy="526984"/>
            </a:xfrm>
            <a:prstGeom prst="rect">
              <a:avLst/>
            </a:prstGeom>
            <a:noFill/>
          </p:spPr>
          <p:txBody>
            <a:bodyPr wrap="square" rtlCol="0">
              <a:spAutoFit/>
            </a:bodyPr>
            <a:lstStyle/>
            <a:p>
              <a:r>
                <a:rPr lang="en-US" altLang="zh-CN" dirty="0"/>
                <a:t>10</a:t>
              </a:r>
            </a:p>
          </p:txBody>
        </p:sp>
        <p:sp>
          <p:nvSpPr>
            <p:cNvPr id="16" name="文本框 15">
              <a:extLst>
                <a:ext uri="{FF2B5EF4-FFF2-40B4-BE49-F238E27FC236}">
                  <a16:creationId xmlns:a16="http://schemas.microsoft.com/office/drawing/2014/main" xmlns="" id="{EE67D784-69F5-41E4-8D24-9F140D0C8897}"/>
                </a:ext>
              </a:extLst>
            </p:cNvPr>
            <p:cNvSpPr txBox="1"/>
            <p:nvPr/>
          </p:nvSpPr>
          <p:spPr>
            <a:xfrm>
              <a:off x="6587020" y="2777146"/>
              <a:ext cx="727894" cy="516123"/>
            </a:xfrm>
            <a:prstGeom prst="rect">
              <a:avLst/>
            </a:prstGeom>
            <a:noFill/>
          </p:spPr>
          <p:txBody>
            <a:bodyPr wrap="square" rtlCol="0">
              <a:spAutoFit/>
            </a:bodyPr>
            <a:lstStyle/>
            <a:p>
              <a:r>
                <a:rPr lang="en-US" altLang="zh-CN" dirty="0"/>
                <a:t>500</a:t>
              </a:r>
            </a:p>
          </p:txBody>
        </p:sp>
        <p:sp>
          <p:nvSpPr>
            <p:cNvPr id="17" name="文本框 16">
              <a:extLst>
                <a:ext uri="{FF2B5EF4-FFF2-40B4-BE49-F238E27FC236}">
                  <a16:creationId xmlns:a16="http://schemas.microsoft.com/office/drawing/2014/main" xmlns="" id="{DF98F66C-095B-4F8F-912F-790EAE9745CA}"/>
                </a:ext>
              </a:extLst>
            </p:cNvPr>
            <p:cNvSpPr txBox="1"/>
            <p:nvPr/>
          </p:nvSpPr>
          <p:spPr>
            <a:xfrm>
              <a:off x="8544977" y="2787466"/>
              <a:ext cx="984084" cy="463154"/>
            </a:xfrm>
            <a:prstGeom prst="rect">
              <a:avLst/>
            </a:prstGeom>
            <a:noFill/>
          </p:spPr>
          <p:txBody>
            <a:bodyPr wrap="square" rtlCol="0">
              <a:spAutoFit/>
            </a:bodyPr>
            <a:lstStyle/>
            <a:p>
              <a:r>
                <a:rPr lang="en-US" altLang="zh-CN" dirty="0"/>
                <a:t>1000</a:t>
              </a:r>
            </a:p>
          </p:txBody>
        </p:sp>
        <p:cxnSp>
          <p:nvCxnSpPr>
            <p:cNvPr id="18" name="直接连接符 17">
              <a:extLst>
                <a:ext uri="{FF2B5EF4-FFF2-40B4-BE49-F238E27FC236}">
                  <a16:creationId xmlns:a16="http://schemas.microsoft.com/office/drawing/2014/main" xmlns="" id="{131637A2-EE37-4773-A483-6D2451BA1BC9}"/>
                </a:ext>
              </a:extLst>
            </p:cNvPr>
            <p:cNvCxnSpPr>
              <a:cxnSpLocks/>
            </p:cNvCxnSpPr>
            <p:nvPr/>
          </p:nvCxnSpPr>
          <p:spPr>
            <a:xfrm>
              <a:off x="4864763"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9" name="矩形 18">
              <a:extLst>
                <a:ext uri="{FF2B5EF4-FFF2-40B4-BE49-F238E27FC236}">
                  <a16:creationId xmlns:a16="http://schemas.microsoft.com/office/drawing/2014/main" xmlns="" id="{36492228-BCFD-448E-A979-6A56AE6A398E}"/>
                </a:ext>
              </a:extLst>
            </p:cNvPr>
            <p:cNvSpPr/>
            <p:nvPr/>
          </p:nvSpPr>
          <p:spPr>
            <a:xfrm>
              <a:off x="10510879" y="2787466"/>
              <a:ext cx="888008" cy="463154"/>
            </a:xfrm>
            <a:prstGeom prst="rect">
              <a:avLst/>
            </a:prstGeom>
          </p:spPr>
          <p:txBody>
            <a:bodyPr wrap="square">
              <a:spAutoFit/>
            </a:bodyPr>
            <a:lstStyle/>
            <a:p>
              <a:r>
                <a:rPr lang="en-US" altLang="zh-CN" dirty="0"/>
                <a:t>10000</a:t>
              </a:r>
            </a:p>
          </p:txBody>
        </p:sp>
        <p:sp>
          <p:nvSpPr>
            <p:cNvPr id="20" name="矩形 19">
              <a:extLst>
                <a:ext uri="{FF2B5EF4-FFF2-40B4-BE49-F238E27FC236}">
                  <a16:creationId xmlns:a16="http://schemas.microsoft.com/office/drawing/2014/main" xmlns="" id="{6D17ADDC-3A59-4995-AA4D-DE40CDCD3848}"/>
                </a:ext>
              </a:extLst>
            </p:cNvPr>
            <p:cNvSpPr/>
            <p:nvPr/>
          </p:nvSpPr>
          <p:spPr>
            <a:xfrm>
              <a:off x="11573339" y="3190967"/>
              <a:ext cx="1206336" cy="526984"/>
            </a:xfrm>
            <a:prstGeom prst="rect">
              <a:avLst/>
            </a:prstGeom>
          </p:spPr>
          <p:txBody>
            <a:bodyPr wrap="square">
              <a:spAutoFit/>
            </a:bodyPr>
            <a:lstStyle/>
            <a:p>
              <a:r>
                <a:rPr lang="en-US" altLang="zh-CN" dirty="0" err="1"/>
                <a:t>storaged</a:t>
              </a:r>
              <a:endParaRPr lang="en-US" altLang="zh-CN" dirty="0"/>
            </a:p>
          </p:txBody>
        </p:sp>
        <p:sp>
          <p:nvSpPr>
            <p:cNvPr id="21" name="右大括号 20">
              <a:extLst>
                <a:ext uri="{FF2B5EF4-FFF2-40B4-BE49-F238E27FC236}">
                  <a16:creationId xmlns:a16="http://schemas.microsoft.com/office/drawing/2014/main" xmlns="" id="{280B8764-B814-4BB6-A51B-4AE0F5E5D958}"/>
                </a:ext>
              </a:extLst>
            </p:cNvPr>
            <p:cNvSpPr/>
            <p:nvPr/>
          </p:nvSpPr>
          <p:spPr>
            <a:xfrm rot="5400000">
              <a:off x="7161924" y="1142150"/>
              <a:ext cx="475247" cy="5061438"/>
            </a:xfrm>
            <a:prstGeom prst="rightBrace">
              <a:avLst>
                <a:gd name="adj1" fmla="val 8333"/>
                <a:gd name="adj2" fmla="val 78741"/>
              </a:avLst>
            </a:prstGeom>
          </p:spPr>
          <p:style>
            <a:lnRef idx="1">
              <a:schemeClr val="accent4"/>
            </a:lnRef>
            <a:fillRef idx="0">
              <a:schemeClr val="accent4"/>
            </a:fillRef>
            <a:effectRef idx="0">
              <a:schemeClr val="accent4"/>
            </a:effectRef>
            <a:fontRef idx="minor">
              <a:schemeClr val="tx1"/>
            </a:fontRef>
          </p:style>
          <p:txBody>
            <a:bodyPr rtlCol="0" anchor="ctr"/>
            <a:lstStyle/>
            <a:p>
              <a:pPr algn="ctr"/>
              <a:endParaRPr lang="zh-CN" altLang="en-US"/>
            </a:p>
          </p:txBody>
        </p:sp>
        <p:cxnSp>
          <p:nvCxnSpPr>
            <p:cNvPr id="22" name="直接箭头连接符 21">
              <a:extLst>
                <a:ext uri="{FF2B5EF4-FFF2-40B4-BE49-F238E27FC236}">
                  <a16:creationId xmlns:a16="http://schemas.microsoft.com/office/drawing/2014/main" xmlns="" id="{7EE19EA0-6D87-4BBF-8043-85C4A0DEB844}"/>
                </a:ext>
              </a:extLst>
            </p:cNvPr>
            <p:cNvCxnSpPr>
              <a:cxnSpLocks/>
            </p:cNvCxnSpPr>
            <p:nvPr/>
          </p:nvCxnSpPr>
          <p:spPr>
            <a:xfrm flipV="1">
              <a:off x="2850705" y="3400830"/>
              <a:ext cx="0" cy="516517"/>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23" name="右大括号 22">
              <a:extLst>
                <a:ext uri="{FF2B5EF4-FFF2-40B4-BE49-F238E27FC236}">
                  <a16:creationId xmlns:a16="http://schemas.microsoft.com/office/drawing/2014/main" xmlns="" id="{4356B2AD-CF77-4162-B8D1-4EF3C495A2F7}"/>
                </a:ext>
              </a:extLst>
            </p:cNvPr>
            <p:cNvSpPr/>
            <p:nvPr/>
          </p:nvSpPr>
          <p:spPr>
            <a:xfrm rot="16200000">
              <a:off x="6489916" y="-1356443"/>
              <a:ext cx="772477" cy="8037983"/>
            </a:xfrm>
            <a:prstGeom prst="rightBrace">
              <a:avLst>
                <a:gd name="adj1" fmla="val 14356"/>
                <a:gd name="adj2" fmla="val 31715"/>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24" name="右大括号 23">
              <a:extLst>
                <a:ext uri="{FF2B5EF4-FFF2-40B4-BE49-F238E27FC236}">
                  <a16:creationId xmlns:a16="http://schemas.microsoft.com/office/drawing/2014/main" xmlns="" id="{BBB93354-52FB-4486-B9A2-0FF48485D916}"/>
                </a:ext>
              </a:extLst>
            </p:cNvPr>
            <p:cNvSpPr/>
            <p:nvPr/>
          </p:nvSpPr>
          <p:spPr>
            <a:xfrm rot="16200000">
              <a:off x="1610790" y="1808876"/>
              <a:ext cx="475247" cy="2004586"/>
            </a:xfrm>
            <a:prstGeom prst="rightBrace">
              <a:avLst>
                <a:gd name="adj1" fmla="val 8333"/>
                <a:gd name="adj2" fmla="val 3171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右大括号 24">
              <a:extLst>
                <a:ext uri="{FF2B5EF4-FFF2-40B4-BE49-F238E27FC236}">
                  <a16:creationId xmlns:a16="http://schemas.microsoft.com/office/drawing/2014/main" xmlns="" id="{1C3A5EC2-5714-4574-86E7-EDA10DC6B4A8}"/>
                </a:ext>
              </a:extLst>
            </p:cNvPr>
            <p:cNvSpPr/>
            <p:nvPr/>
          </p:nvSpPr>
          <p:spPr>
            <a:xfrm rot="5400000">
              <a:off x="8577113" y="1730023"/>
              <a:ext cx="638294" cy="4036255"/>
            </a:xfrm>
            <a:prstGeom prst="rightBrace">
              <a:avLst>
                <a:gd name="adj1" fmla="val 48546"/>
                <a:gd name="adj2" fmla="val 3211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xmlns="" id="{8C36BA7B-5772-47BE-9A1B-859F237E1DED}"/>
                </a:ext>
              </a:extLst>
            </p:cNvPr>
            <p:cNvSpPr/>
            <p:nvPr/>
          </p:nvSpPr>
          <p:spPr>
            <a:xfrm>
              <a:off x="-261087" y="1948959"/>
              <a:ext cx="3570186" cy="463154"/>
            </a:xfrm>
            <a:prstGeom prst="rect">
              <a:avLst/>
            </a:prstGeom>
          </p:spPr>
          <p:txBody>
            <a:bodyPr wrap="square">
              <a:spAutoFit/>
            </a:bodyPr>
            <a:lstStyle/>
            <a:p>
              <a:pPr marL="0" lvl="1" algn="ctr"/>
              <a:r>
                <a:rPr lang="en-US" altLang="zh-CN" dirty="0"/>
                <a:t>Single-turn Trajectory Correction</a:t>
              </a:r>
            </a:p>
          </p:txBody>
        </p:sp>
        <p:sp>
          <p:nvSpPr>
            <p:cNvPr id="27" name="矩形 26">
              <a:extLst>
                <a:ext uri="{FF2B5EF4-FFF2-40B4-BE49-F238E27FC236}">
                  <a16:creationId xmlns:a16="http://schemas.microsoft.com/office/drawing/2014/main" xmlns="" id="{34A14BE1-D1AC-471B-8806-3C4A6BD88333}"/>
                </a:ext>
              </a:extLst>
            </p:cNvPr>
            <p:cNvSpPr/>
            <p:nvPr/>
          </p:nvSpPr>
          <p:spPr>
            <a:xfrm>
              <a:off x="1685217" y="3936459"/>
              <a:ext cx="2372427" cy="369332"/>
            </a:xfrm>
            <a:prstGeom prst="rect">
              <a:avLst/>
            </a:prstGeom>
          </p:spPr>
          <p:txBody>
            <a:bodyPr wrap="square">
              <a:spAutoFit/>
            </a:bodyPr>
            <a:lstStyle/>
            <a:p>
              <a:pPr algn="ctr"/>
              <a:r>
                <a:rPr lang="en-US" altLang="zh-CN" dirty="0"/>
                <a:t>RF on</a:t>
              </a:r>
              <a:endParaRPr lang="zh-CN" altLang="en-US" dirty="0"/>
            </a:p>
          </p:txBody>
        </p:sp>
        <p:sp>
          <p:nvSpPr>
            <p:cNvPr id="28" name="矩形 27">
              <a:extLst>
                <a:ext uri="{FF2B5EF4-FFF2-40B4-BE49-F238E27FC236}">
                  <a16:creationId xmlns:a16="http://schemas.microsoft.com/office/drawing/2014/main" xmlns="" id="{6F081505-DACA-4FC8-BCE3-05865F8A685E}"/>
                </a:ext>
              </a:extLst>
            </p:cNvPr>
            <p:cNvSpPr/>
            <p:nvPr/>
          </p:nvSpPr>
          <p:spPr>
            <a:xfrm>
              <a:off x="3497721" y="1569833"/>
              <a:ext cx="4046555" cy="922222"/>
            </a:xfrm>
            <a:prstGeom prst="rect">
              <a:avLst/>
            </a:prstGeom>
          </p:spPr>
          <p:txBody>
            <a:bodyPr wrap="square">
              <a:spAutoFit/>
            </a:bodyPr>
            <a:lstStyle/>
            <a:p>
              <a:pPr marL="0" lvl="1" algn="ctr"/>
              <a:r>
                <a:rPr lang="en-US" dirty="0"/>
                <a:t>Multi-turn Trajectory Correction, Injection Beam Trajectory Correction</a:t>
              </a:r>
              <a:endParaRPr lang="en-US" altLang="zh-CN" dirty="0"/>
            </a:p>
          </p:txBody>
        </p:sp>
        <p:sp>
          <p:nvSpPr>
            <p:cNvPr id="29" name="矩形 28">
              <a:extLst>
                <a:ext uri="{FF2B5EF4-FFF2-40B4-BE49-F238E27FC236}">
                  <a16:creationId xmlns:a16="http://schemas.microsoft.com/office/drawing/2014/main" xmlns="" id="{D17B7F7C-5E1F-4785-826C-B91E8A1316FC}"/>
                </a:ext>
              </a:extLst>
            </p:cNvPr>
            <p:cNvSpPr/>
            <p:nvPr/>
          </p:nvSpPr>
          <p:spPr>
            <a:xfrm>
              <a:off x="4570770" y="3866367"/>
              <a:ext cx="2525942" cy="923330"/>
            </a:xfrm>
            <a:prstGeom prst="rect">
              <a:avLst/>
            </a:prstGeom>
          </p:spPr>
          <p:txBody>
            <a:bodyPr wrap="square">
              <a:spAutoFit/>
            </a:bodyPr>
            <a:lstStyle/>
            <a:p>
              <a:pPr marL="0" lvl="1" algn="ctr"/>
              <a:r>
                <a:rPr lang="en-US" altLang="zh-CN" dirty="0">
                  <a:sym typeface="Wingdings" panose="05000000000000000000" pitchFamily="2" charset="2"/>
                </a:rPr>
                <a:t>Tune tuning, </a:t>
              </a:r>
            </a:p>
            <a:p>
              <a:pPr marL="0" lvl="1" algn="ctr"/>
              <a:r>
                <a:rPr lang="en-US" altLang="zh-CN" dirty="0">
                  <a:sym typeface="Wingdings" panose="05000000000000000000" pitchFamily="2" charset="2"/>
                </a:rPr>
                <a:t>RF Phase tuning</a:t>
              </a:r>
              <a:endParaRPr lang="en-US" altLang="zh-CN" dirty="0"/>
            </a:p>
            <a:p>
              <a:pPr marL="0" lvl="1" algn="ctr"/>
              <a:endParaRPr lang="en-US" altLang="zh-CN" dirty="0">
                <a:sym typeface="Wingdings" panose="05000000000000000000" pitchFamily="2" charset="2"/>
              </a:endParaRPr>
            </a:p>
          </p:txBody>
        </p:sp>
        <p:sp>
          <p:nvSpPr>
            <p:cNvPr id="30" name="矩形 29">
              <a:extLst>
                <a:ext uri="{FF2B5EF4-FFF2-40B4-BE49-F238E27FC236}">
                  <a16:creationId xmlns:a16="http://schemas.microsoft.com/office/drawing/2014/main" xmlns="" id="{0EC1FE05-1952-4776-9DE8-04F43C16F0D3}"/>
                </a:ext>
              </a:extLst>
            </p:cNvPr>
            <p:cNvSpPr/>
            <p:nvPr/>
          </p:nvSpPr>
          <p:spPr>
            <a:xfrm>
              <a:off x="8491592" y="4043746"/>
              <a:ext cx="2403551" cy="463154"/>
            </a:xfrm>
            <a:prstGeom prst="rect">
              <a:avLst/>
            </a:prstGeom>
          </p:spPr>
          <p:txBody>
            <a:bodyPr wrap="square">
              <a:spAutoFit/>
            </a:bodyPr>
            <a:lstStyle/>
            <a:p>
              <a:pPr algn="ctr"/>
              <a:r>
                <a:rPr lang="en-US" altLang="zh-CN" dirty="0"/>
                <a:t>TBT Optics Correction</a:t>
              </a:r>
            </a:p>
          </p:txBody>
        </p:sp>
      </p:grpSp>
      <p:sp>
        <p:nvSpPr>
          <p:cNvPr id="35" name="矩形 34">
            <a:extLst>
              <a:ext uri="{FF2B5EF4-FFF2-40B4-BE49-F238E27FC236}">
                <a16:creationId xmlns:a16="http://schemas.microsoft.com/office/drawing/2014/main" xmlns="" id="{5D29AA7F-B7A9-41C3-86E3-2CB6AEE1D151}"/>
              </a:ext>
            </a:extLst>
          </p:cNvPr>
          <p:cNvSpPr/>
          <p:nvPr/>
        </p:nvSpPr>
        <p:spPr>
          <a:xfrm>
            <a:off x="112760" y="3599868"/>
            <a:ext cx="11871228" cy="2970044"/>
          </a:xfrm>
          <a:prstGeom prst="rect">
            <a:avLst/>
          </a:prstGeom>
        </p:spPr>
        <p:txBody>
          <a:bodyPr wrap="square">
            <a:spAutoFit/>
          </a:bodyPr>
          <a:lstStyle/>
          <a:p>
            <a:pPr marL="285750" indent="-285750">
              <a:spcBef>
                <a:spcPts val="600"/>
              </a:spcBef>
              <a:buFont typeface="Arial" panose="020B0604020202020204" pitchFamily="34" charset="0"/>
              <a:buChar char="•"/>
            </a:pPr>
            <a:r>
              <a:rPr lang="en-US" b="1" dirty="0">
                <a:solidFill>
                  <a:srgbClr val="24292F"/>
                </a:solidFill>
                <a:latin typeface="Noto Sans SC"/>
              </a:rPr>
              <a:t>Single-turn trajectory correction: </a:t>
            </a:r>
            <a:r>
              <a:rPr lang="en-US" dirty="0">
                <a:solidFill>
                  <a:srgbClr val="24292F"/>
                </a:solidFill>
                <a:latin typeface="Noto Sans SC"/>
              </a:rPr>
              <a:t>Minimize the trajectory of the beam for the first 5 turns.</a:t>
            </a:r>
          </a:p>
          <a:p>
            <a:pPr marL="285750" indent="-285750">
              <a:spcBef>
                <a:spcPts val="600"/>
              </a:spcBef>
              <a:buFont typeface="Arial" panose="020B0604020202020204" pitchFamily="34" charset="0"/>
              <a:buChar char="•"/>
            </a:pPr>
            <a:r>
              <a:rPr lang="en-US" b="1" dirty="0">
                <a:solidFill>
                  <a:srgbClr val="24292F"/>
                </a:solidFill>
                <a:latin typeface="Noto Sans SC"/>
              </a:rPr>
              <a:t>Multi-turn trajectory correction: </a:t>
            </a:r>
            <a:r>
              <a:rPr lang="en-US" dirty="0">
                <a:solidFill>
                  <a:srgbClr val="24292F"/>
                </a:solidFill>
                <a:latin typeface="Noto Sans SC"/>
              </a:rPr>
              <a:t>Average the beam trajectory over more than 5 turns to obtain an approximate closed orbit and correct it.</a:t>
            </a:r>
          </a:p>
          <a:p>
            <a:pPr marL="285750" indent="-285750">
              <a:spcBef>
                <a:spcPts val="600"/>
              </a:spcBef>
              <a:buFont typeface="Arial" panose="020B0604020202020204" pitchFamily="34" charset="0"/>
              <a:buChar char="•"/>
            </a:pPr>
            <a:r>
              <a:rPr lang="en-US" b="1" dirty="0">
                <a:solidFill>
                  <a:srgbClr val="24292F"/>
                </a:solidFill>
                <a:latin typeface="Noto Sans SC"/>
              </a:rPr>
              <a:t>Injection beam trajectory correction: </a:t>
            </a:r>
            <a:r>
              <a:rPr lang="en-US" dirty="0">
                <a:solidFill>
                  <a:srgbClr val="24292F"/>
                </a:solidFill>
                <a:latin typeface="Noto Sans SC"/>
              </a:rPr>
              <a:t>Correct the coordinates of the injection beam at the injection point to reduce the oscillation of the injected beam.</a:t>
            </a:r>
          </a:p>
          <a:p>
            <a:pPr marL="285750" indent="-285750">
              <a:spcBef>
                <a:spcPts val="600"/>
              </a:spcBef>
              <a:buFont typeface="Arial" panose="020B0604020202020204" pitchFamily="34" charset="0"/>
              <a:buChar char="•"/>
            </a:pPr>
            <a:r>
              <a:rPr lang="en-US" altLang="zh-CN" b="1" dirty="0">
                <a:solidFill>
                  <a:srgbClr val="24292F"/>
                </a:solidFill>
                <a:latin typeface="Noto Sans SC"/>
              </a:rPr>
              <a:t>Tune </a:t>
            </a:r>
            <a:r>
              <a:rPr lang="en-US" b="1" dirty="0">
                <a:solidFill>
                  <a:srgbClr val="24292F"/>
                </a:solidFill>
                <a:latin typeface="Noto Sans SC"/>
              </a:rPr>
              <a:t>adjustment: </a:t>
            </a:r>
            <a:r>
              <a:rPr lang="en-US" dirty="0">
                <a:solidFill>
                  <a:srgbClr val="24292F"/>
                </a:solidFill>
                <a:latin typeface="Noto Sans SC"/>
              </a:rPr>
              <a:t>Calculate (Phased-CFT) and adjust the working point using the beam over 50 turns.</a:t>
            </a:r>
          </a:p>
          <a:p>
            <a:pPr marL="285750" indent="-285750">
              <a:spcBef>
                <a:spcPts val="600"/>
              </a:spcBef>
              <a:buFont typeface="Arial" panose="020B0604020202020204" pitchFamily="34" charset="0"/>
              <a:buChar char="•"/>
            </a:pPr>
            <a:r>
              <a:rPr lang="en-US" b="1" dirty="0">
                <a:solidFill>
                  <a:srgbClr val="24292F"/>
                </a:solidFill>
                <a:latin typeface="Noto Sans SC"/>
              </a:rPr>
              <a:t>RF parameters adjustment: </a:t>
            </a:r>
            <a:r>
              <a:rPr lang="en-US" dirty="0">
                <a:solidFill>
                  <a:srgbClr val="24292F"/>
                </a:solidFill>
                <a:latin typeface="Noto Sans SC"/>
              </a:rPr>
              <a:t>Evaluate the beam energy variation with the average of the horizontal trajectory over each turn and adjust the RF parameters to reduce oscillation.</a:t>
            </a:r>
          </a:p>
          <a:p>
            <a:pPr marL="285750" indent="-285750">
              <a:spcBef>
                <a:spcPts val="600"/>
              </a:spcBef>
              <a:buFont typeface="Arial" panose="020B0604020202020204" pitchFamily="34" charset="0"/>
              <a:buChar char="•"/>
            </a:pPr>
            <a:r>
              <a:rPr lang="en-US" b="1" dirty="0">
                <a:solidFill>
                  <a:srgbClr val="24292F"/>
                </a:solidFill>
                <a:latin typeface="Noto Sans SC"/>
              </a:rPr>
              <a:t>Optics correction: </a:t>
            </a:r>
            <a:r>
              <a:rPr lang="en-US" dirty="0">
                <a:solidFill>
                  <a:srgbClr val="24292F"/>
                </a:solidFill>
                <a:latin typeface="Noto Sans SC"/>
              </a:rPr>
              <a:t>Based on ICA, PCA.</a:t>
            </a:r>
            <a:endParaRPr lang="en-US" b="0" i="0" dirty="0">
              <a:solidFill>
                <a:srgbClr val="24292F"/>
              </a:solidFill>
              <a:effectLst/>
              <a:latin typeface="Noto Sans SC"/>
            </a:endParaRPr>
          </a:p>
        </p:txBody>
      </p:sp>
      <p:sp>
        <p:nvSpPr>
          <p:cNvPr id="37" name="标题 2">
            <a:extLst>
              <a:ext uri="{FF2B5EF4-FFF2-40B4-BE49-F238E27FC236}">
                <a16:creationId xmlns:a16="http://schemas.microsoft.com/office/drawing/2014/main" xmlns="" id="{531C8BCA-20B9-42F4-AD67-98EBEB3CC822}"/>
              </a:ext>
            </a:extLst>
          </p:cNvPr>
          <p:cNvSpPr>
            <a:spLocks noGrp="1"/>
          </p:cNvSpPr>
          <p:nvPr>
            <p:ph type="title"/>
          </p:nvPr>
        </p:nvSpPr>
        <p:spPr>
          <a:xfrm>
            <a:off x="666712" y="142852"/>
            <a:ext cx="10763325" cy="725470"/>
          </a:xfrm>
        </p:spPr>
        <p:txBody>
          <a:bodyPr/>
          <a:lstStyle/>
          <a:p>
            <a:pPr algn="ctr"/>
            <a:r>
              <a:rPr lang="en-US" altLang="zh-CN" sz="3600" dirty="0">
                <a:solidFill>
                  <a:srgbClr val="C00000"/>
                </a:solidFill>
                <a:latin typeface="Arial" panose="020B0604020202020204" pitchFamily="34" charset="0"/>
                <a:ea typeface="+mj-ea"/>
                <a:cs typeface="Arial" panose="020B0604020202020204" pitchFamily="34" charset="0"/>
              </a:rPr>
              <a:t>First Turn Commissioning</a:t>
            </a:r>
            <a:endParaRPr lang="en-US" sz="3600" dirty="0">
              <a:solidFill>
                <a:srgbClr val="C00000"/>
              </a:solidFill>
              <a:latin typeface="Arial" panose="020B0604020202020204" pitchFamily="34" charset="0"/>
              <a:ea typeface="+mj-ea"/>
              <a:cs typeface="Arial" panose="020B0604020202020204" pitchFamily="34" charset="0"/>
            </a:endParaRPr>
          </a:p>
        </p:txBody>
      </p:sp>
      <p:sp>
        <p:nvSpPr>
          <p:cNvPr id="38" name="文本框 37">
            <a:extLst>
              <a:ext uri="{FF2B5EF4-FFF2-40B4-BE49-F238E27FC236}">
                <a16:creationId xmlns:a16="http://schemas.microsoft.com/office/drawing/2014/main" xmlns="" id="{EBF56638-C282-4151-B28F-DD88BCF9E66F}"/>
              </a:ext>
            </a:extLst>
          </p:cNvPr>
          <p:cNvSpPr txBox="1"/>
          <p:nvPr/>
        </p:nvSpPr>
        <p:spPr>
          <a:xfrm>
            <a:off x="11064552" y="1052736"/>
            <a:ext cx="1210033"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D. H. Ji</a:t>
            </a:r>
          </a:p>
        </p:txBody>
      </p:sp>
    </p:spTree>
    <p:extLst>
      <p:ext uri="{BB962C8B-B14F-4D97-AF65-F5344CB8AC3E}">
        <p14:creationId xmlns:p14="http://schemas.microsoft.com/office/powerpoint/2010/main" val="31966517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ABLE_ENDDRAG_ORIGIN_RECT" val="857*169"/>
  <p:tag name="TABLE_ENDDRAG_RECT" val="54*282*857*169"/>
</p:tagLst>
</file>

<file path=ppt/tags/tag2.xml><?xml version="1.0" encoding="utf-8"?>
<p:tagLst xmlns:a="http://schemas.openxmlformats.org/drawingml/2006/main" xmlns:r="http://schemas.openxmlformats.org/officeDocument/2006/relationships" xmlns:p="http://schemas.openxmlformats.org/presentationml/2006/main">
  <p:tag name="TABLE_ENDDRAG_ORIGIN_RECT" val="395*109"/>
  <p:tag name="TABLE_ENDDRAG_RECT" val="554*203*395*10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48742</TotalTime>
  <Words>3943</Words>
  <Application>Microsoft Office PowerPoint</Application>
  <PresentationFormat>宽屏</PresentationFormat>
  <Paragraphs>930</Paragraphs>
  <Slides>37</Slides>
  <Notes>7</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37</vt:i4>
      </vt:variant>
    </vt:vector>
  </HeadingPairs>
  <TitlesOfParts>
    <vt:vector size="50" baseType="lpstr">
      <vt:lpstr>Noto Sans SC</vt:lpstr>
      <vt:lpstr>等线</vt:lpstr>
      <vt:lpstr>宋体</vt:lpstr>
      <vt:lpstr>微软雅黑</vt:lpstr>
      <vt:lpstr>Arial</vt:lpstr>
      <vt:lpstr>Arial Black</vt:lpstr>
      <vt:lpstr>Calibri</vt:lpstr>
      <vt:lpstr>Cambria Math</vt:lpstr>
      <vt:lpstr>Courier New</vt:lpstr>
      <vt:lpstr>Symbol</vt:lpstr>
      <vt:lpstr>Times New Roman</vt:lpstr>
      <vt:lpstr>Wingdings</vt:lpstr>
      <vt:lpstr>Office 主题</vt:lpstr>
      <vt:lpstr>PowerPoint 演示文稿</vt:lpstr>
      <vt:lpstr>Content</vt:lpstr>
      <vt:lpstr>PowerPoint 演示文稿</vt:lpstr>
      <vt:lpstr>Booster TDR parameters</vt:lpstr>
      <vt:lpstr>Booster TDR optics</vt:lpstr>
      <vt:lpstr>PowerPoint 演示文稿</vt:lpstr>
      <vt:lpstr>Error study update in EDR</vt:lpstr>
      <vt:lpstr>First Turn Commissioning</vt:lpstr>
      <vt:lpstr>First Turn Commissioning</vt:lpstr>
      <vt:lpstr>First Turn Commissioning</vt:lpstr>
      <vt:lpstr>Error estimation for the combined dipoles</vt:lpstr>
      <vt:lpstr>Booster ramping scheme</vt:lpstr>
      <vt:lpstr>On-axis injection at Higgs energy (30MW)</vt:lpstr>
      <vt:lpstr>On-axis injection at Higgs energy (50MW upgrade)</vt:lpstr>
      <vt:lpstr>Beam beam instability for on-axis injection</vt:lpstr>
      <vt:lpstr>RF ramping curve</vt:lpstr>
      <vt:lpstr>RF beam loading effect @ 30 GeV </vt:lpstr>
      <vt:lpstr>Transient Beam Loading during the on-axis Injection @ H</vt:lpstr>
      <vt:lpstr>Beam Loading Study Plan in EDR</vt:lpstr>
      <vt:lpstr>Progress of polarization study in EDR</vt:lpstr>
      <vt:lpstr>Content</vt:lpstr>
      <vt:lpstr>DR parameters in TDR</vt:lpstr>
      <vt:lpstr>PowerPoint 演示文稿</vt:lpstr>
      <vt:lpstr>Alternative design for the DR with polarization</vt:lpstr>
      <vt:lpstr>Positron damping/polarizing ring</vt:lpstr>
      <vt:lpstr>PowerPoint 演示文稿</vt:lpstr>
      <vt:lpstr>Design status of the multi-function ring</vt:lpstr>
      <vt:lpstr>Parameters of the multi-function ring</vt:lpstr>
      <vt:lpstr>Content</vt:lpstr>
      <vt:lpstr>CEPC frequency choice</vt:lpstr>
      <vt:lpstr>Bunch structure in Booster</vt:lpstr>
      <vt:lpstr>Bunch structure in Collider</vt:lpstr>
      <vt:lpstr>TDR Bunch Structures and Circumference</vt:lpstr>
      <vt:lpstr>Circumference finetuning and detector performance improvement</vt:lpstr>
      <vt:lpstr>Key milestones in EDR phase</vt:lpstr>
      <vt:lpstr>Summary</vt:lpstr>
      <vt:lpstr>Thanks for your attention!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vivi</dc:creator>
  <cp:lastModifiedBy>Dou</cp:lastModifiedBy>
  <cp:revision>2305</cp:revision>
  <cp:lastPrinted>2022-11-06T05:19:21Z</cp:lastPrinted>
  <dcterms:created xsi:type="dcterms:W3CDTF">2012-09-04T11:33:36Z</dcterms:created>
  <dcterms:modified xsi:type="dcterms:W3CDTF">2025-01-14T07:43:05Z</dcterms:modified>
</cp:coreProperties>
</file>