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8"/>
  </p:notesMasterIdLst>
  <p:sldIdLst>
    <p:sldId id="258" r:id="rId2"/>
    <p:sldId id="307" r:id="rId3"/>
    <p:sldId id="323" r:id="rId4"/>
    <p:sldId id="360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52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33" r:id="rId33"/>
    <p:sldId id="353" r:id="rId34"/>
    <p:sldId id="359" r:id="rId35"/>
    <p:sldId id="358" r:id="rId36"/>
    <p:sldId id="283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94" autoAdjust="0"/>
    <p:restoredTop sz="94660"/>
  </p:normalViewPr>
  <p:slideViewPr>
    <p:cSldViewPr snapToGrid="0">
      <p:cViewPr>
        <p:scale>
          <a:sx n="75" d="100"/>
          <a:sy n="75" d="100"/>
        </p:scale>
        <p:origin x="1171" y="1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16CAC-F662-4914-B726-6A5643CEA3C1}" type="datetimeFigureOut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C8BD5-5118-42B4-B64D-C4C773C20B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30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5803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314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0341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863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4694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3922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445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6331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4198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8131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7080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2666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6286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5179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073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46471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18643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54756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48840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4116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09592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686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58879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98019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01799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55039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27368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5746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61420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179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4050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1467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8834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2910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2694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全部列上“极大”、“极小”。用不同颜色标注，标注出跟我们密切相关的问题。</a:t>
            </a:r>
          </a:p>
          <a:p>
            <a:r>
              <a:rPr lang="zh-CN" altLang="en-US" dirty="0"/>
              <a:t>修改：补充了科学问题，但没有列全，一方面有些问题不好界定（我整理了列表，</a:t>
            </a:r>
            <a:r>
              <a:rPr lang="en-US" altLang="zh-CN" dirty="0"/>
              <a:t>2005</a:t>
            </a:r>
            <a:r>
              <a:rPr lang="zh-CN" altLang="en-US" dirty="0"/>
              <a:t>年和</a:t>
            </a:r>
            <a:r>
              <a:rPr lang="en-US" altLang="zh-CN" dirty="0"/>
              <a:t>2021</a:t>
            </a:r>
            <a:r>
              <a:rPr lang="zh-CN" altLang="en-US" dirty="0"/>
              <a:t>年一共包含</a:t>
            </a:r>
            <a:r>
              <a:rPr lang="en-US" altLang="zh-CN" dirty="0"/>
              <a:t>47</a:t>
            </a:r>
            <a:r>
              <a:rPr lang="zh-CN" altLang="en-US" dirty="0"/>
              <a:t>个问题），另一方面版面排不下，要不字体太小看不清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186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标题 1"/>
          <p:cNvSpPr>
            <a:spLocks noGrp="1"/>
          </p:cNvSpPr>
          <p:nvPr>
            <p:ph type="title"/>
          </p:nvPr>
        </p:nvSpPr>
        <p:spPr>
          <a:xfrm>
            <a:off x="463550" y="172683"/>
            <a:ext cx="11537950" cy="644004"/>
          </a:xfrm>
          <a:prstGeom prst="rect">
            <a:avLst/>
          </a:prstGeom>
        </p:spPr>
        <p:txBody>
          <a:bodyPr tIns="72000" bIns="72000" anchor="ctr" anchorCtr="0"/>
          <a:lstStyle>
            <a:lvl1pPr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630" name="文本占位符 2"/>
          <p:cNvSpPr>
            <a:spLocks noGrp="1"/>
          </p:cNvSpPr>
          <p:nvPr>
            <p:ph idx="1" hasCustomPrompt="1"/>
          </p:nvPr>
        </p:nvSpPr>
        <p:spPr>
          <a:xfrm>
            <a:off x="91700" y="1131571"/>
            <a:ext cx="12024100" cy="5190272"/>
          </a:xfrm>
          <a:custGeom>
            <a:avLst/>
            <a:gdLst>
              <a:gd name="connsiteX0" fmla="*/ 0 w 10857753"/>
              <a:gd name="connsiteY0" fmla="*/ 0 h 5136439"/>
              <a:gd name="connsiteX1" fmla="*/ 10857753 w 10857753"/>
              <a:gd name="connsiteY1" fmla="*/ 0 h 5136439"/>
              <a:gd name="connsiteX2" fmla="*/ 10857753 w 10857753"/>
              <a:gd name="connsiteY2" fmla="*/ 5136439 h 5136439"/>
              <a:gd name="connsiteX3" fmla="*/ 0 w 10857753"/>
              <a:gd name="connsiteY3" fmla="*/ 5136439 h 5136439"/>
              <a:gd name="connsiteX4" fmla="*/ 0 w 10857753"/>
              <a:gd name="connsiteY4" fmla="*/ 0 h 5136439"/>
              <a:gd name="-1" fmla="*/ 0 w 10857753"/>
              <a:gd name="-2" fmla="*/ 0 h 5136439"/>
              <a:gd name="-3" fmla="*/ 10857753 w 10857753"/>
              <a:gd name="-4" fmla="*/ 0 h 5136439"/>
              <a:gd name="-5" fmla="*/ 10855126 w 10857753"/>
              <a:gd name="-6" fmla="*/ 4956679 h 5136439"/>
              <a:gd name="-7" fmla="*/ 10857753 w 10857753"/>
              <a:gd name="-8" fmla="*/ 5136439 h 5136439"/>
              <a:gd name="-9" fmla="*/ 0 w 10857753"/>
              <a:gd name="-10" fmla="*/ 5136439 h 5136439"/>
              <a:gd name="connsiteX5" fmla="*/ 0 w 10857753"/>
              <a:gd name="connsiteY5" fmla="*/ 0 h 5136439"/>
              <a:gd name="-11" fmla="*/ 0 w 10857753"/>
              <a:gd name="-12" fmla="*/ 0 h 5142745"/>
              <a:gd name="-13" fmla="*/ 10857753 w 10857753"/>
              <a:gd name="-14" fmla="*/ 0 h 5142745"/>
              <a:gd name="-15" fmla="*/ 10855126 w 10857753"/>
              <a:gd name="-16" fmla="*/ 4956679 h 5142745"/>
              <a:gd name="-17" fmla="*/ 10687486 w 10857753"/>
              <a:gd name="-18" fmla="*/ 5142745 h 5142745"/>
              <a:gd name="-19" fmla="*/ 0 w 10857753"/>
              <a:gd name="-20" fmla="*/ 5136439 h 5142745"/>
              <a:gd name="-21" fmla="*/ 0 w 10857753"/>
              <a:gd name="-22" fmla="*/ 0 h 5142745"/>
              <a:gd name="-23" fmla="*/ 0 w 10857753"/>
              <a:gd name="-24" fmla="*/ 0 h 5142745"/>
              <a:gd name="-25" fmla="*/ 10857753 w 10857753"/>
              <a:gd name="-26" fmla="*/ 0 h 5142745"/>
              <a:gd name="-27" fmla="*/ 10855126 w 10857753"/>
              <a:gd name="-28" fmla="*/ 4956679 h 5142745"/>
              <a:gd name="-29" fmla="*/ 10687486 w 10857753"/>
              <a:gd name="-30" fmla="*/ 5142745 h 5142745"/>
              <a:gd name="-31" fmla="*/ 0 w 10857753"/>
              <a:gd name="-32" fmla="*/ 5136439 h 5142745"/>
              <a:gd name="-33" fmla="*/ 0 w 10857753"/>
              <a:gd name="-34" fmla="*/ 0 h 5142745"/>
              <a:gd name="-35" fmla="*/ 0 w 10857753"/>
              <a:gd name="-36" fmla="*/ 0 h 5142747"/>
              <a:gd name="-37" fmla="*/ 10857753 w 10857753"/>
              <a:gd name="-38" fmla="*/ 0 h 5142747"/>
              <a:gd name="-39" fmla="*/ 10855126 w 10857753"/>
              <a:gd name="-40" fmla="*/ 4956679 h 5142747"/>
              <a:gd name="-41" fmla="*/ 10687486 w 10857753"/>
              <a:gd name="-42" fmla="*/ 5142745 h 5142747"/>
              <a:gd name="-43" fmla="*/ 0 w 10857753"/>
              <a:gd name="-44" fmla="*/ 5136439 h 5142747"/>
              <a:gd name="-45" fmla="*/ 0 w 10857753"/>
              <a:gd name="-46" fmla="*/ 0 h 5142747"/>
              <a:gd name="-47" fmla="*/ 0 w 10857753"/>
              <a:gd name="-48" fmla="*/ 0 h 5142903"/>
              <a:gd name="-49" fmla="*/ 10857753 w 10857753"/>
              <a:gd name="-50" fmla="*/ 0 h 5142903"/>
              <a:gd name="-51" fmla="*/ 10855126 w 10857753"/>
              <a:gd name="-52" fmla="*/ 4956679 h 5142903"/>
              <a:gd name="-53" fmla="*/ 10687486 w 10857753"/>
              <a:gd name="-54" fmla="*/ 5142745 h 5142903"/>
              <a:gd name="-55" fmla="*/ 0 w 10857753"/>
              <a:gd name="-56" fmla="*/ 5136439 h 5142903"/>
              <a:gd name="-57" fmla="*/ 0 w 10857753"/>
              <a:gd name="-58" fmla="*/ 0 h 5142903"/>
              <a:gd name="-59" fmla="*/ 0 w 10857753"/>
              <a:gd name="-60" fmla="*/ 0 h 5142823"/>
              <a:gd name="-61" fmla="*/ 10857753 w 10857753"/>
              <a:gd name="-62" fmla="*/ 0 h 5142823"/>
              <a:gd name="-63" fmla="*/ 10855126 w 10857753"/>
              <a:gd name="-64" fmla="*/ 4956679 h 5142823"/>
              <a:gd name="-65" fmla="*/ 10687486 w 10857753"/>
              <a:gd name="-66" fmla="*/ 5142745 h 5142823"/>
              <a:gd name="-67" fmla="*/ 0 w 10857753"/>
              <a:gd name="-68" fmla="*/ 5136439 h 5142823"/>
              <a:gd name="-69" fmla="*/ 0 w 10857753"/>
              <a:gd name="-70" fmla="*/ 0 h 5142823"/>
              <a:gd name="-71" fmla="*/ 0 w 10857753"/>
              <a:gd name="-72" fmla="*/ 0 h 5142926"/>
              <a:gd name="-73" fmla="*/ 10857753 w 10857753"/>
              <a:gd name="-74" fmla="*/ 0 h 5142926"/>
              <a:gd name="-75" fmla="*/ 10855126 w 10857753"/>
              <a:gd name="-76" fmla="*/ 4956679 h 5142926"/>
              <a:gd name="-77" fmla="*/ 10687486 w 10857753"/>
              <a:gd name="-78" fmla="*/ 5142745 h 5142926"/>
              <a:gd name="-79" fmla="*/ 0 w 10857753"/>
              <a:gd name="-80" fmla="*/ 5136439 h 5142926"/>
              <a:gd name="-81" fmla="*/ 0 w 10857753"/>
              <a:gd name="-82" fmla="*/ 0 h 5142926"/>
              <a:gd name="-83" fmla="*/ 0 w 10857753"/>
              <a:gd name="-84" fmla="*/ 0 h 5142954"/>
              <a:gd name="-85" fmla="*/ 10857753 w 10857753"/>
              <a:gd name="-86" fmla="*/ 0 h 5142954"/>
              <a:gd name="-87" fmla="*/ 10855126 w 10857753"/>
              <a:gd name="-88" fmla="*/ 4963817 h 5142954"/>
              <a:gd name="-89" fmla="*/ 10687486 w 10857753"/>
              <a:gd name="-90" fmla="*/ 5142745 h 5142954"/>
              <a:gd name="-91" fmla="*/ 0 w 10857753"/>
              <a:gd name="-92" fmla="*/ 5136439 h 5142954"/>
              <a:gd name="-93" fmla="*/ 0 w 10857753"/>
              <a:gd name="-94" fmla="*/ 0 h 5142954"/>
              <a:gd name="-95" fmla="*/ 0 w 10857753"/>
              <a:gd name="-96" fmla="*/ 0 h 5142954"/>
              <a:gd name="-97" fmla="*/ 10857753 w 10857753"/>
              <a:gd name="-98" fmla="*/ 0 h 5142954"/>
              <a:gd name="-99" fmla="*/ 10855126 w 10857753"/>
              <a:gd name="-100" fmla="*/ 4963817 h 5142954"/>
              <a:gd name="-101" fmla="*/ 10687486 w 10857753"/>
              <a:gd name="-102" fmla="*/ 5142745 h 5142954"/>
              <a:gd name="-103" fmla="*/ 0 w 10857753"/>
              <a:gd name="-104" fmla="*/ 5136439 h 5142954"/>
              <a:gd name="-105" fmla="*/ 0 w 10857753"/>
              <a:gd name="-106" fmla="*/ 0 h 5142954"/>
              <a:gd name="-107" fmla="*/ 0 w 10857753"/>
              <a:gd name="-108" fmla="*/ 0 h 5143138"/>
              <a:gd name="-109" fmla="*/ 10857753 w 10857753"/>
              <a:gd name="-110" fmla="*/ 0 h 5143138"/>
              <a:gd name="-111" fmla="*/ 10855126 w 10857753"/>
              <a:gd name="-112" fmla="*/ 4963817 h 5143138"/>
              <a:gd name="-113" fmla="*/ 10687486 w 10857753"/>
              <a:gd name="-114" fmla="*/ 5142745 h 5143138"/>
              <a:gd name="-115" fmla="*/ 0 w 10857753"/>
              <a:gd name="-116" fmla="*/ 5136439 h 5143138"/>
              <a:gd name="-117" fmla="*/ 0 w 10857753"/>
              <a:gd name="-118" fmla="*/ 0 h 5143138"/>
            </a:gdLst>
            <a:ahLst/>
            <a:cxnLst>
              <a:cxn ang="0">
                <a:pos x="-107" y="-108"/>
              </a:cxn>
              <a:cxn ang="0">
                <a:pos x="-109" y="-110"/>
              </a:cxn>
              <a:cxn ang="0">
                <a:pos x="-111" y="-112"/>
              </a:cxn>
              <a:cxn ang="0">
                <a:pos x="-113" y="-114"/>
              </a:cxn>
              <a:cxn ang="0">
                <a:pos x="-115" y="-116"/>
              </a:cxn>
              <a:cxn ang="0">
                <a:pos x="-117" y="-118"/>
              </a:cxn>
            </a:cxnLst>
            <a:rect l="l" t="t" r="r" b="b"/>
            <a:pathLst>
              <a:path w="10857753" h="5143138">
                <a:moveTo>
                  <a:pt x="0" y="0"/>
                </a:moveTo>
                <a:lnTo>
                  <a:pt x="10857753" y="0"/>
                </a:lnTo>
                <a:cubicBezTo>
                  <a:pt x="10856877" y="1652226"/>
                  <a:pt x="10856002" y="4910484"/>
                  <a:pt x="10855126" y="4963817"/>
                </a:cubicBezTo>
                <a:cubicBezTo>
                  <a:pt x="10840364" y="5128486"/>
                  <a:pt x="10747038" y="5146323"/>
                  <a:pt x="10687486" y="5142745"/>
                </a:cubicBezTo>
                <a:lnTo>
                  <a:pt x="0" y="5136439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 algn="ctr">
            <a:gradFill flip="none" rotWithShape="1">
              <a:gsLst>
                <a:gs pos="0">
                  <a:srgbClr val="9DC3E6"/>
                </a:gs>
                <a:gs pos="35000">
                  <a:schemeClr val="accent1">
                    <a:lumMod val="45000"/>
                    <a:lumOff val="55000"/>
                  </a:schemeClr>
                </a:gs>
                <a:gs pos="7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rect">
                <a:fillToRect l="50000" t="50000" r="50000" b="50000"/>
              </a:path>
            </a:gradFill>
            <a:prstDash val="solid"/>
            <a:miter lim="800000"/>
            <a:headEnd type="oval"/>
            <a:tailEnd type="oval"/>
          </a:ln>
          <a:effectLst/>
        </p:spPr>
        <p:txBody>
          <a:bodyPr>
            <a:normAutofit lnSpcReduction="10000"/>
          </a:bodyPr>
          <a:lstStyle/>
          <a:p>
            <a:pPr lvl="0">
              <a:lnSpc>
                <a:spcPct val="170000"/>
              </a:lnSpc>
            </a:pPr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70890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75521" y="5107635"/>
            <a:ext cx="8534400" cy="98566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7382" y="1094879"/>
            <a:ext cx="11233248" cy="1470025"/>
          </a:xfrm>
        </p:spPr>
        <p:txBody>
          <a:bodyPr/>
          <a:lstStyle>
            <a:lvl1pPr algn="ctr">
              <a:defRPr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EEB500"/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2610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6"/>
          <p:cNvGrpSpPr/>
          <p:nvPr userDrawn="1"/>
        </p:nvGrpSpPr>
        <p:grpSpPr>
          <a:xfrm>
            <a:off x="7989" y="55338"/>
            <a:ext cx="12182486" cy="937477"/>
            <a:chOff x="7989" y="55338"/>
            <a:chExt cx="12182486" cy="937477"/>
          </a:xfrm>
        </p:grpSpPr>
        <p:sp>
          <p:nvSpPr>
            <p:cNvPr id="1048576" name="矩形 16"/>
            <p:cNvSpPr/>
            <p:nvPr userDrawn="1"/>
          </p:nvSpPr>
          <p:spPr>
            <a:xfrm>
              <a:off x="91700" y="232573"/>
              <a:ext cx="12098775" cy="760242"/>
            </a:xfrm>
            <a:prstGeom prst="rect">
              <a:avLst/>
            </a:prstGeom>
            <a:gradFill flip="none" rotWithShape="1">
              <a:gsLst>
                <a:gs pos="0">
                  <a:srgbClr val="23BFA5">
                    <a:alpha val="60000"/>
                  </a:srgbClr>
                </a:gs>
                <a:gs pos="50000">
                  <a:srgbClr val="119ABC">
                    <a:alpha val="80000"/>
                  </a:srgbClr>
                </a:gs>
                <a:gs pos="100000">
                  <a:srgbClr val="0078D2">
                    <a:alpha val="9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1436" tIns="45718" rIns="91436" bIns="45718" rtlCol="0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 kern="0">
                <a:solidFill>
                  <a:prstClr val="white"/>
                </a:solidFill>
                <a:latin typeface="Gesta Md"/>
                <a:ea typeface="微软雅黑" panose="020B0503020204020204" charset="-122"/>
              </a:endParaRPr>
            </a:p>
          </p:txBody>
        </p:sp>
        <p:sp>
          <p:nvSpPr>
            <p:cNvPr id="1048577" name="矩形 17"/>
            <p:cNvSpPr/>
            <p:nvPr userDrawn="1"/>
          </p:nvSpPr>
          <p:spPr bwMode="auto">
            <a:xfrm>
              <a:off x="7989" y="55338"/>
              <a:ext cx="11985070" cy="813300"/>
            </a:xfrm>
            <a:prstGeom prst="rect">
              <a:avLst/>
            </a:prstGeom>
            <a:gradFill flip="none" rotWithShape="1">
              <a:gsLst>
                <a:gs pos="20000">
                  <a:srgbClr val="FDFDFD"/>
                </a:gs>
                <a:gs pos="80000">
                  <a:srgbClr val="E7E7E7">
                    <a:lumMod val="60000"/>
                    <a:lumOff val="40000"/>
                  </a:srgbClr>
                </a:gs>
              </a:gsLst>
              <a:lin ang="13500000" scaled="1"/>
            </a:gra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kern="0" dirty="0">
                  <a:solidFill>
                    <a:prstClr val="black"/>
                  </a:solidFill>
                  <a:latin typeface="Gesta Md"/>
                  <a:ea typeface="微软雅黑" panose="020B0503020204020204" charset="-122"/>
                </a:rPr>
                <a:t> </a:t>
              </a:r>
              <a:endParaRPr lang="zh-CN" altLang="en-US" sz="1200" kern="0" dirty="0">
                <a:solidFill>
                  <a:prstClr val="black"/>
                </a:solidFill>
                <a:latin typeface="Gesta Md"/>
                <a:ea typeface="微软雅黑" panose="020B0503020204020204" charset="-122"/>
              </a:endParaRPr>
            </a:p>
          </p:txBody>
        </p:sp>
      </p:grpSp>
      <p:sp>
        <p:nvSpPr>
          <p:cNvPr id="1048582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91700" y="1131571"/>
            <a:ext cx="12024100" cy="5190272"/>
          </a:xfrm>
          <a:custGeom>
            <a:avLst/>
            <a:gdLst>
              <a:gd name="connsiteX0" fmla="*/ 0 w 10857753"/>
              <a:gd name="connsiteY0" fmla="*/ 0 h 5136439"/>
              <a:gd name="connsiteX1" fmla="*/ 10857753 w 10857753"/>
              <a:gd name="connsiteY1" fmla="*/ 0 h 5136439"/>
              <a:gd name="connsiteX2" fmla="*/ 10857753 w 10857753"/>
              <a:gd name="connsiteY2" fmla="*/ 5136439 h 5136439"/>
              <a:gd name="connsiteX3" fmla="*/ 0 w 10857753"/>
              <a:gd name="connsiteY3" fmla="*/ 5136439 h 5136439"/>
              <a:gd name="connsiteX4" fmla="*/ 0 w 10857753"/>
              <a:gd name="connsiteY4" fmla="*/ 0 h 5136439"/>
              <a:gd name="-1" fmla="*/ 0 w 10857753"/>
              <a:gd name="-2" fmla="*/ 0 h 5136439"/>
              <a:gd name="-3" fmla="*/ 10857753 w 10857753"/>
              <a:gd name="-4" fmla="*/ 0 h 5136439"/>
              <a:gd name="-5" fmla="*/ 10855126 w 10857753"/>
              <a:gd name="-6" fmla="*/ 4956679 h 5136439"/>
              <a:gd name="-7" fmla="*/ 10857753 w 10857753"/>
              <a:gd name="-8" fmla="*/ 5136439 h 5136439"/>
              <a:gd name="-9" fmla="*/ 0 w 10857753"/>
              <a:gd name="-10" fmla="*/ 5136439 h 5136439"/>
              <a:gd name="connsiteX5" fmla="*/ 0 w 10857753"/>
              <a:gd name="connsiteY5" fmla="*/ 0 h 5136439"/>
              <a:gd name="-11" fmla="*/ 0 w 10857753"/>
              <a:gd name="-12" fmla="*/ 0 h 5142745"/>
              <a:gd name="-13" fmla="*/ 10857753 w 10857753"/>
              <a:gd name="-14" fmla="*/ 0 h 5142745"/>
              <a:gd name="-15" fmla="*/ 10855126 w 10857753"/>
              <a:gd name="-16" fmla="*/ 4956679 h 5142745"/>
              <a:gd name="-17" fmla="*/ 10687486 w 10857753"/>
              <a:gd name="-18" fmla="*/ 5142745 h 5142745"/>
              <a:gd name="-19" fmla="*/ 0 w 10857753"/>
              <a:gd name="-20" fmla="*/ 5136439 h 5142745"/>
              <a:gd name="-21" fmla="*/ 0 w 10857753"/>
              <a:gd name="-22" fmla="*/ 0 h 5142745"/>
              <a:gd name="-23" fmla="*/ 0 w 10857753"/>
              <a:gd name="-24" fmla="*/ 0 h 5142745"/>
              <a:gd name="-25" fmla="*/ 10857753 w 10857753"/>
              <a:gd name="-26" fmla="*/ 0 h 5142745"/>
              <a:gd name="-27" fmla="*/ 10855126 w 10857753"/>
              <a:gd name="-28" fmla="*/ 4956679 h 5142745"/>
              <a:gd name="-29" fmla="*/ 10687486 w 10857753"/>
              <a:gd name="-30" fmla="*/ 5142745 h 5142745"/>
              <a:gd name="-31" fmla="*/ 0 w 10857753"/>
              <a:gd name="-32" fmla="*/ 5136439 h 5142745"/>
              <a:gd name="-33" fmla="*/ 0 w 10857753"/>
              <a:gd name="-34" fmla="*/ 0 h 5142745"/>
              <a:gd name="-35" fmla="*/ 0 w 10857753"/>
              <a:gd name="-36" fmla="*/ 0 h 5142747"/>
              <a:gd name="-37" fmla="*/ 10857753 w 10857753"/>
              <a:gd name="-38" fmla="*/ 0 h 5142747"/>
              <a:gd name="-39" fmla="*/ 10855126 w 10857753"/>
              <a:gd name="-40" fmla="*/ 4956679 h 5142747"/>
              <a:gd name="-41" fmla="*/ 10687486 w 10857753"/>
              <a:gd name="-42" fmla="*/ 5142745 h 5142747"/>
              <a:gd name="-43" fmla="*/ 0 w 10857753"/>
              <a:gd name="-44" fmla="*/ 5136439 h 5142747"/>
              <a:gd name="-45" fmla="*/ 0 w 10857753"/>
              <a:gd name="-46" fmla="*/ 0 h 5142747"/>
              <a:gd name="-47" fmla="*/ 0 w 10857753"/>
              <a:gd name="-48" fmla="*/ 0 h 5142903"/>
              <a:gd name="-49" fmla="*/ 10857753 w 10857753"/>
              <a:gd name="-50" fmla="*/ 0 h 5142903"/>
              <a:gd name="-51" fmla="*/ 10855126 w 10857753"/>
              <a:gd name="-52" fmla="*/ 4956679 h 5142903"/>
              <a:gd name="-53" fmla="*/ 10687486 w 10857753"/>
              <a:gd name="-54" fmla="*/ 5142745 h 5142903"/>
              <a:gd name="-55" fmla="*/ 0 w 10857753"/>
              <a:gd name="-56" fmla="*/ 5136439 h 5142903"/>
              <a:gd name="-57" fmla="*/ 0 w 10857753"/>
              <a:gd name="-58" fmla="*/ 0 h 5142903"/>
              <a:gd name="-59" fmla="*/ 0 w 10857753"/>
              <a:gd name="-60" fmla="*/ 0 h 5142823"/>
              <a:gd name="-61" fmla="*/ 10857753 w 10857753"/>
              <a:gd name="-62" fmla="*/ 0 h 5142823"/>
              <a:gd name="-63" fmla="*/ 10855126 w 10857753"/>
              <a:gd name="-64" fmla="*/ 4956679 h 5142823"/>
              <a:gd name="-65" fmla="*/ 10687486 w 10857753"/>
              <a:gd name="-66" fmla="*/ 5142745 h 5142823"/>
              <a:gd name="-67" fmla="*/ 0 w 10857753"/>
              <a:gd name="-68" fmla="*/ 5136439 h 5142823"/>
              <a:gd name="-69" fmla="*/ 0 w 10857753"/>
              <a:gd name="-70" fmla="*/ 0 h 5142823"/>
              <a:gd name="-71" fmla="*/ 0 w 10857753"/>
              <a:gd name="-72" fmla="*/ 0 h 5142926"/>
              <a:gd name="-73" fmla="*/ 10857753 w 10857753"/>
              <a:gd name="-74" fmla="*/ 0 h 5142926"/>
              <a:gd name="-75" fmla="*/ 10855126 w 10857753"/>
              <a:gd name="-76" fmla="*/ 4956679 h 5142926"/>
              <a:gd name="-77" fmla="*/ 10687486 w 10857753"/>
              <a:gd name="-78" fmla="*/ 5142745 h 5142926"/>
              <a:gd name="-79" fmla="*/ 0 w 10857753"/>
              <a:gd name="-80" fmla="*/ 5136439 h 5142926"/>
              <a:gd name="-81" fmla="*/ 0 w 10857753"/>
              <a:gd name="-82" fmla="*/ 0 h 5142926"/>
              <a:gd name="-83" fmla="*/ 0 w 10857753"/>
              <a:gd name="-84" fmla="*/ 0 h 5142954"/>
              <a:gd name="-85" fmla="*/ 10857753 w 10857753"/>
              <a:gd name="-86" fmla="*/ 0 h 5142954"/>
              <a:gd name="-87" fmla="*/ 10855126 w 10857753"/>
              <a:gd name="-88" fmla="*/ 4963817 h 5142954"/>
              <a:gd name="-89" fmla="*/ 10687486 w 10857753"/>
              <a:gd name="-90" fmla="*/ 5142745 h 5142954"/>
              <a:gd name="-91" fmla="*/ 0 w 10857753"/>
              <a:gd name="-92" fmla="*/ 5136439 h 5142954"/>
              <a:gd name="-93" fmla="*/ 0 w 10857753"/>
              <a:gd name="-94" fmla="*/ 0 h 5142954"/>
              <a:gd name="-95" fmla="*/ 0 w 10857753"/>
              <a:gd name="-96" fmla="*/ 0 h 5142954"/>
              <a:gd name="-97" fmla="*/ 10857753 w 10857753"/>
              <a:gd name="-98" fmla="*/ 0 h 5142954"/>
              <a:gd name="-99" fmla="*/ 10855126 w 10857753"/>
              <a:gd name="-100" fmla="*/ 4963817 h 5142954"/>
              <a:gd name="-101" fmla="*/ 10687486 w 10857753"/>
              <a:gd name="-102" fmla="*/ 5142745 h 5142954"/>
              <a:gd name="-103" fmla="*/ 0 w 10857753"/>
              <a:gd name="-104" fmla="*/ 5136439 h 5142954"/>
              <a:gd name="-105" fmla="*/ 0 w 10857753"/>
              <a:gd name="-106" fmla="*/ 0 h 5142954"/>
              <a:gd name="-107" fmla="*/ 0 w 10857753"/>
              <a:gd name="-108" fmla="*/ 0 h 5143138"/>
              <a:gd name="-109" fmla="*/ 10857753 w 10857753"/>
              <a:gd name="-110" fmla="*/ 0 h 5143138"/>
              <a:gd name="-111" fmla="*/ 10855126 w 10857753"/>
              <a:gd name="-112" fmla="*/ 4963817 h 5143138"/>
              <a:gd name="-113" fmla="*/ 10687486 w 10857753"/>
              <a:gd name="-114" fmla="*/ 5142745 h 5143138"/>
              <a:gd name="-115" fmla="*/ 0 w 10857753"/>
              <a:gd name="-116" fmla="*/ 5136439 h 5143138"/>
              <a:gd name="-117" fmla="*/ 0 w 10857753"/>
              <a:gd name="-118" fmla="*/ 0 h 5143138"/>
            </a:gdLst>
            <a:ahLst/>
            <a:cxnLst>
              <a:cxn ang="0">
                <a:pos x="-107" y="-108"/>
              </a:cxn>
              <a:cxn ang="0">
                <a:pos x="-109" y="-110"/>
              </a:cxn>
              <a:cxn ang="0">
                <a:pos x="-111" y="-112"/>
              </a:cxn>
              <a:cxn ang="0">
                <a:pos x="-113" y="-114"/>
              </a:cxn>
              <a:cxn ang="0">
                <a:pos x="-115" y="-116"/>
              </a:cxn>
              <a:cxn ang="0">
                <a:pos x="-117" y="-118"/>
              </a:cxn>
            </a:cxnLst>
            <a:rect l="l" t="t" r="r" b="b"/>
            <a:pathLst>
              <a:path w="10857753" h="5143138">
                <a:moveTo>
                  <a:pt x="0" y="0"/>
                </a:moveTo>
                <a:lnTo>
                  <a:pt x="10857753" y="0"/>
                </a:lnTo>
                <a:cubicBezTo>
                  <a:pt x="10856877" y="1652226"/>
                  <a:pt x="10856002" y="4910484"/>
                  <a:pt x="10855126" y="4963817"/>
                </a:cubicBezTo>
                <a:cubicBezTo>
                  <a:pt x="10840364" y="5128486"/>
                  <a:pt x="10747038" y="5146323"/>
                  <a:pt x="10687486" y="5142745"/>
                </a:cubicBezTo>
                <a:lnTo>
                  <a:pt x="0" y="5136439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 algn="ctr">
            <a:gradFill flip="none" rotWithShape="1">
              <a:gsLst>
                <a:gs pos="0">
                  <a:srgbClr val="9DC3E6"/>
                </a:gs>
                <a:gs pos="35000">
                  <a:schemeClr val="accent1">
                    <a:lumMod val="45000"/>
                    <a:lumOff val="55000"/>
                  </a:schemeClr>
                </a:gs>
                <a:gs pos="7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rect">
                <a:fillToRect l="50000" t="50000" r="50000" b="50000"/>
              </a:path>
            </a:gradFill>
            <a:prstDash val="solid"/>
            <a:miter lim="800000"/>
            <a:headEnd type="oval"/>
            <a:tailEnd type="oval"/>
          </a:ln>
          <a:effectLst/>
        </p:spPr>
        <p:txBody>
          <a:bodyPr>
            <a:normAutofit lnSpcReduction="10000"/>
          </a:bodyPr>
          <a:lstStyle/>
          <a:p>
            <a:pPr lvl="0">
              <a:lnSpc>
                <a:spcPct val="170000"/>
              </a:lnSpc>
            </a:pPr>
            <a:r>
              <a:rPr lang="zh-CN" altLang="en-US" dirty="0"/>
              <a:t>编辑母版文本样式</a:t>
            </a:r>
            <a:endParaRPr lang="en-US" altLang="zh-CN" dirty="0"/>
          </a:p>
          <a:p>
            <a:pPr lvl="0">
              <a:lnSpc>
                <a:spcPct val="170000"/>
              </a:lnSpc>
            </a:pPr>
            <a:endParaRPr lang="zh-CN" altLang="en-US" dirty="0"/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1048584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585" name="Rectangle 9"/>
          <p:cNvSpPr/>
          <p:nvPr userDrawn="1"/>
        </p:nvSpPr>
        <p:spPr>
          <a:xfrm>
            <a:off x="11704023" y="6437276"/>
            <a:ext cx="487977" cy="287067"/>
          </a:xfrm>
          <a:prstGeom prst="rect">
            <a:avLst/>
          </a:prstGeom>
          <a:solidFill>
            <a:srgbClr val="FA284B"/>
          </a:solidFill>
          <a:ln w="9525" cap="flat" cmpd="sng" algn="ctr">
            <a:noFill/>
            <a:prstDash val="solid"/>
          </a:ln>
          <a:effectLst/>
        </p:spPr>
        <p:txBody>
          <a:bodyPr lIns="121893" tIns="60945" rIns="121893" bIns="6094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048586" name="Isosceles Triangle 10"/>
          <p:cNvSpPr/>
          <p:nvPr userDrawn="1"/>
        </p:nvSpPr>
        <p:spPr>
          <a:xfrm rot="10610802">
            <a:off x="11709856" y="6536398"/>
            <a:ext cx="488775" cy="261855"/>
          </a:xfrm>
          <a:prstGeom prst="triangle">
            <a:avLst/>
          </a:prstGeom>
          <a:solidFill>
            <a:srgbClr val="FA284B"/>
          </a:solidFill>
          <a:ln w="9525" cap="flat" cmpd="sng" algn="ctr">
            <a:noFill/>
            <a:prstDash val="solid"/>
          </a:ln>
          <a:effectLst/>
        </p:spPr>
        <p:txBody>
          <a:bodyPr lIns="121893" tIns="60945" rIns="121893" bIns="6094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048587" name="Slide Number Placeholder 5"/>
          <p:cNvSpPr txBox="1"/>
          <p:nvPr userDrawn="1"/>
        </p:nvSpPr>
        <p:spPr>
          <a:xfrm>
            <a:off x="11729521" y="6387972"/>
            <a:ext cx="449441" cy="467448"/>
          </a:xfrm>
          <a:prstGeom prst="rect">
            <a:avLst/>
          </a:prstGeom>
        </p:spPr>
        <p:txBody>
          <a:bodyPr vert="horz" lIns="0" tIns="0" rIns="0" bIns="60945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800" b="1" smtClean="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‹#›</a:t>
            </a:fld>
            <a:endParaRPr lang="en-US" sz="1335" b="1" dirty="0">
              <a:solidFill>
                <a:prstClr val="white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20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zh-CN" altLang="en-US" sz="3600" b="1" i="0" u="none" strike="noStrike" kern="0" cap="none" spc="0" normalizeH="0" baseline="0" noProof="0" dirty="0" smtClean="0">
          <a:ln>
            <a:noFill/>
          </a:ln>
          <a:solidFill>
            <a:schemeClr val="bg1"/>
          </a:solidFill>
          <a:effectLst/>
          <a:uLnTx/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</p:titleStyle>
    <p:bodyStyle>
      <a:lvl1pPr marL="450850" indent="-450850" algn="l" defTabSz="914400" rtl="0" eaLnBrk="1" latinLnBrk="0" hangingPunct="1">
        <a:lnSpc>
          <a:spcPct val="140000"/>
        </a:lnSpc>
        <a:spcBef>
          <a:spcPts val="600"/>
        </a:spcBef>
        <a:buSzPct val="100000"/>
        <a:buFont typeface="Times New Roman" panose="02020603050405020304" pitchFamily="18" charset="0"/>
        <a:buChar char="※"/>
        <a:defRPr lang="zh-CN" altLang="en-US" sz="2800" b="1" kern="1200" dirty="0" smtClean="0">
          <a:solidFill>
            <a:schemeClr val="tx1"/>
          </a:solidFill>
          <a:latin typeface="Times New Roman" panose="02020603050405020304" pitchFamily="18" charset="0"/>
          <a:ea typeface="微软雅黑" panose="020B0503020204020204" charset="-122"/>
          <a:cs typeface="Times New Roman" panose="02020603050405020304" pitchFamily="18" charset="0"/>
        </a:defRPr>
      </a:lvl1pPr>
      <a:lvl2pPr marL="593725" indent="-281305" algn="l" defTabSz="914400" rtl="0" eaLnBrk="1" latinLnBrk="0" hangingPunct="1">
        <a:lnSpc>
          <a:spcPct val="140000"/>
        </a:lnSpc>
        <a:spcBef>
          <a:spcPts val="600"/>
        </a:spcBef>
        <a:buFont typeface="Wingdings" panose="05000000000000000000" pitchFamily="2" charset="2"/>
        <a:buChar char="Ø"/>
        <a:defRPr lang="zh-CN" altLang="en-US" sz="2400" kern="1200" dirty="0" smtClean="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2343" y="3749499"/>
            <a:ext cx="10963572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 of Accelerator Mini-workshop</a:t>
            </a:r>
          </a:p>
        </p:txBody>
      </p:sp>
      <p:sp>
        <p:nvSpPr>
          <p:cNvPr id="7" name="Rectangle 6"/>
          <p:cNvSpPr/>
          <p:nvPr/>
        </p:nvSpPr>
        <p:spPr>
          <a:xfrm>
            <a:off x="4131979" y="4696426"/>
            <a:ext cx="3727302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(18-19, January 2024)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0624" y="5747548"/>
            <a:ext cx="3924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 err="1" smtClean="0"/>
              <a:t>Yuhui</a:t>
            </a:r>
            <a:r>
              <a:rPr lang="en-US" altLang="zh-CN" sz="2200" dirty="0" smtClean="0"/>
              <a:t> Li (IHEP)</a:t>
            </a:r>
          </a:p>
        </p:txBody>
      </p:sp>
      <p:pic>
        <p:nvPicPr>
          <p:cNvPr id="2" name="Picture 2" descr="IAS Program on High Energy Physics (HEP 202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73593" cy="358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1243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Korea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602"/>
          <a:stretch/>
        </p:blipFill>
        <p:spPr>
          <a:xfrm>
            <a:off x="947152" y="1074709"/>
            <a:ext cx="10034853" cy="563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0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1353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Austrilia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149" r="516"/>
          <a:stretch/>
        </p:blipFill>
        <p:spPr>
          <a:xfrm>
            <a:off x="227154" y="1059082"/>
            <a:ext cx="11338458" cy="571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" y="274320"/>
            <a:ext cx="115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EAJADE workshop on sustainability &amp; assessment of future Acc.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58692"/>
          <a:stretch/>
        </p:blipFill>
        <p:spPr>
          <a:xfrm>
            <a:off x="63661" y="1417899"/>
            <a:ext cx="3963648" cy="4942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8864" y="1231840"/>
            <a:ext cx="8059356" cy="19845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084" y="3365401"/>
            <a:ext cx="4744597" cy="309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7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" y="274320"/>
            <a:ext cx="115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EAJADE workshop on sustainability &amp; assessment of future Acc.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8212" b="46669"/>
          <a:stretch/>
        </p:blipFill>
        <p:spPr>
          <a:xfrm>
            <a:off x="185738" y="1295400"/>
            <a:ext cx="11129555" cy="4143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0509" y="1900342"/>
            <a:ext cx="6712211" cy="3700358"/>
          </a:xfrm>
          <a:prstGeom prst="rect">
            <a:avLst/>
          </a:prstGeom>
        </p:spPr>
      </p:pic>
      <p:sp>
        <p:nvSpPr>
          <p:cNvPr id="10" name="TextBox 1"/>
          <p:cNvSpPr/>
          <p:nvPr/>
        </p:nvSpPr>
        <p:spPr>
          <a:xfrm>
            <a:off x="254099" y="1779498"/>
            <a:ext cx="4933952" cy="4938360"/>
          </a:xfrm>
          <a:prstGeom prst="rect">
            <a:avLst/>
          </a:prstGeom>
          <a:noFill/>
          <a:ln w="0">
            <a:noFill/>
          </a:ln>
          <a:effectLst/>
        </p:spPr>
        <p:txBody>
          <a:bodyPr wrap="square" lIns="90000" tIns="45000" rIns="90000" bIns="45000" anchor="t">
            <a:spAutoFit/>
          </a:bodyPr>
          <a:lstStyle/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Objective Assessment of Sustainability Aspects of New Large Infrastructures </a:t>
            </a:r>
            <a:b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</a:b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Experience from ESS on Green Facilities</a:t>
            </a:r>
            <a:r>
              <a:rPr kumimoji="0" lang="fr-FR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/>
            </a:r>
            <a:br>
              <a:rPr kumimoji="0" lang="fr-FR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</a:br>
            <a:endParaRPr kumimoji="0" lang="fr-FR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A Life Cycle Assessment of the CLIC and ILC Linear Collider Feasibility Studies</a:t>
            </a:r>
            <a:b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</a:b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The ISIS-II Neutron And Muon Source Life Cycle Assessment: An Introduction</a:t>
            </a:r>
            <a:b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</a:b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The </a:t>
            </a:r>
            <a:r>
              <a:rPr kumimoji="0" lang="en-GB" sz="150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HElmholtz</a:t>
            </a: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kumimoji="0" lang="en-GB" sz="150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LInear</a:t>
            </a: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kumimoji="0" lang="en-GB" sz="1500" i="0" u="none" strike="noStrike" kern="0" cap="none" spc="-1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ACcelerator</a:t>
            </a: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HELIAC 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500" kern="0" spc="-1" dirty="0">
              <a:solidFill>
                <a:srgbClr val="0070C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CERN Accelerates Sustainability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Optimisation of the FCC Power Consumption and Next Steps for Sustainability Studies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A Sustainability Roadmap for C3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i="0" u="none" strike="noStrike" kern="0" cap="none" spc="-1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A Sustainability Outlook for CLIC / ILC</a:t>
            </a:r>
            <a:endParaRPr kumimoji="0" lang="fr-FR" sz="1500" i="0" u="none" strike="noStrike" kern="0" cap="none" spc="-1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8787" y="5791305"/>
            <a:ext cx="7957208" cy="92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1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54" y="1097852"/>
            <a:ext cx="5862695" cy="12503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899" y="274320"/>
            <a:ext cx="115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EAJADE workshop on sustainability &amp; assessment of future Acc.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269" y="2413514"/>
            <a:ext cx="5853680" cy="2372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091" y="1038117"/>
            <a:ext cx="5093771" cy="4334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110" y="5049255"/>
            <a:ext cx="2762955" cy="1641626"/>
          </a:xfrm>
          <a:prstGeom prst="rect">
            <a:avLst/>
          </a:prstGeom>
        </p:spPr>
      </p:pic>
      <p:pic>
        <p:nvPicPr>
          <p:cNvPr id="8" name="Imag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0339" y="5485616"/>
            <a:ext cx="3796727" cy="13723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5691" y="4851672"/>
            <a:ext cx="2509422" cy="189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Green ILC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C3A16ED9-A4AC-58CA-95AF-8F2F771D7D07}"/>
              </a:ext>
            </a:extLst>
          </p:cNvPr>
          <p:cNvSpPr txBox="1"/>
          <p:nvPr/>
        </p:nvSpPr>
        <p:spPr>
          <a:xfrm>
            <a:off x="74689" y="1165002"/>
            <a:ext cx="7738222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+mn-ea"/>
              </a:rPr>
              <a:t>Accelerator researchers are making following </a:t>
            </a:r>
            <a:r>
              <a:rPr kumimoji="1" lang="en-US" altLang="ja-JP" sz="2000" dirty="0">
                <a:solidFill>
                  <a:srgbClr val="FF0000"/>
                </a:solidFill>
                <a:latin typeface="+mn-ea"/>
              </a:rPr>
              <a:t>four efforts</a:t>
            </a:r>
            <a:r>
              <a:rPr kumimoji="1" lang="en-US" altLang="ja-JP" sz="2000" dirty="0">
                <a:latin typeface="+mn-ea"/>
              </a:rPr>
              <a:t> to achieve sustainable accelerator </a:t>
            </a:r>
            <a:r>
              <a:rPr kumimoji="1" lang="en-US" altLang="ja-JP" sz="2000" dirty="0" smtClean="0">
                <a:latin typeface="+mn-ea"/>
              </a:rPr>
              <a:t>facilities</a:t>
            </a:r>
            <a:endParaRPr kumimoji="1" lang="en-US" altLang="ja-JP" sz="2000" dirty="0">
              <a:latin typeface="+mn-ea"/>
            </a:endParaRPr>
          </a:p>
          <a:p>
            <a:endParaRPr kumimoji="1" lang="en-US" altLang="ja-JP" sz="10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000" dirty="0">
                <a:latin typeface="+mn-ea"/>
              </a:rPr>
              <a:t>Increasing the power efficiency and performance of accelerator components.</a:t>
            </a:r>
          </a:p>
          <a:p>
            <a:pPr marL="342900" indent="-342900">
              <a:buFont typeface="+mj-ea"/>
              <a:buAutoNum type="circleNumDbPlain"/>
            </a:pPr>
            <a:endParaRPr kumimoji="1" lang="en-US" altLang="ja-JP" sz="10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000" dirty="0">
                <a:latin typeface="+mn-ea"/>
              </a:rPr>
              <a:t>Electricity used by accelerators should be provided by sustainable power sources instead of fossil fuels, and effective local use of the waste heat energy emitted from the accelerator.</a:t>
            </a:r>
          </a:p>
          <a:p>
            <a:pPr marL="342900" indent="-342900">
              <a:buFont typeface="+mj-ea"/>
              <a:buAutoNum type="circleNumDbPlain"/>
            </a:pPr>
            <a:endParaRPr kumimoji="1" lang="en-US" altLang="ja-JP" sz="10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000" dirty="0">
                <a:latin typeface="+mn-ea"/>
              </a:rPr>
              <a:t>To this end, we will help to increase the amount of sustainable electricity in the region and create regional energy management business using waste heat.</a:t>
            </a:r>
          </a:p>
          <a:p>
            <a:pPr marL="342900" indent="-342900">
              <a:buFont typeface="+mj-ea"/>
              <a:buAutoNum type="circleNumDbPlain"/>
            </a:pPr>
            <a:endParaRPr kumimoji="1" lang="en-US" altLang="ja-JP" sz="10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000" dirty="0">
                <a:latin typeface="+mn-ea"/>
              </a:rPr>
              <a:t>Cooperate to increase Green Carbon (from forests), Blue Carbon (from seaweed), and White Carbon (CO</a:t>
            </a:r>
            <a:r>
              <a:rPr kumimoji="1" lang="en-US" altLang="ja-JP" sz="2000" baseline="-25000" dirty="0">
                <a:latin typeface="+mn-ea"/>
              </a:rPr>
              <a:t>2</a:t>
            </a:r>
            <a:r>
              <a:rPr kumimoji="1" lang="en-US" altLang="ja-JP" sz="2000" dirty="0">
                <a:latin typeface="+mn-ea"/>
              </a:rPr>
              <a:t> fixation by increasing wooden buildings) in the region to increase CO</a:t>
            </a:r>
            <a:r>
              <a:rPr kumimoji="1" lang="en-US" altLang="ja-JP" sz="2000" baseline="-25000" dirty="0">
                <a:latin typeface="+mn-ea"/>
              </a:rPr>
              <a:t>2</a:t>
            </a:r>
            <a:r>
              <a:rPr kumimoji="1" lang="en-US" altLang="ja-JP" sz="2000" dirty="0">
                <a:latin typeface="+mn-ea"/>
              </a:rPr>
              <a:t> absorption.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73A17B57-CCA5-64C4-9DE1-9BC36198EB92}"/>
              </a:ext>
            </a:extLst>
          </p:cNvPr>
          <p:cNvSpPr txBox="1"/>
          <p:nvPr/>
        </p:nvSpPr>
        <p:spPr>
          <a:xfrm>
            <a:off x="7864910" y="1241972"/>
            <a:ext cx="4253784" cy="3108543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B0400000000000000" pitchFamily="34" charset="-128"/>
                <a:ea typeface="游ゴシック" panose="020B0400000000000000" pitchFamily="34" charset="-128"/>
              </a:rPr>
              <a:t>Sweden and Europe have liberalized their electricity markets and electricity is traded under free competition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34" charset="-128"/>
                <a:ea typeface="游ゴシック" panose="020B0400000000000000" pitchFamily="34" charset="-128"/>
              </a:rPr>
              <a:t>.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34" charset="-128"/>
                <a:ea typeface="游ゴシック" panose="020B0400000000000000" pitchFamily="34" charset="-128"/>
              </a:rPr>
              <a:t>Electricity networks are interconnected and power is transmitted and distributed across borders.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34" charset="-128"/>
                <a:ea typeface="游ゴシック" panose="020B0400000000000000" pitchFamily="34" charset="-128"/>
              </a:rPr>
              <a:t>The objective of the electricity market is to use integrated resources as efficiently as possible to meet the demands of electricity users.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34" charset="-128"/>
                <a:ea typeface="游ゴシック" panose="020B0400000000000000" pitchFamily="34" charset="-128"/>
              </a:rPr>
              <a:t>The public can view the following electricity statuses at any time in real time (https://www.svk.se/om-kraftsystemet/kontrollrummet/)</a:t>
            </a:r>
            <a:endParaRPr kumimoji="1" lang="ja-JP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34" charset="-128"/>
              <a:ea typeface="游ゴシック" panose="020B0400000000000000" pitchFamily="34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8548" y="4518353"/>
            <a:ext cx="4250146" cy="18226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7952" t="-1" b="3919"/>
          <a:stretch/>
        </p:blipFill>
        <p:spPr>
          <a:xfrm>
            <a:off x="7436735" y="372761"/>
            <a:ext cx="4681959" cy="70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7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Green ILC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0" y="1656505"/>
            <a:ext cx="6707945" cy="23656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7971" y="1251391"/>
            <a:ext cx="5122339" cy="10563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5935" t="25097" r="5213" b="6992"/>
          <a:stretch/>
        </p:blipFill>
        <p:spPr>
          <a:xfrm>
            <a:off x="7274148" y="2407534"/>
            <a:ext cx="4497305" cy="38138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851" y="4491730"/>
            <a:ext cx="6459094" cy="19298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851" y="4194407"/>
            <a:ext cx="304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White Carbon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1251" y="1389475"/>
            <a:ext cx="304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Green Carbon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867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44" y="129932"/>
            <a:ext cx="9716161" cy="1168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64" y="1617022"/>
            <a:ext cx="5742046" cy="376418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2B4FE7-2810-D68A-3858-6861B91DC647}"/>
              </a:ext>
            </a:extLst>
          </p:cNvPr>
          <p:cNvSpPr txBox="1"/>
          <p:nvPr/>
        </p:nvSpPr>
        <p:spPr>
          <a:xfrm>
            <a:off x="5837719" y="1394749"/>
            <a:ext cx="6113142" cy="1477328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Magnet is the major electricity consumer after SRF, and we </a:t>
            </a:r>
            <a:r>
              <a:rPr lang="en-US" dirty="0"/>
              <a:t>pay twice for normal conducting magnets: one through ohmic losses, and again for removing the heat with our cooling and ventilation (CV) system.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117726-5CE4-D19F-6E68-2AD01E14AFED}"/>
              </a:ext>
            </a:extLst>
          </p:cNvPr>
          <p:cNvSpPr txBox="1"/>
          <p:nvPr/>
        </p:nvSpPr>
        <p:spPr>
          <a:xfrm>
            <a:off x="5837719" y="2968270"/>
            <a:ext cx="611314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Total contribution of the collider ring magnets is therefore </a:t>
            </a:r>
            <a:r>
              <a:rPr lang="en-US" b="1" dirty="0"/>
              <a:t>~100MW </a:t>
            </a:r>
            <a:r>
              <a:rPr lang="en-US" dirty="0"/>
              <a:t>at the top, 76% of which comes from the quads and sextupoles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8879394" y="5131874"/>
            <a:ext cx="258819" cy="222963"/>
          </a:xfrm>
          <a:prstGeom prst="rightArrow">
            <a:avLst/>
          </a:prstGeom>
          <a:ln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6978344" y="3999053"/>
            <a:ext cx="390218" cy="360180"/>
          </a:xfrm>
          <a:prstGeom prst="downArrow">
            <a:avLst/>
          </a:prstGeom>
          <a:solidFill>
            <a:schemeClr val="accent3"/>
          </a:solidFill>
          <a:ln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78068" y="3869166"/>
            <a:ext cx="461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Replace the NC Q+S. by HTS Mag.: zero </a:t>
            </a:r>
            <a:r>
              <a:rPr lang="en-US" altLang="zh-CN" sz="1600" dirty="0" err="1" smtClean="0"/>
              <a:t>Ohmic</a:t>
            </a:r>
            <a:r>
              <a:rPr lang="en-US" altLang="zh-CN" sz="1600" dirty="0" smtClean="0"/>
              <a:t> loss + higher packing factor</a:t>
            </a:r>
            <a:endParaRPr lang="zh-CN" alt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2B4FE7-2810-D68A-3858-6861B91DC647}"/>
              </a:ext>
            </a:extLst>
          </p:cNvPr>
          <p:cNvSpPr txBox="1"/>
          <p:nvPr/>
        </p:nvSpPr>
        <p:spPr>
          <a:xfrm>
            <a:off x="463206" y="6267853"/>
            <a:ext cx="10966793" cy="369332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additional benefit: More space (~7%) for dipole and reduction of the RF power 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7719" y="4502997"/>
            <a:ext cx="2949856" cy="13192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/>
          <a:srcRect r="2241"/>
          <a:stretch/>
        </p:blipFill>
        <p:spPr>
          <a:xfrm>
            <a:off x="9183388" y="4582020"/>
            <a:ext cx="2880753" cy="136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7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SC for the 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FCCee</a:t>
            </a:r>
            <a:r>
              <a:rPr lang="en-US" altLang="zh-CN" sz="2800" dirty="0" smtClean="0">
                <a:solidFill>
                  <a:srgbClr val="0070C0"/>
                </a:solidFill>
              </a:rPr>
              <a:t> collider 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80600E-7884-4D24-F427-1D5F22FCE1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29" t="5507" r="9615" b="1687"/>
          <a:stretch/>
        </p:blipFill>
        <p:spPr>
          <a:xfrm>
            <a:off x="1" y="1115997"/>
            <a:ext cx="5812280" cy="48623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ADA84D-593C-46BD-46F3-A5498B7DFD38}"/>
              </a:ext>
            </a:extLst>
          </p:cNvPr>
          <p:cNvSpPr txBox="1"/>
          <p:nvPr/>
        </p:nvSpPr>
        <p:spPr>
          <a:xfrm>
            <a:off x="3591572" y="4621759"/>
            <a:ext cx="3295365" cy="2062103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Specifications</a:t>
            </a:r>
            <a:r>
              <a:rPr lang="en-US" sz="1600" dirty="0"/>
              <a:t>:</a:t>
            </a:r>
          </a:p>
          <a:p>
            <a:r>
              <a:rPr lang="en-US" sz="1600" dirty="0"/>
              <a:t>Aperture: 90mm</a:t>
            </a:r>
          </a:p>
          <a:p>
            <a:r>
              <a:rPr lang="en-US" sz="1600" dirty="0"/>
              <a:t>Current: 260A</a:t>
            </a:r>
          </a:p>
          <a:p>
            <a:r>
              <a:rPr lang="en-US" sz="1600" dirty="0"/>
              <a:t>Temperature: 40K</a:t>
            </a:r>
          </a:p>
          <a:p>
            <a:r>
              <a:rPr lang="en-US" sz="1600" dirty="0"/>
              <a:t>Field gradient: 1000T/m2</a:t>
            </a:r>
          </a:p>
          <a:p>
            <a:r>
              <a:rPr lang="en-US" sz="1600" dirty="0"/>
              <a:t>Max. field @conductor:1.5T</a:t>
            </a:r>
          </a:p>
          <a:p>
            <a:r>
              <a:rPr lang="en-US" sz="1600" dirty="0"/>
              <a:t>Crit. Current fraction: 49%</a:t>
            </a:r>
          </a:p>
          <a:p>
            <a:r>
              <a:rPr lang="en-US" sz="1600" dirty="0"/>
              <a:t>Temp. margin: 14K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3F551F-E72E-2DC4-83A7-70B0F636F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379" y="3988456"/>
            <a:ext cx="3880046" cy="26844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7D65277-92B0-C34D-DE65-A52E62A2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52" y="1228662"/>
            <a:ext cx="2926466" cy="731837"/>
          </a:xfrm>
        </p:spPr>
        <p:txBody>
          <a:bodyPr>
            <a:normAutofit fontScale="90000"/>
          </a:bodyPr>
          <a:lstStyle/>
          <a:p>
            <a:r>
              <a:rPr lang="en-US" sz="3200" b="0" dirty="0" err="1" smtClean="0"/>
              <a:t>sextupole</a:t>
            </a:r>
            <a:r>
              <a:rPr lang="en-US" sz="3200" b="0" dirty="0" smtClean="0"/>
              <a:t> </a:t>
            </a:r>
            <a:r>
              <a:rPr lang="en-US" sz="3200" b="0" dirty="0"/>
              <a:t>demonstrator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4542" y="1238836"/>
            <a:ext cx="56542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Choose a </a:t>
            </a:r>
            <a:r>
              <a:rPr lang="en-US" altLang="zh-CN" dirty="0"/>
              <a:t>CCT magnet layout due to 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Ease of </a:t>
            </a:r>
            <a:r>
              <a:rPr lang="en-US" altLang="zh-CN" dirty="0" smtClean="0"/>
              <a:t>construction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 smtClean="0"/>
              <a:t>Good </a:t>
            </a:r>
            <a:r>
              <a:rPr lang="en-US" altLang="zh-CN" dirty="0"/>
              <a:t>field </a:t>
            </a:r>
            <a:r>
              <a:rPr lang="en-US" altLang="zh-CN" dirty="0" smtClean="0"/>
              <a:t>quality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zh-CN" dirty="0" smtClean="0"/>
              <a:t>Quick </a:t>
            </a:r>
            <a:r>
              <a:rPr lang="en-US" altLang="zh-CN" dirty="0"/>
              <a:t>design cycle</a:t>
            </a:r>
          </a:p>
          <a:p>
            <a:r>
              <a:rPr lang="en-US" altLang="zh-CN" dirty="0"/>
              <a:t>Other approaches (i.e. standard cosine-theta) will also be </a:t>
            </a:r>
            <a:r>
              <a:rPr lang="en-US" altLang="zh-CN" dirty="0" smtClean="0"/>
              <a:t>pursued</a:t>
            </a:r>
          </a:p>
          <a:p>
            <a:endParaRPr lang="en-US" altLang="zh-CN" dirty="0"/>
          </a:p>
          <a:p>
            <a:r>
              <a:rPr lang="en-US" altLang="zh-CN" dirty="0" smtClean="0"/>
              <a:t>Demonstration of the HTS tape CCT magnet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587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70C0"/>
                </a:solidFill>
              </a:rPr>
              <a:t>SC for the </a:t>
            </a:r>
            <a:r>
              <a:rPr lang="en-US" altLang="zh-CN" sz="2800" dirty="0" err="1">
                <a:solidFill>
                  <a:srgbClr val="0070C0"/>
                </a:solidFill>
              </a:rPr>
              <a:t>FCCee</a:t>
            </a:r>
            <a:r>
              <a:rPr lang="en-US" altLang="zh-CN" sz="2800" dirty="0">
                <a:solidFill>
                  <a:srgbClr val="0070C0"/>
                </a:solidFill>
              </a:rPr>
              <a:t> collider 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A389CF-8323-DA95-0626-8DE08235E3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2" r="13847"/>
          <a:stretch/>
        </p:blipFill>
        <p:spPr>
          <a:xfrm>
            <a:off x="243389" y="1667886"/>
            <a:ext cx="4861607" cy="345198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FBCB414-EFDD-C6EE-0B37-C4D25843AB05}"/>
              </a:ext>
            </a:extLst>
          </p:cNvPr>
          <p:cNvGrpSpPr/>
          <p:nvPr/>
        </p:nvGrpSpPr>
        <p:grpSpPr>
          <a:xfrm>
            <a:off x="7397721" y="1338051"/>
            <a:ext cx="4602525" cy="4842830"/>
            <a:chOff x="7010400" y="1646555"/>
            <a:chExt cx="5078586" cy="51054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0E65C5A-8692-BF6B-9A9B-C7DEEB560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0400" y="1646555"/>
              <a:ext cx="5078586" cy="51054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7B45BD-3BD2-DFB2-EA05-09CC482A4990}"/>
                </a:ext>
              </a:extLst>
            </p:cNvPr>
            <p:cNvSpPr/>
            <p:nvPr/>
          </p:nvSpPr>
          <p:spPr>
            <a:xfrm>
              <a:off x="7010400" y="1752600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42CA6C1-35CC-B478-3512-61420E7B4224}"/>
                </a:ext>
              </a:extLst>
            </p:cNvPr>
            <p:cNvSpPr/>
            <p:nvPr/>
          </p:nvSpPr>
          <p:spPr>
            <a:xfrm>
              <a:off x="7046976" y="3650298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4B5660F-D5F8-DD4A-68FA-E3ABC6586E61}"/>
                </a:ext>
              </a:extLst>
            </p:cNvPr>
            <p:cNvSpPr/>
            <p:nvPr/>
          </p:nvSpPr>
          <p:spPr>
            <a:xfrm>
              <a:off x="7121652" y="6142355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Down Arrow 10"/>
          <p:cNvSpPr/>
          <p:nvPr/>
        </p:nvSpPr>
        <p:spPr>
          <a:xfrm>
            <a:off x="7816650" y="3541253"/>
            <a:ext cx="310243" cy="816248"/>
          </a:xfrm>
          <a:prstGeom prst="downArrow">
            <a:avLst/>
          </a:prstGeom>
          <a:solidFill>
            <a:schemeClr val="accent3"/>
          </a:solidFill>
          <a:ln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8008" y="3140152"/>
            <a:ext cx="2160536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Further reduce the heat loss from the Cu leads by placing the power supply (250A) inside the cryostat</a:t>
            </a:r>
            <a:endParaRPr lang="zh-CN" altLang="en-US" sz="160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D7FD0034-EDA4-A1DB-0260-E4232A274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9" y="5195105"/>
            <a:ext cx="3962882" cy="534363"/>
          </a:xfrm>
          <a:solidFill>
            <a:srgbClr val="FFC1FF"/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CCT Formers manufactured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6971" r="43901"/>
          <a:stretch/>
        </p:blipFill>
        <p:spPr>
          <a:xfrm>
            <a:off x="4530646" y="1061612"/>
            <a:ext cx="3809234" cy="58102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900" y="274320"/>
            <a:ext cx="9374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IAS-HEP 2024 Mini-Workshop: Accelerator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199" y="1472412"/>
            <a:ext cx="39181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parallel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hybrid on-line and in-person meeting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zh-CN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Tuesday-Friday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2 days, 6 sessions, </a:t>
            </a:r>
            <a:r>
              <a:rPr lang="en-US" altLang="zh-CN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talks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Switzerland (CERN)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France (CEA,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irfu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 Japan (KEK)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 China (IHEP)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0572" t="1" r="-1" b="47685"/>
          <a:stretch/>
        </p:blipFill>
        <p:spPr>
          <a:xfrm>
            <a:off x="8415697" y="1061612"/>
            <a:ext cx="3708038" cy="293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45994"/>
          <a:stretch/>
        </p:blipFill>
        <p:spPr>
          <a:xfrm>
            <a:off x="0" y="61740"/>
            <a:ext cx="6087452" cy="18839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17517C-4CD0-36A5-A484-D275CDA80143}"/>
              </a:ext>
            </a:extLst>
          </p:cNvPr>
          <p:cNvSpPr txBox="1"/>
          <p:nvPr/>
        </p:nvSpPr>
        <p:spPr>
          <a:xfrm>
            <a:off x="7239000" y="162560"/>
            <a:ext cx="4862748" cy="357020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has developed various </a:t>
            </a:r>
            <a:r>
              <a:rPr lang="en-GB" sz="1600" b="1" dirty="0" smtClean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software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tools </a:t>
            </a:r>
            <a:r>
              <a:rPr lang="en-GB" sz="1600" b="1" dirty="0" smtClean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16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4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MAD-X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lattice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description, optics calculation and design, tracking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fast-tracking </a:t>
            </a:r>
            <a:r>
              <a:rPr lang="en-GB" sz="1600" b="1" dirty="0" smtClean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long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single-particle simulations</a:t>
            </a:r>
            <a:endParaRPr lang="en-GB" sz="16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Sixtracklib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C/C++library for single-particle tracking</a:t>
            </a:r>
            <a:r>
              <a:rPr lang="en-GB" sz="16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compatible with Graphics Processing Units (GPUs)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simulation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beam-beam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effects using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strong-strong modelling</a:t>
            </a:r>
            <a:r>
              <a:rPr lang="en-GB" sz="16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toolkit for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collective effects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(impedance, feedbacks, space charge, and e-cloud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FD8E95-265D-DE9E-A530-FA25A42B7EBB}"/>
              </a:ext>
            </a:extLst>
          </p:cNvPr>
          <p:cNvSpPr txBox="1"/>
          <p:nvPr/>
        </p:nvSpPr>
        <p:spPr>
          <a:xfrm>
            <a:off x="7285314" y="4196080"/>
            <a:ext cx="4632960" cy="253915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 smtClean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6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project </a:t>
            </a: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</a:t>
            </a:r>
            <a:r>
              <a:rPr lang="en-GB" sz="16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6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1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modern Python toolkit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know-how built in developing and exploiting MAD, </a:t>
            </a:r>
            <a:r>
              <a:rPr lang="en-GB" sz="16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COMBI, </a:t>
            </a:r>
            <a:r>
              <a:rPr lang="en-GB" sz="16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etc., </a:t>
            </a:r>
            <a:endParaRPr lang="en-GB" sz="16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for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seamless integration 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among the different components and for </a:t>
            </a:r>
            <a:r>
              <a:rPr lang="en-GB" sz="16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extendability</a:t>
            </a:r>
            <a:endParaRPr lang="en-GB" sz="16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Designed to support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 computing platforms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including </a:t>
            </a:r>
            <a:r>
              <a:rPr lang="en-GB" sz="16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multicore CPUs and GPUs</a:t>
            </a:r>
            <a:r>
              <a:rPr lang="en-GB" sz="16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different vendors 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4419"/>
          <a:stretch/>
        </p:blipFill>
        <p:spPr>
          <a:xfrm>
            <a:off x="56596" y="2468880"/>
            <a:ext cx="6875348" cy="43078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2FF914-2C3D-2825-D6B0-B46FFE819E85}"/>
              </a:ext>
            </a:extLst>
          </p:cNvPr>
          <p:cNvSpPr txBox="1"/>
          <p:nvPr/>
        </p:nvSpPr>
        <p:spPr>
          <a:xfrm>
            <a:off x="428135" y="2068770"/>
            <a:ext cx="587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A63AD"/>
                </a:solidFill>
                <a:latin typeface="Calibri" pitchFamily="34" charset="0"/>
              </a:rPr>
              <a:t>Who uses Xsuite and for which applications?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22412" t="8605" r="21503" b="5346"/>
          <a:stretch/>
        </p:blipFill>
        <p:spPr>
          <a:xfrm>
            <a:off x="4214157" y="701040"/>
            <a:ext cx="1775969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5053" b="2258"/>
          <a:stretch/>
        </p:blipFill>
        <p:spPr>
          <a:xfrm>
            <a:off x="1926708" y="718817"/>
            <a:ext cx="8398278" cy="152908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9720" y="2489375"/>
            <a:ext cx="8332254" cy="121394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图片 3">
            <a:extLst>
              <a:ext uri="{FF2B5EF4-FFF2-40B4-BE49-F238E27FC236}">
                <a16:creationId xmlns:a16="http://schemas.microsoft.com/office/drawing/2014/main" id="{EDDC0B9A-A56D-4305-B3DE-291BF1B652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806" y="3909238"/>
            <a:ext cx="4097649" cy="2711760"/>
          </a:xfrm>
          <a:prstGeom prst="rect">
            <a:avLst/>
          </a:prstGeom>
        </p:spPr>
      </p:pic>
      <p:sp>
        <p:nvSpPr>
          <p:cNvPr id="9" name="文本框 4">
            <a:extLst>
              <a:ext uri="{FF2B5EF4-FFF2-40B4-BE49-F238E27FC236}">
                <a16:creationId xmlns:a16="http://schemas.microsoft.com/office/drawing/2014/main" id="{063566F6-14B9-4354-A6CF-D3AB9BC1321F}"/>
              </a:ext>
            </a:extLst>
          </p:cNvPr>
          <p:cNvSpPr txBox="1"/>
          <p:nvPr/>
        </p:nvSpPr>
        <p:spPr>
          <a:xfrm>
            <a:off x="6691368" y="4543315"/>
            <a:ext cx="309342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tunnel: 7.0 </a:t>
            </a:r>
            <a:r>
              <a:rPr lang="en-US" altLang="zh-SG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kton</a:t>
            </a:r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</a:t>
            </a:r>
            <a:r>
              <a:rPr lang="en-US" altLang="zh-SG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e/km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 for construction:  Main tunnel + other structures + transport (+25%)</a:t>
            </a:r>
            <a:endParaRPr lang="zh-SG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014" y="274320"/>
            <a:ext cx="120219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dirty="0">
                <a:solidFill>
                  <a:srgbClr val="0070C0"/>
                </a:solidFill>
              </a:rPr>
              <a:t>CO2 Reduction Optimization with Future Colliders Design, Construction and Operation</a:t>
            </a:r>
            <a:endParaRPr lang="zh-CN" altLang="en-US" sz="21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665" r="857"/>
          <a:stretch/>
        </p:blipFill>
        <p:spPr>
          <a:xfrm>
            <a:off x="91439" y="1296995"/>
            <a:ext cx="8501163" cy="4859965"/>
          </a:xfrm>
          <a:prstGeom prst="rect">
            <a:avLst/>
          </a:prstGeom>
        </p:spPr>
      </p:pic>
      <p:sp>
        <p:nvSpPr>
          <p:cNvPr id="5" name="文本框 3">
            <a:extLst>
              <a:ext uri="{FF2B5EF4-FFF2-40B4-BE49-F238E27FC236}">
                <a16:creationId xmlns:a16="http://schemas.microsoft.com/office/drawing/2014/main" id="{9425E39C-CC33-4BBD-B550-9F6758C668BE}"/>
              </a:ext>
            </a:extLst>
          </p:cNvPr>
          <p:cNvSpPr txBox="1"/>
          <p:nvPr/>
        </p:nvSpPr>
        <p:spPr>
          <a:xfrm>
            <a:off x="8693361" y="1251581"/>
            <a:ext cx="3498639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zh-SG" sz="16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Peak Carbon Dioxide Emissions</a:t>
            </a:r>
            <a:r>
              <a:rPr lang="en-US" altLang="zh-SG" sz="16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SG" sz="1600" b="0" i="0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China has pledged to reach carbon peak by </a:t>
            </a:r>
            <a:r>
              <a:rPr lang="en-US" altLang="zh-SG" sz="16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2030</a:t>
            </a:r>
            <a:r>
              <a:rPr lang="en-US" altLang="zh-SG" sz="1600" b="0" i="0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altLang="zh-SG" sz="1600" b="0" i="0" dirty="0" smtClean="0">
              <a:solidFill>
                <a:srgbClr val="24292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zh-SG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 </a:t>
            </a:r>
            <a:r>
              <a:rPr lang="en-US" altLang="zh-SG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neutrality: </a:t>
            </a:r>
            <a:r>
              <a:rPr lang="en-US" altLang="zh-SG" sz="1600" b="0" i="0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achieve a relative "zero emissions</a:t>
            </a:r>
            <a:r>
              <a:rPr lang="en-US" altLang="zh-SG" sz="1600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before </a:t>
            </a:r>
            <a:r>
              <a:rPr lang="en-US" altLang="zh-SG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2060 </a:t>
            </a:r>
            <a:r>
              <a:rPr lang="en-US" altLang="zh-SG" sz="1600" b="0" i="0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by planting trees and forests, saving energy and reducing emissions</a:t>
            </a:r>
            <a:endParaRPr lang="zh-SG" altLang="en-US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4">
            <a:extLst>
              <a:ext uri="{FF2B5EF4-FFF2-40B4-BE49-F238E27FC236}">
                <a16:creationId xmlns:a16="http://schemas.microsoft.com/office/drawing/2014/main" id="{37FF7022-6E63-40C5-9F00-62F188778FF9}"/>
              </a:ext>
            </a:extLst>
          </p:cNvPr>
          <p:cNvSpPr txBox="1"/>
          <p:nvPr/>
        </p:nvSpPr>
        <p:spPr>
          <a:xfrm>
            <a:off x="9560236" y="3688159"/>
            <a:ext cx="2312965" cy="584775"/>
          </a:xfrm>
          <a:prstGeom prst="rec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2021~ 2030: realize peak carbon emissions</a:t>
            </a:r>
          </a:p>
        </p:txBody>
      </p:sp>
      <p:sp>
        <p:nvSpPr>
          <p:cNvPr id="7" name="文本框 5">
            <a:extLst>
              <a:ext uri="{FF2B5EF4-FFF2-40B4-BE49-F238E27FC236}">
                <a16:creationId xmlns:a16="http://schemas.microsoft.com/office/drawing/2014/main" id="{CE3B01C4-BA11-4BBB-A010-707E2535A350}"/>
              </a:ext>
            </a:extLst>
          </p:cNvPr>
          <p:cNvSpPr txBox="1"/>
          <p:nvPr/>
        </p:nvSpPr>
        <p:spPr>
          <a:xfrm>
            <a:off x="9336403" y="4718718"/>
            <a:ext cx="2631728" cy="584775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2031~ 2045: rapid reduction of carbon emissions</a:t>
            </a:r>
          </a:p>
        </p:txBody>
      </p:sp>
      <p:sp>
        <p:nvSpPr>
          <p:cNvPr id="8" name="文本框 6">
            <a:extLst>
              <a:ext uri="{FF2B5EF4-FFF2-40B4-BE49-F238E27FC236}">
                <a16:creationId xmlns:a16="http://schemas.microsoft.com/office/drawing/2014/main" id="{E1EB5DC1-4C3E-43F2-9125-FD826C779FD2}"/>
              </a:ext>
            </a:extLst>
          </p:cNvPr>
          <p:cNvSpPr txBox="1"/>
          <p:nvPr/>
        </p:nvSpPr>
        <p:spPr>
          <a:xfrm>
            <a:off x="8693361" y="5774757"/>
            <a:ext cx="3274770" cy="584775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S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2046~ 2060: deep decarbonization, achieving carbon neutrality</a:t>
            </a:r>
          </a:p>
        </p:txBody>
      </p:sp>
      <p:sp>
        <p:nvSpPr>
          <p:cNvPr id="9" name="箭头: 下 7">
            <a:extLst>
              <a:ext uri="{FF2B5EF4-FFF2-40B4-BE49-F238E27FC236}">
                <a16:creationId xmlns:a16="http://schemas.microsoft.com/office/drawing/2014/main" id="{C7C407F8-AB2A-474E-B5D5-254C4538668A}"/>
              </a:ext>
            </a:extLst>
          </p:cNvPr>
          <p:cNvSpPr/>
          <p:nvPr/>
        </p:nvSpPr>
        <p:spPr>
          <a:xfrm>
            <a:off x="11707351" y="4331505"/>
            <a:ext cx="188611" cy="268941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SG" altLang="en-US" sz="1400"/>
          </a:p>
        </p:txBody>
      </p:sp>
      <p:sp>
        <p:nvSpPr>
          <p:cNvPr id="10" name="箭头: 下 8">
            <a:extLst>
              <a:ext uri="{FF2B5EF4-FFF2-40B4-BE49-F238E27FC236}">
                <a16:creationId xmlns:a16="http://schemas.microsoft.com/office/drawing/2014/main" id="{F3C33D4B-2F13-4BC3-8C3C-917EB5D8FF9E}"/>
              </a:ext>
            </a:extLst>
          </p:cNvPr>
          <p:cNvSpPr/>
          <p:nvPr/>
        </p:nvSpPr>
        <p:spPr>
          <a:xfrm>
            <a:off x="11718487" y="5412255"/>
            <a:ext cx="188611" cy="268941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SG" altLang="en-US" sz="1400"/>
          </a:p>
        </p:txBody>
      </p:sp>
    </p:spTree>
    <p:extLst>
      <p:ext uri="{BB962C8B-B14F-4D97-AF65-F5344CB8AC3E}">
        <p14:creationId xmlns:p14="http://schemas.microsoft.com/office/powerpoint/2010/main" val="38196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361" y="2204977"/>
            <a:ext cx="6540119" cy="451120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13E46A1-7E91-4968-BBEE-87F87AAF8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50" y="3121044"/>
            <a:ext cx="5347901" cy="34679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B9DACF1-24B2-4337-9C9D-8F8CF85F622B}"/>
              </a:ext>
            </a:extLst>
          </p:cNvPr>
          <p:cNvSpPr txBox="1"/>
          <p:nvPr/>
        </p:nvSpPr>
        <p:spPr>
          <a:xfrm>
            <a:off x="117150" y="1208116"/>
            <a:ext cx="437382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S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 average carbon intensity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2023: 550 ton CO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/GWh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S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 average carbon intensity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2035: 300 ton CO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/GWh</a:t>
            </a:r>
          </a:p>
          <a:p>
            <a:endParaRPr lang="zh-SG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70014" y="274320"/>
            <a:ext cx="120219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dirty="0">
                <a:solidFill>
                  <a:srgbClr val="0070C0"/>
                </a:solidFill>
              </a:rPr>
              <a:t>CO2 Reduction Optimization with Future Colliders Design, Construction and Operation</a:t>
            </a:r>
            <a:endParaRPr lang="zh-CN" altLang="en-US" sz="2100" dirty="0">
              <a:solidFill>
                <a:srgbClr val="0070C0"/>
              </a:solidFill>
            </a:endParaRPr>
          </a:p>
        </p:txBody>
      </p:sp>
      <p:graphicFrame>
        <p:nvGraphicFramePr>
          <p:cNvPr id="7" name="表格 3">
            <a:extLst>
              <a:ext uri="{FF2B5EF4-FFF2-40B4-BE49-F238E27FC236}">
                <a16:creationId xmlns:a16="http://schemas.microsoft.com/office/drawing/2014/main" id="{F1D5CA31-3FCA-4FD3-B2A9-B0D952F887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016765"/>
              </p:ext>
            </p:extLst>
          </p:nvPr>
        </p:nvGraphicFramePr>
        <p:xfrm>
          <a:off x="6117221" y="1245358"/>
          <a:ext cx="5798916" cy="863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9729">
                  <a:extLst>
                    <a:ext uri="{9D8B030D-6E8A-4147-A177-3AD203B41FA5}">
                      <a16:colId xmlns:a16="http://schemas.microsoft.com/office/drawing/2014/main" val="2095580956"/>
                    </a:ext>
                  </a:extLst>
                </a:gridCol>
                <a:gridCol w="1257088">
                  <a:extLst>
                    <a:ext uri="{9D8B030D-6E8A-4147-A177-3AD203B41FA5}">
                      <a16:colId xmlns:a16="http://schemas.microsoft.com/office/drawing/2014/main" val="2137742073"/>
                    </a:ext>
                  </a:extLst>
                </a:gridCol>
                <a:gridCol w="1749245">
                  <a:extLst>
                    <a:ext uri="{9D8B030D-6E8A-4147-A177-3AD203B41FA5}">
                      <a16:colId xmlns:a16="http://schemas.microsoft.com/office/drawing/2014/main" val="128081354"/>
                    </a:ext>
                  </a:extLst>
                </a:gridCol>
                <a:gridCol w="1342854">
                  <a:extLst>
                    <a:ext uri="{9D8B030D-6E8A-4147-A177-3AD203B41FA5}">
                      <a16:colId xmlns:a16="http://schemas.microsoft.com/office/drawing/2014/main" val="210550270"/>
                    </a:ext>
                  </a:extLst>
                </a:gridCol>
              </a:tblGrid>
              <a:tr h="527725"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400" dirty="0"/>
                        <a:t>Solar (t CO2/GWh)</a:t>
                      </a:r>
                      <a:endParaRPr lang="zh-SG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400" dirty="0"/>
                        <a:t>Wind (t CO2/GWh)</a:t>
                      </a:r>
                      <a:endParaRPr lang="zh-SG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400" dirty="0"/>
                        <a:t>Hydroelectric (t CO2/GWh)</a:t>
                      </a:r>
                      <a:endParaRPr lang="zh-SG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400" dirty="0"/>
                        <a:t>nuclear(t CO2/GWh)</a:t>
                      </a:r>
                      <a:endParaRPr lang="zh-SG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3420447"/>
                  </a:ext>
                </a:extLst>
              </a:tr>
              <a:tr h="305746"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600" dirty="0"/>
                        <a:t>30</a:t>
                      </a:r>
                      <a:endParaRPr lang="zh-SG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600" dirty="0"/>
                        <a:t>15</a:t>
                      </a:r>
                      <a:endParaRPr lang="zh-SG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600" dirty="0"/>
                        <a:t>25</a:t>
                      </a:r>
                      <a:endParaRPr lang="zh-SG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600" dirty="0"/>
                        <a:t>5</a:t>
                      </a:r>
                      <a:endParaRPr lang="zh-SG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581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11" y="315675"/>
            <a:ext cx="11774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</a:rPr>
              <a:t>CO2 Reduction Optimization with Future Colliders Design, Construction and Operation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EAD32A5-3524-440C-9A41-B06ACC8C5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93" y="2056877"/>
            <a:ext cx="5966480" cy="3757517"/>
          </a:xfrm>
          <a:prstGeom prst="rect">
            <a:avLst/>
          </a:prstGeom>
        </p:spPr>
      </p:pic>
      <p:pic>
        <p:nvPicPr>
          <p:cNvPr id="4" name="图片 1">
            <a:extLst>
              <a:ext uri="{FF2B5EF4-FFF2-40B4-BE49-F238E27FC236}">
                <a16:creationId xmlns:a16="http://schemas.microsoft.com/office/drawing/2014/main" id="{E2B0CA0A-AF9F-4E69-8838-20DF59877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968" y="2056877"/>
            <a:ext cx="5794447" cy="3757517"/>
          </a:xfrm>
          <a:prstGeom prst="rect">
            <a:avLst/>
          </a:prstGeom>
        </p:spPr>
      </p:pic>
      <p:sp>
        <p:nvSpPr>
          <p:cNvPr id="5" name="文本框 3">
            <a:extLst>
              <a:ext uri="{FF2B5EF4-FFF2-40B4-BE49-F238E27FC236}">
                <a16:creationId xmlns:a16="http://schemas.microsoft.com/office/drawing/2014/main" id="{DCE8076D-32F5-4D7D-8A48-A6FD71DB037E}"/>
              </a:ext>
            </a:extLst>
          </p:cNvPr>
          <p:cNvSpPr txBox="1"/>
          <p:nvPr/>
        </p:nvSpPr>
        <p:spPr>
          <a:xfrm>
            <a:off x="9271321" y="3692969"/>
            <a:ext cx="235301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SG" sz="1400" dirty="0"/>
              <a:t>Higgs number: 4 million</a:t>
            </a:r>
            <a:endParaRPr lang="zh-SG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3182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7" y="1162720"/>
            <a:ext cx="10369470" cy="5455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011" y="315675"/>
            <a:ext cx="11774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</a:rPr>
              <a:t>CO2 Reduction Optimization with Future Colliders Design, Construction and Operation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1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47547"/>
          <a:stretch/>
        </p:blipFill>
        <p:spPr>
          <a:xfrm>
            <a:off x="1470392" y="75086"/>
            <a:ext cx="9651464" cy="1059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653"/>
          <a:stretch/>
        </p:blipFill>
        <p:spPr>
          <a:xfrm>
            <a:off x="2587938" y="1608241"/>
            <a:ext cx="6903308" cy="293619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55458" y="4758619"/>
            <a:ext cx="4012073" cy="206210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>
              <a:buClr>
                <a:srgbClr val="FFC000"/>
              </a:buClr>
              <a:buSzPct val="80000"/>
            </a:pPr>
            <a:r>
              <a:rPr lang="en-US" altLang="zh-CN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power decrease with high Q </a:t>
            </a: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Niobium</a:t>
            </a:r>
            <a:r>
              <a:rPr lang="en-US" altLang="zh-CN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</a:p>
          <a:p>
            <a:pPr marL="266700" lvl="0" indent="-266700">
              <a:buClr>
                <a:srgbClr val="FFC000"/>
              </a:buClr>
              <a:buSzPct val="80000"/>
            </a:pPr>
            <a:r>
              <a:rPr lang="en-US" altLang="zh-CN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 </a:t>
            </a: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 MHz 2-cell cavity Q</a:t>
            </a:r>
            <a:r>
              <a:rPr lang="en-US" altLang="zh-CN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2 K vs cryogenic AC power of total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cavity </a:t>
            </a: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wall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loss: 1E10 </a:t>
            </a: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9 MW, </a:t>
            </a:r>
            <a:r>
              <a:rPr lang="en-US" altLang="zh-CN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3E10 ~ 3</a:t>
            </a:r>
            <a:r>
              <a:rPr lang="zh-CN" alt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6E10 ~ 1.5 MW, 1E11 ~ 1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en-US" altLang="zh-CN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6700">
              <a:buClr>
                <a:srgbClr val="FFC000"/>
              </a:buClr>
              <a:buSzPct val="80000"/>
            </a:pPr>
            <a:endParaRPr lang="en-US" altLang="zh-CN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6700" algn="ctr">
              <a:buClr>
                <a:srgbClr val="FFC000"/>
              </a:buClr>
              <a:buSzPct val="80000"/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from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further-increasing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marginal!</a:t>
            </a: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B4D94E73-7558-4E5B-8C34-22804EB9EBAB}"/>
              </a:ext>
            </a:extLst>
          </p:cNvPr>
          <p:cNvSpPr txBox="1">
            <a:spLocks/>
          </p:cNvSpPr>
          <p:nvPr/>
        </p:nvSpPr>
        <p:spPr>
          <a:xfrm>
            <a:off x="4678680" y="4784780"/>
            <a:ext cx="7127240" cy="20097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Cryogenic power decrease with high Q SRF 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Sn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cavities</a:t>
            </a:r>
          </a:p>
          <a:p>
            <a:pPr marL="358775" marR="0" lvl="1" indent="-3587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650 MHz Nb</a:t>
            </a:r>
            <a:r>
              <a:rPr kumimoji="0" lang="en-US" altLang="zh-CN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Sn 2 K Q</a:t>
            </a:r>
            <a:r>
              <a:rPr kumimoji="0" lang="en-US" altLang="zh-CN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0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at ~ 20 MV/m lower than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(no-doping or N/O doping)</a:t>
            </a:r>
          </a:p>
          <a:p>
            <a:pPr marL="358775" marR="0" lvl="1" indent="-3587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~ 20 MV/ m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Sn 4.2 K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cryo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efficiency similar to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at 2 K, lower than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high Q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at 2 K </a:t>
            </a:r>
          </a:p>
          <a:p>
            <a:pPr marL="358775" marR="0" lvl="1" indent="-3587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650 MHz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Nb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cavity at 4.2 K Q</a:t>
            </a:r>
            <a:r>
              <a:rPr kumimoji="0" lang="en-US" altLang="zh-CN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0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~ 2E9. If use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cryocooler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at 4.2 K for industry application (~ 10 MV/m), Nb</a:t>
            </a:r>
            <a:r>
              <a:rPr kumimoji="0" lang="en-US" altLang="zh-CN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3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Sn is the only choice. COP of 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cryocooler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not efficient for large accelerators.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4985" t="75383" r="37688" b="2352"/>
          <a:stretch/>
        </p:blipFill>
        <p:spPr>
          <a:xfrm>
            <a:off x="5031496" y="1195105"/>
            <a:ext cx="2422011" cy="41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0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" y="274320"/>
            <a:ext cx="11443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High-Q, high-gradient SRF application for a green accelerator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0625"/>
            <a:ext cx="9202691" cy="13518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455" y="3367317"/>
            <a:ext cx="6174105" cy="227338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2997" r="11989"/>
          <a:stretch/>
        </p:blipFill>
        <p:spPr>
          <a:xfrm>
            <a:off x="6621780" y="3657923"/>
            <a:ext cx="5425440" cy="128580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37356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High-efficiency klystrons R&amp;D status for CEPC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73" y="952157"/>
            <a:ext cx="10092237" cy="45466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0" y="4850990"/>
            <a:ext cx="3885883" cy="159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2820" t="3213"/>
          <a:stretch/>
        </p:blipFill>
        <p:spPr>
          <a:xfrm>
            <a:off x="4399280" y="5241262"/>
            <a:ext cx="3032760" cy="16167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5487" t="2128" r="2076"/>
          <a:stretch/>
        </p:blipFill>
        <p:spPr>
          <a:xfrm>
            <a:off x="10866120" y="2026676"/>
            <a:ext cx="1163424" cy="24875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69065" y="4635016"/>
            <a:ext cx="2160479" cy="17275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35185" y="376767"/>
            <a:ext cx="2152015" cy="49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1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1719"/>
          <a:stretch/>
        </p:blipFill>
        <p:spPr>
          <a:xfrm>
            <a:off x="342900" y="1254760"/>
            <a:ext cx="10724322" cy="5365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0820" y="223520"/>
            <a:ext cx="1192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Increasing efficiency by decelerating the used beams at </a:t>
            </a:r>
            <a:r>
              <a:rPr lang="en-US" altLang="zh-CN" sz="2800" dirty="0" smtClean="0">
                <a:solidFill>
                  <a:srgbClr val="0070C0"/>
                </a:solidFill>
              </a:rPr>
              <a:t>collector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081" y="926398"/>
            <a:ext cx="7801337" cy="27661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966" y="4271226"/>
            <a:ext cx="5296805" cy="216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6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994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Eco-friendly </a:t>
            </a:r>
            <a:r>
              <a:rPr lang="en-US" altLang="zh-CN" sz="2800" dirty="0" smtClean="0">
                <a:solidFill>
                  <a:srgbClr val="0070C0"/>
                </a:solidFill>
              </a:rPr>
              <a:t>magnet R&amp;D at IHEP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2754"/>
          <a:stretch/>
        </p:blipFill>
        <p:spPr>
          <a:xfrm>
            <a:off x="792480" y="1196340"/>
            <a:ext cx="10749266" cy="2933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77" y="4462464"/>
            <a:ext cx="4294823" cy="194583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1560" y="4480560"/>
            <a:ext cx="7212330" cy="196804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109200" y="447040"/>
            <a:ext cx="1656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Mei Yang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25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" y="182880"/>
            <a:ext cx="1218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Develop plasma acceleration technology to improve the efficiency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729" y="4053840"/>
            <a:ext cx="5434492" cy="2399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82140"/>
            <a:ext cx="6488081" cy="39090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998" y="1472999"/>
            <a:ext cx="5457223" cy="2281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64141" y="898997"/>
            <a:ext cx="16560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Dazhang</a:t>
            </a:r>
            <a:r>
              <a:rPr lang="en-US" altLang="zh-CN" sz="2000" dirty="0" smtClean="0"/>
              <a:t> Li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8684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" y="1199943"/>
            <a:ext cx="5775477" cy="35461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015" y="3376945"/>
            <a:ext cx="6120186" cy="30150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620" y="157480"/>
            <a:ext cx="1218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CEPC &amp; Test facility for developing Plasma-acceleration </a:t>
            </a:r>
            <a:r>
              <a:rPr lang="en-US" altLang="zh-CN" sz="2800" dirty="0">
                <a:solidFill>
                  <a:srgbClr val="0070C0"/>
                </a:solidFill>
              </a:rPr>
              <a:t>at IHEP 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3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0751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Cold C-band acceleration R&amp;D activities and challenges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09" y="931089"/>
            <a:ext cx="6871116" cy="32408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224" b="15841"/>
          <a:stretch/>
        </p:blipFill>
        <p:spPr>
          <a:xfrm>
            <a:off x="7108865" y="1179637"/>
            <a:ext cx="2460694" cy="2540644"/>
          </a:xfrm>
          <a:prstGeom prst="rect">
            <a:avLst/>
          </a:prstGeom>
        </p:spPr>
      </p:pic>
      <p:pic>
        <p:nvPicPr>
          <p:cNvPr id="7" name="图片 5">
            <a:extLst>
              <a:ext uri="{FF2B5EF4-FFF2-40B4-BE49-F238E27FC236}">
                <a16:creationId xmlns:a16="http://schemas.microsoft.com/office/drawing/2014/main" id="{0D6CFD26-9FFA-4CF5-BC82-442ED6171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242" y="4612512"/>
            <a:ext cx="3913245" cy="21499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3238" y="4289506"/>
            <a:ext cx="3269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Acceptable in-air frequency homogeneity</a:t>
            </a:r>
            <a:endParaRPr lang="zh-CN" alt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6053" y="4773168"/>
            <a:ext cx="6732548" cy="208483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369445" y="5532699"/>
            <a:ext cx="601884" cy="474562"/>
          </a:xfrm>
          <a:prstGeom prst="rightArrow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1" name="图片 4">
            <a:extLst>
              <a:ext uri="{FF2B5EF4-FFF2-40B4-BE49-F238E27FC236}">
                <a16:creationId xmlns:a16="http://schemas.microsoft.com/office/drawing/2014/main" id="{E73F6E32-B249-4FE7-9B4D-6BB32A2188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0" b="34417"/>
          <a:stretch/>
        </p:blipFill>
        <p:spPr>
          <a:xfrm>
            <a:off x="9569559" y="1329128"/>
            <a:ext cx="2282922" cy="22416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45939" y="4179472"/>
            <a:ext cx="401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Vacuuming the cavity breaks the good frequency distribution</a:t>
            </a:r>
            <a:endParaRPr lang="zh-CN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0251440" y="854273"/>
            <a:ext cx="18897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Jingru</a:t>
            </a:r>
            <a:r>
              <a:rPr lang="en-US" altLang="zh-CN" sz="2000" dirty="0" smtClean="0"/>
              <a:t> Zhang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091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49909" y="3560056"/>
            <a:ext cx="2220857" cy="300693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0095" y="182959"/>
            <a:ext cx="10332505" cy="643993"/>
          </a:xfrm>
        </p:spPr>
        <p:txBody>
          <a:bodyPr>
            <a:noAutofit/>
          </a:bodyPr>
          <a:lstStyle/>
          <a:p>
            <a:pPr algn="l"/>
            <a:r>
              <a:rPr lang="en-US" altLang="zh-CN" sz="2800" b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Solar panels on-top of the roof at HEPS</a:t>
            </a:r>
            <a:endParaRPr lang="zh-CN" altLang="en-US" sz="2800" b="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7531" y="1253250"/>
            <a:ext cx="7300069" cy="5285358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Photovoltaic (PV) power generation systems are installed on the roofs of HEPS building complex</a:t>
            </a: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Adopting 465Wp/550Wp monocrystalline silicon photovoltaic modules, the first phase has a total installed capacity of </a:t>
            </a:r>
            <a:r>
              <a:rPr lang="en-US" altLang="zh-CN" sz="2000" b="0" dirty="0" smtClean="0">
                <a:solidFill>
                  <a:srgbClr val="FF0000"/>
                </a:solidFill>
                <a:latin typeface="+mn-lt"/>
                <a:ea typeface="+mn-ea"/>
              </a:rPr>
              <a:t>9,950.92 </a:t>
            </a:r>
            <a:r>
              <a:rPr lang="en-US" altLang="zh-CN" sz="2000" b="0" dirty="0" err="1" smtClean="0">
                <a:solidFill>
                  <a:srgbClr val="FF0000"/>
                </a:solidFill>
                <a:latin typeface="+mn-lt"/>
                <a:ea typeface="+mn-ea"/>
              </a:rPr>
              <a:t>kWp</a:t>
            </a:r>
            <a:r>
              <a:rPr lang="en-US" altLang="zh-CN" sz="2000" b="0" dirty="0" smtClean="0">
                <a:latin typeface="+mn-lt"/>
                <a:ea typeface="+mn-ea"/>
              </a:rPr>
              <a:t>. The average annual power generation is expected to be </a:t>
            </a:r>
            <a:r>
              <a:rPr lang="en-US" altLang="zh-CN" sz="2000" b="0" dirty="0" smtClean="0">
                <a:solidFill>
                  <a:srgbClr val="FF0000"/>
                </a:solidFill>
                <a:latin typeface="+mn-lt"/>
                <a:ea typeface="+mn-ea"/>
              </a:rPr>
              <a:t>10.31 million kWh</a:t>
            </a:r>
            <a:r>
              <a:rPr lang="en-US" altLang="zh-CN" sz="2000" b="0" dirty="0" smtClean="0">
                <a:latin typeface="+mn-lt"/>
                <a:ea typeface="+mn-ea"/>
              </a:rPr>
              <a:t>, and the equivalent average annual utilization hours will be 10,035.85h.</a:t>
            </a: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Phase I was connected to the grid on </a:t>
            </a:r>
            <a:r>
              <a:rPr lang="en-US" altLang="zh-CN" sz="2000" b="0" dirty="0" smtClean="0">
                <a:solidFill>
                  <a:srgbClr val="0000FF"/>
                </a:solidFill>
                <a:latin typeface="+mn-lt"/>
                <a:ea typeface="+mn-ea"/>
              </a:rPr>
              <a:t>2023.10.30</a:t>
            </a:r>
            <a:r>
              <a:rPr lang="en-US" altLang="zh-CN" sz="2000" b="0" dirty="0" smtClean="0">
                <a:latin typeface="+mn-lt"/>
                <a:ea typeface="+mn-ea"/>
              </a:rPr>
              <a:t>.</a:t>
            </a: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The second phase is planned to lay PV modules on the ground inside the storage ring with an installed capacity of </a:t>
            </a:r>
            <a:r>
              <a:rPr lang="en-US" altLang="zh-CN" sz="2000" b="0" dirty="0" smtClean="0">
                <a:solidFill>
                  <a:srgbClr val="FF0000"/>
                </a:solidFill>
                <a:latin typeface="+mn-lt"/>
                <a:ea typeface="+mn-ea"/>
              </a:rPr>
              <a:t>7314.45kWp</a:t>
            </a:r>
            <a:endParaRPr lang="en-US" sz="2000" b="0" dirty="0">
              <a:latin typeface="+mn-lt"/>
              <a:ea typeface="+mn-ea"/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444" y="1058662"/>
            <a:ext cx="4335322" cy="2439609"/>
          </a:xfrm>
          <a:prstGeom prst="rect">
            <a:avLst/>
          </a:prstGeom>
        </p:spPr>
      </p:pic>
      <p:pic>
        <p:nvPicPr>
          <p:cNvPr id="7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5444" y="3560056"/>
            <a:ext cx="2091217" cy="30228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98336" y="488627"/>
            <a:ext cx="191586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Jinshu</a:t>
            </a:r>
            <a:r>
              <a:rPr lang="en-US" altLang="zh-CN" sz="2000" dirty="0" smtClean="0"/>
              <a:t> Huang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71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2710" y="180502"/>
            <a:ext cx="957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AHP serves to recover the wast</a:t>
            </a:r>
            <a:r>
              <a:rPr lang="en-US" altLang="zh-CN" sz="2800" dirty="0" smtClean="0">
                <a:solidFill>
                  <a:srgbClr val="0070C0"/>
                </a:solidFill>
              </a:rPr>
              <a:t>e heat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文本框 1">
            <a:extLst>
              <a:ext uri="{FF2B5EF4-FFF2-40B4-BE49-F238E27FC236}">
                <a16:creationId xmlns:a16="http://schemas.microsoft.com/office/drawing/2014/main" id="{5F4D6EE5-D363-4507-ADC7-7BB75E71CBD4}"/>
              </a:ext>
            </a:extLst>
          </p:cNvPr>
          <p:cNvSpPr txBox="1"/>
          <p:nvPr/>
        </p:nvSpPr>
        <p:spPr>
          <a:xfrm>
            <a:off x="144779" y="1033274"/>
            <a:ext cx="11902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kern="0" dirty="0">
                <a:solidFill>
                  <a:srgbClr val="005DA2"/>
                </a:solidFill>
              </a:rPr>
              <a:t>As the rapid development of photovoltaic and heat storage technology, AHP can be served the new possible scheme to recover the waste heat.</a:t>
            </a:r>
            <a:endParaRPr lang="zh-CN" altLang="en-US" sz="2000" kern="0" dirty="0">
              <a:solidFill>
                <a:srgbClr val="005DA2"/>
              </a:solidFill>
            </a:endParaRPr>
          </a:p>
        </p:txBody>
      </p:sp>
      <p:pic>
        <p:nvPicPr>
          <p:cNvPr id="4" name="图片 8">
            <a:extLst>
              <a:ext uri="{FF2B5EF4-FFF2-40B4-BE49-F238E27FC236}">
                <a16:creationId xmlns:a16="http://schemas.microsoft.com/office/drawing/2014/main" id="{985E8AE3-AC2D-4BDC-BCA0-CFEDDF968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40" y="1387217"/>
            <a:ext cx="11408720" cy="5470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82537" y="442112"/>
            <a:ext cx="12859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Rui</a:t>
            </a:r>
            <a:r>
              <a:rPr lang="en-US" altLang="zh-CN" sz="2000" dirty="0" smtClean="0"/>
              <a:t> Ge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472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2710" y="180502"/>
            <a:ext cx="8632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Summary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9782" y="1506161"/>
            <a:ext cx="116366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Novel concept to improve the power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efficiency,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recycle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generate renewable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addressed as comprehensive measures for sustainable operation.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 many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 to achieve a green &amp; high efficiency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Substantial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collaborations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provide many benefits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" y="274320"/>
            <a:ext cx="11521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ILC250 GeV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58" y="1678853"/>
            <a:ext cx="6931957" cy="391026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3804" y="1323354"/>
            <a:ext cx="5055279" cy="3158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3013" y="4572076"/>
            <a:ext cx="4973711" cy="1536438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0687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1382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Australia:CEPC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19" y="1097934"/>
            <a:ext cx="8006738" cy="39195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1" y="4834409"/>
            <a:ext cx="7173307" cy="19772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6360" y="1188817"/>
            <a:ext cx="3874379" cy="34584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1178" y="4880708"/>
            <a:ext cx="4927484" cy="157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09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" y="274320"/>
            <a:ext cx="1161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HIAF &amp; 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CiADS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2723"/>
            <a:ext cx="11636498" cy="56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1278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</a:t>
            </a:r>
            <a:r>
              <a:rPr lang="en-US" altLang="zh-CN" sz="2800" dirty="0" smtClean="0">
                <a:solidFill>
                  <a:srgbClr val="0070C0"/>
                </a:solidFill>
              </a:rPr>
              <a:t>Australia: SHINE-FEL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21" y="1435261"/>
            <a:ext cx="8620862" cy="45470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716" y="1169043"/>
            <a:ext cx="3137956" cy="2268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9874" y="3541853"/>
            <a:ext cx="3056798" cy="201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74320"/>
            <a:ext cx="11076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HEPS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6" y="1060358"/>
            <a:ext cx="7531192" cy="4160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922" t="1955"/>
          <a:stretch/>
        </p:blipFill>
        <p:spPr>
          <a:xfrm>
            <a:off x="7971786" y="2181108"/>
            <a:ext cx="3879854" cy="32646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0201" y="1075993"/>
            <a:ext cx="4490812" cy="10068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285" y="5267960"/>
            <a:ext cx="8287583" cy="1590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2540" y="5384801"/>
            <a:ext cx="2461260" cy="11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352" y="260965"/>
            <a:ext cx="11745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Future accelerator facilities in Asia and Australia: HALF &amp; SAPS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779"/>
          <a:stretch/>
        </p:blipFill>
        <p:spPr>
          <a:xfrm>
            <a:off x="141352" y="1365787"/>
            <a:ext cx="5088073" cy="54458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883" y="2012723"/>
            <a:ext cx="6763117" cy="3540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71" y="1064358"/>
            <a:ext cx="4137918" cy="42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ts val="600"/>
          </a:spcBef>
          <a:spcAft>
            <a:spcPct val="0"/>
          </a:spcAft>
          <a:buClrTx/>
          <a:buSzTx/>
          <a:buFont typeface="Wingdings" panose="05000000000000000000" pitchFamily="2" charset="2"/>
          <a:buChar char="p"/>
          <a:defRPr kumimoji="0" sz="2000" b="1" i="0" u="none" strike="noStrike" kern="1200" cap="none" spc="0" normalizeH="0" baseline="0" noProof="0" dirty="0" smtClean="0">
            <a:ln>
              <a:noFill/>
            </a:ln>
            <a:solidFill>
              <a:srgbClr val="C00000"/>
            </a:solidFill>
            <a:effectLst/>
            <a:uLnTx/>
            <a:uFillTx/>
            <a:latin typeface="+mn-ea"/>
            <a:ea typeface="+mn-ea"/>
            <a:cs typeface="+mn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4688</TotalTime>
  <Words>5133</Words>
  <Application>Microsoft Office PowerPoint</Application>
  <PresentationFormat>Widescreen</PresentationFormat>
  <Paragraphs>254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Gesta Md</vt:lpstr>
      <vt:lpstr>ＭＳ ゴシック</vt:lpstr>
      <vt:lpstr>游ゴシック</vt:lpstr>
      <vt:lpstr>等线</vt:lpstr>
      <vt:lpstr>黑体</vt:lpstr>
      <vt:lpstr>微软雅黑</vt:lpstr>
      <vt:lpstr>Arial</vt:lpstr>
      <vt:lpstr>Calibri</vt:lpstr>
      <vt:lpstr>Times New Roman</vt:lpstr>
      <vt:lpstr>Verdana</vt:lpstr>
      <vt:lpstr>Wingdings</vt:lpstr>
      <vt:lpstr>9_Office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sextupole demonstrator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Solar panels on-top of the roof at HEPS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liyuhui</dc:creator>
  <cp:lastModifiedBy>liyuhui</cp:lastModifiedBy>
  <cp:revision>238</cp:revision>
  <dcterms:created xsi:type="dcterms:W3CDTF">2022-10-27T13:46:41Z</dcterms:created>
  <dcterms:modified xsi:type="dcterms:W3CDTF">2024-01-22T04:29:29Z</dcterms:modified>
</cp:coreProperties>
</file>