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7" r:id="rId1"/>
    <p:sldMasterId id="2147483713" r:id="rId2"/>
  </p:sldMasterIdLst>
  <p:notesMasterIdLst>
    <p:notesMasterId r:id="rId22"/>
  </p:notesMasterIdLst>
  <p:sldIdLst>
    <p:sldId id="1806" r:id="rId3"/>
    <p:sldId id="1791" r:id="rId4"/>
    <p:sldId id="1741" r:id="rId5"/>
    <p:sldId id="1711" r:id="rId6"/>
    <p:sldId id="1715" r:id="rId7"/>
    <p:sldId id="1735" r:id="rId8"/>
    <p:sldId id="1767" r:id="rId9"/>
    <p:sldId id="1784" r:id="rId10"/>
    <p:sldId id="1794" r:id="rId11"/>
    <p:sldId id="1793" r:id="rId12"/>
    <p:sldId id="1740" r:id="rId13"/>
    <p:sldId id="1769" r:id="rId14"/>
    <p:sldId id="1792" r:id="rId15"/>
    <p:sldId id="1804" r:id="rId16"/>
    <p:sldId id="1681" r:id="rId17"/>
    <p:sldId id="1795" r:id="rId18"/>
    <p:sldId id="1805" r:id="rId19"/>
    <p:sldId id="1725" r:id="rId20"/>
    <p:sldId id="1765" r:id="rId21"/>
  </p:sldIdLst>
  <p:sldSz cx="10772775" cy="6059488"/>
  <p:notesSz cx="6858000" cy="9144000"/>
  <p:defaultTextStyle>
    <a:defPPr>
      <a:defRPr lang="fr-FR"/>
    </a:defPPr>
    <a:lvl1pPr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01650" indent="-44450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04888" indent="-90488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08125" indent="-13652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09775" indent="-18097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09">
          <p15:clr>
            <a:srgbClr val="A4A3A4"/>
          </p15:clr>
        </p15:guide>
        <p15:guide id="2" pos="33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700"/>
    <a:srgbClr val="CC0066"/>
    <a:srgbClr val="229023"/>
    <a:srgbClr val="F39200"/>
    <a:srgbClr val="E05314"/>
    <a:srgbClr val="6600CC"/>
    <a:srgbClr val="7A286A"/>
    <a:srgbClr val="511F74"/>
    <a:srgbClr val="00294B"/>
    <a:srgbClr val="4564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06" autoAdjust="0"/>
    <p:restoredTop sz="96291" autoAdjust="0"/>
  </p:normalViewPr>
  <p:slideViewPr>
    <p:cSldViewPr>
      <p:cViewPr varScale="1">
        <p:scale>
          <a:sx n="133" d="100"/>
          <a:sy n="133" d="100"/>
        </p:scale>
        <p:origin x="200" y="384"/>
      </p:cViewPr>
      <p:guideLst>
        <p:guide orient="horz" pos="1909"/>
        <p:guide pos="33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5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0983F0-3B2B-4346-9D34-6FF74AEF7015}" type="datetimeFigureOut">
              <a:rPr lang="fr-FR"/>
              <a:pPr>
                <a:defRPr/>
              </a:pPr>
              <a:t>23/01/2024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BC699F-DBFB-4FA7-9A20-949047200E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952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-logo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8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3918" y="149425"/>
            <a:ext cx="8424938" cy="432048"/>
          </a:xfrm>
        </p:spPr>
        <p:txBody>
          <a:bodyPr>
            <a:normAutofit/>
          </a:bodyPr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IAS Program on HEP 2024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0257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7" cy="605948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IAS Program on HEP 2024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7070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7" cy="6059484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2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IAS Program on HEP 2024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10308112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454127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troduction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1445569"/>
            <a:ext cx="10308112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IAS Program on HEP 2024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959903" y="481445"/>
            <a:ext cx="43204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b="0" dirty="0">
                <a:solidFill>
                  <a:schemeClr val="bg1"/>
                </a:solidFill>
              </a:rPr>
              <a:t>IN2P3</a:t>
            </a:r>
          </a:p>
        </p:txBody>
      </p:sp>
    </p:spTree>
    <p:extLst>
      <p:ext uri="{BB962C8B-B14F-4D97-AF65-F5344CB8AC3E}">
        <p14:creationId xmlns:p14="http://schemas.microsoft.com/office/powerpoint/2010/main" val="901638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7" cy="605948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2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IAS Program on HEP 2024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10308112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49610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7" cy="6059484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2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IAS Program on HEP 2024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10308112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03060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troduction : titre+2 contenus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1445569"/>
            <a:ext cx="5040559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1445569"/>
            <a:ext cx="5040559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/>
          <p:cNvSpPr txBox="1"/>
          <p:nvPr userDrawn="1"/>
        </p:nvSpPr>
        <p:spPr>
          <a:xfrm>
            <a:off x="7959903" y="481445"/>
            <a:ext cx="43204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b="0" dirty="0">
                <a:solidFill>
                  <a:schemeClr val="bg1"/>
                </a:solidFill>
              </a:rPr>
              <a:t>IN2P3</a:t>
            </a:r>
          </a:p>
        </p:txBody>
      </p:sp>
      <p:sp>
        <p:nvSpPr>
          <p:cNvPr id="2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2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IAS Program on HEP 2024</a:t>
            </a:r>
            <a:endParaRPr lang="fr-FR" dirty="0"/>
          </a:p>
        </p:txBody>
      </p:sp>
      <p:sp>
        <p:nvSpPr>
          <p:cNvPr id="2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8089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 : titre+2 contenus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1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IAS Program on HEP 2024</a:t>
            </a:r>
            <a:endParaRPr lang="fr-FR" dirty="0"/>
          </a:p>
        </p:txBody>
      </p:sp>
      <p:sp>
        <p:nvSpPr>
          <p:cNvPr id="1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874272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 : titre+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1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IAS Program on HEP 2024</a:t>
            </a:r>
            <a:endParaRPr lang="fr-FR" dirty="0"/>
          </a:p>
        </p:txBody>
      </p:sp>
      <p:sp>
        <p:nvSpPr>
          <p:cNvPr id="1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311971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22/01/2024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IAS Program on HEP 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66066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22/01/2024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IAS Program on HEP 2024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0810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-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8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3918" y="149425"/>
            <a:ext cx="8424938" cy="432048"/>
          </a:xfrm>
        </p:spPr>
        <p:txBody>
          <a:bodyPr>
            <a:normAutofit/>
          </a:bodyPr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IAS Program on HEP 2024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25629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1363" y="403225"/>
            <a:ext cx="3475037" cy="14144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9938" y="873125"/>
            <a:ext cx="5453062" cy="43053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1363" y="1817688"/>
            <a:ext cx="3475037" cy="33686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22/01/2024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IAS Program on HEP 2024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1461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1363" y="403225"/>
            <a:ext cx="3475037" cy="14144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79938" y="873125"/>
            <a:ext cx="5453062" cy="43053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1363" y="1817688"/>
            <a:ext cx="3475037" cy="33686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22/01/2024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IAS Program on HEP 2024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74690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22/01/2024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IAS Program on HEP 2024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799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08900" y="322263"/>
            <a:ext cx="2322513" cy="5135562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322263"/>
            <a:ext cx="6815137" cy="5135562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22/01/2024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IAS Program on HEP 2024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9616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-ijcl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3" y="149425"/>
            <a:ext cx="8208911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IAS Program on HEP 2024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3263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-slide-fili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IAS Program on HEP 2024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6062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-slide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IAS Program on HEP 2024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680099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-tutel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IAS Program on HEP 2024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591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8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IAS Program on HEP 2024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614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8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IAS Program on HEP 2024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065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7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IAS Program on HEP 2024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6109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22/01/2024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68700" y="5616575"/>
            <a:ext cx="363537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IAS Program on HEP 2024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08888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1596-5F9D-49C5-9701-16B3CA543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46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1" r:id="rId3"/>
    <p:sldLayoutId id="2147483708" r:id="rId4"/>
    <p:sldLayoutId id="2147483709" r:id="rId5"/>
    <p:sldLayoutId id="2147483702" r:id="rId6"/>
    <p:sldLayoutId id="2147483703" r:id="rId7"/>
    <p:sldLayoutId id="2147483704" r:id="rId8"/>
    <p:sldLayoutId id="2147483710" r:id="rId9"/>
    <p:sldLayoutId id="2147483711" r:id="rId10"/>
    <p:sldLayoutId id="2147483726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22/01/2024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68700" y="5616575"/>
            <a:ext cx="363537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IAS Program on HEP 2024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08888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7178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png"/><Relationship Id="rId7" Type="http://schemas.openxmlformats.org/officeDocument/2006/relationships/image" Target="../media/image56.jpeg"/><Relationship Id="rId2" Type="http://schemas.openxmlformats.org/officeDocument/2006/relationships/image" Target="../media/image51.tif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Relationship Id="rId9" Type="http://schemas.openxmlformats.org/officeDocument/2006/relationships/image" Target="../media/image5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10" Type="http://schemas.openxmlformats.org/officeDocument/2006/relationships/image" Target="../media/image67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ijclab.in2p3.fr/event/9521/" TargetMode="External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0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ftp/arxiv/papers/2201/2201.07895.pdf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tif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4.pn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399BE65-DD4B-B160-AFB0-C85B33F81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22/01/2024</a:t>
            </a:r>
            <a:endParaRPr lang="fr-FR" dirty="0">
              <a:latin typeface="+mn-lt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8E9587C-A18B-7CF5-DA57-180865224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IAS Program on HEP 2024</a:t>
            </a:r>
            <a:endParaRPr lang="fr-FR" dirty="0">
              <a:latin typeface="+mn-lt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2BA0A16-87B2-6E47-B829-A9F0FAF42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</a:t>
            </a:fld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B30F87A-39AD-DA88-D040-309BB7856B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915" y="1119018"/>
            <a:ext cx="8352928" cy="443100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54CA3048-889C-AEBD-24F5-A2DFD4E049BB}"/>
              </a:ext>
            </a:extLst>
          </p:cNvPr>
          <p:cNvSpPr txBox="1"/>
          <p:nvPr/>
        </p:nvSpPr>
        <p:spPr>
          <a:xfrm>
            <a:off x="1253600" y="1013520"/>
            <a:ext cx="7445155" cy="16190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en-GB" sz="2600" dirty="0">
                <a:solidFill>
                  <a:schemeClr val="bg1"/>
                </a:solidFill>
                <a:latin typeface="+mn-lt"/>
              </a:rPr>
              <a:t>IAS Program on HEP 2024</a:t>
            </a:r>
            <a:endParaRPr lang="en-GB" sz="2600" dirty="0">
              <a:solidFill>
                <a:srgbClr val="FF6700"/>
              </a:solidFill>
              <a:latin typeface="+mn-lt"/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en-GB" sz="2400" dirty="0">
                <a:solidFill>
                  <a:srgbClr val="FF6700"/>
                </a:solidFill>
                <a:latin typeface="+mn-lt"/>
              </a:rPr>
              <a:t>PERLE Status at IJCLab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en-GB" sz="1800" dirty="0">
                <a:solidFill>
                  <a:schemeClr val="bg1"/>
                </a:solidFill>
                <a:latin typeface="+mn-lt"/>
              </a:rPr>
              <a:t>Walid Kaabi (IJCLab-CNRS)</a:t>
            </a:r>
            <a:endParaRPr lang="en-GB" sz="1800" dirty="0">
              <a:solidFill>
                <a:srgbClr val="FF67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23877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>
            <a:extLst>
              <a:ext uri="{FF2B5EF4-FFF2-40B4-BE49-F238E27FC236}">
                <a16:creationId xmlns:a16="http://schemas.microsoft.com/office/drawing/2014/main" id="{A0F5F689-F331-4317-29F9-936F1C47E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047" y="149521"/>
            <a:ext cx="7093269" cy="432034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PERLE Lattice optimization</a:t>
            </a:r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934904C9-407A-D5EC-4A57-4097ACD5A1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042" y="1345861"/>
            <a:ext cx="5482594" cy="1251850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BF17B3C5-42A4-434D-0C02-3C37BEF8C9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4353" y="2021665"/>
            <a:ext cx="4824378" cy="136810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28B8F0E-C7D7-C9EB-1096-2E019DA0CE76}"/>
              </a:ext>
            </a:extLst>
          </p:cNvPr>
          <p:cNvSpPr txBox="1"/>
          <p:nvPr/>
        </p:nvSpPr>
        <p:spPr>
          <a:xfrm>
            <a:off x="201983" y="869576"/>
            <a:ext cx="103797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/>
              <a:t>Lattices and optics for the 500 MeV and 250MeV PERLE versions were studied and optimised: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09179C4-C9E5-3166-FAFF-1F37EBD3CCF8}"/>
              </a:ext>
            </a:extLst>
          </p:cNvPr>
          <p:cNvSpPr txBox="1"/>
          <p:nvPr/>
        </p:nvSpPr>
        <p:spPr>
          <a:xfrm>
            <a:off x="201983" y="3389773"/>
            <a:ext cx="102968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1" indent="-285741">
              <a:buFont typeface="Wingdings" pitchFamily="2" charset="2"/>
              <a:buChar char="§"/>
            </a:pPr>
            <a:r>
              <a:rPr lang="en-GB" sz="1600" dirty="0"/>
              <a:t>A full 1st order calculation were finished and a complete 250 and 500 MeV lattice is now available.  </a:t>
            </a:r>
          </a:p>
          <a:p>
            <a:pPr marL="285741" indent="-285741">
              <a:buFont typeface="Wingdings" pitchFamily="2" charset="2"/>
              <a:buChar char="§"/>
            </a:pPr>
            <a:r>
              <a:rPr lang="en-GB" sz="1600" dirty="0"/>
              <a:t>The stability of the lattice was crosscheck with different codes (OPTIM6, MADX &amp; BMAD).</a:t>
            </a:r>
          </a:p>
          <a:p>
            <a:pPr marL="285741" indent="-285741">
              <a:buFont typeface="Wingdings" pitchFamily="2" charset="2"/>
              <a:buChar char="§"/>
            </a:pPr>
            <a:r>
              <a:rPr lang="en-GB" sz="1600" dirty="0"/>
              <a:t>First specifications of quadrupoles and dipoles in switchyards &amp; arc sections are obtained.</a:t>
            </a:r>
          </a:p>
          <a:p>
            <a:endParaRPr lang="en-GB" sz="1600" dirty="0"/>
          </a:p>
          <a:p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dirty="0"/>
              <a:t>Further studies are ongoing/to be done: correction of nonlinear aberrations with multipoles, momentum acceptance, longitudinal match… </a:t>
            </a:r>
          </a:p>
          <a:p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dirty="0"/>
              <a:t>In addition to beam dynamics studies: Start to end simulations with CSR and microbunching, Multiparticle tracking, BBU, Impedance analysis and Wakefield effect mitigation …    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F937AB4-3AD4-B1A7-82BD-14B565C96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70403F-8B14-4168-F52C-6F8E32DF8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IAS Program on HEP 2024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C5CA9D-D9E6-9860-B43C-F102D01F9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8274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22/01/2024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11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IAS Program on HEP 2024</a:t>
            </a:r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D3988D1C-9A8B-B619-6EFD-6B9BB83E9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/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Bunch Filling Pattern studies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0B7FC5D-04BA-E900-052E-E3975BE3BE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2476" y="1276504"/>
            <a:ext cx="6262021" cy="38412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D76EF789-9E00-F3B5-73EA-ED28D6127BF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3402" y="1276776"/>
            <a:ext cx="6263545" cy="3841200"/>
          </a:xfrm>
          <a:prstGeom prst="rect">
            <a:avLst/>
          </a:prstGeom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0BD95CDF-39BE-CF99-757A-D25C28D40C2B}"/>
              </a:ext>
            </a:extLst>
          </p:cNvPr>
          <p:cNvGrpSpPr/>
          <p:nvPr/>
        </p:nvGrpSpPr>
        <p:grpSpPr>
          <a:xfrm>
            <a:off x="4090939" y="1157536"/>
            <a:ext cx="6264000" cy="4112729"/>
            <a:chOff x="4090243" y="1157536"/>
            <a:chExt cx="6264000" cy="4112729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EC189721-63F3-1ECC-5C89-4EE3D9BAB9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90243" y="1157536"/>
              <a:ext cx="6264000" cy="4112729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95ABAED-AC9E-E776-3C6A-1435272F92BB}"/>
                </a:ext>
              </a:extLst>
            </p:cNvPr>
            <p:cNvSpPr/>
            <p:nvPr/>
          </p:nvSpPr>
          <p:spPr>
            <a:xfrm>
              <a:off x="4090698" y="4397896"/>
              <a:ext cx="287577" cy="8640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5226C416-D9EA-BC59-D8D3-5A5426E8834F}"/>
              </a:ext>
            </a:extLst>
          </p:cNvPr>
          <p:cNvSpPr txBox="1"/>
          <p:nvPr/>
        </p:nvSpPr>
        <p:spPr>
          <a:xfrm>
            <a:off x="201810" y="941512"/>
            <a:ext cx="4176465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u="sng" dirty="0">
                <a:latin typeface="+mn-lt"/>
                <a:cs typeface="Arial" panose="020B0604020202020204" pitchFamily="34" charset="0"/>
              </a:rPr>
              <a:t>In the injection line: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500" dirty="0">
                <a:latin typeface="+mn-lt"/>
                <a:cs typeface="Arial" panose="020B0604020202020204" pitchFamily="34" charset="0"/>
              </a:rPr>
              <a:t>500 </a:t>
            </a:r>
            <a:r>
              <a:rPr lang="en-GB" sz="1500" dirty="0" err="1">
                <a:latin typeface="+mn-lt"/>
                <a:cs typeface="Arial" panose="020B0604020202020204" pitchFamily="34" charset="0"/>
              </a:rPr>
              <a:t>pC</a:t>
            </a:r>
            <a:r>
              <a:rPr lang="en-GB" sz="1500" dirty="0">
                <a:latin typeface="+mn-lt"/>
                <a:cs typeface="Arial" panose="020B0604020202020204" pitchFamily="34" charset="0"/>
              </a:rPr>
              <a:t> e- </a:t>
            </a:r>
            <a:r>
              <a:rPr lang="en-GB" sz="1500" dirty="0" err="1">
                <a:latin typeface="+mn-lt"/>
                <a:cs typeface="Arial" panose="020B0604020202020204" pitchFamily="34" charset="0"/>
              </a:rPr>
              <a:t>bunchs</a:t>
            </a:r>
            <a:r>
              <a:rPr lang="en-GB" sz="1500" dirty="0">
                <a:latin typeface="+mn-lt"/>
                <a:cs typeface="Arial" panose="020B0604020202020204" pitchFamily="34" charset="0"/>
              </a:rPr>
              <a:t> generated at </a:t>
            </a:r>
            <a:r>
              <a:rPr lang="en-GB" sz="1500" dirty="0" err="1">
                <a:latin typeface="+mn-lt"/>
                <a:cs typeface="Arial" panose="020B0604020202020204" pitchFamily="34" charset="0"/>
              </a:rPr>
              <a:t>f</a:t>
            </a:r>
            <a:r>
              <a:rPr lang="en-GB" sz="1500" baseline="-25000" dirty="0" err="1">
                <a:latin typeface="+mn-lt"/>
                <a:cs typeface="Arial" panose="020B0604020202020204" pitchFamily="34" charset="0"/>
              </a:rPr>
              <a:t>inj</a:t>
            </a:r>
            <a:r>
              <a:rPr lang="en-GB" sz="1500" dirty="0">
                <a:latin typeface="+mn-lt"/>
                <a:cs typeface="Arial" panose="020B0604020202020204" pitchFamily="34" charset="0"/>
              </a:rPr>
              <a:t>= 40 MHz</a:t>
            </a:r>
          </a:p>
          <a:p>
            <a:pPr marL="787400" lvl="1" indent="-285750">
              <a:buFont typeface="Wingdings" pitchFamily="2" charset="2"/>
              <a:buChar char="à"/>
            </a:pPr>
            <a:r>
              <a:rPr lang="en-GB" sz="1500" dirty="0">
                <a:latin typeface="+mn-lt"/>
                <a:cs typeface="Arial" panose="020B0604020202020204" pitchFamily="34" charset="0"/>
                <a:sym typeface="Wingdings" pitchFamily="2" charset="2"/>
              </a:rPr>
              <a:t>time spacing between bunches: 25 ns</a:t>
            </a:r>
          </a:p>
          <a:p>
            <a:pPr marL="787400" lvl="1" indent="-285750">
              <a:buFont typeface="Wingdings" pitchFamily="2" charset="2"/>
              <a:buChar char="à"/>
            </a:pPr>
            <a:r>
              <a:rPr lang="en-GB" sz="1500" dirty="0">
                <a:latin typeface="+mn-lt"/>
                <a:cs typeface="Arial" panose="020B0604020202020204" pitchFamily="34" charset="0"/>
                <a:sym typeface="Wingdings" pitchFamily="2" charset="2"/>
              </a:rPr>
              <a:t>average current: 20 mA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500" dirty="0">
                <a:latin typeface="+mn-lt"/>
                <a:cs typeface="Arial" panose="020B0604020202020204" pitchFamily="34" charset="0"/>
                <a:sym typeface="Wingdings" pitchFamily="2" charset="2"/>
              </a:rPr>
              <a:t>Bunches accelerated to 7 MeV in the injector then injected into the ERL loop</a:t>
            </a:r>
          </a:p>
          <a:p>
            <a:r>
              <a:rPr lang="en-GB" sz="1500" b="1" u="sng" dirty="0">
                <a:latin typeface="+mn-lt"/>
                <a:cs typeface="Arial" panose="020B0604020202020204" pitchFamily="34" charset="0"/>
                <a:sym typeface="Wingdings" pitchFamily="2" charset="2"/>
              </a:rPr>
              <a:t>ERL Loop:</a:t>
            </a:r>
          </a:p>
          <a:p>
            <a:r>
              <a:rPr lang="en-GB" sz="1500" dirty="0">
                <a:latin typeface="+mn-lt"/>
                <a:cs typeface="Arial" panose="020B0604020202020204" pitchFamily="34" charset="0"/>
                <a:sym typeface="Wingdings" pitchFamily="2" charset="2"/>
              </a:rPr>
              <a:t>Cavity frequency: </a:t>
            </a:r>
            <a:r>
              <a:rPr lang="en-GB" sz="1500" dirty="0" err="1">
                <a:latin typeface="+mn-lt"/>
                <a:cs typeface="Arial" panose="020B0604020202020204" pitchFamily="34" charset="0"/>
                <a:sym typeface="Wingdings" pitchFamily="2" charset="2"/>
              </a:rPr>
              <a:t>f</a:t>
            </a:r>
            <a:r>
              <a:rPr lang="en-GB" sz="1500" baseline="-25000" dirty="0" err="1">
                <a:latin typeface="+mn-lt"/>
                <a:cs typeface="Arial" panose="020B0604020202020204" pitchFamily="34" charset="0"/>
                <a:sym typeface="Wingdings" pitchFamily="2" charset="2"/>
              </a:rPr>
              <a:t>RF</a:t>
            </a:r>
            <a:r>
              <a:rPr lang="en-GB" sz="1500" dirty="0">
                <a:latin typeface="+mn-lt"/>
                <a:cs typeface="Arial" panose="020B0604020202020204" pitchFamily="34" charset="0"/>
                <a:sym typeface="Wingdings" pitchFamily="2" charset="2"/>
              </a:rPr>
              <a:t>= 801,58 MHz (</a:t>
            </a:r>
            <a:r>
              <a:rPr lang="en-US" altLang="en-US" sz="1500" dirty="0" err="1">
                <a:latin typeface="Symbol" panose="05050102010706020507" pitchFamily="18" charset="2"/>
              </a:rPr>
              <a:t>l</a:t>
            </a:r>
            <a:r>
              <a:rPr lang="en-US" altLang="en-US" sz="1500" baseline="-25000" dirty="0" err="1">
                <a:latin typeface="+mn-lt"/>
              </a:rPr>
              <a:t>RF</a:t>
            </a:r>
            <a:r>
              <a:rPr lang="en-US" altLang="en-US" sz="1500" dirty="0">
                <a:latin typeface="+mn-lt"/>
              </a:rPr>
              <a:t>= 34.7 cm</a:t>
            </a:r>
            <a:r>
              <a:rPr lang="en-GB" sz="1500" dirty="0">
                <a:latin typeface="+mn-lt"/>
                <a:cs typeface="Arial" panose="020B0604020202020204" pitchFamily="34" charset="0"/>
                <a:sym typeface="Wingdings" pitchFamily="2" charset="2"/>
              </a:rPr>
              <a:t>)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500" dirty="0" err="1">
                <a:latin typeface="+mn-lt"/>
                <a:cs typeface="Arial" panose="020B0604020202020204" pitchFamily="34" charset="0"/>
                <a:sym typeface="Wingdings" pitchFamily="2" charset="2"/>
              </a:rPr>
              <a:t>f</a:t>
            </a:r>
            <a:r>
              <a:rPr lang="en-GB" sz="1500" baseline="-25000" dirty="0" err="1">
                <a:latin typeface="+mn-lt"/>
                <a:cs typeface="Arial" panose="020B0604020202020204" pitchFamily="34" charset="0"/>
                <a:sym typeface="Wingdings" pitchFamily="2" charset="2"/>
              </a:rPr>
              <a:t>RF</a:t>
            </a:r>
            <a:r>
              <a:rPr lang="en-GB" sz="1500" dirty="0">
                <a:latin typeface="+mn-lt"/>
                <a:cs typeface="Arial" panose="020B0604020202020204" pitchFamily="34" charset="0"/>
                <a:sym typeface="Wingdings" pitchFamily="2" charset="2"/>
              </a:rPr>
              <a:t>/</a:t>
            </a:r>
            <a:r>
              <a:rPr lang="en-GB" sz="1500" dirty="0" err="1">
                <a:latin typeface="+mn-lt"/>
                <a:cs typeface="Arial" panose="020B0604020202020204" pitchFamily="34" charset="0"/>
                <a:sym typeface="Wingdings" pitchFamily="2" charset="2"/>
              </a:rPr>
              <a:t>f</a:t>
            </a:r>
            <a:r>
              <a:rPr lang="en-GB" sz="1500" baseline="-25000" dirty="0" err="1">
                <a:latin typeface="+mn-lt"/>
                <a:cs typeface="Arial" panose="020B0604020202020204" pitchFamily="34" charset="0"/>
                <a:sym typeface="Wingdings" pitchFamily="2" charset="2"/>
              </a:rPr>
              <a:t>inj</a:t>
            </a:r>
            <a:r>
              <a:rPr lang="en-GB" sz="1500" baseline="-25000" dirty="0">
                <a:latin typeface="+mn-lt"/>
                <a:cs typeface="Arial" panose="020B0604020202020204" pitchFamily="34" charset="0"/>
                <a:sym typeface="Wingdings" pitchFamily="2" charset="2"/>
              </a:rPr>
              <a:t> = </a:t>
            </a:r>
            <a:r>
              <a:rPr lang="en-GB" sz="1500" dirty="0">
                <a:latin typeface="+mn-lt"/>
                <a:cs typeface="Arial" panose="020B0604020202020204" pitchFamily="34" charset="0"/>
                <a:sym typeface="Wingdings" pitchFamily="2" charset="2"/>
              </a:rPr>
              <a:t>20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500" dirty="0">
                <a:latin typeface="+mn-lt"/>
                <a:cs typeface="Arial" panose="020B0604020202020204" pitchFamily="34" charset="0"/>
                <a:sym typeface="Wingdings" pitchFamily="2" charset="2"/>
              </a:rPr>
              <a:t>Length spacing between bunches: 20 </a:t>
            </a:r>
            <a:r>
              <a:rPr lang="en-US" altLang="en-US" sz="1500" dirty="0" err="1">
                <a:latin typeface="Symbol" panose="05050102010706020507" pitchFamily="18" charset="2"/>
              </a:rPr>
              <a:t>l</a:t>
            </a:r>
            <a:r>
              <a:rPr lang="en-US" altLang="en-US" sz="1500" baseline="-25000" dirty="0" err="1">
                <a:latin typeface="+mn-lt"/>
              </a:rPr>
              <a:t>RF</a:t>
            </a:r>
            <a:endParaRPr lang="en-US" altLang="en-US" sz="1500" baseline="-25000" dirty="0">
              <a:latin typeface="+mn-lt"/>
            </a:endParaRPr>
          </a:p>
          <a:p>
            <a:endParaRPr lang="en-US" sz="1500" baseline="-25000" dirty="0">
              <a:latin typeface="+mn-lt"/>
              <a:cs typeface="Arial" panose="020B0604020202020204" pitchFamily="34" charset="0"/>
              <a:sym typeface="Wingdings" pitchFamily="2" charset="2"/>
            </a:endParaRPr>
          </a:p>
          <a:p>
            <a:r>
              <a:rPr lang="en-US" sz="1500" b="1" u="sng" dirty="0">
                <a:latin typeface="+mn-lt"/>
                <a:cs typeface="Arial" panose="020B0604020202020204" pitchFamily="34" charset="0"/>
                <a:sym typeface="Wingdings" pitchFamily="2" charset="2"/>
              </a:rPr>
              <a:t>During the 1</a:t>
            </a:r>
            <a:r>
              <a:rPr lang="en-US" sz="1500" b="1" u="sng" baseline="30000" dirty="0">
                <a:latin typeface="+mn-lt"/>
                <a:cs typeface="Arial" panose="020B0604020202020204" pitchFamily="34" charset="0"/>
                <a:sym typeface="Wingdings" pitchFamily="2" charset="2"/>
              </a:rPr>
              <a:t>st</a:t>
            </a:r>
            <a:r>
              <a:rPr lang="en-US" sz="1500" b="1" u="sng" dirty="0">
                <a:latin typeface="+mn-lt"/>
                <a:cs typeface="Arial" panose="020B0604020202020204" pitchFamily="34" charset="0"/>
                <a:sym typeface="Wingdings" pitchFamily="2" charset="2"/>
              </a:rPr>
              <a:t> Pass: </a:t>
            </a:r>
          </a:p>
          <a:p>
            <a:r>
              <a:rPr lang="en-US" sz="1500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  <a:sym typeface="Wingdings" pitchFamily="2" charset="2"/>
              </a:rPr>
              <a:t>                 </a:t>
            </a:r>
            <a:r>
              <a:rPr lang="en-US" sz="1500" dirty="0">
                <a:solidFill>
                  <a:srgbClr val="C00000"/>
                </a:solidFill>
                <a:latin typeface="+mn-lt"/>
                <a:cs typeface="Arial" panose="020B0604020202020204" pitchFamily="34" charset="0"/>
                <a:sym typeface="Wingdings" pitchFamily="2" charset="2"/>
              </a:rPr>
              <a:t>Linac 1 </a:t>
            </a:r>
            <a:r>
              <a:rPr lang="en-US" sz="1500" dirty="0">
                <a:latin typeface="+mn-lt"/>
                <a:cs typeface="Arial" panose="020B0604020202020204" pitchFamily="34" charset="0"/>
                <a:sym typeface="Wingdings" pitchFamily="2" charset="2"/>
              </a:rPr>
              <a:t> Arc 1  </a:t>
            </a:r>
            <a:r>
              <a:rPr lang="en-US" sz="1500" dirty="0">
                <a:solidFill>
                  <a:srgbClr val="C00000"/>
                </a:solidFill>
                <a:latin typeface="+mn-lt"/>
                <a:cs typeface="Arial" panose="020B0604020202020204" pitchFamily="34" charset="0"/>
                <a:sym typeface="Wingdings" pitchFamily="2" charset="2"/>
              </a:rPr>
              <a:t>Linac 2 </a:t>
            </a:r>
            <a:r>
              <a:rPr lang="en-US" sz="1500" dirty="0">
                <a:latin typeface="+mn-lt"/>
                <a:cs typeface="Arial" panose="020B0604020202020204" pitchFamily="34" charset="0"/>
                <a:sym typeface="Wingdings" pitchFamily="2" charset="2"/>
              </a:rPr>
              <a:t> Arc2</a:t>
            </a:r>
          </a:p>
          <a:p>
            <a:r>
              <a:rPr lang="en-US" sz="1500" dirty="0">
                <a:latin typeface="+mn-lt"/>
                <a:cs typeface="Arial" panose="020B0604020202020204" pitchFamily="34" charset="0"/>
                <a:sym typeface="Wingdings" pitchFamily="2" charset="2"/>
              </a:rPr>
              <a:t>                </a:t>
            </a:r>
            <a:r>
              <a:rPr lang="en-US" sz="1200" dirty="0">
                <a:solidFill>
                  <a:srgbClr val="C00000"/>
                </a:solidFill>
                <a:latin typeface="+mn-lt"/>
                <a:cs typeface="Arial" panose="020B0604020202020204" pitchFamily="34" charset="0"/>
                <a:sym typeface="Wingdings" pitchFamily="2" charset="2"/>
              </a:rPr>
              <a:t>7  89 MeV</a:t>
            </a:r>
            <a:r>
              <a:rPr lang="en-US" sz="1500" dirty="0">
                <a:solidFill>
                  <a:srgbClr val="C00000"/>
                </a:solidFill>
                <a:latin typeface="+mn-lt"/>
                <a:cs typeface="Arial" panose="020B0604020202020204" pitchFamily="34" charset="0"/>
                <a:sym typeface="Wingdings" pitchFamily="2" charset="2"/>
              </a:rPr>
              <a:t>            </a:t>
            </a:r>
            <a:r>
              <a:rPr lang="en-US" sz="1200" dirty="0">
                <a:solidFill>
                  <a:srgbClr val="C00000"/>
                </a:solidFill>
                <a:latin typeface="+mn-lt"/>
                <a:cs typeface="Arial" panose="020B0604020202020204" pitchFamily="34" charset="0"/>
                <a:sym typeface="Wingdings" pitchFamily="2" charset="2"/>
              </a:rPr>
              <a:t>89  171 MeV</a:t>
            </a:r>
          </a:p>
          <a:p>
            <a:r>
              <a:rPr lang="en-US" sz="1500" dirty="0">
                <a:latin typeface="+mn-lt"/>
                <a:cs typeface="Arial" panose="020B0604020202020204" pitchFamily="34" charset="0"/>
                <a:sym typeface="Wingdings" pitchFamily="2" charset="2"/>
              </a:rPr>
              <a:t>1</a:t>
            </a:r>
            <a:r>
              <a:rPr lang="en-US" sz="1500" baseline="30000" dirty="0">
                <a:latin typeface="+mn-lt"/>
                <a:cs typeface="Arial" panose="020B0604020202020204" pitchFamily="34" charset="0"/>
                <a:sym typeface="Wingdings" pitchFamily="2" charset="2"/>
              </a:rPr>
              <a:t>st</a:t>
            </a:r>
            <a:r>
              <a:rPr lang="en-US" sz="1500" dirty="0">
                <a:latin typeface="+mn-lt"/>
                <a:cs typeface="Arial" panose="020B0604020202020204" pitchFamily="34" charset="0"/>
                <a:sym typeface="Wingdings" pitchFamily="2" charset="2"/>
              </a:rPr>
              <a:t> Pass length= 167 </a:t>
            </a:r>
            <a:r>
              <a:rPr lang="en-US" altLang="en-US" sz="1500" dirty="0" err="1">
                <a:latin typeface="Symbol" panose="05050102010706020507" pitchFamily="18" charset="2"/>
              </a:rPr>
              <a:t>l</a:t>
            </a:r>
            <a:r>
              <a:rPr lang="en-US" altLang="en-US" sz="1500" baseline="-25000" dirty="0" err="1">
                <a:latin typeface="+mn-lt"/>
              </a:rPr>
              <a:t>RF</a:t>
            </a:r>
            <a:r>
              <a:rPr lang="en-US" altLang="en-US" sz="1500" baseline="-25000" dirty="0">
                <a:latin typeface="+mn-lt"/>
              </a:rPr>
              <a:t> </a:t>
            </a:r>
          </a:p>
          <a:p>
            <a:pPr marL="171450" indent="-171450">
              <a:buFont typeface="Wingdings" pitchFamily="2" charset="2"/>
              <a:buChar char="à"/>
            </a:pPr>
            <a:r>
              <a:rPr lang="en-US" altLang="en-US" sz="1500" dirty="0">
                <a:latin typeface="+mn-lt"/>
                <a:sym typeface="Wingdings" pitchFamily="2" charset="2"/>
              </a:rPr>
              <a:t>8 </a:t>
            </a:r>
            <a:r>
              <a:rPr lang="en-US" altLang="en-US" sz="1500" dirty="0" err="1">
                <a:latin typeface="+mn-lt"/>
                <a:sym typeface="Wingdings" pitchFamily="2" charset="2"/>
              </a:rPr>
              <a:t>bunchs</a:t>
            </a:r>
            <a:r>
              <a:rPr lang="en-US" altLang="en-US" sz="1500" dirty="0">
                <a:latin typeface="+mn-lt"/>
                <a:sym typeface="Wingdings" pitchFamily="2" charset="2"/>
              </a:rPr>
              <a:t> injected in  the 1</a:t>
            </a:r>
            <a:r>
              <a:rPr lang="en-US" altLang="en-US" sz="1500" baseline="30000" dirty="0">
                <a:latin typeface="+mn-lt"/>
                <a:sym typeface="Wingdings" pitchFamily="2" charset="2"/>
              </a:rPr>
              <a:t>st</a:t>
            </a:r>
            <a:r>
              <a:rPr lang="en-US" altLang="en-US" sz="1500" dirty="0">
                <a:latin typeface="+mn-lt"/>
                <a:sym typeface="Wingdings" pitchFamily="2" charset="2"/>
              </a:rPr>
              <a:t> pass.</a:t>
            </a:r>
          </a:p>
          <a:p>
            <a:pPr marL="171450" indent="-171450">
              <a:buFont typeface="Wingdings" pitchFamily="2" charset="2"/>
              <a:buChar char="à"/>
            </a:pPr>
            <a:r>
              <a:rPr lang="en-US" sz="1500" dirty="0">
                <a:latin typeface="+mn-lt"/>
                <a:cs typeface="Arial" panose="020B0604020202020204" pitchFamily="34" charset="0"/>
                <a:sym typeface="Wingdings" pitchFamily="2" charset="2"/>
              </a:rPr>
              <a:t>The 9</a:t>
            </a:r>
            <a:r>
              <a:rPr lang="en-US" sz="1500" baseline="30000" dirty="0">
                <a:latin typeface="+mn-lt"/>
                <a:cs typeface="Arial" panose="020B0604020202020204" pitchFamily="34" charset="0"/>
                <a:sym typeface="Wingdings" pitchFamily="2" charset="2"/>
              </a:rPr>
              <a:t>th</a:t>
            </a:r>
            <a:r>
              <a:rPr lang="en-US" sz="1500" dirty="0">
                <a:latin typeface="+mn-lt"/>
                <a:cs typeface="Arial" panose="020B0604020202020204" pitchFamily="34" charset="0"/>
                <a:sym typeface="Wingdings" pitchFamily="2" charset="2"/>
              </a:rPr>
              <a:t> bunch Injected is followed by the 1</a:t>
            </a:r>
            <a:r>
              <a:rPr lang="en-US" sz="1500" baseline="30000" dirty="0">
                <a:latin typeface="+mn-lt"/>
                <a:cs typeface="Arial" panose="020B0604020202020204" pitchFamily="34" charset="0"/>
                <a:sym typeface="Wingdings" pitchFamily="2" charset="2"/>
              </a:rPr>
              <a:t>st</a:t>
            </a:r>
            <a:r>
              <a:rPr lang="en-US" sz="1500" dirty="0">
                <a:latin typeface="+mn-lt"/>
                <a:cs typeface="Arial" panose="020B0604020202020204" pitchFamily="34" charset="0"/>
                <a:sym typeface="Wingdings" pitchFamily="2" charset="2"/>
              </a:rPr>
              <a:t> accelerated bunch in pass 1 that start pass 2 (spaced by 7 </a:t>
            </a:r>
            <a:r>
              <a:rPr lang="en-US" altLang="en-US" sz="1500" dirty="0" err="1">
                <a:latin typeface="Symbol" panose="05050102010706020507" pitchFamily="18" charset="2"/>
              </a:rPr>
              <a:t>l</a:t>
            </a:r>
            <a:r>
              <a:rPr lang="en-US" altLang="en-US" sz="1500" baseline="-25000" dirty="0" err="1">
                <a:latin typeface="+mn-lt"/>
              </a:rPr>
              <a:t>RF</a:t>
            </a:r>
            <a:r>
              <a:rPr lang="en-US" sz="1500" dirty="0">
                <a:latin typeface="+mn-lt"/>
                <a:cs typeface="Arial" panose="020B0604020202020204" pitchFamily="34" charset="0"/>
                <a:sym typeface="Wingdings" pitchFamily="2" charset="2"/>
              </a:rPr>
              <a:t>).</a:t>
            </a:r>
            <a:endParaRPr lang="en-GB" sz="1500" dirty="0">
              <a:latin typeface="+mn-lt"/>
              <a:cs typeface="Arial" panose="020B0604020202020204" pitchFamily="34" charset="0"/>
              <a:sym typeface="Wingdings" pitchFamily="2" charset="2"/>
            </a:endParaRPr>
          </a:p>
          <a:p>
            <a:r>
              <a:rPr lang="en-GB" sz="1500" dirty="0">
                <a:latin typeface="+mn-lt"/>
              </a:rPr>
              <a:t>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B536C82-1843-A6CB-FA47-218EC2D82D0C}"/>
              </a:ext>
            </a:extLst>
          </p:cNvPr>
          <p:cNvSpPr txBox="1"/>
          <p:nvPr/>
        </p:nvSpPr>
        <p:spPr>
          <a:xfrm>
            <a:off x="6610523" y="78820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rgbClr val="F39200"/>
                </a:solidFill>
                <a:latin typeface="+mn-lt"/>
              </a:rPr>
              <a:t>Pass 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ADFE0A5-2498-46D1-5ECD-B415C7701094}"/>
              </a:ext>
            </a:extLst>
          </p:cNvPr>
          <p:cNvSpPr txBox="1"/>
          <p:nvPr/>
        </p:nvSpPr>
        <p:spPr>
          <a:xfrm>
            <a:off x="6610523" y="86021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rgbClr val="F39200"/>
                </a:solidFill>
                <a:latin typeface="+mn-lt"/>
              </a:rPr>
              <a:t>Pass 1-2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574D55C-26A1-2033-221A-F9764A0B86C7}"/>
              </a:ext>
            </a:extLst>
          </p:cNvPr>
          <p:cNvSpPr txBox="1"/>
          <p:nvPr/>
        </p:nvSpPr>
        <p:spPr>
          <a:xfrm>
            <a:off x="6610523" y="86950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rgbClr val="F39200"/>
                </a:solidFill>
                <a:latin typeface="+mn-lt"/>
              </a:rPr>
              <a:t>Pass 1-6</a:t>
            </a:r>
          </a:p>
        </p:txBody>
      </p:sp>
    </p:spTree>
    <p:extLst>
      <p:ext uri="{BB962C8B-B14F-4D97-AF65-F5344CB8AC3E}">
        <p14:creationId xmlns:p14="http://schemas.microsoft.com/office/powerpoint/2010/main" val="33293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2" grpId="1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22/01/2024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12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IAS Program on HEP 2024</a:t>
            </a:r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D3988D1C-9A8B-B619-6EFD-6B9BB83E9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/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Bunch Filling Pattern 250 MeV Vs. 500 MeV version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15F1E1F-5D76-CA94-3A65-A53CA0095B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0427" y="797496"/>
            <a:ext cx="7054552" cy="4775983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7541F2A-9358-B324-6E66-BE3F7D856B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96" y="1073132"/>
            <a:ext cx="3610161" cy="461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276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id="{28C5EDD7-AFFD-6A14-8BF2-FF769AB56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43" y="126917"/>
            <a:ext cx="8136638" cy="432034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PERLE e- Source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5D22835-B4AF-284B-082C-A6E0F68FAD65}"/>
              </a:ext>
            </a:extLst>
          </p:cNvPr>
          <p:cNvSpPr txBox="1"/>
          <p:nvPr/>
        </p:nvSpPr>
        <p:spPr>
          <a:xfrm>
            <a:off x="345992" y="725564"/>
            <a:ext cx="1029680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Acquisition of a DC gun from Research Instruments GmbH (RI). </a:t>
            </a:r>
          </a:p>
          <a:p>
            <a:endParaRPr lang="en-GB" sz="16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dirty="0"/>
              <a:t>A Gun with Cornell design (400 </a:t>
            </a:r>
            <a:r>
              <a:rPr lang="en-GB" sz="1600" dirty="0" err="1"/>
              <a:t>pC</a:t>
            </a:r>
            <a:r>
              <a:rPr lang="en-GB" sz="1600" dirty="0"/>
              <a:t>, 50 MHz demonstrated), fully equipped, in load-lock version   </a:t>
            </a:r>
          </a:p>
          <a:p>
            <a:pPr marL="285741" indent="-285741">
              <a:buFont typeface="Wingdings" pitchFamily="2" charset="2"/>
              <a:buChar char="à"/>
            </a:pPr>
            <a:r>
              <a:rPr lang="en-GB" sz="1600" dirty="0"/>
              <a:t>Equipped with a Photocathode preparation facility</a:t>
            </a:r>
          </a:p>
          <a:p>
            <a:pPr marL="285741" indent="-285741">
              <a:buFont typeface="Wingdings" pitchFamily="2" charset="2"/>
              <a:buChar char="à"/>
            </a:pPr>
            <a:r>
              <a:rPr lang="en-GB" sz="1600" dirty="0"/>
              <a:t>HV power supply suited for high bunch charge (designed for 40 mA, 450 kV)</a:t>
            </a:r>
          </a:p>
          <a:p>
            <a:pPr marL="285741" indent="-285741">
              <a:buFont typeface="Wingdings" pitchFamily="2" charset="2"/>
              <a:buChar char="à"/>
            </a:pPr>
            <a:r>
              <a:rPr lang="en-GB" sz="1600" dirty="0"/>
              <a:t>The gun was commissioned and tested at high rep rate, at a limited bunch charge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5A1C0EE-DB7D-F16E-88F0-568FA1196A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010" y="1301609"/>
            <a:ext cx="3729169" cy="320407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D778171-F141-BB97-B041-20ACD55018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0315" y="1379023"/>
            <a:ext cx="3102217" cy="231068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5882708-2085-A22F-0FDD-B8017042EB4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5811" y="2347960"/>
            <a:ext cx="2782976" cy="2055300"/>
          </a:xfrm>
          <a:prstGeom prst="rect">
            <a:avLst/>
          </a:prstGeom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id="{4B874930-4D68-8AB8-92A3-AC071CAAE0F0}"/>
              </a:ext>
            </a:extLst>
          </p:cNvPr>
          <p:cNvGrpSpPr/>
          <p:nvPr/>
        </p:nvGrpSpPr>
        <p:grpSpPr>
          <a:xfrm>
            <a:off x="551473" y="1222797"/>
            <a:ext cx="9951352" cy="3276215"/>
            <a:chOff x="591673" y="1394693"/>
            <a:chExt cx="11262730" cy="3707951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4C81E97F-91CA-11BC-14DD-1042662165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1673" y="1394694"/>
              <a:ext cx="5353861" cy="3703496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968297BA-294D-5406-BB31-2C2B129E7DD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45534" y="1394693"/>
              <a:ext cx="5908869" cy="3707951"/>
            </a:xfrm>
            <a:prstGeom prst="rect">
              <a:avLst/>
            </a:prstGeom>
          </p:spPr>
        </p:pic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D335A8E5-11CD-0331-CFCB-447F8577544F}"/>
                </a:ext>
              </a:extLst>
            </p:cNvPr>
            <p:cNvSpPr txBox="1"/>
            <p:nvPr/>
          </p:nvSpPr>
          <p:spPr>
            <a:xfrm>
              <a:off x="1744378" y="4550488"/>
              <a:ext cx="8666233" cy="473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121" dirty="0">
                  <a:solidFill>
                    <a:schemeClr val="bg1"/>
                  </a:solidFill>
                </a:rPr>
                <a:t>The equipment were received at Orsay end of December.</a:t>
              </a:r>
            </a:p>
          </p:txBody>
        </p:sp>
      </p:grp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47925FE-287B-14FB-6F49-1523DD919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241F4CFF-CF0E-C2A2-E484-11A518303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IAS Program on HEP 2024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BCE82D97-750E-507D-0CA0-28A2B3B37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1228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id="{28C5EDD7-AFFD-6A14-8BF2-FF769AB56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43" y="126917"/>
            <a:ext cx="8136638" cy="432034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PERLE e- Source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5D22835-B4AF-284B-082C-A6E0F68FAD65}"/>
              </a:ext>
            </a:extLst>
          </p:cNvPr>
          <p:cNvSpPr txBox="1"/>
          <p:nvPr/>
        </p:nvSpPr>
        <p:spPr>
          <a:xfrm>
            <a:off x="345992" y="653480"/>
            <a:ext cx="10080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The e- Gun: Main piece of the puzzle (and most fragile one) was dismounted last week in cleanroom @ RI. Shipment to IJCLab is foreseen on Friday this week.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47925FE-287B-14FB-6F49-1523DD919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241F4CFF-CF0E-C2A2-E484-11A518303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IAS Program on HEP 2024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BCE82D97-750E-507D-0CA0-28A2B3B37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11E87DF-BA3F-6C15-0264-25870F1E79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298" y="1373559"/>
            <a:ext cx="2465081" cy="413781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1259098-E0A2-9724-E6D9-041EB0DBE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2544" y="1733600"/>
            <a:ext cx="4531472" cy="2022723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39EBC5F4-8493-0F2E-1A8C-3566358346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0040" y="1373559"/>
            <a:ext cx="1852851" cy="4137816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F5187DCF-E26D-E42E-7750-273EE6758C19}"/>
              </a:ext>
            </a:extLst>
          </p:cNvPr>
          <p:cNvSpPr txBox="1"/>
          <p:nvPr/>
        </p:nvSpPr>
        <p:spPr>
          <a:xfrm>
            <a:off x="3322544" y="4109864"/>
            <a:ext cx="4531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rgbClr val="C00000"/>
                </a:solidFill>
                <a:latin typeface="+mn-lt"/>
              </a:rPr>
              <a:t>Installation of the e- source at IJCLab will start next week.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rgbClr val="C00000"/>
                </a:solidFill>
                <a:latin typeface="+mn-lt"/>
              </a:rPr>
              <a:t>First e- beam is foreseen for end 2024.</a:t>
            </a:r>
          </a:p>
        </p:txBody>
      </p:sp>
    </p:spTree>
    <p:extLst>
      <p:ext uri="{BB962C8B-B14F-4D97-AF65-F5344CB8AC3E}">
        <p14:creationId xmlns:p14="http://schemas.microsoft.com/office/powerpoint/2010/main" val="370212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22/01/2024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15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IAS Program on HEP 2024</a:t>
            </a:r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AEB82E78-FA76-6441-450A-230A95A3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/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  <a:cs typeface="Arial" panose="020B0604020202020204" pitchFamily="34" charset="0"/>
              </a:rPr>
              <a:t>PERLE SRF cavity 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3" name="Tableau 3">
            <a:extLst>
              <a:ext uri="{FF2B5EF4-FFF2-40B4-BE49-F238E27FC236}">
                <a16:creationId xmlns:a16="http://schemas.microsoft.com/office/drawing/2014/main" id="{99B88665-DA97-F47B-7E7A-AD3919767584}"/>
              </a:ext>
            </a:extLst>
          </p:cNvPr>
          <p:cNvGraphicFramePr>
            <a:graphicFrameLocks noGrp="1"/>
          </p:cNvGraphicFramePr>
          <p:nvPr/>
        </p:nvGraphicFramePr>
        <p:xfrm>
          <a:off x="345827" y="862360"/>
          <a:ext cx="10081120" cy="211328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328164341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1088474138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3135848889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4571249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500" dirty="0"/>
                        <a:t>PERLE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Impacts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Challenges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Possible Solutions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9477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300" dirty="0"/>
                        <a:t>CW operation (RF)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/>
                        <a:t>High dynamic losses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/>
                        <a:t>The highest cavity Q</a:t>
                      </a:r>
                      <a:r>
                        <a:rPr lang="en-GB" sz="1300" baseline="-25000" dirty="0"/>
                        <a:t>0</a:t>
                      </a:r>
                      <a:r>
                        <a:rPr lang="en-GB" sz="13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/>
                        <a:t>Cavity post-treatment (Doping, infusion…)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6070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300" dirty="0"/>
                        <a:t>High current operation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/>
                        <a:t>High HOMs excitation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/>
                        <a:t>Efficient HOMs extraction &amp; damping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/>
                        <a:t>Act on cavity design: low frequency cavity choice (&lt; 1GHz), larger cavity aperture, fewer cells for the a given gradient, optimisation of end-cell design.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9764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300" dirty="0"/>
                        <a:t>Muti-bunches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/>
                        <a:t>Increase beam instabilities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/>
                        <a:t>The highest BBU threshold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0" dirty="0"/>
                        <a:t>Regular spacing of bunches: optimisation of the bunch filling pattern during Lattice design + BBU study after HOM optimisation (including collective effects).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0769473"/>
                  </a:ext>
                </a:extLst>
              </a:tr>
            </a:tbl>
          </a:graphicData>
        </a:graphic>
      </p:graphicFrame>
      <p:pic>
        <p:nvPicPr>
          <p:cNvPr id="19" name="Image 18">
            <a:extLst>
              <a:ext uri="{FF2B5EF4-FFF2-40B4-BE49-F238E27FC236}">
                <a16:creationId xmlns:a16="http://schemas.microsoft.com/office/drawing/2014/main" id="{9E43E200-541D-84B1-B09E-64F023B228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811" y="3336123"/>
            <a:ext cx="3455068" cy="1925284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E95C1AB7-4431-8302-FE0D-4E463317D42A}"/>
              </a:ext>
            </a:extLst>
          </p:cNvPr>
          <p:cNvSpPr txBox="1"/>
          <p:nvPr/>
        </p:nvSpPr>
        <p:spPr>
          <a:xfrm>
            <a:off x="921891" y="4969606"/>
            <a:ext cx="3614996" cy="2923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3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cs typeface="Arial" panose="020B0604020202020204" pitchFamily="34" charset="0"/>
                <a:sym typeface="News Gothic MT"/>
              </a:rPr>
              <a:t>First Nb </a:t>
            </a:r>
            <a:r>
              <a:rPr kumimoji="0" lang="en-GB" sz="13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cs typeface="Arial" panose="020B0604020202020204" pitchFamily="34" charset="0"/>
                <a:sym typeface="News Gothic MT"/>
              </a:rPr>
              <a:t>802 MHz </a:t>
            </a:r>
            <a:r>
              <a:rPr lang="en-GB" sz="1300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5</a:t>
            </a:r>
            <a:r>
              <a:rPr kumimoji="0" lang="en-GB" sz="13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cs typeface="Arial" panose="020B0604020202020204" pitchFamily="34" charset="0"/>
                <a:sym typeface="News Gothic MT"/>
              </a:rPr>
              <a:t>-Cell</a:t>
            </a:r>
            <a:r>
              <a:rPr kumimoji="0" lang="en-GB" sz="13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cs typeface="Arial" panose="020B0604020202020204" pitchFamily="34" charset="0"/>
                <a:sym typeface="News Gothic MT"/>
              </a:rPr>
              <a:t> cavity fabricated </a:t>
            </a:r>
            <a:r>
              <a:rPr lang="en-GB" sz="1300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  <a:sym typeface="News Gothic MT"/>
              </a:rPr>
              <a:t>@</a:t>
            </a:r>
            <a:r>
              <a:rPr kumimoji="0" lang="en-GB" sz="13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cs typeface="Arial" panose="020B0604020202020204" pitchFamily="34" charset="0"/>
                <a:sym typeface="News Gothic MT"/>
              </a:rPr>
              <a:t> JLAB </a:t>
            </a:r>
            <a:r>
              <a:rPr kumimoji="0" lang="en-GB" sz="13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cs typeface="Arial" panose="020B0604020202020204" pitchFamily="34" charset="0"/>
                <a:sym typeface="News Gothic MT"/>
              </a:rPr>
              <a:t> 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F3BF8E5B-A45B-5771-20C2-5D6437A9DF5E}"/>
              </a:ext>
            </a:extLst>
          </p:cNvPr>
          <p:cNvGrpSpPr/>
          <p:nvPr/>
        </p:nvGrpSpPr>
        <p:grpSpPr>
          <a:xfrm>
            <a:off x="5098354" y="3200245"/>
            <a:ext cx="4680520" cy="2205763"/>
            <a:chOff x="5170363" y="3677816"/>
            <a:chExt cx="4392488" cy="1926493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62B4AC3A-555A-228A-9FE2-1A2CA10740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70363" y="3677816"/>
              <a:ext cx="3528392" cy="1926493"/>
            </a:xfrm>
            <a:prstGeom prst="rect">
              <a:avLst/>
            </a:prstGeom>
          </p:spPr>
        </p:pic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69BD9679-E263-0DB2-18C3-EE3625752145}"/>
                </a:ext>
              </a:extLst>
            </p:cNvPr>
            <p:cNvSpPr/>
            <p:nvPr/>
          </p:nvSpPr>
          <p:spPr>
            <a:xfrm>
              <a:off x="7122920" y="4355434"/>
              <a:ext cx="288000" cy="1008000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4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 dirty="0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2AE4F29B-37A9-C4EE-D4D0-D40CAE14DE08}"/>
                </a:ext>
              </a:extLst>
            </p:cNvPr>
            <p:cNvSpPr/>
            <p:nvPr/>
          </p:nvSpPr>
          <p:spPr>
            <a:xfrm rot="16200000">
              <a:off x="6643640" y="4720133"/>
              <a:ext cx="1237163" cy="278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accent6">
                      <a:lumMod val="50000"/>
                    </a:schemeClr>
                  </a:solidFill>
                  <a:latin typeface="+mn-lt"/>
                  <a:cs typeface="Arial" panose="020B0604020202020204" pitchFamily="34" charset="0"/>
                </a:rPr>
                <a:t>PERLE requirements</a:t>
              </a:r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66F875A3-DFEB-493D-4AFC-9F0656A4328F}"/>
                </a:ext>
              </a:extLst>
            </p:cNvPr>
            <p:cNvSpPr txBox="1"/>
            <p:nvPr/>
          </p:nvSpPr>
          <p:spPr>
            <a:xfrm>
              <a:off x="7690643" y="3821832"/>
              <a:ext cx="1872208" cy="299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000" u="sng" dirty="0">
                  <a:solidFill>
                    <a:schemeClr val="accent1">
                      <a:lumMod val="75000"/>
                    </a:schemeClr>
                  </a:solidFill>
                  <a:latin typeface="+mn-lt"/>
                  <a:ea typeface="Arial" charset="0"/>
                  <a:cs typeface="Arial" panose="020B0604020202020204" pitchFamily="34" charset="0"/>
                </a:rPr>
                <a:t>Q</a:t>
              </a:r>
              <a:r>
                <a:rPr lang="en-GB" sz="1000" u="sng" baseline="-25000" dirty="0">
                  <a:solidFill>
                    <a:schemeClr val="accent1">
                      <a:lumMod val="75000"/>
                    </a:schemeClr>
                  </a:solidFill>
                  <a:latin typeface="+mn-lt"/>
                  <a:ea typeface="Arial" charset="0"/>
                  <a:cs typeface="Arial" panose="020B0604020202020204" pitchFamily="34" charset="0"/>
                </a:rPr>
                <a:t>0</a:t>
              </a:r>
              <a:r>
                <a:rPr lang="en-GB" sz="1000" u="sng" dirty="0">
                  <a:solidFill>
                    <a:schemeClr val="accent1">
                      <a:lumMod val="75000"/>
                    </a:schemeClr>
                  </a:solidFill>
                  <a:latin typeface="+mn-lt"/>
                  <a:ea typeface="Arial" charset="0"/>
                  <a:cs typeface="Arial" panose="020B0604020202020204" pitchFamily="34" charset="0"/>
                </a:rPr>
                <a:t> (2k)</a:t>
              </a:r>
              <a:r>
                <a:rPr lang="en-US" sz="1000" u="sng" dirty="0">
                  <a:solidFill>
                    <a:schemeClr val="accent1">
                      <a:lumMod val="75000"/>
                    </a:schemeClr>
                  </a:solidFill>
                  <a:latin typeface="+mn-lt"/>
                  <a:cs typeface="Arial" panose="020B0604020202020204" pitchFamily="34" charset="0"/>
                </a:rPr>
                <a:t> = 3 e10 @ ~27 MV/m</a:t>
              </a:r>
            </a:p>
          </p:txBody>
        </p:sp>
        <p:cxnSp>
          <p:nvCxnSpPr>
            <p:cNvPr id="49" name="Connecteur droit avec flèche 48">
              <a:extLst>
                <a:ext uri="{FF2B5EF4-FFF2-40B4-BE49-F238E27FC236}">
                  <a16:creationId xmlns:a16="http://schemas.microsoft.com/office/drawing/2014/main" id="{93955471-7C62-CC19-32AE-4F213F3F79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06667" y="4109864"/>
              <a:ext cx="72009" cy="1309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7F5A9029-A363-1DBB-0EA3-8F9A96768740}"/>
                </a:ext>
              </a:extLst>
            </p:cNvPr>
            <p:cNvSpPr txBox="1"/>
            <p:nvPr/>
          </p:nvSpPr>
          <p:spPr>
            <a:xfrm>
              <a:off x="7546627" y="4469904"/>
              <a:ext cx="1708027" cy="299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000" u="sng" dirty="0">
                  <a:solidFill>
                    <a:srgbClr val="C00000"/>
                  </a:solidFill>
                  <a:latin typeface="+mn-lt"/>
                  <a:ea typeface="Arial" charset="0"/>
                  <a:cs typeface="Arial" charset="0"/>
                </a:rPr>
                <a:t>Quench @ </a:t>
              </a:r>
              <a:r>
                <a:rPr lang="en-GB" sz="1000" u="sng" dirty="0" err="1">
                  <a:solidFill>
                    <a:srgbClr val="C00000"/>
                  </a:solidFill>
                  <a:latin typeface="+mn-lt"/>
                  <a:ea typeface="Arial" charset="0"/>
                  <a:cs typeface="Arial" charset="0"/>
                </a:rPr>
                <a:t>E</a:t>
              </a:r>
              <a:r>
                <a:rPr lang="en-GB" sz="1000" u="sng" baseline="-25000" dirty="0" err="1">
                  <a:solidFill>
                    <a:srgbClr val="C00000"/>
                  </a:solidFill>
                  <a:latin typeface="+mn-lt"/>
                  <a:ea typeface="Arial" charset="0"/>
                  <a:cs typeface="Arial" charset="0"/>
                </a:rPr>
                <a:t>acc</a:t>
              </a:r>
              <a:r>
                <a:rPr lang="en-GB" sz="1000" u="sng" dirty="0">
                  <a:solidFill>
                    <a:srgbClr val="C00000"/>
                  </a:solidFill>
                  <a:latin typeface="+mn-lt"/>
                  <a:ea typeface="Arial" charset="0"/>
                  <a:cs typeface="Arial" charset="0"/>
                </a:rPr>
                <a:t> </a:t>
              </a:r>
              <a:r>
                <a:rPr lang="en-US" sz="1000" u="sng" dirty="0">
                  <a:solidFill>
                    <a:srgbClr val="C00000"/>
                  </a:solidFill>
                  <a:latin typeface="+mn-lt"/>
                </a:rPr>
                <a:t>~</a:t>
              </a:r>
              <a:r>
                <a:rPr lang="en-GB" sz="1000" u="sng" dirty="0">
                  <a:solidFill>
                    <a:srgbClr val="C00000"/>
                  </a:solidFill>
                  <a:latin typeface="+mn-lt"/>
                  <a:ea typeface="Arial" charset="0"/>
                  <a:cs typeface="Arial" charset="0"/>
                </a:rPr>
                <a:t> 30 MV/m</a:t>
              </a:r>
              <a:endParaRPr lang="en-US" sz="1000" u="sng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endParaRPr>
            </a:p>
          </p:txBody>
        </p:sp>
        <p:cxnSp>
          <p:nvCxnSpPr>
            <p:cNvPr id="51" name="Connecteur droit avec flèche 50">
              <a:extLst>
                <a:ext uri="{FF2B5EF4-FFF2-40B4-BE49-F238E27FC236}">
                  <a16:creationId xmlns:a16="http://schemas.microsoft.com/office/drawing/2014/main" id="{3C3B7857-AB56-05F6-917B-AB524D5FD6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32200" y="4397896"/>
              <a:ext cx="126170" cy="144016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ZoneTexte 1">
            <a:extLst>
              <a:ext uri="{FF2B5EF4-FFF2-40B4-BE49-F238E27FC236}">
                <a16:creationId xmlns:a16="http://schemas.microsoft.com/office/drawing/2014/main" id="{457C1188-DFA3-AD62-A1B4-42220180E33A}"/>
              </a:ext>
            </a:extLst>
          </p:cNvPr>
          <p:cNvSpPr txBox="1"/>
          <p:nvPr/>
        </p:nvSpPr>
        <p:spPr>
          <a:xfrm>
            <a:off x="921891" y="887250"/>
            <a:ext cx="878497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sz="1600" dirty="0">
                <a:latin typeface="+mn-lt"/>
              </a:rPr>
              <a:t>A 5-Cell copper cavity of the same design was fabrication @</a:t>
            </a:r>
            <a:r>
              <a:rPr lang="en-GB" sz="1600" dirty="0" err="1">
                <a:latin typeface="+mn-lt"/>
              </a:rPr>
              <a:t>Jlab</a:t>
            </a:r>
            <a:r>
              <a:rPr lang="en-GB" sz="1600" dirty="0">
                <a:latin typeface="+mn-lt"/>
              </a:rPr>
              <a:t> to allow end group design optimisation and to test several HOM couplers combinations to assess the best HOM damping scheme.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866DF38-F668-A266-855E-B091CADF2E51}"/>
              </a:ext>
            </a:extLst>
          </p:cNvPr>
          <p:cNvGrpSpPr/>
          <p:nvPr/>
        </p:nvGrpSpPr>
        <p:grpSpPr>
          <a:xfrm>
            <a:off x="2074019" y="1716506"/>
            <a:ext cx="6450014" cy="1241230"/>
            <a:chOff x="2074019" y="2021632"/>
            <a:chExt cx="6450014" cy="1241230"/>
          </a:xfrm>
          <a:solidFill>
            <a:schemeClr val="bg1"/>
          </a:solidFill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EFC85F1E-7F53-2790-5615-C504A8E32F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V="1">
              <a:off x="1918256" y="2181055"/>
              <a:ext cx="1237570" cy="926044"/>
            </a:xfrm>
            <a:prstGeom prst="rect">
              <a:avLst/>
            </a:prstGeom>
            <a:grpFill/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DB83B88-BA83-8502-ACB2-2874D2496E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5240669" y="2180595"/>
              <a:ext cx="1233908" cy="923304"/>
            </a:xfrm>
            <a:prstGeom prst="rect">
              <a:avLst/>
            </a:prstGeom>
            <a:grpFill/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A8B9AB1D-A163-222C-F885-2A13DFDE5DE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3049310" y="2181055"/>
              <a:ext cx="1237570" cy="926044"/>
            </a:xfrm>
            <a:prstGeom prst="rect">
              <a:avLst/>
            </a:prstGeom>
            <a:grpFill/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1A11CCAD-1F0F-095B-6AA8-C5CB457B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165119" y="2180594"/>
              <a:ext cx="1233909" cy="923304"/>
            </a:xfrm>
            <a:prstGeom prst="rect">
              <a:avLst/>
            </a:prstGeom>
            <a:grpFill/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9F39E359-BAFE-5E4D-2BF7-DC4DD9F15D4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344391" y="2180594"/>
              <a:ext cx="1233910" cy="923305"/>
            </a:xfrm>
            <a:prstGeom prst="rect">
              <a:avLst/>
            </a:prstGeom>
            <a:grpFill/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0BC28B73-BD55-CEAA-7478-5835C4D0177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7442227" y="2177395"/>
              <a:ext cx="1237569" cy="926043"/>
            </a:xfrm>
            <a:prstGeom prst="rect">
              <a:avLst/>
            </a:prstGeom>
            <a:grpFill/>
          </p:spPr>
        </p:pic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39FA92DF-FAA4-7872-8246-6015C12A4273}"/>
              </a:ext>
            </a:extLst>
          </p:cNvPr>
          <p:cNvSpPr txBox="1"/>
          <p:nvPr/>
        </p:nvSpPr>
        <p:spPr>
          <a:xfrm>
            <a:off x="57795" y="5406008"/>
            <a:ext cx="10714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F. </a:t>
            </a:r>
            <a:r>
              <a:rPr lang="en-GB" sz="1400" i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Marhauser</a:t>
            </a:r>
            <a:r>
              <a:rPr lang="en-GB" sz="1400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et al. “802 MHz ERL cavity design and development”- IPAC2018 (Vancouver, BC, Canada)- </a:t>
            </a:r>
            <a:r>
              <a:rPr lang="fr-FR" sz="1400" i="1" dirty="0"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rPr>
              <a:t>doi:10.18429/JACoW-IPAC2018-THPAL146</a:t>
            </a:r>
            <a:endParaRPr lang="en-GB" sz="1400" i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7924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16</a:t>
            </a:fld>
            <a:endParaRPr lang="fr-FR">
              <a:latin typeface="+mn-lt"/>
            </a:endParaRPr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AEB82E78-FA76-6441-450A-230A95A3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/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  <a:cs typeface="Arial" panose="020B0604020202020204" pitchFamily="34" charset="0"/>
              </a:rPr>
              <a:t>Status of HOM studies : 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BC1F04F-F353-CBF3-40BE-2574B303B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035D428-D12D-04BF-5AFE-4667B51ED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IAS Program on HEP 2024</a:t>
            </a:r>
            <a:endParaRPr lang="fr-FR" dirty="0"/>
          </a:p>
        </p:txBody>
      </p:sp>
      <p:grpSp>
        <p:nvGrpSpPr>
          <p:cNvPr id="5" name="Group 125">
            <a:extLst>
              <a:ext uri="{FF2B5EF4-FFF2-40B4-BE49-F238E27FC236}">
                <a16:creationId xmlns:a16="http://schemas.microsoft.com/office/drawing/2014/main" id="{4A7430DB-BEF1-92F3-8DCF-FA97B3732E09}"/>
              </a:ext>
            </a:extLst>
          </p:cNvPr>
          <p:cNvGrpSpPr>
            <a:grpSpLocks noChangeAspect="1"/>
          </p:cNvGrpSpPr>
          <p:nvPr/>
        </p:nvGrpSpPr>
        <p:grpSpPr>
          <a:xfrm>
            <a:off x="705868" y="1038721"/>
            <a:ext cx="2234178" cy="1380823"/>
            <a:chOff x="2090055" y="641796"/>
            <a:chExt cx="8064448" cy="5127756"/>
          </a:xfrm>
          <a:solidFill>
            <a:schemeClr val="bg1"/>
          </a:solidFill>
        </p:grpSpPr>
        <p:pic>
          <p:nvPicPr>
            <p:cNvPr id="15" name="Picture 126">
              <a:extLst>
                <a:ext uri="{FF2B5EF4-FFF2-40B4-BE49-F238E27FC236}">
                  <a16:creationId xmlns:a16="http://schemas.microsoft.com/office/drawing/2014/main" id="{42591DAF-6481-F0B5-A01C-D70D888D6C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77477" y="641796"/>
              <a:ext cx="2202024" cy="5099763"/>
            </a:xfrm>
            <a:prstGeom prst="rect">
              <a:avLst/>
            </a:prstGeom>
            <a:grpFill/>
          </p:spPr>
        </p:pic>
        <p:pic>
          <p:nvPicPr>
            <p:cNvPr id="18" name="Picture 127">
              <a:extLst>
                <a:ext uri="{FF2B5EF4-FFF2-40B4-BE49-F238E27FC236}">
                  <a16:creationId xmlns:a16="http://schemas.microsoft.com/office/drawing/2014/main" id="{0F99C45F-F542-8719-E359-981CAECB37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90055" y="693699"/>
              <a:ext cx="1548882" cy="5075853"/>
            </a:xfrm>
            <a:prstGeom prst="rect">
              <a:avLst/>
            </a:prstGeom>
            <a:grpFill/>
          </p:spPr>
        </p:pic>
        <p:pic>
          <p:nvPicPr>
            <p:cNvPr id="19" name="Picture 128">
              <a:extLst>
                <a:ext uri="{FF2B5EF4-FFF2-40B4-BE49-F238E27FC236}">
                  <a16:creationId xmlns:a16="http://schemas.microsoft.com/office/drawing/2014/main" id="{CAF25E8F-DE6C-3246-CEF8-988A19B42E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30169" y="693699"/>
              <a:ext cx="3424334" cy="5075853"/>
            </a:xfrm>
            <a:prstGeom prst="rect">
              <a:avLst/>
            </a:prstGeom>
            <a:grpFill/>
          </p:spPr>
        </p:pic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DFA85B7E-F6D0-4414-A224-1C7063A9B57C}"/>
              </a:ext>
            </a:extLst>
          </p:cNvPr>
          <p:cNvSpPr/>
          <p:nvPr/>
        </p:nvSpPr>
        <p:spPr>
          <a:xfrm>
            <a:off x="201812" y="674966"/>
            <a:ext cx="43924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600" b="1" dirty="0">
                <a:solidFill>
                  <a:srgbClr val="FF6700"/>
                </a:solidFill>
                <a:latin typeface="+mn-lt"/>
              </a:rPr>
              <a:t>HOM coupler optimization of 3 different designs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2812B2A1-4344-7FA2-3103-87B1745D1B54}"/>
                  </a:ext>
                </a:extLst>
              </p:cNvPr>
              <p:cNvSpPr/>
              <p:nvPr/>
            </p:nvSpPr>
            <p:spPr>
              <a:xfrm>
                <a:off x="129803" y="2654838"/>
                <a:ext cx="10369153" cy="6629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+mn-lt"/>
                  </a:rPr>
                  <a:t>Couplers were geometrically optimized according to HOM spectrum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2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fr-FR" sz="1200" i="1"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</m:sSub>
                    <m:r>
                      <a:rPr lang="fr-FR" sz="12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200" dirty="0">
                    <a:latin typeface="+mn-lt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2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fr-FR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1200" dirty="0">
                    <a:latin typeface="+mn-lt"/>
                  </a:rPr>
                  <a:t>) &amp; S-parameters btw port 1 (beam pipe) &amp; port 2 (coupler output) were studied.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+mn-lt"/>
                  </a:rPr>
                  <a:t>The hook coupler provides higher damping of the first two dipole passbands (TE111 and TM110)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+mn-lt"/>
                  </a:rPr>
                  <a:t>The DQW coupler exhibits a better monopole coupling for TM010 mode than the probe design.</a:t>
                </a: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2812B2A1-4344-7FA2-3103-87B1745D1B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803" y="2654838"/>
                <a:ext cx="10369153" cy="662938"/>
              </a:xfrm>
              <a:prstGeom prst="rect">
                <a:avLst/>
              </a:prstGeom>
              <a:blipFill>
                <a:blip r:embed="rId5"/>
                <a:stretch>
                  <a:fillRect t="-1887" b="-37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9B79BAD0-91BD-84E5-A644-B35549154C5E}"/>
              </a:ext>
            </a:extLst>
          </p:cNvPr>
          <p:cNvSpPr/>
          <p:nvPr/>
        </p:nvSpPr>
        <p:spPr>
          <a:xfrm>
            <a:off x="201812" y="3245768"/>
            <a:ext cx="84249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600" b="1" dirty="0">
                <a:solidFill>
                  <a:srgbClr val="FF6700"/>
                </a:solidFill>
                <a:latin typeface="+mn-lt"/>
              </a:rPr>
              <a:t>Study of 2 damping schemes </a:t>
            </a:r>
            <a:r>
              <a:rPr lang="en-GB" sz="1600" b="1" u="sng" dirty="0">
                <a:solidFill>
                  <a:srgbClr val="FF6700"/>
                </a:solidFill>
                <a:latin typeface="+mn-lt"/>
              </a:rPr>
              <a:t>with 4 HOM couplers </a:t>
            </a:r>
            <a:r>
              <a:rPr lang="en-GB" sz="1600" b="1" dirty="0">
                <a:solidFill>
                  <a:srgbClr val="FF6700"/>
                </a:solidFill>
                <a:latin typeface="+mn-lt"/>
              </a:rPr>
              <a:t>(Especially for dipole HOM extraction)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AFFCE47-0835-D411-7974-CC641F7BB95B}"/>
              </a:ext>
            </a:extLst>
          </p:cNvPr>
          <p:cNvSpPr txBox="1"/>
          <p:nvPr/>
        </p:nvSpPr>
        <p:spPr>
          <a:xfrm>
            <a:off x="201812" y="5345033"/>
            <a:ext cx="9577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n-lt"/>
                <a:sym typeface="Wingdings" pitchFamily="2" charset="2"/>
              </a:rPr>
              <a:t> </a:t>
            </a:r>
            <a:r>
              <a:rPr lang="en-GB" sz="1200" dirty="0">
                <a:latin typeface="+mn-lt"/>
              </a:rPr>
              <a:t>Promising </a:t>
            </a:r>
            <a:r>
              <a:rPr lang="en-US" sz="1200" dirty="0">
                <a:latin typeface="+mn-lt"/>
                <a:cs typeface="Arial" panose="020B0604020202020204" pitchFamily="34" charset="0"/>
              </a:rPr>
              <a:t>results of the 4 DQW scheme: It allows damping both monopole and dipole HOMs below the analytically-computed beam-stability limits</a:t>
            </a:r>
            <a:endParaRPr lang="en-GB" sz="1200" dirty="0">
              <a:latin typeface="+mn-lt"/>
            </a:endParaRPr>
          </a:p>
        </p:txBody>
      </p:sp>
      <p:grpSp>
        <p:nvGrpSpPr>
          <p:cNvPr id="25" name="Group 22">
            <a:extLst>
              <a:ext uri="{FF2B5EF4-FFF2-40B4-BE49-F238E27FC236}">
                <a16:creationId xmlns:a16="http://schemas.microsoft.com/office/drawing/2014/main" id="{265B981F-A355-38D6-4679-E1105D7A1AD6}"/>
              </a:ext>
            </a:extLst>
          </p:cNvPr>
          <p:cNvGrpSpPr/>
          <p:nvPr/>
        </p:nvGrpSpPr>
        <p:grpSpPr>
          <a:xfrm>
            <a:off x="3442172" y="797496"/>
            <a:ext cx="3130425" cy="1872208"/>
            <a:chOff x="7126046" y="537969"/>
            <a:chExt cx="4502405" cy="3043123"/>
          </a:xfrm>
        </p:grpSpPr>
        <p:grpSp>
          <p:nvGrpSpPr>
            <p:cNvPr id="26" name="Group 11">
              <a:extLst>
                <a:ext uri="{FF2B5EF4-FFF2-40B4-BE49-F238E27FC236}">
                  <a16:creationId xmlns:a16="http://schemas.microsoft.com/office/drawing/2014/main" id="{94252D3B-1C97-06E2-EAC3-A480B5C48B4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26046" y="537969"/>
              <a:ext cx="4502405" cy="3043123"/>
              <a:chOff x="1083955" y="523514"/>
              <a:chExt cx="4840096" cy="3271365"/>
            </a:xfrm>
          </p:grpSpPr>
          <p:grpSp>
            <p:nvGrpSpPr>
              <p:cNvPr id="30" name="Group 8">
                <a:extLst>
                  <a:ext uri="{FF2B5EF4-FFF2-40B4-BE49-F238E27FC236}">
                    <a16:creationId xmlns:a16="http://schemas.microsoft.com/office/drawing/2014/main" id="{EFDA83F2-75A0-1828-37EF-93C8DD2F239C}"/>
                  </a:ext>
                </a:extLst>
              </p:cNvPr>
              <p:cNvGrpSpPr/>
              <p:nvPr/>
            </p:nvGrpSpPr>
            <p:grpSpPr>
              <a:xfrm>
                <a:off x="1083955" y="523514"/>
                <a:ext cx="4840096" cy="3271365"/>
                <a:chOff x="1083955" y="523514"/>
                <a:chExt cx="4840096" cy="3271365"/>
              </a:xfrm>
            </p:grpSpPr>
            <p:pic>
              <p:nvPicPr>
                <p:cNvPr id="37" name="Picture 2">
                  <a:extLst>
                    <a:ext uri="{FF2B5EF4-FFF2-40B4-BE49-F238E27FC236}">
                      <a16:creationId xmlns:a16="http://schemas.microsoft.com/office/drawing/2014/main" id="{074AA38F-EEA8-DCE9-8EF1-883DEBA42E0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083955" y="839932"/>
                  <a:ext cx="4840096" cy="2954947"/>
                </a:xfrm>
                <a:prstGeom prst="rect">
                  <a:avLst/>
                </a:prstGeom>
              </p:spPr>
            </p:pic>
            <p:sp>
              <p:nvSpPr>
                <p:cNvPr id="41" name="TextBox 28">
                  <a:extLst>
                    <a:ext uri="{FF2B5EF4-FFF2-40B4-BE49-F238E27FC236}">
                      <a16:creationId xmlns:a16="http://schemas.microsoft.com/office/drawing/2014/main" id="{84534BAA-4BBF-E838-D2A1-E044737427C0}"/>
                    </a:ext>
                  </a:extLst>
                </p:cNvPr>
                <p:cNvSpPr txBox="1"/>
                <p:nvPr/>
              </p:nvSpPr>
              <p:spPr>
                <a:xfrm>
                  <a:off x="1615440" y="523514"/>
                  <a:ext cx="4208350" cy="4302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>
                      <a:solidFill>
                        <a:schemeClr val="tx2"/>
                      </a:solidFill>
                      <a:latin typeface="+mn-lt"/>
                    </a:rPr>
                    <a:t>Monopole transmission</a:t>
                  </a:r>
                </a:p>
              </p:txBody>
            </p:sp>
          </p:grpSp>
          <p:sp>
            <p:nvSpPr>
              <p:cNvPr id="31" name="TextBox 191">
                <a:extLst>
                  <a:ext uri="{FF2B5EF4-FFF2-40B4-BE49-F238E27FC236}">
                    <a16:creationId xmlns:a16="http://schemas.microsoft.com/office/drawing/2014/main" id="{A2B2CFB2-ADD4-FC0A-7C82-FE931E185DB1}"/>
                  </a:ext>
                </a:extLst>
              </p:cNvPr>
              <p:cNvSpPr txBox="1"/>
              <p:nvPr/>
            </p:nvSpPr>
            <p:spPr>
              <a:xfrm>
                <a:off x="1686270" y="1026801"/>
                <a:ext cx="819909" cy="3751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95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  <a:cs typeface="Times New Roman" panose="02020603050405020304" pitchFamily="18" charset="0"/>
                  </a:rPr>
                  <a:t>TM010</a:t>
                </a:r>
              </a:p>
            </p:txBody>
          </p:sp>
          <p:sp>
            <p:nvSpPr>
              <p:cNvPr id="32" name="TextBox 192">
                <a:extLst>
                  <a:ext uri="{FF2B5EF4-FFF2-40B4-BE49-F238E27FC236}">
                    <a16:creationId xmlns:a16="http://schemas.microsoft.com/office/drawing/2014/main" id="{082C3784-B4D4-1BEE-843C-0DC129ED47E3}"/>
                  </a:ext>
                </a:extLst>
              </p:cNvPr>
              <p:cNvSpPr txBox="1"/>
              <p:nvPr/>
            </p:nvSpPr>
            <p:spPr>
              <a:xfrm>
                <a:off x="3244959" y="2536662"/>
                <a:ext cx="818057" cy="3751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95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  <a:cs typeface="Times New Roman" panose="02020603050405020304" pitchFamily="18" charset="0"/>
                  </a:rPr>
                  <a:t>TM011</a:t>
                </a:r>
              </a:p>
            </p:txBody>
          </p:sp>
          <p:sp>
            <p:nvSpPr>
              <p:cNvPr id="35" name="TextBox 193">
                <a:extLst>
                  <a:ext uri="{FF2B5EF4-FFF2-40B4-BE49-F238E27FC236}">
                    <a16:creationId xmlns:a16="http://schemas.microsoft.com/office/drawing/2014/main" id="{593F8765-AB0A-1358-BD72-F927F3CBE1C0}"/>
                  </a:ext>
                </a:extLst>
              </p:cNvPr>
              <p:cNvSpPr txBox="1"/>
              <p:nvPr/>
            </p:nvSpPr>
            <p:spPr>
              <a:xfrm>
                <a:off x="4941538" y="2914127"/>
                <a:ext cx="882253" cy="3751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95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  <a:cs typeface="Times New Roman" panose="02020603050405020304" pitchFamily="18" charset="0"/>
                  </a:rPr>
                  <a:t>TM012</a:t>
                </a:r>
              </a:p>
            </p:txBody>
          </p:sp>
        </p:grp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AF00AE0-9946-E900-B277-346570DF4179}"/>
                </a:ext>
              </a:extLst>
            </p:cNvPr>
            <p:cNvSpPr/>
            <p:nvPr/>
          </p:nvSpPr>
          <p:spPr>
            <a:xfrm>
              <a:off x="9227489" y="922351"/>
              <a:ext cx="388696" cy="2296974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67" dirty="0"/>
            </a:p>
          </p:txBody>
        </p:sp>
        <p:sp>
          <p:nvSpPr>
            <p:cNvPr id="28" name="TextBox 35">
              <a:extLst>
                <a:ext uri="{FF2B5EF4-FFF2-40B4-BE49-F238E27FC236}">
                  <a16:creationId xmlns:a16="http://schemas.microsoft.com/office/drawing/2014/main" id="{BF8572E4-B536-73FE-782A-D9468A7994E8}"/>
                </a:ext>
              </a:extLst>
            </p:cNvPr>
            <p:cNvSpPr txBox="1"/>
            <p:nvPr/>
          </p:nvSpPr>
          <p:spPr>
            <a:xfrm>
              <a:off x="8307741" y="2419270"/>
              <a:ext cx="1079953" cy="5502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+mn-lt"/>
                </a:rPr>
                <a:t>Optimized region</a:t>
              </a:r>
            </a:p>
          </p:txBody>
        </p:sp>
        <p:cxnSp>
          <p:nvCxnSpPr>
            <p:cNvPr id="29" name="Straight Arrow Connector 20">
              <a:extLst>
                <a:ext uri="{FF2B5EF4-FFF2-40B4-BE49-F238E27FC236}">
                  <a16:creationId xmlns:a16="http://schemas.microsoft.com/office/drawing/2014/main" id="{4C706EE4-155A-A4D0-EE95-24DFBDB120E6}"/>
                </a:ext>
              </a:extLst>
            </p:cNvPr>
            <p:cNvCxnSpPr>
              <a:cxnSpLocks/>
              <a:stCxn id="28" idx="0"/>
            </p:cNvCxnSpPr>
            <p:nvPr/>
          </p:nvCxnSpPr>
          <p:spPr>
            <a:xfrm flipV="1">
              <a:off x="8847717" y="2244242"/>
              <a:ext cx="322930" cy="175028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2" name="TextBox 200">
            <a:extLst>
              <a:ext uri="{FF2B5EF4-FFF2-40B4-BE49-F238E27FC236}">
                <a16:creationId xmlns:a16="http://schemas.microsoft.com/office/drawing/2014/main" id="{B0ADEDD6-0BF7-EFCE-2936-CD4C0AC9C5F4}"/>
              </a:ext>
            </a:extLst>
          </p:cNvPr>
          <p:cNvSpPr txBox="1"/>
          <p:nvPr/>
        </p:nvSpPr>
        <p:spPr>
          <a:xfrm>
            <a:off x="7683058" y="2093640"/>
            <a:ext cx="511642" cy="214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95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TE111</a:t>
            </a:r>
          </a:p>
        </p:txBody>
      </p:sp>
      <p:sp>
        <p:nvSpPr>
          <p:cNvPr id="43" name="TextBox 201">
            <a:extLst>
              <a:ext uri="{FF2B5EF4-FFF2-40B4-BE49-F238E27FC236}">
                <a16:creationId xmlns:a16="http://schemas.microsoft.com/office/drawing/2014/main" id="{AF91E863-C9C3-300A-28A3-B75D3A7F1814}"/>
              </a:ext>
            </a:extLst>
          </p:cNvPr>
          <p:cNvSpPr txBox="1"/>
          <p:nvPr/>
        </p:nvSpPr>
        <p:spPr>
          <a:xfrm>
            <a:off x="7978676" y="1949624"/>
            <a:ext cx="511642" cy="214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95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TM110</a:t>
            </a:r>
          </a:p>
        </p:txBody>
      </p:sp>
      <p:sp>
        <p:nvSpPr>
          <p:cNvPr id="44" name="TextBox 202">
            <a:extLst>
              <a:ext uri="{FF2B5EF4-FFF2-40B4-BE49-F238E27FC236}">
                <a16:creationId xmlns:a16="http://schemas.microsoft.com/office/drawing/2014/main" id="{00C9BEE2-FD4D-6BCD-F818-6C1525C9524A}"/>
              </a:ext>
            </a:extLst>
          </p:cNvPr>
          <p:cNvSpPr txBox="1"/>
          <p:nvPr/>
        </p:nvSpPr>
        <p:spPr>
          <a:xfrm>
            <a:off x="8626748" y="2237656"/>
            <a:ext cx="511642" cy="214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95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TM111</a:t>
            </a: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1A8C7F1A-84B1-7D8F-EEE7-CAF350410F8A}"/>
              </a:ext>
            </a:extLst>
          </p:cNvPr>
          <p:cNvGrpSpPr/>
          <p:nvPr/>
        </p:nvGrpSpPr>
        <p:grpSpPr>
          <a:xfrm>
            <a:off x="6610524" y="797496"/>
            <a:ext cx="3593902" cy="1872207"/>
            <a:chOff x="6610523" y="869504"/>
            <a:chExt cx="3593902" cy="1872207"/>
          </a:xfrm>
        </p:grpSpPr>
        <p:pic>
          <p:nvPicPr>
            <p:cNvPr id="46" name="Picture 9">
              <a:extLst>
                <a:ext uri="{FF2B5EF4-FFF2-40B4-BE49-F238E27FC236}">
                  <a16:creationId xmlns:a16="http://schemas.microsoft.com/office/drawing/2014/main" id="{7412A373-912F-3C1B-3040-E37224EEEE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67554" y="1036570"/>
              <a:ext cx="3436871" cy="1705141"/>
            </a:xfrm>
            <a:prstGeom prst="rect">
              <a:avLst/>
            </a:prstGeom>
          </p:spPr>
        </p:pic>
        <p:sp>
          <p:nvSpPr>
            <p:cNvPr id="47" name="TextBox 29">
              <a:extLst>
                <a:ext uri="{FF2B5EF4-FFF2-40B4-BE49-F238E27FC236}">
                  <a16:creationId xmlns:a16="http://schemas.microsoft.com/office/drawing/2014/main" id="{5E7A9E27-C975-9B7E-E5F4-47F899F7D63F}"/>
                </a:ext>
              </a:extLst>
            </p:cNvPr>
            <p:cNvSpPr txBox="1"/>
            <p:nvPr/>
          </p:nvSpPr>
          <p:spPr>
            <a:xfrm>
              <a:off x="6610523" y="869504"/>
              <a:ext cx="333082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/>
                  </a:solidFill>
                  <a:latin typeface="+mn-lt"/>
                </a:rPr>
                <a:t>Dipole transmission</a:t>
              </a:r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FAF6DE68-804C-D83F-9195-FC9EC0F8625A}"/>
              </a:ext>
            </a:extLst>
          </p:cNvPr>
          <p:cNvSpPr/>
          <p:nvPr/>
        </p:nvSpPr>
        <p:spPr>
          <a:xfrm>
            <a:off x="7762653" y="1025003"/>
            <a:ext cx="382866" cy="1428677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67" dirty="0"/>
          </a:p>
        </p:txBody>
      </p:sp>
      <p:sp>
        <p:nvSpPr>
          <p:cNvPr id="49" name="TextBox 41">
            <a:extLst>
              <a:ext uri="{FF2B5EF4-FFF2-40B4-BE49-F238E27FC236}">
                <a16:creationId xmlns:a16="http://schemas.microsoft.com/office/drawing/2014/main" id="{A2DEE3B1-25CA-15F1-82D7-607B949376F0}"/>
              </a:ext>
            </a:extLst>
          </p:cNvPr>
          <p:cNvSpPr txBox="1"/>
          <p:nvPr/>
        </p:nvSpPr>
        <p:spPr>
          <a:xfrm>
            <a:off x="8145519" y="1783413"/>
            <a:ext cx="10572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+mn-lt"/>
              </a:rPr>
              <a:t>Optimized region</a:t>
            </a:r>
          </a:p>
        </p:txBody>
      </p:sp>
      <p:cxnSp>
        <p:nvCxnSpPr>
          <p:cNvPr id="50" name="Straight Arrow Connector 42">
            <a:extLst>
              <a:ext uri="{FF2B5EF4-FFF2-40B4-BE49-F238E27FC236}">
                <a16:creationId xmlns:a16="http://schemas.microsoft.com/office/drawing/2014/main" id="{6965B096-77EA-BF2E-B97D-AA35B606EC96}"/>
              </a:ext>
            </a:extLst>
          </p:cNvPr>
          <p:cNvCxnSpPr>
            <a:cxnSpLocks/>
          </p:cNvCxnSpPr>
          <p:nvPr/>
        </p:nvCxnSpPr>
        <p:spPr>
          <a:xfrm flipH="1" flipV="1">
            <a:off x="8176239" y="1714149"/>
            <a:ext cx="147422" cy="12362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1" name="Group 44">
            <a:extLst>
              <a:ext uri="{FF2B5EF4-FFF2-40B4-BE49-F238E27FC236}">
                <a16:creationId xmlns:a16="http://schemas.microsoft.com/office/drawing/2014/main" id="{CB11CF6B-B636-1E1C-68F8-3B73FEF3CE16}"/>
              </a:ext>
            </a:extLst>
          </p:cNvPr>
          <p:cNvGrpSpPr>
            <a:grpSpLocks noChangeAspect="1"/>
          </p:cNvGrpSpPr>
          <p:nvPr/>
        </p:nvGrpSpPr>
        <p:grpSpPr>
          <a:xfrm>
            <a:off x="4162252" y="3512314"/>
            <a:ext cx="3173006" cy="1826063"/>
            <a:chOff x="755137" y="778199"/>
            <a:chExt cx="5548407" cy="3193104"/>
          </a:xfrm>
        </p:grpSpPr>
        <p:pic>
          <p:nvPicPr>
            <p:cNvPr id="52" name="Picture 34">
              <a:extLst>
                <a:ext uri="{FF2B5EF4-FFF2-40B4-BE49-F238E27FC236}">
                  <a16:creationId xmlns:a16="http://schemas.microsoft.com/office/drawing/2014/main" id="{293DAD78-0367-1C95-4856-A3421D519B6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5137" y="1086551"/>
              <a:ext cx="5396019" cy="2884752"/>
            </a:xfrm>
            <a:prstGeom prst="rect">
              <a:avLst/>
            </a:prstGeom>
          </p:spPr>
        </p:pic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BDBF74F-B392-91FE-F942-1D38E14D02DF}"/>
                </a:ext>
              </a:extLst>
            </p:cNvPr>
            <p:cNvSpPr/>
            <p:nvPr/>
          </p:nvSpPr>
          <p:spPr>
            <a:xfrm>
              <a:off x="972913" y="778199"/>
              <a:ext cx="5330631" cy="4305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/>
                  </a:solidFill>
                  <a:latin typeface="+mn-lt"/>
                </a:rPr>
                <a:t>Longitudinal</a:t>
              </a:r>
              <a:r>
                <a:rPr lang="fr-FR" sz="1000" dirty="0">
                  <a:solidFill>
                    <a:schemeClr val="tx2"/>
                  </a:solidFill>
                  <a:latin typeface="+mn-lt"/>
                </a:rPr>
                <a:t> </a:t>
              </a:r>
              <a:r>
                <a:rPr lang="en-US" sz="1000" dirty="0">
                  <a:solidFill>
                    <a:schemeClr val="tx2"/>
                  </a:solidFill>
                  <a:latin typeface="+mn-lt"/>
                </a:rPr>
                <a:t>impedance</a:t>
              </a:r>
              <a:r>
                <a:rPr lang="fr-FR" sz="1000" dirty="0">
                  <a:solidFill>
                    <a:schemeClr val="tx2"/>
                  </a:solidFill>
                  <a:latin typeface="+mn-lt"/>
                </a:rPr>
                <a:t> </a:t>
              </a:r>
              <a:r>
                <a:rPr lang="en-US" sz="1000" dirty="0">
                  <a:solidFill>
                    <a:schemeClr val="tx2"/>
                  </a:solidFill>
                  <a:latin typeface="+mn-lt"/>
                </a:rPr>
                <a:t>spectra</a:t>
              </a:r>
              <a:r>
                <a:rPr lang="fr-FR" sz="1000" dirty="0">
                  <a:solidFill>
                    <a:schemeClr val="tx2"/>
                  </a:solidFill>
                  <a:latin typeface="+mn-lt"/>
                </a:rPr>
                <a:t> of the </a:t>
              </a:r>
              <a:r>
                <a:rPr lang="en-US" sz="1000" dirty="0">
                  <a:solidFill>
                    <a:schemeClr val="tx2"/>
                  </a:solidFill>
                  <a:latin typeface="+mn-lt"/>
                </a:rPr>
                <a:t>cavity</a:t>
              </a:r>
            </a:p>
          </p:txBody>
        </p:sp>
      </p:grpSp>
      <p:grpSp>
        <p:nvGrpSpPr>
          <p:cNvPr id="54" name="Group 70">
            <a:extLst>
              <a:ext uri="{FF2B5EF4-FFF2-40B4-BE49-F238E27FC236}">
                <a16:creationId xmlns:a16="http://schemas.microsoft.com/office/drawing/2014/main" id="{07353ABE-5F94-EAE4-3655-CB100D3B71AB}"/>
              </a:ext>
            </a:extLst>
          </p:cNvPr>
          <p:cNvGrpSpPr>
            <a:grpSpLocks noChangeAspect="1"/>
          </p:cNvGrpSpPr>
          <p:nvPr/>
        </p:nvGrpSpPr>
        <p:grpSpPr>
          <a:xfrm>
            <a:off x="7354248" y="3512314"/>
            <a:ext cx="3216716" cy="1806506"/>
            <a:chOff x="838200" y="4605041"/>
            <a:chExt cx="5667591" cy="3182916"/>
          </a:xfrm>
        </p:grpSpPr>
        <p:pic>
          <p:nvPicPr>
            <p:cNvPr id="55" name="Picture 43">
              <a:extLst>
                <a:ext uri="{FF2B5EF4-FFF2-40B4-BE49-F238E27FC236}">
                  <a16:creationId xmlns:a16="http://schemas.microsoft.com/office/drawing/2014/main" id="{123937A5-E288-C422-1884-04F548E5CF4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8200" y="4898453"/>
              <a:ext cx="5366222" cy="2889504"/>
            </a:xfrm>
            <a:prstGeom prst="rect">
              <a:avLst/>
            </a:prstGeom>
          </p:spPr>
        </p:pic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4F3CA912-3C0A-9D75-93E4-F12D4665536C}"/>
                </a:ext>
              </a:extLst>
            </p:cNvPr>
            <p:cNvSpPr/>
            <p:nvPr/>
          </p:nvSpPr>
          <p:spPr>
            <a:xfrm>
              <a:off x="1045948" y="4605041"/>
              <a:ext cx="5459843" cy="4338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/>
                  </a:solidFill>
                  <a:latin typeface="+mn-lt"/>
                </a:rPr>
                <a:t>Transverse</a:t>
              </a:r>
              <a:r>
                <a:rPr lang="fr-FR" sz="1000" dirty="0">
                  <a:solidFill>
                    <a:schemeClr val="tx2"/>
                  </a:solidFill>
                  <a:latin typeface="+mn-lt"/>
                </a:rPr>
                <a:t> </a:t>
              </a:r>
              <a:r>
                <a:rPr lang="en-US" sz="1000" dirty="0">
                  <a:solidFill>
                    <a:schemeClr val="tx2"/>
                  </a:solidFill>
                  <a:latin typeface="+mn-lt"/>
                </a:rPr>
                <a:t>impedance</a:t>
              </a:r>
              <a:r>
                <a:rPr lang="fr-FR" sz="1000" dirty="0">
                  <a:solidFill>
                    <a:schemeClr val="tx2"/>
                  </a:solidFill>
                  <a:latin typeface="+mn-lt"/>
                </a:rPr>
                <a:t> </a:t>
              </a:r>
              <a:r>
                <a:rPr lang="en-US" sz="1000" dirty="0">
                  <a:solidFill>
                    <a:schemeClr val="tx2"/>
                  </a:solidFill>
                  <a:latin typeface="+mn-lt"/>
                </a:rPr>
                <a:t>spectra</a:t>
              </a:r>
              <a:r>
                <a:rPr lang="fr-FR" sz="1000" dirty="0">
                  <a:solidFill>
                    <a:schemeClr val="tx2"/>
                  </a:solidFill>
                  <a:latin typeface="+mn-lt"/>
                </a:rPr>
                <a:t> of the </a:t>
              </a:r>
              <a:r>
                <a:rPr lang="en-US" sz="1000" dirty="0">
                  <a:solidFill>
                    <a:schemeClr val="tx2"/>
                  </a:solidFill>
                  <a:latin typeface="+mn-lt"/>
                </a:rPr>
                <a:t>cavity</a:t>
              </a:r>
            </a:p>
          </p:txBody>
        </p:sp>
      </p:grpSp>
      <p:grpSp>
        <p:nvGrpSpPr>
          <p:cNvPr id="57" name="Group 7">
            <a:extLst>
              <a:ext uri="{FF2B5EF4-FFF2-40B4-BE49-F238E27FC236}">
                <a16:creationId xmlns:a16="http://schemas.microsoft.com/office/drawing/2014/main" id="{AC267679-3848-0D4A-3708-FAEEDDD01B54}"/>
              </a:ext>
            </a:extLst>
          </p:cNvPr>
          <p:cNvGrpSpPr>
            <a:grpSpLocks noChangeAspect="1"/>
          </p:cNvGrpSpPr>
          <p:nvPr/>
        </p:nvGrpSpPr>
        <p:grpSpPr>
          <a:xfrm>
            <a:off x="222547" y="3922486"/>
            <a:ext cx="3768659" cy="1297558"/>
            <a:chOff x="5680133" y="1297437"/>
            <a:chExt cx="6127797" cy="2109814"/>
          </a:xfrm>
        </p:grpSpPr>
        <p:pic>
          <p:nvPicPr>
            <p:cNvPr id="58" name="Picture 2">
              <a:extLst>
                <a:ext uri="{FF2B5EF4-FFF2-40B4-BE49-F238E27FC236}">
                  <a16:creationId xmlns:a16="http://schemas.microsoft.com/office/drawing/2014/main" id="{54C46343-920A-57CC-55F7-1E639E654CA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75560" y="1297437"/>
              <a:ext cx="5932370" cy="2109814"/>
            </a:xfrm>
            <a:prstGeom prst="rect">
              <a:avLst/>
            </a:prstGeom>
          </p:spPr>
        </p:pic>
        <p:grpSp>
          <p:nvGrpSpPr>
            <p:cNvPr id="59" name="Group 19">
              <a:extLst>
                <a:ext uri="{FF2B5EF4-FFF2-40B4-BE49-F238E27FC236}">
                  <a16:creationId xmlns:a16="http://schemas.microsoft.com/office/drawing/2014/main" id="{1B745020-5F29-4F12-8710-FD6821F44759}"/>
                </a:ext>
              </a:extLst>
            </p:cNvPr>
            <p:cNvGrpSpPr/>
            <p:nvPr/>
          </p:nvGrpSpPr>
          <p:grpSpPr>
            <a:xfrm>
              <a:off x="5680133" y="2604786"/>
              <a:ext cx="586296" cy="336484"/>
              <a:chOff x="9548452" y="4991906"/>
              <a:chExt cx="586296" cy="336484"/>
            </a:xfrm>
          </p:grpSpPr>
          <p:cxnSp>
            <p:nvCxnSpPr>
              <p:cNvPr id="67" name="Straight Arrow Connector 20">
                <a:extLst>
                  <a:ext uri="{FF2B5EF4-FFF2-40B4-BE49-F238E27FC236}">
                    <a16:creationId xmlns:a16="http://schemas.microsoft.com/office/drawing/2014/main" id="{7A105FD4-CBFF-AA36-8A81-7DC98D4F3B6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96726" y="4991906"/>
                <a:ext cx="438022" cy="252413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none" w="med" len="med"/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21">
                <a:extLst>
                  <a:ext uri="{FF2B5EF4-FFF2-40B4-BE49-F238E27FC236}">
                    <a16:creationId xmlns:a16="http://schemas.microsoft.com/office/drawing/2014/main" id="{48418B5C-0EE8-61EB-DDD1-B0DA260289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48452" y="5075977"/>
                <a:ext cx="438022" cy="252413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none" w="med" len="med"/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61">
              <a:extLst>
                <a:ext uri="{FF2B5EF4-FFF2-40B4-BE49-F238E27FC236}">
                  <a16:creationId xmlns:a16="http://schemas.microsoft.com/office/drawing/2014/main" id="{B287A286-3AA6-B3DD-DFAF-DC942B777ECC}"/>
                </a:ext>
              </a:extLst>
            </p:cNvPr>
            <p:cNvGrpSpPr/>
            <p:nvPr/>
          </p:nvGrpSpPr>
          <p:grpSpPr>
            <a:xfrm>
              <a:off x="7433139" y="2619685"/>
              <a:ext cx="586296" cy="336484"/>
              <a:chOff x="9548452" y="4991906"/>
              <a:chExt cx="586296" cy="336484"/>
            </a:xfrm>
          </p:grpSpPr>
          <p:cxnSp>
            <p:nvCxnSpPr>
              <p:cNvPr id="65" name="Straight Arrow Connector 62">
                <a:extLst>
                  <a:ext uri="{FF2B5EF4-FFF2-40B4-BE49-F238E27FC236}">
                    <a16:creationId xmlns:a16="http://schemas.microsoft.com/office/drawing/2014/main" id="{8642692C-4F69-9CED-0709-DC6EC69523D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96726" y="4991906"/>
                <a:ext cx="438022" cy="252413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none" w="med" len="med"/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3">
                <a:extLst>
                  <a:ext uri="{FF2B5EF4-FFF2-40B4-BE49-F238E27FC236}">
                    <a16:creationId xmlns:a16="http://schemas.microsoft.com/office/drawing/2014/main" id="{91F669B2-800C-A4AD-8ED6-3EC2E518AD4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48452" y="5075977"/>
                <a:ext cx="438022" cy="252413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none" w="med" len="med"/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5">
              <a:extLst>
                <a:ext uri="{FF2B5EF4-FFF2-40B4-BE49-F238E27FC236}">
                  <a16:creationId xmlns:a16="http://schemas.microsoft.com/office/drawing/2014/main" id="{5787AEAE-6D56-90F8-2DA9-4497B3608A64}"/>
                </a:ext>
              </a:extLst>
            </p:cNvPr>
            <p:cNvGrpSpPr/>
            <p:nvPr/>
          </p:nvGrpSpPr>
          <p:grpSpPr>
            <a:xfrm>
              <a:off x="9230101" y="2616360"/>
              <a:ext cx="779107" cy="555996"/>
              <a:chOff x="9421861" y="4991906"/>
              <a:chExt cx="779107" cy="555996"/>
            </a:xfrm>
          </p:grpSpPr>
          <p:cxnSp>
            <p:nvCxnSpPr>
              <p:cNvPr id="62" name="Straight Arrow Connector 66">
                <a:extLst>
                  <a:ext uri="{FF2B5EF4-FFF2-40B4-BE49-F238E27FC236}">
                    <a16:creationId xmlns:a16="http://schemas.microsoft.com/office/drawing/2014/main" id="{320982D1-8791-EBAA-66B6-BFC3B6E7FB3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96726" y="4991906"/>
                <a:ext cx="438022" cy="252413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none" w="med" len="med"/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7">
                <a:extLst>
                  <a:ext uri="{FF2B5EF4-FFF2-40B4-BE49-F238E27FC236}">
                    <a16:creationId xmlns:a16="http://schemas.microsoft.com/office/drawing/2014/main" id="{79E8D6DE-1189-C4F8-77DD-9BA33F8259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48452" y="5075977"/>
                <a:ext cx="438022" cy="252413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none" w="med" len="med"/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ADA74104-82E2-170C-6073-073AF681F46B}"/>
                  </a:ext>
                </a:extLst>
              </p:cNvPr>
              <p:cNvSpPr/>
              <p:nvPr/>
            </p:nvSpPr>
            <p:spPr>
              <a:xfrm rot="19910935">
                <a:off x="9421861" y="5197593"/>
                <a:ext cx="779107" cy="3503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defTabSz="807964">
                  <a:spcBef>
                    <a:spcPts val="530"/>
                  </a:spcBef>
                  <a:spcAft>
                    <a:spcPts val="0"/>
                  </a:spcAft>
                </a:pPr>
                <a:r>
                  <a:rPr lang="en-US" sz="800" dirty="0">
                    <a:solidFill>
                      <a:srgbClr val="C00000"/>
                    </a:solidFill>
                    <a:latin typeface="+mn-lt"/>
                  </a:rPr>
                  <a:t>beam</a:t>
                </a:r>
              </a:p>
            </p:txBody>
          </p:sp>
        </p:grpSp>
      </p:grpSp>
      <p:sp>
        <p:nvSpPr>
          <p:cNvPr id="69" name="Rectangle 68">
            <a:extLst>
              <a:ext uri="{FF2B5EF4-FFF2-40B4-BE49-F238E27FC236}">
                <a16:creationId xmlns:a16="http://schemas.microsoft.com/office/drawing/2014/main" id="{EF527BF2-CEB1-6302-8633-CB13A5D8E728}"/>
              </a:ext>
            </a:extLst>
          </p:cNvPr>
          <p:cNvSpPr/>
          <p:nvPr/>
        </p:nvSpPr>
        <p:spPr>
          <a:xfrm rot="19910935">
            <a:off x="1164029" y="5009027"/>
            <a:ext cx="47915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807964">
              <a:spcBef>
                <a:spcPts val="530"/>
              </a:spcBef>
              <a:spcAft>
                <a:spcPts val="0"/>
              </a:spcAft>
            </a:pPr>
            <a:r>
              <a:rPr lang="en-US" sz="800" dirty="0">
                <a:solidFill>
                  <a:srgbClr val="C00000"/>
                </a:solidFill>
                <a:latin typeface="+mn-lt"/>
              </a:rPr>
              <a:t>beam</a:t>
            </a:r>
          </a:p>
        </p:txBody>
      </p:sp>
      <p:sp>
        <p:nvSpPr>
          <p:cNvPr id="70" name="Text Box 385">
            <a:extLst>
              <a:ext uri="{FF2B5EF4-FFF2-40B4-BE49-F238E27FC236}">
                <a16:creationId xmlns:a16="http://schemas.microsoft.com/office/drawing/2014/main" id="{B69EBBC0-E311-CC29-1E6F-DF6DE345BB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858" y="2021632"/>
            <a:ext cx="83104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fr-FR"/>
            </a:defPPr>
            <a:lvl1pPr algn="just">
              <a:spcBef>
                <a:spcPts val="0"/>
              </a:spcBef>
              <a:defRPr sz="2000">
                <a:solidFill>
                  <a:srgbClr val="253E64"/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en-US" sz="1100" dirty="0">
                <a:latin typeface="+mn-lt"/>
              </a:rPr>
              <a:t>Probe Coupler</a:t>
            </a:r>
          </a:p>
        </p:txBody>
      </p:sp>
      <p:sp>
        <p:nvSpPr>
          <p:cNvPr id="71" name="Text Box 385">
            <a:extLst>
              <a:ext uri="{FF2B5EF4-FFF2-40B4-BE49-F238E27FC236}">
                <a16:creationId xmlns:a16="http://schemas.microsoft.com/office/drawing/2014/main" id="{68204C99-79CE-1384-008D-3493E5618E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052" y="2022793"/>
            <a:ext cx="7702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100" dirty="0">
                <a:solidFill>
                  <a:srgbClr val="253E64"/>
                </a:solidFill>
                <a:latin typeface="+mn-lt"/>
              </a:rPr>
              <a:t>DQW Coupler</a:t>
            </a:r>
          </a:p>
        </p:txBody>
      </p:sp>
      <p:sp>
        <p:nvSpPr>
          <p:cNvPr id="72" name="Text Box 385">
            <a:extLst>
              <a:ext uri="{FF2B5EF4-FFF2-40B4-BE49-F238E27FC236}">
                <a16:creationId xmlns:a16="http://schemas.microsoft.com/office/drawing/2014/main" id="{58B3EC1F-3A21-BD40-7FE6-2199614174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6716" y="2021632"/>
            <a:ext cx="925296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fr-FR"/>
            </a:defPPr>
            <a:lvl1pPr algn="just">
              <a:spcBef>
                <a:spcPts val="0"/>
              </a:spcBef>
              <a:defRPr sz="2000">
                <a:solidFill>
                  <a:srgbClr val="253E64"/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en-US" sz="1100" dirty="0">
                <a:latin typeface="+mn-lt"/>
              </a:rPr>
              <a:t>Hook Coupler</a:t>
            </a:r>
          </a:p>
        </p:txBody>
      </p:sp>
    </p:spTree>
    <p:extLst>
      <p:ext uri="{BB962C8B-B14F-4D97-AF65-F5344CB8AC3E}">
        <p14:creationId xmlns:p14="http://schemas.microsoft.com/office/powerpoint/2010/main" val="3429337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17</a:t>
            </a:fld>
            <a:endParaRPr lang="fr-FR">
              <a:latin typeface="+mn-lt"/>
            </a:endParaRPr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AEB82E78-FA76-6441-450A-230A95A3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/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  <a:cs typeface="Arial" panose="020B0604020202020204" pitchFamily="34" charset="0"/>
              </a:rPr>
              <a:t>Status of HOM studies : 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3" name="Picture 16">
            <a:extLst>
              <a:ext uri="{FF2B5EF4-FFF2-40B4-BE49-F238E27FC236}">
                <a16:creationId xmlns:a16="http://schemas.microsoft.com/office/drawing/2014/main" id="{2C0937F9-D69F-6B08-63F6-F795F1567B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045" y="1158002"/>
            <a:ext cx="1233628" cy="16981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TextBox 24">
            <a:extLst>
              <a:ext uri="{FF2B5EF4-FFF2-40B4-BE49-F238E27FC236}">
                <a16:creationId xmlns:a16="http://schemas.microsoft.com/office/drawing/2014/main" id="{DB4E51A7-E36B-8730-A0FD-9E343CEC8F93}"/>
              </a:ext>
            </a:extLst>
          </p:cNvPr>
          <p:cNvSpPr txBox="1"/>
          <p:nvPr/>
        </p:nvSpPr>
        <p:spPr>
          <a:xfrm>
            <a:off x="451591" y="2856111"/>
            <a:ext cx="4214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3D-printed</a:t>
            </a:r>
            <a:r>
              <a:rPr lang="fr-FR" sz="1200" dirty="0">
                <a:latin typeface="+mn-lt"/>
              </a:rPr>
              <a:t> prototype (Epoxy </a:t>
            </a:r>
            <a:r>
              <a:rPr lang="fr-FR" sz="1200" dirty="0" err="1">
                <a:latin typeface="+mn-lt"/>
              </a:rPr>
              <a:t>Accura</a:t>
            </a:r>
            <a:r>
              <a:rPr lang="fr-FR" sz="1200" dirty="0">
                <a:latin typeface="+mn-lt"/>
              </a:rPr>
              <a:t> 48) </a:t>
            </a:r>
            <a:r>
              <a:rPr lang="fr-FR" sz="1200" dirty="0" err="1">
                <a:latin typeface="+mn-lt"/>
              </a:rPr>
              <a:t>copper-coated</a:t>
            </a:r>
            <a:r>
              <a:rPr lang="fr-FR" sz="1200" dirty="0">
                <a:latin typeface="+mn-lt"/>
              </a:rPr>
              <a:t> @CERN</a:t>
            </a:r>
            <a:endParaRPr lang="en-US" sz="1200" dirty="0">
              <a:latin typeface="+mn-lt"/>
            </a:endParaRPr>
          </a:p>
        </p:txBody>
      </p:sp>
      <p:sp>
        <p:nvSpPr>
          <p:cNvPr id="21" name="Title 15">
            <a:extLst>
              <a:ext uri="{FF2B5EF4-FFF2-40B4-BE49-F238E27FC236}">
                <a16:creationId xmlns:a16="http://schemas.microsoft.com/office/drawing/2014/main" id="{C72D8DBA-B7B6-C737-9ED5-F48A0F765746}"/>
              </a:ext>
            </a:extLst>
          </p:cNvPr>
          <p:cNvSpPr txBox="1">
            <a:spLocks/>
          </p:cNvSpPr>
          <p:nvPr/>
        </p:nvSpPr>
        <p:spPr>
          <a:xfrm>
            <a:off x="201813" y="623863"/>
            <a:ext cx="10308112" cy="4770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00" b="0" dirty="0">
                <a:solidFill>
                  <a:schemeClr val="tx1"/>
                </a:solidFill>
                <a:latin typeface="+mn-lt"/>
              </a:rPr>
              <a:t>From RF design to performance measurements</a:t>
            </a:r>
            <a:r>
              <a:rPr lang="en-US" sz="1600" b="0" dirty="0">
                <a:solidFill>
                  <a:srgbClr val="C00000"/>
                </a:solidFill>
                <a:latin typeface="+mn-lt"/>
              </a:rPr>
              <a:t>: </a:t>
            </a:r>
            <a:r>
              <a:rPr lang="en-US" sz="1600" dirty="0">
                <a:solidFill>
                  <a:srgbClr val="C00000"/>
                </a:solidFill>
                <a:latin typeface="+mn-lt"/>
              </a:rPr>
              <a:t>Successful</a:t>
            </a:r>
            <a:r>
              <a:rPr lang="en-US" sz="1600" b="0" dirty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1600" dirty="0">
                <a:solidFill>
                  <a:srgbClr val="C00000"/>
                </a:solidFill>
                <a:latin typeface="+mn-lt"/>
              </a:rPr>
              <a:t>collaborative effort between IJCLab, Jefferson Lab &amp; CERN </a:t>
            </a:r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DF6E064D-316D-310A-E132-5B8A28171BF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8366" y="1391351"/>
            <a:ext cx="1861997" cy="1269070"/>
          </a:xfrm>
          <a:prstGeom prst="rect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FBC5DFA2-A2AB-C605-FA6A-C3B4413980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2054" y="1158002"/>
            <a:ext cx="1292085" cy="16981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94A23B21-B317-2829-2E17-9B87AA407878}"/>
              </a:ext>
            </a:extLst>
          </p:cNvPr>
          <p:cNvSpPr txBox="1"/>
          <p:nvPr/>
        </p:nvSpPr>
        <p:spPr>
          <a:xfrm>
            <a:off x="489843" y="2568079"/>
            <a:ext cx="1137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+mn-lt"/>
              </a:rPr>
              <a:t>Hook coupler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65D671F0-485A-F7F9-1C81-3E987F91749F}"/>
              </a:ext>
            </a:extLst>
          </p:cNvPr>
          <p:cNvSpPr txBox="1"/>
          <p:nvPr/>
        </p:nvSpPr>
        <p:spPr>
          <a:xfrm>
            <a:off x="1800293" y="1127919"/>
            <a:ext cx="1137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+mn-lt"/>
              </a:rPr>
              <a:t>Probe coupler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8D65628E-FC6A-BACA-95D8-CEA2A4803DA2}"/>
              </a:ext>
            </a:extLst>
          </p:cNvPr>
          <p:cNvSpPr txBox="1"/>
          <p:nvPr/>
        </p:nvSpPr>
        <p:spPr>
          <a:xfrm>
            <a:off x="3672501" y="2424063"/>
            <a:ext cx="1137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+mn-lt"/>
              </a:rPr>
              <a:t>DQW coupler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BC1F04F-F353-CBF3-40BE-2574B303B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035D428-D12D-04BF-5AFE-4667B51ED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IAS Program on HEP 2024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D17AA21-474D-5E5D-A5F2-22A59E8B6E1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9381" y="1371862"/>
            <a:ext cx="4833551" cy="2609198"/>
          </a:xfrm>
          <a:prstGeom prst="rect">
            <a:avLst/>
          </a:prstGeom>
        </p:spPr>
      </p:pic>
      <p:grpSp>
        <p:nvGrpSpPr>
          <p:cNvPr id="16" name="Groupe 15">
            <a:extLst>
              <a:ext uri="{FF2B5EF4-FFF2-40B4-BE49-F238E27FC236}">
                <a16:creationId xmlns:a16="http://schemas.microsoft.com/office/drawing/2014/main" id="{8238A1FD-4680-92A8-AADA-AB3D3A2DA74E}"/>
              </a:ext>
            </a:extLst>
          </p:cNvPr>
          <p:cNvGrpSpPr/>
          <p:nvPr/>
        </p:nvGrpSpPr>
        <p:grpSpPr>
          <a:xfrm>
            <a:off x="5170363" y="1217205"/>
            <a:ext cx="5400600" cy="3024336"/>
            <a:chOff x="5170363" y="1229544"/>
            <a:chExt cx="5400600" cy="3024336"/>
          </a:xfrm>
        </p:grpSpPr>
        <p:sp>
          <p:nvSpPr>
            <p:cNvPr id="7" name="Rectangle : coins arrondis 6">
              <a:extLst>
                <a:ext uri="{FF2B5EF4-FFF2-40B4-BE49-F238E27FC236}">
                  <a16:creationId xmlns:a16="http://schemas.microsoft.com/office/drawing/2014/main" id="{3DBAEB29-E21C-ED16-6319-BCABE6BF6765}"/>
                </a:ext>
              </a:extLst>
            </p:cNvPr>
            <p:cNvSpPr/>
            <p:nvPr/>
          </p:nvSpPr>
          <p:spPr>
            <a:xfrm>
              <a:off x="5314379" y="1229544"/>
              <a:ext cx="5256584" cy="3024336"/>
            </a:xfrm>
            <a:prstGeom prst="roundRect">
              <a:avLst>
                <a:gd name="adj" fmla="val 2664"/>
              </a:avLst>
            </a:prstGeom>
            <a:noFill/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0FE3D4E9-32B6-05A0-D597-BE4E19B9F06A}"/>
                </a:ext>
              </a:extLst>
            </p:cNvPr>
            <p:cNvCxnSpPr>
              <a:cxnSpLocks/>
            </p:cNvCxnSpPr>
            <p:nvPr/>
          </p:nvCxnSpPr>
          <p:spPr>
            <a:xfrm>
              <a:off x="5170363" y="2660421"/>
              <a:ext cx="144016" cy="152145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8A73D193-7EDF-E3A7-F4C5-D26754A5D8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70363" y="1229544"/>
              <a:ext cx="216024" cy="14401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Image 7">
            <a:extLst>
              <a:ext uri="{FF2B5EF4-FFF2-40B4-BE49-F238E27FC236}">
                <a16:creationId xmlns:a16="http://schemas.microsoft.com/office/drawing/2014/main" id="{6FA52DF4-CB6D-D709-8A9D-00D048282F4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827" y="3281332"/>
            <a:ext cx="2736304" cy="176463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98F5310-E6E3-07DA-590B-5B79E33AF87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6576" y="3255052"/>
            <a:ext cx="1911778" cy="170459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E023EE65-49AB-7983-3DA8-E8474D91EDC8}"/>
              </a:ext>
            </a:extLst>
          </p:cNvPr>
          <p:cNvSpPr txBox="1"/>
          <p:nvPr/>
        </p:nvSpPr>
        <p:spPr>
          <a:xfrm>
            <a:off x="5314379" y="4397896"/>
            <a:ext cx="5267553" cy="954107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400" dirty="0">
                <a:latin typeface="+mn-lt"/>
              </a:rPr>
              <a:t>Ultimately, we aim to produce Nb HOM couplers with optimised design and to install them on a new Nb 5-cell PERLE cavity with optimised end groups.</a:t>
            </a:r>
            <a:r>
              <a:rPr lang="en-GB" sz="1400" dirty="0">
                <a:latin typeface="+mn-lt"/>
                <a:sym typeface="Wingdings" pitchFamily="2" charset="2"/>
              </a:rPr>
              <a:t> </a:t>
            </a:r>
            <a:r>
              <a:rPr lang="en-GB" sz="1400" b="1" dirty="0">
                <a:latin typeface="+mn-lt"/>
                <a:sym typeface="Wingdings" pitchFamily="2" charset="2"/>
              </a:rPr>
              <a:t>The Production of 4 cavity scheduled within the ISAS program (Starting from 2024).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58C51A1-86D5-1C8C-FDA0-3F3DAE631536}"/>
              </a:ext>
            </a:extLst>
          </p:cNvPr>
          <p:cNvSpPr txBox="1"/>
          <p:nvPr/>
        </p:nvSpPr>
        <p:spPr>
          <a:xfrm>
            <a:off x="262851" y="5386263"/>
            <a:ext cx="103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C. </a:t>
            </a:r>
            <a:r>
              <a:rPr lang="en-GB" sz="1400" i="1" dirty="0" err="1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Barbagallo</a:t>
            </a:r>
            <a:r>
              <a:rPr lang="en-GB" sz="1400" i="1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 et al. “First RF measurements of coaxial HOM coupler prototypes in a copper cavity for the PERLE project”- IPAC’23- MOPA025 </a:t>
            </a:r>
          </a:p>
        </p:txBody>
      </p:sp>
    </p:spTree>
    <p:extLst>
      <p:ext uri="{BB962C8B-B14F-4D97-AF65-F5344CB8AC3E}">
        <p14:creationId xmlns:p14="http://schemas.microsoft.com/office/powerpoint/2010/main" val="6668837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22/01/2024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18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IAS Program on HEP 2024</a:t>
            </a:r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AEB82E78-FA76-6441-450A-230A95A3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/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  <a:cs typeface="Arial" panose="020B0604020202020204" pitchFamily="34" charset="0"/>
              </a:rPr>
              <a:t>Cryomodule design: 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A006770-CD81-2181-3969-887250A6BB68}"/>
              </a:ext>
            </a:extLst>
          </p:cNvPr>
          <p:cNvSpPr txBox="1"/>
          <p:nvPr/>
        </p:nvSpPr>
        <p:spPr>
          <a:xfrm>
            <a:off x="5242371" y="1229544"/>
            <a:ext cx="5472608" cy="170816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+mn-lt"/>
              </a:rPr>
              <a:t>Intermediate supporting structure (spaceframe)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+mn-lt"/>
              </a:rPr>
              <a:t>Cavity string hung by rods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+mn-lt"/>
              </a:rPr>
              <a:t>Insertion of the cavity string by the extremity (rollers)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+mn-lt"/>
              </a:rPr>
              <a:t>Trap doors for tuner 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+mn-lt"/>
              </a:rPr>
              <a:t>Connexion to the valve box on the top of the vacuum vessel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+mn-lt"/>
                <a:sym typeface="Wingdings" panose="05000000000000000000" pitchFamily="2" charset="2"/>
              </a:rPr>
              <a:t> Important space available inside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+mn-lt"/>
              </a:rPr>
              <a:t>Design validated: series fab. &amp; tests ongoing (Qty 30)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5671BFC-FFCD-19BA-0773-AFEEFA8C42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827" y="731668"/>
            <a:ext cx="4815768" cy="265811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644841FE-F125-4499-39DF-70FCD2B269F5}"/>
              </a:ext>
            </a:extLst>
          </p:cNvPr>
          <p:cNvSpPr txBox="1"/>
          <p:nvPr/>
        </p:nvSpPr>
        <p:spPr>
          <a:xfrm>
            <a:off x="5314379" y="797496"/>
            <a:ext cx="424847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FF6700"/>
                </a:solidFill>
                <a:latin typeface="+mn-lt"/>
              </a:rPr>
              <a:t>ESS Cryomodule design was selected: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E88F73F-4D58-1A77-C504-319F7D343C9E}"/>
              </a:ext>
            </a:extLst>
          </p:cNvPr>
          <p:cNvSpPr txBox="1"/>
          <p:nvPr/>
        </p:nvSpPr>
        <p:spPr>
          <a:xfrm>
            <a:off x="3874218" y="3005351"/>
            <a:ext cx="6707713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GB" sz="1500" b="1" dirty="0">
                <a:solidFill>
                  <a:srgbClr val="CC0066"/>
                </a:solidFill>
                <a:latin typeface="+mn-lt"/>
              </a:rPr>
              <a:t>1</a:t>
            </a:r>
            <a:r>
              <a:rPr lang="en-GB" sz="1500" b="1" baseline="30000" dirty="0">
                <a:solidFill>
                  <a:srgbClr val="CC0066"/>
                </a:solidFill>
                <a:latin typeface="+mn-lt"/>
              </a:rPr>
              <a:t>st</a:t>
            </a:r>
            <a:r>
              <a:rPr lang="en-GB" sz="1500" b="1" dirty="0">
                <a:solidFill>
                  <a:srgbClr val="CC0066"/>
                </a:solidFill>
                <a:latin typeface="+mn-lt"/>
              </a:rPr>
              <a:t> Cryomodule: Foreseen for 2027</a:t>
            </a:r>
          </a:p>
          <a:p>
            <a:pPr algn="just"/>
            <a:r>
              <a:rPr lang="en-GB" sz="1500" dirty="0">
                <a:latin typeface="+mn-lt"/>
              </a:rPr>
              <a:t>Adapted from ESS design, it will be optimised for efficient high current ERL operation within the </a:t>
            </a:r>
            <a:r>
              <a:rPr lang="en-GB" sz="1500" b="1" i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European Infra-Tech program </a:t>
            </a:r>
            <a:r>
              <a:rPr lang="en-GB" sz="1500" b="1" i="1" u="sng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iSAS</a:t>
            </a:r>
            <a:r>
              <a:rPr lang="en-GB" sz="15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*</a:t>
            </a:r>
            <a:r>
              <a:rPr lang="en-GB" sz="1500" dirty="0">
                <a:latin typeface="+mn-lt"/>
              </a:rPr>
              <a:t>. It will host cavities equipped with HOM couplers and FPC optimised and developed within the same program.</a:t>
            </a:r>
            <a:endParaRPr lang="en-GB" sz="1500" b="1" dirty="0">
              <a:solidFill>
                <a:srgbClr val="456487"/>
              </a:solidFill>
              <a:latin typeface="+mn-lt"/>
            </a:endParaRP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GB" sz="1500" b="1" dirty="0">
                <a:solidFill>
                  <a:srgbClr val="CC0066"/>
                </a:solidFill>
                <a:latin typeface="+mn-lt"/>
              </a:rPr>
              <a:t>2</a:t>
            </a:r>
            <a:r>
              <a:rPr lang="en-GB" sz="1500" b="1" baseline="30000" dirty="0">
                <a:solidFill>
                  <a:srgbClr val="CC0066"/>
                </a:solidFill>
                <a:latin typeface="+mn-lt"/>
              </a:rPr>
              <a:t>nd</a:t>
            </a:r>
            <a:r>
              <a:rPr lang="en-GB" sz="1500" b="1" dirty="0">
                <a:solidFill>
                  <a:srgbClr val="CC0066"/>
                </a:solidFill>
                <a:latin typeface="+mn-lt"/>
              </a:rPr>
              <a:t> Cryomodule: Foreseen for 2030</a:t>
            </a:r>
          </a:p>
          <a:p>
            <a:pPr algn="just"/>
            <a:r>
              <a:rPr lang="en-GB" sz="1500" dirty="0">
                <a:latin typeface="+mn-lt"/>
              </a:rPr>
              <a:t>May include some/all the technologies studied within </a:t>
            </a:r>
            <a:r>
              <a:rPr lang="en-GB" sz="1500" b="1" i="1" u="sng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iSAS</a:t>
            </a:r>
            <a:r>
              <a:rPr lang="en-GB" sz="1500" b="1" i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program </a:t>
            </a:r>
            <a:r>
              <a:rPr lang="en-GB" sz="1500" dirty="0">
                <a:latin typeface="+mn-lt"/>
              </a:rPr>
              <a:t>to improve the efficiency of Cryomodules: Fast Reactive Tuner (FRT) for microphonics mitigation, LLRF managed by AI and 4.2 K Cavities operating.</a:t>
            </a:r>
          </a:p>
          <a:p>
            <a:pPr algn="just"/>
            <a:endParaRPr lang="en-GB" sz="1500" dirty="0">
              <a:latin typeface="+mn-lt"/>
            </a:endParaRPr>
          </a:p>
          <a:p>
            <a:pPr algn="just"/>
            <a:r>
              <a:rPr lang="en-GB" sz="1500" b="1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* More information on </a:t>
            </a:r>
            <a:r>
              <a:rPr lang="en-GB" sz="1500" b="1" i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iSAS</a:t>
            </a:r>
            <a:r>
              <a:rPr lang="en-GB" sz="1500" b="1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program: </a:t>
            </a:r>
            <a:r>
              <a:rPr lang="en-GB" sz="1500" b="1" i="1" dirty="0">
                <a:latin typeface="+mn-lt"/>
              </a:rPr>
              <a:t> </a:t>
            </a:r>
            <a:r>
              <a:rPr lang="fr-FR" sz="1400" b="1" i="1" dirty="0">
                <a:effectLst/>
                <a:latin typeface="+mn-lt"/>
                <a:hlinkClick r:id="rId3"/>
              </a:rPr>
              <a:t>https://indico.ijclab.in2p3.fr/event/9521/</a:t>
            </a:r>
            <a:endParaRPr lang="en-GB" sz="1500" b="1" i="1" dirty="0">
              <a:latin typeface="+mn-lt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6F7215F-3C70-C3DD-298B-C920869E362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074" y="3389784"/>
            <a:ext cx="2481105" cy="2293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7056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289578E-FE5A-E34D-B13D-EB1D9148A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59F2367-E8DA-5147-BD1C-73521E0BAE8D}"/>
              </a:ext>
            </a:extLst>
          </p:cNvPr>
          <p:cNvSpPr txBox="1"/>
          <p:nvPr/>
        </p:nvSpPr>
        <p:spPr>
          <a:xfrm>
            <a:off x="489843" y="2137192"/>
            <a:ext cx="97210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>
              <a:latin typeface="+mn-lt"/>
              <a:cs typeface="Arial" panose="020B0604020202020204" pitchFamily="34" charset="0"/>
            </a:endParaRPr>
          </a:p>
          <a:p>
            <a:pPr algn="ctr"/>
            <a:r>
              <a:rPr lang="en-GB" sz="3600" b="1" dirty="0">
                <a:solidFill>
                  <a:srgbClr val="FF6700"/>
                </a:solidFill>
                <a:latin typeface="+mn-lt"/>
                <a:cs typeface="Arial" panose="020B0604020202020204" pitchFamily="34" charset="0"/>
              </a:rPr>
              <a:t>Thank you for your attention!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194785F-0809-5B98-3744-9A3125F8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22/01/2024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BD7EDB-6417-B623-6275-E681FCBB6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IAS Program on HEP 2024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8551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22/01/2024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2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IAS Program on HEP 2024</a:t>
            </a:r>
            <a:endParaRPr lang="fr-FR">
              <a:latin typeface="+mn-lt"/>
            </a:endParaRPr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AEB82E78-FA76-6441-450A-230A95A3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Introduction: Average power needs for future HEP projects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5D1BF2B-3661-E97F-CBD0-2769273E131B}"/>
              </a:ext>
            </a:extLst>
          </p:cNvPr>
          <p:cNvSpPr txBox="1"/>
          <p:nvPr/>
        </p:nvSpPr>
        <p:spPr>
          <a:xfrm>
            <a:off x="273819" y="725488"/>
            <a:ext cx="4680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Example: FCC-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ee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 (ZH) @250 GeV,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CW, (0.4 &amp; 0.8) GHz</a:t>
            </a:r>
            <a:endParaRPr lang="en-GB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7356C5B9-5010-4F94-7F96-1DE39BC5540D}"/>
              </a:ext>
            </a:extLst>
          </p:cNvPr>
          <p:cNvGrpSpPr/>
          <p:nvPr/>
        </p:nvGrpSpPr>
        <p:grpSpPr>
          <a:xfrm>
            <a:off x="5602411" y="2019763"/>
            <a:ext cx="4752528" cy="2872897"/>
            <a:chOff x="3020185" y="1512180"/>
            <a:chExt cx="6676970" cy="4844170"/>
          </a:xfrm>
        </p:grpSpPr>
        <p:pic>
          <p:nvPicPr>
            <p:cNvPr id="7" name="Picture 14">
              <a:extLst>
                <a:ext uri="{FF2B5EF4-FFF2-40B4-BE49-F238E27FC236}">
                  <a16:creationId xmlns:a16="http://schemas.microsoft.com/office/drawing/2014/main" id="{B9401CFE-EE16-3F78-32BD-565880F156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20185" y="1794543"/>
              <a:ext cx="6676970" cy="4561807"/>
            </a:xfrm>
            <a:prstGeom prst="rect">
              <a:avLst/>
            </a:prstGeom>
          </p:spPr>
        </p:pic>
        <p:sp>
          <p:nvSpPr>
            <p:cNvPr id="15" name="TextBox 7">
              <a:extLst>
                <a:ext uri="{FF2B5EF4-FFF2-40B4-BE49-F238E27FC236}">
                  <a16:creationId xmlns:a16="http://schemas.microsoft.com/office/drawing/2014/main" id="{23DCC85F-03D0-1D64-E464-FDAEED39651E}"/>
                </a:ext>
              </a:extLst>
            </p:cNvPr>
            <p:cNvSpPr txBox="1"/>
            <p:nvPr/>
          </p:nvSpPr>
          <p:spPr>
            <a:xfrm>
              <a:off x="3607494" y="1512180"/>
              <a:ext cx="1514869" cy="4399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Grid to DC: 90%</a:t>
              </a:r>
            </a:p>
          </p:txBody>
        </p:sp>
        <p:sp>
          <p:nvSpPr>
            <p:cNvPr id="17" name="TextBox 8">
              <a:extLst>
                <a:ext uri="{FF2B5EF4-FFF2-40B4-BE49-F238E27FC236}">
                  <a16:creationId xmlns:a16="http://schemas.microsoft.com/office/drawing/2014/main" id="{C6361FCE-A785-D84A-9830-CA3281E9B8D4}"/>
                </a:ext>
              </a:extLst>
            </p:cNvPr>
            <p:cNvSpPr txBox="1"/>
            <p:nvPr/>
          </p:nvSpPr>
          <p:spPr>
            <a:xfrm>
              <a:off x="4516779" y="1798825"/>
              <a:ext cx="1981871" cy="4399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RF power generation!</a:t>
              </a:r>
            </a:p>
          </p:txBody>
        </p:sp>
        <p:sp>
          <p:nvSpPr>
            <p:cNvPr id="18" name="TextBox 9">
              <a:extLst>
                <a:ext uri="{FF2B5EF4-FFF2-40B4-BE49-F238E27FC236}">
                  <a16:creationId xmlns:a16="http://schemas.microsoft.com/office/drawing/2014/main" id="{E3090454-C0D5-C675-3A44-D47F2A37573C}"/>
                </a:ext>
              </a:extLst>
            </p:cNvPr>
            <p:cNvSpPr txBox="1"/>
            <p:nvPr/>
          </p:nvSpPr>
          <p:spPr>
            <a:xfrm>
              <a:off x="5413018" y="2434022"/>
              <a:ext cx="1479288" cy="4399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RF distribution!</a:t>
              </a:r>
            </a:p>
          </p:txBody>
        </p:sp>
        <p:sp>
          <p:nvSpPr>
            <p:cNvPr id="19" name="TextBox 10">
              <a:extLst>
                <a:ext uri="{FF2B5EF4-FFF2-40B4-BE49-F238E27FC236}">
                  <a16:creationId xmlns:a16="http://schemas.microsoft.com/office/drawing/2014/main" id="{F7B242A4-1868-90E6-CA13-00FD977938DC}"/>
                </a:ext>
              </a:extLst>
            </p:cNvPr>
            <p:cNvSpPr txBox="1"/>
            <p:nvPr/>
          </p:nvSpPr>
          <p:spPr>
            <a:xfrm>
              <a:off x="6034342" y="2646555"/>
              <a:ext cx="1554898" cy="4399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losses in cavities</a:t>
              </a:r>
            </a:p>
          </p:txBody>
        </p:sp>
        <p:sp>
          <p:nvSpPr>
            <p:cNvPr id="20" name="TextBox 11">
              <a:extLst>
                <a:ext uri="{FF2B5EF4-FFF2-40B4-BE49-F238E27FC236}">
                  <a16:creationId xmlns:a16="http://schemas.microsoft.com/office/drawing/2014/main" id="{08DD5D50-7599-533F-BB0F-E824B985623C}"/>
                </a:ext>
              </a:extLst>
            </p:cNvPr>
            <p:cNvSpPr txBox="1"/>
            <p:nvPr/>
          </p:nvSpPr>
          <p:spPr>
            <a:xfrm>
              <a:off x="7065126" y="2844327"/>
              <a:ext cx="1156834" cy="4399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RF to beam</a:t>
              </a:r>
            </a:p>
          </p:txBody>
        </p:sp>
      </p:grpSp>
      <p:pic>
        <p:nvPicPr>
          <p:cNvPr id="21" name="Image 20">
            <a:extLst>
              <a:ext uri="{FF2B5EF4-FFF2-40B4-BE49-F238E27FC236}">
                <a16:creationId xmlns:a16="http://schemas.microsoft.com/office/drawing/2014/main" id="{DCE0B0D4-4D89-B9DC-A093-CD8C88E43FB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2411" y="1103196"/>
            <a:ext cx="1296144" cy="909144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9E9EC438-B736-66F7-E9CE-DDEA435E954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9985" y="1875746"/>
            <a:ext cx="1516962" cy="846128"/>
          </a:xfrm>
          <a:prstGeom prst="rect">
            <a:avLst/>
          </a:prstGeom>
        </p:spPr>
      </p:pic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746897F9-CF2A-7C2F-24C6-764DAA7E8D66}"/>
              </a:ext>
            </a:extLst>
          </p:cNvPr>
          <p:cNvCxnSpPr>
            <a:cxnSpLocks/>
            <a:stCxn id="21" idx="3"/>
            <a:endCxn id="22" idx="1"/>
          </p:cNvCxnSpPr>
          <p:nvPr/>
        </p:nvCxnSpPr>
        <p:spPr>
          <a:xfrm>
            <a:off x="6898555" y="1557768"/>
            <a:ext cx="2011430" cy="741042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E5F79618-31E0-B045-4151-B234ECEF9C12}"/>
              </a:ext>
            </a:extLst>
          </p:cNvPr>
          <p:cNvSpPr txBox="1"/>
          <p:nvPr/>
        </p:nvSpPr>
        <p:spPr>
          <a:xfrm rot="1224299">
            <a:off x="7047814" y="1642774"/>
            <a:ext cx="1649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70C0"/>
                </a:solidFill>
                <a:latin typeface="+mn-lt"/>
              </a:rPr>
              <a:t>60% efficiency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E63F3478-6F7B-F8A5-37A5-61442CB3C012}"/>
              </a:ext>
            </a:extLst>
          </p:cNvPr>
          <p:cNvSpPr txBox="1"/>
          <p:nvPr/>
        </p:nvSpPr>
        <p:spPr>
          <a:xfrm>
            <a:off x="262257" y="2957736"/>
            <a:ext cx="534015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+mn-lt"/>
                <a:sym typeface="Wingdings" pitchFamily="2" charset="2"/>
              </a:rPr>
              <a:t>The p</a:t>
            </a:r>
            <a:r>
              <a:rPr lang="en-GB" sz="1500" dirty="0">
                <a:latin typeface="+mn-lt"/>
              </a:rPr>
              <a:t>ower consumption for a e+ e- Higgs factory is </a:t>
            </a:r>
            <a:r>
              <a:rPr lang="en-GB" sz="1500" b="1" dirty="0">
                <a:latin typeface="+mn-lt"/>
              </a:rPr>
              <a:t>300 MW,</a:t>
            </a:r>
            <a:r>
              <a:rPr lang="en-GB" sz="15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en-GB" sz="1500" dirty="0">
                <a:latin typeface="+mn-lt"/>
                <a:cs typeface="+mn-cs"/>
                <a:sym typeface="Wingdings" pitchFamily="2" charset="2"/>
              </a:rPr>
              <a:t>Nearly </a:t>
            </a:r>
            <a:r>
              <a:rPr lang="en-GB" sz="1500" b="1" dirty="0">
                <a:latin typeface="+mn-lt"/>
                <a:cs typeface="+mn-cs"/>
                <a:sym typeface="Wingdings" pitchFamily="2" charset="2"/>
              </a:rPr>
              <a:t>2 </a:t>
            </a:r>
            <a:r>
              <a:rPr lang="en-GB" sz="1500" b="1" dirty="0" err="1">
                <a:latin typeface="+mn-lt"/>
                <a:cs typeface="+mn-cs"/>
                <a:sym typeface="Wingdings" pitchFamily="2" charset="2"/>
              </a:rPr>
              <a:t>TWh</a:t>
            </a:r>
            <a:r>
              <a:rPr lang="en-GB" sz="1500" b="1" dirty="0">
                <a:latin typeface="+mn-lt"/>
                <a:cs typeface="+mn-cs"/>
                <a:sym typeface="Wingdings" pitchFamily="2" charset="2"/>
              </a:rPr>
              <a:t> </a:t>
            </a:r>
            <a:r>
              <a:rPr lang="en-GB" sz="1500" dirty="0">
                <a:latin typeface="+mn-lt"/>
                <a:cs typeface="+mn-cs"/>
                <a:sym typeface="Wingdings" pitchFamily="2" charset="2"/>
              </a:rPr>
              <a:t>for a typical yearly operating cycle. </a:t>
            </a:r>
          </a:p>
          <a:p>
            <a:r>
              <a:rPr lang="en-GB" sz="1500" dirty="0">
                <a:latin typeface="+mn-lt"/>
                <a:cs typeface="+mn-cs"/>
                <a:sym typeface="Wingdings" pitchFamily="2" charset="2"/>
              </a:rPr>
              <a:t>This represent 2 to 3% of the annual consumption of some European countries as Belgium, Finland and Netherland.</a:t>
            </a:r>
          </a:p>
          <a:p>
            <a:endParaRPr lang="en-GB" sz="1500" dirty="0">
              <a:latin typeface="+mn-lt"/>
              <a:cs typeface="+mn-cs"/>
              <a:sym typeface="Wingdings" pitchFamily="2" charset="2"/>
            </a:endParaRPr>
          </a:p>
          <a:p>
            <a:r>
              <a:rPr lang="en-GB" sz="1500" dirty="0">
                <a:latin typeface="+mn-lt"/>
                <a:cs typeface="+mn-cs"/>
                <a:sym typeface="Wingdings" pitchFamily="2" charset="2"/>
              </a:rPr>
              <a:t>For this facility, the power needs is distributed as the following: </a:t>
            </a:r>
            <a:endParaRPr lang="en-GB" sz="1500" dirty="0">
              <a:latin typeface="+mn-lt"/>
            </a:endParaRPr>
          </a:p>
          <a:p>
            <a:pPr marL="787400" lvl="1" indent="-285750">
              <a:buFont typeface="Courier New" panose="02070309020205020404" pitchFamily="49" charset="0"/>
              <a:buChar char="o"/>
            </a:pPr>
            <a:r>
              <a:rPr lang="en-GB" sz="1500" dirty="0">
                <a:latin typeface="+mn-lt"/>
              </a:rPr>
              <a:t>RF for beam acceleration      </a:t>
            </a:r>
            <a:r>
              <a:rPr lang="en-GB" sz="1500" b="1" dirty="0">
                <a:solidFill>
                  <a:srgbClr val="CC0066"/>
                </a:solidFill>
                <a:latin typeface="+mn-lt"/>
              </a:rPr>
              <a:t>51%</a:t>
            </a:r>
            <a:r>
              <a:rPr lang="en-GB" sz="1500" dirty="0">
                <a:latin typeface="+mn-lt"/>
              </a:rPr>
              <a:t>  (145 MW)</a:t>
            </a:r>
          </a:p>
          <a:p>
            <a:pPr marL="787400" lvl="1" indent="-285750">
              <a:buFont typeface="Courier New" panose="02070309020205020404" pitchFamily="49" charset="0"/>
              <a:buChar char="o"/>
            </a:pPr>
            <a:r>
              <a:rPr lang="en-GB" sz="1500" dirty="0">
                <a:latin typeface="+mn-lt"/>
              </a:rPr>
              <a:t>Cryogenic cooling                      5%  (14 MW)</a:t>
            </a:r>
          </a:p>
          <a:p>
            <a:pPr marL="787400" lvl="1" indent="-285750">
              <a:buFont typeface="Courier New" panose="02070309020205020404" pitchFamily="49" charset="0"/>
              <a:buChar char="o"/>
            </a:pPr>
            <a:r>
              <a:rPr lang="en-GB" sz="1500" dirty="0">
                <a:latin typeface="+mn-lt"/>
              </a:rPr>
              <a:t>Magnets                                      9%  (26 MW)</a:t>
            </a:r>
          </a:p>
          <a:p>
            <a:pPr marL="787400" lvl="1" indent="-285750">
              <a:buFont typeface="Courier New" panose="02070309020205020404" pitchFamily="49" charset="0"/>
              <a:buChar char="o"/>
            </a:pPr>
            <a:r>
              <a:rPr lang="en-GB" sz="1500" dirty="0">
                <a:latin typeface="+mn-lt"/>
              </a:rPr>
              <a:t>Others                                        35%  (98 MW)</a:t>
            </a:r>
            <a:endParaRPr lang="en-GB" sz="1500" i="1" dirty="0">
              <a:solidFill>
                <a:prstClr val="black">
                  <a:tint val="75000"/>
                </a:prstClr>
              </a:solidFill>
              <a:latin typeface="+mn-lt"/>
              <a:cs typeface="+mn-cs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63148B3-BBD0-4964-36D3-E4631217ED10}"/>
              </a:ext>
            </a:extLst>
          </p:cNvPr>
          <p:cNvSpPr txBox="1"/>
          <p:nvPr/>
        </p:nvSpPr>
        <p:spPr>
          <a:xfrm>
            <a:off x="561851" y="5406008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rPr>
              <a:t>FCC CDR, Eur. Phys. J. Special Topics 228, 261–623 (2019)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DF116FE5-42C7-EA37-ABBE-0128F18F3E5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890" y="1122466"/>
            <a:ext cx="3286084" cy="169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A9D91F6E-A619-06F2-0121-8CB96CC447E8}"/>
                  </a:ext>
                </a:extLst>
              </p:cNvPr>
              <p:cNvSpPr txBox="1"/>
              <p:nvPr/>
            </p:nvSpPr>
            <p:spPr>
              <a:xfrm>
                <a:off x="6236469" y="4964668"/>
                <a:ext cx="34703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800" dirty="0">
                    <a:latin typeface="+mn-lt"/>
                  </a:rPr>
                  <a:t>Sankey diagram (Exp: FCC-</a:t>
                </a:r>
                <a:r>
                  <a:rPr lang="en-GB" sz="1800" dirty="0" err="1">
                    <a:latin typeface="+mn-lt"/>
                  </a:rPr>
                  <a:t>ee</a:t>
                </a:r>
                <a:r>
                  <a:rPr lang="en-GB" sz="1800" dirty="0">
                    <a:latin typeface="+mn-lt"/>
                  </a:rPr>
                  <a:t> (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800" b="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sz="1800" dirty="0">
                    <a:latin typeface="+mn-lt"/>
                  </a:rPr>
                  <a:t>))</a:t>
                </a:r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A9D91F6E-A619-06F2-0121-8CB96CC447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469" y="4964668"/>
                <a:ext cx="3470398" cy="369332"/>
              </a:xfrm>
              <a:prstGeom prst="rect">
                <a:avLst/>
              </a:prstGeom>
              <a:blipFill>
                <a:blip r:embed="rId6"/>
                <a:stretch>
                  <a:fillRect t="-6452" b="-22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860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e 54">
            <a:extLst>
              <a:ext uri="{FF2B5EF4-FFF2-40B4-BE49-F238E27FC236}">
                <a16:creationId xmlns:a16="http://schemas.microsoft.com/office/drawing/2014/main" id="{61C1A668-04E8-5E08-C7EA-2BFB96B3A240}"/>
              </a:ext>
            </a:extLst>
          </p:cNvPr>
          <p:cNvGrpSpPr/>
          <p:nvPr/>
        </p:nvGrpSpPr>
        <p:grpSpPr>
          <a:xfrm>
            <a:off x="5848112" y="1137791"/>
            <a:ext cx="4146787" cy="2456984"/>
            <a:chOff x="5848112" y="1137791"/>
            <a:chExt cx="4146787" cy="2456984"/>
          </a:xfrm>
        </p:grpSpPr>
        <p:grpSp>
          <p:nvGrpSpPr>
            <p:cNvPr id="51" name="Groupe 50">
              <a:extLst>
                <a:ext uri="{FF2B5EF4-FFF2-40B4-BE49-F238E27FC236}">
                  <a16:creationId xmlns:a16="http://schemas.microsoft.com/office/drawing/2014/main" id="{BBD15DA5-4C62-1A20-FACF-225FA3135333}"/>
                </a:ext>
              </a:extLst>
            </p:cNvPr>
            <p:cNvGrpSpPr/>
            <p:nvPr/>
          </p:nvGrpSpPr>
          <p:grpSpPr>
            <a:xfrm>
              <a:off x="5848112" y="1137791"/>
              <a:ext cx="4146787" cy="2456984"/>
              <a:chOff x="5848112" y="1137791"/>
              <a:chExt cx="4146787" cy="2456984"/>
            </a:xfrm>
          </p:grpSpPr>
          <p:pic>
            <p:nvPicPr>
              <p:cNvPr id="11" name="Image 10">
                <a:extLst>
                  <a:ext uri="{FF2B5EF4-FFF2-40B4-BE49-F238E27FC236}">
                    <a16:creationId xmlns:a16="http://schemas.microsoft.com/office/drawing/2014/main" id="{331E5AAB-5733-D40C-3D8E-F8406110BE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48112" y="1415497"/>
                <a:ext cx="3598168" cy="1917966"/>
              </a:xfrm>
              <a:prstGeom prst="rect">
                <a:avLst/>
              </a:prstGeom>
            </p:spPr>
          </p:pic>
          <p:sp>
            <p:nvSpPr>
              <p:cNvPr id="25" name="Rectangle : coins arrondis 24">
                <a:extLst>
                  <a:ext uri="{FF2B5EF4-FFF2-40B4-BE49-F238E27FC236}">
                    <a16:creationId xmlns:a16="http://schemas.microsoft.com/office/drawing/2014/main" id="{6D7BD838-FE16-85EA-6A43-B22D0934A6CA}"/>
                  </a:ext>
                </a:extLst>
              </p:cNvPr>
              <p:cNvSpPr/>
              <p:nvPr/>
            </p:nvSpPr>
            <p:spPr>
              <a:xfrm>
                <a:off x="5962451" y="3101752"/>
                <a:ext cx="648072" cy="216024"/>
              </a:xfrm>
              <a:prstGeom prst="round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15DC64EE-0070-FC78-E870-81B7C71B5532}"/>
                  </a:ext>
                </a:extLst>
              </p:cNvPr>
              <p:cNvSpPr txBox="1"/>
              <p:nvPr/>
            </p:nvSpPr>
            <p:spPr>
              <a:xfrm>
                <a:off x="5962451" y="3317776"/>
                <a:ext cx="72008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solidFill>
                      <a:srgbClr val="00B050"/>
                    </a:solidFill>
                    <a:latin typeface="+mn-lt"/>
                  </a:rPr>
                  <a:t>Injector</a:t>
                </a:r>
              </a:p>
            </p:txBody>
          </p:sp>
          <p:sp>
            <p:nvSpPr>
              <p:cNvPr id="27" name="Rectangle : coins arrondis 26">
                <a:extLst>
                  <a:ext uri="{FF2B5EF4-FFF2-40B4-BE49-F238E27FC236}">
                    <a16:creationId xmlns:a16="http://schemas.microsoft.com/office/drawing/2014/main" id="{FB99556C-C736-BAAF-8232-A910FDDF6725}"/>
                  </a:ext>
                </a:extLst>
              </p:cNvPr>
              <p:cNvSpPr/>
              <p:nvPr/>
            </p:nvSpPr>
            <p:spPr>
              <a:xfrm>
                <a:off x="9130802" y="3101752"/>
                <a:ext cx="288000" cy="180000"/>
              </a:xfrm>
              <a:prstGeom prst="roundRect">
                <a:avLst/>
              </a:prstGeom>
              <a:solidFill>
                <a:srgbClr val="CC0066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6B0B02D9-890E-1DD5-0641-42383C0E0C3E}"/>
                  </a:ext>
                </a:extLst>
              </p:cNvPr>
              <p:cNvSpPr txBox="1"/>
              <p:nvPr/>
            </p:nvSpPr>
            <p:spPr>
              <a:xfrm>
                <a:off x="9058795" y="3317776"/>
                <a:ext cx="9361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solidFill>
                      <a:srgbClr val="C00000"/>
                    </a:solidFill>
                    <a:latin typeface="+mn-lt"/>
                  </a:rPr>
                  <a:t>Beam dump</a:t>
                </a:r>
              </a:p>
            </p:txBody>
          </p:sp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25A9B54E-2877-82A0-37FA-C1E8815444F8}"/>
                  </a:ext>
                </a:extLst>
              </p:cNvPr>
              <p:cNvSpPr txBox="1"/>
              <p:nvPr/>
            </p:nvSpPr>
            <p:spPr>
              <a:xfrm>
                <a:off x="7042570" y="3135149"/>
                <a:ext cx="165618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+mn-lt"/>
                  </a:rPr>
                  <a:t>Superconducting Linac</a:t>
                </a:r>
              </a:p>
            </p:txBody>
          </p:sp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4292101C-7985-7F14-3599-222B54745A0D}"/>
                  </a:ext>
                </a:extLst>
              </p:cNvPr>
              <p:cNvSpPr txBox="1"/>
              <p:nvPr/>
            </p:nvSpPr>
            <p:spPr>
              <a:xfrm>
                <a:off x="8338715" y="1137791"/>
                <a:ext cx="90106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>
                    <a:solidFill>
                      <a:schemeClr val="bg2">
                        <a:lumMod val="50000"/>
                      </a:schemeClr>
                    </a:solidFill>
                    <a:latin typeface="+mn-lt"/>
                  </a:rPr>
                  <a:t>ERL Loop</a:t>
                </a:r>
              </a:p>
            </p:txBody>
          </p:sp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03567544-B5AA-FE27-B3C1-0A16A44A6B87}"/>
                  </a:ext>
                </a:extLst>
              </p:cNvPr>
              <p:cNvSpPr txBox="1"/>
              <p:nvPr/>
            </p:nvSpPr>
            <p:spPr>
              <a:xfrm>
                <a:off x="7186667" y="1806188"/>
                <a:ext cx="720000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 anchor="b">
                <a:spAutoFit/>
              </a:bodyPr>
              <a:lstStyle/>
              <a:p>
                <a:pPr algn="r"/>
                <a:r>
                  <a:rPr lang="en-GB" sz="800" b="1" dirty="0">
                    <a:solidFill>
                      <a:srgbClr val="C00000"/>
                    </a:solidFill>
                    <a:latin typeface="+mn-lt"/>
                  </a:rPr>
                  <a:t>acceleration</a:t>
                </a:r>
              </a:p>
            </p:txBody>
          </p:sp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3A9694FC-EA78-0674-6FFE-C9D68E87C0C1}"/>
                  </a:ext>
                </a:extLst>
              </p:cNvPr>
              <p:cNvSpPr txBox="1"/>
              <p:nvPr/>
            </p:nvSpPr>
            <p:spPr>
              <a:xfrm>
                <a:off x="7690643" y="2309664"/>
                <a:ext cx="720080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 anchor="b">
                <a:spAutoFit/>
              </a:bodyPr>
              <a:lstStyle/>
              <a:p>
                <a:r>
                  <a:rPr lang="en-GB" sz="800" b="1" dirty="0">
                    <a:solidFill>
                      <a:srgbClr val="0070C0"/>
                    </a:solidFill>
                    <a:latin typeface="+mn-lt"/>
                  </a:rPr>
                  <a:t>deceleration</a:t>
                </a:r>
              </a:p>
            </p:txBody>
          </p:sp>
          <p:sp>
            <p:nvSpPr>
              <p:cNvPr id="34" name="Ellipse 33">
                <a:extLst>
                  <a:ext uri="{FF2B5EF4-FFF2-40B4-BE49-F238E27FC236}">
                    <a16:creationId xmlns:a16="http://schemas.microsoft.com/office/drawing/2014/main" id="{49EFB21D-0A8E-5D04-53AD-902696FDA5E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546667" y="2401423"/>
                <a:ext cx="108000" cy="72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Ellipse 43">
                <a:extLst>
                  <a:ext uri="{FF2B5EF4-FFF2-40B4-BE49-F238E27FC236}">
                    <a16:creationId xmlns:a16="http://schemas.microsoft.com/office/drawing/2014/main" id="{EE8320B7-4A36-9A96-278B-D61DC26337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906667" y="1877616"/>
                <a:ext cx="108000" cy="720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8407280-40A6-7BA7-7408-B53F4272B480}"/>
                </a:ext>
              </a:extLst>
            </p:cNvPr>
            <p:cNvCxnSpPr>
              <a:endCxn id="32" idx="1"/>
            </p:cNvCxnSpPr>
            <p:nvPr/>
          </p:nvCxnSpPr>
          <p:spPr>
            <a:xfrm flipH="1">
              <a:off x="7690643" y="2263796"/>
              <a:ext cx="72008" cy="15359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1881FD3E-164F-C9E6-A860-6B0031977F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34659" y="1949624"/>
              <a:ext cx="72008" cy="15359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22/01/2024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3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IAS Program on HEP 2024</a:t>
            </a:r>
            <a:endParaRPr lang="fr-FR" dirty="0">
              <a:latin typeface="+mn-lt"/>
            </a:endParaRPr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AEB82E78-FA76-6441-450A-230A95A3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/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  <a:cs typeface="Arial" panose="020B0604020202020204" pitchFamily="34" charset="0"/>
              </a:rPr>
              <a:t>Introduction- ERL Concept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4" name="Forme libre 13">
            <a:extLst>
              <a:ext uri="{FF2B5EF4-FFF2-40B4-BE49-F238E27FC236}">
                <a16:creationId xmlns:a16="http://schemas.microsoft.com/office/drawing/2014/main" id="{88733DF1-B2C3-58E4-A443-CC8C68C16D62}"/>
              </a:ext>
            </a:extLst>
          </p:cNvPr>
          <p:cNvSpPr/>
          <p:nvPr/>
        </p:nvSpPr>
        <p:spPr>
          <a:xfrm>
            <a:off x="3382050" y="1739065"/>
            <a:ext cx="1125439" cy="467060"/>
          </a:xfrm>
          <a:custGeom>
            <a:avLst/>
            <a:gdLst>
              <a:gd name="connsiteX0" fmla="*/ 0 w 1125439"/>
              <a:gd name="connsiteY0" fmla="*/ 0 h 467060"/>
              <a:gd name="connsiteX1" fmla="*/ 1125439 w 1125439"/>
              <a:gd name="connsiteY1" fmla="*/ 0 h 467060"/>
              <a:gd name="connsiteX2" fmla="*/ 1125439 w 1125439"/>
              <a:gd name="connsiteY2" fmla="*/ 467060 h 467060"/>
              <a:gd name="connsiteX3" fmla="*/ 0 w 1125439"/>
              <a:gd name="connsiteY3" fmla="*/ 467060 h 467060"/>
              <a:gd name="connsiteX4" fmla="*/ 0 w 1125439"/>
              <a:gd name="connsiteY4" fmla="*/ 0 h 467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5439" h="467060">
                <a:moveTo>
                  <a:pt x="0" y="0"/>
                </a:moveTo>
                <a:lnTo>
                  <a:pt x="1125439" y="0"/>
                </a:lnTo>
                <a:lnTo>
                  <a:pt x="1125439" y="467060"/>
                </a:lnTo>
                <a:lnTo>
                  <a:pt x="0" y="4670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kern="1200" dirty="0">
                <a:latin typeface="+mn-lt"/>
                <a:ea typeface="Brush Script MT" panose="03060802040406070304" pitchFamily="66" charset="-122"/>
                <a:cs typeface="Brush Script MT" panose="03060802040406070304" pitchFamily="66" charset="-122"/>
              </a:rPr>
              <a:t>Acceleration to the top energy</a:t>
            </a:r>
            <a:endParaRPr lang="fr-FR" sz="1200" kern="1200" dirty="0"/>
          </a:p>
        </p:txBody>
      </p:sp>
      <p:sp>
        <p:nvSpPr>
          <p:cNvPr id="15" name="Flèche en arc 14">
            <a:extLst>
              <a:ext uri="{FF2B5EF4-FFF2-40B4-BE49-F238E27FC236}">
                <a16:creationId xmlns:a16="http://schemas.microsoft.com/office/drawing/2014/main" id="{AE58EE2B-9F8C-359E-20AF-15191ADB0152}"/>
              </a:ext>
            </a:extLst>
          </p:cNvPr>
          <p:cNvSpPr/>
          <p:nvPr/>
        </p:nvSpPr>
        <p:spPr>
          <a:xfrm>
            <a:off x="1879168" y="1478092"/>
            <a:ext cx="2593164" cy="2593164"/>
          </a:xfrm>
          <a:prstGeom prst="circularArrow">
            <a:avLst>
              <a:gd name="adj1" fmla="val 6907"/>
              <a:gd name="adj2" fmla="val 465751"/>
              <a:gd name="adj3" fmla="val 1163592"/>
              <a:gd name="adj4" fmla="val 19737464"/>
              <a:gd name="adj5" fmla="val 8058"/>
            </a:avLst>
          </a:prstGeom>
          <a:solidFill>
            <a:srgbClr val="22902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Forme libre 16">
            <a:extLst>
              <a:ext uri="{FF2B5EF4-FFF2-40B4-BE49-F238E27FC236}">
                <a16:creationId xmlns:a16="http://schemas.microsoft.com/office/drawing/2014/main" id="{2BD0BB2B-6D11-B687-A8DD-6CE46AE066BE}"/>
              </a:ext>
            </a:extLst>
          </p:cNvPr>
          <p:cNvSpPr/>
          <p:nvPr/>
        </p:nvSpPr>
        <p:spPr>
          <a:xfrm>
            <a:off x="3520119" y="3277887"/>
            <a:ext cx="918523" cy="486881"/>
          </a:xfrm>
          <a:custGeom>
            <a:avLst/>
            <a:gdLst>
              <a:gd name="connsiteX0" fmla="*/ 0 w 918523"/>
              <a:gd name="connsiteY0" fmla="*/ 0 h 486881"/>
              <a:gd name="connsiteX1" fmla="*/ 918523 w 918523"/>
              <a:gd name="connsiteY1" fmla="*/ 0 h 486881"/>
              <a:gd name="connsiteX2" fmla="*/ 918523 w 918523"/>
              <a:gd name="connsiteY2" fmla="*/ 486881 h 486881"/>
              <a:gd name="connsiteX3" fmla="*/ 0 w 918523"/>
              <a:gd name="connsiteY3" fmla="*/ 486881 h 486881"/>
              <a:gd name="connsiteX4" fmla="*/ 0 w 918523"/>
              <a:gd name="connsiteY4" fmla="*/ 0 h 486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523" h="486881">
                <a:moveTo>
                  <a:pt x="0" y="0"/>
                </a:moveTo>
                <a:lnTo>
                  <a:pt x="918523" y="0"/>
                </a:lnTo>
                <a:lnTo>
                  <a:pt x="918523" y="486881"/>
                </a:lnTo>
                <a:lnTo>
                  <a:pt x="0" y="4868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kern="1200" noProof="0" dirty="0"/>
              <a:t>Beam used in IP</a:t>
            </a:r>
          </a:p>
        </p:txBody>
      </p:sp>
      <p:sp>
        <p:nvSpPr>
          <p:cNvPr id="18" name="Flèche en arc 17">
            <a:extLst>
              <a:ext uri="{FF2B5EF4-FFF2-40B4-BE49-F238E27FC236}">
                <a16:creationId xmlns:a16="http://schemas.microsoft.com/office/drawing/2014/main" id="{5A6BF7D6-BD67-B5DB-BF9E-3B0BA01955BD}"/>
              </a:ext>
            </a:extLst>
          </p:cNvPr>
          <p:cNvSpPr/>
          <p:nvPr/>
        </p:nvSpPr>
        <p:spPr>
          <a:xfrm>
            <a:off x="1822703" y="1495588"/>
            <a:ext cx="2593164" cy="2593164"/>
          </a:xfrm>
          <a:prstGeom prst="circularArrow">
            <a:avLst>
              <a:gd name="adj1" fmla="val 6907"/>
              <a:gd name="adj2" fmla="val 465751"/>
              <a:gd name="adj3" fmla="val 6080714"/>
              <a:gd name="adj4" fmla="val 3714094"/>
              <a:gd name="adj5" fmla="val 8058"/>
            </a:avLst>
          </a:prstGeom>
          <a:solidFill>
            <a:srgbClr val="22902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Forme libre 18">
            <a:extLst>
              <a:ext uri="{FF2B5EF4-FFF2-40B4-BE49-F238E27FC236}">
                <a16:creationId xmlns:a16="http://schemas.microsoft.com/office/drawing/2014/main" id="{6554C8A9-C4CE-CBD6-9FE3-8AE97F65B4A9}"/>
              </a:ext>
            </a:extLst>
          </p:cNvPr>
          <p:cNvSpPr/>
          <p:nvPr/>
        </p:nvSpPr>
        <p:spPr>
          <a:xfrm>
            <a:off x="1569963" y="3208685"/>
            <a:ext cx="1457522" cy="625285"/>
          </a:xfrm>
          <a:custGeom>
            <a:avLst/>
            <a:gdLst>
              <a:gd name="connsiteX0" fmla="*/ 0 w 1457522"/>
              <a:gd name="connsiteY0" fmla="*/ 0 h 625285"/>
              <a:gd name="connsiteX1" fmla="*/ 1457522 w 1457522"/>
              <a:gd name="connsiteY1" fmla="*/ 0 h 625285"/>
              <a:gd name="connsiteX2" fmla="*/ 1457522 w 1457522"/>
              <a:gd name="connsiteY2" fmla="*/ 625285 h 625285"/>
              <a:gd name="connsiteX3" fmla="*/ 0 w 1457522"/>
              <a:gd name="connsiteY3" fmla="*/ 625285 h 625285"/>
              <a:gd name="connsiteX4" fmla="*/ 0 w 1457522"/>
              <a:gd name="connsiteY4" fmla="*/ 0 h 625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7522" h="625285">
                <a:moveTo>
                  <a:pt x="0" y="0"/>
                </a:moveTo>
                <a:lnTo>
                  <a:pt x="1457522" y="0"/>
                </a:lnTo>
                <a:lnTo>
                  <a:pt x="1457522" y="625285"/>
                </a:lnTo>
                <a:lnTo>
                  <a:pt x="0" y="62528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kern="1200" dirty="0">
                <a:latin typeface="+mn-lt"/>
                <a:ea typeface="Brush Script MT" panose="03060802040406070304" pitchFamily="66" charset="-122"/>
                <a:cs typeface="Brush Script MT" panose="03060802040406070304" pitchFamily="66" charset="-122"/>
                <a:sym typeface="Wingdings" pitchFamily="2" charset="2"/>
              </a:rPr>
              <a:t>Kinetic energy of used beam recycled to </a:t>
            </a:r>
            <a:r>
              <a:rPr lang="en-GB" sz="1200" kern="1200" dirty="0">
                <a:latin typeface="+mn-lt"/>
                <a:ea typeface="Brush Script MT" panose="03060802040406070304" pitchFamily="66" charset="-122"/>
                <a:cs typeface="Brush Script MT" panose="03060802040406070304" pitchFamily="66" charset="-122"/>
              </a:rPr>
              <a:t>re-excite cavities</a:t>
            </a:r>
            <a:endParaRPr lang="fr-FR" sz="1200" kern="1200" dirty="0"/>
          </a:p>
        </p:txBody>
      </p:sp>
      <p:sp>
        <p:nvSpPr>
          <p:cNvPr id="21" name="Flèche en arc 20">
            <a:extLst>
              <a:ext uri="{FF2B5EF4-FFF2-40B4-BE49-F238E27FC236}">
                <a16:creationId xmlns:a16="http://schemas.microsoft.com/office/drawing/2014/main" id="{A3531886-9BEA-84DA-5870-FDC196700FE9}"/>
              </a:ext>
            </a:extLst>
          </p:cNvPr>
          <p:cNvSpPr/>
          <p:nvPr/>
        </p:nvSpPr>
        <p:spPr>
          <a:xfrm>
            <a:off x="1774550" y="1395248"/>
            <a:ext cx="2593164" cy="2593164"/>
          </a:xfrm>
          <a:prstGeom prst="circularArrow">
            <a:avLst>
              <a:gd name="adj1" fmla="val 6907"/>
              <a:gd name="adj2" fmla="val 465751"/>
              <a:gd name="adj3" fmla="val 11730507"/>
              <a:gd name="adj4" fmla="val 9122676"/>
              <a:gd name="adj5" fmla="val 8058"/>
            </a:avLst>
          </a:prstGeom>
          <a:solidFill>
            <a:srgbClr val="22902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2" name="Forme libre 21">
            <a:extLst>
              <a:ext uri="{FF2B5EF4-FFF2-40B4-BE49-F238E27FC236}">
                <a16:creationId xmlns:a16="http://schemas.microsoft.com/office/drawing/2014/main" id="{994CD564-2537-009F-6544-6B241F54B658}"/>
              </a:ext>
            </a:extLst>
          </p:cNvPr>
          <p:cNvSpPr/>
          <p:nvPr/>
        </p:nvSpPr>
        <p:spPr>
          <a:xfrm>
            <a:off x="1639711" y="1652638"/>
            <a:ext cx="1216713" cy="603598"/>
          </a:xfrm>
          <a:custGeom>
            <a:avLst/>
            <a:gdLst>
              <a:gd name="connsiteX0" fmla="*/ 0 w 1216713"/>
              <a:gd name="connsiteY0" fmla="*/ 0 h 603598"/>
              <a:gd name="connsiteX1" fmla="*/ 1216713 w 1216713"/>
              <a:gd name="connsiteY1" fmla="*/ 0 h 603598"/>
              <a:gd name="connsiteX2" fmla="*/ 1216713 w 1216713"/>
              <a:gd name="connsiteY2" fmla="*/ 603598 h 603598"/>
              <a:gd name="connsiteX3" fmla="*/ 0 w 1216713"/>
              <a:gd name="connsiteY3" fmla="*/ 603598 h 603598"/>
              <a:gd name="connsiteX4" fmla="*/ 0 w 1216713"/>
              <a:gd name="connsiteY4" fmla="*/ 0 h 603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6713" h="603598">
                <a:moveTo>
                  <a:pt x="0" y="0"/>
                </a:moveTo>
                <a:lnTo>
                  <a:pt x="1216713" y="0"/>
                </a:lnTo>
                <a:lnTo>
                  <a:pt x="1216713" y="603598"/>
                </a:lnTo>
                <a:lnTo>
                  <a:pt x="0" y="60359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b="0" kern="1200" dirty="0"/>
              <a:t>New beam </a:t>
            </a:r>
            <a:r>
              <a:rPr lang="en-GB" sz="1200" b="0" kern="1200" noProof="0" dirty="0"/>
              <a:t>injected</a:t>
            </a:r>
            <a:r>
              <a:rPr lang="en-GB" sz="1200" b="0" kern="1200" dirty="0"/>
              <a:t> in ERL loop</a:t>
            </a:r>
          </a:p>
        </p:txBody>
      </p:sp>
      <p:sp>
        <p:nvSpPr>
          <p:cNvPr id="23" name="Flèche en arc 22">
            <a:extLst>
              <a:ext uri="{FF2B5EF4-FFF2-40B4-BE49-F238E27FC236}">
                <a16:creationId xmlns:a16="http://schemas.microsoft.com/office/drawing/2014/main" id="{2CDFAC26-ED13-7E69-1A92-C5EE96873909}"/>
              </a:ext>
            </a:extLst>
          </p:cNvPr>
          <p:cNvSpPr/>
          <p:nvPr/>
        </p:nvSpPr>
        <p:spPr>
          <a:xfrm>
            <a:off x="1430592" y="1385815"/>
            <a:ext cx="3208678" cy="2593164"/>
          </a:xfrm>
          <a:prstGeom prst="circularArrow">
            <a:avLst>
              <a:gd name="adj1" fmla="val 6907"/>
              <a:gd name="adj2" fmla="val 465751"/>
              <a:gd name="adj3" fmla="val 17604713"/>
              <a:gd name="adj4" fmla="val 14943880"/>
              <a:gd name="adj5" fmla="val 8058"/>
            </a:avLst>
          </a:prstGeom>
          <a:solidFill>
            <a:srgbClr val="22902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8A49D28-D7C3-B398-7A19-4E6521FF7D50}"/>
              </a:ext>
            </a:extLst>
          </p:cNvPr>
          <p:cNvSpPr txBox="1"/>
          <p:nvPr/>
        </p:nvSpPr>
        <p:spPr>
          <a:xfrm>
            <a:off x="190843" y="4381053"/>
            <a:ext cx="105819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6700"/>
                </a:solidFill>
                <a:latin typeface="+mn-lt"/>
              </a:rPr>
              <a:t>More advantages:</a:t>
            </a:r>
          </a:p>
          <a:p>
            <a:pPr marL="285750" indent="-285750">
              <a:buSzPct val="80000"/>
              <a:buFont typeface="Wingdings" pitchFamily="2" charset="2"/>
              <a:buChar char="Ø"/>
            </a:pPr>
            <a:r>
              <a:rPr lang="en-GB" sz="1600" dirty="0">
                <a:latin typeface="+mn-lt"/>
              </a:rPr>
              <a:t>Linac-like beam quality with extremely flexible time structure</a:t>
            </a:r>
          </a:p>
          <a:p>
            <a:pPr marL="285750" indent="-285750">
              <a:buSzPct val="80000"/>
              <a:buFont typeface="Wingdings" pitchFamily="2" charset="2"/>
              <a:buChar char="Ø"/>
            </a:pPr>
            <a:r>
              <a:rPr lang="fr-FR" sz="1600" dirty="0">
                <a:latin typeface="+mn-lt"/>
              </a:rPr>
              <a:t>High operating efficiency </a:t>
            </a:r>
            <a:r>
              <a:rPr lang="en-GB" sz="1600" dirty="0">
                <a:latin typeface="+mn-lt"/>
                <a:sym typeface="Wingdings" pitchFamily="2" charset="2"/>
              </a:rPr>
              <a:t> </a:t>
            </a:r>
          </a:p>
          <a:p>
            <a:pPr marL="285750" indent="-285750">
              <a:buSzPct val="80000"/>
              <a:buFont typeface="Wingdings" pitchFamily="2" charset="2"/>
              <a:buChar char="Ø"/>
            </a:pPr>
            <a:r>
              <a:rPr lang="en-GB" sz="1600" dirty="0">
                <a:latin typeface="+mn-lt"/>
              </a:rPr>
              <a:t>Multi-pass configuration: High average current carrying capability (no more RF power limit) + High average beam power in a compact machine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7D49ADC-E4E1-734D-97A0-5B98A44B9CF7}"/>
              </a:ext>
            </a:extLst>
          </p:cNvPr>
          <p:cNvSpPr txBox="1"/>
          <p:nvPr/>
        </p:nvSpPr>
        <p:spPr>
          <a:xfrm>
            <a:off x="5218503" y="3619163"/>
            <a:ext cx="535246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6700"/>
                </a:solidFill>
                <a:latin typeface="+mn-lt"/>
              </a:rPr>
              <a:t>The benefits: </a:t>
            </a:r>
          </a:p>
          <a:p>
            <a:pPr marL="285750" indent="-285750">
              <a:buSzPct val="80000"/>
              <a:buFont typeface="Wingdings" pitchFamily="2" charset="2"/>
              <a:buChar char="Ø"/>
            </a:pPr>
            <a:r>
              <a:rPr lang="en-GB" sz="1600" dirty="0">
                <a:latin typeface="+mn-lt"/>
              </a:rPr>
              <a:t>Reduce accelerator power consumption</a:t>
            </a:r>
          </a:p>
          <a:p>
            <a:pPr marL="285750" indent="-285750">
              <a:buSzPct val="80000"/>
              <a:buFont typeface="Wingdings" pitchFamily="2" charset="2"/>
              <a:buChar char="Ø"/>
            </a:pPr>
            <a:r>
              <a:rPr lang="en-GB" sz="1600" dirty="0">
                <a:latin typeface="+mn-lt"/>
              </a:rPr>
              <a:t>Dumping the beam at injection power</a:t>
            </a:r>
          </a:p>
          <a:p>
            <a:pPr marL="285750" indent="-285750">
              <a:buSzPct val="80000"/>
              <a:buFont typeface="Wingdings" pitchFamily="2" charset="2"/>
              <a:buChar char="Ø"/>
            </a:pPr>
            <a:r>
              <a:rPr lang="en-GB" sz="1600" dirty="0">
                <a:latin typeface="+mn-lt"/>
              </a:rPr>
              <a:t>Fresh beam in IP with the same characteristics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07D8702-3A67-CD5E-DCAD-AEF0D70F5813}"/>
              </a:ext>
            </a:extLst>
          </p:cNvPr>
          <p:cNvSpPr txBox="1"/>
          <p:nvPr/>
        </p:nvSpPr>
        <p:spPr>
          <a:xfrm>
            <a:off x="2294742" y="797496"/>
            <a:ext cx="1584176" cy="69249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b="1" u="sng" dirty="0">
                <a:solidFill>
                  <a:srgbClr val="C00000"/>
                </a:solidFill>
                <a:latin typeface="+mn-lt"/>
              </a:rPr>
              <a:t>Acceleration:</a:t>
            </a:r>
          </a:p>
          <a:p>
            <a:pPr algn="ctr"/>
            <a:r>
              <a:rPr lang="en-GB" sz="1300" dirty="0">
                <a:solidFill>
                  <a:srgbClr val="C00000"/>
                </a:solidFill>
                <a:latin typeface="+mn-lt"/>
              </a:rPr>
              <a:t>RF power provided to cavities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6FC5CA74-2BBA-6BB5-6581-A1CC9BEE759B}"/>
              </a:ext>
            </a:extLst>
          </p:cNvPr>
          <p:cNvGrpSpPr/>
          <p:nvPr/>
        </p:nvGrpSpPr>
        <p:grpSpPr>
          <a:xfrm>
            <a:off x="2290043" y="869504"/>
            <a:ext cx="1584176" cy="504056"/>
            <a:chOff x="2506067" y="869504"/>
            <a:chExt cx="1584176" cy="50405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0C4FB745-9C27-1B57-6A77-A6111D2F5115}"/>
                </a:ext>
              </a:extLst>
            </p:cNvPr>
            <p:cNvCxnSpPr/>
            <p:nvPr/>
          </p:nvCxnSpPr>
          <p:spPr>
            <a:xfrm>
              <a:off x="2506067" y="869504"/>
              <a:ext cx="1584176" cy="504056"/>
            </a:xfrm>
            <a:prstGeom prst="line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C759666A-584E-003E-04C3-0735829C7135}"/>
                </a:ext>
              </a:extLst>
            </p:cNvPr>
            <p:cNvCxnSpPr/>
            <p:nvPr/>
          </p:nvCxnSpPr>
          <p:spPr>
            <a:xfrm flipH="1">
              <a:off x="2506067" y="869504"/>
              <a:ext cx="1584176" cy="504056"/>
            </a:xfrm>
            <a:prstGeom prst="line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ZoneTexte 1">
            <a:extLst>
              <a:ext uri="{FF2B5EF4-FFF2-40B4-BE49-F238E27FC236}">
                <a16:creationId xmlns:a16="http://schemas.microsoft.com/office/drawing/2014/main" id="{DEB34253-603D-69E5-4269-DB50E36A2B18}"/>
              </a:ext>
            </a:extLst>
          </p:cNvPr>
          <p:cNvSpPr txBox="1"/>
          <p:nvPr/>
        </p:nvSpPr>
        <p:spPr>
          <a:xfrm>
            <a:off x="201812" y="941512"/>
            <a:ext cx="1512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6700"/>
                </a:solidFill>
              </a:rPr>
              <a:t>The idea: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78D82E6-B802-C3EA-2B62-5F4FD979A982}"/>
              </a:ext>
            </a:extLst>
          </p:cNvPr>
          <p:cNvSpPr txBox="1"/>
          <p:nvPr/>
        </p:nvSpPr>
        <p:spPr>
          <a:xfrm>
            <a:off x="1353939" y="173360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6700"/>
                </a:solidFill>
                <a:latin typeface="+mn-lt"/>
              </a:rPr>
              <a:t>(1)</a:t>
            </a:r>
          </a:p>
        </p:txBody>
      </p:sp>
      <p:sp>
        <p:nvSpPr>
          <p:cNvPr id="241" name="ZoneTexte 240">
            <a:extLst>
              <a:ext uri="{FF2B5EF4-FFF2-40B4-BE49-F238E27FC236}">
                <a16:creationId xmlns:a16="http://schemas.microsoft.com/office/drawing/2014/main" id="{5ADB48E4-C165-9EA7-C51F-C4CD9DB97F21}"/>
              </a:ext>
            </a:extLst>
          </p:cNvPr>
          <p:cNvSpPr txBox="1"/>
          <p:nvPr/>
        </p:nvSpPr>
        <p:spPr>
          <a:xfrm>
            <a:off x="4450283" y="1785863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6700"/>
                </a:solidFill>
                <a:latin typeface="+mn-lt"/>
              </a:rPr>
              <a:t>(2)</a:t>
            </a:r>
          </a:p>
        </p:txBody>
      </p:sp>
      <p:sp>
        <p:nvSpPr>
          <p:cNvPr id="242" name="ZoneTexte 241">
            <a:extLst>
              <a:ext uri="{FF2B5EF4-FFF2-40B4-BE49-F238E27FC236}">
                <a16:creationId xmlns:a16="http://schemas.microsoft.com/office/drawing/2014/main" id="{85E3FD80-4208-C7F5-B440-820FE413FC93}"/>
              </a:ext>
            </a:extLst>
          </p:cNvPr>
          <p:cNvSpPr txBox="1"/>
          <p:nvPr/>
        </p:nvSpPr>
        <p:spPr>
          <a:xfrm>
            <a:off x="4378275" y="3370039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6700"/>
                </a:solidFill>
                <a:latin typeface="+mn-lt"/>
              </a:rPr>
              <a:t>(3)</a:t>
            </a:r>
          </a:p>
        </p:txBody>
      </p:sp>
      <p:sp>
        <p:nvSpPr>
          <p:cNvPr id="243" name="ZoneTexte 242">
            <a:extLst>
              <a:ext uri="{FF2B5EF4-FFF2-40B4-BE49-F238E27FC236}">
                <a16:creationId xmlns:a16="http://schemas.microsoft.com/office/drawing/2014/main" id="{21A5D8CE-20D9-8EB3-2BBD-0EB64AAA2361}"/>
              </a:ext>
            </a:extLst>
          </p:cNvPr>
          <p:cNvSpPr txBox="1"/>
          <p:nvPr/>
        </p:nvSpPr>
        <p:spPr>
          <a:xfrm>
            <a:off x="1209923" y="3317776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6700"/>
                </a:solidFill>
                <a:latin typeface="+mn-lt"/>
              </a:rPr>
              <a:t>(4)</a:t>
            </a:r>
          </a:p>
        </p:txBody>
      </p:sp>
      <p:sp>
        <p:nvSpPr>
          <p:cNvPr id="244" name="ZoneTexte 243">
            <a:extLst>
              <a:ext uri="{FF2B5EF4-FFF2-40B4-BE49-F238E27FC236}">
                <a16:creationId xmlns:a16="http://schemas.microsoft.com/office/drawing/2014/main" id="{7EBE192F-2B46-5955-04D2-0D722C51179E}"/>
              </a:ext>
            </a:extLst>
          </p:cNvPr>
          <p:cNvSpPr txBox="1"/>
          <p:nvPr/>
        </p:nvSpPr>
        <p:spPr>
          <a:xfrm>
            <a:off x="1497955" y="1589584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6700"/>
                </a:solidFill>
                <a:latin typeface="+mn-lt"/>
              </a:rPr>
              <a:t>(1’)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3948E59-D5AC-7369-F38C-D0FE25EC99AE}"/>
              </a:ext>
            </a:extLst>
          </p:cNvPr>
          <p:cNvSpPr txBox="1"/>
          <p:nvPr/>
        </p:nvSpPr>
        <p:spPr>
          <a:xfrm>
            <a:off x="2506067" y="2492588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29023"/>
                </a:solidFill>
                <a:latin typeface="+mn-lt"/>
              </a:rPr>
              <a:t>ERL Loop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EF2BA91F-D979-E256-275F-FF7A8505D04B}"/>
              </a:ext>
            </a:extLst>
          </p:cNvPr>
          <p:cNvSpPr txBox="1"/>
          <p:nvPr/>
        </p:nvSpPr>
        <p:spPr>
          <a:xfrm>
            <a:off x="4602683" y="1733600"/>
            <a:ext cx="639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6700"/>
                </a:solidFill>
                <a:latin typeface="+mn-lt"/>
              </a:rPr>
              <a:t>(2’)…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5D69398-45E8-79A1-1214-05DE2707A69B}"/>
              </a:ext>
            </a:extLst>
          </p:cNvPr>
          <p:cNvSpPr txBox="1"/>
          <p:nvPr/>
        </p:nvSpPr>
        <p:spPr>
          <a:xfrm>
            <a:off x="2290043" y="4049469"/>
            <a:ext cx="1800200" cy="492443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Deceleration</a:t>
            </a:r>
            <a:r>
              <a:rPr lang="en-GB" sz="13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:</a:t>
            </a:r>
          </a:p>
          <a:p>
            <a:pPr algn="ctr"/>
            <a:r>
              <a:rPr lang="en-GB" sz="13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180° RF Phase shift</a:t>
            </a:r>
          </a:p>
        </p:txBody>
      </p: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B1EC73E2-F4F2-4D33-5CA4-2D753CC2FF63}"/>
              </a:ext>
            </a:extLst>
          </p:cNvPr>
          <p:cNvCxnSpPr>
            <a:cxnSpLocks/>
            <a:stCxn id="32" idx="1"/>
          </p:cNvCxnSpPr>
          <p:nvPr/>
        </p:nvCxnSpPr>
        <p:spPr>
          <a:xfrm flipV="1">
            <a:off x="7690643" y="2263796"/>
            <a:ext cx="72008" cy="15359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FC5B37D0-FFFA-37DB-E321-AF2EB652D174}"/>
              </a:ext>
            </a:extLst>
          </p:cNvPr>
          <p:cNvCxnSpPr>
            <a:cxnSpLocks/>
          </p:cNvCxnSpPr>
          <p:nvPr/>
        </p:nvCxnSpPr>
        <p:spPr>
          <a:xfrm flipV="1">
            <a:off x="7834659" y="1940050"/>
            <a:ext cx="72008" cy="15359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Ellipse 44">
            <a:extLst>
              <a:ext uri="{FF2B5EF4-FFF2-40B4-BE49-F238E27FC236}">
                <a16:creationId xmlns:a16="http://schemas.microsoft.com/office/drawing/2014/main" id="{F5B877C1-2DC2-9929-4F52-BE60CD39E890}"/>
              </a:ext>
            </a:extLst>
          </p:cNvPr>
          <p:cNvSpPr>
            <a:spLocks/>
          </p:cNvSpPr>
          <p:nvPr/>
        </p:nvSpPr>
        <p:spPr>
          <a:xfrm>
            <a:off x="7114579" y="2885736"/>
            <a:ext cx="144000" cy="72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94643243-DC94-3547-9025-CF2FF8CD7B96}"/>
              </a:ext>
            </a:extLst>
          </p:cNvPr>
          <p:cNvSpPr>
            <a:spLocks/>
          </p:cNvSpPr>
          <p:nvPr/>
        </p:nvSpPr>
        <p:spPr>
          <a:xfrm>
            <a:off x="8122691" y="2885728"/>
            <a:ext cx="144000" cy="72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9F03F2-4227-650C-F7EF-4A3697292A70}"/>
              </a:ext>
            </a:extLst>
          </p:cNvPr>
          <p:cNvSpPr>
            <a:spLocks/>
          </p:cNvSpPr>
          <p:nvPr/>
        </p:nvSpPr>
        <p:spPr>
          <a:xfrm>
            <a:off x="7042587" y="1517576"/>
            <a:ext cx="144000" cy="72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373A4E41-B598-B1DB-B180-6F1ACFCD22A7}"/>
              </a:ext>
            </a:extLst>
          </p:cNvPr>
          <p:cNvSpPr>
            <a:spLocks/>
          </p:cNvSpPr>
          <p:nvPr/>
        </p:nvSpPr>
        <p:spPr>
          <a:xfrm>
            <a:off x="8158707" y="2885728"/>
            <a:ext cx="108000" cy="72000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6503967E-E8C7-8B3A-9CE0-45F1E50C5799}"/>
              </a:ext>
            </a:extLst>
          </p:cNvPr>
          <p:cNvSpPr>
            <a:spLocks/>
          </p:cNvSpPr>
          <p:nvPr/>
        </p:nvSpPr>
        <p:spPr>
          <a:xfrm>
            <a:off x="8986787" y="3173768"/>
            <a:ext cx="108000" cy="72000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825C471A-06D8-E878-484F-C650EB280227}"/>
              </a:ext>
            </a:extLst>
          </p:cNvPr>
          <p:cNvSpPr>
            <a:spLocks/>
          </p:cNvSpPr>
          <p:nvPr/>
        </p:nvSpPr>
        <p:spPr>
          <a:xfrm>
            <a:off x="7654651" y="2885728"/>
            <a:ext cx="108000" cy="72000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FF8876B5-A0FA-EDE8-3FAB-458A68DD6BC6}"/>
              </a:ext>
            </a:extLst>
          </p:cNvPr>
          <p:cNvSpPr>
            <a:spLocks/>
          </p:cNvSpPr>
          <p:nvPr/>
        </p:nvSpPr>
        <p:spPr>
          <a:xfrm rot="18628562">
            <a:off x="6754539" y="3071882"/>
            <a:ext cx="144000" cy="72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20D3B217-3532-FC87-9773-B4C4C343D728}"/>
              </a:ext>
            </a:extLst>
          </p:cNvPr>
          <p:cNvSpPr>
            <a:spLocks/>
          </p:cNvSpPr>
          <p:nvPr/>
        </p:nvSpPr>
        <p:spPr>
          <a:xfrm>
            <a:off x="7150595" y="2885728"/>
            <a:ext cx="108000" cy="72000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Ellipse 60">
            <a:extLst>
              <a:ext uri="{FF2B5EF4-FFF2-40B4-BE49-F238E27FC236}">
                <a16:creationId xmlns:a16="http://schemas.microsoft.com/office/drawing/2014/main" id="{148FA6FD-3EFC-3C38-C57C-97192D33C5C6}"/>
              </a:ext>
            </a:extLst>
          </p:cNvPr>
          <p:cNvSpPr>
            <a:spLocks/>
          </p:cNvSpPr>
          <p:nvPr/>
        </p:nvSpPr>
        <p:spPr>
          <a:xfrm>
            <a:off x="8122691" y="2885736"/>
            <a:ext cx="144000" cy="72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E727455A-1D70-EDA3-5246-FC83B0D82CD0}"/>
              </a:ext>
            </a:extLst>
          </p:cNvPr>
          <p:cNvSpPr>
            <a:spLocks/>
          </p:cNvSpPr>
          <p:nvPr/>
        </p:nvSpPr>
        <p:spPr>
          <a:xfrm>
            <a:off x="7618635" y="2885728"/>
            <a:ext cx="144000" cy="72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667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3" presetClass="exit" presetSubtype="1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3" presetClass="exit" presetSubtype="1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3" presetClass="exit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9" grpId="0"/>
      <p:bldP spid="22" grpId="0"/>
      <p:bldP spid="5" grpId="0"/>
      <p:bldP spid="10" grpId="0"/>
      <p:bldP spid="6" grpId="0" animBg="1"/>
      <p:bldP spid="6" grpId="1" animBg="1"/>
      <p:bldP spid="4" grpId="0"/>
      <p:bldP spid="4" grpId="1"/>
      <p:bldP spid="241" grpId="0"/>
      <p:bldP spid="241" grpId="1"/>
      <p:bldP spid="242" grpId="0"/>
      <p:bldP spid="243" grpId="0"/>
      <p:bldP spid="244" grpId="0"/>
      <p:bldP spid="20" grpId="0"/>
      <p:bldP spid="3" grpId="0" animBg="1"/>
      <p:bldP spid="45" grpId="0" animBg="1"/>
      <p:bldP spid="45" grpId="1" animBg="1"/>
      <p:bldP spid="45" grpId="2" animBg="1"/>
      <p:bldP spid="45" grpId="3" animBg="1"/>
      <p:bldP spid="45" grpId="4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1" grpId="2" animBg="1"/>
      <p:bldP spid="62" grpId="0" animBg="1"/>
      <p:bldP spid="62" grpId="1" animBg="1"/>
      <p:bldP spid="62" grpId="2" animBg="1"/>
      <p:bldP spid="62" grpId="3" animBg="1"/>
      <p:bldP spid="62" grpId="4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>
            <a:extLst>
              <a:ext uri="{FF2B5EF4-FFF2-40B4-BE49-F238E27FC236}">
                <a16:creationId xmlns:a16="http://schemas.microsoft.com/office/drawing/2014/main" id="{27C76EFD-C28A-2489-6458-E88CDCED23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7050" y="1609773"/>
            <a:ext cx="2887929" cy="1275955"/>
          </a:xfrm>
          <a:prstGeom prst="rect">
            <a:avLst/>
          </a:prstGeom>
        </p:spPr>
      </p:pic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22/01/2024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4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IAS Program on HEP 2024</a:t>
            </a:r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AEB82E78-FA76-6441-450A-230A95A3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  <a:cs typeface="Arial" panose="020B0604020202020204" pitchFamily="34" charset="0"/>
              </a:rPr>
              <a:t>ERL History and achievements  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TextBox 5">
            <a:extLst>
              <a:ext uri="{FF2B5EF4-FFF2-40B4-BE49-F238E27FC236}">
                <a16:creationId xmlns:a16="http://schemas.microsoft.com/office/drawing/2014/main" id="{F8622309-C206-D1FF-F5A8-81E766B1819F}"/>
              </a:ext>
            </a:extLst>
          </p:cNvPr>
          <p:cNvSpPr txBox="1"/>
          <p:nvPr/>
        </p:nvSpPr>
        <p:spPr>
          <a:xfrm>
            <a:off x="5962451" y="4440869"/>
            <a:ext cx="2319674" cy="892552"/>
          </a:xfrm>
          <a:prstGeom prst="rect">
            <a:avLst/>
          </a:prstGeom>
          <a:solidFill>
            <a:schemeClr val="bg1"/>
          </a:solidFill>
          <a:ln w="19050">
            <a:solidFill>
              <a:srgbClr val="CC0066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b="1" i="0" u="none" strike="noStrike" baseline="0" dirty="0">
                <a:solidFill>
                  <a:srgbClr val="000000"/>
                </a:solidFill>
                <a:latin typeface="+mn-lt"/>
              </a:rPr>
              <a:t>2020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+mn-lt"/>
              </a:rPr>
              <a:t>, Cornell/BNL</a:t>
            </a:r>
          </a:p>
          <a:p>
            <a:r>
              <a:rPr lang="en-US" sz="1200" dirty="0" err="1">
                <a:solidFill>
                  <a:srgbClr val="000000"/>
                </a:solidFill>
                <a:latin typeface="+mn-lt"/>
              </a:rPr>
              <a:t>cbeta</a:t>
            </a:r>
            <a:r>
              <a:rPr lang="en-US" sz="1200" dirty="0">
                <a:solidFill>
                  <a:srgbClr val="000000"/>
                </a:solidFill>
                <a:latin typeface="+mn-lt"/>
              </a:rPr>
              <a:t>, FFA-arc</a:t>
            </a:r>
            <a:endParaRPr lang="en-US" sz="1200" b="0" i="0" u="none" strike="noStrike" baseline="0" dirty="0">
              <a:solidFill>
                <a:srgbClr val="000000"/>
              </a:solidFill>
              <a:latin typeface="+mn-lt"/>
            </a:endParaRPr>
          </a:p>
          <a:p>
            <a:r>
              <a:rPr lang="en-US" sz="1200" dirty="0">
                <a:latin typeface="+mn-lt"/>
              </a:rPr>
              <a:t>4-pass ERL </a:t>
            </a:r>
          </a:p>
          <a:p>
            <a:r>
              <a:rPr lang="en-US" sz="1200" dirty="0">
                <a:latin typeface="+mn-lt"/>
              </a:rPr>
              <a:t>(80mA injector, e = 0.3mm </a:t>
            </a:r>
            <a:r>
              <a:rPr lang="en-US" sz="1200" dirty="0" err="1">
                <a:latin typeface="+mn-lt"/>
              </a:rPr>
              <a:t>mrad</a:t>
            </a:r>
            <a:r>
              <a:rPr lang="en-US" sz="1200" dirty="0">
                <a:latin typeface="+mn-lt"/>
              </a:rPr>
              <a:t>)</a:t>
            </a:r>
          </a:p>
        </p:txBody>
      </p:sp>
      <p:sp>
        <p:nvSpPr>
          <p:cNvPr id="4" name="TextBox 6">
            <a:extLst>
              <a:ext uri="{FF2B5EF4-FFF2-40B4-BE49-F238E27FC236}">
                <a16:creationId xmlns:a16="http://schemas.microsoft.com/office/drawing/2014/main" id="{FCDEE29C-B5A8-A613-B396-8A81175A5DCC}"/>
              </a:ext>
            </a:extLst>
          </p:cNvPr>
          <p:cNvSpPr txBox="1"/>
          <p:nvPr/>
        </p:nvSpPr>
        <p:spPr>
          <a:xfrm>
            <a:off x="378667" y="3180144"/>
            <a:ext cx="1827368" cy="2369880"/>
          </a:xfrm>
          <a:prstGeom prst="rect">
            <a:avLst/>
          </a:prstGeom>
          <a:noFill/>
          <a:ln w="19050">
            <a:solidFill>
              <a:srgbClr val="CC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b="1" i="0" u="none" strike="noStrike" baseline="0" dirty="0">
                <a:solidFill>
                  <a:srgbClr val="000000"/>
                </a:solidFill>
                <a:latin typeface="+mn-lt"/>
              </a:rPr>
              <a:t>2002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+mn-lt"/>
              </a:rPr>
              <a:t> </a:t>
            </a: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+mn-lt"/>
              </a:rPr>
              <a:t>Jefferson Lab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+mn-lt"/>
              </a:rPr>
              <a:t>“IR-Demo”</a:t>
            </a:r>
            <a:endParaRPr lang="en-US" sz="1200" dirty="0">
              <a:solidFill>
                <a:srgbClr val="000000"/>
              </a:solidFill>
              <a:latin typeface="+mn-lt"/>
            </a:endParaRP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+mn-lt"/>
              </a:rPr>
              <a:t>SRF, 5mA, 48MeV, 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+mn-lt"/>
              </a:rPr>
              <a:t>2.1kW beam power IR</a:t>
            </a:r>
          </a:p>
          <a:p>
            <a:r>
              <a:rPr lang="en-US" sz="1500" b="1" dirty="0">
                <a:solidFill>
                  <a:srgbClr val="000000"/>
                </a:solidFill>
                <a:latin typeface="+mn-lt"/>
              </a:rPr>
              <a:t>2003</a:t>
            </a:r>
          </a:p>
          <a:p>
            <a:r>
              <a:rPr lang="en-US" sz="1200" i="0" u="none" strike="noStrike" baseline="0" dirty="0">
                <a:solidFill>
                  <a:srgbClr val="000000"/>
                </a:solidFill>
                <a:latin typeface="+mn-lt"/>
              </a:rPr>
              <a:t>CEBAF, </a:t>
            </a:r>
            <a:r>
              <a:rPr lang="en-US" sz="1200" i="0" u="sng" strike="noStrike" baseline="0" dirty="0">
                <a:solidFill>
                  <a:srgbClr val="000000"/>
                </a:solidFill>
                <a:latin typeface="+mn-lt"/>
              </a:rPr>
              <a:t>1 GeV</a:t>
            </a:r>
            <a:r>
              <a:rPr lang="en-US" sz="1200" i="0" u="none" strike="noStrike" baseline="0" dirty="0">
                <a:solidFill>
                  <a:srgbClr val="000000"/>
                </a:solidFill>
                <a:latin typeface="+mn-lt"/>
              </a:rPr>
              <a:t>, single turn</a:t>
            </a:r>
          </a:p>
          <a:p>
            <a:r>
              <a:rPr lang="en-US" sz="1500" b="1" dirty="0">
                <a:latin typeface="+mn-lt"/>
              </a:rPr>
              <a:t>2007</a:t>
            </a:r>
            <a:r>
              <a:rPr lang="en-US" sz="1500" dirty="0">
                <a:latin typeface="+mn-lt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+mn-lt"/>
              </a:rPr>
              <a:t>Upgrade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: </a:t>
            </a:r>
            <a:r>
              <a:rPr lang="en-US" sz="1600" dirty="0">
                <a:latin typeface="+mn-lt"/>
              </a:rPr>
              <a:t> </a:t>
            </a:r>
          </a:p>
          <a:p>
            <a:r>
              <a:rPr lang="en-US" sz="1200" u="sng" dirty="0">
                <a:latin typeface="+mn-lt"/>
              </a:rPr>
              <a:t>9mA</a:t>
            </a:r>
            <a:r>
              <a:rPr lang="en-US" sz="1200" dirty="0">
                <a:latin typeface="+mn-lt"/>
              </a:rPr>
              <a:t>, 150MeV</a:t>
            </a:r>
            <a:endParaRPr lang="en-DE" sz="1200" dirty="0">
              <a:latin typeface="+mn-lt"/>
            </a:endParaRPr>
          </a:p>
          <a:p>
            <a:r>
              <a:rPr lang="en-US" sz="1200" b="0" i="0" u="none" strike="noStrike" baseline="0" dirty="0">
                <a:latin typeface="+mn-lt"/>
              </a:rPr>
              <a:t>1.1MW beam  power with </a:t>
            </a:r>
            <a:r>
              <a:rPr lang="en-US" sz="1200" dirty="0">
                <a:latin typeface="+mn-lt"/>
              </a:rPr>
              <a:t>~</a:t>
            </a:r>
            <a:r>
              <a:rPr lang="en-US" sz="1200" b="0" i="0" u="none" strike="noStrike" baseline="0" dirty="0">
                <a:latin typeface="+mn-lt"/>
              </a:rPr>
              <a:t>300kW total power</a:t>
            </a:r>
          </a:p>
        </p:txBody>
      </p:sp>
      <p:sp>
        <p:nvSpPr>
          <p:cNvPr id="5" name="Arrow: Curved Right 7">
            <a:extLst>
              <a:ext uri="{FF2B5EF4-FFF2-40B4-BE49-F238E27FC236}">
                <a16:creationId xmlns:a16="http://schemas.microsoft.com/office/drawing/2014/main" id="{D7EF03BD-1816-1540-73C3-80BDFC0C70B9}"/>
              </a:ext>
            </a:extLst>
          </p:cNvPr>
          <p:cNvSpPr/>
          <p:nvPr/>
        </p:nvSpPr>
        <p:spPr>
          <a:xfrm>
            <a:off x="1554937" y="1445568"/>
            <a:ext cx="6813830" cy="2995302"/>
          </a:xfrm>
          <a:prstGeom prst="curvedRightArrow">
            <a:avLst>
              <a:gd name="adj1" fmla="val 10798"/>
              <a:gd name="adj2" fmla="val 27304"/>
              <a:gd name="adj3" fmla="val 2231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>
              <a:solidFill>
                <a:schemeClr val="tx1"/>
              </a:solidFill>
            </a:endParaRP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0F61251F-CB27-053F-5127-9600A6ED8AB9}"/>
              </a:ext>
            </a:extLst>
          </p:cNvPr>
          <p:cNvSpPr txBox="1"/>
          <p:nvPr/>
        </p:nvSpPr>
        <p:spPr>
          <a:xfrm>
            <a:off x="8266707" y="681063"/>
            <a:ext cx="2326500" cy="692497"/>
          </a:xfrm>
          <a:prstGeom prst="rect">
            <a:avLst/>
          </a:prstGeom>
          <a:noFill/>
          <a:ln w="19050">
            <a:solidFill>
              <a:srgbClr val="CC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b="1" i="0" u="none" strike="noStrike" baseline="0" dirty="0">
                <a:solidFill>
                  <a:srgbClr val="000000"/>
                </a:solidFill>
                <a:latin typeface="+mn-lt"/>
              </a:rPr>
              <a:t>1965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+mn-lt"/>
              </a:rPr>
              <a:t> M. </a:t>
            </a:r>
            <a:r>
              <a:rPr lang="en-US" sz="1500" b="0" i="0" u="none" strike="noStrike" baseline="0" dirty="0" err="1">
                <a:solidFill>
                  <a:srgbClr val="000000"/>
                </a:solidFill>
                <a:latin typeface="+mn-lt"/>
              </a:rPr>
              <a:t>Tigner</a:t>
            </a:r>
            <a:endParaRPr lang="en-US" sz="1500" b="0" i="0" u="none" strike="noStrike" baseline="0" dirty="0">
              <a:solidFill>
                <a:srgbClr val="000000"/>
              </a:solidFill>
              <a:latin typeface="+mn-lt"/>
            </a:endParaRPr>
          </a:p>
          <a:p>
            <a:r>
              <a:rPr lang="en-US" sz="1200" dirty="0">
                <a:latin typeface="+mn-lt"/>
              </a:rPr>
              <a:t>“A possible apparatus for electron clashing-beam experiments”</a:t>
            </a:r>
            <a:endParaRPr lang="en-DE" sz="1200" dirty="0">
              <a:latin typeface="+mn-lt"/>
            </a:endParaRPr>
          </a:p>
        </p:txBody>
      </p:sp>
      <p:sp>
        <p:nvSpPr>
          <p:cNvPr id="7" name="Explosion: 8 Points 9">
            <a:extLst>
              <a:ext uri="{FF2B5EF4-FFF2-40B4-BE49-F238E27FC236}">
                <a16:creationId xmlns:a16="http://schemas.microsoft.com/office/drawing/2014/main" id="{4BE02D04-1ADB-B8CC-3D34-1C464BCBE473}"/>
              </a:ext>
            </a:extLst>
          </p:cNvPr>
          <p:cNvSpPr/>
          <p:nvPr/>
        </p:nvSpPr>
        <p:spPr>
          <a:xfrm>
            <a:off x="8194699" y="1368475"/>
            <a:ext cx="318600" cy="365125"/>
          </a:xfrm>
          <a:prstGeom prst="irregularSeal1">
            <a:avLst/>
          </a:prstGeom>
          <a:solidFill>
            <a:srgbClr val="CC006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8" name="TextBox 10">
            <a:extLst>
              <a:ext uri="{FF2B5EF4-FFF2-40B4-BE49-F238E27FC236}">
                <a16:creationId xmlns:a16="http://schemas.microsoft.com/office/drawing/2014/main" id="{755D0C4B-296D-509E-2807-2A32564308BE}"/>
              </a:ext>
            </a:extLst>
          </p:cNvPr>
          <p:cNvSpPr txBox="1"/>
          <p:nvPr/>
        </p:nvSpPr>
        <p:spPr>
          <a:xfrm>
            <a:off x="4907715" y="706904"/>
            <a:ext cx="2813142" cy="738664"/>
          </a:xfrm>
          <a:prstGeom prst="rect">
            <a:avLst/>
          </a:prstGeom>
          <a:noFill/>
          <a:ln w="19050">
            <a:solidFill>
              <a:srgbClr val="CC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b="1" i="0" u="none" strike="noStrike" baseline="0" dirty="0">
                <a:solidFill>
                  <a:srgbClr val="000000"/>
                </a:solidFill>
                <a:latin typeface="+mn-lt"/>
              </a:rPr>
              <a:t>1987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+mn-lt"/>
              </a:rPr>
              <a:t> High Energy Physics Lab</a:t>
            </a: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+mn-lt"/>
              </a:rPr>
              <a:t>Stanford University</a:t>
            </a:r>
          </a:p>
          <a:p>
            <a:r>
              <a:rPr lang="en-US" sz="1200" dirty="0">
                <a:latin typeface="+mn-lt"/>
              </a:rPr>
              <a:t>SRF cavities, </a:t>
            </a:r>
            <a:r>
              <a:rPr lang="en-US" sz="1200" b="0" i="0" u="none" strike="noStrike" baseline="0" dirty="0">
                <a:latin typeface="+mn-lt"/>
              </a:rPr>
              <a:t>proof of principal experiment</a:t>
            </a:r>
            <a:endParaRPr lang="en-US" sz="1200" dirty="0">
              <a:latin typeface="+mn-lt"/>
            </a:endParaRPr>
          </a:p>
        </p:txBody>
      </p:sp>
      <p:sp>
        <p:nvSpPr>
          <p:cNvPr id="10" name="Explosion: 8 Points 11">
            <a:extLst>
              <a:ext uri="{FF2B5EF4-FFF2-40B4-BE49-F238E27FC236}">
                <a16:creationId xmlns:a16="http://schemas.microsoft.com/office/drawing/2014/main" id="{F05E981C-51C5-003F-BB84-7CF8215D63E2}"/>
              </a:ext>
            </a:extLst>
          </p:cNvPr>
          <p:cNvSpPr/>
          <p:nvPr/>
        </p:nvSpPr>
        <p:spPr>
          <a:xfrm>
            <a:off x="6175640" y="1368475"/>
            <a:ext cx="318600" cy="365125"/>
          </a:xfrm>
          <a:prstGeom prst="irregularSeal1">
            <a:avLst/>
          </a:prstGeom>
          <a:solidFill>
            <a:srgbClr val="CC006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" name="Explosion: 8 Points 12">
            <a:extLst>
              <a:ext uri="{FF2B5EF4-FFF2-40B4-BE49-F238E27FC236}">
                <a16:creationId xmlns:a16="http://schemas.microsoft.com/office/drawing/2014/main" id="{36382FE1-540C-D328-A61B-211835691FC5}"/>
              </a:ext>
            </a:extLst>
          </p:cNvPr>
          <p:cNvSpPr/>
          <p:nvPr/>
        </p:nvSpPr>
        <p:spPr>
          <a:xfrm>
            <a:off x="1470929" y="2324016"/>
            <a:ext cx="318600" cy="365125"/>
          </a:xfrm>
          <a:prstGeom prst="irregularSeal1">
            <a:avLst/>
          </a:prstGeom>
          <a:solidFill>
            <a:srgbClr val="CC006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2" name="TextBox 13">
            <a:extLst>
              <a:ext uri="{FF2B5EF4-FFF2-40B4-BE49-F238E27FC236}">
                <a16:creationId xmlns:a16="http://schemas.microsoft.com/office/drawing/2014/main" id="{4ED0C27E-8809-177B-5085-A432675A03B3}"/>
              </a:ext>
            </a:extLst>
          </p:cNvPr>
          <p:cNvSpPr txBox="1"/>
          <p:nvPr/>
        </p:nvSpPr>
        <p:spPr>
          <a:xfrm>
            <a:off x="324826" y="1259457"/>
            <a:ext cx="1275093" cy="1138773"/>
          </a:xfrm>
          <a:prstGeom prst="rect">
            <a:avLst/>
          </a:prstGeom>
          <a:noFill/>
          <a:ln w="19050">
            <a:solidFill>
              <a:srgbClr val="CC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b="1" i="0" u="none" strike="noStrike" baseline="0" dirty="0">
                <a:solidFill>
                  <a:srgbClr val="000000"/>
                </a:solidFill>
                <a:latin typeface="+mn-lt"/>
              </a:rPr>
              <a:t>2000</a:t>
            </a:r>
            <a:endParaRPr lang="en-US" sz="1500" b="0" i="0" u="none" strike="noStrike" baseline="0" dirty="0">
              <a:solidFill>
                <a:srgbClr val="000000"/>
              </a:solidFill>
              <a:latin typeface="+mn-lt"/>
            </a:endParaRP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+mn-lt"/>
              </a:rPr>
              <a:t>Jefferson Lab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+mn-lt"/>
              </a:rPr>
              <a:t>“Front End Test”</a:t>
            </a:r>
          </a:p>
          <a:p>
            <a:r>
              <a:rPr lang="en-US" sz="1200" dirty="0">
                <a:latin typeface="+mn-lt"/>
              </a:rPr>
              <a:t>SRF, first CW </a:t>
            </a:r>
          </a:p>
          <a:p>
            <a:r>
              <a:rPr lang="en-US" sz="1200" dirty="0">
                <a:latin typeface="+mn-lt"/>
              </a:rPr>
              <a:t>recovery</a:t>
            </a:r>
            <a:endParaRPr lang="en-DE" sz="1200" dirty="0">
              <a:latin typeface="+mn-lt"/>
            </a:endParaRPr>
          </a:p>
        </p:txBody>
      </p:sp>
      <p:sp>
        <p:nvSpPr>
          <p:cNvPr id="13" name="Explosion: 8 Points 14">
            <a:extLst>
              <a:ext uri="{FF2B5EF4-FFF2-40B4-BE49-F238E27FC236}">
                <a16:creationId xmlns:a16="http://schemas.microsoft.com/office/drawing/2014/main" id="{4A12F62B-C8AE-1050-093D-138B503AD7A4}"/>
              </a:ext>
            </a:extLst>
          </p:cNvPr>
          <p:cNvSpPr/>
          <p:nvPr/>
        </p:nvSpPr>
        <p:spPr>
          <a:xfrm>
            <a:off x="3992640" y="1551961"/>
            <a:ext cx="318600" cy="365125"/>
          </a:xfrm>
          <a:prstGeom prst="irregularSeal1">
            <a:avLst/>
          </a:prstGeom>
          <a:solidFill>
            <a:srgbClr val="CC006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85242CA3-298D-601B-961C-12F4EB964ECD}"/>
              </a:ext>
            </a:extLst>
          </p:cNvPr>
          <p:cNvSpPr txBox="1"/>
          <p:nvPr/>
        </p:nvSpPr>
        <p:spPr>
          <a:xfrm>
            <a:off x="2462206" y="800930"/>
            <a:ext cx="1705595" cy="707886"/>
          </a:xfrm>
          <a:prstGeom prst="rect">
            <a:avLst/>
          </a:prstGeom>
          <a:noFill/>
          <a:ln w="19050">
            <a:solidFill>
              <a:srgbClr val="CC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b="1" i="0" u="none" strike="noStrike" baseline="0" dirty="0">
                <a:solidFill>
                  <a:srgbClr val="000000"/>
                </a:solidFill>
                <a:latin typeface="+mn-lt"/>
              </a:rPr>
              <a:t>1987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+mn-lt"/>
              </a:rPr>
              <a:t> Los Alamos</a:t>
            </a:r>
          </a:p>
          <a:p>
            <a:r>
              <a:rPr lang="en-US" sz="1200" dirty="0">
                <a:latin typeface="+mn-lt"/>
              </a:rPr>
              <a:t>FEL-operation, </a:t>
            </a:r>
            <a:r>
              <a:rPr lang="en-US" sz="1200" dirty="0" err="1">
                <a:latin typeface="+mn-lt"/>
              </a:rPr>
              <a:t>nc</a:t>
            </a:r>
            <a:r>
              <a:rPr lang="en-US" sz="1200" dirty="0">
                <a:latin typeface="+mn-lt"/>
              </a:rPr>
              <a:t>,</a:t>
            </a:r>
          </a:p>
          <a:p>
            <a:r>
              <a:rPr lang="en-US" sz="1200" dirty="0">
                <a:latin typeface="+mn-lt"/>
              </a:rPr>
              <a:t>coupled acc/dec cavities</a:t>
            </a:r>
          </a:p>
        </p:txBody>
      </p:sp>
      <p:sp>
        <p:nvSpPr>
          <p:cNvPr id="15" name="Explosion: 8 Points 16">
            <a:extLst>
              <a:ext uri="{FF2B5EF4-FFF2-40B4-BE49-F238E27FC236}">
                <a16:creationId xmlns:a16="http://schemas.microsoft.com/office/drawing/2014/main" id="{F720EFD3-86CC-2AEB-7719-65698F389272}"/>
              </a:ext>
            </a:extLst>
          </p:cNvPr>
          <p:cNvSpPr/>
          <p:nvPr/>
        </p:nvSpPr>
        <p:spPr>
          <a:xfrm>
            <a:off x="1971443" y="3338367"/>
            <a:ext cx="318600" cy="365125"/>
          </a:xfrm>
          <a:prstGeom prst="irregularSeal1">
            <a:avLst/>
          </a:prstGeom>
          <a:solidFill>
            <a:srgbClr val="CC006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7" name="TextBox 17">
            <a:extLst>
              <a:ext uri="{FF2B5EF4-FFF2-40B4-BE49-F238E27FC236}">
                <a16:creationId xmlns:a16="http://schemas.microsoft.com/office/drawing/2014/main" id="{7F98CEAC-2B7F-ED2C-6AFF-E8686A8614BE}"/>
              </a:ext>
            </a:extLst>
          </p:cNvPr>
          <p:cNvSpPr txBox="1"/>
          <p:nvPr/>
        </p:nvSpPr>
        <p:spPr>
          <a:xfrm>
            <a:off x="2311535" y="4096332"/>
            <a:ext cx="1646797" cy="1077218"/>
          </a:xfrm>
          <a:prstGeom prst="rect">
            <a:avLst/>
          </a:prstGeom>
          <a:noFill/>
          <a:ln w="19050">
            <a:solidFill>
              <a:srgbClr val="CC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b="1" i="0" u="none" strike="noStrike" baseline="0" dirty="0">
                <a:solidFill>
                  <a:srgbClr val="000000"/>
                </a:solidFill>
                <a:latin typeface="+mn-lt"/>
              </a:rPr>
              <a:t>2004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+mn-lt"/>
              </a:rPr>
              <a:t> BINP, Russia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+mn-lt"/>
              </a:rPr>
              <a:t>FEL</a:t>
            </a:r>
            <a:r>
              <a:rPr lang="en-US" sz="1200" dirty="0">
                <a:solidFill>
                  <a:srgbClr val="000000"/>
                </a:solidFill>
                <a:latin typeface="+mn-lt"/>
              </a:rPr>
              <a:t>-operation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+mn-lt"/>
              </a:rPr>
              <a:t> </a:t>
            </a:r>
          </a:p>
          <a:p>
            <a:r>
              <a:rPr lang="en-US" sz="1200" dirty="0">
                <a:latin typeface="+mn-lt"/>
              </a:rPr>
              <a:t>normal conducting RF, </a:t>
            </a:r>
          </a:p>
          <a:p>
            <a:r>
              <a:rPr lang="en-US" sz="1200" dirty="0">
                <a:latin typeface="+mn-lt"/>
              </a:rPr>
              <a:t>30 mA</a:t>
            </a:r>
          </a:p>
          <a:p>
            <a:r>
              <a:rPr lang="en-US" sz="1200" dirty="0">
                <a:latin typeface="+mn-lt"/>
              </a:rPr>
              <a:t>2007: 4-passes</a:t>
            </a:r>
          </a:p>
        </p:txBody>
      </p:sp>
      <p:sp>
        <p:nvSpPr>
          <p:cNvPr id="18" name="Explosion: 8 Points 18">
            <a:extLst>
              <a:ext uri="{FF2B5EF4-FFF2-40B4-BE49-F238E27FC236}">
                <a16:creationId xmlns:a16="http://schemas.microsoft.com/office/drawing/2014/main" id="{38C2D459-C973-82EE-943B-8DE62CB94F9E}"/>
              </a:ext>
            </a:extLst>
          </p:cNvPr>
          <p:cNvSpPr/>
          <p:nvPr/>
        </p:nvSpPr>
        <p:spPr>
          <a:xfrm>
            <a:off x="5386186" y="4028181"/>
            <a:ext cx="318600" cy="365125"/>
          </a:xfrm>
          <a:prstGeom prst="irregularSeal1">
            <a:avLst/>
          </a:prstGeom>
          <a:solidFill>
            <a:srgbClr val="CC006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9" name="Explosion: 8 Points 19">
            <a:extLst>
              <a:ext uri="{FF2B5EF4-FFF2-40B4-BE49-F238E27FC236}">
                <a16:creationId xmlns:a16="http://schemas.microsoft.com/office/drawing/2014/main" id="{153C1A96-90BF-DBB6-F51E-176BFCC2B72E}"/>
              </a:ext>
            </a:extLst>
          </p:cNvPr>
          <p:cNvSpPr/>
          <p:nvPr/>
        </p:nvSpPr>
        <p:spPr>
          <a:xfrm>
            <a:off x="3699635" y="3749824"/>
            <a:ext cx="318600" cy="365125"/>
          </a:xfrm>
          <a:prstGeom prst="irregularSeal1">
            <a:avLst/>
          </a:prstGeom>
          <a:solidFill>
            <a:srgbClr val="CC006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0" name="TextBox 20">
            <a:extLst>
              <a:ext uri="{FF2B5EF4-FFF2-40B4-BE49-F238E27FC236}">
                <a16:creationId xmlns:a16="http://schemas.microsoft.com/office/drawing/2014/main" id="{2ADE235F-B47A-6257-BA95-5DC3721BD634}"/>
              </a:ext>
            </a:extLst>
          </p:cNvPr>
          <p:cNvSpPr txBox="1"/>
          <p:nvPr/>
        </p:nvSpPr>
        <p:spPr>
          <a:xfrm>
            <a:off x="2002011" y="2506524"/>
            <a:ext cx="2016224" cy="523220"/>
          </a:xfrm>
          <a:prstGeom prst="rect">
            <a:avLst/>
          </a:prstGeom>
          <a:noFill/>
          <a:ln w="19050">
            <a:solidFill>
              <a:srgbClr val="CC0066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500" b="1" i="0" u="none" strike="noStrike" baseline="0" dirty="0">
                <a:solidFill>
                  <a:srgbClr val="000000"/>
                </a:solidFill>
                <a:latin typeface="+mn-lt"/>
              </a:rPr>
              <a:t>2002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+mn-lt"/>
              </a:rPr>
              <a:t> JEARI, Japan</a:t>
            </a:r>
          </a:p>
          <a:p>
            <a:pPr algn="just"/>
            <a:r>
              <a:rPr lang="en-US" sz="1200" b="0" i="0" u="none" strike="noStrike" baseline="0" dirty="0">
                <a:solidFill>
                  <a:srgbClr val="000000"/>
                </a:solidFill>
                <a:latin typeface="+mn-lt"/>
              </a:rPr>
              <a:t>FEL, SRF, 700kW beam power</a:t>
            </a:r>
          </a:p>
        </p:txBody>
      </p:sp>
      <p:sp>
        <p:nvSpPr>
          <p:cNvPr id="21" name="Explosion: 8 Points 21">
            <a:extLst>
              <a:ext uri="{FF2B5EF4-FFF2-40B4-BE49-F238E27FC236}">
                <a16:creationId xmlns:a16="http://schemas.microsoft.com/office/drawing/2014/main" id="{8A740630-48DE-46C7-63E2-CD829E823A81}"/>
              </a:ext>
            </a:extLst>
          </p:cNvPr>
          <p:cNvSpPr/>
          <p:nvPr/>
        </p:nvSpPr>
        <p:spPr>
          <a:xfrm>
            <a:off x="1971443" y="2952651"/>
            <a:ext cx="318600" cy="365125"/>
          </a:xfrm>
          <a:prstGeom prst="irregularSeal1">
            <a:avLst/>
          </a:prstGeom>
          <a:solidFill>
            <a:srgbClr val="CC006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2" name="TextBox 22">
            <a:extLst>
              <a:ext uri="{FF2B5EF4-FFF2-40B4-BE49-F238E27FC236}">
                <a16:creationId xmlns:a16="http://schemas.microsoft.com/office/drawing/2014/main" id="{118CF140-69F5-1F2B-DAAF-0E84215F7062}"/>
              </a:ext>
            </a:extLst>
          </p:cNvPr>
          <p:cNvSpPr txBox="1"/>
          <p:nvPr/>
        </p:nvSpPr>
        <p:spPr>
          <a:xfrm>
            <a:off x="4090243" y="2669704"/>
            <a:ext cx="2043957" cy="707886"/>
          </a:xfrm>
          <a:prstGeom prst="rect">
            <a:avLst/>
          </a:prstGeom>
          <a:noFill/>
          <a:ln w="19050">
            <a:solidFill>
              <a:srgbClr val="CC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b="1" i="0" u="none" strike="noStrike" baseline="0" dirty="0">
                <a:solidFill>
                  <a:srgbClr val="000000"/>
                </a:solidFill>
                <a:latin typeface="+mn-lt"/>
              </a:rPr>
              <a:t>2005 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+mn-lt"/>
              </a:rPr>
              <a:t>Daresbury Lab, GB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+mn-lt"/>
              </a:rPr>
              <a:t>“Alice</a:t>
            </a:r>
            <a:r>
              <a:rPr lang="en-US" sz="1200" dirty="0">
                <a:solidFill>
                  <a:srgbClr val="000000"/>
                </a:solidFill>
                <a:latin typeface="+mn-lt"/>
              </a:rPr>
              <a:t>”, SRF, 26MeV, versatile </a:t>
            </a:r>
            <a:endParaRPr lang="en-US" sz="1200" b="0" i="0" u="none" strike="noStrike" baseline="0" dirty="0">
              <a:solidFill>
                <a:srgbClr val="000000"/>
              </a:solidFill>
              <a:latin typeface="+mn-lt"/>
            </a:endParaRPr>
          </a:p>
          <a:p>
            <a:r>
              <a:rPr lang="en-US" sz="1200" dirty="0">
                <a:solidFill>
                  <a:srgbClr val="000000"/>
                </a:solidFill>
                <a:latin typeface="+mn-lt"/>
              </a:rPr>
              <a:t>10-year user program</a:t>
            </a:r>
            <a:endParaRPr lang="en-US" sz="1200" dirty="0">
              <a:latin typeface="+mn-lt"/>
            </a:endParaRPr>
          </a:p>
        </p:txBody>
      </p:sp>
      <p:sp>
        <p:nvSpPr>
          <p:cNvPr id="23" name="Explosion: 8 Points 23">
            <a:extLst>
              <a:ext uri="{FF2B5EF4-FFF2-40B4-BE49-F238E27FC236}">
                <a16:creationId xmlns:a16="http://schemas.microsoft.com/office/drawing/2014/main" id="{5D63E2FF-00BA-EC3E-E6B4-8475AA85A66A}"/>
              </a:ext>
            </a:extLst>
          </p:cNvPr>
          <p:cNvSpPr/>
          <p:nvPr/>
        </p:nvSpPr>
        <p:spPr>
          <a:xfrm>
            <a:off x="4162251" y="3389784"/>
            <a:ext cx="318600" cy="365125"/>
          </a:xfrm>
          <a:prstGeom prst="irregularSeal1">
            <a:avLst/>
          </a:prstGeom>
          <a:solidFill>
            <a:srgbClr val="CC006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4" name="Explosion: 8 Points 24">
            <a:extLst>
              <a:ext uri="{FF2B5EF4-FFF2-40B4-BE49-F238E27FC236}">
                <a16:creationId xmlns:a16="http://schemas.microsoft.com/office/drawing/2014/main" id="{FE91A121-5468-EF20-7B12-F4D056013DB7}"/>
              </a:ext>
            </a:extLst>
          </p:cNvPr>
          <p:cNvSpPr/>
          <p:nvPr/>
        </p:nvSpPr>
        <p:spPr>
          <a:xfrm>
            <a:off x="7084902" y="4109864"/>
            <a:ext cx="328575" cy="346966"/>
          </a:xfrm>
          <a:prstGeom prst="irregularSeal1">
            <a:avLst/>
          </a:prstGeom>
          <a:solidFill>
            <a:srgbClr val="CC006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5" name="TextBox 25">
            <a:extLst>
              <a:ext uri="{FF2B5EF4-FFF2-40B4-BE49-F238E27FC236}">
                <a16:creationId xmlns:a16="http://schemas.microsoft.com/office/drawing/2014/main" id="{967134CC-AAE9-8730-988A-84AF8D915ED9}"/>
              </a:ext>
            </a:extLst>
          </p:cNvPr>
          <p:cNvSpPr txBox="1"/>
          <p:nvPr/>
        </p:nvSpPr>
        <p:spPr>
          <a:xfrm>
            <a:off x="8410723" y="3029744"/>
            <a:ext cx="2275342" cy="2723823"/>
          </a:xfrm>
          <a:prstGeom prst="rect">
            <a:avLst/>
          </a:prstGeom>
          <a:noFill/>
          <a:ln w="28575">
            <a:solidFill>
              <a:srgbClr val="CC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b="1" i="0" u="none" strike="noStrike" baseline="0" dirty="0">
                <a:solidFill>
                  <a:srgbClr val="000000"/>
                </a:solidFill>
                <a:latin typeface="+mn-lt"/>
              </a:rPr>
              <a:t>under construction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+mn-lt"/>
              </a:rPr>
              <a:t>:</a:t>
            </a:r>
          </a:p>
          <a:p>
            <a:r>
              <a:rPr lang="en-US" sz="1500" dirty="0">
                <a:latin typeface="+mn-lt"/>
              </a:rPr>
              <a:t>MESA, Germany</a:t>
            </a:r>
          </a:p>
          <a:p>
            <a:r>
              <a:rPr lang="en-US" sz="1200" dirty="0">
                <a:latin typeface="+mn-lt"/>
              </a:rPr>
              <a:t>particle physics application</a:t>
            </a:r>
          </a:p>
          <a:p>
            <a:endParaRPr lang="en-US" sz="1200" dirty="0">
              <a:latin typeface="+mn-lt"/>
            </a:endParaRPr>
          </a:p>
          <a:p>
            <a:r>
              <a:rPr lang="en-US" sz="1500" b="1" dirty="0">
                <a:solidFill>
                  <a:srgbClr val="CC0066"/>
                </a:solidFill>
                <a:latin typeface="+mn-lt"/>
              </a:rPr>
              <a:t>PERLE, France</a:t>
            </a:r>
          </a:p>
          <a:p>
            <a:r>
              <a:rPr lang="en-US" sz="1200" dirty="0">
                <a:latin typeface="+mn-lt"/>
              </a:rPr>
              <a:t>Technology test facility (</a:t>
            </a:r>
            <a:r>
              <a:rPr lang="en-US" sz="1200" dirty="0" err="1">
                <a:latin typeface="+mn-lt"/>
              </a:rPr>
              <a:t>LHeC</a:t>
            </a:r>
            <a:r>
              <a:rPr lang="en-US" sz="1200" dirty="0">
                <a:latin typeface="+mn-lt"/>
              </a:rPr>
              <a:t>/FCC-eh) + </a:t>
            </a:r>
            <a:r>
              <a:rPr lang="en-US" sz="1200" dirty="0" err="1">
                <a:latin typeface="+mn-lt"/>
              </a:rPr>
              <a:t>eRIB</a:t>
            </a:r>
            <a:r>
              <a:rPr lang="en-US" sz="1200" dirty="0">
                <a:latin typeface="+mn-lt"/>
              </a:rPr>
              <a:t> test facility</a:t>
            </a:r>
          </a:p>
          <a:p>
            <a:endParaRPr lang="en-US" sz="1200" dirty="0">
              <a:latin typeface="+mn-lt"/>
            </a:endParaRPr>
          </a:p>
          <a:p>
            <a:r>
              <a:rPr lang="en-US" sz="1500" b="1" dirty="0" err="1">
                <a:solidFill>
                  <a:srgbClr val="CC0066"/>
                </a:solidFill>
                <a:latin typeface="+mn-lt"/>
              </a:rPr>
              <a:t>bERLinPro</a:t>
            </a:r>
            <a:r>
              <a:rPr lang="en-US" sz="1500" b="1" dirty="0">
                <a:solidFill>
                  <a:srgbClr val="CC0066"/>
                </a:solidFill>
                <a:latin typeface="+mn-lt"/>
              </a:rPr>
              <a:t>, Germany</a:t>
            </a:r>
          </a:p>
          <a:p>
            <a:r>
              <a:rPr lang="en-US" sz="1200" dirty="0">
                <a:latin typeface="+mn-lt"/>
              </a:rPr>
              <a:t>SRF/ERL technology test facility</a:t>
            </a:r>
          </a:p>
          <a:p>
            <a:endParaRPr lang="en-US" sz="1200" dirty="0">
              <a:latin typeface="+mn-lt"/>
            </a:endParaRPr>
          </a:p>
          <a:p>
            <a:r>
              <a:rPr lang="en-US" sz="1500" dirty="0" err="1">
                <a:latin typeface="+mn-lt"/>
              </a:rPr>
              <a:t>CeC</a:t>
            </a:r>
            <a:r>
              <a:rPr lang="en-US" sz="1500" dirty="0">
                <a:latin typeface="+mn-lt"/>
              </a:rPr>
              <a:t>, BNL, USA</a:t>
            </a:r>
          </a:p>
          <a:p>
            <a:r>
              <a:rPr lang="en-US" sz="1200" dirty="0">
                <a:latin typeface="+mn-lt"/>
              </a:rPr>
              <a:t>Coherent electron cooling  for EIC</a:t>
            </a:r>
          </a:p>
        </p:txBody>
      </p:sp>
      <p:sp>
        <p:nvSpPr>
          <p:cNvPr id="27" name="TextBox 27">
            <a:extLst>
              <a:ext uri="{FF2B5EF4-FFF2-40B4-BE49-F238E27FC236}">
                <a16:creationId xmlns:a16="http://schemas.microsoft.com/office/drawing/2014/main" id="{947B3897-3230-EBF8-BAC2-BA49661A64DB}"/>
              </a:ext>
            </a:extLst>
          </p:cNvPr>
          <p:cNvSpPr txBox="1"/>
          <p:nvPr/>
        </p:nvSpPr>
        <p:spPr>
          <a:xfrm>
            <a:off x="4162251" y="4329762"/>
            <a:ext cx="1572255" cy="892552"/>
          </a:xfrm>
          <a:prstGeom prst="rect">
            <a:avLst/>
          </a:prstGeom>
          <a:noFill/>
          <a:ln w="19050">
            <a:solidFill>
              <a:srgbClr val="CC0066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500" b="1" i="0" u="none" strike="noStrike" baseline="0" dirty="0">
                <a:solidFill>
                  <a:srgbClr val="000000"/>
                </a:solidFill>
                <a:latin typeface="+mn-lt"/>
              </a:rPr>
              <a:t>2013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+mn-lt"/>
              </a:rPr>
              <a:t> KEK, Japan</a:t>
            </a:r>
          </a:p>
          <a:p>
            <a:r>
              <a:rPr lang="en-US" sz="1200" dirty="0">
                <a:solidFill>
                  <a:srgbClr val="000000"/>
                </a:solidFill>
                <a:latin typeface="+mn-lt"/>
              </a:rPr>
              <a:t>“</a:t>
            </a:r>
            <a:r>
              <a:rPr lang="en-US" sz="1200" dirty="0" err="1">
                <a:solidFill>
                  <a:srgbClr val="000000"/>
                </a:solidFill>
                <a:latin typeface="+mn-lt"/>
              </a:rPr>
              <a:t>cERL</a:t>
            </a:r>
            <a:r>
              <a:rPr lang="en-US" sz="1200" dirty="0">
                <a:solidFill>
                  <a:srgbClr val="000000"/>
                </a:solidFill>
                <a:latin typeface="+mn-lt"/>
              </a:rPr>
              <a:t>”, prototype </a:t>
            </a:r>
          </a:p>
          <a:p>
            <a:r>
              <a:rPr lang="en-US" sz="1200" dirty="0">
                <a:solidFill>
                  <a:srgbClr val="000000"/>
                </a:solidFill>
                <a:latin typeface="+mn-lt"/>
              </a:rPr>
              <a:t>ERL light source</a:t>
            </a:r>
          </a:p>
          <a:p>
            <a:r>
              <a:rPr lang="en-US" sz="1200" dirty="0">
                <a:solidFill>
                  <a:srgbClr val="000000"/>
                </a:solidFill>
                <a:latin typeface="+mn-lt"/>
              </a:rPr>
              <a:t>Industrial applications</a:t>
            </a:r>
            <a:endParaRPr lang="en-US" sz="1200" dirty="0">
              <a:latin typeface="+mn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ACD82EA-8D8E-4103-71BD-D4602E5F6EE3}"/>
              </a:ext>
            </a:extLst>
          </p:cNvPr>
          <p:cNvSpPr/>
          <p:nvPr/>
        </p:nvSpPr>
        <p:spPr>
          <a:xfrm>
            <a:off x="2290043" y="5355486"/>
            <a:ext cx="23482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u="sng" dirty="0">
                <a:solidFill>
                  <a:srgbClr val="CC0066"/>
                </a:solidFill>
                <a:latin typeface="+mn-lt"/>
              </a:rPr>
              <a:t>Courtesy to Bettina </a:t>
            </a:r>
            <a:r>
              <a:rPr lang="en-US" sz="1600" i="1" u="sng" dirty="0" err="1">
                <a:solidFill>
                  <a:srgbClr val="CC0066"/>
                </a:solidFill>
                <a:latin typeface="+mn-lt"/>
              </a:rPr>
              <a:t>Kuske</a:t>
            </a:r>
            <a:endParaRPr lang="en-GB" sz="1600" i="1" u="sng" dirty="0">
              <a:solidFill>
                <a:srgbClr val="CC0066"/>
              </a:solidFill>
              <a:latin typeface="+mn-lt"/>
            </a:endParaRPr>
          </a:p>
        </p:txBody>
      </p:sp>
      <p:sp>
        <p:nvSpPr>
          <p:cNvPr id="2" name="Explosion: 8 Points 23">
            <a:extLst>
              <a:ext uri="{FF2B5EF4-FFF2-40B4-BE49-F238E27FC236}">
                <a16:creationId xmlns:a16="http://schemas.microsoft.com/office/drawing/2014/main" id="{A948E957-974E-0C83-7C1D-9A69F1019440}"/>
              </a:ext>
            </a:extLst>
          </p:cNvPr>
          <p:cNvSpPr/>
          <p:nvPr/>
        </p:nvSpPr>
        <p:spPr>
          <a:xfrm>
            <a:off x="6435939" y="3528715"/>
            <a:ext cx="318600" cy="365125"/>
          </a:xfrm>
          <a:prstGeom prst="irregularSeal1">
            <a:avLst/>
          </a:prstGeom>
          <a:solidFill>
            <a:srgbClr val="CC006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0" name="TextBox 22">
            <a:extLst>
              <a:ext uri="{FF2B5EF4-FFF2-40B4-BE49-F238E27FC236}">
                <a16:creationId xmlns:a16="http://schemas.microsoft.com/office/drawing/2014/main" id="{A873B90D-C134-C08D-853D-C594CF6C774E}"/>
              </a:ext>
            </a:extLst>
          </p:cNvPr>
          <p:cNvSpPr txBox="1"/>
          <p:nvPr/>
        </p:nvSpPr>
        <p:spPr>
          <a:xfrm>
            <a:off x="6178476" y="2165648"/>
            <a:ext cx="1542382" cy="1384995"/>
          </a:xfrm>
          <a:prstGeom prst="rect">
            <a:avLst/>
          </a:prstGeom>
          <a:noFill/>
          <a:ln w="19050">
            <a:solidFill>
              <a:srgbClr val="CC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b="1" i="0" u="none" strike="noStrike" baseline="0" dirty="0">
                <a:solidFill>
                  <a:srgbClr val="000000"/>
                </a:solidFill>
                <a:latin typeface="+mn-lt"/>
              </a:rPr>
              <a:t>2017 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+mn-lt"/>
              </a:rPr>
              <a:t>Darmstadt Univ, Germany</a:t>
            </a: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+mn-lt"/>
              </a:rPr>
              <a:t>“</a:t>
            </a:r>
            <a:r>
              <a:rPr lang="en-US" sz="1200" dirty="0">
                <a:solidFill>
                  <a:srgbClr val="000000"/>
                </a:solidFill>
                <a:latin typeface="+mn-lt"/>
              </a:rPr>
              <a:t>S-DALINAC”, SRF, single pass 22.5MeV, </a:t>
            </a:r>
            <a:endParaRPr lang="en-US" sz="1200" b="0" i="0" u="none" strike="noStrike" baseline="0" dirty="0">
              <a:solidFill>
                <a:srgbClr val="000000"/>
              </a:solidFill>
              <a:latin typeface="+mn-lt"/>
            </a:endParaRPr>
          </a:p>
          <a:p>
            <a:r>
              <a:rPr lang="en-US" sz="1500" b="1" dirty="0">
                <a:solidFill>
                  <a:srgbClr val="000000"/>
                </a:solidFill>
                <a:latin typeface="+mn-lt"/>
              </a:rPr>
              <a:t>2021</a:t>
            </a:r>
          </a:p>
          <a:p>
            <a:r>
              <a:rPr lang="en-US" sz="1200" dirty="0">
                <a:solidFill>
                  <a:srgbClr val="000000"/>
                </a:solidFill>
                <a:latin typeface="+mn-lt"/>
              </a:rPr>
              <a:t>2 pass demonstration</a:t>
            </a:r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0194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22/01/2024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5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IAS Program on HEP 2024</a:t>
            </a:r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AEB82E78-FA76-6441-450A-230A95A3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  <a:cs typeface="Arial" panose="020B0604020202020204" pitchFamily="34" charset="0"/>
              </a:rPr>
              <a:t>ERLs in the European Accelerator R&amp;D Roadmap  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3" name="Picture 6" descr="Diagram&#10;&#10;Description automatically generated">
            <a:extLst>
              <a:ext uri="{FF2B5EF4-FFF2-40B4-BE49-F238E27FC236}">
                <a16:creationId xmlns:a16="http://schemas.microsoft.com/office/drawing/2014/main" id="{D01E9784-5661-35A0-7363-575AF571962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000" y="739131"/>
            <a:ext cx="3438932" cy="4863157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3080FEDC-1252-8AAC-B5A8-596C9DFD0568}"/>
              </a:ext>
            </a:extLst>
          </p:cNvPr>
          <p:cNvSpPr txBox="1"/>
          <p:nvPr/>
        </p:nvSpPr>
        <p:spPr>
          <a:xfrm>
            <a:off x="273819" y="892726"/>
            <a:ext cx="648072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US" sz="1600" dirty="0">
                <a:latin typeface="+mn-lt"/>
              </a:rPr>
              <a:t>ERL development has been recognized as one of the five main axis of accelerators R&amp;D in support of the European Strategy for Particle Physics (ESPP):</a:t>
            </a:r>
          </a:p>
          <a:p>
            <a:pPr marL="844550" lvl="1" indent="-34290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High-field magnets</a:t>
            </a:r>
          </a:p>
          <a:p>
            <a:pPr marL="844550" lvl="1" indent="-34290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High-gradient RF structures and systems</a:t>
            </a:r>
          </a:p>
          <a:p>
            <a:pPr marL="844550" lvl="1" indent="-34290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High-gradient plasma and laser accelerators</a:t>
            </a:r>
          </a:p>
          <a:p>
            <a:pPr marL="844550" lvl="1" indent="-34290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Bright muon beams and muon colliders</a:t>
            </a:r>
          </a:p>
          <a:p>
            <a:pPr marL="844550" lvl="1" indent="-342900" algn="just">
              <a:buFont typeface="Arial" panose="020B0604020202020204" pitchFamily="34" charset="0"/>
              <a:buChar char="•"/>
            </a:pPr>
            <a:r>
              <a:rPr lang="en-GB" sz="1600" b="1" dirty="0">
                <a:latin typeface="+mn-lt"/>
              </a:rPr>
              <a:t>Energy Recovery Linacs</a:t>
            </a:r>
          </a:p>
          <a:p>
            <a:pPr algn="just"/>
            <a:r>
              <a:rPr lang="en-US" sz="1600" dirty="0">
                <a:latin typeface="+mn-lt"/>
              </a:rPr>
              <a:t> 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US" sz="1600" dirty="0">
                <a:latin typeface="+mn-lt"/>
              </a:rPr>
              <a:t>The ERL Roadmap Panel, chaired by Max Klein and Andrew Hutton, has done a tremendous job with broad and active participation. </a:t>
            </a:r>
            <a:r>
              <a:rPr lang="en-US" sz="1600" b="1" dirty="0">
                <a:latin typeface="+mn-lt"/>
              </a:rPr>
              <a:t>PERLE &amp; </a:t>
            </a:r>
            <a:r>
              <a:rPr lang="en-US" sz="1600" b="1" dirty="0" err="1">
                <a:latin typeface="+mn-lt"/>
              </a:rPr>
              <a:t>bERLinPro</a:t>
            </a:r>
            <a:r>
              <a:rPr lang="en-US" sz="1600" b="1" dirty="0">
                <a:latin typeface="+mn-lt"/>
              </a:rPr>
              <a:t> projects </a:t>
            </a:r>
            <a:r>
              <a:rPr lang="en-US" sz="1600" dirty="0">
                <a:latin typeface="+mn-lt"/>
              </a:rPr>
              <a:t>were recognized as one of the "essential pillars of the ERL development," with milestones to be achieved by the next ESPP in 2026.</a:t>
            </a:r>
          </a:p>
          <a:p>
            <a:pPr algn="just"/>
            <a:endParaRPr lang="en-US" sz="1600" dirty="0">
              <a:latin typeface="+mn-lt"/>
            </a:endParaRPr>
          </a:p>
          <a:p>
            <a:pPr algn="just"/>
            <a:endParaRPr lang="fr-FR" sz="1300" b="1" dirty="0">
              <a:latin typeface="+mn-lt"/>
            </a:endParaRPr>
          </a:p>
          <a:p>
            <a:pPr algn="just"/>
            <a:r>
              <a:rPr lang="fr-FR" sz="1300" b="1" dirty="0">
                <a:latin typeface="+mn-lt"/>
              </a:rPr>
              <a:t>ESPP R&amp;D Accelerator Roadmap: </a:t>
            </a:r>
            <a:r>
              <a:rPr lang="fr-FR" sz="1300" dirty="0">
                <a:latin typeface="+mn-lt"/>
                <a:hlinkClick r:id="rId3"/>
              </a:rPr>
              <a:t>https://arxiv.org/ftp/arxiv/papers/2201/2201.07895.pdf</a:t>
            </a:r>
            <a:endParaRPr lang="fr-FR" sz="13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7514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22/01/2024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6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IAS Program on HEP 2024</a:t>
            </a:r>
            <a:endParaRPr lang="fr-FR" dirty="0">
              <a:latin typeface="+mn-lt"/>
            </a:endParaRPr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AEB82E78-FA76-6441-450A-230A95A3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  <a:cs typeface="Arial" panose="020B0604020202020204" pitchFamily="34" charset="0"/>
              </a:rPr>
              <a:t>ERL - The global landscape  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1B41D81-B4DE-5D33-3B2D-48800DE3B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963" y="653480"/>
            <a:ext cx="7455941" cy="4985386"/>
          </a:xfrm>
          <a:prstGeom prst="rect">
            <a:avLst/>
          </a:prstGeom>
        </p:spPr>
      </p:pic>
      <p:grpSp>
        <p:nvGrpSpPr>
          <p:cNvPr id="30" name="Group 25">
            <a:extLst>
              <a:ext uri="{FF2B5EF4-FFF2-40B4-BE49-F238E27FC236}">
                <a16:creationId xmlns:a16="http://schemas.microsoft.com/office/drawing/2014/main" id="{9D8AFD7E-98E5-0589-E26B-D0E4A90B76AC}"/>
              </a:ext>
            </a:extLst>
          </p:cNvPr>
          <p:cNvGrpSpPr/>
          <p:nvPr/>
        </p:nvGrpSpPr>
        <p:grpSpPr>
          <a:xfrm>
            <a:off x="6754539" y="5261992"/>
            <a:ext cx="2736304" cy="369332"/>
            <a:chOff x="8290613" y="6407285"/>
            <a:chExt cx="2736304" cy="369332"/>
          </a:xfrm>
        </p:grpSpPr>
        <p:sp>
          <p:nvSpPr>
            <p:cNvPr id="31" name="TextBox 8">
              <a:extLst>
                <a:ext uri="{FF2B5EF4-FFF2-40B4-BE49-F238E27FC236}">
                  <a16:creationId xmlns:a16="http://schemas.microsoft.com/office/drawing/2014/main" id="{CD3B7B90-96E1-0BB4-D84C-A41564F31190}"/>
                </a:ext>
              </a:extLst>
            </p:cNvPr>
            <p:cNvSpPr txBox="1"/>
            <p:nvPr/>
          </p:nvSpPr>
          <p:spPr>
            <a:xfrm>
              <a:off x="8290613" y="6407285"/>
              <a:ext cx="19954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rgbClr val="FF0000"/>
                  </a:solidFill>
                  <a:latin typeface="+mn-lt"/>
                </a:rPr>
                <a:t>Technology Limited</a:t>
              </a:r>
              <a:endParaRPr lang="en-US" sz="1800" baseline="-10000" dirty="0">
                <a:solidFill>
                  <a:srgbClr val="FF0000"/>
                </a:solidFill>
                <a:latin typeface="+mn-lt"/>
              </a:endParaRPr>
            </a:p>
          </p:txBody>
        </p:sp>
        <p:cxnSp>
          <p:nvCxnSpPr>
            <p:cNvPr id="32" name="Straight Arrow Connector 24">
              <a:extLst>
                <a:ext uri="{FF2B5EF4-FFF2-40B4-BE49-F238E27FC236}">
                  <a16:creationId xmlns:a16="http://schemas.microsoft.com/office/drawing/2014/main" id="{11F82F7E-BEB6-74FD-BFB4-A00791265D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34829" y="6593088"/>
              <a:ext cx="792088" cy="875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26">
            <a:extLst>
              <a:ext uri="{FF2B5EF4-FFF2-40B4-BE49-F238E27FC236}">
                <a16:creationId xmlns:a16="http://schemas.microsoft.com/office/drawing/2014/main" id="{FEA38229-1DFB-5DD1-03C1-AF1E82946DC1}"/>
              </a:ext>
            </a:extLst>
          </p:cNvPr>
          <p:cNvGrpSpPr/>
          <p:nvPr/>
        </p:nvGrpSpPr>
        <p:grpSpPr>
          <a:xfrm rot="16200000">
            <a:off x="8013379" y="2499710"/>
            <a:ext cx="2778983" cy="369332"/>
            <a:chOff x="8420800" y="6439723"/>
            <a:chExt cx="2778983" cy="369332"/>
          </a:xfrm>
        </p:grpSpPr>
        <p:sp>
          <p:nvSpPr>
            <p:cNvPr id="34" name="TextBox 27">
              <a:extLst>
                <a:ext uri="{FF2B5EF4-FFF2-40B4-BE49-F238E27FC236}">
                  <a16:creationId xmlns:a16="http://schemas.microsoft.com/office/drawing/2014/main" id="{C3C7B051-592B-0C54-F316-098AC8531D5D}"/>
                </a:ext>
              </a:extLst>
            </p:cNvPr>
            <p:cNvSpPr txBox="1"/>
            <p:nvPr/>
          </p:nvSpPr>
          <p:spPr>
            <a:xfrm rot="10800000">
              <a:off x="8420800" y="6439723"/>
              <a:ext cx="16921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rgbClr val="FF0000"/>
                  </a:solidFill>
                  <a:latin typeface="+mn-lt"/>
                </a:rPr>
                <a:t>Funding Limited</a:t>
              </a:r>
              <a:endParaRPr lang="en-US" sz="1800" baseline="-10000" dirty="0">
                <a:solidFill>
                  <a:srgbClr val="FF0000"/>
                </a:solidFill>
                <a:latin typeface="+mn-lt"/>
              </a:endParaRPr>
            </a:p>
          </p:txBody>
        </p:sp>
        <p:cxnSp>
          <p:nvCxnSpPr>
            <p:cNvPr id="35" name="Straight Arrow Connector 28">
              <a:extLst>
                <a:ext uri="{FF2B5EF4-FFF2-40B4-BE49-F238E27FC236}">
                  <a16:creationId xmlns:a16="http://schemas.microsoft.com/office/drawing/2014/main" id="{329E067B-32B4-5211-061F-619FCFA090DE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10659758" y="6061815"/>
              <a:ext cx="2" cy="108004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Arc 36">
            <a:extLst>
              <a:ext uri="{FF2B5EF4-FFF2-40B4-BE49-F238E27FC236}">
                <a16:creationId xmlns:a16="http://schemas.microsoft.com/office/drawing/2014/main" id="{CBDA9607-5CDE-4125-48AB-EBAD39A91822}"/>
              </a:ext>
            </a:extLst>
          </p:cNvPr>
          <p:cNvSpPr/>
          <p:nvPr/>
        </p:nvSpPr>
        <p:spPr>
          <a:xfrm>
            <a:off x="489843" y="1226723"/>
            <a:ext cx="8290015" cy="4365849"/>
          </a:xfrm>
          <a:prstGeom prst="arc">
            <a:avLst>
              <a:gd name="adj1" fmla="val 16840556"/>
              <a:gd name="adj2" fmla="val 21084677"/>
            </a:avLst>
          </a:prstGeom>
          <a:ln w="3175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D7CC1BDA-E934-6E36-E115-06BAED4967D2}"/>
              </a:ext>
            </a:extLst>
          </p:cNvPr>
          <p:cNvSpPr/>
          <p:nvPr/>
        </p:nvSpPr>
        <p:spPr>
          <a:xfrm>
            <a:off x="705866" y="2309664"/>
            <a:ext cx="7128793" cy="3312369"/>
          </a:xfrm>
          <a:prstGeom prst="arc">
            <a:avLst>
              <a:gd name="adj1" fmla="val 16288481"/>
              <a:gd name="adj2" fmla="val 9583"/>
            </a:avLst>
          </a:prstGeom>
          <a:ln w="31750">
            <a:solidFill>
              <a:srgbClr val="0070C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9" name="Arc 38">
            <a:extLst>
              <a:ext uri="{FF2B5EF4-FFF2-40B4-BE49-F238E27FC236}">
                <a16:creationId xmlns:a16="http://schemas.microsoft.com/office/drawing/2014/main" id="{D113442C-C6DB-51BC-EC5F-A5C9279D1D3E}"/>
              </a:ext>
            </a:extLst>
          </p:cNvPr>
          <p:cNvSpPr/>
          <p:nvPr/>
        </p:nvSpPr>
        <p:spPr>
          <a:xfrm>
            <a:off x="285076" y="2813720"/>
            <a:ext cx="6973519" cy="3210139"/>
          </a:xfrm>
          <a:prstGeom prst="arc">
            <a:avLst>
              <a:gd name="adj1" fmla="val 16199999"/>
              <a:gd name="adj2" fmla="val 10202"/>
            </a:avLst>
          </a:prstGeom>
          <a:ln w="31750"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288850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4738A29D-ADAF-83AD-AB8A-D55360755E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221" y="1445569"/>
            <a:ext cx="5781283" cy="3642468"/>
          </a:xfrm>
          <a:prstGeom prst="rect">
            <a:avLst/>
          </a:prstGeom>
        </p:spPr>
      </p:pic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22/01/2024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7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IAS Program on HEP 2024</a:t>
            </a:r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AEB82E78-FA76-6441-450A-230A95A3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  <a:cs typeface="Arial" panose="020B0604020202020204" pitchFamily="34" charset="0"/>
              </a:rPr>
              <a:t>PERLE @ IJCLab-Orsay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3424278D-A490-1070-AE60-8D74A1939D71}"/>
              </a:ext>
            </a:extLst>
          </p:cNvPr>
          <p:cNvGrpSpPr/>
          <p:nvPr/>
        </p:nvGrpSpPr>
        <p:grpSpPr>
          <a:xfrm>
            <a:off x="4244833" y="3533800"/>
            <a:ext cx="1800201" cy="1844610"/>
            <a:chOff x="3768581" y="3777421"/>
            <a:chExt cx="2265878" cy="1844610"/>
          </a:xfrm>
        </p:grpSpPr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CB17A771-7C35-51E8-C0EA-8EB783F3BAD6}"/>
                </a:ext>
              </a:extLst>
            </p:cNvPr>
            <p:cNvCxnSpPr/>
            <p:nvPr/>
          </p:nvCxnSpPr>
          <p:spPr>
            <a:xfrm flipH="1">
              <a:off x="3768581" y="3777421"/>
              <a:ext cx="2265878" cy="10525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40083331-1881-5F60-83BF-98EE354840C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68581" y="4829944"/>
              <a:ext cx="2265878" cy="792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B755B2F7-F0B3-8F21-649F-1D3D2E926D88}"/>
              </a:ext>
            </a:extLst>
          </p:cNvPr>
          <p:cNvCxnSpPr>
            <a:cxnSpLocks/>
          </p:cNvCxnSpPr>
          <p:nvPr/>
        </p:nvCxnSpPr>
        <p:spPr>
          <a:xfrm>
            <a:off x="3043163" y="2669704"/>
            <a:ext cx="75904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92BE5BB2-3D31-E2F2-3FB2-D229C3A25000}"/>
              </a:ext>
            </a:extLst>
          </p:cNvPr>
          <p:cNvCxnSpPr>
            <a:cxnSpLocks/>
          </p:cNvCxnSpPr>
          <p:nvPr/>
        </p:nvCxnSpPr>
        <p:spPr>
          <a:xfrm flipH="1" flipV="1">
            <a:off x="3029967" y="1085528"/>
            <a:ext cx="798384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e 62">
            <a:extLst>
              <a:ext uri="{FF2B5EF4-FFF2-40B4-BE49-F238E27FC236}">
                <a16:creationId xmlns:a16="http://schemas.microsoft.com/office/drawing/2014/main" id="{4F78F7C0-9E65-8E3B-1425-99B72D659DD0}"/>
              </a:ext>
            </a:extLst>
          </p:cNvPr>
          <p:cNvGrpSpPr/>
          <p:nvPr/>
        </p:nvGrpSpPr>
        <p:grpSpPr>
          <a:xfrm>
            <a:off x="5533488" y="3533800"/>
            <a:ext cx="4677435" cy="1853903"/>
            <a:chOff x="5522912" y="3777421"/>
            <a:chExt cx="4677435" cy="1853903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05B34791-3D25-F470-4029-D6A7D4D0BB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34459" y="3777421"/>
              <a:ext cx="3816424" cy="1844610"/>
            </a:xfrm>
            <a:prstGeom prst="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</p:pic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CA5DAAEA-816D-6362-7AC6-35BB3FBFAB8E}"/>
                </a:ext>
              </a:extLst>
            </p:cNvPr>
            <p:cNvSpPr txBox="1"/>
            <p:nvPr/>
          </p:nvSpPr>
          <p:spPr>
            <a:xfrm>
              <a:off x="5522912" y="4820652"/>
              <a:ext cx="7995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350-500 kV </a:t>
              </a:r>
            </a:p>
            <a:p>
              <a:pPr algn="ctr"/>
              <a:r>
                <a:rPr lang="en-GB" sz="900" dirty="0"/>
                <a:t>DC gun</a:t>
              </a: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210B81FD-3693-BB77-E5F4-2D96918A6243}"/>
                </a:ext>
              </a:extLst>
            </p:cNvPr>
            <p:cNvSpPr txBox="1"/>
            <p:nvPr/>
          </p:nvSpPr>
          <p:spPr>
            <a:xfrm>
              <a:off x="6250483" y="3821832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solidFill>
                    <a:schemeClr val="bg1"/>
                  </a:solidFill>
                </a:rPr>
                <a:t>HV tank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DBD4F890-863A-D2EF-0B59-DF7584B15977}"/>
                </a:ext>
              </a:extLst>
            </p:cNvPr>
            <p:cNvSpPr txBox="1"/>
            <p:nvPr/>
          </p:nvSpPr>
          <p:spPr>
            <a:xfrm>
              <a:off x="7114579" y="5261992"/>
              <a:ext cx="1800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Booster: </a:t>
              </a:r>
              <a:r>
                <a:rPr lang="en-GB" sz="900" dirty="0">
                  <a:latin typeface="Arial" panose="020B0604020202020204" pitchFamily="34" charset="0"/>
                  <a:cs typeface="Arial" panose="020B0604020202020204" pitchFamily="34" charset="0"/>
                </a:rPr>
                <a:t>5 single-cell cavities (802MHz) individually powered</a:t>
              </a:r>
              <a:endParaRPr lang="en-GB" sz="900" dirty="0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4CD5A40B-E817-749F-4B4E-6A9954C35DB4}"/>
                </a:ext>
              </a:extLst>
            </p:cNvPr>
            <p:cNvSpPr txBox="1"/>
            <p:nvPr/>
          </p:nvSpPr>
          <p:spPr>
            <a:xfrm>
              <a:off x="7114579" y="4109864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Buncher</a:t>
              </a:r>
            </a:p>
          </p:txBody>
        </p: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CDE85403-BD21-3039-1C00-107CD1AA2FB4}"/>
                </a:ext>
              </a:extLst>
            </p:cNvPr>
            <p:cNvSpPr txBox="1"/>
            <p:nvPr/>
          </p:nvSpPr>
          <p:spPr>
            <a:xfrm>
              <a:off x="8914779" y="4757936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Merger</a:t>
              </a:r>
            </a:p>
          </p:txBody>
        </p:sp>
        <p:cxnSp>
          <p:nvCxnSpPr>
            <p:cNvPr id="22" name="Connecteur droit avec flèche 21">
              <a:extLst>
                <a:ext uri="{FF2B5EF4-FFF2-40B4-BE49-F238E27FC236}">
                  <a16:creationId xmlns:a16="http://schemas.microsoft.com/office/drawing/2014/main" id="{795E88F5-94B1-90FD-0476-35E2093AE1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86587" y="4340696"/>
              <a:ext cx="144016" cy="417240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FF4F4116-10C0-9625-3273-64001B06A2AD}"/>
                </a:ext>
              </a:extLst>
            </p:cNvPr>
            <p:cNvSpPr txBox="1"/>
            <p:nvPr/>
          </p:nvSpPr>
          <p:spPr>
            <a:xfrm>
              <a:off x="5962451" y="5189984"/>
              <a:ext cx="14017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Light box</a:t>
              </a:r>
            </a:p>
            <a:p>
              <a:pPr algn="ctr"/>
              <a:r>
                <a:rPr lang="en-GB" sz="900" dirty="0"/>
                <a:t>Green laser 40 MHz</a:t>
              </a:r>
            </a:p>
          </p:txBody>
        </p:sp>
        <p:cxnSp>
          <p:nvCxnSpPr>
            <p:cNvPr id="32" name="Connecteur droit avec flèche 31">
              <a:extLst>
                <a:ext uri="{FF2B5EF4-FFF2-40B4-BE49-F238E27FC236}">
                  <a16:creationId xmlns:a16="http://schemas.microsoft.com/office/drawing/2014/main" id="{34CCC1E1-F273-4D5D-8D56-9C74D1CA87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34931" y="4685928"/>
              <a:ext cx="169263" cy="561256"/>
            </a:xfrm>
            <a:prstGeom prst="straightConnector1">
              <a:avLst/>
            </a:prstGeom>
            <a:ln>
              <a:solidFill>
                <a:srgbClr val="FF0000"/>
              </a:solidFill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F08438E1-53B7-47DB-29CB-93C7EA08C170}"/>
                </a:ext>
              </a:extLst>
            </p:cNvPr>
            <p:cNvSpPr txBox="1"/>
            <p:nvPr/>
          </p:nvSpPr>
          <p:spPr>
            <a:xfrm>
              <a:off x="6826546" y="3893840"/>
              <a:ext cx="33738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Photocathodes loading chamber (Sb-based photocathodes)</a:t>
              </a:r>
            </a:p>
          </p:txBody>
        </p:sp>
        <p:cxnSp>
          <p:nvCxnSpPr>
            <p:cNvPr id="38" name="Connecteur droit avec flèche 37">
              <a:extLst>
                <a:ext uri="{FF2B5EF4-FFF2-40B4-BE49-F238E27FC236}">
                  <a16:creationId xmlns:a16="http://schemas.microsoft.com/office/drawing/2014/main" id="{A2854477-0683-887F-685C-861B250EF6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98555" y="4109864"/>
              <a:ext cx="144016" cy="417240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1" name="ZoneTexte 40">
            <a:extLst>
              <a:ext uri="{FF2B5EF4-FFF2-40B4-BE49-F238E27FC236}">
                <a16:creationId xmlns:a16="http://schemas.microsoft.com/office/drawing/2014/main" id="{A7C7613C-0E69-4AFE-149A-6A4D17051BAB}"/>
              </a:ext>
            </a:extLst>
          </p:cNvPr>
          <p:cNvSpPr txBox="1"/>
          <p:nvPr/>
        </p:nvSpPr>
        <p:spPr>
          <a:xfrm>
            <a:off x="3010123" y="1280604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+mn-lt"/>
              </a:rPr>
              <a:t>Cryomodule with 4 five-Cell cavities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+mn-lt"/>
              </a:rPr>
              <a:t>Total gradient 82 MeV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+mn-lt"/>
              </a:rPr>
              <a:t>3 </a:t>
            </a:r>
            <a:r>
              <a:rPr lang="en-GB" sz="1200" dirty="0" err="1">
                <a:latin typeface="+mn-lt"/>
              </a:rPr>
              <a:t>acc</a:t>
            </a:r>
            <a:r>
              <a:rPr lang="en-GB" sz="1200" dirty="0">
                <a:latin typeface="+mn-lt"/>
              </a:rPr>
              <a:t> &amp; 3 </a:t>
            </a:r>
            <a:r>
              <a:rPr lang="en-GB" sz="1200" dirty="0" err="1">
                <a:latin typeface="+mn-lt"/>
              </a:rPr>
              <a:t>decc</a:t>
            </a:r>
            <a:r>
              <a:rPr lang="en-GB" sz="1200" dirty="0">
                <a:latin typeface="+mn-lt"/>
              </a:rPr>
              <a:t> beams at different energies travelling in the CM.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9F1CC710-9258-F09A-A430-9477B68B0463}"/>
              </a:ext>
            </a:extLst>
          </p:cNvPr>
          <p:cNvSpPr txBox="1"/>
          <p:nvPr/>
        </p:nvSpPr>
        <p:spPr>
          <a:xfrm>
            <a:off x="3874219" y="5261992"/>
            <a:ext cx="2411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n-lt"/>
              </a:rPr>
              <a:t>Injection line delivering 500pC bunches at 7 MeV. 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80A98F9E-BDBB-ED1B-3149-3137BC092450}"/>
              </a:ext>
            </a:extLst>
          </p:cNvPr>
          <p:cNvSpPr txBox="1"/>
          <p:nvPr/>
        </p:nvSpPr>
        <p:spPr>
          <a:xfrm>
            <a:off x="7330602" y="2784103"/>
            <a:ext cx="2869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n-lt"/>
              </a:rPr>
              <a:t>3 staked isochronous recirculation arcs for beams at different energies (Arcs 1, 3, 5).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7400E73C-4D45-EBFF-1283-7AF2769747F3}"/>
              </a:ext>
            </a:extLst>
          </p:cNvPr>
          <p:cNvSpPr txBox="1"/>
          <p:nvPr/>
        </p:nvSpPr>
        <p:spPr>
          <a:xfrm>
            <a:off x="633859" y="3317776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n-lt"/>
              </a:rPr>
              <a:t>Interaction Points</a:t>
            </a:r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FF471E98-F02E-14A7-BDB2-21E7372F15D9}"/>
              </a:ext>
            </a:extLst>
          </p:cNvPr>
          <p:cNvCxnSpPr>
            <a:cxnSpLocks/>
          </p:cNvCxnSpPr>
          <p:nvPr/>
        </p:nvCxnSpPr>
        <p:spPr>
          <a:xfrm>
            <a:off x="1857994" y="3489389"/>
            <a:ext cx="504057" cy="376854"/>
          </a:xfrm>
          <a:prstGeom prst="line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179FD592-EE3F-90ED-27EA-65E671315A1E}"/>
              </a:ext>
            </a:extLst>
          </p:cNvPr>
          <p:cNvCxnSpPr>
            <a:cxnSpLocks/>
          </p:cNvCxnSpPr>
          <p:nvPr/>
        </p:nvCxnSpPr>
        <p:spPr>
          <a:xfrm>
            <a:off x="1857995" y="3461792"/>
            <a:ext cx="1512168" cy="710788"/>
          </a:xfrm>
          <a:prstGeom prst="line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ZoneTexte 52">
            <a:extLst>
              <a:ext uri="{FF2B5EF4-FFF2-40B4-BE49-F238E27FC236}">
                <a16:creationId xmlns:a16="http://schemas.microsoft.com/office/drawing/2014/main" id="{B7C6BC2C-F9DD-06D9-4894-57F87C5CAA98}"/>
              </a:ext>
            </a:extLst>
          </p:cNvPr>
          <p:cNvSpPr txBox="1"/>
          <p:nvPr/>
        </p:nvSpPr>
        <p:spPr>
          <a:xfrm>
            <a:off x="7330604" y="2136031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n-lt"/>
              </a:rPr>
              <a:t>Switchyard: vertical separation/recombination of beams at different energies </a:t>
            </a:r>
          </a:p>
        </p:txBody>
      </p:sp>
      <p:cxnSp>
        <p:nvCxnSpPr>
          <p:cNvPr id="55" name="Connecteur droit avec flèche 54">
            <a:extLst>
              <a:ext uri="{FF2B5EF4-FFF2-40B4-BE49-F238E27FC236}">
                <a16:creationId xmlns:a16="http://schemas.microsoft.com/office/drawing/2014/main" id="{30CDB55C-F990-3FA0-7CDD-4426E3AFEB8A}"/>
              </a:ext>
            </a:extLst>
          </p:cNvPr>
          <p:cNvCxnSpPr>
            <a:cxnSpLocks/>
            <a:stCxn id="44" idx="1"/>
          </p:cNvCxnSpPr>
          <p:nvPr/>
        </p:nvCxnSpPr>
        <p:spPr>
          <a:xfrm flipH="1" flipV="1">
            <a:off x="6826546" y="2293115"/>
            <a:ext cx="504056" cy="721821"/>
          </a:xfrm>
          <a:prstGeom prst="straightConnector1">
            <a:avLst/>
          </a:prstGeom>
          <a:ln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>
            <a:extLst>
              <a:ext uri="{FF2B5EF4-FFF2-40B4-BE49-F238E27FC236}">
                <a16:creationId xmlns:a16="http://schemas.microsoft.com/office/drawing/2014/main" id="{F7FBCB38-7D2C-6609-480D-62143030A061}"/>
              </a:ext>
            </a:extLst>
          </p:cNvPr>
          <p:cNvCxnSpPr>
            <a:cxnSpLocks/>
          </p:cNvCxnSpPr>
          <p:nvPr/>
        </p:nvCxnSpPr>
        <p:spPr>
          <a:xfrm flipH="1">
            <a:off x="5124447" y="1039691"/>
            <a:ext cx="2167731" cy="111761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avec flèche 58">
            <a:extLst>
              <a:ext uri="{FF2B5EF4-FFF2-40B4-BE49-F238E27FC236}">
                <a16:creationId xmlns:a16="http://schemas.microsoft.com/office/drawing/2014/main" id="{6F5237C5-F988-6864-1BD3-32B0952B9B8D}"/>
              </a:ext>
            </a:extLst>
          </p:cNvPr>
          <p:cNvCxnSpPr>
            <a:cxnSpLocks/>
          </p:cNvCxnSpPr>
          <p:nvPr/>
        </p:nvCxnSpPr>
        <p:spPr>
          <a:xfrm flipH="1">
            <a:off x="6333067" y="1280604"/>
            <a:ext cx="671127" cy="111373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>
            <a:extLst>
              <a:ext uri="{FF2B5EF4-FFF2-40B4-BE49-F238E27FC236}">
                <a16:creationId xmlns:a16="http://schemas.microsoft.com/office/drawing/2014/main" id="{3AD26D44-050A-4556-18E7-1F8BA884CA15}"/>
              </a:ext>
            </a:extLst>
          </p:cNvPr>
          <p:cNvSpPr txBox="1"/>
          <p:nvPr/>
        </p:nvSpPr>
        <p:spPr>
          <a:xfrm>
            <a:off x="57795" y="4901952"/>
            <a:ext cx="3250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n-lt"/>
              </a:rPr>
              <a:t>3 staked (&amp; inversed) isochronous recirculation arcs for beams at different energies (Arcs 2, 4, 6) </a:t>
            </a:r>
          </a:p>
        </p:txBody>
      </p:sp>
      <p:graphicFrame>
        <p:nvGraphicFramePr>
          <p:cNvPr id="64" name="Tableau 63">
            <a:extLst>
              <a:ext uri="{FF2B5EF4-FFF2-40B4-BE49-F238E27FC236}">
                <a16:creationId xmlns:a16="http://schemas.microsoft.com/office/drawing/2014/main" id="{BC3D58D7-CDF0-16A4-E42D-AF61A8177C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2002712"/>
              </p:ext>
            </p:extLst>
          </p:nvPr>
        </p:nvGraphicFramePr>
        <p:xfrm>
          <a:off x="6970563" y="2669704"/>
          <a:ext cx="3600402" cy="2298864"/>
        </p:xfrm>
        <a:graphic>
          <a:graphicData uri="http://schemas.openxmlformats.org/drawingml/2006/table">
            <a:tbl>
              <a:tblPr firstRow="1" firstCol="1" bandRow="1"/>
              <a:tblGrid>
                <a:gridCol w="19472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65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65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965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Target Parameter</a:t>
                      </a:r>
                      <a:endParaRPr lang="fr-FR" sz="1200" b="1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Unit</a:t>
                      </a:r>
                      <a:endParaRPr lang="fr-FR" sz="1200" b="1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Value</a:t>
                      </a:r>
                      <a:endParaRPr lang="fr-FR" sz="1200" b="1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96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Injection energy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MeV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7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1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Electron beam energy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MeV</a:t>
                      </a:r>
                      <a:endParaRPr lang="fr-FR" sz="12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500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49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Normalised Emittance </a:t>
                      </a:r>
                      <a:r>
                        <a:rPr lang="en-GB" sz="1200" b="0" dirty="0" err="1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γε</a:t>
                      </a:r>
                      <a:r>
                        <a:rPr lang="en-GB" sz="1200" b="0" baseline="-25000" dirty="0" err="1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x,y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mm mrad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6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596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Average beam current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mA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20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3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Bunch charge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err="1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pC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500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596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Bunch length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mm</a:t>
                      </a:r>
                      <a:endParaRPr lang="fr-FR" sz="12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11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Bunch spacing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ns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25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596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RF frequency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MHz</a:t>
                      </a:r>
                      <a:endParaRPr lang="fr-FR" sz="12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801.58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94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Duty factor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 </a:t>
                      </a:r>
                      <a:endParaRPr lang="fr-FR" sz="12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CW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0" name="ZoneTexte 39">
            <a:extLst>
              <a:ext uri="{FF2B5EF4-FFF2-40B4-BE49-F238E27FC236}">
                <a16:creationId xmlns:a16="http://schemas.microsoft.com/office/drawing/2014/main" id="{F4DBBE09-7292-87F2-AF99-8DA6A81F71A1}"/>
              </a:ext>
            </a:extLst>
          </p:cNvPr>
          <p:cNvSpPr txBox="1"/>
          <p:nvPr/>
        </p:nvSpPr>
        <p:spPr>
          <a:xfrm>
            <a:off x="1323437" y="2885728"/>
            <a:ext cx="10386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+mn-lt"/>
              </a:rPr>
              <a:t>Beam dump</a:t>
            </a:r>
          </a:p>
        </p:txBody>
      </p:sp>
      <p:pic>
        <p:nvPicPr>
          <p:cNvPr id="4" name="Picture 43">
            <a:extLst>
              <a:ext uri="{FF2B5EF4-FFF2-40B4-BE49-F238E27FC236}">
                <a16:creationId xmlns:a16="http://schemas.microsoft.com/office/drawing/2014/main" id="{6CBD7C3E-7AC7-4BF1-69C3-2A2BD2112E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8555" y="730186"/>
            <a:ext cx="3695317" cy="1291446"/>
          </a:xfrm>
          <a:prstGeom prst="rect">
            <a:avLst/>
          </a:prstGeom>
          <a:noFill/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282A2EEA-2074-13DA-C0F9-66F1818D077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123" y="1085528"/>
            <a:ext cx="2878844" cy="158901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9C0A4D6-2788-A41A-CE45-E4F8A68F7631}"/>
              </a:ext>
            </a:extLst>
          </p:cNvPr>
          <p:cNvSpPr txBox="1"/>
          <p:nvPr/>
        </p:nvSpPr>
        <p:spPr>
          <a:xfrm>
            <a:off x="201812" y="725488"/>
            <a:ext cx="104411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6700"/>
                </a:solidFill>
                <a:latin typeface="+mn-lt"/>
              </a:rPr>
              <a:t>PERLE: first multi-turn ERL, based on SRF technology, designed to operate at 10MW (20 mA, 500 MeV) power regime </a:t>
            </a:r>
          </a:p>
          <a:p>
            <a:r>
              <a:rPr lang="en-GB" sz="1600" dirty="0">
                <a:latin typeface="+mn-lt"/>
                <a:sym typeface="Wingdings" pitchFamily="2" charset="2"/>
              </a:rPr>
              <a:t> </a:t>
            </a:r>
            <a:r>
              <a:rPr lang="en-GB" sz="1600" dirty="0">
                <a:latin typeface="+mn-lt"/>
              </a:rPr>
              <a:t>A hub to </a:t>
            </a:r>
            <a:r>
              <a:rPr lang="en-GB" sz="1600" b="1" dirty="0">
                <a:latin typeface="+mn-lt"/>
              </a:rPr>
              <a:t>explore a broad range of accelerator phenomena </a:t>
            </a:r>
            <a:r>
              <a:rPr lang="en-GB" sz="1600" dirty="0">
                <a:latin typeface="+mn-lt"/>
              </a:rPr>
              <a:t>and to </a:t>
            </a:r>
            <a:r>
              <a:rPr lang="en-GB" sz="1600" b="1" dirty="0">
                <a:latin typeface="+mn-lt"/>
              </a:rPr>
              <a:t>validate technical choices improving accelerators efficiency </a:t>
            </a:r>
            <a:r>
              <a:rPr lang="en-US" sz="1600" b="1" dirty="0">
                <a:latin typeface="+mn-lt"/>
              </a:rPr>
              <a:t>in an unexplored operational power regime</a:t>
            </a:r>
            <a:r>
              <a:rPr lang="en-US" sz="1600" dirty="0">
                <a:latin typeface="+mn-lt"/>
              </a:rPr>
              <a:t> </a:t>
            </a:r>
            <a:r>
              <a:rPr lang="en-GB" sz="1600" dirty="0">
                <a:latin typeface="+mn-lt"/>
              </a:rPr>
              <a:t>on the pathway of </a:t>
            </a:r>
            <a:r>
              <a:rPr lang="en-US" sz="1600" dirty="0">
                <a:latin typeface="+mn-lt"/>
              </a:rPr>
              <a:t>the </a:t>
            </a:r>
            <a:r>
              <a:rPr lang="en-US" sz="1600" b="1" dirty="0">
                <a:latin typeface="+mn-lt"/>
              </a:rPr>
              <a:t>ERL technology development for future energy and intensity frontier machines</a:t>
            </a:r>
            <a:r>
              <a:rPr lang="en-US" sz="1600" dirty="0">
                <a:latin typeface="+mn-lt"/>
              </a:rPr>
              <a:t>.</a:t>
            </a:r>
            <a:endParaRPr lang="fr-FR" sz="1600" dirty="0">
              <a:latin typeface="+mn-lt"/>
            </a:endParaRPr>
          </a:p>
          <a:p>
            <a:endParaRPr lang="en-GB" sz="1600" dirty="0">
              <a:solidFill>
                <a:srgbClr val="FF6700"/>
              </a:solidFill>
              <a:latin typeface="+mn-lt"/>
            </a:endParaRPr>
          </a:p>
        </p:txBody>
      </p: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3E5C9B5D-371C-B0E8-2A4F-B2D1F5007C49}"/>
              </a:ext>
            </a:extLst>
          </p:cNvPr>
          <p:cNvGrpSpPr/>
          <p:nvPr/>
        </p:nvGrpSpPr>
        <p:grpSpPr>
          <a:xfrm>
            <a:off x="345827" y="5002225"/>
            <a:ext cx="10060723" cy="619807"/>
            <a:chOff x="345827" y="5049972"/>
            <a:chExt cx="10060723" cy="619807"/>
          </a:xfrm>
        </p:grpSpPr>
        <p:pic>
          <p:nvPicPr>
            <p:cNvPr id="46" name="image16.png">
              <a:extLst>
                <a:ext uri="{FF2B5EF4-FFF2-40B4-BE49-F238E27FC236}">
                  <a16:creationId xmlns:a16="http://schemas.microsoft.com/office/drawing/2014/main" id="{B2BB60B8-2375-93DC-FA27-B5D712F4F84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86186" y="5133689"/>
              <a:ext cx="1618777" cy="469269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49" name="image19.png">
              <a:extLst>
                <a:ext uri="{FF2B5EF4-FFF2-40B4-BE49-F238E27FC236}">
                  <a16:creationId xmlns:a16="http://schemas.microsoft.com/office/drawing/2014/main" id="{3D58F75B-A378-F9C7-129B-A8A34743E12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44936" y="5121980"/>
              <a:ext cx="1512168" cy="438364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50" name="Picture 2" descr="Fichier:Logo CERN.jpg">
              <a:extLst>
                <a:ext uri="{FF2B5EF4-FFF2-40B4-BE49-F238E27FC236}">
                  <a16:creationId xmlns:a16="http://schemas.microsoft.com/office/drawing/2014/main" id="{FE92311A-D92F-7246-3E17-483B022DB7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1971" y="5074234"/>
              <a:ext cx="578350" cy="577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6" descr="Résultat de recherche d'images pour &quot;Liverpool university logo&quot;">
              <a:extLst>
                <a:ext uri="{FF2B5EF4-FFF2-40B4-BE49-F238E27FC236}">
                  <a16:creationId xmlns:a16="http://schemas.microsoft.com/office/drawing/2014/main" id="{9C6E04DF-F939-0539-0ABA-9972104E78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2051" y="5089948"/>
              <a:ext cx="1233899" cy="504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8" descr="Résultat de recherche d'images pour &quot;Budker institute novosibirsk logo&quot;">
              <a:extLst>
                <a:ext uri="{FF2B5EF4-FFF2-40B4-BE49-F238E27FC236}">
                  <a16:creationId xmlns:a16="http://schemas.microsoft.com/office/drawing/2014/main" id="{064E360B-52BA-6946-0675-356A6BC398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70270" y="5121980"/>
              <a:ext cx="936280" cy="507530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" name="Picture 10" descr="Résultat de recherche d'images pour &quot;logo in2p3&quot;">
              <a:extLst>
                <a:ext uri="{FF2B5EF4-FFF2-40B4-BE49-F238E27FC236}">
                  <a16:creationId xmlns:a16="http://schemas.microsoft.com/office/drawing/2014/main" id="{AB5500FD-6ABE-2333-CE79-11B28951DB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827" y="5072051"/>
              <a:ext cx="1045087" cy="580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Image 55">
              <a:extLst>
                <a:ext uri="{FF2B5EF4-FFF2-40B4-BE49-F238E27FC236}">
                  <a16:creationId xmlns:a16="http://schemas.microsoft.com/office/drawing/2014/main" id="{47CC95CE-4B05-DEC5-37E5-16B753D10E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24856" y="5049972"/>
              <a:ext cx="658545" cy="619807"/>
            </a:xfrm>
            <a:prstGeom prst="rect">
              <a:avLst/>
            </a:prstGeom>
          </p:spPr>
        </p:pic>
        <p:pic>
          <p:nvPicPr>
            <p:cNvPr id="57" name="Picture 2">
              <a:extLst>
                <a:ext uri="{FF2B5EF4-FFF2-40B4-BE49-F238E27FC236}">
                  <a16:creationId xmlns:a16="http://schemas.microsoft.com/office/drawing/2014/main" id="{683D907D-6BD4-2476-76C9-E195F2EE0F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25256" y="5078739"/>
              <a:ext cx="547297" cy="5472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0" name="Picture 2" descr="logo_web">
              <a:extLst>
                <a:ext uri="{FF2B5EF4-FFF2-40B4-BE49-F238E27FC236}">
                  <a16:creationId xmlns:a16="http://schemas.microsoft.com/office/drawing/2014/main" id="{7C736E42-B6C0-060C-DBDF-2CB0B410FE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9112" y="5121980"/>
              <a:ext cx="1170422" cy="4809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25415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4" grpId="0"/>
      <p:bldP spid="45" grpId="0"/>
      <p:bldP spid="53" grpId="0"/>
      <p:bldP spid="62" grpId="0"/>
      <p:bldP spid="40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22/01/2024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8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IAS Program on HEP 2024</a:t>
            </a:r>
            <a:endParaRPr lang="fr-FR">
              <a:latin typeface="+mn-lt"/>
            </a:endParaRPr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AEB82E78-FA76-6441-450A-230A95A3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8928992" cy="44751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  <a:cs typeface="Arial" panose="020B0604020202020204" pitchFamily="34" charset="0"/>
              </a:rPr>
              <a:t>Challenges toward PERLE realisation 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EEA1025-F58C-7ED0-B3E6-0BB2CC04C192}"/>
              </a:ext>
            </a:extLst>
          </p:cNvPr>
          <p:cNvSpPr txBox="1"/>
          <p:nvPr/>
        </p:nvSpPr>
        <p:spPr>
          <a:xfrm>
            <a:off x="417834" y="653480"/>
            <a:ext cx="9937105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C00000"/>
                </a:solidFill>
                <a:latin typeface="+mn-lt"/>
              </a:rPr>
              <a:t>Development of high current electron sources: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400" b="1" dirty="0">
                <a:latin typeface="+mn-lt"/>
              </a:rPr>
              <a:t>DC gun</a:t>
            </a:r>
            <a:r>
              <a:rPr lang="en-GB" sz="1400" dirty="0">
                <a:latin typeface="+mn-lt"/>
              </a:rPr>
              <a:t>: high charge production at high repetition rate, high cathode field &amp; high vacuum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400" b="1" dirty="0">
                <a:latin typeface="+mn-lt"/>
              </a:rPr>
              <a:t>New photocathode materials </a:t>
            </a:r>
            <a:r>
              <a:rPr lang="en-GB" sz="1400" dirty="0">
                <a:latin typeface="+mn-lt"/>
              </a:rPr>
              <a:t>with high quantum efficiency and long life time</a:t>
            </a:r>
          </a:p>
          <a:p>
            <a:endParaRPr lang="en-GB" sz="1600" dirty="0">
              <a:latin typeface="+mn-lt"/>
            </a:endParaRPr>
          </a:p>
          <a:p>
            <a:r>
              <a:rPr lang="en-GB" sz="1600" b="1" dirty="0">
                <a:solidFill>
                  <a:srgbClr val="C00000"/>
                </a:solidFill>
                <a:latin typeface="+mn-lt"/>
              </a:rPr>
              <a:t>Beam dynamics &amp; instrumentation: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400" dirty="0">
                <a:latin typeface="+mn-lt"/>
              </a:rPr>
              <a:t>Specific simulation tools for ERL adapted to high-power beams at different energies and currents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400" dirty="0">
                <a:latin typeface="+mn-lt"/>
              </a:rPr>
              <a:t>Development of </a:t>
            </a:r>
            <a:r>
              <a:rPr lang="en-GB" sz="1400" b="1" dirty="0">
                <a:latin typeface="+mn-lt"/>
              </a:rPr>
              <a:t>high dynamic range instrumentation </a:t>
            </a:r>
            <a:r>
              <a:rPr lang="en-GB" sz="1400" dirty="0">
                <a:latin typeface="+mn-lt"/>
              </a:rPr>
              <a:t>allowing high beam control at different functioning phases (commissioning, ramping-up and operation), and also to decern beams from “undesired” one (halo):   </a:t>
            </a:r>
          </a:p>
          <a:p>
            <a:pPr marL="787400" lvl="1" indent="-285750">
              <a:buFont typeface="Wingdings" pitchFamily="2" charset="2"/>
              <a:buChar char="§"/>
            </a:pPr>
            <a:r>
              <a:rPr lang="en-GB" sz="1400" b="1" dirty="0">
                <a:latin typeface="+mn-lt"/>
              </a:rPr>
              <a:t>Non-invasive</a:t>
            </a:r>
            <a:r>
              <a:rPr lang="en-GB" sz="1400" dirty="0">
                <a:latin typeface="+mn-lt"/>
              </a:rPr>
              <a:t> diagnostics: optical system for beam imaging</a:t>
            </a:r>
          </a:p>
          <a:p>
            <a:pPr marL="787400" lvl="1" indent="-285750">
              <a:buFont typeface="Wingdings" pitchFamily="2" charset="2"/>
              <a:buChar char="§"/>
            </a:pPr>
            <a:r>
              <a:rPr lang="en-GB" sz="1400" dirty="0">
                <a:latin typeface="+mn-lt"/>
              </a:rPr>
              <a:t>BPMs and BAMs </a:t>
            </a:r>
            <a:r>
              <a:rPr lang="en-GB" sz="1400" b="1" dirty="0">
                <a:latin typeface="+mn-lt"/>
              </a:rPr>
              <a:t>adapted to multi-turn</a:t>
            </a:r>
          </a:p>
          <a:p>
            <a:pPr marL="787400" lvl="1" indent="-285750">
              <a:buFont typeface="Wingdings" pitchFamily="2" charset="2"/>
              <a:buChar char="§"/>
            </a:pPr>
            <a:r>
              <a:rPr lang="en-GB" sz="1400" dirty="0">
                <a:latin typeface="+mn-lt"/>
              </a:rPr>
              <a:t>Sensitive BLMs for the </a:t>
            </a:r>
            <a:r>
              <a:rPr lang="en-GB" sz="1400" b="1" dirty="0">
                <a:latin typeface="+mn-lt"/>
              </a:rPr>
              <a:t>monitoring of beam loss and beam halo</a:t>
            </a:r>
          </a:p>
          <a:p>
            <a:pPr lvl="1" indent="0"/>
            <a:r>
              <a:rPr lang="en-GB" sz="1500" dirty="0">
                <a:latin typeface="+mn-lt"/>
              </a:rPr>
              <a:t>   </a:t>
            </a:r>
            <a:endParaRPr lang="en-GB" sz="1600" dirty="0">
              <a:latin typeface="+mn-lt"/>
            </a:endParaRPr>
          </a:p>
          <a:p>
            <a:r>
              <a:rPr lang="en-GB" sz="1600" b="1" dirty="0">
                <a:solidFill>
                  <a:srgbClr val="C00000"/>
                </a:solidFill>
                <a:latin typeface="+mn-lt"/>
              </a:rPr>
              <a:t>SRF Cavity and High Order Mode (HOM) damping: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400" dirty="0">
                <a:latin typeface="+mn-lt"/>
              </a:rPr>
              <a:t>For operation in CW mode with the </a:t>
            </a:r>
            <a:r>
              <a:rPr lang="en-GB" sz="1400" b="1" dirty="0">
                <a:latin typeface="+mn-lt"/>
              </a:rPr>
              <a:t>minimum dynamic loss</a:t>
            </a:r>
            <a:r>
              <a:rPr lang="en-GB" sz="1400" dirty="0">
                <a:latin typeface="+mn-lt"/>
              </a:rPr>
              <a:t>, cavity should have the </a:t>
            </a:r>
            <a:r>
              <a:rPr lang="en-GB" sz="1400" b="1" dirty="0">
                <a:latin typeface="+mn-lt"/>
              </a:rPr>
              <a:t>highest Q</a:t>
            </a:r>
            <a:r>
              <a:rPr lang="en-GB" sz="1400" b="1" baseline="-25000" dirty="0">
                <a:latin typeface="+mn-lt"/>
              </a:rPr>
              <a:t>0</a:t>
            </a:r>
            <a:r>
              <a:rPr lang="en-GB" sz="1400" dirty="0">
                <a:latin typeface="+mn-lt"/>
              </a:rPr>
              <a:t>: </a:t>
            </a:r>
            <a:r>
              <a:rPr lang="en-GB" sz="1400" b="1" dirty="0">
                <a:latin typeface="+mn-lt"/>
              </a:rPr>
              <a:t>Thermal treatment </a:t>
            </a:r>
            <a:r>
              <a:rPr lang="en-GB" sz="1400" dirty="0">
                <a:latin typeface="+mn-lt"/>
              </a:rPr>
              <a:t>(Doping, infusion, medium temperature annealing) or R&amp;D on SRF material for 4,2K operation (Nb3Sn or others…)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400" dirty="0">
                <a:latin typeface="+mn-lt"/>
              </a:rPr>
              <a:t>Development of </a:t>
            </a:r>
            <a:r>
              <a:rPr lang="en-GB" sz="1400" b="1" dirty="0">
                <a:latin typeface="+mn-lt"/>
              </a:rPr>
              <a:t>Fast Reactive Tuners (FRTs) </a:t>
            </a:r>
            <a:r>
              <a:rPr lang="en-GB" sz="1400" dirty="0">
                <a:latin typeface="+mn-lt"/>
              </a:rPr>
              <a:t>adapted to cavity and cryomodule to mitigate cavity detuning by microphonics.  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400" dirty="0">
                <a:latin typeface="+mn-lt"/>
              </a:rPr>
              <a:t>Efficient HOM extraction w/o increasing cryoload, to preserve beam quality &amp; avoid its disruption by </a:t>
            </a:r>
            <a:r>
              <a:rPr lang="en-GB" sz="1400" dirty="0" err="1">
                <a:latin typeface="+mn-lt"/>
              </a:rPr>
              <a:t>wakefields</a:t>
            </a:r>
            <a:endParaRPr lang="en-GB" sz="1400" dirty="0">
              <a:latin typeface="+mn-lt"/>
            </a:endParaRPr>
          </a:p>
          <a:p>
            <a:pPr marL="787400" lvl="1" indent="-285750">
              <a:buFont typeface="Wingdings" pitchFamily="2" charset="2"/>
              <a:buChar char="§"/>
            </a:pPr>
            <a:r>
              <a:rPr lang="en-GB" sz="1400" b="1" dirty="0">
                <a:latin typeface="+mn-lt"/>
              </a:rPr>
              <a:t>Cavity design choices </a:t>
            </a:r>
            <a:r>
              <a:rPr lang="en-GB" sz="1400" dirty="0">
                <a:latin typeface="+mn-lt"/>
              </a:rPr>
              <a:t>should integrate the HOM extraction issue: frequency optimisation, large aperture, few cells, optimised end group) </a:t>
            </a:r>
          </a:p>
          <a:p>
            <a:pPr marL="787400" lvl="1" indent="-285750">
              <a:buFont typeface="Wingdings" pitchFamily="2" charset="2"/>
              <a:buChar char="§"/>
            </a:pPr>
            <a:r>
              <a:rPr lang="en-GB" sz="1400" dirty="0">
                <a:latin typeface="+mn-lt"/>
              </a:rPr>
              <a:t>Design of </a:t>
            </a:r>
            <a:r>
              <a:rPr lang="en-GB" sz="1400" b="1" dirty="0">
                <a:latin typeface="+mn-lt"/>
              </a:rPr>
              <a:t>specific HOM couplers </a:t>
            </a:r>
            <a:r>
              <a:rPr lang="en-GB" sz="1400" dirty="0">
                <a:latin typeface="+mn-lt"/>
              </a:rPr>
              <a:t>&amp; optimisation of the damping scheme</a:t>
            </a:r>
          </a:p>
          <a:p>
            <a:pPr marL="787400" lvl="1" indent="-285750">
              <a:buFont typeface="Wingdings" pitchFamily="2" charset="2"/>
              <a:buChar char="§"/>
            </a:pPr>
            <a:r>
              <a:rPr lang="en-GB" sz="1400" dirty="0">
                <a:latin typeface="+mn-lt"/>
              </a:rPr>
              <a:t>Study the need of </a:t>
            </a:r>
            <a:r>
              <a:rPr lang="en-GB" sz="1400" b="1" dirty="0">
                <a:latin typeface="+mn-lt"/>
              </a:rPr>
              <a:t>additional absorber </a:t>
            </a:r>
            <a:r>
              <a:rPr lang="en-GB" sz="1400" dirty="0">
                <a:latin typeface="+mn-lt"/>
              </a:rPr>
              <a:t>in the beam line </a:t>
            </a:r>
          </a:p>
        </p:txBody>
      </p:sp>
    </p:spTree>
    <p:extLst>
      <p:ext uri="{BB962C8B-B14F-4D97-AF65-F5344CB8AC3E}">
        <p14:creationId xmlns:p14="http://schemas.microsoft.com/office/powerpoint/2010/main" val="4162405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E9F6E5A7-99B1-2639-4E00-69219AF2B04E}"/>
              </a:ext>
            </a:extLst>
          </p:cNvPr>
          <p:cNvCxnSpPr>
            <a:cxnSpLocks/>
          </p:cNvCxnSpPr>
          <p:nvPr/>
        </p:nvCxnSpPr>
        <p:spPr>
          <a:xfrm>
            <a:off x="9130804" y="3770604"/>
            <a:ext cx="88" cy="136815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83376BA1-856D-554D-3A1D-F148538E74B6}"/>
              </a:ext>
            </a:extLst>
          </p:cNvPr>
          <p:cNvSpPr/>
          <p:nvPr/>
        </p:nvSpPr>
        <p:spPr>
          <a:xfrm>
            <a:off x="6753923" y="4181872"/>
            <a:ext cx="3574429" cy="468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Phase 3: PERLE </a:t>
            </a:r>
            <a:r>
              <a:rPr lang="en-GB" sz="1600" b="1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500 MeV version</a:t>
            </a:r>
            <a:endParaRPr lang="en-GB" sz="1600" b="1" dirty="0">
              <a:solidFill>
                <a:schemeClr val="tx1"/>
              </a:solidFill>
            </a:endParaRPr>
          </a:p>
        </p:txBody>
      </p: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74D5E7A4-1BBE-D5F7-942F-421E1529D1DA}"/>
              </a:ext>
            </a:extLst>
          </p:cNvPr>
          <p:cNvCxnSpPr>
            <a:cxnSpLocks/>
            <a:stCxn id="69" idx="3"/>
          </p:cNvCxnSpPr>
          <p:nvPr/>
        </p:nvCxnSpPr>
        <p:spPr>
          <a:xfrm>
            <a:off x="5170274" y="1697568"/>
            <a:ext cx="90" cy="315315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22/01/2024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9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IAS Program on HEP 2024</a:t>
            </a:r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D3988D1C-9A8B-B619-6EFD-6B9BB83E9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62128"/>
            <a:ext cx="7163834" cy="447518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</a:rPr>
              <a:t>PERLE Timeline for TDR phase and beyond 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DD84B7C3-592A-331F-1E58-0B249AEBC908}"/>
              </a:ext>
            </a:extLst>
          </p:cNvPr>
          <p:cNvSpPr/>
          <p:nvPr/>
        </p:nvSpPr>
        <p:spPr>
          <a:xfrm>
            <a:off x="3590233" y="2132299"/>
            <a:ext cx="6836715" cy="50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bg1"/>
                </a:solidFill>
              </a:rPr>
              <a:t>Installation phases 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9D0DA776-5C4D-9B70-9884-53DA7FE65463}"/>
              </a:ext>
            </a:extLst>
          </p:cNvPr>
          <p:cNvSpPr/>
          <p:nvPr/>
        </p:nvSpPr>
        <p:spPr>
          <a:xfrm>
            <a:off x="3586099" y="2813720"/>
            <a:ext cx="3167824" cy="468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Phase 1: </a:t>
            </a:r>
            <a:r>
              <a:rPr lang="fr-FR" sz="1600" b="1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Injection line Installation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3D4A0D50-468C-162E-62C8-C5E564C7454E}"/>
              </a:ext>
            </a:extLst>
          </p:cNvPr>
          <p:cNvSpPr/>
          <p:nvPr/>
        </p:nvSpPr>
        <p:spPr>
          <a:xfrm>
            <a:off x="5170274" y="3554580"/>
            <a:ext cx="3958676" cy="468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Phase 2: PERLE </a:t>
            </a:r>
            <a:r>
              <a:rPr lang="en-GB" sz="1600" b="1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250 MeV version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2477F6-647B-2AD7-3BA1-81C5D011C4EE}"/>
              </a:ext>
            </a:extLst>
          </p:cNvPr>
          <p:cNvSpPr/>
          <p:nvPr/>
        </p:nvSpPr>
        <p:spPr>
          <a:xfrm>
            <a:off x="6754540" y="4850723"/>
            <a:ext cx="792000" cy="3222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A97E32-F5E8-543F-E094-971ED08CCF76}"/>
              </a:ext>
            </a:extLst>
          </p:cNvPr>
          <p:cNvSpPr/>
          <p:nvPr/>
        </p:nvSpPr>
        <p:spPr>
          <a:xfrm>
            <a:off x="5962452" y="4850724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02E3EDF-3AD9-C808-12C3-101D165385C4}"/>
              </a:ext>
            </a:extLst>
          </p:cNvPr>
          <p:cNvSpPr/>
          <p:nvPr/>
        </p:nvSpPr>
        <p:spPr>
          <a:xfrm>
            <a:off x="5170364" y="4850724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6B4F219-5E1D-23C6-C8F5-B497EC014AB9}"/>
              </a:ext>
            </a:extLst>
          </p:cNvPr>
          <p:cNvSpPr/>
          <p:nvPr/>
        </p:nvSpPr>
        <p:spPr>
          <a:xfrm>
            <a:off x="4378276" y="4850724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1D59AE-0057-4B9A-8BAA-8D14BA57132D}"/>
              </a:ext>
            </a:extLst>
          </p:cNvPr>
          <p:cNvSpPr/>
          <p:nvPr/>
        </p:nvSpPr>
        <p:spPr>
          <a:xfrm>
            <a:off x="3586188" y="4850724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CE3B30E-03DC-17C3-6075-07E4D8566BB4}"/>
              </a:ext>
            </a:extLst>
          </p:cNvPr>
          <p:cNvSpPr/>
          <p:nvPr/>
        </p:nvSpPr>
        <p:spPr>
          <a:xfrm>
            <a:off x="2794100" y="4850724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5470D6B-4471-9942-984D-8B0786532083}"/>
              </a:ext>
            </a:extLst>
          </p:cNvPr>
          <p:cNvSpPr/>
          <p:nvPr/>
        </p:nvSpPr>
        <p:spPr>
          <a:xfrm>
            <a:off x="2002012" y="4850724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6D2961D-23D2-199E-0019-134D0E91B613}"/>
              </a:ext>
            </a:extLst>
          </p:cNvPr>
          <p:cNvSpPr/>
          <p:nvPr/>
        </p:nvSpPr>
        <p:spPr>
          <a:xfrm>
            <a:off x="1209924" y="4850724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638FE03-4DA9-8E2E-6DBA-E138ECCC2C59}"/>
              </a:ext>
            </a:extLst>
          </p:cNvPr>
          <p:cNvSpPr/>
          <p:nvPr/>
        </p:nvSpPr>
        <p:spPr>
          <a:xfrm>
            <a:off x="7546628" y="4850724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Rectangle : avec coins arrondis en haut 21">
            <a:extLst>
              <a:ext uri="{FF2B5EF4-FFF2-40B4-BE49-F238E27FC236}">
                <a16:creationId xmlns:a16="http://schemas.microsoft.com/office/drawing/2014/main" id="{9022437A-8C55-A05B-6FA5-B381856EB495}"/>
              </a:ext>
            </a:extLst>
          </p:cNvPr>
          <p:cNvSpPr/>
          <p:nvPr/>
        </p:nvSpPr>
        <p:spPr>
          <a:xfrm rot="5400000">
            <a:off x="9365673" y="4615856"/>
            <a:ext cx="322263" cy="792000"/>
          </a:xfrm>
          <a:prstGeom prst="round2Same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Rectangle : avec coins arrondis en haut 23">
            <a:extLst>
              <a:ext uri="{FF2B5EF4-FFF2-40B4-BE49-F238E27FC236}">
                <a16:creationId xmlns:a16="http://schemas.microsoft.com/office/drawing/2014/main" id="{B4D279CF-999E-51DA-BB1E-40B1A7787AE0}"/>
              </a:ext>
            </a:extLst>
          </p:cNvPr>
          <p:cNvSpPr/>
          <p:nvPr/>
        </p:nvSpPr>
        <p:spPr>
          <a:xfrm rot="16200000">
            <a:off x="652704" y="4615856"/>
            <a:ext cx="322263" cy="792000"/>
          </a:xfrm>
          <a:prstGeom prst="round2Same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5077C372-C4B9-26BB-C1F2-1A57EE15B76E}"/>
              </a:ext>
            </a:extLst>
          </p:cNvPr>
          <p:cNvSpPr txBox="1"/>
          <p:nvPr/>
        </p:nvSpPr>
        <p:spPr>
          <a:xfrm>
            <a:off x="525949" y="4850724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2020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60FD751B-3A45-548A-D350-36EE0CA02D9F}"/>
              </a:ext>
            </a:extLst>
          </p:cNvPr>
          <p:cNvSpPr txBox="1"/>
          <p:nvPr/>
        </p:nvSpPr>
        <p:spPr>
          <a:xfrm>
            <a:off x="1281933" y="4850724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2021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361CDF10-0AB3-C6E7-0B5D-D66DF2A6CA69}"/>
              </a:ext>
            </a:extLst>
          </p:cNvPr>
          <p:cNvSpPr txBox="1"/>
          <p:nvPr/>
        </p:nvSpPr>
        <p:spPr>
          <a:xfrm>
            <a:off x="2109924" y="4850724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2022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172404AB-442B-788C-6233-985A5BB9C47C}"/>
              </a:ext>
            </a:extLst>
          </p:cNvPr>
          <p:cNvSpPr txBox="1"/>
          <p:nvPr/>
        </p:nvSpPr>
        <p:spPr>
          <a:xfrm>
            <a:off x="2830205" y="4850724"/>
            <a:ext cx="61196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2023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270527EE-7502-5613-6499-C4E9F5BCBC7F}"/>
              </a:ext>
            </a:extLst>
          </p:cNvPr>
          <p:cNvSpPr txBox="1"/>
          <p:nvPr/>
        </p:nvSpPr>
        <p:spPr>
          <a:xfrm>
            <a:off x="3694301" y="4850724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2024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54F5567F-CE11-C7F4-3CDC-5EC535210A7E}"/>
              </a:ext>
            </a:extLst>
          </p:cNvPr>
          <p:cNvSpPr txBox="1"/>
          <p:nvPr/>
        </p:nvSpPr>
        <p:spPr>
          <a:xfrm>
            <a:off x="4450284" y="4850724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2025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5DB18641-B3A8-8F7E-B4AD-0CA0D562E98D}"/>
              </a:ext>
            </a:extLst>
          </p:cNvPr>
          <p:cNvSpPr txBox="1"/>
          <p:nvPr/>
        </p:nvSpPr>
        <p:spPr>
          <a:xfrm>
            <a:off x="5314381" y="4850724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2026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99A4E00A-107D-803D-A16E-5D436CB6984C}"/>
              </a:ext>
            </a:extLst>
          </p:cNvPr>
          <p:cNvSpPr txBox="1"/>
          <p:nvPr/>
        </p:nvSpPr>
        <p:spPr>
          <a:xfrm>
            <a:off x="6070565" y="4850724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2027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6D190B62-1850-A4DB-14EE-B236D070D3F1}"/>
              </a:ext>
            </a:extLst>
          </p:cNvPr>
          <p:cNvSpPr txBox="1"/>
          <p:nvPr/>
        </p:nvSpPr>
        <p:spPr>
          <a:xfrm>
            <a:off x="6862653" y="4850724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2028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D4022CF7-7825-604A-56DC-8D93ECDAEDE4}"/>
              </a:ext>
            </a:extLst>
          </p:cNvPr>
          <p:cNvSpPr txBox="1"/>
          <p:nvPr/>
        </p:nvSpPr>
        <p:spPr>
          <a:xfrm>
            <a:off x="7654741" y="4850724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2029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9BA7326D-10EE-521D-88B7-25E88C0139D2}"/>
              </a:ext>
            </a:extLst>
          </p:cNvPr>
          <p:cNvSpPr txBox="1"/>
          <p:nvPr/>
        </p:nvSpPr>
        <p:spPr>
          <a:xfrm>
            <a:off x="9202925" y="4850724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2031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0C78839-9E7C-9F31-3654-E02BEBACDC31}"/>
              </a:ext>
            </a:extLst>
          </p:cNvPr>
          <p:cNvSpPr/>
          <p:nvPr/>
        </p:nvSpPr>
        <p:spPr>
          <a:xfrm>
            <a:off x="8338804" y="4850724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2D281D5A-0634-7ECA-71EF-C512BE193675}"/>
              </a:ext>
            </a:extLst>
          </p:cNvPr>
          <p:cNvSpPr txBox="1"/>
          <p:nvPr/>
        </p:nvSpPr>
        <p:spPr>
          <a:xfrm>
            <a:off x="8446829" y="4850724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2030</a:t>
            </a:r>
          </a:p>
        </p:txBody>
      </p:sp>
      <p:sp>
        <p:nvSpPr>
          <p:cNvPr id="69" name="Rectangle : coins arrondis 68">
            <a:extLst>
              <a:ext uri="{FF2B5EF4-FFF2-40B4-BE49-F238E27FC236}">
                <a16:creationId xmlns:a16="http://schemas.microsoft.com/office/drawing/2014/main" id="{999F76B1-4A64-2A3B-1BAC-1C871A7A45BC}"/>
              </a:ext>
            </a:extLst>
          </p:cNvPr>
          <p:cNvSpPr/>
          <p:nvPr/>
        </p:nvSpPr>
        <p:spPr>
          <a:xfrm>
            <a:off x="417835" y="1445568"/>
            <a:ext cx="4752439" cy="50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bg1"/>
                </a:solidFill>
              </a:rPr>
              <a:t>Prepare to Build phase (P2B): TDR and prototyping</a:t>
            </a:r>
          </a:p>
        </p:txBody>
      </p: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C37D5FF4-E5CC-EA5F-D283-0D9D021BA546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6753923" y="3047720"/>
            <a:ext cx="617" cy="195540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A14DA5BC-4011-24E5-DEC8-2FEEF0E58587}"/>
              </a:ext>
            </a:extLst>
          </p:cNvPr>
          <p:cNvCxnSpPr>
            <a:cxnSpLocks/>
            <a:stCxn id="69" idx="1"/>
          </p:cNvCxnSpPr>
          <p:nvPr/>
        </p:nvCxnSpPr>
        <p:spPr>
          <a:xfrm>
            <a:off x="417835" y="1697568"/>
            <a:ext cx="1" cy="315315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8" name="Image 77">
            <a:extLst>
              <a:ext uri="{FF2B5EF4-FFF2-40B4-BE49-F238E27FC236}">
                <a16:creationId xmlns:a16="http://schemas.microsoft.com/office/drawing/2014/main" id="{712191FC-0112-5658-7127-8BB74EFBEE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1493" y="2690484"/>
            <a:ext cx="2613367" cy="1307769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cxnSp>
        <p:nvCxnSpPr>
          <p:cNvPr id="88" name="Connecteur droit 87">
            <a:extLst>
              <a:ext uri="{FF2B5EF4-FFF2-40B4-BE49-F238E27FC236}">
                <a16:creationId xmlns:a16="http://schemas.microsoft.com/office/drawing/2014/main" id="{D121CAAE-5A93-57BB-DFB6-16003DD7DE82}"/>
              </a:ext>
            </a:extLst>
          </p:cNvPr>
          <p:cNvCxnSpPr>
            <a:cxnSpLocks/>
          </p:cNvCxnSpPr>
          <p:nvPr/>
        </p:nvCxnSpPr>
        <p:spPr>
          <a:xfrm>
            <a:off x="10426948" y="2551931"/>
            <a:ext cx="0" cy="230425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Image 88">
            <a:extLst>
              <a:ext uri="{FF2B5EF4-FFF2-40B4-BE49-F238E27FC236}">
                <a16:creationId xmlns:a16="http://schemas.microsoft.com/office/drawing/2014/main" id="{811B6A4A-B447-2F4A-416E-9BFEB7E317B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9189" y="2114420"/>
            <a:ext cx="2563743" cy="1568845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93" name="Image 92">
            <a:extLst>
              <a:ext uri="{FF2B5EF4-FFF2-40B4-BE49-F238E27FC236}">
                <a16:creationId xmlns:a16="http://schemas.microsoft.com/office/drawing/2014/main" id="{832CA654-48EA-3E7A-C341-2EA5C3A28C4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9469" y="2690484"/>
            <a:ext cx="2319927" cy="1461659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sp>
        <p:nvSpPr>
          <p:cNvPr id="6" name="Chevron 5">
            <a:extLst>
              <a:ext uri="{FF2B5EF4-FFF2-40B4-BE49-F238E27FC236}">
                <a16:creationId xmlns:a16="http://schemas.microsoft.com/office/drawing/2014/main" id="{04EF689A-BA9A-5A71-95FA-60FAA917A7D8}"/>
              </a:ext>
            </a:extLst>
          </p:cNvPr>
          <p:cNvSpPr/>
          <p:nvPr/>
        </p:nvSpPr>
        <p:spPr>
          <a:xfrm>
            <a:off x="9922892" y="4850723"/>
            <a:ext cx="266504" cy="303364"/>
          </a:xfrm>
          <a:prstGeom prst="chevron">
            <a:avLst>
              <a:gd name="adj" fmla="val 64626"/>
            </a:avLst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Chevron 6">
            <a:extLst>
              <a:ext uri="{FF2B5EF4-FFF2-40B4-BE49-F238E27FC236}">
                <a16:creationId xmlns:a16="http://schemas.microsoft.com/office/drawing/2014/main" id="{32D0C536-8F9A-DEFE-5BC4-351C5EB1EF8E}"/>
              </a:ext>
            </a:extLst>
          </p:cNvPr>
          <p:cNvSpPr/>
          <p:nvPr/>
        </p:nvSpPr>
        <p:spPr>
          <a:xfrm>
            <a:off x="10080750" y="4850724"/>
            <a:ext cx="274190" cy="303363"/>
          </a:xfrm>
          <a:prstGeom prst="chevron">
            <a:avLst>
              <a:gd name="adj" fmla="val 64626"/>
            </a:avLst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Chevron 7">
            <a:extLst>
              <a:ext uri="{FF2B5EF4-FFF2-40B4-BE49-F238E27FC236}">
                <a16:creationId xmlns:a16="http://schemas.microsoft.com/office/drawing/2014/main" id="{EE65345D-2ABE-D218-5626-F4A5D8EBE7BC}"/>
              </a:ext>
            </a:extLst>
          </p:cNvPr>
          <p:cNvSpPr/>
          <p:nvPr/>
        </p:nvSpPr>
        <p:spPr>
          <a:xfrm>
            <a:off x="10224766" y="4850724"/>
            <a:ext cx="274190" cy="303363"/>
          </a:xfrm>
          <a:prstGeom prst="chevron">
            <a:avLst>
              <a:gd name="adj" fmla="val 64626"/>
            </a:avLst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5E94B017-A24D-D920-ED98-E7B6CAA6E8D7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3586188" y="2384299"/>
            <a:ext cx="4045" cy="26188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4741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3" grpId="0" animBg="1"/>
      <p:bldP spid="4" grpId="0" animBg="1"/>
      <p:bldP spid="69" grpId="0" animBg="1"/>
    </p:bldLst>
  </p:timing>
</p:sld>
</file>

<file path=ppt/theme/theme1.xml><?xml version="1.0" encoding="utf-8"?>
<a:theme xmlns:a="http://schemas.openxmlformats.org/drawingml/2006/main" name="1_modele-IJCLAb-powerpoi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sque IJCLab 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86708</TotalTime>
  <Words>2411</Words>
  <Application>Microsoft Macintosh PowerPoint</Application>
  <PresentationFormat>Personnalisé</PresentationFormat>
  <Paragraphs>397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19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Courier New</vt:lpstr>
      <vt:lpstr>Symbol</vt:lpstr>
      <vt:lpstr>Wingdings</vt:lpstr>
      <vt:lpstr>1_modele-IJCLAb-powerpoint</vt:lpstr>
      <vt:lpstr>Masque IJCLab standard</vt:lpstr>
      <vt:lpstr>Présentation PowerPoint</vt:lpstr>
      <vt:lpstr>Introduction: Average power needs for future HEP projects</vt:lpstr>
      <vt:lpstr>Introduction- ERL Concept</vt:lpstr>
      <vt:lpstr>ERL History and achievements  </vt:lpstr>
      <vt:lpstr>ERLs in the European Accelerator R&amp;D Roadmap  </vt:lpstr>
      <vt:lpstr>ERL - The global landscape  </vt:lpstr>
      <vt:lpstr>PERLE @ IJCLab-Orsay</vt:lpstr>
      <vt:lpstr>Challenges toward PERLE realisation </vt:lpstr>
      <vt:lpstr>PERLE Timeline for TDR phase and beyond </vt:lpstr>
      <vt:lpstr>PERLE Lattice optimization</vt:lpstr>
      <vt:lpstr>Bunch Filling Pattern studies</vt:lpstr>
      <vt:lpstr>Bunch Filling Pattern 250 MeV Vs. 500 MeV version</vt:lpstr>
      <vt:lpstr>PERLE e- Source</vt:lpstr>
      <vt:lpstr>PERLE e- Source</vt:lpstr>
      <vt:lpstr>PERLE SRF cavity </vt:lpstr>
      <vt:lpstr>Status of HOM studies : </vt:lpstr>
      <vt:lpstr>Status of HOM studies : </vt:lpstr>
      <vt:lpstr>Cryomodule design: 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Luc Petizon</dc:creator>
  <cp:lastModifiedBy>Walid Kaabi</cp:lastModifiedBy>
  <cp:revision>2125</cp:revision>
  <cp:lastPrinted>2022-06-10T08:50:38Z</cp:lastPrinted>
  <dcterms:created xsi:type="dcterms:W3CDTF">2011-03-09T16:37:49Z</dcterms:created>
  <dcterms:modified xsi:type="dcterms:W3CDTF">2024-01-23T06:49:38Z</dcterms:modified>
</cp:coreProperties>
</file>