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953" r:id="rId2"/>
    <p:sldId id="1018" r:id="rId3"/>
    <p:sldId id="1042" r:id="rId4"/>
    <p:sldId id="1043" r:id="rId5"/>
    <p:sldId id="1044" r:id="rId6"/>
    <p:sldId id="1035" r:id="rId7"/>
    <p:sldId id="1052" r:id="rId8"/>
    <p:sldId id="1036" r:id="rId9"/>
    <p:sldId id="1045" r:id="rId10"/>
    <p:sldId id="1029" r:id="rId11"/>
    <p:sldId id="1032" r:id="rId12"/>
    <p:sldId id="1048" r:id="rId13"/>
    <p:sldId id="1047" r:id="rId14"/>
    <p:sldId id="1053" r:id="rId15"/>
    <p:sldId id="1049" r:id="rId16"/>
    <p:sldId id="1060" r:id="rId17"/>
    <p:sldId id="1061" r:id="rId18"/>
    <p:sldId id="1058" r:id="rId19"/>
    <p:sldId id="1059" r:id="rId20"/>
    <p:sldId id="1025" r:id="rId21"/>
    <p:sldId id="1031" r:id="rId22"/>
    <p:sldId id="1054" r:id="rId23"/>
    <p:sldId id="1055" r:id="rId2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8400"/>
    <a:srgbClr val="FFFFFF"/>
    <a:srgbClr val="003399"/>
    <a:srgbClr val="E6E6E6"/>
    <a:srgbClr val="0070C0"/>
    <a:srgbClr val="4D8357"/>
    <a:srgbClr val="005800"/>
    <a:srgbClr val="FDCC6D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95262" autoAdjust="0"/>
  </p:normalViewPr>
  <p:slideViewPr>
    <p:cSldViewPr>
      <p:cViewPr varScale="1">
        <p:scale>
          <a:sx n="82" d="100"/>
          <a:sy n="82" d="100"/>
        </p:scale>
        <p:origin x="893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53" d="100"/>
          <a:sy n="53" d="100"/>
        </p:scale>
        <p:origin x="331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2024/1/22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08B2-3F48-4B6B-95B1-DAABF66BA3E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568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1200" b="1" i="0" u="none" strike="noStrike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304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5730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231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023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08B2-3F48-4B6B-95B1-DAABF66BA3E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53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609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5325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详细描述优化过程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436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455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加清晰区等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525C9-2ECF-4C89-8E23-1A35EF8756A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050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650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25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Yiwei Wang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Yiwei Wang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Yiwei Wang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Yiwei Wang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Yiwei Wang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3"/>
          <p:cNvSpPr txBox="1">
            <a:spLocks/>
          </p:cNvSpPr>
          <p:nvPr/>
        </p:nvSpPr>
        <p:spPr>
          <a:xfrm>
            <a:off x="479376" y="2496875"/>
            <a:ext cx="11316048" cy="102983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400" dirty="0">
                <a:solidFill>
                  <a:srgbClr val="C00000"/>
                </a:solidFill>
              </a:rPr>
              <a:t>From CEPC Lattice Design to Hardware Requirements in EDR</a:t>
            </a:r>
            <a:endParaRPr lang="zh-CN" altLang="en-US" sz="4400" dirty="0">
              <a:solidFill>
                <a:srgbClr val="C00000"/>
              </a:solidFill>
            </a:endParaRP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551701" y="3931971"/>
            <a:ext cx="11089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Yiwei Wang </a:t>
            </a:r>
          </a:p>
          <a:p>
            <a:pPr algn="ctr"/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for the CEPC Accelerator Physics Group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" y="6457890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18 Jan 2024, HKUST, The conference of the </a:t>
            </a:r>
            <a:r>
              <a:rPr lang="en-US" altLang="zh-CN" dirty="0">
                <a:solidFill>
                  <a:schemeClr val="bg1"/>
                </a:solidFill>
              </a:rPr>
              <a:t>IAS Program on High Energy Physics (HEP) 2024</a:t>
            </a:r>
          </a:p>
        </p:txBody>
      </p:sp>
      <p:pic>
        <p:nvPicPr>
          <p:cNvPr id="11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63" y="5398314"/>
            <a:ext cx="3552825" cy="67291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 dirty="0"/>
          </a:p>
        </p:txBody>
      </p:sp>
      <p:pic>
        <p:nvPicPr>
          <p:cNvPr id="13" name="图片 3" descr="8d5d924e275b0c7f58feed1244176003"/>
          <p:cNvPicPr>
            <a:picLocks noChangeAspect="1"/>
          </p:cNvPicPr>
          <p:nvPr/>
        </p:nvPicPr>
        <p:blipFill rotWithShape="1">
          <a:blip r:embed="rId3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pic>
        <p:nvPicPr>
          <p:cNvPr id="14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Vertical emittance generated by solenoid field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124743"/>
            <a:ext cx="5054351" cy="523160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detector solenoid are compensated locally with anti-solenoids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∫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Bzdz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cancled between the IP and the entrance of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quadrupole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emittance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generated by the vertical bending </a:t>
            </a:r>
          </a:p>
          <a:p>
            <a:pPr lvl="2">
              <a:lnSpc>
                <a:spcPct val="110000"/>
              </a:lnSpc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fringe field of the anti-solenoid combined with the horizontal crossing angle.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3T for 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𝑡𝑡 ̅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/Higgs/W, 2T for the Z as smaller nominal emittance and larger induced emittance with lower beam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</a:p>
          <a:p>
            <a:pPr lvl="1">
              <a:lnSpc>
                <a:spcPct val="110000"/>
              </a:lnSpc>
            </a:pPr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configuration optimized to get emittance 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 </a:t>
            </a:r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iterate with anti-solenoid technical constraints</a:t>
            </a:r>
          </a:p>
          <a:p>
            <a:pPr lvl="1">
              <a:lnSpc>
                <a:spcPct val="110000"/>
              </a:lnSpc>
            </a:pP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3"/>
          <a:stretch>
            <a:fillRect/>
          </a:stretch>
        </p:blipFill>
        <p:spPr>
          <a:xfrm>
            <a:off x="5735960" y="1662315"/>
            <a:ext cx="5646306" cy="216505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789141" y="1340768"/>
            <a:ext cx="35399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600" b="1" dirty="0"/>
              <a:t>IR optics with solenoid for Higgs energy</a:t>
            </a:r>
            <a:endParaRPr lang="zh-CN" altLang="en-US" sz="1600" b="1" dirty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9FA632F9-096D-4675-B9E8-D7D367DED5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7927" y="4005064"/>
            <a:ext cx="3238739" cy="21735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内容占位符 3">
                <a:extLst>
                  <a:ext uri="{FF2B5EF4-FFF2-40B4-BE49-F238E27FC236}">
                    <a16:creationId xmlns:a16="http://schemas.microsoft.com/office/drawing/2014/main" id="{190DBC00-DCBA-4067-8F16-499D3FB5E6C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54616909"/>
                  </p:ext>
                </p:extLst>
              </p:nvPr>
            </p:nvGraphicFramePr>
            <p:xfrm>
              <a:off x="8774336" y="4077072"/>
              <a:ext cx="3154312" cy="180020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06832">
                      <a:extLst>
                        <a:ext uri="{9D8B030D-6E8A-4147-A177-3AD203B41FA5}">
                          <a16:colId xmlns:a16="http://schemas.microsoft.com/office/drawing/2014/main" val="2220488623"/>
                        </a:ext>
                      </a:extLst>
                    </a:gridCol>
                    <a:gridCol w="565126">
                      <a:extLst>
                        <a:ext uri="{9D8B030D-6E8A-4147-A177-3AD203B41FA5}">
                          <a16:colId xmlns:a16="http://schemas.microsoft.com/office/drawing/2014/main" val="2581183096"/>
                        </a:ext>
                      </a:extLst>
                    </a:gridCol>
                    <a:gridCol w="577685">
                      <a:extLst>
                        <a:ext uri="{9D8B030D-6E8A-4147-A177-3AD203B41FA5}">
                          <a16:colId xmlns:a16="http://schemas.microsoft.com/office/drawing/2014/main" val="480690670"/>
                        </a:ext>
                      </a:extLst>
                    </a:gridCol>
                    <a:gridCol w="489777">
                      <a:extLst>
                        <a:ext uri="{9D8B030D-6E8A-4147-A177-3AD203B41FA5}">
                          <a16:colId xmlns:a16="http://schemas.microsoft.com/office/drawing/2014/main" val="3057591647"/>
                        </a:ext>
                      </a:extLst>
                    </a:gridCol>
                    <a:gridCol w="514892">
                      <a:extLst>
                        <a:ext uri="{9D8B030D-6E8A-4147-A177-3AD203B41FA5}">
                          <a16:colId xmlns:a16="http://schemas.microsoft.com/office/drawing/2014/main" val="1115497872"/>
                        </a:ext>
                      </a:extLst>
                    </a:gridCol>
                  </a:tblGrid>
                  <a:tr h="3062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Version 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ttbar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b="1" dirty="0"/>
                            <a:t>Higgs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W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Z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2372838"/>
                      </a:ext>
                    </a:extLst>
                  </a:tr>
                  <a:tr h="32243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𝑦</m:t>
                                  </m:r>
                                  <m:r>
                                    <a:rPr lang="en-US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200" b="0" dirty="0"/>
                            <a:t> (pm)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4.7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1.3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1.7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1.4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8847096"/>
                      </a:ext>
                    </a:extLst>
                  </a:tr>
                  <a:tr h="52661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b="0" dirty="0"/>
                            <a:t>op</a:t>
                          </a:r>
                          <a:r>
                            <a:rPr lang="en-US" altLang="zh-CN" sz="1200" b="0" dirty="0" smtClean="0"/>
                            <a:t>. design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200" b="0" dirty="0"/>
                            <a:t> (pm) 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0.03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0.26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0.85 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0.67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184087"/>
                      </a:ext>
                    </a:extLst>
                  </a:tr>
                  <a:tr h="32243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b="0" dirty="0"/>
                            <a:t>V6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200" b="0" dirty="0"/>
                            <a:t> (pm) 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0.04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0.41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1.35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1.07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8772414"/>
                      </a:ext>
                    </a:extLst>
                  </a:tr>
                  <a:tr h="32243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b="0" dirty="0"/>
                            <a:t>V7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200" b="0" dirty="0"/>
                            <a:t> (pm) 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0.04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0.36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1.20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0.95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37068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内容占位符 3">
                <a:extLst>
                  <a:ext uri="{FF2B5EF4-FFF2-40B4-BE49-F238E27FC236}">
                    <a16:creationId xmlns:a16="http://schemas.microsoft.com/office/drawing/2014/main" id="{190DBC00-DCBA-4067-8F16-499D3FB5E6C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54616909"/>
                  </p:ext>
                </p:extLst>
              </p:nvPr>
            </p:nvGraphicFramePr>
            <p:xfrm>
              <a:off x="8774336" y="4077072"/>
              <a:ext cx="3154312" cy="180020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06832">
                      <a:extLst>
                        <a:ext uri="{9D8B030D-6E8A-4147-A177-3AD203B41FA5}">
                          <a16:colId xmlns:a16="http://schemas.microsoft.com/office/drawing/2014/main" val="2220488623"/>
                        </a:ext>
                      </a:extLst>
                    </a:gridCol>
                    <a:gridCol w="565126">
                      <a:extLst>
                        <a:ext uri="{9D8B030D-6E8A-4147-A177-3AD203B41FA5}">
                          <a16:colId xmlns:a16="http://schemas.microsoft.com/office/drawing/2014/main" val="2581183096"/>
                        </a:ext>
                      </a:extLst>
                    </a:gridCol>
                    <a:gridCol w="577685">
                      <a:extLst>
                        <a:ext uri="{9D8B030D-6E8A-4147-A177-3AD203B41FA5}">
                          <a16:colId xmlns:a16="http://schemas.microsoft.com/office/drawing/2014/main" val="480690670"/>
                        </a:ext>
                      </a:extLst>
                    </a:gridCol>
                    <a:gridCol w="489777">
                      <a:extLst>
                        <a:ext uri="{9D8B030D-6E8A-4147-A177-3AD203B41FA5}">
                          <a16:colId xmlns:a16="http://schemas.microsoft.com/office/drawing/2014/main" val="3057591647"/>
                        </a:ext>
                      </a:extLst>
                    </a:gridCol>
                    <a:gridCol w="514892">
                      <a:extLst>
                        <a:ext uri="{9D8B030D-6E8A-4147-A177-3AD203B41FA5}">
                          <a16:colId xmlns:a16="http://schemas.microsoft.com/office/drawing/2014/main" val="1115497872"/>
                        </a:ext>
                      </a:extLst>
                    </a:gridCol>
                  </a:tblGrid>
                  <a:tr h="3062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Version 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ttbar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b="1" dirty="0"/>
                            <a:t>Higgs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W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Z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2372838"/>
                      </a:ext>
                    </a:extLst>
                  </a:tr>
                  <a:tr h="3224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5"/>
                          <a:stretch>
                            <a:fillRect l="-606" t="-98113" r="-215152" b="-3679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4.7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1.3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1.7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1.4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8847096"/>
                      </a:ext>
                    </a:extLst>
                  </a:tr>
                  <a:tr h="52661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5"/>
                          <a:stretch>
                            <a:fillRect l="-606" t="-120690" r="-215152" b="-1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0.03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0.26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0.85 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0.67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184087"/>
                      </a:ext>
                    </a:extLst>
                  </a:tr>
                  <a:tr h="3224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5"/>
                          <a:stretch>
                            <a:fillRect l="-606" t="-362264" r="-215152" b="-10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0.04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0.41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1.35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1.07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8772414"/>
                      </a:ext>
                    </a:extLst>
                  </a:tr>
                  <a:tr h="3224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5"/>
                          <a:stretch>
                            <a:fillRect l="-606" t="-462264" r="-215152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0.04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0.36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0" dirty="0"/>
                            <a:t>1.20</a:t>
                          </a:r>
                          <a:endParaRPr lang="zh-CN" altLang="en-US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="1" dirty="0"/>
                            <a:t>0.95</a:t>
                          </a:r>
                          <a:endParaRPr lang="zh-CN" altLang="en-US" sz="12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37068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文本框 5"/>
          <p:cNvSpPr txBox="1"/>
          <p:nvPr/>
        </p:nvSpPr>
        <p:spPr>
          <a:xfrm>
            <a:off x="8904312" y="1046762"/>
            <a:ext cx="3287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By Ande MA, Yiwei Wang, Yingshun Zhu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59952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097407" y="110569"/>
            <a:ext cx="10134122" cy="880820"/>
          </a:xfrm>
        </p:spPr>
        <p:txBody>
          <a:bodyPr>
            <a:no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altLang="zh-CN" sz="3200" b="1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Super conducting </a:t>
            </a:r>
            <a:r>
              <a:rPr lang="en-US" altLang="zh-CN" sz="3200" b="1" kern="1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final quadrupoles for all modes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9" name="表格 38">
                <a:extLst>
                  <a:ext uri="{FF2B5EF4-FFF2-40B4-BE49-F238E27FC236}">
                    <a16:creationId xmlns:a16="http://schemas.microsoft.com/office/drawing/2014/main" id="{E5BDE720-8B37-4557-ACEB-0EE6BD1F34A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48814335"/>
                  </p:ext>
                </p:extLst>
              </p:nvPr>
            </p:nvGraphicFramePr>
            <p:xfrm>
              <a:off x="5752496" y="4022620"/>
              <a:ext cx="5528080" cy="25287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9995">
                      <a:extLst>
                        <a:ext uri="{9D8B030D-6E8A-4147-A177-3AD203B41FA5}">
                          <a16:colId xmlns:a16="http://schemas.microsoft.com/office/drawing/2014/main" val="2379520893"/>
                        </a:ext>
                      </a:extLst>
                    </a:gridCol>
                    <a:gridCol w="788681">
                      <a:extLst>
                        <a:ext uri="{9D8B030D-6E8A-4147-A177-3AD203B41FA5}">
                          <a16:colId xmlns:a16="http://schemas.microsoft.com/office/drawing/2014/main" val="3129888225"/>
                        </a:ext>
                      </a:extLst>
                    </a:gridCol>
                    <a:gridCol w="1248746">
                      <a:extLst>
                        <a:ext uri="{9D8B030D-6E8A-4147-A177-3AD203B41FA5}">
                          <a16:colId xmlns:a16="http://schemas.microsoft.com/office/drawing/2014/main" val="1610467955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422578276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3112019348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311475800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679920408"/>
                        </a:ext>
                      </a:extLst>
                    </a:gridCol>
                  </a:tblGrid>
                  <a:tr h="247960"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Quadrupole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L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Distance from IP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gridSpan="4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Strength [T/m]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5149400"/>
                      </a:ext>
                    </a:extLst>
                  </a:tr>
                  <a:tr h="247960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zh-CN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1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𝐭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Higgs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W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Z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13712792"/>
                      </a:ext>
                    </a:extLst>
                  </a:tr>
                  <a:tr h="247960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-141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-94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005629566"/>
                      </a:ext>
                    </a:extLst>
                  </a:tr>
                  <a:tr h="247960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3.19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-56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125985706"/>
                      </a:ext>
                    </a:extLst>
                  </a:tr>
                  <a:tr h="247960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4.7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+63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96358739"/>
                      </a:ext>
                    </a:extLst>
                  </a:tr>
                  <a:tr h="247960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7.2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280953721"/>
                      </a:ext>
                    </a:extLst>
                  </a:tr>
                  <a:tr h="247960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-142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383414436"/>
                      </a:ext>
                    </a:extLst>
                  </a:tr>
                  <a:tr h="247960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-3.19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-64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1790836753"/>
                      </a:ext>
                    </a:extLst>
                  </a:tr>
                  <a:tr h="247960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-4.7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-47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+96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+64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759501732"/>
                      </a:ext>
                    </a:extLst>
                  </a:tr>
                  <a:tr h="247960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-7.2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8490082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9" name="表格 38">
                <a:extLst>
                  <a:ext uri="{FF2B5EF4-FFF2-40B4-BE49-F238E27FC236}">
                    <a16:creationId xmlns:a16="http://schemas.microsoft.com/office/drawing/2014/main" id="{E5BDE720-8B37-4557-ACEB-0EE6BD1F34A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48814335"/>
                  </p:ext>
                </p:extLst>
              </p:nvPr>
            </p:nvGraphicFramePr>
            <p:xfrm>
              <a:off x="5752496" y="4022620"/>
              <a:ext cx="5528080" cy="25287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9995">
                      <a:extLst>
                        <a:ext uri="{9D8B030D-6E8A-4147-A177-3AD203B41FA5}">
                          <a16:colId xmlns:a16="http://schemas.microsoft.com/office/drawing/2014/main" val="2379520893"/>
                        </a:ext>
                      </a:extLst>
                    </a:gridCol>
                    <a:gridCol w="788681">
                      <a:extLst>
                        <a:ext uri="{9D8B030D-6E8A-4147-A177-3AD203B41FA5}">
                          <a16:colId xmlns:a16="http://schemas.microsoft.com/office/drawing/2014/main" val="3129888225"/>
                        </a:ext>
                      </a:extLst>
                    </a:gridCol>
                    <a:gridCol w="1248746">
                      <a:extLst>
                        <a:ext uri="{9D8B030D-6E8A-4147-A177-3AD203B41FA5}">
                          <a16:colId xmlns:a16="http://schemas.microsoft.com/office/drawing/2014/main" val="1610467955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422578276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3112019348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311475800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679920408"/>
                        </a:ext>
                      </a:extLst>
                    </a:gridCol>
                  </a:tblGrid>
                  <a:tr h="252874"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Quadrupole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L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Distance from IP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gridSpan="4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Strength [T/m]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5149400"/>
                      </a:ext>
                    </a:extLst>
                  </a:tr>
                  <a:tr h="25287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9995" marR="69995" marT="34997" marB="34997" anchor="ctr">
                        <a:blipFill>
                          <a:blip r:embed="rId3"/>
                          <a:stretch>
                            <a:fillRect l="-534021" t="-104878" r="-307216" b="-836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Higgs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W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Z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13712792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-141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-94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005629566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3.19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-56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125985706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4.7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+63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96358739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7.2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280953721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-142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383414436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-3.19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-64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1790836753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-4.7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-47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+96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+64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759501732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-7.2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84900826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 dirty="0"/>
          </a:p>
        </p:txBody>
      </p:sp>
      <p:sp>
        <p:nvSpPr>
          <p:cNvPr id="30" name="内容占位符 2"/>
          <p:cNvSpPr>
            <a:spLocks noGrp="1"/>
          </p:cNvSpPr>
          <p:nvPr>
            <p:ph idx="1"/>
          </p:nvPr>
        </p:nvSpPr>
        <p:spPr>
          <a:xfrm>
            <a:off x="453485" y="1085975"/>
            <a:ext cx="5146235" cy="5151337"/>
          </a:xfrm>
        </p:spPr>
        <p:txBody>
          <a:bodyPr>
            <a:noAutofit/>
          </a:bodyPr>
          <a:lstStyle/>
          <a:p>
            <a:r>
              <a:rPr lang="ru-RU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quadrupole </a:t>
            </a:r>
            <a:r>
              <a:rPr lang="ru-RU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 </a:t>
            </a:r>
            <a:r>
              <a:rPr lang="ru-RU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near the IP are chosen based on a trade-off between the beam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dynamics </a:t>
            </a:r>
            <a:r>
              <a:rPr lang="ru-RU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machine detector interface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Dipole field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aberration due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cross talk of the two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aperture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types of SCQ design are undergoing.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dynamics: integrated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dipole field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be corrected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and particle loss: maximum 300 gs as start point of iteration between quadrupole technical design and MDI simulation</a:t>
            </a:r>
          </a:p>
          <a:p>
            <a:pPr lvl="2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and 2</a:t>
            </a:r>
            <a:r>
              <a:rPr lang="en-US" altLang="zh-CN" sz="1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ordinary particles loss will be simulated with an integrated model of the quadrupoles, dipole error and solenoid</a:t>
            </a:r>
          </a:p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of the correction coils are undergoing with the IP tuning simulation.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533232" y="1374168"/>
            <a:ext cx="4629442" cy="2414872"/>
            <a:chOff x="1661271" y="937260"/>
            <a:chExt cx="6974588" cy="4420201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61271" y="937260"/>
              <a:ext cx="6974588" cy="4326777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5612130" y="4163638"/>
              <a:ext cx="1005840" cy="464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Q1AIRU</a:t>
              </a:r>
              <a:endParaRPr lang="zh-CN" altLang="en-US" sz="1050" dirty="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44590" y="4388498"/>
              <a:ext cx="1005840" cy="464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Q1BIRU</a:t>
              </a:r>
              <a:endParaRPr lang="zh-CN" altLang="en-US" sz="1050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068749" y="4874799"/>
              <a:ext cx="1005840" cy="478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Q2IRU</a:t>
              </a:r>
              <a:endParaRPr lang="zh-CN" altLang="en-US" sz="1050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581650" y="2021725"/>
              <a:ext cx="1005840" cy="464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Q1AIRD</a:t>
              </a:r>
              <a:endParaRPr lang="zh-CN" altLang="en-US" sz="1050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72459" y="1715401"/>
              <a:ext cx="1005840" cy="478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Q1BIRD</a:t>
              </a:r>
              <a:endParaRPr lang="zh-CN" altLang="en-US" sz="1050" dirty="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083988" y="1328757"/>
              <a:ext cx="1005840" cy="478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Q2IRD</a:t>
              </a:r>
              <a:endParaRPr lang="zh-CN" altLang="en-US" sz="1050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356610" y="2014208"/>
              <a:ext cx="1005840" cy="464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Q1AIRD</a:t>
              </a:r>
              <a:endParaRPr lang="zh-CN" altLang="en-US" sz="1050" dirty="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755829" y="1707781"/>
              <a:ext cx="1005840" cy="478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Q1BIRD</a:t>
              </a:r>
              <a:endParaRPr lang="zh-CN" altLang="en-US" sz="1050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047170" y="1332568"/>
              <a:ext cx="1005840" cy="478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Q2IRD</a:t>
              </a:r>
              <a:endParaRPr lang="zh-CN" altLang="en-US" sz="1050" dirty="0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329939" y="4144589"/>
              <a:ext cx="1005840" cy="464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Q1AIRU</a:t>
              </a:r>
              <a:endParaRPr lang="zh-CN" altLang="en-US" sz="1050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739389" y="4392309"/>
              <a:ext cx="1005840" cy="464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Q1BIRU</a:t>
              </a:r>
              <a:endParaRPr lang="zh-CN" altLang="en-US" sz="1050" dirty="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951920" y="4878608"/>
              <a:ext cx="1005840" cy="478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/>
                <a:t>Q2IRU</a:t>
              </a:r>
              <a:endParaRPr lang="zh-CN" altLang="en-US" sz="1050" dirty="0"/>
            </a:p>
          </p:txBody>
        </p:sp>
      </p:grpSp>
      <p:graphicFrame>
        <p:nvGraphicFramePr>
          <p:cNvPr id="36" name="表格 35">
            <a:extLst>
              <a:ext uri="{FF2B5EF4-FFF2-40B4-BE49-F238E27FC236}">
                <a16:creationId xmlns:a16="http://schemas.microsoft.com/office/drawing/2014/main" id="{4B3AB1DD-1093-435E-915A-2D4F7DF95F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492911"/>
              </p:ext>
            </p:extLst>
          </p:nvPr>
        </p:nvGraphicFramePr>
        <p:xfrm>
          <a:off x="9814871" y="2796334"/>
          <a:ext cx="2329801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325">
                  <a:extLst>
                    <a:ext uri="{9D8B030D-6E8A-4147-A177-3AD203B41FA5}">
                      <a16:colId xmlns:a16="http://schemas.microsoft.com/office/drawing/2014/main" val="2026968635"/>
                    </a:ext>
                  </a:extLst>
                </a:gridCol>
                <a:gridCol w="909063">
                  <a:extLst>
                    <a:ext uri="{9D8B030D-6E8A-4147-A177-3AD203B41FA5}">
                      <a16:colId xmlns:a16="http://schemas.microsoft.com/office/drawing/2014/main" val="2457192394"/>
                    </a:ext>
                  </a:extLst>
                </a:gridCol>
                <a:gridCol w="966413">
                  <a:extLst>
                    <a:ext uri="{9D8B030D-6E8A-4147-A177-3AD203B41FA5}">
                      <a16:colId xmlns:a16="http://schemas.microsoft.com/office/drawing/2014/main" val="1252367208"/>
                    </a:ext>
                  </a:extLst>
                </a:gridCol>
              </a:tblGrid>
              <a:tr h="143443">
                <a:tc>
                  <a:txBody>
                    <a:bodyPr/>
                    <a:lstStyle/>
                    <a:p>
                      <a:pPr algn="ctr"/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QD</a:t>
                      </a:r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QF</a:t>
                      </a:r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21090"/>
                  </a:ext>
                </a:extLst>
              </a:tr>
              <a:tr h="14344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Q1A</a:t>
                      </a:r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Q1B</a:t>
                      </a:r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409886"/>
                  </a:ext>
                </a:extLst>
              </a:tr>
              <a:tr h="14344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W/H</a:t>
                      </a:r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Q1A+Q1B</a:t>
                      </a:r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Q2</a:t>
                      </a:r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349804"/>
                  </a:ext>
                </a:extLst>
              </a:tr>
              <a:tr h="23309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ttbar</a:t>
                      </a:r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Q1A+Q1B+Q2</a:t>
                      </a:r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add</a:t>
                      </a:r>
                      <a:r>
                        <a:rPr lang="en-US" altLang="zh-CN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quad Q3A and Q3B</a:t>
                      </a:r>
                      <a:endParaRPr lang="zh-CN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1495598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5678577" y="1143197"/>
            <a:ext cx="5122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Layout of the dual aperture SCQ final quadrupoles</a:t>
            </a:r>
            <a:endParaRPr lang="zh-CN" altLang="en-US" sz="1600" dirty="0"/>
          </a:p>
        </p:txBody>
      </p:sp>
      <p:sp>
        <p:nvSpPr>
          <p:cNvPr id="3" name="文本框 2"/>
          <p:cNvSpPr txBox="1"/>
          <p:nvPr/>
        </p:nvSpPr>
        <p:spPr>
          <a:xfrm>
            <a:off x="7586159" y="34369"/>
            <a:ext cx="4605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Y. Zhu, C. Shen, J. Geng, H. Shi, S. Bai, Y. Wei, Y</a:t>
            </a:r>
            <a:r>
              <a:rPr lang="en-US" altLang="zh-CN" sz="1600" dirty="0"/>
              <a:t>. </a:t>
            </a:r>
            <a:r>
              <a:rPr lang="en-US" altLang="zh-CN" sz="1600" dirty="0" smtClean="0"/>
              <a:t>Wang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46983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838200" y="40601"/>
            <a:ext cx="10374826" cy="880820"/>
          </a:xfrm>
        </p:spPr>
        <p:txBody>
          <a:bodyPr>
            <a:noAutofit/>
          </a:bodyPr>
          <a:lstStyle/>
          <a:p>
            <a:pPr lvl="1" algn="ctr"/>
            <a:r>
              <a:rPr lang="en-US" altLang="zh-CN" sz="3200" b="1" kern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 design of the </a:t>
            </a:r>
            <a:r>
              <a:rPr lang="en-US" altLang="zh-CN" sz="3200" b="1" kern="1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ARC region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63352" y="1141845"/>
            <a:ext cx="11489210" cy="286321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FODO cell to provide a large filling factor of </a:t>
            </a: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dipole. </a:t>
            </a:r>
            <a:endParaRPr lang="en-GB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90/90 degrees’ phase advances for the Higgs and ttbar modes due to the emittance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nonlinearity cancelation</a:t>
            </a: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60/60 degrees’ phase advances for the W and Z modes to fulfil the collective instability requirement.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distance 0.35m and opposite polarity between two beams fulfill the requirement technical design of the twin-aperture of dipoles and quadrupoles. 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sextupoles for Higgs &amp; ttbar mode allowed to select –I sextupole pairs for W &amp;Z modes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07368" y="4005064"/>
            <a:ext cx="5040560" cy="2495023"/>
            <a:chOff x="1428750" y="1447800"/>
            <a:chExt cx="11397258" cy="4991073"/>
          </a:xfrm>
        </p:grpSpPr>
        <p:grpSp>
          <p:nvGrpSpPr>
            <p:cNvPr id="13" name="组合 12"/>
            <p:cNvGrpSpPr/>
            <p:nvPr/>
          </p:nvGrpSpPr>
          <p:grpSpPr>
            <a:xfrm>
              <a:off x="1428750" y="1447800"/>
              <a:ext cx="10420350" cy="3609975"/>
              <a:chOff x="1123950" y="1562100"/>
              <a:chExt cx="7448550" cy="2586037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23950" y="2714625"/>
                <a:ext cx="7410450" cy="1066800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9675" y="3852862"/>
                <a:ext cx="7362825" cy="295275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8725" y="1562100"/>
                <a:ext cx="7296150" cy="1123950"/>
              </a:xfrm>
              <a:prstGeom prst="rect">
                <a:avLst/>
              </a:prstGeom>
            </p:spPr>
          </p:pic>
        </p:grpSp>
        <p:sp>
          <p:nvSpPr>
            <p:cNvPr id="16" name="文本框 15"/>
            <p:cNvSpPr txBox="1"/>
            <p:nvPr/>
          </p:nvSpPr>
          <p:spPr>
            <a:xfrm>
              <a:off x="1548677" y="5145945"/>
              <a:ext cx="11277331" cy="1292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Dual aperture quadrupole and bend with opposite polarity in two ring</a:t>
              </a:r>
              <a:endParaRPr lang="zh-CN" altLang="en-US" dirty="0"/>
            </a:p>
          </p:txBody>
        </p:sp>
      </p:grpSp>
      <p:cxnSp>
        <p:nvCxnSpPr>
          <p:cNvPr id="10" name="直接箭头连接符 9"/>
          <p:cNvCxnSpPr/>
          <p:nvPr/>
        </p:nvCxnSpPr>
        <p:spPr>
          <a:xfrm>
            <a:off x="4878751" y="4149080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119874" y="4496370"/>
            <a:ext cx="711692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0.35m</a:t>
            </a:r>
            <a:endParaRPr lang="zh-CN" altLang="en-US" sz="1600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256" y="4077072"/>
            <a:ext cx="6557306" cy="17029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816080" y="5978896"/>
            <a:ext cx="2640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sextupoles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575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60296" y="6309320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Normal conducting magnets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23392" y="980728"/>
            <a:ext cx="11305256" cy="24463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FODO cells in the arc to provide a large filling factor of dipole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Dual-aperture dipoles and quadrupoles in the arc to save magnet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Single-aperture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 for independent nonlinearity optimization of e+ e-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rings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kind of dipole length to use the space where no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aperture magnets in the RF, injection and interaction regions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Correction of the energy sawtooth effects require adjusting range of magnets strength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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2.5% with the trim coils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Running at energy up to 180 GeV</a:t>
            </a:r>
          </a:p>
        </p:txBody>
      </p: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1BCB8A4D-373E-48A2-9A0D-A9BA91162E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697012"/>
              </p:ext>
            </p:extLst>
          </p:nvPr>
        </p:nvGraphicFramePr>
        <p:xfrm>
          <a:off x="1055441" y="3571086"/>
          <a:ext cx="4392487" cy="180213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36303">
                  <a:extLst>
                    <a:ext uri="{9D8B030D-6E8A-4147-A177-3AD203B41FA5}">
                      <a16:colId xmlns:a16="http://schemas.microsoft.com/office/drawing/2014/main" val="397525823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7522978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65772105"/>
                    </a:ext>
                  </a:extLst>
                </a:gridCol>
              </a:tblGrid>
              <a:tr h="2336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600" b="1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Dual-aperture dipole</a:t>
                      </a:r>
                      <a:endParaRPr lang="zh-CN" sz="1800" b="1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B0A</a:t>
                      </a:r>
                      <a:endParaRPr lang="zh-CN" sz="1800" b="1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B0B</a:t>
                      </a:r>
                      <a:endParaRPr lang="zh-CN" sz="1800" b="1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69162398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Core number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1024*4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1984*4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321428348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Core length[m]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418686156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Aperture [mm]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zh-CN" sz="1800" b="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zh-CN" sz="1800" b="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423130952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Field strength [Gs] @45.5 GeV 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150.9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150.9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3737844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Field strength [Gs] @180 GeV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597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597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5793281"/>
                  </a:ext>
                </a:extLst>
              </a:tr>
              <a:tr h="105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 field region [mm]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4059363226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F6B1B08B-FDC8-4988-9479-81F5F053A7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304632"/>
              </p:ext>
            </p:extLst>
          </p:nvPr>
        </p:nvGraphicFramePr>
        <p:xfrm>
          <a:off x="5519936" y="3571086"/>
          <a:ext cx="3312368" cy="132625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74328110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740060403"/>
                    </a:ext>
                  </a:extLst>
                </a:gridCol>
              </a:tblGrid>
              <a:tr h="265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600" b="1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Dual-aperture quadrupole</a:t>
                      </a:r>
                      <a:endParaRPr lang="zh-CN" altLang="zh-CN" sz="1800" b="1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DAQ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2139307437"/>
                  </a:ext>
                </a:extLst>
              </a:tr>
              <a:tr h="265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Quantity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3008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997762714"/>
                  </a:ext>
                </a:extLst>
              </a:tr>
              <a:tr h="265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Aperture diameter[mm]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72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302678927"/>
                  </a:ext>
                </a:extLst>
              </a:tr>
              <a:tr h="265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Max. field [T/m]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10.6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2521440416"/>
                  </a:ext>
                </a:extLst>
              </a:tr>
              <a:tr h="265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Core length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]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3000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454684524"/>
                  </a:ext>
                </a:extLst>
              </a:tr>
            </a:tbl>
          </a:graphicData>
        </a:graphic>
      </p:graphicFrame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931E62CF-4BF1-43F3-90CC-D0A2355DF9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829103"/>
              </p:ext>
            </p:extLst>
          </p:nvPr>
        </p:nvGraphicFramePr>
        <p:xfrm>
          <a:off x="1055441" y="5445224"/>
          <a:ext cx="4392487" cy="123032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4255">
                  <a:extLst>
                    <a:ext uri="{9D8B030D-6E8A-4147-A177-3AD203B41FA5}">
                      <a16:colId xmlns:a16="http://schemas.microsoft.com/office/drawing/2014/main" val="361475599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400181169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469110563"/>
                    </a:ext>
                  </a:extLst>
                </a:gridCol>
              </a:tblGrid>
              <a:tr h="1274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600" b="1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Sextupole</a:t>
                      </a:r>
                      <a:endParaRPr lang="zh-CN" altLang="zh-CN" sz="1800" b="1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SFI/SFO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SDI/SDO</a:t>
                      </a:r>
                      <a:endParaRPr lang="zh-CN" altLang="zh-CN" sz="1600" b="1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2736828580"/>
                  </a:ext>
                </a:extLst>
              </a:tr>
              <a:tr h="25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512/512</a:t>
                      </a:r>
                      <a:endParaRPr lang="zh-CN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1024/1024</a:t>
                      </a:r>
                      <a:endParaRPr lang="zh-CN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0440053"/>
                  </a:ext>
                </a:extLst>
              </a:tr>
              <a:tr h="2266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Aperture diameter[mm]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68693974"/>
                  </a:ext>
                </a:extLst>
              </a:tr>
              <a:tr h="1274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Max. field [T/m</a:t>
                      </a:r>
                      <a:r>
                        <a:rPr lang="en-GB" sz="1600" b="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b="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825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846.75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1175589"/>
                  </a:ext>
                </a:extLst>
              </a:tr>
              <a:tr h="1274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Core length</a:t>
                      </a: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zh-CN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1400</a:t>
                      </a:r>
                      <a:endParaRPr lang="zh-CN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1400</a:t>
                      </a:r>
                      <a:endParaRPr lang="zh-CN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4838967"/>
                  </a:ext>
                </a:extLst>
              </a:tr>
            </a:tbl>
          </a:graphicData>
        </a:graphic>
      </p:graphicFrame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C34BF4B9-9703-4AD7-9333-D38C12A80A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580354"/>
              </p:ext>
            </p:extLst>
          </p:nvPr>
        </p:nvGraphicFramePr>
        <p:xfrm>
          <a:off x="5519936" y="5456346"/>
          <a:ext cx="3312368" cy="1219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196321104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652469056"/>
                    </a:ext>
                  </a:extLst>
                </a:gridCol>
              </a:tblGrid>
              <a:tr h="99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Correctors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CH/CV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3170814264"/>
                  </a:ext>
                </a:extLst>
              </a:tr>
              <a:tr h="99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Quantity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3544/3544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734561965"/>
                  </a:ext>
                </a:extLst>
              </a:tr>
              <a:tr h="99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Aperture diameter[mm]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66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2336602101"/>
                  </a:ext>
                </a:extLst>
              </a:tr>
              <a:tr h="99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Max. field [Gs]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225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3896920990"/>
                  </a:ext>
                </a:extLst>
              </a:tr>
              <a:tr h="1338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Core length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]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875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4220236067"/>
                  </a:ext>
                </a:extLst>
              </a:tr>
            </a:tbl>
          </a:graphicData>
        </a:graphic>
      </p:graphicFrame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1600D445-9F2F-451B-BC5D-A7EF88F853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107525"/>
              </p:ext>
            </p:extLst>
          </p:nvPr>
        </p:nvGraphicFramePr>
        <p:xfrm>
          <a:off x="8928992" y="3573014"/>
          <a:ext cx="3071664" cy="273520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72412">
                  <a:extLst>
                    <a:ext uri="{9D8B030D-6E8A-4147-A177-3AD203B41FA5}">
                      <a16:colId xmlns:a16="http://schemas.microsoft.com/office/drawing/2014/main" val="2975976261"/>
                    </a:ext>
                  </a:extLst>
                </a:gridCol>
                <a:gridCol w="599252">
                  <a:extLst>
                    <a:ext uri="{9D8B030D-6E8A-4147-A177-3AD203B41FA5}">
                      <a16:colId xmlns:a16="http://schemas.microsoft.com/office/drawing/2014/main" val="982837765"/>
                    </a:ext>
                  </a:extLst>
                </a:gridCol>
              </a:tblGrid>
              <a:tr h="182347"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endParaRPr lang="zh-CN" altLang="en-US" sz="1100" b="0" i="0" u="none" strike="noStrike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45393477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Dipoles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88294279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Dual aperture dipole (L= 19.743 m)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CN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1024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2910333732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Dual aperture dipole (L= 23.14 m)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CN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1984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1953179185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Single aperture dipole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162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3610448984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Quadrupoles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1798310792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Dual aperture quadrupole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CN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3008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3188165360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Single aperture quadrupole (L= 2.65 m)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212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4116324585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Single aperture quadrupole (L= 2 m)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364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520011878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Single aperture quadrupole (L= 0.8 m)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408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3185254644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Other quadrupoles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148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3440382254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Sextupoles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1701515260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Sextupole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CN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3072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2528337311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Other sextupole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104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731647573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Correctors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CN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7088</a:t>
                      </a:r>
                    </a:p>
                  </a:txBody>
                  <a:tcPr marL="5443" marR="5443" marT="5443" marB="0"/>
                </a:tc>
                <a:extLst>
                  <a:ext uri="{0D108BD9-81ED-4DB2-BD59-A6C34878D82A}">
                    <a16:rowId xmlns:a16="http://schemas.microsoft.com/office/drawing/2014/main" val="2664315938"/>
                  </a:ext>
                </a:extLst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9264352" y="1066531"/>
            <a:ext cx="3193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Work to be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Exploring less alignment sensitivity arc lattice and estm. magnet papa.</a:t>
            </a:r>
          </a:p>
        </p:txBody>
      </p:sp>
    </p:spTree>
    <p:extLst>
      <p:ext uri="{BB962C8B-B14F-4D97-AF65-F5344CB8AC3E}">
        <p14:creationId xmlns:p14="http://schemas.microsoft.com/office/powerpoint/2010/main" val="123054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195"/>
    </mc:Choice>
    <mc:Fallback xmlns="">
      <p:transition spd="slow" advTm="19119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60296" y="6309320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Magnet Power 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Supplies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610D61-9EFD-42A9-8309-860935566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779" y="1077713"/>
            <a:ext cx="6144269" cy="578028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 regions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principle, the dual-aperture dipoles and quadrupoles can be </a:t>
            </a:r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connected in series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same FODO cells in the arc. Actually powered by many power supplies due to the large scale of CEPC.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Correctors, trim coils for the tapering, each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pair of sextupoles for nonlinearity optimization should be </a:t>
            </a:r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powered independently (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single-aperture</a:t>
            </a:r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RF, injection and interaction regions</a:t>
            </a:r>
          </a:p>
          <a:p>
            <a:pPr lvl="1"/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magnets should be powered independently (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single-aperture</a:t>
            </a:r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stability requirement of magnet PS </a:t>
            </a:r>
          </a:p>
          <a:p>
            <a:pPr lvl="1"/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the stability of the collision energy, working point, beta* and the beam lifetime</a:t>
            </a:r>
            <a:r>
              <a:rPr lang="en-GB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C79B1C35-1430-40FD-A080-A51E13689D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777849"/>
              </p:ext>
            </p:extLst>
          </p:nvPr>
        </p:nvGraphicFramePr>
        <p:xfrm>
          <a:off x="6528048" y="1412776"/>
          <a:ext cx="5250008" cy="33843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4408">
                  <a:extLst>
                    <a:ext uri="{9D8B030D-6E8A-4147-A177-3AD203B41FA5}">
                      <a16:colId xmlns:a16="http://schemas.microsoft.com/office/drawing/2014/main" val="1679288209"/>
                    </a:ext>
                  </a:extLst>
                </a:gridCol>
                <a:gridCol w="1517800">
                  <a:extLst>
                    <a:ext uri="{9D8B030D-6E8A-4147-A177-3AD203B41FA5}">
                      <a16:colId xmlns:a16="http://schemas.microsoft.com/office/drawing/2014/main" val="2034906418"/>
                    </a:ext>
                  </a:extLst>
                </a:gridCol>
                <a:gridCol w="1517800">
                  <a:extLst>
                    <a:ext uri="{9D8B030D-6E8A-4147-A177-3AD203B41FA5}">
                      <a16:colId xmlns:a16="http://schemas.microsoft.com/office/drawing/2014/main" val="3112408029"/>
                    </a:ext>
                  </a:extLst>
                </a:gridCol>
              </a:tblGrid>
              <a:tr h="3384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 Power Supplies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  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Stability /8hours       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4194435781"/>
                  </a:ext>
                </a:extLst>
              </a:tr>
              <a:tr h="3384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Dipole-</a:t>
                      </a:r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D-aperture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altLang="zh-CN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10ppm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61514737"/>
                  </a:ext>
                </a:extLst>
              </a:tr>
              <a:tr h="3384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Dipole-</a:t>
                      </a:r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S-aperture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altLang="zh-CN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10ppm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306522834"/>
                  </a:ext>
                </a:extLst>
              </a:tr>
              <a:tr h="3384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Quadrupole-</a:t>
                      </a:r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D-aperture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328</a:t>
                      </a:r>
                      <a:endParaRPr lang="en-US" altLang="zh-CN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10ppm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344280891"/>
                  </a:ext>
                </a:extLst>
              </a:tr>
              <a:tr h="3384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Quadrupole-</a:t>
                      </a:r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S-aperture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en-US" altLang="zh-CN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10ppm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407542537"/>
                  </a:ext>
                </a:extLst>
              </a:tr>
              <a:tr h="3384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Sextupole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1096</a:t>
                      </a:r>
                      <a:endParaRPr lang="en-US" altLang="zh-CN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20ppm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535726131"/>
                  </a:ext>
                </a:extLst>
              </a:tr>
              <a:tr h="3384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Corrector-H &amp; V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7088</a:t>
                      </a:r>
                      <a:endParaRPr lang="en-US" altLang="zh-CN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100ppm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613130531"/>
                  </a:ext>
                </a:extLst>
              </a:tr>
              <a:tr h="3384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11904</a:t>
                      </a:r>
                      <a:endParaRPr lang="en-US" altLang="zh-CN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100ppm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258629668"/>
                  </a:ext>
                </a:extLst>
              </a:tr>
              <a:tr h="3384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Superconducting magnets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en-US" altLang="zh-CN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10ppm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657019737"/>
                  </a:ext>
                </a:extLst>
              </a:tr>
              <a:tr h="3384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21174</a:t>
                      </a:r>
                      <a:endParaRPr lang="en-US" altLang="zh-CN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479993049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022913" y="4895763"/>
            <a:ext cx="59777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calculation show that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accuracy of the collision energy measurement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HEP experiment would require better dipole stability esp. at Z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working point and beta* stability would require better quadrupole stability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16276" y="5772926"/>
            <a:ext cx="48357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Ref: </a:t>
            </a:r>
            <a:r>
              <a:rPr lang="zh-CN" altLang="en-US" sz="1600" dirty="0" smtClean="0"/>
              <a:t>Yiwei Wang</a:t>
            </a:r>
            <a:r>
              <a:rPr lang="en-US" altLang="zh-CN" sz="1600" dirty="0" smtClean="0"/>
              <a:t>,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N</a:t>
            </a:r>
            <a:r>
              <a:rPr lang="zh-CN" altLang="en-US" sz="1600" dirty="0" smtClean="0"/>
              <a:t>ote </a:t>
            </a:r>
            <a:r>
              <a:rPr lang="en-US" altLang="zh-CN" sz="1600" dirty="0" smtClean="0"/>
              <a:t>on the </a:t>
            </a:r>
            <a:r>
              <a:rPr lang="zh-CN" altLang="en-US" sz="1600" dirty="0" smtClean="0"/>
              <a:t>stability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of power supply, </a:t>
            </a:r>
            <a:r>
              <a:rPr lang="zh-CN" altLang="en-US" sz="1600" dirty="0" smtClean="0"/>
              <a:t>20230814</a:t>
            </a:r>
            <a:r>
              <a:rPr lang="en-US" altLang="zh-CN" sz="1600" dirty="0" smtClean="0"/>
              <a:t>, </a:t>
            </a:r>
            <a:r>
              <a:rPr lang="zh-CN" altLang="en-US" sz="1600" dirty="0" smtClean="0"/>
              <a:t>v</a:t>
            </a:r>
            <a:r>
              <a:rPr lang="zh-CN" altLang="en-US" sz="1600" dirty="0"/>
              <a:t>2.1</a:t>
            </a:r>
          </a:p>
        </p:txBody>
      </p:sp>
    </p:spTree>
    <p:extLst>
      <p:ext uri="{BB962C8B-B14F-4D97-AF65-F5344CB8AC3E}">
        <p14:creationId xmlns:p14="http://schemas.microsoft.com/office/powerpoint/2010/main" val="364400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195"/>
    </mc:Choice>
    <mc:Fallback xmlns="">
      <p:transition spd="slow" advTm="191195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60296" y="6309320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Superconducting RF 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System and </a:t>
            </a:r>
            <a:r>
              <a:rPr lang="en-US" altLang="zh-CN" sz="3200" b="1" dirty="0">
                <a:solidFill>
                  <a:srgbClr val="C00000"/>
                </a:solidFill>
              </a:rPr>
              <a:t>RF Power 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Source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7266" y="1124744"/>
            <a:ext cx="5678985" cy="2314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1st priority of the Higgs running and flexible switching</a:t>
            </a: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Stage 1: High luminosity Higgs and W; medium or low luminosity at Z </a:t>
            </a:r>
          </a:p>
          <a:p>
            <a:pPr marL="800100" lvl="1" indent="-342900">
              <a:lnSpc>
                <a:spcPct val="120000"/>
              </a:lnSpc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2-cell SC RF cavities are shared by two rings for the Higgs running; Half the number of H cavities are bypassed for W and Z running.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388730A9-E366-408A-896C-E620F742E0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77" y="3429000"/>
            <a:ext cx="5212507" cy="1135612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A2F69F62-95CF-4CF2-A1D5-4DDEB3FB1ACD}"/>
              </a:ext>
            </a:extLst>
          </p:cNvPr>
          <p:cNvSpPr/>
          <p:nvPr/>
        </p:nvSpPr>
        <p:spPr>
          <a:xfrm>
            <a:off x="506237" y="4509120"/>
            <a:ext cx="5678985" cy="234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RF power source number is determined by the synchrotron radiation power and klystron power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to be done: engineering design of the beamlines in different stages; synchrotron radiation due to errors and so on</a:t>
            </a: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F73625C7-2590-4FF7-ADC9-C7378AAFAACD}"/>
              </a:ext>
            </a:extLst>
          </p:cNvPr>
          <p:cNvGrpSpPr/>
          <p:nvPr/>
        </p:nvGrpSpPr>
        <p:grpSpPr>
          <a:xfrm>
            <a:off x="6232447" y="1124744"/>
            <a:ext cx="5552185" cy="3439868"/>
            <a:chOff x="6300099" y="1340768"/>
            <a:chExt cx="5414635" cy="4859635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631218B3-3F40-4A66-929C-18DD34114FCC}"/>
                </a:ext>
              </a:extLst>
            </p:cNvPr>
            <p:cNvGrpSpPr/>
            <p:nvPr/>
          </p:nvGrpSpPr>
          <p:grpSpPr>
            <a:xfrm>
              <a:off x="6300099" y="1340768"/>
              <a:ext cx="5414635" cy="4859635"/>
              <a:chOff x="6300099" y="1340768"/>
              <a:chExt cx="5414635" cy="4859635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A24B25EA-C3BB-45B1-AB04-78C8F17A83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00099" y="1340768"/>
                <a:ext cx="5414635" cy="4859635"/>
              </a:xfrm>
              <a:prstGeom prst="rect">
                <a:avLst/>
              </a:prstGeom>
            </p:spPr>
          </p:pic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7D77EE31-941B-4103-A635-A40FA78D77E7}"/>
                  </a:ext>
                </a:extLst>
              </p:cNvPr>
              <p:cNvSpPr/>
              <p:nvPr/>
            </p:nvSpPr>
            <p:spPr>
              <a:xfrm>
                <a:off x="9336360" y="4077072"/>
                <a:ext cx="360040" cy="28803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8CA59CFB-9528-4A80-A177-FC851004F8BC}"/>
                  </a:ext>
                </a:extLst>
              </p:cNvPr>
              <p:cNvSpPr/>
              <p:nvPr/>
            </p:nvSpPr>
            <p:spPr>
              <a:xfrm>
                <a:off x="9336360" y="5589240"/>
                <a:ext cx="360040" cy="28803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05C7ED1C-E721-45B7-999B-93E7AD554253}"/>
                </a:ext>
              </a:extLst>
            </p:cNvPr>
            <p:cNvSpPr/>
            <p:nvPr/>
          </p:nvSpPr>
          <p:spPr>
            <a:xfrm>
              <a:off x="9336360" y="2276872"/>
              <a:ext cx="360040" cy="2880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1307CF98-B420-428D-8030-D865FE757EB6}"/>
                </a:ext>
              </a:extLst>
            </p:cNvPr>
            <p:cNvSpPr/>
            <p:nvPr/>
          </p:nvSpPr>
          <p:spPr>
            <a:xfrm>
              <a:off x="9488760" y="2564904"/>
              <a:ext cx="360040" cy="2880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/>
          <p:nvPr/>
        </p:nvPicPr>
        <p:blipFill>
          <a:blip r:embed="rId5"/>
          <a:stretch>
            <a:fillRect/>
          </a:stretch>
        </p:blipFill>
        <p:spPr>
          <a:xfrm>
            <a:off x="5951984" y="4564612"/>
            <a:ext cx="6048672" cy="216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34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195"/>
    </mc:Choice>
    <mc:Fallback xmlns="">
      <p:transition spd="slow" advTm="19119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60296" y="6309320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Mechanical 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Systems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357869"/>
            <a:ext cx="5054352" cy="3444314"/>
          </a:xfrm>
        </p:spPr>
        <p:txBody>
          <a:bodyPr>
            <a:normAutofit/>
          </a:bodyPr>
          <a:lstStyle/>
          <a:p>
            <a:pPr fontAlgn="t">
              <a:lnSpc>
                <a:spcPct val="100000"/>
              </a:lnSpc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Independent support for dual aperture dipole as long length (~5m)</a:t>
            </a:r>
          </a:p>
          <a:p>
            <a:pPr fontAlgn="t">
              <a:lnSpc>
                <a:spcPct val="100000"/>
              </a:lnSpc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Independent support for dual aperture quadrupole as long length (3m)</a:t>
            </a:r>
          </a:p>
          <a:p>
            <a:pPr fontAlgn="t">
              <a:lnSpc>
                <a:spcPct val="100000"/>
              </a:lnSpc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support per 3 adjacent sextupoles</a:t>
            </a:r>
          </a:p>
          <a:p>
            <a:pPr fontAlgn="t">
              <a:lnSpc>
                <a:spcPct val="100000"/>
              </a:lnSpc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resolution of the support should be better than 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um 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due to the sensitivity of the closed orbit to the magnets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472474"/>
              </p:ext>
            </p:extLst>
          </p:nvPr>
        </p:nvGraphicFramePr>
        <p:xfrm>
          <a:off x="6336125" y="1412776"/>
          <a:ext cx="4680519" cy="295232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527707">
                  <a:extLst>
                    <a:ext uri="{9D8B030D-6E8A-4147-A177-3AD203B41FA5}">
                      <a16:colId xmlns:a16="http://schemas.microsoft.com/office/drawing/2014/main" val="1464258088"/>
                    </a:ext>
                  </a:extLst>
                </a:gridCol>
                <a:gridCol w="1152812">
                  <a:extLst>
                    <a:ext uri="{9D8B030D-6E8A-4147-A177-3AD203B41FA5}">
                      <a16:colId xmlns:a16="http://schemas.microsoft.com/office/drawing/2014/main" val="202007869"/>
                    </a:ext>
                  </a:extLst>
                </a:gridCol>
              </a:tblGrid>
              <a:tr h="270495"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endParaRPr lang="zh-CN" altLang="en-US" sz="1400" b="0" i="0" u="none" strike="noStrike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172347855"/>
                  </a:ext>
                </a:extLst>
              </a:tr>
              <a:tr h="26818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Mechanical Systems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14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57006381"/>
                  </a:ext>
                </a:extLst>
              </a:tr>
              <a:tr h="26818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Dipole support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4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13314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291298681"/>
                  </a:ext>
                </a:extLst>
              </a:tr>
              <a:tr h="26818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Quadrupole support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4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4128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806237993"/>
                  </a:ext>
                </a:extLst>
              </a:tr>
              <a:tr h="26818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Sextupole support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4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1128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56059359"/>
                  </a:ext>
                </a:extLst>
              </a:tr>
              <a:tr h="26818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Corrector support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4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3544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473941082"/>
                  </a:ext>
                </a:extLst>
              </a:tr>
              <a:tr h="26818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Vacuum device support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4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98979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408635778"/>
                  </a:ext>
                </a:extLst>
              </a:tr>
              <a:tr h="26818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BI Support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4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4254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92566136"/>
                  </a:ext>
                </a:extLst>
              </a:tr>
              <a:tr h="26818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Collimators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4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120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037596454"/>
                  </a:ext>
                </a:extLst>
              </a:tr>
              <a:tr h="26818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MDI mechanical devices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4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627626848"/>
                  </a:ext>
                </a:extLst>
              </a:tr>
              <a:tr h="26818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RF support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4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916792805"/>
                  </a:ext>
                </a:extLst>
              </a:tr>
            </a:tbl>
          </a:graphicData>
        </a:graphic>
      </p:graphicFrame>
      <p:sp>
        <p:nvSpPr>
          <p:cNvPr id="12" name="矩形 11">
            <a:extLst>
              <a:ext uri="{FF2B5EF4-FFF2-40B4-BE49-F238E27FC236}">
                <a16:creationId xmlns:a16="http://schemas.microsoft.com/office/drawing/2014/main" id="{75570771-059A-4480-A127-B78225633200}"/>
              </a:ext>
            </a:extLst>
          </p:cNvPr>
          <p:cNvSpPr/>
          <p:nvPr/>
        </p:nvSpPr>
        <p:spPr>
          <a:xfrm>
            <a:off x="6183129" y="4419821"/>
            <a:ext cx="50810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Adjustment range and </a:t>
            </a:r>
            <a:r>
              <a:rPr lang="en-US" altLang="zh-CN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resolution</a:t>
            </a:r>
            <a:r>
              <a:rPr lang="en-US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 of supports</a:t>
            </a:r>
            <a:endParaRPr lang="en-US" altLang="zh-CN" sz="1600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D050BBE4-7D9C-46C1-89A8-1713A0845F1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336125" y="4756792"/>
          <a:ext cx="4656419" cy="14214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2921">
                  <a:extLst>
                    <a:ext uri="{9D8B030D-6E8A-4147-A177-3AD203B41FA5}">
                      <a16:colId xmlns:a16="http://schemas.microsoft.com/office/drawing/2014/main" val="3486924364"/>
                    </a:ext>
                  </a:extLst>
                </a:gridCol>
                <a:gridCol w="1595288">
                  <a:extLst>
                    <a:ext uri="{9D8B030D-6E8A-4147-A177-3AD203B41FA5}">
                      <a16:colId xmlns:a16="http://schemas.microsoft.com/office/drawing/2014/main" val="1494668654"/>
                    </a:ext>
                  </a:extLst>
                </a:gridCol>
                <a:gridCol w="911083">
                  <a:extLst>
                    <a:ext uri="{9D8B030D-6E8A-4147-A177-3AD203B41FA5}">
                      <a16:colId xmlns:a16="http://schemas.microsoft.com/office/drawing/2014/main" val="1971934767"/>
                    </a:ext>
                  </a:extLst>
                </a:gridCol>
                <a:gridCol w="1417127">
                  <a:extLst>
                    <a:ext uri="{9D8B030D-6E8A-4147-A177-3AD203B41FA5}">
                      <a16:colId xmlns:a16="http://schemas.microsoft.com/office/drawing/2014/main" val="2172365298"/>
                    </a:ext>
                  </a:extLst>
                </a:gridCol>
              </a:tblGrid>
              <a:tr h="2983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Direction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Range of adjustment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Direction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Resolution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450755195"/>
                  </a:ext>
                </a:extLst>
              </a:tr>
              <a:tr h="299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≥±20 mm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zh-CN" alt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≤</a:t>
                      </a: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10μm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150968113"/>
                  </a:ext>
                </a:extLst>
              </a:tr>
              <a:tr h="299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≥±30 mm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≤</a:t>
                      </a: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10μm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9124421"/>
                  </a:ext>
                </a:extLst>
              </a:tr>
              <a:tr h="299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Z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≥±20 mm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Z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≤</a:t>
                      </a: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10μm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13498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517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195"/>
    </mc:Choice>
    <mc:Fallback xmlns="">
      <p:transition spd="slow" advTm="191195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 of the relative alignment accuracy of the adjacent equipment is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basically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100um based on the current error correction simulation. </a:t>
            </a: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 of the absolute alignment accuracy need to be carried out.</a:t>
            </a: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Accuracy of the collider circumference due to alignment doesn’t pose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issue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the RF frequency and timing can be change slightly.</a:t>
            </a: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 of the relative difference of the two-ring circumferences need investigation as the adjustment limited very high magnetic rigidity </a:t>
            </a:r>
          </a:p>
          <a:p>
            <a:pPr lvl="1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Contribution form the ARC would be limited due to the application of dual aperture dipole and quadrupole ( with order(2Pi*10s um) )</a:t>
            </a:r>
          </a:p>
          <a:p>
            <a:pPr lvl="1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approaches: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long alternating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bending in straight sections (prop. by G. Xu),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closed orbit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correction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Alignment requirement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616280" y="18864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More details can be found in talk by </a:t>
            </a:r>
          </a:p>
          <a:p>
            <a:r>
              <a:rPr lang="en-US" altLang="zh-CN" dirty="0" smtClean="0"/>
              <a:t>Bin WANG, this conference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6604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6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335360" y="116632"/>
            <a:ext cx="11842860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Wiggler and bends for gamma source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4869160"/>
            <a:ext cx="4896544" cy="18523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72" y="5135705"/>
            <a:ext cx="5004868" cy="13382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516" y="3714961"/>
            <a:ext cx="3971684" cy="139058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744072" y="6473930"/>
            <a:ext cx="5544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/>
              <a:t>Comparison of the dynamic aperture with (left) and without (right) wiggler at Higgs energy.</a:t>
            </a:r>
            <a:endParaRPr lang="zh-CN" altLang="en-US" sz="1100" dirty="0"/>
          </a:p>
        </p:txBody>
      </p:sp>
      <p:sp>
        <p:nvSpPr>
          <p:cNvPr id="13" name="矩形 12"/>
          <p:cNvSpPr/>
          <p:nvPr/>
        </p:nvSpPr>
        <p:spPr>
          <a:xfrm>
            <a:off x="477266" y="1124744"/>
            <a:ext cx="6122790" cy="3834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strength of wiggler is required by the experiment and its length is limited by the beam performance for collision.</a:t>
            </a: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introduction of an additional wiggler for the SR γ-ray source leads to a slight increase in energy loss per turn ∆U0/U0 increment of 0.6%. </a:t>
            </a: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Synchrotron radiation effects of </a:t>
            </a:r>
            <a:r>
              <a:rPr lang="en-US" altLang="zh-CN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wiggler </a:t>
            </a:r>
            <a:r>
              <a:rPr lang="en-US" altLang="zh-CN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beam dynamics can be mitigated by adjusting the magnet strength to accommodate the beam (COD 2um)</a:t>
            </a: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reduction in luminosity due to the SR from the wiggler is ~3% as the total bunch length  increasing is ~3%. </a:t>
            </a:r>
            <a:endParaRPr lang="en-US" altLang="zh-CN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20000"/>
              </a:lnSpc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further </a:t>
            </a:r>
            <a:r>
              <a:rPr lang="en-US" altLang="zh-CN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investigation to restore luminosity </a:t>
            </a:r>
            <a:r>
              <a:rPr lang="en-US" altLang="zh-CN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 be done</a:t>
            </a:r>
            <a:endParaRPr lang="en-US" altLang="zh-CN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5157" y="1434409"/>
            <a:ext cx="2423491" cy="17065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4072" y="1052736"/>
            <a:ext cx="2860501" cy="259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75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052736"/>
            <a:ext cx="10972800" cy="5070490"/>
          </a:xfrm>
        </p:spPr>
        <p:txBody>
          <a:bodyPr>
            <a:noAutofit/>
          </a:bodyPr>
          <a:lstStyle/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Further tradeoff between the collider lattice, MDI, booster to get a more adequate machine design and further improve the dynamic aperture for the bare machine. </a:t>
            </a:r>
          </a:p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the more realistic lattice with polarization systems, energy measurement systems, the complex interaction region components, realistic finite length fringe field and so on.</a:t>
            </a:r>
          </a:p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Face to the engineering design, trade off the accelerator physics requirements and the technology to establish parameters for future engineering.</a:t>
            </a:r>
          </a:p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 the global corrections and emittance tuning with errors.</a:t>
            </a:r>
          </a:p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 more static errors including effect of BPM errors and multi-field errors, the long range alignment errors and the beam-based alignment for the main magnets et al.</a:t>
            </a:r>
          </a:p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 on the dynamic error effects and possible feedback, including the injection jitter, the power source jitter, the ground motion with realistic data from the candidate sites.</a:t>
            </a:r>
          </a:p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 tracking simulations with a realistic lattice and strong-strong beam-beam interaction, to study the effects of machine errors on the beam-beam performance and the interplay with the luminosity-tuning knobs. </a:t>
            </a:r>
          </a:p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the detailed procedures for the first turn injection, tuning, operation, different modes switching et al. Establish the tools and soft wares for tuning and operation.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EDR plans for the collider ring lattice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619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talk aiming to present the CEPC collider ring lattice design, progress and lattice related hardware requirements for EDR to give start points of the EDR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iteration between the engineering design and the accelerator physics.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Outline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07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1247040" cy="4663419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collider ring lattice design, progress and lattice related hardware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EDR to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 start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points are presented.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progress and plan toward the EDR is proposed.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lattice design will also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evolve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iteration between beam physics simulation and hardware engineering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design.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Thanks to beneficial discussion with colleague of </a:t>
            </a:r>
            <a:r>
              <a:rPr lang="en-US" altLang="zh-CN" dirty="0" smtClean="0">
                <a:latin typeface="Times New Roman" panose="02020603050405020304" pitchFamily="18" charset="0"/>
              </a:rPr>
              <a:t>CEPC </a:t>
            </a:r>
            <a:r>
              <a:rPr lang="en-US" altLang="zh-CN" dirty="0">
                <a:latin typeface="Times New Roman" panose="02020603050405020304" pitchFamily="18" charset="0"/>
              </a:rPr>
              <a:t>Accelerator Physics </a:t>
            </a:r>
            <a:r>
              <a:rPr lang="en-US" altLang="zh-CN" dirty="0" smtClean="0">
                <a:latin typeface="Times New Roman" panose="02020603050405020304" pitchFamily="18" charset="0"/>
              </a:rPr>
              <a:t>Group!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Yiwei Wang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Summary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00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Yiwei Wang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backup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06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60296" y="6309320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22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b="1" dirty="0">
                <a:solidFill>
                  <a:srgbClr val="C00000"/>
                </a:solidFill>
              </a:rPr>
              <a:t>Vacuum </a:t>
            </a:r>
            <a:r>
              <a:rPr lang="en-US" altLang="zh-CN" b="1" dirty="0" smtClean="0">
                <a:solidFill>
                  <a:srgbClr val="C00000"/>
                </a:solidFill>
              </a:rPr>
              <a:t>System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表格 19">
                <a:extLst>
                  <a:ext uri="{FF2B5EF4-FFF2-40B4-BE49-F238E27FC236}">
                    <a16:creationId xmlns:a16="http://schemas.microsoft.com/office/drawing/2014/main" id="{48635A04-74E9-4370-9CE0-7E8661DC2330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1055440" y="3353668"/>
              <a:ext cx="10637189" cy="15875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51219">
                      <a:extLst>
                        <a:ext uri="{9D8B030D-6E8A-4147-A177-3AD203B41FA5}">
                          <a16:colId xmlns:a16="http://schemas.microsoft.com/office/drawing/2014/main" val="2131207022"/>
                        </a:ext>
                      </a:extLst>
                    </a:gridCol>
                    <a:gridCol w="1207000">
                      <a:extLst>
                        <a:ext uri="{9D8B030D-6E8A-4147-A177-3AD203B41FA5}">
                          <a16:colId xmlns:a16="http://schemas.microsoft.com/office/drawing/2014/main" val="1186131137"/>
                        </a:ext>
                      </a:extLst>
                    </a:gridCol>
                    <a:gridCol w="1896340">
                      <a:extLst>
                        <a:ext uri="{9D8B030D-6E8A-4147-A177-3AD203B41FA5}">
                          <a16:colId xmlns:a16="http://schemas.microsoft.com/office/drawing/2014/main" val="1106616252"/>
                        </a:ext>
                      </a:extLst>
                    </a:gridCol>
                    <a:gridCol w="2387983">
                      <a:extLst>
                        <a:ext uri="{9D8B030D-6E8A-4147-A177-3AD203B41FA5}">
                          <a16:colId xmlns:a16="http://schemas.microsoft.com/office/drawing/2014/main" val="4013512633"/>
                        </a:ext>
                      </a:extLst>
                    </a:gridCol>
                    <a:gridCol w="1545166">
                      <a:extLst>
                        <a:ext uri="{9D8B030D-6E8A-4147-A177-3AD203B41FA5}">
                          <a16:colId xmlns:a16="http://schemas.microsoft.com/office/drawing/2014/main" val="3388872538"/>
                        </a:ext>
                      </a:extLst>
                    </a:gridCol>
                    <a:gridCol w="2349481">
                      <a:extLst>
                        <a:ext uri="{9D8B030D-6E8A-4147-A177-3AD203B41FA5}">
                          <a16:colId xmlns:a16="http://schemas.microsoft.com/office/drawing/2014/main" val="4121025878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Material</a:t>
                          </a:r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Cross</a:t>
                          </a:r>
                          <a:r>
                            <a:rPr lang="en-US" altLang="zh-CN" sz="1600" b="1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Section/mm</a:t>
                          </a:r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Length/m</a:t>
                          </a:r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b="1" kern="1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Dynamic</a:t>
                          </a:r>
                          <a:r>
                            <a:rPr lang="en-US" altLang="zh-CN" sz="1600" b="1" kern="10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pressure /</a:t>
                          </a:r>
                          <a:r>
                            <a:rPr lang="en-US" altLang="zh-CN" sz="1600" b="1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Torr</a:t>
                          </a:r>
                          <a:endParaRPr lang="zh-CN" altLang="zh-CN" sz="1600" b="1" kern="1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extLst>
                      <a:ext uri="{0D108BD9-81ED-4DB2-BD59-A6C34878D82A}">
                        <a16:rowId xmlns:a16="http://schemas.microsoft.com/office/drawing/2014/main" val="3032499411"/>
                      </a:ext>
                    </a:extLst>
                  </a:tr>
                  <a:tr h="2078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Collider</a:t>
                          </a:r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45.5 to 180 GeV</a:t>
                          </a: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Extruded</a:t>
                          </a:r>
                          <a:r>
                            <a:rPr lang="en-US" altLang="zh-CN" sz="16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copper NEG film SEY&lt;1.2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Φ</a:t>
                          </a: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56mm/  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thickness of </a:t>
                          </a: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2mm</a:t>
                          </a:r>
                          <a:endParaRPr lang="el-GR" altLang="zh-CN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100,000×2</a:t>
                          </a: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b="0" kern="0" dirty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 &lt; 8×10</a:t>
                          </a:r>
                          <a:r>
                            <a:rPr lang="en-US" altLang="zh-CN" sz="1600" b="0" kern="0" baseline="30000" dirty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altLang="zh-CN" sz="1600" b="0" i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t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zh-CN" sz="1600" b="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altLang="zh-CN" sz="1600" b="0" i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t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altLang="zh-CN" sz="1600" b="0" kern="0" dirty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&lt; 1×10</a:t>
                          </a:r>
                          <a:r>
                            <a:rPr lang="en-US" altLang="zh-CN" sz="1600" b="0" kern="0" baseline="30000" dirty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-8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endParaRPr lang="en-US" altLang="zh-CN" sz="1600" b="0" kern="0" baseline="30000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extLst>
                      <a:ext uri="{0D108BD9-81ED-4DB2-BD59-A6C34878D82A}">
                        <a16:rowId xmlns:a16="http://schemas.microsoft.com/office/drawing/2014/main" val="3679726591"/>
                      </a:ext>
                    </a:extLst>
                  </a:tr>
                  <a:tr h="16082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600" b="1" kern="100" dirty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MDI</a:t>
                          </a:r>
                          <a:endParaRPr lang="zh-CN" sz="1600" b="1" kern="100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endParaRPr lang="en-US" altLang="zh-CN" sz="1800" b="0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Copper/</a:t>
                          </a:r>
                          <a:r>
                            <a:rPr lang="en-GB" altLang="zh-CN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tungsten alloy, </a:t>
                          </a:r>
                          <a:r>
                            <a:rPr lang="en-US" altLang="zh-CN" sz="160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NEG film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l-GR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Φ</a:t>
                          </a:r>
                          <a:r>
                            <a:rPr lang="en-US" altLang="zh-CN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&lt;3</a:t>
                          </a:r>
                          <a:r>
                            <a:rPr lang="en-US" altLang="zh-CN" sz="1600" b="0" kern="0" dirty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×</a:t>
                          </a:r>
                          <a:r>
                            <a:rPr lang="en-US" altLang="zh-CN" sz="1600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altLang="zh-CN" sz="160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-10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extLst>
                      <a:ext uri="{0D108BD9-81ED-4DB2-BD59-A6C34878D82A}">
                        <a16:rowId xmlns:a16="http://schemas.microsoft.com/office/drawing/2014/main" val="1537168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表格 19">
                <a:extLst>
                  <a:ext uri="{FF2B5EF4-FFF2-40B4-BE49-F238E27FC236}">
                    <a16:creationId xmlns:a16="http://schemas.microsoft.com/office/drawing/2014/main" id="{48635A04-74E9-4370-9CE0-7E8661DC23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99009775"/>
                  </p:ext>
                </p:extLst>
              </p:nvPr>
            </p:nvGraphicFramePr>
            <p:xfrm>
              <a:off x="1055440" y="3353668"/>
              <a:ext cx="10637189" cy="15875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51219">
                      <a:extLst>
                        <a:ext uri="{9D8B030D-6E8A-4147-A177-3AD203B41FA5}">
                          <a16:colId xmlns:a16="http://schemas.microsoft.com/office/drawing/2014/main" val="2131207022"/>
                        </a:ext>
                      </a:extLst>
                    </a:gridCol>
                    <a:gridCol w="1207000">
                      <a:extLst>
                        <a:ext uri="{9D8B030D-6E8A-4147-A177-3AD203B41FA5}">
                          <a16:colId xmlns:a16="http://schemas.microsoft.com/office/drawing/2014/main" val="1186131137"/>
                        </a:ext>
                      </a:extLst>
                    </a:gridCol>
                    <a:gridCol w="1896340">
                      <a:extLst>
                        <a:ext uri="{9D8B030D-6E8A-4147-A177-3AD203B41FA5}">
                          <a16:colId xmlns:a16="http://schemas.microsoft.com/office/drawing/2014/main" val="1106616252"/>
                        </a:ext>
                      </a:extLst>
                    </a:gridCol>
                    <a:gridCol w="2387983">
                      <a:extLst>
                        <a:ext uri="{9D8B030D-6E8A-4147-A177-3AD203B41FA5}">
                          <a16:colId xmlns:a16="http://schemas.microsoft.com/office/drawing/2014/main" val="4013512633"/>
                        </a:ext>
                      </a:extLst>
                    </a:gridCol>
                    <a:gridCol w="1545166">
                      <a:extLst>
                        <a:ext uri="{9D8B030D-6E8A-4147-A177-3AD203B41FA5}">
                          <a16:colId xmlns:a16="http://schemas.microsoft.com/office/drawing/2014/main" val="3388872538"/>
                        </a:ext>
                      </a:extLst>
                    </a:gridCol>
                    <a:gridCol w="2349481">
                      <a:extLst>
                        <a:ext uri="{9D8B030D-6E8A-4147-A177-3AD203B41FA5}">
                          <a16:colId xmlns:a16="http://schemas.microsoft.com/office/drawing/2014/main" val="4121025878"/>
                        </a:ext>
                      </a:extLst>
                    </a:gridCol>
                  </a:tblGrid>
                  <a:tr h="31242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Material</a:t>
                          </a:r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Cross</a:t>
                          </a:r>
                          <a:r>
                            <a:rPr lang="en-US" altLang="zh-CN" sz="1600" b="1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Section/mm</a:t>
                          </a:r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Length/m</a:t>
                          </a:r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b="1" kern="1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Dynamic</a:t>
                          </a:r>
                          <a:r>
                            <a:rPr lang="en-US" altLang="zh-CN" sz="1600" b="1" kern="10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pressure /</a:t>
                          </a:r>
                          <a:r>
                            <a:rPr lang="en-US" altLang="zh-CN" sz="1600" b="1" kern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Torr</a:t>
                          </a:r>
                          <a:endParaRPr lang="zh-CN" altLang="zh-CN" sz="1600" b="1" kern="1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extLst>
                      <a:ext uri="{0D108BD9-81ED-4DB2-BD59-A6C34878D82A}">
                        <a16:rowId xmlns:a16="http://schemas.microsoft.com/office/drawing/2014/main" val="3032499411"/>
                      </a:ext>
                    </a:extLst>
                  </a:tr>
                  <a:tr h="7188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Collider</a:t>
                          </a:r>
                          <a:endParaRPr lang="zh-CN" altLang="en-US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45.5 to 180 GeV</a:t>
                          </a: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Extruded</a:t>
                          </a:r>
                          <a:r>
                            <a:rPr lang="en-US" altLang="zh-CN" sz="16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copper NEG film SEY&lt;1.2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Φ</a:t>
                          </a: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56mm/  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thickness of </a:t>
                          </a: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2mm</a:t>
                          </a:r>
                          <a:endParaRPr lang="el-GR" altLang="zh-CN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100,000×2</a:t>
                          </a: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34290" marB="34290" anchor="ctr">
                        <a:blipFill>
                          <a:blip r:embed="rId3"/>
                          <a:stretch>
                            <a:fillRect l="-352591" t="-47059" r="-518" b="-8823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79726591"/>
                      </a:ext>
                    </a:extLst>
                  </a:tr>
                  <a:tr h="55626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600" b="1" kern="100" dirty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MDI</a:t>
                          </a:r>
                          <a:endParaRPr lang="zh-CN" sz="1600" b="1" kern="100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endParaRPr lang="en-US" altLang="zh-CN" sz="1800" b="0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Copper/</a:t>
                          </a:r>
                          <a:r>
                            <a:rPr lang="en-GB" altLang="zh-CN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tungsten alloy, </a:t>
                          </a:r>
                          <a:r>
                            <a:rPr lang="en-US" altLang="zh-CN" sz="160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NEG film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l-GR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Φ</a:t>
                          </a:r>
                          <a:r>
                            <a:rPr lang="en-US" altLang="zh-CN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&lt;3</a:t>
                          </a:r>
                          <a:r>
                            <a:rPr lang="en-US" altLang="zh-CN" sz="1600" b="0" kern="0" dirty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×</a:t>
                          </a:r>
                          <a:r>
                            <a:rPr lang="en-US" altLang="zh-CN" sz="1600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altLang="zh-CN" sz="160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-10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34290" marB="34290" anchor="ctr"/>
                    </a:tc>
                    <a:extLst>
                      <a:ext uri="{0D108BD9-81ED-4DB2-BD59-A6C34878D82A}">
                        <a16:rowId xmlns:a16="http://schemas.microsoft.com/office/drawing/2014/main" val="1537168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1" name="文本框 20">
            <a:extLst>
              <a:ext uri="{FF2B5EF4-FFF2-40B4-BE49-F238E27FC236}">
                <a16:creationId xmlns:a16="http://schemas.microsoft.com/office/drawing/2014/main" id="{318C89F8-0069-4D88-B2A8-E5C6AFEF6157}"/>
              </a:ext>
            </a:extLst>
          </p:cNvPr>
          <p:cNvSpPr txBox="1"/>
          <p:nvPr/>
        </p:nvSpPr>
        <p:spPr>
          <a:xfrm>
            <a:off x="586904" y="1207054"/>
            <a:ext cx="5479136" cy="20108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fontAlgn="t"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GB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low pressure must be attained to get enough beam-gas scattering lifetime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fontAlgn="t"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NEG coating to control secondary electron yield to suppress electron cloud effect: SEY &lt; 1.2</a:t>
            </a:r>
          </a:p>
          <a:p>
            <a:pPr marL="342900" indent="-342900" fontAlgn="t"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Resistive wall impedance: copper, </a:t>
            </a:r>
            <a:r>
              <a:rPr lang="el-GR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Φ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56 mm, thickness 2mm, NEG coating &lt;200nm</a:t>
            </a:r>
          </a:p>
        </p:txBody>
      </p:sp>
      <p:graphicFrame>
        <p:nvGraphicFramePr>
          <p:cNvPr id="22" name="表格 18">
            <a:extLst>
              <a:ext uri="{FF2B5EF4-FFF2-40B4-BE49-F238E27FC236}">
                <a16:creationId xmlns:a16="http://schemas.microsoft.com/office/drawing/2014/main" id="{0767F6DF-53CC-425B-9E5A-D0E7046D66C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55440" y="5157192"/>
          <a:ext cx="7488830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5119">
                  <a:extLst>
                    <a:ext uri="{9D8B030D-6E8A-4147-A177-3AD203B41FA5}">
                      <a16:colId xmlns:a16="http://schemas.microsoft.com/office/drawing/2014/main" val="1395228413"/>
                    </a:ext>
                  </a:extLst>
                </a:gridCol>
                <a:gridCol w="2355119">
                  <a:extLst>
                    <a:ext uri="{9D8B030D-6E8A-4147-A177-3AD203B41FA5}">
                      <a16:colId xmlns:a16="http://schemas.microsoft.com/office/drawing/2014/main" val="3874145273"/>
                    </a:ext>
                  </a:extLst>
                </a:gridCol>
                <a:gridCol w="2778592">
                  <a:extLst>
                    <a:ext uri="{9D8B030D-6E8A-4147-A177-3AD203B41FA5}">
                      <a16:colId xmlns:a16="http://schemas.microsoft.com/office/drawing/2014/main" val="1283371718"/>
                    </a:ext>
                  </a:extLst>
                </a:gridCol>
              </a:tblGrid>
              <a:tr h="1626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CDR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TDR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585078"/>
                  </a:ext>
                </a:extLst>
              </a:tr>
              <a:tr h="2765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75</a:t>
                      </a:r>
                      <a:r>
                        <a:rPr lang="en-US" altLang="zh-CN" sz="1600" dirty="0"/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56 mm</a:t>
                      </a:r>
                      <a:endParaRPr lang="zh-CN" alt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altLang="zh-CN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Φ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56 mm</a:t>
                      </a:r>
                      <a:endParaRPr lang="zh-CN" altLang="en-US" sz="16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Mitigate quadrupolar wake and its induced betatron tune shift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875326"/>
                  </a:ext>
                </a:extLst>
              </a:tr>
              <a:tr h="3526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NEG coating on</a:t>
                      </a:r>
                      <a:r>
                        <a:rPr lang="zh-CN" altLang="en-US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e+</a:t>
                      </a:r>
                      <a:r>
                        <a:rPr lang="zh-CN" altLang="en-US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Cu e+ ring, Al e- 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NEG coating on e+/e- ring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Cu e+/e- 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Reach high vacuum requirements in both rings 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1456"/>
                  </a:ext>
                </a:extLst>
              </a:tr>
            </a:tbl>
          </a:graphicData>
        </a:graphic>
      </p:graphicFrame>
      <p:graphicFrame>
        <p:nvGraphicFramePr>
          <p:cNvPr id="23" name="表格 22">
            <a:extLst>
              <a:ext uri="{FF2B5EF4-FFF2-40B4-BE49-F238E27FC236}">
                <a16:creationId xmlns:a16="http://schemas.microsoft.com/office/drawing/2014/main" id="{6C803853-F3BF-4BB2-92CD-71FB680E195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66039" y="1313462"/>
          <a:ext cx="5646585" cy="175549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91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54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1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5846"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Modes</a:t>
                      </a:r>
                      <a:endParaRPr lang="zh-CN" sz="1600" b="1" i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 (Gev)</a:t>
                      </a:r>
                      <a:endParaRPr lang="zh-CN" sz="1600" b="1" i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gas scattering lifetime (hours)</a:t>
                      </a:r>
                      <a:endParaRPr lang="zh-CN" sz="1600" b="1" i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Vacuum </a:t>
                      </a:r>
                    </a:p>
                    <a:p>
                      <a:pPr algn="ctr"/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Requirement (Torr)</a:t>
                      </a:r>
                      <a:endParaRPr lang="zh-CN" sz="1600" b="1" i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352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Higgs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× 10</a:t>
                      </a:r>
                      <a:r>
                        <a:rPr lang="en-GB" sz="1600" kern="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596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× 10</a:t>
                      </a:r>
                      <a:r>
                        <a:rPr lang="en-GB" sz="1600" kern="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352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45.5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× 10</a:t>
                      </a:r>
                      <a:r>
                        <a:rPr lang="en-GB" sz="1600" kern="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352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× 10</a:t>
                      </a:r>
                      <a:r>
                        <a:rPr lang="en-US" sz="1600" kern="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236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195"/>
    </mc:Choice>
    <mc:Fallback xmlns="">
      <p:transition spd="slow" advTm="191195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60296" y="6309320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23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b="1" dirty="0" smtClean="0">
                <a:solidFill>
                  <a:srgbClr val="C00000"/>
                </a:solidFill>
              </a:rPr>
              <a:t>Instrumentation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23392" y="1268761"/>
            <a:ext cx="4968552" cy="3096344"/>
          </a:xfrm>
        </p:spPr>
        <p:txBody>
          <a:bodyPr>
            <a:noAutofit/>
          </a:bodyPr>
          <a:lstStyle/>
          <a:p>
            <a:pPr fontAlgn="t">
              <a:lnSpc>
                <a:spcPct val="100000"/>
              </a:lnSpc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 position monitor</a:t>
            </a:r>
          </a:p>
          <a:p>
            <a:pPr lvl="1" fontAlgn="t"/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four per 2 Pi phase advances</a:t>
            </a:r>
          </a:p>
          <a:p>
            <a:pPr fontAlgn="t"/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 loss monitor</a:t>
            </a:r>
          </a:p>
          <a:p>
            <a:pPr lvl="1" fontAlgn="t"/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Locate at the positon where the beam particle more likely lost</a:t>
            </a:r>
          </a:p>
          <a:p>
            <a:pPr>
              <a:lnSpc>
                <a:spcPct val="100000"/>
              </a:lnSpc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Synchronous light extraction area</a:t>
            </a:r>
          </a:p>
          <a:p>
            <a:pPr lvl="1"/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one/IP/ring</a:t>
            </a:r>
          </a:p>
          <a:p>
            <a:pPr lvl="1"/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X-ray for measuring transverse beam size and visible light for bunch length</a:t>
            </a: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/>
          </p:nvPr>
        </p:nvGraphicFramePr>
        <p:xfrm>
          <a:off x="6096000" y="1188393"/>
          <a:ext cx="4479445" cy="534352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65000">
                  <a:extLst>
                    <a:ext uri="{9D8B030D-6E8A-4147-A177-3AD203B41FA5}">
                      <a16:colId xmlns:a16="http://schemas.microsoft.com/office/drawing/2014/main" val="3796549701"/>
                    </a:ext>
                  </a:extLst>
                </a:gridCol>
                <a:gridCol w="814445">
                  <a:extLst>
                    <a:ext uri="{9D8B030D-6E8A-4147-A177-3AD203B41FA5}">
                      <a16:colId xmlns:a16="http://schemas.microsoft.com/office/drawing/2014/main" val="2964179413"/>
                    </a:ext>
                  </a:extLst>
                </a:gridCol>
              </a:tblGrid>
              <a:tr h="149403"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endParaRPr lang="zh-CN" altLang="en-US" sz="1000" b="0" i="0" u="none" strike="noStrike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537895490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Instrumentation (Ch 4.3.7)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618029436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Beam position monitor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762596631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Pick-ups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4252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170296632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Cable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21260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21376207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Electronics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4252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189073117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Beam current monitor (AC)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1000" b="0" i="0" u="none" strike="noStrike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523631106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Pick-ups and front end electronics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66878744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Read out electronics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701902214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Beam current monitor (DC)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623165191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Detector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376254593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Read out electronics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387162723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Cable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843086739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Bunch length monitor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134501640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Streak camera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625796634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Optical platform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792711286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Beam profile monitor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867990757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X ray camera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383206084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Optical path and components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7731818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Beam loss monitor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07360545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Pin diodes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5800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638609688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Read out electronics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1450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005198972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Tune monitor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292839267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Electronics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950647819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Power amplifier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388455678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Kicker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81764674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Transverse feedback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817426332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Electronics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425746216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Kicker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918849299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Longitudinal feedback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CN" altLang="en-US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346755815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Electronics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501453211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   Kicker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401403270"/>
                  </a:ext>
                </a:extLst>
              </a:tr>
              <a:tr h="1185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633EEA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Synchronous light extraction area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755177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886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195"/>
    </mc:Choice>
    <mc:Fallback xmlns="">
      <p:transition spd="slow" advTm="19119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1010" y="71951"/>
            <a:ext cx="10515600" cy="692754"/>
          </a:xfrm>
        </p:spPr>
        <p:txBody>
          <a:bodyPr>
            <a:noAutofit/>
          </a:bodyPr>
          <a:lstStyle/>
          <a:p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Overall design requirement of the CEPC collider ring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E2D4-2725-4FFC-A6D2-3A56C1620C03}" type="slidenum">
              <a:rPr lang="zh-CN" altLang="en-US" smtClean="0"/>
              <a:t>3</a:t>
            </a:fld>
            <a:endParaRPr lang="zh-CN" altLang="en-US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740688" y="1249621"/>
            <a:ext cx="10727412" cy="1311803"/>
          </a:xfrm>
        </p:spPr>
        <p:txBody>
          <a:bodyPr>
            <a:no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 power per beam 30 MW (50 MW upgradable), 100 km, 2 interaction points</a:t>
            </a: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Higgs mode hold the 1st priority and compatible with the ttbar/W/Z modes.</a:t>
            </a: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Compatible with SPPC: 100km, section length, two machines share the most tunnels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017944" y="2606377"/>
            <a:ext cx="4258666" cy="3675006"/>
            <a:chOff x="7017944" y="2606377"/>
            <a:chExt cx="4258666" cy="3675006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F03FA768-514E-4CD0-AE8D-84678421D43D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017944" y="2920201"/>
              <a:ext cx="4258666" cy="3361182"/>
            </a:xfrm>
            <a:prstGeom prst="rect">
              <a:avLst/>
            </a:prstGeom>
          </p:spPr>
        </p:pic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F92CC108-355F-4D61-B0AB-068D405ED226}"/>
                </a:ext>
              </a:extLst>
            </p:cNvPr>
            <p:cNvSpPr txBox="1"/>
            <p:nvPr/>
          </p:nvSpPr>
          <p:spPr>
            <a:xfrm>
              <a:off x="7928225" y="2606377"/>
              <a:ext cx="29683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b="1" dirty="0"/>
                <a:t>Tunnel in the arc regions</a:t>
              </a:r>
              <a:endParaRPr lang="zh-CN" altLang="en-US" sz="1600" b="1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99134" y="2599567"/>
            <a:ext cx="5935066" cy="3763133"/>
            <a:chOff x="999134" y="2599567"/>
            <a:chExt cx="5935066" cy="3763133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034A3342-AC2E-4115-8929-02360B9868EB}"/>
                </a:ext>
              </a:extLst>
            </p:cNvPr>
            <p:cNvGrpSpPr/>
            <p:nvPr/>
          </p:nvGrpSpPr>
          <p:grpSpPr>
            <a:xfrm>
              <a:off x="999134" y="2947585"/>
              <a:ext cx="5935066" cy="3415115"/>
              <a:chOff x="999134" y="2795185"/>
              <a:chExt cx="5935066" cy="3415115"/>
            </a:xfrm>
          </p:grpSpPr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id="{A7CF7E98-04C4-4F68-B792-657190078545}"/>
                  </a:ext>
                </a:extLst>
              </p:cNvPr>
              <p:cNvPicPr/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92" t="12288" r="6214" b="13672"/>
              <a:stretch/>
            </p:blipFill>
            <p:spPr bwMode="auto">
              <a:xfrm>
                <a:off x="999134" y="2795185"/>
                <a:ext cx="5935066" cy="341511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7D19E0B-90C1-4379-93C4-0C54DFE166C2}"/>
                  </a:ext>
                </a:extLst>
              </p:cNvPr>
              <p:cNvSpPr txBox="1"/>
              <p:nvPr/>
            </p:nvSpPr>
            <p:spPr>
              <a:xfrm>
                <a:off x="3829050" y="4401513"/>
                <a:ext cx="20955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CC9900"/>
                    </a:solidFill>
                  </a:rPr>
                  <a:t>CEPC detectors</a:t>
                </a:r>
                <a:endParaRPr lang="zh-CN" altLang="en-US" b="1" dirty="0">
                  <a:solidFill>
                    <a:srgbClr val="CC9900"/>
                  </a:solidFill>
                </a:endParaRPr>
              </a:p>
            </p:txBody>
          </p:sp>
          <p:cxnSp>
            <p:nvCxnSpPr>
              <p:cNvPr id="7" name="直接箭头连接符 6">
                <a:extLst>
                  <a:ext uri="{FF2B5EF4-FFF2-40B4-BE49-F238E27FC236}">
                    <a16:creationId xmlns:a16="http://schemas.microsoft.com/office/drawing/2014/main" id="{AD1D750C-A557-4BEF-ACCE-978599E50A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562475" y="3333750"/>
                <a:ext cx="95252" cy="97155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箭头连接符 16">
                <a:extLst>
                  <a:ext uri="{FF2B5EF4-FFF2-40B4-BE49-F238E27FC236}">
                    <a16:creationId xmlns:a16="http://schemas.microsoft.com/office/drawing/2014/main" id="{7EEF41BF-F088-4F41-93EA-6414387E96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95700" y="4827032"/>
                <a:ext cx="742951" cy="103084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6C709730-7BBF-47FA-BA0C-9A7ED4B451B8}"/>
                </a:ext>
              </a:extLst>
            </p:cNvPr>
            <p:cNvSpPr txBox="1"/>
            <p:nvPr/>
          </p:nvSpPr>
          <p:spPr>
            <a:xfrm>
              <a:off x="3221198" y="2599567"/>
              <a:ext cx="23927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/>
                <a:t>CEPC+SPPC complex</a:t>
              </a:r>
              <a:endParaRPr lang="zh-CN" altLang="en-US" sz="1600" b="1" dirty="0"/>
            </a:p>
          </p:txBody>
        </p:sp>
      </p:grpSp>
      <p:sp>
        <p:nvSpPr>
          <p:cNvPr id="27" name="日期占位符 26">
            <a:extLst>
              <a:ext uri="{FF2B5EF4-FFF2-40B4-BE49-F238E27FC236}">
                <a16:creationId xmlns:a16="http://schemas.microsoft.com/office/drawing/2014/main" id="{ED4D9F2D-A608-4263-A7B5-D254CE806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92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7318" y="125509"/>
            <a:ext cx="11805346" cy="739657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Lattice design requirement of the CEPC collider ring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E2D4-2725-4FFC-A6D2-3A56C1620C03}" type="slidenum">
              <a:rPr lang="zh-CN" altLang="en-US" smtClean="0"/>
              <a:t>4</a:t>
            </a:fld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38199" y="6058502"/>
            <a:ext cx="4177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Ref: CEPC TDR, arXiv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2312.14363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838199" y="1176161"/>
            <a:ext cx="6858965" cy="472523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Basically 2 folded symmetry</a:t>
            </a:r>
          </a:p>
          <a:p>
            <a:pPr>
              <a:lnSpc>
                <a:spcPct val="100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interaction regions @ IP1 and IP3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rab waist collision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ocal chromaticity correction for the interaction region</a:t>
            </a:r>
          </a:p>
          <a:p>
            <a:pPr>
              <a:lnSpc>
                <a:spcPct val="100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RF acceleration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regions @ IP2 and IP4</a:t>
            </a:r>
            <a:endParaRPr lang="en-US" altLang="zh-CN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hared cavities for two beam @ ttbar, Higgs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flexible switching between compatible modes</a:t>
            </a:r>
          </a:p>
          <a:p>
            <a:pPr>
              <a:lnSpc>
                <a:spcPct val="10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arc sections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 aperture dipole and quadrupole magnets</a:t>
            </a:r>
          </a:p>
          <a:p>
            <a:pPr>
              <a:lnSpc>
                <a:spcPct val="10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short straight section 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on/off axis injection regions for different modes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dumping, gamma source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Providing polarized beam</a:t>
            </a:r>
          </a:p>
        </p:txBody>
      </p:sp>
      <p:sp>
        <p:nvSpPr>
          <p:cNvPr id="6" name="日期占位符 5">
            <a:extLst>
              <a:ext uri="{FF2B5EF4-FFF2-40B4-BE49-F238E27FC236}">
                <a16:creationId xmlns:a16="http://schemas.microsoft.com/office/drawing/2014/main" id="{21121BD0-9FB7-437A-96D3-AAE4D0674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6788692" y="1222887"/>
            <a:ext cx="5403308" cy="4632341"/>
            <a:chOff x="6611711" y="1164867"/>
            <a:chExt cx="5403308" cy="4632341"/>
          </a:xfrm>
        </p:grpSpPr>
        <p:pic>
          <p:nvPicPr>
            <p:cNvPr id="17" name="图片 16" descr="C:\Users\Yiwei\Desktop\CEPC及SPPC机器示意图-20230427\CEPC机器示意图-俯视-20230427-png.pn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08" t="9651" r="14508" b="10286"/>
            <a:stretch/>
          </p:blipFill>
          <p:spPr bwMode="auto">
            <a:xfrm>
              <a:off x="6611711" y="1164867"/>
              <a:ext cx="5403308" cy="463234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文本框 6"/>
            <p:cNvSpPr txBox="1"/>
            <p:nvPr/>
          </p:nvSpPr>
          <p:spPr>
            <a:xfrm>
              <a:off x="6810356" y="1628702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SS4</a:t>
              </a:r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701379" y="1686047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SS1</a:t>
              </a:r>
              <a:endParaRPr lang="zh-CN" altLang="en-US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466991" y="5218706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SS2</a:t>
              </a:r>
              <a:endParaRPr lang="zh-CN" altLang="en-US" dirty="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812286" y="5125657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SS3</a:t>
              </a:r>
              <a:endParaRPr lang="zh-CN" altLang="en-US" dirty="0"/>
            </a:p>
          </p:txBody>
        </p:sp>
      </p:grpSp>
      <p:sp>
        <p:nvSpPr>
          <p:cNvPr id="11" name="矩形 10"/>
          <p:cNvSpPr/>
          <p:nvPr/>
        </p:nvSpPr>
        <p:spPr>
          <a:xfrm>
            <a:off x="8953413" y="2787299"/>
            <a:ext cx="19823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SS: short straight section</a:t>
            </a:r>
            <a:endParaRPr lang="zh-CN" altLang="en-US" sz="14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3ED665B-FA53-4052-AE81-8B9B679FE2CB}"/>
              </a:ext>
            </a:extLst>
          </p:cNvPr>
          <p:cNvSpPr txBox="1"/>
          <p:nvPr/>
        </p:nvSpPr>
        <p:spPr>
          <a:xfrm>
            <a:off x="9596817" y="5863908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one short auxiliary tunnel per km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86429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Design Parameters 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2FA795AC-825D-4B20-809C-B809D0585F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7543608"/>
                  </p:ext>
                </p:extLst>
              </p:nvPr>
            </p:nvGraphicFramePr>
            <p:xfrm>
              <a:off x="2063551" y="1234374"/>
              <a:ext cx="7776865" cy="498604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84366">
                      <a:extLst>
                        <a:ext uri="{9D8B030D-6E8A-4147-A177-3AD203B41FA5}">
                          <a16:colId xmlns:a16="http://schemas.microsoft.com/office/drawing/2014/main" val="3130724924"/>
                        </a:ext>
                      </a:extLst>
                    </a:gridCol>
                    <a:gridCol w="1267094">
                      <a:extLst>
                        <a:ext uri="{9D8B030D-6E8A-4147-A177-3AD203B41FA5}">
                          <a16:colId xmlns:a16="http://schemas.microsoft.com/office/drawing/2014/main" val="1384768707"/>
                        </a:ext>
                      </a:extLst>
                    </a:gridCol>
                    <a:gridCol w="1266100">
                      <a:extLst>
                        <a:ext uri="{9D8B030D-6E8A-4147-A177-3AD203B41FA5}">
                          <a16:colId xmlns:a16="http://schemas.microsoft.com/office/drawing/2014/main" val="2215860670"/>
                        </a:ext>
                      </a:extLst>
                    </a:gridCol>
                    <a:gridCol w="1288939">
                      <a:extLst>
                        <a:ext uri="{9D8B030D-6E8A-4147-A177-3AD203B41FA5}">
                          <a16:colId xmlns:a16="http://schemas.microsoft.com/office/drawing/2014/main" val="2160745236"/>
                        </a:ext>
                      </a:extLst>
                    </a:gridCol>
                    <a:gridCol w="1370366">
                      <a:extLst>
                        <a:ext uri="{9D8B030D-6E8A-4147-A177-3AD203B41FA5}">
                          <a16:colId xmlns:a16="http://schemas.microsoft.com/office/drawing/2014/main" val="1529580387"/>
                        </a:ext>
                      </a:extLst>
                    </a:gridCol>
                  </a:tblGrid>
                  <a:tr h="159924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 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Higgs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W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𝒕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zh-CN" sz="10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0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𝒕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43973983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Number of IPs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6844132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Circumference (km)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r>
                            <a:rPr lang="en-GB" sz="1000" b="1" i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a:t>00</a:t>
                          </a:r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.0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4369306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SR power per beam (MW)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i="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30</a:t>
                          </a:r>
                          <a:endParaRPr lang="zh-CN" sz="1000" b="1" i="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6924279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Half crossing angle at IP (mrad)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938888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Bending radius (km)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117908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(GeV)</a:t>
                          </a:r>
                          <a:endParaRPr lang="zh-CN" sz="100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120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45.5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180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0737811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loss per turn (GeV)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1.8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0.357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9.1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8054874"/>
                      </a:ext>
                    </a:extLst>
                  </a:tr>
                  <a:tr h="168563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Damping time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 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(ms)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44.6/44.6/22.3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816/816/408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150/150/75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13.2/13.2/6.6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3280040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Piwinski angle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4.88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24.23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5.98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1.23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881907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number</a:t>
                          </a:r>
                          <a:endParaRPr lang="zh-CN" sz="100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268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11934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1297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35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0525379"/>
                      </a:ext>
                    </a:extLst>
                  </a:tr>
                  <a:tr h="312931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spacing (ns)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591 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(53% gap)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23 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(18% gap)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257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4524 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(53% gap)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40469167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population (10</a:t>
                          </a:r>
                          <a:r>
                            <a:rPr lang="en-GB" sz="10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0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1.35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91983858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current (mA)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803.5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84.1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3.3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36343106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Phase advance of arc FODO (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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9559549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Momentum compaction (10</a:t>
                          </a:r>
                          <a:r>
                            <a:rPr lang="en-GB" sz="10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-5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0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0117342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 functions at IP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0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0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(m/mm)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0.3/</a:t>
                          </a:r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0.13/</a:t>
                          </a:r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0.21/</a:t>
                          </a:r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1.04/</a:t>
                          </a:r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2.7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48152513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Emittance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 (nm/pm)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0.64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0.27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/1.4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0.87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/4.7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0820879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Betatron tune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317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/317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317/317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82985743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size at IP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 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(um/nm)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14/36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6/35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13/42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39/113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72635593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length (natural/total) (mm)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2.3/4.1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2.5/8.7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2.5/4.9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2.2/2.9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04260502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spread (natural/total) (%)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0.10/0.17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0.04/0.13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0.07/0.14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0.15/0.20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375094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acceptance (DA/RF) (%)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1.6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1.05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/2.6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65400228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Beam-beam parameters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0.015/0.11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0.004/0.127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0.012/0.113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0.071/0.1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30095449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voltage (GV)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15903090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frequency (MHz)</a:t>
                          </a:r>
                          <a:endParaRPr lang="zh-CN" sz="100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650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2173018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Longitudinal tune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0.049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0.035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0.062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0.078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43588452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lifetime (min)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altLang="zh-CN" sz="100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18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77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22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46996293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Hourglass Factor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0.97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0.89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67019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Luminosity per IP (10</a:t>
                          </a:r>
                          <a:r>
                            <a:rPr lang="en-GB" sz="10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34</a:t>
                          </a:r>
                          <a:r>
                            <a:rPr lang="en-GB" sz="1000" b="1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cm</a:t>
                          </a:r>
                          <a:r>
                            <a:rPr lang="en-GB" sz="10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–2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s</a:t>
                          </a:r>
                          <a:r>
                            <a:rPr lang="en-GB" sz="10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–1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5.0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115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0.5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77837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2FA795AC-825D-4B20-809C-B809D0585F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7543608"/>
                  </p:ext>
                </p:extLst>
              </p:nvPr>
            </p:nvGraphicFramePr>
            <p:xfrm>
              <a:off x="2063551" y="1234374"/>
              <a:ext cx="7776865" cy="498604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84366">
                      <a:extLst>
                        <a:ext uri="{9D8B030D-6E8A-4147-A177-3AD203B41FA5}">
                          <a16:colId xmlns:a16="http://schemas.microsoft.com/office/drawing/2014/main" val="3130724924"/>
                        </a:ext>
                      </a:extLst>
                    </a:gridCol>
                    <a:gridCol w="1267094">
                      <a:extLst>
                        <a:ext uri="{9D8B030D-6E8A-4147-A177-3AD203B41FA5}">
                          <a16:colId xmlns:a16="http://schemas.microsoft.com/office/drawing/2014/main" val="1384768707"/>
                        </a:ext>
                      </a:extLst>
                    </a:gridCol>
                    <a:gridCol w="1266100">
                      <a:extLst>
                        <a:ext uri="{9D8B030D-6E8A-4147-A177-3AD203B41FA5}">
                          <a16:colId xmlns:a16="http://schemas.microsoft.com/office/drawing/2014/main" val="2215860670"/>
                        </a:ext>
                      </a:extLst>
                    </a:gridCol>
                    <a:gridCol w="1288939">
                      <a:extLst>
                        <a:ext uri="{9D8B030D-6E8A-4147-A177-3AD203B41FA5}">
                          <a16:colId xmlns:a16="http://schemas.microsoft.com/office/drawing/2014/main" val="2160745236"/>
                        </a:ext>
                      </a:extLst>
                    </a:gridCol>
                    <a:gridCol w="1370366">
                      <a:extLst>
                        <a:ext uri="{9D8B030D-6E8A-4147-A177-3AD203B41FA5}">
                          <a16:colId xmlns:a16="http://schemas.microsoft.com/office/drawing/2014/main" val="1529580387"/>
                        </a:ext>
                      </a:extLst>
                    </a:gridCol>
                  </a:tblGrid>
                  <a:tr h="159924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 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Higgs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W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68000" t="-19231" r="-889" b="-30961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3973983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Number of IPs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6844132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Circumference (km)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r>
                            <a:rPr lang="en-GB" sz="1000" b="1" i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a:t>00</a:t>
                          </a:r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.0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4369306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SR power per beam (MW)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i="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30</a:t>
                          </a:r>
                          <a:endParaRPr lang="zh-CN" sz="1000" b="1" i="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6924279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Half crossing angle at IP (mrad)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938888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Bending radius (km)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117908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(GeV)</a:t>
                          </a:r>
                          <a:endParaRPr lang="zh-CN" sz="100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120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45.5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180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0737811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loss per turn (GeV)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1.8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0.357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9.1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8054874"/>
                      </a:ext>
                    </a:extLst>
                  </a:tr>
                  <a:tr h="168563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Damping time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 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(ms)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44.6/44.6/22.3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816/816/408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150/150/75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13.2/13.2/6.6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3280040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Piwinski angle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4.88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24.23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5.98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1.23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881907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number</a:t>
                          </a:r>
                          <a:endParaRPr lang="zh-CN" sz="100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268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11934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1297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35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0525379"/>
                      </a:ext>
                    </a:extLst>
                  </a:tr>
                  <a:tr h="312931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spacing (ns)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591 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(53% gap)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23 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(18% gap)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257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4524 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(53% gap)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40469167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population (10</a:t>
                          </a:r>
                          <a:r>
                            <a:rPr lang="en-GB" sz="10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0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1.35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91983858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current (mA)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803.5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84.1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3.3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36343106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Phase advance of arc FODO (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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9559549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Momentum compaction (10</a:t>
                          </a:r>
                          <a:r>
                            <a:rPr lang="en-GB" sz="10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-5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0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0117342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 functions at IP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0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0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(m/mm)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0.3/</a:t>
                          </a:r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0.13/</a:t>
                          </a:r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0.21/</a:t>
                          </a:r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1.04/</a:t>
                          </a:r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2.7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48152513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Emittance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 (nm/pm)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0.64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0.27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/1.4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0.87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/4.7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0820879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Betatron tune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317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/317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317/317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82985743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size at IP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 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(um/nm)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14/36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6/35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13/42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39/113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72635593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length (natural/total) (mm)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2.3/4.1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2.5/8.7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2.5/4.9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2.2/2.9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04260502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spread (natural/total) (%)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0.10/0.17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0.04/0.13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0.07/0.14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0.15/0.20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375094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acceptance (DA/RF) (%)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1.6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1.05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/2.5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/2.6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65400228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Beam-beam parameters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/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0.015/0.11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0.004/0.127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0.012/0.113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0.071/0.1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30095449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voltage (GV)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15903090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frequency (MHz)</a:t>
                          </a:r>
                          <a:endParaRPr lang="zh-CN" sz="100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650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2173018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Longitudinal tune </a:t>
                          </a:r>
                          <a:r>
                            <a:rPr lang="en-GB" sz="100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0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0.049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0.035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0.062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0.078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43588452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lifetime (min)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altLang="zh-CN" sz="100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18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77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22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46996293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Hourglass Factor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0.97</a:t>
                          </a:r>
                          <a:endParaRPr lang="zh-CN" sz="10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0.89</a:t>
                          </a:r>
                          <a:endParaRPr lang="zh-CN" sz="10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670191"/>
                      </a:ext>
                    </a:extLst>
                  </a:tr>
                  <a:tr h="160912">
                    <a:tc>
                      <a:txBody>
                        <a:bodyPr/>
                        <a:lstStyle/>
                        <a:p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Luminosity per IP (10</a:t>
                          </a:r>
                          <a:r>
                            <a:rPr lang="en-GB" sz="10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34</a:t>
                          </a:r>
                          <a:r>
                            <a:rPr lang="en-GB" sz="1000" b="1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cm</a:t>
                          </a:r>
                          <a:r>
                            <a:rPr lang="en-GB" sz="10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–2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s</a:t>
                          </a:r>
                          <a:r>
                            <a:rPr lang="en-GB" sz="10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–1</a:t>
                          </a:r>
                          <a:r>
                            <a:rPr lang="en-GB" sz="1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5.0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115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0.5</a:t>
                          </a:r>
                          <a:endParaRPr lang="zh-CN" sz="100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77837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矩形 5"/>
          <p:cNvSpPr/>
          <p:nvPr/>
        </p:nvSpPr>
        <p:spPr>
          <a:xfrm>
            <a:off x="9959752" y="2060848"/>
            <a:ext cx="2040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𝛽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∗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emittance chosen for luminosity</a:t>
            </a:r>
          </a:p>
          <a:p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adequate bunch population Ne for the luminosity and the achievable energy acceptance for lattice design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03367" y="6347724"/>
            <a:ext cx="4177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Ref: CEPC TDR, arXiv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2312.14363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22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671"/>
    </mc:Choice>
    <mc:Fallback xmlns="">
      <p:transition spd="slow" advTm="4167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60296" y="6309320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Lattice of the CEPC collider ring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142651" y="1209675"/>
            <a:ext cx="9421926" cy="5214329"/>
            <a:chOff x="1142651" y="889635"/>
            <a:chExt cx="9421926" cy="52143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57401" y="3600051"/>
              <a:ext cx="4545838" cy="2503913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2651" y="889635"/>
              <a:ext cx="4456400" cy="2541757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1763953" y="1168159"/>
              <a:ext cx="39501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ttbar: </a:t>
              </a:r>
              <a:r>
                <a:rPr lang="el-GR" altLang="zh-CN" dirty="0"/>
                <a:t>β</a:t>
              </a:r>
              <a:r>
                <a:rPr lang="en-US" altLang="zh-CN" dirty="0"/>
                <a:t>=1.04m/2.7mm, εx=1.4nm, </a:t>
              </a:r>
              <a:r>
                <a:rPr lang="el-GR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dirty="0"/>
                <a:t>90/90 deg </a:t>
              </a:r>
              <a:endParaRPr lang="zh-CN" altLang="en-US" dirty="0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59547" y="889636"/>
              <a:ext cx="4362710" cy="2458029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6553109" y="1168159"/>
              <a:ext cx="39501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Higgs: </a:t>
              </a:r>
              <a:r>
                <a:rPr lang="el-GR" altLang="zh-CN" dirty="0"/>
                <a:t>β</a:t>
              </a:r>
              <a:r>
                <a:rPr lang="en-US" altLang="zh-CN" dirty="0"/>
                <a:t>=0.30m/1mm, εx=0.64nm, </a:t>
              </a:r>
            </a:p>
            <a:p>
              <a:r>
                <a:rPr lang="el-GR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dirty="0"/>
                <a:t>90/90 deg </a:t>
              </a:r>
              <a:endParaRPr lang="zh-CN" altLang="en-US" dirty="0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98792" y="3622911"/>
              <a:ext cx="4439319" cy="2481053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1877832" y="3802649"/>
              <a:ext cx="37223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W: </a:t>
              </a:r>
              <a:r>
                <a:rPr lang="el-GR" altLang="zh-CN" dirty="0"/>
                <a:t>β</a:t>
              </a:r>
              <a:r>
                <a:rPr lang="en-US" altLang="zh-CN" dirty="0"/>
                <a:t>=0.21m/1mm, εx=0.87nm, </a:t>
              </a:r>
              <a:r>
                <a:rPr lang="el-GR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dirty="0"/>
                <a:t>60/60 deg </a:t>
              </a:r>
              <a:endParaRPr lang="zh-CN" altLang="en-US" dirty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614447" y="3779789"/>
              <a:ext cx="39501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Z: </a:t>
              </a:r>
              <a:r>
                <a:rPr lang="el-GR" altLang="zh-CN" dirty="0"/>
                <a:t>β</a:t>
              </a:r>
              <a:r>
                <a:rPr lang="en-US" altLang="zh-CN" dirty="0"/>
                <a:t>=0.13m/0.9mm, εx=0.27nm,</a:t>
              </a:r>
              <a:r>
                <a:rPr lang="el-GR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μ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dirty="0"/>
                <a:t>60/60 deg 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6904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195"/>
    </mc:Choice>
    <mc:Fallback xmlns="">
      <p:transition spd="slow" advTm="19119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06264" y="3172920"/>
            <a:ext cx="4248472" cy="3280416"/>
            <a:chOff x="6611711" y="1164867"/>
            <a:chExt cx="5403308" cy="4632341"/>
          </a:xfrm>
        </p:grpSpPr>
        <p:pic>
          <p:nvPicPr>
            <p:cNvPr id="10" name="图片 9" descr="C:\Users\Yiwei\Desktop\CEPC及SPPC机器示意图-20230427\CEPC机器示意图-俯视-20230427-png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08" t="9651" r="14508" b="10286"/>
            <a:stretch/>
          </p:blipFill>
          <p:spPr bwMode="auto">
            <a:xfrm>
              <a:off x="6611711" y="1164867"/>
              <a:ext cx="5403308" cy="463234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1" name="文本框 10"/>
            <p:cNvSpPr txBox="1"/>
            <p:nvPr/>
          </p:nvSpPr>
          <p:spPr>
            <a:xfrm>
              <a:off x="6810356" y="1628702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SS4</a:t>
              </a:r>
              <a:endParaRPr lang="zh-CN" altLang="en-US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701379" y="1686047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SS1</a:t>
              </a:r>
              <a:endParaRPr lang="zh-CN" altLang="en-US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0466991" y="5218706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SS2</a:t>
              </a:r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812286" y="5125657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SS3</a:t>
              </a:r>
              <a:endParaRPr lang="zh-CN" altLang="en-US" dirty="0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367" y="3167834"/>
            <a:ext cx="3833817" cy="328550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052736"/>
            <a:ext cx="10972800" cy="2071131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curved arc sections, each with a length of 10270.44 m</a:t>
            </a:r>
          </a:p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curved arc sections, each with a length of 10185.70 m</a:t>
            </a:r>
          </a:p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interaction regions (IRs), IP1/IP3, each with a length of 3337.13 m </a:t>
            </a:r>
          </a:p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linear sections for RF, IP2/IP4, each with a length of 3776.90 m</a:t>
            </a:r>
          </a:p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linear sections, each with a length of 986.84 </a:t>
            </a: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zh-CN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Geometry of the collider ring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/>
          </a:p>
        </p:txBody>
      </p:sp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7668319" y="4244119"/>
            <a:ext cx="4476353" cy="2353233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5"/>
          <a:stretch>
            <a:fillRect/>
          </a:stretch>
        </p:blipFill>
        <p:spPr>
          <a:xfrm>
            <a:off x="7828849" y="3140968"/>
            <a:ext cx="4243815" cy="109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56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Beam lifetime of lattice + beam beam(w-s) + Beamstrahlung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ontent Placeholder 2"/>
              <p:cNvSpPr txBox="1">
                <a:spLocks/>
              </p:cNvSpPr>
              <p:nvPr/>
            </p:nvSpPr>
            <p:spPr>
              <a:xfrm>
                <a:off x="1032114" y="1115964"/>
                <a:ext cx="10441160" cy="18089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1000"/>
                  </a:spcAft>
                  <a:buClr>
                    <a:srgbClr val="FFC000"/>
                  </a:buClr>
                  <a:buSzPct val="80000"/>
                  <a:buFont typeface="Wingdings" pitchFamily="2" charset="2"/>
                  <a:buChar char="n"/>
                  <a:defRPr sz="2800" b="0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400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beam lifetime including both beam-beam and lattice are optimized with large number of nonlinear knobs </a:t>
                </a:r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algorithm of  multi-objective differential evolution (MODE)#</a:t>
                </a: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1" indent="-342900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Clr>
                    <a:srgbClr val="FFC000"/>
                  </a:buClr>
                  <a:buSzPct val="80000"/>
                  <a:buFont typeface="Wingdings" pitchFamily="2" charset="2"/>
                  <a:buChar char="n"/>
                </a:pPr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lifetime with bare lattice + beam beam (weak-strong) + beamstrahlung fulfill the requirements of the H/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altLang="zh-CN" sz="1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e>
                    </m:acc>
                    <m:r>
                      <a:rPr lang="en-US" altLang="zh-CN" sz="18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/W modes. </a:t>
                </a:r>
              </a:p>
              <a:p>
                <a:pPr marL="342900" lvl="1" indent="-342900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Clr>
                    <a:srgbClr val="FFC000"/>
                  </a:buClr>
                  <a:buSzPct val="80000"/>
                  <a:buFont typeface="Wingdings" pitchFamily="2" charset="2"/>
                  <a:buChar char="n"/>
                </a:pPr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More realistic requirement of the Z mode beam lifetime should be carried out.</a:t>
                </a:r>
              </a:p>
            </p:txBody>
          </p:sp>
        </mc:Choice>
        <mc:Fallback xmlns="">
          <p:sp>
            <p:nvSpPr>
              <p:cNvPr id="2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114" y="1115964"/>
                <a:ext cx="10441160" cy="1808980"/>
              </a:xfrm>
              <a:prstGeom prst="rect">
                <a:avLst/>
              </a:prstGeom>
              <a:blipFill>
                <a:blip r:embed="rId3"/>
                <a:stretch>
                  <a:fillRect l="-117" t="-3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文本框 25"/>
          <p:cNvSpPr txBox="1"/>
          <p:nvPr/>
        </p:nvSpPr>
        <p:spPr>
          <a:xfrm>
            <a:off x="1431464" y="5402244"/>
            <a:ext cx="62302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#J. Wu, Y. Zhang, Q. Qin, Y. Wang, C. Yu, D. Zhou, NIMA 959 (2020) 163517.</a:t>
            </a:r>
          </a:p>
          <a:p>
            <a:r>
              <a:rPr lang="en-US" altLang="zh-CN" sz="1400" dirty="0"/>
              <a:t>J. Wu, Y. Zhang, Q. Qin, doi:10.18429/JACoW-IPAC2019-MOPGW051, IPAC19.</a:t>
            </a:r>
          </a:p>
          <a:p>
            <a:r>
              <a:rPr lang="en-US" altLang="zh-CN" sz="1400" dirty="0"/>
              <a:t>Y. Zhang et al, doi:10.18429/JACoW-eeFACT2018-TUYBA04, eeFACT2018.</a:t>
            </a:r>
          </a:p>
          <a:p>
            <a:r>
              <a:rPr lang="en-US" altLang="zh-CN" sz="1400" dirty="0"/>
              <a:t>K. Oide, FCCIS 2022 workshop, Dec. 06, 2022.</a:t>
            </a:r>
            <a:endParaRPr lang="zh-CN" altLang="en-US" sz="1400" dirty="0"/>
          </a:p>
        </p:txBody>
      </p:sp>
      <p:sp>
        <p:nvSpPr>
          <p:cNvPr id="27" name="文本框 26"/>
          <p:cNvSpPr txBox="1"/>
          <p:nvPr/>
        </p:nvSpPr>
        <p:spPr>
          <a:xfrm>
            <a:off x="7680176" y="62068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Y. Zhang, Y. Wang, D. Wang, H. Geng, Z. Duan</a:t>
            </a:r>
            <a:endParaRPr lang="zh-CN" altLang="en-US" dirty="0"/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145697"/>
              </p:ext>
            </p:extLst>
          </p:nvPr>
        </p:nvGraphicFramePr>
        <p:xfrm>
          <a:off x="1442671" y="2859332"/>
          <a:ext cx="8640960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9733">
                  <a:extLst>
                    <a:ext uri="{9D8B030D-6E8A-4147-A177-3AD203B41FA5}">
                      <a16:colId xmlns:a16="http://schemas.microsoft.com/office/drawing/2014/main" val="1694028077"/>
                    </a:ext>
                  </a:extLst>
                </a:gridCol>
                <a:gridCol w="1267038">
                  <a:extLst>
                    <a:ext uri="{9D8B030D-6E8A-4147-A177-3AD203B41FA5}">
                      <a16:colId xmlns:a16="http://schemas.microsoft.com/office/drawing/2014/main" val="239353393"/>
                    </a:ext>
                  </a:extLst>
                </a:gridCol>
                <a:gridCol w="1520446">
                  <a:extLst>
                    <a:ext uri="{9D8B030D-6E8A-4147-A177-3AD203B41FA5}">
                      <a16:colId xmlns:a16="http://schemas.microsoft.com/office/drawing/2014/main" val="473335029"/>
                    </a:ext>
                  </a:extLst>
                </a:gridCol>
                <a:gridCol w="1393743">
                  <a:extLst>
                    <a:ext uri="{9D8B030D-6E8A-4147-A177-3AD203B41FA5}">
                      <a16:colId xmlns:a16="http://schemas.microsoft.com/office/drawing/2014/main" val="1539240222"/>
                    </a:ext>
                  </a:extLst>
                </a:gridCol>
              </a:tblGrid>
              <a:tr h="286826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ttbar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049220"/>
                  </a:ext>
                </a:extLst>
              </a:tr>
              <a:tr h="2868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lifetime </a:t>
                      </a:r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requirement</a:t>
                      </a: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top-up</a:t>
                      </a:r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injection</a:t>
                      </a:r>
                      <a:r>
                        <a:rPr lang="en-US" altLang="zh-CN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[min]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229023"/>
                  </a:ext>
                </a:extLst>
              </a:tr>
              <a:tr h="2868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Bhabha</a:t>
                      </a: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lifetime [min]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629298"/>
                  </a:ext>
                </a:extLst>
              </a:tr>
              <a:tr h="4954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 lattice + beambeam + beamstrahlung beam lifetime [min]</a:t>
                      </a:r>
                      <a:endParaRPr lang="zh-CN" altLang="en-US" sz="16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zh-CN" altLang="en-US" sz="16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altLang="en-US" sz="16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zh-CN" altLang="en-US" sz="16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364402"/>
                  </a:ext>
                </a:extLst>
              </a:tr>
              <a:tr h="4954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Simulated lattice + beambeam + beamstrahlung beam lifetime [min]</a:t>
                      </a:r>
                      <a:endParaRPr lang="zh-CN" altLang="en-US" sz="16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  <a:endParaRPr lang="zh-CN" altLang="en-US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</a:t>
                      </a:r>
                      <a:endParaRPr lang="zh-CN" altLang="en-US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  <a:endParaRPr lang="zh-CN" altLang="en-US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311918"/>
                  </a:ext>
                </a:extLst>
              </a:tr>
              <a:tr h="286826">
                <a:tc>
                  <a:txBody>
                    <a:bodyPr/>
                    <a:lstStyle/>
                    <a:p>
                      <a:pPr lvl="0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Crab sextupole</a:t>
                      </a:r>
                      <a:r>
                        <a:rPr lang="en-US" altLang="zh-CN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strength [%]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669794"/>
                  </a:ext>
                </a:extLst>
              </a:tr>
            </a:tbl>
          </a:graphicData>
        </a:graphic>
      </p:graphicFrame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99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397009"/>
            <a:ext cx="11175032" cy="4840303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Using an integrated </a:t>
            </a:r>
            <a:r>
              <a:rPr lang="en-US" altLang="zh-CN" sz="2000" dirty="0"/>
              <a:t>simulation </a:t>
            </a:r>
            <a:r>
              <a:rPr lang="en-US" altLang="zh-CN" sz="2000" dirty="0" smtClean="0"/>
              <a:t>code in APES-T (</a:t>
            </a:r>
            <a:r>
              <a:rPr lang="en-US" altLang="zh-CN" sz="2000" dirty="0"/>
              <a:t>IHEP homemade, in progress</a:t>
            </a:r>
            <a:r>
              <a:rPr lang="en-US" altLang="zh-CN" sz="2000" dirty="0" smtClean="0"/>
              <a:t>) which can implement </a:t>
            </a:r>
            <a:r>
              <a:rPr lang="en-US" altLang="zh-CN" sz="2000" b="1" dirty="0"/>
              <a:t>element-by-element tracking </a:t>
            </a:r>
            <a:r>
              <a:rPr lang="en-US" altLang="zh-CN" sz="2000" b="1" dirty="0" smtClean="0"/>
              <a:t>with strong-strong </a:t>
            </a:r>
            <a:r>
              <a:rPr lang="en-US" altLang="zh-CN" sz="2000" b="1" dirty="0"/>
              <a:t>beam-beam interaction and </a:t>
            </a:r>
            <a:r>
              <a:rPr lang="en-US" altLang="zh-CN" sz="2000" b="1" dirty="0" smtClean="0"/>
              <a:t>lattice*</a:t>
            </a:r>
            <a:endParaRPr lang="zh-CN" altLang="en-US" sz="2000" b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4000" y="115053"/>
            <a:ext cx="11838000" cy="725470"/>
          </a:xfrm>
        </p:spPr>
        <p:txBody>
          <a:bodyPr>
            <a:noAutofit/>
          </a:bodyPr>
          <a:lstStyle/>
          <a:p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Beam lifetime of lattice + beam beam(s-s) + Beamstrahlung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273000" y="1016360"/>
            <a:ext cx="6541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/>
              <a:t>Ref: </a:t>
            </a:r>
            <a:r>
              <a:rPr lang="zh-CN" altLang="en-US" sz="1400" dirty="0" smtClean="0"/>
              <a:t>Z</a:t>
            </a:r>
            <a:r>
              <a:rPr lang="zh-CN" altLang="en-US" sz="1400" dirty="0"/>
              <a:t>. Li, Y. Zhang, K. Ohmi, D. Zhou, Y. Wang, G. </a:t>
            </a:r>
            <a:r>
              <a:rPr lang="zh-CN" altLang="en-US" sz="1400" dirty="0" smtClean="0"/>
              <a:t>Xu</a:t>
            </a:r>
            <a:r>
              <a:rPr lang="en-US" altLang="zh-CN" sz="1400" dirty="0" smtClean="0"/>
              <a:t>, strong-strong beam-beam simulations with realistic lattices of  circular e+e- colliders, paper submitted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表格 11">
                <a:extLst>
                  <a:ext uri="{FF2B5EF4-FFF2-40B4-BE49-F238E27FC236}">
                    <a16:creationId xmlns:a16="http://schemas.microsoft.com/office/drawing/2014/main" id="{096D6C67-CBD6-3EA6-0919-70A4A563B69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3601882"/>
                  </p:ext>
                </p:extLst>
              </p:nvPr>
            </p:nvGraphicFramePr>
            <p:xfrm>
              <a:off x="686795" y="2648609"/>
              <a:ext cx="3947323" cy="1967548"/>
            </p:xfrm>
            <a:graphic>
              <a:graphicData uri="http://schemas.openxmlformats.org/drawingml/2006/table">
                <a:tbl>
                  <a:tblPr firstRow="1" firstCol="1" lastCol="1" bandRow="1" bandCol="1">
                    <a:tableStyleId>{5A111915-BE36-4E01-A7E5-04B1672EAD32}</a:tableStyleId>
                  </a:tblPr>
                  <a:tblGrid>
                    <a:gridCol w="1787083">
                      <a:extLst>
                        <a:ext uri="{9D8B030D-6E8A-4147-A177-3AD203B41FA5}">
                          <a16:colId xmlns:a16="http://schemas.microsoft.com/office/drawing/2014/main" val="2401903964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3029033029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470838912"/>
                        </a:ext>
                      </a:extLst>
                    </a:gridCol>
                  </a:tblGrid>
                  <a:tr h="598841">
                    <a:tc>
                      <a:txBody>
                        <a:bodyPr/>
                        <a:lstStyle/>
                        <a:p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Equilibrium bunch </a:t>
                          </a:r>
                          <a:r>
                            <a:rPr lang="en-US" altLang="zh-CN" sz="1400" b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(e-</a:t>
                          </a:r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Injected bunch</a:t>
                          </a:r>
                          <a:r>
                            <a:rPr lang="en-US" altLang="zh-CN" sz="1400" b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(e</a:t>
                          </a:r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7537291"/>
                      </a:ext>
                    </a:extLst>
                  </a:tr>
                  <a:tr h="14515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𝑥</m:t>
                                  </m:r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b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nm)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0.66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1.26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4877847"/>
                      </a:ext>
                    </a:extLst>
                  </a:tr>
                  <a:tr h="14515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𝑦</m:t>
                                  </m:r>
                                  <m:r>
                                    <a:rPr lang="en-US" altLang="zh-CN" sz="14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(pm)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1.35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153674"/>
                      </a:ext>
                    </a:extLst>
                  </a:tr>
                  <a:tr h="145150">
                    <a:tc>
                      <a:txBody>
                        <a:bodyPr/>
                        <a:lstStyle/>
                        <a:p>
                          <a:r>
                            <a:rPr lang="en-US" altLang="zh-CN" sz="1400" b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 length (mm</a:t>
                          </a:r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4.1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1.85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1965449"/>
                      </a:ext>
                    </a:extLst>
                  </a:tr>
                  <a:tr h="14515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altLang="zh-CN" sz="1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 (%)</a:t>
                          </a:r>
                          <a:endParaRPr lang="zh-CN" altLang="zh-CN" sz="1400" b="1" dirty="0" smtClean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0.17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0.099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465050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表格 11">
                <a:extLst>
                  <a:ext uri="{FF2B5EF4-FFF2-40B4-BE49-F238E27FC236}">
                    <a16:creationId xmlns:a16="http://schemas.microsoft.com/office/drawing/2014/main" id="{096D6C67-CBD6-3EA6-0919-70A4A563B69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3601882"/>
                  </p:ext>
                </p:extLst>
              </p:nvPr>
            </p:nvGraphicFramePr>
            <p:xfrm>
              <a:off x="686795" y="2648609"/>
              <a:ext cx="3947323" cy="1967548"/>
            </p:xfrm>
            <a:graphic>
              <a:graphicData uri="http://schemas.openxmlformats.org/drawingml/2006/table">
                <a:tbl>
                  <a:tblPr firstRow="1" firstCol="1" lastCol="1" bandRow="1" bandCol="1">
                    <a:tableStyleId>{5A111915-BE36-4E01-A7E5-04B1672EAD32}</a:tableStyleId>
                  </a:tblPr>
                  <a:tblGrid>
                    <a:gridCol w="1787083">
                      <a:extLst>
                        <a:ext uri="{9D8B030D-6E8A-4147-A177-3AD203B41FA5}">
                          <a16:colId xmlns:a16="http://schemas.microsoft.com/office/drawing/2014/main" val="2401903964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3029033029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470838912"/>
                        </a:ext>
                      </a:extLst>
                    </a:gridCol>
                  </a:tblGrid>
                  <a:tr h="731520">
                    <a:tc>
                      <a:txBody>
                        <a:bodyPr/>
                        <a:lstStyle/>
                        <a:p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Equilibrium bunch </a:t>
                          </a:r>
                          <a:r>
                            <a:rPr lang="en-US" altLang="zh-CN" sz="1400" b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(e-</a:t>
                          </a:r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Injected bunch</a:t>
                          </a:r>
                          <a:r>
                            <a:rPr lang="en-US" altLang="zh-CN" sz="1400" b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(e</a:t>
                          </a:r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753729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2"/>
                          <a:stretch>
                            <a:fillRect l="-340" t="-237255" r="-121088" b="-3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0.66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1.26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4877847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2"/>
                          <a:stretch>
                            <a:fillRect l="-340" t="-324528" r="-121088" b="-20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1.35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15367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altLang="zh-CN" sz="1400" b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 length (mm</a:t>
                          </a:r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4.1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1.85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196544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altLang="zh-CN" sz="1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 (%)</a:t>
                          </a:r>
                          <a:endParaRPr lang="zh-CN" altLang="zh-CN" sz="1400" b="1" dirty="0" smtClean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0.17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0.099</a:t>
                          </a:r>
                          <a:endParaRPr lang="zh-CN" altLang="en-US" sz="140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4650508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3" name="Picture 2">
            <a:extLst>
              <a:ext uri="{FF2B5EF4-FFF2-40B4-BE49-F238E27FC236}">
                <a16:creationId xmlns:a16="http://schemas.microsoft.com/office/drawing/2014/main" id="{3BEB24E5-CFB0-9C7A-DF6E-761495C66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2652230"/>
            <a:ext cx="3244761" cy="215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137F7191-B9C9-D5DE-4D74-77E7116F0034}"/>
              </a:ext>
            </a:extLst>
          </p:cNvPr>
          <p:cNvSpPr txBox="1"/>
          <p:nvPr/>
        </p:nvSpPr>
        <p:spPr>
          <a:xfrm>
            <a:off x="703277" y="5042680"/>
            <a:ext cx="95050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smtClean="0"/>
              <a:t>The </a:t>
            </a:r>
            <a:r>
              <a:rPr lang="en-US" altLang="zh-CN" dirty="0"/>
              <a:t>injection pattern reaches a stable state equivalent to the equilibrium collision after 2000 turns, with a lifetime of approximately </a:t>
            </a:r>
            <a:r>
              <a:rPr lang="en-US" altLang="zh-CN" b="1" dirty="0">
                <a:solidFill>
                  <a:srgbClr val="FF0000"/>
                </a:solidFill>
              </a:rPr>
              <a:t>40-50 minutes</a:t>
            </a:r>
            <a:r>
              <a:rPr lang="en-US" altLang="zh-CN" dirty="0"/>
              <a:t>. The particle loss before stability is about 0.06%.</a:t>
            </a:r>
            <a:endParaRPr lang="zh-CN" altLang="en-US" dirty="0"/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77C9F6D3-CCCC-497D-BF08-7BBF16968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617" y="2655242"/>
            <a:ext cx="3292164" cy="217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84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32259</TotalTime>
  <Words>2999</Words>
  <Application>Microsoft Office PowerPoint</Application>
  <PresentationFormat>宽屏</PresentationFormat>
  <Paragraphs>775</Paragraphs>
  <Slides>23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MS Mincho</vt:lpstr>
      <vt:lpstr>等线</vt:lpstr>
      <vt:lpstr>宋体</vt:lpstr>
      <vt:lpstr>微软雅黑</vt:lpstr>
      <vt:lpstr>Arial</vt:lpstr>
      <vt:lpstr>Arial Black</vt:lpstr>
      <vt:lpstr>Calibri</vt:lpstr>
      <vt:lpstr>Cambria Math</vt:lpstr>
      <vt:lpstr>Symbol</vt:lpstr>
      <vt:lpstr>Times New Roman</vt:lpstr>
      <vt:lpstr>Wingdings</vt:lpstr>
      <vt:lpstr>Office 主题</vt:lpstr>
      <vt:lpstr>PowerPoint 演示文稿</vt:lpstr>
      <vt:lpstr>Outline</vt:lpstr>
      <vt:lpstr>Overall design requirement of the CEPC collider ring</vt:lpstr>
      <vt:lpstr>Lattice design requirement of the CEPC collider ring</vt:lpstr>
      <vt:lpstr>PowerPoint 演示文稿</vt:lpstr>
      <vt:lpstr>PowerPoint 演示文稿</vt:lpstr>
      <vt:lpstr>Geometry of the collider ring</vt:lpstr>
      <vt:lpstr>PowerPoint 演示文稿</vt:lpstr>
      <vt:lpstr>Beam lifetime of lattice + beam beam(s-s) + Beamstrahlung</vt:lpstr>
      <vt:lpstr>PowerPoint 演示文稿</vt:lpstr>
      <vt:lpstr>Super conducting final quadrupoles for all modes</vt:lpstr>
      <vt:lpstr>Lattice design of the ARC region</vt:lpstr>
      <vt:lpstr>PowerPoint 演示文稿</vt:lpstr>
      <vt:lpstr>PowerPoint 演示文稿</vt:lpstr>
      <vt:lpstr>PowerPoint 演示文稿</vt:lpstr>
      <vt:lpstr>PowerPoint 演示文稿</vt:lpstr>
      <vt:lpstr>Alignment requirement</vt:lpstr>
      <vt:lpstr>PowerPoint 演示文稿</vt:lpstr>
      <vt:lpstr>EDR plans for the collider ring lattice</vt:lpstr>
      <vt:lpstr>Summary</vt:lpstr>
      <vt:lpstr>backup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webuser</cp:lastModifiedBy>
  <cp:revision>4466</cp:revision>
  <cp:lastPrinted>2022-11-06T05:19:21Z</cp:lastPrinted>
  <dcterms:created xsi:type="dcterms:W3CDTF">2012-09-04T11:33:36Z</dcterms:created>
  <dcterms:modified xsi:type="dcterms:W3CDTF">2024-01-22T07:04:38Z</dcterms:modified>
</cp:coreProperties>
</file>