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7"/>
  </p:notesMasterIdLst>
  <p:sldIdLst>
    <p:sldId id="699" r:id="rId2"/>
    <p:sldId id="386" r:id="rId3"/>
    <p:sldId id="388" r:id="rId4"/>
    <p:sldId id="697" r:id="rId5"/>
    <p:sldId id="394" r:id="rId6"/>
    <p:sldId id="395" r:id="rId7"/>
    <p:sldId id="399" r:id="rId8"/>
    <p:sldId id="400" r:id="rId9"/>
    <p:sldId id="401" r:id="rId10"/>
    <p:sldId id="703" r:id="rId11"/>
    <p:sldId id="415" r:id="rId12"/>
    <p:sldId id="702" r:id="rId13"/>
    <p:sldId id="700" r:id="rId14"/>
    <p:sldId id="412" r:id="rId15"/>
    <p:sldId id="413" r:id="rId16"/>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3399"/>
    <a:srgbClr val="D10DA7"/>
    <a:srgbClr val="0000FF"/>
    <a:srgbClr val="DAA6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15" autoAdjust="0"/>
  </p:normalViewPr>
  <p:slideViewPr>
    <p:cSldViewPr snapToGrid="0">
      <p:cViewPr varScale="1">
        <p:scale>
          <a:sx n="79" d="100"/>
          <a:sy n="79" d="100"/>
        </p:scale>
        <p:origin x="101"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3508"/>
          </a:xfrm>
          <a:prstGeom prst="rect">
            <a:avLst/>
          </a:prstGeom>
        </p:spPr>
        <p:txBody>
          <a:bodyPr vert="horz" lIns="99048" tIns="49524" rIns="99048" bIns="49524"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3508"/>
          </a:xfrm>
          <a:prstGeom prst="rect">
            <a:avLst/>
          </a:prstGeom>
        </p:spPr>
        <p:txBody>
          <a:bodyPr vert="horz" lIns="99048" tIns="49524" rIns="99048" bIns="49524" rtlCol="0"/>
          <a:lstStyle>
            <a:lvl1pPr algn="r">
              <a:defRPr sz="1300"/>
            </a:lvl1pPr>
          </a:lstStyle>
          <a:p>
            <a:fld id="{45817637-105E-40B7-AB88-76C266EAD6CE}" type="datetimeFigureOut">
              <a:rPr lang="zh-CN" altLang="en-US" smtClean="0"/>
              <a:t>2024/1/22</a:t>
            </a:fld>
            <a:endParaRPr lang="zh-CN" altLang="en-US"/>
          </a:p>
        </p:txBody>
      </p:sp>
      <p:sp>
        <p:nvSpPr>
          <p:cNvPr id="4" name="幻灯片图像占位符 3"/>
          <p:cNvSpPr>
            <a:spLocks noGrp="1" noRot="1" noChangeAspect="1"/>
          </p:cNvSpPr>
          <p:nvPr>
            <p:ph type="sldImg" idx="2"/>
          </p:nvPr>
        </p:nvSpPr>
        <p:spPr>
          <a:xfrm>
            <a:off x="481013" y="1279525"/>
            <a:ext cx="6142037" cy="3454400"/>
          </a:xfrm>
          <a:prstGeom prst="rect">
            <a:avLst/>
          </a:prstGeom>
          <a:noFill/>
          <a:ln w="12700">
            <a:solidFill>
              <a:prstClr val="black"/>
            </a:solidFill>
          </a:ln>
        </p:spPr>
        <p:txBody>
          <a:bodyPr vert="horz" lIns="99048" tIns="49524" rIns="99048" bIns="49524" rtlCol="0" anchor="ctr"/>
          <a:lstStyle/>
          <a:p>
            <a:endParaRPr lang="zh-CN" altLang="en-US"/>
          </a:p>
        </p:txBody>
      </p:sp>
      <p:sp>
        <p:nvSpPr>
          <p:cNvPr id="5" name="备注占位符 4"/>
          <p:cNvSpPr>
            <a:spLocks noGrp="1"/>
          </p:cNvSpPr>
          <p:nvPr>
            <p:ph type="body" sz="quarter" idx="3"/>
          </p:nvPr>
        </p:nvSpPr>
        <p:spPr>
          <a:xfrm>
            <a:off x="710407" y="4925408"/>
            <a:ext cx="5683250" cy="4029879"/>
          </a:xfrm>
          <a:prstGeom prst="rect">
            <a:avLst/>
          </a:prstGeom>
        </p:spPr>
        <p:txBody>
          <a:bodyPr vert="horz" lIns="99048" tIns="49524" rIns="99048" bIns="49524"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8"/>
            <a:ext cx="3078427" cy="513507"/>
          </a:xfrm>
          <a:prstGeom prst="rect">
            <a:avLst/>
          </a:prstGeom>
        </p:spPr>
        <p:txBody>
          <a:bodyPr vert="horz" lIns="99048" tIns="49524" rIns="99048" bIns="49524"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8"/>
            <a:ext cx="3078427" cy="513507"/>
          </a:xfrm>
          <a:prstGeom prst="rect">
            <a:avLst/>
          </a:prstGeom>
        </p:spPr>
        <p:txBody>
          <a:bodyPr vert="horz" lIns="99048" tIns="49524" rIns="99048" bIns="49524" rtlCol="0" anchor="b"/>
          <a:lstStyle>
            <a:lvl1pPr algn="r">
              <a:defRPr sz="1300"/>
            </a:lvl1pPr>
          </a:lstStyle>
          <a:p>
            <a:fld id="{4E72AC8F-ED89-4880-BE1F-13D79F34DFC5}" type="slidenum">
              <a:rPr lang="zh-CN" altLang="en-US" smtClean="0"/>
              <a:t>‹#›</a:t>
            </a:fld>
            <a:endParaRPr lang="zh-CN" altLang="en-US"/>
          </a:p>
        </p:txBody>
      </p:sp>
    </p:spTree>
    <p:extLst>
      <p:ext uri="{BB962C8B-B14F-4D97-AF65-F5344CB8AC3E}">
        <p14:creationId xmlns:p14="http://schemas.microsoft.com/office/powerpoint/2010/main" val="3461125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72AC8F-ED89-4880-BE1F-13D79F34DFC5}" type="slidenum">
              <a:rPr lang="zh-CN" altLang="en-US" smtClean="0"/>
              <a:t>1</a:t>
            </a:fld>
            <a:endParaRPr lang="zh-CN" altLang="en-US"/>
          </a:p>
        </p:txBody>
      </p:sp>
    </p:spTree>
    <p:extLst>
      <p:ext uri="{BB962C8B-B14F-4D97-AF65-F5344CB8AC3E}">
        <p14:creationId xmlns:p14="http://schemas.microsoft.com/office/powerpoint/2010/main" val="3644954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11200" y="2514600"/>
            <a:ext cx="10668000" cy="914400"/>
          </a:xfrm>
        </p:spPr>
        <p:txBody>
          <a:bodyPr/>
          <a:lstStyle>
            <a:lvl1pPr>
              <a:defRPr sz="4000"/>
            </a:lvl1pPr>
          </a:lstStyle>
          <a:p>
            <a:pPr lvl="0"/>
            <a:r>
              <a:rPr lang="zh-CN" altLang="en-US" noProof="0"/>
              <a:t>单击此处编辑母版标题样式</a:t>
            </a:r>
          </a:p>
        </p:txBody>
      </p:sp>
      <p:sp>
        <p:nvSpPr>
          <p:cNvPr id="3075" name="Rectangle 3"/>
          <p:cNvSpPr>
            <a:spLocks noGrp="1" noChangeArrowheads="1"/>
          </p:cNvSpPr>
          <p:nvPr>
            <p:ph type="subTitle" idx="1"/>
          </p:nvPr>
        </p:nvSpPr>
        <p:spPr bwMode="white">
          <a:xfrm>
            <a:off x="1219200" y="3429000"/>
            <a:ext cx="9448800" cy="381000"/>
          </a:xfrm>
        </p:spPr>
        <p:txBody>
          <a:bodyPr/>
          <a:lstStyle>
            <a:lvl1pPr marL="0" indent="0" algn="ctr">
              <a:buFont typeface="Wingdings" panose="05000000000000000000" pitchFamily="2" charset="2"/>
              <a:buNone/>
              <a:defRPr sz="1600" b="0">
                <a:solidFill>
                  <a:schemeClr val="bg1"/>
                </a:solidFill>
              </a:defRPr>
            </a:lvl1pPr>
          </a:lstStyle>
          <a:p>
            <a:pPr lvl="0"/>
            <a:r>
              <a:rPr lang="zh-CN" altLang="en-US" noProof="0"/>
              <a:t>单击此处编辑母版副标题样式</a:t>
            </a:r>
          </a:p>
        </p:txBody>
      </p:sp>
    </p:spTree>
    <p:extLst>
      <p:ext uri="{BB962C8B-B14F-4D97-AF65-F5344CB8AC3E}">
        <p14:creationId xmlns:p14="http://schemas.microsoft.com/office/powerpoint/2010/main" val="3933821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47420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319088"/>
            <a:ext cx="2743200" cy="600551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319088"/>
            <a:ext cx="8026400" cy="600551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41003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a:t>单击此处编辑母版标题样式</a:t>
            </a:r>
          </a:p>
        </p:txBody>
      </p:sp>
      <p:sp>
        <p:nvSpPr>
          <p:cNvPr id="3" name="文本占位符 2"/>
          <p:cNvSpPr>
            <a:spLocks noGrp="1"/>
          </p:cNvSpPr>
          <p:nvPr>
            <p:ph type="body" sz="half" idx="1"/>
          </p:nvPr>
        </p:nvSpPr>
        <p:spPr>
          <a:xfrm>
            <a:off x="609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6197600" y="14478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6197600" y="39624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52312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reserve="1">
  <p:cSld name="标题和两项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a:t>单击此处编辑母版标题样式</a:t>
            </a:r>
          </a:p>
        </p:txBody>
      </p:sp>
      <p:sp>
        <p:nvSpPr>
          <p:cNvPr id="3" name="内容占位符 2"/>
          <p:cNvSpPr>
            <a:spLocks noGrp="1"/>
          </p:cNvSpPr>
          <p:nvPr>
            <p:ph sz="quarter" idx="1"/>
          </p:nvPr>
        </p:nvSpPr>
        <p:spPr>
          <a:xfrm>
            <a:off x="609600" y="14478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6197600" y="14478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half" idx="3"/>
          </p:nvPr>
        </p:nvSpPr>
        <p:spPr>
          <a:xfrm>
            <a:off x="609600" y="3962400"/>
            <a:ext cx="10972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371931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a:t>单击此处编辑母版标题样式</a:t>
            </a:r>
          </a:p>
        </p:txBody>
      </p:sp>
      <p:sp>
        <p:nvSpPr>
          <p:cNvPr id="3" name="文本占位符 2"/>
          <p:cNvSpPr>
            <a:spLocks noGrp="1"/>
          </p:cNvSpPr>
          <p:nvPr>
            <p:ph type="body" sz="half" idx="1"/>
          </p:nvPr>
        </p:nvSpPr>
        <p:spPr>
          <a:xfrm>
            <a:off x="609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0198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标题，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a:t>单击此处编辑母版标题样式</a:t>
            </a:r>
          </a:p>
        </p:txBody>
      </p:sp>
      <p:sp>
        <p:nvSpPr>
          <p:cNvPr id="3" name="内容占位符 2"/>
          <p:cNvSpPr>
            <a:spLocks noGrp="1"/>
          </p:cNvSpPr>
          <p:nvPr>
            <p:ph sz="half" idx="1"/>
          </p:nvPr>
        </p:nvSpPr>
        <p:spPr>
          <a:xfrm>
            <a:off x="609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197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474108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Tx" preserve="1">
  <p:cSld name="标题，两项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a:t>单击此处编辑母版标题样式</a:t>
            </a:r>
          </a:p>
        </p:txBody>
      </p:sp>
      <p:sp>
        <p:nvSpPr>
          <p:cNvPr id="3" name="内容占位符 2"/>
          <p:cNvSpPr>
            <a:spLocks noGrp="1"/>
          </p:cNvSpPr>
          <p:nvPr>
            <p:ph sz="quarter" idx="1"/>
          </p:nvPr>
        </p:nvSpPr>
        <p:spPr>
          <a:xfrm>
            <a:off x="609600" y="14478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609600" y="39624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half" idx="3"/>
          </p:nvPr>
        </p:nvSpPr>
        <p:spPr>
          <a:xfrm>
            <a:off x="6197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8662627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319088"/>
            <a:ext cx="10972800" cy="563562"/>
          </a:xfrm>
        </p:spPr>
        <p:txBody>
          <a:bodyPr/>
          <a:lstStyle/>
          <a:p>
            <a:r>
              <a:rPr lang="zh-CN" altLang="en-US"/>
              <a:t>单击此处编辑母版标题样式</a:t>
            </a:r>
          </a:p>
        </p:txBody>
      </p:sp>
      <p:sp>
        <p:nvSpPr>
          <p:cNvPr id="3" name="内容占位符 2"/>
          <p:cNvSpPr>
            <a:spLocks noGrp="1"/>
          </p:cNvSpPr>
          <p:nvPr>
            <p:ph sz="quarter" idx="1"/>
          </p:nvPr>
        </p:nvSpPr>
        <p:spPr>
          <a:xfrm>
            <a:off x="609600" y="14478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6197600" y="14478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609600" y="39624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内容占位符 5"/>
          <p:cNvSpPr>
            <a:spLocks noGrp="1"/>
          </p:cNvSpPr>
          <p:nvPr>
            <p:ph sz="quarter" idx="4"/>
          </p:nvPr>
        </p:nvSpPr>
        <p:spPr>
          <a:xfrm>
            <a:off x="6197600" y="3962400"/>
            <a:ext cx="5384800" cy="2362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000827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a:t>单击此处编辑母版标题样式</a:t>
            </a:r>
          </a:p>
        </p:txBody>
      </p:sp>
      <p:sp>
        <p:nvSpPr>
          <p:cNvPr id="3" name="表格占位符 2"/>
          <p:cNvSpPr>
            <a:spLocks noGrp="1"/>
          </p:cNvSpPr>
          <p:nvPr>
            <p:ph type="tbl" idx="1"/>
          </p:nvPr>
        </p:nvSpPr>
        <p:spPr>
          <a:xfrm>
            <a:off x="609600" y="1447800"/>
            <a:ext cx="10972800" cy="4876800"/>
          </a:xfrm>
        </p:spPr>
        <p:txBody>
          <a:bodyPr/>
          <a:lstStyle/>
          <a:p>
            <a:pPr lvl="0"/>
            <a:endParaRPr lang="zh-CN" altLang="en-US" noProof="0"/>
          </a:p>
        </p:txBody>
      </p:sp>
    </p:spTree>
    <p:extLst>
      <p:ext uri="{BB962C8B-B14F-4D97-AF65-F5344CB8AC3E}">
        <p14:creationId xmlns:p14="http://schemas.microsoft.com/office/powerpoint/2010/main" val="155175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84376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7"/>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72"/>
            <a:ext cx="10515600" cy="1500187"/>
          </a:xfrm>
        </p:spPr>
        <p:txBody>
          <a:bodyPr/>
          <a:lstStyle>
            <a:lvl1pPr marL="0" indent="0">
              <a:buNone/>
              <a:defRPr sz="2400"/>
            </a:lvl1pPr>
            <a:lvl2pPr marL="457189" indent="0">
              <a:buNone/>
              <a:defRPr sz="2000"/>
            </a:lvl2pPr>
            <a:lvl3pPr marL="914377" indent="0">
              <a:buNone/>
              <a:defRPr sz="18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pPr lvl="0"/>
            <a:r>
              <a:rPr lang="zh-CN" altLang="en-US"/>
              <a:t>单击此处编辑母版文本样式</a:t>
            </a:r>
          </a:p>
        </p:txBody>
      </p:sp>
    </p:spTree>
    <p:extLst>
      <p:ext uri="{BB962C8B-B14F-4D97-AF65-F5344CB8AC3E}">
        <p14:creationId xmlns:p14="http://schemas.microsoft.com/office/powerpoint/2010/main" val="3939718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447800"/>
            <a:ext cx="5384800" cy="487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0629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9"/>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40319" y="1681163"/>
            <a:ext cx="5158316"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40319" y="2505075"/>
            <a:ext cx="5158316"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71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595536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4037011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976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23" y="457200"/>
            <a:ext cx="393276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717" y="987434"/>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40323" y="2057400"/>
            <a:ext cx="393276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125632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23" y="457200"/>
            <a:ext cx="393276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717" y="987434"/>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zh-CN" altLang="en-US" noProof="0"/>
          </a:p>
        </p:txBody>
      </p:sp>
      <p:sp>
        <p:nvSpPr>
          <p:cNvPr id="4" name="文本占位符 3"/>
          <p:cNvSpPr>
            <a:spLocks noGrp="1"/>
          </p:cNvSpPr>
          <p:nvPr>
            <p:ph type="body" sz="half" idx="2"/>
          </p:nvPr>
        </p:nvSpPr>
        <p:spPr>
          <a:xfrm>
            <a:off x="840323" y="2057400"/>
            <a:ext cx="393276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272380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15"/>
          <p:cNvGraphicFramePr>
            <a:graphicFrameLocks noChangeAspect="1"/>
          </p:cNvGraphicFramePr>
          <p:nvPr/>
        </p:nvGraphicFramePr>
        <p:xfrm>
          <a:off x="0" y="0"/>
          <a:ext cx="12192000" cy="1066800"/>
        </p:xfrm>
        <a:graphic>
          <a:graphicData uri="http://schemas.openxmlformats.org/presentationml/2006/ole">
            <mc:AlternateContent xmlns:mc="http://schemas.openxmlformats.org/markup-compatibility/2006">
              <mc:Choice xmlns:v="urn:schemas-microsoft-com:vml" Requires="v">
                <p:oleObj spid="_x0000_s1981" name="Image" r:id="rId21" imgW="7377778" imgH="1219048" progId="Photoshop.Image.6">
                  <p:embed/>
                </p:oleObj>
              </mc:Choice>
              <mc:Fallback>
                <p:oleObj name="Image" r:id="rId21" imgW="7377778" imgH="1219048" progId="Photoshop.Image.6">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r="2905" b="12500"/>
                      <a:stretch>
                        <a:fillRect/>
                      </a:stretch>
                    </p:blipFill>
                    <p:spPr bwMode="auto">
                      <a:xfrm>
                        <a:off x="0" y="0"/>
                        <a:ext cx="12192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3"/>
          <p:cNvSpPr>
            <a:spLocks noGrp="1" noChangeArrowheads="1"/>
          </p:cNvSpPr>
          <p:nvPr>
            <p:ph type="body" idx="1"/>
          </p:nvPr>
        </p:nvSpPr>
        <p:spPr bwMode="auto">
          <a:xfrm>
            <a:off x="609600" y="1447800"/>
            <a:ext cx="109728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2"/>
          <p:cNvSpPr>
            <a:spLocks noGrp="1" noChangeArrowheads="1"/>
          </p:cNvSpPr>
          <p:nvPr>
            <p:ph type="title"/>
          </p:nvPr>
        </p:nvSpPr>
        <p:spPr bwMode="white">
          <a:xfrm>
            <a:off x="609600" y="319088"/>
            <a:ext cx="109728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pic>
        <p:nvPicPr>
          <p:cNvPr id="1029" name="Picture 24"/>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3551767" y="6489700"/>
            <a:ext cx="43688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33838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hf hdr="0" ftr="0" dt="0"/>
  <p:txStyles>
    <p:titleStyle>
      <a:lvl1pPr algn="ctr" rtl="0" eaLnBrk="0" fontAlgn="base" hangingPunct="0">
        <a:spcBef>
          <a:spcPct val="0"/>
        </a:spcBef>
        <a:spcAft>
          <a:spcPct val="0"/>
        </a:spcAft>
        <a:defRPr sz="3200" b="1" kern="1200">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189" algn="ctr" rtl="0" fontAlgn="base">
        <a:spcBef>
          <a:spcPct val="0"/>
        </a:spcBef>
        <a:spcAft>
          <a:spcPct val="0"/>
        </a:spcAft>
        <a:defRPr sz="3200" b="1">
          <a:solidFill>
            <a:schemeClr val="bg1"/>
          </a:solidFill>
          <a:latin typeface="Verdana" panose="020B0604030504040204" pitchFamily="34" charset="0"/>
        </a:defRPr>
      </a:lvl6pPr>
      <a:lvl7pPr marL="914377" algn="ctr" rtl="0" fontAlgn="base">
        <a:spcBef>
          <a:spcPct val="0"/>
        </a:spcBef>
        <a:spcAft>
          <a:spcPct val="0"/>
        </a:spcAft>
        <a:defRPr sz="3200" b="1">
          <a:solidFill>
            <a:schemeClr val="bg1"/>
          </a:solidFill>
          <a:latin typeface="Verdana" panose="020B0604030504040204" pitchFamily="34" charset="0"/>
        </a:defRPr>
      </a:lvl7pPr>
      <a:lvl8pPr marL="1371566" algn="ctr" rtl="0" fontAlgn="base">
        <a:spcBef>
          <a:spcPct val="0"/>
        </a:spcBef>
        <a:spcAft>
          <a:spcPct val="0"/>
        </a:spcAft>
        <a:defRPr sz="3200" b="1">
          <a:solidFill>
            <a:schemeClr val="bg1"/>
          </a:solidFill>
          <a:latin typeface="Verdana" panose="020B0604030504040204" pitchFamily="34" charset="0"/>
        </a:defRPr>
      </a:lvl8pPr>
      <a:lvl9pPr marL="1828754" algn="ctr" rtl="0" fontAlgn="base">
        <a:spcBef>
          <a:spcPct val="0"/>
        </a:spcBef>
        <a:spcAft>
          <a:spcPct val="0"/>
        </a:spcAft>
        <a:defRPr sz="3200" b="1">
          <a:solidFill>
            <a:schemeClr val="bg1"/>
          </a:solidFill>
          <a:latin typeface="Verdana" panose="020B0604030504040204" pitchFamily="34" charset="0"/>
        </a:defRPr>
      </a:lvl9pPr>
    </p:titleStyle>
    <p:bodyStyle>
      <a:lvl1pPr marL="342891" indent="-342891" algn="l" rtl="0" eaLnBrk="0" fontAlgn="base" hangingPunct="0">
        <a:spcBef>
          <a:spcPct val="20000"/>
        </a:spcBef>
        <a:spcAft>
          <a:spcPct val="0"/>
        </a:spcAft>
        <a:buClr>
          <a:schemeClr val="hlink"/>
        </a:buClr>
        <a:buFont typeface="Wingdings" panose="05000000000000000000" pitchFamily="2" charset="2"/>
        <a:buChar char="v"/>
        <a:defRPr sz="2800" b="1" kern="1200">
          <a:solidFill>
            <a:schemeClr val="tx1"/>
          </a:solidFill>
          <a:latin typeface="+mn-lt"/>
          <a:ea typeface="+mn-ea"/>
          <a:cs typeface="+mn-cs"/>
        </a:defRPr>
      </a:lvl1pPr>
      <a:lvl2pPr marL="742932" indent="-285744" algn="l" rtl="0" eaLnBrk="0" fontAlgn="base" hangingPunct="0">
        <a:spcBef>
          <a:spcPct val="20000"/>
        </a:spcBef>
        <a:spcAft>
          <a:spcPct val="0"/>
        </a:spcAft>
        <a:buClr>
          <a:schemeClr val="accent1"/>
        </a:buClr>
        <a:buFont typeface="Wingdings" panose="05000000000000000000" pitchFamily="2" charset="2"/>
        <a:buChar char="§"/>
        <a:defRPr sz="2800" kern="1200">
          <a:solidFill>
            <a:schemeClr val="tx1"/>
          </a:solidFill>
          <a:latin typeface="Arial" panose="020B0604020202020204" pitchFamily="34" charset="0"/>
          <a:ea typeface="+mn-ea"/>
          <a:cs typeface="+mn-cs"/>
        </a:defRPr>
      </a:lvl2pPr>
      <a:lvl3pPr marL="1142971" indent="-228594" algn="l" rtl="0" eaLnBrk="0" fontAlgn="base" hangingPunct="0">
        <a:spcBef>
          <a:spcPct val="20000"/>
        </a:spcBef>
        <a:spcAft>
          <a:spcPct val="0"/>
        </a:spcAft>
        <a:buClr>
          <a:schemeClr val="tx1"/>
        </a:buClr>
        <a:buChar char="•"/>
        <a:defRPr sz="2400" kern="1200">
          <a:solidFill>
            <a:schemeClr val="tx1"/>
          </a:solidFill>
          <a:latin typeface="Arial" panose="020B0604020202020204" pitchFamily="34" charset="0"/>
          <a:ea typeface="+mn-ea"/>
          <a:cs typeface="+mn-cs"/>
        </a:defRPr>
      </a:lvl3pPr>
      <a:lvl4pPr marL="1600160" indent="-228594"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349" indent="-228594"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5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 Id="rId6" Type="http://schemas.openxmlformats.org/officeDocument/2006/relationships/hyperlink" Target="https://indico.ihep.ac.cn/event/11444/session/11/contribution/213/material/slides/0.pdf" TargetMode="External"/><Relationship Id="rId5" Type="http://schemas.openxmlformats.org/officeDocument/2006/relationships/image" Target="../media/image17.emf"/><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20104" y="1616371"/>
            <a:ext cx="10833463" cy="1297987"/>
          </a:xfrm>
        </p:spPr>
        <p:txBody>
          <a:bodyPr>
            <a:noAutofit/>
          </a:bodyPr>
          <a:lstStyle/>
          <a:p>
            <a:r>
              <a:rPr lang="en-US" altLang="zh-CN" sz="5400" dirty="0">
                <a:latin typeface="Arial" panose="020B0604020202020204" pitchFamily="34" charset="0"/>
                <a:ea typeface="Arial Unicode MS" panose="020B0604020202020204" pitchFamily="34" charset="-122"/>
                <a:cs typeface="Arial" panose="020B0604020202020204" pitchFamily="34" charset="0"/>
              </a:rPr>
              <a:t>CEPC MDI Key issue studies in EDR</a:t>
            </a:r>
            <a:endParaRPr lang="zh-CN" altLang="en-US" sz="5400" dirty="0">
              <a:latin typeface="Arial" panose="020B0604020202020204" pitchFamily="34" charset="0"/>
              <a:ea typeface="Arial Unicode MS" panose="020B0604020202020204" pitchFamily="34" charset="-122"/>
              <a:cs typeface="Arial" panose="020B0604020202020204" pitchFamily="34" charset="0"/>
            </a:endParaRPr>
          </a:p>
        </p:txBody>
      </p:sp>
      <p:sp>
        <p:nvSpPr>
          <p:cNvPr id="3" name="副标题 2"/>
          <p:cNvSpPr>
            <a:spLocks noGrp="1"/>
          </p:cNvSpPr>
          <p:nvPr>
            <p:ph type="subTitle" idx="1"/>
          </p:nvPr>
        </p:nvSpPr>
        <p:spPr>
          <a:xfrm>
            <a:off x="829573" y="3592992"/>
            <a:ext cx="10641689" cy="2937911"/>
          </a:xfrm>
        </p:spPr>
        <p:txBody>
          <a:bodyPr>
            <a:normAutofit/>
          </a:bodyPr>
          <a:lstStyle/>
          <a:p>
            <a:r>
              <a:rPr lang="en-US" altLang="zh-CN" sz="2600" b="1" dirty="0" err="1">
                <a:latin typeface="Arial" panose="020B0604020202020204" pitchFamily="34" charset="0"/>
                <a:cs typeface="Arial" panose="020B0604020202020204" pitchFamily="34" charset="0"/>
              </a:rPr>
              <a:t>Sha</a:t>
            </a:r>
            <a:r>
              <a:rPr lang="en-US" altLang="zh-CN" sz="2600" b="1" dirty="0">
                <a:latin typeface="Arial" panose="020B0604020202020204" pitchFamily="34" charset="0"/>
                <a:cs typeface="Arial" panose="020B0604020202020204" pitchFamily="34" charset="0"/>
              </a:rPr>
              <a:t> Bai</a:t>
            </a:r>
          </a:p>
          <a:p>
            <a:r>
              <a:rPr lang="en-US" altLang="zh-CN" sz="2600" b="1" dirty="0">
                <a:latin typeface="Arial" panose="020B0604020202020204" pitchFamily="34" charset="0"/>
                <a:cs typeface="Arial" panose="020B0604020202020204" pitchFamily="34" charset="0"/>
              </a:rPr>
              <a:t>On behalf of CEPC MDI group</a:t>
            </a:r>
            <a:endParaRPr lang="en-US" altLang="zh-CN" sz="2600" dirty="0"/>
          </a:p>
          <a:p>
            <a:endParaRPr lang="en-US" altLang="zh-CN" dirty="0"/>
          </a:p>
          <a:p>
            <a:endParaRPr lang="en-US" altLang="zh-CN" dirty="0"/>
          </a:p>
          <a:p>
            <a:endParaRPr lang="en-US" altLang="zh-CN" dirty="0"/>
          </a:p>
          <a:p>
            <a:endParaRPr lang="en-US" altLang="zh-CN" dirty="0">
              <a:latin typeface="Arial" panose="020B0604020202020204" pitchFamily="34" charset="0"/>
              <a:cs typeface="Arial" panose="020B0604020202020204" pitchFamily="34" charset="0"/>
            </a:endParaRPr>
          </a:p>
          <a:p>
            <a:r>
              <a:rPr lang="en-US" altLang="zh-CN" sz="2000" b="1" i="1" dirty="0">
                <a:solidFill>
                  <a:srgbClr val="002060"/>
                </a:solidFill>
                <a:latin typeface="+mn-ea"/>
              </a:rPr>
              <a:t>IAS Program on High Energy Physics (HEP 2024)</a:t>
            </a:r>
          </a:p>
          <a:p>
            <a:r>
              <a:rPr lang="en-US" altLang="zh-CN" sz="2000" b="1" i="1" dirty="0">
                <a:solidFill>
                  <a:srgbClr val="002060"/>
                </a:solidFill>
                <a:latin typeface="+mn-ea"/>
              </a:rPr>
              <a:t>Jan 22-25, 2024</a:t>
            </a:r>
            <a:endParaRPr lang="zh-CN" altLang="en-US" sz="2000" b="1" i="1" dirty="0">
              <a:solidFill>
                <a:srgbClr val="002060"/>
              </a:solidFill>
              <a:latin typeface="+mn-ea"/>
            </a:endParaRPr>
          </a:p>
        </p:txBody>
      </p:sp>
      <p:pic>
        <p:nvPicPr>
          <p:cNvPr id="6" name="Picture 2" descr="C:\Users\Administrator\Desktop\111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51866" y="-11286"/>
            <a:ext cx="1644676" cy="969326"/>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836" y="80133"/>
            <a:ext cx="2145616" cy="682050"/>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6508" y="107326"/>
            <a:ext cx="1711675" cy="702226"/>
          </a:xfrm>
          <a:prstGeom prst="rect">
            <a:avLst/>
          </a:prstGeom>
        </p:spPr>
      </p:pic>
    </p:spTree>
    <p:extLst>
      <p:ext uri="{BB962C8B-B14F-4D97-AF65-F5344CB8AC3E}">
        <p14:creationId xmlns:p14="http://schemas.microsoft.com/office/powerpoint/2010/main" val="2137014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Remote Vacuum Connector plan in EDR</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图片 3">
            <a:extLst>
              <a:ext uri="{FF2B5EF4-FFF2-40B4-BE49-F238E27FC236}">
                <a16:creationId xmlns="" xmlns:a16="http://schemas.microsoft.com/office/drawing/2014/main" id="{0A627A9B-2348-45A1-94B6-0F5584F5FC1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803258" y="469750"/>
            <a:ext cx="2976573" cy="4205243"/>
          </a:xfrm>
          <a:prstGeom prst="rect">
            <a:avLst/>
          </a:prstGeom>
          <a:noFill/>
          <a:ln>
            <a:noFill/>
          </a:ln>
        </p:spPr>
      </p:pic>
      <p:pic>
        <p:nvPicPr>
          <p:cNvPr id="5" name="图片 4" descr="Graphical user interface&#10;&#10;Description automatically generated with medium confidence">
            <a:extLst>
              <a:ext uri="{FF2B5EF4-FFF2-40B4-BE49-F238E27FC236}">
                <a16:creationId xmlns="" xmlns:a16="http://schemas.microsoft.com/office/drawing/2014/main" id="{73E2F0DE-E9BE-4B43-8EF0-349A462F5F2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3615" y="1413217"/>
            <a:ext cx="3341717" cy="2320752"/>
          </a:xfrm>
          <a:prstGeom prst="rect">
            <a:avLst/>
          </a:prstGeom>
          <a:noFill/>
        </p:spPr>
      </p:pic>
      <p:pic>
        <p:nvPicPr>
          <p:cNvPr id="6" name="图片 5" descr="Diagram&#10;&#10;Description automatically generated with medium confidence">
            <a:extLst>
              <a:ext uri="{FF2B5EF4-FFF2-40B4-BE49-F238E27FC236}">
                <a16:creationId xmlns="" xmlns:a16="http://schemas.microsoft.com/office/drawing/2014/main" id="{1B25DAB1-2712-4A2C-A5FE-3B95F01BCECE}"/>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886833" y="1413216"/>
            <a:ext cx="2783551" cy="2197249"/>
          </a:xfrm>
          <a:prstGeom prst="rect">
            <a:avLst/>
          </a:prstGeom>
        </p:spPr>
      </p:pic>
      <p:sp>
        <p:nvSpPr>
          <p:cNvPr id="7" name="矩形 6"/>
          <p:cNvSpPr/>
          <p:nvPr/>
        </p:nvSpPr>
        <p:spPr>
          <a:xfrm>
            <a:off x="368473" y="4262094"/>
            <a:ext cx="11019106" cy="1938992"/>
          </a:xfrm>
          <a:prstGeom prst="rect">
            <a:avLst/>
          </a:prstGeom>
        </p:spPr>
        <p:txBody>
          <a:bodyPr wrap="square">
            <a:spAutoFit/>
          </a:bodyPr>
          <a:lstStyle/>
          <a:p>
            <a:pPr marL="742950" lvl="1" indent="-285750">
              <a:buFont typeface="Wingdings" panose="05000000000000000000" pitchFamily="2" charset="2"/>
              <a:buChar char="Ø"/>
            </a:pPr>
            <a:r>
              <a:rPr lang="en-US" altLang="zh-CN" sz="2400" dirty="0" smtClean="0">
                <a:solidFill>
                  <a:srgbClr val="FF0000"/>
                </a:solidFill>
                <a:latin typeface="Arial" panose="020B0604020202020204" pitchFamily="34" charset="0"/>
                <a:cs typeface="Arial" panose="020B0604020202020204" pitchFamily="34" charset="0"/>
              </a:rPr>
              <a:t>Plan in EDR</a:t>
            </a:r>
            <a:r>
              <a:rPr lang="en-US" altLang="zh-CN" sz="2400" dirty="0" smtClean="0">
                <a:latin typeface="Arial" panose="020B0604020202020204" pitchFamily="34" charset="0"/>
                <a:cs typeface="Arial" panose="020B0604020202020204" pitchFamily="34" charset="0"/>
              </a:rPr>
              <a:t>: further </a:t>
            </a:r>
            <a:r>
              <a:rPr lang="en-US" altLang="zh-CN" sz="2400" dirty="0">
                <a:latin typeface="Arial" panose="020B0604020202020204" pitchFamily="34" charset="0"/>
                <a:cs typeface="Arial" panose="020B0604020202020204" pitchFamily="34" charset="0"/>
              </a:rPr>
              <a:t>assessment and mechanical design of the RVC, and a prototype if possible</a:t>
            </a:r>
            <a:r>
              <a:rPr lang="en-US" altLang="zh-CN" sz="2400" dirty="0" smtClean="0">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altLang="zh-CN" sz="2400" dirty="0" smtClean="0">
                <a:solidFill>
                  <a:srgbClr val="FF0000"/>
                </a:solidFill>
                <a:latin typeface="Arial" panose="020B0604020202020204" pitchFamily="34" charset="0"/>
                <a:cs typeface="Arial" panose="020B0604020202020204" pitchFamily="34" charset="0"/>
              </a:rPr>
              <a:t>Aim</a:t>
            </a:r>
            <a:r>
              <a:rPr lang="en-US" altLang="zh-CN" sz="2400" dirty="0" smtClean="0">
                <a:latin typeface="Arial" panose="020B0604020202020204" pitchFamily="34" charset="0"/>
                <a:cs typeface="Arial" panose="020B0604020202020204" pitchFamily="34" charset="0"/>
              </a:rPr>
              <a:t>: RVC </a:t>
            </a:r>
            <a:r>
              <a:rPr lang="en-US" altLang="zh-CN" sz="2400" dirty="0">
                <a:latin typeface="Arial" panose="020B0604020202020204" pitchFamily="34" charset="0"/>
                <a:cs typeface="Arial" panose="020B0604020202020204" pitchFamily="34" charset="0"/>
              </a:rPr>
              <a:t>leak </a:t>
            </a:r>
            <a:r>
              <a:rPr lang="en-US" altLang="zh-CN" sz="2400" dirty="0" smtClean="0">
                <a:latin typeface="Arial" panose="020B0604020202020204" pitchFamily="34" charset="0"/>
                <a:cs typeface="Arial" panose="020B0604020202020204" pitchFamily="34" charset="0"/>
              </a:rPr>
              <a:t>rate~ </a:t>
            </a:r>
            <a:r>
              <a:rPr lang="en-US" altLang="zh-CN" sz="2400" dirty="0">
                <a:latin typeface="Arial" panose="020B0604020202020204" pitchFamily="34" charset="0"/>
                <a:cs typeface="Arial" panose="020B0604020202020204" pitchFamily="34" charset="0"/>
              </a:rPr>
              <a:t>2.7</a:t>
            </a:r>
            <a:r>
              <a:rPr lang="en-US" altLang="zh-CN" sz="2400" dirty="0">
                <a:latin typeface="Arial" panose="020B0604020202020204" pitchFamily="34" charset="0"/>
                <a:ea typeface="宋体" panose="02010600030101010101" pitchFamily="2" charset="-122"/>
                <a:cs typeface="Arial" panose="020B0604020202020204" pitchFamily="34" charset="0"/>
                <a:sym typeface="Symbol" panose="05050102010706020507" pitchFamily="18" charset="2"/>
              </a:rPr>
              <a:t> </a:t>
            </a:r>
            <a:r>
              <a:rPr lang="en-US" altLang="zh-CN" sz="2400" dirty="0">
                <a:latin typeface="Arial" panose="020B0604020202020204" pitchFamily="34" charset="0"/>
                <a:cs typeface="Arial" panose="020B0604020202020204" pitchFamily="34" charset="0"/>
              </a:rPr>
              <a:t>10</a:t>
            </a:r>
            <a:r>
              <a:rPr lang="en-US" altLang="zh-CN" sz="2400" baseline="30000" dirty="0">
                <a:latin typeface="Arial" panose="020B0604020202020204" pitchFamily="34" charset="0"/>
                <a:cs typeface="Arial" panose="020B0604020202020204" pitchFamily="34" charset="0"/>
              </a:rPr>
              <a:t>–11</a:t>
            </a:r>
            <a:r>
              <a:rPr lang="en-US" altLang="zh-CN" sz="2400" dirty="0">
                <a:latin typeface="Arial" panose="020B0604020202020204" pitchFamily="34" charset="0"/>
                <a:cs typeface="Arial" panose="020B0604020202020204" pitchFamily="34" charset="0"/>
              </a:rPr>
              <a:t> </a:t>
            </a:r>
            <a:r>
              <a:rPr lang="en-US" altLang="zh-CN" sz="2400" dirty="0" smtClean="0">
                <a:latin typeface="Arial" panose="020B0604020202020204" pitchFamily="34" charset="0"/>
                <a:cs typeface="Arial" panose="020B0604020202020204" pitchFamily="34" charset="0"/>
              </a:rPr>
              <a:t>Pa·m</a:t>
            </a:r>
            <a:r>
              <a:rPr lang="en-US" altLang="zh-CN" sz="2400" baseline="30000" dirty="0" smtClean="0">
                <a:latin typeface="Arial" panose="020B0604020202020204" pitchFamily="34" charset="0"/>
                <a:cs typeface="Arial" panose="020B0604020202020204" pitchFamily="34" charset="0"/>
              </a:rPr>
              <a:t>3</a:t>
            </a:r>
            <a:r>
              <a:rPr lang="en-US" altLang="zh-CN" sz="2400" dirty="0" smtClean="0">
                <a:latin typeface="Arial" panose="020B0604020202020204" pitchFamily="34" charset="0"/>
                <a:cs typeface="Arial" panose="020B0604020202020204" pitchFamily="34" charset="0"/>
              </a:rPr>
              <a:t>/s</a:t>
            </a:r>
          </a:p>
          <a:p>
            <a:pPr marL="742950" lvl="1" indent="-285750">
              <a:buFont typeface="Wingdings" panose="05000000000000000000" pitchFamily="2" charset="2"/>
              <a:buChar char="Ø"/>
            </a:pPr>
            <a:endParaRPr lang="en-US" altLang="zh-CN" sz="24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altLang="zh-CN"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474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6B68101-A77A-4FF3-8B05-C2587608CADD}"/>
              </a:ext>
            </a:extLst>
          </p:cNvPr>
          <p:cNvSpPr>
            <a:spLocks noGrp="1"/>
          </p:cNvSpPr>
          <p:nvPr>
            <p:ph type="title"/>
          </p:nvPr>
        </p:nvSpPr>
        <p:spPr/>
        <p:txBody>
          <a:bodyPr/>
          <a:lstStyle/>
          <a:p>
            <a:r>
              <a:rPr lang="en-US" altLang="zh-CN" dirty="0">
                <a:solidFill>
                  <a:srgbClr val="FFFF00"/>
                </a:solidFill>
                <a:latin typeface="Arial" panose="020B0604020202020204" pitchFamily="34" charset="0"/>
                <a:cs typeface="Arial" panose="020B0604020202020204" pitchFamily="34" charset="0"/>
              </a:rPr>
              <a:t>SC magnet support system</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图片 3">
            <a:extLst>
              <a:ext uri="{FF2B5EF4-FFF2-40B4-BE49-F238E27FC236}">
                <a16:creationId xmlns:a16="http://schemas.microsoft.com/office/drawing/2014/main" xmlns="" id="{A1EED49B-E454-4BD1-806F-39404AE9F441}"/>
              </a:ext>
            </a:extLst>
          </p:cNvPr>
          <p:cNvPicPr>
            <a:picLocks noChangeAspect="1"/>
          </p:cNvPicPr>
          <p:nvPr/>
        </p:nvPicPr>
        <p:blipFill>
          <a:blip r:embed="rId2"/>
          <a:stretch>
            <a:fillRect/>
          </a:stretch>
        </p:blipFill>
        <p:spPr>
          <a:xfrm>
            <a:off x="609600" y="1978539"/>
            <a:ext cx="5012210" cy="2496495"/>
          </a:xfrm>
          <a:prstGeom prst="rect">
            <a:avLst/>
          </a:prstGeom>
        </p:spPr>
      </p:pic>
      <p:sp>
        <p:nvSpPr>
          <p:cNvPr id="5" name="内容占位符 1">
            <a:extLst>
              <a:ext uri="{FF2B5EF4-FFF2-40B4-BE49-F238E27FC236}">
                <a16:creationId xmlns:a16="http://schemas.microsoft.com/office/drawing/2014/main" xmlns="" id="{D5EC982B-DF96-48F9-AB7A-39B8FE4A424A}"/>
              </a:ext>
            </a:extLst>
          </p:cNvPr>
          <p:cNvSpPr>
            <a:spLocks noGrp="1"/>
          </p:cNvSpPr>
          <p:nvPr>
            <p:ph idx="1"/>
          </p:nvPr>
        </p:nvSpPr>
        <p:spPr>
          <a:xfrm>
            <a:off x="120662" y="1156441"/>
            <a:ext cx="11245273" cy="4840303"/>
          </a:xfrm>
        </p:spPr>
        <p:txBody>
          <a:bodyPr>
            <a:normAutofit/>
          </a:bodyPr>
          <a:lstStyle/>
          <a:p>
            <a:pPr lvl="1">
              <a:buClr>
                <a:srgbClr val="002060"/>
              </a:buClr>
              <a:buFont typeface="Wingdings" panose="05000000000000000000" pitchFamily="2" charset="2"/>
              <a:buChar char="Ø"/>
            </a:pPr>
            <a:r>
              <a:rPr lang="en-US" altLang="zh-CN" sz="2400" dirty="0" smtClean="0"/>
              <a:t> </a:t>
            </a:r>
            <a:r>
              <a:rPr lang="en-US" altLang="zh-CN" sz="2400" dirty="0" smtClean="0">
                <a:solidFill>
                  <a:srgbClr val="FF0000"/>
                </a:solidFill>
              </a:rPr>
              <a:t>Aim</a:t>
            </a:r>
            <a:r>
              <a:rPr lang="en-US" altLang="zh-CN" sz="2400" dirty="0" smtClean="0"/>
              <a:t>: </a:t>
            </a:r>
            <a:r>
              <a:rPr lang="en-US" altLang="zh-CN" sz="2000" dirty="0" smtClean="0"/>
              <a:t>Support resolution~</a:t>
            </a:r>
            <a:r>
              <a:rPr lang="en-US" altLang="zh-CN" sz="2000" dirty="0" smtClean="0">
                <a:cs typeface="Arial" panose="020B0604020202020204" pitchFamily="34" charset="0"/>
              </a:rPr>
              <a:t>5µm</a:t>
            </a:r>
            <a:r>
              <a:rPr lang="en-US" altLang="zh-CN" sz="2000" dirty="0" smtClean="0"/>
              <a:t>. </a:t>
            </a:r>
            <a:r>
              <a:rPr lang="en-US" altLang="zh-CN" sz="2000" dirty="0"/>
              <a:t>Support can work theoretically.</a:t>
            </a:r>
          </a:p>
        </p:txBody>
      </p:sp>
      <p:grpSp>
        <p:nvGrpSpPr>
          <p:cNvPr id="11" name="组合 10">
            <a:extLst>
              <a:ext uri="{FF2B5EF4-FFF2-40B4-BE49-F238E27FC236}">
                <a16:creationId xmlns:a16="http://schemas.microsoft.com/office/drawing/2014/main" xmlns="" id="{3072C985-82B3-4482-8CD0-BF75B5DFCC4C}"/>
              </a:ext>
            </a:extLst>
          </p:cNvPr>
          <p:cNvGrpSpPr/>
          <p:nvPr/>
        </p:nvGrpSpPr>
        <p:grpSpPr>
          <a:xfrm>
            <a:off x="2118802" y="4156154"/>
            <a:ext cx="9796128" cy="2664655"/>
            <a:chOff x="439022" y="2155257"/>
            <a:chExt cx="8174038" cy="2980476"/>
          </a:xfrm>
        </p:grpSpPr>
        <p:pic>
          <p:nvPicPr>
            <p:cNvPr id="12" name="图片 11">
              <a:extLst>
                <a:ext uri="{FF2B5EF4-FFF2-40B4-BE49-F238E27FC236}">
                  <a16:creationId xmlns:a16="http://schemas.microsoft.com/office/drawing/2014/main" xmlns="" id="{AAE80DD4-A29B-4D68-8EC4-C80F30A055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022" y="2155257"/>
              <a:ext cx="8174038" cy="2511012"/>
            </a:xfrm>
            <a:prstGeom prst="rect">
              <a:avLst/>
            </a:prstGeom>
          </p:spPr>
        </p:pic>
        <p:sp>
          <p:nvSpPr>
            <p:cNvPr id="13" name="文本框 12">
              <a:extLst>
                <a:ext uri="{FF2B5EF4-FFF2-40B4-BE49-F238E27FC236}">
                  <a16:creationId xmlns:a16="http://schemas.microsoft.com/office/drawing/2014/main" xmlns="" id="{8ADD1CF5-5DE3-4618-9EE7-594445245E59}"/>
                </a:ext>
              </a:extLst>
            </p:cNvPr>
            <p:cNvSpPr txBox="1"/>
            <p:nvPr/>
          </p:nvSpPr>
          <p:spPr>
            <a:xfrm>
              <a:off x="683568" y="2492896"/>
              <a:ext cx="936104" cy="722935"/>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Vacuum vessel</a:t>
              </a:r>
              <a:endParaRPr lang="zh-CN" altLang="en-US" dirty="0">
                <a:latin typeface="Arial" panose="020B0604020202020204" pitchFamily="34" charset="0"/>
                <a:cs typeface="Arial" panose="020B0604020202020204" pitchFamily="34" charset="0"/>
              </a:endParaRPr>
            </a:p>
          </p:txBody>
        </p:sp>
        <p:sp>
          <p:nvSpPr>
            <p:cNvPr id="14" name="文本框 13">
              <a:extLst>
                <a:ext uri="{FF2B5EF4-FFF2-40B4-BE49-F238E27FC236}">
                  <a16:creationId xmlns:a16="http://schemas.microsoft.com/office/drawing/2014/main" xmlns="" id="{86DDECA6-EE86-490D-883A-AF2946D76202}"/>
                </a:ext>
              </a:extLst>
            </p:cNvPr>
            <p:cNvSpPr txBox="1"/>
            <p:nvPr/>
          </p:nvSpPr>
          <p:spPr>
            <a:xfrm>
              <a:off x="3996715" y="2286507"/>
              <a:ext cx="936104" cy="722935"/>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Helium vessel</a:t>
              </a:r>
              <a:endParaRPr lang="zh-CN" altLang="en-US" dirty="0">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xmlns="" id="{B2B58341-69F2-4537-BEC6-8147292F6E2C}"/>
                </a:ext>
              </a:extLst>
            </p:cNvPr>
            <p:cNvSpPr txBox="1"/>
            <p:nvPr/>
          </p:nvSpPr>
          <p:spPr>
            <a:xfrm>
              <a:off x="4274312" y="4722627"/>
              <a:ext cx="1440159" cy="413106"/>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Support rods</a:t>
              </a:r>
              <a:endParaRPr lang="zh-CN" altLang="en-US" dirty="0">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xmlns="" id="{C15472FA-A69E-4AF0-BD47-56BE90327C5D}"/>
                </a:ext>
              </a:extLst>
            </p:cNvPr>
            <p:cNvSpPr txBox="1"/>
            <p:nvPr/>
          </p:nvSpPr>
          <p:spPr>
            <a:xfrm>
              <a:off x="2095205" y="2787735"/>
              <a:ext cx="558029" cy="413106"/>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Q1a</a:t>
              </a:r>
            </a:p>
          </p:txBody>
        </p:sp>
        <p:sp>
          <p:nvSpPr>
            <p:cNvPr id="17" name="文本框 16">
              <a:extLst>
                <a:ext uri="{FF2B5EF4-FFF2-40B4-BE49-F238E27FC236}">
                  <a16:creationId xmlns:a16="http://schemas.microsoft.com/office/drawing/2014/main" xmlns="" id="{7B396305-8A07-4185-A9A2-3FFEF04A7CA6}"/>
                </a:ext>
              </a:extLst>
            </p:cNvPr>
            <p:cNvSpPr txBox="1"/>
            <p:nvPr/>
          </p:nvSpPr>
          <p:spPr>
            <a:xfrm>
              <a:off x="5567548" y="2288498"/>
              <a:ext cx="620941" cy="413106"/>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Q2</a:t>
              </a:r>
              <a:endParaRPr lang="zh-CN" altLang="en-US" dirty="0">
                <a:latin typeface="Arial" panose="020B0604020202020204" pitchFamily="34" charset="0"/>
                <a:cs typeface="Arial" panose="020B0604020202020204" pitchFamily="34" charset="0"/>
              </a:endParaRPr>
            </a:p>
          </p:txBody>
        </p:sp>
        <p:sp>
          <p:nvSpPr>
            <p:cNvPr id="18" name="文本框 17">
              <a:extLst>
                <a:ext uri="{FF2B5EF4-FFF2-40B4-BE49-F238E27FC236}">
                  <a16:creationId xmlns:a16="http://schemas.microsoft.com/office/drawing/2014/main" xmlns="" id="{EE37DA7F-7C96-4FC2-8ECE-036DFCC32DEB}"/>
                </a:ext>
              </a:extLst>
            </p:cNvPr>
            <p:cNvSpPr txBox="1"/>
            <p:nvPr/>
          </p:nvSpPr>
          <p:spPr>
            <a:xfrm>
              <a:off x="1519141" y="4704774"/>
              <a:ext cx="1440160" cy="413106"/>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Anti-solenoid</a:t>
              </a:r>
              <a:endParaRPr lang="zh-CN" altLang="en-US" dirty="0">
                <a:latin typeface="Arial" panose="020B0604020202020204" pitchFamily="34" charset="0"/>
                <a:cs typeface="Arial" panose="020B0604020202020204" pitchFamily="34" charset="0"/>
              </a:endParaRPr>
            </a:p>
          </p:txBody>
        </p:sp>
        <p:cxnSp>
          <p:nvCxnSpPr>
            <p:cNvPr id="19" name="直接连接符 18">
              <a:extLst>
                <a:ext uri="{FF2B5EF4-FFF2-40B4-BE49-F238E27FC236}">
                  <a16:creationId xmlns:a16="http://schemas.microsoft.com/office/drawing/2014/main" xmlns="" id="{D34B80A9-B8BC-4CFD-962E-590BCB1D9409}"/>
                </a:ext>
              </a:extLst>
            </p:cNvPr>
            <p:cNvCxnSpPr>
              <a:cxnSpLocks/>
              <a:stCxn id="13" idx="2"/>
            </p:cNvCxnSpPr>
            <p:nvPr/>
          </p:nvCxnSpPr>
          <p:spPr>
            <a:xfrm>
              <a:off x="1151620" y="3215832"/>
              <a:ext cx="136071" cy="6835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D51B75F5-317E-4656-A941-E66ADEE7B57E}"/>
                </a:ext>
              </a:extLst>
            </p:cNvPr>
            <p:cNvCxnSpPr/>
            <p:nvPr/>
          </p:nvCxnSpPr>
          <p:spPr>
            <a:xfrm>
              <a:off x="2405675" y="3196054"/>
              <a:ext cx="0" cy="740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CBBB95E5-367E-4E33-B737-E30A4AD6D5E8}"/>
                </a:ext>
              </a:extLst>
            </p:cNvPr>
            <p:cNvCxnSpPr/>
            <p:nvPr/>
          </p:nvCxnSpPr>
          <p:spPr>
            <a:xfrm>
              <a:off x="5878019" y="2706931"/>
              <a:ext cx="177626" cy="4992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7CB99202-2D73-4765-9F3D-D58FB401756C}"/>
                </a:ext>
              </a:extLst>
            </p:cNvPr>
            <p:cNvCxnSpPr>
              <a:stCxn id="14" idx="2"/>
            </p:cNvCxnSpPr>
            <p:nvPr/>
          </p:nvCxnSpPr>
          <p:spPr>
            <a:xfrm flipH="1">
              <a:off x="4111429" y="3009442"/>
              <a:ext cx="353337" cy="50984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0C3152FD-9567-4F18-B652-E4B333E0B8C3}"/>
                </a:ext>
              </a:extLst>
            </p:cNvPr>
            <p:cNvCxnSpPr>
              <a:cxnSpLocks/>
              <a:stCxn id="14" idx="2"/>
            </p:cNvCxnSpPr>
            <p:nvPr/>
          </p:nvCxnSpPr>
          <p:spPr>
            <a:xfrm>
              <a:off x="4464767" y="3009442"/>
              <a:ext cx="726783" cy="18661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F645FD43-A4C7-4300-8BF4-46062E5635D0}"/>
                </a:ext>
              </a:extLst>
            </p:cNvPr>
            <p:cNvCxnSpPr/>
            <p:nvPr/>
          </p:nvCxnSpPr>
          <p:spPr>
            <a:xfrm flipH="1" flipV="1">
              <a:off x="1519141" y="4423417"/>
              <a:ext cx="720080" cy="2671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B3CC4BAA-07F6-41DB-80D9-9C0DDF009D8D}"/>
                </a:ext>
              </a:extLst>
            </p:cNvPr>
            <p:cNvCxnSpPr>
              <a:stCxn id="18" idx="0"/>
            </p:cNvCxnSpPr>
            <p:nvPr/>
          </p:nvCxnSpPr>
          <p:spPr>
            <a:xfrm flipV="1">
              <a:off x="2239221" y="4060432"/>
              <a:ext cx="1224136" cy="6443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6D1E4160-79C9-438D-8D0E-49DB3124CE35}"/>
                </a:ext>
              </a:extLst>
            </p:cNvPr>
            <p:cNvCxnSpPr>
              <a:stCxn id="18" idx="0"/>
            </p:cNvCxnSpPr>
            <p:nvPr/>
          </p:nvCxnSpPr>
          <p:spPr>
            <a:xfrm flipV="1">
              <a:off x="2239221" y="3818806"/>
              <a:ext cx="3024336" cy="8859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FCE65F9B-8D86-48DB-8744-D903EE176ACF}"/>
                </a:ext>
              </a:extLst>
            </p:cNvPr>
            <p:cNvCxnSpPr>
              <a:stCxn id="15" idx="0"/>
            </p:cNvCxnSpPr>
            <p:nvPr/>
          </p:nvCxnSpPr>
          <p:spPr>
            <a:xfrm flipH="1" flipV="1">
              <a:off x="3103317" y="4334811"/>
              <a:ext cx="1891074" cy="387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E6E6F94A-9A87-476E-AE48-69600CB9D6C6}"/>
                </a:ext>
              </a:extLst>
            </p:cNvPr>
            <p:cNvCxnSpPr>
              <a:stCxn id="15" idx="0"/>
            </p:cNvCxnSpPr>
            <p:nvPr/>
          </p:nvCxnSpPr>
          <p:spPr>
            <a:xfrm flipV="1">
              <a:off x="4994392" y="3818806"/>
              <a:ext cx="1925350" cy="903821"/>
            </a:xfrm>
            <a:prstGeom prst="line">
              <a:avLst/>
            </a:prstGeom>
          </p:spPr>
          <p:style>
            <a:lnRef idx="1">
              <a:schemeClr val="accent1"/>
            </a:lnRef>
            <a:fillRef idx="0">
              <a:schemeClr val="accent1"/>
            </a:fillRef>
            <a:effectRef idx="0">
              <a:schemeClr val="accent1"/>
            </a:effectRef>
            <a:fontRef idx="minor">
              <a:schemeClr val="tx1"/>
            </a:fontRef>
          </p:style>
        </p:cxnSp>
      </p:grpSp>
      <p:sp>
        <p:nvSpPr>
          <p:cNvPr id="29" name="文本框 13">
            <a:extLst>
              <a:ext uri="{FF2B5EF4-FFF2-40B4-BE49-F238E27FC236}">
                <a16:creationId xmlns:a16="http://schemas.microsoft.com/office/drawing/2014/main" xmlns="" id="{8D6A39C0-1EF7-4F77-BA6D-072DFCD698A5}"/>
              </a:ext>
            </a:extLst>
          </p:cNvPr>
          <p:cNvSpPr txBox="1"/>
          <p:nvPr/>
        </p:nvSpPr>
        <p:spPr>
          <a:xfrm>
            <a:off x="5311811" y="4420358"/>
            <a:ext cx="668767" cy="3693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Q1b</a:t>
            </a:r>
          </a:p>
        </p:txBody>
      </p:sp>
      <p:cxnSp>
        <p:nvCxnSpPr>
          <p:cNvPr id="30" name="直接连接符 29">
            <a:extLst>
              <a:ext uri="{FF2B5EF4-FFF2-40B4-BE49-F238E27FC236}">
                <a16:creationId xmlns:a16="http://schemas.microsoft.com/office/drawing/2014/main" xmlns="" id="{39952C81-21E7-4CE0-9125-48011145A7C0}"/>
              </a:ext>
            </a:extLst>
          </p:cNvPr>
          <p:cNvCxnSpPr>
            <a:cxnSpLocks/>
          </p:cNvCxnSpPr>
          <p:nvPr/>
        </p:nvCxnSpPr>
        <p:spPr>
          <a:xfrm>
            <a:off x="5733958" y="4818820"/>
            <a:ext cx="176404" cy="710878"/>
          </a:xfrm>
          <a:prstGeom prst="line">
            <a:avLst/>
          </a:prstGeom>
        </p:spPr>
        <p:style>
          <a:lnRef idx="1">
            <a:schemeClr val="accent1"/>
          </a:lnRef>
          <a:fillRef idx="0">
            <a:schemeClr val="accent1"/>
          </a:fillRef>
          <a:effectRef idx="0">
            <a:schemeClr val="accent1"/>
          </a:effectRef>
          <a:fontRef idx="minor">
            <a:schemeClr val="tx1"/>
          </a:fontRef>
        </p:style>
      </p:cxnSp>
      <p:sp>
        <p:nvSpPr>
          <p:cNvPr id="32" name="文本框 14">
            <a:extLst>
              <a:ext uri="{FF2B5EF4-FFF2-40B4-BE49-F238E27FC236}">
                <a16:creationId xmlns:a16="http://schemas.microsoft.com/office/drawing/2014/main" xmlns="" id="{8A83D0D3-9D6A-4E1B-BFDD-13693ED43586}"/>
              </a:ext>
            </a:extLst>
          </p:cNvPr>
          <p:cNvSpPr txBox="1"/>
          <p:nvPr/>
        </p:nvSpPr>
        <p:spPr>
          <a:xfrm>
            <a:off x="9621790" y="3757522"/>
            <a:ext cx="1149965" cy="646331"/>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dirty="0">
                <a:latin typeface="Arial" panose="020B0604020202020204" pitchFamily="34" charset="0"/>
                <a:cs typeface="Arial" panose="020B0604020202020204" pitchFamily="34" charset="0"/>
              </a:rPr>
              <a:t>Thermal shield</a:t>
            </a:r>
            <a:endParaRPr lang="zh-CN" altLang="en-US" dirty="0">
              <a:latin typeface="Arial" panose="020B0604020202020204" pitchFamily="34" charset="0"/>
              <a:cs typeface="Arial" panose="020B0604020202020204" pitchFamily="34" charset="0"/>
            </a:endParaRPr>
          </a:p>
        </p:txBody>
      </p:sp>
      <p:cxnSp>
        <p:nvCxnSpPr>
          <p:cNvPr id="33" name="直接连接符 32">
            <a:extLst>
              <a:ext uri="{FF2B5EF4-FFF2-40B4-BE49-F238E27FC236}">
                <a16:creationId xmlns:a16="http://schemas.microsoft.com/office/drawing/2014/main" xmlns="" id="{2E201591-9015-4074-9D34-D9468E8708A6}"/>
              </a:ext>
            </a:extLst>
          </p:cNvPr>
          <p:cNvCxnSpPr/>
          <p:nvPr/>
        </p:nvCxnSpPr>
        <p:spPr>
          <a:xfrm>
            <a:off x="10196773" y="4420358"/>
            <a:ext cx="160015" cy="289448"/>
          </a:xfrm>
          <a:prstGeom prst="line">
            <a:avLst/>
          </a:prstGeom>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5393397" y="1874623"/>
            <a:ext cx="6676947" cy="1754326"/>
          </a:xfrm>
          <a:prstGeom prst="rect">
            <a:avLst/>
          </a:prstGeom>
        </p:spPr>
        <p:txBody>
          <a:bodyPr wrap="square">
            <a:spAutoFit/>
          </a:bodyPr>
          <a:lstStyle/>
          <a:p>
            <a:pPr marL="742950" lvl="1"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The basically determined structure design of the support for cryostat at MDI, the detailed FEA of structure and stability, including the rough assessment of Lorenz force, quench cases and temperature change. </a:t>
            </a:r>
            <a:endParaRPr lang="en-US" altLang="zh-CN" dirty="0" smtClean="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altLang="zh-CN" dirty="0" smtClean="0">
                <a:latin typeface="Arial" panose="020B0604020202020204" pitchFamily="34" charset="0"/>
                <a:cs typeface="Arial" panose="020B0604020202020204" pitchFamily="34" charset="0"/>
              </a:rPr>
              <a:t>The </a:t>
            </a:r>
            <a:r>
              <a:rPr lang="en-US" altLang="zh-CN" dirty="0">
                <a:latin typeface="Arial" panose="020B0604020202020204" pitchFamily="34" charset="0"/>
                <a:cs typeface="Arial" panose="020B0604020202020204" pitchFamily="34" charset="0"/>
              </a:rPr>
              <a:t>necessary technique study if possible (</a:t>
            </a:r>
            <a:r>
              <a:rPr lang="en-US" altLang="zh-CN" dirty="0" err="1">
                <a:latin typeface="Arial" panose="020B0604020202020204" pitchFamily="34" charset="0"/>
                <a:cs typeface="Arial" panose="020B0604020202020204" pitchFamily="34" charset="0"/>
              </a:rPr>
              <a:t>eg</a:t>
            </a:r>
            <a:r>
              <a:rPr lang="en-US" altLang="zh-CN" dirty="0">
                <a:latin typeface="Arial" panose="020B0604020202020204" pitchFamily="34" charset="0"/>
                <a:cs typeface="Arial" panose="020B0604020202020204" pitchFamily="34" charset="0"/>
              </a:rPr>
              <a:t>. Vibration, movement and alignment related techniques). </a:t>
            </a:r>
          </a:p>
        </p:txBody>
      </p:sp>
      <p:sp>
        <p:nvSpPr>
          <p:cNvPr id="6" name="圆角矩形 5"/>
          <p:cNvSpPr/>
          <p:nvPr/>
        </p:nvSpPr>
        <p:spPr bwMode="auto">
          <a:xfrm>
            <a:off x="5743298" y="1864809"/>
            <a:ext cx="6448702" cy="1787068"/>
          </a:xfrm>
          <a:prstGeom prst="roundRect">
            <a:avLst/>
          </a:prstGeom>
          <a:solidFill>
            <a:srgbClr val="00B0F0">
              <a:alpha val="8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7" name="文本框 6"/>
          <p:cNvSpPr txBox="1"/>
          <p:nvPr/>
        </p:nvSpPr>
        <p:spPr>
          <a:xfrm>
            <a:off x="8483216" y="1478316"/>
            <a:ext cx="1793564" cy="369332"/>
          </a:xfrm>
          <a:prstGeom prst="rect">
            <a:avLst/>
          </a:prstGeom>
          <a:noFill/>
        </p:spPr>
        <p:txBody>
          <a:bodyPr wrap="square" rtlCol="0">
            <a:spAutoFit/>
          </a:bodyPr>
          <a:lstStyle/>
          <a:p>
            <a:r>
              <a:rPr lang="en-US" altLang="zh-CN" dirty="0" smtClean="0">
                <a:solidFill>
                  <a:srgbClr val="FF0000"/>
                </a:solidFill>
                <a:latin typeface="Arial" panose="020B0604020202020204" pitchFamily="34" charset="0"/>
                <a:cs typeface="Arial" panose="020B0604020202020204" pitchFamily="34" charset="0"/>
              </a:rPr>
              <a:t>Plan in EDR</a:t>
            </a:r>
            <a:endParaRPr lang="zh-CN"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3518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823658" y="1280751"/>
            <a:ext cx="4050000" cy="1755974"/>
          </a:xfrm>
          <a:prstGeom prst="rect">
            <a:avLst/>
          </a:prstGeom>
        </p:spPr>
      </p:pic>
      <p:sp>
        <p:nvSpPr>
          <p:cNvPr id="4" name="标题 3"/>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Integration and Assembly</a:t>
            </a:r>
            <a:endParaRPr lang="zh-CN" altLang="en-US" dirty="0"/>
          </a:p>
        </p:txBody>
      </p:sp>
      <p:pic>
        <p:nvPicPr>
          <p:cNvPr id="15" name="图片 14"/>
          <p:cNvPicPr>
            <a:picLocks noChangeAspect="1"/>
          </p:cNvPicPr>
          <p:nvPr/>
        </p:nvPicPr>
        <p:blipFill>
          <a:blip r:embed="rId3"/>
          <a:stretch>
            <a:fillRect/>
          </a:stretch>
        </p:blipFill>
        <p:spPr>
          <a:xfrm>
            <a:off x="6610097" y="1280751"/>
            <a:ext cx="3248746" cy="1957859"/>
          </a:xfrm>
          <a:prstGeom prst="rect">
            <a:avLst/>
          </a:prstGeom>
        </p:spPr>
      </p:pic>
      <p:pic>
        <p:nvPicPr>
          <p:cNvPr id="16" name="图片 15"/>
          <p:cNvPicPr>
            <a:picLocks noChangeAspect="1"/>
          </p:cNvPicPr>
          <p:nvPr/>
        </p:nvPicPr>
        <p:blipFill>
          <a:blip r:embed="rId4"/>
          <a:stretch>
            <a:fillRect/>
          </a:stretch>
        </p:blipFill>
        <p:spPr>
          <a:xfrm>
            <a:off x="823658" y="3199922"/>
            <a:ext cx="3680624" cy="2007307"/>
          </a:xfrm>
          <a:prstGeom prst="rect">
            <a:avLst/>
          </a:prstGeom>
        </p:spPr>
      </p:pic>
      <p:pic>
        <p:nvPicPr>
          <p:cNvPr id="19" name="图片 18"/>
          <p:cNvPicPr>
            <a:picLocks noChangeAspect="1"/>
          </p:cNvPicPr>
          <p:nvPr/>
        </p:nvPicPr>
        <p:blipFill>
          <a:blip r:embed="rId5"/>
          <a:stretch>
            <a:fillRect/>
          </a:stretch>
        </p:blipFill>
        <p:spPr>
          <a:xfrm>
            <a:off x="6374165" y="3428063"/>
            <a:ext cx="3827153" cy="1722063"/>
          </a:xfrm>
          <a:prstGeom prst="rect">
            <a:avLst/>
          </a:prstGeom>
        </p:spPr>
      </p:pic>
      <p:sp>
        <p:nvSpPr>
          <p:cNvPr id="2" name="右箭头 1"/>
          <p:cNvSpPr/>
          <p:nvPr/>
        </p:nvSpPr>
        <p:spPr bwMode="auto">
          <a:xfrm>
            <a:off x="5204550" y="1901104"/>
            <a:ext cx="1074655" cy="282804"/>
          </a:xfrm>
          <a:prstGeom prst="rightArrow">
            <a:avLst/>
          </a:prstGeom>
          <a:solidFill>
            <a:srgbClr val="0070C0"/>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21" name="右箭头 20"/>
          <p:cNvSpPr/>
          <p:nvPr/>
        </p:nvSpPr>
        <p:spPr bwMode="auto">
          <a:xfrm>
            <a:off x="10308322" y="1901104"/>
            <a:ext cx="1074655" cy="282804"/>
          </a:xfrm>
          <a:prstGeom prst="rightArrow">
            <a:avLst/>
          </a:prstGeom>
          <a:solidFill>
            <a:srgbClr val="0070C0"/>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22" name="右箭头 21"/>
          <p:cNvSpPr/>
          <p:nvPr/>
        </p:nvSpPr>
        <p:spPr bwMode="auto">
          <a:xfrm>
            <a:off x="4770837" y="4023455"/>
            <a:ext cx="1074655" cy="282804"/>
          </a:xfrm>
          <a:prstGeom prst="rightArrow">
            <a:avLst/>
          </a:prstGeom>
          <a:solidFill>
            <a:srgbClr val="0070C0"/>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5" name="圆角矩形 4"/>
          <p:cNvSpPr/>
          <p:nvPr/>
        </p:nvSpPr>
        <p:spPr bwMode="auto">
          <a:xfrm>
            <a:off x="823657" y="5396682"/>
            <a:ext cx="10452315" cy="1368184"/>
          </a:xfrm>
          <a:prstGeom prst="roundRect">
            <a:avLst/>
          </a:prstGeom>
          <a:solidFill>
            <a:srgbClr val="00B0F0">
              <a:alpha val="13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12" name="矩形 11"/>
          <p:cNvSpPr/>
          <p:nvPr/>
        </p:nvSpPr>
        <p:spPr>
          <a:xfrm>
            <a:off x="1173804" y="5441427"/>
            <a:ext cx="8427396" cy="1323439"/>
          </a:xfrm>
          <a:prstGeom prst="rect">
            <a:avLst/>
          </a:prstGeom>
        </p:spPr>
        <p:txBody>
          <a:bodyPr wrap="square">
            <a:spAutoFit/>
          </a:bodyPr>
          <a:lstStyle/>
          <a:p>
            <a:pPr marL="285750" indent="-285750" algn="just">
              <a:spcAft>
                <a:spcPts val="0"/>
              </a:spcAft>
              <a:buFont typeface="Wingdings" panose="05000000000000000000" pitchFamily="2" charset="2"/>
              <a:buChar char="Ø"/>
            </a:pPr>
            <a:r>
              <a:rPr lang="en-US" altLang="zh-CN" sz="2000" kern="100" dirty="0">
                <a:latin typeface="Calibri" panose="020F0502020204030204" pitchFamily="34" charset="0"/>
                <a:ea typeface="宋体" panose="02010600030101010101" pitchFamily="2" charset="-122"/>
                <a:cs typeface="Calibri" panose="020F0502020204030204" pitchFamily="34" charset="0"/>
              </a:rPr>
              <a:t>Overall integration and installation for all components in the MDI. </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marL="285750" indent="-285750" algn="just">
              <a:spcAft>
                <a:spcPts val="0"/>
              </a:spcAft>
              <a:buFont typeface="Wingdings" panose="05000000000000000000" pitchFamily="2" charset="2"/>
              <a:buChar char="Ø"/>
            </a:pPr>
            <a:r>
              <a:rPr lang="en-US" altLang="zh-CN" sz="2000" kern="100" dirty="0">
                <a:latin typeface="Calibri" panose="020F0502020204030204" pitchFamily="34" charset="0"/>
                <a:ea typeface="宋体" panose="02010600030101010101" pitchFamily="2" charset="-122"/>
                <a:cs typeface="Calibri" panose="020F0502020204030204" pitchFamily="34" charset="0"/>
              </a:rPr>
              <a:t>Specific installation procedure.</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marL="285750" indent="-285750" algn="just">
              <a:spcAft>
                <a:spcPts val="0"/>
              </a:spcAft>
              <a:buFont typeface="Wingdings" panose="05000000000000000000" pitchFamily="2" charset="2"/>
              <a:buChar char="Ø"/>
            </a:pPr>
            <a:r>
              <a:rPr lang="en-US" altLang="zh-CN" sz="2000" kern="100" dirty="0">
                <a:latin typeface="Calibri" panose="020F0502020204030204" pitchFamily="34" charset="0"/>
                <a:ea typeface="宋体" panose="02010600030101010101" pitchFamily="2" charset="-122"/>
                <a:cs typeface="Calibri" panose="020F0502020204030204" pitchFamily="34" charset="0"/>
              </a:rPr>
              <a:t>Cryostat including Final doublet installation alignment.</a:t>
            </a:r>
            <a:endParaRPr lang="zh-CN" altLang="zh-CN" sz="2000" kern="100" dirty="0">
              <a:latin typeface="Calibri" panose="020F0502020204030204" pitchFamily="34" charset="0"/>
              <a:ea typeface="宋体" panose="02010600030101010101" pitchFamily="2" charset="-122"/>
              <a:cs typeface="Times New Roman" panose="02020603050405020304" pitchFamily="18" charset="0"/>
            </a:endParaRPr>
          </a:p>
          <a:p>
            <a:pPr marL="285750" indent="-285750" algn="just">
              <a:spcAft>
                <a:spcPts val="0"/>
              </a:spcAft>
              <a:buFont typeface="Wingdings" panose="05000000000000000000" pitchFamily="2" charset="2"/>
              <a:buChar char="Ø"/>
            </a:pPr>
            <a:r>
              <a:rPr lang="en-US" altLang="zh-CN" sz="2000" kern="100" dirty="0" err="1">
                <a:latin typeface="Calibri" panose="020F0502020204030204" pitchFamily="34" charset="0"/>
                <a:ea typeface="宋体" panose="02010600030101010101" pitchFamily="2" charset="-122"/>
                <a:cs typeface="Calibri" panose="020F0502020204030204" pitchFamily="34" charset="0"/>
              </a:rPr>
              <a:t>Lumical</a:t>
            </a:r>
            <a:r>
              <a:rPr lang="en-US" altLang="zh-CN" sz="2000" kern="100" dirty="0">
                <a:latin typeface="Calibri" panose="020F0502020204030204" pitchFamily="34" charset="0"/>
                <a:ea typeface="宋体" panose="02010600030101010101" pitchFamily="2" charset="-122"/>
                <a:cs typeface="Calibri" panose="020F0502020204030204" pitchFamily="34" charset="0"/>
              </a:rPr>
              <a:t> and </a:t>
            </a:r>
            <a:r>
              <a:rPr lang="en-US" altLang="zh-CN" sz="2000" kern="100" dirty="0" err="1">
                <a:latin typeface="Calibri" panose="020F0502020204030204" pitchFamily="34" charset="0"/>
                <a:ea typeface="宋体" panose="02010600030101010101" pitchFamily="2" charset="-122"/>
                <a:cs typeface="Calibri" panose="020F0502020204030204" pitchFamily="34" charset="0"/>
              </a:rPr>
              <a:t>Berryllium</a:t>
            </a:r>
            <a:r>
              <a:rPr lang="en-US" altLang="zh-CN" sz="2000" kern="100" dirty="0">
                <a:latin typeface="Calibri" panose="020F0502020204030204" pitchFamily="34" charset="0"/>
                <a:ea typeface="宋体" panose="02010600030101010101" pitchFamily="2" charset="-122"/>
                <a:cs typeface="Calibri" panose="020F0502020204030204" pitchFamily="34" charset="0"/>
              </a:rPr>
              <a:t> pipe installation alignment.</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06947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Fast l</a:t>
            </a:r>
            <a:r>
              <a:rPr lang="zh-CN" altLang="zh-CN" dirty="0" smtClean="0">
                <a:solidFill>
                  <a:srgbClr val="FFFF00"/>
                </a:solidFill>
                <a:latin typeface="Arial" panose="020B0604020202020204" pitchFamily="34" charset="0"/>
                <a:cs typeface="Arial" panose="020B0604020202020204" pitchFamily="34" charset="0"/>
              </a:rPr>
              <a:t>uminosity </a:t>
            </a:r>
            <a:r>
              <a:rPr lang="en-US" altLang="zh-CN" dirty="0" smtClean="0">
                <a:solidFill>
                  <a:srgbClr val="FFFF00"/>
                </a:solidFill>
                <a:latin typeface="Arial" panose="020B0604020202020204" pitchFamily="34" charset="0"/>
                <a:cs typeface="Arial" panose="020B0604020202020204" pitchFamily="34" charset="0"/>
              </a:rPr>
              <a:t>tuning system</a:t>
            </a:r>
            <a:endParaRPr lang="zh-CN" altLang="en-US" dirty="0">
              <a:solidFill>
                <a:srgbClr val="FFFF00"/>
              </a:solidFill>
            </a:endParaRPr>
          </a:p>
        </p:txBody>
      </p:sp>
      <p:sp>
        <p:nvSpPr>
          <p:cNvPr id="3" name="圆角矩形 2"/>
          <p:cNvSpPr/>
          <p:nvPr/>
        </p:nvSpPr>
        <p:spPr bwMode="auto">
          <a:xfrm>
            <a:off x="191205" y="1160455"/>
            <a:ext cx="5781578" cy="1783100"/>
          </a:xfrm>
          <a:prstGeom prst="roundRect">
            <a:avLst/>
          </a:prstGeom>
          <a:solidFill>
            <a:srgbClr val="00B0F0">
              <a:alpha val="7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11" name="Text Box 4"/>
          <p:cNvSpPr txBox="1">
            <a:spLocks/>
          </p:cNvSpPr>
          <p:nvPr/>
        </p:nvSpPr>
        <p:spPr bwMode="auto">
          <a:xfrm>
            <a:off x="333473" y="1160453"/>
            <a:ext cx="5467861" cy="17341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35719" tIns="35719" rIns="35719" bIns="35719" anchor="ctr">
            <a:spAutoFit/>
          </a:bodyPr>
          <a:lstStyle>
            <a:lvl1pPr marL="514350" indent="-333375">
              <a:defRPr sz="2400" b="1">
                <a:solidFill>
                  <a:srgbClr val="000000"/>
                </a:solidFill>
                <a:latin typeface="Helvetica Neue" charset="0"/>
                <a:ea typeface="Helvetica Neue" charset="0"/>
                <a:cs typeface="Helvetica Neue" charset="0"/>
                <a:sym typeface="Helvetica Neue" charset="0"/>
              </a:defRPr>
            </a:lvl1pPr>
            <a:lvl2pPr>
              <a:defRPr sz="2400" b="1">
                <a:solidFill>
                  <a:srgbClr val="000000"/>
                </a:solidFill>
                <a:latin typeface="Helvetica Neue" charset="0"/>
                <a:ea typeface="Helvetica Neue" charset="0"/>
                <a:cs typeface="Helvetica Neue" charset="0"/>
                <a:sym typeface="Helvetica Neue" charset="0"/>
              </a:defRPr>
            </a:lvl2pPr>
            <a:lvl3pPr>
              <a:defRPr sz="2400" b="1">
                <a:solidFill>
                  <a:srgbClr val="000000"/>
                </a:solidFill>
                <a:latin typeface="Helvetica Neue" charset="0"/>
                <a:ea typeface="Helvetica Neue" charset="0"/>
                <a:cs typeface="Helvetica Neue" charset="0"/>
                <a:sym typeface="Helvetica Neue" charset="0"/>
              </a:defRPr>
            </a:lvl3pPr>
            <a:lvl4pPr>
              <a:defRPr sz="2400" b="1">
                <a:solidFill>
                  <a:srgbClr val="000000"/>
                </a:solidFill>
                <a:latin typeface="Helvetica Neue" charset="0"/>
                <a:ea typeface="Helvetica Neue" charset="0"/>
                <a:cs typeface="Helvetica Neue" charset="0"/>
                <a:sym typeface="Helvetica Neue" charset="0"/>
              </a:defRPr>
            </a:lvl4pPr>
            <a:lvl5pPr>
              <a:defRPr sz="2400" b="1">
                <a:solidFill>
                  <a:srgbClr val="000000"/>
                </a:solidFill>
                <a:latin typeface="Helvetica Neue" charset="0"/>
                <a:ea typeface="Helvetica Neue" charset="0"/>
                <a:cs typeface="Helvetica Neue" charset="0"/>
                <a:sym typeface="Helvetica Neue" charset="0"/>
              </a:defRPr>
            </a:lvl5pPr>
            <a:lvl6pPr marL="457200" indent="914400" algn="ctr" defTabSz="584200" fontAlgn="base" hangingPunct="0">
              <a:spcBef>
                <a:spcPct val="0"/>
              </a:spcBef>
              <a:spcAft>
                <a:spcPct val="0"/>
              </a:spcAft>
              <a:defRPr sz="2400" b="1">
                <a:solidFill>
                  <a:srgbClr val="000000"/>
                </a:solidFill>
                <a:latin typeface="Helvetica Neue" charset="0"/>
                <a:ea typeface="Helvetica Neue" charset="0"/>
                <a:cs typeface="Helvetica Neue" charset="0"/>
                <a:sym typeface="Helvetica Neue" charset="0"/>
              </a:defRPr>
            </a:lvl6pPr>
            <a:lvl7pPr marL="914400" indent="914400" algn="ctr" defTabSz="584200" fontAlgn="base" hangingPunct="0">
              <a:spcBef>
                <a:spcPct val="0"/>
              </a:spcBef>
              <a:spcAft>
                <a:spcPct val="0"/>
              </a:spcAft>
              <a:defRPr sz="2400" b="1">
                <a:solidFill>
                  <a:srgbClr val="000000"/>
                </a:solidFill>
                <a:latin typeface="Helvetica Neue" charset="0"/>
                <a:ea typeface="Helvetica Neue" charset="0"/>
                <a:cs typeface="Helvetica Neue" charset="0"/>
                <a:sym typeface="Helvetica Neue" charset="0"/>
              </a:defRPr>
            </a:lvl7pPr>
            <a:lvl8pPr marL="1371600" indent="914400" algn="ctr" defTabSz="584200" fontAlgn="base" hangingPunct="0">
              <a:spcBef>
                <a:spcPct val="0"/>
              </a:spcBef>
              <a:spcAft>
                <a:spcPct val="0"/>
              </a:spcAft>
              <a:defRPr sz="2400" b="1">
                <a:solidFill>
                  <a:srgbClr val="000000"/>
                </a:solidFill>
                <a:latin typeface="Helvetica Neue" charset="0"/>
                <a:ea typeface="Helvetica Neue" charset="0"/>
                <a:cs typeface="Helvetica Neue" charset="0"/>
                <a:sym typeface="Helvetica Neue" charset="0"/>
              </a:defRPr>
            </a:lvl8pPr>
            <a:lvl9pPr marL="1828800" indent="914400" algn="ctr" defTabSz="584200" fontAlgn="base" hangingPunct="0">
              <a:spcBef>
                <a:spcPct val="0"/>
              </a:spcBef>
              <a:spcAft>
                <a:spcPct val="0"/>
              </a:spcAft>
              <a:defRPr sz="2400" b="1">
                <a:solidFill>
                  <a:srgbClr val="000000"/>
                </a:solidFill>
                <a:latin typeface="Helvetica Neue" charset="0"/>
                <a:ea typeface="Helvetica Neue" charset="0"/>
                <a:cs typeface="Helvetica Neue" charset="0"/>
                <a:sym typeface="Helvetica Neue" charset="0"/>
              </a:defRPr>
            </a:lvl9pPr>
          </a:lstStyle>
          <a:p>
            <a:pPr marL="180975" indent="0" algn="just"/>
            <a:r>
              <a:rPr lang="en-US" altLang="zh-CN" sz="1800" b="0" dirty="0" smtClean="0">
                <a:solidFill>
                  <a:srgbClr val="002060"/>
                </a:solidFill>
                <a:latin typeface="Arial" panose="020B0604020202020204" pitchFamily="34" charset="0"/>
                <a:ea typeface="Times" panose="02020603050405020304" pitchFamily="18" charset="0"/>
                <a:cs typeface="Arial" panose="020B0604020202020204" pitchFamily="34" charset="0"/>
              </a:rPr>
              <a:t>With </a:t>
            </a:r>
            <a:r>
              <a:rPr lang="en-US" altLang="zh-CN" sz="1800" b="0" dirty="0">
                <a:solidFill>
                  <a:srgbClr val="002060"/>
                </a:solidFill>
                <a:latin typeface="Arial" panose="020B0604020202020204" pitchFamily="34" charset="0"/>
                <a:ea typeface="Times" panose="02020603050405020304" pitchFamily="18" charset="0"/>
                <a:cs typeface="Arial" panose="020B0604020202020204" pitchFamily="34" charset="0"/>
              </a:rPr>
              <a:t>very small beam sizes at IP </a:t>
            </a:r>
            <a:r>
              <a:rPr lang="en-US" altLang="zh-CN" sz="1800" b="0" dirty="0" smtClean="0">
                <a:solidFill>
                  <a:srgbClr val="002060"/>
                </a:solidFill>
                <a:latin typeface="Arial" panose="020B0604020202020204" pitchFamily="34" charset="0"/>
                <a:ea typeface="Times" panose="02020603050405020304" pitchFamily="18" charset="0"/>
                <a:cs typeface="Arial" panose="020B0604020202020204" pitchFamily="34" charset="0"/>
              </a:rPr>
              <a:t>and </a:t>
            </a:r>
            <a:r>
              <a:rPr lang="en-US" altLang="zh-CN" sz="1800" b="0" dirty="0">
                <a:solidFill>
                  <a:srgbClr val="002060"/>
                </a:solidFill>
                <a:latin typeface="Arial" panose="020B0604020202020204" pitchFamily="34" charset="0"/>
                <a:ea typeface="Times" panose="02020603050405020304" pitchFamily="18" charset="0"/>
                <a:cs typeface="Arial" panose="020B0604020202020204" pitchFamily="34" charset="0"/>
              </a:rPr>
              <a:t>the presence of strong FFS </a:t>
            </a:r>
            <a:r>
              <a:rPr lang="en-US" altLang="zh-CN" sz="1800" b="0" dirty="0" err="1">
                <a:solidFill>
                  <a:srgbClr val="002060"/>
                </a:solidFill>
                <a:latin typeface="Arial" panose="020B0604020202020204" pitchFamily="34" charset="0"/>
                <a:ea typeface="Times" panose="02020603050405020304" pitchFamily="18" charset="0"/>
                <a:cs typeface="Arial" panose="020B0604020202020204" pitchFamily="34" charset="0"/>
              </a:rPr>
              <a:t>quadrupoles</a:t>
            </a:r>
            <a:r>
              <a:rPr lang="en-US" altLang="zh-CN" sz="1800" b="0" dirty="0">
                <a:solidFill>
                  <a:srgbClr val="002060"/>
                </a:solidFill>
                <a:latin typeface="Arial" panose="020B0604020202020204" pitchFamily="34" charset="0"/>
                <a:ea typeface="Times" panose="02020603050405020304" pitchFamily="18" charset="0"/>
                <a:cs typeface="Arial" panose="020B0604020202020204" pitchFamily="34" charset="0"/>
              </a:rPr>
              <a:t> in the CEPC, the luminosity is very sensitive to the mechanical </a:t>
            </a:r>
            <a:r>
              <a:rPr lang="en-US" altLang="zh-CN" sz="1800" b="0" dirty="0">
                <a:solidFill>
                  <a:srgbClr val="002060"/>
                </a:solidFill>
                <a:latin typeface="Arial" panose="020B0604020202020204" pitchFamily="34" charset="0"/>
                <a:cs typeface="Arial" panose="020B0604020202020204" pitchFamily="34" charset="0"/>
              </a:rPr>
              <a:t>vibrations</a:t>
            </a:r>
            <a:r>
              <a:rPr lang="en-US" altLang="zh-CN" sz="1800" b="0" dirty="0" smtClean="0">
                <a:solidFill>
                  <a:srgbClr val="002060"/>
                </a:solidFill>
                <a:latin typeface="Arial" panose="020B0604020202020204" pitchFamily="34" charset="0"/>
                <a:cs typeface="Arial" panose="020B0604020202020204" pitchFamily="34" charset="0"/>
              </a:rPr>
              <a:t>,</a:t>
            </a:r>
            <a:r>
              <a:rPr lang="en-US" altLang="zh-CN" sz="1800" b="0" dirty="0">
                <a:solidFill>
                  <a:srgbClr val="002060"/>
                </a:solidFill>
                <a:latin typeface="Arial" panose="020B0604020202020204" pitchFamily="34" charset="0"/>
                <a:cs typeface="Arial" panose="020B0604020202020204" pitchFamily="34" charset="0"/>
              </a:rPr>
              <a:t> </a:t>
            </a:r>
            <a:r>
              <a:rPr kumimoji="1" lang="en-US" altLang="zh-CN" sz="1800" dirty="0">
                <a:solidFill>
                  <a:srgbClr val="002060"/>
                </a:solidFill>
                <a:latin typeface="Arial" panose="020B0604020202020204" pitchFamily="34" charset="0"/>
                <a:cs typeface="Arial" panose="020B0604020202020204" pitchFamily="34" charset="0"/>
              </a:rPr>
              <a:t>Fast Luminosity Tuning System, including fast BPMs and fast luminosity monitor, would be necessary for CEPC. </a:t>
            </a:r>
          </a:p>
        </p:txBody>
      </p:sp>
      <p:sp>
        <p:nvSpPr>
          <p:cNvPr id="15" name="圆角矩形 14"/>
          <p:cNvSpPr/>
          <p:nvPr/>
        </p:nvSpPr>
        <p:spPr bwMode="auto">
          <a:xfrm>
            <a:off x="6231181" y="1135560"/>
            <a:ext cx="5882590" cy="2726322"/>
          </a:xfrm>
          <a:prstGeom prst="roundRect">
            <a:avLst/>
          </a:prstGeom>
          <a:solidFill>
            <a:srgbClr val="00B050">
              <a:alpha val="6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16" name="矩形 15"/>
          <p:cNvSpPr/>
          <p:nvPr/>
        </p:nvSpPr>
        <p:spPr>
          <a:xfrm>
            <a:off x="6447407" y="1349015"/>
            <a:ext cx="5361972" cy="2308324"/>
          </a:xfrm>
          <a:prstGeom prst="rect">
            <a:avLst/>
          </a:prstGeom>
        </p:spPr>
        <p:txBody>
          <a:bodyPr wrap="square">
            <a:spAutoFit/>
          </a:bodyPr>
          <a:lstStyle/>
          <a:p>
            <a:pPr algn="just"/>
            <a:r>
              <a:rPr kumimoji="1" lang="en-US" altLang="zh-CN" dirty="0">
                <a:latin typeface="Arial" panose="020B0604020202020204" pitchFamily="34" charset="0"/>
                <a:cs typeface="Arial" panose="020B0604020202020204" pitchFamily="34" charset="0"/>
              </a:rPr>
              <a:t>Currently,</a:t>
            </a:r>
          </a:p>
          <a:p>
            <a:pPr marL="285750" indent="-285750" algn="just">
              <a:buFont typeface="Wingdings" panose="05000000000000000000" pitchFamily="2" charset="2"/>
              <a:buChar char="Ø"/>
            </a:pPr>
            <a:r>
              <a:rPr kumimoji="1" lang="en-US" altLang="zh-CN" dirty="0">
                <a:latin typeface="Arial" panose="020B0604020202020204" pitchFamily="34" charset="0"/>
                <a:cs typeface="Arial" panose="020B0604020202020204" pitchFamily="34" charset="0"/>
              </a:rPr>
              <a:t>Using 4 sets of BPMs each ring and located at or near the largest beta function can be used for vertical orbit feedback in principle. </a:t>
            </a:r>
          </a:p>
          <a:p>
            <a:pPr marL="285750" indent="-285750" algn="just">
              <a:buFont typeface="Wingdings" panose="05000000000000000000" pitchFamily="2" charset="2"/>
              <a:buChar char="Ø"/>
            </a:pPr>
            <a:r>
              <a:rPr kumimoji="1" lang="en-US" altLang="zh-CN" dirty="0">
                <a:latin typeface="Arial" panose="020B0604020202020204" pitchFamily="34" charset="0"/>
                <a:cs typeface="Arial" panose="020B0604020202020204" pitchFamily="34" charset="0"/>
              </a:rPr>
              <a:t>The Fast Luminosity Monitor are needed as input to luminosity optimization and feedback. We already have some candidate positions and potential detector solutions.</a:t>
            </a:r>
          </a:p>
        </p:txBody>
      </p:sp>
      <p:sp>
        <p:nvSpPr>
          <p:cNvPr id="17" name="圆角矩形 16"/>
          <p:cNvSpPr/>
          <p:nvPr/>
        </p:nvSpPr>
        <p:spPr bwMode="auto">
          <a:xfrm>
            <a:off x="5515582" y="4176347"/>
            <a:ext cx="6598189" cy="2243908"/>
          </a:xfrm>
          <a:prstGeom prst="roundRect">
            <a:avLst/>
          </a:prstGeom>
          <a:solidFill>
            <a:srgbClr val="FF3399">
              <a:alpha val="7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grpSp>
        <p:nvGrpSpPr>
          <p:cNvPr id="18" name="组合 17">
            <a:extLst>
              <a:ext uri="{FF2B5EF4-FFF2-40B4-BE49-F238E27FC236}">
                <a16:creationId xmlns:a16="http://schemas.microsoft.com/office/drawing/2014/main" xmlns="" id="{F09881E7-AA07-30B1-00D5-315BD0F08BCA}"/>
              </a:ext>
            </a:extLst>
          </p:cNvPr>
          <p:cNvGrpSpPr/>
          <p:nvPr/>
        </p:nvGrpSpPr>
        <p:grpSpPr>
          <a:xfrm>
            <a:off x="585433" y="3036833"/>
            <a:ext cx="4657078" cy="572130"/>
            <a:chOff x="2926898" y="1071822"/>
            <a:chExt cx="5722548" cy="803841"/>
          </a:xfrm>
        </p:grpSpPr>
        <p:grpSp>
          <p:nvGrpSpPr>
            <p:cNvPr id="19" name="组合 18">
              <a:extLst>
                <a:ext uri="{FF2B5EF4-FFF2-40B4-BE49-F238E27FC236}">
                  <a16:creationId xmlns:a16="http://schemas.microsoft.com/office/drawing/2014/main" xmlns="" id="{179DC15D-995D-5003-48A6-A8DBDEE2E3E7}"/>
                </a:ext>
              </a:extLst>
            </p:cNvPr>
            <p:cNvGrpSpPr/>
            <p:nvPr/>
          </p:nvGrpSpPr>
          <p:grpSpPr>
            <a:xfrm>
              <a:off x="2926898" y="1071822"/>
              <a:ext cx="5722548" cy="543029"/>
              <a:chOff x="2346414" y="713592"/>
              <a:chExt cx="6068362" cy="714449"/>
            </a:xfrm>
          </p:grpSpPr>
          <p:pic>
            <p:nvPicPr>
              <p:cNvPr id="23" name="图片 22">
                <a:extLst>
                  <a:ext uri="{FF2B5EF4-FFF2-40B4-BE49-F238E27FC236}">
                    <a16:creationId xmlns:a16="http://schemas.microsoft.com/office/drawing/2014/main" xmlns="" id="{F3B8F316-2730-83AB-2B1D-E3927528F2F9}"/>
                  </a:ext>
                </a:extLst>
              </p:cNvPr>
              <p:cNvPicPr>
                <a:picLocks noChangeAspect="1"/>
              </p:cNvPicPr>
              <p:nvPr/>
            </p:nvPicPr>
            <p:blipFill rotWithShape="1">
              <a:blip r:embed="rId2"/>
              <a:srcRect t="82717"/>
              <a:stretch/>
            </p:blipFill>
            <p:spPr>
              <a:xfrm>
                <a:off x="2346414" y="713592"/>
                <a:ext cx="6068362" cy="714449"/>
              </a:xfrm>
              <a:prstGeom prst="rect">
                <a:avLst/>
              </a:prstGeom>
            </p:spPr>
          </p:pic>
          <p:sp>
            <p:nvSpPr>
              <p:cNvPr id="24" name="文本框 23">
                <a:extLst>
                  <a:ext uri="{FF2B5EF4-FFF2-40B4-BE49-F238E27FC236}">
                    <a16:creationId xmlns:a16="http://schemas.microsoft.com/office/drawing/2014/main" xmlns="" id="{CDB8FC93-EDC5-D05F-360A-90D3E2BB51A7}"/>
                  </a:ext>
                </a:extLst>
              </p:cNvPr>
              <p:cNvSpPr txBox="1"/>
              <p:nvPr/>
            </p:nvSpPr>
            <p:spPr>
              <a:xfrm>
                <a:off x="2667563" y="986976"/>
                <a:ext cx="424249" cy="276999"/>
              </a:xfrm>
              <a:prstGeom prst="rect">
                <a:avLst/>
              </a:prstGeom>
              <a:noFill/>
            </p:spPr>
            <p:txBody>
              <a:bodyPr wrap="square" rtlCol="0">
                <a:spAutoFit/>
              </a:bodyPr>
              <a:lstStyle/>
              <a:p>
                <a:r>
                  <a:rPr lang="en-US" altLang="zh-CN" sz="1200" b="1" dirty="0">
                    <a:solidFill>
                      <a:srgbClr val="FF0000"/>
                    </a:solidFill>
                    <a:latin typeface="Times" panose="02020603050405020304" pitchFamily="18" charset="0"/>
                    <a:cs typeface="Times" panose="02020603050405020304" pitchFamily="18" charset="0"/>
                  </a:rPr>
                  <a:t>IP</a:t>
                </a:r>
                <a:endParaRPr lang="zh-CN" altLang="en-US" sz="1200" b="1" dirty="0">
                  <a:solidFill>
                    <a:srgbClr val="FF0000"/>
                  </a:solidFill>
                  <a:latin typeface="Times" panose="02020603050405020304" pitchFamily="18" charset="0"/>
                  <a:cs typeface="Times" panose="02020603050405020304" pitchFamily="18" charset="0"/>
                </a:endParaRPr>
              </a:p>
            </p:txBody>
          </p:sp>
        </p:grpSp>
        <p:sp>
          <p:nvSpPr>
            <p:cNvPr id="20" name="文本框 19">
              <a:extLst>
                <a:ext uri="{FF2B5EF4-FFF2-40B4-BE49-F238E27FC236}">
                  <a16:creationId xmlns:a16="http://schemas.microsoft.com/office/drawing/2014/main" xmlns="" id="{D344A628-803B-9951-4C37-286B0BC2BECC}"/>
                </a:ext>
              </a:extLst>
            </p:cNvPr>
            <p:cNvSpPr txBox="1"/>
            <p:nvPr/>
          </p:nvSpPr>
          <p:spPr>
            <a:xfrm>
              <a:off x="3831417" y="1567886"/>
              <a:ext cx="27924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zh-CN" sz="1400" b="1" dirty="0"/>
                <a:t>1</a:t>
              </a:r>
              <a:endParaRPr kumimoji="1" lang="zh-CN" altLang="en-US" sz="1400" b="1" dirty="0"/>
            </a:p>
          </p:txBody>
        </p:sp>
        <p:sp>
          <p:nvSpPr>
            <p:cNvPr id="21" name="文本框 20">
              <a:extLst>
                <a:ext uri="{FF2B5EF4-FFF2-40B4-BE49-F238E27FC236}">
                  <a16:creationId xmlns:a16="http://schemas.microsoft.com/office/drawing/2014/main" xmlns="" id="{8CD0DBB8-8270-20DB-E634-071ABDFAD889}"/>
                </a:ext>
              </a:extLst>
            </p:cNvPr>
            <p:cNvSpPr txBox="1"/>
            <p:nvPr/>
          </p:nvSpPr>
          <p:spPr>
            <a:xfrm>
              <a:off x="7770414" y="1566685"/>
              <a:ext cx="279244" cy="308977"/>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zh-CN" sz="1400" b="1" dirty="0"/>
                <a:t>2</a:t>
              </a:r>
              <a:endParaRPr kumimoji="1" lang="zh-CN" altLang="en-US" sz="1400" b="1" dirty="0"/>
            </a:p>
          </p:txBody>
        </p:sp>
        <p:sp>
          <p:nvSpPr>
            <p:cNvPr id="22" name="文本框 21">
              <a:extLst>
                <a:ext uri="{FF2B5EF4-FFF2-40B4-BE49-F238E27FC236}">
                  <a16:creationId xmlns:a16="http://schemas.microsoft.com/office/drawing/2014/main" xmlns="" id="{F577BAC9-EA80-1BDE-B51C-885F759EB5C8}"/>
                </a:ext>
              </a:extLst>
            </p:cNvPr>
            <p:cNvSpPr txBox="1"/>
            <p:nvPr/>
          </p:nvSpPr>
          <p:spPr>
            <a:xfrm>
              <a:off x="8140119" y="1567885"/>
              <a:ext cx="27924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zh-CN" sz="1400" b="1" dirty="0"/>
                <a:t>3</a:t>
              </a:r>
              <a:endParaRPr kumimoji="1" lang="zh-CN" altLang="en-US" sz="1400" b="1" dirty="0"/>
            </a:p>
          </p:txBody>
        </p:sp>
      </p:grpSp>
      <mc:AlternateContent xmlns:mc="http://schemas.openxmlformats.org/markup-compatibility/2006" xmlns:a14="http://schemas.microsoft.com/office/drawing/2010/main">
        <mc:Choice Requires="a14">
          <p:graphicFrame>
            <p:nvGraphicFramePr>
              <p:cNvPr id="25" name="内容占位符 6">
                <a:extLst>
                  <a:ext uri="{FF2B5EF4-FFF2-40B4-BE49-F238E27FC236}">
                    <a16:creationId xmlns:a16="http://schemas.microsoft.com/office/drawing/2014/main" xmlns="" id="{CECAAA11-6DA7-EA32-763B-20CADA07D7AF}"/>
                  </a:ext>
                </a:extLst>
              </p:cNvPr>
              <p:cNvGraphicFramePr>
                <a:graphicFrameLocks noGrp="1"/>
              </p:cNvGraphicFramePr>
              <p:nvPr>
                <p:ph idx="1"/>
                <p:extLst/>
              </p:nvPr>
            </p:nvGraphicFramePr>
            <p:xfrm>
              <a:off x="333473" y="3725441"/>
              <a:ext cx="4993119" cy="3078480"/>
            </p:xfrm>
            <a:graphic>
              <a:graphicData uri="http://schemas.openxmlformats.org/drawingml/2006/table">
                <a:tbl>
                  <a:tblPr firstRow="1" bandRow="1">
                    <a:tableStyleId>{93296810-A885-4BE3-A3E7-6D5BEEA58F35}</a:tableStyleId>
                  </a:tblPr>
                  <a:tblGrid>
                    <a:gridCol w="1461569">
                      <a:extLst>
                        <a:ext uri="{9D8B030D-6E8A-4147-A177-3AD203B41FA5}">
                          <a16:colId xmlns:a16="http://schemas.microsoft.com/office/drawing/2014/main" xmlns="" val="1872440714"/>
                        </a:ext>
                      </a:extLst>
                    </a:gridCol>
                    <a:gridCol w="1483593">
                      <a:extLst>
                        <a:ext uri="{9D8B030D-6E8A-4147-A177-3AD203B41FA5}">
                          <a16:colId xmlns:a16="http://schemas.microsoft.com/office/drawing/2014/main" xmlns="" val="1227806273"/>
                        </a:ext>
                      </a:extLst>
                    </a:gridCol>
                    <a:gridCol w="1011144">
                      <a:extLst>
                        <a:ext uri="{9D8B030D-6E8A-4147-A177-3AD203B41FA5}">
                          <a16:colId xmlns:a16="http://schemas.microsoft.com/office/drawing/2014/main" xmlns="" val="75256774"/>
                        </a:ext>
                      </a:extLst>
                    </a:gridCol>
                    <a:gridCol w="1036813">
                      <a:extLst>
                        <a:ext uri="{9D8B030D-6E8A-4147-A177-3AD203B41FA5}">
                          <a16:colId xmlns:a16="http://schemas.microsoft.com/office/drawing/2014/main" xmlns="" val="1489669027"/>
                        </a:ext>
                      </a:extLst>
                    </a:gridCol>
                  </a:tblGrid>
                  <a:tr h="209949">
                    <a:tc>
                      <a:txBody>
                        <a:bodyPr/>
                        <a:lstStyle/>
                        <a:p>
                          <a:pPr algn="ctr"/>
                          <a:endParaRPr lang="zh-CN" altLang="en-US" sz="800" dirty="0"/>
                        </a:p>
                      </a:txBody>
                      <a:tcPr anchor="ctr"/>
                    </a:tc>
                    <a:tc>
                      <a:txBody>
                        <a:bodyPr/>
                        <a:lstStyle/>
                        <a:p>
                          <a:pPr algn="ctr"/>
                          <a:r>
                            <a:rPr lang="en-US" altLang="zh-CN" sz="800" dirty="0"/>
                            <a:t>Position1</a:t>
                          </a:r>
                          <a14:m>
                            <m:oMath xmlns:m="http://schemas.openxmlformats.org/officeDocument/2006/math">
                              <m:r>
                                <a:rPr lang="en-US" altLang="zh-CN" sz="800" smtClean="0">
                                  <a:latin typeface="Cambria Math" panose="02040503050406030204" pitchFamily="18" charset="0"/>
                                </a:rPr>
                                <m:t>→</m:t>
                              </m:r>
                              <m:r>
                                <a:rPr lang="en-US" altLang="zh-CN" sz="800" smtClean="0">
                                  <a:latin typeface="Cambria Math" panose="02040503050406030204" pitchFamily="18" charset="0"/>
                                </a:rPr>
                                <m:t>𝟏𝟎</m:t>
                              </m:r>
                              <m:r>
                                <a:rPr lang="en-US" altLang="zh-CN" sz="800" smtClean="0">
                                  <a:latin typeface="Cambria Math" panose="02040503050406030204" pitchFamily="18" charset="0"/>
                                </a:rPr>
                                <m:t>𝒎</m:t>
                              </m:r>
                            </m:oMath>
                          </a14:m>
                          <a:endParaRPr lang="zh-CN" altLang="en-US" sz="800" dirty="0"/>
                        </a:p>
                      </a:txBody>
                      <a:tcPr anchor="ctr"/>
                    </a:tc>
                    <a:tc>
                      <a:txBody>
                        <a:bodyPr/>
                        <a:lstStyle/>
                        <a:p>
                          <a:pPr algn="ctr"/>
                          <a:r>
                            <a:rPr lang="en-US" altLang="zh-CN" sz="800" dirty="0"/>
                            <a:t>Position2</a:t>
                          </a:r>
                          <a14:m>
                            <m:oMath xmlns:m="http://schemas.openxmlformats.org/officeDocument/2006/math">
                              <m:r>
                                <a:rPr lang="en-US" altLang="zh-CN" sz="800" smtClean="0">
                                  <a:latin typeface="Cambria Math" panose="02040503050406030204" pitchFamily="18" charset="0"/>
                                </a:rPr>
                                <m:t>→</m:t>
                              </m:r>
                              <m:r>
                                <a:rPr lang="en-US" altLang="zh-CN" sz="800" smtClean="0">
                                  <a:latin typeface="Cambria Math" panose="02040503050406030204" pitchFamily="18" charset="0"/>
                                </a:rPr>
                                <m:t>𝟖𝟒</m:t>
                              </m:r>
                              <m:r>
                                <a:rPr lang="en-US" altLang="zh-CN" sz="800" smtClean="0">
                                  <a:latin typeface="Cambria Math" panose="02040503050406030204" pitchFamily="18" charset="0"/>
                                </a:rPr>
                                <m:t>𝒎</m:t>
                              </m:r>
                            </m:oMath>
                          </a14:m>
                          <a:endParaRPr lang="zh-CN" altLang="en-US" sz="800" dirty="0"/>
                        </a:p>
                      </a:txBody>
                      <a:tcPr anchor="ctr"/>
                    </a:tc>
                    <a:tc>
                      <a:txBody>
                        <a:bodyPr/>
                        <a:lstStyle/>
                        <a:p>
                          <a:pPr algn="ctr"/>
                          <a:r>
                            <a:rPr lang="en-US" altLang="zh-CN" sz="800" dirty="0"/>
                            <a:t>Position3</a:t>
                          </a:r>
                          <a14:m>
                            <m:oMath xmlns:m="http://schemas.openxmlformats.org/officeDocument/2006/math">
                              <m:r>
                                <a:rPr lang="en-US" altLang="zh-CN" sz="800" smtClean="0">
                                  <a:latin typeface="Cambria Math" panose="02040503050406030204" pitchFamily="18" charset="0"/>
                                </a:rPr>
                                <m:t>→</m:t>
                              </m:r>
                              <m:r>
                                <a:rPr lang="en-US" altLang="zh-CN" sz="800" smtClean="0">
                                  <a:latin typeface="Cambria Math" panose="02040503050406030204" pitchFamily="18" charset="0"/>
                                </a:rPr>
                                <m:t>𝟗𝟎</m:t>
                              </m:r>
                              <m:r>
                                <a:rPr lang="en-US" altLang="zh-CN" sz="800" smtClean="0">
                                  <a:latin typeface="Cambria Math" panose="02040503050406030204" pitchFamily="18" charset="0"/>
                                </a:rPr>
                                <m:t>.</m:t>
                              </m:r>
                              <m:r>
                                <a:rPr lang="en-US" altLang="zh-CN" sz="800" smtClean="0">
                                  <a:latin typeface="Cambria Math" panose="02040503050406030204" pitchFamily="18" charset="0"/>
                                </a:rPr>
                                <m:t>𝟓</m:t>
                              </m:r>
                              <m:r>
                                <a:rPr lang="en-US" altLang="zh-CN" sz="800" smtClean="0">
                                  <a:latin typeface="Cambria Math" panose="02040503050406030204" pitchFamily="18" charset="0"/>
                                </a:rPr>
                                <m:t>𝒎</m:t>
                              </m:r>
                            </m:oMath>
                          </a14:m>
                          <a:endParaRPr lang="zh-CN" altLang="en-US" sz="800" dirty="0">
                            <a:solidFill>
                              <a:schemeClr val="bg1"/>
                            </a:solidFill>
                          </a:endParaRPr>
                        </a:p>
                      </a:txBody>
                      <a:tcPr anchor="ctr"/>
                    </a:tc>
                    <a:extLst>
                      <a:ext uri="{0D108BD9-81ED-4DB2-BD59-A6C34878D82A}">
                        <a16:rowId xmlns:a16="http://schemas.microsoft.com/office/drawing/2014/main" xmlns="" val="3109396630"/>
                      </a:ext>
                    </a:extLst>
                  </a:tr>
                  <a:tr h="209949">
                    <a:tc>
                      <a:txBody>
                        <a:bodyPr/>
                        <a:lstStyle/>
                        <a:p>
                          <a:pPr algn="ctr"/>
                          <a:r>
                            <a:rPr lang="en-US" altLang="zh-CN" sz="800" dirty="0"/>
                            <a:t>Average Number detected/BX</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~3.4(Two sides)</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~3(One Side)</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~3.2(One Side)</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3795735152"/>
                      </a:ext>
                    </a:extLst>
                  </a:tr>
                  <a:tr h="209949">
                    <a:tc>
                      <a:txBody>
                        <a:bodyPr/>
                        <a:lstStyle/>
                        <a:p>
                          <a:pPr algn="ctr"/>
                          <a:r>
                            <a:rPr lang="en-US" altLang="zh-CN" sz="800" dirty="0"/>
                            <a:t>Average Bhabha Number /1ms</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~2830</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~2500</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~2670</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2572549729"/>
                      </a:ext>
                    </a:extLst>
                  </a:tr>
                  <a:tr h="209949">
                    <a:tc>
                      <a:txBody>
                        <a:bodyPr/>
                        <a:lstStyle/>
                        <a:p>
                          <a:pPr algn="ctr"/>
                          <a:r>
                            <a:rPr lang="en-US" altLang="zh-CN" sz="800" dirty="0"/>
                            <a:t>Expected measurement accuracy</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1.9%@1kHz</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2%@1kHz</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1.95%@1kHz</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1197087224"/>
                      </a:ext>
                    </a:extLst>
                  </a:tr>
                  <a:tr h="209949">
                    <a:tc>
                      <a:txBody>
                        <a:bodyPr/>
                        <a:lstStyle/>
                        <a:p>
                          <a:pPr algn="ctr"/>
                          <a:r>
                            <a:rPr lang="en-US" altLang="zh-CN" sz="800" dirty="0"/>
                            <a:t>Average Energy of Pris</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~24 GeV</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~70 GeV</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~75.3 GeV</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1804288667"/>
                      </a:ext>
                    </a:extLst>
                  </a:tr>
                  <a:tr h="209949">
                    <a:tc>
                      <a:txBody>
                        <a:bodyPr/>
                        <a:lstStyle/>
                        <a:p>
                          <a:pPr algn="ctr"/>
                          <a:r>
                            <a:rPr lang="en-US" altLang="zh-CN" sz="800" dirty="0"/>
                            <a:t>Average Hitting Angel</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~1.7E-4 rad</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~7E-4 rad</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~7E-4 rad</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2751512157"/>
                      </a:ext>
                    </a:extLst>
                  </a:tr>
                  <a:tr h="209949">
                    <a:tc>
                      <a:txBody>
                        <a:bodyPr/>
                        <a:lstStyle/>
                        <a:p>
                          <a:pPr algn="ctr"/>
                          <a:r>
                            <a:rPr lang="en-US" altLang="zh-CN" sz="800" dirty="0" err="1"/>
                            <a:t>T</a:t>
                          </a:r>
                          <a:r>
                            <a:rPr lang="en-US" altLang="zh-CN" sz="800" baseline="-25000" dirty="0" err="1"/>
                            <a:t>max</a:t>
                          </a:r>
                          <a:r>
                            <a:rPr lang="en-US" altLang="zh-CN" sz="800" dirty="0"/>
                            <a:t> in mm</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88.32</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103.85</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104.91</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682010641"/>
                      </a:ext>
                    </a:extLst>
                  </a:tr>
                  <a:tr h="209949">
                    <a:tc>
                      <a:txBody>
                        <a:bodyPr/>
                        <a:lstStyle/>
                        <a:p>
                          <a:pPr algn="ctr"/>
                          <a:r>
                            <a:rPr lang="en-US" altLang="zh-CN" sz="800" dirty="0"/>
                            <a:t>Detector Size assumed</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5*20 cm</a:t>
                          </a:r>
                          <a:r>
                            <a:rPr lang="en-US" altLang="zh-CN" sz="800" baseline="30000" dirty="0"/>
                            <a:t>2</a:t>
                          </a:r>
                          <a:endParaRPr lang="zh-CN" altLang="en-US" sz="800" baseline="300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3*15 cm</a:t>
                          </a:r>
                          <a:r>
                            <a:rPr lang="en-US" altLang="zh-CN" sz="800" baseline="30000" dirty="0"/>
                            <a:t>2</a:t>
                          </a:r>
                          <a:endParaRPr lang="zh-CN" altLang="en-US" sz="800" baseline="300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3*15 cm</a:t>
                          </a:r>
                          <a:r>
                            <a:rPr lang="en-US" altLang="zh-CN" sz="800" baseline="30000" dirty="0"/>
                            <a:t>2</a:t>
                          </a:r>
                          <a:endParaRPr lang="zh-CN" altLang="en-US" sz="800" baseline="300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1875161219"/>
                      </a:ext>
                    </a:extLst>
                  </a:tr>
                  <a:tr h="209949">
                    <a:tc>
                      <a:txBody>
                        <a:bodyPr/>
                        <a:lstStyle/>
                        <a:p>
                          <a:pPr algn="ctr"/>
                          <a:r>
                            <a:rPr lang="en-US" altLang="zh-CN" sz="800" dirty="0"/>
                            <a:t>Backgrounds</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a:t>SR Photons in 1 Side</a:t>
                          </a:r>
                          <a:endParaRPr lang="zh-CN" altLang="en-US" sz="800">
                            <a:latin typeface="Times" panose="02020603050405020304" pitchFamily="18" charset="0"/>
                            <a:cs typeface="Times" panose="02020603050405020304" pitchFamily="18" charset="0"/>
                          </a:endParaRPr>
                        </a:p>
                      </a:txBody>
                      <a:tcPr anchor="ctr"/>
                    </a:tc>
                    <a:tc>
                      <a:txBody>
                        <a:bodyPr/>
                        <a:lstStyle/>
                        <a:p>
                          <a:pPr algn="ctr"/>
                          <a:r>
                            <a:rPr lang="en-US" altLang="zh-CN" sz="800" dirty="0"/>
                            <a:t>-</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1388455303"/>
                      </a:ext>
                    </a:extLst>
                  </a:tr>
                  <a:tr h="293352">
                    <a:tc>
                      <a:txBody>
                        <a:bodyPr/>
                        <a:lstStyle/>
                        <a:p>
                          <a:pPr algn="ctr"/>
                          <a:r>
                            <a:rPr lang="en-US" altLang="zh-CN" sz="800" dirty="0"/>
                            <a:t>Pros</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dirty="0"/>
                            <a:t>Measurement affected by beam-beam deflection angle, two detectors</a:t>
                          </a:r>
                          <a:endParaRPr lang="zh-CN" altLang="en-US" sz="800" dirty="0">
                            <a:latin typeface="Times" panose="02020603050405020304" pitchFamily="18" charset="0"/>
                            <a:cs typeface="Times"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signals only on one side, measurement quite independent of beam-beam deflection angle</a:t>
                          </a:r>
                          <a:endParaRPr lang="zh-CN" altLang="en-US" sz="800" dirty="0">
                            <a:latin typeface="Times" panose="02020603050405020304" pitchFamily="18" charset="0"/>
                            <a:cs typeface="Times" panose="02020603050405020304" pitchFamily="18" charset="0"/>
                          </a:endParaRPr>
                        </a:p>
                      </a:txBody>
                      <a:tcPr anchor="ctr"/>
                    </a:tc>
                    <a:tc hMerge="1">
                      <a:txBody>
                        <a:bodyPr/>
                        <a:lstStyle/>
                        <a:p>
                          <a:pPr algn="ctr"/>
                          <a:endParaRPr lang="zh-CN" altLang="en-US" sz="14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2018218079"/>
                      </a:ext>
                    </a:extLst>
                  </a:tr>
                  <a:tr h="209949">
                    <a:tc>
                      <a:txBody>
                        <a:bodyPr/>
                        <a:lstStyle/>
                        <a:p>
                          <a:pPr algn="ctr"/>
                          <a:r>
                            <a:rPr lang="en-US" altLang="zh-CN" sz="800" dirty="0"/>
                            <a:t>Detector technology</a:t>
                          </a:r>
                          <a:endParaRPr lang="zh-CN" altLang="en-US" sz="800" dirty="0">
                            <a:latin typeface="Times" panose="02020603050405020304" pitchFamily="18" charset="0"/>
                            <a:cs typeface="Times" panose="02020603050405020304" pitchFamily="18" charset="0"/>
                          </a:endParaRPr>
                        </a:p>
                      </a:txBody>
                      <a:tcPr anchor="ct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LGAD;   SiC;  Diamond</a:t>
                          </a:r>
                          <a:endParaRPr lang="zh-CN" altLang="en-US" sz="800" dirty="0">
                            <a:latin typeface="Times" panose="02020603050405020304" pitchFamily="18" charset="0"/>
                            <a:cs typeface="Times" panose="02020603050405020304" pitchFamily="18" charset="0"/>
                          </a:endParaRPr>
                        </a:p>
                      </a:txBody>
                      <a:tcPr anchor="ctr"/>
                    </a:tc>
                    <a:tc hMerge="1">
                      <a:txBody>
                        <a:bodyPr/>
                        <a:lstStyle/>
                        <a:p>
                          <a:pPr algn="ctr"/>
                          <a:endParaRPr lang="zh-CN" altLang="en-US" sz="1400" dirty="0">
                            <a:latin typeface="Times" panose="02020603050405020304" pitchFamily="18" charset="0"/>
                            <a:cs typeface="Times" panose="02020603050405020304" pitchFamily="18" charset="0"/>
                          </a:endParaRPr>
                        </a:p>
                      </a:txBody>
                      <a:tcPr anchor="ctr"/>
                    </a:tc>
                    <a:tc hMerge="1">
                      <a:txBody>
                        <a:bodyPr/>
                        <a:lstStyle/>
                        <a:p>
                          <a:pPr algn="ctr"/>
                          <a:endParaRPr lang="zh-CN" altLang="en-US" sz="14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 val="1853318199"/>
                      </a:ext>
                    </a:extLst>
                  </a:tr>
                </a:tbl>
              </a:graphicData>
            </a:graphic>
          </p:graphicFrame>
        </mc:Choice>
        <mc:Fallback xmlns="">
          <p:graphicFrame>
            <p:nvGraphicFramePr>
              <p:cNvPr id="25" name="内容占位符 6">
                <a:extLst>
                  <a:ext uri="{FF2B5EF4-FFF2-40B4-BE49-F238E27FC236}">
                    <a16:creationId xmlns:a16="http://schemas.microsoft.com/office/drawing/2014/main" xmlns:a14="http://schemas.microsoft.com/office/drawing/2010/main" xmlns="" id="{CECAAA11-6DA7-EA32-763B-20CADA07D7AF}"/>
                  </a:ext>
                </a:extLst>
              </p:cNvPr>
              <p:cNvGraphicFramePr>
                <a:graphicFrameLocks noGrp="1"/>
              </p:cNvGraphicFramePr>
              <p:nvPr>
                <p:ph idx="1"/>
                <p:extLst>
                  <p:ext uri="{D42A27DB-BD31-4B8C-83A1-F6EECF244321}">
                    <p14:modId xmlns:p14="http://schemas.microsoft.com/office/powerpoint/2010/main" val="2876830687"/>
                  </p:ext>
                </p:extLst>
              </p:nvPr>
            </p:nvGraphicFramePr>
            <p:xfrm>
              <a:off x="333473" y="3725441"/>
              <a:ext cx="4993119" cy="3078480"/>
            </p:xfrm>
            <a:graphic>
              <a:graphicData uri="http://schemas.openxmlformats.org/drawingml/2006/table">
                <a:tbl>
                  <a:tblPr firstRow="1" bandRow="1">
                    <a:tableStyleId>{93296810-A885-4BE3-A3E7-6D5BEEA58F35}</a:tableStyleId>
                  </a:tblPr>
                  <a:tblGrid>
                    <a:gridCol w="1461569">
                      <a:extLst>
                        <a:ext uri="{9D8B030D-6E8A-4147-A177-3AD203B41FA5}">
                          <a16:colId xmlns:a16="http://schemas.microsoft.com/office/drawing/2014/main" xmlns:a14="http://schemas.microsoft.com/office/drawing/2010/main" xmlns="" val="1872440714"/>
                        </a:ext>
                      </a:extLst>
                    </a:gridCol>
                    <a:gridCol w="1483593">
                      <a:extLst>
                        <a:ext uri="{9D8B030D-6E8A-4147-A177-3AD203B41FA5}">
                          <a16:colId xmlns:a16="http://schemas.microsoft.com/office/drawing/2014/main" xmlns:a14="http://schemas.microsoft.com/office/drawing/2010/main" xmlns="" val="1227806273"/>
                        </a:ext>
                      </a:extLst>
                    </a:gridCol>
                    <a:gridCol w="1011144">
                      <a:extLst>
                        <a:ext uri="{9D8B030D-6E8A-4147-A177-3AD203B41FA5}">
                          <a16:colId xmlns:a16="http://schemas.microsoft.com/office/drawing/2014/main" xmlns:a14="http://schemas.microsoft.com/office/drawing/2010/main" xmlns="" val="75256774"/>
                        </a:ext>
                      </a:extLst>
                    </a:gridCol>
                    <a:gridCol w="1036813">
                      <a:extLst>
                        <a:ext uri="{9D8B030D-6E8A-4147-A177-3AD203B41FA5}">
                          <a16:colId xmlns:a16="http://schemas.microsoft.com/office/drawing/2014/main" xmlns:a14="http://schemas.microsoft.com/office/drawing/2010/main" xmlns="" val="1489669027"/>
                        </a:ext>
                      </a:extLst>
                    </a:gridCol>
                  </a:tblGrid>
                  <a:tr h="335280">
                    <a:tc>
                      <a:txBody>
                        <a:bodyPr/>
                        <a:lstStyle/>
                        <a:p>
                          <a:pPr algn="ctr"/>
                          <a:endParaRPr lang="zh-CN" altLang="en-US" sz="800" dirty="0"/>
                        </a:p>
                      </a:txBody>
                      <a:tcPr anchor="ctr"/>
                    </a:tc>
                    <a:tc>
                      <a:txBody>
                        <a:bodyPr/>
                        <a:lstStyle/>
                        <a:p>
                          <a:endParaRPr lang="zh-CN"/>
                        </a:p>
                      </a:txBody>
                      <a:tcPr anchor="ctr">
                        <a:blipFill rotWithShape="0">
                          <a:blip r:embed="rId5"/>
                          <a:stretch>
                            <a:fillRect l="-98770" t="-1818" r="-139344" b="-823636"/>
                          </a:stretch>
                        </a:blipFill>
                      </a:tcPr>
                    </a:tc>
                    <a:tc>
                      <a:txBody>
                        <a:bodyPr/>
                        <a:lstStyle/>
                        <a:p>
                          <a:endParaRPr lang="zh-CN"/>
                        </a:p>
                      </a:txBody>
                      <a:tcPr anchor="ctr">
                        <a:blipFill rotWithShape="0">
                          <a:blip r:embed="rId5"/>
                          <a:stretch>
                            <a:fillRect l="-292169" t="-1818" r="-104819" b="-823636"/>
                          </a:stretch>
                        </a:blipFill>
                      </a:tcPr>
                    </a:tc>
                    <a:tc>
                      <a:txBody>
                        <a:bodyPr/>
                        <a:lstStyle/>
                        <a:p>
                          <a:endParaRPr lang="zh-CN"/>
                        </a:p>
                      </a:txBody>
                      <a:tcPr anchor="ctr">
                        <a:blipFill rotWithShape="0">
                          <a:blip r:embed="rId5"/>
                          <a:stretch>
                            <a:fillRect l="-382941" t="-1818" r="-2353" b="-823636"/>
                          </a:stretch>
                        </a:blipFill>
                      </a:tcPr>
                    </a:tc>
                    <a:extLst>
                      <a:ext uri="{0D108BD9-81ED-4DB2-BD59-A6C34878D82A}">
                        <a16:rowId xmlns:a16="http://schemas.microsoft.com/office/drawing/2014/main" xmlns:a14="http://schemas.microsoft.com/office/drawing/2010/main" xmlns="" val="3109396630"/>
                      </a:ext>
                    </a:extLst>
                  </a:tr>
                  <a:tr h="335280">
                    <a:tc>
                      <a:txBody>
                        <a:bodyPr/>
                        <a:lstStyle/>
                        <a:p>
                          <a:pPr algn="ctr"/>
                          <a:r>
                            <a:rPr lang="en-US" altLang="zh-CN" sz="800" dirty="0"/>
                            <a:t>Average Number detected/BX</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~3.4(Two sides)</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~3(One Side)</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~3.2(One Side)</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3795735152"/>
                      </a:ext>
                    </a:extLst>
                  </a:tr>
                  <a:tr h="335280">
                    <a:tc>
                      <a:txBody>
                        <a:bodyPr/>
                        <a:lstStyle/>
                        <a:p>
                          <a:pPr algn="ctr"/>
                          <a:r>
                            <a:rPr lang="en-US" altLang="zh-CN" sz="800" dirty="0"/>
                            <a:t>Average Bhabha Number /1ms</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~2830</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~2500</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~2670</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2572549729"/>
                      </a:ext>
                    </a:extLst>
                  </a:tr>
                  <a:tr h="335280">
                    <a:tc>
                      <a:txBody>
                        <a:bodyPr/>
                        <a:lstStyle/>
                        <a:p>
                          <a:pPr algn="ctr"/>
                          <a:r>
                            <a:rPr lang="en-US" altLang="zh-CN" sz="800" dirty="0"/>
                            <a:t>Expected measurement accuracy</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1.9%@1kHz</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2%@1kHz</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1.95%@1kHz</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1197087224"/>
                      </a:ext>
                    </a:extLst>
                  </a:tr>
                  <a:tr h="213360">
                    <a:tc>
                      <a:txBody>
                        <a:bodyPr/>
                        <a:lstStyle/>
                        <a:p>
                          <a:pPr algn="ctr"/>
                          <a:r>
                            <a:rPr lang="en-US" altLang="zh-CN" sz="800" dirty="0"/>
                            <a:t>Average Energy of Pris</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~24 GeV</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~70 GeV</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~75.3 GeV</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1804288667"/>
                      </a:ext>
                    </a:extLst>
                  </a:tr>
                  <a:tr h="213360">
                    <a:tc>
                      <a:txBody>
                        <a:bodyPr/>
                        <a:lstStyle/>
                        <a:p>
                          <a:pPr algn="ctr"/>
                          <a:r>
                            <a:rPr lang="en-US" altLang="zh-CN" sz="800" dirty="0"/>
                            <a:t>Average Hitting Angel</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~1.7E-4 rad</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~7E-4 rad</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~7E-4 rad</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2751512157"/>
                      </a:ext>
                    </a:extLst>
                  </a:tr>
                  <a:tr h="213360">
                    <a:tc>
                      <a:txBody>
                        <a:bodyPr/>
                        <a:lstStyle/>
                        <a:p>
                          <a:pPr algn="ctr"/>
                          <a:r>
                            <a:rPr lang="en-US" altLang="zh-CN" sz="800" dirty="0" err="1"/>
                            <a:t>T</a:t>
                          </a:r>
                          <a:r>
                            <a:rPr lang="en-US" altLang="zh-CN" sz="800" baseline="-25000" dirty="0" err="1"/>
                            <a:t>max</a:t>
                          </a:r>
                          <a:r>
                            <a:rPr lang="en-US" altLang="zh-CN" sz="800" dirty="0"/>
                            <a:t> in mm</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88.32</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103.85</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104.91</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682010641"/>
                      </a:ext>
                    </a:extLst>
                  </a:tr>
                  <a:tr h="213360">
                    <a:tc>
                      <a:txBody>
                        <a:bodyPr/>
                        <a:lstStyle/>
                        <a:p>
                          <a:pPr algn="ctr"/>
                          <a:r>
                            <a:rPr lang="en-US" altLang="zh-CN" sz="800" dirty="0"/>
                            <a:t>Detector Size assumed</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5*20 cm</a:t>
                          </a:r>
                          <a:r>
                            <a:rPr lang="en-US" altLang="zh-CN" sz="800" baseline="30000" dirty="0"/>
                            <a:t>2</a:t>
                          </a:r>
                          <a:endParaRPr lang="zh-CN" altLang="en-US" sz="800" baseline="300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3*15 cm</a:t>
                          </a:r>
                          <a:r>
                            <a:rPr lang="en-US" altLang="zh-CN" sz="800" baseline="30000" dirty="0"/>
                            <a:t>2</a:t>
                          </a:r>
                          <a:endParaRPr lang="zh-CN" altLang="en-US" sz="800" baseline="300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3*15 cm</a:t>
                          </a:r>
                          <a:r>
                            <a:rPr lang="en-US" altLang="zh-CN" sz="800" baseline="30000" dirty="0"/>
                            <a:t>2</a:t>
                          </a:r>
                          <a:endParaRPr lang="zh-CN" altLang="en-US" sz="800" baseline="300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1875161219"/>
                      </a:ext>
                    </a:extLst>
                  </a:tr>
                  <a:tr h="213360">
                    <a:tc>
                      <a:txBody>
                        <a:bodyPr/>
                        <a:lstStyle/>
                        <a:p>
                          <a:pPr algn="ctr"/>
                          <a:r>
                            <a:rPr lang="en-US" altLang="zh-CN" sz="800" dirty="0"/>
                            <a:t>Backgrounds</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a:t>SR Photons in 1 Side</a:t>
                          </a:r>
                          <a:endParaRPr lang="zh-CN" altLang="en-US" sz="800">
                            <a:latin typeface="Times" panose="02020603050405020304" pitchFamily="18" charset="0"/>
                            <a:cs typeface="Times" panose="02020603050405020304" pitchFamily="18" charset="0"/>
                          </a:endParaRPr>
                        </a:p>
                      </a:txBody>
                      <a:tcPr anchor="ctr"/>
                    </a:tc>
                    <a:tc>
                      <a:txBody>
                        <a:bodyPr/>
                        <a:lstStyle/>
                        <a:p>
                          <a:pPr algn="ctr"/>
                          <a:r>
                            <a:rPr lang="en-US" altLang="zh-CN" sz="800" dirty="0"/>
                            <a:t>-</a:t>
                          </a:r>
                          <a:endParaRPr lang="zh-CN" altLang="en-US" sz="800" dirty="0">
                            <a:latin typeface="Times" panose="02020603050405020304" pitchFamily="18" charset="0"/>
                            <a:cs typeface="Times" panose="02020603050405020304" pitchFamily="18" charset="0"/>
                          </a:endParaRPr>
                        </a:p>
                      </a:txBody>
                      <a:tcPr anchor="ctr"/>
                    </a:tc>
                    <a:tc>
                      <a:txBody>
                        <a:bodyPr/>
                        <a:lstStyle/>
                        <a:p>
                          <a:pPr algn="ctr"/>
                          <a:r>
                            <a:rPr lang="en-US" altLang="zh-CN" sz="800" dirty="0"/>
                            <a:t>-</a:t>
                          </a:r>
                          <a:endParaRPr lang="zh-CN" altLang="en-US" sz="8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1388455303"/>
                      </a:ext>
                    </a:extLst>
                  </a:tr>
                  <a:tr h="457200">
                    <a:tc>
                      <a:txBody>
                        <a:bodyPr/>
                        <a:lstStyle/>
                        <a:p>
                          <a:pPr algn="ctr"/>
                          <a:r>
                            <a:rPr lang="en-US" altLang="zh-CN" sz="800" dirty="0"/>
                            <a:t>Pros</a:t>
                          </a:r>
                          <a:endParaRPr lang="zh-CN" altLang="en-US" sz="800" dirty="0">
                            <a:latin typeface="Times" panose="02020603050405020304" pitchFamily="18" charset="0"/>
                            <a:cs typeface="Times"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dirty="0"/>
                            <a:t>Measurement affected by beam-beam deflection angle, two detectors</a:t>
                          </a:r>
                          <a:endParaRPr lang="zh-CN" altLang="en-US" sz="800" dirty="0">
                            <a:latin typeface="Times" panose="02020603050405020304" pitchFamily="18" charset="0"/>
                            <a:cs typeface="Times"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signals only on one side, measurement quite independent of beam-beam deflection angle</a:t>
                          </a:r>
                          <a:endParaRPr lang="zh-CN" altLang="en-US" sz="800" dirty="0">
                            <a:latin typeface="Times" panose="02020603050405020304" pitchFamily="18" charset="0"/>
                            <a:cs typeface="Times" panose="02020603050405020304" pitchFamily="18" charset="0"/>
                          </a:endParaRPr>
                        </a:p>
                      </a:txBody>
                      <a:tcPr anchor="ctr"/>
                    </a:tc>
                    <a:tc hMerge="1">
                      <a:txBody>
                        <a:bodyPr/>
                        <a:lstStyle/>
                        <a:p>
                          <a:pPr algn="ctr"/>
                          <a:endParaRPr lang="zh-CN" altLang="en-US" sz="14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2018218079"/>
                      </a:ext>
                    </a:extLst>
                  </a:tr>
                  <a:tr h="213360">
                    <a:tc>
                      <a:txBody>
                        <a:bodyPr/>
                        <a:lstStyle/>
                        <a:p>
                          <a:pPr algn="ctr"/>
                          <a:r>
                            <a:rPr lang="en-US" altLang="zh-CN" sz="800" dirty="0"/>
                            <a:t>Detector technology</a:t>
                          </a:r>
                          <a:endParaRPr lang="zh-CN" altLang="en-US" sz="800" dirty="0">
                            <a:latin typeface="Times" panose="02020603050405020304" pitchFamily="18" charset="0"/>
                            <a:cs typeface="Times" panose="02020603050405020304" pitchFamily="18" charset="0"/>
                          </a:endParaRPr>
                        </a:p>
                      </a:txBody>
                      <a:tcPr anchor="ct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t>LGAD;   SiC;  Diamond</a:t>
                          </a:r>
                          <a:endParaRPr lang="zh-CN" altLang="en-US" sz="800" dirty="0">
                            <a:latin typeface="Times" panose="02020603050405020304" pitchFamily="18" charset="0"/>
                            <a:cs typeface="Times" panose="02020603050405020304" pitchFamily="18" charset="0"/>
                          </a:endParaRPr>
                        </a:p>
                      </a:txBody>
                      <a:tcPr anchor="ctr"/>
                    </a:tc>
                    <a:tc hMerge="1">
                      <a:txBody>
                        <a:bodyPr/>
                        <a:lstStyle/>
                        <a:p>
                          <a:pPr algn="ctr"/>
                          <a:endParaRPr lang="zh-CN" altLang="en-US" sz="1400" dirty="0">
                            <a:latin typeface="Times" panose="02020603050405020304" pitchFamily="18" charset="0"/>
                            <a:cs typeface="Times" panose="02020603050405020304" pitchFamily="18" charset="0"/>
                          </a:endParaRPr>
                        </a:p>
                      </a:txBody>
                      <a:tcPr anchor="ctr"/>
                    </a:tc>
                    <a:tc hMerge="1">
                      <a:txBody>
                        <a:bodyPr/>
                        <a:lstStyle/>
                        <a:p>
                          <a:pPr algn="ctr"/>
                          <a:endParaRPr lang="zh-CN" altLang="en-US" sz="1400" dirty="0">
                            <a:latin typeface="Times" panose="02020603050405020304" pitchFamily="18" charset="0"/>
                            <a:cs typeface="Times" panose="02020603050405020304" pitchFamily="18" charset="0"/>
                          </a:endParaRPr>
                        </a:p>
                      </a:txBody>
                      <a:tcPr anchor="ctr"/>
                    </a:tc>
                    <a:extLst>
                      <a:ext uri="{0D108BD9-81ED-4DB2-BD59-A6C34878D82A}">
                        <a16:rowId xmlns:a16="http://schemas.microsoft.com/office/drawing/2014/main" xmlns:a14="http://schemas.microsoft.com/office/drawing/2010/main" xmlns="" val="1853318199"/>
                      </a:ext>
                    </a:extLst>
                  </a:tr>
                </a:tbl>
              </a:graphicData>
            </a:graphic>
          </p:graphicFrame>
        </mc:Fallback>
      </mc:AlternateContent>
      <p:sp>
        <p:nvSpPr>
          <p:cNvPr id="26" name="矩形 25">
            <a:extLst>
              <a:ext uri="{FF2B5EF4-FFF2-40B4-BE49-F238E27FC236}">
                <a16:creationId xmlns:a16="http://schemas.microsoft.com/office/drawing/2014/main" xmlns="" id="{012D48B8-4DB1-FF16-1842-BF64370B0848}"/>
              </a:ext>
            </a:extLst>
          </p:cNvPr>
          <p:cNvSpPr/>
          <p:nvPr/>
        </p:nvSpPr>
        <p:spPr>
          <a:xfrm>
            <a:off x="4359313" y="4100265"/>
            <a:ext cx="967280" cy="1872518"/>
          </a:xfrm>
          <a:prstGeom prst="rect">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801334" y="4279047"/>
            <a:ext cx="6205432" cy="2523768"/>
          </a:xfrm>
          <a:prstGeom prst="rect">
            <a:avLst/>
          </a:prstGeom>
        </p:spPr>
        <p:txBody>
          <a:bodyPr wrap="square">
            <a:spAutoFit/>
          </a:bodyPr>
          <a:lstStyle/>
          <a:p>
            <a:pPr algn="just"/>
            <a:r>
              <a:rPr kumimoji="1" lang="en-US" altLang="zh-CN" dirty="0" smtClean="0">
                <a:solidFill>
                  <a:srgbClr val="FF0000"/>
                </a:solidFill>
                <a:latin typeface="Arial" panose="020B0604020202020204" pitchFamily="34" charset="0"/>
                <a:cs typeface="Arial" panose="020B0604020202020204" pitchFamily="34" charset="0"/>
              </a:rPr>
              <a:t>Plan in EDR</a:t>
            </a:r>
            <a:endParaRPr kumimoji="1" lang="en-US" altLang="zh-CN" dirty="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kumimoji="1" lang="en-US" altLang="zh-CN" dirty="0">
                <a:latin typeface="Arial" panose="020B0604020202020204" pitchFamily="34" charset="0"/>
                <a:cs typeface="Arial" panose="020B0604020202020204" pitchFamily="34" charset="0"/>
              </a:rPr>
              <a:t>More detailed simulations </a:t>
            </a:r>
            <a:r>
              <a:rPr kumimoji="1" lang="en-US" altLang="zh-CN" dirty="0" smtClean="0">
                <a:latin typeface="Arial" panose="020B0604020202020204" pitchFamily="34" charset="0"/>
                <a:cs typeface="Arial" panose="020B0604020202020204" pitchFamily="34" charset="0"/>
              </a:rPr>
              <a:t>to study, </a:t>
            </a:r>
            <a:r>
              <a:rPr kumimoji="1" lang="en-US" altLang="zh-CN" dirty="0">
                <a:latin typeface="Arial" panose="020B0604020202020204" pitchFamily="34" charset="0"/>
                <a:cs typeface="Arial" panose="020B0604020202020204" pitchFamily="34" charset="0"/>
              </a:rPr>
              <a:t>including determine the detailed location and quantity of BPMs and the reaction between the primary </a:t>
            </a:r>
            <a:r>
              <a:rPr kumimoji="1" lang="en-US" altLang="zh-CN" dirty="0" err="1">
                <a:latin typeface="Arial" panose="020B0604020202020204" pitchFamily="34" charset="0"/>
                <a:cs typeface="Arial" panose="020B0604020202020204" pitchFamily="34" charset="0"/>
              </a:rPr>
              <a:t>Bhabha</a:t>
            </a:r>
            <a:r>
              <a:rPr kumimoji="1" lang="en-US" altLang="zh-CN" dirty="0">
                <a:latin typeface="Arial" panose="020B0604020202020204" pitchFamily="34" charset="0"/>
                <a:cs typeface="Arial" panose="020B0604020202020204" pitchFamily="34" charset="0"/>
              </a:rPr>
              <a:t> scattering electrons and beam pipe, as well as the design of detectors and feedback .</a:t>
            </a:r>
          </a:p>
          <a:p>
            <a:pPr marL="285750" indent="-285750" algn="just">
              <a:buFont typeface="Wingdings" panose="05000000000000000000" pitchFamily="2" charset="2"/>
              <a:buChar char="Ø"/>
            </a:pPr>
            <a:r>
              <a:rPr kumimoji="1" lang="en-US" altLang="zh-CN" dirty="0">
                <a:latin typeface="Arial" panose="020B0604020202020204" pitchFamily="34" charset="0"/>
                <a:cs typeface="Arial" panose="020B0604020202020204" pitchFamily="34" charset="0"/>
              </a:rPr>
              <a:t>The detailed design of the </a:t>
            </a:r>
            <a:r>
              <a:rPr kumimoji="1" lang="en-US" altLang="zh-CN" dirty="0" smtClean="0">
                <a:latin typeface="Arial" panose="020B0604020202020204" pitchFamily="34" charset="0"/>
                <a:cs typeface="Arial" panose="020B0604020202020204" pitchFamily="34" charset="0"/>
              </a:rPr>
              <a:t>detectors.</a:t>
            </a:r>
            <a:endParaRPr kumimoji="1" lang="zh-CN" altLang="en-US" dirty="0">
              <a:latin typeface="Arial" panose="020B0604020202020204" pitchFamily="34" charset="0"/>
              <a:cs typeface="Arial" panose="020B0604020202020204" pitchFamily="34" charset="0"/>
            </a:endParaRPr>
          </a:p>
          <a:p>
            <a:pPr marL="742950" lvl="1" indent="-285750" algn="just">
              <a:buFont typeface="Wingdings" panose="05000000000000000000" pitchFamily="2" charset="2"/>
              <a:buChar char="Ø"/>
            </a:pPr>
            <a:endParaRPr kumimoji="1" lang="en-US" altLang="zh-CN" sz="1600" dirty="0" smtClean="0">
              <a:solidFill>
                <a:srgbClr val="FF3399"/>
              </a:solidFill>
              <a:latin typeface="Calibri (正文)"/>
              <a:cs typeface="Times" panose="02020603050405020304" pitchFamily="18" charset="0"/>
            </a:endParaRPr>
          </a:p>
          <a:p>
            <a:pPr marL="742950" lvl="1" indent="-285750" algn="just">
              <a:buFont typeface="Wingdings" panose="05000000000000000000" pitchFamily="2" charset="2"/>
              <a:buChar char="Ø"/>
            </a:pPr>
            <a:endParaRPr kumimoji="1" lang="en-US" altLang="zh-CN" sz="1600" dirty="0">
              <a:solidFill>
                <a:srgbClr val="FF3399"/>
              </a:solidFill>
              <a:latin typeface="Calibri (正文)"/>
              <a:cs typeface="Times" panose="02020603050405020304" pitchFamily="18" charset="0"/>
            </a:endParaRPr>
          </a:p>
        </p:txBody>
      </p:sp>
    </p:spTree>
    <p:extLst>
      <p:ext uri="{BB962C8B-B14F-4D97-AF65-F5344CB8AC3E}">
        <p14:creationId xmlns:p14="http://schemas.microsoft.com/office/powerpoint/2010/main" val="3911585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6455"/>
            <a:ext cx="10515600" cy="1325563"/>
          </a:xfrm>
        </p:spPr>
        <p:txBody>
          <a:bodyPr/>
          <a:lstStyle/>
          <a:p>
            <a:r>
              <a:rPr lang="en-US" altLang="zh-CN" dirty="0">
                <a:solidFill>
                  <a:srgbClr val="FFFF00"/>
                </a:solidFill>
                <a:latin typeface="Arial" panose="020B0604020202020204" pitchFamily="34" charset="0"/>
                <a:cs typeface="Arial" panose="020B0604020202020204" pitchFamily="34" charset="0"/>
              </a:rPr>
              <a:t>Summary </a:t>
            </a:r>
            <a:endParaRPr lang="zh-CN" altLang="en-US" dirty="0">
              <a:solidFill>
                <a:srgbClr val="FFFF00"/>
              </a:solidFill>
              <a:latin typeface="Arial" panose="020B0604020202020204" pitchFamily="34" charset="0"/>
              <a:cs typeface="Arial" panose="020B0604020202020204" pitchFamily="34" charset="0"/>
            </a:endParaRPr>
          </a:p>
        </p:txBody>
      </p:sp>
      <p:sp>
        <p:nvSpPr>
          <p:cNvPr id="3" name="内容占位符 2"/>
          <p:cNvSpPr>
            <a:spLocks noGrp="1"/>
          </p:cNvSpPr>
          <p:nvPr>
            <p:ph idx="1"/>
          </p:nvPr>
        </p:nvSpPr>
        <p:spPr>
          <a:xfrm>
            <a:off x="243191" y="1116537"/>
            <a:ext cx="11809379" cy="5446644"/>
          </a:xfrm>
        </p:spPr>
        <p:txBody>
          <a:bodyPr>
            <a:noAutofit/>
          </a:bodyPr>
          <a:lstStyle/>
          <a:p>
            <a:pPr marL="285750" indent="-285750">
              <a:buFont typeface="Wingdings" panose="05000000000000000000" pitchFamily="2" charset="2"/>
              <a:buChar char="Ø"/>
            </a:pPr>
            <a:r>
              <a:rPr lang="en-US" altLang="zh-CN" sz="1600" b="0" dirty="0">
                <a:solidFill>
                  <a:srgbClr val="002060"/>
                </a:solidFill>
                <a:latin typeface="Arial" panose="020B0604020202020204" pitchFamily="34" charset="0"/>
                <a:cs typeface="Arial" panose="020B0604020202020204" pitchFamily="34" charset="0"/>
              </a:rPr>
              <a:t>MDI components and topics in EDR~ IR beam pipe including beryllium pipe and tungsten alloy beam pipe; radiative background especially consistent with experiment and software improvement; Masks; Shielding; collimators; RVC; SC magnet supporting system; integration and assembly; fast luminosity tuning system; </a:t>
            </a:r>
            <a:r>
              <a:rPr lang="en-US" altLang="zh-CN" sz="1600" b="0" dirty="0" err="1">
                <a:solidFill>
                  <a:srgbClr val="002060"/>
                </a:solidFill>
                <a:latin typeface="Arial" panose="020B0604020202020204" pitchFamily="34" charset="0"/>
                <a:cs typeface="Arial" panose="020B0604020202020204" pitchFamily="34" charset="0"/>
              </a:rPr>
              <a:t>etc</a:t>
            </a:r>
            <a:r>
              <a:rPr lang="en-US" altLang="zh-CN" sz="1600" b="0" dirty="0">
                <a:solidFill>
                  <a:srgbClr val="002060"/>
                </a:solidFill>
                <a:latin typeface="Arial" panose="020B0604020202020204" pitchFamily="34" charset="0"/>
                <a:cs typeface="Arial" panose="020B0604020202020204" pitchFamily="34" charset="0"/>
              </a:rPr>
              <a:t> on.</a:t>
            </a:r>
          </a:p>
          <a:p>
            <a:pPr marL="285750" indent="-285750" algn="just">
              <a:spcAft>
                <a:spcPts val="0"/>
              </a:spcAft>
              <a:buFont typeface="Wingdings" panose="05000000000000000000" pitchFamily="2" charset="2"/>
              <a:buChar char="Ø"/>
            </a:pPr>
            <a:r>
              <a:rPr lang="en-US" altLang="zh-CN" sz="1600" b="0" kern="100" dirty="0">
                <a:latin typeface="Arial" panose="020B0604020202020204" pitchFamily="34" charset="0"/>
                <a:ea typeface="宋体" panose="02010600030101010101" pitchFamily="2" charset="-122"/>
                <a:cs typeface="Arial" panose="020B0604020202020204" pitchFamily="34" charset="0"/>
              </a:rPr>
              <a:t>Processing and manufacturing of IR beam </a:t>
            </a:r>
            <a:r>
              <a:rPr lang="en-US" altLang="zh-CN" sz="1600" b="0" kern="100" dirty="0" smtClean="0">
                <a:latin typeface="Arial" panose="020B0604020202020204" pitchFamily="34" charset="0"/>
                <a:ea typeface="宋体" panose="02010600030101010101" pitchFamily="2" charset="-122"/>
                <a:cs typeface="Arial" panose="020B0604020202020204" pitchFamily="34" charset="0"/>
              </a:rPr>
              <a:t>pipes. To </a:t>
            </a:r>
            <a:r>
              <a:rPr lang="en-US" altLang="zh-CN" sz="1600" b="0" kern="100" dirty="0">
                <a:latin typeface="Arial" panose="020B0604020202020204" pitchFamily="34" charset="0"/>
                <a:ea typeface="宋体" panose="02010600030101010101" pitchFamily="2" charset="-122"/>
                <a:cs typeface="Arial" panose="020B0604020202020204" pitchFamily="34" charset="0"/>
              </a:rPr>
              <a:t>make prototypes of the beryllium beam pipe, and to improve the key technology such as the manufacture of the pure </a:t>
            </a:r>
            <a:r>
              <a:rPr lang="en-US" altLang="zh-CN" sz="1600" b="0" kern="100" dirty="0" err="1">
                <a:latin typeface="Arial" panose="020B0604020202020204" pitchFamily="34" charset="0"/>
                <a:ea typeface="宋体" panose="02010600030101010101" pitchFamily="2" charset="-122"/>
                <a:cs typeface="Arial" panose="020B0604020202020204" pitchFamily="34" charset="0"/>
              </a:rPr>
              <a:t>berryllium</a:t>
            </a:r>
            <a:r>
              <a:rPr lang="en-US" altLang="zh-CN" sz="1600" b="0" kern="100" dirty="0">
                <a:latin typeface="Arial" panose="020B0604020202020204" pitchFamily="34" charset="0"/>
                <a:ea typeface="宋体" panose="02010600030101010101" pitchFamily="2" charset="-122"/>
                <a:cs typeface="Arial" panose="020B0604020202020204" pitchFamily="34" charset="0"/>
              </a:rPr>
              <a:t> </a:t>
            </a:r>
            <a:r>
              <a:rPr lang="en-US" altLang="zh-CN" sz="1600" b="0" kern="100" dirty="0" smtClean="0">
                <a:latin typeface="Arial" panose="020B0604020202020204" pitchFamily="34" charset="0"/>
                <a:ea typeface="宋体" panose="02010600030101010101" pitchFamily="2" charset="-122"/>
                <a:cs typeface="Arial" panose="020B0604020202020204" pitchFamily="34" charset="0"/>
              </a:rPr>
              <a:t>pipe.</a:t>
            </a:r>
            <a:endParaRPr lang="zh-CN" altLang="zh-CN" sz="1600" b="0" kern="100" dirty="0">
              <a:latin typeface="Arial" panose="020B0604020202020204" pitchFamily="34" charset="0"/>
              <a:ea typeface="宋体" panose="02010600030101010101" pitchFamily="2" charset="-122"/>
              <a:cs typeface="Arial" panose="020B0604020202020204" pitchFamily="34" charset="0"/>
            </a:endParaRPr>
          </a:p>
          <a:p>
            <a:pPr>
              <a:buFont typeface="Wingdings" panose="05000000000000000000" pitchFamily="2" charset="2"/>
              <a:buChar char="Ø"/>
            </a:pPr>
            <a:r>
              <a:rPr lang="en-US" altLang="zh-CN" sz="1600" b="0" kern="100" dirty="0">
                <a:latin typeface="Arial" panose="020B0604020202020204" pitchFamily="34" charset="0"/>
                <a:ea typeface="宋体" panose="02010600030101010101" pitchFamily="2" charset="-122"/>
                <a:cs typeface="Arial" panose="020B0604020202020204" pitchFamily="34" charset="0"/>
              </a:rPr>
              <a:t>Improve the efficiency and accuracy of background simulation to narrow the difference with future </a:t>
            </a:r>
            <a:r>
              <a:rPr lang="en-US" altLang="zh-CN" sz="1600" b="0" kern="100" dirty="0" smtClean="0">
                <a:latin typeface="Arial" panose="020B0604020202020204" pitchFamily="34" charset="0"/>
                <a:ea typeface="宋体" panose="02010600030101010101" pitchFamily="2" charset="-122"/>
                <a:cs typeface="Arial" panose="020B0604020202020204" pitchFamily="34" charset="0"/>
              </a:rPr>
              <a:t>experiments. </a:t>
            </a:r>
            <a:r>
              <a:rPr lang="en-US" altLang="zh-CN" sz="1600" b="0" kern="100" dirty="0">
                <a:latin typeface="Arial" panose="020B0604020202020204" pitchFamily="34" charset="0"/>
                <a:ea typeface="宋体" panose="02010600030101010101" pitchFamily="2" charset="-122"/>
                <a:cs typeface="Arial" panose="020B0604020202020204" pitchFamily="34" charset="0"/>
              </a:rPr>
              <a:t>Try to apply and test the toolkit on existing machines like BEPCII and </a:t>
            </a:r>
            <a:r>
              <a:rPr lang="en-US" altLang="zh-CN" sz="1600" b="0" kern="100" dirty="0" err="1" smtClean="0">
                <a:latin typeface="Arial" panose="020B0604020202020204" pitchFamily="34" charset="0"/>
                <a:ea typeface="宋体" panose="02010600030101010101" pitchFamily="2" charset="-122"/>
                <a:cs typeface="Arial" panose="020B0604020202020204" pitchFamily="34" charset="0"/>
              </a:rPr>
              <a:t>SuperKEKB</a:t>
            </a:r>
            <a:r>
              <a:rPr lang="en-US" altLang="zh-CN" sz="1600" b="0" kern="100" dirty="0" smtClean="0">
                <a:latin typeface="Arial" panose="020B0604020202020204" pitchFamily="34" charset="0"/>
                <a:ea typeface="宋体" panose="02010600030101010101" pitchFamily="2" charset="-122"/>
                <a:cs typeface="Arial" panose="020B0604020202020204" pitchFamily="34" charset="0"/>
              </a:rPr>
              <a:t>. </a:t>
            </a:r>
            <a:r>
              <a:rPr lang="en-US" altLang="zh-CN" sz="1600" b="0" kern="100" dirty="0">
                <a:latin typeface="Arial" panose="020B0604020202020204" pitchFamily="34" charset="0"/>
                <a:ea typeface="宋体" panose="02010600030101010101" pitchFamily="2" charset="-122"/>
                <a:cs typeface="Arial" panose="020B0604020202020204" pitchFamily="34" charset="0"/>
              </a:rPr>
              <a:t>More simulations and experiments based on BEPCII can help understand the background and narrow the differences between data and simulation</a:t>
            </a:r>
            <a:r>
              <a:rPr lang="en-US" altLang="zh-CN" sz="1600" b="0" kern="100" dirty="0" smtClean="0">
                <a:latin typeface="Arial" panose="020B0604020202020204" pitchFamily="34" charset="0"/>
                <a:ea typeface="宋体" panose="02010600030101010101" pitchFamily="2" charset="-122"/>
                <a:cs typeface="Arial" panose="020B0604020202020204" pitchFamily="34" charset="0"/>
              </a:rPr>
              <a:t>.</a:t>
            </a:r>
          </a:p>
          <a:p>
            <a:pPr>
              <a:buFont typeface="Wingdings" panose="05000000000000000000" pitchFamily="2" charset="2"/>
              <a:buChar char="Ø"/>
            </a:pPr>
            <a:r>
              <a:rPr lang="en-US" altLang="zh-CN" sz="1600" b="0" dirty="0">
                <a:latin typeface="Arial" panose="020B0604020202020204" pitchFamily="34" charset="0"/>
                <a:cs typeface="Arial" panose="020B0604020202020204" pitchFamily="34" charset="0"/>
              </a:rPr>
              <a:t>Masks will be processed and manufactured along with Tungsten alloy IR beam </a:t>
            </a:r>
            <a:r>
              <a:rPr lang="en-US" altLang="zh-CN" sz="1600" b="0" dirty="0" smtClean="0">
                <a:latin typeface="Arial" panose="020B0604020202020204" pitchFamily="34" charset="0"/>
                <a:cs typeface="Arial" panose="020B0604020202020204" pitchFamily="34" charset="0"/>
              </a:rPr>
              <a:t>pipe.</a:t>
            </a:r>
          </a:p>
          <a:p>
            <a:pPr marL="285750" indent="-285750">
              <a:buFont typeface="Wingdings" panose="05000000000000000000" pitchFamily="2" charset="2"/>
              <a:buChar char="Ø"/>
            </a:pPr>
            <a:r>
              <a:rPr lang="en-US" altLang="zh-CN" sz="1600" b="0" kern="100" dirty="0" smtClean="0">
                <a:latin typeface="Arial" panose="020B0604020202020204" pitchFamily="34" charset="0"/>
                <a:ea typeface="宋体" panose="02010600030101010101" pitchFamily="2" charset="-122"/>
                <a:cs typeface="Arial" panose="020B0604020202020204" pitchFamily="34" charset="0"/>
              </a:rPr>
              <a:t>Shielding in MDI including 4 parts. </a:t>
            </a:r>
            <a:r>
              <a:rPr kumimoji="1" lang="en-US" altLang="zh-CN" sz="1600" b="0" dirty="0">
                <a:latin typeface="Arial" panose="020B0604020202020204" pitchFamily="34" charset="0"/>
                <a:cs typeface="Arial" panose="020B0604020202020204" pitchFamily="34" charset="0"/>
              </a:rPr>
              <a:t>The very tight space of </a:t>
            </a:r>
            <a:r>
              <a:rPr kumimoji="1" lang="en-US" altLang="zh-CN" sz="1600" b="0" dirty="0" smtClean="0">
                <a:latin typeface="Arial" panose="020B0604020202020204" pitchFamily="34" charset="0"/>
                <a:cs typeface="Arial" panose="020B0604020202020204" pitchFamily="34" charset="0"/>
              </a:rPr>
              <a:t>tungsten </a:t>
            </a:r>
            <a:r>
              <a:rPr kumimoji="1" lang="en-US" altLang="zh-CN" sz="1600" b="0" dirty="0">
                <a:latin typeface="Arial" panose="020B0604020202020204" pitchFamily="34" charset="0"/>
                <a:cs typeface="Arial" panose="020B0604020202020204" pitchFamily="34" charset="0"/>
              </a:rPr>
              <a:t>IR beam pipe </a:t>
            </a:r>
            <a:r>
              <a:rPr kumimoji="1" lang="en-US" altLang="zh-CN" sz="1600" b="0" dirty="0" smtClean="0">
                <a:latin typeface="Arial" panose="020B0604020202020204" pitchFamily="34" charset="0"/>
                <a:cs typeface="Arial" panose="020B0604020202020204" pitchFamily="34" charset="0"/>
              </a:rPr>
              <a:t>~Seek </a:t>
            </a:r>
            <a:r>
              <a:rPr kumimoji="1" lang="en-US" altLang="zh-CN" sz="1600" b="0" dirty="0">
                <a:latin typeface="Arial" panose="020B0604020202020204" pitchFamily="34" charset="0"/>
                <a:cs typeface="Arial" panose="020B0604020202020204" pitchFamily="34" charset="0"/>
              </a:rPr>
              <a:t>for better new shielding </a:t>
            </a:r>
            <a:r>
              <a:rPr kumimoji="1" lang="en-US" altLang="zh-CN" sz="1600" b="0" dirty="0" smtClean="0">
                <a:latin typeface="Arial" panose="020B0604020202020204" pitchFamily="34" charset="0"/>
                <a:cs typeface="Arial" panose="020B0604020202020204" pitchFamily="34" charset="0"/>
              </a:rPr>
              <a:t>material.</a:t>
            </a:r>
          </a:p>
          <a:p>
            <a:pPr marL="285750" indent="-285750">
              <a:buFont typeface="Wingdings" panose="05000000000000000000" pitchFamily="2" charset="2"/>
              <a:buChar char="Ø"/>
            </a:pPr>
            <a:r>
              <a:rPr kumimoji="1" lang="en-US" altLang="zh-CN" sz="1600" b="0" dirty="0">
                <a:latin typeface="Arial" panose="020B0604020202020204" pitchFamily="34" charset="0"/>
                <a:cs typeface="Arial" panose="020B0604020202020204" pitchFamily="34" charset="0"/>
              </a:rPr>
              <a:t>For collimators, </a:t>
            </a:r>
            <a:r>
              <a:rPr lang="en-US" altLang="zh-CN" sz="1600" b="0" dirty="0" smtClean="0">
                <a:latin typeface="Arial" panose="020B0604020202020204" pitchFamily="34" charset="0"/>
                <a:cs typeface="Arial" panose="020B0604020202020204" pitchFamily="34" charset="0"/>
              </a:rPr>
              <a:t>the </a:t>
            </a:r>
            <a:r>
              <a:rPr lang="en-US" altLang="zh-CN" sz="1600" b="0" dirty="0">
                <a:latin typeface="Arial" panose="020B0604020202020204" pitchFamily="34" charset="0"/>
                <a:cs typeface="Arial" panose="020B0604020202020204" pitchFamily="34" charset="0"/>
              </a:rPr>
              <a:t>structure design and detailed </a:t>
            </a:r>
            <a:r>
              <a:rPr lang="en-US" altLang="zh-CN" sz="1600" b="0" dirty="0" smtClean="0">
                <a:latin typeface="Arial" panose="020B0604020202020204" pitchFamily="34" charset="0"/>
                <a:cs typeface="Arial" panose="020B0604020202020204" pitchFamily="34" charset="0"/>
              </a:rPr>
              <a:t>FEA, beam-material </a:t>
            </a:r>
            <a:r>
              <a:rPr lang="en-US" altLang="zh-CN" sz="1600" b="0" dirty="0">
                <a:latin typeface="Arial" panose="020B0604020202020204" pitchFamily="34" charset="0"/>
                <a:cs typeface="Arial" panose="020B0604020202020204" pitchFamily="34" charset="0"/>
              </a:rPr>
              <a:t>interaction and </a:t>
            </a:r>
            <a:r>
              <a:rPr lang="en-US" altLang="zh-CN" sz="1600" b="0" dirty="0" smtClean="0">
                <a:latin typeface="Arial" panose="020B0604020202020204" pitchFamily="34" charset="0"/>
                <a:cs typeface="Arial" panose="020B0604020202020204" pitchFamily="34" charset="0"/>
              </a:rPr>
              <a:t>impedance. </a:t>
            </a:r>
            <a:r>
              <a:rPr lang="en-US" altLang="zh-CN" sz="1600" b="0" dirty="0">
                <a:latin typeface="Arial" panose="020B0604020202020204" pitchFamily="34" charset="0"/>
                <a:cs typeface="Arial" panose="020B0604020202020204" pitchFamily="34" charset="0"/>
              </a:rPr>
              <a:t>T</a:t>
            </a:r>
            <a:r>
              <a:rPr lang="en-US" altLang="zh-CN" sz="1600" b="0" dirty="0" smtClean="0">
                <a:latin typeface="Arial" panose="020B0604020202020204" pitchFamily="34" charset="0"/>
                <a:cs typeface="Arial" panose="020B0604020202020204" pitchFamily="34" charset="0"/>
              </a:rPr>
              <a:t>he </a:t>
            </a:r>
            <a:r>
              <a:rPr lang="en-US" altLang="zh-CN" sz="1600" b="0" dirty="0">
                <a:latin typeface="Arial" panose="020B0604020202020204" pitchFamily="34" charset="0"/>
                <a:cs typeface="Arial" panose="020B0604020202020204" pitchFamily="34" charset="0"/>
              </a:rPr>
              <a:t>necessary technique study if possible (</a:t>
            </a:r>
            <a:r>
              <a:rPr lang="en-US" altLang="zh-CN" sz="1600" b="0" dirty="0" err="1">
                <a:latin typeface="Arial" panose="020B0604020202020204" pitchFamily="34" charset="0"/>
                <a:cs typeface="Arial" panose="020B0604020202020204" pitchFamily="34" charset="0"/>
              </a:rPr>
              <a:t>eg</a:t>
            </a:r>
            <a:r>
              <a:rPr lang="en-US" altLang="zh-CN" sz="1600" b="0" dirty="0">
                <a:latin typeface="Arial" panose="020B0604020202020204" pitchFamily="34" charset="0"/>
                <a:cs typeface="Arial" panose="020B0604020202020204" pitchFamily="34" charset="0"/>
              </a:rPr>
              <a:t>. Tip material and connecting technique with jaw body. </a:t>
            </a:r>
            <a:r>
              <a:rPr lang="en-US" altLang="zh-CN" sz="1600" b="0" dirty="0" smtClean="0">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r>
              <a:rPr lang="en-US" altLang="zh-CN" sz="1600" b="0" dirty="0">
                <a:latin typeface="Arial" panose="020B0604020202020204" pitchFamily="34" charset="0"/>
                <a:cs typeface="Arial" panose="020B0604020202020204" pitchFamily="34" charset="0"/>
              </a:rPr>
              <a:t>Further assessment and mechanical design of the RVC, and a prototype if possible.</a:t>
            </a:r>
          </a:p>
          <a:p>
            <a:pPr marL="285750" indent="-285750">
              <a:buFont typeface="Wingdings" panose="05000000000000000000" pitchFamily="2" charset="2"/>
              <a:buChar char="Ø"/>
            </a:pPr>
            <a:r>
              <a:rPr lang="en-US" altLang="zh-CN" sz="1600" b="0" dirty="0">
                <a:latin typeface="Arial" panose="020B0604020202020204" pitchFamily="34" charset="0"/>
                <a:cs typeface="Arial" panose="020B0604020202020204" pitchFamily="34" charset="0"/>
              </a:rPr>
              <a:t>The basically determined structure design of the support for cryostat at MDI, the detailed FEA of structure and stability, including the rough assessment of Lorenz force, quench cases and temperature change. The necessary technique study if possible (</a:t>
            </a:r>
            <a:r>
              <a:rPr lang="en-US" altLang="zh-CN" sz="1600" b="0" dirty="0" err="1">
                <a:latin typeface="Arial" panose="020B0604020202020204" pitchFamily="34" charset="0"/>
                <a:cs typeface="Arial" panose="020B0604020202020204" pitchFamily="34" charset="0"/>
              </a:rPr>
              <a:t>eg</a:t>
            </a:r>
            <a:r>
              <a:rPr lang="en-US" altLang="zh-CN" sz="1600" b="0" dirty="0">
                <a:latin typeface="Arial" panose="020B0604020202020204" pitchFamily="34" charset="0"/>
                <a:cs typeface="Arial" panose="020B0604020202020204" pitchFamily="34" charset="0"/>
              </a:rPr>
              <a:t>. Vibration, movement and alignment related techniques). </a:t>
            </a:r>
          </a:p>
          <a:p>
            <a:pPr marL="285750" indent="-285750" algn="just">
              <a:spcAft>
                <a:spcPts val="0"/>
              </a:spcAft>
              <a:buFont typeface="Wingdings" panose="05000000000000000000" pitchFamily="2" charset="2"/>
              <a:buChar char="Ø"/>
            </a:pPr>
            <a:r>
              <a:rPr lang="en-US" altLang="zh-CN" sz="1600" b="0" kern="100" dirty="0">
                <a:latin typeface="Arial" panose="020B0604020202020204" pitchFamily="34" charset="0"/>
                <a:ea typeface="宋体" panose="02010600030101010101" pitchFamily="2" charset="-122"/>
                <a:cs typeface="Arial" panose="020B0604020202020204" pitchFamily="34" charset="0"/>
              </a:rPr>
              <a:t>Overall integration and installation for all components in the MDI. </a:t>
            </a:r>
            <a:r>
              <a:rPr lang="en-US" altLang="zh-CN" sz="1600" b="0" kern="100" dirty="0" smtClean="0">
                <a:latin typeface="Arial" panose="020B0604020202020204" pitchFamily="34" charset="0"/>
                <a:ea typeface="宋体" panose="02010600030101010101" pitchFamily="2" charset="-122"/>
                <a:cs typeface="Arial" panose="020B0604020202020204" pitchFamily="34" charset="0"/>
              </a:rPr>
              <a:t>Specific </a:t>
            </a:r>
            <a:r>
              <a:rPr lang="en-US" altLang="zh-CN" sz="1600" b="0" kern="100" dirty="0">
                <a:latin typeface="Arial" panose="020B0604020202020204" pitchFamily="34" charset="0"/>
                <a:ea typeface="宋体" panose="02010600030101010101" pitchFamily="2" charset="-122"/>
                <a:cs typeface="Arial" panose="020B0604020202020204" pitchFamily="34" charset="0"/>
              </a:rPr>
              <a:t>installation procedure.</a:t>
            </a:r>
            <a:endParaRPr lang="zh-CN" altLang="zh-CN" sz="1600" b="0" kern="100" dirty="0">
              <a:latin typeface="Arial" panose="020B0604020202020204" pitchFamily="34" charset="0"/>
              <a:ea typeface="宋体" panose="02010600030101010101" pitchFamily="2" charset="-122"/>
              <a:cs typeface="Arial" panose="020B0604020202020204" pitchFamily="34" charset="0"/>
            </a:endParaRPr>
          </a:p>
          <a:p>
            <a:pPr marL="285750" indent="-285750" algn="just">
              <a:buFont typeface="Wingdings" panose="05000000000000000000" pitchFamily="2" charset="2"/>
              <a:buChar char="Ø"/>
            </a:pPr>
            <a:r>
              <a:rPr lang="en-US" altLang="zh-CN" sz="1600" b="0" dirty="0" smtClean="0">
                <a:latin typeface="Arial" panose="020B0604020202020204" pitchFamily="34" charset="0"/>
                <a:cs typeface="Arial" panose="020B0604020202020204" pitchFamily="34" charset="0"/>
              </a:rPr>
              <a:t>For the fast luminosity tuning system, </a:t>
            </a:r>
            <a:r>
              <a:rPr kumimoji="1" lang="en-US" altLang="zh-CN" sz="1600" b="0" dirty="0" smtClean="0">
                <a:latin typeface="Arial" panose="020B0604020202020204" pitchFamily="34" charset="0"/>
                <a:cs typeface="Arial" panose="020B0604020202020204" pitchFamily="34" charset="0"/>
              </a:rPr>
              <a:t>more </a:t>
            </a:r>
            <a:r>
              <a:rPr kumimoji="1" lang="en-US" altLang="zh-CN" sz="1600" b="0" dirty="0">
                <a:latin typeface="Arial" panose="020B0604020202020204" pitchFamily="34" charset="0"/>
                <a:cs typeface="Arial" panose="020B0604020202020204" pitchFamily="34" charset="0"/>
              </a:rPr>
              <a:t>detailed simulations to study, including determine the detailed location and quantity of BPMs and the reaction between the primary </a:t>
            </a:r>
            <a:r>
              <a:rPr kumimoji="1" lang="en-US" altLang="zh-CN" sz="1600" b="0" dirty="0" err="1">
                <a:latin typeface="Arial" panose="020B0604020202020204" pitchFamily="34" charset="0"/>
                <a:cs typeface="Arial" panose="020B0604020202020204" pitchFamily="34" charset="0"/>
              </a:rPr>
              <a:t>Bhabha</a:t>
            </a:r>
            <a:r>
              <a:rPr kumimoji="1" lang="en-US" altLang="zh-CN" sz="1600" b="0" dirty="0">
                <a:latin typeface="Arial" panose="020B0604020202020204" pitchFamily="34" charset="0"/>
                <a:cs typeface="Arial" panose="020B0604020202020204" pitchFamily="34" charset="0"/>
              </a:rPr>
              <a:t> scattering electrons and beam pipe, as well as the design of detectors and </a:t>
            </a:r>
            <a:r>
              <a:rPr kumimoji="1" lang="en-US" altLang="zh-CN" sz="1600" b="0" dirty="0" smtClean="0">
                <a:latin typeface="Arial" panose="020B0604020202020204" pitchFamily="34" charset="0"/>
                <a:cs typeface="Arial" panose="020B0604020202020204" pitchFamily="34" charset="0"/>
              </a:rPr>
              <a:t>feedback. The </a:t>
            </a:r>
            <a:r>
              <a:rPr kumimoji="1" lang="en-US" altLang="zh-CN" sz="1600" b="0" dirty="0">
                <a:latin typeface="Arial" panose="020B0604020202020204" pitchFamily="34" charset="0"/>
                <a:cs typeface="Arial" panose="020B0604020202020204" pitchFamily="34" charset="0"/>
              </a:rPr>
              <a:t>detailed design of the detectors.</a:t>
            </a:r>
            <a:endParaRPr kumimoji="1" lang="zh-CN" altLang="en-US" sz="1600" b="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altLang="zh-CN" sz="1600" b="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kumimoji="1" lang="zh-CN" alt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1800" kern="100" dirty="0">
              <a:latin typeface="Arial" panose="020B0604020202020204" pitchFamily="34" charset="0"/>
              <a:ea typeface="宋体" panose="02010600030101010101" pitchFamily="2" charset="-122"/>
              <a:cs typeface="Arial" panose="020B0604020202020204" pitchFamily="34" charset="0"/>
            </a:endParaRPr>
          </a:p>
          <a:p>
            <a:pPr>
              <a:buFont typeface="Wingdings" panose="05000000000000000000" pitchFamily="2" charset="2"/>
              <a:buChar char="Ø"/>
            </a:pPr>
            <a:endParaRPr kumimoji="1" lang="en-US" altLang="zh-CN" sz="1800" b="0" dirty="0">
              <a:solidFill>
                <a:srgbClr val="002060"/>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2400" b="0" dirty="0">
              <a:solidFill>
                <a:srgbClr val="002060"/>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2400" b="0" dirty="0">
              <a:solidFill>
                <a:srgbClr val="002060"/>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1800" dirty="0">
              <a:solidFill>
                <a:srgbClr val="0070C0"/>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1800" dirty="0">
              <a:solidFill>
                <a:srgbClr val="0070C0"/>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1800" dirty="0">
              <a:solidFill>
                <a:schemeClr val="accent5">
                  <a:lumMod val="50000"/>
                </a:schemeClr>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1800" dirty="0">
              <a:solidFill>
                <a:schemeClr val="accent5">
                  <a:lumMod val="50000"/>
                </a:schemeClr>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1800" dirty="0">
              <a:solidFill>
                <a:schemeClr val="accent5">
                  <a:lumMod val="50000"/>
                </a:schemeClr>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zh-CN" altLang="en-US" sz="1800" dirty="0">
              <a:solidFill>
                <a:schemeClr val="accent5">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599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23591" y="2468311"/>
            <a:ext cx="4834978" cy="1569660"/>
          </a:xfrm>
          <a:prstGeom prst="rect">
            <a:avLst/>
          </a:prstGeom>
          <a:noFill/>
        </p:spPr>
        <p:txBody>
          <a:bodyPr wrap="none" lIns="91440" tIns="45720" rIns="91440" bIns="45720">
            <a:spAutoFit/>
          </a:bodyPr>
          <a:lstStyle/>
          <a:p>
            <a:pPr algn="ctr"/>
            <a:r>
              <a:rPr lang="en-US" altLang="zh-CN" sz="9600" b="1" i="1" dirty="0">
                <a:ln w="9525">
                  <a:solidFill>
                    <a:schemeClr val="bg1"/>
                  </a:solidFill>
                  <a:prstDash val="solid"/>
                </a:ln>
                <a:solidFill>
                  <a:srgbClr val="0000FF"/>
                </a:solidFill>
                <a:effectLst>
                  <a:outerShdw blurRad="12700" dist="38100" dir="2700000" algn="tl" rotWithShape="0">
                    <a:schemeClr val="accent5">
                      <a:lumMod val="60000"/>
                      <a:lumOff val="40000"/>
                    </a:schemeClr>
                  </a:outerShdw>
                </a:effectLst>
                <a:latin typeface="Arial" panose="020B0604020202020204" pitchFamily="34" charset="0"/>
                <a:cs typeface="Arial" panose="020B0604020202020204" pitchFamily="34" charset="0"/>
              </a:rPr>
              <a:t>Thanks </a:t>
            </a:r>
            <a:endParaRPr lang="zh-CN" altLang="en-US" sz="9600" b="1" dirty="0">
              <a:ln w="9525">
                <a:solidFill>
                  <a:schemeClr val="bg1"/>
                </a:solidFill>
                <a:prstDash val="solid"/>
              </a:ln>
              <a:solidFill>
                <a:srgbClr val="0000FF"/>
              </a:solidFill>
              <a:effectLst>
                <a:outerShdw blurRad="12700" dist="38100" dir="2700000" algn="tl" rotWithShape="0">
                  <a:schemeClr val="accent5">
                    <a:lumMod val="60000"/>
                    <a:lumOff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4786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solidFill>
                  <a:srgbClr val="FFFF00"/>
                </a:solidFill>
                <a:latin typeface="Arial" panose="020B0604020202020204" pitchFamily="34" charset="0"/>
                <a:cs typeface="Arial" panose="020B0604020202020204" pitchFamily="34" charset="0"/>
              </a:rPr>
              <a:t>Outline</a:t>
            </a:r>
            <a:endParaRPr lang="zh-CN" altLang="en-US" dirty="0">
              <a:solidFill>
                <a:srgbClr val="FFFF00"/>
              </a:solidFill>
              <a:latin typeface="Arial" panose="020B0604020202020204" pitchFamily="34" charset="0"/>
              <a:cs typeface="Arial" panose="020B0604020202020204" pitchFamily="34" charset="0"/>
            </a:endParaRPr>
          </a:p>
        </p:txBody>
      </p:sp>
      <p:sp>
        <p:nvSpPr>
          <p:cNvPr id="3" name="内容占位符 2"/>
          <p:cNvSpPr>
            <a:spLocks noGrp="1"/>
          </p:cNvSpPr>
          <p:nvPr>
            <p:ph idx="1"/>
          </p:nvPr>
        </p:nvSpPr>
        <p:spPr>
          <a:xfrm>
            <a:off x="609600" y="1201832"/>
            <a:ext cx="10972800" cy="5002696"/>
          </a:xfrm>
        </p:spPr>
        <p:txBody>
          <a:bodyPr>
            <a:normAutofit fontScale="25000" lnSpcReduction="20000"/>
          </a:bodyPr>
          <a:lstStyle/>
          <a:p>
            <a:pPr>
              <a:buClr>
                <a:srgbClr val="002060"/>
              </a:buClr>
              <a:buFont typeface="Wingdings" panose="05000000000000000000" pitchFamily="2" charset="2"/>
              <a:buChar char="Ø"/>
            </a:pPr>
            <a:r>
              <a:rPr lang="en-US" altLang="zh-CN" sz="11200" dirty="0">
                <a:solidFill>
                  <a:srgbClr val="002060"/>
                </a:solidFill>
                <a:effectLst/>
                <a:latin typeface="Arial" panose="020B0604020202020204" pitchFamily="34" charset="0"/>
                <a:cs typeface="Arial" panose="020B0604020202020204" pitchFamily="34" charset="0"/>
              </a:rPr>
              <a:t>Introduction </a:t>
            </a:r>
          </a:p>
          <a:p>
            <a:pPr>
              <a:buClr>
                <a:srgbClr val="002060"/>
              </a:buClr>
              <a:buFont typeface="Wingdings" panose="05000000000000000000" pitchFamily="2" charset="2"/>
              <a:buChar char="Ø"/>
            </a:pPr>
            <a:r>
              <a:rPr lang="en-US" altLang="zh-CN" sz="11200" dirty="0">
                <a:solidFill>
                  <a:srgbClr val="002060"/>
                </a:solidFill>
                <a:latin typeface="Arial" panose="020B0604020202020204" pitchFamily="34" charset="0"/>
                <a:cs typeface="Arial" panose="020B0604020202020204" pitchFamily="34" charset="0"/>
              </a:rPr>
              <a:t>IR beam pipe </a:t>
            </a:r>
            <a:r>
              <a:rPr lang="en-US" altLang="zh-CN" sz="11200" dirty="0" smtClean="0">
                <a:solidFill>
                  <a:srgbClr val="002060"/>
                </a:solidFill>
                <a:latin typeface="Arial" panose="020B0604020202020204" pitchFamily="34" charset="0"/>
                <a:cs typeface="Arial" panose="020B0604020202020204" pitchFamily="34" charset="0"/>
              </a:rPr>
              <a:t>structure</a:t>
            </a: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IR beam pipe plan in EDR</a:t>
            </a:r>
            <a:endParaRPr lang="en-US" altLang="zh-CN" sz="11200" dirty="0">
              <a:solidFill>
                <a:srgbClr val="002060"/>
              </a:solidFill>
              <a:latin typeface="Arial" panose="020B0604020202020204" pitchFamily="34" charset="0"/>
              <a:cs typeface="Arial" panose="020B0604020202020204" pitchFamily="34" charset="0"/>
            </a:endParaRP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Radiative background in EDR</a:t>
            </a: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Masks</a:t>
            </a: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Shielding</a:t>
            </a: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Movable collimators</a:t>
            </a: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Remote Vacuum Connector</a:t>
            </a:r>
            <a:endParaRPr lang="en-US" altLang="zh-CN" sz="11200" dirty="0">
              <a:solidFill>
                <a:srgbClr val="002060"/>
              </a:solidFill>
              <a:latin typeface="Arial" panose="020B0604020202020204" pitchFamily="34" charset="0"/>
              <a:cs typeface="Arial" panose="020B0604020202020204" pitchFamily="34" charset="0"/>
            </a:endParaRP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SC </a:t>
            </a:r>
            <a:r>
              <a:rPr lang="en-US" altLang="zh-CN" sz="11200" dirty="0">
                <a:solidFill>
                  <a:srgbClr val="002060"/>
                </a:solidFill>
                <a:latin typeface="Arial" panose="020B0604020202020204" pitchFamily="34" charset="0"/>
                <a:cs typeface="Arial" panose="020B0604020202020204" pitchFamily="34" charset="0"/>
              </a:rPr>
              <a:t>magnet supporting </a:t>
            </a:r>
            <a:r>
              <a:rPr lang="en-US" altLang="zh-CN" sz="11200" dirty="0" smtClean="0">
                <a:solidFill>
                  <a:srgbClr val="002060"/>
                </a:solidFill>
                <a:latin typeface="Arial" panose="020B0604020202020204" pitchFamily="34" charset="0"/>
                <a:cs typeface="Arial" panose="020B0604020202020204" pitchFamily="34" charset="0"/>
              </a:rPr>
              <a:t>system</a:t>
            </a: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Integration and assembly</a:t>
            </a:r>
          </a:p>
          <a:p>
            <a:pPr>
              <a:buClr>
                <a:srgbClr val="002060"/>
              </a:buClr>
              <a:buFont typeface="Wingdings" panose="05000000000000000000" pitchFamily="2" charset="2"/>
              <a:buChar char="Ø"/>
            </a:pPr>
            <a:r>
              <a:rPr lang="en-US" altLang="zh-CN" sz="11200" dirty="0" smtClean="0">
                <a:solidFill>
                  <a:srgbClr val="002060"/>
                </a:solidFill>
                <a:latin typeface="Arial" panose="020B0604020202020204" pitchFamily="34" charset="0"/>
                <a:cs typeface="Arial" panose="020B0604020202020204" pitchFamily="34" charset="0"/>
              </a:rPr>
              <a:t>Fast luminosity tuning system</a:t>
            </a:r>
            <a:endParaRPr lang="en-US" altLang="zh-CN" sz="11200" dirty="0">
              <a:solidFill>
                <a:srgbClr val="002060"/>
              </a:solidFill>
              <a:latin typeface="Arial" panose="020B0604020202020204" pitchFamily="34" charset="0"/>
              <a:cs typeface="Arial" panose="020B0604020202020204" pitchFamily="34" charset="0"/>
            </a:endParaRPr>
          </a:p>
          <a:p>
            <a:pPr>
              <a:buClr>
                <a:srgbClr val="002060"/>
              </a:buClr>
              <a:buFont typeface="Wingdings" panose="05000000000000000000" pitchFamily="2" charset="2"/>
              <a:buChar char="Ø"/>
            </a:pPr>
            <a:r>
              <a:rPr lang="en-US" altLang="zh-CN" sz="11200" dirty="0">
                <a:solidFill>
                  <a:srgbClr val="002060"/>
                </a:solidFill>
                <a:latin typeface="Arial" panose="020B0604020202020204" pitchFamily="34" charset="0"/>
                <a:cs typeface="Arial" panose="020B0604020202020204" pitchFamily="34" charset="0"/>
              </a:rPr>
              <a:t>Summary</a:t>
            </a:r>
            <a:endParaRPr lang="zh-CN" altLang="zh-CN" sz="11200" dirty="0">
              <a:solidFill>
                <a:srgbClr val="002060"/>
              </a:solidFill>
              <a:latin typeface="Arial" panose="020B0604020202020204" pitchFamily="34" charset="0"/>
              <a:cs typeface="Arial" panose="020B0604020202020204" pitchFamily="34" charset="0"/>
            </a:endParaRPr>
          </a:p>
          <a:p>
            <a:endParaRPr lang="zh-CN" altLang="en-US" dirty="0"/>
          </a:p>
        </p:txBody>
      </p:sp>
    </p:spTree>
    <p:extLst>
      <p:ext uri="{BB962C8B-B14F-4D97-AF65-F5344CB8AC3E}">
        <p14:creationId xmlns:p14="http://schemas.microsoft.com/office/powerpoint/2010/main" val="3430256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9491" y="0"/>
            <a:ext cx="10515600" cy="1325563"/>
          </a:xfrm>
        </p:spPr>
        <p:txBody>
          <a:bodyPr/>
          <a:lstStyle/>
          <a:p>
            <a:r>
              <a:rPr lang="en-US" altLang="zh-CN" dirty="0">
                <a:solidFill>
                  <a:srgbClr val="FFFF00"/>
                </a:solidFill>
                <a:latin typeface="Arial" panose="020B0604020202020204" pitchFamily="34" charset="0"/>
                <a:cs typeface="Arial" panose="020B0604020202020204" pitchFamily="34" charset="0"/>
              </a:rPr>
              <a:t>MDI layout and IR design</a:t>
            </a:r>
            <a:endParaRPr lang="zh-CN" altLang="en-US" dirty="0">
              <a:solidFill>
                <a:srgbClr val="FFFF00"/>
              </a:solidFill>
            </a:endParaRPr>
          </a:p>
        </p:txBody>
      </p:sp>
      <p:sp>
        <p:nvSpPr>
          <p:cNvPr id="7" name="矩形 6"/>
          <p:cNvSpPr/>
          <p:nvPr/>
        </p:nvSpPr>
        <p:spPr>
          <a:xfrm>
            <a:off x="561636" y="5319117"/>
            <a:ext cx="11427324" cy="1292662"/>
          </a:xfrm>
          <a:prstGeom prst="rect">
            <a:avLst/>
          </a:prstGeom>
          <a:solidFill>
            <a:schemeClr val="accent6">
              <a:lumMod val="20000"/>
              <a:lumOff val="80000"/>
            </a:schemeClr>
          </a:solidFill>
        </p:spPr>
        <p:txBody>
          <a:bodyPr wrap="square">
            <a:spAutoFit/>
          </a:bodyPr>
          <a:lstStyle/>
          <a:p>
            <a:pPr marL="285750" indent="-285750">
              <a:buFont typeface="Wingdings" panose="05000000000000000000" pitchFamily="2" charset="2"/>
              <a:buChar char="Ø"/>
            </a:pPr>
            <a:r>
              <a:rPr lang="en-GB" altLang="zh-CN" sz="1600" dirty="0">
                <a:solidFill>
                  <a:srgbClr val="002060"/>
                </a:solidFill>
                <a:latin typeface="Arial" panose="020B0604020202020204" pitchFamily="34" charset="0"/>
                <a:cs typeface="Arial" panose="020B0604020202020204" pitchFamily="34" charset="0"/>
              </a:rPr>
              <a:t>The Machine Detector Interface (MDI) of CEPC double ring scheme is about </a:t>
            </a:r>
            <a:r>
              <a:rPr lang="en-GB" altLang="zh-CN" sz="1600" dirty="0">
                <a:solidFill>
                  <a:srgbClr val="002060"/>
                </a:solidFill>
                <a:latin typeface="Arial" panose="020B0604020202020204" pitchFamily="34" charset="0"/>
                <a:cs typeface="Arial" panose="020B0604020202020204" pitchFamily="34" charset="0"/>
                <a:sym typeface="Symbol" panose="05050102010706020507" pitchFamily="18" charset="2"/>
              </a:rPr>
              <a:t></a:t>
            </a:r>
            <a:r>
              <a:rPr lang="en-GB" altLang="zh-CN" sz="1600" dirty="0">
                <a:solidFill>
                  <a:srgbClr val="002060"/>
                </a:solidFill>
                <a:latin typeface="Arial" panose="020B0604020202020204" pitchFamily="34" charset="0"/>
                <a:cs typeface="Arial" panose="020B0604020202020204" pitchFamily="34" charset="0"/>
              </a:rPr>
              <a:t>7m long from the IP</a:t>
            </a:r>
            <a:r>
              <a:rPr lang="en-US" altLang="zh-CN" sz="1600" dirty="0" smtClean="0">
                <a:solidFill>
                  <a:srgbClr val="002060"/>
                </a:solidFill>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r>
              <a:rPr lang="en-US" altLang="zh-CN" sz="1600" dirty="0" smtClean="0">
                <a:solidFill>
                  <a:srgbClr val="002060"/>
                </a:solidFill>
                <a:latin typeface="Arial" panose="020B0604020202020204" pitchFamily="34" charset="0"/>
                <a:cs typeface="Arial" panose="020B0604020202020204" pitchFamily="34" charset="0"/>
              </a:rPr>
              <a:t>MDI components and topics in EDR~ IR beam pipe including beryllium pipe and tungsten alloy beam pipe; radiative background especially consistent with experiment and software improvement; Masks; Shielding; collimators; RVC; SC magnet supporting system; integration and assembly; fast luminosity tuning system; </a:t>
            </a:r>
            <a:r>
              <a:rPr lang="en-US" altLang="zh-CN" sz="1600" dirty="0" err="1" smtClean="0">
                <a:solidFill>
                  <a:srgbClr val="002060"/>
                </a:solidFill>
                <a:latin typeface="Arial" panose="020B0604020202020204" pitchFamily="34" charset="0"/>
                <a:cs typeface="Arial" panose="020B0604020202020204" pitchFamily="34" charset="0"/>
              </a:rPr>
              <a:t>etc</a:t>
            </a:r>
            <a:r>
              <a:rPr lang="en-US" altLang="zh-CN" sz="1600" dirty="0" smtClean="0">
                <a:solidFill>
                  <a:srgbClr val="002060"/>
                </a:solidFill>
                <a:latin typeface="Arial" panose="020B0604020202020204" pitchFamily="34" charset="0"/>
                <a:cs typeface="Arial" panose="020B0604020202020204" pitchFamily="34" charset="0"/>
              </a:rPr>
              <a:t> on.</a:t>
            </a:r>
          </a:p>
          <a:p>
            <a:pPr algn="just"/>
            <a:endParaRPr lang="en-GB" altLang="zh-CN" sz="1400" dirty="0">
              <a:solidFill>
                <a:srgbClr val="002060"/>
              </a:solidFill>
              <a:latin typeface="Arial" panose="020B0604020202020204" pitchFamily="34" charset="0"/>
              <a:cs typeface="Arial" panose="020B0604020202020204" pitchFamily="34" charset="0"/>
            </a:endParaRPr>
          </a:p>
        </p:txBody>
      </p:sp>
      <p:pic>
        <p:nvPicPr>
          <p:cNvPr id="6" name="图片 5" descr="C:\Users\baisha\Documents\WeChat Files\wxid_yjwhuweqdngj21\FileStorage\Temp\1689837500827.png"/>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670427" y="-465542"/>
            <a:ext cx="4204398" cy="7364925"/>
          </a:xfrm>
          <a:prstGeom prst="rect">
            <a:avLst/>
          </a:prstGeom>
          <a:noFill/>
          <a:ln>
            <a:noFill/>
          </a:ln>
        </p:spPr>
      </p:pic>
    </p:spTree>
    <p:extLst>
      <p:ext uri="{BB962C8B-B14F-4D97-AF65-F5344CB8AC3E}">
        <p14:creationId xmlns:p14="http://schemas.microsoft.com/office/powerpoint/2010/main" val="3183254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2A9FC1-5118-4D83-9F92-1BF56ED70C6E}"/>
              </a:ext>
            </a:extLst>
          </p:cNvPr>
          <p:cNvSpPr>
            <a:spLocks noGrp="1"/>
          </p:cNvSpPr>
          <p:nvPr>
            <p:ph type="title"/>
          </p:nvPr>
        </p:nvSpPr>
        <p:spPr/>
        <p:txBody>
          <a:bodyPr/>
          <a:lstStyle/>
          <a:p>
            <a:r>
              <a:rPr lang="en-US" altLang="zh-CN" dirty="0">
                <a:solidFill>
                  <a:srgbClr val="FFFF00"/>
                </a:solidFill>
                <a:latin typeface="Arial" panose="020B0604020202020204" pitchFamily="34" charset="0"/>
                <a:cs typeface="Arial" panose="020B0604020202020204" pitchFamily="34" charset="0"/>
              </a:rPr>
              <a:t>IR beam pipe structure</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图片 3" descr="图">
            <a:extLst>
              <a:ext uri="{FF2B5EF4-FFF2-40B4-BE49-F238E27FC236}">
                <a16:creationId xmlns:a16="http://schemas.microsoft.com/office/drawing/2014/main" xmlns="" id="{7C512841-122B-41A2-87B9-A7AFD002153C}"/>
              </a:ext>
            </a:extLst>
          </p:cNvPr>
          <p:cNvPicPr/>
          <p:nvPr/>
        </p:nvPicPr>
        <p:blipFill>
          <a:blip r:embed="rId2"/>
          <a:srcRect t="22875" r="2005" b="8548"/>
          <a:stretch>
            <a:fillRect/>
          </a:stretch>
        </p:blipFill>
        <p:spPr>
          <a:xfrm>
            <a:off x="609600" y="2450508"/>
            <a:ext cx="5467927" cy="1199728"/>
          </a:xfrm>
          <a:prstGeom prst="rect">
            <a:avLst/>
          </a:prstGeom>
        </p:spPr>
      </p:pic>
      <p:sp>
        <p:nvSpPr>
          <p:cNvPr id="5" name="矩形 4">
            <a:extLst>
              <a:ext uri="{FF2B5EF4-FFF2-40B4-BE49-F238E27FC236}">
                <a16:creationId xmlns:a16="http://schemas.microsoft.com/office/drawing/2014/main" xmlns="" id="{D004D379-7C1B-42C1-AEA1-C9F20E1A39E8}"/>
              </a:ext>
            </a:extLst>
          </p:cNvPr>
          <p:cNvSpPr/>
          <p:nvPr/>
        </p:nvSpPr>
        <p:spPr>
          <a:xfrm>
            <a:off x="304118" y="1127069"/>
            <a:ext cx="11777045" cy="1323439"/>
          </a:xfrm>
          <a:prstGeom prst="rect">
            <a:avLst/>
          </a:prstGeom>
        </p:spPr>
        <p:txBody>
          <a:bodyPr wrap="square">
            <a:spAutoFit/>
          </a:bodyPr>
          <a:lstStyle/>
          <a:p>
            <a:pPr marL="285750" indent="-285750">
              <a:buFont typeface="Wingdings" panose="05000000000000000000" pitchFamily="2" charset="2"/>
              <a:buChar char="Ø"/>
            </a:pPr>
            <a:r>
              <a:rPr lang="en-US" altLang="zh-CN" sz="1600" dirty="0">
                <a:latin typeface="Times New Roman" panose="02020603050405020304" pitchFamily="18" charset="0"/>
                <a:ea typeface="MS Mincho" panose="02020609040205080304" pitchFamily="49" charset="-128"/>
              </a:rPr>
              <a:t>The center of the beam pipe adopts a double-layer beryllium pipe structure, with an overall length of 350mm. </a:t>
            </a:r>
          </a:p>
          <a:p>
            <a:pPr marL="285750" indent="-285750">
              <a:buFont typeface="Wingdings" panose="05000000000000000000" pitchFamily="2" charset="2"/>
              <a:buChar char="Ø"/>
            </a:pPr>
            <a:r>
              <a:rPr lang="en-US" altLang="zh-CN" sz="1600" dirty="0">
                <a:latin typeface="Times New Roman" panose="02020603050405020304" pitchFamily="18" charset="0"/>
                <a:ea typeface="MS Mincho" panose="02020609040205080304" pitchFamily="49" charset="-128"/>
              </a:rPr>
              <a:t>The thickness of the </a:t>
            </a:r>
            <a:r>
              <a:rPr lang="en-US" altLang="zh-CN" sz="1600" dirty="0">
                <a:solidFill>
                  <a:srgbClr val="FF0000"/>
                </a:solidFill>
                <a:latin typeface="Times New Roman" panose="02020603050405020304" pitchFamily="18" charset="0"/>
                <a:ea typeface="MS Mincho" panose="02020609040205080304" pitchFamily="49" charset="-128"/>
              </a:rPr>
              <a:t>inner beryllium pipe </a:t>
            </a:r>
            <a:r>
              <a:rPr lang="en-US" altLang="zh-CN" sz="1600" dirty="0">
                <a:latin typeface="Times New Roman" panose="02020603050405020304" pitchFamily="18" charset="0"/>
                <a:ea typeface="MS Mincho" panose="02020609040205080304" pitchFamily="49" charset="-128"/>
              </a:rPr>
              <a:t>is </a:t>
            </a:r>
            <a:r>
              <a:rPr lang="en-US" altLang="zh-CN" sz="1600" dirty="0">
                <a:solidFill>
                  <a:srgbClr val="FF0000"/>
                </a:solidFill>
                <a:latin typeface="Times New Roman" panose="02020603050405020304" pitchFamily="18" charset="0"/>
                <a:ea typeface="MS Mincho" panose="02020609040205080304" pitchFamily="49" charset="-128"/>
              </a:rPr>
              <a:t>0.2mm</a:t>
            </a:r>
            <a:r>
              <a:rPr lang="en-US" altLang="zh-CN" sz="1600" dirty="0">
                <a:latin typeface="Times New Roman" panose="02020603050405020304" pitchFamily="18" charset="0"/>
                <a:ea typeface="MS Mincho" panose="02020609040205080304" pitchFamily="49" charset="-128"/>
              </a:rPr>
              <a:t>, and the </a:t>
            </a:r>
            <a:r>
              <a:rPr lang="en-US" altLang="zh-CN" sz="1600" dirty="0">
                <a:solidFill>
                  <a:srgbClr val="FF0000"/>
                </a:solidFill>
                <a:latin typeface="Times New Roman" panose="02020603050405020304" pitchFamily="18" charset="0"/>
                <a:ea typeface="MS Mincho" panose="02020609040205080304" pitchFamily="49" charset="-128"/>
              </a:rPr>
              <a:t>outer beryllium pipe </a:t>
            </a:r>
            <a:r>
              <a:rPr lang="en-US" altLang="zh-CN" sz="1600" dirty="0">
                <a:latin typeface="Times New Roman" panose="02020603050405020304" pitchFamily="18" charset="0"/>
                <a:ea typeface="MS Mincho" panose="02020609040205080304" pitchFamily="49" charset="-128"/>
              </a:rPr>
              <a:t>is </a:t>
            </a:r>
            <a:r>
              <a:rPr lang="en-US" altLang="zh-CN" sz="1600" dirty="0">
                <a:solidFill>
                  <a:srgbClr val="FF0000"/>
                </a:solidFill>
                <a:latin typeface="Times New Roman" panose="02020603050405020304" pitchFamily="18" charset="0"/>
                <a:ea typeface="MS Mincho" panose="02020609040205080304" pitchFamily="49" charset="-128"/>
              </a:rPr>
              <a:t>0.15mm</a:t>
            </a:r>
            <a:r>
              <a:rPr lang="en-US" altLang="zh-CN" sz="1600" dirty="0">
                <a:latin typeface="Times New Roman" panose="02020603050405020304" pitchFamily="18" charset="0"/>
                <a:ea typeface="MS Mincho" panose="02020609040205080304" pitchFamily="49" charset="-128"/>
              </a:rPr>
              <a:t>. </a:t>
            </a:r>
          </a:p>
          <a:p>
            <a:pPr marL="285750" indent="-285750">
              <a:buFont typeface="Wingdings" panose="05000000000000000000" pitchFamily="2" charset="2"/>
              <a:buChar char="Ø"/>
            </a:pPr>
            <a:r>
              <a:rPr lang="en-US" altLang="zh-CN" sz="1600" dirty="0">
                <a:latin typeface="Times New Roman" panose="02020603050405020304" pitchFamily="18" charset="0"/>
                <a:ea typeface="MS Mincho" panose="02020609040205080304" pitchFamily="49" charset="-128"/>
              </a:rPr>
              <a:t>A </a:t>
            </a:r>
            <a:r>
              <a:rPr lang="en-US" altLang="zh-CN" sz="1600" dirty="0">
                <a:solidFill>
                  <a:srgbClr val="FF0000"/>
                </a:solidFill>
                <a:latin typeface="Times New Roman" panose="02020603050405020304" pitchFamily="18" charset="0"/>
                <a:ea typeface="MS Mincho" panose="02020609040205080304" pitchFamily="49" charset="-128"/>
              </a:rPr>
              <a:t>0.5mm cooling gap </a:t>
            </a:r>
            <a:r>
              <a:rPr lang="en-US" altLang="zh-CN" sz="1600" dirty="0">
                <a:latin typeface="Times New Roman" panose="02020603050405020304" pitchFamily="18" charset="0"/>
                <a:ea typeface="MS Mincho" panose="02020609040205080304" pitchFamily="49" charset="-128"/>
              </a:rPr>
              <a:t>between the double layer beryllium tubes, which is filled with coolant. </a:t>
            </a:r>
          </a:p>
          <a:p>
            <a:pPr marL="285750" indent="-285750">
              <a:buFont typeface="Wingdings" panose="05000000000000000000" pitchFamily="2" charset="2"/>
              <a:buChar char="Ø"/>
            </a:pPr>
            <a:r>
              <a:rPr lang="en-US" altLang="zh-CN" sz="1600" dirty="0">
                <a:latin typeface="Times New Roman" panose="02020603050405020304" pitchFamily="18" charset="0"/>
                <a:ea typeface="MS Mincho" panose="02020609040205080304" pitchFamily="49" charset="-128"/>
              </a:rPr>
              <a:t>The coolant enters through the left amplification chamber, passes through the gap between the double layer beryllium pipes, and finally is discharged through the right amplification chamber, taking away the HOM heat from the inner wall through cooling.</a:t>
            </a:r>
            <a:endParaRPr lang="zh-CN" altLang="en-US" sz="1600" dirty="0"/>
          </a:p>
        </p:txBody>
      </p:sp>
      <p:pic>
        <p:nvPicPr>
          <p:cNvPr id="6" name="图片 5" descr="tu2">
            <a:extLst>
              <a:ext uri="{FF2B5EF4-FFF2-40B4-BE49-F238E27FC236}">
                <a16:creationId xmlns:a16="http://schemas.microsoft.com/office/drawing/2014/main" xmlns="" id="{20E91F1C-11BA-4A30-9B76-B048FA20F304}"/>
              </a:ext>
            </a:extLst>
          </p:cNvPr>
          <p:cNvPicPr/>
          <p:nvPr/>
        </p:nvPicPr>
        <p:blipFill>
          <a:blip r:embed="rId3"/>
          <a:srcRect r="2143"/>
          <a:stretch>
            <a:fillRect/>
          </a:stretch>
        </p:blipFill>
        <p:spPr>
          <a:xfrm>
            <a:off x="7065987" y="2477837"/>
            <a:ext cx="4893023" cy="1160963"/>
          </a:xfrm>
          <a:prstGeom prst="rect">
            <a:avLst/>
          </a:prstGeom>
        </p:spPr>
      </p:pic>
      <p:sp>
        <p:nvSpPr>
          <p:cNvPr id="7" name="矩形 6">
            <a:extLst>
              <a:ext uri="{FF2B5EF4-FFF2-40B4-BE49-F238E27FC236}">
                <a16:creationId xmlns:a16="http://schemas.microsoft.com/office/drawing/2014/main" xmlns="" id="{1F19AA91-95FE-44BB-85ED-2258DAF260EE}"/>
              </a:ext>
            </a:extLst>
          </p:cNvPr>
          <p:cNvSpPr/>
          <p:nvPr/>
        </p:nvSpPr>
        <p:spPr>
          <a:xfrm>
            <a:off x="8607442" y="3670823"/>
            <a:ext cx="1810111" cy="307777"/>
          </a:xfrm>
          <a:prstGeom prst="rect">
            <a:avLst/>
          </a:prstGeom>
        </p:spPr>
        <p:txBody>
          <a:bodyPr wrap="none">
            <a:spAutoFit/>
          </a:bodyPr>
          <a:lstStyle/>
          <a:p>
            <a:r>
              <a:rPr lang="en-GB" altLang="zh-CN" sz="1400" dirty="0">
                <a:solidFill>
                  <a:srgbClr val="000000"/>
                </a:solidFill>
                <a:latin typeface="Times New Roman" panose="02020603050405020304" pitchFamily="18" charset="0"/>
                <a:ea typeface="MS Mincho" panose="02020609040205080304" pitchFamily="49" charset="-128"/>
              </a:rPr>
              <a:t>Central beryllium pipe</a:t>
            </a:r>
            <a:endParaRPr lang="zh-CN" altLang="en-US" sz="1400" dirty="0"/>
          </a:p>
        </p:txBody>
      </p:sp>
      <p:pic>
        <p:nvPicPr>
          <p:cNvPr id="8" name="图片 7" descr="tu3">
            <a:extLst>
              <a:ext uri="{FF2B5EF4-FFF2-40B4-BE49-F238E27FC236}">
                <a16:creationId xmlns:a16="http://schemas.microsoft.com/office/drawing/2014/main" xmlns="" id="{B90651BE-EB28-48A3-8912-1A7A55D6A030}"/>
              </a:ext>
            </a:extLst>
          </p:cNvPr>
          <p:cNvPicPr/>
          <p:nvPr/>
        </p:nvPicPr>
        <p:blipFill>
          <a:blip r:embed="rId4"/>
          <a:stretch>
            <a:fillRect/>
          </a:stretch>
        </p:blipFill>
        <p:spPr>
          <a:xfrm>
            <a:off x="7321397" y="4132488"/>
            <a:ext cx="4618184" cy="1884693"/>
          </a:xfrm>
          <a:prstGeom prst="rect">
            <a:avLst/>
          </a:prstGeom>
        </p:spPr>
      </p:pic>
      <p:sp>
        <p:nvSpPr>
          <p:cNvPr id="9" name="矩形 8">
            <a:extLst>
              <a:ext uri="{FF2B5EF4-FFF2-40B4-BE49-F238E27FC236}">
                <a16:creationId xmlns:a16="http://schemas.microsoft.com/office/drawing/2014/main" xmlns="" id="{28AA5F3E-9D0D-40F1-8001-0EA2A60C8A27}"/>
              </a:ext>
            </a:extLst>
          </p:cNvPr>
          <p:cNvSpPr/>
          <p:nvPr/>
        </p:nvSpPr>
        <p:spPr>
          <a:xfrm>
            <a:off x="8607442" y="6017181"/>
            <a:ext cx="2632452" cy="307777"/>
          </a:xfrm>
          <a:prstGeom prst="rect">
            <a:avLst/>
          </a:prstGeom>
        </p:spPr>
        <p:txBody>
          <a:bodyPr wrap="none">
            <a:spAutoFit/>
          </a:bodyPr>
          <a:lstStyle/>
          <a:p>
            <a:r>
              <a:rPr lang="en-GB" altLang="zh-CN" sz="1400" dirty="0">
                <a:solidFill>
                  <a:schemeClr val="bg2">
                    <a:lumMod val="10000"/>
                  </a:schemeClr>
                </a:solidFill>
                <a:latin typeface="Times New Roman" panose="02020603050405020304" pitchFamily="18" charset="0"/>
                <a:ea typeface="MS Mincho" panose="02020609040205080304" pitchFamily="49" charset="-128"/>
              </a:rPr>
              <a:t>Epitaxial </a:t>
            </a:r>
            <a:r>
              <a:rPr lang="en-GB" altLang="zh-CN" sz="1400" dirty="0" err="1">
                <a:solidFill>
                  <a:schemeClr val="bg2">
                    <a:lumMod val="10000"/>
                  </a:schemeClr>
                </a:solidFill>
                <a:latin typeface="Times New Roman" panose="02020603050405020304" pitchFamily="18" charset="0"/>
                <a:ea typeface="MS Mincho" panose="02020609040205080304" pitchFamily="49" charset="-128"/>
              </a:rPr>
              <a:t>aluminum</a:t>
            </a:r>
            <a:r>
              <a:rPr lang="en-GB" altLang="zh-CN" sz="1400" dirty="0">
                <a:solidFill>
                  <a:schemeClr val="bg2">
                    <a:lumMod val="10000"/>
                  </a:schemeClr>
                </a:solidFill>
                <a:latin typeface="Times New Roman" panose="02020603050405020304" pitchFamily="18" charset="0"/>
                <a:ea typeface="MS Mincho" panose="02020609040205080304" pitchFamily="49" charset="-128"/>
              </a:rPr>
              <a:t> tube structure</a:t>
            </a:r>
            <a:endParaRPr lang="zh-CN" altLang="en-US" sz="1400" dirty="0">
              <a:solidFill>
                <a:schemeClr val="bg2">
                  <a:lumMod val="10000"/>
                </a:schemeClr>
              </a:solidFill>
            </a:endParaRPr>
          </a:p>
        </p:txBody>
      </p:sp>
      <p:pic>
        <p:nvPicPr>
          <p:cNvPr id="10" name="图片 9" descr="C:\Users\sw08n\AppData\Local\Temp\1627484976(1).png">
            <a:extLst>
              <a:ext uri="{FF2B5EF4-FFF2-40B4-BE49-F238E27FC236}">
                <a16:creationId xmlns:a16="http://schemas.microsoft.com/office/drawing/2014/main" xmlns="" id="{8CBD432A-61A9-4E1E-B8AA-90C58B719B7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781050" y="4682445"/>
            <a:ext cx="5314950" cy="2249805"/>
          </a:xfrm>
          <a:prstGeom prst="rect">
            <a:avLst/>
          </a:prstGeom>
          <a:noFill/>
          <a:ln>
            <a:noFill/>
          </a:ln>
        </p:spPr>
      </p:pic>
      <p:sp>
        <p:nvSpPr>
          <p:cNvPr id="12" name="矩形 11">
            <a:extLst>
              <a:ext uri="{FF2B5EF4-FFF2-40B4-BE49-F238E27FC236}">
                <a16:creationId xmlns:a16="http://schemas.microsoft.com/office/drawing/2014/main" xmlns="" id="{4DC58836-ABEA-4F70-9B35-34A73C3EDD66}"/>
              </a:ext>
            </a:extLst>
          </p:cNvPr>
          <p:cNvSpPr/>
          <p:nvPr/>
        </p:nvSpPr>
        <p:spPr>
          <a:xfrm>
            <a:off x="536559" y="3728338"/>
            <a:ext cx="6096000" cy="738664"/>
          </a:xfrm>
          <a:prstGeom prst="rect">
            <a:avLst/>
          </a:prstGeom>
        </p:spPr>
        <p:txBody>
          <a:bodyPr>
            <a:spAutoFit/>
          </a:bodyPr>
          <a:lstStyle/>
          <a:p>
            <a:r>
              <a:rPr lang="en-GB" altLang="zh-CN" sz="1400" dirty="0">
                <a:latin typeface="Times New Roman" panose="02020603050405020304" pitchFamily="18" charset="0"/>
                <a:ea typeface="MS Mincho" panose="02020609040205080304" pitchFamily="49" charset="-128"/>
              </a:rPr>
              <a:t>when both ends of the beam pipe are supported, the maximum sink at the </a:t>
            </a:r>
            <a:r>
              <a:rPr lang="en-GB" altLang="zh-CN" sz="1400" dirty="0" err="1">
                <a:latin typeface="Times New Roman" panose="02020603050405020304" pitchFamily="18" charset="0"/>
                <a:ea typeface="MS Mincho" panose="02020609040205080304" pitchFamily="49" charset="-128"/>
              </a:rPr>
              <a:t>center</a:t>
            </a:r>
            <a:r>
              <a:rPr lang="en-GB" altLang="zh-CN" sz="1400" dirty="0">
                <a:latin typeface="Times New Roman" panose="02020603050405020304" pitchFamily="18" charset="0"/>
                <a:ea typeface="MS Mincho" panose="02020609040205080304" pitchFamily="49" charset="-128"/>
              </a:rPr>
              <a:t> during the simulated installation is 0.0025 mm, and the maximum stress is 2.7 MPa, which meets the requirements and ensures the overall structural safety.</a:t>
            </a:r>
            <a:endParaRPr lang="zh-CN" altLang="en-US" sz="1400" dirty="0"/>
          </a:p>
        </p:txBody>
      </p:sp>
      <p:sp>
        <p:nvSpPr>
          <p:cNvPr id="13" name="矩形: 圆角 12">
            <a:extLst>
              <a:ext uri="{FF2B5EF4-FFF2-40B4-BE49-F238E27FC236}">
                <a16:creationId xmlns:a16="http://schemas.microsoft.com/office/drawing/2014/main" xmlns="" id="{4507BA5D-C417-4495-AF24-FD48E60DD9F9}"/>
              </a:ext>
            </a:extLst>
          </p:cNvPr>
          <p:cNvSpPr/>
          <p:nvPr/>
        </p:nvSpPr>
        <p:spPr bwMode="auto">
          <a:xfrm>
            <a:off x="415636" y="3666226"/>
            <a:ext cx="6216923" cy="908498"/>
          </a:xfrm>
          <a:prstGeom prst="roundRect">
            <a:avLst/>
          </a:prstGeom>
          <a:solidFill>
            <a:srgbClr val="00B0F0">
              <a:alpha val="16000"/>
            </a:srgbClr>
          </a:solidFill>
          <a:ln>
            <a:solidFill>
              <a:srgbClr val="0070C0"/>
            </a:solid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a:ln>
                <a:noFill/>
              </a:ln>
              <a:solidFill>
                <a:srgbClr val="000000"/>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777086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A4AFAB15-E805-41B7-BDE0-7C6600502982}"/>
              </a:ext>
            </a:extLst>
          </p:cNvPr>
          <p:cNvPicPr>
            <a:picLocks noChangeAspect="1"/>
          </p:cNvPicPr>
          <p:nvPr/>
        </p:nvPicPr>
        <p:blipFill>
          <a:blip r:embed="rId2"/>
          <a:stretch>
            <a:fillRect/>
          </a:stretch>
        </p:blipFill>
        <p:spPr>
          <a:xfrm>
            <a:off x="5796207" y="2789360"/>
            <a:ext cx="5547845" cy="3482838"/>
          </a:xfrm>
          <a:prstGeom prst="rect">
            <a:avLst/>
          </a:prstGeom>
        </p:spPr>
      </p:pic>
      <p:sp>
        <p:nvSpPr>
          <p:cNvPr id="3" name="矩形 2">
            <a:extLst>
              <a:ext uri="{FF2B5EF4-FFF2-40B4-BE49-F238E27FC236}">
                <a16:creationId xmlns:a16="http://schemas.microsoft.com/office/drawing/2014/main" xmlns="" id="{3C8A415B-1C90-4D0D-A167-702980866617}"/>
              </a:ext>
            </a:extLst>
          </p:cNvPr>
          <p:cNvSpPr/>
          <p:nvPr/>
        </p:nvSpPr>
        <p:spPr>
          <a:xfrm>
            <a:off x="2311648" y="191864"/>
            <a:ext cx="7391767" cy="646331"/>
          </a:xfrm>
          <a:prstGeom prst="rect">
            <a:avLst/>
          </a:prstGeom>
        </p:spPr>
        <p:txBody>
          <a:bodyPr wrap="none">
            <a:spAutoFit/>
          </a:bodyPr>
          <a:lstStyle/>
          <a:p>
            <a:pPr algn="ctr"/>
            <a:r>
              <a:rPr kumimoji="1" lang="en-US" altLang="zh-CN" sz="3600" b="1" dirty="0" smtClean="0">
                <a:solidFill>
                  <a:srgbClr val="FFFF00"/>
                </a:solidFill>
                <a:latin typeface="Arial" panose="020B0604020202020204" pitchFamily="34" charset="0"/>
                <a:cs typeface="Arial" panose="020B0604020202020204" pitchFamily="34" charset="0"/>
              </a:rPr>
              <a:t>IR beam pipe design plan in EDR</a:t>
            </a:r>
            <a:endParaRPr lang="zh-CN" altLang="en-US" sz="3600" b="1" dirty="0">
              <a:solidFill>
                <a:srgbClr val="FFFF00"/>
              </a:solidFill>
              <a:latin typeface="Arial" panose="020B0604020202020204" pitchFamily="34" charset="0"/>
              <a:cs typeface="Arial" panose="020B0604020202020204" pitchFamily="34" charset="0"/>
            </a:endParaRPr>
          </a:p>
        </p:txBody>
      </p:sp>
      <p:pic>
        <p:nvPicPr>
          <p:cNvPr id="8" name="图片 7">
            <a:extLst>
              <a:ext uri="{FF2B5EF4-FFF2-40B4-BE49-F238E27FC236}">
                <a16:creationId xmlns:a16="http://schemas.microsoft.com/office/drawing/2014/main" xmlns="" id="{583BA6E9-A32E-0DA3-4AD2-99C956F35162}"/>
              </a:ext>
            </a:extLst>
          </p:cNvPr>
          <p:cNvPicPr>
            <a:picLocks noChangeAspect="1"/>
          </p:cNvPicPr>
          <p:nvPr/>
        </p:nvPicPr>
        <p:blipFill>
          <a:blip r:embed="rId3"/>
          <a:stretch>
            <a:fillRect/>
          </a:stretch>
        </p:blipFill>
        <p:spPr>
          <a:xfrm>
            <a:off x="0" y="1138400"/>
            <a:ext cx="12192000" cy="1598794"/>
          </a:xfrm>
          <a:prstGeom prst="rect">
            <a:avLst/>
          </a:prstGeom>
        </p:spPr>
      </p:pic>
      <p:sp>
        <p:nvSpPr>
          <p:cNvPr id="4" name="矩形 3"/>
          <p:cNvSpPr/>
          <p:nvPr/>
        </p:nvSpPr>
        <p:spPr>
          <a:xfrm>
            <a:off x="417922" y="3037399"/>
            <a:ext cx="4785674" cy="3416320"/>
          </a:xfrm>
          <a:prstGeom prst="rect">
            <a:avLst/>
          </a:prstGeom>
        </p:spPr>
        <p:txBody>
          <a:bodyPr wrap="square">
            <a:spAutoFit/>
          </a:bodyPr>
          <a:lstStyle/>
          <a:p>
            <a:pPr marL="285750" indent="-285750" algn="just">
              <a:spcAft>
                <a:spcPts val="0"/>
              </a:spcAft>
              <a:buFont typeface="Wingdings" panose="05000000000000000000" pitchFamily="2" charset="2"/>
              <a:buChar char="Ø"/>
            </a:pPr>
            <a:r>
              <a:rPr lang="en-US" altLang="zh-CN" kern="100" dirty="0">
                <a:latin typeface="Arial" panose="020B0604020202020204" pitchFamily="34" charset="0"/>
                <a:ea typeface="宋体" panose="02010600030101010101" pitchFamily="2" charset="-122"/>
                <a:cs typeface="Arial" panose="020B0604020202020204" pitchFamily="34" charset="0"/>
              </a:rPr>
              <a:t>Processing and manufacturing of </a:t>
            </a:r>
            <a:r>
              <a:rPr lang="en-US" altLang="zh-CN" kern="100" dirty="0" smtClean="0">
                <a:latin typeface="Arial" panose="020B0604020202020204" pitchFamily="34" charset="0"/>
                <a:ea typeface="宋体" panose="02010600030101010101" pitchFamily="2" charset="-122"/>
                <a:cs typeface="Arial" panose="020B0604020202020204" pitchFamily="34" charset="0"/>
              </a:rPr>
              <a:t>IR beam pipes, including beryllium pipe and tungsten alloy beam pipe. </a:t>
            </a:r>
          </a:p>
          <a:p>
            <a:pPr marL="285750" indent="-285750" algn="just">
              <a:spcAft>
                <a:spcPts val="0"/>
              </a:spcAft>
              <a:buFont typeface="Wingdings" panose="05000000000000000000" pitchFamily="2" charset="2"/>
              <a:buChar char="Ø"/>
            </a:pPr>
            <a:r>
              <a:rPr lang="en-US" altLang="zh-CN" kern="100" dirty="0" smtClean="0">
                <a:latin typeface="Arial" panose="020B0604020202020204" pitchFamily="34" charset="0"/>
                <a:ea typeface="宋体" panose="02010600030101010101" pitchFamily="2" charset="-122"/>
                <a:cs typeface="Arial" panose="020B0604020202020204" pitchFamily="34" charset="0"/>
              </a:rPr>
              <a:t>To </a:t>
            </a:r>
            <a:r>
              <a:rPr lang="en-US" altLang="zh-CN" kern="100" dirty="0">
                <a:latin typeface="Arial" panose="020B0604020202020204" pitchFamily="34" charset="0"/>
                <a:ea typeface="宋体" panose="02010600030101010101" pitchFamily="2" charset="-122"/>
                <a:cs typeface="Arial" panose="020B0604020202020204" pitchFamily="34" charset="0"/>
              </a:rPr>
              <a:t>make prototypes of the beryllium beam pipe, and to improve the key technology such as the manufacture of the pure </a:t>
            </a:r>
            <a:r>
              <a:rPr lang="en-US" altLang="zh-CN" kern="100" dirty="0" err="1" smtClean="0">
                <a:latin typeface="Arial" panose="020B0604020202020204" pitchFamily="34" charset="0"/>
                <a:ea typeface="宋体" panose="02010600030101010101" pitchFamily="2" charset="-122"/>
                <a:cs typeface="Arial" panose="020B0604020202020204" pitchFamily="34" charset="0"/>
              </a:rPr>
              <a:t>berryllium</a:t>
            </a:r>
            <a:r>
              <a:rPr lang="en-US" altLang="zh-CN" kern="100" dirty="0" smtClean="0">
                <a:latin typeface="Arial" panose="020B0604020202020204" pitchFamily="34" charset="0"/>
                <a:ea typeface="宋体" panose="02010600030101010101" pitchFamily="2" charset="-122"/>
                <a:cs typeface="Arial" panose="020B0604020202020204" pitchFamily="34" charset="0"/>
              </a:rPr>
              <a:t> </a:t>
            </a:r>
            <a:r>
              <a:rPr lang="en-US" altLang="zh-CN" kern="100" dirty="0">
                <a:latin typeface="Arial" panose="020B0604020202020204" pitchFamily="34" charset="0"/>
                <a:ea typeface="宋体" panose="02010600030101010101" pitchFamily="2" charset="-122"/>
                <a:cs typeface="Arial" panose="020B0604020202020204" pitchFamily="34" charset="0"/>
              </a:rPr>
              <a:t>pipe, the choice of the coolant, the estimation between the coolant and the pipe in radiation environments, the welding between </a:t>
            </a:r>
            <a:r>
              <a:rPr lang="en-US" altLang="zh-CN" kern="100" dirty="0" err="1" smtClean="0">
                <a:latin typeface="Arial" panose="020B0604020202020204" pitchFamily="34" charset="0"/>
                <a:ea typeface="宋体" panose="02010600030101010101" pitchFamily="2" charset="-122"/>
                <a:cs typeface="Arial" panose="020B0604020202020204" pitchFamily="34" charset="0"/>
              </a:rPr>
              <a:t>berryllium</a:t>
            </a:r>
            <a:r>
              <a:rPr lang="en-US" altLang="zh-CN" kern="100" dirty="0" smtClean="0">
                <a:latin typeface="Arial" panose="020B0604020202020204" pitchFamily="34" charset="0"/>
                <a:ea typeface="宋体" panose="02010600030101010101" pitchFamily="2" charset="-122"/>
                <a:cs typeface="Arial" panose="020B0604020202020204" pitchFamily="34" charset="0"/>
              </a:rPr>
              <a:t> </a:t>
            </a:r>
            <a:r>
              <a:rPr lang="en-US" altLang="zh-CN" kern="100" dirty="0">
                <a:latin typeface="Arial" panose="020B0604020202020204" pitchFamily="34" charset="0"/>
                <a:ea typeface="宋体" panose="02010600030101010101" pitchFamily="2" charset="-122"/>
                <a:cs typeface="Arial" panose="020B0604020202020204" pitchFamily="34" charset="0"/>
              </a:rPr>
              <a:t>and other materials like aluminum, the window to </a:t>
            </a:r>
            <a:r>
              <a:rPr lang="en-US" altLang="zh-CN" kern="100" dirty="0" err="1">
                <a:latin typeface="Arial" panose="020B0604020202020204" pitchFamily="34" charset="0"/>
                <a:ea typeface="宋体" panose="02010600030101010101" pitchFamily="2" charset="-122"/>
                <a:cs typeface="Arial" panose="020B0604020202020204" pitchFamily="34" charset="0"/>
              </a:rPr>
              <a:t>LumiCal</a:t>
            </a:r>
            <a:r>
              <a:rPr lang="en-US" altLang="zh-CN" kern="100" dirty="0">
                <a:latin typeface="Arial" panose="020B0604020202020204" pitchFamily="34" charset="0"/>
                <a:ea typeface="宋体" panose="02010600030101010101" pitchFamily="2" charset="-122"/>
                <a:cs typeface="Arial" panose="020B0604020202020204" pitchFamily="34" charset="0"/>
              </a:rPr>
              <a:t>, and so on.</a:t>
            </a:r>
            <a:endParaRPr lang="zh-CN" altLang="zh-CN" sz="1200" kern="100" dirty="0">
              <a:effectLst/>
              <a:latin typeface="Arial" panose="020B0604020202020204" pitchFamily="34" charset="0"/>
              <a:ea typeface="宋体" panose="02010600030101010101" pitchFamily="2" charset="-122"/>
              <a:cs typeface="Arial" panose="020B0604020202020204" pitchFamily="34" charset="0"/>
            </a:endParaRPr>
          </a:p>
        </p:txBody>
      </p:sp>
      <p:sp>
        <p:nvSpPr>
          <p:cNvPr id="2" name="圆角矩形 1"/>
          <p:cNvSpPr/>
          <p:nvPr/>
        </p:nvSpPr>
        <p:spPr bwMode="auto">
          <a:xfrm>
            <a:off x="243191" y="2869660"/>
            <a:ext cx="5175115" cy="3667327"/>
          </a:xfrm>
          <a:prstGeom prst="roundRect">
            <a:avLst/>
          </a:prstGeom>
          <a:solidFill>
            <a:srgbClr val="00B0F0">
              <a:alpha val="7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282470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9150" y="0"/>
            <a:ext cx="10515600" cy="1325563"/>
          </a:xfrm>
        </p:spPr>
        <p:txBody>
          <a:bodyPr>
            <a:normAutofit/>
          </a:bodyPr>
          <a:lstStyle/>
          <a:p>
            <a:r>
              <a:rPr lang="en-US" altLang="zh-CN" sz="3600" dirty="0" smtClean="0">
                <a:solidFill>
                  <a:srgbClr val="FFFF00"/>
                </a:solidFill>
                <a:latin typeface="Arial" panose="020B0604020202020204" pitchFamily="34" charset="0"/>
                <a:cs typeface="Arial" panose="020B0604020202020204" pitchFamily="34" charset="0"/>
              </a:rPr>
              <a:t>Radiative background in EDR</a:t>
            </a:r>
            <a:endParaRPr lang="zh-CN" altLang="en-US" sz="3600" dirty="0">
              <a:solidFill>
                <a:srgbClr val="FFFF00"/>
              </a:solidFill>
              <a:latin typeface="Arial" panose="020B0604020202020204" pitchFamily="34" charset="0"/>
              <a:cs typeface="Arial" panose="020B0604020202020204" pitchFamily="34" charset="0"/>
            </a:endParaRPr>
          </a:p>
        </p:txBody>
      </p:sp>
      <p:sp>
        <p:nvSpPr>
          <p:cNvPr id="4" name="文本框 3"/>
          <p:cNvSpPr txBox="1"/>
          <p:nvPr/>
        </p:nvSpPr>
        <p:spPr>
          <a:xfrm>
            <a:off x="5553075" y="4625755"/>
            <a:ext cx="4127848" cy="1815882"/>
          </a:xfrm>
          <a:prstGeom prst="rect">
            <a:avLst/>
          </a:prstGeom>
          <a:noFill/>
        </p:spPr>
        <p:txBody>
          <a:bodyPr wrap="square" rtlCol="0">
            <a:spAutoFit/>
          </a:bodyPr>
          <a:lstStyle/>
          <a:p>
            <a:pPr marL="285750" indent="-285750">
              <a:buFont typeface="Arial" panose="020B0604020202020204" pitchFamily="34" charset="0"/>
              <a:buChar char="•"/>
            </a:pPr>
            <a:r>
              <a:rPr lang="en-US" altLang="zh-CN" sz="1400" dirty="0" smtClean="0">
                <a:latin typeface="Arial" panose="020B0604020202020204" pitchFamily="34" charset="0"/>
                <a:cs typeface="Arial" panose="020B0604020202020204" pitchFamily="34" charset="0"/>
              </a:rPr>
              <a:t>Background sources</a:t>
            </a:r>
            <a:endParaRPr lang="en-US" altLang="zh-CN" sz="14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altLang="zh-CN" sz="1400" dirty="0" smtClean="0">
                <a:latin typeface="Arial" panose="020B0604020202020204" pitchFamily="34" charset="0"/>
                <a:cs typeface="Arial" panose="020B0604020202020204" pitchFamily="34" charset="0"/>
              </a:rPr>
              <a:t>Photon backgrounds: SR, Pair production</a:t>
            </a:r>
            <a:endParaRPr lang="en-US" altLang="zh-CN" sz="14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Beam loss backgrounds</a:t>
            </a:r>
          </a:p>
          <a:p>
            <a:pPr marL="1200150" lvl="2"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Radiative </a:t>
            </a:r>
            <a:r>
              <a:rPr lang="en-US" altLang="zh-CN" sz="1400" dirty="0" err="1">
                <a:latin typeface="Arial" panose="020B0604020202020204" pitchFamily="34" charset="0"/>
                <a:cs typeface="Arial" panose="020B0604020202020204" pitchFamily="34" charset="0"/>
              </a:rPr>
              <a:t>Bhabha</a:t>
            </a:r>
            <a:r>
              <a:rPr lang="en-US" altLang="zh-CN" sz="1400" dirty="0">
                <a:latin typeface="Arial" panose="020B0604020202020204" pitchFamily="34" charset="0"/>
                <a:cs typeface="Arial" panose="020B0604020202020204" pitchFamily="34" charset="0"/>
              </a:rPr>
              <a:t> scattering</a:t>
            </a:r>
          </a:p>
          <a:p>
            <a:pPr marL="1200150" lvl="2"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Beam Gas scattering</a:t>
            </a:r>
          </a:p>
          <a:p>
            <a:pPr marL="1200150" lvl="2"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Beam Thermal photon scattering</a:t>
            </a:r>
          </a:p>
          <a:p>
            <a:pPr marL="742950" lvl="1"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Injection </a:t>
            </a:r>
            <a:r>
              <a:rPr lang="en-US" altLang="zh-CN" sz="1400" dirty="0" smtClean="0">
                <a:latin typeface="Arial" panose="020B0604020202020204" pitchFamily="34" charset="0"/>
                <a:cs typeface="Arial" panose="020B0604020202020204" pitchFamily="34" charset="0"/>
              </a:rPr>
              <a:t>background</a:t>
            </a:r>
            <a:endParaRPr lang="en-US" altLang="zh-CN" sz="1400" dirty="0">
              <a:latin typeface="Arial" panose="020B0604020202020204" pitchFamily="34" charset="0"/>
              <a:cs typeface="Arial" panose="020B0604020202020204" pitchFamily="34" charset="0"/>
            </a:endParaRPr>
          </a:p>
        </p:txBody>
      </p:sp>
      <p:pic>
        <p:nvPicPr>
          <p:cNvPr id="5" name="图片 4"/>
          <p:cNvPicPr>
            <a:picLocks noChangeAspect="1"/>
          </p:cNvPicPr>
          <p:nvPr/>
        </p:nvPicPr>
        <p:blipFill>
          <a:blip r:embed="rId2"/>
          <a:stretch>
            <a:fillRect/>
          </a:stretch>
        </p:blipFill>
        <p:spPr>
          <a:xfrm>
            <a:off x="5553076" y="1240029"/>
            <a:ext cx="2057020" cy="1299133"/>
          </a:xfrm>
          <a:prstGeom prst="rect">
            <a:avLst/>
          </a:prstGeom>
        </p:spPr>
      </p:pic>
      <p:pic>
        <p:nvPicPr>
          <p:cNvPr id="6" name="图片 5"/>
          <p:cNvPicPr>
            <a:picLocks noChangeAspect="1"/>
          </p:cNvPicPr>
          <p:nvPr/>
        </p:nvPicPr>
        <p:blipFill>
          <a:blip r:embed="rId3"/>
          <a:stretch>
            <a:fillRect/>
          </a:stretch>
        </p:blipFill>
        <p:spPr>
          <a:xfrm>
            <a:off x="5553075" y="2699289"/>
            <a:ext cx="2057021" cy="1863524"/>
          </a:xfrm>
          <a:prstGeom prst="rect">
            <a:avLst/>
          </a:prstGeom>
        </p:spPr>
      </p:pic>
      <p:pic>
        <p:nvPicPr>
          <p:cNvPr id="7" name="图片 6"/>
          <p:cNvPicPr>
            <a:picLocks noChangeAspect="1"/>
          </p:cNvPicPr>
          <p:nvPr/>
        </p:nvPicPr>
        <p:blipFill>
          <a:blip r:embed="rId4"/>
          <a:stretch>
            <a:fillRect/>
          </a:stretch>
        </p:blipFill>
        <p:spPr>
          <a:xfrm>
            <a:off x="7796872" y="1325563"/>
            <a:ext cx="4395128" cy="2445102"/>
          </a:xfrm>
          <a:prstGeom prst="rect">
            <a:avLst/>
          </a:prstGeom>
        </p:spPr>
      </p:pic>
      <p:sp>
        <p:nvSpPr>
          <p:cNvPr id="8" name="文本框 7"/>
          <p:cNvSpPr txBox="1"/>
          <p:nvPr/>
        </p:nvSpPr>
        <p:spPr>
          <a:xfrm>
            <a:off x="5748148" y="2385967"/>
            <a:ext cx="1666875" cy="369332"/>
          </a:xfrm>
          <a:prstGeom prst="rect">
            <a:avLst/>
          </a:prstGeom>
          <a:noFill/>
        </p:spPr>
        <p:txBody>
          <a:bodyPr wrap="square" rtlCol="0">
            <a:spAutoFit/>
          </a:bodyPr>
          <a:lstStyle/>
          <a:p>
            <a:r>
              <a:rPr lang="en-US" altLang="zh-CN" dirty="0"/>
              <a:t>Photon BG</a:t>
            </a:r>
            <a:endParaRPr lang="zh-CN" altLang="en-US" dirty="0"/>
          </a:p>
        </p:txBody>
      </p:sp>
      <p:sp>
        <p:nvSpPr>
          <p:cNvPr id="9" name="文本框 8"/>
          <p:cNvSpPr txBox="1"/>
          <p:nvPr/>
        </p:nvSpPr>
        <p:spPr>
          <a:xfrm>
            <a:off x="9363075" y="3659124"/>
            <a:ext cx="1971675" cy="369332"/>
          </a:xfrm>
          <a:prstGeom prst="rect">
            <a:avLst/>
          </a:prstGeom>
          <a:noFill/>
        </p:spPr>
        <p:txBody>
          <a:bodyPr wrap="square" rtlCol="0">
            <a:spAutoFit/>
          </a:bodyPr>
          <a:lstStyle/>
          <a:p>
            <a:r>
              <a:rPr lang="en-US" altLang="zh-CN" dirty="0"/>
              <a:t>Beam loss BG</a:t>
            </a:r>
            <a:endParaRPr lang="zh-CN" altLang="en-US" dirty="0"/>
          </a:p>
        </p:txBody>
      </p:sp>
      <p:pic>
        <p:nvPicPr>
          <p:cNvPr id="10" name="图片 9"/>
          <p:cNvPicPr>
            <a:picLocks noChangeAspect="1"/>
          </p:cNvPicPr>
          <p:nvPr/>
        </p:nvPicPr>
        <p:blipFill>
          <a:blip r:embed="rId5"/>
          <a:stretch>
            <a:fillRect/>
          </a:stretch>
        </p:blipFill>
        <p:spPr>
          <a:xfrm>
            <a:off x="9814949" y="4433707"/>
            <a:ext cx="2377051" cy="2349218"/>
          </a:xfrm>
          <a:prstGeom prst="rect">
            <a:avLst/>
          </a:prstGeom>
        </p:spPr>
      </p:pic>
      <p:sp>
        <p:nvSpPr>
          <p:cNvPr id="11" name="文本框 10"/>
          <p:cNvSpPr txBox="1"/>
          <p:nvPr/>
        </p:nvSpPr>
        <p:spPr>
          <a:xfrm>
            <a:off x="9396525" y="4115304"/>
            <a:ext cx="2073088" cy="369332"/>
          </a:xfrm>
          <a:prstGeom prst="rect">
            <a:avLst/>
          </a:prstGeom>
          <a:noFill/>
        </p:spPr>
        <p:txBody>
          <a:bodyPr wrap="square" rtlCol="0">
            <a:spAutoFit/>
          </a:bodyPr>
          <a:lstStyle/>
          <a:p>
            <a:r>
              <a:rPr lang="en-US" altLang="zh-CN" dirty="0" smtClean="0"/>
              <a:t>Injection BG</a:t>
            </a:r>
            <a:endParaRPr lang="zh-CN" altLang="en-US" dirty="0"/>
          </a:p>
        </p:txBody>
      </p:sp>
      <p:sp>
        <p:nvSpPr>
          <p:cNvPr id="12" name="文本框 11">
            <a:extLst>
              <a:ext uri="{FF2B5EF4-FFF2-40B4-BE49-F238E27FC236}">
                <a16:creationId xmlns:a16="http://schemas.microsoft.com/office/drawing/2014/main" xmlns="" id="{2EDE4961-BD96-2743-88A3-C6F55EE08AA9}"/>
              </a:ext>
            </a:extLst>
          </p:cNvPr>
          <p:cNvSpPr txBox="1"/>
          <p:nvPr/>
        </p:nvSpPr>
        <p:spPr>
          <a:xfrm>
            <a:off x="7515048" y="1298237"/>
            <a:ext cx="753732" cy="246221"/>
          </a:xfrm>
          <a:prstGeom prst="rect">
            <a:avLst/>
          </a:prstGeom>
          <a:noFill/>
        </p:spPr>
        <p:txBody>
          <a:bodyPr wrap="none" rtlCol="0">
            <a:spAutoFit/>
          </a:bodyPr>
          <a:lstStyle/>
          <a:p>
            <a:r>
              <a:rPr kumimoji="1" lang="en-US" altLang="zh-CN" sz="1000" dirty="0">
                <a:hlinkClick r:id="rId6"/>
              </a:rPr>
              <a:t>A. </a:t>
            </a:r>
            <a:r>
              <a:rPr kumimoji="1" lang="en-US" altLang="zh-CN" sz="1000" dirty="0" err="1">
                <a:hlinkClick r:id="rId6"/>
              </a:rPr>
              <a:t>Natochii</a:t>
            </a:r>
            <a:endParaRPr kumimoji="1" lang="zh-CN" altLang="en-US" sz="1000" dirty="0"/>
          </a:p>
        </p:txBody>
      </p:sp>
      <p:sp>
        <p:nvSpPr>
          <p:cNvPr id="13" name="文本框 12">
            <a:extLst>
              <a:ext uri="{FF2B5EF4-FFF2-40B4-BE49-F238E27FC236}">
                <a16:creationId xmlns:a16="http://schemas.microsoft.com/office/drawing/2014/main" xmlns="" id="{2EDE4961-BD96-2743-88A3-C6F55EE08AA9}"/>
              </a:ext>
            </a:extLst>
          </p:cNvPr>
          <p:cNvSpPr txBox="1"/>
          <p:nvPr/>
        </p:nvSpPr>
        <p:spPr>
          <a:xfrm>
            <a:off x="11080704" y="4176860"/>
            <a:ext cx="753732" cy="246221"/>
          </a:xfrm>
          <a:prstGeom prst="rect">
            <a:avLst/>
          </a:prstGeom>
          <a:noFill/>
        </p:spPr>
        <p:txBody>
          <a:bodyPr wrap="none" rtlCol="0">
            <a:spAutoFit/>
          </a:bodyPr>
          <a:lstStyle/>
          <a:p>
            <a:r>
              <a:rPr kumimoji="1" lang="en-US" altLang="zh-CN" sz="1000" dirty="0">
                <a:hlinkClick r:id="rId6"/>
              </a:rPr>
              <a:t>A. </a:t>
            </a:r>
            <a:r>
              <a:rPr kumimoji="1" lang="en-US" altLang="zh-CN" sz="1000" dirty="0" err="1">
                <a:hlinkClick r:id="rId6"/>
              </a:rPr>
              <a:t>Natochii</a:t>
            </a:r>
            <a:endParaRPr kumimoji="1" lang="zh-CN" altLang="en-US" sz="1000" dirty="0"/>
          </a:p>
        </p:txBody>
      </p:sp>
      <p:sp>
        <p:nvSpPr>
          <p:cNvPr id="14" name="圆角矩形 13"/>
          <p:cNvSpPr/>
          <p:nvPr/>
        </p:nvSpPr>
        <p:spPr bwMode="auto">
          <a:xfrm>
            <a:off x="51859" y="1180878"/>
            <a:ext cx="5434203" cy="5151827"/>
          </a:xfrm>
          <a:prstGeom prst="roundRect">
            <a:avLst/>
          </a:prstGeom>
          <a:solidFill>
            <a:srgbClr val="00B0F0">
              <a:alpha val="7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B0F0">
                  <a:alpha val="18000"/>
                </a:srgbClr>
              </a:solidFill>
              <a:effectLst/>
              <a:latin typeface="Arial" panose="020B0604020202020204" pitchFamily="34" charset="0"/>
              <a:ea typeface="宋体" panose="02010600030101010101" pitchFamily="2" charset="-122"/>
            </a:endParaRPr>
          </a:p>
        </p:txBody>
      </p:sp>
      <p:sp>
        <p:nvSpPr>
          <p:cNvPr id="15" name="矩形 14"/>
          <p:cNvSpPr/>
          <p:nvPr/>
        </p:nvSpPr>
        <p:spPr>
          <a:xfrm>
            <a:off x="210117" y="1421347"/>
            <a:ext cx="4961110" cy="4770537"/>
          </a:xfrm>
          <a:prstGeom prst="rect">
            <a:avLst/>
          </a:prstGeom>
        </p:spPr>
        <p:txBody>
          <a:bodyPr wrap="square">
            <a:spAutoFit/>
          </a:bodyPr>
          <a:lstStyle/>
          <a:p>
            <a:pPr marL="285750" indent="-285750" algn="just">
              <a:spcAft>
                <a:spcPts val="0"/>
              </a:spcAft>
              <a:buFont typeface="Wingdings" panose="05000000000000000000" pitchFamily="2" charset="2"/>
              <a:buChar char="Ø"/>
            </a:pPr>
            <a:r>
              <a:rPr lang="en-US" altLang="zh-CN" sz="1600" kern="100" dirty="0">
                <a:latin typeface="Arial" panose="020B0604020202020204" pitchFamily="34" charset="0"/>
                <a:ea typeface="宋体" panose="02010600030101010101" pitchFamily="2" charset="-122"/>
                <a:cs typeface="Arial" panose="020B0604020202020204" pitchFamily="34" charset="0"/>
              </a:rPr>
              <a:t>Improve the efficiency and accuracy of background simulation to narrow the difference with future experiments, including the improve the quality of the all the generation tools, the interface between different tools, and also made the new version of the beam background simulation toolkit dedicated to CEPC simulation. </a:t>
            </a:r>
            <a:endParaRPr lang="en-US" altLang="zh-CN" sz="1600" kern="100" dirty="0" smtClean="0">
              <a:latin typeface="Arial" panose="020B0604020202020204" pitchFamily="34" charset="0"/>
              <a:ea typeface="宋体" panose="02010600030101010101" pitchFamily="2" charset="-122"/>
              <a:cs typeface="Arial" panose="020B0604020202020204" pitchFamily="34" charset="0"/>
            </a:endParaRPr>
          </a:p>
          <a:p>
            <a:pPr marL="285750" indent="-285750" algn="just">
              <a:spcAft>
                <a:spcPts val="0"/>
              </a:spcAft>
              <a:buFont typeface="Wingdings" panose="05000000000000000000" pitchFamily="2" charset="2"/>
              <a:buChar char="Ø"/>
            </a:pPr>
            <a:r>
              <a:rPr lang="en-US" altLang="zh-CN" sz="1600" kern="100" dirty="0">
                <a:latin typeface="Arial" panose="020B0604020202020204" pitchFamily="34" charset="0"/>
                <a:ea typeface="宋体" panose="02010600030101010101" pitchFamily="2" charset="-122"/>
                <a:cs typeface="Arial" panose="020B0604020202020204" pitchFamily="34" charset="0"/>
              </a:rPr>
              <a:t>A</a:t>
            </a:r>
            <a:r>
              <a:rPr lang="en-US" altLang="zh-CN" sz="1600" kern="100" dirty="0" smtClean="0">
                <a:latin typeface="Arial" panose="020B0604020202020204" pitchFamily="34" charset="0"/>
                <a:ea typeface="宋体" panose="02010600030101010101" pitchFamily="2" charset="-122"/>
                <a:cs typeface="Arial" panose="020B0604020202020204" pitchFamily="34" charset="0"/>
              </a:rPr>
              <a:t>pply </a:t>
            </a:r>
            <a:r>
              <a:rPr lang="en-US" altLang="zh-CN" sz="1600" kern="100" dirty="0">
                <a:latin typeface="Arial" panose="020B0604020202020204" pitchFamily="34" charset="0"/>
                <a:ea typeface="宋体" panose="02010600030101010101" pitchFamily="2" charset="-122"/>
                <a:cs typeface="Arial" panose="020B0604020202020204" pitchFamily="34" charset="0"/>
              </a:rPr>
              <a:t>and test the toolkit on existing machines like BEPCII and </a:t>
            </a:r>
            <a:r>
              <a:rPr lang="en-US" altLang="zh-CN" sz="1600" kern="100" dirty="0" err="1">
                <a:latin typeface="Arial" panose="020B0604020202020204" pitchFamily="34" charset="0"/>
                <a:ea typeface="宋体" panose="02010600030101010101" pitchFamily="2" charset="-122"/>
                <a:cs typeface="Arial" panose="020B0604020202020204" pitchFamily="34" charset="0"/>
              </a:rPr>
              <a:t>SuperKEKB</a:t>
            </a:r>
            <a:r>
              <a:rPr lang="en-US" altLang="zh-CN" sz="1600" kern="100" dirty="0">
                <a:latin typeface="Arial" panose="020B0604020202020204" pitchFamily="34" charset="0"/>
                <a:ea typeface="宋体" panose="02010600030101010101" pitchFamily="2" charset="-122"/>
                <a:cs typeface="Arial" panose="020B0604020202020204" pitchFamily="34" charset="0"/>
              </a:rPr>
              <a:t>, to validate the toolkit, and use the new toolkit to simulate CEPC beam backgrounds, to estimate the background level in whole interaction region, including the detector and also the accelerator components, and optimize the interaction region layout based on the estimation</a:t>
            </a:r>
            <a:r>
              <a:rPr lang="en-US" altLang="zh-CN" sz="1600" kern="100" dirty="0" smtClean="0">
                <a:latin typeface="Arial" panose="020B0604020202020204" pitchFamily="34" charset="0"/>
                <a:ea typeface="宋体" panose="02010600030101010101" pitchFamily="2" charset="-122"/>
                <a:cs typeface="Arial" panose="020B0604020202020204" pitchFamily="34" charset="0"/>
              </a:rPr>
              <a:t>.</a:t>
            </a:r>
          </a:p>
          <a:p>
            <a:pPr marL="285750" indent="-285750" algn="just">
              <a:spcAft>
                <a:spcPts val="0"/>
              </a:spcAft>
              <a:buFont typeface="Wingdings" panose="05000000000000000000" pitchFamily="2" charset="2"/>
              <a:buChar char="Ø"/>
            </a:pPr>
            <a:r>
              <a:rPr lang="en-US" altLang="zh-CN" sz="1600" kern="100" dirty="0" smtClean="0">
                <a:latin typeface="Arial" panose="020B0604020202020204" pitchFamily="34" charset="0"/>
                <a:ea typeface="宋体" panose="02010600030101010101" pitchFamily="2" charset="-122"/>
                <a:cs typeface="Arial" panose="020B0604020202020204" pitchFamily="34" charset="0"/>
              </a:rPr>
              <a:t>More simulations and experiments based on BEPCII can help understand the background and narrow the differences between data and simulation.</a:t>
            </a:r>
          </a:p>
        </p:txBody>
      </p:sp>
      <p:sp>
        <p:nvSpPr>
          <p:cNvPr id="16" name="圆角矩形 15"/>
          <p:cNvSpPr/>
          <p:nvPr/>
        </p:nvSpPr>
        <p:spPr bwMode="auto">
          <a:xfrm>
            <a:off x="5553075" y="4625755"/>
            <a:ext cx="4018942" cy="1815882"/>
          </a:xfrm>
          <a:prstGeom prst="roundRect">
            <a:avLst/>
          </a:prstGeom>
          <a:solidFill>
            <a:srgbClr val="FF5050">
              <a:alpha val="7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595388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9625" y="-54016"/>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Masks</a:t>
            </a:r>
            <a:endParaRPr lang="zh-CN" altLang="en-US" dirty="0">
              <a:solidFill>
                <a:srgbClr val="FFFF00"/>
              </a:solidFill>
              <a:latin typeface="Arial" panose="020B0604020202020204" pitchFamily="34" charset="0"/>
              <a:cs typeface="Arial" panose="020B0604020202020204" pitchFamily="34" charset="0"/>
            </a:endParaRPr>
          </a:p>
        </p:txBody>
      </p:sp>
      <p:pic>
        <p:nvPicPr>
          <p:cNvPr id="10" name="图片 9"/>
          <p:cNvPicPr>
            <a:picLocks noChangeAspect="1"/>
          </p:cNvPicPr>
          <p:nvPr/>
        </p:nvPicPr>
        <p:blipFill>
          <a:blip r:embed="rId2"/>
          <a:stretch>
            <a:fillRect/>
          </a:stretch>
        </p:blipFill>
        <p:spPr>
          <a:xfrm>
            <a:off x="115706" y="1176257"/>
            <a:ext cx="4987830" cy="1901687"/>
          </a:xfrm>
          <a:prstGeom prst="rect">
            <a:avLst/>
          </a:prstGeom>
        </p:spPr>
      </p:pic>
      <p:sp>
        <p:nvSpPr>
          <p:cNvPr id="11" name="文本框 10"/>
          <p:cNvSpPr txBox="1"/>
          <p:nvPr/>
        </p:nvSpPr>
        <p:spPr>
          <a:xfrm>
            <a:off x="115706" y="3142021"/>
            <a:ext cx="5610346" cy="1384995"/>
          </a:xfrm>
          <a:prstGeom prst="rect">
            <a:avLst/>
          </a:prstGeom>
          <a:solidFill>
            <a:schemeClr val="accent6">
              <a:lumMod val="20000"/>
              <a:lumOff val="80000"/>
            </a:schemeClr>
          </a:solidFill>
        </p:spPr>
        <p:txBody>
          <a:bodyPr wrap="square" rtlCol="0">
            <a:spAutoFit/>
          </a:bodyPr>
          <a:lstStyle/>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Masks design(two masks/IP/ring) :</a:t>
            </a: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Tungsten</a:t>
            </a: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One locates at -1.21m with 4mm height and 10mm long</a:t>
            </a: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The other at -4.2m with 0.6mm </a:t>
            </a:r>
            <a:r>
              <a:rPr lang="en-US" altLang="zh-CN" sz="1600" dirty="0" smtClean="0">
                <a:latin typeface="Arial" panose="020B0604020202020204" pitchFamily="34" charset="0"/>
                <a:cs typeface="Arial" panose="020B0604020202020204" pitchFamily="34" charset="0"/>
              </a:rPr>
              <a:t>height</a:t>
            </a:r>
            <a:endParaRPr lang="en-US" altLang="zh-CN" sz="1600" dirty="0">
              <a:latin typeface="Arial" panose="020B0604020202020204" pitchFamily="34" charset="0"/>
              <a:cs typeface="Arial" panose="020B0604020202020204" pitchFamily="34" charset="0"/>
            </a:endParaRPr>
          </a:p>
        </p:txBody>
      </p:sp>
      <p:graphicFrame>
        <p:nvGraphicFramePr>
          <p:cNvPr id="7" name="表格 6">
            <a:extLst>
              <a:ext uri="{FF2B5EF4-FFF2-40B4-BE49-F238E27FC236}">
                <a16:creationId xmlns:a16="http://schemas.microsoft.com/office/drawing/2014/main" xmlns="" id="{A695CC18-0CEC-6BE2-C8EB-EDB08AEA7CF5}"/>
              </a:ext>
            </a:extLst>
          </p:cNvPr>
          <p:cNvGraphicFramePr>
            <a:graphicFrameLocks noGrp="1"/>
          </p:cNvGraphicFramePr>
          <p:nvPr>
            <p:extLst/>
          </p:nvPr>
        </p:nvGraphicFramePr>
        <p:xfrm>
          <a:off x="5855855" y="1492983"/>
          <a:ext cx="6237868" cy="3118773"/>
        </p:xfrm>
        <a:graphic>
          <a:graphicData uri="http://schemas.openxmlformats.org/drawingml/2006/table">
            <a:tbl>
              <a:tblPr/>
              <a:tblGrid>
                <a:gridCol w="2185225">
                  <a:extLst>
                    <a:ext uri="{9D8B030D-6E8A-4147-A177-3AD203B41FA5}">
                      <a16:colId xmlns:a16="http://schemas.microsoft.com/office/drawing/2014/main" xmlns="" val="1840885298"/>
                    </a:ext>
                  </a:extLst>
                </a:gridCol>
                <a:gridCol w="1642257">
                  <a:extLst>
                    <a:ext uri="{9D8B030D-6E8A-4147-A177-3AD203B41FA5}">
                      <a16:colId xmlns:a16="http://schemas.microsoft.com/office/drawing/2014/main" xmlns="" val="3538966053"/>
                    </a:ext>
                  </a:extLst>
                </a:gridCol>
                <a:gridCol w="2410386">
                  <a:extLst>
                    <a:ext uri="{9D8B030D-6E8A-4147-A177-3AD203B41FA5}">
                      <a16:colId xmlns:a16="http://schemas.microsoft.com/office/drawing/2014/main" xmlns="" val="537970290"/>
                    </a:ext>
                  </a:extLst>
                </a:gridCol>
              </a:tblGrid>
              <a:tr h="1026913">
                <a:tc>
                  <a:txBody>
                    <a:bodyPr/>
                    <a:lstStyle/>
                    <a:p>
                      <a:pPr algn="l" fontAlgn="t"/>
                      <a:r>
                        <a:rPr lang="en-US" sz="1600" b="1" dirty="0">
                          <a:solidFill>
                            <a:srgbClr val="FFFFFF"/>
                          </a:solidFill>
                          <a:effectLst/>
                          <a:latin typeface="Arial" panose="020B0604020202020204" pitchFamily="34" charset="0"/>
                          <a:cs typeface="Arial" panose="020B0604020202020204" pitchFamily="34" charset="0"/>
                        </a:rPr>
                        <a:t>Methods</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6096E6"/>
                    </a:solidFill>
                  </a:tcPr>
                </a:tc>
                <a:tc>
                  <a:txBody>
                    <a:bodyPr/>
                    <a:lstStyle/>
                    <a:p>
                      <a:pPr algn="l" fontAlgn="t"/>
                      <a:r>
                        <a:rPr lang="en-US" sz="1600" b="1" dirty="0">
                          <a:solidFill>
                            <a:srgbClr val="FFFFFF"/>
                          </a:solidFill>
                          <a:effectLst/>
                          <a:latin typeface="Arial" panose="020B0604020202020204" pitchFamily="34" charset="0"/>
                          <a:cs typeface="Arial" panose="020B0604020202020204" pitchFamily="34" charset="0"/>
                        </a:rPr>
                        <a:t>Photon hitting number on Be/BX</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6096E6"/>
                    </a:solidFill>
                  </a:tcPr>
                </a:tc>
                <a:tc>
                  <a:txBody>
                    <a:bodyPr/>
                    <a:lstStyle/>
                    <a:p>
                      <a:pPr algn="l" fontAlgn="t"/>
                      <a:r>
                        <a:rPr lang="en-US" sz="1600" b="1" dirty="0">
                          <a:solidFill>
                            <a:srgbClr val="FFFFFF"/>
                          </a:solidFill>
                          <a:effectLst/>
                          <a:latin typeface="Arial" panose="020B0604020202020204" pitchFamily="34" charset="0"/>
                          <a:cs typeface="Arial" panose="020B0604020202020204" pitchFamily="34" charset="0"/>
                        </a:rPr>
                        <a:t>Deposition power on Be(W)</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6096E6"/>
                    </a:solidFill>
                  </a:tcPr>
                </a:tc>
                <a:extLst>
                  <a:ext uri="{0D108BD9-81ED-4DB2-BD59-A6C34878D82A}">
                    <a16:rowId xmlns:a16="http://schemas.microsoft.com/office/drawing/2014/main" xmlns="" val="3825805584"/>
                  </a:ext>
                </a:extLst>
              </a:tr>
              <a:tr h="418372">
                <a:tc>
                  <a:txBody>
                    <a:bodyPr/>
                    <a:lstStyle/>
                    <a:p>
                      <a:pPr fontAlgn="t"/>
                      <a:r>
                        <a:rPr lang="en-US" sz="1600" dirty="0">
                          <a:solidFill>
                            <a:srgbClr val="000000"/>
                          </a:solidFill>
                          <a:effectLst/>
                          <a:latin typeface="Arial" panose="020B0604020202020204" pitchFamily="34" charset="0"/>
                          <a:cs typeface="Arial" panose="020B0604020202020204" pitchFamily="34" charset="0"/>
                        </a:rPr>
                        <a:t>No mask</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tc>
                  <a:txBody>
                    <a:bodyPr/>
                    <a:lstStyle/>
                    <a:p>
                      <a:pPr fontAlgn="t"/>
                      <a:r>
                        <a:rPr lang="en-US" altLang="zh-CN" sz="1600" dirty="0">
                          <a:solidFill>
                            <a:schemeClr val="tx1"/>
                          </a:solidFill>
                          <a:effectLst/>
                          <a:latin typeface="Arial" panose="020B0604020202020204" pitchFamily="34" charset="0"/>
                          <a:cs typeface="Arial" panose="020B0604020202020204" pitchFamily="34" charset="0"/>
                        </a:rPr>
                        <a:t>39400.0</a:t>
                      </a:r>
                      <a:endParaRPr lang="zh-CN" altLang="en-US" sz="1600" dirty="0">
                        <a:solidFill>
                          <a:schemeClr val="tx1"/>
                        </a:solidFill>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tc>
                  <a:txBody>
                    <a:bodyPr/>
                    <a:lstStyle/>
                    <a:p>
                      <a:pPr fontAlgn="t"/>
                      <a:r>
                        <a:rPr lang="en-US" sz="1600" dirty="0">
                          <a:solidFill>
                            <a:srgbClr val="000000"/>
                          </a:solidFill>
                          <a:effectLst/>
                          <a:latin typeface="Arial" panose="020B0604020202020204" pitchFamily="34" charset="0"/>
                          <a:cs typeface="Arial" panose="020B0604020202020204" pitchFamily="34" charset="0"/>
                        </a:rPr>
                        <a:t>30.57*e-5</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extLst>
                  <a:ext uri="{0D108BD9-81ED-4DB2-BD59-A6C34878D82A}">
                    <a16:rowId xmlns:a16="http://schemas.microsoft.com/office/drawing/2014/main" xmlns="" val="2762964496"/>
                  </a:ext>
                </a:extLst>
              </a:tr>
              <a:tr h="418372">
                <a:tc>
                  <a:txBody>
                    <a:bodyPr/>
                    <a:lstStyle/>
                    <a:p>
                      <a:pPr fontAlgn="t"/>
                      <a:r>
                        <a:rPr lang="en-US" sz="1600" dirty="0">
                          <a:solidFill>
                            <a:srgbClr val="000000"/>
                          </a:solidFill>
                          <a:effectLst/>
                          <a:latin typeface="Arial" panose="020B0604020202020204" pitchFamily="34" charset="0"/>
                          <a:cs typeface="Arial" panose="020B0604020202020204" pitchFamily="34" charset="0"/>
                        </a:rPr>
                        <a:t>1.21-mask-Cu</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tc>
                  <a:txBody>
                    <a:bodyPr/>
                    <a:lstStyle/>
                    <a:p>
                      <a:pPr fontAlgn="t"/>
                      <a:r>
                        <a:rPr lang="en-US" altLang="zh-CN" sz="1600" dirty="0">
                          <a:solidFill>
                            <a:schemeClr val="tx1"/>
                          </a:solidFill>
                          <a:effectLst/>
                          <a:latin typeface="Arial" panose="020B0604020202020204" pitchFamily="34" charset="0"/>
                          <a:cs typeface="Arial" panose="020B0604020202020204" pitchFamily="34" charset="0"/>
                        </a:rPr>
                        <a:t>1736.0</a:t>
                      </a:r>
                      <a:endParaRPr lang="zh-CN" altLang="en-US" sz="1600" dirty="0">
                        <a:solidFill>
                          <a:schemeClr val="tx1"/>
                        </a:solidFill>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tc>
                  <a:txBody>
                    <a:bodyPr/>
                    <a:lstStyle/>
                    <a:p>
                      <a:pPr fontAlgn="t"/>
                      <a:r>
                        <a:rPr lang="en-US" sz="1600" dirty="0">
                          <a:solidFill>
                            <a:srgbClr val="000000"/>
                          </a:solidFill>
                          <a:effectLst/>
                          <a:latin typeface="Arial" panose="020B0604020202020204" pitchFamily="34" charset="0"/>
                          <a:cs typeface="Arial" panose="020B0604020202020204" pitchFamily="34" charset="0"/>
                        </a:rPr>
                        <a:t>1.45*e-5</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extLst>
                  <a:ext uri="{0D108BD9-81ED-4DB2-BD59-A6C34878D82A}">
                    <a16:rowId xmlns:a16="http://schemas.microsoft.com/office/drawing/2014/main" xmlns="" val="1829091872"/>
                  </a:ext>
                </a:extLst>
              </a:tr>
              <a:tr h="418372">
                <a:tc>
                  <a:txBody>
                    <a:bodyPr/>
                    <a:lstStyle/>
                    <a:p>
                      <a:pPr fontAlgn="t"/>
                      <a:r>
                        <a:rPr lang="en-US" sz="1600">
                          <a:solidFill>
                            <a:srgbClr val="000000"/>
                          </a:solidFill>
                          <a:effectLst/>
                          <a:latin typeface="Arial" panose="020B0604020202020204" pitchFamily="34" charset="0"/>
                          <a:cs typeface="Arial" panose="020B0604020202020204" pitchFamily="34" charset="0"/>
                        </a:rPr>
                        <a:t>1.21-mask-W</a:t>
                      </a:r>
                      <a:endParaRPr lang="en-US" sz="160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AEFFA"/>
                    </a:solidFill>
                  </a:tcPr>
                </a:tc>
                <a:tc>
                  <a:txBody>
                    <a:bodyPr/>
                    <a:lstStyle/>
                    <a:p>
                      <a:pPr fontAlgn="t"/>
                      <a:r>
                        <a:rPr lang="en-US" altLang="zh-CN" sz="1600" dirty="0">
                          <a:solidFill>
                            <a:schemeClr val="tx1"/>
                          </a:solidFill>
                          <a:effectLst/>
                          <a:latin typeface="Arial" panose="020B0604020202020204" pitchFamily="34" charset="0"/>
                          <a:cs typeface="Arial" panose="020B0604020202020204" pitchFamily="34" charset="0"/>
                        </a:rPr>
                        <a:t>1698.0</a:t>
                      </a:r>
                      <a:endParaRPr lang="zh-CN" altLang="en-US" sz="1600" dirty="0">
                        <a:solidFill>
                          <a:schemeClr val="tx1"/>
                        </a:solidFill>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AEFFA"/>
                    </a:solidFill>
                  </a:tcPr>
                </a:tc>
                <a:tc>
                  <a:txBody>
                    <a:bodyPr/>
                    <a:lstStyle/>
                    <a:p>
                      <a:pPr fontAlgn="t"/>
                      <a:r>
                        <a:rPr lang="en-US" sz="1600">
                          <a:solidFill>
                            <a:srgbClr val="000000"/>
                          </a:solidFill>
                          <a:effectLst/>
                          <a:latin typeface="Arial" panose="020B0604020202020204" pitchFamily="34" charset="0"/>
                          <a:cs typeface="Arial" panose="020B0604020202020204" pitchFamily="34" charset="0"/>
                        </a:rPr>
                        <a:t>1.36*e-5</a:t>
                      </a:r>
                      <a:endParaRPr lang="en-US" sz="160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AEFFA"/>
                    </a:solidFill>
                  </a:tcPr>
                </a:tc>
                <a:extLst>
                  <a:ext uri="{0D108BD9-81ED-4DB2-BD59-A6C34878D82A}">
                    <a16:rowId xmlns:a16="http://schemas.microsoft.com/office/drawing/2014/main" xmlns="" val="1433156249"/>
                  </a:ext>
                </a:extLst>
              </a:tr>
              <a:tr h="418372">
                <a:tc>
                  <a:txBody>
                    <a:bodyPr/>
                    <a:lstStyle/>
                    <a:p>
                      <a:pPr fontAlgn="t"/>
                      <a:r>
                        <a:rPr lang="en-US" sz="1600">
                          <a:solidFill>
                            <a:srgbClr val="000000"/>
                          </a:solidFill>
                          <a:effectLst/>
                          <a:latin typeface="Arial" panose="020B0604020202020204" pitchFamily="34" charset="0"/>
                          <a:cs typeface="Arial" panose="020B0604020202020204" pitchFamily="34" charset="0"/>
                        </a:rPr>
                        <a:t>2.2-mask-Cu</a:t>
                      </a:r>
                      <a:endParaRPr lang="en-US" sz="160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tc>
                  <a:txBody>
                    <a:bodyPr/>
                    <a:lstStyle/>
                    <a:p>
                      <a:pPr fontAlgn="t"/>
                      <a:r>
                        <a:rPr lang="en-US" altLang="zh-CN" sz="1600" dirty="0">
                          <a:solidFill>
                            <a:schemeClr val="tx1"/>
                          </a:solidFill>
                          <a:effectLst/>
                          <a:latin typeface="Arial" panose="020B0604020202020204" pitchFamily="34" charset="0"/>
                          <a:cs typeface="Arial" panose="020B0604020202020204" pitchFamily="34" charset="0"/>
                        </a:rPr>
                        <a:t>1147.0</a:t>
                      </a:r>
                      <a:endParaRPr lang="zh-CN" altLang="en-US" sz="1600" dirty="0">
                        <a:solidFill>
                          <a:schemeClr val="tx1"/>
                        </a:solidFill>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tc>
                  <a:txBody>
                    <a:bodyPr/>
                    <a:lstStyle/>
                    <a:p>
                      <a:pPr fontAlgn="t"/>
                      <a:r>
                        <a:rPr lang="en-US" sz="1600">
                          <a:solidFill>
                            <a:srgbClr val="000000"/>
                          </a:solidFill>
                          <a:effectLst/>
                          <a:latin typeface="Arial" panose="020B0604020202020204" pitchFamily="34" charset="0"/>
                          <a:cs typeface="Arial" panose="020B0604020202020204" pitchFamily="34" charset="0"/>
                        </a:rPr>
                        <a:t>0.94*e-5</a:t>
                      </a:r>
                      <a:endParaRPr lang="en-US" sz="160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2DDF5"/>
                    </a:solidFill>
                  </a:tcPr>
                </a:tc>
                <a:extLst>
                  <a:ext uri="{0D108BD9-81ED-4DB2-BD59-A6C34878D82A}">
                    <a16:rowId xmlns:a16="http://schemas.microsoft.com/office/drawing/2014/main" xmlns="" val="3610545423"/>
                  </a:ext>
                </a:extLst>
              </a:tr>
              <a:tr h="418372">
                <a:tc>
                  <a:txBody>
                    <a:bodyPr/>
                    <a:lstStyle/>
                    <a:p>
                      <a:pPr fontAlgn="t"/>
                      <a:r>
                        <a:rPr lang="en-US" sz="1600" dirty="0">
                          <a:solidFill>
                            <a:srgbClr val="000000"/>
                          </a:solidFill>
                          <a:effectLst/>
                          <a:latin typeface="Arial" panose="020B0604020202020204" pitchFamily="34" charset="0"/>
                          <a:cs typeface="Arial" panose="020B0604020202020204" pitchFamily="34" charset="0"/>
                        </a:rPr>
                        <a:t>1.21-mask-Cu-5㎛Au</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AEFFA"/>
                    </a:solidFill>
                  </a:tcPr>
                </a:tc>
                <a:tc>
                  <a:txBody>
                    <a:bodyPr/>
                    <a:lstStyle/>
                    <a:p>
                      <a:pPr fontAlgn="t"/>
                      <a:r>
                        <a:rPr lang="en-US" altLang="zh-CN" sz="1600" dirty="0">
                          <a:solidFill>
                            <a:schemeClr val="tx1"/>
                          </a:solidFill>
                          <a:effectLst/>
                          <a:latin typeface="Arial" panose="020B0604020202020204" pitchFamily="34" charset="0"/>
                          <a:cs typeface="Arial" panose="020B0604020202020204" pitchFamily="34" charset="0"/>
                        </a:rPr>
                        <a:t>216.0</a:t>
                      </a:r>
                      <a:endParaRPr lang="zh-CN" altLang="en-US" sz="1600" dirty="0">
                        <a:solidFill>
                          <a:schemeClr val="tx1"/>
                        </a:solidFill>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AEFFA"/>
                    </a:solidFill>
                  </a:tcPr>
                </a:tc>
                <a:tc>
                  <a:txBody>
                    <a:bodyPr/>
                    <a:lstStyle/>
                    <a:p>
                      <a:pPr fontAlgn="t"/>
                      <a:r>
                        <a:rPr lang="en-US" sz="1600" dirty="0">
                          <a:solidFill>
                            <a:srgbClr val="000000"/>
                          </a:solidFill>
                          <a:effectLst/>
                          <a:latin typeface="Arial" panose="020B0604020202020204" pitchFamily="34" charset="0"/>
                          <a:cs typeface="Arial" panose="020B0604020202020204" pitchFamily="34" charset="0"/>
                        </a:rPr>
                        <a:t>0.273*e-5</a:t>
                      </a:r>
                      <a:endParaRPr lang="en-US" sz="1600" dirty="0">
                        <a:effectLst/>
                        <a:latin typeface="Arial" panose="020B0604020202020204" pitchFamily="34" charset="0"/>
                        <a:cs typeface="Arial" panose="020B0604020202020204" pitchFamily="34" charset="0"/>
                      </a:endParaRPr>
                    </a:p>
                  </a:txBody>
                  <a:tcPr anchor="ctr" anchorCtr="1">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AEFFA"/>
                    </a:solidFill>
                  </a:tcPr>
                </a:tc>
                <a:extLst>
                  <a:ext uri="{0D108BD9-81ED-4DB2-BD59-A6C34878D82A}">
                    <a16:rowId xmlns:a16="http://schemas.microsoft.com/office/drawing/2014/main" xmlns="" val="93861018"/>
                  </a:ext>
                </a:extLst>
              </a:tr>
            </a:tbl>
          </a:graphicData>
        </a:graphic>
      </p:graphicFrame>
      <p:sp>
        <p:nvSpPr>
          <p:cNvPr id="3" name="文本框 2"/>
          <p:cNvSpPr txBox="1"/>
          <p:nvPr/>
        </p:nvSpPr>
        <p:spPr>
          <a:xfrm>
            <a:off x="692630" y="5080393"/>
            <a:ext cx="10892911" cy="1015663"/>
          </a:xfrm>
          <a:prstGeom prst="rect">
            <a:avLst/>
          </a:prstGeom>
          <a:solidFill>
            <a:schemeClr val="tx2">
              <a:lumMod val="20000"/>
              <a:lumOff val="80000"/>
            </a:schemeClr>
          </a:solidFill>
        </p:spPr>
        <p:txBody>
          <a:bodyPr wrap="square" rtlCol="0">
            <a:spAutoFit/>
          </a:bodyPr>
          <a:lstStyle/>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Photons hitting number on Be/BX reduced by two orders of </a:t>
            </a:r>
            <a:r>
              <a:rPr lang="en-US" altLang="zh-CN" sz="2000" dirty="0" smtClean="0">
                <a:latin typeface="Arial" panose="020B0604020202020204" pitchFamily="34" charset="0"/>
                <a:cs typeface="Arial" panose="020B0604020202020204" pitchFamily="34" charset="0"/>
              </a:rPr>
              <a:t>magnitude</a:t>
            </a:r>
          </a:p>
          <a:p>
            <a:pPr marL="342900" indent="-342900">
              <a:buFont typeface="Wingdings" panose="05000000000000000000" pitchFamily="2" charset="2"/>
              <a:buChar char="Ø"/>
            </a:pPr>
            <a:r>
              <a:rPr lang="en-US" altLang="zh-CN" sz="2000" dirty="0" smtClean="0">
                <a:latin typeface="Arial" panose="020B0604020202020204" pitchFamily="34" charset="0"/>
                <a:cs typeface="Arial" panose="020B0604020202020204" pitchFamily="34" charset="0"/>
              </a:rPr>
              <a:t>Deposition </a:t>
            </a:r>
            <a:r>
              <a:rPr lang="en-US" altLang="zh-CN" sz="2000" dirty="0">
                <a:latin typeface="Arial" panose="020B0604020202020204" pitchFamily="34" charset="0"/>
                <a:cs typeface="Arial" panose="020B0604020202020204" pitchFamily="34" charset="0"/>
              </a:rPr>
              <a:t>power on Be </a:t>
            </a:r>
            <a:r>
              <a:rPr lang="en-US" altLang="zh-CN" sz="2000" dirty="0" smtClean="0">
                <a:latin typeface="Arial" panose="020B0604020202020204" pitchFamily="34" charset="0"/>
                <a:cs typeface="Arial" panose="020B0604020202020204" pitchFamily="34" charset="0"/>
              </a:rPr>
              <a:t>pipe suppressed to acceptable level by vertex detector </a:t>
            </a:r>
            <a:endParaRPr lang="en-US" altLang="zh-CN"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Masks will be processed and manufactured along with Tungsten alloy IR beam </a:t>
            </a:r>
            <a:r>
              <a:rPr lang="en-US" altLang="zh-CN" sz="2000" dirty="0" smtClean="0">
                <a:latin typeface="Arial" panose="020B0604020202020204" pitchFamily="34" charset="0"/>
                <a:cs typeface="Arial" panose="020B0604020202020204" pitchFamily="34" charset="0"/>
              </a:rPr>
              <a:t>pipe</a:t>
            </a:r>
            <a:endParaRPr lang="en-US" altLang="zh-C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4983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0457" y="237387"/>
            <a:ext cx="10515600" cy="576077"/>
          </a:xfrm>
        </p:spPr>
        <p:txBody>
          <a:bodyPr>
            <a:noAutofit/>
          </a:bodyPr>
          <a:lstStyle/>
          <a:p>
            <a:r>
              <a:rPr lang="en-US" altLang="zh-CN" dirty="0">
                <a:solidFill>
                  <a:srgbClr val="FFFF00"/>
                </a:solidFill>
                <a:latin typeface="Arial" panose="020B0604020202020204" pitchFamily="34" charset="0"/>
                <a:cs typeface="Arial" panose="020B0604020202020204" pitchFamily="34" charset="0"/>
              </a:rPr>
              <a:t>Shielding</a:t>
            </a:r>
            <a:endParaRPr lang="zh-CN" altLang="en-US" dirty="0">
              <a:solidFill>
                <a:srgbClr val="FFFF00"/>
              </a:solidFill>
              <a:latin typeface="Arial" panose="020B0604020202020204" pitchFamily="34" charset="0"/>
              <a:cs typeface="Arial" panose="020B0604020202020204" pitchFamily="34" charset="0"/>
            </a:endParaRPr>
          </a:p>
        </p:txBody>
      </p:sp>
      <p:sp>
        <p:nvSpPr>
          <p:cNvPr id="13" name="圆角矩形 12"/>
          <p:cNvSpPr/>
          <p:nvPr/>
        </p:nvSpPr>
        <p:spPr bwMode="auto">
          <a:xfrm>
            <a:off x="423553" y="1508479"/>
            <a:ext cx="6480167" cy="1642723"/>
          </a:xfrm>
          <a:prstGeom prst="roundRect">
            <a:avLst/>
          </a:prstGeom>
          <a:solidFill>
            <a:srgbClr val="00B050">
              <a:alpha val="19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a:ln>
                <a:noFill/>
              </a:ln>
              <a:solidFill>
                <a:srgbClr val="000000"/>
              </a:solidFill>
              <a:effectLst/>
              <a:latin typeface="Arial" panose="020B0604020202020204" pitchFamily="34" charset="0"/>
              <a:ea typeface="宋体" panose="02010600030101010101" pitchFamily="2" charset="-122"/>
            </a:endParaRPr>
          </a:p>
        </p:txBody>
      </p:sp>
      <p:pic>
        <p:nvPicPr>
          <p:cNvPr id="17" name="图片 16">
            <a:extLst>
              <a:ext uri="{FF2B5EF4-FFF2-40B4-BE49-F238E27FC236}">
                <a16:creationId xmlns:a16="http://schemas.microsoft.com/office/drawing/2014/main" xmlns="" id="{CE397114-C007-C147-9520-E6ED13720611}"/>
              </a:ext>
            </a:extLst>
          </p:cNvPr>
          <p:cNvPicPr>
            <a:picLocks noChangeAspect="1"/>
          </p:cNvPicPr>
          <p:nvPr/>
        </p:nvPicPr>
        <p:blipFill>
          <a:blip r:embed="rId2"/>
          <a:stretch>
            <a:fillRect/>
          </a:stretch>
        </p:blipFill>
        <p:spPr>
          <a:xfrm>
            <a:off x="1087144" y="3629749"/>
            <a:ext cx="6887817" cy="938749"/>
          </a:xfrm>
          <a:prstGeom prst="rect">
            <a:avLst/>
          </a:prstGeom>
        </p:spPr>
      </p:pic>
      <p:sp>
        <p:nvSpPr>
          <p:cNvPr id="18" name="文本框 17">
            <a:extLst>
              <a:ext uri="{FF2B5EF4-FFF2-40B4-BE49-F238E27FC236}">
                <a16:creationId xmlns:a16="http://schemas.microsoft.com/office/drawing/2014/main" xmlns="" id="{AAC95DB6-0FEC-4D01-AF95-33B392A383C7}"/>
              </a:ext>
            </a:extLst>
          </p:cNvPr>
          <p:cNvSpPr txBox="1"/>
          <p:nvPr/>
        </p:nvSpPr>
        <p:spPr>
          <a:xfrm>
            <a:off x="2108524" y="3308910"/>
            <a:ext cx="6095170" cy="307777"/>
          </a:xfrm>
          <a:prstGeom prst="rect">
            <a:avLst/>
          </a:prstGeom>
          <a:noFill/>
        </p:spPr>
        <p:txBody>
          <a:bodyPr wrap="square">
            <a:spAutoFit/>
          </a:bodyPr>
          <a:lstStyle/>
          <a:p>
            <a:r>
              <a:rPr lang="zh-CN" altLang="en-US" sz="1400" dirty="0">
                <a:latin typeface="Arial" panose="020B0604020202020204" pitchFamily="34" charset="0"/>
                <a:cs typeface="Arial" panose="020B0604020202020204" pitchFamily="34" charset="0"/>
              </a:rPr>
              <a:t>Key Issues on Calculation and Simplification of Beam pipe model</a:t>
            </a:r>
          </a:p>
        </p:txBody>
      </p:sp>
      <p:sp>
        <p:nvSpPr>
          <p:cNvPr id="20" name="矩形 19"/>
          <p:cNvSpPr/>
          <p:nvPr/>
        </p:nvSpPr>
        <p:spPr>
          <a:xfrm>
            <a:off x="10051287" y="3102415"/>
            <a:ext cx="2209540" cy="1384995"/>
          </a:xfrm>
          <a:prstGeom prst="rect">
            <a:avLst/>
          </a:prstGeom>
        </p:spPr>
        <p:txBody>
          <a:bodyPr wrap="square">
            <a:spAutoFit/>
          </a:bodyPr>
          <a:lstStyle/>
          <a:p>
            <a:r>
              <a:rPr kumimoji="1" lang="en-US" altLang="zh-CN" sz="1400" dirty="0">
                <a:latin typeface="Arial" panose="020B0604020202020204" pitchFamily="34" charset="0"/>
                <a:cs typeface="Arial" panose="020B0604020202020204" pitchFamily="34" charset="0"/>
              </a:rPr>
              <a:t>White: Vacuum</a:t>
            </a:r>
          </a:p>
          <a:p>
            <a:r>
              <a:rPr kumimoji="1" lang="en-US" altLang="zh-CN" sz="1400" dirty="0">
                <a:latin typeface="Arial" panose="020B0604020202020204" pitchFamily="34" charset="0"/>
                <a:cs typeface="Arial" panose="020B0604020202020204" pitchFamily="34" charset="0"/>
              </a:rPr>
              <a:t>Gray: Tungsten Pipe</a:t>
            </a:r>
          </a:p>
          <a:p>
            <a:r>
              <a:rPr kumimoji="1" lang="en-US" altLang="zh-CN" sz="1400" dirty="0">
                <a:latin typeface="Arial" panose="020B0604020202020204" pitchFamily="34" charset="0"/>
                <a:cs typeface="Arial" panose="020B0604020202020204" pitchFamily="34" charset="0"/>
              </a:rPr>
              <a:t>Light Green: Helium</a:t>
            </a:r>
          </a:p>
          <a:p>
            <a:r>
              <a:rPr kumimoji="1" lang="en-US" altLang="zh-CN" sz="1400" dirty="0">
                <a:latin typeface="Arial" panose="020B0604020202020204" pitchFamily="34" charset="0"/>
                <a:cs typeface="Arial" panose="020B0604020202020204" pitchFamily="34" charset="0"/>
              </a:rPr>
              <a:t>Heavy Green: Stainless Steel </a:t>
            </a:r>
            <a:r>
              <a:rPr kumimoji="1" lang="en-US" altLang="zh-CN" sz="1400" dirty="0" err="1">
                <a:latin typeface="Arial" panose="020B0604020202020204" pitchFamily="34" charset="0"/>
                <a:cs typeface="Arial" panose="020B0604020202020204" pitchFamily="34" charset="0"/>
              </a:rPr>
              <a:t>Vassel</a:t>
            </a:r>
            <a:endParaRPr kumimoji="1" lang="en-US" altLang="zh-CN" sz="1400" dirty="0">
              <a:latin typeface="Arial" panose="020B0604020202020204" pitchFamily="34" charset="0"/>
              <a:cs typeface="Arial" panose="020B0604020202020204" pitchFamily="34" charset="0"/>
            </a:endParaRPr>
          </a:p>
          <a:p>
            <a:r>
              <a:rPr kumimoji="1" lang="en-US" altLang="zh-CN" sz="1400" dirty="0">
                <a:latin typeface="Arial" panose="020B0604020202020204" pitchFamily="34" charset="0"/>
                <a:cs typeface="Arial" panose="020B0604020202020204" pitchFamily="34" charset="0"/>
              </a:rPr>
              <a:t>Pink: Coil</a:t>
            </a:r>
            <a:endParaRPr kumimoji="1" lang="zh-CN" altLang="en-US" sz="1400" dirty="0">
              <a:latin typeface="Arial" panose="020B0604020202020204" pitchFamily="34" charset="0"/>
              <a:cs typeface="Arial" panose="020B0604020202020204" pitchFamily="34" charset="0"/>
            </a:endParaRPr>
          </a:p>
        </p:txBody>
      </p:sp>
      <p:pic>
        <p:nvPicPr>
          <p:cNvPr id="22" name="图片 21">
            <a:extLst>
              <a:ext uri="{FF2B5EF4-FFF2-40B4-BE49-F238E27FC236}">
                <a16:creationId xmlns:a16="http://schemas.microsoft.com/office/drawing/2014/main" xmlns="" id="{87284FBD-47AE-7847-83ED-5D3756F3DE07}"/>
              </a:ext>
            </a:extLst>
          </p:cNvPr>
          <p:cNvPicPr>
            <a:picLocks noChangeAspect="1"/>
          </p:cNvPicPr>
          <p:nvPr/>
        </p:nvPicPr>
        <p:blipFill>
          <a:blip r:embed="rId3"/>
          <a:stretch>
            <a:fillRect/>
          </a:stretch>
        </p:blipFill>
        <p:spPr>
          <a:xfrm>
            <a:off x="8062637" y="3235292"/>
            <a:ext cx="1620078" cy="1583017"/>
          </a:xfrm>
          <a:prstGeom prst="rect">
            <a:avLst/>
          </a:prstGeom>
        </p:spPr>
      </p:pic>
      <p:sp>
        <p:nvSpPr>
          <p:cNvPr id="24" name="圆角矩形 23"/>
          <p:cNvSpPr/>
          <p:nvPr/>
        </p:nvSpPr>
        <p:spPr bwMode="auto">
          <a:xfrm>
            <a:off x="147351" y="4902398"/>
            <a:ext cx="4603758" cy="1686938"/>
          </a:xfrm>
          <a:prstGeom prst="roundRect">
            <a:avLst/>
          </a:prstGeom>
          <a:solidFill>
            <a:srgbClr val="FFC000">
              <a:alpha val="19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a:ln>
                <a:noFill/>
              </a:ln>
              <a:solidFill>
                <a:srgbClr val="000000"/>
              </a:solidFill>
              <a:effectLst/>
              <a:latin typeface="Arial" panose="020B0604020202020204" pitchFamily="34" charset="0"/>
              <a:ea typeface="宋体" panose="02010600030101010101" pitchFamily="2" charset="-122"/>
            </a:endParaRPr>
          </a:p>
        </p:txBody>
      </p:sp>
      <p:sp>
        <p:nvSpPr>
          <p:cNvPr id="25" name="矩形 24">
            <a:extLst>
              <a:ext uri="{FF2B5EF4-FFF2-40B4-BE49-F238E27FC236}">
                <a16:creationId xmlns:a16="http://schemas.microsoft.com/office/drawing/2014/main" xmlns="" id="{86E81B60-5814-4851-AA12-8781A1DFDE64}"/>
              </a:ext>
            </a:extLst>
          </p:cNvPr>
          <p:cNvSpPr/>
          <p:nvPr/>
        </p:nvSpPr>
        <p:spPr>
          <a:xfrm>
            <a:off x="364401" y="5010222"/>
            <a:ext cx="4283013" cy="1384995"/>
          </a:xfrm>
          <a:prstGeom prst="rect">
            <a:avLst/>
          </a:prstGeom>
        </p:spPr>
        <p:txBody>
          <a:bodyPr wrap="square">
            <a:spAutoFit/>
          </a:bodyPr>
          <a:lstStyle/>
          <a:p>
            <a:pPr marL="285750" indent="-285750">
              <a:buFont typeface="Wingdings" panose="05000000000000000000" pitchFamily="2" charset="2"/>
              <a:buChar char="Ø"/>
            </a:pPr>
            <a:r>
              <a:rPr kumimoji="1" lang="en-US" altLang="zh-CN" sz="1400" dirty="0">
                <a:latin typeface="Arial" panose="020B0604020202020204" pitchFamily="34" charset="0"/>
                <a:cs typeface="Arial" panose="020B0604020202020204" pitchFamily="34" charset="0"/>
              </a:rPr>
              <a:t>Pure tungsten IR beam pipe with 4mm thickness without cooling taken into account, simulate the Absorbed Dose on Coil (Region)</a:t>
            </a:r>
          </a:p>
          <a:p>
            <a:pPr marL="285750" indent="-285750">
              <a:buFont typeface="Wingdings" panose="05000000000000000000" pitchFamily="2" charset="2"/>
              <a:buChar char="Ø"/>
            </a:pPr>
            <a:r>
              <a:rPr kumimoji="1" lang="en-US" altLang="zh-CN" sz="1400" dirty="0" smtClean="0">
                <a:latin typeface="Arial" panose="020B0604020202020204" pitchFamily="34" charset="0"/>
                <a:cs typeface="Arial" panose="020B0604020202020204" pitchFamily="34" charset="0"/>
              </a:rPr>
              <a:t>The very tight space of thickness </a:t>
            </a:r>
            <a:r>
              <a:rPr kumimoji="1" lang="en-US" altLang="zh-CN" sz="1400" dirty="0">
                <a:latin typeface="Arial" panose="020B0604020202020204" pitchFamily="34" charset="0"/>
                <a:cs typeface="Arial" panose="020B0604020202020204" pitchFamily="34" charset="0"/>
              </a:rPr>
              <a:t>~</a:t>
            </a:r>
            <a:r>
              <a:rPr kumimoji="1" lang="en-US" altLang="zh-CN" sz="1400" dirty="0" smtClean="0">
                <a:latin typeface="Arial" panose="020B0604020202020204" pitchFamily="34" charset="0"/>
                <a:cs typeface="Arial" panose="020B0604020202020204" pitchFamily="34" charset="0"/>
              </a:rPr>
              <a:t>Tungsten IR beam pipe </a:t>
            </a:r>
          </a:p>
          <a:p>
            <a:pPr marL="285750" indent="-285750">
              <a:buFont typeface="Wingdings" panose="05000000000000000000" pitchFamily="2" charset="2"/>
              <a:buChar char="Ø"/>
            </a:pPr>
            <a:r>
              <a:rPr kumimoji="1" lang="en-US" altLang="zh-CN" sz="1400" dirty="0" smtClean="0">
                <a:latin typeface="Arial" panose="020B0604020202020204" pitchFamily="34" charset="0"/>
                <a:cs typeface="Arial" panose="020B0604020202020204" pitchFamily="34" charset="0"/>
              </a:rPr>
              <a:t>Seek for better new shielding material</a:t>
            </a:r>
            <a:endParaRPr kumimoji="1" lang="zh-CN" altLang="en-US" sz="1400" dirty="0">
              <a:latin typeface="Arial" panose="020B0604020202020204" pitchFamily="34" charset="0"/>
              <a:cs typeface="Arial" panose="020B0604020202020204" pitchFamily="34" charset="0"/>
            </a:endParaRPr>
          </a:p>
        </p:txBody>
      </p:sp>
      <p:sp>
        <p:nvSpPr>
          <p:cNvPr id="21" name="矩形 20"/>
          <p:cNvSpPr/>
          <p:nvPr/>
        </p:nvSpPr>
        <p:spPr>
          <a:xfrm>
            <a:off x="640457" y="1634127"/>
            <a:ext cx="7073812" cy="1323439"/>
          </a:xfrm>
          <a:prstGeom prst="rect">
            <a:avLst/>
          </a:prstGeom>
        </p:spPr>
        <p:txBody>
          <a:bodyPr wrap="square">
            <a:spAutoFit/>
          </a:bodyPr>
          <a:lstStyle/>
          <a:p>
            <a:pPr marL="457200" indent="-457200">
              <a:buFont typeface="+mj-lt"/>
              <a:buAutoNum type="arabicPeriod"/>
            </a:pPr>
            <a:r>
              <a:rPr lang="en-GB" altLang="zh-CN" sz="2000" dirty="0" smtClean="0">
                <a:solidFill>
                  <a:srgbClr val="0070C0"/>
                </a:solidFill>
                <a:latin typeface="Arial" panose="020B0604020202020204" pitchFamily="34" charset="0"/>
                <a:cs typeface="Arial" panose="020B0604020202020204" pitchFamily="34" charset="0"/>
              </a:rPr>
              <a:t>Tungsten alloy IR </a:t>
            </a:r>
            <a:r>
              <a:rPr lang="en-GB" altLang="zh-CN" sz="2000" dirty="0">
                <a:solidFill>
                  <a:srgbClr val="0070C0"/>
                </a:solidFill>
                <a:latin typeface="Arial" panose="020B0604020202020204" pitchFamily="34" charset="0"/>
                <a:cs typeface="Arial" panose="020B0604020202020204" pitchFamily="34" charset="0"/>
              </a:rPr>
              <a:t>beam </a:t>
            </a:r>
            <a:r>
              <a:rPr lang="en-GB" altLang="zh-CN" sz="2000" dirty="0" smtClean="0">
                <a:solidFill>
                  <a:srgbClr val="0070C0"/>
                </a:solidFill>
                <a:latin typeface="Arial" panose="020B0604020202020204" pitchFamily="34" charset="0"/>
                <a:cs typeface="Arial" panose="020B0604020202020204" pitchFamily="34" charset="0"/>
              </a:rPr>
              <a:t>pipe </a:t>
            </a:r>
            <a:endParaRPr lang="en-GB" altLang="zh-CN" sz="2000" dirty="0">
              <a:solidFill>
                <a:srgbClr val="0070C0"/>
              </a:solidFill>
              <a:latin typeface="Arial" panose="020B0604020202020204" pitchFamily="34" charset="0"/>
              <a:cs typeface="Arial" panose="020B0604020202020204" pitchFamily="34" charset="0"/>
            </a:endParaRPr>
          </a:p>
          <a:p>
            <a:pPr marL="457200" indent="-457200">
              <a:buFont typeface="+mj-lt"/>
              <a:buAutoNum type="arabicPeriod"/>
            </a:pPr>
            <a:r>
              <a:rPr lang="en-GB" altLang="zh-CN" sz="2000" dirty="0" smtClean="0">
                <a:solidFill>
                  <a:srgbClr val="0070C0"/>
                </a:solidFill>
                <a:latin typeface="Arial" panose="020B0604020202020204" pitchFamily="34" charset="0"/>
                <a:cs typeface="Arial" panose="020B0604020202020204" pitchFamily="34" charset="0"/>
              </a:rPr>
              <a:t>Combined </a:t>
            </a:r>
            <a:r>
              <a:rPr lang="en-GB" altLang="zh-CN" sz="2000" dirty="0">
                <a:solidFill>
                  <a:srgbClr val="0070C0"/>
                </a:solidFill>
                <a:latin typeface="Arial" panose="020B0604020202020204" pitchFamily="34" charset="0"/>
                <a:cs typeface="Arial" panose="020B0604020202020204" pitchFamily="34" charset="0"/>
              </a:rPr>
              <a:t>iron and tungsten yoke of SC </a:t>
            </a:r>
            <a:r>
              <a:rPr lang="en-GB" altLang="zh-CN" sz="2000" dirty="0" smtClean="0">
                <a:solidFill>
                  <a:srgbClr val="0070C0"/>
                </a:solidFill>
                <a:latin typeface="Arial" panose="020B0604020202020204" pitchFamily="34" charset="0"/>
                <a:cs typeface="Arial" panose="020B0604020202020204" pitchFamily="34" charset="0"/>
              </a:rPr>
              <a:t>magnet</a:t>
            </a:r>
          </a:p>
          <a:p>
            <a:pPr marL="457200" indent="-457200">
              <a:buFont typeface="+mj-lt"/>
              <a:buAutoNum type="arabicPeriod"/>
            </a:pPr>
            <a:r>
              <a:rPr lang="en-US" altLang="zh-CN" sz="2000" dirty="0" smtClean="0">
                <a:solidFill>
                  <a:srgbClr val="7030A0"/>
                </a:solidFill>
                <a:latin typeface="Arial" panose="020B0604020202020204" pitchFamily="34" charset="0"/>
                <a:cs typeface="Arial" panose="020B0604020202020204" pitchFamily="34" charset="0"/>
              </a:rPr>
              <a:t>Gold plating on beryllium </a:t>
            </a:r>
            <a:r>
              <a:rPr lang="en-US" altLang="zh-CN" sz="2000" dirty="0" smtClean="0">
                <a:solidFill>
                  <a:srgbClr val="7030A0"/>
                </a:solidFill>
                <a:latin typeface="Arial" panose="020B0604020202020204" pitchFamily="34" charset="0"/>
                <a:ea typeface="Arial Unicode MS" panose="020B0604020202020204" pitchFamily="34" charset="-122"/>
                <a:cs typeface="Arial" panose="020B0604020202020204" pitchFamily="34" charset="0"/>
              </a:rPr>
              <a:t>pipe (~5µm)</a:t>
            </a:r>
          </a:p>
          <a:p>
            <a:pPr marL="457200" indent="-457200">
              <a:buFont typeface="+mj-lt"/>
              <a:buAutoNum type="arabicPeriod"/>
            </a:pPr>
            <a:r>
              <a:rPr lang="en-US" altLang="zh-CN" sz="2000" dirty="0" smtClean="0">
                <a:solidFill>
                  <a:srgbClr val="7030A0"/>
                </a:solidFill>
                <a:latin typeface="Arial" panose="020B0604020202020204" pitchFamily="34" charset="0"/>
                <a:cs typeface="Arial" panose="020B0604020202020204" pitchFamily="34" charset="0"/>
              </a:rPr>
              <a:t>Tungsten shielding outside of cryostat</a:t>
            </a:r>
            <a:endParaRPr lang="zh-CN" altLang="en-US" sz="2000" dirty="0">
              <a:solidFill>
                <a:srgbClr val="7030A0"/>
              </a:solidFill>
              <a:latin typeface="Arial" panose="020B0604020202020204" pitchFamily="34" charset="0"/>
              <a:cs typeface="Arial" panose="020B0604020202020204" pitchFamily="34" charset="0"/>
            </a:endParaRPr>
          </a:p>
        </p:txBody>
      </p:sp>
      <p:sp>
        <p:nvSpPr>
          <p:cNvPr id="3" name="文本框 2"/>
          <p:cNvSpPr txBox="1"/>
          <p:nvPr/>
        </p:nvSpPr>
        <p:spPr>
          <a:xfrm>
            <a:off x="720891" y="1128954"/>
            <a:ext cx="6095170" cy="400110"/>
          </a:xfrm>
          <a:prstGeom prst="rect">
            <a:avLst/>
          </a:prstGeom>
          <a:noFill/>
        </p:spPr>
        <p:txBody>
          <a:bodyPr wrap="square" rtlCol="0">
            <a:spAutoFit/>
          </a:bodyPr>
          <a:lstStyle/>
          <a:p>
            <a:r>
              <a:rPr lang="en-US" altLang="zh-CN" sz="2000" dirty="0" smtClean="0">
                <a:solidFill>
                  <a:srgbClr val="C00000"/>
                </a:solidFill>
                <a:latin typeface="Arial" panose="020B0604020202020204" pitchFamily="34" charset="0"/>
                <a:cs typeface="Arial" panose="020B0604020202020204" pitchFamily="34" charset="0"/>
              </a:rPr>
              <a:t>Shielding in MDI including 4 parts:</a:t>
            </a:r>
            <a:endParaRPr lang="zh-CN" altLang="en-US" sz="2000" dirty="0">
              <a:solidFill>
                <a:srgbClr val="C00000"/>
              </a:solidFill>
              <a:latin typeface="Arial" panose="020B0604020202020204" pitchFamily="34" charset="0"/>
              <a:cs typeface="Arial" panose="020B0604020202020204" pitchFamily="34" charset="0"/>
            </a:endParaRPr>
          </a:p>
        </p:txBody>
      </p:sp>
      <p:sp>
        <p:nvSpPr>
          <p:cNvPr id="14" name="圆角矩形 13"/>
          <p:cNvSpPr/>
          <p:nvPr/>
        </p:nvSpPr>
        <p:spPr bwMode="auto">
          <a:xfrm>
            <a:off x="4864464" y="4891927"/>
            <a:ext cx="7205616" cy="1836999"/>
          </a:xfrm>
          <a:prstGeom prst="roundRect">
            <a:avLst/>
          </a:prstGeom>
          <a:solidFill>
            <a:srgbClr val="FFCCCC">
              <a:alpha val="65000"/>
            </a:srgbClr>
          </a:solidFill>
          <a:ln>
            <a:solidFill>
              <a:srgbClr val="FFCCCC"/>
            </a:solid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15" name="文本框 14"/>
          <p:cNvSpPr txBox="1"/>
          <p:nvPr/>
        </p:nvSpPr>
        <p:spPr>
          <a:xfrm>
            <a:off x="5061860" y="5006045"/>
            <a:ext cx="6907636" cy="1600438"/>
          </a:xfrm>
          <a:prstGeom prst="rect">
            <a:avLst/>
          </a:prstGeom>
          <a:noFill/>
        </p:spPr>
        <p:txBody>
          <a:bodyPr wrap="square" rtlCol="0">
            <a:spAutoFit/>
          </a:bodyPr>
          <a:lstStyle/>
          <a:p>
            <a:pPr marL="285744" indent="-285744">
              <a:buClr>
                <a:srgbClr val="002060"/>
              </a:buClr>
              <a:buFont typeface="Wingdings" panose="05000000000000000000" pitchFamily="2" charset="2"/>
              <a:buChar char="Ø"/>
            </a:pPr>
            <a:r>
              <a:rPr lang="en-US" altLang="zh-CN" sz="1400" dirty="0" smtClean="0">
                <a:solidFill>
                  <a:srgbClr val="002060"/>
                </a:solidFill>
                <a:latin typeface="Arial" panose="020B0604020202020204" pitchFamily="34" charset="0"/>
                <a:cs typeface="Arial" panose="020B0604020202020204" pitchFamily="34" charset="0"/>
              </a:rPr>
              <a:t>It is unlikely to use pure tungsten, which is too brittle. </a:t>
            </a:r>
          </a:p>
          <a:p>
            <a:pPr marL="285744" indent="-285744">
              <a:buClr>
                <a:srgbClr val="002060"/>
              </a:buClr>
              <a:buFont typeface="Wingdings" panose="05000000000000000000" pitchFamily="2" charset="2"/>
              <a:buChar char="Ø"/>
            </a:pPr>
            <a:r>
              <a:rPr lang="en-US" altLang="zh-CN" sz="1400" dirty="0" err="1" smtClean="0">
                <a:solidFill>
                  <a:srgbClr val="002060"/>
                </a:solidFill>
                <a:latin typeface="Arial" panose="020B0604020202020204" pitchFamily="34" charset="0"/>
                <a:cs typeface="Arial" panose="020B0604020202020204" pitchFamily="34" charset="0"/>
              </a:rPr>
              <a:t>WNiFe</a:t>
            </a:r>
            <a:r>
              <a:rPr lang="en-US" altLang="zh-CN" sz="1400" dirty="0" smtClean="0">
                <a:solidFill>
                  <a:srgbClr val="002060"/>
                </a:solidFill>
                <a:latin typeface="Arial" panose="020B0604020202020204" pitchFamily="34" charset="0"/>
                <a:cs typeface="Arial" panose="020B0604020202020204" pitchFamily="34" charset="0"/>
              </a:rPr>
              <a:t> and </a:t>
            </a:r>
            <a:r>
              <a:rPr lang="en-US" altLang="zh-CN" sz="1400" dirty="0" err="1" smtClean="0">
                <a:solidFill>
                  <a:srgbClr val="002060"/>
                </a:solidFill>
                <a:latin typeface="Arial" panose="020B0604020202020204" pitchFamily="34" charset="0"/>
                <a:cs typeface="Arial" panose="020B0604020202020204" pitchFamily="34" charset="0"/>
              </a:rPr>
              <a:t>WNiCu</a:t>
            </a:r>
            <a:r>
              <a:rPr lang="en-US" altLang="zh-CN" sz="1400" dirty="0" smtClean="0">
                <a:solidFill>
                  <a:srgbClr val="002060"/>
                </a:solidFill>
                <a:latin typeface="Arial" panose="020B0604020202020204" pitchFamily="34" charset="0"/>
                <a:cs typeface="Arial" panose="020B0604020202020204" pitchFamily="34" charset="0"/>
              </a:rPr>
              <a:t> are two kinds of alloys that can be made. </a:t>
            </a:r>
            <a:r>
              <a:rPr lang="en-US" altLang="zh-CN" sz="1400" dirty="0" err="1" smtClean="0">
                <a:solidFill>
                  <a:srgbClr val="002060"/>
                </a:solidFill>
                <a:latin typeface="Arial" panose="020B0604020202020204" pitchFamily="34" charset="0"/>
                <a:cs typeface="Arial" panose="020B0604020202020204" pitchFamily="34" charset="0"/>
              </a:rPr>
              <a:t>WNiCu</a:t>
            </a:r>
            <a:r>
              <a:rPr lang="en-US" altLang="zh-CN" sz="1400" dirty="0" smtClean="0">
                <a:solidFill>
                  <a:srgbClr val="002060"/>
                </a:solidFill>
                <a:latin typeface="Arial" panose="020B0604020202020204" pitchFamily="34" charset="0"/>
                <a:cs typeface="Arial" panose="020B0604020202020204" pitchFamily="34" charset="0"/>
              </a:rPr>
              <a:t> is non-magnetic, but it is difficult to make this alloy too long. It must be welded in sections, with each section no more than 1m.</a:t>
            </a:r>
          </a:p>
          <a:p>
            <a:pPr marL="285744" indent="-285744">
              <a:buClr>
                <a:srgbClr val="002060"/>
              </a:buClr>
              <a:buFont typeface="Wingdings" panose="05000000000000000000" pitchFamily="2" charset="2"/>
              <a:buChar char="Ø"/>
            </a:pPr>
            <a:r>
              <a:rPr lang="en-US" altLang="zh-CN" sz="1400" dirty="0" smtClean="0">
                <a:solidFill>
                  <a:srgbClr val="002060"/>
                </a:solidFill>
                <a:latin typeface="Arial" panose="020B0604020202020204" pitchFamily="34" charset="0"/>
                <a:cs typeface="Arial" panose="020B0604020202020204" pitchFamily="34" charset="0"/>
              </a:rPr>
              <a:t>For the 6m long IR beam pipe, there will be many welds. </a:t>
            </a:r>
          </a:p>
          <a:p>
            <a:pPr marL="285744" indent="-285744">
              <a:buClr>
                <a:srgbClr val="002060"/>
              </a:buClr>
              <a:buFont typeface="Wingdings" panose="05000000000000000000" pitchFamily="2" charset="2"/>
              <a:buChar char="Ø"/>
            </a:pPr>
            <a:r>
              <a:rPr lang="en-US" altLang="zh-CN" sz="1400" dirty="0" smtClean="0">
                <a:solidFill>
                  <a:srgbClr val="002060"/>
                </a:solidFill>
                <a:latin typeface="Arial" panose="020B0604020202020204" pitchFamily="34" charset="0"/>
                <a:cs typeface="Arial" panose="020B0604020202020204" pitchFamily="34" charset="0"/>
              </a:rPr>
              <a:t>Tungsten alloy is made by powder pressing. It has certain machining performance and welding performance (brazing). The vacuum performance is unknown. </a:t>
            </a:r>
            <a:endParaRPr lang="zh-CN" altLang="en-US" dirty="0"/>
          </a:p>
        </p:txBody>
      </p:sp>
      <p:sp>
        <p:nvSpPr>
          <p:cNvPr id="4" name="右箭头 3"/>
          <p:cNvSpPr/>
          <p:nvPr/>
        </p:nvSpPr>
        <p:spPr bwMode="auto">
          <a:xfrm>
            <a:off x="7220696" y="1824492"/>
            <a:ext cx="1246576" cy="164592"/>
          </a:xfrm>
          <a:prstGeom prst="rightArrow">
            <a:avLst/>
          </a:prstGeom>
          <a:solidFill>
            <a:srgbClr val="00B0F0"/>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16" name="右箭头 15"/>
          <p:cNvSpPr/>
          <p:nvPr/>
        </p:nvSpPr>
        <p:spPr bwMode="auto">
          <a:xfrm>
            <a:off x="7216012" y="2562885"/>
            <a:ext cx="1246576" cy="164592"/>
          </a:xfrm>
          <a:prstGeom prst="rightArrow">
            <a:avLst/>
          </a:prstGeom>
          <a:solidFill>
            <a:srgbClr val="7030A0"/>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5" name="文本框 4"/>
          <p:cNvSpPr txBox="1"/>
          <p:nvPr/>
        </p:nvSpPr>
        <p:spPr>
          <a:xfrm>
            <a:off x="8815361" y="1688594"/>
            <a:ext cx="1847593" cy="400110"/>
          </a:xfrm>
          <a:prstGeom prst="rect">
            <a:avLst/>
          </a:prstGeom>
          <a:noFill/>
        </p:spPr>
        <p:txBody>
          <a:bodyPr wrap="square" rtlCol="0">
            <a:spAutoFit/>
          </a:bodyPr>
          <a:lstStyle/>
          <a:p>
            <a:r>
              <a:rPr lang="en-US" altLang="zh-CN" sz="2000" dirty="0" smtClean="0">
                <a:solidFill>
                  <a:srgbClr val="0070C0"/>
                </a:solidFill>
                <a:latin typeface="Arial" panose="020B0604020202020204" pitchFamily="34" charset="0"/>
                <a:cs typeface="Arial" panose="020B0604020202020204" pitchFamily="34" charset="0"/>
              </a:rPr>
              <a:t>Accelerator</a:t>
            </a:r>
            <a:endParaRPr lang="zh-CN" altLang="en-US" sz="2000" dirty="0">
              <a:solidFill>
                <a:srgbClr val="0070C0"/>
              </a:solidFill>
              <a:latin typeface="Arial" panose="020B0604020202020204" pitchFamily="34" charset="0"/>
              <a:cs typeface="Arial" panose="020B0604020202020204" pitchFamily="34" charset="0"/>
            </a:endParaRPr>
          </a:p>
        </p:txBody>
      </p:sp>
      <p:sp>
        <p:nvSpPr>
          <p:cNvPr id="19" name="文本框 18"/>
          <p:cNvSpPr txBox="1"/>
          <p:nvPr/>
        </p:nvSpPr>
        <p:spPr>
          <a:xfrm>
            <a:off x="8827190" y="2380893"/>
            <a:ext cx="1847593" cy="400110"/>
          </a:xfrm>
          <a:prstGeom prst="rect">
            <a:avLst/>
          </a:prstGeom>
          <a:noFill/>
        </p:spPr>
        <p:txBody>
          <a:bodyPr wrap="square" rtlCol="0">
            <a:spAutoFit/>
          </a:bodyPr>
          <a:lstStyle/>
          <a:p>
            <a:r>
              <a:rPr lang="en-US" altLang="zh-CN" sz="2000" dirty="0" smtClean="0">
                <a:solidFill>
                  <a:srgbClr val="7030A0"/>
                </a:solidFill>
                <a:latin typeface="Arial" panose="020B0604020202020204" pitchFamily="34" charset="0"/>
                <a:cs typeface="Arial" panose="020B0604020202020204" pitchFamily="34" charset="0"/>
              </a:rPr>
              <a:t>Detector</a:t>
            </a:r>
            <a:endParaRPr lang="zh-CN" altLang="en-US" sz="2000" dirty="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9202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solidFill>
                  <a:srgbClr val="FFFF00"/>
                </a:solidFill>
                <a:latin typeface="Arial" panose="020B0604020202020204" pitchFamily="34" charset="0"/>
                <a:cs typeface="Arial" panose="020B0604020202020204" pitchFamily="34" charset="0"/>
              </a:rPr>
              <a:t>Movable collimators</a:t>
            </a:r>
            <a:endParaRPr lang="zh-CN" altLang="en-US" dirty="0">
              <a:solidFill>
                <a:srgbClr val="FFFF00"/>
              </a:solidFill>
              <a:latin typeface="Arial" panose="020B0604020202020204" pitchFamily="34" charset="0"/>
              <a:cs typeface="Arial" panose="020B0604020202020204" pitchFamily="34" charset="0"/>
            </a:endParaRPr>
          </a:p>
        </p:txBody>
      </p:sp>
      <p:sp>
        <p:nvSpPr>
          <p:cNvPr id="5" name="矩形 4"/>
          <p:cNvSpPr/>
          <p:nvPr/>
        </p:nvSpPr>
        <p:spPr>
          <a:xfrm>
            <a:off x="0" y="1104597"/>
            <a:ext cx="12047456" cy="923330"/>
          </a:xfrm>
          <a:prstGeom prst="rect">
            <a:avLst/>
          </a:prstGeom>
        </p:spPr>
        <p:txBody>
          <a:bodyPr wrap="square">
            <a:spAutoFit/>
          </a:bodyPr>
          <a:lstStyle/>
          <a:p>
            <a:pPr marL="742950" lvl="1"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In TDR, we made a preliminary design of horizontal movable collimator for background decreasing</a:t>
            </a:r>
            <a:r>
              <a:rPr lang="en-US" altLang="zh-CN" dirty="0" smtClean="0">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altLang="zh-CN" dirty="0" smtClean="0">
                <a:latin typeface="Arial" panose="020B0604020202020204" pitchFamily="34" charset="0"/>
                <a:cs typeface="Arial" panose="020B0604020202020204" pitchFamily="34" charset="0"/>
              </a:rPr>
              <a:t>Jaw </a:t>
            </a:r>
            <a:r>
              <a:rPr lang="en-US" altLang="zh-CN" dirty="0">
                <a:latin typeface="Arial" panose="020B0604020202020204" pitchFamily="34" charset="0"/>
                <a:cs typeface="Arial" panose="020B0604020202020204" pitchFamily="34" charset="0"/>
              </a:rPr>
              <a:t>and vacuum vessel material: </a:t>
            </a:r>
            <a:r>
              <a:rPr lang="en-US" altLang="zh-CN" dirty="0" err="1">
                <a:latin typeface="Arial" panose="020B0604020202020204" pitchFamily="34" charset="0"/>
                <a:cs typeface="Arial" panose="020B0604020202020204" pitchFamily="34" charset="0"/>
              </a:rPr>
              <a:t>Glidcop</a:t>
            </a:r>
            <a:r>
              <a:rPr lang="en-US" altLang="zh-CN" dirty="0">
                <a:latin typeface="Arial" panose="020B0604020202020204" pitchFamily="34" charset="0"/>
                <a:cs typeface="Arial" panose="020B0604020202020204" pitchFamily="34" charset="0"/>
              </a:rPr>
              <a:t> Al-15, can endure the SR and HOM power in normal operation.</a:t>
            </a:r>
          </a:p>
          <a:p>
            <a:pPr marL="285750" indent="-285750">
              <a:buFont typeface="Wingdings" panose="05000000000000000000" pitchFamily="2" charset="2"/>
              <a:buChar char="Ø"/>
            </a:pPr>
            <a:endParaRPr lang="en-US" altLang="zh-CN" dirty="0">
              <a:latin typeface="Arial" panose="020B0604020202020204" pitchFamily="34" charset="0"/>
              <a:cs typeface="Arial" panose="020B0604020202020204" pitchFamily="34" charset="0"/>
            </a:endParaRPr>
          </a:p>
        </p:txBody>
      </p:sp>
      <p:sp>
        <p:nvSpPr>
          <p:cNvPr id="7" name="文本框 6">
            <a:extLst>
              <a:ext uri="{FF2B5EF4-FFF2-40B4-BE49-F238E27FC236}">
                <a16:creationId xmlns:a16="http://schemas.microsoft.com/office/drawing/2014/main" xmlns="" id="{B0D6A0B2-A569-421A-B781-CD6A0C041EF7}"/>
              </a:ext>
            </a:extLst>
          </p:cNvPr>
          <p:cNvSpPr txBox="1"/>
          <p:nvPr/>
        </p:nvSpPr>
        <p:spPr>
          <a:xfrm>
            <a:off x="1713261" y="4208479"/>
            <a:ext cx="240183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1200" dirty="0">
                <a:latin typeface="Arial" panose="020B0604020202020204" pitchFamily="34" charset="0"/>
                <a:cs typeface="Arial" panose="020B0604020202020204" pitchFamily="34" charset="0"/>
              </a:rPr>
              <a:t>Highest temperature: 124 </a:t>
            </a:r>
            <a:r>
              <a:rPr lang="zh-CN" altLang="en-US" sz="1200" dirty="0">
                <a:solidFill>
                  <a:prstClr val="black"/>
                </a:solidFill>
                <a:latin typeface="Arial" panose="020B0604020202020204" pitchFamily="34" charset="0"/>
                <a:cs typeface="Arial" panose="020B0604020202020204" pitchFamily="34" charset="0"/>
              </a:rPr>
              <a:t>℃</a:t>
            </a:r>
            <a:endParaRPr lang="zh-CN" altLang="en-US" sz="1200" dirty="0">
              <a:latin typeface="Arial" panose="020B0604020202020204" pitchFamily="34" charset="0"/>
              <a:cs typeface="Arial" panose="020B0604020202020204" pitchFamily="34" charset="0"/>
            </a:endParaRPr>
          </a:p>
        </p:txBody>
      </p:sp>
      <p:pic>
        <p:nvPicPr>
          <p:cNvPr id="10" name="图片 9">
            <a:extLst>
              <a:ext uri="{FF2B5EF4-FFF2-40B4-BE49-F238E27FC236}">
                <a16:creationId xmlns:a16="http://schemas.microsoft.com/office/drawing/2014/main" xmlns="" id="{EC870E30-62FE-479E-98FE-D4036CCF6C94}"/>
              </a:ext>
            </a:extLst>
          </p:cNvPr>
          <p:cNvPicPr>
            <a:picLocks noChangeAspect="1"/>
          </p:cNvPicPr>
          <p:nvPr/>
        </p:nvPicPr>
        <p:blipFill>
          <a:blip r:embed="rId2"/>
          <a:stretch>
            <a:fillRect/>
          </a:stretch>
        </p:blipFill>
        <p:spPr>
          <a:xfrm>
            <a:off x="309830" y="1837239"/>
            <a:ext cx="4982456" cy="2371240"/>
          </a:xfrm>
          <a:prstGeom prst="rect">
            <a:avLst/>
          </a:prstGeom>
        </p:spPr>
      </p:pic>
      <p:pic>
        <p:nvPicPr>
          <p:cNvPr id="11" name="图片 10">
            <a:extLst>
              <a:ext uri="{FF2B5EF4-FFF2-40B4-BE49-F238E27FC236}">
                <a16:creationId xmlns:a16="http://schemas.microsoft.com/office/drawing/2014/main" xmlns="" id="{B58A01A9-4127-4FF2-81C5-8191921E6088}"/>
              </a:ext>
            </a:extLst>
          </p:cNvPr>
          <p:cNvPicPr>
            <a:picLocks noChangeAspect="1"/>
          </p:cNvPicPr>
          <p:nvPr/>
        </p:nvPicPr>
        <p:blipFill>
          <a:blip r:embed="rId3"/>
          <a:stretch>
            <a:fillRect/>
          </a:stretch>
        </p:blipFill>
        <p:spPr>
          <a:xfrm>
            <a:off x="609600" y="4733814"/>
            <a:ext cx="2273157" cy="1390463"/>
          </a:xfrm>
          <a:prstGeom prst="rect">
            <a:avLst/>
          </a:prstGeom>
        </p:spPr>
      </p:pic>
      <p:pic>
        <p:nvPicPr>
          <p:cNvPr id="13" name="内容占位符 5">
            <a:extLst>
              <a:ext uri="{FF2B5EF4-FFF2-40B4-BE49-F238E27FC236}">
                <a16:creationId xmlns:a16="http://schemas.microsoft.com/office/drawing/2014/main" xmlns="" id="{7A2EFE79-0943-4937-B4B5-7D7AAAF00D35}"/>
              </a:ext>
            </a:extLst>
          </p:cNvPr>
          <p:cNvPicPr>
            <a:picLocks noGrp="1" noChangeAspect="1"/>
          </p:cNvPicPr>
          <p:nvPr>
            <p:ph idx="1"/>
          </p:nvPr>
        </p:nvPicPr>
        <p:blipFill rotWithShape="1">
          <a:blip r:embed="rId4"/>
          <a:srcRect r="1734"/>
          <a:stretch/>
        </p:blipFill>
        <p:spPr>
          <a:xfrm>
            <a:off x="3233061" y="4617765"/>
            <a:ext cx="1764068" cy="1506512"/>
          </a:xfrm>
          <a:prstGeom prst="rect">
            <a:avLst/>
          </a:prstGeom>
        </p:spPr>
      </p:pic>
      <p:sp>
        <p:nvSpPr>
          <p:cNvPr id="17" name="圆角矩形 16"/>
          <p:cNvSpPr/>
          <p:nvPr/>
        </p:nvSpPr>
        <p:spPr bwMode="auto">
          <a:xfrm>
            <a:off x="5710136" y="2149813"/>
            <a:ext cx="6337320" cy="4066160"/>
          </a:xfrm>
          <a:prstGeom prst="roundRect">
            <a:avLst/>
          </a:prstGeom>
          <a:solidFill>
            <a:srgbClr val="00B0F0">
              <a:alpha val="7000"/>
            </a:srgbClr>
          </a:solidFill>
          <a:ln>
            <a:no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18" name="矩形 17"/>
          <p:cNvSpPr/>
          <p:nvPr/>
        </p:nvSpPr>
        <p:spPr>
          <a:xfrm>
            <a:off x="5986438" y="2449125"/>
            <a:ext cx="5784715" cy="3693319"/>
          </a:xfrm>
          <a:prstGeom prst="rect">
            <a:avLst/>
          </a:prstGeom>
        </p:spPr>
        <p:txBody>
          <a:bodyPr wrap="square">
            <a:spAutoFit/>
          </a:bodyPr>
          <a:lstStyle/>
          <a:p>
            <a:r>
              <a:rPr lang="en-US" altLang="zh-CN" dirty="0" smtClean="0">
                <a:solidFill>
                  <a:srgbClr val="FF0000"/>
                </a:solidFill>
                <a:latin typeface="Arial" panose="020B0604020202020204" pitchFamily="34" charset="0"/>
                <a:cs typeface="Arial" panose="020B0604020202020204" pitchFamily="34" charset="0"/>
              </a:rPr>
              <a:t>Plan in EDR:</a:t>
            </a:r>
            <a:endParaRPr lang="en-US" altLang="zh-CN" dirty="0">
              <a:solidFill>
                <a:srgbClr val="FF0000"/>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The structure design and detailed </a:t>
            </a:r>
            <a:r>
              <a:rPr lang="en-US" altLang="zh-CN" dirty="0" smtClean="0">
                <a:latin typeface="Arial" panose="020B0604020202020204" pitchFamily="34" charset="0"/>
                <a:cs typeface="Arial" panose="020B0604020202020204" pitchFamily="34" charset="0"/>
              </a:rPr>
              <a:t>FEA, beam-material </a:t>
            </a:r>
            <a:r>
              <a:rPr lang="en-US" altLang="zh-CN" dirty="0">
                <a:latin typeface="Arial" panose="020B0604020202020204" pitchFamily="34" charset="0"/>
                <a:cs typeface="Arial" panose="020B0604020202020204" pitchFamily="34" charset="0"/>
              </a:rPr>
              <a:t>interaction and </a:t>
            </a:r>
            <a:r>
              <a:rPr lang="en-US" altLang="zh-CN" dirty="0" smtClean="0">
                <a:latin typeface="Arial" panose="020B0604020202020204" pitchFamily="34" charset="0"/>
                <a:cs typeface="Arial" panose="020B0604020202020204" pitchFamily="34" charset="0"/>
              </a:rPr>
              <a:t>impedance.</a:t>
            </a:r>
            <a:endParaRPr lang="en-US" altLang="zh-CN"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T</a:t>
            </a:r>
            <a:r>
              <a:rPr lang="en-US" altLang="zh-CN" dirty="0" smtClean="0">
                <a:latin typeface="Arial" panose="020B0604020202020204" pitchFamily="34" charset="0"/>
                <a:cs typeface="Arial" panose="020B0604020202020204" pitchFamily="34" charset="0"/>
              </a:rPr>
              <a:t>he </a:t>
            </a:r>
            <a:r>
              <a:rPr lang="en-US" altLang="zh-CN" dirty="0">
                <a:latin typeface="Arial" panose="020B0604020202020204" pitchFamily="34" charset="0"/>
                <a:cs typeface="Arial" panose="020B0604020202020204" pitchFamily="34" charset="0"/>
              </a:rPr>
              <a:t>necessary technique study if possible (</a:t>
            </a:r>
            <a:r>
              <a:rPr lang="en-US" altLang="zh-CN" dirty="0" err="1">
                <a:latin typeface="Arial" panose="020B0604020202020204" pitchFamily="34" charset="0"/>
                <a:cs typeface="Arial" panose="020B0604020202020204" pitchFamily="34" charset="0"/>
              </a:rPr>
              <a:t>eg</a:t>
            </a:r>
            <a:r>
              <a:rPr lang="en-US" altLang="zh-CN" dirty="0">
                <a:latin typeface="Arial" panose="020B0604020202020204" pitchFamily="34" charset="0"/>
                <a:cs typeface="Arial" panose="020B0604020202020204" pitchFamily="34" charset="0"/>
              </a:rPr>
              <a:t>. Tip material and connecting technique with jaw body. )</a:t>
            </a:r>
          </a:p>
          <a:p>
            <a:r>
              <a:rPr lang="en-US" altLang="zh-CN" dirty="0">
                <a:solidFill>
                  <a:srgbClr val="FF0000"/>
                </a:solidFill>
                <a:latin typeface="Arial" panose="020B0604020202020204" pitchFamily="34" charset="0"/>
                <a:cs typeface="Arial" panose="020B0604020202020204" pitchFamily="34" charset="0"/>
              </a:rPr>
              <a:t>Aim:</a:t>
            </a:r>
          </a:p>
          <a:p>
            <a:pPr marL="742950" lvl="1"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Collimators can work theoretically.</a:t>
            </a:r>
          </a:p>
          <a:p>
            <a:pPr marL="742950" lvl="1"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Thermal conductivity of new material ≥600 W/(</a:t>
            </a:r>
            <a:r>
              <a:rPr lang="en-US" altLang="zh-CN" dirty="0" err="1">
                <a:latin typeface="Arial" panose="020B0604020202020204" pitchFamily="34" charset="0"/>
                <a:cs typeface="Arial" panose="020B0604020202020204" pitchFamily="34" charset="0"/>
              </a:rPr>
              <a:t>m.K</a:t>
            </a:r>
            <a:r>
              <a:rPr lang="zh-CN" altLang="en-US" dirty="0">
                <a:latin typeface="Arial" panose="020B0604020202020204" pitchFamily="34" charset="0"/>
                <a:cs typeface="Arial" panose="020B0604020202020204" pitchFamily="34" charset="0"/>
              </a:rPr>
              <a:t>）</a:t>
            </a:r>
            <a:endParaRPr lang="en-US" altLang="zh-CN"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Connection strength higher than 90% strength of base material.</a:t>
            </a:r>
          </a:p>
          <a:p>
            <a:pPr marL="742950" lvl="1" indent="-285750">
              <a:buFont typeface="Wingdings" panose="05000000000000000000" pitchFamily="2" charset="2"/>
              <a:buChar char="Ø"/>
            </a:pP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4051973"/>
      </p:ext>
    </p:extLst>
  </p:cSld>
  <p:clrMapOvr>
    <a:masterClrMapping/>
  </p:clrMapOvr>
</p:sld>
</file>

<file path=ppt/theme/theme1.xml><?xml version="1.0" encoding="utf-8"?>
<a:theme xmlns:a="http://schemas.openxmlformats.org/drawingml/2006/main" name="lCEG">
  <a:themeElements>
    <a:clrScheme name="lCEG 3">
      <a:dk1>
        <a:srgbClr val="2B166E"/>
      </a:dk1>
      <a:lt1>
        <a:srgbClr val="FFFFFF"/>
      </a:lt1>
      <a:dk2>
        <a:srgbClr val="3F9D6C"/>
      </a:dk2>
      <a:lt2>
        <a:srgbClr val="DDDDDD"/>
      </a:lt2>
      <a:accent1>
        <a:srgbClr val="5BCD81"/>
      </a:accent1>
      <a:accent2>
        <a:srgbClr val="3399FF"/>
      </a:accent2>
      <a:accent3>
        <a:srgbClr val="FFFFFF"/>
      </a:accent3>
      <a:accent4>
        <a:srgbClr val="23115D"/>
      </a:accent4>
      <a:accent5>
        <a:srgbClr val="B5E3C1"/>
      </a:accent5>
      <a:accent6>
        <a:srgbClr val="2D8AE7"/>
      </a:accent6>
      <a:hlink>
        <a:srgbClr val="6666FF"/>
      </a:hlink>
      <a:folHlink>
        <a:srgbClr val="6C9BBE"/>
      </a:folHlink>
    </a:clrScheme>
    <a:fontScheme name="lCE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1">
          <a:gsLst>
            <a:gs pos="0">
              <a:schemeClr val="bg1">
                <a:alpha val="0"/>
              </a:schemeClr>
            </a:gs>
            <a:gs pos="50000">
              <a:srgbClr val="FF9900"/>
            </a:gs>
            <a:gs pos="100000">
              <a:schemeClr val="bg1">
                <a:alpha val="0"/>
              </a:schemeClr>
            </a:gs>
          </a:gsLst>
          <a:lin ang="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defRPr kumimoji="0" lang="en-US" alt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gradFill rotWithShape="1">
          <a:gsLst>
            <a:gs pos="0">
              <a:schemeClr val="bg1">
                <a:alpha val="0"/>
              </a:schemeClr>
            </a:gs>
            <a:gs pos="50000">
              <a:srgbClr val="FF9900"/>
            </a:gs>
            <a:gs pos="100000">
              <a:schemeClr val="bg1">
                <a:alpha val="0"/>
              </a:schemeClr>
            </a:gs>
          </a:gsLst>
          <a:lin ang="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defRPr kumimoji="0" lang="en-US" alt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defRPr>
        </a:defPPr>
      </a:lstStyle>
    </a:lnDef>
  </a:objectDefaults>
  <a:extraClrSchemeLst>
    <a:extraClrScheme>
      <a:clrScheme name="lCEG 1">
        <a:dk1>
          <a:srgbClr val="2B166E"/>
        </a:dk1>
        <a:lt1>
          <a:srgbClr val="FFFFFF"/>
        </a:lt1>
        <a:dk2>
          <a:srgbClr val="336699"/>
        </a:dk2>
        <a:lt2>
          <a:srgbClr val="DDDDDD"/>
        </a:lt2>
        <a:accent1>
          <a:srgbClr val="458F8F"/>
        </a:accent1>
        <a:accent2>
          <a:srgbClr val="CCCC00"/>
        </a:accent2>
        <a:accent3>
          <a:srgbClr val="FFFFFF"/>
        </a:accent3>
        <a:accent4>
          <a:srgbClr val="23115D"/>
        </a:accent4>
        <a:accent5>
          <a:srgbClr val="B0C6C6"/>
        </a:accent5>
        <a:accent6>
          <a:srgbClr val="B9B900"/>
        </a:accent6>
        <a:hlink>
          <a:srgbClr val="9999FF"/>
        </a:hlink>
        <a:folHlink>
          <a:srgbClr val="6C9BBE"/>
        </a:folHlink>
      </a:clrScheme>
      <a:clrMap bg1="lt1" tx1="dk1" bg2="lt2" tx2="dk2" accent1="accent1" accent2="accent2" accent3="accent3" accent4="accent4" accent5="accent5" accent6="accent6" hlink="hlink" folHlink="folHlink"/>
    </a:extraClrScheme>
    <a:extraClrScheme>
      <a:clrScheme name="lCEG 2">
        <a:dk1>
          <a:srgbClr val="666633"/>
        </a:dk1>
        <a:lt1>
          <a:srgbClr val="FFFFFF"/>
        </a:lt1>
        <a:dk2>
          <a:srgbClr val="000066"/>
        </a:dk2>
        <a:lt2>
          <a:srgbClr val="F7F4D5"/>
        </a:lt2>
        <a:accent1>
          <a:srgbClr val="C86C62"/>
        </a:accent1>
        <a:accent2>
          <a:srgbClr val="D3A5DF"/>
        </a:accent2>
        <a:accent3>
          <a:srgbClr val="FFFFFF"/>
        </a:accent3>
        <a:accent4>
          <a:srgbClr val="56562A"/>
        </a:accent4>
        <a:accent5>
          <a:srgbClr val="E0BAB7"/>
        </a:accent5>
        <a:accent6>
          <a:srgbClr val="BF95CA"/>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lCEG 3">
        <a:dk1>
          <a:srgbClr val="2B166E"/>
        </a:dk1>
        <a:lt1>
          <a:srgbClr val="FFFFFF"/>
        </a:lt1>
        <a:dk2>
          <a:srgbClr val="3F9D6C"/>
        </a:dk2>
        <a:lt2>
          <a:srgbClr val="DDDDDD"/>
        </a:lt2>
        <a:accent1>
          <a:srgbClr val="5BCD81"/>
        </a:accent1>
        <a:accent2>
          <a:srgbClr val="3399FF"/>
        </a:accent2>
        <a:accent3>
          <a:srgbClr val="FFFFFF"/>
        </a:accent3>
        <a:accent4>
          <a:srgbClr val="23115D"/>
        </a:accent4>
        <a:accent5>
          <a:srgbClr val="B5E3C1"/>
        </a:accent5>
        <a:accent6>
          <a:srgbClr val="2D8AE7"/>
        </a:accent6>
        <a:hlink>
          <a:srgbClr val="6666FF"/>
        </a:hlink>
        <a:folHlink>
          <a:srgbClr val="6C9BB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6703</TotalTime>
  <Words>1725</Words>
  <Application>Microsoft Office PowerPoint</Application>
  <PresentationFormat>宽屏</PresentationFormat>
  <Paragraphs>206</Paragraphs>
  <Slides>15</Slides>
  <Notes>1</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1</vt:i4>
      </vt:variant>
      <vt:variant>
        <vt:lpstr>幻灯片标题</vt:lpstr>
      </vt:variant>
      <vt:variant>
        <vt:i4>15</vt:i4>
      </vt:variant>
    </vt:vector>
  </HeadingPairs>
  <TitlesOfParts>
    <vt:vector size="30" baseType="lpstr">
      <vt:lpstr>Arial Unicode MS</vt:lpstr>
      <vt:lpstr>Calibri (正文)</vt:lpstr>
      <vt:lpstr>Helvetica Neue</vt:lpstr>
      <vt:lpstr>MS Mincho</vt:lpstr>
      <vt:lpstr>宋体</vt:lpstr>
      <vt:lpstr>Arial</vt:lpstr>
      <vt:lpstr>Calibri</vt:lpstr>
      <vt:lpstr>Cambria Math</vt:lpstr>
      <vt:lpstr>Symbol</vt:lpstr>
      <vt:lpstr>Times</vt:lpstr>
      <vt:lpstr>Times New Roman</vt:lpstr>
      <vt:lpstr>Verdana</vt:lpstr>
      <vt:lpstr>Wingdings</vt:lpstr>
      <vt:lpstr>lCEG</vt:lpstr>
      <vt:lpstr>Image</vt:lpstr>
      <vt:lpstr>CEPC MDI Key issue studies in EDR</vt:lpstr>
      <vt:lpstr>Outline</vt:lpstr>
      <vt:lpstr>MDI layout and IR design</vt:lpstr>
      <vt:lpstr>IR beam pipe structure</vt:lpstr>
      <vt:lpstr>PowerPoint 演示文稿</vt:lpstr>
      <vt:lpstr>Radiative background in EDR</vt:lpstr>
      <vt:lpstr>Masks</vt:lpstr>
      <vt:lpstr>Shielding</vt:lpstr>
      <vt:lpstr>Movable collimators</vt:lpstr>
      <vt:lpstr>Remote Vacuum Connector plan in EDR</vt:lpstr>
      <vt:lpstr>SC magnet support system</vt:lpstr>
      <vt:lpstr>Integration and Assembly</vt:lpstr>
      <vt:lpstr>Fast luminosity tuning system</vt:lpstr>
      <vt:lpstr>Summary </vt:lpstr>
      <vt:lpstr>PowerPoint 演示文稿</vt:lpstr>
    </vt:vector>
  </TitlesOfParts>
  <Company>ihep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Machine-detecter Interface of CEPC double ring</dc:title>
  <dc:creator>unknown</dc:creator>
  <cp:lastModifiedBy>HP</cp:lastModifiedBy>
  <cp:revision>824</cp:revision>
  <cp:lastPrinted>2022-09-13T03:04:20Z</cp:lastPrinted>
  <dcterms:created xsi:type="dcterms:W3CDTF">2017-10-26T07:15:36Z</dcterms:created>
  <dcterms:modified xsi:type="dcterms:W3CDTF">2024-01-22T02:18:09Z</dcterms:modified>
</cp:coreProperties>
</file>