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handoutMasterIdLst>
    <p:handoutMasterId r:id="rId32"/>
  </p:handoutMasterIdLst>
  <p:sldIdLst>
    <p:sldId id="742" r:id="rId2"/>
    <p:sldId id="907" r:id="rId3"/>
    <p:sldId id="257" r:id="rId4"/>
    <p:sldId id="2286" r:id="rId5"/>
    <p:sldId id="2291" r:id="rId6"/>
    <p:sldId id="262" r:id="rId7"/>
    <p:sldId id="2298" r:id="rId8"/>
    <p:sldId id="263" r:id="rId9"/>
    <p:sldId id="2303" r:id="rId10"/>
    <p:sldId id="2273" r:id="rId11"/>
    <p:sldId id="2309" r:id="rId12"/>
    <p:sldId id="2285" r:id="rId13"/>
    <p:sldId id="2308" r:id="rId14"/>
    <p:sldId id="2292" r:id="rId15"/>
    <p:sldId id="2313" r:id="rId16"/>
    <p:sldId id="256" r:id="rId17"/>
    <p:sldId id="978" r:id="rId18"/>
    <p:sldId id="2295" r:id="rId19"/>
    <p:sldId id="2314" r:id="rId20"/>
    <p:sldId id="2310" r:id="rId21"/>
    <p:sldId id="2293" r:id="rId22"/>
    <p:sldId id="873" r:id="rId23"/>
    <p:sldId id="881" r:id="rId24"/>
    <p:sldId id="3436" r:id="rId25"/>
    <p:sldId id="2128" r:id="rId26"/>
    <p:sldId id="3437" r:id="rId27"/>
    <p:sldId id="2248" r:id="rId28"/>
    <p:sldId id="418" r:id="rId29"/>
    <p:sldId id="2275" r:id="rId30"/>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0535C"/>
    <a:srgbClr val="0D314A"/>
    <a:srgbClr val="F3B664"/>
    <a:srgbClr val="373743"/>
    <a:srgbClr val="292627"/>
    <a:srgbClr val="E73213"/>
    <a:srgbClr val="4D8357"/>
    <a:srgbClr val="4E71B1"/>
    <a:srgbClr val="3C4D5C"/>
    <a:srgbClr val="E7DF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77" autoAdjust="0"/>
    <p:restoredTop sz="96385" autoAdjust="0"/>
  </p:normalViewPr>
  <p:slideViewPr>
    <p:cSldViewPr>
      <p:cViewPr varScale="1">
        <p:scale>
          <a:sx n="85" d="100"/>
          <a:sy n="85" d="100"/>
        </p:scale>
        <p:origin x="835" y="62"/>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2024/1/22</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2024/1/22</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11</a:t>
            </a:fld>
            <a:endParaRPr lang="zh-CN" altLang="en-US"/>
          </a:p>
        </p:txBody>
      </p:sp>
    </p:spTree>
    <p:extLst>
      <p:ext uri="{BB962C8B-B14F-4D97-AF65-F5344CB8AC3E}">
        <p14:creationId xmlns:p14="http://schemas.microsoft.com/office/powerpoint/2010/main" val="376464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A1DF17-A28C-4D46-829F-D8D110C09314}" type="slidenum">
              <a:rPr kumimoji="0" lang="zh-CN" altLang="en-US" sz="13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3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06669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20</a:t>
            </a:fld>
            <a:endParaRPr lang="zh-CN" altLang="en-US"/>
          </a:p>
        </p:txBody>
      </p:sp>
    </p:spTree>
    <p:extLst>
      <p:ext uri="{BB962C8B-B14F-4D97-AF65-F5344CB8AC3E}">
        <p14:creationId xmlns:p14="http://schemas.microsoft.com/office/powerpoint/2010/main" val="4109467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2024/1/22</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cs typeface="Arial" panose="020B0604020202020204" pitchFamily="34" charset="0"/>
              </a:defRPr>
            </a:lvl1pPr>
            <a:lvl2pPr>
              <a:defRPr sz="2400" baseline="0">
                <a:latin typeface="Arial" panose="020B0604020202020204" pitchFamily="34" charset="0"/>
                <a:ea typeface="微软雅黑" pitchFamily="34" charset="-122"/>
                <a:cs typeface="Arial" panose="020B0604020202020204" pitchFamily="34" charset="0"/>
              </a:defRPr>
            </a:lvl2pPr>
            <a:lvl3pPr>
              <a:defRPr baseline="0">
                <a:cs typeface="Arial" panose="020B0604020202020204" pitchFamily="34" charset="0"/>
              </a:defRPr>
            </a:lvl3pPr>
            <a:lvl4pPr>
              <a:defRPr baseline="0">
                <a:cs typeface="Arial" panose="020B0604020202020204" pitchFamily="34" charset="0"/>
              </a:defRPr>
            </a:lvl4pPr>
            <a:lvl5pPr>
              <a:defRPr baseline="0">
                <a:cs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CAB315D-5845-4E10-96EE-900B6420E4E9}" type="datetime1">
              <a:rPr lang="zh-CN" altLang="en-US" smtClean="0"/>
              <a:pPr/>
              <a:t>2024/1/22</a:t>
            </a:fld>
            <a:endParaRPr lang="zh-CN" altLang="en-US"/>
          </a:p>
        </p:txBody>
      </p:sp>
      <p:sp>
        <p:nvSpPr>
          <p:cNvPr id="2" name="标题 1"/>
          <p:cNvSpPr>
            <a:spLocks noGrp="1"/>
          </p:cNvSpPr>
          <p:nvPr>
            <p:ph type="title"/>
          </p:nvPr>
        </p:nvSpPr>
        <p:spPr>
          <a:xfrm>
            <a:off x="0" y="142852"/>
            <a:ext cx="12192000" cy="725470"/>
          </a:xfrm>
        </p:spPr>
        <p:txBody>
          <a:bodyPr>
            <a:normAutofit/>
          </a:bodyPr>
          <a:lstStyle>
            <a:lvl1pPr algn="ctr">
              <a:defRPr sz="3200" b="1" baseline="0">
                <a:solidFill>
                  <a:srgbClr val="C00000"/>
                </a:solidFill>
                <a:effectLst/>
                <a:latin typeface="Arial" panose="020B0604020202020204" pitchFamily="34" charset="0"/>
                <a:ea typeface="微软雅黑" pitchFamily="34" charset="-122"/>
                <a:cs typeface="Arial" panose="020B0604020202020204" pitchFamily="34" charset="0"/>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5" name="页脚占位符 4"/>
          <p:cNvSpPr>
            <a:spLocks noGrp="1"/>
          </p:cNvSpPr>
          <p:nvPr>
            <p:ph type="ftr" sz="quarter" idx="11"/>
          </p:nvPr>
        </p:nvSpPr>
        <p:spPr>
          <a:xfrm>
            <a:off x="3586586" y="6386391"/>
            <a:ext cx="5040560" cy="354977"/>
          </a:xfrm>
        </p:spPr>
        <p:txBody>
          <a:bodyPr/>
          <a:lstStyle>
            <a:lvl1pPr>
              <a:defRPr>
                <a:latin typeface="Arial" panose="020B0604020202020204" pitchFamily="34" charset="0"/>
                <a:cs typeface="Arial" panose="020B0604020202020204" pitchFamily="34" charset="0"/>
              </a:defRPr>
            </a:lvl1pPr>
          </a:lstStyle>
          <a:p>
            <a:r>
              <a:rPr lang="en-US" altLang="zh-CN"/>
              <a:t>CEPC Accelerator TDR International Review</a:t>
            </a:r>
            <a:endParaRPr lang="zh-CN" altLang="en-US" dirty="0"/>
          </a:p>
        </p:txBody>
      </p:sp>
      <p:sp>
        <p:nvSpPr>
          <p:cNvPr id="6" name="灯片编号占位符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2024/1/22</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2024/1/22</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rxiv.org/abs/2312.0117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jpeg"/><Relationship Id="rId7" Type="http://schemas.openxmlformats.org/officeDocument/2006/relationships/image" Target="../media/image27.jpeg"/><Relationship Id="rId2" Type="http://schemas.openxmlformats.org/officeDocument/2006/relationships/image" Target="../media/image23.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10" Type="http://schemas.openxmlformats.org/officeDocument/2006/relationships/image" Target="../media/image37.png"/><Relationship Id="rId4" Type="http://schemas.openxmlformats.org/officeDocument/2006/relationships/image" Target="../media/image31.jpeg"/><Relationship Id="rId9"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0" y="2787112"/>
            <a:ext cx="12192000" cy="922196"/>
          </a:xfrm>
        </p:spPr>
        <p:txBody>
          <a:bodyPr/>
          <a:lstStyle/>
          <a:p>
            <a:pPr>
              <a:spcBef>
                <a:spcPts val="0"/>
              </a:spcBef>
            </a:pPr>
            <a:r>
              <a:rPr lang="en-US" altLang="zh-CN" sz="4400" dirty="0">
                <a:solidFill>
                  <a:srgbClr val="C00000"/>
                </a:solidFill>
                <a:effectLst/>
                <a:latin typeface="Arial" panose="020B0604020202020204" pitchFamily="34" charset="0"/>
                <a:cs typeface="Arial" panose="020B0604020202020204" pitchFamily="34" charset="0"/>
              </a:rPr>
              <a:t>CEPC SRF Development in EDR</a:t>
            </a:r>
          </a:p>
        </p:txBody>
      </p:sp>
      <p:sp>
        <p:nvSpPr>
          <p:cNvPr id="5" name="副标题 4"/>
          <p:cNvSpPr>
            <a:spLocks noGrp="1"/>
          </p:cNvSpPr>
          <p:nvPr>
            <p:ph type="subTitle" idx="1"/>
          </p:nvPr>
        </p:nvSpPr>
        <p:spPr>
          <a:xfrm>
            <a:off x="3791744" y="4336630"/>
            <a:ext cx="4608512" cy="720080"/>
          </a:xfrm>
        </p:spPr>
        <p:txBody>
          <a:bodyPr>
            <a:normAutofit/>
          </a:bodyPr>
          <a:lstStyle/>
          <a:p>
            <a:pPr>
              <a:spcBef>
                <a:spcPts val="600"/>
              </a:spcBef>
              <a:spcAft>
                <a:spcPts val="1200"/>
              </a:spcAft>
            </a:pPr>
            <a:r>
              <a:rPr lang="en-US" altLang="zh-CN" sz="2800" dirty="0">
                <a:solidFill>
                  <a:srgbClr val="10535C"/>
                </a:solidFill>
                <a:latin typeface="Arial" panose="020B0604020202020204" pitchFamily="34" charset="0"/>
                <a:cs typeface="Arial" panose="020B0604020202020204" pitchFamily="34" charset="0"/>
              </a:rPr>
              <a:t>Jiyuan Zhai (IHEP)</a:t>
            </a:r>
          </a:p>
        </p:txBody>
      </p:sp>
      <p:pic>
        <p:nvPicPr>
          <p:cNvPr id="12" name="图片 11">
            <a:extLst>
              <a:ext uri="{FF2B5EF4-FFF2-40B4-BE49-F238E27FC236}">
                <a16:creationId xmlns:a16="http://schemas.microsoft.com/office/drawing/2014/main" id="{C277CF9E-A91F-4DC2-A9DE-D1B44E67947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408368" y="397406"/>
            <a:ext cx="2497356" cy="1402344"/>
          </a:xfrm>
          <a:prstGeom prst="rect">
            <a:avLst/>
          </a:prstGeom>
        </p:spPr>
      </p:pic>
      <p:sp>
        <p:nvSpPr>
          <p:cNvPr id="7" name="文本框 6">
            <a:extLst>
              <a:ext uri="{FF2B5EF4-FFF2-40B4-BE49-F238E27FC236}">
                <a16:creationId xmlns:a16="http://schemas.microsoft.com/office/drawing/2014/main" id="{877428D1-1A25-4812-BC22-50857EB8498F}"/>
              </a:ext>
            </a:extLst>
          </p:cNvPr>
          <p:cNvSpPr txBox="1"/>
          <p:nvPr/>
        </p:nvSpPr>
        <p:spPr>
          <a:xfrm>
            <a:off x="3048740" y="5467168"/>
            <a:ext cx="6094520" cy="707886"/>
          </a:xfrm>
          <a:prstGeom prst="rect">
            <a:avLst/>
          </a:prstGeom>
          <a:noFill/>
        </p:spPr>
        <p:txBody>
          <a:bodyPr wrap="square">
            <a:spAutoFit/>
          </a:bodyPr>
          <a:lstStyle/>
          <a:p>
            <a:pPr algn="ctr"/>
            <a:r>
              <a:rPr lang="en-US" altLang="zh-CN" sz="2000" dirty="0">
                <a:solidFill>
                  <a:srgbClr val="10535C"/>
                </a:solidFill>
                <a:latin typeface="Arial" panose="020B0604020202020204" pitchFamily="34" charset="0"/>
                <a:cs typeface="Arial" panose="020B0604020202020204" pitchFamily="34" charset="0"/>
              </a:rPr>
              <a:t>IAS Program on High Energy Physics (HEP 2024)</a:t>
            </a:r>
          </a:p>
          <a:p>
            <a:pPr algn="ctr"/>
            <a:r>
              <a:rPr lang="en-US" altLang="zh-CN" sz="2000" dirty="0">
                <a:solidFill>
                  <a:srgbClr val="10535C"/>
                </a:solidFill>
                <a:latin typeface="Arial" panose="020B0604020202020204" pitchFamily="34" charset="0"/>
                <a:cs typeface="Arial" panose="020B0604020202020204" pitchFamily="34" charset="0"/>
              </a:rPr>
              <a:t>HKUST, Hong Kong, Jan 22-24, 2024</a:t>
            </a:r>
            <a:endParaRPr lang="zh-CN" altLang="en-US" sz="2000" dirty="0">
              <a:solidFill>
                <a:srgbClr val="10535C"/>
              </a:solidFill>
              <a:latin typeface="Arial" panose="020B0604020202020204" pitchFamily="34" charset="0"/>
              <a:cs typeface="Arial" panose="020B0604020202020204" pitchFamily="34" charset="0"/>
            </a:endParaRPr>
          </a:p>
        </p:txBody>
      </p:sp>
      <p:pic>
        <p:nvPicPr>
          <p:cNvPr id="10" name="图片 9">
            <a:extLst>
              <a:ext uri="{FF2B5EF4-FFF2-40B4-BE49-F238E27FC236}">
                <a16:creationId xmlns:a16="http://schemas.microsoft.com/office/drawing/2014/main" id="{56D5FC66-669A-4E15-8BA9-491E5CE92A0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9336" y="288974"/>
            <a:ext cx="5492720" cy="1619208"/>
          </a:xfrm>
          <a:prstGeom prst="rect">
            <a:avLst/>
          </a:prstGeom>
        </p:spPr>
      </p:pic>
    </p:spTree>
    <p:extLst>
      <p:ext uri="{BB962C8B-B14F-4D97-AF65-F5344CB8AC3E}">
        <p14:creationId xmlns:p14="http://schemas.microsoft.com/office/powerpoint/2010/main" val="2804439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4F8A74E2-230E-4616-92B3-5D2A86469D29}"/>
              </a:ext>
            </a:extLst>
          </p:cNvPr>
          <p:cNvSpPr>
            <a:spLocks noGrp="1"/>
          </p:cNvSpPr>
          <p:nvPr>
            <p:ph type="title"/>
          </p:nvPr>
        </p:nvSpPr>
        <p:spPr>
          <a:xfrm>
            <a:off x="0" y="1"/>
            <a:ext cx="12192000" cy="908719"/>
          </a:xfrm>
        </p:spPr>
        <p:txBody>
          <a:bodyPr/>
          <a:lstStyle/>
          <a:p>
            <a:r>
              <a:rPr lang="en-US" altLang="zh-CN" dirty="0"/>
              <a:t>CEPC Power and Energy Upgrade Plan</a:t>
            </a:r>
            <a:endParaRPr lang="zh-CN" altLang="en-US" dirty="0"/>
          </a:p>
        </p:txBody>
      </p:sp>
      <p:sp>
        <p:nvSpPr>
          <p:cNvPr id="4" name="灯片编号占位符 3">
            <a:extLst>
              <a:ext uri="{FF2B5EF4-FFF2-40B4-BE49-F238E27FC236}">
                <a16:creationId xmlns:a16="http://schemas.microsoft.com/office/drawing/2014/main" id="{B4DA47D2-00AD-4565-8204-569773CD9DC4}"/>
              </a:ext>
            </a:extLst>
          </p:cNvPr>
          <p:cNvSpPr>
            <a:spLocks noGrp="1"/>
          </p:cNvSpPr>
          <p:nvPr>
            <p:ph type="sldNum" sz="quarter" idx="12"/>
          </p:nvPr>
        </p:nvSpPr>
        <p:spPr/>
        <p:txBody>
          <a:bodyPr/>
          <a:lstStyle/>
          <a:p>
            <a:fld id="{D81A5892-4DC8-4C24-8E36-6364759EFE91}" type="slidenum">
              <a:rPr lang="zh-CN" altLang="en-US" smtClean="0"/>
              <a:t>10</a:t>
            </a:fld>
            <a:endParaRPr lang="zh-CN" altLang="en-US"/>
          </a:p>
        </p:txBody>
      </p:sp>
      <p:graphicFrame>
        <p:nvGraphicFramePr>
          <p:cNvPr id="7" name="内容占位符 10">
            <a:extLst>
              <a:ext uri="{FF2B5EF4-FFF2-40B4-BE49-F238E27FC236}">
                <a16:creationId xmlns:a16="http://schemas.microsoft.com/office/drawing/2014/main" id="{7197DA7C-CC06-4D46-8537-79F49FF1BFFE}"/>
              </a:ext>
            </a:extLst>
          </p:cNvPr>
          <p:cNvGraphicFramePr>
            <a:graphicFrameLocks noGrp="1"/>
          </p:cNvGraphicFramePr>
          <p:nvPr>
            <p:ph idx="1"/>
            <p:extLst>
              <p:ext uri="{D42A27DB-BD31-4B8C-83A1-F6EECF244321}">
                <p14:modId xmlns:p14="http://schemas.microsoft.com/office/powerpoint/2010/main" val="85038128"/>
              </p:ext>
            </p:extLst>
          </p:nvPr>
        </p:nvGraphicFramePr>
        <p:xfrm>
          <a:off x="468878" y="1196752"/>
          <a:ext cx="11145521" cy="5472602"/>
        </p:xfrm>
        <a:graphic>
          <a:graphicData uri="http://schemas.openxmlformats.org/drawingml/2006/table">
            <a:tbl>
              <a:tblPr firstRow="1" firstCol="1" bandRow="1"/>
              <a:tblGrid>
                <a:gridCol w="2776901">
                  <a:extLst>
                    <a:ext uri="{9D8B030D-6E8A-4147-A177-3AD203B41FA5}">
                      <a16:colId xmlns:a16="http://schemas.microsoft.com/office/drawing/2014/main" val="612026279"/>
                    </a:ext>
                  </a:extLst>
                </a:gridCol>
                <a:gridCol w="707050">
                  <a:extLst>
                    <a:ext uri="{9D8B030D-6E8A-4147-A177-3AD203B41FA5}">
                      <a16:colId xmlns:a16="http://schemas.microsoft.com/office/drawing/2014/main" val="1648728365"/>
                    </a:ext>
                  </a:extLst>
                </a:gridCol>
                <a:gridCol w="718202">
                  <a:extLst>
                    <a:ext uri="{9D8B030D-6E8A-4147-A177-3AD203B41FA5}">
                      <a16:colId xmlns:a16="http://schemas.microsoft.com/office/drawing/2014/main" val="2654350477"/>
                    </a:ext>
                  </a:extLst>
                </a:gridCol>
                <a:gridCol w="736046">
                  <a:extLst>
                    <a:ext uri="{9D8B030D-6E8A-4147-A177-3AD203B41FA5}">
                      <a16:colId xmlns:a16="http://schemas.microsoft.com/office/drawing/2014/main" val="1456875848"/>
                    </a:ext>
                  </a:extLst>
                </a:gridCol>
                <a:gridCol w="820804">
                  <a:extLst>
                    <a:ext uri="{9D8B030D-6E8A-4147-A177-3AD203B41FA5}">
                      <a16:colId xmlns:a16="http://schemas.microsoft.com/office/drawing/2014/main" val="3069097201"/>
                    </a:ext>
                  </a:extLst>
                </a:gridCol>
                <a:gridCol w="818572">
                  <a:extLst>
                    <a:ext uri="{9D8B030D-6E8A-4147-A177-3AD203B41FA5}">
                      <a16:colId xmlns:a16="http://schemas.microsoft.com/office/drawing/2014/main" val="4108888010"/>
                    </a:ext>
                  </a:extLst>
                </a:gridCol>
                <a:gridCol w="798498">
                  <a:extLst>
                    <a:ext uri="{9D8B030D-6E8A-4147-A177-3AD203B41FA5}">
                      <a16:colId xmlns:a16="http://schemas.microsoft.com/office/drawing/2014/main" val="3462152030"/>
                    </a:ext>
                  </a:extLst>
                </a:gridCol>
                <a:gridCol w="968012">
                  <a:extLst>
                    <a:ext uri="{9D8B030D-6E8A-4147-A177-3AD203B41FA5}">
                      <a16:colId xmlns:a16="http://schemas.microsoft.com/office/drawing/2014/main" val="3998141885"/>
                    </a:ext>
                  </a:extLst>
                </a:gridCol>
                <a:gridCol w="807420">
                  <a:extLst>
                    <a:ext uri="{9D8B030D-6E8A-4147-A177-3AD203B41FA5}">
                      <a16:colId xmlns:a16="http://schemas.microsoft.com/office/drawing/2014/main" val="1982125582"/>
                    </a:ext>
                  </a:extLst>
                </a:gridCol>
                <a:gridCol w="912251">
                  <a:extLst>
                    <a:ext uri="{9D8B030D-6E8A-4147-A177-3AD203B41FA5}">
                      <a16:colId xmlns:a16="http://schemas.microsoft.com/office/drawing/2014/main" val="769374168"/>
                    </a:ext>
                  </a:extLst>
                </a:gridCol>
                <a:gridCol w="1081765">
                  <a:extLst>
                    <a:ext uri="{9D8B030D-6E8A-4147-A177-3AD203B41FA5}">
                      <a16:colId xmlns:a16="http://schemas.microsoft.com/office/drawing/2014/main" val="1904814566"/>
                    </a:ext>
                  </a:extLst>
                </a:gridCol>
              </a:tblGrid>
              <a:tr h="222741">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 </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3">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Baseline</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Power Upgrade</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zh-CN" altLang="en-US"/>
                    </a:p>
                  </a:txBody>
                  <a:tcPr>
                    <a:lnL w="12700" cap="flat" cmpd="sng" algn="ctr">
                      <a:solidFill>
                        <a:srgbClr val="000000"/>
                      </a:solidFill>
                      <a:prstDash val="solid"/>
                      <a:round/>
                      <a:headEnd type="none" w="med" len="med"/>
                      <a:tailEnd type="none" w="med" len="med"/>
                    </a:lnL>
                  </a:tcPr>
                </a:tc>
                <a:tc hMerge="1">
                  <a:txBody>
                    <a:bodyPr/>
                    <a:lstStyle/>
                    <a:p>
                      <a:endParaRPr lang="zh-CN" altLang="en-US"/>
                    </a:p>
                  </a:txBody>
                  <a:tcPr/>
                </a:tc>
                <a:tc gridSpan="4">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Energy Upgrade</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43847028"/>
                  </a:ext>
                </a:extLst>
              </a:tr>
              <a:tr h="222741">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 </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Higgs</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Z</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Higgs</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Z</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4">
                  <a:txBody>
                    <a:bodyPr/>
                    <a:lstStyle/>
                    <a:p>
                      <a:pPr algn="ctr" fontAlgn="ctr"/>
                      <a:r>
                        <a:rPr lang="en-US" sz="1200" b="1" i="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tt</a:t>
                      </a:r>
                      <a:r>
                        <a:rPr lang="en-US" sz="1200" b="1" i="1" dirty="0">
                          <a:solidFill>
                            <a:srgbClr val="000000"/>
                          </a:solidFill>
                          <a:effectLst/>
                          <a:latin typeface="Arial" panose="020B0604020202020204" pitchFamily="34" charset="0"/>
                          <a:ea typeface="宋体" panose="02010600030101010101" pitchFamily="2" charset="-122"/>
                          <a:cs typeface="Arial" panose="020B0604020202020204" pitchFamily="34" charset="0"/>
                        </a:rPr>
                        <a:t>̄</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260591087"/>
                  </a:ext>
                </a:extLst>
              </a:tr>
              <a:tr h="215227">
                <a:tc>
                  <a:txBody>
                    <a:bodyPr/>
                    <a:lstStyle/>
                    <a:p>
                      <a:pPr algn="just" fontAlgn="t"/>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Collider SR power </a:t>
                      </a:r>
                      <a:r>
                        <a:rPr lang="en-GB" sz="1200" b="1">
                          <a:solidFill>
                            <a:srgbClr val="000000"/>
                          </a:solidFill>
                          <a:effectLst/>
                          <a:latin typeface="Arial" panose="020B0604020202020204" pitchFamily="34" charset="0"/>
                          <a:ea typeface="宋体" panose="02010600030101010101" pitchFamily="2" charset="-122"/>
                          <a:cs typeface="Arial" panose="020B0604020202020204" pitchFamily="34" charset="0"/>
                        </a:rPr>
                        <a:t>/ </a:t>
                      </a: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beam [MW]</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3">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30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50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zh-CN"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zh-CN" altLang="en-US"/>
                    </a:p>
                  </a:txBody>
                  <a:tcPr/>
                </a:tc>
                <a:tc gridSpan="2">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30</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tc gridSpan="2">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50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extLst>
                  <a:ext uri="{0D108BD9-81ED-4DB2-BD59-A6C34878D82A}">
                    <a16:rowId xmlns:a16="http://schemas.microsoft.com/office/drawing/2014/main" val="1993483533"/>
                  </a:ext>
                </a:extLst>
              </a:tr>
              <a:tr h="215227">
                <a:tc>
                  <a:txBody>
                    <a:bodyPr/>
                    <a:lstStyle/>
                    <a:p>
                      <a:pPr algn="just"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Beam energy [GeV]</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120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80</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45.5</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120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80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45.5</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4">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180</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86557668"/>
                  </a:ext>
                </a:extLst>
              </a:tr>
              <a:tr h="215227">
                <a:tc>
                  <a:txBody>
                    <a:bodyPr/>
                    <a:lstStyle/>
                    <a:p>
                      <a:pPr algn="just"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Luminosity / IP [10</a:t>
                      </a:r>
                      <a:r>
                        <a:rPr lang="en-US" sz="1200" b="1" u="none" strike="noStrike" kern="100" baseline="30000" dirty="0">
                          <a:solidFill>
                            <a:srgbClr val="000000"/>
                          </a:solidFill>
                          <a:effectLst/>
                          <a:latin typeface="Arial" panose="020B0604020202020204" pitchFamily="34" charset="0"/>
                          <a:ea typeface="宋体" panose="02010600030101010101" pitchFamily="2" charset="-122"/>
                          <a:cs typeface="Arial" panose="020B0604020202020204" pitchFamily="34" charset="0"/>
                        </a:rPr>
                        <a:t>34</a:t>
                      </a:r>
                      <a:r>
                        <a:rPr lang="en-US" sz="1200" b="1" u="none" strike="noStrike"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 cm</a:t>
                      </a:r>
                      <a:r>
                        <a:rPr lang="en-US" sz="1200" b="1" u="none" strike="noStrike" kern="100" baseline="30000" dirty="0">
                          <a:solidFill>
                            <a:srgbClr val="000000"/>
                          </a:solidFill>
                          <a:effectLst/>
                          <a:latin typeface="Arial" panose="020B0604020202020204" pitchFamily="34" charset="0"/>
                          <a:ea typeface="宋体" panose="02010600030101010101" pitchFamily="2" charset="-122"/>
                          <a:cs typeface="Arial" panose="020B0604020202020204" pitchFamily="34" charset="0"/>
                        </a:rPr>
                        <a:t>-2</a:t>
                      </a:r>
                      <a:r>
                        <a:rPr lang="en-US" sz="1200" b="1" u="none" strike="noStrike"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s</a:t>
                      </a:r>
                      <a:r>
                        <a:rPr lang="en-US" sz="1200" b="1" u="none" strike="noStrike" kern="100" baseline="30000" dirty="0">
                          <a:solidFill>
                            <a:srgbClr val="000000"/>
                          </a:solidFill>
                          <a:effectLst/>
                          <a:latin typeface="Arial" panose="020B0604020202020204" pitchFamily="34" charset="0"/>
                          <a:ea typeface="宋体" panose="02010600030101010101" pitchFamily="2" charset="-122"/>
                          <a:cs typeface="Arial" panose="020B0604020202020204" pitchFamily="34" charset="0"/>
                        </a:rPr>
                        <a:t>-1</a:t>
                      </a:r>
                      <a:r>
                        <a:rPr lang="en-US" sz="1200" b="1" u="none" strike="noStrike"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5</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16</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115</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8.3</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26.7</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192</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0.5</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tc gridSpan="2">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0.8</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zh-CN" altLang="en-US"/>
                    </a:p>
                  </a:txBody>
                  <a:tcPr/>
                </a:tc>
                <a:extLst>
                  <a:ext uri="{0D108BD9-81ED-4DB2-BD59-A6C34878D82A}">
                    <a16:rowId xmlns:a16="http://schemas.microsoft.com/office/drawing/2014/main" val="697755763"/>
                  </a:ext>
                </a:extLst>
              </a:tr>
              <a:tr h="430453">
                <a:tc>
                  <a:txBody>
                    <a:bodyPr/>
                    <a:lstStyle/>
                    <a:p>
                      <a:pPr algn="just"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Collider 650 MHz </a:t>
                      </a:r>
                      <a:r>
                        <a:rPr lang="en-US" sz="1200" b="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cavit</a:t>
                      </a:r>
                      <a:r>
                        <a:rPr lang="en-GB"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ies</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2-cell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2-cell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Add </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5-cell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Existing</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2-cell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Add</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5-cell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Existing</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2-cell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868730246"/>
                  </a:ext>
                </a:extLst>
              </a:tr>
              <a:tr h="215227">
                <a:tc>
                  <a:txBody>
                    <a:bodyPr/>
                    <a:lstStyle/>
                    <a:p>
                      <a:pPr algn="just"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RF voltage [GV]</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2.2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0.7</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0.12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2.2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0.7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0.1</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10 (6.1 + 3.9)</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tc gridSpan="2">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10 (6.1 + 3.9)</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extLst>
                  <a:ext uri="{0D108BD9-81ED-4DB2-BD59-A6C34878D82A}">
                    <a16:rowId xmlns:a16="http://schemas.microsoft.com/office/drawing/2014/main" val="2551718114"/>
                  </a:ext>
                </a:extLst>
              </a:tr>
              <a:tr h="215227">
                <a:tc>
                  <a:txBody>
                    <a:bodyPr/>
                    <a:lstStyle/>
                    <a:p>
                      <a:pPr algn="just"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Beam current / ring [mA]</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16.7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84</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801</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27.8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140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1345</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gridSpan="2">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3.4</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tc gridSpan="2">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5.6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extLst>
                  <a:ext uri="{0D108BD9-81ED-4DB2-BD59-A6C34878D82A}">
                    <a16:rowId xmlns:a16="http://schemas.microsoft.com/office/drawing/2014/main" val="629416334"/>
                  </a:ext>
                </a:extLst>
              </a:tr>
              <a:tr h="215227">
                <a:tc>
                  <a:txBody>
                    <a:bodyPr/>
                    <a:lstStyle/>
                    <a:p>
                      <a:pPr algn="just"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Cavity number</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192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96×2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30×2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336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168×2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50×2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192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336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192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336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4292587382"/>
                  </a:ext>
                </a:extLst>
              </a:tr>
              <a:tr h="215227">
                <a:tc>
                  <a:txBody>
                    <a:bodyPr/>
                    <a:lstStyle/>
                    <a:p>
                      <a:pPr algn="just"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Cryomodule number</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32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60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56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56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100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48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56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48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56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811908384"/>
                  </a:ext>
                </a:extLst>
              </a:tr>
              <a:tr h="215227">
                <a:tc>
                  <a:txBody>
                    <a:bodyPr/>
                    <a:lstStyle/>
                    <a:p>
                      <a:pPr algn="just"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Klystron number</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60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168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168</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48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168</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168</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752143747"/>
                  </a:ext>
                </a:extLst>
              </a:tr>
              <a:tr h="215227">
                <a:tc>
                  <a:txBody>
                    <a:bodyPr/>
                    <a:lstStyle/>
                    <a:p>
                      <a:pPr algn="just"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Klystron power [kW]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800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241711907"/>
                  </a:ext>
                </a:extLst>
              </a:tr>
              <a:tr h="215227">
                <a:tc>
                  <a:txBody>
                    <a:bodyPr/>
                    <a:lstStyle/>
                    <a:p>
                      <a:pPr algn="just" fontAlgn="ctr"/>
                      <a:r>
                        <a:rPr lang="en-GB"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Collider </a:t>
                      </a: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4.5 K equiv. heat load [kW]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44.4</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28.1</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15.2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41.9</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20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20.1</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gridSpan="2">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128.3</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tc gridSpan="2">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128.3</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zh-CN" altLang="en-US"/>
                    </a:p>
                  </a:txBody>
                  <a:tcPr/>
                </a:tc>
                <a:extLst>
                  <a:ext uri="{0D108BD9-81ED-4DB2-BD59-A6C34878D82A}">
                    <a16:rowId xmlns:a16="http://schemas.microsoft.com/office/drawing/2014/main" val="3539078266"/>
                  </a:ext>
                </a:extLst>
              </a:tr>
              <a:tr h="430453">
                <a:tc>
                  <a:txBody>
                    <a:bodyPr/>
                    <a:lstStyle/>
                    <a:p>
                      <a:pPr algn="just"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Booster 1.3 GHz cavities</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9-cell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b="1" dirty="0">
                          <a:solidFill>
                            <a:srgbClr val="000000"/>
                          </a:solidFill>
                          <a:effectLst/>
                          <a:latin typeface="Arial" panose="020B0604020202020204" pitchFamily="34" charset="0"/>
                          <a:ea typeface="+mn-ea"/>
                          <a:cs typeface="Arial" panose="020B0604020202020204" pitchFamily="34" charset="0"/>
                        </a:rPr>
                        <a:t>9-cell</a:t>
                      </a:r>
                      <a:endParaRPr lang="zh-CN" alt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zh-CN" altLang="en-US"/>
                    </a:p>
                  </a:txBody>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Add</a:t>
                      </a:r>
                      <a:b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9-cell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Existing</a:t>
                      </a:r>
                      <a:b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9-cell</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Add</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9-cell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Existing</a:t>
                      </a:r>
                      <a:b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br>
                      <a:r>
                        <a:rPr lang="en-US" sz="1200" b="1">
                          <a:solidFill>
                            <a:srgbClr val="000000"/>
                          </a:solidFill>
                          <a:effectLst/>
                          <a:latin typeface="Arial" panose="020B0604020202020204" pitchFamily="34" charset="0"/>
                          <a:ea typeface="宋体" panose="02010600030101010101" pitchFamily="2" charset="-122"/>
                          <a:cs typeface="Arial" panose="020B0604020202020204" pitchFamily="34" charset="0"/>
                        </a:rPr>
                        <a:t>9-cell</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35864600"/>
                  </a:ext>
                </a:extLst>
              </a:tr>
              <a:tr h="215227">
                <a:tc>
                  <a:txBody>
                    <a:bodyPr/>
                    <a:lstStyle/>
                    <a:p>
                      <a:pPr algn="just"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Extraction RF voltage [GV]</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2.17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0.87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0.46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2.17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0.87</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0.46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9.7 (7.53 + 2.17)</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tc gridSpan="2">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9.7 (7.53 + 2.17)</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extLst>
                  <a:ext uri="{0D108BD9-81ED-4DB2-BD59-A6C34878D82A}">
                    <a16:rowId xmlns:a16="http://schemas.microsoft.com/office/drawing/2014/main" val="826270008"/>
                  </a:ext>
                </a:extLst>
              </a:tr>
              <a:tr h="215227">
                <a:tc>
                  <a:txBody>
                    <a:bodyPr/>
                    <a:lstStyle/>
                    <a:p>
                      <a:pPr algn="just"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Beam current [mA]</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1</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3.1</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16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1.4</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5.3</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30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0.12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tc gridSpan="2">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0.19</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extLst>
                  <a:ext uri="{0D108BD9-81ED-4DB2-BD59-A6C34878D82A}">
                    <a16:rowId xmlns:a16="http://schemas.microsoft.com/office/drawing/2014/main" val="2794584873"/>
                  </a:ext>
                </a:extLst>
              </a:tr>
              <a:tr h="215227">
                <a:tc>
                  <a:txBody>
                    <a:bodyPr/>
                    <a:lstStyle/>
                    <a:p>
                      <a:pPr algn="just"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Cavity number</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32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32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256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256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708324306"/>
                  </a:ext>
                </a:extLst>
              </a:tr>
              <a:tr h="215227">
                <a:tc>
                  <a:txBody>
                    <a:bodyPr/>
                    <a:lstStyle/>
                    <a:p>
                      <a:pPr algn="just"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Cryomodule number</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4</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4</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32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32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565607810"/>
                  </a:ext>
                </a:extLst>
              </a:tr>
              <a:tr h="215227">
                <a:tc>
                  <a:txBody>
                    <a:bodyPr/>
                    <a:lstStyle/>
                    <a:p>
                      <a:pPr algn="just"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SSA number</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32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96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32</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256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256</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96</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00121274"/>
                  </a:ext>
                </a:extLst>
              </a:tr>
              <a:tr h="215227">
                <a:tc>
                  <a:txBody>
                    <a:bodyPr/>
                    <a:lstStyle/>
                    <a:p>
                      <a:pPr algn="just"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SSA power [kW]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25</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25</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25</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1A1A1A"/>
                          </a:solidFill>
                          <a:effectLst/>
                          <a:latin typeface="Arial" panose="020B0604020202020204" pitchFamily="34" charset="0"/>
                          <a:ea typeface="宋体" panose="02010600030101010101" pitchFamily="2" charset="-122"/>
                          <a:cs typeface="Arial" panose="020B0604020202020204" pitchFamily="34" charset="0"/>
                        </a:rPr>
                        <a:t>30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30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1A1A1A"/>
                          </a:solidFill>
                          <a:effectLst/>
                          <a:latin typeface="Arial" panose="020B0604020202020204" pitchFamily="34" charset="0"/>
                          <a:ea typeface="宋体" panose="02010600030101010101" pitchFamily="2" charset="-122"/>
                          <a:cs typeface="Arial" panose="020B0604020202020204" pitchFamily="34" charset="0"/>
                        </a:rPr>
                        <a:t>40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a:solidFill>
                            <a:srgbClr val="000000"/>
                          </a:solidFill>
                          <a:effectLst/>
                          <a:latin typeface="Arial" panose="020B0604020202020204" pitchFamily="34" charset="0"/>
                          <a:ea typeface="宋体" panose="02010600030101010101" pitchFamily="2" charset="-122"/>
                          <a:cs typeface="Arial" panose="020B0604020202020204" pitchFamily="34" charset="0"/>
                        </a:rPr>
                        <a:t>10</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10</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757933682"/>
                  </a:ext>
                </a:extLst>
              </a:tr>
              <a:tr h="215227">
                <a:tc>
                  <a:txBody>
                    <a:bodyPr/>
                    <a:lstStyle/>
                    <a:p>
                      <a:pPr algn="just" fontAlgn="ctr"/>
                      <a:r>
                        <a:rPr lang="en-GB"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Booster </a:t>
                      </a:r>
                      <a:r>
                        <a:rPr lang="en-US" sz="1200" dirty="0">
                          <a:solidFill>
                            <a:srgbClr val="000000"/>
                          </a:solidFill>
                          <a:effectLst/>
                          <a:latin typeface="Arial" panose="020B0604020202020204" pitchFamily="34" charset="0"/>
                          <a:ea typeface="宋体" panose="02010600030101010101" pitchFamily="2" charset="-122"/>
                          <a:cs typeface="Arial" panose="020B0604020202020204" pitchFamily="34" charset="0"/>
                        </a:rPr>
                        <a:t>4.5 K equiv. heat load [kW]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7.8</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3.1</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3.5</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8.1</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3.2</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3.7</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pPr algn="ctr"/>
                      <a:r>
                        <a:rPr lang="en-GB" sz="1200" kern="100">
                          <a:solidFill>
                            <a:srgbClr val="000000"/>
                          </a:solidFill>
                          <a:effectLst/>
                          <a:latin typeface="Arial" panose="020B0604020202020204" pitchFamily="34" charset="0"/>
                          <a:ea typeface="宋体" panose="02010600030101010101" pitchFamily="2" charset="-122"/>
                          <a:cs typeface="Arial" panose="020B0604020202020204" pitchFamily="34" charset="0"/>
                        </a:rPr>
                        <a:t>11.4</a:t>
                      </a:r>
                      <a:endParaRPr lang="zh-CN" sz="120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tc gridSpan="2">
                  <a:txBody>
                    <a:bodyPr/>
                    <a:lstStyle/>
                    <a:p>
                      <a:pPr algn="ctr"/>
                      <a:r>
                        <a:rPr lang="en-GB" sz="1200"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11.4</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zh-CN" altLang="en-US"/>
                    </a:p>
                  </a:txBody>
                  <a:tcPr/>
                </a:tc>
                <a:extLst>
                  <a:ext uri="{0D108BD9-81ED-4DB2-BD59-A6C34878D82A}">
                    <a16:rowId xmlns:a16="http://schemas.microsoft.com/office/drawing/2014/main" val="3684714695"/>
                  </a:ext>
                </a:extLst>
              </a:tr>
              <a:tr h="247490">
                <a:tc>
                  <a:txBody>
                    <a:bodyPr/>
                    <a:lstStyle/>
                    <a:p>
                      <a:pPr algn="just" fontAlgn="ctr"/>
                      <a:r>
                        <a:rPr lang="en-GB"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Total RF length [m]</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704</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704</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384</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1088</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1088</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608</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2368</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zh-CN" altLang="en-US"/>
                    </a:p>
                  </a:txBody>
                  <a:tcPr/>
                </a:tc>
                <a:tc gridSpan="2">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2368</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zh-CN" altLang="en-US"/>
                    </a:p>
                  </a:txBody>
                  <a:tcPr/>
                </a:tc>
                <a:extLst>
                  <a:ext uri="{0D108BD9-81ED-4DB2-BD59-A6C34878D82A}">
                    <a16:rowId xmlns:a16="http://schemas.microsoft.com/office/drawing/2014/main" val="348580021"/>
                  </a:ext>
                </a:extLst>
              </a:tr>
              <a:tr h="259865">
                <a:tc>
                  <a:txBody>
                    <a:bodyPr/>
                    <a:lstStyle/>
                    <a:p>
                      <a:pPr algn="just" fontAlgn="ctr"/>
                      <a:r>
                        <a:rPr lang="en-GB"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Total </a:t>
                      </a:r>
                      <a:r>
                        <a:rPr lang="en-US" sz="12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4.5 K equiv. heat load [kW]</a:t>
                      </a:r>
                      <a:endParaRPr lang="zh-CN" sz="1200"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52.2</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31.2</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18.7</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50.0</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23.2</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23.8</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en-GB" sz="1200" b="1" kern="100">
                          <a:solidFill>
                            <a:srgbClr val="000000"/>
                          </a:solidFill>
                          <a:effectLst/>
                          <a:latin typeface="Arial" panose="020B0604020202020204" pitchFamily="34" charset="0"/>
                          <a:ea typeface="宋体" panose="02010600030101010101" pitchFamily="2" charset="-122"/>
                          <a:cs typeface="Arial" panose="020B0604020202020204" pitchFamily="34" charset="0"/>
                        </a:rPr>
                        <a:t>139.7</a:t>
                      </a:r>
                      <a:endParaRPr lang="zh-CN" sz="1200" b="1">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zh-CN" altLang="en-US"/>
                    </a:p>
                  </a:txBody>
                  <a:tcPr/>
                </a:tc>
                <a:tc gridSpan="2">
                  <a:txBody>
                    <a:bodyPr/>
                    <a:lstStyle/>
                    <a:p>
                      <a:pPr algn="ctr"/>
                      <a:r>
                        <a:rPr lang="en-GB" sz="1200" b="1" kern="100" dirty="0">
                          <a:solidFill>
                            <a:srgbClr val="000000"/>
                          </a:solidFill>
                          <a:effectLst/>
                          <a:latin typeface="Arial" panose="020B0604020202020204" pitchFamily="34" charset="0"/>
                          <a:ea typeface="宋体" panose="02010600030101010101" pitchFamily="2" charset="-122"/>
                          <a:cs typeface="Arial" panose="020B0604020202020204" pitchFamily="34" charset="0"/>
                        </a:rPr>
                        <a:t>139.7</a:t>
                      </a:r>
                      <a:endParaRPr lang="zh-CN" sz="1200" b="1" dirty="0">
                        <a:effectLst/>
                        <a:latin typeface="Arial" panose="020B0604020202020204" pitchFamily="34" charset="0"/>
                        <a:ea typeface="MS Mincho" panose="02020609040205080304" pitchFamily="49" charset="-128"/>
                        <a:cs typeface="Arial" panose="020B0604020202020204" pitchFamily="34" charset="0"/>
                      </a:endParaRPr>
                    </a:p>
                  </a:txBody>
                  <a:tcPr marL="61511" marR="6151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zh-CN" altLang="en-US"/>
                    </a:p>
                  </a:txBody>
                  <a:tcPr/>
                </a:tc>
                <a:extLst>
                  <a:ext uri="{0D108BD9-81ED-4DB2-BD59-A6C34878D82A}">
                    <a16:rowId xmlns:a16="http://schemas.microsoft.com/office/drawing/2014/main" val="2093184627"/>
                  </a:ext>
                </a:extLst>
              </a:tr>
            </a:tbl>
          </a:graphicData>
        </a:graphic>
      </p:graphicFrame>
    </p:spTree>
    <p:extLst>
      <p:ext uri="{BB962C8B-B14F-4D97-AF65-F5344CB8AC3E}">
        <p14:creationId xmlns:p14="http://schemas.microsoft.com/office/powerpoint/2010/main" val="3855589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37792" y="340502"/>
            <a:ext cx="7916416" cy="1036506"/>
          </a:xfrm>
        </p:spPr>
        <p:txBody>
          <a:bodyPr vert="horz" lIns="91440" tIns="45720" rIns="91440" bIns="45720" rtlCol="0" anchor="ctr">
            <a:normAutofit/>
          </a:bodyPr>
          <a:lstStyle/>
          <a:p>
            <a:r>
              <a:rPr lang="en-US" altLang="zh-CN" sz="3600" dirty="0">
                <a:solidFill>
                  <a:srgbClr val="C00000"/>
                </a:solidFill>
                <a:effectLst/>
                <a:latin typeface="Arial" panose="020B0604020202020204" pitchFamily="34" charset="0"/>
                <a:cs typeface="Arial" panose="020B0604020202020204" pitchFamily="34" charset="0"/>
              </a:rPr>
              <a:t>Content</a:t>
            </a:r>
            <a:endParaRPr lang="zh-CN" altLang="en-US" sz="3600" dirty="0">
              <a:solidFill>
                <a:srgbClr val="C00000"/>
              </a:solidFill>
              <a:effectLst/>
              <a:latin typeface="Arial" panose="020B0604020202020204" pitchFamily="34" charset="0"/>
              <a:cs typeface="Arial" panose="020B0604020202020204" pitchFamily="34" charset="0"/>
            </a:endParaRPr>
          </a:p>
        </p:txBody>
      </p:sp>
      <p:sp>
        <p:nvSpPr>
          <p:cNvPr id="7" name="内容占位符 2"/>
          <p:cNvSpPr txBox="1">
            <a:spLocks/>
          </p:cNvSpPr>
          <p:nvPr/>
        </p:nvSpPr>
        <p:spPr>
          <a:xfrm>
            <a:off x="479376" y="1628800"/>
            <a:ext cx="10434554" cy="4531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TDR design of CEPC SRF system </a:t>
            </a:r>
          </a:p>
          <a:p>
            <a:pPr marL="514350" indent="-514350">
              <a:lnSpc>
                <a:spcPct val="150000"/>
              </a:lnSpc>
              <a:spcBef>
                <a:spcPts val="1200"/>
              </a:spcBef>
              <a:buFont typeface="+mj-lt"/>
              <a:buAutoNum type="arabicPeriod"/>
            </a:pPr>
            <a:r>
              <a:rPr lang="en-US" altLang="zh-CN" sz="2400" dirty="0">
                <a:solidFill>
                  <a:srgbClr val="FF0000"/>
                </a:solidFill>
                <a:latin typeface="Arial" panose="020B0604020202020204" pitchFamily="34" charset="0"/>
                <a:ea typeface="微软雅黑" panose="020B0503020204020204" pitchFamily="34" charset="-122"/>
                <a:cs typeface="Arial" panose="020B0604020202020204" pitchFamily="34" charset="0"/>
              </a:rPr>
              <a:t>EDR plan of CEPC SRF system</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Key component R&amp;D consideration</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Summary</a:t>
            </a:r>
          </a:p>
        </p:txBody>
      </p:sp>
      <p:sp>
        <p:nvSpPr>
          <p:cNvPr id="5" name="灯片编号占位符 3">
            <a:extLst>
              <a:ext uri="{FF2B5EF4-FFF2-40B4-BE49-F238E27FC236}">
                <a16:creationId xmlns:a16="http://schemas.microsoft.com/office/drawing/2014/main" id="{12E106C8-1CA8-42ED-8781-3D1B0BD077F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11</a:t>
            </a:fld>
            <a:endParaRPr lang="zh-CN" altLang="en-US" dirty="0"/>
          </a:p>
        </p:txBody>
      </p:sp>
    </p:spTree>
    <p:extLst>
      <p:ext uri="{BB962C8B-B14F-4D97-AF65-F5344CB8AC3E}">
        <p14:creationId xmlns:p14="http://schemas.microsoft.com/office/powerpoint/2010/main" val="2278755626"/>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6">
            <a:extLst>
              <a:ext uri="{FF2B5EF4-FFF2-40B4-BE49-F238E27FC236}">
                <a16:creationId xmlns:a16="http://schemas.microsoft.com/office/drawing/2014/main" id="{0CFFBD66-E392-4DA9-9E99-3DB04AEC8337}"/>
              </a:ext>
            </a:extLst>
          </p:cNvPr>
          <p:cNvGraphicFramePr>
            <a:graphicFrameLocks noGrp="1"/>
          </p:cNvGraphicFramePr>
          <p:nvPr>
            <p:ph idx="1"/>
            <p:extLst>
              <p:ext uri="{D42A27DB-BD31-4B8C-83A1-F6EECF244321}">
                <p14:modId xmlns:p14="http://schemas.microsoft.com/office/powerpoint/2010/main" val="3502968676"/>
              </p:ext>
            </p:extLst>
          </p:nvPr>
        </p:nvGraphicFramePr>
        <p:xfrm>
          <a:off x="236576" y="1484784"/>
          <a:ext cx="11772000" cy="4036557"/>
        </p:xfrm>
        <a:graphic>
          <a:graphicData uri="http://schemas.openxmlformats.org/drawingml/2006/table">
            <a:tbl>
              <a:tblPr firstRow="1" bandRow="1">
                <a:tableStyleId>{5940675A-B579-460E-94D1-54222C63F5DA}</a:tableStyleId>
              </a:tblPr>
              <a:tblGrid>
                <a:gridCol w="2556000">
                  <a:extLst>
                    <a:ext uri="{9D8B030D-6E8A-4147-A177-3AD203B41FA5}">
                      <a16:colId xmlns:a16="http://schemas.microsoft.com/office/drawing/2014/main" val="2245125040"/>
                    </a:ext>
                  </a:extLst>
                </a:gridCol>
                <a:gridCol w="576000">
                  <a:extLst>
                    <a:ext uri="{9D8B030D-6E8A-4147-A177-3AD203B41FA5}">
                      <a16:colId xmlns:a16="http://schemas.microsoft.com/office/drawing/2014/main" val="2669118873"/>
                    </a:ext>
                  </a:extLst>
                </a:gridCol>
                <a:gridCol w="576000">
                  <a:extLst>
                    <a:ext uri="{9D8B030D-6E8A-4147-A177-3AD203B41FA5}">
                      <a16:colId xmlns:a16="http://schemas.microsoft.com/office/drawing/2014/main" val="3527316034"/>
                    </a:ext>
                  </a:extLst>
                </a:gridCol>
                <a:gridCol w="576000">
                  <a:extLst>
                    <a:ext uri="{9D8B030D-6E8A-4147-A177-3AD203B41FA5}">
                      <a16:colId xmlns:a16="http://schemas.microsoft.com/office/drawing/2014/main" val="3909294193"/>
                    </a:ext>
                  </a:extLst>
                </a:gridCol>
                <a:gridCol w="576000">
                  <a:extLst>
                    <a:ext uri="{9D8B030D-6E8A-4147-A177-3AD203B41FA5}">
                      <a16:colId xmlns:a16="http://schemas.microsoft.com/office/drawing/2014/main" val="2671196484"/>
                    </a:ext>
                  </a:extLst>
                </a:gridCol>
                <a:gridCol w="576000">
                  <a:extLst>
                    <a:ext uri="{9D8B030D-6E8A-4147-A177-3AD203B41FA5}">
                      <a16:colId xmlns:a16="http://schemas.microsoft.com/office/drawing/2014/main" val="1315601220"/>
                    </a:ext>
                  </a:extLst>
                </a:gridCol>
                <a:gridCol w="576000">
                  <a:extLst>
                    <a:ext uri="{9D8B030D-6E8A-4147-A177-3AD203B41FA5}">
                      <a16:colId xmlns:a16="http://schemas.microsoft.com/office/drawing/2014/main" val="1081124978"/>
                    </a:ext>
                  </a:extLst>
                </a:gridCol>
                <a:gridCol w="576000">
                  <a:extLst>
                    <a:ext uri="{9D8B030D-6E8A-4147-A177-3AD203B41FA5}">
                      <a16:colId xmlns:a16="http://schemas.microsoft.com/office/drawing/2014/main" val="827075221"/>
                    </a:ext>
                  </a:extLst>
                </a:gridCol>
                <a:gridCol w="576000">
                  <a:extLst>
                    <a:ext uri="{9D8B030D-6E8A-4147-A177-3AD203B41FA5}">
                      <a16:colId xmlns:a16="http://schemas.microsoft.com/office/drawing/2014/main" val="2057192205"/>
                    </a:ext>
                  </a:extLst>
                </a:gridCol>
                <a:gridCol w="576000">
                  <a:extLst>
                    <a:ext uri="{9D8B030D-6E8A-4147-A177-3AD203B41FA5}">
                      <a16:colId xmlns:a16="http://schemas.microsoft.com/office/drawing/2014/main" val="2954095933"/>
                    </a:ext>
                  </a:extLst>
                </a:gridCol>
                <a:gridCol w="576000">
                  <a:extLst>
                    <a:ext uri="{9D8B030D-6E8A-4147-A177-3AD203B41FA5}">
                      <a16:colId xmlns:a16="http://schemas.microsoft.com/office/drawing/2014/main" val="3924051225"/>
                    </a:ext>
                  </a:extLst>
                </a:gridCol>
                <a:gridCol w="576000">
                  <a:extLst>
                    <a:ext uri="{9D8B030D-6E8A-4147-A177-3AD203B41FA5}">
                      <a16:colId xmlns:a16="http://schemas.microsoft.com/office/drawing/2014/main" val="2326638808"/>
                    </a:ext>
                  </a:extLst>
                </a:gridCol>
                <a:gridCol w="576000">
                  <a:extLst>
                    <a:ext uri="{9D8B030D-6E8A-4147-A177-3AD203B41FA5}">
                      <a16:colId xmlns:a16="http://schemas.microsoft.com/office/drawing/2014/main" val="1030738123"/>
                    </a:ext>
                  </a:extLst>
                </a:gridCol>
                <a:gridCol w="576000">
                  <a:extLst>
                    <a:ext uri="{9D8B030D-6E8A-4147-A177-3AD203B41FA5}">
                      <a16:colId xmlns:a16="http://schemas.microsoft.com/office/drawing/2014/main" val="3826352084"/>
                    </a:ext>
                  </a:extLst>
                </a:gridCol>
                <a:gridCol w="576000">
                  <a:extLst>
                    <a:ext uri="{9D8B030D-6E8A-4147-A177-3AD203B41FA5}">
                      <a16:colId xmlns:a16="http://schemas.microsoft.com/office/drawing/2014/main" val="4170250110"/>
                    </a:ext>
                  </a:extLst>
                </a:gridCol>
                <a:gridCol w="576000">
                  <a:extLst>
                    <a:ext uri="{9D8B030D-6E8A-4147-A177-3AD203B41FA5}">
                      <a16:colId xmlns:a16="http://schemas.microsoft.com/office/drawing/2014/main" val="50139066"/>
                    </a:ext>
                  </a:extLst>
                </a:gridCol>
                <a:gridCol w="576000">
                  <a:extLst>
                    <a:ext uri="{9D8B030D-6E8A-4147-A177-3AD203B41FA5}">
                      <a16:colId xmlns:a16="http://schemas.microsoft.com/office/drawing/2014/main" val="1268369257"/>
                    </a:ext>
                  </a:extLst>
                </a:gridCol>
              </a:tblGrid>
              <a:tr h="432000">
                <a:tc>
                  <a:txBody>
                    <a:bodyPr/>
                    <a:lstStyle/>
                    <a:p>
                      <a:pPr algn="ctr"/>
                      <a:endParaRPr lang="zh-CN" altLang="en-US" sz="1400" dirty="0">
                        <a:latin typeface="Arial" panose="020B0604020202020204" pitchFamily="34" charset="0"/>
                        <a:cs typeface="Arial" panose="020B0604020202020204" pitchFamily="34" charset="0"/>
                      </a:endParaRPr>
                    </a:p>
                  </a:txBody>
                  <a:tcPr anchor="ctr"/>
                </a:tc>
                <a:tc>
                  <a:txBody>
                    <a:bodyPr/>
                    <a:lstStyle/>
                    <a:p>
                      <a:pPr algn="ctr"/>
                      <a:r>
                        <a:rPr lang="en-US" altLang="zh-CN" sz="1050" b="1" dirty="0">
                          <a:latin typeface="Arial" panose="020B0604020202020204" pitchFamily="34" charset="0"/>
                          <a:cs typeface="Arial" panose="020B0604020202020204" pitchFamily="34" charset="0"/>
                        </a:rPr>
                        <a:t>2023</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2024</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2025</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2026</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2027</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2028</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2029</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2030</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2031</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2032</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2033</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2034-2035</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2036-2045</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2046-2047</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2048</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en-US" altLang="zh-CN" sz="1050" b="1" dirty="0">
                          <a:latin typeface="Arial" panose="020B0604020202020204" pitchFamily="34" charset="0"/>
                          <a:cs typeface="Arial" panose="020B0604020202020204" pitchFamily="34" charset="0"/>
                        </a:rPr>
                        <a:t>2049-2053</a:t>
                      </a:r>
                      <a:endParaRPr lang="zh-CN" altLang="en-US" sz="1050" b="1" dirty="0">
                        <a:latin typeface="Arial" panose="020B0604020202020204" pitchFamily="34" charset="0"/>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4035111075"/>
                  </a:ext>
                </a:extLst>
              </a:tr>
              <a:tr h="216000">
                <a:tc>
                  <a:txBody>
                    <a:bodyPr/>
                    <a:lstStyle/>
                    <a:p>
                      <a:r>
                        <a:rPr lang="en-US" altLang="zh-CN" sz="1200" b="1" dirty="0">
                          <a:latin typeface="Arial" panose="020B0604020202020204" pitchFamily="34" charset="0"/>
                          <a:cs typeface="Arial" panose="020B0604020202020204" pitchFamily="34" charset="0"/>
                        </a:rPr>
                        <a:t>EDR</a:t>
                      </a:r>
                      <a:endParaRPr lang="zh-CN" altLang="en-US" sz="12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gridSpan="4">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5"/>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5"/>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5"/>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5"/>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39378614"/>
                  </a:ext>
                </a:extLst>
              </a:tr>
              <a:tr h="279472">
                <a:tc>
                  <a:txBody>
                    <a:bodyPr/>
                    <a:lstStyle/>
                    <a:p>
                      <a:r>
                        <a:rPr lang="en-US" altLang="zh-CN" sz="1200" b="1" dirty="0">
                          <a:latin typeface="Arial" panose="020B0604020202020204" pitchFamily="34" charset="0"/>
                          <a:cs typeface="Arial" panose="020B0604020202020204" pitchFamily="34" charset="0"/>
                        </a:rPr>
                        <a:t>Civil construction</a:t>
                      </a:r>
                      <a:endParaRPr lang="zh-CN" altLang="en-US" sz="120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gridSpan="6">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FFC000"/>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529300434"/>
                  </a:ext>
                </a:extLst>
              </a:tr>
              <a:tr h="2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Arial" panose="020B0604020202020204" pitchFamily="34" charset="0"/>
                          <a:cs typeface="Arial" panose="020B0604020202020204" pitchFamily="34" charset="0"/>
                        </a:rPr>
                        <a:t>Acc. construction &amp; installation </a:t>
                      </a:r>
                      <a:endParaRPr lang="zh-CN" altLang="en-US" sz="120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gridSpan="7">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rgbClr val="0070C0"/>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86122398"/>
                  </a:ext>
                </a:extLst>
              </a:tr>
              <a:tr h="216000">
                <a:tc>
                  <a:txBody>
                    <a:bodyPr/>
                    <a:lstStyle/>
                    <a:p>
                      <a:r>
                        <a:rPr lang="en-US" altLang="zh-CN" sz="1200" b="1" dirty="0">
                          <a:latin typeface="Arial" panose="020B0604020202020204" pitchFamily="34" charset="0"/>
                          <a:cs typeface="Arial" panose="020B0604020202020204" pitchFamily="34" charset="0"/>
                        </a:rPr>
                        <a:t>Commission &amp; operation</a:t>
                      </a:r>
                      <a:endParaRPr lang="zh-CN" altLang="en-US" sz="1200" b="1"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050" dirty="0">
                        <a:solidFill>
                          <a:schemeClr val="bg1"/>
                        </a:solidFill>
                        <a:latin typeface="Arial" panose="020B0604020202020204" pitchFamily="34" charset="0"/>
                        <a:cs typeface="Arial" panose="020B0604020202020204" pitchFamily="34" charset="0"/>
                      </a:endParaRPr>
                    </a:p>
                  </a:txBody>
                  <a:tcPr anchor="ctr">
                    <a:solidFill>
                      <a:srgbClr val="007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050" b="1" dirty="0">
                          <a:solidFill>
                            <a:schemeClr val="bg1"/>
                          </a:solidFill>
                          <a:latin typeface="Arial" panose="020B0604020202020204" pitchFamily="34" charset="0"/>
                          <a:cs typeface="Arial" panose="020B0604020202020204" pitchFamily="34" charset="0"/>
                        </a:rPr>
                        <a:t>H</a:t>
                      </a:r>
                      <a:endParaRPr lang="zh-CN" altLang="en-US" sz="1050" b="1" dirty="0">
                        <a:solidFill>
                          <a:schemeClr val="bg1"/>
                        </a:solidFill>
                        <a:latin typeface="Arial" panose="020B0604020202020204" pitchFamily="34" charset="0"/>
                        <a:cs typeface="Arial" panose="020B0604020202020204" pitchFamily="34" charset="0"/>
                      </a:endParaRPr>
                    </a:p>
                  </a:txBody>
                  <a:tcPr anchor="ctr">
                    <a:solidFill>
                      <a:srgbClr val="00B050"/>
                    </a:solidFill>
                  </a:tcPr>
                </a:tc>
                <a:tc>
                  <a:txBody>
                    <a:bodyPr/>
                    <a:lstStyle/>
                    <a:p>
                      <a:pPr algn="ctr"/>
                      <a:r>
                        <a:rPr lang="en-US" altLang="zh-CN" sz="1050" b="1" dirty="0">
                          <a:solidFill>
                            <a:schemeClr val="bg1"/>
                          </a:solidFill>
                          <a:latin typeface="Arial" panose="020B0604020202020204" pitchFamily="34" charset="0"/>
                          <a:cs typeface="Arial" panose="020B0604020202020204" pitchFamily="34" charset="0"/>
                        </a:rPr>
                        <a:t>Z</a:t>
                      </a:r>
                      <a:endParaRPr lang="zh-CN" altLang="en-US" sz="1050" b="1" dirty="0">
                        <a:solidFill>
                          <a:schemeClr val="bg1"/>
                        </a:solidFill>
                        <a:latin typeface="Arial" panose="020B0604020202020204" pitchFamily="34" charset="0"/>
                        <a:cs typeface="Arial" panose="020B0604020202020204" pitchFamily="34" charset="0"/>
                      </a:endParaRPr>
                    </a:p>
                  </a:txBody>
                  <a:tcPr anchor="ctr">
                    <a:solidFill>
                      <a:srgbClr val="00B050"/>
                    </a:solidFill>
                  </a:tcPr>
                </a:tc>
                <a:tc>
                  <a:txBody>
                    <a:bodyPr/>
                    <a:lstStyle/>
                    <a:p>
                      <a:pPr algn="ctr"/>
                      <a:r>
                        <a:rPr lang="en-US" altLang="zh-CN" sz="1050" b="1" dirty="0">
                          <a:solidFill>
                            <a:schemeClr val="bg1"/>
                          </a:solidFill>
                          <a:latin typeface="Arial" panose="020B0604020202020204" pitchFamily="34" charset="0"/>
                          <a:cs typeface="Arial" panose="020B0604020202020204" pitchFamily="34" charset="0"/>
                        </a:rPr>
                        <a:t>W</a:t>
                      </a:r>
                      <a:endParaRPr lang="zh-CN" altLang="en-US" sz="1050" b="1" dirty="0">
                        <a:solidFill>
                          <a:schemeClr val="bg1"/>
                        </a:solidFill>
                        <a:latin typeface="Arial" panose="020B0604020202020204" pitchFamily="34" charset="0"/>
                        <a:cs typeface="Arial" panose="020B0604020202020204" pitchFamily="34" charset="0"/>
                      </a:endParaRPr>
                    </a:p>
                  </a:txBody>
                  <a:tcPr anchor="ctr">
                    <a:solidFill>
                      <a:srgbClr val="00B050"/>
                    </a:solidFill>
                  </a:tcPr>
                </a:tc>
                <a:tc>
                  <a:txBody>
                    <a:bodyPr/>
                    <a:lstStyle/>
                    <a:p>
                      <a:pPr algn="ctr"/>
                      <a:r>
                        <a:rPr lang="en-US" altLang="zh-CN" sz="1050" b="1" dirty="0">
                          <a:solidFill>
                            <a:schemeClr val="bg1"/>
                          </a:solidFill>
                          <a:latin typeface="Arial" panose="020B0604020202020204" pitchFamily="34" charset="0"/>
                          <a:cs typeface="Arial" panose="020B0604020202020204" pitchFamily="34" charset="0"/>
                        </a:rPr>
                        <a:t>ttbar</a:t>
                      </a:r>
                      <a:endParaRPr lang="zh-CN" altLang="en-US" sz="1050" b="1" dirty="0">
                        <a:solidFill>
                          <a:schemeClr val="bg1"/>
                        </a:solidFill>
                        <a:latin typeface="Arial" panose="020B0604020202020204" pitchFamily="34" charset="0"/>
                        <a:cs typeface="Arial" panose="020B0604020202020204" pitchFamily="34" charset="0"/>
                      </a:endParaRPr>
                    </a:p>
                  </a:txBody>
                  <a:tcPr anchor="ctr">
                    <a:solidFill>
                      <a:srgbClr val="00B050"/>
                    </a:solidFill>
                  </a:tcPr>
                </a:tc>
                <a:extLst>
                  <a:ext uri="{0D108BD9-81ED-4DB2-BD59-A6C34878D82A}">
                    <a16:rowId xmlns:a16="http://schemas.microsoft.com/office/drawing/2014/main" val="3763847334"/>
                  </a:ext>
                </a:extLst>
              </a:tr>
              <a:tr h="341929">
                <a:tc>
                  <a:txBody>
                    <a:bodyPr/>
                    <a:lstStyle/>
                    <a:p>
                      <a:r>
                        <a:rPr lang="en-US" altLang="zh-CN" sz="1200" b="1" dirty="0">
                          <a:latin typeface="Arial" panose="020B0604020202020204" pitchFamily="34" charset="0"/>
                          <a:cs typeface="Arial" panose="020B0604020202020204" pitchFamily="34" charset="0"/>
                        </a:rPr>
                        <a:t>SRF system engineering design</a:t>
                      </a:r>
                      <a:endParaRPr lang="zh-CN" altLang="en-US" sz="12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gridSpan="4">
                  <a:txBody>
                    <a:bodyPr/>
                    <a:lstStyle/>
                    <a:p>
                      <a:pPr algn="l"/>
                      <a:r>
                        <a:rPr lang="en-US" altLang="zh-CN" sz="800" b="1" dirty="0">
                          <a:latin typeface="Arial" panose="020B0604020202020204" pitchFamily="34" charset="0"/>
                          <a:cs typeface="Arial" panose="020B0604020202020204" pitchFamily="34" charset="0"/>
                        </a:rPr>
                        <a:t>Layout, cost, module, beam-cavity, LLRF, interfaces …</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4">
                        <a:lumMod val="60000"/>
                        <a:lumOff val="40000"/>
                      </a:schemeClr>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4">
                        <a:lumMod val="60000"/>
                        <a:lumOff val="40000"/>
                      </a:schemeClr>
                    </a:solidFill>
                  </a:tcPr>
                </a:tc>
                <a:tc hMerge="1">
                  <a:txBody>
                    <a:bodyPr/>
                    <a:lstStyle/>
                    <a:p>
                      <a:pPr algn="ctr"/>
                      <a:endParaRPr lang="zh-CN" altLang="en-US" sz="1050" dirty="0">
                        <a:latin typeface="Arial" panose="020B0604020202020204" pitchFamily="34" charset="0"/>
                        <a:cs typeface="Arial" panose="020B0604020202020204" pitchFamily="34" charset="0"/>
                      </a:endParaRPr>
                    </a:p>
                  </a:txBody>
                  <a:tcPr anchor="ctr">
                    <a:solidFill>
                      <a:schemeClr val="accent4">
                        <a:lumMod val="60000"/>
                        <a:lumOff val="40000"/>
                      </a:schemeClr>
                    </a:solidFill>
                  </a:tcP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105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098142550"/>
                  </a:ext>
                </a:extLst>
              </a:tr>
              <a:tr h="341929">
                <a:tc>
                  <a:txBody>
                    <a:bodyPr/>
                    <a:lstStyle/>
                    <a:p>
                      <a:r>
                        <a:rPr lang="en-US" altLang="zh-CN" sz="1200" b="1" dirty="0">
                          <a:latin typeface="Arial" panose="020B0604020202020204" pitchFamily="34" charset="0"/>
                          <a:cs typeface="Arial" panose="020B0604020202020204" pitchFamily="34" charset="0"/>
                        </a:rPr>
                        <a:t>650 MHz test module (2x2-cell)</a:t>
                      </a:r>
                      <a:endParaRPr lang="zh-CN" altLang="en-US" sz="12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gridSpan="3">
                  <a:txBody>
                    <a:bodyPr/>
                    <a:lstStyle/>
                    <a:p>
                      <a:pPr algn="ctr"/>
                      <a:r>
                        <a:rPr lang="en-US" altLang="zh-CN" sz="800" b="1" dirty="0">
                          <a:latin typeface="Arial" panose="020B0604020202020204" pitchFamily="34" charset="0"/>
                          <a:cs typeface="Arial" panose="020B0604020202020204" pitchFamily="34" charset="0"/>
                        </a:rPr>
                        <a:t>TCM beam operation, install high Q </a:t>
                      </a:r>
                      <a:r>
                        <a:rPr lang="en-US" altLang="zh-CN" sz="800" b="1" dirty="0" err="1">
                          <a:latin typeface="Arial" panose="020B0604020202020204" pitchFamily="34" charset="0"/>
                          <a:cs typeface="Arial" panose="020B0604020202020204" pitchFamily="34" charset="0"/>
                        </a:rPr>
                        <a:t>cav</a:t>
                      </a:r>
                      <a:r>
                        <a:rPr lang="en-US" altLang="zh-CN" sz="800" b="1" dirty="0">
                          <a:latin typeface="Arial" panose="020B0604020202020204" pitchFamily="34" charset="0"/>
                          <a:cs typeface="Arial" panose="020B0604020202020204" pitchFamily="34" charset="0"/>
                        </a:rPr>
                        <a:t> &amp; variable coupler</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endParaRPr lang="zh-CN" altLang="en-US" sz="1050" dirty="0">
                        <a:latin typeface="Arial" panose="020B0604020202020204" pitchFamily="34" charset="0"/>
                        <a:cs typeface="Arial" panose="020B0604020202020204" pitchFamily="34" charset="0"/>
                      </a:endParaRPr>
                    </a:p>
                  </a:txBody>
                  <a:tcPr anchor="ctr"/>
                </a:tc>
                <a:tc hMerge="1">
                  <a:txBody>
                    <a:bodyPr/>
                    <a:lstStyle/>
                    <a:p>
                      <a:endParaRPr lang="zh-CN" altLang="en-US" sz="105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232932811"/>
                  </a:ext>
                </a:extLst>
              </a:tr>
              <a:tr h="341929">
                <a:tc>
                  <a:txBody>
                    <a:bodyPr/>
                    <a:lstStyle/>
                    <a:p>
                      <a:r>
                        <a:rPr lang="en-US" altLang="zh-CN" sz="1200" b="1" dirty="0">
                          <a:solidFill>
                            <a:srgbClr val="FF0000"/>
                          </a:solidFill>
                          <a:latin typeface="Arial" panose="020B0604020202020204" pitchFamily="34" charset="0"/>
                          <a:cs typeface="Arial" panose="020B0604020202020204" pitchFamily="34" charset="0"/>
                        </a:rPr>
                        <a:t>650 MHz H module (6x2-cell)</a:t>
                      </a:r>
                      <a:endParaRPr lang="zh-CN" altLang="en-US" sz="1200" b="1" dirty="0">
                        <a:solidFill>
                          <a:srgbClr val="FF0000"/>
                        </a:solidFill>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a:txBody>
                    <a:bodyPr/>
                    <a:lstStyle/>
                    <a:p>
                      <a:pPr algn="ctr"/>
                      <a:endParaRPr lang="zh-CN" altLang="en-US" sz="800" b="1" dirty="0">
                        <a:latin typeface="Arial" panose="020B0604020202020204" pitchFamily="34" charset="0"/>
                        <a:cs typeface="Arial" panose="020B0604020202020204" pitchFamily="34" charset="0"/>
                      </a:endParaRPr>
                    </a:p>
                  </a:txBody>
                  <a:tcPr anchor="ctr">
                    <a:solidFill>
                      <a:schemeClr val="bg1"/>
                    </a:solidFill>
                  </a:tcPr>
                </a:tc>
                <a:tc gridSpan="2">
                  <a:txBody>
                    <a:bodyPr/>
                    <a:lstStyle/>
                    <a:p>
                      <a:pPr algn="ctr"/>
                      <a:r>
                        <a:rPr lang="en-US" altLang="zh-CN" sz="800" b="1" dirty="0">
                          <a:latin typeface="Arial" panose="020B0604020202020204" pitchFamily="34" charset="0"/>
                          <a:cs typeface="Arial" panose="020B0604020202020204" pitchFamily="34" charset="0"/>
                        </a:rPr>
                        <a:t>PCM design, fabrication and test</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hMerge="1">
                  <a:txBody>
                    <a:bodyPr/>
                    <a:lstStyle/>
                    <a:p>
                      <a:endParaRPr lang="zh-CN" altLang="en-US" sz="800" dirty="0">
                        <a:latin typeface="Arial" panose="020B0604020202020204" pitchFamily="34" charset="0"/>
                        <a:cs typeface="Arial" panose="020B0604020202020204" pitchFamily="34" charset="0"/>
                      </a:endParaRPr>
                    </a:p>
                  </a:txBody>
                  <a:tcPr anchor="ctr"/>
                </a:tc>
                <a:tc gridSpan="2">
                  <a:txBody>
                    <a:bodyPr/>
                    <a:lstStyle/>
                    <a:p>
                      <a:pPr algn="ctr"/>
                      <a:r>
                        <a:rPr lang="en-US" altLang="zh-CN" sz="800" b="1" dirty="0">
                          <a:latin typeface="Arial" panose="020B0604020202020204" pitchFamily="34" charset="0"/>
                          <a:cs typeface="Arial" panose="020B0604020202020204" pitchFamily="34" charset="0"/>
                        </a:rPr>
                        <a:t>Improvement and prepare production</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hMerge="1">
                  <a:txBody>
                    <a:bodyPr/>
                    <a:lstStyle/>
                    <a:p>
                      <a:pPr algn="ctr"/>
                      <a:r>
                        <a:rPr lang="en-US" altLang="zh-CN" sz="800" b="1" dirty="0">
                          <a:latin typeface="Arial" panose="020B0604020202020204" pitchFamily="34" charset="0"/>
                          <a:cs typeface="Arial" panose="020B0604020202020204" pitchFamily="34" charset="0"/>
                        </a:rPr>
                        <a:t>Prepare</a:t>
                      </a:r>
                      <a:endParaRPr lang="zh-CN" altLang="en-US" sz="800" b="1" dirty="0">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Production of </a:t>
                      </a:r>
                      <a:r>
                        <a:rPr lang="en-US" altLang="zh-CN" sz="800" b="1" dirty="0">
                          <a:solidFill>
                            <a:srgbClr val="FF0000"/>
                          </a:solidFill>
                          <a:latin typeface="Arial" panose="020B0604020202020204" pitchFamily="34" charset="0"/>
                          <a:cs typeface="Arial" panose="020B0604020202020204" pitchFamily="34" charset="0"/>
                        </a:rPr>
                        <a:t>32 CM / 192 2-cell CAV</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for 30 MW H</a:t>
                      </a:r>
                      <a:endParaRPr lang="zh-CN" altLang="en-US" sz="800" b="1" dirty="0">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3">
                  <a:txBody>
                    <a:bodyPr/>
                    <a:lstStyle/>
                    <a:p>
                      <a:pPr algn="ctr"/>
                      <a:r>
                        <a:rPr lang="en-US" altLang="zh-CN" sz="800" b="1" dirty="0">
                          <a:latin typeface="Arial" panose="020B0604020202020204" pitchFamily="34" charset="0"/>
                          <a:cs typeface="Arial" panose="020B0604020202020204" pitchFamily="34" charset="0"/>
                        </a:rPr>
                        <a:t>Installation,</a:t>
                      </a:r>
                    </a:p>
                    <a:p>
                      <a:pPr algn="ctr"/>
                      <a:r>
                        <a:rPr lang="en-US" altLang="zh-CN" sz="800" b="1" dirty="0">
                          <a:latin typeface="Arial" panose="020B0604020202020204" pitchFamily="34" charset="0"/>
                          <a:cs typeface="Arial" panose="020B0604020202020204" pitchFamily="34" charset="0"/>
                        </a:rPr>
                        <a:t>Commissioning</a:t>
                      </a:r>
                      <a:endParaRPr lang="zh-CN" altLang="en-US" sz="8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r>
                        <a:rPr lang="en-US" altLang="zh-CN" sz="800" b="1" dirty="0">
                          <a:latin typeface="Arial" panose="020B0604020202020204" pitchFamily="34" charset="0"/>
                          <a:cs typeface="Arial" panose="020B0604020202020204" pitchFamily="34" charset="0"/>
                        </a:rPr>
                        <a:t>Op &amp; +</a:t>
                      </a:r>
                      <a:r>
                        <a:rPr lang="en-US" altLang="zh-CN" sz="800" b="1" dirty="0">
                          <a:solidFill>
                            <a:srgbClr val="FF0000"/>
                          </a:solidFill>
                          <a:latin typeface="Arial" panose="020B0604020202020204" pitchFamily="34" charset="0"/>
                          <a:cs typeface="Arial" panose="020B0604020202020204" pitchFamily="34" charset="0"/>
                        </a:rPr>
                        <a:t>24 CM</a:t>
                      </a:r>
                      <a:endParaRPr lang="zh-CN" altLang="en-US" sz="800" b="1" dirty="0">
                        <a:solidFill>
                          <a:srgbClr val="FF0000"/>
                        </a:solidFill>
                        <a:latin typeface="Arial" panose="020B0604020202020204" pitchFamily="34" charset="0"/>
                        <a:cs typeface="Arial" panose="020B0604020202020204" pitchFamily="34" charset="0"/>
                      </a:endParaRPr>
                    </a:p>
                  </a:txBody>
                  <a:tcPr anchor="ctr">
                    <a:solidFill>
                      <a:schemeClr val="accent5">
                        <a:lumMod val="20000"/>
                        <a:lumOff val="80000"/>
                      </a:schemeClr>
                    </a:solidFill>
                  </a:tcPr>
                </a:tc>
                <a:tc gridSpan="3">
                  <a:txBody>
                    <a:bodyPr/>
                    <a:lstStyle/>
                    <a:p>
                      <a:pPr algn="ctr"/>
                      <a:r>
                        <a:rPr lang="en-US" altLang="zh-CN" sz="800" b="1" dirty="0">
                          <a:latin typeface="Arial" panose="020B0604020202020204" pitchFamily="34" charset="0"/>
                          <a:cs typeface="Arial" panose="020B0604020202020204" pitchFamily="34" charset="0"/>
                        </a:rPr>
                        <a:t>Operation</a:t>
                      </a:r>
                      <a:endParaRPr lang="zh-CN" altLang="en-US" sz="800" b="1" dirty="0">
                        <a:latin typeface="Arial" panose="020B0604020202020204" pitchFamily="34" charset="0"/>
                        <a:cs typeface="Arial" panose="020B0604020202020204" pitchFamily="34" charset="0"/>
                      </a:endParaRPr>
                    </a:p>
                  </a:txBody>
                  <a:tcPr anchor="ctr">
                    <a:solidFill>
                      <a:schemeClr val="accent5">
                        <a:lumMod val="20000"/>
                        <a:lumOff val="80000"/>
                      </a:schemeClr>
                    </a:solidFill>
                  </a:tcPr>
                </a:tc>
                <a:tc hMerge="1">
                  <a:txBody>
                    <a:bodyPr/>
                    <a:lstStyle/>
                    <a:p>
                      <a:pPr algn="ctr"/>
                      <a:r>
                        <a:rPr lang="en-US" altLang="zh-CN" sz="800" dirty="0">
                          <a:latin typeface="Arial" panose="020B0604020202020204" pitchFamily="34" charset="0"/>
                          <a:cs typeface="Arial" panose="020B0604020202020204" pitchFamily="34" charset="0"/>
                        </a:rPr>
                        <a:t>Op</a:t>
                      </a: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r>
                        <a:rPr lang="en-US" altLang="zh-CN" sz="800" dirty="0">
                          <a:latin typeface="Arial" panose="020B0604020202020204" pitchFamily="34" charset="0"/>
                          <a:cs typeface="Arial" panose="020B0604020202020204" pitchFamily="34" charset="0"/>
                        </a:rPr>
                        <a:t>Op</a:t>
                      </a:r>
                      <a:endParaRPr lang="zh-CN" altLang="en-US" sz="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202280355"/>
                  </a:ext>
                </a:extLst>
              </a:tr>
              <a:tr h="132822">
                <a:tc>
                  <a:txBody>
                    <a:bodyPr/>
                    <a:lstStyle/>
                    <a:p>
                      <a:r>
                        <a:rPr lang="en-US" altLang="zh-CN" sz="1200" b="1" dirty="0">
                          <a:latin typeface="Arial" panose="020B0604020202020204" pitchFamily="34" charset="0"/>
                          <a:cs typeface="Arial" panose="020B0604020202020204" pitchFamily="34" charset="0"/>
                        </a:rPr>
                        <a:t>1.3 GHz H module</a:t>
                      </a:r>
                      <a:endParaRPr lang="zh-CN" altLang="en-US" sz="12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a:txBody>
                    <a:bodyPr/>
                    <a:lstStyle/>
                    <a:p>
                      <a:pPr algn="ctr"/>
                      <a:r>
                        <a:rPr lang="en-US" altLang="zh-CN" sz="800" b="1" dirty="0">
                          <a:latin typeface="Arial" panose="020B0604020202020204" pitchFamily="34" charset="0"/>
                          <a:cs typeface="Arial" panose="020B0604020202020204" pitchFamily="34" charset="0"/>
                        </a:rPr>
                        <a:t>High Q module</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Production of modules with SCM and BPM</a:t>
                      </a:r>
                    </a:p>
                  </a:txBody>
                  <a:tcPr anchor="ctr">
                    <a:solidFill>
                      <a:schemeClr val="accent3">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err="1">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pCM</a:t>
                      </a:r>
                      <a:r>
                        <a:rPr kumimoji="0" lang="en-US" altLang="zh-CN" sz="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fabrication</a:t>
                      </a: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err="1">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pCM</a:t>
                      </a:r>
                      <a:r>
                        <a:rPr kumimoji="0" lang="en-US" altLang="zh-CN" sz="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fab</a:t>
                      </a:r>
                      <a:endParaRPr kumimoji="0" lang="zh-CN" altLang="en-US" sz="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txBody>
                  <a:tcPr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err="1">
                          <a:latin typeface="Arial" panose="020B0604020202020204" pitchFamily="34" charset="0"/>
                          <a:cs typeface="Arial" panose="020B0604020202020204" pitchFamily="34" charset="0"/>
                        </a:rPr>
                        <a:t>pCM</a:t>
                      </a:r>
                      <a:r>
                        <a:rPr lang="en-US" altLang="zh-CN" sz="800" b="1" dirty="0">
                          <a:latin typeface="Arial" panose="020B0604020202020204" pitchFamily="34" charset="0"/>
                          <a:cs typeface="Arial" panose="020B0604020202020204" pitchFamily="34" charset="0"/>
                        </a:rPr>
                        <a:t> test</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Production of</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solidFill>
                            <a:srgbClr val="FF0000"/>
                          </a:solidFill>
                          <a:latin typeface="Arial" panose="020B0604020202020204" pitchFamily="34" charset="0"/>
                          <a:cs typeface="Arial" panose="020B0604020202020204" pitchFamily="34" charset="0"/>
                        </a:rPr>
                        <a:t>12 CM / 96 9-cell CAV</a:t>
                      </a:r>
                      <a:endParaRPr lang="zh-CN" altLang="en-US" sz="800" b="1" dirty="0">
                        <a:solidFill>
                          <a:srgbClr val="FF0000"/>
                        </a:solidFill>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3">
                  <a:txBody>
                    <a:bodyPr/>
                    <a:lstStyle/>
                    <a:p>
                      <a:pPr algn="ctr"/>
                      <a:r>
                        <a:rPr lang="en-US" altLang="zh-CN" sz="800" b="1" dirty="0">
                          <a:latin typeface="Arial" panose="020B0604020202020204" pitchFamily="34" charset="0"/>
                          <a:cs typeface="Arial" panose="020B0604020202020204" pitchFamily="34" charset="0"/>
                        </a:rPr>
                        <a:t>Installation,</a:t>
                      </a:r>
                    </a:p>
                    <a:p>
                      <a:pPr algn="ctr"/>
                      <a:r>
                        <a:rPr lang="en-US" altLang="zh-CN" sz="800" b="1" dirty="0">
                          <a:latin typeface="Arial" panose="020B0604020202020204" pitchFamily="34" charset="0"/>
                          <a:cs typeface="Arial" panose="020B0604020202020204" pitchFamily="34" charset="0"/>
                        </a:rPr>
                        <a:t>Commissioning</a:t>
                      </a:r>
                      <a:endParaRPr lang="zh-CN" altLang="en-US" sz="8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4">
                  <a:txBody>
                    <a:bodyPr/>
                    <a:lstStyle/>
                    <a:p>
                      <a:pPr algn="ctr"/>
                      <a:r>
                        <a:rPr lang="en-US" altLang="zh-CN" sz="800" b="1" dirty="0">
                          <a:latin typeface="Arial" panose="020B0604020202020204" pitchFamily="34" charset="0"/>
                          <a:cs typeface="Arial" panose="020B0604020202020204" pitchFamily="34" charset="0"/>
                        </a:rPr>
                        <a:t>Operation</a:t>
                      </a:r>
                      <a:endParaRPr lang="zh-CN" altLang="en-US" sz="800" b="1" dirty="0">
                        <a:latin typeface="Arial" panose="020B0604020202020204" pitchFamily="34" charset="0"/>
                        <a:cs typeface="Arial" panose="020B0604020202020204" pitchFamily="34" charset="0"/>
                      </a:endParaRPr>
                    </a:p>
                  </a:txBody>
                  <a:tcPr anchor="ctr">
                    <a:solidFill>
                      <a:schemeClr val="accent5">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4244183799"/>
                  </a:ext>
                </a:extLst>
              </a:tr>
              <a:tr h="3419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Arial" panose="020B0604020202020204" pitchFamily="34" charset="0"/>
                          <a:cs typeface="Arial" panose="020B0604020202020204" pitchFamily="34" charset="0"/>
                        </a:rPr>
                        <a:t>1.3 GHz Z module (high current)</a:t>
                      </a:r>
                      <a:endParaRPr lang="zh-CN" altLang="en-US" sz="1200" b="1" dirty="0">
                        <a:latin typeface="Arial" panose="020B0604020202020204" pitchFamily="34" charset="0"/>
                        <a:cs typeface="Arial" panose="020B0604020202020204" pitchFamily="34" charset="0"/>
                      </a:endParaRPr>
                    </a:p>
                  </a:txBody>
                  <a:tcPr anchor="ctr">
                    <a:noFill/>
                  </a:tcPr>
                </a:tc>
                <a:tc>
                  <a:txBody>
                    <a:bodyPr/>
                    <a:lstStyle/>
                    <a:p>
                      <a:pPr algn="ctr"/>
                      <a:endParaRPr lang="zh-CN" altLang="en-US" sz="800" b="1" dirty="0">
                        <a:latin typeface="Arial" panose="020B0604020202020204" pitchFamily="34" charset="0"/>
                        <a:cs typeface="Arial" panose="020B0604020202020204" pitchFamily="34" charset="0"/>
                      </a:endParaRPr>
                    </a:p>
                  </a:txBody>
                  <a:tcPr anchor="ct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Design and R&amp;D</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pCM fabrication</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pCM test</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2">
                  <a:txBody>
                    <a:bodyPr/>
                    <a:lstStyle/>
                    <a:p>
                      <a:pPr algn="ctr"/>
                      <a:r>
                        <a:rPr lang="en-US" altLang="zh-CN" sz="800" b="1" dirty="0">
                          <a:latin typeface="Arial" panose="020B0604020202020204" pitchFamily="34" charset="0"/>
                          <a:cs typeface="Arial" panose="020B0604020202020204" pitchFamily="34" charset="0"/>
                        </a:rPr>
                        <a:t>Production of </a:t>
                      </a:r>
                      <a:r>
                        <a:rPr lang="en-US" altLang="zh-CN" sz="800" b="1" dirty="0">
                          <a:solidFill>
                            <a:srgbClr val="FF0000"/>
                          </a:solidFill>
                          <a:latin typeface="Arial" panose="020B0604020202020204" pitchFamily="34" charset="0"/>
                          <a:cs typeface="Arial" panose="020B0604020202020204" pitchFamily="34" charset="0"/>
                        </a:rPr>
                        <a:t>4 CM / 32 9-cell CAV </a:t>
                      </a:r>
                      <a:endParaRPr lang="zh-CN" altLang="en-US" sz="800" b="1" dirty="0">
                        <a:solidFill>
                          <a:srgbClr val="FF0000"/>
                        </a:solidFill>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2">
                  <a:txBody>
                    <a:bodyPr/>
                    <a:lstStyle/>
                    <a:p>
                      <a:pPr algn="ctr"/>
                      <a:r>
                        <a:rPr lang="en-US" altLang="zh-CN" sz="800" b="1" dirty="0">
                          <a:latin typeface="Arial" panose="020B0604020202020204" pitchFamily="34" charset="0"/>
                          <a:cs typeface="Arial" panose="020B0604020202020204" pitchFamily="34" charset="0"/>
                        </a:rPr>
                        <a:t>Installation,</a:t>
                      </a:r>
                    </a:p>
                    <a:p>
                      <a:pPr algn="ctr"/>
                      <a:r>
                        <a:rPr lang="en-US" altLang="zh-CN" sz="800" b="1" dirty="0">
                          <a:latin typeface="Arial" panose="020B0604020202020204" pitchFamily="34" charset="0"/>
                          <a:cs typeface="Arial" panose="020B0604020202020204" pitchFamily="34" charset="0"/>
                        </a:rPr>
                        <a:t>Commissioning</a:t>
                      </a:r>
                      <a:endParaRPr lang="zh-CN" altLang="en-US" sz="800" b="1" dirty="0">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4">
                  <a:txBody>
                    <a:bodyPr/>
                    <a:lstStyle/>
                    <a:p>
                      <a:pPr algn="ctr"/>
                      <a:r>
                        <a:rPr lang="en-US" altLang="zh-CN" sz="800" b="1" dirty="0">
                          <a:latin typeface="Arial" panose="020B0604020202020204" pitchFamily="34" charset="0"/>
                          <a:cs typeface="Arial" panose="020B0604020202020204" pitchFamily="34" charset="0"/>
                        </a:rPr>
                        <a:t>Operation</a:t>
                      </a:r>
                      <a:endParaRPr lang="zh-CN" altLang="en-US" sz="800" b="1" dirty="0">
                        <a:latin typeface="Arial" panose="020B0604020202020204" pitchFamily="34" charset="0"/>
                        <a:cs typeface="Arial" panose="020B0604020202020204" pitchFamily="34" charset="0"/>
                      </a:endParaRPr>
                    </a:p>
                  </a:txBody>
                  <a:tcPr anchor="ctr">
                    <a:solidFill>
                      <a:schemeClr val="accent5">
                        <a:lumMod val="20000"/>
                        <a:lumOff val="8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dirty="0">
                          <a:latin typeface="Arial" panose="020B0604020202020204" pitchFamily="34" charset="0"/>
                          <a:cs typeface="Arial" panose="020B0604020202020204" pitchFamily="34" charset="0"/>
                        </a:rPr>
                        <a:t>Op</a:t>
                      </a: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21630948"/>
                  </a:ext>
                </a:extLst>
              </a:tr>
              <a:tr h="341929">
                <a:tc>
                  <a:txBody>
                    <a:bodyPr/>
                    <a:lstStyle/>
                    <a:p>
                      <a:r>
                        <a:rPr lang="en-US" altLang="zh-CN" sz="1200" b="1" dirty="0">
                          <a:latin typeface="Arial" panose="020B0604020202020204" pitchFamily="34" charset="0"/>
                          <a:cs typeface="Arial" panose="020B0604020202020204" pitchFamily="34" charset="0"/>
                        </a:rPr>
                        <a:t>650 MHz HL-Z module</a:t>
                      </a:r>
                      <a:endParaRPr lang="zh-CN" altLang="en-US" sz="1200" b="1" dirty="0">
                        <a:latin typeface="Arial" panose="020B0604020202020204" pitchFamily="34" charset="0"/>
                        <a:cs typeface="Arial" panose="020B0604020202020204" pitchFamily="34" charset="0"/>
                      </a:endParaRPr>
                    </a:p>
                  </a:txBody>
                  <a:tcPr anchor="ctr"/>
                </a:tc>
                <a:tc gridSpan="4">
                  <a:txBody>
                    <a:bodyPr/>
                    <a:lstStyle/>
                    <a:p>
                      <a:pPr marL="0" algn="ctr" defTabSz="914400" rtl="0" eaLnBrk="1" latinLnBrk="0" hangingPunct="1"/>
                      <a:r>
                        <a:rPr lang="en-US" altLang="zh-CN" sz="800" b="1" kern="1200" dirty="0">
                          <a:solidFill>
                            <a:schemeClr val="tx1"/>
                          </a:solidFill>
                          <a:latin typeface="Arial" panose="020B0604020202020204" pitchFamily="34" charset="0"/>
                          <a:ea typeface="+mn-ea"/>
                          <a:cs typeface="Arial" panose="020B0604020202020204" pitchFamily="34" charset="0"/>
                        </a:rPr>
                        <a:t>Conceptual design.</a:t>
                      </a:r>
                    </a:p>
                    <a:p>
                      <a:pPr marL="0" algn="ctr" defTabSz="914400" rtl="0" eaLnBrk="1" latinLnBrk="0" hangingPunct="1"/>
                      <a:r>
                        <a:rPr lang="en-US" altLang="zh-CN" sz="800" b="1" kern="1200" dirty="0">
                          <a:solidFill>
                            <a:schemeClr val="tx1"/>
                          </a:solidFill>
                          <a:latin typeface="Arial" panose="020B0604020202020204" pitchFamily="34" charset="0"/>
                          <a:ea typeface="+mn-ea"/>
                          <a:cs typeface="Arial" panose="020B0604020202020204" pitchFamily="34" charset="0"/>
                        </a:rPr>
                        <a:t>500 MHz high current module production.</a:t>
                      </a:r>
                      <a:endParaRPr lang="zh-CN" altLang="en-US" sz="800" b="1" kern="1200" dirty="0">
                        <a:solidFill>
                          <a:schemeClr val="tx1"/>
                        </a:solidFill>
                        <a:latin typeface="Arial" panose="020B0604020202020204" pitchFamily="34" charset="0"/>
                        <a:ea typeface="+mn-ea"/>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7">
                  <a:txBody>
                    <a:bodyPr/>
                    <a:lstStyle/>
                    <a:p>
                      <a:pPr algn="ctr"/>
                      <a:r>
                        <a:rPr lang="en-US" altLang="zh-CN" sz="800" b="1" dirty="0">
                          <a:latin typeface="Arial" panose="020B0604020202020204" pitchFamily="34" charset="0"/>
                          <a:cs typeface="Arial" panose="020B0604020202020204" pitchFamily="34" charset="0"/>
                        </a:rPr>
                        <a:t>Design and R&amp;D</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Produce and Install </a:t>
                      </a:r>
                      <a:r>
                        <a:rPr lang="en-US" altLang="zh-CN" sz="800" b="1" dirty="0">
                          <a:solidFill>
                            <a:srgbClr val="FF0000"/>
                          </a:solidFill>
                          <a:latin typeface="Arial" panose="020B0604020202020204" pitchFamily="34" charset="0"/>
                          <a:cs typeface="Arial" panose="020B0604020202020204" pitchFamily="34" charset="0"/>
                        </a:rPr>
                        <a:t>60+40 1-cell CM</a:t>
                      </a:r>
                      <a:endParaRPr lang="zh-CN" altLang="en-US" sz="800" b="1" dirty="0">
                        <a:solidFill>
                          <a:srgbClr val="FF0000"/>
                        </a:solidFill>
                        <a:latin typeface="Arial" panose="020B0604020202020204" pitchFamily="34" charset="0"/>
                        <a:cs typeface="Arial" panose="020B0604020202020204" pitchFamily="34" charset="0"/>
                      </a:endParaRPr>
                    </a:p>
                  </a:txBody>
                  <a:tcPr anchor="ctr">
                    <a:solidFill>
                      <a:schemeClr val="accent6">
                        <a:lumMod val="20000"/>
                        <a:lumOff val="80000"/>
                      </a:schemeClr>
                    </a:solidFill>
                  </a:tcPr>
                </a:tc>
                <a:tc hMerge="1">
                  <a:txBody>
                    <a:bodyPr/>
                    <a:lstStyle/>
                    <a:p>
                      <a:pPr algn="ctr"/>
                      <a:r>
                        <a:rPr lang="en-US" altLang="zh-CN" sz="800" dirty="0">
                          <a:latin typeface="Arial" panose="020B0604020202020204" pitchFamily="34" charset="0"/>
                          <a:cs typeface="Arial" panose="020B0604020202020204" pitchFamily="34" charset="0"/>
                        </a:rPr>
                        <a:t>Production</a:t>
                      </a:r>
                      <a:endParaRPr lang="zh-CN" altLang="en-US" sz="800" dirty="0">
                        <a:latin typeface="Arial" panose="020B0604020202020204" pitchFamily="34" charset="0"/>
                        <a:cs typeface="Arial" panose="020B0604020202020204" pitchFamily="34" charset="0"/>
                      </a:endParaRPr>
                    </a:p>
                  </a:txBody>
                  <a:tcPr anchor="ctr"/>
                </a:tc>
                <a:tc>
                  <a:txBody>
                    <a:bodyPr/>
                    <a:lstStyle/>
                    <a:p>
                      <a:pPr algn="ctr"/>
                      <a:r>
                        <a:rPr lang="en-US" altLang="zh-CN" sz="800" b="1" dirty="0">
                          <a:latin typeface="Arial" panose="020B0604020202020204" pitchFamily="34" charset="0"/>
                          <a:cs typeface="Arial" panose="020B0604020202020204" pitchFamily="34" charset="0"/>
                        </a:rPr>
                        <a:t>Op</a:t>
                      </a:r>
                      <a:endParaRPr lang="zh-CN" altLang="en-US" sz="800" b="1" dirty="0">
                        <a:latin typeface="Arial" panose="020B0604020202020204" pitchFamily="34" charset="0"/>
                        <a:cs typeface="Arial" panose="020B0604020202020204" pitchFamily="34" charset="0"/>
                      </a:endParaRPr>
                    </a:p>
                  </a:txBody>
                  <a:tcPr anchor="ctr">
                    <a:solidFill>
                      <a:schemeClr val="accent5">
                        <a:lumMod val="20000"/>
                        <a:lumOff val="80000"/>
                      </a:schemeClr>
                    </a:solidFill>
                  </a:tcP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endParaRPr lang="zh-CN" altLang="en-US" sz="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4040153807"/>
                  </a:ext>
                </a:extLst>
              </a:tr>
              <a:tr h="3419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Arial" panose="020B0604020202020204" pitchFamily="34" charset="0"/>
                          <a:cs typeface="Arial" panose="020B0604020202020204" pitchFamily="34" charset="0"/>
                        </a:rPr>
                        <a:t>ttbar cavity and module</a:t>
                      </a:r>
                      <a:endParaRPr lang="zh-CN" altLang="en-US" sz="1200" b="1" dirty="0">
                        <a:latin typeface="Arial" panose="020B0604020202020204" pitchFamily="34" charset="0"/>
                        <a:cs typeface="Arial" panose="020B0604020202020204" pitchFamily="34" charset="0"/>
                      </a:endParaRPr>
                    </a:p>
                  </a:txBody>
                  <a:tcPr anchor="ctr"/>
                </a:tc>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Design and R&amp;D of high gradient high Q and new material (Nb3Sn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650 MHz</a:t>
                      </a:r>
                      <a:r>
                        <a:rPr lang="zh-CN" altLang="en-US" sz="800" b="1" dirty="0">
                          <a:latin typeface="Arial" panose="020B0604020202020204" pitchFamily="34" charset="0"/>
                          <a:cs typeface="Arial" panose="020B0604020202020204" pitchFamily="34" charset="0"/>
                        </a:rPr>
                        <a:t> </a:t>
                      </a:r>
                      <a:r>
                        <a:rPr lang="en-US" altLang="zh-CN" sz="800" b="1" dirty="0">
                          <a:latin typeface="Arial" panose="020B0604020202020204" pitchFamily="34" charset="0"/>
                          <a:cs typeface="Arial" panose="020B0604020202020204" pitchFamily="34" charset="0"/>
                        </a:rPr>
                        <a:t>and 1.3 GHz cavities and</a:t>
                      </a:r>
                      <a:r>
                        <a:rPr lang="zh-CN" altLang="en-US" sz="800" b="1" dirty="0">
                          <a:latin typeface="Arial" panose="020B0604020202020204" pitchFamily="34" charset="0"/>
                          <a:cs typeface="Arial" panose="020B0604020202020204" pitchFamily="34" charset="0"/>
                        </a:rPr>
                        <a:t> </a:t>
                      </a:r>
                      <a:r>
                        <a:rPr lang="en-US" altLang="zh-CN" sz="800" b="1" dirty="0">
                          <a:latin typeface="Arial" panose="020B0604020202020204" pitchFamily="34" charset="0"/>
                          <a:cs typeface="Arial" panose="020B0604020202020204" pitchFamily="34" charset="0"/>
                        </a:rPr>
                        <a:t>module</a:t>
                      </a:r>
                      <a:r>
                        <a:rPr lang="zh-CN" altLang="en-US" sz="800" b="1" dirty="0">
                          <a:latin typeface="Arial" panose="020B0604020202020204" pitchFamily="34" charset="0"/>
                          <a:cs typeface="Arial" panose="020B0604020202020204" pitchFamily="34" charset="0"/>
                        </a:rPr>
                        <a:t> </a:t>
                      </a:r>
                      <a:r>
                        <a:rPr lang="en-US" altLang="zh-CN" sz="800" b="1" dirty="0">
                          <a:latin typeface="Arial" panose="020B0604020202020204" pitchFamily="34" charset="0"/>
                          <a:cs typeface="Arial" panose="020B0604020202020204" pitchFamily="34" charset="0"/>
                        </a:rPr>
                        <a:t>for ttbar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a:solidFill>
                            <a:srgbClr val="C00000"/>
                          </a:solidFill>
                          <a:latin typeface="Arial" panose="020B0604020202020204" pitchFamily="34" charset="0"/>
                          <a:cs typeface="Arial" panose="020B0604020202020204" pitchFamily="34" charset="0"/>
                        </a:rPr>
                        <a:t>Pulsed high gradient 1.3</a:t>
                      </a:r>
                      <a:r>
                        <a:rPr lang="zh-CN" altLang="en-US" sz="800" b="1" dirty="0">
                          <a:solidFill>
                            <a:srgbClr val="C00000"/>
                          </a:solidFill>
                          <a:latin typeface="Arial" panose="020B0604020202020204" pitchFamily="34" charset="0"/>
                          <a:cs typeface="Arial" panose="020B0604020202020204" pitchFamily="34" charset="0"/>
                        </a:rPr>
                        <a:t> </a:t>
                      </a:r>
                      <a:r>
                        <a:rPr lang="en-US" altLang="zh-CN" sz="800" b="1" dirty="0">
                          <a:solidFill>
                            <a:srgbClr val="C00000"/>
                          </a:solidFill>
                          <a:latin typeface="Arial" panose="020B0604020202020204" pitchFamily="34" charset="0"/>
                          <a:cs typeface="Arial" panose="020B0604020202020204" pitchFamily="34" charset="0"/>
                        </a:rPr>
                        <a:t>GHz</a:t>
                      </a:r>
                      <a:r>
                        <a:rPr lang="zh-CN" altLang="en-US" sz="800" b="1" dirty="0">
                          <a:solidFill>
                            <a:srgbClr val="C00000"/>
                          </a:solidFill>
                          <a:latin typeface="Arial" panose="020B0604020202020204" pitchFamily="34" charset="0"/>
                          <a:cs typeface="Arial" panose="020B0604020202020204" pitchFamily="34" charset="0"/>
                        </a:rPr>
                        <a:t> </a:t>
                      </a:r>
                      <a:r>
                        <a:rPr lang="en-US" altLang="zh-CN" sz="800" b="1" dirty="0">
                          <a:solidFill>
                            <a:srgbClr val="C00000"/>
                          </a:solidFill>
                          <a:latin typeface="Arial" panose="020B0604020202020204" pitchFamily="34" charset="0"/>
                          <a:cs typeface="Arial" panose="020B0604020202020204" pitchFamily="34" charset="0"/>
                        </a:rPr>
                        <a:t>8x9-cell cryomodule in 2024-2026</a:t>
                      </a:r>
                      <a:endParaRPr lang="zh-CN" altLang="en-US" sz="800" b="1" dirty="0">
                        <a:solidFill>
                          <a:srgbClr val="C00000"/>
                        </a:solidFill>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High G &amp; Q and new material cavities for ttbar </a:t>
                      </a:r>
                      <a:endParaRPr lang="zh-CN" altLang="en-US" sz="800" b="1"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Design and R&amp;D</a:t>
                      </a:r>
                      <a:endParaRPr lang="zh-CN" altLang="en-US" sz="800" b="1"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800" b="1" dirty="0">
                          <a:latin typeface="Arial" panose="020B0604020202020204" pitchFamily="34" charset="0"/>
                          <a:cs typeface="Arial" panose="020B0604020202020204" pitchFamily="34" charset="0"/>
                        </a:rPr>
                        <a:t>pCM fabrication and test</a:t>
                      </a:r>
                      <a:endParaRPr lang="zh-CN" altLang="en-US" sz="800" b="1" dirty="0">
                        <a:latin typeface="Arial" panose="020B0604020202020204" pitchFamily="34" charset="0"/>
                        <a:cs typeface="Arial" panose="020B0604020202020204" pitchFamily="34" charset="0"/>
                      </a:endParaRPr>
                    </a:p>
                  </a:txBody>
                  <a:tcPr anchor="ctr">
                    <a:solidFill>
                      <a:schemeClr val="accent2">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gridSpan="3">
                  <a:txBody>
                    <a:bodyPr/>
                    <a:lstStyle/>
                    <a:p>
                      <a:pPr algn="ctr"/>
                      <a:r>
                        <a:rPr lang="en-US" altLang="zh-CN" sz="800" b="1" dirty="0">
                          <a:latin typeface="Arial" panose="020B0604020202020204" pitchFamily="34" charset="0"/>
                          <a:cs typeface="Arial" panose="020B0604020202020204" pitchFamily="34" charset="0"/>
                        </a:rPr>
                        <a:t>Production and Installation of</a:t>
                      </a:r>
                    </a:p>
                    <a:p>
                      <a:pPr algn="ctr"/>
                      <a:r>
                        <a:rPr lang="en-US" altLang="zh-CN" sz="800" b="1" dirty="0">
                          <a:solidFill>
                            <a:srgbClr val="FF0000"/>
                          </a:solidFill>
                          <a:latin typeface="Arial" panose="020B0604020202020204" pitchFamily="34" charset="0"/>
                          <a:cs typeface="Arial" panose="020B0604020202020204" pitchFamily="34" charset="0"/>
                        </a:rPr>
                        <a:t>48 CM / 192 650 MHz 5-cell CAV</a:t>
                      </a:r>
                    </a:p>
                    <a:p>
                      <a:pPr algn="ctr"/>
                      <a:r>
                        <a:rPr lang="en-US" altLang="zh-CN" sz="800" b="1" dirty="0">
                          <a:solidFill>
                            <a:srgbClr val="FF0000"/>
                          </a:solidFill>
                          <a:latin typeface="Arial" panose="020B0604020202020204" pitchFamily="34" charset="0"/>
                          <a:cs typeface="Arial" panose="020B0604020202020204" pitchFamily="34" charset="0"/>
                        </a:rPr>
                        <a:t>32 CM / 256 1.3 GHz 9-cell CAV</a:t>
                      </a:r>
                    </a:p>
                  </a:txBody>
                  <a:tcPr anchor="ctr">
                    <a:solidFill>
                      <a:schemeClr val="accent6">
                        <a:lumMod val="20000"/>
                        <a:lumOff val="80000"/>
                      </a:schemeClr>
                    </a:solidFill>
                  </a:tcP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hMerge="1">
                  <a:txBody>
                    <a:bodyPr/>
                    <a:lstStyle/>
                    <a:p>
                      <a:pPr algn="ctr"/>
                      <a:endParaRPr lang="zh-CN" altLang="en-US" sz="800" dirty="0">
                        <a:latin typeface="Arial" panose="020B0604020202020204" pitchFamily="34" charset="0"/>
                        <a:cs typeface="Arial" panose="020B0604020202020204" pitchFamily="34" charset="0"/>
                      </a:endParaRPr>
                    </a:p>
                  </a:txBody>
                  <a:tcPr anchor="ctr"/>
                </a:tc>
                <a:tc>
                  <a:txBody>
                    <a:bodyPr/>
                    <a:lstStyle/>
                    <a:p>
                      <a:pPr algn="ctr"/>
                      <a:r>
                        <a:rPr lang="en-US" altLang="zh-CN" sz="800" b="1" dirty="0">
                          <a:latin typeface="Arial" panose="020B0604020202020204" pitchFamily="34" charset="0"/>
                          <a:cs typeface="Arial" panose="020B0604020202020204" pitchFamily="34" charset="0"/>
                        </a:rPr>
                        <a:t>Op</a:t>
                      </a:r>
                      <a:endParaRPr lang="zh-CN" altLang="en-US" sz="800" b="1" dirty="0">
                        <a:latin typeface="Arial" panose="020B0604020202020204" pitchFamily="34" charset="0"/>
                        <a:cs typeface="Arial" panose="020B0604020202020204" pitchFamily="34" charset="0"/>
                      </a:endParaRPr>
                    </a:p>
                  </a:txBody>
                  <a:tcPr anchor="ctr">
                    <a:solidFill>
                      <a:schemeClr val="accent5">
                        <a:lumMod val="20000"/>
                        <a:lumOff val="80000"/>
                      </a:schemeClr>
                    </a:solidFill>
                  </a:tcPr>
                </a:tc>
                <a:extLst>
                  <a:ext uri="{0D108BD9-81ED-4DB2-BD59-A6C34878D82A}">
                    <a16:rowId xmlns:a16="http://schemas.microsoft.com/office/drawing/2014/main" val="1904836485"/>
                  </a:ext>
                </a:extLst>
              </a:tr>
            </a:tbl>
          </a:graphicData>
        </a:graphic>
      </p:graphicFrame>
      <p:sp>
        <p:nvSpPr>
          <p:cNvPr id="3" name="标题 2">
            <a:extLst>
              <a:ext uri="{FF2B5EF4-FFF2-40B4-BE49-F238E27FC236}">
                <a16:creationId xmlns:a16="http://schemas.microsoft.com/office/drawing/2014/main" id="{1EB68705-3030-46F7-A598-976CF5C468CF}"/>
              </a:ext>
            </a:extLst>
          </p:cNvPr>
          <p:cNvSpPr>
            <a:spLocks noGrp="1"/>
          </p:cNvSpPr>
          <p:nvPr>
            <p:ph type="title"/>
          </p:nvPr>
        </p:nvSpPr>
        <p:spPr/>
        <p:txBody>
          <a:bodyPr/>
          <a:lstStyle/>
          <a:p>
            <a:r>
              <a:rPr lang="en-US" altLang="zh-CN" dirty="0"/>
              <a:t>EDR Plan for CEPC S</a:t>
            </a:r>
            <a:r>
              <a:rPr lang="en-US" altLang="zh-CN" sz="3200" dirty="0">
                <a:latin typeface="Arial" panose="020B0604020202020204" pitchFamily="34" charset="0"/>
                <a:cs typeface="Arial" panose="020B0604020202020204" pitchFamily="34" charset="0"/>
              </a:rPr>
              <a:t>uperconducting </a:t>
            </a:r>
            <a:r>
              <a:rPr lang="en-US" altLang="zh-CN" dirty="0"/>
              <a:t>RF System </a:t>
            </a:r>
            <a:endParaRPr lang="zh-CN" altLang="en-US" dirty="0"/>
          </a:p>
        </p:txBody>
      </p:sp>
      <p:sp>
        <p:nvSpPr>
          <p:cNvPr id="5" name="灯片编号占位符 4">
            <a:extLst>
              <a:ext uri="{FF2B5EF4-FFF2-40B4-BE49-F238E27FC236}">
                <a16:creationId xmlns:a16="http://schemas.microsoft.com/office/drawing/2014/main" id="{BC6DED97-769E-48E0-8555-7DC9CE67F9D4}"/>
              </a:ext>
            </a:extLst>
          </p:cNvPr>
          <p:cNvSpPr>
            <a:spLocks noGrp="1"/>
          </p:cNvSpPr>
          <p:nvPr>
            <p:ph type="sldNum" sz="quarter" idx="12"/>
          </p:nvPr>
        </p:nvSpPr>
        <p:spPr/>
        <p:txBody>
          <a:bodyPr/>
          <a:lstStyle/>
          <a:p>
            <a:fld id="{F15E9139-A00B-4B2A-98A6-095DC08F1345}" type="slidenum">
              <a:rPr lang="zh-CN" altLang="en-US" smtClean="0"/>
              <a:pPr/>
              <a:t>12</a:t>
            </a:fld>
            <a:endParaRPr lang="zh-CN" altLang="en-US"/>
          </a:p>
        </p:txBody>
      </p:sp>
      <p:sp>
        <p:nvSpPr>
          <p:cNvPr id="7" name="文本框 6">
            <a:extLst>
              <a:ext uri="{FF2B5EF4-FFF2-40B4-BE49-F238E27FC236}">
                <a16:creationId xmlns:a16="http://schemas.microsoft.com/office/drawing/2014/main" id="{0FC34F6A-FCB2-4B6B-843C-BCD02D9EEEF6}"/>
              </a:ext>
            </a:extLst>
          </p:cNvPr>
          <p:cNvSpPr txBox="1"/>
          <p:nvPr/>
        </p:nvSpPr>
        <p:spPr>
          <a:xfrm>
            <a:off x="379284" y="5699888"/>
            <a:ext cx="11629292" cy="523220"/>
          </a:xfrm>
          <a:prstGeom prst="rect">
            <a:avLst/>
          </a:prstGeom>
          <a:noFill/>
        </p:spPr>
        <p:txBody>
          <a:bodyPr wrap="square">
            <a:spAutoFit/>
          </a:bodyPr>
          <a:lstStyle/>
          <a:p>
            <a:pPr algn="just">
              <a:spcBef>
                <a:spcPts val="600"/>
              </a:spcBef>
            </a:pPr>
            <a:r>
              <a:rPr lang="en-US" altLang="zh-CN" sz="1400" dirty="0">
                <a:latin typeface="Arial" panose="020B0604020202020204" pitchFamily="34" charset="0"/>
                <a:cs typeface="Arial" panose="020B0604020202020204" pitchFamily="34" charset="0"/>
              </a:rPr>
              <a:t>CEPC EDR, construction, installation, commission, operation and upgrade. Push SRF technology frontiers in high gradient, high Q, high current, high power and new material in synergy with storage ring light sources, FELs and other SRF projects in China and the world.</a:t>
            </a:r>
          </a:p>
        </p:txBody>
      </p:sp>
      <p:sp>
        <p:nvSpPr>
          <p:cNvPr id="2" name="矩形 1">
            <a:extLst>
              <a:ext uri="{FF2B5EF4-FFF2-40B4-BE49-F238E27FC236}">
                <a16:creationId xmlns:a16="http://schemas.microsoft.com/office/drawing/2014/main" id="{2C660144-2114-4E3C-BA9F-330CDF1574DE}"/>
              </a:ext>
            </a:extLst>
          </p:cNvPr>
          <p:cNvSpPr/>
          <p:nvPr/>
        </p:nvSpPr>
        <p:spPr>
          <a:xfrm>
            <a:off x="3359120" y="1412776"/>
            <a:ext cx="2304832" cy="415386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49137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BB462DA-ED24-47E8-9D2E-F684A6DB0CFF}"/>
              </a:ext>
            </a:extLst>
          </p:cNvPr>
          <p:cNvSpPr>
            <a:spLocks noGrp="1"/>
          </p:cNvSpPr>
          <p:nvPr>
            <p:ph type="title"/>
          </p:nvPr>
        </p:nvSpPr>
        <p:spPr/>
        <p:txBody>
          <a:bodyPr/>
          <a:lstStyle/>
          <a:p>
            <a:r>
              <a:rPr lang="en-US" altLang="zh-CN" sz="3200" dirty="0">
                <a:latin typeface="Arial" panose="020B0604020202020204" pitchFamily="34" charset="0"/>
                <a:cs typeface="Arial" panose="020B0604020202020204" pitchFamily="34" charset="0"/>
              </a:rPr>
              <a:t>CEPC Collider 650 MHz Superconducting RF R&amp;D in EDR </a:t>
            </a:r>
            <a:endParaRPr lang="zh-CN" altLang="en-US" dirty="0"/>
          </a:p>
        </p:txBody>
      </p:sp>
      <p:sp>
        <p:nvSpPr>
          <p:cNvPr id="5" name="灯片编号占位符 4">
            <a:extLst>
              <a:ext uri="{FF2B5EF4-FFF2-40B4-BE49-F238E27FC236}">
                <a16:creationId xmlns:a16="http://schemas.microsoft.com/office/drawing/2014/main" id="{567133D4-5FF7-4991-8D22-734B3CB160FA}"/>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6" name="图片 5">
            <a:extLst>
              <a:ext uri="{FF2B5EF4-FFF2-40B4-BE49-F238E27FC236}">
                <a16:creationId xmlns:a16="http://schemas.microsoft.com/office/drawing/2014/main" id="{810A73FE-3FD7-4B15-B5A1-36AEFFD92E8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23992" y="3818037"/>
            <a:ext cx="5774510" cy="2356036"/>
          </a:xfrm>
          <a:prstGeom prst="rect">
            <a:avLst/>
          </a:prstGeom>
        </p:spPr>
      </p:pic>
      <p:sp>
        <p:nvSpPr>
          <p:cNvPr id="7" name="椭圆 6">
            <a:extLst>
              <a:ext uri="{FF2B5EF4-FFF2-40B4-BE49-F238E27FC236}">
                <a16:creationId xmlns:a16="http://schemas.microsoft.com/office/drawing/2014/main" id="{9C97F8A0-6440-40F5-860C-027D2F657AC2}"/>
              </a:ext>
            </a:extLst>
          </p:cNvPr>
          <p:cNvSpPr/>
          <p:nvPr/>
        </p:nvSpPr>
        <p:spPr>
          <a:xfrm>
            <a:off x="8345323" y="4697998"/>
            <a:ext cx="1314966" cy="453858"/>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id="{0C1A0214-1418-4AAC-BC25-903F62E204D6}"/>
              </a:ext>
            </a:extLst>
          </p:cNvPr>
          <p:cNvSpPr/>
          <p:nvPr/>
        </p:nvSpPr>
        <p:spPr>
          <a:xfrm>
            <a:off x="7019885" y="4646965"/>
            <a:ext cx="760535" cy="45385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id="{6673AB99-4397-4B10-A2F5-9EAD563A0983}"/>
              </a:ext>
            </a:extLst>
          </p:cNvPr>
          <p:cNvSpPr/>
          <p:nvPr/>
        </p:nvSpPr>
        <p:spPr>
          <a:xfrm>
            <a:off x="10181929" y="4657461"/>
            <a:ext cx="1080120" cy="453858"/>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内容占位符 4">
            <a:extLst>
              <a:ext uri="{FF2B5EF4-FFF2-40B4-BE49-F238E27FC236}">
                <a16:creationId xmlns:a16="http://schemas.microsoft.com/office/drawing/2014/main" id="{B90A76E7-260B-4D11-8D78-580C0EDB085F}"/>
              </a:ext>
            </a:extLst>
          </p:cNvPr>
          <p:cNvSpPr txBox="1">
            <a:spLocks/>
          </p:cNvSpPr>
          <p:nvPr/>
        </p:nvSpPr>
        <p:spPr>
          <a:xfrm>
            <a:off x="287381" y="1182357"/>
            <a:ext cx="11617238" cy="3076253"/>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buSzPct val="100000"/>
              <a:buFont typeface="+mj-lt"/>
              <a:buAutoNum type="arabicPeriod"/>
            </a:pPr>
            <a:r>
              <a:rPr lang="en-US" altLang="zh-CN" sz="1800" b="1" dirty="0">
                <a:solidFill>
                  <a:srgbClr val="0070C0"/>
                </a:solidFill>
              </a:rPr>
              <a:t>Higgs </a:t>
            </a:r>
            <a:r>
              <a:rPr lang="en-US" altLang="zh-CN" sz="1800" b="1" dirty="0"/>
              <a:t>650 MHz full-scale cryomodule prototyping (</a:t>
            </a:r>
            <a:r>
              <a:rPr lang="en-US" altLang="zh-CN" sz="1800" b="1" u="sng" dirty="0">
                <a:solidFill>
                  <a:srgbClr val="FF0000"/>
                </a:solidFill>
              </a:rPr>
              <a:t>PCM</a:t>
            </a:r>
            <a:r>
              <a:rPr lang="en-US" altLang="zh-CN" sz="1800" b="1" dirty="0"/>
              <a:t>) (2024-2025): </a:t>
            </a:r>
            <a:r>
              <a:rPr lang="en-US" altLang="zh-CN" sz="1800" dirty="0"/>
              <a:t>Based on the experience of the 650 MHz 2x2-cell test module, complete</a:t>
            </a:r>
            <a:r>
              <a:rPr lang="zh-CN" altLang="en-US" sz="1800" dirty="0"/>
              <a:t> </a:t>
            </a:r>
            <a:r>
              <a:rPr lang="en-US" altLang="zh-CN" sz="1800" dirty="0"/>
              <a:t>engineering design of CEPC Higgs collider module in 2024, </a:t>
            </a:r>
            <a:r>
              <a:rPr lang="en-US" altLang="zh-CN" sz="1800" dirty="0">
                <a:solidFill>
                  <a:srgbClr val="FF0000"/>
                </a:solidFill>
              </a:rPr>
              <a:t>build one </a:t>
            </a:r>
            <a:r>
              <a:rPr lang="en-US" altLang="zh-CN" sz="1800" b="1" dirty="0">
                <a:solidFill>
                  <a:srgbClr val="FF0000"/>
                </a:solidFill>
              </a:rPr>
              <a:t>mid-T bake </a:t>
            </a:r>
            <a:r>
              <a:rPr lang="en-US" altLang="zh-CN" sz="1800" dirty="0">
                <a:solidFill>
                  <a:srgbClr val="FF0000"/>
                </a:solidFill>
              </a:rPr>
              <a:t>high Q 6x2-cell module prototype </a:t>
            </a:r>
            <a:r>
              <a:rPr lang="en-US" altLang="zh-CN" sz="1800" dirty="0"/>
              <a:t>and complete horizontal test in 2025. Achieve CEPC TDR specification. </a:t>
            </a:r>
          </a:p>
          <a:p>
            <a:pPr>
              <a:lnSpc>
                <a:spcPct val="120000"/>
              </a:lnSpc>
              <a:buSzPct val="100000"/>
              <a:buFont typeface="+mj-lt"/>
              <a:buAutoNum type="arabicPeriod"/>
            </a:pPr>
            <a:r>
              <a:rPr lang="en-US" altLang="zh-CN" sz="1800" b="1" dirty="0">
                <a:solidFill>
                  <a:srgbClr val="0070C0"/>
                </a:solidFill>
              </a:rPr>
              <a:t>Higgs </a:t>
            </a:r>
            <a:r>
              <a:rPr lang="en-US" altLang="zh-CN" sz="1800" b="1" dirty="0"/>
              <a:t>650 MHz test module (</a:t>
            </a:r>
            <a:r>
              <a:rPr lang="en-US" altLang="zh-CN" sz="1800" b="1" u="sng" dirty="0">
                <a:solidFill>
                  <a:srgbClr val="FF0000"/>
                </a:solidFill>
              </a:rPr>
              <a:t>TCM</a:t>
            </a:r>
            <a:r>
              <a:rPr lang="en-US" altLang="zh-CN" sz="1800" b="1" dirty="0"/>
              <a:t>) </a:t>
            </a:r>
            <a:r>
              <a:rPr lang="en-US" altLang="zh-CN" sz="1800" b="1" dirty="0">
                <a:solidFill>
                  <a:srgbClr val="FF0000"/>
                </a:solidFill>
              </a:rPr>
              <a:t>beam test </a:t>
            </a:r>
            <a:r>
              <a:rPr lang="en-US" altLang="zh-CN" sz="1800" b="1" dirty="0"/>
              <a:t>(2024).</a:t>
            </a:r>
          </a:p>
          <a:p>
            <a:pPr>
              <a:lnSpc>
                <a:spcPct val="120000"/>
              </a:lnSpc>
              <a:buSzPct val="100000"/>
              <a:buFont typeface="+mj-lt"/>
              <a:buAutoNum type="arabicPeriod"/>
            </a:pPr>
            <a:r>
              <a:rPr lang="en-US" altLang="zh-CN" sz="1800" b="1" dirty="0">
                <a:solidFill>
                  <a:srgbClr val="00B050"/>
                </a:solidFill>
              </a:rPr>
              <a:t>Z-pole</a:t>
            </a:r>
            <a:r>
              <a:rPr lang="en-US" altLang="zh-CN" sz="1800" b="1" dirty="0">
                <a:solidFill>
                  <a:srgbClr val="7030A0"/>
                </a:solidFill>
              </a:rPr>
              <a:t> </a:t>
            </a:r>
            <a:r>
              <a:rPr lang="en-US" altLang="zh-CN" sz="1800" b="1" dirty="0"/>
              <a:t>high current 1-cell and</a:t>
            </a:r>
            <a:r>
              <a:rPr lang="en-US" altLang="zh-CN" sz="1800" b="1" dirty="0">
                <a:solidFill>
                  <a:srgbClr val="7030A0"/>
                </a:solidFill>
              </a:rPr>
              <a:t> ttbar </a:t>
            </a:r>
            <a:r>
              <a:rPr lang="en-US" altLang="zh-CN" sz="1800" b="1" dirty="0"/>
              <a:t>4x5-cell 650 MHz cryomodule design (2025-2027).</a:t>
            </a:r>
            <a:endParaRPr lang="zh-CN" altLang="en-US" sz="1800" dirty="0"/>
          </a:p>
        </p:txBody>
      </p:sp>
      <p:pic>
        <p:nvPicPr>
          <p:cNvPr id="13" name="图片 12">
            <a:extLst>
              <a:ext uri="{FF2B5EF4-FFF2-40B4-BE49-F238E27FC236}">
                <a16:creationId xmlns:a16="http://schemas.microsoft.com/office/drawing/2014/main" id="{27D6DDBE-F639-4900-A760-0B1930A97CF0}"/>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79376" y="3782255"/>
            <a:ext cx="5256584" cy="1096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a:extLst>
              <a:ext uri="{FF2B5EF4-FFF2-40B4-BE49-F238E27FC236}">
                <a16:creationId xmlns:a16="http://schemas.microsoft.com/office/drawing/2014/main" id="{8885222E-EE58-4FC0-B19C-C70E026F3C41}"/>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055440" y="5071020"/>
            <a:ext cx="3960440" cy="1467893"/>
          </a:xfrm>
          <a:prstGeom prst="rect">
            <a:avLst/>
          </a:prstGeom>
        </p:spPr>
      </p:pic>
    </p:spTree>
    <p:extLst>
      <p:ext uri="{BB962C8B-B14F-4D97-AF65-F5344CB8AC3E}">
        <p14:creationId xmlns:p14="http://schemas.microsoft.com/office/powerpoint/2010/main" val="267725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482B85A-53F2-49D7-A499-AD9769BAD491}"/>
              </a:ext>
            </a:extLst>
          </p:cNvPr>
          <p:cNvSpPr>
            <a:spLocks noGrp="1"/>
          </p:cNvSpPr>
          <p:nvPr>
            <p:ph type="title"/>
          </p:nvPr>
        </p:nvSpPr>
        <p:spPr>
          <a:xfrm>
            <a:off x="0" y="-1"/>
            <a:ext cx="12192000" cy="935833"/>
          </a:xfrm>
        </p:spPr>
        <p:txBody>
          <a:bodyPr/>
          <a:lstStyle/>
          <a:p>
            <a:r>
              <a:rPr lang="en-US" altLang="zh-CN" dirty="0"/>
              <a:t>650 MHz Cavity EDR R&amp;D</a:t>
            </a:r>
            <a:endParaRPr lang="zh-CN" altLang="en-US" dirty="0"/>
          </a:p>
        </p:txBody>
      </p:sp>
      <p:sp>
        <p:nvSpPr>
          <p:cNvPr id="5" name="灯片编号占位符 4">
            <a:extLst>
              <a:ext uri="{FF2B5EF4-FFF2-40B4-BE49-F238E27FC236}">
                <a16:creationId xmlns:a16="http://schemas.microsoft.com/office/drawing/2014/main" id="{2A281137-FC93-402E-9417-2B40C46DD0DE}"/>
              </a:ext>
            </a:extLst>
          </p:cNvPr>
          <p:cNvSpPr>
            <a:spLocks noGrp="1"/>
          </p:cNvSpPr>
          <p:nvPr>
            <p:ph type="sldNum" sz="quarter" idx="12"/>
          </p:nvPr>
        </p:nvSpPr>
        <p:spPr/>
        <p:txBody>
          <a:bodyPr/>
          <a:lstStyle/>
          <a:p>
            <a:fld id="{F15E9139-A00B-4B2A-98A6-095DC08F1345}" type="slidenum">
              <a:rPr lang="zh-CN" altLang="en-US" smtClean="0"/>
              <a:pPr/>
              <a:t>14</a:t>
            </a:fld>
            <a:endParaRPr lang="zh-CN" altLang="en-US"/>
          </a:p>
        </p:txBody>
      </p:sp>
      <p:pic>
        <p:nvPicPr>
          <p:cNvPr id="9" name="图片 8">
            <a:extLst>
              <a:ext uri="{FF2B5EF4-FFF2-40B4-BE49-F238E27FC236}">
                <a16:creationId xmlns:a16="http://schemas.microsoft.com/office/drawing/2014/main" id="{38BF67C2-093B-4D91-8658-CDE263AC84D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910242" y="1524202"/>
            <a:ext cx="3388978" cy="2593370"/>
          </a:xfrm>
          <a:prstGeom prst="rect">
            <a:avLst/>
          </a:prstGeom>
        </p:spPr>
      </p:pic>
      <p:pic>
        <p:nvPicPr>
          <p:cNvPr id="10" name="图片 9">
            <a:extLst>
              <a:ext uri="{FF2B5EF4-FFF2-40B4-BE49-F238E27FC236}">
                <a16:creationId xmlns:a16="http://schemas.microsoft.com/office/drawing/2014/main" id="{94AB82EC-747D-4F70-933C-619C3CA1F12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3030"/>
          <a:stretch/>
        </p:blipFill>
        <p:spPr>
          <a:xfrm>
            <a:off x="7106737" y="4707265"/>
            <a:ext cx="3261725" cy="1831648"/>
          </a:xfrm>
          <a:prstGeom prst="rect">
            <a:avLst/>
          </a:prstGeom>
        </p:spPr>
      </p:pic>
      <p:sp>
        <p:nvSpPr>
          <p:cNvPr id="11" name="文本框 10">
            <a:extLst>
              <a:ext uri="{FF2B5EF4-FFF2-40B4-BE49-F238E27FC236}">
                <a16:creationId xmlns:a16="http://schemas.microsoft.com/office/drawing/2014/main" id="{1CE901FB-45FB-4A46-BD94-75BF519544C9}"/>
              </a:ext>
            </a:extLst>
          </p:cNvPr>
          <p:cNvSpPr txBox="1"/>
          <p:nvPr/>
        </p:nvSpPr>
        <p:spPr>
          <a:xfrm>
            <a:off x="7748813" y="1208838"/>
            <a:ext cx="2500570" cy="338554"/>
          </a:xfrm>
          <a:prstGeom prst="rect">
            <a:avLst/>
          </a:prstGeom>
          <a:noFill/>
        </p:spPr>
        <p:txBody>
          <a:bodyPr wrap="square" rtlCol="0">
            <a:spAutoFit/>
          </a:bodyPr>
          <a:lstStyle/>
          <a:p>
            <a:r>
              <a:rPr lang="en-US" altLang="zh-CN" sz="1600" b="1" dirty="0">
                <a:latin typeface="Arial" panose="020B0604020202020204" pitchFamily="34" charset="0"/>
                <a:cs typeface="Arial" panose="020B0604020202020204" pitchFamily="34" charset="0"/>
              </a:rPr>
              <a:t>650 MHz 2-cell BCP</a:t>
            </a:r>
            <a:endParaRPr lang="zh-CN" altLang="en-US" sz="1600" b="1" dirty="0">
              <a:latin typeface="Arial" panose="020B0604020202020204" pitchFamily="34" charset="0"/>
              <a:cs typeface="Arial" panose="020B0604020202020204" pitchFamily="34" charset="0"/>
            </a:endParaRPr>
          </a:p>
        </p:txBody>
      </p:sp>
      <p:sp>
        <p:nvSpPr>
          <p:cNvPr id="12" name="文本框 11">
            <a:extLst>
              <a:ext uri="{FF2B5EF4-FFF2-40B4-BE49-F238E27FC236}">
                <a16:creationId xmlns:a16="http://schemas.microsoft.com/office/drawing/2014/main" id="{B5944921-0211-46C0-8F7D-E622E9805C7E}"/>
              </a:ext>
            </a:extLst>
          </p:cNvPr>
          <p:cNvSpPr txBox="1"/>
          <p:nvPr/>
        </p:nvSpPr>
        <p:spPr>
          <a:xfrm>
            <a:off x="7496937" y="4304234"/>
            <a:ext cx="2663063" cy="338554"/>
          </a:xfrm>
          <a:prstGeom prst="rect">
            <a:avLst/>
          </a:prstGeom>
          <a:noFill/>
        </p:spPr>
        <p:txBody>
          <a:bodyPr wrap="square" rtlCol="0">
            <a:spAutoFit/>
          </a:bodyPr>
          <a:lstStyle/>
          <a:p>
            <a:r>
              <a:rPr lang="en-US" altLang="zh-CN" sz="1600" b="1" dirty="0">
                <a:latin typeface="Arial" panose="020B0604020202020204" pitchFamily="34" charset="0"/>
                <a:cs typeface="Arial" panose="020B0604020202020204" pitchFamily="34" charset="0"/>
              </a:rPr>
              <a:t>650 MHz 1-cell EP / mid-T</a:t>
            </a:r>
            <a:endParaRPr lang="zh-CN" altLang="en-US" sz="1600" b="1" dirty="0">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5C6E3869-8E2E-4F66-9F1C-E727F0F8A616}"/>
              </a:ext>
            </a:extLst>
          </p:cNvPr>
          <p:cNvSpPr txBox="1"/>
          <p:nvPr/>
        </p:nvSpPr>
        <p:spPr>
          <a:xfrm>
            <a:off x="1276209" y="4094633"/>
            <a:ext cx="3960440" cy="307777"/>
          </a:xfrm>
          <a:prstGeom prst="rect">
            <a:avLst/>
          </a:prstGeom>
          <a:noFill/>
        </p:spPr>
        <p:txBody>
          <a:bodyPr wrap="square" rtlCol="0">
            <a:spAutoFit/>
          </a:bodyPr>
          <a:lstStyle/>
          <a:p>
            <a:pPr>
              <a:spcBef>
                <a:spcPts val="600"/>
              </a:spcBef>
              <a:spcAft>
                <a:spcPts val="600"/>
              </a:spcAft>
            </a:pPr>
            <a:r>
              <a:rPr lang="en-US" altLang="zh-CN" sz="1400" dirty="0">
                <a:latin typeface="Arial" panose="020B0604020202020204" pitchFamily="34" charset="0"/>
                <a:cs typeface="Arial" panose="020B0604020202020204" pitchFamily="34" charset="0"/>
              </a:rPr>
              <a:t>20 % margin from vertical test to operation spec</a:t>
            </a:r>
            <a:r>
              <a:rPr lang="en-US" altLang="zh-CN" sz="1400" b="1" dirty="0">
                <a:latin typeface="Arial" panose="020B0604020202020204" pitchFamily="34" charset="0"/>
                <a:cs typeface="Arial" panose="020B0604020202020204" pitchFamily="34" charset="0"/>
              </a:rPr>
              <a:t> </a:t>
            </a:r>
          </a:p>
        </p:txBody>
      </p:sp>
      <p:sp>
        <p:nvSpPr>
          <p:cNvPr id="23" name="星形: 五角 22">
            <a:extLst>
              <a:ext uri="{FF2B5EF4-FFF2-40B4-BE49-F238E27FC236}">
                <a16:creationId xmlns:a16="http://schemas.microsoft.com/office/drawing/2014/main" id="{0808EF77-D048-4DF7-9BFF-290C49BE0889}"/>
              </a:ext>
            </a:extLst>
          </p:cNvPr>
          <p:cNvSpPr/>
          <p:nvPr/>
        </p:nvSpPr>
        <p:spPr>
          <a:xfrm>
            <a:off x="8785699" y="5347496"/>
            <a:ext cx="72008" cy="72008"/>
          </a:xfrm>
          <a:prstGeom prst="star5">
            <a:avLst/>
          </a:prstGeom>
          <a:solidFill>
            <a:srgbClr val="E7321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id="{29905950-ED1D-4CDC-AA6C-D8CA2C348C7C}"/>
              </a:ext>
            </a:extLst>
          </p:cNvPr>
          <p:cNvSpPr txBox="1"/>
          <p:nvPr/>
        </p:nvSpPr>
        <p:spPr>
          <a:xfrm>
            <a:off x="8653721" y="5459318"/>
            <a:ext cx="1098985" cy="415498"/>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CEPC Higgs HT spec</a:t>
            </a:r>
            <a:endParaRPr lang="zh-CN" altLang="en-US" sz="1050" dirty="0">
              <a:latin typeface="Arial" panose="020B0604020202020204" pitchFamily="34" charset="0"/>
              <a:cs typeface="Arial" panose="020B0604020202020204" pitchFamily="34" charset="0"/>
            </a:endParaRPr>
          </a:p>
        </p:txBody>
      </p:sp>
      <p:sp>
        <p:nvSpPr>
          <p:cNvPr id="26" name="文本框 25">
            <a:extLst>
              <a:ext uri="{FF2B5EF4-FFF2-40B4-BE49-F238E27FC236}">
                <a16:creationId xmlns:a16="http://schemas.microsoft.com/office/drawing/2014/main" id="{7F0E863B-AC91-413C-86A4-72E55E2B746A}"/>
              </a:ext>
            </a:extLst>
          </p:cNvPr>
          <p:cNvSpPr txBox="1"/>
          <p:nvPr/>
        </p:nvSpPr>
        <p:spPr>
          <a:xfrm>
            <a:off x="9058844" y="4883237"/>
            <a:ext cx="1098985" cy="400110"/>
          </a:xfrm>
          <a:prstGeom prst="rect">
            <a:avLst/>
          </a:prstGeom>
          <a:noFill/>
        </p:spPr>
        <p:txBody>
          <a:bodyPr wrap="square" rtlCol="0">
            <a:spAutoFit/>
          </a:bodyPr>
          <a:lstStyle/>
          <a:p>
            <a:r>
              <a:rPr lang="en-US" altLang="zh-CN" sz="1000" dirty="0">
                <a:latin typeface="Arial" panose="020B0604020202020204" pitchFamily="34" charset="0"/>
                <a:cs typeface="Arial" panose="020B0604020202020204" pitchFamily="34" charset="0"/>
              </a:rPr>
              <a:t>CEPC Higgs VT</a:t>
            </a:r>
          </a:p>
          <a:p>
            <a:r>
              <a:rPr lang="en-US" altLang="zh-CN" sz="1000" dirty="0">
                <a:latin typeface="Arial" panose="020B0604020202020204" pitchFamily="34" charset="0"/>
                <a:cs typeface="Arial" panose="020B0604020202020204" pitchFamily="34" charset="0"/>
              </a:rPr>
              <a:t>Eacc spec</a:t>
            </a:r>
          </a:p>
        </p:txBody>
      </p:sp>
      <p:graphicFrame>
        <p:nvGraphicFramePr>
          <p:cNvPr id="2" name="表格 7">
            <a:extLst>
              <a:ext uri="{FF2B5EF4-FFF2-40B4-BE49-F238E27FC236}">
                <a16:creationId xmlns:a16="http://schemas.microsoft.com/office/drawing/2014/main" id="{01C4CFDB-E35B-4F25-A1E3-9E30DEDBE469}"/>
              </a:ext>
            </a:extLst>
          </p:cNvPr>
          <p:cNvGraphicFramePr>
            <a:graphicFrameLocks noGrp="1"/>
          </p:cNvGraphicFramePr>
          <p:nvPr>
            <p:extLst>
              <p:ext uri="{D42A27DB-BD31-4B8C-83A1-F6EECF244321}">
                <p14:modId xmlns:p14="http://schemas.microsoft.com/office/powerpoint/2010/main" val="2635197587"/>
              </p:ext>
            </p:extLst>
          </p:nvPr>
        </p:nvGraphicFramePr>
        <p:xfrm>
          <a:off x="853601" y="1484784"/>
          <a:ext cx="4805657" cy="2595880"/>
        </p:xfrm>
        <a:graphic>
          <a:graphicData uri="http://schemas.openxmlformats.org/drawingml/2006/table">
            <a:tbl>
              <a:tblPr firstRow="1" bandRow="1">
                <a:tableStyleId>{3B4B98B0-60AC-42C2-AFA5-B58CD77FA1E5}</a:tableStyleId>
              </a:tblPr>
              <a:tblGrid>
                <a:gridCol w="1404000">
                  <a:extLst>
                    <a:ext uri="{9D8B030D-6E8A-4147-A177-3AD203B41FA5}">
                      <a16:colId xmlns:a16="http://schemas.microsoft.com/office/drawing/2014/main" val="2063849549"/>
                    </a:ext>
                  </a:extLst>
                </a:gridCol>
                <a:gridCol w="828000">
                  <a:extLst>
                    <a:ext uri="{9D8B030D-6E8A-4147-A177-3AD203B41FA5}">
                      <a16:colId xmlns:a16="http://schemas.microsoft.com/office/drawing/2014/main" val="3918906928"/>
                    </a:ext>
                  </a:extLst>
                </a:gridCol>
                <a:gridCol w="2573657">
                  <a:extLst>
                    <a:ext uri="{9D8B030D-6E8A-4147-A177-3AD203B41FA5}">
                      <a16:colId xmlns:a16="http://schemas.microsoft.com/office/drawing/2014/main" val="2818462233"/>
                    </a:ext>
                  </a:extLst>
                </a:gridCol>
              </a:tblGrid>
              <a:tr h="370840">
                <a:tc gridSpan="2">
                  <a:txBody>
                    <a:bodyPr/>
                    <a:lstStyle/>
                    <a:p>
                      <a:pPr algn="ctr"/>
                      <a:r>
                        <a:rPr lang="en-US" altLang="zh-CN" sz="1400" dirty="0">
                          <a:latin typeface="Arial" panose="020B0604020202020204" pitchFamily="34" charset="0"/>
                          <a:cs typeface="Arial" panose="020B0604020202020204" pitchFamily="34" charset="0"/>
                        </a:rPr>
                        <a:t>CEPC 650 MHz CM</a:t>
                      </a:r>
                      <a:endParaRPr lang="zh-CN" alt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lang="zh-CN" altLang="en-US" sz="1400" dirty="0">
                        <a:latin typeface="Arial" panose="020B0604020202020204" pitchFamily="34" charset="0"/>
                        <a:cs typeface="Arial" panose="020B0604020202020204" pitchFamily="34" charset="0"/>
                      </a:endParaRPr>
                    </a:p>
                  </a:txBody>
                  <a:tcPr anchor="ctr"/>
                </a:tc>
                <a:tc>
                  <a:txBody>
                    <a:bodyPr/>
                    <a:lstStyle/>
                    <a:p>
                      <a:pPr algn="ctr"/>
                      <a:r>
                        <a:rPr lang="en-US" altLang="zh-CN" sz="1400" dirty="0">
                          <a:latin typeface="Arial" panose="020B0604020202020204" pitchFamily="34" charset="0"/>
                          <a:cs typeface="Arial" panose="020B0604020202020204" pitchFamily="34" charset="0"/>
                        </a:rPr>
                        <a:t>EDR Specification</a:t>
                      </a:r>
                      <a:endParaRPr lang="zh-CN" alt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24750435"/>
                  </a:ext>
                </a:extLst>
              </a:tr>
              <a:tr h="370840">
                <a:tc rowSpan="2">
                  <a:txBody>
                    <a:bodyPr/>
                    <a:lstStyle/>
                    <a:p>
                      <a:pPr algn="ctr"/>
                      <a:r>
                        <a:rPr lang="en-US" altLang="zh-CN" sz="1400" b="1" kern="1200" dirty="0">
                          <a:solidFill>
                            <a:schemeClr val="dk1"/>
                          </a:solidFill>
                          <a:latin typeface="Arial" panose="020B0604020202020204" pitchFamily="34" charset="0"/>
                          <a:cs typeface="Arial" panose="020B0604020202020204" pitchFamily="34" charset="0"/>
                        </a:rPr>
                        <a:t>650 MHz</a:t>
                      </a:r>
                    </a:p>
                    <a:p>
                      <a:pPr algn="ctr"/>
                      <a:r>
                        <a:rPr lang="en-US" altLang="zh-CN" sz="1400" b="1" kern="1200" dirty="0">
                          <a:solidFill>
                            <a:schemeClr val="dk1"/>
                          </a:solidFill>
                          <a:latin typeface="Arial" panose="020B0604020202020204" pitchFamily="34" charset="0"/>
                          <a:cs typeface="Arial" panose="020B0604020202020204" pitchFamily="34" charset="0"/>
                        </a:rPr>
                        <a:t>2-cell cavity</a:t>
                      </a:r>
                    </a:p>
                    <a:p>
                      <a:pPr algn="ctr"/>
                      <a:r>
                        <a:rPr lang="en-US" altLang="zh-CN" sz="1400" b="1" kern="1200" dirty="0">
                          <a:solidFill>
                            <a:schemeClr val="dk1"/>
                          </a:solidFill>
                          <a:latin typeface="Arial" panose="020B0604020202020204" pitchFamily="34" charset="0"/>
                          <a:cs typeface="Arial" panose="020B0604020202020204" pitchFamily="34" charset="0"/>
                        </a:rPr>
                        <a:t>vertical test</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kern="1200" dirty="0">
                          <a:solidFill>
                            <a:schemeClr val="dk1"/>
                          </a:solidFill>
                          <a:latin typeface="Arial" panose="020B0604020202020204" pitchFamily="34" charset="0"/>
                          <a:cs typeface="Arial" panose="020B0604020202020204" pitchFamily="34" charset="0"/>
                        </a:rPr>
                        <a:t>30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1730230"/>
                  </a:ext>
                </a:extLst>
              </a:tr>
              <a:tr h="370840">
                <a:tc vMerge="1">
                  <a:txBody>
                    <a:bodyPr/>
                    <a:lstStyle/>
                    <a:p>
                      <a:pPr algn="ctr"/>
                      <a:endParaRPr lang="zh-CN" altLang="en-US" sz="16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kern="1200" dirty="0">
                          <a:solidFill>
                            <a:schemeClr val="dk1"/>
                          </a:solidFill>
                          <a:latin typeface="Arial" panose="020B0604020202020204" pitchFamily="34" charset="0"/>
                          <a:cs typeface="Arial" panose="020B0604020202020204" pitchFamily="34" charset="0"/>
                        </a:rPr>
                        <a:t>3.6E10 @ 25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4730048"/>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Module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horizontal test </a:t>
                      </a:r>
                      <a:r>
                        <a:rPr lang="en-GB" altLang="zh-CN" sz="1400" b="1" kern="1200" dirty="0">
                          <a:solidFill>
                            <a:schemeClr val="dk1"/>
                          </a:solidFill>
                          <a:latin typeface="Arial" panose="020B0604020202020204" pitchFamily="34" charset="0"/>
                          <a:cs typeface="Arial" panose="020B0604020202020204" pitchFamily="34" charset="0"/>
                        </a:rPr>
                        <a:t>acceptance</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kern="1200" dirty="0">
                          <a:solidFill>
                            <a:schemeClr val="dk1"/>
                          </a:solidFill>
                          <a:latin typeface="Arial" panose="020B0604020202020204" pitchFamily="34" charset="0"/>
                          <a:cs typeface="Arial" panose="020B0604020202020204" pitchFamily="34" charset="0"/>
                        </a:rPr>
                        <a:t>28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3809285"/>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kern="1200" dirty="0">
                          <a:solidFill>
                            <a:schemeClr val="dk1"/>
                          </a:solidFill>
                          <a:latin typeface="Arial" panose="020B0604020202020204" pitchFamily="34" charset="0"/>
                          <a:cs typeface="Arial" panose="020B0604020202020204" pitchFamily="34" charset="0"/>
                        </a:rPr>
                        <a:t>3.3E10 @ 25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537002"/>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Module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long term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b="1" kern="1200" dirty="0">
                          <a:solidFill>
                            <a:schemeClr val="dk1"/>
                          </a:solidFill>
                          <a:latin typeface="Arial" panose="020B0604020202020204" pitchFamily="34" charset="0"/>
                          <a:cs typeface="Arial" panose="020B0604020202020204" pitchFamily="34" charset="0"/>
                        </a:rPr>
                        <a:t>operation</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kern="1200" dirty="0">
                          <a:solidFill>
                            <a:schemeClr val="dk1"/>
                          </a:solidFill>
                          <a:latin typeface="Arial" panose="020B0604020202020204" pitchFamily="34" charset="0"/>
                          <a:cs typeface="Arial" panose="020B0604020202020204" pitchFamily="34" charset="0"/>
                        </a:rPr>
                        <a:t>28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3752984"/>
                  </a:ext>
                </a:extLst>
              </a:tr>
              <a:tr h="370840">
                <a:tc vMerge="1">
                  <a:txBody>
                    <a:bodyPr/>
                    <a:lstStyle/>
                    <a:p>
                      <a:pPr algn="ct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kern="1200" dirty="0">
                          <a:solidFill>
                            <a:schemeClr val="dk1"/>
                          </a:solidFill>
                          <a:latin typeface="Arial" panose="020B0604020202020204" pitchFamily="34" charset="0"/>
                          <a:cs typeface="Arial" panose="020B0604020202020204" pitchFamily="34" charset="0"/>
                        </a:rPr>
                        <a:t>3.0E10 @ 25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6234695"/>
                  </a:ext>
                </a:extLst>
              </a:tr>
            </a:tbl>
          </a:graphicData>
        </a:graphic>
      </p:graphicFrame>
      <p:sp>
        <p:nvSpPr>
          <p:cNvPr id="33" name="文本框 32">
            <a:extLst>
              <a:ext uri="{FF2B5EF4-FFF2-40B4-BE49-F238E27FC236}">
                <a16:creationId xmlns:a16="http://schemas.microsoft.com/office/drawing/2014/main" id="{B2DBFEAB-35E7-4214-BE48-5D747ED13458}"/>
              </a:ext>
            </a:extLst>
          </p:cNvPr>
          <p:cNvSpPr txBox="1"/>
          <p:nvPr/>
        </p:nvSpPr>
        <p:spPr>
          <a:xfrm>
            <a:off x="817054" y="4766148"/>
            <a:ext cx="5760640" cy="1508105"/>
          </a:xfrm>
          <a:prstGeom prst="rect">
            <a:avLst/>
          </a:prstGeom>
          <a:noFill/>
        </p:spPr>
        <p:txBody>
          <a:bodyPr wrap="square">
            <a:spAutoFit/>
          </a:bodyPr>
          <a:lstStyle/>
          <a:p>
            <a:pPr marL="0" lvl="1">
              <a:spcBef>
                <a:spcPts val="600"/>
              </a:spcBef>
            </a:pPr>
            <a:r>
              <a:rPr lang="en-US" altLang="zh-CN" sz="1600" b="1" dirty="0">
                <a:latin typeface="Arial" panose="020B0604020202020204" pitchFamily="34" charset="0"/>
                <a:cs typeface="Arial" panose="020B0604020202020204" pitchFamily="34" charset="0"/>
              </a:rPr>
              <a:t>650 MHz 2x2-cell test cryomodule:</a:t>
            </a:r>
          </a:p>
          <a:p>
            <a:pPr marL="342900" lvl="1" indent="-342900">
              <a:spcBef>
                <a:spcPts val="600"/>
              </a:spcBef>
              <a:buFont typeface="+mj-lt"/>
              <a:buAutoNum type="arabicPeriod"/>
            </a:pPr>
            <a:r>
              <a:rPr lang="en-US" altLang="zh-CN" sz="1600" dirty="0">
                <a:latin typeface="Arial" panose="020B0604020202020204" pitchFamily="34" charset="0"/>
                <a:cs typeface="Arial" panose="020B0604020202020204" pitchFamily="34" charset="0"/>
              </a:rPr>
              <a:t>Solve coupler</a:t>
            </a:r>
            <a:r>
              <a:rPr lang="zh-CN" altLang="en-US" sz="1600" dirty="0">
                <a:latin typeface="Arial" panose="020B0604020202020204" pitchFamily="34" charset="0"/>
                <a:cs typeface="Arial" panose="020B0604020202020204" pitchFamily="34" charset="0"/>
              </a:rPr>
              <a:t> </a:t>
            </a:r>
            <a:r>
              <a:rPr lang="en-US" altLang="zh-CN" sz="1600" dirty="0" err="1">
                <a:latin typeface="Arial" panose="020B0604020202020204" pitchFamily="34" charset="0"/>
                <a:cs typeface="Arial" panose="020B0604020202020204" pitchFamily="34" charset="0"/>
              </a:rPr>
              <a:t>GHe</a:t>
            </a:r>
            <a:r>
              <a:rPr lang="en-US" altLang="zh-CN" sz="1600" dirty="0">
                <a:latin typeface="Arial" panose="020B0604020202020204" pitchFamily="34" charset="0"/>
                <a:cs typeface="Arial" panose="020B0604020202020204" pitchFamily="34" charset="0"/>
              </a:rPr>
              <a:t> cooling issue of. Achieve 2E10@15 MV/m operation with beam.</a:t>
            </a:r>
          </a:p>
          <a:p>
            <a:pPr marL="342900" lvl="1" indent="-342900">
              <a:spcBef>
                <a:spcPts val="600"/>
              </a:spcBef>
              <a:buFont typeface="+mj-lt"/>
              <a:buAutoNum type="arabicPeriod"/>
            </a:pPr>
            <a:r>
              <a:rPr lang="en-US" altLang="zh-CN" sz="1600" dirty="0">
                <a:latin typeface="Arial" panose="020B0604020202020204" pitchFamily="34" charset="0"/>
                <a:cs typeface="Arial" panose="020B0604020202020204" pitchFamily="34" charset="0"/>
              </a:rPr>
              <a:t>Replace with high Q cavity and variable coupler. Demonstrate 3E10@25 MV/m in the test module. </a:t>
            </a:r>
          </a:p>
        </p:txBody>
      </p:sp>
      <p:cxnSp>
        <p:nvCxnSpPr>
          <p:cNvPr id="34" name="直接连接符 33">
            <a:extLst>
              <a:ext uri="{FF2B5EF4-FFF2-40B4-BE49-F238E27FC236}">
                <a16:creationId xmlns:a16="http://schemas.microsoft.com/office/drawing/2014/main" id="{939A1359-C61F-4CA9-B646-70591C499291}"/>
              </a:ext>
            </a:extLst>
          </p:cNvPr>
          <p:cNvCxnSpPr>
            <a:cxnSpLocks/>
          </p:cNvCxnSpPr>
          <p:nvPr/>
        </p:nvCxnSpPr>
        <p:spPr>
          <a:xfrm>
            <a:off x="9122962" y="4897225"/>
            <a:ext cx="0" cy="144485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12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95F459F-D44D-4F23-96C3-302A7E6C2E2E}"/>
              </a:ext>
            </a:extLst>
          </p:cNvPr>
          <p:cNvSpPr>
            <a:spLocks noGrp="1"/>
          </p:cNvSpPr>
          <p:nvPr>
            <p:ph type="title"/>
          </p:nvPr>
        </p:nvSpPr>
        <p:spPr>
          <a:xfrm>
            <a:off x="0" y="142852"/>
            <a:ext cx="12192000" cy="725470"/>
          </a:xfrm>
        </p:spPr>
        <p:txBody>
          <a:bodyPr/>
          <a:lstStyle/>
          <a:p>
            <a:r>
              <a:rPr lang="en-US" altLang="zh-CN" dirty="0"/>
              <a:t>650 MHz SRF Cavity and Module in other Projects</a:t>
            </a:r>
            <a:endParaRPr lang="zh-CN" altLang="en-US" dirty="0"/>
          </a:p>
        </p:txBody>
      </p:sp>
      <p:sp>
        <p:nvSpPr>
          <p:cNvPr id="5" name="灯片编号占位符 4">
            <a:extLst>
              <a:ext uri="{FF2B5EF4-FFF2-40B4-BE49-F238E27FC236}">
                <a16:creationId xmlns:a16="http://schemas.microsoft.com/office/drawing/2014/main" id="{C7515C55-95B6-4AF4-A7CF-1FC82CC2A986}"/>
              </a:ext>
            </a:extLst>
          </p:cNvPr>
          <p:cNvSpPr>
            <a:spLocks noGrp="1"/>
          </p:cNvSpPr>
          <p:nvPr>
            <p:ph type="sldNum" sz="quarter" idx="12"/>
          </p:nvPr>
        </p:nvSpPr>
        <p:spPr/>
        <p:txBody>
          <a:bodyPr/>
          <a:lstStyle/>
          <a:p>
            <a:fld id="{F15E9139-A00B-4B2A-98A6-095DC08F1345}" type="slidenum">
              <a:rPr lang="zh-CN" altLang="en-US" smtClean="0"/>
              <a:pPr/>
              <a:t>15</a:t>
            </a:fld>
            <a:endParaRPr lang="zh-CN" altLang="en-US"/>
          </a:p>
        </p:txBody>
      </p:sp>
      <p:pic>
        <p:nvPicPr>
          <p:cNvPr id="6" name="Picture 44" descr="A picture containing building, train&#10;&#10;Description automatically generated">
            <a:extLst>
              <a:ext uri="{FF2B5EF4-FFF2-40B4-BE49-F238E27FC236}">
                <a16:creationId xmlns:a16="http://schemas.microsoft.com/office/drawing/2014/main" id="{CD4579D4-3772-40A0-972D-7B2A56B64C88}"/>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273584" y="1524716"/>
            <a:ext cx="2736304" cy="1825162"/>
          </a:xfrm>
          <a:prstGeom prst="rect">
            <a:avLst/>
          </a:prstGeom>
          <a:ln w="19050">
            <a:noFill/>
            <a:miter lim="800000"/>
            <a:headEnd/>
            <a:tailEnd/>
          </a:ln>
          <a:effectLst/>
        </p:spPr>
      </p:pic>
      <p:pic>
        <p:nvPicPr>
          <p:cNvPr id="8" name="Picture 8" descr="A picture containing indoor, old, engine&#10;&#10;Description automatically generated">
            <a:extLst>
              <a:ext uri="{FF2B5EF4-FFF2-40B4-BE49-F238E27FC236}">
                <a16:creationId xmlns:a16="http://schemas.microsoft.com/office/drawing/2014/main" id="{AF299DCC-5BD7-4898-BC5A-0204A9E6DE30}"/>
              </a:ext>
            </a:extLst>
          </p:cNvPr>
          <p:cNvPicPr>
            <a:picLocks noChangeAspect="1"/>
          </p:cNvPicPr>
          <p:nvPr/>
        </p:nvPicPr>
        <p:blipFill>
          <a:blip r:embed="rId3" cstate="hq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3313715" y="1516868"/>
            <a:ext cx="3198538" cy="1853712"/>
          </a:xfrm>
          <a:prstGeom prst="rect">
            <a:avLst/>
          </a:prstGeom>
        </p:spPr>
      </p:pic>
      <p:pic>
        <p:nvPicPr>
          <p:cNvPr id="9" name="Picture 9">
            <a:extLst>
              <a:ext uri="{FF2B5EF4-FFF2-40B4-BE49-F238E27FC236}">
                <a16:creationId xmlns:a16="http://schemas.microsoft.com/office/drawing/2014/main" id="{FB217A2D-B46F-472A-8E2A-5677175B1BDC}"/>
              </a:ext>
            </a:extLst>
          </p:cNvPr>
          <p:cNvPicPr>
            <a:picLocks noChangeAspect="1"/>
          </p:cNvPicPr>
          <p:nvPr/>
        </p:nvPicPr>
        <p:blipFill>
          <a:blip r:embed="rId5"/>
          <a:stretch>
            <a:fillRect/>
          </a:stretch>
        </p:blipFill>
        <p:spPr>
          <a:xfrm>
            <a:off x="258302" y="3445042"/>
            <a:ext cx="6278359" cy="3072205"/>
          </a:xfrm>
          <a:prstGeom prst="rect">
            <a:avLst/>
          </a:prstGeom>
        </p:spPr>
      </p:pic>
      <p:sp>
        <p:nvSpPr>
          <p:cNvPr id="11" name="文本框 10">
            <a:extLst>
              <a:ext uri="{FF2B5EF4-FFF2-40B4-BE49-F238E27FC236}">
                <a16:creationId xmlns:a16="http://schemas.microsoft.com/office/drawing/2014/main" id="{B84A202A-B5D7-4B34-9F76-1B2C4846C6EA}"/>
              </a:ext>
            </a:extLst>
          </p:cNvPr>
          <p:cNvSpPr txBox="1"/>
          <p:nvPr/>
        </p:nvSpPr>
        <p:spPr>
          <a:xfrm>
            <a:off x="2063552" y="6464894"/>
            <a:ext cx="3456384" cy="276999"/>
          </a:xfrm>
          <a:prstGeom prst="rect">
            <a:avLst/>
          </a:prstGeom>
          <a:noFill/>
        </p:spPr>
        <p:txBody>
          <a:bodyPr wrap="square">
            <a:spAutoFit/>
          </a:bodyPr>
          <a:lstStyle/>
          <a:p>
            <a:r>
              <a:rPr lang="en-US" altLang="zh-CN" sz="1200" dirty="0">
                <a:latin typeface="Arial" panose="020B0604020202020204" pitchFamily="34" charset="0"/>
                <a:cs typeface="Arial" panose="020B0604020202020204" pitchFamily="34" charset="0"/>
              </a:rPr>
              <a:t>D.</a:t>
            </a:r>
            <a:r>
              <a:rPr lang="zh-CN" altLang="en-US" sz="1200" dirty="0">
                <a:latin typeface="Arial" panose="020B0604020202020204" pitchFamily="34" charset="0"/>
                <a:cs typeface="Arial" panose="020B0604020202020204" pitchFamily="34" charset="0"/>
              </a:rPr>
              <a:t> </a:t>
            </a:r>
            <a:r>
              <a:rPr lang="en-US" altLang="zh-CN" sz="1200" dirty="0" err="1">
                <a:latin typeface="Arial" panose="020B0604020202020204" pitchFamily="34" charset="0"/>
                <a:cs typeface="Arial" panose="020B0604020202020204" pitchFamily="34" charset="0"/>
              </a:rPr>
              <a:t>Passarelli</a:t>
            </a:r>
            <a:r>
              <a:rPr lang="en-US" altLang="zh-CN" sz="1200" dirty="0">
                <a:latin typeface="Arial" panose="020B0604020202020204" pitchFamily="34" charset="0"/>
                <a:cs typeface="Arial" panose="020B0604020202020204" pitchFamily="34" charset="0"/>
              </a:rPr>
              <a:t>, TTC meeting, Dec 6, 2023</a:t>
            </a:r>
            <a:endParaRPr lang="zh-CN" altLang="en-US" sz="1200" dirty="0">
              <a:latin typeface="Arial" panose="020B0604020202020204" pitchFamily="34" charset="0"/>
              <a:cs typeface="Arial" panose="020B0604020202020204" pitchFamily="34" charset="0"/>
            </a:endParaRPr>
          </a:p>
        </p:txBody>
      </p:sp>
      <p:pic>
        <p:nvPicPr>
          <p:cNvPr id="15" name="图片 14">
            <a:extLst>
              <a:ext uri="{FF2B5EF4-FFF2-40B4-BE49-F238E27FC236}">
                <a16:creationId xmlns:a16="http://schemas.microsoft.com/office/drawing/2014/main" id="{A7F5A47E-FFA5-408B-9DF2-5E095C294695}"/>
              </a:ext>
            </a:extLst>
          </p:cNvPr>
          <p:cNvPicPr>
            <a:picLocks noChangeAspect="1"/>
          </p:cNvPicPr>
          <p:nvPr/>
        </p:nvPicPr>
        <p:blipFill>
          <a:blip r:embed="rId6"/>
          <a:stretch>
            <a:fillRect/>
          </a:stretch>
        </p:blipFill>
        <p:spPr>
          <a:xfrm>
            <a:off x="7248128" y="3626397"/>
            <a:ext cx="4447971" cy="1767517"/>
          </a:xfrm>
          <a:prstGeom prst="rect">
            <a:avLst/>
          </a:prstGeom>
        </p:spPr>
      </p:pic>
      <p:sp>
        <p:nvSpPr>
          <p:cNvPr id="17" name="文本框 16">
            <a:extLst>
              <a:ext uri="{FF2B5EF4-FFF2-40B4-BE49-F238E27FC236}">
                <a16:creationId xmlns:a16="http://schemas.microsoft.com/office/drawing/2014/main" id="{678B3DDF-2354-4DB0-9B3E-962980E1A796}"/>
              </a:ext>
            </a:extLst>
          </p:cNvPr>
          <p:cNvSpPr txBox="1"/>
          <p:nvPr/>
        </p:nvSpPr>
        <p:spPr>
          <a:xfrm>
            <a:off x="6729098" y="5461378"/>
            <a:ext cx="5176037" cy="1192634"/>
          </a:xfrm>
          <a:prstGeom prst="rect">
            <a:avLst/>
          </a:prstGeom>
          <a:noFill/>
        </p:spPr>
        <p:txBody>
          <a:bodyPr wrap="square">
            <a:spAutoFit/>
          </a:bodyPr>
          <a:lstStyle/>
          <a:p>
            <a:pPr>
              <a:spcBef>
                <a:spcPts val="900"/>
              </a:spcBef>
            </a:pPr>
            <a:r>
              <a:rPr lang="en-US" altLang="zh-CN" sz="1600" dirty="0">
                <a:latin typeface="Arial" panose="020B0604020202020204" pitchFamily="34" charset="0"/>
                <a:cs typeface="Arial" panose="020B0604020202020204" pitchFamily="34" charset="0"/>
              </a:rPr>
              <a:t>All six cavities experienced significantly increased FE during cryomodule (CM) operation. </a:t>
            </a:r>
          </a:p>
          <a:p>
            <a:pPr>
              <a:spcBef>
                <a:spcPts val="900"/>
              </a:spcBef>
            </a:pPr>
            <a:r>
              <a:rPr lang="en-US" altLang="zh-CN" sz="1600" dirty="0">
                <a:latin typeface="Arial" panose="020B0604020202020204" pitchFamily="34" charset="0"/>
                <a:cs typeface="Arial" panose="020B0604020202020204" pitchFamily="34" charset="0"/>
              </a:rPr>
              <a:t>Higher static heat loads than the design values were observed during the </a:t>
            </a:r>
            <a:r>
              <a:rPr lang="en-US" altLang="zh-CN" sz="1600" dirty="0" err="1">
                <a:latin typeface="Arial" panose="020B0604020202020204" pitchFamily="34" charset="0"/>
                <a:cs typeface="Arial" panose="020B0604020202020204" pitchFamily="34" charset="0"/>
              </a:rPr>
              <a:t>pCM</a:t>
            </a:r>
            <a:r>
              <a:rPr lang="en-US" altLang="zh-CN" sz="1600" dirty="0">
                <a:latin typeface="Arial" panose="020B0604020202020204" pitchFamily="34" charset="0"/>
                <a:cs typeface="Arial" panose="020B0604020202020204" pitchFamily="34" charset="0"/>
              </a:rPr>
              <a:t> cold testing. </a:t>
            </a:r>
          </a:p>
        </p:txBody>
      </p:sp>
      <p:graphicFrame>
        <p:nvGraphicFramePr>
          <p:cNvPr id="19" name="表格 19">
            <a:extLst>
              <a:ext uri="{FF2B5EF4-FFF2-40B4-BE49-F238E27FC236}">
                <a16:creationId xmlns:a16="http://schemas.microsoft.com/office/drawing/2014/main" id="{DD04E07F-D760-4F87-AC7A-2774E8CBE727}"/>
              </a:ext>
            </a:extLst>
          </p:cNvPr>
          <p:cNvGraphicFramePr>
            <a:graphicFrameLocks noGrp="1"/>
          </p:cNvGraphicFramePr>
          <p:nvPr>
            <p:extLst>
              <p:ext uri="{D42A27DB-BD31-4B8C-83A1-F6EECF244321}">
                <p14:modId xmlns:p14="http://schemas.microsoft.com/office/powerpoint/2010/main" val="897592977"/>
              </p:ext>
            </p:extLst>
          </p:nvPr>
        </p:nvGraphicFramePr>
        <p:xfrm>
          <a:off x="6816080" y="1196752"/>
          <a:ext cx="5184000" cy="2270760"/>
        </p:xfrm>
        <a:graphic>
          <a:graphicData uri="http://schemas.openxmlformats.org/drawingml/2006/table">
            <a:tbl>
              <a:tblPr firstRow="1" bandRow="1">
                <a:tableStyleId>{C083E6E3-FA7D-4D7B-A595-EF9225AFEA82}</a:tableStyleId>
              </a:tblPr>
              <a:tblGrid>
                <a:gridCol w="1548000">
                  <a:extLst>
                    <a:ext uri="{9D8B030D-6E8A-4147-A177-3AD203B41FA5}">
                      <a16:colId xmlns:a16="http://schemas.microsoft.com/office/drawing/2014/main" val="2365802143"/>
                    </a:ext>
                  </a:extLst>
                </a:gridCol>
                <a:gridCol w="1008000">
                  <a:extLst>
                    <a:ext uri="{9D8B030D-6E8A-4147-A177-3AD203B41FA5}">
                      <a16:colId xmlns:a16="http://schemas.microsoft.com/office/drawing/2014/main" val="3004409739"/>
                    </a:ext>
                  </a:extLst>
                </a:gridCol>
                <a:gridCol w="864000">
                  <a:extLst>
                    <a:ext uri="{9D8B030D-6E8A-4147-A177-3AD203B41FA5}">
                      <a16:colId xmlns:a16="http://schemas.microsoft.com/office/drawing/2014/main" val="3245624603"/>
                    </a:ext>
                  </a:extLst>
                </a:gridCol>
                <a:gridCol w="828000">
                  <a:extLst>
                    <a:ext uri="{9D8B030D-6E8A-4147-A177-3AD203B41FA5}">
                      <a16:colId xmlns:a16="http://schemas.microsoft.com/office/drawing/2014/main" val="3322095650"/>
                    </a:ext>
                  </a:extLst>
                </a:gridCol>
                <a:gridCol w="936000">
                  <a:extLst>
                    <a:ext uri="{9D8B030D-6E8A-4147-A177-3AD203B41FA5}">
                      <a16:colId xmlns:a16="http://schemas.microsoft.com/office/drawing/2014/main" val="2393808095"/>
                    </a:ext>
                  </a:extLst>
                </a:gridCol>
              </a:tblGrid>
              <a:tr h="376180">
                <a:tc>
                  <a:txBody>
                    <a:bodyPr/>
                    <a:lstStyle/>
                    <a:p>
                      <a:pPr algn="ctr"/>
                      <a:r>
                        <a:rPr lang="en-US" altLang="zh-CN" sz="1200" dirty="0">
                          <a:latin typeface="Arial" panose="020B0604020202020204" pitchFamily="34" charset="0"/>
                          <a:cs typeface="Arial" panose="020B0604020202020204" pitchFamily="34" charset="0"/>
                        </a:rPr>
                        <a:t>650 (648) MHz cavity application</a:t>
                      </a:r>
                      <a:endParaRPr lang="zh-CN" altLang="en-US" sz="1200" dirty="0">
                        <a:latin typeface="Arial" panose="020B0604020202020204" pitchFamily="34" charset="0"/>
                        <a:cs typeface="Arial" panose="020B0604020202020204" pitchFamily="34" charset="0"/>
                      </a:endParaRPr>
                    </a:p>
                  </a:txBody>
                  <a:tcPr anchor="ctr"/>
                </a:tc>
                <a:tc>
                  <a:txBody>
                    <a:bodyPr/>
                    <a:lstStyle/>
                    <a:p>
                      <a:pPr algn="ctr"/>
                      <a:r>
                        <a:rPr lang="en-US" altLang="zh-CN" sz="1200" dirty="0">
                          <a:latin typeface="Arial" panose="020B0604020202020204" pitchFamily="34" charset="0"/>
                          <a:cs typeface="Arial" panose="020B0604020202020204" pitchFamily="34" charset="0"/>
                        </a:rPr>
                        <a:t>CEPC</a:t>
                      </a:r>
                    </a:p>
                    <a:p>
                      <a:pPr algn="ctr"/>
                      <a:r>
                        <a:rPr lang="en-US" altLang="zh-CN" sz="1200" dirty="0">
                          <a:latin typeface="Arial" panose="020B0604020202020204" pitchFamily="34" charset="0"/>
                          <a:cs typeface="Arial" panose="020B0604020202020204" pitchFamily="34" charset="0"/>
                        </a:rPr>
                        <a:t>Higgs 650</a:t>
                      </a:r>
                      <a:endParaRPr lang="zh-CN" altLang="en-US" sz="1200" dirty="0">
                        <a:latin typeface="Arial" panose="020B0604020202020204" pitchFamily="34" charset="0"/>
                        <a:cs typeface="Arial" panose="020B0604020202020204" pitchFamily="34" charset="0"/>
                      </a:endParaRPr>
                    </a:p>
                  </a:txBody>
                  <a:tcPr anchor="ctr"/>
                </a:tc>
                <a:tc>
                  <a:txBody>
                    <a:bodyPr/>
                    <a:lstStyle/>
                    <a:p>
                      <a:pPr algn="ctr"/>
                      <a:r>
                        <a:rPr lang="en-US" altLang="zh-CN" sz="1200" dirty="0">
                          <a:latin typeface="Arial" panose="020B0604020202020204" pitchFamily="34" charset="0"/>
                          <a:cs typeface="Arial" panose="020B0604020202020204" pitchFamily="34" charset="0"/>
                        </a:rPr>
                        <a:t>PIP-II</a:t>
                      </a:r>
                    </a:p>
                    <a:p>
                      <a:pPr algn="ctr"/>
                      <a:r>
                        <a:rPr lang="en-US" altLang="zh-CN" sz="1200" dirty="0">
                          <a:latin typeface="Arial" panose="020B0604020202020204" pitchFamily="34" charset="0"/>
                          <a:cs typeface="Arial" panose="020B0604020202020204" pitchFamily="34" charset="0"/>
                        </a:rPr>
                        <a:t>HB650</a:t>
                      </a:r>
                      <a:endParaRPr lang="zh-CN" altLang="en-US" sz="1200" dirty="0">
                        <a:latin typeface="Arial" panose="020B0604020202020204" pitchFamily="34" charset="0"/>
                        <a:cs typeface="Arial" panose="020B0604020202020204" pitchFamily="34" charset="0"/>
                      </a:endParaRPr>
                    </a:p>
                  </a:txBody>
                  <a:tcPr anchor="ctr"/>
                </a:tc>
                <a:tc>
                  <a:txBody>
                    <a:bodyPr/>
                    <a:lstStyle/>
                    <a:p>
                      <a:pPr algn="ctr"/>
                      <a:r>
                        <a:rPr lang="en-US" altLang="zh-CN" sz="1200" dirty="0" err="1">
                          <a:latin typeface="Arial" panose="020B0604020202020204" pitchFamily="34" charset="0"/>
                          <a:cs typeface="Arial" panose="020B0604020202020204" pitchFamily="34" charset="0"/>
                        </a:rPr>
                        <a:t>CiADS</a:t>
                      </a:r>
                      <a:endParaRPr lang="en-US" altLang="zh-CN" sz="1200" dirty="0">
                        <a:latin typeface="Arial" panose="020B0604020202020204" pitchFamily="34" charset="0"/>
                        <a:cs typeface="Arial" panose="020B0604020202020204" pitchFamily="34" charset="0"/>
                      </a:endParaRPr>
                    </a:p>
                    <a:p>
                      <a:pPr algn="ctr"/>
                      <a:r>
                        <a:rPr lang="en-US" altLang="zh-CN" sz="1200" dirty="0">
                          <a:latin typeface="Arial" panose="020B0604020202020204" pitchFamily="34" charset="0"/>
                          <a:cs typeface="Arial" panose="020B0604020202020204" pitchFamily="34" charset="0"/>
                        </a:rPr>
                        <a:t>HB650</a:t>
                      </a:r>
                      <a:endParaRPr lang="zh-CN" altLang="en-US" sz="1200" dirty="0">
                        <a:latin typeface="Arial" panose="020B0604020202020204" pitchFamily="34" charset="0"/>
                        <a:cs typeface="Arial" panose="020B0604020202020204" pitchFamily="34" charset="0"/>
                      </a:endParaRPr>
                    </a:p>
                  </a:txBody>
                  <a:tcPr anchor="ctr"/>
                </a:tc>
                <a:tc>
                  <a:txBody>
                    <a:bodyPr/>
                    <a:lstStyle/>
                    <a:p>
                      <a:pPr algn="ctr"/>
                      <a:r>
                        <a:rPr lang="en-US" altLang="zh-CN" sz="1200" dirty="0">
                          <a:latin typeface="Arial" panose="020B0604020202020204" pitchFamily="34" charset="0"/>
                          <a:cs typeface="Arial" panose="020B0604020202020204" pitchFamily="34" charset="0"/>
                        </a:rPr>
                        <a:t>CSNS-II</a:t>
                      </a:r>
                    </a:p>
                    <a:p>
                      <a:pPr algn="ctr"/>
                      <a:r>
                        <a:rPr lang="en-US" altLang="zh-CN" sz="1200" dirty="0">
                          <a:latin typeface="Arial" panose="020B0604020202020204" pitchFamily="34" charset="0"/>
                          <a:cs typeface="Arial" panose="020B0604020202020204" pitchFamily="34" charset="0"/>
                        </a:rPr>
                        <a:t>648</a:t>
                      </a:r>
                      <a:endParaRPr lang="zh-CN" altLang="en-US" sz="1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387371082"/>
                  </a:ext>
                </a:extLst>
              </a:tr>
              <a:tr h="225708">
                <a:tc>
                  <a:txBody>
                    <a:bodyPr/>
                    <a:lstStyle/>
                    <a:p>
                      <a:pPr algn="l"/>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CW ring</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CW </a:t>
                      </a:r>
                      <a:r>
                        <a:rPr lang="en-US" altLang="zh-CN" sz="1100" dirty="0" err="1">
                          <a:latin typeface="Arial" panose="020B0604020202020204" pitchFamily="34" charset="0"/>
                          <a:cs typeface="Arial" panose="020B0604020202020204" pitchFamily="34" charset="0"/>
                        </a:rPr>
                        <a:t>linac</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CW </a:t>
                      </a:r>
                      <a:r>
                        <a:rPr lang="en-US" altLang="zh-CN" sz="1100" dirty="0" err="1">
                          <a:latin typeface="Arial" panose="020B0604020202020204" pitchFamily="34" charset="0"/>
                          <a:cs typeface="Arial" panose="020B0604020202020204" pitchFamily="34" charset="0"/>
                        </a:rPr>
                        <a:t>linac</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Pulse </a:t>
                      </a:r>
                      <a:r>
                        <a:rPr lang="en-US" altLang="zh-CN" sz="1100" dirty="0" err="1">
                          <a:latin typeface="Arial" panose="020B0604020202020204" pitchFamily="34" charset="0"/>
                          <a:cs typeface="Arial" panose="020B0604020202020204" pitchFamily="34" charset="0"/>
                        </a:rPr>
                        <a:t>linac</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1108740"/>
                  </a:ext>
                </a:extLst>
              </a:tr>
              <a:tr h="225708">
                <a:tc>
                  <a:txBody>
                    <a:bodyPr/>
                    <a:lstStyle/>
                    <a:p>
                      <a:pPr algn="l"/>
                      <a:r>
                        <a:rPr lang="en-US" altLang="zh-CN" sz="1100" dirty="0">
                          <a:latin typeface="Arial" panose="020B0604020202020204" pitchFamily="34" charset="0"/>
                          <a:cs typeface="Arial" panose="020B0604020202020204" pitchFamily="34" charset="0"/>
                        </a:rPr>
                        <a:t>Beam current (mA)</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5.6 ~ 267</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2</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10</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40 /</a:t>
                      </a:r>
                      <a:r>
                        <a:rPr lang="zh-CN" altLang="en-US" sz="1100" dirty="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0.6</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132824865"/>
                  </a:ext>
                </a:extLst>
              </a:tr>
              <a:tr h="225708">
                <a:tc>
                  <a:txBody>
                    <a:bodyPr/>
                    <a:lstStyle/>
                    <a:p>
                      <a:pPr algn="l"/>
                      <a:r>
                        <a:rPr lang="el-GR" altLang="zh-CN" sz="1100" dirty="0">
                          <a:latin typeface="Arial" panose="020B0604020202020204" pitchFamily="34" charset="0"/>
                          <a:cs typeface="Arial" panose="020B0604020202020204" pitchFamily="34" charset="0"/>
                        </a:rPr>
                        <a:t>β</a:t>
                      </a:r>
                      <a:r>
                        <a:rPr lang="en-US" altLang="zh-CN" sz="1100" dirty="0">
                          <a:latin typeface="Arial" panose="020B0604020202020204" pitchFamily="34" charset="0"/>
                          <a:cs typeface="Arial" panose="020B0604020202020204" pitchFamily="34" charset="0"/>
                        </a:rPr>
                        <a:t> and cell number</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2-cell</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0.92 5-cell</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0.82</a:t>
                      </a:r>
                      <a:r>
                        <a:rPr lang="zh-CN" altLang="en-US" sz="1100" dirty="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5-cell</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0.62 6-cell</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65070954"/>
                  </a:ext>
                </a:extLst>
              </a:tr>
              <a:tr h="225708">
                <a:tc>
                  <a:txBody>
                    <a:bodyPr/>
                    <a:lstStyle/>
                    <a:p>
                      <a:pPr algn="l"/>
                      <a:r>
                        <a:rPr lang="en-US" altLang="zh-CN" sz="1100" dirty="0">
                          <a:latin typeface="Arial" panose="020B0604020202020204" pitchFamily="34" charset="0"/>
                          <a:cs typeface="Arial" panose="020B0604020202020204" pitchFamily="34" charset="0"/>
                        </a:rPr>
                        <a:t>Eacc (MV/m)</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25</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18.8</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14</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14</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570625692"/>
                  </a:ext>
                </a:extLst>
              </a:tr>
              <a:tr h="225708">
                <a:tc>
                  <a:txBody>
                    <a:bodyPr/>
                    <a:lstStyle/>
                    <a:p>
                      <a:pPr algn="l"/>
                      <a:r>
                        <a:rPr lang="en-US" altLang="zh-CN" sz="1100" dirty="0">
                          <a:latin typeface="Arial" panose="020B0604020202020204" pitchFamily="34" charset="0"/>
                          <a:cs typeface="Arial" panose="020B0604020202020204" pitchFamily="34" charset="0"/>
                        </a:rPr>
                        <a:t>Q</a:t>
                      </a:r>
                      <a:r>
                        <a:rPr lang="en-US" altLang="zh-CN" sz="1100" baseline="-25000" dirty="0">
                          <a:latin typeface="Arial" panose="020B0604020202020204" pitchFamily="34" charset="0"/>
                          <a:cs typeface="Arial" panose="020B0604020202020204" pitchFamily="34" charset="0"/>
                        </a:rPr>
                        <a:t>0</a:t>
                      </a:r>
                      <a:r>
                        <a:rPr lang="en-US" altLang="zh-CN" sz="1100" baseline="0" dirty="0">
                          <a:latin typeface="Arial" panose="020B0604020202020204" pitchFamily="34" charset="0"/>
                          <a:cs typeface="Arial" panose="020B0604020202020204" pitchFamily="34" charset="0"/>
                        </a:rPr>
                        <a:t> (horizontal test)</a:t>
                      </a:r>
                      <a:endParaRPr lang="zh-CN" altLang="en-US" sz="1100" baseline="-250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3.6E10</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3.3E10</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2.8E10</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1E10</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1131375"/>
                  </a:ext>
                </a:extLst>
              </a:tr>
              <a:tr h="225708">
                <a:tc>
                  <a:txBody>
                    <a:bodyPr/>
                    <a:lstStyle/>
                    <a:p>
                      <a:pPr algn="l"/>
                      <a:r>
                        <a:rPr lang="en-US" altLang="zh-CN" sz="1100" dirty="0">
                          <a:latin typeface="Arial" panose="020B0604020202020204" pitchFamily="34" charset="0"/>
                          <a:cs typeface="Arial" panose="020B0604020202020204" pitchFamily="34" charset="0"/>
                        </a:rPr>
                        <a:t>Avg. input power (kW)</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313</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45</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120</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7.2</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507263005"/>
                  </a:ext>
                </a:extLst>
              </a:tr>
              <a:tr h="225708">
                <a:tc>
                  <a:txBody>
                    <a:bodyPr/>
                    <a:lstStyle/>
                    <a:p>
                      <a:pPr algn="l"/>
                      <a:r>
                        <a:rPr lang="en-US" altLang="zh-CN" sz="1100" dirty="0">
                          <a:latin typeface="Arial" panose="020B0604020202020204" pitchFamily="34" charset="0"/>
                          <a:cs typeface="Arial" panose="020B0604020202020204" pitchFamily="34" charset="0"/>
                        </a:rPr>
                        <a:t>HOM power (kW)</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2</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no</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no</a:t>
                      </a:r>
                      <a:endParaRPr lang="zh-CN" altLang="en-US" sz="1100" dirty="0">
                        <a:latin typeface="Arial" panose="020B0604020202020204" pitchFamily="34" charset="0"/>
                        <a:cs typeface="Arial" panose="020B0604020202020204" pitchFamily="34" charset="0"/>
                      </a:endParaRPr>
                    </a:p>
                  </a:txBody>
                  <a:tcPr anchor="ctr"/>
                </a:tc>
                <a:tc>
                  <a:txBody>
                    <a:bodyPr/>
                    <a:lstStyle/>
                    <a:p>
                      <a:pPr algn="ctr"/>
                      <a:r>
                        <a:rPr lang="en-US" altLang="zh-CN" sz="1100" dirty="0">
                          <a:latin typeface="Arial" panose="020B0604020202020204" pitchFamily="34" charset="0"/>
                          <a:cs typeface="Arial" panose="020B0604020202020204" pitchFamily="34" charset="0"/>
                        </a:rPr>
                        <a:t>no</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710020905"/>
                  </a:ext>
                </a:extLst>
              </a:tr>
            </a:tbl>
          </a:graphicData>
        </a:graphic>
      </p:graphicFrame>
      <p:sp>
        <p:nvSpPr>
          <p:cNvPr id="21" name="文本框 20">
            <a:extLst>
              <a:ext uri="{FF2B5EF4-FFF2-40B4-BE49-F238E27FC236}">
                <a16:creationId xmlns:a16="http://schemas.microsoft.com/office/drawing/2014/main" id="{91B304CE-80B0-4771-95C7-CFD13313756F}"/>
              </a:ext>
            </a:extLst>
          </p:cNvPr>
          <p:cNvSpPr txBox="1"/>
          <p:nvPr/>
        </p:nvSpPr>
        <p:spPr>
          <a:xfrm>
            <a:off x="1415480" y="1111700"/>
            <a:ext cx="4104456" cy="338554"/>
          </a:xfrm>
          <a:prstGeom prst="rect">
            <a:avLst/>
          </a:prstGeom>
          <a:noFill/>
        </p:spPr>
        <p:txBody>
          <a:bodyPr wrap="square">
            <a:spAutoFit/>
          </a:bodyPr>
          <a:lstStyle/>
          <a:p>
            <a:r>
              <a:rPr lang="en-US" altLang="zh-CN" sz="1600" dirty="0">
                <a:latin typeface="Arial" panose="020B0604020202020204" pitchFamily="34" charset="0"/>
                <a:cs typeface="Arial" panose="020B0604020202020204" pitchFamily="34" charset="0"/>
              </a:rPr>
              <a:t>FNAL PIP-II 650 MHz 6x5-cell Cryomodule</a:t>
            </a:r>
            <a:endParaRPr lang="zh-CN"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4356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8C321E64-3B5D-488D-BA3D-F66CF80357EE}"/>
              </a:ext>
            </a:extLst>
          </p:cNvPr>
          <p:cNvSpPr>
            <a:spLocks noGrp="1"/>
          </p:cNvSpPr>
          <p:nvPr>
            <p:ph type="title"/>
          </p:nvPr>
        </p:nvSpPr>
        <p:spPr>
          <a:xfrm>
            <a:off x="407368" y="55359"/>
            <a:ext cx="11617238" cy="845853"/>
          </a:xfrm>
        </p:spPr>
        <p:txBody>
          <a:bodyPr>
            <a:normAutofit/>
          </a:bodyPr>
          <a:lstStyle/>
          <a:p>
            <a:pPr algn="ctr"/>
            <a:r>
              <a:rPr lang="en-US" altLang="zh-CN" sz="3200" dirty="0">
                <a:latin typeface="Arial" panose="020B0604020202020204" pitchFamily="34" charset="0"/>
                <a:cs typeface="Arial" panose="020B0604020202020204" pitchFamily="34" charset="0"/>
              </a:rPr>
              <a:t>CEPC Booster 1</a:t>
            </a:r>
            <a:r>
              <a:rPr lang="en-US" altLang="zh-CN" dirty="0"/>
              <a:t>.3 GHz </a:t>
            </a:r>
            <a:r>
              <a:rPr lang="en-US" altLang="zh-CN" sz="3200" dirty="0">
                <a:latin typeface="Arial" panose="020B0604020202020204" pitchFamily="34" charset="0"/>
                <a:cs typeface="Arial" panose="020B0604020202020204" pitchFamily="34" charset="0"/>
              </a:rPr>
              <a:t>Superconducting RF R&amp;D in EDR  </a:t>
            </a:r>
            <a:endParaRPr lang="zh-CN" altLang="en-US" sz="3200" dirty="0">
              <a:latin typeface="Arial" panose="020B0604020202020204" pitchFamily="34" charset="0"/>
              <a:cs typeface="Arial" panose="020B0604020202020204" pitchFamily="34" charset="0"/>
            </a:endParaRPr>
          </a:p>
        </p:txBody>
      </p:sp>
      <p:sp>
        <p:nvSpPr>
          <p:cNvPr id="5" name="内容占位符 4">
            <a:extLst>
              <a:ext uri="{FF2B5EF4-FFF2-40B4-BE49-F238E27FC236}">
                <a16:creationId xmlns:a16="http://schemas.microsoft.com/office/drawing/2014/main" id="{EA678422-58F1-4632-B91B-1FEC22816021}"/>
              </a:ext>
            </a:extLst>
          </p:cNvPr>
          <p:cNvSpPr>
            <a:spLocks noGrp="1"/>
          </p:cNvSpPr>
          <p:nvPr>
            <p:ph idx="1"/>
          </p:nvPr>
        </p:nvSpPr>
        <p:spPr>
          <a:xfrm>
            <a:off x="287381" y="1182357"/>
            <a:ext cx="11617238" cy="3076253"/>
          </a:xfrm>
        </p:spPr>
        <p:txBody>
          <a:bodyPr>
            <a:noAutofit/>
          </a:bodyPr>
          <a:lstStyle/>
          <a:p>
            <a:pPr>
              <a:lnSpc>
                <a:spcPct val="120000"/>
              </a:lnSpc>
              <a:buSzPct val="100000"/>
              <a:buFont typeface="+mj-lt"/>
              <a:buAutoNum type="arabicPeriod"/>
            </a:pPr>
            <a:r>
              <a:rPr lang="en-US" altLang="zh-CN" sz="1800" b="1" dirty="0">
                <a:solidFill>
                  <a:srgbClr val="0070C0"/>
                </a:solidFill>
                <a:latin typeface="Arial" panose="020B0604020202020204" pitchFamily="34" charset="0"/>
                <a:cs typeface="Arial" panose="020B0604020202020204" pitchFamily="34" charset="0"/>
              </a:rPr>
              <a:t>Higgs </a:t>
            </a:r>
            <a:r>
              <a:rPr lang="en-US" altLang="zh-CN" sz="1800" b="1" u="sng" dirty="0">
                <a:latin typeface="Arial" panose="020B0604020202020204" pitchFamily="34" charset="0"/>
                <a:cs typeface="Arial" panose="020B0604020202020204" pitchFamily="34" charset="0"/>
              </a:rPr>
              <a:t>high Q</a:t>
            </a:r>
            <a:r>
              <a:rPr lang="en-US" altLang="zh-CN" sz="1800" b="1" dirty="0">
                <a:latin typeface="Arial" panose="020B0604020202020204" pitchFamily="34" charset="0"/>
                <a:cs typeface="Arial" panose="020B0604020202020204" pitchFamily="34" charset="0"/>
              </a:rPr>
              <a:t> 1.3 GHz cryomodule prototyping (</a:t>
            </a:r>
            <a:r>
              <a:rPr lang="en-US" altLang="zh-CN" sz="1800" b="1" dirty="0">
                <a:solidFill>
                  <a:srgbClr val="FF0000"/>
                </a:solidFill>
                <a:latin typeface="Arial" panose="020B0604020202020204" pitchFamily="34" charset="0"/>
                <a:cs typeface="Arial" panose="020B0604020202020204" pitchFamily="34" charset="0"/>
              </a:rPr>
              <a:t>QCM</a:t>
            </a:r>
            <a:r>
              <a:rPr lang="en-US" altLang="zh-CN" sz="1800" b="1" dirty="0">
                <a:latin typeface="Arial" panose="020B0604020202020204" pitchFamily="34" charset="0"/>
                <a:cs typeface="Arial" panose="020B0604020202020204" pitchFamily="34" charset="0"/>
              </a:rPr>
              <a:t>) (2025-2027</a:t>
            </a:r>
            <a:r>
              <a:rPr lang="en-US" altLang="zh-CN" sz="1800" b="1" dirty="0"/>
              <a:t>)</a:t>
            </a:r>
            <a:r>
              <a:rPr lang="en-US" altLang="zh-CN" sz="1800" b="1" dirty="0">
                <a:latin typeface="Arial" panose="020B0604020202020204" pitchFamily="34" charset="0"/>
                <a:cs typeface="Arial" panose="020B0604020202020204" pitchFamily="34" charset="0"/>
              </a:rPr>
              <a:t>: </a:t>
            </a:r>
            <a:r>
              <a:rPr lang="en-US" altLang="zh-CN" sz="1800" dirty="0"/>
              <a:t>Complete</a:t>
            </a:r>
            <a:r>
              <a:rPr lang="zh-CN" altLang="en-US" sz="1800" dirty="0"/>
              <a:t> </a:t>
            </a:r>
            <a:r>
              <a:rPr lang="en-US" altLang="zh-CN" sz="1800" dirty="0"/>
              <a:t>engineering design of CEPC Higgs booster module (without cold BPM and quadrupole as in FEL module) in 2025. Based </a:t>
            </a:r>
            <a:r>
              <a:rPr lang="en-US" altLang="zh-CN" sz="1800" dirty="0">
                <a:latin typeface="Arial" panose="020B0604020202020204" pitchFamily="34" charset="0"/>
                <a:cs typeface="Arial" panose="020B0604020202020204" pitchFamily="34" charset="0"/>
              </a:rPr>
              <a:t>on the successful verification module, </a:t>
            </a:r>
            <a:r>
              <a:rPr lang="en-US" altLang="zh-CN" sz="1800" dirty="0">
                <a:solidFill>
                  <a:srgbClr val="FF0000"/>
                </a:solidFill>
                <a:latin typeface="Arial" panose="020B0604020202020204" pitchFamily="34" charset="0"/>
                <a:cs typeface="Arial" panose="020B0604020202020204" pitchFamily="34" charset="0"/>
              </a:rPr>
              <a:t>build two more </a:t>
            </a:r>
            <a:r>
              <a:rPr lang="en-US" altLang="zh-CN" sz="1800" b="1" dirty="0">
                <a:solidFill>
                  <a:srgbClr val="FF0000"/>
                </a:solidFill>
                <a:latin typeface="Arial" panose="020B0604020202020204" pitchFamily="34" charset="0"/>
                <a:cs typeface="Arial" panose="020B0604020202020204" pitchFamily="34" charset="0"/>
              </a:rPr>
              <a:t>mid-T bake </a:t>
            </a:r>
            <a:r>
              <a:rPr lang="en-US" altLang="zh-CN" sz="1800" dirty="0">
                <a:solidFill>
                  <a:srgbClr val="FF0000"/>
                </a:solidFill>
                <a:latin typeface="Arial" panose="020B0604020202020204" pitchFamily="34" charset="0"/>
                <a:cs typeface="Arial" panose="020B0604020202020204" pitchFamily="34" charset="0"/>
              </a:rPr>
              <a:t>high Q </a:t>
            </a:r>
            <a:r>
              <a:rPr lang="en-US" altLang="zh-CN" sz="1800" dirty="0">
                <a:solidFill>
                  <a:srgbClr val="FF0000"/>
                </a:solidFill>
              </a:rPr>
              <a:t>8x9-cell </a:t>
            </a:r>
            <a:r>
              <a:rPr lang="en-US" altLang="zh-CN" sz="1800" dirty="0">
                <a:solidFill>
                  <a:srgbClr val="FF0000"/>
                </a:solidFill>
                <a:latin typeface="Arial" panose="020B0604020202020204" pitchFamily="34" charset="0"/>
                <a:cs typeface="Arial" panose="020B0604020202020204" pitchFamily="34" charset="0"/>
              </a:rPr>
              <a:t>module prototypes </a:t>
            </a:r>
            <a:r>
              <a:rPr lang="en-US" altLang="zh-CN" sz="1800" dirty="0">
                <a:latin typeface="Arial" panose="020B0604020202020204" pitchFamily="34" charset="0"/>
                <a:cs typeface="Arial" panose="020B0604020202020204" pitchFamily="34" charset="0"/>
              </a:rPr>
              <a:t>using CW FEL funding. Make improvements and increase module average CW gradient to &gt; 25 MV/m with Q</a:t>
            </a:r>
            <a:r>
              <a:rPr lang="en-US" altLang="zh-CN" sz="1800" baseline="-25000" dirty="0">
                <a:latin typeface="Arial" panose="020B0604020202020204" pitchFamily="34" charset="0"/>
                <a:cs typeface="Arial" panose="020B0604020202020204" pitchFamily="34" charset="0"/>
              </a:rPr>
              <a:t>0 </a:t>
            </a:r>
            <a:r>
              <a:rPr lang="en-US" altLang="zh-CN" sz="1800" dirty="0">
                <a:latin typeface="Arial" panose="020B0604020202020204" pitchFamily="34" charset="0"/>
                <a:cs typeface="Arial" panose="020B0604020202020204" pitchFamily="34" charset="0"/>
              </a:rPr>
              <a:t>&gt; 3E10. </a:t>
            </a:r>
          </a:p>
          <a:p>
            <a:pPr marL="342900" indent="-342900">
              <a:lnSpc>
                <a:spcPct val="120000"/>
              </a:lnSpc>
              <a:buSzPct val="100000"/>
              <a:buFont typeface="+mj-lt"/>
              <a:buAutoNum type="arabicPeriod"/>
            </a:pPr>
            <a:r>
              <a:rPr lang="en-US" altLang="zh-CN" sz="1800" b="1" dirty="0">
                <a:solidFill>
                  <a:srgbClr val="00B050"/>
                </a:solidFill>
                <a:latin typeface="Arial" panose="020B0604020202020204" pitchFamily="34" charset="0"/>
                <a:cs typeface="Arial" panose="020B0604020202020204" pitchFamily="34" charset="0"/>
              </a:rPr>
              <a:t>Z-pole </a:t>
            </a:r>
            <a:r>
              <a:rPr lang="en-US" altLang="zh-CN" sz="1800" b="1" u="sng" dirty="0">
                <a:latin typeface="Arial" panose="020B0604020202020204" pitchFamily="34" charset="0"/>
                <a:cs typeface="Arial" panose="020B0604020202020204" pitchFamily="34" charset="0"/>
              </a:rPr>
              <a:t>high current</a:t>
            </a:r>
            <a:r>
              <a:rPr lang="en-US" altLang="zh-CN" sz="1800" b="1" dirty="0">
                <a:latin typeface="Arial" panose="020B0604020202020204" pitchFamily="34" charset="0"/>
                <a:cs typeface="Arial" panose="020B0604020202020204" pitchFamily="34" charset="0"/>
              </a:rPr>
              <a:t> 1.3 GHz cryomodule design (CCM) (2026-2027)</a:t>
            </a:r>
            <a:r>
              <a:rPr lang="en-US" altLang="zh-CN" sz="1800" dirty="0">
                <a:latin typeface="Arial" panose="020B0604020202020204" pitchFamily="34" charset="0"/>
                <a:cs typeface="Arial" panose="020B0604020202020204" pitchFamily="34" charset="0"/>
              </a:rPr>
              <a:t>: conceptual design and component development, in collaboration with domestic ERL R&amp;D.</a:t>
            </a:r>
          </a:p>
          <a:p>
            <a:pPr marL="342900" indent="-342900">
              <a:lnSpc>
                <a:spcPct val="120000"/>
              </a:lnSpc>
              <a:buSzPct val="100000"/>
              <a:buFont typeface="+mj-lt"/>
              <a:buAutoNum type="arabicPeriod"/>
            </a:pPr>
            <a:r>
              <a:rPr lang="en-US" altLang="zh-CN" sz="1800" b="1" dirty="0">
                <a:solidFill>
                  <a:srgbClr val="7030A0"/>
                </a:solidFill>
                <a:latin typeface="Arial" panose="020B0604020202020204" pitchFamily="34" charset="0"/>
                <a:cs typeface="Arial" panose="020B0604020202020204" pitchFamily="34" charset="0"/>
              </a:rPr>
              <a:t>ttbar </a:t>
            </a:r>
            <a:r>
              <a:rPr lang="en-US" altLang="zh-CN" sz="1800" b="1" u="sng" dirty="0">
                <a:latin typeface="Arial" panose="020B0604020202020204" pitchFamily="34" charset="0"/>
                <a:cs typeface="Arial" panose="020B0604020202020204" pitchFamily="34" charset="0"/>
              </a:rPr>
              <a:t>high gradient</a:t>
            </a:r>
            <a:r>
              <a:rPr lang="en-US" altLang="zh-CN" sz="1800" b="1" dirty="0">
                <a:latin typeface="Arial" panose="020B0604020202020204" pitchFamily="34" charset="0"/>
                <a:cs typeface="Arial" panose="020B0604020202020204" pitchFamily="34" charset="0"/>
              </a:rPr>
              <a:t> 1.3 GHz cryomodule prototyping (</a:t>
            </a:r>
            <a:r>
              <a:rPr lang="en-US" altLang="zh-CN" sz="1800" b="1" dirty="0">
                <a:solidFill>
                  <a:srgbClr val="FF0000"/>
                </a:solidFill>
                <a:latin typeface="Arial" panose="020B0604020202020204" pitchFamily="34" charset="0"/>
                <a:cs typeface="Arial" panose="020B0604020202020204" pitchFamily="34" charset="0"/>
              </a:rPr>
              <a:t>GCM</a:t>
            </a:r>
            <a:r>
              <a:rPr lang="en-US" altLang="zh-CN" sz="1800" b="1" dirty="0">
                <a:latin typeface="Arial" panose="020B0604020202020204" pitchFamily="34" charset="0"/>
                <a:cs typeface="Arial" panose="020B0604020202020204" pitchFamily="34" charset="0"/>
              </a:rPr>
              <a:t>) (2024-2026)</a:t>
            </a:r>
            <a:r>
              <a:rPr lang="en-US" altLang="zh-CN" sz="1800" dirty="0">
                <a:latin typeface="Arial" panose="020B0604020202020204" pitchFamily="34" charset="0"/>
                <a:cs typeface="Arial" panose="020B0604020202020204" pitchFamily="34" charset="0"/>
              </a:rPr>
              <a:t>:  </a:t>
            </a:r>
            <a:r>
              <a:rPr lang="en-US" altLang="zh-CN" sz="1800" dirty="0">
                <a:solidFill>
                  <a:srgbClr val="FF0000"/>
                </a:solidFill>
                <a:latin typeface="Arial" panose="020B0604020202020204" pitchFamily="34" charset="0"/>
                <a:cs typeface="Arial" panose="020B0604020202020204" pitchFamily="34" charset="0"/>
              </a:rPr>
              <a:t>Build one ILC/XFEL type high gradient 8x9-cell module prototype </a:t>
            </a:r>
            <a:r>
              <a:rPr lang="en-US" altLang="zh-CN" sz="1800" dirty="0">
                <a:latin typeface="Arial" panose="020B0604020202020204" pitchFamily="34" charset="0"/>
                <a:cs typeface="Arial" panose="020B0604020202020204" pitchFamily="34" charset="0"/>
              </a:rPr>
              <a:t>using pulsed XFEL funding. Achieve module average gradient &gt; 35 MV/m.</a:t>
            </a:r>
            <a:endParaRPr lang="zh-CN" altLang="en-US" sz="1800" dirty="0">
              <a:latin typeface="Arial" panose="020B0604020202020204" pitchFamily="34" charset="0"/>
              <a:cs typeface="Arial" panose="020B0604020202020204" pitchFamily="34" charset="0"/>
            </a:endParaRPr>
          </a:p>
        </p:txBody>
      </p:sp>
      <p:pic>
        <p:nvPicPr>
          <p:cNvPr id="6" name="内容占位符 9">
            <a:extLst>
              <a:ext uri="{FF2B5EF4-FFF2-40B4-BE49-F238E27FC236}">
                <a16:creationId xmlns:a16="http://schemas.microsoft.com/office/drawing/2014/main" id="{2387BEAC-7A0F-4188-8B62-AD8C5D9F360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38200" y="4408697"/>
            <a:ext cx="3892062" cy="2188466"/>
          </a:xfrm>
          <a:prstGeom prst="rect">
            <a:avLst/>
          </a:prstGeom>
        </p:spPr>
      </p:pic>
      <p:pic>
        <p:nvPicPr>
          <p:cNvPr id="7" name="图片 6">
            <a:extLst>
              <a:ext uri="{FF2B5EF4-FFF2-40B4-BE49-F238E27FC236}">
                <a16:creationId xmlns:a16="http://schemas.microsoft.com/office/drawing/2014/main" id="{6F81B82B-F329-406A-B2DB-0822B66CAB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66455" y="4241127"/>
            <a:ext cx="5774510" cy="2356036"/>
          </a:xfrm>
          <a:prstGeom prst="rect">
            <a:avLst/>
          </a:prstGeom>
        </p:spPr>
      </p:pic>
      <p:sp>
        <p:nvSpPr>
          <p:cNvPr id="8" name="椭圆 7">
            <a:extLst>
              <a:ext uri="{FF2B5EF4-FFF2-40B4-BE49-F238E27FC236}">
                <a16:creationId xmlns:a16="http://schemas.microsoft.com/office/drawing/2014/main" id="{1074F28F-2B16-4849-9348-B1E2B5F7FA77}"/>
              </a:ext>
            </a:extLst>
          </p:cNvPr>
          <p:cNvSpPr/>
          <p:nvPr/>
        </p:nvSpPr>
        <p:spPr>
          <a:xfrm>
            <a:off x="7596554" y="5502930"/>
            <a:ext cx="378069" cy="453858"/>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id="{3169B447-69AF-4DD4-BA24-EDACAC5D3FD8}"/>
              </a:ext>
            </a:extLst>
          </p:cNvPr>
          <p:cNvSpPr/>
          <p:nvPr/>
        </p:nvSpPr>
        <p:spPr>
          <a:xfrm>
            <a:off x="7041905" y="5502930"/>
            <a:ext cx="378069" cy="45385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id="{7D7747E9-BD8A-4B4A-AFCA-7DD0C47BC3DB}"/>
              </a:ext>
            </a:extLst>
          </p:cNvPr>
          <p:cNvSpPr/>
          <p:nvPr/>
        </p:nvSpPr>
        <p:spPr>
          <a:xfrm>
            <a:off x="9108829" y="5502930"/>
            <a:ext cx="760535" cy="453858"/>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5FF408E1-AA0C-403F-B49D-5BE999176B50}"/>
              </a:ext>
            </a:extLst>
          </p:cNvPr>
          <p:cNvSpPr txBox="1"/>
          <p:nvPr/>
        </p:nvSpPr>
        <p:spPr>
          <a:xfrm>
            <a:off x="844736" y="6318938"/>
            <a:ext cx="3878990" cy="307777"/>
          </a:xfrm>
          <a:prstGeom prst="rect">
            <a:avLst/>
          </a:prstGeom>
          <a:noFill/>
        </p:spPr>
        <p:txBody>
          <a:bodyPr wrap="square">
            <a:spAutoFit/>
          </a:bodyPr>
          <a:lstStyle/>
          <a:p>
            <a:r>
              <a:rPr lang="en-US" altLang="zh-CN" sz="1400" dirty="0">
                <a:solidFill>
                  <a:schemeClr val="bg1"/>
                </a:solidFill>
                <a:latin typeface="Arial" panose="020B0604020202020204" pitchFamily="34" charset="0"/>
                <a:cs typeface="Arial" panose="020B0604020202020204" pitchFamily="34" charset="0"/>
              </a:rPr>
              <a:t>IHEP Mid-T bake high Q 1.3 GHz cryomodule</a:t>
            </a:r>
            <a:endParaRPr lang="zh-CN" alt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418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05A2C985-F1FC-4F0D-B1C8-4D9E7F55CAE9}"/>
              </a:ext>
            </a:extLst>
          </p:cNvPr>
          <p:cNvSpPr txBox="1"/>
          <p:nvPr/>
        </p:nvSpPr>
        <p:spPr>
          <a:xfrm>
            <a:off x="263352" y="1071326"/>
            <a:ext cx="11593288" cy="5616922"/>
          </a:xfrm>
          <a:prstGeom prst="rect">
            <a:avLst/>
          </a:prstGeom>
          <a:noFill/>
        </p:spPr>
        <p:txBody>
          <a:bodyPr wrap="square" rtlCol="0">
            <a:spAutoFit/>
          </a:bodyPr>
          <a:lstStyle/>
          <a:p>
            <a:pPr marL="285744" indent="-285744" defTabSz="914377">
              <a:spcBef>
                <a:spcPts val="1800"/>
              </a:spcBef>
              <a:buFont typeface="Arial" panose="020B0604020202020204" pitchFamily="34" charset="0"/>
              <a:buChar char="•"/>
            </a:pPr>
            <a:r>
              <a:rPr lang="en-US" altLang="zh-CN" b="1" dirty="0">
                <a:latin typeface="Arial" panose="020B0604020202020204" pitchFamily="34" charset="0"/>
                <a:cs typeface="Arial" panose="020B0604020202020204" pitchFamily="34" charset="0"/>
              </a:rPr>
              <a:t>Fermilab: </a:t>
            </a:r>
            <a:r>
              <a:rPr lang="en-US" altLang="zh-CN" dirty="0">
                <a:latin typeface="Arial" panose="020B0604020202020204" pitchFamily="34" charset="0"/>
                <a:cs typeface="Arial" panose="020B0604020202020204" pitchFamily="34" charset="0"/>
              </a:rPr>
              <a:t>in-situ mid-T bake of assembled cavity </a:t>
            </a:r>
            <a:r>
              <a:rPr lang="en-US" altLang="zh-CN" sz="1400" dirty="0">
                <a:latin typeface="Arial" panose="020B0604020202020204" pitchFamily="34" charset="0"/>
                <a:cs typeface="Arial" panose="020B0604020202020204" pitchFamily="34" charset="0"/>
              </a:rPr>
              <a:t>(</a:t>
            </a:r>
            <a:r>
              <a:rPr lang="en-US" altLang="zh-CN" sz="1400" i="1" dirty="0">
                <a:latin typeface="Arial" panose="020B0604020202020204" pitchFamily="34" charset="0"/>
                <a:cs typeface="Arial" panose="020B0604020202020204" pitchFamily="34" charset="0"/>
              </a:rPr>
              <a:t>S. Posen, et al, SRF19 MOP043,</a:t>
            </a:r>
            <a:r>
              <a:rPr lang="zh-CN" altLang="en-US" sz="1400" i="1" dirty="0">
                <a:latin typeface="Arial" panose="020B0604020202020204" pitchFamily="34" charset="0"/>
                <a:cs typeface="Arial" panose="020B0604020202020204" pitchFamily="34" charset="0"/>
              </a:rPr>
              <a:t> </a:t>
            </a:r>
            <a:r>
              <a:rPr lang="en-US" altLang="zh-CN" sz="1400" i="1" dirty="0">
                <a:latin typeface="Arial" panose="020B0604020202020204" pitchFamily="34" charset="0"/>
                <a:cs typeface="Arial" panose="020B0604020202020204" pitchFamily="34" charset="0"/>
              </a:rPr>
              <a:t>Jul. 2019; PHYSICAL REVIEW APPLIED 13, 014024, 2020</a:t>
            </a:r>
            <a:r>
              <a:rPr lang="en-US" altLang="zh-CN" sz="1400" dirty="0">
                <a:latin typeface="Arial" panose="020B0604020202020204" pitchFamily="34" charset="0"/>
                <a:cs typeface="Arial" panose="020B0604020202020204" pitchFamily="34" charset="0"/>
              </a:rPr>
              <a:t>)</a:t>
            </a:r>
            <a:r>
              <a:rPr lang="en-US" altLang="zh-CN" dirty="0">
                <a:latin typeface="Arial" panose="020B0604020202020204" pitchFamily="34" charset="0"/>
                <a:cs typeface="Arial" panose="020B0604020202020204" pitchFamily="34" charset="0"/>
              </a:rPr>
              <a:t>. </a:t>
            </a:r>
            <a:r>
              <a:rPr lang="en-US" altLang="zh-CN" dirty="0">
                <a:solidFill>
                  <a:srgbClr val="C00000"/>
                </a:solidFill>
                <a:latin typeface="Arial" panose="020B0604020202020204" pitchFamily="34" charset="0"/>
                <a:cs typeface="Arial" panose="020B0604020202020204" pitchFamily="34" charset="0"/>
              </a:rPr>
              <a:t>Discovery of high Q by 250~400 C mid-T bake. </a:t>
            </a:r>
          </a:p>
          <a:p>
            <a:pPr marL="285744" indent="-285744" defTabSz="914377">
              <a:spcBef>
                <a:spcPts val="1800"/>
              </a:spcBef>
              <a:buFont typeface="Arial" panose="020B0604020202020204" pitchFamily="34" charset="0"/>
              <a:buChar char="•"/>
            </a:pPr>
            <a:r>
              <a:rPr lang="en-US" altLang="zh-CN" b="1" dirty="0">
                <a:latin typeface="Arial" panose="020B0604020202020204" pitchFamily="34" charset="0"/>
                <a:cs typeface="Arial" panose="020B0604020202020204" pitchFamily="34" charset="0"/>
              </a:rPr>
              <a:t>KEK: </a:t>
            </a:r>
            <a:r>
              <a:rPr lang="en-US" altLang="zh-CN" dirty="0">
                <a:latin typeface="Arial" panose="020B0604020202020204" pitchFamily="34" charset="0"/>
                <a:cs typeface="Arial" panose="020B0604020202020204" pitchFamily="34" charset="0"/>
              </a:rPr>
              <a:t>regular furnace mid-T bake of unassembled cavity </a:t>
            </a:r>
            <a:r>
              <a:rPr lang="en-US" altLang="zh-CN" sz="1400" dirty="0">
                <a:latin typeface="Arial" panose="020B0604020202020204" pitchFamily="34" charset="0"/>
                <a:cs typeface="Arial" panose="020B0604020202020204" pitchFamily="34" charset="0"/>
              </a:rPr>
              <a:t>(</a:t>
            </a:r>
            <a:r>
              <a:rPr lang="en-US" altLang="zh-CN" sz="1400" i="1" dirty="0">
                <a:latin typeface="Arial" panose="020B0604020202020204" pitchFamily="34" charset="0"/>
                <a:cs typeface="Arial" panose="020B0604020202020204" pitchFamily="34" charset="0"/>
              </a:rPr>
              <a:t>K. </a:t>
            </a:r>
            <a:r>
              <a:rPr lang="en-US" altLang="zh-CN" sz="1400" i="1" dirty="0" err="1">
                <a:latin typeface="Arial" panose="020B0604020202020204" pitchFamily="34" charset="0"/>
                <a:cs typeface="Arial" panose="020B0604020202020204" pitchFamily="34" charset="0"/>
              </a:rPr>
              <a:t>Umemori</a:t>
            </a:r>
            <a:r>
              <a:rPr lang="en-US" altLang="zh-CN" sz="1400" i="1" dirty="0">
                <a:latin typeface="Arial" panose="020B0604020202020204" pitchFamily="34" charset="0"/>
                <a:cs typeface="Arial" panose="020B0604020202020204" pitchFamily="34" charset="0"/>
              </a:rPr>
              <a:t>, TTC meeting at CERN, Feb. 2020; H. Ito, et al,</a:t>
            </a:r>
            <a:r>
              <a:rPr lang="zh-CN" altLang="en-US" sz="1400" i="1" dirty="0">
                <a:latin typeface="Arial" panose="020B0604020202020204" pitchFamily="34" charset="0"/>
                <a:cs typeface="Arial" panose="020B0604020202020204" pitchFamily="34" charset="0"/>
              </a:rPr>
              <a:t> </a:t>
            </a:r>
            <a:r>
              <a:rPr lang="en-US" altLang="zh-CN" sz="1400" i="1" dirty="0">
                <a:latin typeface="Arial" panose="020B0604020202020204" pitchFamily="34" charset="0"/>
                <a:cs typeface="Arial" panose="020B0604020202020204" pitchFamily="34" charset="0"/>
              </a:rPr>
              <a:t>Prog. </a:t>
            </a:r>
            <a:r>
              <a:rPr lang="en-US" altLang="zh-CN" sz="1400" i="1" dirty="0" err="1">
                <a:latin typeface="Arial" panose="020B0604020202020204" pitchFamily="34" charset="0"/>
                <a:cs typeface="Arial" panose="020B0604020202020204" pitchFamily="34" charset="0"/>
              </a:rPr>
              <a:t>Theor</a:t>
            </a:r>
            <a:r>
              <a:rPr lang="en-US" altLang="zh-CN" sz="1400" i="1" dirty="0">
                <a:latin typeface="Arial" panose="020B0604020202020204" pitchFamily="34" charset="0"/>
                <a:cs typeface="Arial" panose="020B0604020202020204" pitchFamily="34" charset="0"/>
              </a:rPr>
              <a:t>. Exp. Phys. 2021, 071G01</a:t>
            </a:r>
            <a:r>
              <a:rPr lang="en-US" altLang="zh-CN" sz="1400" dirty="0">
                <a:latin typeface="Arial" panose="020B0604020202020204" pitchFamily="34" charset="0"/>
                <a:cs typeface="Arial" panose="020B0604020202020204" pitchFamily="34" charset="0"/>
              </a:rPr>
              <a:t>)</a:t>
            </a:r>
            <a:r>
              <a:rPr lang="en-US" altLang="zh-CN" dirty="0">
                <a:latin typeface="Arial" panose="020B0604020202020204" pitchFamily="34" charset="0"/>
                <a:cs typeface="Arial" panose="020B0604020202020204" pitchFamily="34" charset="0"/>
              </a:rPr>
              <a:t>. </a:t>
            </a:r>
            <a:r>
              <a:rPr lang="en-US" altLang="zh-CN" dirty="0">
                <a:solidFill>
                  <a:srgbClr val="C00000"/>
                </a:solidFill>
                <a:latin typeface="Arial" panose="020B0604020202020204" pitchFamily="34" charset="0"/>
                <a:cs typeface="Arial" panose="020B0604020202020204" pitchFamily="34" charset="0"/>
              </a:rPr>
              <a:t>Simplified the implementation of mid-T bake</a:t>
            </a:r>
            <a:r>
              <a:rPr lang="en-US" altLang="zh-CN" dirty="0">
                <a:latin typeface="Arial" panose="020B0604020202020204" pitchFamily="34" charset="0"/>
                <a:cs typeface="Arial" panose="020B0604020202020204" pitchFamily="34" charset="0"/>
              </a:rPr>
              <a:t>. </a:t>
            </a:r>
          </a:p>
          <a:p>
            <a:pPr marL="285744" indent="-285744" defTabSz="914377">
              <a:spcBef>
                <a:spcPts val="1800"/>
              </a:spcBef>
              <a:buFont typeface="Arial" panose="020B0604020202020204" pitchFamily="34" charset="0"/>
              <a:buChar char="•"/>
            </a:pPr>
            <a:r>
              <a:rPr lang="en-US" altLang="zh-CN" b="1" dirty="0">
                <a:latin typeface="Arial" panose="020B0604020202020204" pitchFamily="34" charset="0"/>
                <a:cs typeface="Arial" panose="020B0604020202020204" pitchFamily="34" charset="0"/>
              </a:rPr>
              <a:t>IHEP:</a:t>
            </a:r>
            <a:r>
              <a:rPr lang="en-US" altLang="zh-CN" dirty="0">
                <a:latin typeface="Arial" panose="020B0604020202020204" pitchFamily="34" charset="0"/>
                <a:cs typeface="Arial" panose="020B0604020202020204" pitchFamily="34" charset="0"/>
              </a:rPr>
              <a:t> </a:t>
            </a:r>
          </a:p>
          <a:p>
            <a:pPr marL="800100" lvl="1" indent="-342900" defTabSz="914377">
              <a:spcBef>
                <a:spcPts val="600"/>
              </a:spcBef>
              <a:buFont typeface="Arial" panose="020B0604020202020204" pitchFamily="34" charset="0"/>
              <a:buChar char="−"/>
            </a:pPr>
            <a:r>
              <a:rPr lang="en-US" altLang="zh-CN" dirty="0">
                <a:solidFill>
                  <a:srgbClr val="C00000"/>
                </a:solidFill>
                <a:latin typeface="Arial" panose="020B0604020202020204" pitchFamily="34" charset="0"/>
                <a:cs typeface="Arial" panose="020B0604020202020204" pitchFamily="34" charset="0"/>
              </a:rPr>
              <a:t>Further simplified </a:t>
            </a:r>
            <a:r>
              <a:rPr lang="en-US" altLang="zh-CN" dirty="0">
                <a:latin typeface="Arial" panose="020B0604020202020204" pitchFamily="34" charset="0"/>
                <a:cs typeface="Arial" panose="020B0604020202020204" pitchFamily="34" charset="0"/>
              </a:rPr>
              <a:t>furnace mid-T bake procedure</a:t>
            </a:r>
            <a:r>
              <a:rPr lang="en-US" altLang="zh-CN" b="1"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a:t>
            </a:r>
            <a:r>
              <a:rPr lang="en-US" altLang="zh-CN" dirty="0">
                <a:solidFill>
                  <a:srgbClr val="C00000"/>
                </a:solidFill>
                <a:latin typeface="Arial" panose="020B0604020202020204" pitchFamily="34" charset="0"/>
                <a:cs typeface="Arial" panose="020B0604020202020204" pitchFamily="34" charset="0"/>
              </a:rPr>
              <a:t>only one bulk EP, no light EP</a:t>
            </a:r>
            <a:r>
              <a:rPr lang="en-US" altLang="zh-CN" dirty="0">
                <a:latin typeface="Arial" panose="020B0604020202020204" pitchFamily="34" charset="0"/>
                <a:cs typeface="Arial" panose="020B0604020202020204" pitchFamily="34" charset="0"/>
              </a:rPr>
              <a:t>). </a:t>
            </a:r>
          </a:p>
          <a:p>
            <a:pPr marL="800100" lvl="1" indent="-342900" defTabSz="914377">
              <a:spcBef>
                <a:spcPts val="600"/>
              </a:spcBef>
              <a:buFont typeface="Arial" panose="020B0604020202020204" pitchFamily="34" charset="0"/>
              <a:buChar char="−"/>
            </a:pPr>
            <a:r>
              <a:rPr lang="en-US" altLang="zh-CN" dirty="0">
                <a:latin typeface="Arial" panose="020B0604020202020204" pitchFamily="34" charset="0"/>
                <a:cs typeface="Arial" panose="020B0604020202020204" pitchFamily="34" charset="0"/>
              </a:rPr>
              <a:t>Successfully </a:t>
            </a:r>
            <a:r>
              <a:rPr lang="en-US" altLang="zh-CN" dirty="0">
                <a:solidFill>
                  <a:srgbClr val="C00000"/>
                </a:solidFill>
                <a:latin typeface="Arial" panose="020B0604020202020204" pitchFamily="34" charset="0"/>
                <a:cs typeface="Arial" panose="020B0604020202020204" pitchFamily="34" charset="0"/>
              </a:rPr>
              <a:t>applied mid-T bake to </a:t>
            </a:r>
            <a:r>
              <a:rPr lang="en-US" altLang="zh-CN" dirty="0">
                <a:latin typeface="Arial" panose="020B0604020202020204" pitchFamily="34" charset="0"/>
                <a:cs typeface="Arial" panose="020B0604020202020204" pitchFamily="34" charset="0"/>
              </a:rPr>
              <a:t>1.3 GHz </a:t>
            </a:r>
            <a:r>
              <a:rPr lang="en-US" altLang="zh-CN" dirty="0">
                <a:solidFill>
                  <a:srgbClr val="C00000"/>
                </a:solidFill>
                <a:latin typeface="Arial" panose="020B0604020202020204" pitchFamily="34" charset="0"/>
                <a:cs typeface="Arial" panose="020B0604020202020204" pitchFamily="34" charset="0"/>
              </a:rPr>
              <a:t>9-cell cavities </a:t>
            </a:r>
            <a:r>
              <a:rPr lang="en-US" altLang="zh-CN" dirty="0">
                <a:latin typeface="Arial" panose="020B0604020202020204" pitchFamily="34" charset="0"/>
                <a:cs typeface="Arial" panose="020B0604020202020204" pitchFamily="34" charset="0"/>
              </a:rPr>
              <a:t>in Oct. 2020</a:t>
            </a:r>
            <a:r>
              <a:rPr lang="en-US" altLang="zh-CN" sz="16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a:t>
            </a:r>
            <a:r>
              <a:rPr lang="en-US" altLang="zh-CN" sz="1400" i="1" dirty="0">
                <a:latin typeface="Arial" panose="020B0604020202020204" pitchFamily="34" charset="0"/>
                <a:cs typeface="Arial" panose="020B0604020202020204" pitchFamily="34" charset="0"/>
              </a:rPr>
              <a:t>F. He, et al, Superconductor Science and Technology, 34, 2021, 095005</a:t>
            </a:r>
            <a:r>
              <a:rPr lang="en-US" altLang="zh-CN" sz="1400" dirty="0">
                <a:latin typeface="Arial" panose="020B0604020202020204" pitchFamily="34" charset="0"/>
                <a:cs typeface="Arial" panose="020B0604020202020204" pitchFamily="34" charset="0"/>
              </a:rPr>
              <a:t>)</a:t>
            </a:r>
            <a:r>
              <a:rPr lang="en-US" altLang="zh-CN" dirty="0">
                <a:latin typeface="Arial" panose="020B0604020202020204" pitchFamily="34" charset="0"/>
                <a:cs typeface="Arial" panose="020B0604020202020204" pitchFamily="34" charset="0"/>
              </a:rPr>
              <a:t>. 14 mid-T 9- cell cavities tested in 2020-2022.</a:t>
            </a:r>
          </a:p>
          <a:p>
            <a:pPr marL="800100" lvl="1" indent="-342900" defTabSz="914377">
              <a:spcBef>
                <a:spcPts val="600"/>
              </a:spcBef>
              <a:buFont typeface="Arial" panose="020B0604020202020204" pitchFamily="34" charset="0"/>
              <a:buChar char="−"/>
            </a:pPr>
            <a:r>
              <a:rPr lang="en-US" altLang="zh-CN" dirty="0">
                <a:solidFill>
                  <a:srgbClr val="C00000"/>
                </a:solidFill>
                <a:latin typeface="Arial" panose="020B0604020202020204" pitchFamily="34" charset="0"/>
                <a:cs typeface="Arial" panose="020B0604020202020204" pitchFamily="34" charset="0"/>
              </a:rPr>
              <a:t>Cryomodule with eight mid-T 9-cell cavities </a:t>
            </a:r>
            <a:r>
              <a:rPr lang="en-US" altLang="zh-CN" dirty="0">
                <a:latin typeface="Arial" panose="020B0604020202020204" pitchFamily="34" charset="0"/>
                <a:cs typeface="Arial" panose="020B0604020202020204" pitchFamily="34" charset="0"/>
              </a:rPr>
              <a:t>achieved world leading high Q and high gradient in June 2023 (</a:t>
            </a:r>
            <a:r>
              <a:rPr lang="en-US" altLang="zh-CN" dirty="0">
                <a:latin typeface="Arial" panose="020B0604020202020204" pitchFamily="34" charset="0"/>
                <a:cs typeface="Arial" panose="020B0604020202020204" pitchFamily="34" charset="0"/>
                <a:hlinkClick r:id="rId3"/>
              </a:rPr>
              <a:t>https://arxiv.org/abs/2312.01175</a:t>
            </a:r>
            <a:r>
              <a:rPr lang="en-US" altLang="zh-CN" dirty="0">
                <a:latin typeface="Arial" panose="020B0604020202020204" pitchFamily="34" charset="0"/>
                <a:cs typeface="Arial" panose="020B0604020202020204" pitchFamily="34" charset="0"/>
              </a:rPr>
              <a:t>) for Dalian Advanced Light Source (DALS) R&amp;D, based on the important experience gained in Euro-XFEL and LCLS-II (&amp;HE) cryomodules.</a:t>
            </a:r>
          </a:p>
          <a:p>
            <a:pPr marL="285744" lvl="1" indent="-285744" defTabSz="914377">
              <a:spcBef>
                <a:spcPts val="1800"/>
              </a:spcBef>
              <a:buFont typeface="Arial" panose="020B0604020202020204" pitchFamily="34" charset="0"/>
              <a:buChar char="•"/>
            </a:pPr>
            <a:r>
              <a:rPr lang="en-US" altLang="zh-CN" b="1" dirty="0">
                <a:latin typeface="Arial" panose="020B0604020202020204" pitchFamily="34" charset="0"/>
                <a:cs typeface="Arial" panose="020B0604020202020204" pitchFamily="34" charset="0"/>
              </a:rPr>
              <a:t>Advantages: </a:t>
            </a:r>
            <a:r>
              <a:rPr lang="en-US" altLang="zh-CN" dirty="0">
                <a:latin typeface="Arial" panose="020B0604020202020204" pitchFamily="34" charset="0"/>
                <a:cs typeface="Arial" panose="020B0604020202020204" pitchFamily="34" charset="0"/>
              </a:rPr>
              <a:t>mid-T 1 EP vs N-doping 3 EPs, no </a:t>
            </a:r>
            <a:r>
              <a:rPr lang="en-US" altLang="zh-CN" dirty="0" err="1">
                <a:latin typeface="Arial" panose="020B0604020202020204" pitchFamily="34" charset="0"/>
                <a:cs typeface="Arial" panose="020B0604020202020204" pitchFamily="34" charset="0"/>
              </a:rPr>
              <a:t>NbN</a:t>
            </a:r>
            <a:r>
              <a:rPr lang="en-US" altLang="zh-CN" dirty="0">
                <a:latin typeface="Arial" panose="020B0604020202020204" pitchFamily="34" charset="0"/>
                <a:cs typeface="Arial" panose="020B0604020202020204" pitchFamily="34" charset="0"/>
              </a:rPr>
              <a:t> precipitates, no careful EP after doping, stable and reliable performance … </a:t>
            </a:r>
            <a:r>
              <a:rPr lang="en-US" altLang="zh-CN" sz="1400" dirty="0">
                <a:latin typeface="Arial" panose="020B0604020202020204" pitchFamily="34" charset="0"/>
                <a:cs typeface="Arial" panose="020B0604020202020204" pitchFamily="34" charset="0"/>
              </a:rPr>
              <a:t>(</a:t>
            </a:r>
            <a:r>
              <a:rPr lang="en-US" altLang="zh-CN" sz="1400" i="1" dirty="0">
                <a:latin typeface="Arial" panose="020B0604020202020204" pitchFamily="34" charset="0"/>
                <a:cs typeface="Arial" panose="020B0604020202020204" pitchFamily="34" charset="0"/>
              </a:rPr>
              <a:t>H. Padamsee. Superconducting Radiofrequency Technology for Accelerators: State of the Art and Emerging Trends. Wiley-VCH, Feb. 2023</a:t>
            </a:r>
            <a:r>
              <a:rPr lang="en-US" altLang="zh-CN" sz="1400" dirty="0">
                <a:latin typeface="Arial" panose="020B0604020202020204" pitchFamily="34" charset="0"/>
                <a:cs typeface="Arial" panose="020B0604020202020204" pitchFamily="34" charset="0"/>
              </a:rPr>
              <a:t>)</a:t>
            </a:r>
          </a:p>
          <a:p>
            <a:pPr marL="285744" lvl="1" indent="-285744" defTabSz="914377">
              <a:spcBef>
                <a:spcPts val="1800"/>
              </a:spcBef>
              <a:buFont typeface="Arial" panose="020B0604020202020204" pitchFamily="34" charset="0"/>
              <a:buChar char="•"/>
            </a:pPr>
            <a:r>
              <a:rPr lang="en-US" altLang="zh-CN" b="1" dirty="0">
                <a:latin typeface="Arial" panose="020B0604020202020204" pitchFamily="34" charset="0"/>
                <a:cs typeface="Arial" panose="020B0604020202020204" pitchFamily="34" charset="0"/>
              </a:rPr>
              <a:t>Application: </a:t>
            </a:r>
            <a:r>
              <a:rPr lang="en-US" altLang="zh-CN" dirty="0">
                <a:solidFill>
                  <a:srgbClr val="C00000"/>
                </a:solidFill>
                <a:latin typeface="Arial" panose="020B0604020202020204" pitchFamily="34" charset="0"/>
                <a:cs typeface="Arial" panose="020B0604020202020204" pitchFamily="34" charset="0"/>
              </a:rPr>
              <a:t>PIP-II</a:t>
            </a:r>
            <a:r>
              <a:rPr lang="en-US" altLang="zh-CN" dirty="0">
                <a:latin typeface="Arial" panose="020B0604020202020204" pitchFamily="34" charset="0"/>
                <a:cs typeface="Arial" panose="020B0604020202020204" pitchFamily="34" charset="0"/>
              </a:rPr>
              <a:t> 650 MHz β=0.61 5-cell cavities will use mid-T bake. </a:t>
            </a:r>
            <a:r>
              <a:rPr lang="en-US" altLang="zh-CN" dirty="0">
                <a:solidFill>
                  <a:srgbClr val="C00000"/>
                </a:solidFill>
                <a:latin typeface="Arial" panose="020B0604020202020204" pitchFamily="34" charset="0"/>
                <a:cs typeface="Arial" panose="020B0604020202020204" pitchFamily="34" charset="0"/>
              </a:rPr>
              <a:t>SHINE, S</a:t>
            </a:r>
            <a:r>
              <a:rPr lang="en-US" altLang="zh-CN" baseline="30000" dirty="0">
                <a:solidFill>
                  <a:srgbClr val="C00000"/>
                </a:solidFill>
                <a:latin typeface="Arial" panose="020B0604020202020204" pitchFamily="34" charset="0"/>
                <a:cs typeface="Arial" panose="020B0604020202020204" pitchFamily="34" charset="0"/>
              </a:rPr>
              <a:t>3</a:t>
            </a:r>
            <a:r>
              <a:rPr lang="en-US" altLang="zh-CN" dirty="0">
                <a:solidFill>
                  <a:srgbClr val="C00000"/>
                </a:solidFill>
                <a:latin typeface="Arial" panose="020B0604020202020204" pitchFamily="34" charset="0"/>
                <a:cs typeface="Arial" panose="020B0604020202020204" pitchFamily="34" charset="0"/>
              </a:rPr>
              <a:t>FEL, DALS, CEPC, CW upgrade of Euro-XFEL</a:t>
            </a:r>
            <a:r>
              <a:rPr lang="en-US" altLang="zh-CN" dirty="0">
                <a:latin typeface="Arial" panose="020B0604020202020204" pitchFamily="34" charset="0"/>
                <a:cs typeface="Arial" panose="020B0604020202020204" pitchFamily="34" charset="0"/>
              </a:rPr>
              <a:t> and other projects are considering to use mid-T bake for large number of cavities.</a:t>
            </a:r>
          </a:p>
        </p:txBody>
      </p:sp>
      <p:sp>
        <p:nvSpPr>
          <p:cNvPr id="3" name="标题 2"/>
          <p:cNvSpPr>
            <a:spLocks noGrp="1"/>
          </p:cNvSpPr>
          <p:nvPr>
            <p:ph type="title"/>
          </p:nvPr>
        </p:nvSpPr>
        <p:spPr>
          <a:xfrm>
            <a:off x="551384" y="142853"/>
            <a:ext cx="11305256" cy="725471"/>
          </a:xfrm>
        </p:spPr>
        <p:txBody>
          <a:bodyPr vert="horz" lIns="91440" tIns="45720" rIns="91440" bIns="45720" rtlCol="0" anchor="ctr">
            <a:normAutofit/>
          </a:bodyPr>
          <a:lstStyle/>
          <a:p>
            <a:r>
              <a:rPr lang="en-US" altLang="zh-CN" sz="3200" dirty="0">
                <a:solidFill>
                  <a:srgbClr val="C00000"/>
                </a:solidFill>
                <a:latin typeface="Arial" panose="020B0604020202020204" pitchFamily="34" charset="0"/>
                <a:cs typeface="Arial" panose="020B0604020202020204" pitchFamily="34" charset="0"/>
              </a:rPr>
              <a:t>Mid-T Bake </a:t>
            </a:r>
            <a:r>
              <a:rPr lang="en-US" altLang="zh-CN" dirty="0"/>
              <a:t>Cavity and Cryomodule D</a:t>
            </a:r>
            <a:r>
              <a:rPr lang="en-US" altLang="zh-CN" sz="3200" dirty="0">
                <a:solidFill>
                  <a:srgbClr val="C00000"/>
                </a:solidFill>
                <a:latin typeface="Arial" panose="020B0604020202020204" pitchFamily="34" charset="0"/>
                <a:cs typeface="Arial" panose="020B0604020202020204" pitchFamily="34" charset="0"/>
              </a:rPr>
              <a:t>evelopment</a:t>
            </a:r>
          </a:p>
        </p:txBody>
      </p:sp>
      <p:sp>
        <p:nvSpPr>
          <p:cNvPr id="4" name="灯片编号占位符 3">
            <a:extLst>
              <a:ext uri="{FF2B5EF4-FFF2-40B4-BE49-F238E27FC236}">
                <a16:creationId xmlns:a16="http://schemas.microsoft.com/office/drawing/2014/main" id="{84502F9A-0978-4679-BBFF-FFB28DDF8FD3}"/>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dirty="0"/>
          </a:p>
        </p:txBody>
      </p:sp>
    </p:spTree>
    <p:extLst>
      <p:ext uri="{BB962C8B-B14F-4D97-AF65-F5344CB8AC3E}">
        <p14:creationId xmlns:p14="http://schemas.microsoft.com/office/powerpoint/2010/main" val="1690384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94505DB-41AC-43E8-BAAC-BD2DDEED8C23}"/>
              </a:ext>
            </a:extLst>
          </p:cNvPr>
          <p:cNvSpPr>
            <a:spLocks noGrp="1"/>
          </p:cNvSpPr>
          <p:nvPr>
            <p:ph idx="1"/>
          </p:nvPr>
        </p:nvSpPr>
        <p:spPr>
          <a:xfrm>
            <a:off x="254316" y="1196753"/>
            <a:ext cx="11582400" cy="792087"/>
          </a:xfrm>
        </p:spPr>
        <p:txBody>
          <a:bodyPr>
            <a:normAutofit/>
          </a:bodyPr>
          <a:lstStyle/>
          <a:p>
            <a:r>
              <a:rPr lang="en-US" altLang="zh-CN" sz="1800" dirty="0"/>
              <a:t>W</a:t>
            </a:r>
            <a:r>
              <a:rPr lang="en-US" altLang="zh-CN" sz="1800" dirty="0">
                <a:latin typeface="Arial" panose="020B0604020202020204" pitchFamily="34" charset="0"/>
                <a:cs typeface="Arial" panose="020B0604020202020204" pitchFamily="34" charset="0"/>
              </a:rPr>
              <a:t>orld’s first 1.3 GHz cryomodule with 8 mid-T (medium-temperature furnace bake) 9-cell cavities. </a:t>
            </a:r>
            <a:r>
              <a:rPr lang="en-US" altLang="zh-CN" sz="1800" dirty="0">
                <a:solidFill>
                  <a:srgbClr val="C00000"/>
                </a:solidFill>
                <a:latin typeface="Arial" panose="020B0604020202020204" pitchFamily="34" charset="0"/>
                <a:cs typeface="Arial" panose="020B0604020202020204" pitchFamily="34" charset="0"/>
              </a:rPr>
              <a:t>Mid-T bake has distinct advantages over N-doping</a:t>
            </a:r>
            <a:r>
              <a:rPr lang="en-US" altLang="zh-CN" sz="1800" dirty="0">
                <a:latin typeface="Arial" panose="020B0604020202020204" pitchFamily="34" charset="0"/>
                <a:cs typeface="Arial" panose="020B0604020202020204" pitchFamily="34" charset="0"/>
              </a:rPr>
              <a:t>. </a:t>
            </a:r>
            <a:r>
              <a:rPr lang="en-US" altLang="zh-CN" sz="1800" dirty="0"/>
              <a:t>W</a:t>
            </a:r>
            <a:r>
              <a:rPr lang="en-US" altLang="zh-CN" sz="1800" dirty="0">
                <a:latin typeface="Arial" panose="020B0604020202020204" pitchFamily="34" charset="0"/>
                <a:cs typeface="Arial" panose="020B0604020202020204" pitchFamily="34" charset="0"/>
              </a:rPr>
              <a:t>ill be used in CEPC and other SRF projects.</a:t>
            </a:r>
            <a:endParaRPr lang="zh-CN" altLang="en-US" sz="1800" dirty="0"/>
          </a:p>
        </p:txBody>
      </p:sp>
      <p:sp>
        <p:nvSpPr>
          <p:cNvPr id="3" name="标题 2">
            <a:extLst>
              <a:ext uri="{FF2B5EF4-FFF2-40B4-BE49-F238E27FC236}">
                <a16:creationId xmlns:a16="http://schemas.microsoft.com/office/drawing/2014/main" id="{45ED6F61-52AA-4BC4-8B94-4777921E8F14}"/>
              </a:ext>
            </a:extLst>
          </p:cNvPr>
          <p:cNvSpPr>
            <a:spLocks noGrp="1"/>
          </p:cNvSpPr>
          <p:nvPr>
            <p:ph type="title"/>
          </p:nvPr>
        </p:nvSpPr>
        <p:spPr/>
        <p:txBody>
          <a:bodyPr>
            <a:normAutofit/>
          </a:bodyPr>
          <a:lstStyle/>
          <a:p>
            <a:r>
              <a:rPr lang="en-US" altLang="zh-CN" sz="3200" dirty="0"/>
              <a:t>IHEP Mid-T Bake High Q 1.3 GHz Cryomodule</a:t>
            </a:r>
            <a:endParaRPr lang="zh-CN" altLang="en-US" dirty="0"/>
          </a:p>
        </p:txBody>
      </p:sp>
      <p:sp>
        <p:nvSpPr>
          <p:cNvPr id="5" name="灯片编号占位符 4">
            <a:extLst>
              <a:ext uri="{FF2B5EF4-FFF2-40B4-BE49-F238E27FC236}">
                <a16:creationId xmlns:a16="http://schemas.microsoft.com/office/drawing/2014/main" id="{A7CBE3E9-4B05-4990-B42F-A8C92CF80826}"/>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pic>
        <p:nvPicPr>
          <p:cNvPr id="9" name="图片 8">
            <a:extLst>
              <a:ext uri="{FF2B5EF4-FFF2-40B4-BE49-F238E27FC236}">
                <a16:creationId xmlns:a16="http://schemas.microsoft.com/office/drawing/2014/main" id="{CF734DBF-3505-434D-ACD2-B0605518AC0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35960" y="2061663"/>
            <a:ext cx="2520279" cy="1890210"/>
          </a:xfrm>
          <a:prstGeom prst="rect">
            <a:avLst/>
          </a:prstGeom>
        </p:spPr>
      </p:pic>
      <p:pic>
        <p:nvPicPr>
          <p:cNvPr id="10" name="内容占位符 5">
            <a:extLst>
              <a:ext uri="{FF2B5EF4-FFF2-40B4-BE49-F238E27FC236}">
                <a16:creationId xmlns:a16="http://schemas.microsoft.com/office/drawing/2014/main" id="{57F0ABFA-92C6-446D-BCD6-EAA20D976DE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65406" y="2061663"/>
            <a:ext cx="3357957" cy="1888482"/>
          </a:xfrm>
          <a:prstGeom prst="rect">
            <a:avLst/>
          </a:prstGeom>
        </p:spPr>
      </p:pic>
      <p:pic>
        <p:nvPicPr>
          <p:cNvPr id="4" name="图片 3">
            <a:extLst>
              <a:ext uri="{FF2B5EF4-FFF2-40B4-BE49-F238E27FC236}">
                <a16:creationId xmlns:a16="http://schemas.microsoft.com/office/drawing/2014/main" id="{A66C06FB-1B09-4329-98FC-2D0892F1D8B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04749" y="2086671"/>
            <a:ext cx="5115212" cy="1864387"/>
          </a:xfrm>
          <a:prstGeom prst="rect">
            <a:avLst/>
          </a:prstGeom>
          <a:ln>
            <a:solidFill>
              <a:schemeClr val="tx1"/>
            </a:solidFill>
          </a:ln>
        </p:spPr>
      </p:pic>
      <p:pic>
        <p:nvPicPr>
          <p:cNvPr id="17" name="图片 16">
            <a:extLst>
              <a:ext uri="{FF2B5EF4-FFF2-40B4-BE49-F238E27FC236}">
                <a16:creationId xmlns:a16="http://schemas.microsoft.com/office/drawing/2014/main" id="{6819DBD0-4CEE-4EAD-A479-992D83D1C981}"/>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a:ext>
            </a:extLst>
          </a:blip>
          <a:srcRect/>
          <a:stretch/>
        </p:blipFill>
        <p:spPr>
          <a:xfrm>
            <a:off x="404749" y="4234521"/>
            <a:ext cx="3999452" cy="2002791"/>
          </a:xfrm>
          <a:prstGeom prst="rect">
            <a:avLst/>
          </a:prstGeom>
        </p:spPr>
      </p:pic>
      <p:pic>
        <p:nvPicPr>
          <p:cNvPr id="18" name="内容占位符 5">
            <a:extLst>
              <a:ext uri="{FF2B5EF4-FFF2-40B4-BE49-F238E27FC236}">
                <a16:creationId xmlns:a16="http://schemas.microsoft.com/office/drawing/2014/main" id="{A8061F7B-8C83-43CE-BBBF-85418D650330}"/>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653110" y="4234519"/>
            <a:ext cx="3560518" cy="2002791"/>
          </a:xfrm>
          <a:prstGeom prst="rect">
            <a:avLst/>
          </a:prstGeom>
        </p:spPr>
      </p:pic>
      <p:pic>
        <p:nvPicPr>
          <p:cNvPr id="19" name="内容占位符 5">
            <a:extLst>
              <a:ext uri="{FF2B5EF4-FFF2-40B4-BE49-F238E27FC236}">
                <a16:creationId xmlns:a16="http://schemas.microsoft.com/office/drawing/2014/main" id="{DA29CB25-02BB-45C8-83F5-2B40C22A562C}"/>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8457994" y="4234520"/>
            <a:ext cx="3365369" cy="2002791"/>
          </a:xfrm>
          <a:prstGeom prst="rect">
            <a:avLst/>
          </a:prstGeom>
        </p:spPr>
      </p:pic>
    </p:spTree>
    <p:extLst>
      <p:ext uri="{BB962C8B-B14F-4D97-AF65-F5344CB8AC3E}">
        <p14:creationId xmlns:p14="http://schemas.microsoft.com/office/powerpoint/2010/main" val="4070206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539DE38-F04D-42F1-BF2B-1C4E67A4B6A3}"/>
              </a:ext>
            </a:extLst>
          </p:cNvPr>
          <p:cNvSpPr>
            <a:spLocks noGrp="1"/>
          </p:cNvSpPr>
          <p:nvPr>
            <p:ph type="title"/>
          </p:nvPr>
        </p:nvSpPr>
        <p:spPr/>
        <p:txBody>
          <a:bodyPr/>
          <a:lstStyle/>
          <a:p>
            <a:r>
              <a:rPr lang="en-US" altLang="zh-CN" sz="3200" dirty="0"/>
              <a:t>IHEP Mid-T Bake High Q 1.3 GHz Cryomodule</a:t>
            </a:r>
            <a:endParaRPr lang="zh-CN" altLang="en-US" dirty="0"/>
          </a:p>
        </p:txBody>
      </p:sp>
      <p:sp>
        <p:nvSpPr>
          <p:cNvPr id="5" name="灯片编号占位符 4">
            <a:extLst>
              <a:ext uri="{FF2B5EF4-FFF2-40B4-BE49-F238E27FC236}">
                <a16:creationId xmlns:a16="http://schemas.microsoft.com/office/drawing/2014/main" id="{3A38D265-A8AC-443B-8800-F30CF78C724D}"/>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graphicFrame>
        <p:nvGraphicFramePr>
          <p:cNvPr id="6" name="内容占位符 4">
            <a:extLst>
              <a:ext uri="{FF2B5EF4-FFF2-40B4-BE49-F238E27FC236}">
                <a16:creationId xmlns:a16="http://schemas.microsoft.com/office/drawing/2014/main" id="{214F52E9-5CB1-4D96-B935-0784E30D49E3}"/>
              </a:ext>
            </a:extLst>
          </p:cNvPr>
          <p:cNvGraphicFramePr>
            <a:graphicFrameLocks noGrp="1"/>
          </p:cNvGraphicFramePr>
          <p:nvPr>
            <p:ph idx="1"/>
            <p:extLst>
              <p:ext uri="{D42A27DB-BD31-4B8C-83A1-F6EECF244321}">
                <p14:modId xmlns:p14="http://schemas.microsoft.com/office/powerpoint/2010/main" val="3784704525"/>
              </p:ext>
            </p:extLst>
          </p:nvPr>
        </p:nvGraphicFramePr>
        <p:xfrm>
          <a:off x="1127448" y="1484784"/>
          <a:ext cx="9869517" cy="3924000"/>
        </p:xfrm>
        <a:graphic>
          <a:graphicData uri="http://schemas.openxmlformats.org/drawingml/2006/table">
            <a:tbl>
              <a:tblPr firstRow="1" firstCol="1" bandRow="1"/>
              <a:tblGrid>
                <a:gridCol w="3533517">
                  <a:extLst>
                    <a:ext uri="{9D8B030D-6E8A-4147-A177-3AD203B41FA5}">
                      <a16:colId xmlns:a16="http://schemas.microsoft.com/office/drawing/2014/main" val="1872722233"/>
                    </a:ext>
                  </a:extLst>
                </a:gridCol>
                <a:gridCol w="1188000">
                  <a:extLst>
                    <a:ext uri="{9D8B030D-6E8A-4147-A177-3AD203B41FA5}">
                      <a16:colId xmlns:a16="http://schemas.microsoft.com/office/drawing/2014/main" val="1600021384"/>
                    </a:ext>
                  </a:extLst>
                </a:gridCol>
                <a:gridCol w="1008000">
                  <a:extLst>
                    <a:ext uri="{9D8B030D-6E8A-4147-A177-3AD203B41FA5}">
                      <a16:colId xmlns:a16="http://schemas.microsoft.com/office/drawing/2014/main" val="3839175128"/>
                    </a:ext>
                  </a:extLst>
                </a:gridCol>
                <a:gridCol w="1008000">
                  <a:extLst>
                    <a:ext uri="{9D8B030D-6E8A-4147-A177-3AD203B41FA5}">
                      <a16:colId xmlns:a16="http://schemas.microsoft.com/office/drawing/2014/main" val="160755099"/>
                    </a:ext>
                  </a:extLst>
                </a:gridCol>
                <a:gridCol w="1008000">
                  <a:extLst>
                    <a:ext uri="{9D8B030D-6E8A-4147-A177-3AD203B41FA5}">
                      <a16:colId xmlns:a16="http://schemas.microsoft.com/office/drawing/2014/main" val="1476896586"/>
                    </a:ext>
                  </a:extLst>
                </a:gridCol>
                <a:gridCol w="1008000">
                  <a:extLst>
                    <a:ext uri="{9D8B030D-6E8A-4147-A177-3AD203B41FA5}">
                      <a16:colId xmlns:a16="http://schemas.microsoft.com/office/drawing/2014/main" val="2197617017"/>
                    </a:ext>
                  </a:extLst>
                </a:gridCol>
                <a:gridCol w="1116000">
                  <a:extLst>
                    <a:ext uri="{9D8B030D-6E8A-4147-A177-3AD203B41FA5}">
                      <a16:colId xmlns:a16="http://schemas.microsoft.com/office/drawing/2014/main" val="3358504848"/>
                    </a:ext>
                  </a:extLst>
                </a:gridCol>
              </a:tblGrid>
              <a:tr h="900000">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Parameters</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IHEP</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mid-T</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CM</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LCLS-II, SHINE </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spec</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LCLS-II</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-HE</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spec</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LCLS-II</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40 CMs</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LCLS-II</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-HE</a:t>
                      </a:r>
                    </a:p>
                    <a:p>
                      <a:pPr indent="0" algn="ctr">
                        <a:spcAft>
                          <a:spcPts val="0"/>
                        </a:spcAft>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5 CMs</a:t>
                      </a:r>
                      <a:endParaRPr lang="zh-CN" sz="16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LCLS-II</a:t>
                      </a:r>
                      <a:r>
                        <a:rPr lang="zh-CN" altLang="en-US" sz="1600" b="1" kern="100" dirty="0">
                          <a:effectLst/>
                          <a:latin typeface="Arial" panose="020B0604020202020204" pitchFamily="34" charset="0"/>
                          <a:ea typeface="微软雅黑" panose="020B0503020204020204" pitchFamily="34" charset="-122"/>
                          <a:cs typeface="Arial" panose="020B0604020202020204" pitchFamily="34" charset="0"/>
                        </a:rPr>
                        <a:t> </a:t>
                      </a:r>
                      <a:r>
                        <a:rPr lang="en-US" altLang="zh-CN" sz="1600" b="1" kern="100" dirty="0">
                          <a:effectLst/>
                          <a:latin typeface="Arial" panose="020B0604020202020204" pitchFamily="34" charset="0"/>
                          <a:ea typeface="微软雅黑" panose="020B0503020204020204" pitchFamily="34" charset="-122"/>
                          <a:cs typeface="Arial" panose="020B0604020202020204" pitchFamily="34" charset="0"/>
                        </a:rPr>
                        <a:t>or-HE</a:t>
                      </a:r>
                    </a:p>
                    <a:p>
                      <a:pPr indent="0" algn="ctr">
                        <a:spcAft>
                          <a:spcPts val="0"/>
                        </a:spcAft>
                      </a:pPr>
                      <a:r>
                        <a:rPr lang="en-US" altLang="zh-CN" sz="1600" b="0" kern="100" dirty="0">
                          <a:effectLst/>
                          <a:latin typeface="Arial" panose="020B0604020202020204" pitchFamily="34" charset="0"/>
                          <a:ea typeface="微软雅黑" panose="020B0503020204020204" pitchFamily="34" charset="-122"/>
                          <a:cs typeface="Arial" panose="020B0604020202020204" pitchFamily="34" charset="0"/>
                        </a:rPr>
                        <a:t>single best </a:t>
                      </a:r>
                      <a:endParaRPr lang="zh-CN" sz="1600" b="0"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038112408"/>
                  </a:ext>
                </a:extLst>
              </a:tr>
              <a:tr h="504000">
                <a:tc>
                  <a:txBody>
                    <a:bodyPr/>
                    <a:lstStyle/>
                    <a:p>
                      <a:pPr indent="0" algn="just">
                        <a:spcAft>
                          <a:spcPts val="0"/>
                        </a:spcAft>
                      </a:pP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Module usable RF voltage  (MV)</a:t>
                      </a:r>
                      <a:endParaRPr lang="zh-CN" sz="1600" b="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alt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191.2</a:t>
                      </a:r>
                      <a:endParaRPr 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128</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173</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158</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203</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209</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560222958"/>
                  </a:ext>
                </a:extLst>
              </a:tr>
              <a:tr h="504000">
                <a:tc>
                  <a:txBody>
                    <a:bodyPr/>
                    <a:lstStyle/>
                    <a:p>
                      <a:pPr indent="0" algn="l">
                        <a:spcAft>
                          <a:spcPts val="0"/>
                        </a:spcAft>
                      </a:pP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Average usable gradient </a:t>
                      </a:r>
                      <a:r>
                        <a:rPr lang="en-US" altLang="zh-CN" sz="1600" b="0" i="1"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E</a:t>
                      </a:r>
                      <a:r>
                        <a:rPr lang="en-US" altLang="zh-CN" sz="1600" b="0" kern="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acc </a:t>
                      </a:r>
                      <a:r>
                        <a:rPr lang="en-US" altLang="zh-CN" sz="1600" b="0" kern="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MV/m)</a:t>
                      </a:r>
                      <a:endParaRPr lang="zh-CN" sz="1600" b="0" kern="10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alt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23.1</a:t>
                      </a:r>
                      <a:endParaRPr 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16</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20.8</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19</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24.4</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25.1</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26198965"/>
                  </a:ext>
                </a:extLst>
              </a:tr>
              <a:tr h="504000">
                <a:tc>
                  <a:txBody>
                    <a:bodyPr/>
                    <a:lstStyle/>
                    <a:p>
                      <a:pPr indent="0" algn="just">
                        <a:spcAft>
                          <a:spcPts val="0"/>
                        </a:spcAft>
                      </a:pP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 K total heat load@ 128 MV</a:t>
                      </a:r>
                      <a:r>
                        <a:rPr lang="zh-CN" altLang="en-US"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(W) </a:t>
                      </a:r>
                      <a:endParaRPr lang="zh-CN" sz="1600" b="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alt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83.5</a:t>
                      </a:r>
                      <a:endParaRPr 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93</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08739834"/>
                  </a:ext>
                </a:extLst>
              </a:tr>
              <a:tr h="504000">
                <a:tc>
                  <a:txBody>
                    <a:bodyPr/>
                    <a:lstStyle/>
                    <a:p>
                      <a:pPr indent="0" algn="just">
                        <a:spcAft>
                          <a:spcPts val="0"/>
                        </a:spcAft>
                      </a:pP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Average </a:t>
                      </a:r>
                      <a:r>
                        <a:rPr lang="en-US" altLang="zh-CN" sz="1600" b="0" i="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Q</a:t>
                      </a:r>
                      <a:r>
                        <a:rPr lang="en-US" altLang="zh-CN" sz="1600" b="0" kern="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0 </a:t>
                      </a:r>
                      <a:r>
                        <a:rPr lang="en-US" altLang="zh-CN" sz="1600" b="0" kern="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16 MV/m</a:t>
                      </a:r>
                      <a:endParaRPr lang="zh-CN" sz="1600" b="0" kern="10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3.8×10</a:t>
                      </a:r>
                      <a:r>
                        <a:rPr lang="en-US" altLang="zh-CN" sz="1600" b="1" kern="100" baseline="300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10</a:t>
                      </a:r>
                      <a:endParaRPr lang="zh-CN" sz="16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2.7×10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2.8×10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3.7×10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971545929"/>
                  </a:ext>
                </a:extLst>
              </a:tr>
              <a:tr h="504000">
                <a:tc>
                  <a:txBody>
                    <a:bodyPr/>
                    <a:lstStyle/>
                    <a:p>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Module 2 K heat load @ 173 MV</a:t>
                      </a:r>
                      <a:r>
                        <a:rPr lang="zh-CN" altLang="en-US"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(W) </a:t>
                      </a:r>
                      <a:endParaRPr lang="zh-CN" altLang="en-US" sz="1600" b="0"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zh-CN" sz="1600" b="1" dirty="0">
                          <a:latin typeface="Arial" panose="020B0604020202020204" pitchFamily="34" charset="0"/>
                          <a:cs typeface="Arial" panose="020B0604020202020204" pitchFamily="34" charset="0"/>
                        </a:rPr>
                        <a:t>133</a:t>
                      </a:r>
                      <a:endParaRPr lang="zh-CN" altLang="en-US" sz="1600" b="1"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r>
                        <a:rPr lang="en-US" altLang="zh-CN" dirty="0">
                          <a:latin typeface="Arial" panose="020B0604020202020204" pitchFamily="34" charset="0"/>
                          <a:cs typeface="Arial" panose="020B0604020202020204" pitchFamily="34" charset="0"/>
                        </a:rPr>
                        <a:t>/</a:t>
                      </a:r>
                      <a:endParaRPr lang="zh-CN" altLang="en-US"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r>
                        <a:rPr lang="en-US" altLang="zh-CN" sz="1600" dirty="0">
                          <a:latin typeface="Arial" panose="020B0604020202020204" pitchFamily="34" charset="0"/>
                          <a:cs typeface="Arial" panose="020B0604020202020204" pitchFamily="34" charset="0"/>
                        </a:rPr>
                        <a:t>137</a:t>
                      </a:r>
                      <a:endParaRPr lang="zh-CN" altLang="en-US" sz="1600"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a:r>
                        <a:rPr lang="en-US" altLang="zh-CN" sz="1600" dirty="0">
                          <a:latin typeface="Arial" panose="020B0604020202020204" pitchFamily="34" charset="0"/>
                          <a:cs typeface="Arial" panose="020B0604020202020204" pitchFamily="34" charset="0"/>
                        </a:rPr>
                        <a:t>/</a:t>
                      </a:r>
                      <a:endParaRPr lang="zh-CN" altLang="en-US" sz="1600"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r>
                        <a:rPr lang="en-US" altLang="zh-CN" sz="1600" dirty="0">
                          <a:latin typeface="Arial" panose="020B0604020202020204" pitchFamily="34" charset="0"/>
                          <a:cs typeface="Arial" panose="020B0604020202020204" pitchFamily="34" charset="0"/>
                        </a:rPr>
                        <a:t>-</a:t>
                      </a:r>
                      <a:endParaRPr lang="zh-CN" altLang="en-US" sz="1600" dirty="0">
                        <a:latin typeface="Arial" panose="020B0604020202020204" pitchFamily="34" charset="0"/>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200" dirty="0">
                          <a:solidFill>
                            <a:schemeClr val="tx1"/>
                          </a:solidFill>
                          <a:latin typeface="Arial" panose="020B0604020202020204" pitchFamily="34" charset="0"/>
                          <a:ea typeface="+mn-ea"/>
                          <a:cs typeface="Arial" panose="020B0604020202020204" pitchFamily="34" charset="0"/>
                        </a:rPr>
                        <a:t>115</a:t>
                      </a:r>
                      <a:endParaRPr lang="zh-CN" altLang="zh-CN" sz="1600" kern="1200" dirty="0">
                        <a:solidFill>
                          <a:schemeClr val="tx1"/>
                        </a:solidFill>
                        <a:latin typeface="Arial" panose="020B0604020202020204" pitchFamily="34" charset="0"/>
                        <a:ea typeface="+mn-ea"/>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51810280"/>
                  </a:ext>
                </a:extLst>
              </a:tr>
              <a:tr h="504000">
                <a:tc>
                  <a:txBody>
                    <a:bodyPr/>
                    <a:lstStyle/>
                    <a:p>
                      <a:pPr indent="0" algn="just">
                        <a:spcAft>
                          <a:spcPts val="0"/>
                        </a:spcAft>
                      </a:pP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Average </a:t>
                      </a:r>
                      <a:r>
                        <a:rPr lang="en-US" altLang="zh-CN" sz="1600" b="0" i="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Q</a:t>
                      </a:r>
                      <a:r>
                        <a:rPr lang="en-US" altLang="zh-CN" sz="1600" b="0" kern="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0 </a:t>
                      </a:r>
                      <a:r>
                        <a:rPr lang="en-US" altLang="zh-CN" sz="1600" b="0" kern="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b="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21 MV/m</a:t>
                      </a:r>
                      <a:endParaRPr lang="zh-CN" sz="1600" b="0" kern="10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spcAft>
                          <a:spcPts val="0"/>
                        </a:spcAft>
                      </a:pPr>
                      <a:r>
                        <a:rPr lang="en-US" altLang="zh-CN" sz="16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3.6×10</a:t>
                      </a:r>
                      <a:r>
                        <a:rPr lang="en-US" altLang="zh-CN" sz="1600" b="1" kern="100" baseline="300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10</a:t>
                      </a:r>
                      <a:endParaRPr lang="zh-CN" sz="16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2.7×10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0" algn="ctr">
                        <a:spcAft>
                          <a:spcPts val="0"/>
                        </a:spcAft>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3.1×10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3.27×10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770904747"/>
                  </a:ext>
                </a:extLst>
              </a:tr>
            </a:tbl>
          </a:graphicData>
        </a:graphic>
      </p:graphicFrame>
      <p:sp>
        <p:nvSpPr>
          <p:cNvPr id="8" name="文本框 7">
            <a:extLst>
              <a:ext uri="{FF2B5EF4-FFF2-40B4-BE49-F238E27FC236}">
                <a16:creationId xmlns:a16="http://schemas.microsoft.com/office/drawing/2014/main" id="{6E3F5E54-23A1-49BC-AAE7-3DADF0395228}"/>
              </a:ext>
            </a:extLst>
          </p:cNvPr>
          <p:cNvSpPr txBox="1"/>
          <p:nvPr/>
        </p:nvSpPr>
        <p:spPr>
          <a:xfrm>
            <a:off x="1127448" y="5589240"/>
            <a:ext cx="9815736" cy="58477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CEPC spec: long term operation 3.0E10</a:t>
            </a:r>
            <a:r>
              <a:rPr lang="en-US" altLang="zh-CN" sz="1600"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21.8 MV/m with max 24 MV/m, horizontal test 3.3E10 </a:t>
            </a:r>
            <a:r>
              <a:rPr lang="en-US" altLang="zh-CN" sz="1600"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21.8 MV/m with max 24 MV/m, vertical test 3.6E10 </a:t>
            </a:r>
            <a:r>
              <a:rPr lang="en-US" altLang="zh-CN" sz="1600"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600"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21.8 MV/m with max 26 MV/m. </a:t>
            </a:r>
          </a:p>
        </p:txBody>
      </p:sp>
    </p:spTree>
    <p:extLst>
      <p:ext uri="{BB962C8B-B14F-4D97-AF65-F5344CB8AC3E}">
        <p14:creationId xmlns:p14="http://schemas.microsoft.com/office/powerpoint/2010/main" val="3689769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37792" y="340502"/>
            <a:ext cx="7916416" cy="1036506"/>
          </a:xfrm>
        </p:spPr>
        <p:txBody>
          <a:bodyPr vert="horz" lIns="91440" tIns="45720" rIns="91440" bIns="45720" rtlCol="0" anchor="ctr">
            <a:normAutofit/>
          </a:bodyPr>
          <a:lstStyle/>
          <a:p>
            <a:r>
              <a:rPr lang="en-US" altLang="zh-CN" sz="3600" dirty="0">
                <a:solidFill>
                  <a:srgbClr val="C00000"/>
                </a:solidFill>
                <a:effectLst/>
                <a:latin typeface="Arial" panose="020B0604020202020204" pitchFamily="34" charset="0"/>
                <a:cs typeface="Arial" panose="020B0604020202020204" pitchFamily="34" charset="0"/>
              </a:rPr>
              <a:t>Content</a:t>
            </a:r>
            <a:endParaRPr lang="zh-CN" altLang="en-US" sz="3600" dirty="0">
              <a:solidFill>
                <a:srgbClr val="C00000"/>
              </a:solidFill>
              <a:effectLst/>
              <a:latin typeface="Arial" panose="020B0604020202020204" pitchFamily="34" charset="0"/>
              <a:cs typeface="Arial" panose="020B0604020202020204" pitchFamily="34" charset="0"/>
            </a:endParaRPr>
          </a:p>
        </p:txBody>
      </p:sp>
      <p:sp>
        <p:nvSpPr>
          <p:cNvPr id="7" name="内容占位符 2"/>
          <p:cNvSpPr txBox="1">
            <a:spLocks/>
          </p:cNvSpPr>
          <p:nvPr/>
        </p:nvSpPr>
        <p:spPr>
          <a:xfrm>
            <a:off x="479376" y="1628800"/>
            <a:ext cx="10434554" cy="4531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TDR design of CEPC SRF system </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EDR plan of CEPC SRF system</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Key component R&amp;D consideration</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Summary</a:t>
            </a:r>
          </a:p>
        </p:txBody>
      </p:sp>
      <p:sp>
        <p:nvSpPr>
          <p:cNvPr id="5" name="灯片编号占位符 3">
            <a:extLst>
              <a:ext uri="{FF2B5EF4-FFF2-40B4-BE49-F238E27FC236}">
                <a16:creationId xmlns:a16="http://schemas.microsoft.com/office/drawing/2014/main" id="{12E106C8-1CA8-42ED-8781-3D1B0BD077F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2</a:t>
            </a:fld>
            <a:endParaRPr lang="zh-CN" altLang="en-US" dirty="0"/>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37792" y="340502"/>
            <a:ext cx="7916416" cy="1036506"/>
          </a:xfrm>
        </p:spPr>
        <p:txBody>
          <a:bodyPr vert="horz" lIns="91440" tIns="45720" rIns="91440" bIns="45720" rtlCol="0" anchor="ctr">
            <a:normAutofit/>
          </a:bodyPr>
          <a:lstStyle/>
          <a:p>
            <a:r>
              <a:rPr lang="en-US" altLang="zh-CN" sz="3600" dirty="0">
                <a:solidFill>
                  <a:srgbClr val="C00000"/>
                </a:solidFill>
                <a:effectLst/>
                <a:latin typeface="Arial" panose="020B0604020202020204" pitchFamily="34" charset="0"/>
                <a:cs typeface="Arial" panose="020B0604020202020204" pitchFamily="34" charset="0"/>
              </a:rPr>
              <a:t>Content</a:t>
            </a:r>
            <a:endParaRPr lang="zh-CN" altLang="en-US" sz="3600" dirty="0">
              <a:solidFill>
                <a:srgbClr val="C00000"/>
              </a:solidFill>
              <a:effectLst/>
              <a:latin typeface="Arial" panose="020B0604020202020204" pitchFamily="34" charset="0"/>
              <a:cs typeface="Arial" panose="020B0604020202020204" pitchFamily="34" charset="0"/>
            </a:endParaRPr>
          </a:p>
        </p:txBody>
      </p:sp>
      <p:sp>
        <p:nvSpPr>
          <p:cNvPr id="7" name="内容占位符 2"/>
          <p:cNvSpPr txBox="1">
            <a:spLocks/>
          </p:cNvSpPr>
          <p:nvPr/>
        </p:nvSpPr>
        <p:spPr>
          <a:xfrm>
            <a:off x="479376" y="1628800"/>
            <a:ext cx="10434554" cy="4531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TDR design of CEPC SRF system </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EDR plan of CEPC SRF system</a:t>
            </a:r>
          </a:p>
          <a:p>
            <a:pPr marL="514350" indent="-514350">
              <a:lnSpc>
                <a:spcPct val="150000"/>
              </a:lnSpc>
              <a:spcBef>
                <a:spcPts val="1200"/>
              </a:spcBef>
              <a:buFont typeface="+mj-lt"/>
              <a:buAutoNum type="arabicPeriod"/>
            </a:pPr>
            <a:r>
              <a:rPr lang="en-US" altLang="zh-CN" sz="2400" dirty="0">
                <a:solidFill>
                  <a:srgbClr val="FF0000"/>
                </a:solidFill>
                <a:latin typeface="Arial" panose="020B0604020202020204" pitchFamily="34" charset="0"/>
                <a:ea typeface="微软雅黑" panose="020B0503020204020204" pitchFamily="34" charset="-122"/>
                <a:cs typeface="Arial" panose="020B0604020202020204" pitchFamily="34" charset="0"/>
              </a:rPr>
              <a:t>Key component R&amp;D consideration</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Summary</a:t>
            </a:r>
          </a:p>
        </p:txBody>
      </p:sp>
      <p:sp>
        <p:nvSpPr>
          <p:cNvPr id="5" name="灯片编号占位符 3">
            <a:extLst>
              <a:ext uri="{FF2B5EF4-FFF2-40B4-BE49-F238E27FC236}">
                <a16:creationId xmlns:a16="http://schemas.microsoft.com/office/drawing/2014/main" id="{12E106C8-1CA8-42ED-8781-3D1B0BD077F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20</a:t>
            </a:fld>
            <a:endParaRPr lang="zh-CN" altLang="en-US" dirty="0"/>
          </a:p>
        </p:txBody>
      </p:sp>
    </p:spTree>
    <p:extLst>
      <p:ext uri="{BB962C8B-B14F-4D97-AF65-F5344CB8AC3E}">
        <p14:creationId xmlns:p14="http://schemas.microsoft.com/office/powerpoint/2010/main" val="102021985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E0CD6ECD-E094-4F33-B55C-7F90A503684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08054" y="1208282"/>
            <a:ext cx="2089330" cy="1621788"/>
          </a:xfrm>
          <a:prstGeom prst="rect">
            <a:avLst/>
          </a:prstGeom>
        </p:spPr>
      </p:pic>
      <p:sp>
        <p:nvSpPr>
          <p:cNvPr id="3" name="标题 2">
            <a:extLst>
              <a:ext uri="{FF2B5EF4-FFF2-40B4-BE49-F238E27FC236}">
                <a16:creationId xmlns:a16="http://schemas.microsoft.com/office/drawing/2014/main" id="{55F8040C-4492-4759-8DA7-6BFE32891537}"/>
              </a:ext>
            </a:extLst>
          </p:cNvPr>
          <p:cNvSpPr>
            <a:spLocks noGrp="1"/>
          </p:cNvSpPr>
          <p:nvPr>
            <p:ph type="title"/>
          </p:nvPr>
        </p:nvSpPr>
        <p:spPr>
          <a:xfrm>
            <a:off x="0" y="-27407"/>
            <a:ext cx="12192000" cy="960617"/>
          </a:xfrm>
        </p:spPr>
        <p:txBody>
          <a:bodyPr/>
          <a:lstStyle/>
          <a:p>
            <a:r>
              <a:rPr lang="en-US" altLang="zh-CN" dirty="0"/>
              <a:t>650 MHz Key Components R&amp;D</a:t>
            </a:r>
            <a:endParaRPr lang="zh-CN" altLang="en-US" dirty="0"/>
          </a:p>
        </p:txBody>
      </p:sp>
      <p:sp>
        <p:nvSpPr>
          <p:cNvPr id="5" name="灯片编号占位符 4">
            <a:extLst>
              <a:ext uri="{FF2B5EF4-FFF2-40B4-BE49-F238E27FC236}">
                <a16:creationId xmlns:a16="http://schemas.microsoft.com/office/drawing/2014/main" id="{D2E669EC-283A-4299-B312-1FBB6A859D08}"/>
              </a:ext>
            </a:extLst>
          </p:cNvPr>
          <p:cNvSpPr>
            <a:spLocks noGrp="1"/>
          </p:cNvSpPr>
          <p:nvPr>
            <p:ph type="sldNum" sz="quarter" idx="12"/>
          </p:nvPr>
        </p:nvSpPr>
        <p:spPr/>
        <p:txBody>
          <a:bodyPr/>
          <a:lstStyle/>
          <a:p>
            <a:fld id="{F15E9139-A00B-4B2A-98A6-095DC08F1345}" type="slidenum">
              <a:rPr lang="zh-CN" altLang="en-US" smtClean="0"/>
              <a:pPr/>
              <a:t>21</a:t>
            </a:fld>
            <a:endParaRPr lang="zh-CN" altLang="en-US"/>
          </a:p>
        </p:txBody>
      </p:sp>
      <p:sp>
        <p:nvSpPr>
          <p:cNvPr id="6" name="文本框 5">
            <a:extLst>
              <a:ext uri="{FF2B5EF4-FFF2-40B4-BE49-F238E27FC236}">
                <a16:creationId xmlns:a16="http://schemas.microsoft.com/office/drawing/2014/main" id="{EE01A4F0-31B6-419A-B2D7-0CC9FF873528}"/>
              </a:ext>
            </a:extLst>
          </p:cNvPr>
          <p:cNvSpPr txBox="1"/>
          <p:nvPr/>
        </p:nvSpPr>
        <p:spPr>
          <a:xfrm>
            <a:off x="202021" y="3525782"/>
            <a:ext cx="3075532" cy="600164"/>
          </a:xfrm>
          <a:prstGeom prst="rect">
            <a:avLst/>
          </a:prstGeom>
          <a:noFill/>
        </p:spPr>
        <p:txBody>
          <a:bodyPr wrap="square" rtlCol="0">
            <a:spAutoFit/>
          </a:bodyPr>
          <a:lstStyle/>
          <a:p>
            <a:pPr algn="ctr"/>
            <a:r>
              <a:rPr lang="en-US" altLang="zh-CN" sz="1600" b="1" dirty="0">
                <a:latin typeface="Arial" panose="020B0604020202020204" pitchFamily="34" charset="0"/>
                <a:cs typeface="Arial" panose="020B0604020202020204" pitchFamily="34" charset="0"/>
              </a:rPr>
              <a:t>650 MHz input coupler</a:t>
            </a:r>
          </a:p>
          <a:p>
            <a:pPr algn="ctr">
              <a:spcBef>
                <a:spcPts val="600"/>
              </a:spcBef>
            </a:pPr>
            <a:r>
              <a:rPr lang="en-US" altLang="zh-CN" sz="1200" dirty="0">
                <a:latin typeface="Arial" panose="020B0604020202020204" pitchFamily="34" charset="0"/>
                <a:cs typeface="Arial" panose="020B0604020202020204" pitchFamily="34" charset="0"/>
              </a:rPr>
              <a:t>Variable, one-window, 300 kW CW</a:t>
            </a:r>
            <a:endParaRPr lang="zh-CN" altLang="en-US" sz="1200" dirty="0">
              <a:latin typeface="Arial" panose="020B0604020202020204" pitchFamily="34" charset="0"/>
              <a:cs typeface="Arial" panose="020B0604020202020204" pitchFamily="34" charset="0"/>
            </a:endParaRPr>
          </a:p>
        </p:txBody>
      </p:sp>
      <p:pic>
        <p:nvPicPr>
          <p:cNvPr id="7" name="Picture 2">
            <a:extLst>
              <a:ext uri="{FF2B5EF4-FFF2-40B4-BE49-F238E27FC236}">
                <a16:creationId xmlns:a16="http://schemas.microsoft.com/office/drawing/2014/main" id="{4D7FEAB0-F370-4B1A-8A91-34C715FC36E5}"/>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7365" y="4100669"/>
            <a:ext cx="2268488" cy="8979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文本框 10">
            <a:extLst>
              <a:ext uri="{FF2B5EF4-FFF2-40B4-BE49-F238E27FC236}">
                <a16:creationId xmlns:a16="http://schemas.microsoft.com/office/drawing/2014/main" id="{CD188DB1-1CF9-46FE-9BED-4F1C816EB220}"/>
              </a:ext>
            </a:extLst>
          </p:cNvPr>
          <p:cNvSpPr txBox="1"/>
          <p:nvPr/>
        </p:nvSpPr>
        <p:spPr>
          <a:xfrm>
            <a:off x="3215680" y="3547824"/>
            <a:ext cx="2626360" cy="600164"/>
          </a:xfrm>
          <a:prstGeom prst="rect">
            <a:avLst/>
          </a:prstGeom>
          <a:noFill/>
        </p:spPr>
        <p:txBody>
          <a:bodyPr wrap="square" rtlCol="0">
            <a:spAutoFit/>
          </a:bodyPr>
          <a:lstStyle/>
          <a:p>
            <a:pPr algn="ctr"/>
            <a:r>
              <a:rPr lang="en-US" altLang="zh-CN" sz="1600" b="1" dirty="0">
                <a:latin typeface="Arial" panose="020B0604020202020204" pitchFamily="34" charset="0"/>
                <a:cs typeface="Arial" panose="020B0604020202020204" pitchFamily="34" charset="0"/>
              </a:rPr>
              <a:t>1.3 GHz input coupler</a:t>
            </a:r>
          </a:p>
          <a:p>
            <a:pPr algn="ctr">
              <a:spcBef>
                <a:spcPts val="600"/>
              </a:spcBef>
            </a:pPr>
            <a:r>
              <a:rPr lang="en-US" altLang="zh-CN" sz="1200" dirty="0">
                <a:latin typeface="Arial" panose="020B0604020202020204" pitchFamily="34" charset="0"/>
                <a:cs typeface="Arial" panose="020B0604020202020204" pitchFamily="34" charset="0"/>
              </a:rPr>
              <a:t>Variable, 2-window, 7 kW CW</a:t>
            </a:r>
            <a:endParaRPr lang="zh-CN" altLang="en-US" sz="1200" dirty="0">
              <a:latin typeface="Arial" panose="020B0604020202020204" pitchFamily="34" charset="0"/>
              <a:cs typeface="Arial" panose="020B0604020202020204" pitchFamily="34" charset="0"/>
            </a:endParaRPr>
          </a:p>
        </p:txBody>
      </p:sp>
      <p:pic>
        <p:nvPicPr>
          <p:cNvPr id="12" name="图片 11">
            <a:extLst>
              <a:ext uri="{FF2B5EF4-FFF2-40B4-BE49-F238E27FC236}">
                <a16:creationId xmlns:a16="http://schemas.microsoft.com/office/drawing/2014/main" id="{BDA1524E-6AEE-4A60-9AF1-B724E6B996A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02413" y="4436362"/>
            <a:ext cx="2122942" cy="1495500"/>
          </a:xfrm>
          <a:prstGeom prst="rect">
            <a:avLst/>
          </a:prstGeom>
        </p:spPr>
      </p:pic>
      <p:pic>
        <p:nvPicPr>
          <p:cNvPr id="17" name="图片 16">
            <a:extLst>
              <a:ext uri="{FF2B5EF4-FFF2-40B4-BE49-F238E27FC236}">
                <a16:creationId xmlns:a16="http://schemas.microsoft.com/office/drawing/2014/main" id="{02678A9B-08B0-4CC1-84FC-CF34E5D15E8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184232" y="2587174"/>
            <a:ext cx="875904" cy="643276"/>
          </a:xfrm>
          <a:prstGeom prst="rect">
            <a:avLst/>
          </a:prstGeom>
        </p:spPr>
      </p:pic>
      <p:pic>
        <p:nvPicPr>
          <p:cNvPr id="19" name="Picture 2" descr="E:\工作文件2018\高频平台项目\650MHz高阶模吸收器\平台组元650MHz高阶模吸收器研制照片\IMG_20190114_170545.jpg">
            <a:extLst>
              <a:ext uri="{FF2B5EF4-FFF2-40B4-BE49-F238E27FC236}">
                <a16:creationId xmlns:a16="http://schemas.microsoft.com/office/drawing/2014/main" id="{DA8EF287-9987-4DC9-AD98-D6D1815E2E75}"/>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9236806" y="1842766"/>
            <a:ext cx="990037" cy="1114766"/>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20" name="图片 19">
            <a:extLst>
              <a:ext uri="{FF2B5EF4-FFF2-40B4-BE49-F238E27FC236}">
                <a16:creationId xmlns:a16="http://schemas.microsoft.com/office/drawing/2014/main" id="{2C376AF1-D9EB-444A-BB46-0419A28DFF69}"/>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8307146" y="1731177"/>
            <a:ext cx="630075" cy="742787"/>
          </a:xfrm>
          <a:prstGeom prst="rect">
            <a:avLst/>
          </a:prstGeom>
        </p:spPr>
      </p:pic>
      <p:sp>
        <p:nvSpPr>
          <p:cNvPr id="23" name="文本框 22">
            <a:extLst>
              <a:ext uri="{FF2B5EF4-FFF2-40B4-BE49-F238E27FC236}">
                <a16:creationId xmlns:a16="http://schemas.microsoft.com/office/drawing/2014/main" id="{255609DB-B3B5-474B-B5C1-5BA4D8B841C1}"/>
              </a:ext>
            </a:extLst>
          </p:cNvPr>
          <p:cNvSpPr txBox="1"/>
          <p:nvPr/>
        </p:nvSpPr>
        <p:spPr>
          <a:xfrm>
            <a:off x="6514940" y="1180710"/>
            <a:ext cx="5490985" cy="338554"/>
          </a:xfrm>
          <a:prstGeom prst="rect">
            <a:avLst/>
          </a:prstGeom>
          <a:noFill/>
        </p:spPr>
        <p:txBody>
          <a:bodyPr wrap="square" rtlCol="0">
            <a:spAutoFit/>
          </a:bodyPr>
          <a:lstStyle/>
          <a:p>
            <a:pPr algn="ctr"/>
            <a:r>
              <a:rPr lang="en-US" altLang="zh-CN" sz="1600" b="1" dirty="0">
                <a:latin typeface="Arial" panose="020B0604020202020204" pitchFamily="34" charset="0"/>
                <a:cs typeface="Arial" panose="020B0604020202020204" pitchFamily="34" charset="0"/>
              </a:rPr>
              <a:t>650 MHz HOM coupler</a:t>
            </a:r>
            <a:r>
              <a:rPr lang="en-US" altLang="zh-CN" sz="1600" dirty="0">
                <a:latin typeface="Arial" panose="020B0604020202020204" pitchFamily="34" charset="0"/>
                <a:cs typeface="Arial" panose="020B0604020202020204" pitchFamily="34" charset="0"/>
              </a:rPr>
              <a:t> </a:t>
            </a:r>
            <a:r>
              <a:rPr lang="en-US" altLang="zh-CN" sz="1600" b="1" dirty="0">
                <a:latin typeface="Arial" panose="020B0604020202020204" pitchFamily="34" charset="0"/>
                <a:cs typeface="Arial" panose="020B0604020202020204" pitchFamily="34" charset="0"/>
              </a:rPr>
              <a:t>&amp; HOM absorber</a:t>
            </a:r>
            <a:endParaRPr lang="zh-CN" altLang="en-US" sz="1600" dirty="0">
              <a:latin typeface="Arial" panose="020B0604020202020204" pitchFamily="34" charset="0"/>
              <a:cs typeface="Arial" panose="020B0604020202020204" pitchFamily="34" charset="0"/>
            </a:endParaRPr>
          </a:p>
        </p:txBody>
      </p:sp>
      <p:pic>
        <p:nvPicPr>
          <p:cNvPr id="26" name="图片 25">
            <a:extLst>
              <a:ext uri="{FF2B5EF4-FFF2-40B4-BE49-F238E27FC236}">
                <a16:creationId xmlns:a16="http://schemas.microsoft.com/office/drawing/2014/main" id="{96A73251-48A9-4FD6-B5F5-08949E60FC77}"/>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00855" y="4958535"/>
            <a:ext cx="2022251" cy="953956"/>
          </a:xfrm>
          <a:prstGeom prst="rect">
            <a:avLst/>
          </a:prstGeom>
        </p:spPr>
      </p:pic>
      <p:sp>
        <p:nvSpPr>
          <p:cNvPr id="27" name="文本框 26">
            <a:extLst>
              <a:ext uri="{FF2B5EF4-FFF2-40B4-BE49-F238E27FC236}">
                <a16:creationId xmlns:a16="http://schemas.microsoft.com/office/drawing/2014/main" id="{D42C882A-7A5B-4DBD-BE32-EEBC7B1741E8}"/>
              </a:ext>
            </a:extLst>
          </p:cNvPr>
          <p:cNvSpPr txBox="1"/>
          <p:nvPr/>
        </p:nvSpPr>
        <p:spPr>
          <a:xfrm>
            <a:off x="317387" y="6025254"/>
            <a:ext cx="2844800" cy="646331"/>
          </a:xfrm>
          <a:prstGeom prst="rect">
            <a:avLst/>
          </a:prstGeom>
          <a:noFill/>
        </p:spPr>
        <p:txBody>
          <a:bodyPr wrap="square">
            <a:spAutoFit/>
          </a:bodyPr>
          <a:lstStyle/>
          <a:p>
            <a:r>
              <a:rPr lang="en-US" altLang="zh-CN" sz="1200" dirty="0">
                <a:latin typeface="Arial" panose="020B0604020202020204" pitchFamily="34" charset="0"/>
                <a:cs typeface="Arial" panose="020B0604020202020204" pitchFamily="34" charset="0"/>
              </a:rPr>
              <a:t>Tested to CW TW 150 kW (SSA power limit), SW 100 kW (corresponding to 400 kW TW power at the window)</a:t>
            </a:r>
            <a:endParaRPr lang="zh-CN" altLang="en-US" sz="1200" dirty="0">
              <a:latin typeface="Arial" panose="020B0604020202020204" pitchFamily="34" charset="0"/>
              <a:cs typeface="Arial" panose="020B0604020202020204" pitchFamily="34" charset="0"/>
            </a:endParaRPr>
          </a:p>
        </p:txBody>
      </p:sp>
      <p:sp>
        <p:nvSpPr>
          <p:cNvPr id="28" name="文本框 27">
            <a:extLst>
              <a:ext uri="{FF2B5EF4-FFF2-40B4-BE49-F238E27FC236}">
                <a16:creationId xmlns:a16="http://schemas.microsoft.com/office/drawing/2014/main" id="{F5594139-1064-4F7B-AD1E-A7437F677FDA}"/>
              </a:ext>
            </a:extLst>
          </p:cNvPr>
          <p:cNvSpPr txBox="1"/>
          <p:nvPr/>
        </p:nvSpPr>
        <p:spPr>
          <a:xfrm>
            <a:off x="3428597" y="6209919"/>
            <a:ext cx="1978685" cy="276999"/>
          </a:xfrm>
          <a:prstGeom prst="rect">
            <a:avLst/>
          </a:prstGeom>
          <a:noFill/>
        </p:spPr>
        <p:txBody>
          <a:bodyPr wrap="square">
            <a:spAutoFit/>
          </a:bodyPr>
          <a:lstStyle/>
          <a:p>
            <a:pPr algn="ctr"/>
            <a:r>
              <a:rPr lang="en-US" altLang="zh-CN" sz="1200" dirty="0">
                <a:latin typeface="Arial" panose="020B0604020202020204" pitchFamily="34" charset="0"/>
                <a:cs typeface="Arial" panose="020B0604020202020204" pitchFamily="34" charset="0"/>
              </a:rPr>
              <a:t>Tested to CW SW 7 kW</a:t>
            </a:r>
            <a:endParaRPr lang="zh-CN" altLang="en-US" sz="1200" dirty="0">
              <a:latin typeface="Arial" panose="020B0604020202020204" pitchFamily="34" charset="0"/>
              <a:cs typeface="Arial" panose="020B0604020202020204" pitchFamily="34" charset="0"/>
            </a:endParaRPr>
          </a:p>
        </p:txBody>
      </p:sp>
      <p:sp>
        <p:nvSpPr>
          <p:cNvPr id="24" name="文本框 23">
            <a:extLst>
              <a:ext uri="{FF2B5EF4-FFF2-40B4-BE49-F238E27FC236}">
                <a16:creationId xmlns:a16="http://schemas.microsoft.com/office/drawing/2014/main" id="{42CCDAAD-2388-4090-B447-637628049D65}"/>
              </a:ext>
            </a:extLst>
          </p:cNvPr>
          <p:cNvSpPr txBox="1"/>
          <p:nvPr/>
        </p:nvSpPr>
        <p:spPr>
          <a:xfrm>
            <a:off x="6035725" y="3547824"/>
            <a:ext cx="5970200" cy="2862322"/>
          </a:xfrm>
          <a:prstGeom prst="rect">
            <a:avLst/>
          </a:prstGeom>
          <a:noFill/>
        </p:spPr>
        <p:txBody>
          <a:bodyPr wrap="square">
            <a:spAutoFit/>
          </a:bodyPr>
          <a:lstStyle/>
          <a:p>
            <a:pPr>
              <a:spcBef>
                <a:spcPts val="600"/>
              </a:spcBef>
              <a:spcAft>
                <a:spcPts val="600"/>
              </a:spcAft>
            </a:pPr>
            <a:r>
              <a:rPr lang="en-US" altLang="zh-CN" sz="1600" b="1" dirty="0">
                <a:latin typeface="Arial" panose="020B0604020202020204" pitchFamily="34" charset="0"/>
                <a:cs typeface="Arial" panose="020B0604020202020204" pitchFamily="34" charset="0"/>
              </a:rPr>
              <a:t>EDR R&amp;D </a:t>
            </a:r>
            <a:r>
              <a:rPr lang="en-US" altLang="zh-CN" sz="1600" dirty="0">
                <a:latin typeface="Arial" panose="020B0604020202020204" pitchFamily="34" charset="0"/>
                <a:cs typeface="Arial" panose="020B0604020202020204" pitchFamily="34" charset="0"/>
              </a:rPr>
              <a:t>(</a:t>
            </a:r>
            <a:r>
              <a:rPr lang="en-US" altLang="zh-CN" sz="1600" dirty="0">
                <a:solidFill>
                  <a:srgbClr val="0070C0"/>
                </a:solidFill>
                <a:latin typeface="Arial" panose="020B0604020202020204" pitchFamily="34" charset="0"/>
                <a:cs typeface="Arial" panose="020B0604020202020204" pitchFamily="34" charset="0"/>
              </a:rPr>
              <a:t>similar challenges with FCC-</a:t>
            </a:r>
            <a:r>
              <a:rPr lang="en-US" altLang="zh-CN" sz="1600" dirty="0" err="1">
                <a:solidFill>
                  <a:srgbClr val="0070C0"/>
                </a:solidFill>
                <a:latin typeface="Arial" panose="020B0604020202020204" pitchFamily="34" charset="0"/>
                <a:cs typeface="Arial" panose="020B0604020202020204" pitchFamily="34" charset="0"/>
              </a:rPr>
              <a:t>ee</a:t>
            </a:r>
            <a:r>
              <a:rPr lang="en-US" altLang="zh-CN" sz="1600" dirty="0">
                <a:solidFill>
                  <a:srgbClr val="0070C0"/>
                </a:solidFill>
                <a:latin typeface="Arial" panose="020B0604020202020204" pitchFamily="34" charset="0"/>
                <a:cs typeface="Arial" panose="020B0604020202020204" pitchFamily="34" charset="0"/>
              </a:rPr>
              <a:t>,</a:t>
            </a:r>
            <a:r>
              <a:rPr lang="zh-CN" altLang="en-US" sz="1600" dirty="0">
                <a:solidFill>
                  <a:srgbClr val="0070C0"/>
                </a:solidFill>
                <a:latin typeface="Arial" panose="020B0604020202020204" pitchFamily="34" charset="0"/>
                <a:cs typeface="Arial" panose="020B0604020202020204" pitchFamily="34" charset="0"/>
              </a:rPr>
              <a:t> </a:t>
            </a:r>
            <a:r>
              <a:rPr lang="en-US" altLang="zh-CN" sz="1600" dirty="0">
                <a:solidFill>
                  <a:srgbClr val="0070C0"/>
                </a:solidFill>
                <a:latin typeface="Arial" panose="020B0604020202020204" pitchFamily="34" charset="0"/>
                <a:cs typeface="Arial" panose="020B0604020202020204" pitchFamily="34" charset="0"/>
              </a:rPr>
              <a:t>HL-LHC,</a:t>
            </a:r>
            <a:r>
              <a:rPr lang="zh-CN" altLang="en-US" sz="1600" dirty="0">
                <a:solidFill>
                  <a:srgbClr val="0070C0"/>
                </a:solidFill>
                <a:latin typeface="Arial" panose="020B0604020202020204" pitchFamily="34" charset="0"/>
                <a:cs typeface="Arial" panose="020B0604020202020204" pitchFamily="34" charset="0"/>
              </a:rPr>
              <a:t> </a:t>
            </a:r>
            <a:r>
              <a:rPr lang="en-US" altLang="zh-CN" sz="1600" dirty="0">
                <a:solidFill>
                  <a:srgbClr val="0070C0"/>
                </a:solidFill>
                <a:latin typeface="Arial" panose="020B0604020202020204" pitchFamily="34" charset="0"/>
                <a:cs typeface="Arial" panose="020B0604020202020204" pitchFamily="34" charset="0"/>
              </a:rPr>
              <a:t>EIC</a:t>
            </a:r>
            <a:r>
              <a:rPr lang="en-US" altLang="zh-CN" sz="1600" dirty="0">
                <a:latin typeface="Arial" panose="020B0604020202020204" pitchFamily="34" charset="0"/>
                <a:cs typeface="Arial" panose="020B0604020202020204" pitchFamily="34" charset="0"/>
              </a:rPr>
              <a:t>)</a:t>
            </a:r>
            <a:r>
              <a:rPr lang="en-US" altLang="zh-CN" sz="1600" b="1" dirty="0">
                <a:latin typeface="Arial" panose="020B0604020202020204" pitchFamily="34" charset="0"/>
                <a:cs typeface="Arial" panose="020B0604020202020204" pitchFamily="34" charset="0"/>
              </a:rPr>
              <a:t>: </a:t>
            </a:r>
          </a:p>
          <a:p>
            <a:pPr marL="285750" indent="-285750">
              <a:spcBef>
                <a:spcPts val="600"/>
              </a:spcBef>
              <a:buFont typeface="Arial" panose="020B0604020202020204" pitchFamily="34" charset="0"/>
              <a:buChar char="•"/>
            </a:pPr>
            <a:r>
              <a:rPr lang="en-US" altLang="zh-CN" sz="1600" dirty="0">
                <a:solidFill>
                  <a:srgbClr val="C00000"/>
                </a:solidFill>
                <a:latin typeface="Arial" panose="020B0604020202020204" pitchFamily="34" charset="0"/>
                <a:cs typeface="Arial" panose="020B0604020202020204" pitchFamily="34" charset="0"/>
              </a:rPr>
              <a:t>Cavity helium vessel </a:t>
            </a:r>
            <a:r>
              <a:rPr lang="en-US" altLang="zh-CN" sz="1600" dirty="0">
                <a:latin typeface="Arial" panose="020B0604020202020204" pitchFamily="34" charset="0"/>
                <a:cs typeface="Arial" panose="020B0604020202020204" pitchFamily="34" charset="0"/>
              </a:rPr>
              <a:t>to cover the niobium ports to avoid overheating.</a:t>
            </a:r>
          </a:p>
          <a:p>
            <a:pPr marL="285750" indent="-285750">
              <a:spcBef>
                <a:spcPts val="600"/>
              </a:spcBef>
              <a:buFont typeface="Arial" panose="020B0604020202020204" pitchFamily="34" charset="0"/>
              <a:buChar char="•"/>
            </a:pPr>
            <a:r>
              <a:rPr lang="en-US" altLang="zh-CN" sz="1600" dirty="0">
                <a:solidFill>
                  <a:srgbClr val="C00000"/>
                </a:solidFill>
                <a:latin typeface="Arial" panose="020B0604020202020204" pitchFamily="34" charset="0"/>
                <a:cs typeface="Arial" panose="020B0604020202020204" pitchFamily="34" charset="0"/>
              </a:rPr>
              <a:t>High power variable couplers</a:t>
            </a:r>
            <a:r>
              <a:rPr lang="en-US" altLang="zh-CN" sz="1600" dirty="0">
                <a:latin typeface="Arial" panose="020B0604020202020204" pitchFamily="34" charset="0"/>
                <a:cs typeface="Arial" panose="020B0604020202020204" pitchFamily="34" charset="0"/>
              </a:rPr>
              <a:t>. Cooling and heat load design optimization. Conditioning with 650 MHz klystron 640 kW TW, 320 kW SW. Six couplers in the </a:t>
            </a:r>
            <a:r>
              <a:rPr lang="en-US" altLang="zh-CN" sz="1600" dirty="0" err="1">
                <a:latin typeface="Arial" panose="020B0604020202020204" pitchFamily="34" charset="0"/>
                <a:cs typeface="Arial" panose="020B0604020202020204" pitchFamily="34" charset="0"/>
              </a:rPr>
              <a:t>pCM</a:t>
            </a:r>
            <a:r>
              <a:rPr lang="en-US" altLang="zh-CN" sz="1600" dirty="0">
                <a:latin typeface="Arial" panose="020B0604020202020204" pitchFamily="34" charset="0"/>
                <a:cs typeface="Arial" panose="020B0604020202020204" pitchFamily="34" charset="0"/>
              </a:rPr>
              <a:t> operation. Design and develop 1 MW variable input coupler for Z-pole.</a:t>
            </a:r>
          </a:p>
          <a:p>
            <a:pPr marL="285750" indent="-285750">
              <a:spcBef>
                <a:spcPts val="600"/>
              </a:spcBef>
              <a:buFont typeface="Arial" panose="020B0604020202020204" pitchFamily="34" charset="0"/>
              <a:buChar char="•"/>
            </a:pPr>
            <a:r>
              <a:rPr lang="en-US" altLang="zh-CN" sz="1600" dirty="0">
                <a:solidFill>
                  <a:srgbClr val="C00000"/>
                </a:solidFill>
                <a:latin typeface="Arial" panose="020B0604020202020204" pitchFamily="34" charset="0"/>
                <a:cs typeface="Arial" panose="020B0604020202020204" pitchFamily="34" charset="0"/>
              </a:rPr>
              <a:t>HOM couplers</a:t>
            </a:r>
            <a:r>
              <a:rPr lang="en-US" altLang="zh-CN" sz="1600" dirty="0">
                <a:latin typeface="Arial" panose="020B0604020202020204" pitchFamily="34" charset="0"/>
                <a:cs typeface="Arial" panose="020B0604020202020204" pitchFamily="34" charset="0"/>
              </a:rPr>
              <a:t>. HOM power coaxial line design. 1 kW high power test at 2 K in the horizontal test stand (in vacuum, heating measurement). </a:t>
            </a:r>
            <a:endParaRPr lang="zh-CN" altLang="en-US" sz="1600" dirty="0">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5C47612B-15B3-4BF9-B40F-EC584690BBB4}"/>
              </a:ext>
            </a:extLst>
          </p:cNvPr>
          <p:cNvSpPr txBox="1"/>
          <p:nvPr/>
        </p:nvSpPr>
        <p:spPr>
          <a:xfrm>
            <a:off x="10296624" y="1718343"/>
            <a:ext cx="1872208" cy="1384995"/>
          </a:xfrm>
          <a:prstGeom prst="rect">
            <a:avLst/>
          </a:prstGeom>
          <a:noFill/>
        </p:spPr>
        <p:txBody>
          <a:bodyPr wrap="square" rtlCol="0">
            <a:spAutoFit/>
          </a:bodyPr>
          <a:lstStyle/>
          <a:p>
            <a:r>
              <a:rPr lang="en-US" altLang="zh-CN" sz="1200" dirty="0">
                <a:latin typeface="Arial" panose="020B0604020202020204" pitchFamily="34" charset="0"/>
                <a:cs typeface="Arial" panose="020B0604020202020204" pitchFamily="34" charset="0"/>
              </a:rPr>
              <a:t>Double-notch wide-band</a:t>
            </a:r>
          </a:p>
          <a:p>
            <a:r>
              <a:rPr lang="en-US" altLang="zh-CN" sz="1200" dirty="0">
                <a:latin typeface="Arial" panose="020B0604020202020204" pitchFamily="34" charset="0"/>
                <a:cs typeface="Arial" panose="020B0604020202020204" pitchFamily="34" charset="0"/>
              </a:rPr>
              <a:t>1 kW HOM coupler without FM tuning.</a:t>
            </a:r>
          </a:p>
          <a:p>
            <a:endParaRPr lang="en-US" altLang="zh-CN" sz="1200" dirty="0">
              <a:latin typeface="Arial" panose="020B0604020202020204" pitchFamily="34" charset="0"/>
              <a:cs typeface="Arial" panose="020B0604020202020204" pitchFamily="34" charset="0"/>
            </a:endParaRPr>
          </a:p>
          <a:p>
            <a:r>
              <a:rPr lang="en-US" altLang="zh-CN" sz="1200" dirty="0">
                <a:latin typeface="Arial" panose="020B0604020202020204" pitchFamily="34" charset="0"/>
                <a:cs typeface="Arial" panose="020B0604020202020204" pitchFamily="34" charset="0"/>
              </a:rPr>
              <a:t>Broad band 5 kW absorber with </a:t>
            </a:r>
            <a:r>
              <a:rPr lang="en-US" altLang="zh-CN" sz="1200" dirty="0" err="1">
                <a:latin typeface="Arial" panose="020B0604020202020204" pitchFamily="34" charset="0"/>
                <a:cs typeface="Arial" panose="020B0604020202020204" pitchFamily="34" charset="0"/>
              </a:rPr>
              <a:t>SiC+AlN</a:t>
            </a:r>
            <a:r>
              <a:rPr lang="en-US" altLang="zh-CN" sz="1200" dirty="0">
                <a:latin typeface="Arial" panose="020B0604020202020204" pitchFamily="34" charset="0"/>
                <a:cs typeface="Arial" panose="020B0604020202020204" pitchFamily="34" charset="0"/>
              </a:rPr>
              <a:t> composite </a:t>
            </a:r>
            <a:endParaRPr lang="zh-CN" altLang="en-US" sz="1200" dirty="0">
              <a:latin typeface="Arial" panose="020B0604020202020204" pitchFamily="34" charset="0"/>
              <a:cs typeface="Arial" panose="020B0604020202020204" pitchFamily="34" charset="0"/>
            </a:endParaRPr>
          </a:p>
        </p:txBody>
      </p:sp>
      <p:pic>
        <p:nvPicPr>
          <p:cNvPr id="25" name="图片 24">
            <a:extLst>
              <a:ext uri="{FF2B5EF4-FFF2-40B4-BE49-F238E27FC236}">
                <a16:creationId xmlns:a16="http://schemas.microsoft.com/office/drawing/2014/main" id="{F8C3E43A-7FEA-4ECC-B68A-C80E87231A88}"/>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15886" y="1105666"/>
            <a:ext cx="2369967" cy="2307533"/>
          </a:xfrm>
          <a:prstGeom prst="rect">
            <a:avLst/>
          </a:prstGeom>
        </p:spPr>
      </p:pic>
      <p:sp>
        <p:nvSpPr>
          <p:cNvPr id="2" name="文本框 1">
            <a:extLst>
              <a:ext uri="{FF2B5EF4-FFF2-40B4-BE49-F238E27FC236}">
                <a16:creationId xmlns:a16="http://schemas.microsoft.com/office/drawing/2014/main" id="{70DC6CDA-B3C0-4320-BDDB-15825AA3C0D9}"/>
              </a:ext>
            </a:extLst>
          </p:cNvPr>
          <p:cNvSpPr txBox="1"/>
          <p:nvPr/>
        </p:nvSpPr>
        <p:spPr>
          <a:xfrm>
            <a:off x="3553684" y="2896316"/>
            <a:ext cx="1903685" cy="523220"/>
          </a:xfrm>
          <a:prstGeom prst="rect">
            <a:avLst/>
          </a:prstGeom>
          <a:noFill/>
        </p:spPr>
        <p:txBody>
          <a:bodyPr wrap="square" rtlCol="0">
            <a:spAutoFit/>
          </a:bodyPr>
          <a:lstStyle/>
          <a:p>
            <a:pPr algn="ctr"/>
            <a:r>
              <a:rPr lang="en-US" altLang="zh-CN" sz="1400" dirty="0">
                <a:latin typeface="Arial" panose="020B0604020202020204" pitchFamily="34" charset="0"/>
                <a:cs typeface="Arial" panose="020B0604020202020204" pitchFamily="34" charset="0"/>
              </a:rPr>
              <a:t>HEPS 166 MHz cavity helium vessel</a:t>
            </a:r>
            <a:endParaRPr lang="zh-CN" altLang="en-US" sz="1400" dirty="0">
              <a:latin typeface="Arial" panose="020B0604020202020204" pitchFamily="34" charset="0"/>
              <a:cs typeface="Arial" panose="020B0604020202020204" pitchFamily="34" charset="0"/>
            </a:endParaRPr>
          </a:p>
        </p:txBody>
      </p:sp>
      <p:sp>
        <p:nvSpPr>
          <p:cNvPr id="8" name="椭圆 7">
            <a:extLst>
              <a:ext uri="{FF2B5EF4-FFF2-40B4-BE49-F238E27FC236}">
                <a16:creationId xmlns:a16="http://schemas.microsoft.com/office/drawing/2014/main" id="{E7A5539C-BE3C-4EA1-8DA9-D682DA109030}"/>
              </a:ext>
            </a:extLst>
          </p:cNvPr>
          <p:cNvSpPr/>
          <p:nvPr/>
        </p:nvSpPr>
        <p:spPr>
          <a:xfrm>
            <a:off x="2135560" y="2735462"/>
            <a:ext cx="703684" cy="6001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id="{554413F1-596B-4497-BE71-E337876F4F02}"/>
              </a:ext>
            </a:extLst>
          </p:cNvPr>
          <p:cNvSpPr/>
          <p:nvPr/>
        </p:nvSpPr>
        <p:spPr>
          <a:xfrm>
            <a:off x="4586561" y="1105666"/>
            <a:ext cx="720080" cy="6126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a:extLst>
              <a:ext uri="{FF2B5EF4-FFF2-40B4-BE49-F238E27FC236}">
                <a16:creationId xmlns:a16="http://schemas.microsoft.com/office/drawing/2014/main" id="{FE2D7FD0-ECE0-4A8A-83B7-3D272A920936}"/>
              </a:ext>
            </a:extLst>
          </p:cNvPr>
          <p:cNvPicPr>
            <a:picLocks noChangeAspect="1"/>
          </p:cNvPicPr>
          <p:nvPr/>
        </p:nvPicPr>
        <p:blipFill>
          <a:blip r:embed="rId10"/>
          <a:stretch>
            <a:fillRect/>
          </a:stretch>
        </p:blipFill>
        <p:spPr>
          <a:xfrm>
            <a:off x="6355905" y="1632474"/>
            <a:ext cx="1945710" cy="1661228"/>
          </a:xfrm>
          <a:prstGeom prst="rect">
            <a:avLst/>
          </a:prstGeom>
        </p:spPr>
      </p:pic>
    </p:spTree>
    <p:extLst>
      <p:ext uri="{BB962C8B-B14F-4D97-AF65-F5344CB8AC3E}">
        <p14:creationId xmlns:p14="http://schemas.microsoft.com/office/powerpoint/2010/main" val="1664647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0C3423F-CD07-496B-A0DA-F8CA582964F3}"/>
              </a:ext>
            </a:extLst>
          </p:cNvPr>
          <p:cNvSpPr>
            <a:spLocks noGrp="1"/>
          </p:cNvSpPr>
          <p:nvPr>
            <p:ph idx="1"/>
          </p:nvPr>
        </p:nvSpPr>
        <p:spPr>
          <a:xfrm>
            <a:off x="191344" y="1161957"/>
            <a:ext cx="11881320" cy="2339051"/>
          </a:xfrm>
        </p:spPr>
        <p:txBody>
          <a:bodyPr>
            <a:normAutofit/>
          </a:bodyPr>
          <a:lstStyle/>
          <a:p>
            <a:pPr>
              <a:lnSpc>
                <a:spcPct val="120000"/>
              </a:lnSpc>
            </a:pPr>
            <a:r>
              <a:rPr lang="en-US" altLang="zh-CN" sz="1800" b="1" dirty="0"/>
              <a:t>CEPC most critical RF component: 300 kW ~ 1 MW input coupler. </a:t>
            </a:r>
            <a:r>
              <a:rPr lang="en-US" altLang="zh-CN" sz="1800" dirty="0"/>
              <a:t>High power, low heat load, high reliability, long lifetime.  If fails, input power reduction, cavity number and cost increases, extra RF power, cavity contamination, RF trips...</a:t>
            </a:r>
            <a:endParaRPr lang="en-US" altLang="zh-CN" sz="1800" b="1" dirty="0"/>
          </a:p>
          <a:p>
            <a:pPr>
              <a:lnSpc>
                <a:spcPct val="120000"/>
              </a:lnSpc>
            </a:pPr>
            <a:r>
              <a:rPr lang="en-US" altLang="zh-CN" sz="1800" dirty="0">
                <a:solidFill>
                  <a:srgbClr val="C00000"/>
                </a:solidFill>
              </a:rPr>
              <a:t>Matching and coupling adjusting range (1E5-1E7)</a:t>
            </a:r>
            <a:r>
              <a:rPr lang="en-US" altLang="zh-CN" sz="1800" dirty="0"/>
              <a:t>: </a:t>
            </a:r>
            <a:r>
              <a:rPr lang="en-US" altLang="zh-CN" sz="1800" dirty="0">
                <a:solidFill>
                  <a:srgbClr val="00B050"/>
                </a:solidFill>
              </a:rPr>
              <a:t>key issue of a green accelerator, same as klystron efficiency</a:t>
            </a:r>
            <a:r>
              <a:rPr lang="en-US" altLang="zh-CN" sz="1800" dirty="0"/>
              <a:t>. </a:t>
            </a:r>
          </a:p>
          <a:p>
            <a:pPr>
              <a:lnSpc>
                <a:spcPct val="120000"/>
              </a:lnSpc>
            </a:pPr>
            <a:r>
              <a:rPr lang="en-US" altLang="zh-CN" sz="1800" dirty="0"/>
              <a:t>Low heat load input coupler is an important R&amp;D item for EDR. 650 MHz coupler static/dynamic goal: 0.05 / </a:t>
            </a:r>
            <a:r>
              <a:rPr lang="en-US" altLang="zh-CN" sz="1800" b="1" dirty="0"/>
              <a:t>0.2</a:t>
            </a:r>
            <a:r>
              <a:rPr lang="en-US" altLang="zh-CN" sz="1800" dirty="0"/>
              <a:t> W @ 2 K, 0.5 / </a:t>
            </a:r>
            <a:r>
              <a:rPr lang="en-US" altLang="zh-CN" sz="1800" b="1" dirty="0">
                <a:solidFill>
                  <a:srgbClr val="FF0000"/>
                </a:solidFill>
              </a:rPr>
              <a:t>1.2 W </a:t>
            </a:r>
            <a:r>
              <a:rPr lang="en-US" altLang="zh-CN" sz="1800" dirty="0">
                <a:solidFill>
                  <a:srgbClr val="FF0000"/>
                </a:solidFill>
              </a:rPr>
              <a:t>@ 5 K</a:t>
            </a:r>
            <a:r>
              <a:rPr lang="en-US" altLang="zh-CN" sz="1800" dirty="0"/>
              <a:t>, 1 / </a:t>
            </a:r>
            <a:r>
              <a:rPr lang="en-US" altLang="zh-CN" sz="1800" b="1" dirty="0"/>
              <a:t>4.8</a:t>
            </a:r>
            <a:r>
              <a:rPr lang="en-US" altLang="zh-CN" sz="1800" dirty="0"/>
              <a:t> W (?)  @ 40-80 K </a:t>
            </a:r>
            <a:r>
              <a:rPr lang="en-US" altLang="zh-CN" sz="1800" b="1" dirty="0"/>
              <a:t>/ 100 kW</a:t>
            </a:r>
          </a:p>
        </p:txBody>
      </p:sp>
      <p:sp>
        <p:nvSpPr>
          <p:cNvPr id="3" name="灯片编号占位符 2">
            <a:extLst>
              <a:ext uri="{FF2B5EF4-FFF2-40B4-BE49-F238E27FC236}">
                <a16:creationId xmlns:a16="http://schemas.microsoft.com/office/drawing/2014/main" id="{95FA4CB4-B8AD-4063-80F4-7DA3D35B1FBE}"/>
              </a:ext>
            </a:extLst>
          </p:cNvPr>
          <p:cNvSpPr>
            <a:spLocks noGrp="1"/>
          </p:cNvSpPr>
          <p:nvPr>
            <p:ph type="sldNum" sz="quarter" idx="12"/>
          </p:nvPr>
        </p:nvSpPr>
        <p:spPr/>
        <p:txBody>
          <a:bodyPr/>
          <a:lstStyle/>
          <a:p>
            <a:fld id="{F15E9139-A00B-4B2A-98A6-095DC08F1345}" type="slidenum">
              <a:rPr lang="zh-CN" altLang="en-US" smtClean="0"/>
              <a:pPr/>
              <a:t>22</a:t>
            </a:fld>
            <a:endParaRPr lang="zh-CN" altLang="en-US"/>
          </a:p>
        </p:txBody>
      </p:sp>
      <p:sp>
        <p:nvSpPr>
          <p:cNvPr id="4" name="标题 3">
            <a:extLst>
              <a:ext uri="{FF2B5EF4-FFF2-40B4-BE49-F238E27FC236}">
                <a16:creationId xmlns:a16="http://schemas.microsoft.com/office/drawing/2014/main" id="{4FB0E88C-4731-404F-9B1D-5DA931BC069D}"/>
              </a:ext>
            </a:extLst>
          </p:cNvPr>
          <p:cNvSpPr>
            <a:spLocks noGrp="1"/>
          </p:cNvSpPr>
          <p:nvPr>
            <p:ph type="title"/>
          </p:nvPr>
        </p:nvSpPr>
        <p:spPr>
          <a:xfrm>
            <a:off x="335360" y="142852"/>
            <a:ext cx="11521280" cy="725470"/>
          </a:xfrm>
        </p:spPr>
        <p:txBody>
          <a:bodyPr/>
          <a:lstStyle/>
          <a:p>
            <a:r>
              <a:rPr lang="en-US" altLang="zh-CN" dirty="0"/>
              <a:t>Low Heat Load Input Coupler</a:t>
            </a:r>
            <a:endParaRPr lang="zh-CN" altLang="en-US" dirty="0"/>
          </a:p>
        </p:txBody>
      </p:sp>
      <p:pic>
        <p:nvPicPr>
          <p:cNvPr id="7" name="内容占位符 6">
            <a:extLst>
              <a:ext uri="{FF2B5EF4-FFF2-40B4-BE49-F238E27FC236}">
                <a16:creationId xmlns:a16="http://schemas.microsoft.com/office/drawing/2014/main" id="{7B429215-0F3C-45BC-BE75-AA5EE3460D8B}"/>
              </a:ext>
            </a:extLst>
          </p:cNvPr>
          <p:cNvPicPr>
            <a:picLocks noChangeAspect="1"/>
          </p:cNvPicPr>
          <p:nvPr/>
        </p:nvPicPr>
        <p:blipFill>
          <a:blip r:embed="rId2"/>
          <a:stretch>
            <a:fillRect/>
          </a:stretch>
        </p:blipFill>
        <p:spPr>
          <a:xfrm>
            <a:off x="767408" y="3695598"/>
            <a:ext cx="1592968" cy="2808312"/>
          </a:xfrm>
          <a:prstGeom prst="rect">
            <a:avLst/>
          </a:prstGeom>
          <a:ln>
            <a:noFill/>
          </a:ln>
        </p:spPr>
      </p:pic>
      <p:pic>
        <p:nvPicPr>
          <p:cNvPr id="8" name="图片 7">
            <a:extLst>
              <a:ext uri="{FF2B5EF4-FFF2-40B4-BE49-F238E27FC236}">
                <a16:creationId xmlns:a16="http://schemas.microsoft.com/office/drawing/2014/main" id="{22CF4A2F-C3F9-4F56-8C75-E629AD5576EC}"/>
              </a:ext>
            </a:extLst>
          </p:cNvPr>
          <p:cNvPicPr>
            <a:picLocks noChangeAspect="1"/>
          </p:cNvPicPr>
          <p:nvPr/>
        </p:nvPicPr>
        <p:blipFill>
          <a:blip r:embed="rId3"/>
          <a:stretch>
            <a:fillRect/>
          </a:stretch>
        </p:blipFill>
        <p:spPr>
          <a:xfrm>
            <a:off x="2855640" y="3594490"/>
            <a:ext cx="3456384" cy="3010527"/>
          </a:xfrm>
          <a:prstGeom prst="rect">
            <a:avLst/>
          </a:prstGeom>
        </p:spPr>
      </p:pic>
      <p:pic>
        <p:nvPicPr>
          <p:cNvPr id="10" name="图片 9">
            <a:extLst>
              <a:ext uri="{FF2B5EF4-FFF2-40B4-BE49-F238E27FC236}">
                <a16:creationId xmlns:a16="http://schemas.microsoft.com/office/drawing/2014/main" id="{2F7688BB-16CA-4039-ABC3-2E5B3A045862}"/>
              </a:ext>
            </a:extLst>
          </p:cNvPr>
          <p:cNvPicPr>
            <a:picLocks noChangeAspect="1"/>
          </p:cNvPicPr>
          <p:nvPr/>
        </p:nvPicPr>
        <p:blipFill>
          <a:blip r:embed="rId4"/>
          <a:stretch>
            <a:fillRect/>
          </a:stretch>
        </p:blipFill>
        <p:spPr>
          <a:xfrm>
            <a:off x="6816234" y="3594490"/>
            <a:ext cx="3646087" cy="1285980"/>
          </a:xfrm>
          <a:prstGeom prst="rect">
            <a:avLst/>
          </a:prstGeom>
        </p:spPr>
      </p:pic>
      <p:sp>
        <p:nvSpPr>
          <p:cNvPr id="12" name="文本框 11">
            <a:extLst>
              <a:ext uri="{FF2B5EF4-FFF2-40B4-BE49-F238E27FC236}">
                <a16:creationId xmlns:a16="http://schemas.microsoft.com/office/drawing/2014/main" id="{1621AC97-3263-4F0D-B812-AFFE19C54560}"/>
              </a:ext>
            </a:extLst>
          </p:cNvPr>
          <p:cNvSpPr txBox="1"/>
          <p:nvPr/>
        </p:nvSpPr>
        <p:spPr>
          <a:xfrm>
            <a:off x="6878376" y="5157192"/>
            <a:ext cx="3718447" cy="1077218"/>
          </a:xfrm>
          <a:prstGeom prst="rect">
            <a:avLst/>
          </a:prstGeom>
          <a:noFill/>
        </p:spPr>
        <p:txBody>
          <a:bodyPr wrap="square">
            <a:spAutoFit/>
          </a:bodyPr>
          <a:lstStyle/>
          <a:p>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RF shielding of the </a:t>
            </a:r>
            <a:r>
              <a:rPr kumimoji="0" lang="en-US" altLang="zh-CN" sz="1600" b="0" i="0" u="none" strike="noStrike" kern="120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rPr>
              <a:t>gap between the coupler and cavity</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connecting flange is very important, since which made great contributions to the 2K heat load</a:t>
            </a:r>
            <a:endParaRPr lang="zh-CN" altLang="en-US" sz="1600" dirty="0"/>
          </a:p>
        </p:txBody>
      </p:sp>
    </p:spTree>
    <p:extLst>
      <p:ext uri="{BB962C8B-B14F-4D97-AF65-F5344CB8AC3E}">
        <p14:creationId xmlns:p14="http://schemas.microsoft.com/office/powerpoint/2010/main" val="2345971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681E03F-C578-467B-A946-EA3A0E6F32BD}"/>
              </a:ext>
            </a:extLst>
          </p:cNvPr>
          <p:cNvSpPr>
            <a:spLocks noGrp="1"/>
          </p:cNvSpPr>
          <p:nvPr>
            <p:ph idx="1"/>
          </p:nvPr>
        </p:nvSpPr>
        <p:spPr>
          <a:xfrm>
            <a:off x="263352" y="1236875"/>
            <a:ext cx="11665296" cy="1357427"/>
          </a:xfrm>
        </p:spPr>
        <p:txBody>
          <a:bodyPr>
            <a:normAutofit/>
          </a:bodyPr>
          <a:lstStyle/>
          <a:p>
            <a:r>
              <a:rPr lang="en-US" altLang="zh-CN" sz="1800" dirty="0"/>
              <a:t>Challenge with conduction cooling Nb</a:t>
            </a:r>
            <a:r>
              <a:rPr lang="en-US" altLang="zh-CN" sz="1800" baseline="-25000" dirty="0"/>
              <a:t>3</a:t>
            </a:r>
            <a:r>
              <a:rPr lang="en-US" altLang="zh-CN" sz="1800" dirty="0"/>
              <a:t>Sn accelerator to reduce the number of cryocoolers (2 W @ 4.2 K each): 500 kW CW RF power through each input coupler. </a:t>
            </a:r>
          </a:p>
          <a:p>
            <a:r>
              <a:rPr lang="en-US" altLang="zh-CN" sz="1800" dirty="0"/>
              <a:t>Fermilab, Cornell and PKU are designing coupler with ~ 0.3 W @ 4.2 K for 100 kW forward power.</a:t>
            </a:r>
            <a:endParaRPr lang="zh-CN" altLang="en-US" sz="1800" dirty="0"/>
          </a:p>
          <a:p>
            <a:endParaRPr lang="zh-CN" altLang="en-US" dirty="0"/>
          </a:p>
        </p:txBody>
      </p:sp>
      <p:sp>
        <p:nvSpPr>
          <p:cNvPr id="3" name="灯片编号占位符 2">
            <a:extLst>
              <a:ext uri="{FF2B5EF4-FFF2-40B4-BE49-F238E27FC236}">
                <a16:creationId xmlns:a16="http://schemas.microsoft.com/office/drawing/2014/main" id="{CED0AB37-BE5E-43C3-B890-6549FFA92A41}"/>
              </a:ext>
            </a:extLst>
          </p:cNvPr>
          <p:cNvSpPr>
            <a:spLocks noGrp="1"/>
          </p:cNvSpPr>
          <p:nvPr>
            <p:ph type="sldNum" sz="quarter" idx="12"/>
          </p:nvPr>
        </p:nvSpPr>
        <p:spPr/>
        <p:txBody>
          <a:bodyPr/>
          <a:lstStyle/>
          <a:p>
            <a:fld id="{F15E9139-A00B-4B2A-98A6-095DC08F1345}" type="slidenum">
              <a:rPr lang="zh-CN" altLang="en-US" smtClean="0"/>
              <a:pPr/>
              <a:t>23</a:t>
            </a:fld>
            <a:endParaRPr lang="zh-CN" altLang="en-US"/>
          </a:p>
        </p:txBody>
      </p:sp>
      <p:sp>
        <p:nvSpPr>
          <p:cNvPr id="4" name="标题 3">
            <a:extLst>
              <a:ext uri="{FF2B5EF4-FFF2-40B4-BE49-F238E27FC236}">
                <a16:creationId xmlns:a16="http://schemas.microsoft.com/office/drawing/2014/main" id="{D1333993-FBD5-45C4-9B9C-F14833BF58C3}"/>
              </a:ext>
            </a:extLst>
          </p:cNvPr>
          <p:cNvSpPr>
            <a:spLocks noGrp="1"/>
          </p:cNvSpPr>
          <p:nvPr>
            <p:ph type="title"/>
          </p:nvPr>
        </p:nvSpPr>
        <p:spPr>
          <a:xfrm>
            <a:off x="263352" y="142852"/>
            <a:ext cx="11881320" cy="703846"/>
          </a:xfrm>
        </p:spPr>
        <p:txBody>
          <a:bodyPr>
            <a:noAutofit/>
          </a:bodyPr>
          <a:lstStyle/>
          <a:p>
            <a:r>
              <a:rPr lang="en-US" altLang="zh-CN" sz="2800" dirty="0"/>
              <a:t>Low Heat Load Input Coupler for Conduction Cooled Cavity</a:t>
            </a:r>
            <a:endParaRPr lang="zh-CN" altLang="en-US" sz="2800" dirty="0"/>
          </a:p>
        </p:txBody>
      </p:sp>
      <p:pic>
        <p:nvPicPr>
          <p:cNvPr id="6" name="图片 5">
            <a:extLst>
              <a:ext uri="{FF2B5EF4-FFF2-40B4-BE49-F238E27FC236}">
                <a16:creationId xmlns:a16="http://schemas.microsoft.com/office/drawing/2014/main" id="{71545D0D-75D0-45B1-8988-C9CE22A5365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08198" y="2622870"/>
            <a:ext cx="3350790" cy="2097069"/>
          </a:xfrm>
          <a:prstGeom prst="rect">
            <a:avLst/>
          </a:prstGeom>
        </p:spPr>
      </p:pic>
      <p:sp>
        <p:nvSpPr>
          <p:cNvPr id="8" name="文本框 7">
            <a:extLst>
              <a:ext uri="{FF2B5EF4-FFF2-40B4-BE49-F238E27FC236}">
                <a16:creationId xmlns:a16="http://schemas.microsoft.com/office/drawing/2014/main" id="{F392D0D5-8708-4EFA-B789-2F06EEF05FDE}"/>
              </a:ext>
            </a:extLst>
          </p:cNvPr>
          <p:cNvSpPr txBox="1"/>
          <p:nvPr/>
        </p:nvSpPr>
        <p:spPr>
          <a:xfrm>
            <a:off x="380845" y="4920223"/>
            <a:ext cx="11443563" cy="1569660"/>
          </a:xfrm>
          <a:prstGeom prst="rect">
            <a:avLst/>
          </a:prstGeom>
          <a:noFill/>
        </p:spPr>
        <p:txBody>
          <a:bodyPr wrap="square">
            <a:spAutoFit/>
          </a:bodyPr>
          <a:lstStyle/>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Copper electromagnetic shield (EMS) heat sunk only at ∼50 K and no physical contact with the cavity. </a:t>
            </a:r>
          </a:p>
          <a:p>
            <a:pPr marL="285750" indent="-285750" algn="l">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EMS screens the stainless-steel outer conductor, aluminum gasket, and stainless flange from the electromagnetic field, thereby reducing Ohmic losses in the outer conductor, gasket, and flange. All rf losses are mostly concentrated in EMS and are intercepted by the 50 K thermal intercept. </a:t>
            </a:r>
            <a:r>
              <a:rPr lang="en-US" altLang="zh-CN" sz="1600" b="0" i="0" u="none" strike="noStrike" baseline="0" dirty="0">
                <a:latin typeface="Arial" panose="020B0604020202020204" pitchFamily="34" charset="0"/>
                <a:cs typeface="Arial" panose="020B0604020202020204" pitchFamily="34" charset="0"/>
              </a:rPr>
              <a:t>Copper has a higher RRR than coated copper which helps reduce the total RF losses.</a:t>
            </a:r>
          </a:p>
          <a:p>
            <a:pPr marL="285750" indent="-285750" algn="l">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EMS also includes an iris to reduce thermal radiation from room temperature. </a:t>
            </a:r>
            <a:endParaRPr lang="zh-CN" altLang="en-US" sz="1600" dirty="0">
              <a:latin typeface="Arial" panose="020B0604020202020204" pitchFamily="34" charset="0"/>
              <a:cs typeface="Arial" panose="020B0604020202020204" pitchFamily="34" charset="0"/>
            </a:endParaRPr>
          </a:p>
        </p:txBody>
      </p:sp>
      <p:pic>
        <p:nvPicPr>
          <p:cNvPr id="7" name="Picture 13">
            <a:extLst>
              <a:ext uri="{FF2B5EF4-FFF2-40B4-BE49-F238E27FC236}">
                <a16:creationId xmlns:a16="http://schemas.microsoft.com/office/drawing/2014/main" id="{8B4E56BF-148C-4B1F-BB3D-D2AA0517366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24622" y="2735665"/>
            <a:ext cx="3528392" cy="1667317"/>
          </a:xfrm>
          <a:prstGeom prst="rect">
            <a:avLst/>
          </a:prstGeom>
        </p:spPr>
      </p:pic>
      <p:pic>
        <p:nvPicPr>
          <p:cNvPr id="9" name="图片 8">
            <a:extLst>
              <a:ext uri="{FF2B5EF4-FFF2-40B4-BE49-F238E27FC236}">
                <a16:creationId xmlns:a16="http://schemas.microsoft.com/office/drawing/2014/main" id="{930B4655-1152-424B-98FE-04572E7CC2D4}"/>
              </a:ext>
            </a:extLst>
          </p:cNvPr>
          <p:cNvPicPr>
            <a:picLocks noChangeAspect="1"/>
          </p:cNvPicPr>
          <p:nvPr/>
        </p:nvPicPr>
        <p:blipFill>
          <a:blip r:embed="rId4"/>
          <a:stretch>
            <a:fillRect/>
          </a:stretch>
        </p:blipFill>
        <p:spPr>
          <a:xfrm>
            <a:off x="8392502" y="2755976"/>
            <a:ext cx="3262786" cy="1808680"/>
          </a:xfrm>
          <a:prstGeom prst="rect">
            <a:avLst/>
          </a:prstGeom>
        </p:spPr>
      </p:pic>
      <p:sp>
        <p:nvSpPr>
          <p:cNvPr id="5" name="文本框 4">
            <a:extLst>
              <a:ext uri="{FF2B5EF4-FFF2-40B4-BE49-F238E27FC236}">
                <a16:creationId xmlns:a16="http://schemas.microsoft.com/office/drawing/2014/main" id="{13115A82-F5F7-4027-B343-47655EBF3AC5}"/>
              </a:ext>
            </a:extLst>
          </p:cNvPr>
          <p:cNvSpPr txBox="1"/>
          <p:nvPr/>
        </p:nvSpPr>
        <p:spPr>
          <a:xfrm>
            <a:off x="325703" y="2708089"/>
            <a:ext cx="2304256" cy="261610"/>
          </a:xfrm>
          <a:prstGeom prst="rect">
            <a:avLst/>
          </a:prstGeom>
          <a:noFill/>
        </p:spPr>
        <p:txBody>
          <a:bodyPr wrap="square" rtlCol="0">
            <a:spAutoFit/>
          </a:bodyPr>
          <a:lstStyle/>
          <a:p>
            <a:r>
              <a:rPr lang="en-US" altLang="zh-CN" sz="1100" dirty="0">
                <a:latin typeface="Arial" panose="020B0604020202020204" pitchFamily="34" charset="0"/>
                <a:cs typeface="Arial" panose="020B0604020202020204" pitchFamily="34" charset="0"/>
              </a:rPr>
              <a:t>PRAB,</a:t>
            </a:r>
            <a:r>
              <a:rPr lang="zh-CN" altLang="en-US" sz="1100" dirty="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25,</a:t>
            </a:r>
            <a:r>
              <a:rPr lang="zh-CN" altLang="en-US" sz="1100" dirty="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041601</a:t>
            </a:r>
            <a:r>
              <a:rPr lang="zh-CN" altLang="en-US" sz="1100" dirty="0">
                <a:latin typeface="Arial" panose="020B0604020202020204" pitchFamily="34" charset="0"/>
                <a:cs typeface="Arial" panose="020B0604020202020204" pitchFamily="34" charset="0"/>
              </a:rPr>
              <a:t> </a:t>
            </a:r>
            <a:r>
              <a:rPr lang="en-US" altLang="zh-CN" sz="1100" dirty="0">
                <a:latin typeface="Arial" panose="020B0604020202020204" pitchFamily="34" charset="0"/>
                <a:cs typeface="Arial" panose="020B0604020202020204" pitchFamily="34" charset="0"/>
              </a:rPr>
              <a:t>(2022)</a:t>
            </a:r>
            <a:endParaRPr lang="zh-CN" altLang="en-US" sz="1100" dirty="0">
              <a:latin typeface="Arial" panose="020B0604020202020204" pitchFamily="34" charset="0"/>
              <a:cs typeface="Arial" panose="020B0604020202020204" pitchFamily="34" charset="0"/>
            </a:endParaRPr>
          </a:p>
        </p:txBody>
      </p:sp>
      <p:sp>
        <p:nvSpPr>
          <p:cNvPr id="10" name="文本框 9">
            <a:extLst>
              <a:ext uri="{FF2B5EF4-FFF2-40B4-BE49-F238E27FC236}">
                <a16:creationId xmlns:a16="http://schemas.microsoft.com/office/drawing/2014/main" id="{0CB08C13-D6DC-4B71-8554-E5827AABBFA7}"/>
              </a:ext>
            </a:extLst>
          </p:cNvPr>
          <p:cNvSpPr txBox="1"/>
          <p:nvPr/>
        </p:nvSpPr>
        <p:spPr>
          <a:xfrm>
            <a:off x="4984916" y="4451992"/>
            <a:ext cx="2448272" cy="261610"/>
          </a:xfrm>
          <a:prstGeom prst="rect">
            <a:avLst/>
          </a:prstGeom>
          <a:noFill/>
        </p:spPr>
        <p:txBody>
          <a:bodyPr wrap="square" rtlCol="0">
            <a:spAutoFit/>
          </a:bodyPr>
          <a:lstStyle/>
          <a:p>
            <a:r>
              <a:rPr lang="en-US" altLang="zh-CN" sz="1100" dirty="0">
                <a:latin typeface="Arial" panose="020B0604020202020204" pitchFamily="34" charset="0"/>
                <a:cs typeface="Arial" panose="020B0604020202020204" pitchFamily="34" charset="0"/>
              </a:rPr>
              <a:t>N. </a:t>
            </a:r>
            <a:r>
              <a:rPr lang="en-US" altLang="zh-CN" sz="1100" dirty="0" err="1">
                <a:latin typeface="Arial" panose="020B0604020202020204" pitchFamily="34" charset="0"/>
                <a:cs typeface="Arial" panose="020B0604020202020204" pitchFamily="34" charset="0"/>
              </a:rPr>
              <a:t>Stilin</a:t>
            </a:r>
            <a:r>
              <a:rPr lang="en-US" altLang="zh-CN" sz="1100" dirty="0">
                <a:latin typeface="Arial" panose="020B0604020202020204" pitchFamily="34" charset="0"/>
                <a:cs typeface="Arial" panose="020B0604020202020204" pitchFamily="34" charset="0"/>
              </a:rPr>
              <a:t>, SRF2023 conference</a:t>
            </a:r>
            <a:endParaRPr lang="zh-CN" altLang="en-US" sz="1100"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D38CB568-CF2E-47A3-854C-2C96AE5E9AC5}"/>
              </a:ext>
            </a:extLst>
          </p:cNvPr>
          <p:cNvSpPr txBox="1"/>
          <p:nvPr/>
        </p:nvSpPr>
        <p:spPr>
          <a:xfrm>
            <a:off x="8380584" y="2838894"/>
            <a:ext cx="2296766" cy="600164"/>
          </a:xfrm>
          <a:prstGeom prst="rect">
            <a:avLst/>
          </a:prstGeom>
          <a:noFill/>
        </p:spPr>
        <p:txBody>
          <a:bodyPr wrap="square" rtlCol="0">
            <a:spAutoFit/>
          </a:bodyPr>
          <a:lstStyle/>
          <a:p>
            <a:r>
              <a:rPr lang="en-US" altLang="zh-CN" sz="1100" dirty="0">
                <a:latin typeface="Arial" panose="020B0604020202020204" pitchFamily="34" charset="0"/>
                <a:cs typeface="Arial" panose="020B0604020202020204" pitchFamily="34" charset="0"/>
              </a:rPr>
              <a:t>F. Wang, 11</a:t>
            </a:r>
            <a:r>
              <a:rPr lang="en-US" altLang="zh-CN" sz="1100" baseline="30000" dirty="0">
                <a:latin typeface="Arial" panose="020B0604020202020204" pitchFamily="34" charset="0"/>
                <a:cs typeface="Arial" panose="020B0604020202020204" pitchFamily="34" charset="0"/>
              </a:rPr>
              <a:t>th</a:t>
            </a:r>
            <a:r>
              <a:rPr lang="en-US" altLang="zh-CN" sz="1100" dirty="0">
                <a:latin typeface="Arial" panose="020B0604020202020204" pitchFamily="34" charset="0"/>
                <a:cs typeface="Arial" panose="020B0604020202020204" pitchFamily="34" charset="0"/>
              </a:rPr>
              <a:t> China accelerator microwave and RF technology workshop, 2023  </a:t>
            </a:r>
            <a:endParaRPr lang="zh-CN" alt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057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428355E-E7B4-4C3B-8125-F2724787A14F}"/>
              </a:ext>
            </a:extLst>
          </p:cNvPr>
          <p:cNvSpPr>
            <a:spLocks noGrp="1"/>
          </p:cNvSpPr>
          <p:nvPr>
            <p:ph idx="1"/>
          </p:nvPr>
        </p:nvSpPr>
        <p:spPr>
          <a:xfrm>
            <a:off x="249974" y="1196752"/>
            <a:ext cx="11359778" cy="5179851"/>
          </a:xfrm>
        </p:spPr>
        <p:txBody>
          <a:bodyPr>
            <a:normAutofit/>
          </a:bodyPr>
          <a:lstStyle/>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ea typeface="等线" panose="02010600030101010101" pitchFamily="2" charset="-122"/>
                <a:cs typeface="Arial" panose="020B0604020202020204" pitchFamily="34" charset="0"/>
              </a:rPr>
              <a:t>Optimize VT procedure of jacketed cavity to have similar Q</a:t>
            </a:r>
            <a:r>
              <a:rPr lang="en-US" altLang="zh-CN" sz="1800" baseline="-25000" dirty="0">
                <a:latin typeface="Arial" panose="020B0604020202020204" pitchFamily="34" charset="0"/>
                <a:ea typeface="等线" panose="02010600030101010101" pitchFamily="2" charset="-122"/>
                <a:cs typeface="Arial" panose="020B0604020202020204" pitchFamily="34" charset="0"/>
              </a:rPr>
              <a:t>0</a:t>
            </a:r>
            <a:r>
              <a:rPr lang="en-US" altLang="zh-CN" sz="1800" dirty="0">
                <a:latin typeface="Arial" panose="020B0604020202020204" pitchFamily="34" charset="0"/>
                <a:ea typeface="等线" panose="02010600030101010101" pitchFamily="2" charset="-122"/>
                <a:cs typeface="Arial" panose="020B0604020202020204" pitchFamily="34" charset="0"/>
              </a:rPr>
              <a:t> with bare cavity (for</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mass</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production</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without</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VT</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of</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bare</a:t>
            </a:r>
            <a:r>
              <a:rPr lang="zh-CN" altLang="en-US" sz="1800" dirty="0">
                <a:latin typeface="Arial" panose="020B0604020202020204" pitchFamily="34" charset="0"/>
                <a:ea typeface="等线" panose="02010600030101010101" pitchFamily="2" charset="-122"/>
                <a:cs typeface="Arial" panose="020B0604020202020204" pitchFamily="34" charset="0"/>
              </a:rPr>
              <a:t> </a:t>
            </a:r>
            <a:r>
              <a:rPr lang="en-US" altLang="zh-CN" sz="1800" dirty="0">
                <a:latin typeface="Arial" panose="020B0604020202020204" pitchFamily="34" charset="0"/>
                <a:ea typeface="等线" panose="02010600030101010101" pitchFamily="2" charset="-122"/>
                <a:cs typeface="Arial" panose="020B0604020202020204" pitchFamily="34" charset="0"/>
              </a:rPr>
              <a:t>cavities).</a:t>
            </a:r>
            <a:endParaRPr lang="en-US" altLang="zh-CN" sz="1800" dirty="0">
              <a:latin typeface="Arial" panose="020B0604020202020204" pitchFamily="34" charset="0"/>
              <a:cs typeface="Arial" panose="020B0604020202020204" pitchFamily="34" charset="0"/>
            </a:endParaRPr>
          </a:p>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cs typeface="Arial" panose="020B0604020202020204" pitchFamily="34" charset="0"/>
              </a:rPr>
              <a:t>Reduce module static heat load. </a:t>
            </a:r>
          </a:p>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ea typeface="等线" panose="02010600030101010101" pitchFamily="2" charset="-122"/>
                <a:cs typeface="Arial" panose="020B0604020202020204" pitchFamily="34" charset="0"/>
              </a:rPr>
              <a:t>Investigate the relation of mid-T cavity Q</a:t>
            </a:r>
            <a:r>
              <a:rPr lang="en-US" altLang="zh-CN" sz="1800" baseline="-25000" dirty="0">
                <a:latin typeface="Arial" panose="020B0604020202020204" pitchFamily="34" charset="0"/>
                <a:ea typeface="等线" panose="02010600030101010101" pitchFamily="2" charset="-122"/>
                <a:cs typeface="Arial" panose="020B0604020202020204" pitchFamily="34" charset="0"/>
              </a:rPr>
              <a:t>0</a:t>
            </a:r>
            <a:r>
              <a:rPr lang="en-US" altLang="zh-CN" sz="1800" dirty="0">
                <a:latin typeface="Arial" panose="020B0604020202020204" pitchFamily="34" charset="0"/>
                <a:ea typeface="等线" panose="02010600030101010101" pitchFamily="2" charset="-122"/>
                <a:cs typeface="Arial" panose="020B0604020202020204" pitchFamily="34" charset="0"/>
              </a:rPr>
              <a:t> with different cooldown speed, top to bottom cavity temperature difference at critical temperature, flux expulsion, remnant magnetic field and thermal current etc</a:t>
            </a:r>
            <a:r>
              <a:rPr lang="en-US" altLang="zh-CN" sz="1800" dirty="0">
                <a:latin typeface="Arial" panose="020B0604020202020204" pitchFamily="34" charset="0"/>
                <a:cs typeface="Arial" panose="020B0604020202020204" pitchFamily="34" charset="0"/>
              </a:rPr>
              <a:t>.</a:t>
            </a:r>
          </a:p>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cs typeface="Arial" panose="020B0604020202020204" pitchFamily="34" charset="0"/>
              </a:rPr>
              <a:t>Investigate gradient drop of individual cavities and avoid systematic risk.</a:t>
            </a:r>
          </a:p>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cs typeface="Arial" panose="020B0604020202020204" pitchFamily="34" charset="0"/>
              </a:rPr>
              <a:t>Investigate cavity processing and input coupler outgassing issues and reduce processing time.</a:t>
            </a:r>
          </a:p>
          <a:p>
            <a:pPr marL="457200" indent="-457200">
              <a:lnSpc>
                <a:spcPct val="100000"/>
              </a:lnSpc>
              <a:spcAft>
                <a:spcPts val="600"/>
              </a:spcAft>
              <a:buClrTx/>
              <a:buSzPct val="100000"/>
              <a:buFont typeface="+mj-lt"/>
              <a:buAutoNum type="arabicPeriod"/>
            </a:pPr>
            <a:r>
              <a:rPr lang="en-US" altLang="zh-CN" sz="1800" dirty="0">
                <a:latin typeface="Arial" panose="020B0604020202020204" pitchFamily="34" charset="0"/>
                <a:ea typeface="等线" panose="02010600030101010101" pitchFamily="2" charset="-122"/>
                <a:cs typeface="Arial" panose="020B0604020202020204" pitchFamily="34" charset="0"/>
              </a:rPr>
              <a:t>Increase cavity gradient, reduce Q spread. Statistics with more mid-T cavities and cryomodules.</a:t>
            </a:r>
            <a:endParaRPr lang="zh-CN" altLang="en-US" sz="1800" dirty="0"/>
          </a:p>
        </p:txBody>
      </p:sp>
      <p:sp>
        <p:nvSpPr>
          <p:cNvPr id="3" name="灯片编号占位符 2">
            <a:extLst>
              <a:ext uri="{FF2B5EF4-FFF2-40B4-BE49-F238E27FC236}">
                <a16:creationId xmlns:a16="http://schemas.microsoft.com/office/drawing/2014/main" id="{EF039EDC-1A99-4F55-BBFA-D60C0C087778}"/>
              </a:ext>
            </a:extLst>
          </p:cNvPr>
          <p:cNvSpPr>
            <a:spLocks noGrp="1"/>
          </p:cNvSpPr>
          <p:nvPr>
            <p:ph type="sldNum" sz="quarter" idx="12"/>
          </p:nvPr>
        </p:nvSpPr>
        <p:spPr/>
        <p:txBody>
          <a:bodyPr/>
          <a:lstStyle/>
          <a:p>
            <a:fld id="{F15E9139-A00B-4B2A-98A6-095DC08F1345}" type="slidenum">
              <a:rPr lang="zh-CN" altLang="en-US" smtClean="0"/>
              <a:pPr/>
              <a:t>24</a:t>
            </a:fld>
            <a:endParaRPr lang="zh-CN" altLang="en-US"/>
          </a:p>
        </p:txBody>
      </p:sp>
      <p:sp>
        <p:nvSpPr>
          <p:cNvPr id="4" name="标题 3">
            <a:extLst>
              <a:ext uri="{FF2B5EF4-FFF2-40B4-BE49-F238E27FC236}">
                <a16:creationId xmlns:a16="http://schemas.microsoft.com/office/drawing/2014/main" id="{69FB919F-C19E-4332-9E36-436747EC6619}"/>
              </a:ext>
            </a:extLst>
          </p:cNvPr>
          <p:cNvSpPr>
            <a:spLocks noGrp="1"/>
          </p:cNvSpPr>
          <p:nvPr>
            <p:ph type="title"/>
          </p:nvPr>
        </p:nvSpPr>
        <p:spPr>
          <a:xfrm>
            <a:off x="551384" y="142852"/>
            <a:ext cx="11640616" cy="725470"/>
          </a:xfrm>
        </p:spPr>
        <p:txBody>
          <a:bodyPr vert="horz" lIns="91440" tIns="45720" rIns="91440" bIns="45720" rtlCol="0" anchor="ctr">
            <a:normAutofit/>
          </a:bodyPr>
          <a:lstStyle/>
          <a:p>
            <a:r>
              <a:rPr lang="en-US" altLang="zh-CN" sz="3200" dirty="0"/>
              <a:t>Improvement of High Q Cavity and Cryomodule</a:t>
            </a:r>
            <a:endParaRPr lang="zh-CN" altLang="en-US" dirty="0">
              <a:solidFill>
                <a:srgbClr val="C00000"/>
              </a:solidFill>
              <a:latin typeface="Arial" panose="020B0604020202020204" pitchFamily="34" charset="0"/>
              <a:cs typeface="Arial" panose="020B0604020202020204" pitchFamily="34" charset="0"/>
            </a:endParaRPr>
          </a:p>
        </p:txBody>
      </p:sp>
      <p:pic>
        <p:nvPicPr>
          <p:cNvPr id="5" name="图片 4">
            <a:extLst>
              <a:ext uri="{FF2B5EF4-FFF2-40B4-BE49-F238E27FC236}">
                <a16:creationId xmlns:a16="http://schemas.microsoft.com/office/drawing/2014/main" id="{47AF8DE4-C6C8-4DF1-9D48-B8CF930EC274}"/>
              </a:ext>
            </a:extLst>
          </p:cNvPr>
          <p:cNvPicPr>
            <a:picLocks noChangeAspect="1"/>
          </p:cNvPicPr>
          <p:nvPr/>
        </p:nvPicPr>
        <p:blipFill>
          <a:blip r:embed="rId2"/>
          <a:stretch>
            <a:fillRect/>
          </a:stretch>
        </p:blipFill>
        <p:spPr>
          <a:xfrm>
            <a:off x="8147253" y="4071012"/>
            <a:ext cx="2952328" cy="2549925"/>
          </a:xfrm>
          <a:prstGeom prst="rect">
            <a:avLst/>
          </a:prstGeom>
        </p:spPr>
      </p:pic>
      <p:pic>
        <p:nvPicPr>
          <p:cNvPr id="6" name="内容占位符 4">
            <a:extLst>
              <a:ext uri="{FF2B5EF4-FFF2-40B4-BE49-F238E27FC236}">
                <a16:creationId xmlns:a16="http://schemas.microsoft.com/office/drawing/2014/main" id="{7BC70E72-2BF7-4BAD-9C56-5BF722F323B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8664" y="4071012"/>
            <a:ext cx="3312368" cy="2406128"/>
          </a:xfrm>
          <a:prstGeom prst="rect">
            <a:avLst/>
          </a:prstGeom>
        </p:spPr>
      </p:pic>
      <p:pic>
        <p:nvPicPr>
          <p:cNvPr id="7" name="内容占位符 4">
            <a:extLst>
              <a:ext uri="{FF2B5EF4-FFF2-40B4-BE49-F238E27FC236}">
                <a16:creationId xmlns:a16="http://schemas.microsoft.com/office/drawing/2014/main" id="{4F02D21E-654E-465A-A53B-976C54B2AC2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24715" y="4071012"/>
            <a:ext cx="3312367" cy="2406128"/>
          </a:xfrm>
          <a:prstGeom prst="rect">
            <a:avLst/>
          </a:prstGeom>
        </p:spPr>
      </p:pic>
    </p:spTree>
    <p:extLst>
      <p:ext uri="{BB962C8B-B14F-4D97-AF65-F5344CB8AC3E}">
        <p14:creationId xmlns:p14="http://schemas.microsoft.com/office/powerpoint/2010/main" val="154916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1FA018-9020-4642-8719-D08E4E18249A}"/>
              </a:ext>
            </a:extLst>
          </p:cNvPr>
          <p:cNvSpPr>
            <a:spLocks noGrp="1"/>
          </p:cNvSpPr>
          <p:nvPr>
            <p:ph type="title"/>
          </p:nvPr>
        </p:nvSpPr>
        <p:spPr>
          <a:xfrm>
            <a:off x="-24680" y="1"/>
            <a:ext cx="12216680" cy="980728"/>
          </a:xfrm>
        </p:spPr>
        <p:txBody>
          <a:bodyPr vert="horz" lIns="91440" tIns="45720" rIns="91440" bIns="45720" rtlCol="0" anchor="ctr">
            <a:normAutofit/>
          </a:bodyPr>
          <a:lstStyle/>
          <a:p>
            <a:pPr algn="ctr"/>
            <a:r>
              <a:rPr lang="en-US" altLang="zh-CN" dirty="0">
                <a:latin typeface="Arial" panose="020B0604020202020204" pitchFamily="34" charset="0"/>
                <a:cs typeface="Arial" panose="020B0604020202020204" pitchFamily="34" charset="0"/>
              </a:rPr>
              <a:t>Summary</a:t>
            </a:r>
            <a:endParaRPr lang="zh-CN" altLang="en-US" dirty="0">
              <a:latin typeface="Arial" panose="020B0604020202020204" pitchFamily="34" charset="0"/>
              <a:cs typeface="Arial" panose="020B0604020202020204" pitchFamily="34" charset="0"/>
            </a:endParaRPr>
          </a:p>
        </p:txBody>
      </p:sp>
      <p:sp>
        <p:nvSpPr>
          <p:cNvPr id="3" name="内容占位符 2">
            <a:extLst>
              <a:ext uri="{FF2B5EF4-FFF2-40B4-BE49-F238E27FC236}">
                <a16:creationId xmlns:a16="http://schemas.microsoft.com/office/drawing/2014/main" id="{13DAD403-95C9-4A9D-BB4B-9BF28838590F}"/>
              </a:ext>
            </a:extLst>
          </p:cNvPr>
          <p:cNvSpPr>
            <a:spLocks noGrp="1"/>
          </p:cNvSpPr>
          <p:nvPr>
            <p:ph idx="1"/>
          </p:nvPr>
        </p:nvSpPr>
        <p:spPr>
          <a:xfrm>
            <a:off x="407368" y="1484784"/>
            <a:ext cx="11305256" cy="4871567"/>
          </a:xfrm>
        </p:spPr>
        <p:txBody>
          <a:bodyPr>
            <a:normAutofit/>
          </a:bodyPr>
          <a:lstStyle/>
          <a:p>
            <a:pPr algn="just">
              <a:lnSpc>
                <a:spcPct val="120000"/>
              </a:lnSpc>
              <a:spcBef>
                <a:spcPts val="2400"/>
              </a:spcBef>
              <a:spcAft>
                <a:spcPts val="0"/>
              </a:spcAft>
            </a:pPr>
            <a:r>
              <a:rPr lang="en-US" altLang="zh-CN" sz="2000" dirty="0"/>
              <a:t>CEPC TDR SRF system design meets the physics run requirement (Higgs first, upgradable, low cost for first-stage, mode-switching) by staging and bypass with different SRF systems and by exploiting the most advanced technology. </a:t>
            </a:r>
          </a:p>
          <a:p>
            <a:pPr algn="just">
              <a:lnSpc>
                <a:spcPct val="120000"/>
              </a:lnSpc>
              <a:spcBef>
                <a:spcPts val="2400"/>
              </a:spcBef>
              <a:spcAft>
                <a:spcPts val="0"/>
              </a:spcAft>
            </a:pPr>
            <a:r>
              <a:rPr lang="en-US" altLang="zh-CN" sz="2000" dirty="0"/>
              <a:t>During the five-year TDR phase, major SRF components and cryomodules developed with domestic industries reached good performances, but not all ready for construction. </a:t>
            </a:r>
          </a:p>
          <a:p>
            <a:pPr algn="just">
              <a:lnSpc>
                <a:spcPct val="120000"/>
              </a:lnSpc>
              <a:spcBef>
                <a:spcPts val="2400"/>
              </a:spcBef>
              <a:spcAft>
                <a:spcPts val="0"/>
              </a:spcAft>
            </a:pPr>
            <a:r>
              <a:rPr lang="en-US" altLang="zh-CN" sz="2000" dirty="0">
                <a:latin typeface="Arial" panose="020B0604020202020204" pitchFamily="34" charset="0"/>
                <a:cs typeface="Arial" panose="020B0604020202020204" pitchFamily="34" charset="0"/>
              </a:rPr>
              <a:t>EDR phase work planned for SRF </a:t>
            </a:r>
            <a:r>
              <a:rPr lang="en-US" altLang="zh-CN" sz="2000" dirty="0"/>
              <a:t>system design optimization, components R&amp;D, </a:t>
            </a:r>
            <a:r>
              <a:rPr lang="en-US" altLang="zh-CN" sz="2000" dirty="0">
                <a:latin typeface="Arial" panose="020B0604020202020204" pitchFamily="34" charset="0"/>
                <a:cs typeface="Arial" panose="020B0604020202020204" pitchFamily="34" charset="0"/>
              </a:rPr>
              <a:t>full-scale module prototyping and mass production preparation</a:t>
            </a:r>
            <a:r>
              <a:rPr lang="en-US" altLang="zh-CN" sz="2000" dirty="0"/>
              <a:t> toward the construction stage. </a:t>
            </a:r>
          </a:p>
          <a:p>
            <a:pPr algn="just">
              <a:lnSpc>
                <a:spcPct val="120000"/>
              </a:lnSpc>
              <a:spcBef>
                <a:spcPts val="2400"/>
              </a:spcBef>
              <a:spcAft>
                <a:spcPts val="0"/>
              </a:spcAft>
            </a:pPr>
            <a:r>
              <a:rPr lang="en-US" altLang="zh-CN" sz="2000" dirty="0">
                <a:latin typeface="Arial" panose="020B0604020202020204" pitchFamily="34" charset="0"/>
                <a:cs typeface="Arial" panose="020B0604020202020204" pitchFamily="34" charset="0"/>
              </a:rPr>
              <a:t>We will continue to gain SRF experience by supporting </a:t>
            </a:r>
            <a:r>
              <a:rPr lang="en-US" altLang="zh-CN" sz="2000" dirty="0"/>
              <a:t>other SRF projects </a:t>
            </a:r>
            <a:r>
              <a:rPr lang="en-US" altLang="zh-CN" sz="2000" dirty="0">
                <a:latin typeface="Arial" panose="020B0604020202020204" pitchFamily="34" charset="0"/>
                <a:cs typeface="Arial" panose="020B0604020202020204" pitchFamily="34" charset="0"/>
              </a:rPr>
              <a:t>in China and hope to collaborate with other labs world wide in the CEPC related </a:t>
            </a:r>
            <a:r>
              <a:rPr lang="en-US" altLang="zh-CN" sz="2000" dirty="0"/>
              <a:t>SRF system design and technology development.</a:t>
            </a:r>
            <a:endParaRPr lang="en-US" altLang="zh-CN" sz="2000" dirty="0">
              <a:latin typeface="Arial" panose="020B0604020202020204" pitchFamily="34" charset="0"/>
              <a:cs typeface="Arial" panose="020B0604020202020204" pitchFamily="34" charset="0"/>
            </a:endParaRPr>
          </a:p>
        </p:txBody>
      </p:sp>
      <p:sp>
        <p:nvSpPr>
          <p:cNvPr id="4" name="灯片编号占位符 3">
            <a:extLst>
              <a:ext uri="{FF2B5EF4-FFF2-40B4-BE49-F238E27FC236}">
                <a16:creationId xmlns:a16="http://schemas.microsoft.com/office/drawing/2014/main" id="{037EE883-8FA1-4991-A343-701724CFF38E}"/>
              </a:ext>
            </a:extLst>
          </p:cNvPr>
          <p:cNvSpPr>
            <a:spLocks noGrp="1"/>
          </p:cNvSpPr>
          <p:nvPr>
            <p:ph type="sldNum" sz="quarter" idx="12"/>
          </p:nvPr>
        </p:nvSpPr>
        <p:spPr/>
        <p:txBody>
          <a:bodyPr/>
          <a:lstStyle/>
          <a:p>
            <a:fld id="{7AE299F9-135B-4EE2-98CB-4517BC31739C}" type="slidenum">
              <a:rPr lang="zh-CN" altLang="en-US" smtClean="0"/>
              <a:t>25</a:t>
            </a:fld>
            <a:endParaRPr lang="zh-CN" altLang="en-US"/>
          </a:p>
        </p:txBody>
      </p:sp>
    </p:spTree>
    <p:extLst>
      <p:ext uri="{BB962C8B-B14F-4D97-AF65-F5344CB8AC3E}">
        <p14:creationId xmlns:p14="http://schemas.microsoft.com/office/powerpoint/2010/main" val="3895664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2200C44-6582-4A78-B160-08408C3AC76C}"/>
              </a:ext>
            </a:extLst>
          </p:cNvPr>
          <p:cNvSpPr>
            <a:spLocks noGrp="1"/>
          </p:cNvSpPr>
          <p:nvPr>
            <p:ph type="title"/>
          </p:nvPr>
        </p:nvSpPr>
        <p:spPr>
          <a:xfrm>
            <a:off x="10866" y="2204864"/>
            <a:ext cx="12192000" cy="1584176"/>
          </a:xfrm>
        </p:spPr>
        <p:txBody>
          <a:bodyPr>
            <a:normAutofit/>
          </a:bodyPr>
          <a:lstStyle/>
          <a:p>
            <a:r>
              <a:rPr lang="en-US" altLang="zh-CN" sz="4800" dirty="0"/>
              <a:t>Thank you!</a:t>
            </a:r>
            <a:endParaRPr lang="zh-CN" altLang="en-US" sz="4800" dirty="0"/>
          </a:p>
        </p:txBody>
      </p:sp>
      <p:sp>
        <p:nvSpPr>
          <p:cNvPr id="5" name="灯片编号占位符 4">
            <a:extLst>
              <a:ext uri="{FF2B5EF4-FFF2-40B4-BE49-F238E27FC236}">
                <a16:creationId xmlns:a16="http://schemas.microsoft.com/office/drawing/2014/main" id="{599946ED-BC19-418B-B130-E8BE2C246D8B}"/>
              </a:ext>
            </a:extLst>
          </p:cNvPr>
          <p:cNvSpPr>
            <a:spLocks noGrp="1"/>
          </p:cNvSpPr>
          <p:nvPr>
            <p:ph type="sldNum" sz="quarter" idx="12"/>
          </p:nvPr>
        </p:nvSpPr>
        <p:spPr/>
        <p:txBody>
          <a:bodyPr/>
          <a:lstStyle/>
          <a:p>
            <a:fld id="{F15E9139-A00B-4B2A-98A6-095DC08F1345}" type="slidenum">
              <a:rPr lang="zh-CN" altLang="en-US" smtClean="0"/>
              <a:pPr/>
              <a:t>26</a:t>
            </a:fld>
            <a:endParaRPr lang="zh-CN" altLang="en-US"/>
          </a:p>
        </p:txBody>
      </p:sp>
    </p:spTree>
    <p:extLst>
      <p:ext uri="{BB962C8B-B14F-4D97-AF65-F5344CB8AC3E}">
        <p14:creationId xmlns:p14="http://schemas.microsoft.com/office/powerpoint/2010/main" val="2118211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26C60C-6C95-47B7-90C9-CE8052EDF272}"/>
              </a:ext>
            </a:extLst>
          </p:cNvPr>
          <p:cNvSpPr>
            <a:spLocks noGrp="1"/>
          </p:cNvSpPr>
          <p:nvPr>
            <p:ph type="title"/>
          </p:nvPr>
        </p:nvSpPr>
        <p:spPr>
          <a:xfrm>
            <a:off x="0" y="0"/>
            <a:ext cx="12192000" cy="908720"/>
          </a:xfrm>
        </p:spPr>
        <p:txBody>
          <a:bodyPr/>
          <a:lstStyle/>
          <a:p>
            <a:r>
              <a:rPr lang="en-US" altLang="zh-CN" dirty="0"/>
              <a:t>Design Features of SRF System </a:t>
            </a:r>
            <a:endParaRPr lang="zh-CN" altLang="en-US" dirty="0"/>
          </a:p>
        </p:txBody>
      </p:sp>
      <p:sp>
        <p:nvSpPr>
          <p:cNvPr id="3" name="内容占位符 2">
            <a:extLst>
              <a:ext uri="{FF2B5EF4-FFF2-40B4-BE49-F238E27FC236}">
                <a16:creationId xmlns:a16="http://schemas.microsoft.com/office/drawing/2014/main" id="{9BF6D586-D308-41C3-957E-5F82FD0C200C}"/>
              </a:ext>
            </a:extLst>
          </p:cNvPr>
          <p:cNvSpPr>
            <a:spLocks noGrp="1"/>
          </p:cNvSpPr>
          <p:nvPr>
            <p:ph idx="1"/>
          </p:nvPr>
        </p:nvSpPr>
        <p:spPr>
          <a:xfrm>
            <a:off x="119337" y="1166352"/>
            <a:ext cx="11737304" cy="5688632"/>
          </a:xfrm>
        </p:spPr>
        <p:txBody>
          <a:bodyPr>
            <a:normAutofit/>
          </a:bodyPr>
          <a:lstStyle/>
          <a:p>
            <a:pPr>
              <a:spcAft>
                <a:spcPts val="0"/>
              </a:spcAft>
            </a:pPr>
            <a:r>
              <a:rPr lang="en-US" altLang="zh-CN" sz="1800" b="1" dirty="0"/>
              <a:t>Share cavities for the two rings for H and ttbar (</a:t>
            </a:r>
            <a:r>
              <a:rPr lang="en-US" altLang="zh-CN" sz="1800" b="1" dirty="0">
                <a:solidFill>
                  <a:srgbClr val="00B050"/>
                </a:solidFill>
              </a:rPr>
              <a:t>low cost</a:t>
            </a:r>
            <a:r>
              <a:rPr lang="en-US" altLang="zh-CN" sz="1800" b="1" dirty="0"/>
              <a:t>)</a:t>
            </a:r>
          </a:p>
          <a:p>
            <a:pPr lvl="1">
              <a:buFont typeface="Arial" panose="020B0604020202020204" pitchFamily="34" charset="0"/>
              <a:buChar char="−"/>
            </a:pPr>
            <a:r>
              <a:rPr lang="en-US" altLang="zh-CN" sz="1600" dirty="0"/>
              <a:t>Shared cavities for H/ttbar, separate cavities for W/Z</a:t>
            </a:r>
          </a:p>
          <a:p>
            <a:pPr lvl="1">
              <a:buFont typeface="Arial" panose="020B0604020202020204" pitchFamily="34" charset="0"/>
              <a:buChar char="−"/>
            </a:pPr>
            <a:r>
              <a:rPr lang="en-US" altLang="zh-CN" sz="1600" dirty="0"/>
              <a:t>Save 2.2/10 GV, reduce by half cavities, klystrons, cryogenics construction and operation cost</a:t>
            </a:r>
          </a:p>
          <a:p>
            <a:pPr lvl="1">
              <a:buFont typeface="Arial" panose="020B0604020202020204" pitchFamily="34" charset="0"/>
              <a:buChar char="−"/>
            </a:pPr>
            <a:r>
              <a:rPr lang="en-US" altLang="zh-CN" sz="1600" dirty="0"/>
              <a:t>Cons: double coupler power, half filling of both collider and booster</a:t>
            </a:r>
          </a:p>
          <a:p>
            <a:pPr>
              <a:spcBef>
                <a:spcPts val="1800"/>
              </a:spcBef>
              <a:spcAft>
                <a:spcPts val="0"/>
              </a:spcAft>
            </a:pPr>
            <a:r>
              <a:rPr lang="en-US" altLang="zh-CN" sz="1800" b="1" dirty="0"/>
              <a:t>RF system optimized for Higgs (</a:t>
            </a:r>
            <a:r>
              <a:rPr lang="en-US" altLang="zh-CN" sz="1800" b="1" dirty="0">
                <a:solidFill>
                  <a:srgbClr val="00B050"/>
                </a:solidFill>
              </a:rPr>
              <a:t>Higgs priority</a:t>
            </a:r>
            <a:r>
              <a:rPr lang="en-US" altLang="zh-CN" sz="1800" b="1" dirty="0"/>
              <a:t>)</a:t>
            </a:r>
          </a:p>
          <a:p>
            <a:pPr lvl="1">
              <a:lnSpc>
                <a:spcPct val="110000"/>
              </a:lnSpc>
              <a:buFont typeface="Arial" panose="020B0604020202020204" pitchFamily="34" charset="0"/>
              <a:buChar char="−"/>
            </a:pPr>
            <a:r>
              <a:rPr lang="en-US" altLang="zh-CN" sz="1600" dirty="0"/>
              <a:t>Coupler power, cavity and cell number, cavity gradient, HOM power, Qin match, beam-cavity interactions (FM/HOM CBI, RF transient), cavity material, operating temperature, Q</a:t>
            </a:r>
            <a:r>
              <a:rPr lang="en-US" altLang="zh-CN" sz="1600" baseline="-25000" dirty="0"/>
              <a:t>0</a:t>
            </a:r>
            <a:r>
              <a:rPr lang="en-US" altLang="zh-CN" sz="1600" dirty="0"/>
              <a:t>, number of cavities in a module, module heat load, HOM damper, cavities per klystron, power overhead for LLRF... Balance all the parameters with technology maturity, reliability, performance degradation, operational margins, cost, risk and maintenance. </a:t>
            </a:r>
          </a:p>
          <a:p>
            <a:pPr>
              <a:spcBef>
                <a:spcPts val="1800"/>
              </a:spcBef>
              <a:spcAft>
                <a:spcPts val="0"/>
              </a:spcAft>
            </a:pPr>
            <a:r>
              <a:rPr lang="en-US" altLang="zh-CN" sz="1800" b="1" dirty="0"/>
              <a:t>RF system for W, Z and ttbar (</a:t>
            </a:r>
            <a:r>
              <a:rPr lang="en-US" altLang="zh-CN" sz="1800" b="1" dirty="0">
                <a:solidFill>
                  <a:srgbClr val="00B050"/>
                </a:solidFill>
              </a:rPr>
              <a:t>mode switch and max luminosity</a:t>
            </a:r>
            <a:r>
              <a:rPr lang="en-US" altLang="zh-CN" sz="1800" b="1" dirty="0"/>
              <a:t>)</a:t>
            </a:r>
          </a:p>
          <a:p>
            <a:pPr lvl="1">
              <a:buFont typeface="Arial" panose="020B0604020202020204" pitchFamily="34" charset="0"/>
              <a:buChar char="−"/>
            </a:pPr>
            <a:r>
              <a:rPr lang="en-US" altLang="zh-CN" sz="1600" dirty="0"/>
              <a:t>Due to the wide range of machine parameters, it is impossible to have a single common SRF system for the highest possible luminosity in each mode. </a:t>
            </a:r>
            <a:r>
              <a:rPr lang="en-GB" altLang="zh-CN" sz="1600" dirty="0"/>
              <a:t>A staged SRF complex with bypass lines for both collider and booster is inevitable.</a:t>
            </a:r>
            <a:endParaRPr lang="en-US" altLang="zh-CN" sz="1600" dirty="0"/>
          </a:p>
          <a:p>
            <a:pPr lvl="1">
              <a:buFont typeface="Arial" panose="020B0604020202020204" pitchFamily="34" charset="0"/>
              <a:buChar char="−"/>
            </a:pPr>
            <a:r>
              <a:rPr lang="en-US" altLang="zh-CN" sz="1600" dirty="0"/>
              <a:t>W: fully share and use half of the Higgs cavities per ring due to similar beam parameters</a:t>
            </a:r>
          </a:p>
          <a:p>
            <a:pPr lvl="1">
              <a:buFont typeface="Arial" panose="020B0604020202020204" pitchFamily="34" charset="0"/>
              <a:buChar char="−"/>
            </a:pPr>
            <a:r>
              <a:rPr lang="en-US" altLang="zh-CN" sz="1600" dirty="0"/>
              <a:t>Z: only low power Z can use Higgs cavities (half parking cavities). 1-cell cavity for &gt; 10 MW to 30 / 50 MW.</a:t>
            </a:r>
          </a:p>
          <a:p>
            <a:pPr lvl="1">
              <a:buFont typeface="Arial" panose="020B0604020202020204" pitchFamily="34" charset="0"/>
              <a:buChar char="−"/>
            </a:pPr>
            <a:r>
              <a:rPr lang="en-US" altLang="zh-CN" sz="1600" dirty="0"/>
              <a:t>ttbar: reuse Higgs (&amp; Z) cavities, add new 5-cell cavities. Add more 9-cell cavities for the booster.</a:t>
            </a:r>
          </a:p>
          <a:p>
            <a:pPr lvl="1">
              <a:buFont typeface="Arial" panose="020B0604020202020204" pitchFamily="34" charset="0"/>
              <a:buChar char="−"/>
            </a:pPr>
            <a:r>
              <a:rPr lang="en-US" altLang="zh-CN" sz="1600" dirty="0"/>
              <a:t>Add new RF power sources for Z and ttbar</a:t>
            </a:r>
          </a:p>
          <a:p>
            <a:pPr lvl="1">
              <a:buFont typeface="Arial" panose="020B0604020202020204" pitchFamily="34" charset="0"/>
              <a:buChar char="−"/>
            </a:pPr>
            <a:r>
              <a:rPr lang="en-US" altLang="zh-CN" sz="1600" dirty="0"/>
              <a:t>Bypass the low current cavities for both collider and booster</a:t>
            </a:r>
            <a:endParaRPr lang="zh-CN" altLang="en-US" sz="1600" dirty="0"/>
          </a:p>
        </p:txBody>
      </p:sp>
      <p:sp>
        <p:nvSpPr>
          <p:cNvPr id="4" name="灯片编号占位符 3">
            <a:extLst>
              <a:ext uri="{FF2B5EF4-FFF2-40B4-BE49-F238E27FC236}">
                <a16:creationId xmlns:a16="http://schemas.microsoft.com/office/drawing/2014/main" id="{DA2F2666-A07E-4602-ADFC-A67C36BD350A}"/>
              </a:ext>
            </a:extLst>
          </p:cNvPr>
          <p:cNvSpPr>
            <a:spLocks noGrp="1"/>
          </p:cNvSpPr>
          <p:nvPr>
            <p:ph type="sldNum" sz="quarter" idx="12"/>
          </p:nvPr>
        </p:nvSpPr>
        <p:spPr/>
        <p:txBody>
          <a:bodyPr/>
          <a:lstStyle/>
          <a:p>
            <a:fld id="{D81A5892-4DC8-4C24-8E36-6364759EFE91}" type="slidenum">
              <a:rPr lang="zh-CN" altLang="en-US" smtClean="0"/>
              <a:t>27</a:t>
            </a:fld>
            <a:endParaRPr lang="zh-CN" altLang="en-US" dirty="0"/>
          </a:p>
        </p:txBody>
      </p:sp>
    </p:spTree>
    <p:extLst>
      <p:ext uri="{BB962C8B-B14F-4D97-AF65-F5344CB8AC3E}">
        <p14:creationId xmlns:p14="http://schemas.microsoft.com/office/powerpoint/2010/main" val="112228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2192000" cy="908720"/>
          </a:xfrm>
        </p:spPr>
        <p:txBody>
          <a:bodyPr/>
          <a:lstStyle/>
          <a:p>
            <a:pPr algn="ctr"/>
            <a:r>
              <a:rPr lang="en-US" altLang="zh-CN" dirty="0">
                <a:latin typeface="Arial" panose="020B0604020202020204" pitchFamily="34" charset="0"/>
                <a:cs typeface="Arial" panose="020B0604020202020204" pitchFamily="34" charset="0"/>
              </a:rPr>
              <a:t>Beam Cavity Interaction</a:t>
            </a:r>
            <a:endParaRPr lang="zh-CN" altLang="en-US" dirty="0">
              <a:latin typeface="Arial" panose="020B0604020202020204" pitchFamily="34" charset="0"/>
              <a:cs typeface="Arial" panose="020B0604020202020204" pitchFamily="34" charset="0"/>
            </a:endParaRPr>
          </a:p>
        </p:txBody>
      </p:sp>
      <p:sp>
        <p:nvSpPr>
          <p:cNvPr id="3" name="内容占位符 2"/>
          <p:cNvSpPr>
            <a:spLocks noGrp="1"/>
          </p:cNvSpPr>
          <p:nvPr>
            <p:ph idx="1"/>
          </p:nvPr>
        </p:nvSpPr>
        <p:spPr>
          <a:xfrm>
            <a:off x="335360" y="1268760"/>
            <a:ext cx="11049001" cy="5184576"/>
          </a:xfrm>
        </p:spPr>
        <p:txBody>
          <a:bodyPr>
            <a:normAutofit/>
          </a:bodyPr>
          <a:lstStyle/>
          <a:p>
            <a:pPr>
              <a:lnSpc>
                <a:spcPct val="110000"/>
              </a:lnSpc>
              <a:spcAft>
                <a:spcPts val="0"/>
              </a:spcAft>
            </a:pPr>
            <a:r>
              <a:rPr lang="en-US" altLang="zh-CN" sz="2000" dirty="0">
                <a:latin typeface="Arial" panose="020B0604020202020204" pitchFamily="34" charset="0"/>
                <a:cs typeface="Arial" panose="020B0604020202020204" pitchFamily="34" charset="0"/>
              </a:rPr>
              <a:t>CEPC large ring features:</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Large circumference and small revolution frequency (3 kHz, dense beam spectrum)</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W and Z low energy and small radiation damping</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Low injection energy of Booster</a:t>
            </a:r>
          </a:p>
          <a:p>
            <a:pPr>
              <a:spcBef>
                <a:spcPts val="1800"/>
              </a:spcBef>
              <a:spcAft>
                <a:spcPts val="0"/>
              </a:spcAft>
            </a:pPr>
            <a:r>
              <a:rPr lang="en-US" altLang="zh-CN" sz="2000" dirty="0"/>
              <a:t>Beam cavity interaction issues:</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Transient beam loading of beam gaps for beam abort, ion-clearing or in bunch trains</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Fundamental mode (FM) induced coupled bunch instabilities (CBI), due to large cavity detuning (low RF voltage and high current) and the parked cavities</a:t>
            </a:r>
          </a:p>
          <a:p>
            <a:pPr marL="627047" lvl="1" indent="-266693" defTabSz="685783">
              <a:lnSpc>
                <a:spcPct val="100000"/>
              </a:lnSpc>
              <a:spcBef>
                <a:spcPts val="600"/>
              </a:spcBef>
              <a:buFontTx/>
              <a:buChar char="−"/>
            </a:pPr>
            <a:r>
              <a:rPr lang="en-US" altLang="zh-CN" sz="1800" dirty="0">
                <a:latin typeface="Arial" panose="020B0604020202020204" pitchFamily="34" charset="0"/>
                <a:ea typeface="微软雅黑" panose="020B0503020204020204" pitchFamily="34" charset="-122"/>
                <a:cs typeface="Arial" panose="020B0604020202020204" pitchFamily="34" charset="0"/>
              </a:rPr>
              <a:t>Higher-order-modes (HOM) induced coupled bunch instabilities</a:t>
            </a:r>
          </a:p>
          <a:p>
            <a:pPr>
              <a:spcBef>
                <a:spcPts val="1800"/>
              </a:spcBef>
            </a:pPr>
            <a:r>
              <a:rPr lang="en-US" altLang="zh-CN" sz="2000" dirty="0"/>
              <a:t>Less cavities and cells are preferred to have high stored energy and low impedance.</a:t>
            </a:r>
          </a:p>
          <a:p>
            <a:pPr marL="0" indent="0">
              <a:spcBef>
                <a:spcPts val="1800"/>
              </a:spcBef>
              <a:buNone/>
            </a:pPr>
            <a:r>
              <a:rPr lang="en-US" altLang="zh-CN" sz="1800" i="1" dirty="0"/>
              <a:t>     Details in CEPC TDR</a:t>
            </a:r>
          </a:p>
        </p:txBody>
      </p:sp>
      <p:sp>
        <p:nvSpPr>
          <p:cNvPr id="4" name="灯片编号占位符 3"/>
          <p:cNvSpPr>
            <a:spLocks noGrp="1"/>
          </p:cNvSpPr>
          <p:nvPr>
            <p:ph type="sldNum" sz="quarter" idx="12"/>
          </p:nvPr>
        </p:nvSpPr>
        <p:spPr/>
        <p:txBody>
          <a:bodyPr/>
          <a:lstStyle/>
          <a:p>
            <a:fld id="{672E488A-81DB-4A5F-B4BA-D0957D335647}" type="slidenum">
              <a:rPr lang="zh-CN" altLang="en-US" smtClean="0"/>
              <a:t>28</a:t>
            </a:fld>
            <a:endParaRPr lang="zh-CN" altLang="en-US"/>
          </a:p>
        </p:txBody>
      </p:sp>
    </p:spTree>
    <p:extLst>
      <p:ext uri="{BB962C8B-B14F-4D97-AF65-F5344CB8AC3E}">
        <p14:creationId xmlns:p14="http://schemas.microsoft.com/office/powerpoint/2010/main" val="1797225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07B798-4F4E-411B-9A9B-ED96A13DA1B5}"/>
              </a:ext>
            </a:extLst>
          </p:cNvPr>
          <p:cNvSpPr>
            <a:spLocks noGrp="1"/>
          </p:cNvSpPr>
          <p:nvPr>
            <p:ph type="title"/>
          </p:nvPr>
        </p:nvSpPr>
        <p:spPr>
          <a:xfrm>
            <a:off x="0" y="0"/>
            <a:ext cx="12191999" cy="908720"/>
          </a:xfrm>
        </p:spPr>
        <p:txBody>
          <a:bodyPr/>
          <a:lstStyle/>
          <a:p>
            <a:r>
              <a:rPr lang="en-US" altLang="zh-CN" dirty="0"/>
              <a:t>Booster Ramp and Duty Factors</a:t>
            </a:r>
            <a:endParaRPr lang="zh-CN" altLang="en-US" dirty="0"/>
          </a:p>
        </p:txBody>
      </p:sp>
      <p:sp>
        <p:nvSpPr>
          <p:cNvPr id="3" name="内容占位符 2">
            <a:extLst>
              <a:ext uri="{FF2B5EF4-FFF2-40B4-BE49-F238E27FC236}">
                <a16:creationId xmlns:a16="http://schemas.microsoft.com/office/drawing/2014/main" id="{8A6DA896-36F8-4732-B8FE-9D4E92EBF779}"/>
              </a:ext>
            </a:extLst>
          </p:cNvPr>
          <p:cNvSpPr>
            <a:spLocks noGrp="1"/>
          </p:cNvSpPr>
          <p:nvPr>
            <p:ph idx="1"/>
          </p:nvPr>
        </p:nvSpPr>
        <p:spPr>
          <a:xfrm>
            <a:off x="200025" y="1213422"/>
            <a:ext cx="11596687" cy="4963541"/>
          </a:xfrm>
        </p:spPr>
        <p:txBody>
          <a:bodyPr/>
          <a:lstStyle/>
          <a:p>
            <a:r>
              <a:rPr lang="en-GB" altLang="zh-CN" sz="1800" dirty="0">
                <a:effectLst/>
                <a:ea typeface="MS Mincho" panose="02020609040205080304" pitchFamily="49" charset="-128"/>
              </a:rPr>
              <a:t>Booster cavities operate in fast ramp mode, and the beam energy increases almost linearly with time. The total RF voltage must be increased during the energy ramp to keep the synchrotron tune constant.</a:t>
            </a:r>
          </a:p>
          <a:p>
            <a:r>
              <a:rPr lang="en-US" altLang="zh-CN" sz="1800" dirty="0">
                <a:ea typeface="MS Mincho" panose="02020609040205080304" pitchFamily="49" charset="-128"/>
              </a:rPr>
              <a:t>Cryogenic, RF power and HOM power duty factor change with the cavity voltage, Q0, ramp time, circulating and swapping bunch charge, bunch length, beam current, etc. Big</a:t>
            </a:r>
            <a:r>
              <a:rPr lang="zh-CN" altLang="en-US" sz="1800" dirty="0">
                <a:ea typeface="MS Mincho" panose="02020609040205080304" pitchFamily="49" charset="-128"/>
              </a:rPr>
              <a:t> </a:t>
            </a:r>
            <a:r>
              <a:rPr lang="en-US" altLang="zh-CN" sz="1800" dirty="0">
                <a:ea typeface="MS Mincho" panose="02020609040205080304" pitchFamily="49" charset="-128"/>
              </a:rPr>
              <a:t>impact</a:t>
            </a:r>
            <a:r>
              <a:rPr lang="zh-CN" altLang="en-US" sz="1800" dirty="0">
                <a:ea typeface="MS Mincho" panose="02020609040205080304" pitchFamily="49" charset="-128"/>
              </a:rPr>
              <a:t> </a:t>
            </a:r>
            <a:r>
              <a:rPr lang="en-US" altLang="zh-CN" sz="1800" dirty="0">
                <a:ea typeface="MS Mincho" panose="02020609040205080304" pitchFamily="49" charset="-128"/>
              </a:rPr>
              <a:t>on</a:t>
            </a:r>
            <a:r>
              <a:rPr lang="zh-CN" altLang="en-US" sz="1800" dirty="0">
                <a:ea typeface="MS Mincho" panose="02020609040205080304" pitchFamily="49" charset="-128"/>
              </a:rPr>
              <a:t> </a:t>
            </a:r>
            <a:r>
              <a:rPr lang="en-US" altLang="zh-CN" sz="1800" dirty="0">
                <a:ea typeface="MS Mincho" panose="02020609040205080304" pitchFamily="49" charset="-128"/>
              </a:rPr>
              <a:t>Higgs on-axis injection.</a:t>
            </a:r>
            <a:r>
              <a:rPr lang="zh-CN" altLang="en-US" sz="1800" dirty="0">
                <a:ea typeface="MS Mincho" panose="02020609040205080304" pitchFamily="49" charset="-128"/>
              </a:rPr>
              <a:t> </a:t>
            </a:r>
            <a:endParaRPr lang="zh-CN" altLang="en-US" dirty="0"/>
          </a:p>
        </p:txBody>
      </p:sp>
      <p:sp>
        <p:nvSpPr>
          <p:cNvPr id="4" name="灯片编号占位符 3">
            <a:extLst>
              <a:ext uri="{FF2B5EF4-FFF2-40B4-BE49-F238E27FC236}">
                <a16:creationId xmlns:a16="http://schemas.microsoft.com/office/drawing/2014/main" id="{89466A31-43B5-413A-B95A-59DD0EB0D0F1}"/>
              </a:ext>
            </a:extLst>
          </p:cNvPr>
          <p:cNvSpPr>
            <a:spLocks noGrp="1"/>
          </p:cNvSpPr>
          <p:nvPr>
            <p:ph type="sldNum" sz="quarter" idx="12"/>
          </p:nvPr>
        </p:nvSpPr>
        <p:spPr/>
        <p:txBody>
          <a:bodyPr/>
          <a:lstStyle/>
          <a:p>
            <a:fld id="{D81A5892-4DC8-4C24-8E36-6364759EFE91}" type="slidenum">
              <a:rPr lang="zh-CN" altLang="en-US" smtClean="0"/>
              <a:t>29</a:t>
            </a:fld>
            <a:endParaRPr lang="zh-CN" altLang="en-US" dirty="0"/>
          </a:p>
        </p:txBody>
      </p:sp>
      <p:pic>
        <p:nvPicPr>
          <p:cNvPr id="8" name="图片 7">
            <a:extLst>
              <a:ext uri="{FF2B5EF4-FFF2-40B4-BE49-F238E27FC236}">
                <a16:creationId xmlns:a16="http://schemas.microsoft.com/office/drawing/2014/main" id="{F76D4BC0-A65C-48BC-B5E0-03896D3480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5305" y="2949105"/>
            <a:ext cx="5561585" cy="3355652"/>
          </a:xfrm>
          <a:prstGeom prst="rect">
            <a:avLst/>
          </a:prstGeom>
        </p:spPr>
      </p:pic>
      <p:pic>
        <p:nvPicPr>
          <p:cNvPr id="9" name="图片 8">
            <a:extLst>
              <a:ext uri="{FF2B5EF4-FFF2-40B4-BE49-F238E27FC236}">
                <a16:creationId xmlns:a16="http://schemas.microsoft.com/office/drawing/2014/main" id="{1F101893-1064-4195-92AE-746666EE2E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22057" y="4875240"/>
            <a:ext cx="5160343" cy="1557311"/>
          </a:xfrm>
          <a:prstGeom prst="rect">
            <a:avLst/>
          </a:prstGeom>
        </p:spPr>
      </p:pic>
      <p:pic>
        <p:nvPicPr>
          <p:cNvPr id="10" name="图片 9">
            <a:extLst>
              <a:ext uri="{FF2B5EF4-FFF2-40B4-BE49-F238E27FC236}">
                <a16:creationId xmlns:a16="http://schemas.microsoft.com/office/drawing/2014/main" id="{C1D91F4E-834E-40E1-A869-F398749343F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248128" y="2759525"/>
            <a:ext cx="3389896" cy="1995023"/>
          </a:xfrm>
          <a:prstGeom prst="rect">
            <a:avLst/>
          </a:prstGeom>
        </p:spPr>
      </p:pic>
    </p:spTree>
    <p:extLst>
      <p:ext uri="{BB962C8B-B14F-4D97-AF65-F5344CB8AC3E}">
        <p14:creationId xmlns:p14="http://schemas.microsoft.com/office/powerpoint/2010/main" val="3584318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A51EFC-E529-4733-AE0A-5906F31C6B4E}"/>
              </a:ext>
            </a:extLst>
          </p:cNvPr>
          <p:cNvSpPr>
            <a:spLocks noGrp="1"/>
          </p:cNvSpPr>
          <p:nvPr>
            <p:ph type="title"/>
          </p:nvPr>
        </p:nvSpPr>
        <p:spPr>
          <a:xfrm>
            <a:off x="0" y="0"/>
            <a:ext cx="12192000" cy="929118"/>
          </a:xfrm>
        </p:spPr>
        <p:txBody>
          <a:bodyPr vert="horz" lIns="91440" tIns="45720" rIns="91440" bIns="45720" rtlCol="0" anchor="ctr">
            <a:normAutofit/>
          </a:bodyPr>
          <a:lstStyle/>
          <a:p>
            <a:r>
              <a:rPr lang="en-US" altLang="zh-CN" dirty="0"/>
              <a:t>Design Requirement and Challenges of CEPC SRF System </a:t>
            </a:r>
            <a:endParaRPr lang="zh-CN" altLang="en-US" dirty="0"/>
          </a:p>
        </p:txBody>
      </p:sp>
      <p:sp>
        <p:nvSpPr>
          <p:cNvPr id="6" name="文本框 5">
            <a:extLst>
              <a:ext uri="{FF2B5EF4-FFF2-40B4-BE49-F238E27FC236}">
                <a16:creationId xmlns:a16="http://schemas.microsoft.com/office/drawing/2014/main" id="{0CED23F2-74A8-4DBE-B7C5-04F0ECA15AF3}"/>
              </a:ext>
            </a:extLst>
          </p:cNvPr>
          <p:cNvSpPr txBox="1"/>
          <p:nvPr/>
        </p:nvSpPr>
        <p:spPr>
          <a:xfrm>
            <a:off x="335360" y="3185584"/>
            <a:ext cx="5032119" cy="3323987"/>
          </a:xfrm>
          <a:prstGeom prst="rect">
            <a:avLst/>
          </a:prstGeom>
          <a:noFill/>
        </p:spPr>
        <p:txBody>
          <a:bodyPr wrap="square">
            <a:spAutoFit/>
          </a:bodyPr>
          <a:lstStyle/>
          <a:p>
            <a:pPr marL="342900" indent="-342900">
              <a:buFont typeface="+mj-lt"/>
              <a:buAutoNum type="arabicPeriod"/>
            </a:pPr>
            <a:r>
              <a:rPr lang="en-US" altLang="zh-CN" sz="2000" b="1" dirty="0">
                <a:solidFill>
                  <a:srgbClr val="00B050"/>
                </a:solidFill>
                <a:effectLst/>
                <a:latin typeface="Arial" panose="020B0604020202020204" pitchFamily="34" charset="0"/>
                <a:cs typeface="Arial" panose="020B0604020202020204" pitchFamily="34" charset="0"/>
              </a:rPr>
              <a:t>Higgs priority</a:t>
            </a:r>
            <a:endParaRPr lang="en-US" altLang="zh-CN" sz="2000" dirty="0">
              <a:solidFill>
                <a:srgbClr val="00B050"/>
              </a:solidFill>
              <a:latin typeface="Arial" panose="020B0604020202020204" pitchFamily="34" charset="0"/>
              <a:cs typeface="Arial" panose="020B0604020202020204" pitchFamily="34" charset="0"/>
            </a:endParaRPr>
          </a:p>
          <a:p>
            <a:r>
              <a:rPr lang="en-US" altLang="zh-CN" b="1"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 </a:t>
            </a:r>
            <a:r>
              <a:rPr lang="en-US" altLang="zh-CN" dirty="0">
                <a:effectLst/>
                <a:latin typeface="Arial" panose="020B0604020202020204" pitchFamily="34" charset="0"/>
                <a:cs typeface="Arial" panose="020B0604020202020204" pitchFamily="34" charset="0"/>
              </a:rPr>
              <a:t>timeline and performance priority</a:t>
            </a:r>
            <a:endParaRPr lang="en-US" altLang="zh-CN" dirty="0">
              <a:solidFill>
                <a:schemeClr val="tx1">
                  <a:lumMod val="85000"/>
                  <a:lumOff val="15000"/>
                </a:schemeClr>
              </a:solidFill>
              <a:effectLst/>
              <a:latin typeface="Arial" panose="020B0604020202020204" pitchFamily="34" charset="0"/>
              <a:cs typeface="Arial" panose="020B0604020202020204" pitchFamily="34" charset="0"/>
            </a:endParaRPr>
          </a:p>
          <a:p>
            <a:pPr marL="342900" indent="-342900">
              <a:spcBef>
                <a:spcPts val="600"/>
              </a:spcBef>
              <a:buFont typeface="+mj-lt"/>
              <a:buAutoNum type="arabicPeriod" startAt="2"/>
            </a:pPr>
            <a:r>
              <a:rPr lang="en-US" altLang="zh-CN" sz="2000" b="1" dirty="0">
                <a:solidFill>
                  <a:srgbClr val="00B050"/>
                </a:solidFill>
                <a:effectLst/>
                <a:latin typeface="Arial" panose="020B0604020202020204" pitchFamily="34" charset="0"/>
                <a:cs typeface="Arial" panose="020B0604020202020204" pitchFamily="34" charset="0"/>
              </a:rPr>
              <a:t>Upgradable</a:t>
            </a:r>
            <a:endParaRPr lang="en-US" altLang="zh-CN" sz="2000" b="1" dirty="0">
              <a:solidFill>
                <a:srgbClr val="00B050"/>
              </a:solidFill>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      - power (luminosity) and energy upgrade</a:t>
            </a:r>
          </a:p>
          <a:p>
            <a:pPr marL="342900" indent="-342900">
              <a:spcBef>
                <a:spcPts val="600"/>
              </a:spcBef>
              <a:buFont typeface="+mj-lt"/>
              <a:buAutoNum type="arabicPeriod" startAt="3"/>
            </a:pPr>
            <a:r>
              <a:rPr lang="en-US" altLang="zh-CN" sz="2000" b="1" dirty="0">
                <a:solidFill>
                  <a:srgbClr val="00B050"/>
                </a:solidFill>
                <a:latin typeface="Arial" panose="020B0604020202020204" pitchFamily="34" charset="0"/>
                <a:cs typeface="Arial" panose="020B0604020202020204" pitchFamily="34" charset="0"/>
              </a:rPr>
              <a:t>Low cost </a:t>
            </a:r>
            <a:r>
              <a:rPr lang="en-US" altLang="zh-CN" sz="2000" dirty="0">
                <a:latin typeface="Arial" panose="020B0604020202020204" pitchFamily="34" charset="0"/>
                <a:cs typeface="Arial" panose="020B0604020202020204" pitchFamily="34" charset="0"/>
              </a:rPr>
              <a:t>(especially first stage)</a:t>
            </a:r>
          </a:p>
          <a:p>
            <a:r>
              <a:rPr lang="en-US" altLang="zh-CN" b="1" dirty="0">
                <a:latin typeface="Arial" panose="020B0604020202020204" pitchFamily="34" charset="0"/>
                <a:cs typeface="Arial" panose="020B0604020202020204" pitchFamily="34" charset="0"/>
              </a:rPr>
              <a:t>      </a:t>
            </a:r>
            <a:r>
              <a:rPr lang="en-US" altLang="zh-CN" dirty="0">
                <a:effectLst/>
                <a:latin typeface="Arial" panose="020B0604020202020204" pitchFamily="34" charset="0"/>
                <a:cs typeface="Arial" panose="020B0604020202020204" pitchFamily="34" charset="0"/>
              </a:rPr>
              <a:t>- </a:t>
            </a:r>
            <a:r>
              <a:rPr lang="en-US" altLang="zh-CN" dirty="0">
                <a:solidFill>
                  <a:schemeClr val="tx1">
                    <a:lumMod val="85000"/>
                    <a:lumOff val="15000"/>
                  </a:schemeClr>
                </a:solidFill>
                <a:latin typeface="Arial" panose="020B0604020202020204" pitchFamily="34" charset="0"/>
                <a:cs typeface="Arial" panose="020B0604020202020204" pitchFamily="34" charset="0"/>
              </a:rPr>
              <a:t>s</a:t>
            </a:r>
            <a:r>
              <a:rPr lang="en-US" altLang="zh-CN" dirty="0">
                <a:solidFill>
                  <a:schemeClr val="tx1">
                    <a:lumMod val="85000"/>
                    <a:lumOff val="15000"/>
                  </a:schemeClr>
                </a:solidFill>
                <a:effectLst/>
                <a:latin typeface="Arial" panose="020B0604020202020204" pitchFamily="34" charset="0"/>
                <a:cs typeface="Arial" panose="020B0604020202020204" pitchFamily="34" charset="0"/>
              </a:rPr>
              <a:t>taged cost and in-kind contribution</a:t>
            </a:r>
          </a:p>
          <a:p>
            <a:pPr marL="342900" indent="-342900">
              <a:spcBef>
                <a:spcPts val="600"/>
              </a:spcBef>
              <a:buFont typeface="+mj-lt"/>
              <a:buAutoNum type="arabicPeriod" startAt="4"/>
            </a:pPr>
            <a:r>
              <a:rPr lang="en-US" altLang="zh-CN" sz="2000" b="1" dirty="0">
                <a:solidFill>
                  <a:srgbClr val="00B050"/>
                </a:solidFill>
                <a:effectLst/>
                <a:latin typeface="Arial" panose="020B0604020202020204" pitchFamily="34" charset="0"/>
                <a:cs typeface="Arial" panose="020B0604020202020204" pitchFamily="34" charset="0"/>
              </a:rPr>
              <a:t>Max luminosity for each mode</a:t>
            </a:r>
            <a:endParaRPr lang="en-US" altLang="zh-CN" sz="2000" dirty="0">
              <a:solidFill>
                <a:srgbClr val="00B050"/>
              </a:solidFill>
              <a:latin typeface="Arial" panose="020B0604020202020204" pitchFamily="34" charset="0"/>
              <a:cs typeface="Arial" panose="020B0604020202020204" pitchFamily="34" charset="0"/>
            </a:endParaRPr>
          </a:p>
          <a:p>
            <a:r>
              <a:rPr lang="en-US" altLang="zh-CN" dirty="0">
                <a:solidFill>
                  <a:schemeClr val="tx1">
                    <a:lumMod val="85000"/>
                    <a:lumOff val="15000"/>
                  </a:schemeClr>
                </a:solidFill>
                <a:latin typeface="Arial" panose="020B0604020202020204" pitchFamily="34" charset="0"/>
                <a:cs typeface="Arial" panose="020B0604020202020204" pitchFamily="34" charset="0"/>
              </a:rPr>
              <a:t>      - u</a:t>
            </a:r>
            <a:r>
              <a:rPr lang="en-US" altLang="zh-CN" dirty="0">
                <a:solidFill>
                  <a:schemeClr val="tx1">
                    <a:lumMod val="85000"/>
                    <a:lumOff val="15000"/>
                  </a:schemeClr>
                </a:solidFill>
                <a:effectLst/>
                <a:latin typeface="Arial" panose="020B0604020202020204" pitchFamily="34" charset="0"/>
                <a:cs typeface="Arial" panose="020B0604020202020204" pitchFamily="34" charset="0"/>
              </a:rPr>
              <a:t>p to 50 MW SR power per beam</a:t>
            </a:r>
            <a:endParaRPr lang="en-US" altLang="zh-CN" dirty="0">
              <a:solidFill>
                <a:schemeClr val="tx1">
                  <a:lumMod val="85000"/>
                  <a:lumOff val="15000"/>
                </a:schemeClr>
              </a:solidFill>
              <a:latin typeface="Arial" panose="020B0604020202020204" pitchFamily="34" charset="0"/>
              <a:cs typeface="Arial" panose="020B0604020202020204" pitchFamily="34" charset="0"/>
            </a:endParaRPr>
          </a:p>
          <a:p>
            <a:pPr marL="342900" indent="-342900">
              <a:spcBef>
                <a:spcPts val="600"/>
              </a:spcBef>
              <a:buFont typeface="+mj-lt"/>
              <a:buAutoNum type="arabicPeriod" startAt="5"/>
            </a:pPr>
            <a:r>
              <a:rPr lang="en-US" altLang="zh-CN" sz="2000" b="1" dirty="0">
                <a:solidFill>
                  <a:srgbClr val="00B050"/>
                </a:solidFill>
                <a:latin typeface="Arial" panose="020B0604020202020204" pitchFamily="34" charset="0"/>
                <a:cs typeface="Arial" panose="020B0604020202020204" pitchFamily="34" charset="0"/>
              </a:rPr>
              <a:t>S</a:t>
            </a:r>
            <a:r>
              <a:rPr lang="en-US" altLang="zh-CN" sz="2000" b="1" dirty="0">
                <a:solidFill>
                  <a:srgbClr val="00B050"/>
                </a:solidFill>
                <a:effectLst/>
                <a:latin typeface="Arial" panose="020B0604020202020204" pitchFamily="34" charset="0"/>
                <a:cs typeface="Arial" panose="020B0604020202020204" pitchFamily="34" charset="0"/>
              </a:rPr>
              <a:t>eamless mode switch</a:t>
            </a:r>
            <a:endParaRPr lang="en-US" altLang="zh-CN" sz="2000" b="1" dirty="0">
              <a:solidFill>
                <a:srgbClr val="00B050"/>
              </a:solidFill>
              <a:latin typeface="Arial" panose="020B0604020202020204" pitchFamily="34" charset="0"/>
              <a:cs typeface="Arial" panose="020B0604020202020204" pitchFamily="34" charset="0"/>
            </a:endParaRPr>
          </a:p>
          <a:p>
            <a:r>
              <a:rPr lang="en-US" altLang="zh-CN" dirty="0">
                <a:solidFill>
                  <a:schemeClr val="tx1">
                    <a:lumMod val="85000"/>
                    <a:lumOff val="15000"/>
                  </a:schemeClr>
                </a:solidFill>
                <a:effectLst/>
                <a:latin typeface="Arial" panose="020B0604020202020204" pitchFamily="34" charset="0"/>
                <a:cs typeface="Arial" panose="020B0604020202020204" pitchFamily="34" charset="0"/>
              </a:rPr>
              <a:t>      - switch among H/W/Z</a:t>
            </a:r>
            <a:r>
              <a:rPr lang="en-US" altLang="zh-CN" dirty="0">
                <a:solidFill>
                  <a:schemeClr val="tx1">
                    <a:lumMod val="85000"/>
                    <a:lumOff val="15000"/>
                  </a:schemeClr>
                </a:solidFill>
                <a:latin typeface="Arial" panose="020B0604020202020204" pitchFamily="34" charset="0"/>
                <a:cs typeface="Arial" panose="020B0604020202020204" pitchFamily="34" charset="0"/>
              </a:rPr>
              <a:t>/</a:t>
            </a:r>
            <a:r>
              <a:rPr lang="en-US" altLang="zh-CN" dirty="0">
                <a:solidFill>
                  <a:schemeClr val="tx1">
                    <a:lumMod val="85000"/>
                    <a:lumOff val="15000"/>
                  </a:schemeClr>
                </a:solidFill>
                <a:effectLst/>
                <a:latin typeface="Arial" panose="020B0604020202020204" pitchFamily="34" charset="0"/>
                <a:cs typeface="Arial" panose="020B0604020202020204" pitchFamily="34" charset="0"/>
              </a:rPr>
              <a:t>(ttbar)</a:t>
            </a:r>
          </a:p>
        </p:txBody>
      </p:sp>
      <p:graphicFrame>
        <p:nvGraphicFramePr>
          <p:cNvPr id="11" name="Table 8">
            <a:extLst>
              <a:ext uri="{FF2B5EF4-FFF2-40B4-BE49-F238E27FC236}">
                <a16:creationId xmlns:a16="http://schemas.microsoft.com/office/drawing/2014/main" id="{FC7F4B03-E55B-44BA-8AD3-CC22A5FF9CF8}"/>
              </a:ext>
            </a:extLst>
          </p:cNvPr>
          <p:cNvGraphicFramePr>
            <a:graphicFrameLocks noGrp="1"/>
          </p:cNvGraphicFramePr>
          <p:nvPr>
            <p:extLst>
              <p:ext uri="{D42A27DB-BD31-4B8C-83A1-F6EECF244321}">
                <p14:modId xmlns:p14="http://schemas.microsoft.com/office/powerpoint/2010/main" val="712036052"/>
              </p:ext>
            </p:extLst>
          </p:nvPr>
        </p:nvGraphicFramePr>
        <p:xfrm>
          <a:off x="7313331" y="1270208"/>
          <a:ext cx="4470786" cy="1915376"/>
        </p:xfrm>
        <a:graphic>
          <a:graphicData uri="http://schemas.openxmlformats.org/drawingml/2006/table">
            <a:tbl>
              <a:tblPr firstRow="1" bandRow="1">
                <a:tableStyleId>{F2DE63D5-997A-4646-A377-4702673A728D}</a:tableStyleId>
              </a:tblPr>
              <a:tblGrid>
                <a:gridCol w="740424">
                  <a:extLst>
                    <a:ext uri="{9D8B030D-6E8A-4147-A177-3AD203B41FA5}">
                      <a16:colId xmlns:a16="http://schemas.microsoft.com/office/drawing/2014/main" val="4252717736"/>
                    </a:ext>
                  </a:extLst>
                </a:gridCol>
                <a:gridCol w="1243454">
                  <a:extLst>
                    <a:ext uri="{9D8B030D-6E8A-4147-A177-3AD203B41FA5}">
                      <a16:colId xmlns:a16="http://schemas.microsoft.com/office/drawing/2014/main" val="2544991924"/>
                    </a:ext>
                  </a:extLst>
                </a:gridCol>
                <a:gridCol w="1243454">
                  <a:extLst>
                    <a:ext uri="{9D8B030D-6E8A-4147-A177-3AD203B41FA5}">
                      <a16:colId xmlns:a16="http://schemas.microsoft.com/office/drawing/2014/main" val="3221883107"/>
                    </a:ext>
                  </a:extLst>
                </a:gridCol>
                <a:gridCol w="1243454">
                  <a:extLst>
                    <a:ext uri="{9D8B030D-6E8A-4147-A177-3AD203B41FA5}">
                      <a16:colId xmlns:a16="http://schemas.microsoft.com/office/drawing/2014/main" val="2010679182"/>
                    </a:ext>
                  </a:extLst>
                </a:gridCol>
              </a:tblGrid>
              <a:tr h="311958">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altLang="zh-CN" sz="1100" b="1" dirty="0">
                          <a:solidFill>
                            <a:schemeClr val="bg1"/>
                          </a:solidFill>
                          <a:latin typeface="Arial" panose="020B0604020202020204" pitchFamily="34" charset="0"/>
                          <a:cs typeface="Arial" panose="020B0604020202020204" pitchFamily="34" charset="0"/>
                        </a:rPr>
                        <a:t>CEPC</a:t>
                      </a:r>
                    </a:p>
                    <a:p>
                      <a:pPr algn="ctr"/>
                      <a:r>
                        <a:rPr lang="en-US" altLang="zh-CN" sz="1100" b="1" dirty="0">
                          <a:solidFill>
                            <a:schemeClr val="bg1"/>
                          </a:solidFill>
                          <a:latin typeface="Arial" panose="020B0604020202020204" pitchFamily="34" charset="0"/>
                          <a:cs typeface="Arial" panose="020B0604020202020204" pitchFamily="34" charset="0"/>
                        </a:rPr>
                        <a:t>collider</a:t>
                      </a:r>
                    </a:p>
                    <a:p>
                      <a:pPr algn="ctr"/>
                      <a:r>
                        <a:rPr lang="en-GB" sz="1100" b="1" dirty="0">
                          <a:solidFill>
                            <a:schemeClr val="bg1"/>
                          </a:solidFill>
                          <a:latin typeface="Arial" panose="020B0604020202020204" pitchFamily="34" charset="0"/>
                          <a:cs typeface="Arial" panose="020B0604020202020204" pitchFamily="34" charset="0"/>
                        </a:rPr>
                        <a:t>50 MW</a:t>
                      </a:r>
                    </a:p>
                  </a:txBody>
                  <a:tcPr anchor="ctr">
                    <a:solidFill>
                      <a:srgbClr val="4D8357"/>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400" b="1" dirty="0">
                          <a:latin typeface="Arial" panose="020B0604020202020204" pitchFamily="34" charset="0"/>
                          <a:cs typeface="Arial" panose="020B0604020202020204" pitchFamily="34" charset="0"/>
                        </a:rPr>
                        <a:t>Energy (GeV)</a:t>
                      </a:r>
                      <a:endParaRPr lang="en-GB" sz="1400" b="1" dirty="0">
                        <a:latin typeface="Arial" panose="020B0604020202020204" pitchFamily="34" charset="0"/>
                        <a:cs typeface="Arial" panose="020B0604020202020204" pitchFamily="34" charset="0"/>
                      </a:endParaRPr>
                    </a:p>
                  </a:txBody>
                  <a:tcPr>
                    <a:solidFill>
                      <a:srgbClr val="4D8357"/>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400" b="1" dirty="0">
                          <a:latin typeface="Arial" panose="020B0604020202020204" pitchFamily="34" charset="0"/>
                          <a:cs typeface="Arial" panose="020B0604020202020204" pitchFamily="34" charset="0"/>
                        </a:rPr>
                        <a:t>Current</a:t>
                      </a:r>
                    </a:p>
                    <a:p>
                      <a:pPr algn="ctr"/>
                      <a:r>
                        <a:rPr lang="en-US" sz="1400" b="1" dirty="0">
                          <a:latin typeface="Arial" panose="020B0604020202020204" pitchFamily="34" charset="0"/>
                          <a:cs typeface="Arial" panose="020B0604020202020204" pitchFamily="34" charset="0"/>
                        </a:rPr>
                        <a:t> (mA)</a:t>
                      </a:r>
                      <a:endParaRPr lang="en-GB" sz="1400" b="1" dirty="0">
                        <a:latin typeface="Arial" panose="020B0604020202020204" pitchFamily="34" charset="0"/>
                        <a:cs typeface="Arial" panose="020B0604020202020204" pitchFamily="34" charset="0"/>
                      </a:endParaRPr>
                    </a:p>
                  </a:txBody>
                  <a:tcPr>
                    <a:solidFill>
                      <a:srgbClr val="4D8357"/>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400" b="1" dirty="0">
                          <a:latin typeface="Arial" panose="020B0604020202020204" pitchFamily="34" charset="0"/>
                          <a:cs typeface="Arial" panose="020B0604020202020204" pitchFamily="34" charset="0"/>
                        </a:rPr>
                        <a:t>RF voltage (GV)</a:t>
                      </a:r>
                      <a:endParaRPr lang="en-GB" sz="1400" b="1" dirty="0">
                        <a:latin typeface="Arial" panose="020B0604020202020204" pitchFamily="34" charset="0"/>
                        <a:cs typeface="Arial" panose="020B0604020202020204" pitchFamily="34" charset="0"/>
                      </a:endParaRPr>
                    </a:p>
                  </a:txBody>
                  <a:tcPr>
                    <a:solidFill>
                      <a:srgbClr val="4D8357"/>
                    </a:solidFill>
                  </a:tcPr>
                </a:tc>
                <a:extLst>
                  <a:ext uri="{0D108BD9-81ED-4DB2-BD59-A6C34878D82A}">
                    <a16:rowId xmlns:a16="http://schemas.microsoft.com/office/drawing/2014/main" val="3849403144"/>
                  </a:ext>
                </a:extLst>
              </a:tr>
              <a:tr h="330254">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Z</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45.5</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1345</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0.1</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6597485"/>
                  </a:ext>
                </a:extLst>
              </a:tr>
              <a:tr h="330254">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W</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80</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140</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0.7</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97709237"/>
                  </a:ext>
                </a:extLst>
              </a:tr>
              <a:tr h="330254">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H</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120</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27.8</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solidFill>
                            <a:schemeClr val="tx1"/>
                          </a:solidFill>
                          <a:latin typeface="Arial" panose="020B0604020202020204" pitchFamily="34" charset="0"/>
                          <a:cs typeface="Arial" panose="020B0604020202020204" pitchFamily="34" charset="0"/>
                        </a:rPr>
                        <a:t>2.2</a:t>
                      </a:r>
                      <a:endParaRPr lang="en-GB" sz="14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7657447"/>
                  </a:ext>
                </a:extLst>
              </a:tr>
              <a:tr h="330254">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ttbar</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180</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5.6</a:t>
                      </a:r>
                      <a:endParaRPr lang="en-GB" sz="1400" dirty="0">
                        <a:latin typeface="Arial" panose="020B0604020202020204" pitchFamily="34" charset="0"/>
                        <a:cs typeface="Arial" panose="020B0604020202020204" pitchFamily="34" charset="0"/>
                      </a:endParaRPr>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400" dirty="0">
                          <a:latin typeface="Arial" panose="020B0604020202020204" pitchFamily="34" charset="0"/>
                          <a:cs typeface="Arial" panose="020B0604020202020204" pitchFamily="34" charset="0"/>
                        </a:rPr>
                        <a:t>10</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10711549"/>
                  </a:ext>
                </a:extLst>
              </a:tr>
            </a:tbl>
          </a:graphicData>
        </a:graphic>
      </p:graphicFrame>
      <p:sp>
        <p:nvSpPr>
          <p:cNvPr id="4" name="文本框 3">
            <a:extLst>
              <a:ext uri="{FF2B5EF4-FFF2-40B4-BE49-F238E27FC236}">
                <a16:creationId xmlns:a16="http://schemas.microsoft.com/office/drawing/2014/main" id="{8B8CFEC6-952E-4CF7-9471-B9ED44E9F16A}"/>
              </a:ext>
            </a:extLst>
          </p:cNvPr>
          <p:cNvSpPr txBox="1"/>
          <p:nvPr/>
        </p:nvSpPr>
        <p:spPr>
          <a:xfrm>
            <a:off x="5242989" y="3652161"/>
            <a:ext cx="6541128" cy="2646878"/>
          </a:xfrm>
          <a:prstGeom prst="rect">
            <a:avLst/>
          </a:prstGeom>
          <a:solidFill>
            <a:schemeClr val="accent6">
              <a:lumMod val="20000"/>
              <a:lumOff val="80000"/>
            </a:schemeClr>
          </a:solid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rtlCol="0">
            <a:spAutoFit/>
          </a:bodyPr>
          <a:lstStyle/>
          <a:p>
            <a:pPr marL="171450" indent="-171450">
              <a:spcBef>
                <a:spcPts val="1200"/>
              </a:spcBef>
              <a:buFont typeface="Arial" panose="020B0604020202020204" pitchFamily="34" charset="0"/>
              <a:buChar char="•"/>
            </a:pPr>
            <a:r>
              <a:rPr lang="en-US" altLang="zh-CN" u="sng" dirty="0">
                <a:solidFill>
                  <a:schemeClr val="tx1"/>
                </a:solidFill>
                <a:latin typeface="Arial" panose="020B0604020202020204" pitchFamily="34" charset="0"/>
                <a:cs typeface="Arial" panose="020B0604020202020204" pitchFamily="34" charset="0"/>
              </a:rPr>
              <a:t>45.5-180 GeV</a:t>
            </a:r>
            <a:r>
              <a:rPr lang="en-US" altLang="zh-CN" dirty="0">
                <a:solidFill>
                  <a:schemeClr val="tx1"/>
                </a:solidFill>
                <a:latin typeface="Arial" panose="020B0604020202020204" pitchFamily="34" charset="0"/>
                <a:cs typeface="Arial" panose="020B0604020202020204" pitchFamily="34" charset="0"/>
              </a:rPr>
              <a:t> double-ring collider with a full energy booster, RF system cost and reliability</a:t>
            </a:r>
          </a:p>
          <a:p>
            <a:pPr marL="171450" indent="-171450">
              <a:spcBef>
                <a:spcPts val="1200"/>
              </a:spcBef>
              <a:buFont typeface="Arial" panose="020B0604020202020204" pitchFamily="34" charset="0"/>
              <a:buChar char="•"/>
            </a:pPr>
            <a:r>
              <a:rPr lang="en-US" altLang="zh-CN" u="sng" dirty="0">
                <a:solidFill>
                  <a:schemeClr val="tx1"/>
                </a:solidFill>
                <a:latin typeface="Arial" panose="020B0604020202020204" pitchFamily="34" charset="0"/>
                <a:cs typeface="Arial" panose="020B0604020202020204" pitchFamily="34" charset="0"/>
              </a:rPr>
              <a:t>6.6/30 GV</a:t>
            </a:r>
            <a:r>
              <a:rPr lang="en-US" altLang="zh-CN" dirty="0">
                <a:solidFill>
                  <a:schemeClr val="tx1"/>
                </a:solidFill>
                <a:latin typeface="Arial" panose="020B0604020202020204" pitchFamily="34" charset="0"/>
                <a:cs typeface="Arial" panose="020B0604020202020204" pitchFamily="34" charset="0"/>
              </a:rPr>
              <a:t> total RF voltage, cavity G &amp; Q, heat load</a:t>
            </a:r>
          </a:p>
          <a:p>
            <a:pPr marL="171450" indent="-171450">
              <a:spcBef>
                <a:spcPts val="1200"/>
              </a:spcBef>
              <a:buFont typeface="Arial" panose="020B0604020202020204" pitchFamily="34" charset="0"/>
              <a:buChar char="•"/>
            </a:pPr>
            <a:r>
              <a:rPr lang="en-US" altLang="zh-CN" u="sng" dirty="0">
                <a:solidFill>
                  <a:schemeClr val="tx1"/>
                </a:solidFill>
                <a:latin typeface="Arial" panose="020B0604020202020204" pitchFamily="34" charset="0"/>
                <a:cs typeface="Arial" panose="020B0604020202020204" pitchFamily="34" charset="0"/>
              </a:rPr>
              <a:t>1.3 A</a:t>
            </a:r>
            <a:r>
              <a:rPr lang="en-US" altLang="zh-CN" dirty="0">
                <a:solidFill>
                  <a:schemeClr val="tx1"/>
                </a:solidFill>
                <a:latin typeface="Arial" panose="020B0604020202020204" pitchFamily="34" charset="0"/>
                <a:cs typeface="Arial" panose="020B0604020202020204" pitchFamily="34" charset="0"/>
              </a:rPr>
              <a:t> beam current, 100 km large ring, low cavity RF voltage, beam-cavity interaction</a:t>
            </a:r>
          </a:p>
          <a:p>
            <a:pPr marL="171450" indent="-171450">
              <a:spcBef>
                <a:spcPts val="1200"/>
              </a:spcBef>
              <a:buFont typeface="Arial" panose="020B0604020202020204" pitchFamily="34" charset="0"/>
              <a:buChar char="•"/>
            </a:pPr>
            <a:r>
              <a:rPr lang="en-US" altLang="zh-CN" u="sng" dirty="0">
                <a:solidFill>
                  <a:schemeClr val="tx1"/>
                </a:solidFill>
                <a:latin typeface="Arial" panose="020B0604020202020204" pitchFamily="34" charset="0"/>
                <a:cs typeface="Arial" panose="020B0604020202020204" pitchFamily="34" charset="0"/>
              </a:rPr>
              <a:t>60/100 MW</a:t>
            </a:r>
            <a:r>
              <a:rPr lang="en-US" altLang="zh-CN" dirty="0">
                <a:solidFill>
                  <a:schemeClr val="tx1"/>
                </a:solidFill>
                <a:latin typeface="Arial" panose="020B0604020202020204" pitchFamily="34" charset="0"/>
                <a:cs typeface="Arial" panose="020B0604020202020204" pitchFamily="34" charset="0"/>
              </a:rPr>
              <a:t> SR power, coupler capacity and match</a:t>
            </a:r>
          </a:p>
          <a:p>
            <a:pPr marL="171450" indent="-171450">
              <a:spcBef>
                <a:spcPts val="1200"/>
              </a:spcBef>
              <a:buFont typeface="Arial" panose="020B0604020202020204" pitchFamily="34" charset="0"/>
              <a:buChar char="•"/>
            </a:pPr>
            <a:r>
              <a:rPr lang="en-US" altLang="zh-CN" u="sng" dirty="0">
                <a:solidFill>
                  <a:schemeClr val="tx1"/>
                </a:solidFill>
                <a:latin typeface="Arial" panose="020B0604020202020204" pitchFamily="34" charset="0"/>
                <a:cs typeface="Arial" panose="020B0604020202020204" pitchFamily="34" charset="0"/>
              </a:rPr>
              <a:t>6 kW</a:t>
            </a:r>
            <a:r>
              <a:rPr lang="en-US" altLang="zh-CN" dirty="0">
                <a:solidFill>
                  <a:schemeClr val="tx1"/>
                </a:solidFill>
                <a:latin typeface="Arial" panose="020B0604020202020204" pitchFamily="34" charset="0"/>
                <a:cs typeface="Arial" panose="020B0604020202020204" pitchFamily="34" charset="0"/>
              </a:rPr>
              <a:t> HOM power / cell, HOM damper, #CAV in CM</a:t>
            </a:r>
          </a:p>
        </p:txBody>
      </p:sp>
      <p:sp>
        <p:nvSpPr>
          <p:cNvPr id="7" name="灯片编号占位符 3">
            <a:extLst>
              <a:ext uri="{FF2B5EF4-FFF2-40B4-BE49-F238E27FC236}">
                <a16:creationId xmlns:a16="http://schemas.microsoft.com/office/drawing/2014/main" id="{44C95BD6-692D-49EA-B953-C24D337F05B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3</a:t>
            </a:fld>
            <a:endParaRPr lang="zh-CN" altLang="en-US" dirty="0"/>
          </a:p>
        </p:txBody>
      </p:sp>
      <p:pic>
        <p:nvPicPr>
          <p:cNvPr id="9" name="图片 8">
            <a:extLst>
              <a:ext uri="{FF2B5EF4-FFF2-40B4-BE49-F238E27FC236}">
                <a16:creationId xmlns:a16="http://schemas.microsoft.com/office/drawing/2014/main" id="{9487DB01-1388-4066-B8DC-4682BA553CD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5360" y="1368120"/>
            <a:ext cx="6654849" cy="1584176"/>
          </a:xfrm>
          <a:prstGeom prst="rect">
            <a:avLst/>
          </a:prstGeom>
        </p:spPr>
      </p:pic>
    </p:spTree>
    <p:extLst>
      <p:ext uri="{BB962C8B-B14F-4D97-AF65-F5344CB8AC3E}">
        <p14:creationId xmlns:p14="http://schemas.microsoft.com/office/powerpoint/2010/main" val="3759164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9726D4-AA3B-4660-9A95-E1FEECB896D4}"/>
              </a:ext>
            </a:extLst>
          </p:cNvPr>
          <p:cNvSpPr>
            <a:spLocks noGrp="1"/>
          </p:cNvSpPr>
          <p:nvPr>
            <p:ph type="title"/>
          </p:nvPr>
        </p:nvSpPr>
        <p:spPr>
          <a:xfrm>
            <a:off x="-1" y="0"/>
            <a:ext cx="12180939" cy="960120"/>
          </a:xfrm>
        </p:spPr>
        <p:txBody>
          <a:bodyPr>
            <a:normAutofit/>
          </a:bodyPr>
          <a:lstStyle/>
          <a:p>
            <a:r>
              <a:rPr lang="en-US" altLang="zh-CN" dirty="0"/>
              <a:t>CEPC RF Layout</a:t>
            </a:r>
            <a:endParaRPr lang="zh-CN" altLang="en-US" dirty="0"/>
          </a:p>
        </p:txBody>
      </p:sp>
      <p:sp>
        <p:nvSpPr>
          <p:cNvPr id="4" name="灯片编号占位符 3">
            <a:extLst>
              <a:ext uri="{FF2B5EF4-FFF2-40B4-BE49-F238E27FC236}">
                <a16:creationId xmlns:a16="http://schemas.microsoft.com/office/drawing/2014/main" id="{2B4695C6-BFD7-4235-B843-59FA46CBB6A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1A5892-4DC8-4C24-8E36-6364759EFE91}"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文本框 6">
            <a:extLst>
              <a:ext uri="{FF2B5EF4-FFF2-40B4-BE49-F238E27FC236}">
                <a16:creationId xmlns:a16="http://schemas.microsoft.com/office/drawing/2014/main" id="{622E6991-4CED-4381-9300-755D10D5A4D8}"/>
              </a:ext>
            </a:extLst>
          </p:cNvPr>
          <p:cNvSpPr txBox="1"/>
          <p:nvPr/>
        </p:nvSpPr>
        <p:spPr>
          <a:xfrm>
            <a:off x="407368" y="5350834"/>
            <a:ext cx="6696336" cy="118494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altLang="zh-CN" sz="1400" dirty="0">
                <a:latin typeface="Arial" panose="020B0604020202020204" pitchFamily="34" charset="0"/>
                <a:ea typeface="宋体" panose="02010600030101010101" pitchFamily="2" charset="-122"/>
                <a:cs typeface="Arial" panose="020B0604020202020204" pitchFamily="34" charset="0"/>
              </a:rPr>
              <a:t>Bypass booster H cavities for low luminosity Z (&lt; 10 MW) operation.</a:t>
            </a:r>
            <a:endPar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2x3.7</a:t>
            </a:r>
            <a:r>
              <a:rPr kumimoji="0" lang="zh-CN" altLang="en-US"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km</a:t>
            </a:r>
            <a:r>
              <a:rPr kumimoji="0" lang="zh-CN" altLang="en-US"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long straight section, 2x1.8 km RF section</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3 km RF module footprint</a:t>
            </a:r>
            <a:r>
              <a:rPr lang="en-US" altLang="zh-CN" sz="1400" dirty="0">
                <a:latin typeface="Arial" panose="020B0604020202020204" pitchFamily="34" charset="0"/>
                <a:ea typeface="宋体" panose="02010600030101010101" pitchFamily="2" charset="-122"/>
                <a:cs typeface="Arial" panose="020B0604020202020204" pitchFamily="34" charset="0"/>
              </a:rPr>
              <a:t>,</a:t>
            </a:r>
            <a:r>
              <a:rPr lang="zh-CN" altLang="en-US" sz="1400" dirty="0">
                <a:latin typeface="Arial" panose="020B0604020202020204" pitchFamily="34" charset="0"/>
                <a:ea typeface="宋体" panose="02010600030101010101" pitchFamily="2" charset="-122"/>
                <a:cs typeface="Arial" panose="020B0604020202020204" pitchFamily="34" charset="0"/>
              </a:rPr>
              <a:t> </a:t>
            </a: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2 km RF module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628 650 MHz cavities, 352 1.3 GHz cav, total 980 cav, 4900 cells</a:t>
            </a:r>
            <a:endParaRPr kumimoji="0" lang="zh-CN" altLang="en-US"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5" name="图片 4">
            <a:extLst>
              <a:ext uri="{FF2B5EF4-FFF2-40B4-BE49-F238E27FC236}">
                <a16:creationId xmlns:a16="http://schemas.microsoft.com/office/drawing/2014/main" id="{B5E7E1F8-86C3-4120-B286-FDFF47914A9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0594" y="1196752"/>
            <a:ext cx="8203214" cy="3346962"/>
          </a:xfrm>
          <a:prstGeom prst="rect">
            <a:avLst/>
          </a:prstGeom>
        </p:spPr>
      </p:pic>
      <p:pic>
        <p:nvPicPr>
          <p:cNvPr id="14" name="图片 13">
            <a:extLst>
              <a:ext uri="{FF2B5EF4-FFF2-40B4-BE49-F238E27FC236}">
                <a16:creationId xmlns:a16="http://schemas.microsoft.com/office/drawing/2014/main" id="{7FA64C5D-1CDE-46DA-ABAC-E8013506CC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181106" y="1441781"/>
            <a:ext cx="3732990" cy="2043824"/>
          </a:xfrm>
          <a:prstGeom prst="rect">
            <a:avLst/>
          </a:prstGeom>
        </p:spPr>
      </p:pic>
      <p:pic>
        <p:nvPicPr>
          <p:cNvPr id="15" name="图片 14">
            <a:extLst>
              <a:ext uri="{FF2B5EF4-FFF2-40B4-BE49-F238E27FC236}">
                <a16:creationId xmlns:a16="http://schemas.microsoft.com/office/drawing/2014/main" id="{74228406-6204-4EBA-90B0-794BF51E2E8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256240" y="3501008"/>
            <a:ext cx="3626106" cy="3182186"/>
          </a:xfrm>
          <a:prstGeom prst="rect">
            <a:avLst/>
          </a:prstGeom>
        </p:spPr>
      </p:pic>
      <p:sp>
        <p:nvSpPr>
          <p:cNvPr id="17" name="文本框 16">
            <a:extLst>
              <a:ext uri="{FF2B5EF4-FFF2-40B4-BE49-F238E27FC236}">
                <a16:creationId xmlns:a16="http://schemas.microsoft.com/office/drawing/2014/main" id="{0B4D954F-212E-4ED4-AAFB-16E9A93F1C17}"/>
              </a:ext>
            </a:extLst>
          </p:cNvPr>
          <p:cNvSpPr txBox="1"/>
          <p:nvPr/>
        </p:nvSpPr>
        <p:spPr>
          <a:xfrm>
            <a:off x="8181106" y="1112046"/>
            <a:ext cx="3840824" cy="307777"/>
          </a:xfrm>
          <a:prstGeom prst="rect">
            <a:avLst/>
          </a:prstGeom>
          <a:noFill/>
        </p:spPr>
        <p:txBody>
          <a:bodyPr wrap="square">
            <a:spAutoFit/>
          </a:bodyPr>
          <a:lstStyle/>
          <a:p>
            <a:r>
              <a:rPr lang="en-US" altLang="zh-CN" sz="1400" b="1" dirty="0">
                <a:latin typeface="Arial" panose="020B0604020202020204" pitchFamily="34" charset="0"/>
                <a:cs typeface="Arial" panose="020B0604020202020204" pitchFamily="34" charset="0"/>
              </a:rPr>
              <a:t>Collider RF Staging and Bypass Scheme</a:t>
            </a:r>
            <a:endParaRPr lang="zh-CN" altLang="en-US" sz="1400" b="1" dirty="0">
              <a:latin typeface="Arial" panose="020B0604020202020204" pitchFamily="34" charset="0"/>
              <a:cs typeface="Arial" panose="020B0604020202020204" pitchFamily="34" charset="0"/>
            </a:endParaRPr>
          </a:p>
        </p:txBody>
      </p:sp>
      <p:sp>
        <p:nvSpPr>
          <p:cNvPr id="10" name="文本框 9">
            <a:extLst>
              <a:ext uri="{FF2B5EF4-FFF2-40B4-BE49-F238E27FC236}">
                <a16:creationId xmlns:a16="http://schemas.microsoft.com/office/drawing/2014/main" id="{1513ABB0-223B-45D2-B370-78583A5C6ADC}"/>
              </a:ext>
            </a:extLst>
          </p:cNvPr>
          <p:cNvSpPr txBox="1"/>
          <p:nvPr/>
        </p:nvSpPr>
        <p:spPr>
          <a:xfrm>
            <a:off x="1343472" y="4725144"/>
            <a:ext cx="5904656" cy="307777"/>
          </a:xfrm>
          <a:prstGeom prst="rect">
            <a:avLst/>
          </a:prstGeom>
          <a:noFill/>
        </p:spPr>
        <p:txBody>
          <a:bodyPr wrap="square">
            <a:spAutoFit/>
          </a:bodyPr>
          <a:lstStyle/>
          <a:p>
            <a:r>
              <a:rPr lang="en-US" altLang="zh-CN" sz="1400" dirty="0">
                <a:solidFill>
                  <a:srgbClr val="C00000"/>
                </a:solidFill>
                <a:latin typeface="Arial" panose="020B0604020202020204" pitchFamily="34" charset="0"/>
                <a:cs typeface="Arial" panose="020B0604020202020204" pitchFamily="34" charset="0"/>
              </a:rPr>
              <a:t>RF power transfer from H to Z to have less klystrons? Waveguide loss</a:t>
            </a:r>
            <a:endParaRPr lang="zh-CN" altLang="en-US" sz="1400"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1851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12E23289-D482-4751-9055-2F0E5FA115E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24523" y="3567855"/>
            <a:ext cx="4504819" cy="2308719"/>
          </a:xfrm>
          <a:prstGeom prst="rect">
            <a:avLst/>
          </a:prstGeom>
        </p:spPr>
      </p:pic>
      <p:sp>
        <p:nvSpPr>
          <p:cNvPr id="4" name="灯片编号占位符 3">
            <a:extLst>
              <a:ext uri="{FF2B5EF4-FFF2-40B4-BE49-F238E27FC236}">
                <a16:creationId xmlns:a16="http://schemas.microsoft.com/office/drawing/2014/main" id="{7A7B805F-F81C-474C-847C-E19A920D42C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1A5892-4DC8-4C24-8E36-6364759EFE91}"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文本框 4">
            <a:extLst>
              <a:ext uri="{FF2B5EF4-FFF2-40B4-BE49-F238E27FC236}">
                <a16:creationId xmlns:a16="http://schemas.microsoft.com/office/drawing/2014/main" id="{4022A0E5-DC36-4429-8CA1-93AAEE7AE7B5}"/>
              </a:ext>
            </a:extLst>
          </p:cNvPr>
          <p:cNvSpPr txBox="1"/>
          <p:nvPr/>
        </p:nvSpPr>
        <p:spPr>
          <a:xfrm>
            <a:off x="0" y="0"/>
            <a:ext cx="12192000" cy="917431"/>
          </a:xfrm>
          <a:prstGeom prst="rect">
            <a:avLst/>
          </a:prstGeom>
        </p:spPr>
        <p:txBody>
          <a:bodyPr vert="horz" lIns="91440" tIns="45720" rIns="91440" bIns="45720" rtlCol="0" anchor="ctr">
            <a:normAutofit/>
          </a:bodyPr>
          <a:lstStyle>
            <a:lvl1pPr algn="ctr">
              <a:spcBef>
                <a:spcPct val="0"/>
              </a:spcBef>
              <a:buNone/>
              <a:defRPr sz="3200" b="1" baseline="0">
                <a:solidFill>
                  <a:srgbClr val="C00000"/>
                </a:solidFill>
                <a:effectLst/>
                <a:latin typeface="Arial" panose="020B0604020202020204" pitchFamily="34" charset="0"/>
                <a:ea typeface="微软雅黑" pitchFamily="34" charset="-122"/>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b="1" i="0" u="none" strike="noStrike" kern="1200" cap="none" spc="0" normalizeH="0" baseline="0" noProof="0" dirty="0">
                <a:ln>
                  <a:noFill/>
                </a:ln>
                <a:solidFill>
                  <a:srgbClr val="C00000"/>
                </a:solidFill>
                <a:effectLst/>
                <a:uLnTx/>
                <a:uFillTx/>
                <a:latin typeface="Arial" panose="020B0604020202020204" pitchFamily="34" charset="0"/>
                <a:ea typeface="微软雅黑" pitchFamily="34" charset="-122"/>
                <a:cs typeface="Arial" panose="020B0604020202020204" pitchFamily="34" charset="0"/>
              </a:rPr>
              <a:t>CEPC RF Tunnel</a:t>
            </a:r>
            <a:endParaRPr kumimoji="0" lang="zh-CN" altLang="en-US" b="1" i="0" u="none" strike="noStrike" kern="1200" cap="none" spc="0" normalizeH="0" baseline="0" noProof="0" dirty="0">
              <a:ln>
                <a:noFill/>
              </a:ln>
              <a:solidFill>
                <a:srgbClr val="C00000"/>
              </a:solidFill>
              <a:effectLst/>
              <a:uLnTx/>
              <a:uFillTx/>
              <a:latin typeface="Arial" panose="020B0604020202020204" pitchFamily="34" charset="0"/>
              <a:ea typeface="微软雅黑" pitchFamily="34" charset="-122"/>
              <a:cs typeface="Arial" panose="020B0604020202020204" pitchFamily="34" charset="0"/>
            </a:endParaRPr>
          </a:p>
        </p:txBody>
      </p:sp>
      <p:pic>
        <p:nvPicPr>
          <p:cNvPr id="6" name="内容占位符 5">
            <a:extLst>
              <a:ext uri="{FF2B5EF4-FFF2-40B4-BE49-F238E27FC236}">
                <a16:creationId xmlns:a16="http://schemas.microsoft.com/office/drawing/2014/main" id="{98A47753-5526-4544-B0BF-4BC251633927}"/>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62658" y="1362563"/>
            <a:ext cx="7206337" cy="5094899"/>
          </a:xfrm>
        </p:spPr>
      </p:pic>
      <p:pic>
        <p:nvPicPr>
          <p:cNvPr id="7" name="图片 6">
            <a:extLst>
              <a:ext uri="{FF2B5EF4-FFF2-40B4-BE49-F238E27FC236}">
                <a16:creationId xmlns:a16="http://schemas.microsoft.com/office/drawing/2014/main" id="{76289A50-A954-4312-8550-AD9F909728A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524523" y="1060393"/>
            <a:ext cx="4218400" cy="2209458"/>
          </a:xfrm>
          <a:prstGeom prst="rect">
            <a:avLst/>
          </a:prstGeom>
        </p:spPr>
      </p:pic>
      <p:sp>
        <p:nvSpPr>
          <p:cNvPr id="8" name="文本框 7">
            <a:extLst>
              <a:ext uri="{FF2B5EF4-FFF2-40B4-BE49-F238E27FC236}">
                <a16:creationId xmlns:a16="http://schemas.microsoft.com/office/drawing/2014/main" id="{7B79A8AA-0E02-4846-A160-B28A167D22D8}"/>
              </a:ext>
            </a:extLst>
          </p:cNvPr>
          <p:cNvSpPr txBox="1"/>
          <p:nvPr/>
        </p:nvSpPr>
        <p:spPr>
          <a:xfrm>
            <a:off x="7600566" y="3263102"/>
            <a:ext cx="4352732" cy="46166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650 MHz cryomodules mounted on tunnel floor. </a:t>
            </a:r>
            <a:r>
              <a:rPr kumimoji="0" lang="en-US"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Cavities </a:t>
            </a: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operate in CW mode</a:t>
            </a:r>
            <a:r>
              <a:rPr kumimoji="0" lang="en-US"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t>
            </a:r>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 name="文本框 9">
            <a:extLst>
              <a:ext uri="{FF2B5EF4-FFF2-40B4-BE49-F238E27FC236}">
                <a16:creationId xmlns:a16="http://schemas.microsoft.com/office/drawing/2014/main" id="{AE872007-94C5-4771-9526-6F3E5C6A48A0}"/>
              </a:ext>
            </a:extLst>
          </p:cNvPr>
          <p:cNvSpPr txBox="1"/>
          <p:nvPr/>
        </p:nvSpPr>
        <p:spPr>
          <a:xfrm>
            <a:off x="7524523" y="5940570"/>
            <a:ext cx="4390027" cy="646331"/>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1.3 GHz cryomodules hung from ceiling at a different beamline height and in between collider cryomodule sections. Cavities operate in fast voltage ramp mode.</a:t>
            </a:r>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2808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2192000" cy="908720"/>
          </a:xfrm>
        </p:spPr>
        <p:txBody>
          <a:bodyPr>
            <a:noAutofit/>
          </a:bodyPr>
          <a:lstStyle/>
          <a:p>
            <a:pPr algn="ctr"/>
            <a:r>
              <a:rPr lang="en-US" altLang="zh-CN" dirty="0">
                <a:latin typeface="Arial" panose="020B0604020202020204" pitchFamily="34" charset="0"/>
                <a:cs typeface="Arial" panose="020B0604020202020204" pitchFamily="34" charset="0"/>
              </a:rPr>
              <a:t>CEPC Collider Ring 650 MHz RF Parameters</a:t>
            </a:r>
            <a:endParaRPr lang="zh-CN" altLang="en-US" dirty="0">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BD1B7C0F-51E8-4A02-82E6-9CC423F7FA4C}"/>
              </a:ext>
            </a:extLst>
          </p:cNvPr>
          <p:cNvSpPr txBox="1"/>
          <p:nvPr/>
        </p:nvSpPr>
        <p:spPr>
          <a:xfrm>
            <a:off x="8641707" y="1474600"/>
            <a:ext cx="3358949" cy="5078313"/>
          </a:xfrm>
          <a:prstGeom prst="rect">
            <a:avLst/>
          </a:prstGeom>
          <a:noFill/>
        </p:spPr>
        <p:txBody>
          <a:bodyPr wrap="square">
            <a:spAutoFit/>
          </a:bodyPr>
          <a:lstStyle/>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ttbar and Higgs half filled with common cavities for two rings, W and Z with separate cavities for two rings.</a:t>
            </a:r>
          </a:p>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High luminosity Z upgrade use high current 1-cell cavity with RF bypass.</a:t>
            </a:r>
          </a:p>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Add more 2-cell cavities for Higgs 50 MW upgrade.</a:t>
            </a:r>
          </a:p>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Add 5-cell cavities for ttbar while using the original 2-cell Higgs cavities.</a:t>
            </a:r>
          </a:p>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Fundamental mode instability of Z-mode due to large detuning will be suppressed by RF &amp; beam feedback.</a:t>
            </a:r>
          </a:p>
          <a:p>
            <a:pPr marL="171450" marR="0" indent="-171450" algn="just" fontAlgn="ctr">
              <a:lnSpc>
                <a:spcPct val="100000"/>
              </a:lnSpc>
              <a:spcBef>
                <a:spcPts val="600"/>
              </a:spcBef>
              <a:spcAft>
                <a:spcPts val="0"/>
              </a:spcAft>
              <a:buClrTx/>
              <a:buSzTx/>
              <a:buFont typeface="Arial" panose="020B0604020202020204" pitchFamily="34" charset="0"/>
              <a:buChar char="•"/>
              <a:tabLst/>
              <a:defRPr/>
            </a:pPr>
            <a:r>
              <a:rPr lang="en-US" altLang="zh-CN" sz="1400" dirty="0">
                <a:latin typeface="Arial" panose="020B0604020202020204" pitchFamily="34" charset="0"/>
                <a:cs typeface="Arial" panose="020B0604020202020204" pitchFamily="34" charset="0"/>
              </a:rPr>
              <a:t>No beam feedback needed for HL-Z because of deep damping 1-cell cavities.</a:t>
            </a:r>
          </a:p>
          <a:p>
            <a:pPr marL="171450" indent="-171450" algn="just" fontAlgn="ctr">
              <a:spcBef>
                <a:spcPts val="600"/>
              </a:spcBef>
              <a:buFont typeface="Arial" panose="020B0604020202020204" pitchFamily="34" charset="0"/>
              <a:buChar char="•"/>
              <a:defRPr/>
            </a:pPr>
            <a:r>
              <a:rPr lang="en-US" altLang="zh-CN" sz="1400" dirty="0">
                <a:solidFill>
                  <a:srgbClr val="C00000"/>
                </a:solidFill>
                <a:latin typeface="Arial" panose="020B0604020202020204" pitchFamily="34" charset="0"/>
                <a:cs typeface="Arial" panose="020B0604020202020204" pitchFamily="34" charset="0"/>
              </a:rPr>
              <a:t>High gradient, high Q, high current,</a:t>
            </a:r>
            <a:r>
              <a:rPr lang="zh-CN" altLang="en-US" sz="1400" dirty="0">
                <a:solidFill>
                  <a:srgbClr val="C00000"/>
                </a:solidFill>
                <a:latin typeface="Arial" panose="020B0604020202020204" pitchFamily="34" charset="0"/>
                <a:cs typeface="Arial" panose="020B0604020202020204" pitchFamily="34" charset="0"/>
              </a:rPr>
              <a:t> </a:t>
            </a:r>
            <a:r>
              <a:rPr lang="en-US" altLang="zh-CN" sz="1400" dirty="0">
                <a:solidFill>
                  <a:srgbClr val="C00000"/>
                </a:solidFill>
                <a:latin typeface="Arial" panose="020B0604020202020204" pitchFamily="34" charset="0"/>
                <a:cs typeface="Arial" panose="020B0604020202020204" pitchFamily="34" charset="0"/>
              </a:rPr>
              <a:t>high</a:t>
            </a:r>
            <a:r>
              <a:rPr lang="zh-CN" altLang="en-US" sz="1400" dirty="0">
                <a:solidFill>
                  <a:srgbClr val="C00000"/>
                </a:solidFill>
                <a:latin typeface="Arial" panose="020B0604020202020204" pitchFamily="34" charset="0"/>
                <a:cs typeface="Arial" panose="020B0604020202020204" pitchFamily="34" charset="0"/>
              </a:rPr>
              <a:t> </a:t>
            </a:r>
            <a:r>
              <a:rPr lang="en-US" altLang="zh-CN" sz="1400" dirty="0">
                <a:solidFill>
                  <a:srgbClr val="C00000"/>
                </a:solidFill>
                <a:latin typeface="Arial" panose="020B0604020202020204" pitchFamily="34" charset="0"/>
                <a:cs typeface="Arial" panose="020B0604020202020204" pitchFamily="34" charset="0"/>
              </a:rPr>
              <a:t>power 1-cell cavity and multi 1-cell cavities in one module as alternative design for H/W/Z operation. </a:t>
            </a:r>
          </a:p>
        </p:txBody>
      </p:sp>
      <p:graphicFrame>
        <p:nvGraphicFramePr>
          <p:cNvPr id="7" name="内容占位符 3">
            <a:extLst>
              <a:ext uri="{FF2B5EF4-FFF2-40B4-BE49-F238E27FC236}">
                <a16:creationId xmlns:a16="http://schemas.microsoft.com/office/drawing/2014/main" id="{18B64CFE-B618-4195-A09A-A6C99A9611FB}"/>
              </a:ext>
            </a:extLst>
          </p:cNvPr>
          <p:cNvGraphicFramePr>
            <a:graphicFrameLocks noGrp="1"/>
          </p:cNvGraphicFramePr>
          <p:nvPr>
            <p:ph idx="1"/>
            <p:extLst>
              <p:ext uri="{D42A27DB-BD31-4B8C-83A1-F6EECF244321}">
                <p14:modId xmlns:p14="http://schemas.microsoft.com/office/powerpoint/2010/main" val="3459444848"/>
              </p:ext>
            </p:extLst>
          </p:nvPr>
        </p:nvGraphicFramePr>
        <p:xfrm>
          <a:off x="191344" y="1336775"/>
          <a:ext cx="8352000" cy="5202138"/>
        </p:xfrm>
        <a:graphic>
          <a:graphicData uri="http://schemas.openxmlformats.org/drawingml/2006/table">
            <a:tbl>
              <a:tblPr/>
              <a:tblGrid>
                <a:gridCol w="2304000">
                  <a:extLst>
                    <a:ext uri="{9D8B030D-6E8A-4147-A177-3AD203B41FA5}">
                      <a16:colId xmlns:a16="http://schemas.microsoft.com/office/drawing/2014/main" val="3582246399"/>
                    </a:ext>
                  </a:extLst>
                </a:gridCol>
                <a:gridCol w="1008000">
                  <a:extLst>
                    <a:ext uri="{9D8B030D-6E8A-4147-A177-3AD203B41FA5}">
                      <a16:colId xmlns:a16="http://schemas.microsoft.com/office/drawing/2014/main" val="698364914"/>
                    </a:ext>
                  </a:extLst>
                </a:gridCol>
                <a:gridCol w="1008000">
                  <a:extLst>
                    <a:ext uri="{9D8B030D-6E8A-4147-A177-3AD203B41FA5}">
                      <a16:colId xmlns:a16="http://schemas.microsoft.com/office/drawing/2014/main" val="1352313946"/>
                    </a:ext>
                  </a:extLst>
                </a:gridCol>
                <a:gridCol w="1008000">
                  <a:extLst>
                    <a:ext uri="{9D8B030D-6E8A-4147-A177-3AD203B41FA5}">
                      <a16:colId xmlns:a16="http://schemas.microsoft.com/office/drawing/2014/main" val="2493278291"/>
                    </a:ext>
                  </a:extLst>
                </a:gridCol>
                <a:gridCol w="1008000">
                  <a:extLst>
                    <a:ext uri="{9D8B030D-6E8A-4147-A177-3AD203B41FA5}">
                      <a16:colId xmlns:a16="http://schemas.microsoft.com/office/drawing/2014/main" val="1257527396"/>
                    </a:ext>
                  </a:extLst>
                </a:gridCol>
                <a:gridCol w="1008000">
                  <a:extLst>
                    <a:ext uri="{9D8B030D-6E8A-4147-A177-3AD203B41FA5}">
                      <a16:colId xmlns:a16="http://schemas.microsoft.com/office/drawing/2014/main" val="1066339219"/>
                    </a:ext>
                  </a:extLst>
                </a:gridCol>
                <a:gridCol w="1008000">
                  <a:extLst>
                    <a:ext uri="{9D8B030D-6E8A-4147-A177-3AD203B41FA5}">
                      <a16:colId xmlns:a16="http://schemas.microsoft.com/office/drawing/2014/main" val="1002678197"/>
                    </a:ext>
                  </a:extLst>
                </a:gridCol>
              </a:tblGrid>
              <a:tr h="234825">
                <a:tc rowSpan="2">
                  <a:txBody>
                    <a:bodyPr/>
                    <a:lstStyle/>
                    <a:p>
                      <a:pPr marL="72000" marR="0" indent="0" algn="l" defTabSz="685800" rtl="0" eaLnBrk="1" fontAlgn="ctr" latinLnBrk="0" hangingPunct="1">
                        <a:lnSpc>
                          <a:spcPct val="100000"/>
                        </a:lnSpc>
                        <a:spcBef>
                          <a:spcPts val="0"/>
                        </a:spcBef>
                        <a:spcAft>
                          <a:spcPts val="0"/>
                        </a:spcAft>
                        <a:buClrTx/>
                        <a:buSzTx/>
                        <a:buFontTx/>
                        <a:buNone/>
                        <a:tabLst/>
                        <a:defRPr/>
                      </a:pPr>
                      <a:r>
                        <a:rPr lang="en-US" sz="1000" b="0" i="0" u="none" strike="noStrike" baseline="0" dirty="0">
                          <a:solidFill>
                            <a:schemeClr val="tx1"/>
                          </a:solidFill>
                          <a:effectLst/>
                          <a:latin typeface="Arial" panose="020B0604020202020204" pitchFamily="34" charset="0"/>
                          <a:ea typeface="等线" panose="02010600030101010101" pitchFamily="2" charset="-122"/>
                        </a:rPr>
                        <a:t>30/</a:t>
                      </a:r>
                      <a:r>
                        <a:rPr lang="en-US" altLang="zh-CN" sz="1000" b="0" i="0" u="none" strike="noStrike" baseline="0" dirty="0">
                          <a:solidFill>
                            <a:schemeClr val="tx1"/>
                          </a:solidFill>
                          <a:effectLst/>
                          <a:latin typeface="Arial" panose="020B0604020202020204" pitchFamily="34" charset="0"/>
                          <a:ea typeface="等线" panose="02010600030101010101" pitchFamily="2" charset="-122"/>
                        </a:rPr>
                        <a:t>50</a:t>
                      </a:r>
                      <a:r>
                        <a:rPr lang="en-US" sz="1000" b="0" i="0" u="none" strike="noStrike" baseline="0" dirty="0">
                          <a:solidFill>
                            <a:schemeClr val="tx1"/>
                          </a:solidFill>
                          <a:effectLst/>
                          <a:latin typeface="Arial" panose="020B0604020202020204" pitchFamily="34" charset="0"/>
                          <a:ea typeface="等线" panose="02010600030101010101" pitchFamily="2" charset="-122"/>
                        </a:rPr>
                        <a:t> </a:t>
                      </a:r>
                      <a:r>
                        <a:rPr lang="en-US" altLang="zh-CN" sz="1000" b="0" i="0" u="none" strike="noStrike" baseline="0" dirty="0">
                          <a:solidFill>
                            <a:schemeClr val="tx1"/>
                          </a:solidFill>
                          <a:effectLst/>
                          <a:latin typeface="Arial" panose="020B0604020202020204" pitchFamily="34" charset="0"/>
                          <a:ea typeface="等线" panose="02010600030101010101" pitchFamily="2" charset="-122"/>
                        </a:rPr>
                        <a:t>MW SR power per beam for each mode. </a:t>
                      </a:r>
                      <a:r>
                        <a:rPr lang="en-US" sz="1000" b="0" i="0" u="none" strike="noStrike" baseline="0" dirty="0">
                          <a:solidFill>
                            <a:schemeClr val="tx1"/>
                          </a:solidFill>
                          <a:effectLst/>
                          <a:latin typeface="Arial" panose="020B0604020202020204" pitchFamily="34" charset="0"/>
                          <a:ea typeface="等线" panose="02010600030101010101" pitchFamily="2" charset="-122"/>
                        </a:rPr>
                        <a:t>Higgs/ttbar shared cavities for the two rings. </a:t>
                      </a:r>
                      <a:r>
                        <a:rPr lang="en-US" altLang="zh-CN" sz="1000" b="0" i="0" u="none" strike="noStrike" baseline="0" dirty="0">
                          <a:solidFill>
                            <a:schemeClr val="tx1"/>
                          </a:solidFill>
                          <a:effectLst/>
                          <a:latin typeface="Arial" panose="020B0604020202020204" pitchFamily="34" charset="0"/>
                          <a:ea typeface="等线" panose="02010600030101010101" pitchFamily="2" charset="-122"/>
                        </a:rPr>
                        <a:t>W/Z separate cavities. HL-Z cavities bypass.</a:t>
                      </a:r>
                      <a:endParaRPr lang="en-US" sz="1000" b="0" i="0" u="none" strike="noStrike" baseline="0" dirty="0">
                        <a:solidFill>
                          <a:schemeClr val="tx1"/>
                        </a:solidFill>
                        <a:effectLst/>
                        <a:latin typeface="Arial" panose="020B0604020202020204" pitchFamily="34" charset="0"/>
                        <a:ea typeface="等线" panose="02010600030101010101" pitchFamily="2" charset="-122"/>
                      </a:endParaRP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Arial" panose="020B0604020202020204" pitchFamily="34" charset="0"/>
                          <a:ea typeface="等线" panose="02010600030101010101" pitchFamily="2" charset="-122"/>
                        </a:rPr>
                        <a:t>ttbar </a:t>
                      </a:r>
                      <a:r>
                        <a:rPr lang="en-US" altLang="zh-CN" sz="1200" b="1" i="0" u="none" strike="noStrike" dirty="0">
                          <a:solidFill>
                            <a:srgbClr val="000000"/>
                          </a:solidFill>
                          <a:effectLst/>
                          <a:latin typeface="Arial" panose="020B0604020202020204" pitchFamily="34" charset="0"/>
                          <a:ea typeface="+mn-ea"/>
                        </a:rPr>
                        <a:t>30/50</a:t>
                      </a:r>
                      <a:r>
                        <a:rPr lang="zh-CN" altLang="en-US" sz="1200" b="1" i="0" u="none" strike="noStrike" dirty="0">
                          <a:solidFill>
                            <a:srgbClr val="000000"/>
                          </a:solidFill>
                          <a:effectLst/>
                          <a:latin typeface="Arial" panose="020B0604020202020204" pitchFamily="34" charset="0"/>
                          <a:ea typeface="+mn-ea"/>
                        </a:rPr>
                        <a:t> </a:t>
                      </a:r>
                      <a:r>
                        <a:rPr lang="en-US" altLang="zh-CN" sz="1200" b="1" i="0" u="none" strike="noStrike" dirty="0">
                          <a:solidFill>
                            <a:srgbClr val="000000"/>
                          </a:solidFill>
                          <a:effectLst/>
                          <a:latin typeface="Arial" panose="020B0604020202020204" pitchFamily="34" charset="0"/>
                          <a:ea typeface="+mn-ea"/>
                        </a:rPr>
                        <a:t>MW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rowSpan="2">
                  <a:txBody>
                    <a:bodyPr/>
                    <a:lstStyle/>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Higgs</a:t>
                      </a:r>
                    </a:p>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30/50</a:t>
                      </a:r>
                      <a:r>
                        <a:rPr lang="zh-CN" altLang="en-US" sz="1200" b="1" i="0" u="none" strike="noStrike" dirty="0">
                          <a:solidFill>
                            <a:srgbClr val="000000"/>
                          </a:solidFill>
                          <a:effectLst/>
                          <a:latin typeface="Arial" panose="020B0604020202020204" pitchFamily="34" charset="0"/>
                          <a:ea typeface="等线" panose="02010600030101010101" pitchFamily="2" charset="-122"/>
                        </a:rPr>
                        <a:t> </a:t>
                      </a:r>
                      <a:r>
                        <a:rPr lang="en-US" altLang="zh-CN" sz="1200" b="1" i="0" u="none" strike="noStrike" dirty="0">
                          <a:solidFill>
                            <a:srgbClr val="000000"/>
                          </a:solidFill>
                          <a:effectLst/>
                          <a:latin typeface="Arial" panose="020B0604020202020204" pitchFamily="34" charset="0"/>
                          <a:ea typeface="等线" panose="02010600030101010101" pitchFamily="2" charset="-122"/>
                        </a:rPr>
                        <a:t>MW</a:t>
                      </a:r>
                      <a:endParaRPr lang="en-US" sz="1200" b="1"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rowSpan="2">
                  <a:txBody>
                    <a:bodyPr/>
                    <a:lstStyle/>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W</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1" i="0" u="none" strike="noStrike" dirty="0">
                          <a:solidFill>
                            <a:srgbClr val="000000"/>
                          </a:solidFill>
                          <a:effectLst/>
                          <a:latin typeface="Arial" panose="020B0604020202020204" pitchFamily="34" charset="0"/>
                          <a:ea typeface="+mn-ea"/>
                        </a:rPr>
                        <a:t>30/50</a:t>
                      </a:r>
                      <a:r>
                        <a:rPr lang="zh-CN" altLang="en-US" sz="1200" b="1" i="0" u="none" strike="noStrike" dirty="0">
                          <a:solidFill>
                            <a:srgbClr val="000000"/>
                          </a:solidFill>
                          <a:effectLst/>
                          <a:latin typeface="Arial" panose="020B0604020202020204" pitchFamily="34" charset="0"/>
                          <a:ea typeface="+mn-ea"/>
                        </a:rPr>
                        <a:t> </a:t>
                      </a:r>
                      <a:r>
                        <a:rPr lang="en-US" altLang="zh-CN" sz="1200" b="1" i="0" u="none" strike="noStrike" dirty="0">
                          <a:solidFill>
                            <a:srgbClr val="000000"/>
                          </a:solidFill>
                          <a:effectLst/>
                          <a:latin typeface="Arial" panose="020B0604020202020204" pitchFamily="34" charset="0"/>
                          <a:ea typeface="+mn-ea"/>
                        </a:rPr>
                        <a:t>MW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rowSpan="2">
                  <a:txBody>
                    <a:bodyPr/>
                    <a:lstStyle/>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Z</a:t>
                      </a:r>
                    </a:p>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10 </a:t>
                      </a:r>
                      <a:r>
                        <a:rPr lang="en-US" altLang="zh-CN" sz="1200" b="1" i="0" u="none" strike="noStrike" dirty="0">
                          <a:solidFill>
                            <a:srgbClr val="000000"/>
                          </a:solidFill>
                          <a:effectLst/>
                          <a:latin typeface="Arial" panose="020B0604020202020204" pitchFamily="34" charset="0"/>
                          <a:ea typeface="等线" panose="02010600030101010101" pitchFamily="2" charset="-122"/>
                        </a:rPr>
                        <a:t>MW</a:t>
                      </a:r>
                      <a:endParaRPr lang="en-US" sz="1200" b="1"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rowSpan="2">
                  <a:txBody>
                    <a:bodyPr/>
                    <a:lstStyle/>
                    <a:p>
                      <a:pPr algn="ctr" rtl="0"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Z</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1" i="0" u="none" strike="noStrike" dirty="0">
                          <a:solidFill>
                            <a:srgbClr val="000000"/>
                          </a:solidFill>
                          <a:effectLst/>
                          <a:latin typeface="Arial" panose="020B0604020202020204" pitchFamily="34" charset="0"/>
                          <a:ea typeface="+mn-ea"/>
                        </a:rPr>
                        <a:t>30/50</a:t>
                      </a:r>
                      <a:r>
                        <a:rPr lang="zh-CN" altLang="en-US" sz="1200" b="1" i="0" u="none" strike="noStrike" dirty="0">
                          <a:solidFill>
                            <a:srgbClr val="000000"/>
                          </a:solidFill>
                          <a:effectLst/>
                          <a:latin typeface="Arial" panose="020B0604020202020204" pitchFamily="34" charset="0"/>
                          <a:ea typeface="+mn-ea"/>
                        </a:rPr>
                        <a:t> </a:t>
                      </a:r>
                      <a:r>
                        <a:rPr lang="en-US" altLang="zh-CN" sz="1200" b="1" i="0" u="none" strike="noStrike" dirty="0">
                          <a:solidFill>
                            <a:srgbClr val="000000"/>
                          </a:solidFill>
                          <a:effectLst/>
                          <a:latin typeface="Arial" panose="020B0604020202020204" pitchFamily="34" charset="0"/>
                          <a:ea typeface="+mn-ea"/>
                        </a:rPr>
                        <a:t>MW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62191"/>
                  </a:ext>
                </a:extLst>
              </a:tr>
              <a:tr h="390764">
                <a:tc vMerge="1">
                  <a:txBody>
                    <a:bodyPr/>
                    <a:lstStyle/>
                    <a:p>
                      <a:pPr marL="72000" algn="l" rtl="0" fontAlgn="ctr"/>
                      <a:endParaRPr lang="en-US" sz="1400" b="0"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New</a:t>
                      </a:r>
                      <a:endParaRPr lang="en-US" sz="1200" b="1" i="0" u="none" strike="noStrike" dirty="0">
                        <a:solidFill>
                          <a:srgbClr val="000000"/>
                        </a:solidFill>
                        <a:effectLst/>
                        <a:latin typeface="Arial" panose="020B0604020202020204" pitchFamily="34" charset="0"/>
                        <a:ea typeface="等线" panose="02010600030101010101" pitchFamily="2" charset="-122"/>
                      </a:endParaRPr>
                    </a:p>
                    <a:p>
                      <a:pPr algn="ctr" fontAlgn="ctr"/>
                      <a:r>
                        <a:rPr lang="en-US" sz="1200" b="1" i="0" u="none" strike="noStrike" dirty="0">
                          <a:solidFill>
                            <a:srgbClr val="000000"/>
                          </a:solidFill>
                          <a:effectLst/>
                          <a:latin typeface="Arial" panose="020B0604020202020204" pitchFamily="34" charset="0"/>
                          <a:ea typeface="等线" panose="02010600030101010101" pitchFamily="2" charset="-122"/>
                        </a:rPr>
                        <a:t>cavities</a:t>
                      </a:r>
                    </a:p>
                  </a:txBody>
                  <a:tcPr marL="5476" marR="5476" marT="5476"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Higgs</a:t>
                      </a:r>
                    </a:p>
                    <a:p>
                      <a:pPr algn="ctr"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cavities</a:t>
                      </a:r>
                      <a:endParaRPr lang="en-US" sz="1200" b="1"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544138857"/>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Luminosity / IP [10</a:t>
                      </a:r>
                      <a:r>
                        <a:rPr lang="en-US" sz="1200" b="0" i="0" u="none" strike="noStrike" baseline="30000" dirty="0">
                          <a:solidFill>
                            <a:srgbClr val="000000"/>
                          </a:solidFill>
                          <a:effectLst/>
                          <a:latin typeface="Arial" panose="020B0604020202020204" pitchFamily="34" charset="0"/>
                          <a:ea typeface="等线" panose="02010600030101010101" pitchFamily="2" charset="-122"/>
                        </a:rPr>
                        <a:t>34</a:t>
                      </a:r>
                      <a:r>
                        <a:rPr lang="en-US" sz="1200" b="0" i="0" u="none" strike="noStrike" dirty="0">
                          <a:solidFill>
                            <a:srgbClr val="000000"/>
                          </a:solidFill>
                          <a:effectLst/>
                          <a:latin typeface="Arial" panose="020B0604020202020204" pitchFamily="34" charset="0"/>
                          <a:ea typeface="等线" panose="02010600030101010101" pitchFamily="2" charset="-122"/>
                        </a:rPr>
                        <a:t> cm</a:t>
                      </a:r>
                      <a:r>
                        <a:rPr lang="en-US" sz="1200" b="0" i="0" u="none" strike="noStrike" baseline="30000" dirty="0">
                          <a:solidFill>
                            <a:srgbClr val="000000"/>
                          </a:solidFill>
                          <a:effectLst/>
                          <a:latin typeface="Arial" panose="020B0604020202020204" pitchFamily="34" charset="0"/>
                          <a:ea typeface="等线" panose="02010600030101010101" pitchFamily="2" charset="-122"/>
                        </a:rPr>
                        <a:t>-2</a:t>
                      </a:r>
                      <a:r>
                        <a:rPr lang="en-US" sz="1200" b="0" i="0" u="none" strike="noStrike" dirty="0">
                          <a:solidFill>
                            <a:srgbClr val="000000"/>
                          </a:solidFill>
                          <a:effectLst/>
                          <a:latin typeface="Arial" panose="020B0604020202020204" pitchFamily="34" charset="0"/>
                          <a:ea typeface="等线" panose="02010600030101010101" pitchFamily="2" charset="-122"/>
                        </a:rPr>
                        <a:t>s</a:t>
                      </a:r>
                      <a:r>
                        <a:rPr lang="en-US" sz="1200" b="0" i="0" u="none" strike="noStrike" baseline="30000" dirty="0">
                          <a:solidFill>
                            <a:srgbClr val="000000"/>
                          </a:solidFill>
                          <a:effectLst/>
                          <a:latin typeface="Arial" panose="020B0604020202020204" pitchFamily="34" charset="0"/>
                          <a:ea typeface="等线" panose="02010600030101010101" pitchFamily="2" charset="-122"/>
                        </a:rPr>
                        <a:t>-1</a:t>
                      </a:r>
                      <a:r>
                        <a:rPr lang="en-US" sz="1200" b="0" i="0" u="none" strike="noStrike" dirty="0">
                          <a:solidFill>
                            <a:srgbClr val="000000"/>
                          </a:solidFill>
                          <a:effectLst/>
                          <a:latin typeface="Arial" panose="020B0604020202020204" pitchFamily="34" charset="0"/>
                          <a:ea typeface="等线" panose="02010600030101010101" pitchFamily="2" charset="-122"/>
                        </a:rPr>
                        <a:t>]</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0.5 / 0.8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5 /</a:t>
                      </a:r>
                      <a:r>
                        <a:rPr lang="zh-CN" altLang="en-US" sz="1200" b="0" i="0" u="none" strike="noStrike" dirty="0">
                          <a:solidFill>
                            <a:srgbClr val="000000"/>
                          </a:solidFill>
                          <a:effectLst/>
                          <a:latin typeface="Arial" panose="020B0604020202020204" pitchFamily="34" charset="0"/>
                          <a:ea typeface="等线" panose="02010600030101010101" pitchFamily="2" charset="-122"/>
                        </a:rPr>
                        <a:t> </a:t>
                      </a:r>
                      <a:r>
                        <a:rPr lang="en-US" altLang="zh-CN" sz="1200" b="0" i="0" u="none" strike="noStrike" dirty="0">
                          <a:solidFill>
                            <a:srgbClr val="000000"/>
                          </a:solidFill>
                          <a:effectLst/>
                          <a:latin typeface="Arial" panose="020B0604020202020204" pitchFamily="34" charset="0"/>
                          <a:ea typeface="等线" panose="02010600030101010101" pitchFamily="2" charset="-122"/>
                        </a:rPr>
                        <a:t>8.3</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 / 26.7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115 / 192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1494837"/>
                  </a:ext>
                </a:extLst>
              </a:tr>
              <a:tr h="240871">
                <a:tc>
                  <a:txBody>
                    <a:bodyPr/>
                    <a:lstStyle/>
                    <a:p>
                      <a:pPr marL="72000" algn="l" rtl="0" fontAlgn="ctr"/>
                      <a:r>
                        <a:rPr lang="pt-BR" sz="1200" b="0" i="0" u="none" strike="noStrike" dirty="0">
                          <a:solidFill>
                            <a:srgbClr val="000000"/>
                          </a:solidFill>
                          <a:effectLst/>
                          <a:latin typeface="Arial" panose="020B0604020202020204" pitchFamily="34" charset="0"/>
                          <a:ea typeface="等线" panose="02010600030101010101" pitchFamily="2" charset="-122"/>
                        </a:rPr>
                        <a:t>RF voltage [GV]</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10 (6.1 + 3.9)</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0.12 / 0.1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3165200"/>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Beam current / beam [mA]</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3.4 / 5.6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16.7 / 27.8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84 / 140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267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801 / 1345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44845"/>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Bunch charge [nC]</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21.6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22.4</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22.4 / 34.2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5799242"/>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Bunch length [mm]</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2.9</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4.9</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8.7 / 10.6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1223943"/>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650 MHz cavity number</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192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336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192/336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 / 168 / ring</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48 / ring</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30 / 50 / ring</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5196639"/>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Cell number / cavity</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2032597"/>
                  </a:ext>
                </a:extLst>
              </a:tr>
              <a:tr h="240871">
                <a:tc>
                  <a:txBody>
                    <a:bodyPr/>
                    <a:lstStyle/>
                    <a:p>
                      <a:pPr marL="72000" algn="l" rtl="0" fontAlgn="ctr"/>
                      <a:r>
                        <a:rPr lang="en-US" sz="1200" b="0" i="0" u="none" strike="noStrike" dirty="0">
                          <a:solidFill>
                            <a:srgbClr val="C00000"/>
                          </a:solidFill>
                          <a:effectLst/>
                          <a:latin typeface="Arial" panose="020B0604020202020204" pitchFamily="34" charset="0"/>
                          <a:ea typeface="等线" panose="02010600030101010101" pitchFamily="2" charset="-122"/>
                        </a:rPr>
                        <a:t>Gradient [MV/m]</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27.6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25.2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24.9 / 14.2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15.9 / 9.1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5.4</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17.4 / 8.7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6319748"/>
                  </a:ext>
                </a:extLst>
              </a:tr>
              <a:tr h="240871">
                <a:tc>
                  <a:txBody>
                    <a:bodyPr/>
                    <a:lstStyle/>
                    <a:p>
                      <a:pPr marL="72000" algn="l" rtl="0" fontAlgn="ctr"/>
                      <a:r>
                        <a:rPr lang="en-US" sz="1200" b="0" i="0" u="none" strike="noStrike" dirty="0">
                          <a:solidFill>
                            <a:srgbClr val="C00000"/>
                          </a:solidFill>
                          <a:effectLst/>
                          <a:latin typeface="Arial" panose="020B0604020202020204" pitchFamily="34" charset="0"/>
                          <a:ea typeface="等线" panose="02010600030101010101" pitchFamily="2" charset="-122"/>
                        </a:rPr>
                        <a:t>Q</a:t>
                      </a:r>
                      <a:r>
                        <a:rPr lang="en-US" sz="1200" b="0" i="0" u="none" strike="noStrike" baseline="-25000" dirty="0">
                          <a:solidFill>
                            <a:srgbClr val="C00000"/>
                          </a:solidFill>
                          <a:effectLst/>
                          <a:latin typeface="Arial" panose="020B0604020202020204" pitchFamily="34" charset="0"/>
                          <a:ea typeface="等线" panose="02010600030101010101" pitchFamily="2" charset="-122"/>
                        </a:rPr>
                        <a:t>0</a:t>
                      </a:r>
                      <a:r>
                        <a:rPr lang="en-US" sz="1200" b="0" i="0" u="none" strike="noStrike" dirty="0">
                          <a:solidFill>
                            <a:srgbClr val="C00000"/>
                          </a:solidFill>
                          <a:effectLst/>
                          <a:latin typeface="Arial" panose="020B0604020202020204" pitchFamily="34" charset="0"/>
                          <a:ea typeface="等线" panose="02010600030101010101" pitchFamily="2" charset="-122"/>
                        </a:rPr>
                        <a:t> </a:t>
                      </a:r>
                      <a:r>
                        <a:rPr lang="en-US" altLang="zh-CN" sz="1200" b="0" i="0" u="none" strike="noStrike" dirty="0">
                          <a:solidFill>
                            <a:srgbClr val="C00000"/>
                          </a:solidFill>
                          <a:effectLst/>
                          <a:latin typeface="Arial" panose="020B0604020202020204" pitchFamily="34" charset="0"/>
                          <a:ea typeface="等线" panose="02010600030101010101" pitchFamily="2" charset="-122"/>
                        </a:rPr>
                        <a:t>@ 2 K </a:t>
                      </a:r>
                      <a:r>
                        <a:rPr lang="en-US" sz="1200" b="0" i="0" u="none" strike="noStrike" dirty="0">
                          <a:solidFill>
                            <a:srgbClr val="C00000"/>
                          </a:solidFill>
                          <a:effectLst/>
                          <a:latin typeface="Arial" panose="020B0604020202020204" pitchFamily="34" charset="0"/>
                          <a:ea typeface="等线" panose="02010600030101010101" pitchFamily="2" charset="-122"/>
                        </a:rPr>
                        <a:t>at operating gradient</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rgbClr val="C00000"/>
                          </a:solidFill>
                          <a:effectLst/>
                          <a:latin typeface="Arial" panose="020B0604020202020204" pitchFamily="34" charset="0"/>
                          <a:ea typeface="等线" panose="02010600030101010101" pitchFamily="2" charset="-122"/>
                        </a:rPr>
                        <a:t>3E10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chemeClr val="tx1"/>
                          </a:solidFill>
                          <a:effectLst/>
                          <a:latin typeface="Arial" panose="020B0604020202020204" pitchFamily="34" charset="0"/>
                          <a:ea typeface="等线" panose="02010600030101010101" pitchFamily="2" charset="-122"/>
                        </a:rPr>
                        <a:t>3E10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C00000"/>
                          </a:solidFill>
                          <a:effectLst/>
                          <a:latin typeface="Arial" panose="020B0604020202020204" pitchFamily="34" charset="0"/>
                          <a:ea typeface="+mn-ea"/>
                        </a:rPr>
                        <a:t>3E10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chemeClr val="tx1"/>
                          </a:solidFill>
                          <a:effectLst/>
                          <a:latin typeface="Arial" panose="020B0604020202020204" pitchFamily="34" charset="0"/>
                          <a:ea typeface="+mn-ea"/>
                        </a:rPr>
                        <a:t>3E10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chemeClr val="tx1"/>
                          </a:solidFill>
                          <a:effectLst/>
                          <a:latin typeface="Arial" panose="020B0604020202020204" pitchFamily="34" charset="0"/>
                          <a:ea typeface="+mn-ea"/>
                        </a:rPr>
                        <a:t>3E10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chemeClr val="tx1"/>
                          </a:solidFill>
                          <a:effectLst/>
                          <a:latin typeface="Arial" panose="020B0604020202020204" pitchFamily="34" charset="0"/>
                          <a:ea typeface="+mn-ea"/>
                        </a:rPr>
                        <a:t>2E10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2009891"/>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HOM power / cavity [kW]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0.4 / 0.66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0.16 / 0.26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0.4 / 0.67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0.93 / 1.54</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1.9</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2.9</a:t>
                      </a:r>
                      <a:r>
                        <a:rPr lang="zh-CN" altLang="en-US" sz="1200" b="0" i="0" u="none" strike="noStrike" dirty="0">
                          <a:solidFill>
                            <a:schemeClr val="tx1"/>
                          </a:solidFill>
                          <a:effectLst/>
                          <a:latin typeface="Arial" panose="020B0604020202020204" pitchFamily="34" charset="0"/>
                          <a:ea typeface="等线" panose="02010600030101010101" pitchFamily="2" charset="-122"/>
                        </a:rPr>
                        <a:t> </a:t>
                      </a:r>
                      <a:r>
                        <a:rPr lang="en-US" altLang="zh-CN" sz="1200" b="0" i="0" u="none" strike="noStrike" dirty="0">
                          <a:solidFill>
                            <a:schemeClr val="tx1"/>
                          </a:solidFill>
                          <a:effectLst/>
                          <a:latin typeface="Arial" panose="020B0604020202020204" pitchFamily="34" charset="0"/>
                          <a:ea typeface="等线" panose="02010600030101010101" pitchFamily="2" charset="-122"/>
                        </a:rPr>
                        <a:t>/</a:t>
                      </a:r>
                      <a:r>
                        <a:rPr lang="zh-CN" altLang="en-US" sz="1200" b="0" i="0" u="none" strike="noStrike" dirty="0">
                          <a:solidFill>
                            <a:schemeClr val="tx1"/>
                          </a:solidFill>
                          <a:effectLst/>
                          <a:latin typeface="Arial" panose="020B0604020202020204" pitchFamily="34" charset="0"/>
                          <a:ea typeface="等线" panose="02010600030101010101" pitchFamily="2" charset="-122"/>
                        </a:rPr>
                        <a:t> </a:t>
                      </a:r>
                      <a:r>
                        <a:rPr lang="en-US" altLang="zh-CN" sz="1200" b="0" i="0" u="none" strike="noStrike" dirty="0">
                          <a:solidFill>
                            <a:srgbClr val="C00000"/>
                          </a:solidFill>
                          <a:effectLst/>
                          <a:latin typeface="Arial" panose="020B0604020202020204" pitchFamily="34" charset="0"/>
                          <a:ea typeface="等线" panose="02010600030101010101" pitchFamily="2" charset="-122"/>
                        </a:rPr>
                        <a:t>6.2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1794028"/>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Input power / cavity [kW]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188 / 315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71 / 118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313 / 298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313 / 298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206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1000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904034"/>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Optimal Q</a:t>
                      </a:r>
                      <a:r>
                        <a:rPr lang="en-US" sz="1200" b="0" i="0" u="none" strike="noStrike" baseline="-25000" dirty="0">
                          <a:solidFill>
                            <a:srgbClr val="000000"/>
                          </a:solidFill>
                          <a:effectLst/>
                          <a:latin typeface="Arial" panose="020B0604020202020204" pitchFamily="34" charset="0"/>
                          <a:ea typeface="等线" panose="02010600030101010101" pitchFamily="2" charset="-122"/>
                        </a:rPr>
                        <a:t>L</a:t>
                      </a:r>
                      <a:endParaRPr lang="en-US" sz="1200" b="0"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1E7 /</a:t>
                      </a:r>
                      <a:r>
                        <a:rPr lang="zh-CN" altLang="en-US" sz="1200" b="0" i="0" u="none" strike="noStrike" dirty="0">
                          <a:solidFill>
                            <a:srgbClr val="000000"/>
                          </a:solidFill>
                          <a:effectLst/>
                          <a:latin typeface="Arial" panose="020B0604020202020204" pitchFamily="34" charset="0"/>
                          <a:ea typeface="等线" panose="02010600030101010101" pitchFamily="2" charset="-122"/>
                        </a:rPr>
                        <a:t> </a:t>
                      </a:r>
                      <a:r>
                        <a:rPr lang="en-US" altLang="zh-CN" sz="1200" b="0" i="0" u="none" strike="noStrike" dirty="0">
                          <a:solidFill>
                            <a:srgbClr val="000000"/>
                          </a:solidFill>
                          <a:effectLst/>
                          <a:latin typeface="Arial" panose="020B0604020202020204" pitchFamily="34" charset="0"/>
                          <a:ea typeface="等线" panose="02010600030101010101" pitchFamily="2" charset="-122"/>
                        </a:rPr>
                        <a:t>6E6</a:t>
                      </a:r>
                      <a:endParaRPr lang="en-US" sz="1200" b="0" i="0" u="none" strike="noStrike" dirty="0">
                        <a:solidFill>
                          <a:srgbClr val="000000"/>
                        </a:solidFill>
                        <a:effectLst/>
                        <a:latin typeface="Arial" panose="020B0604020202020204" pitchFamily="34" charset="0"/>
                        <a:ea typeface="等线" panose="02010600030101010101" pitchFamily="2" charset="-122"/>
                      </a:endParaRP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ea typeface="等线" panose="02010600030101010101" pitchFamily="2" charset="-122"/>
                        </a:rPr>
                        <a:t>9E6 / 5.4E6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1.6E6 / 9.5E5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8E5 / 2.7E5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1.4E5</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1.5E5 / 3.8E4</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1435630"/>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Optimal detuning [kHz]</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0.01 / 0.02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0.02 / 0.03</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 / 0.2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 / 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6.7 / 21.7</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177032"/>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Cavity number / klystron</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 / 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 </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9864381"/>
                  </a:ext>
                </a:extLst>
              </a:tr>
              <a:tr h="240871">
                <a:tc>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000000"/>
                          </a:solidFill>
                          <a:effectLst/>
                          <a:latin typeface="Arial" panose="020B0604020202020204" pitchFamily="34" charset="0"/>
                          <a:ea typeface="+mn-ea"/>
                        </a:rPr>
                        <a:t>Klystron power [kW]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800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1200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9187561"/>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Klystron number</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48 / 96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 / 168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 / 168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60 / 100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2473383"/>
                  </a:ext>
                </a:extLst>
              </a:tr>
              <a:tr h="240871">
                <a:tc>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000000"/>
                          </a:solidFill>
                          <a:effectLst/>
                          <a:latin typeface="Arial" panose="020B0604020202020204" pitchFamily="34" charset="0"/>
                          <a:ea typeface="+mn-ea"/>
                        </a:rPr>
                        <a:t>Cavity number / cryomodule</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6473901"/>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Cryomodule number</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48</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56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32 / 56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32 / 56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60 / 100</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4213177"/>
                  </a:ext>
                </a:extLst>
              </a:tr>
              <a:tr h="240871">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Total cavity wall loss @ 2 K [kW]</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12.1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7.1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000000"/>
                          </a:solidFill>
                          <a:effectLst/>
                          <a:latin typeface="Arial" panose="020B0604020202020204" pitchFamily="34" charset="0"/>
                          <a:ea typeface="+mn-ea"/>
                        </a:rPr>
                        <a:t>3.9 / 2.3</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 / 0.9</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0.45 / 0.2</a:t>
                      </a:r>
                    </a:p>
                  </a:txBody>
                  <a:tcPr marL="5476" marR="5476" marT="5476"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2896726"/>
                  </a:ext>
                </a:extLst>
              </a:tr>
            </a:tbl>
          </a:graphicData>
        </a:graphic>
      </p:graphicFrame>
      <p:sp>
        <p:nvSpPr>
          <p:cNvPr id="5" name="灯片编号占位符 3">
            <a:extLst>
              <a:ext uri="{FF2B5EF4-FFF2-40B4-BE49-F238E27FC236}">
                <a16:creationId xmlns:a16="http://schemas.microsoft.com/office/drawing/2014/main" id="{329F83D5-E7BB-4F71-97C8-9B2F90144DDB}"/>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6</a:t>
            </a:fld>
            <a:endParaRPr lang="zh-CN" altLang="en-US" dirty="0"/>
          </a:p>
        </p:txBody>
      </p:sp>
    </p:spTree>
    <p:extLst>
      <p:ext uri="{BB962C8B-B14F-4D97-AF65-F5344CB8AC3E}">
        <p14:creationId xmlns:p14="http://schemas.microsoft.com/office/powerpoint/2010/main" val="1127297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CDBCB4-9C1B-4FA5-A408-487AB2A04BD9}"/>
              </a:ext>
            </a:extLst>
          </p:cNvPr>
          <p:cNvSpPr>
            <a:spLocks noGrp="1"/>
          </p:cNvSpPr>
          <p:nvPr>
            <p:ph type="title"/>
          </p:nvPr>
        </p:nvSpPr>
        <p:spPr>
          <a:xfrm>
            <a:off x="0" y="18256"/>
            <a:ext cx="12192000" cy="890464"/>
          </a:xfrm>
        </p:spPr>
        <p:txBody>
          <a:bodyPr>
            <a:normAutofit/>
          </a:bodyPr>
          <a:lstStyle/>
          <a:p>
            <a:r>
              <a:rPr lang="en-US" altLang="zh-CN" dirty="0"/>
              <a:t>Collider 650 MHz Cryomodule</a:t>
            </a:r>
            <a:endParaRPr lang="zh-CN" altLang="en-US" dirty="0"/>
          </a:p>
        </p:txBody>
      </p:sp>
      <p:sp>
        <p:nvSpPr>
          <p:cNvPr id="3" name="内容占位符 2">
            <a:extLst>
              <a:ext uri="{FF2B5EF4-FFF2-40B4-BE49-F238E27FC236}">
                <a16:creationId xmlns:a16="http://schemas.microsoft.com/office/drawing/2014/main" id="{B3E790F0-7C58-4A7D-8EA1-33C2E1220DD5}"/>
              </a:ext>
            </a:extLst>
          </p:cNvPr>
          <p:cNvSpPr>
            <a:spLocks noGrp="1"/>
          </p:cNvSpPr>
          <p:nvPr>
            <p:ph idx="1"/>
          </p:nvPr>
        </p:nvSpPr>
        <p:spPr>
          <a:xfrm>
            <a:off x="442911" y="3989839"/>
            <a:ext cx="11396664" cy="2731635"/>
          </a:xfrm>
        </p:spPr>
        <p:txBody>
          <a:bodyPr>
            <a:normAutofit/>
          </a:bodyPr>
          <a:lstStyle/>
          <a:p>
            <a:r>
              <a:rPr lang="en-GB" altLang="zh-CN" sz="1800" dirty="0">
                <a:effectLst/>
                <a:ea typeface="Times New Roman" panose="02020603050405020304" pitchFamily="18" charset="0"/>
              </a:rPr>
              <a:t>The collider Higgs mode will require 30 MW SR power per beam and will use a 650 MHz RF system with 192 2-cell cavities. </a:t>
            </a:r>
          </a:p>
          <a:p>
            <a:r>
              <a:rPr lang="en-GB" altLang="zh-CN" sz="1800" dirty="0">
                <a:effectLst/>
                <a:ea typeface="Times New Roman" panose="02020603050405020304" pitchFamily="18" charset="0"/>
              </a:rPr>
              <a:t>Each of the 11 m-long collider cryomodules will contain six 650 MHz 2-cell cavities.</a:t>
            </a:r>
          </a:p>
          <a:p>
            <a:r>
              <a:rPr lang="en-GB" altLang="zh-CN" sz="1800" dirty="0">
                <a:effectLst/>
                <a:ea typeface="Times New Roman" panose="02020603050405020304" pitchFamily="18" charset="0"/>
              </a:rPr>
              <a:t>Each cavity will have two detachable coaxial HOM couplers mounted on the cavity beam pipe with a HOM power handling capacity of 1 kW. Additionally, each cryomodule will have two beamline HOM absorbers at room temperature outside the vacuum vessel with a HOM power handling capacity of 5 kW each.</a:t>
            </a:r>
          </a:p>
        </p:txBody>
      </p:sp>
      <p:sp>
        <p:nvSpPr>
          <p:cNvPr id="4" name="灯片编号占位符 3">
            <a:extLst>
              <a:ext uri="{FF2B5EF4-FFF2-40B4-BE49-F238E27FC236}">
                <a16:creationId xmlns:a16="http://schemas.microsoft.com/office/drawing/2014/main" id="{2FDEAFA8-2007-4B29-BC50-C59BD7E7F543}"/>
              </a:ext>
            </a:extLst>
          </p:cNvPr>
          <p:cNvSpPr>
            <a:spLocks noGrp="1"/>
          </p:cNvSpPr>
          <p:nvPr>
            <p:ph type="sldNum" sz="quarter" idx="12"/>
          </p:nvPr>
        </p:nvSpPr>
        <p:spPr/>
        <p:txBody>
          <a:bodyPr/>
          <a:lstStyle/>
          <a:p>
            <a:fld id="{D81A5892-4DC8-4C24-8E36-6364759EFE91}" type="slidenum">
              <a:rPr lang="zh-CN" altLang="en-US" smtClean="0"/>
              <a:t>7</a:t>
            </a:fld>
            <a:endParaRPr lang="zh-CN" altLang="en-US"/>
          </a:p>
        </p:txBody>
      </p:sp>
      <p:pic>
        <p:nvPicPr>
          <p:cNvPr id="8" name="内容占位符 3">
            <a:extLst>
              <a:ext uri="{FF2B5EF4-FFF2-40B4-BE49-F238E27FC236}">
                <a16:creationId xmlns:a16="http://schemas.microsoft.com/office/drawing/2014/main" id="{1E0A6B9B-C0DE-44FC-BB0C-83AC110C045E}"/>
              </a:ext>
            </a:extLst>
          </p:cNvPr>
          <p:cNvPicPr>
            <a:picLocks noChangeAspect="1"/>
          </p:cNvPicPr>
          <p:nvPr/>
        </p:nvPicPr>
        <p:blipFill rotWithShape="1">
          <a:blip r:embed="rId2" cstate="print">
            <a:extLst>
              <a:ext uri="{28A0092B-C50C-407E-A947-70E740481C1C}">
                <a14:useLocalDpi xmlns:a14="http://schemas.microsoft.com/office/drawing/2010/main"/>
              </a:ext>
            </a:extLst>
          </a:blip>
          <a:stretch/>
        </p:blipFill>
        <p:spPr>
          <a:xfrm>
            <a:off x="6564755" y="1677314"/>
            <a:ext cx="3530754" cy="1846726"/>
          </a:xfrm>
          <a:prstGeom prst="rect">
            <a:avLst/>
          </a:prstGeom>
          <a:ln w="28575">
            <a:noFill/>
          </a:ln>
        </p:spPr>
      </p:pic>
      <p:pic>
        <p:nvPicPr>
          <p:cNvPr id="10" name="内容占位符 3">
            <a:extLst>
              <a:ext uri="{FF2B5EF4-FFF2-40B4-BE49-F238E27FC236}">
                <a16:creationId xmlns:a16="http://schemas.microsoft.com/office/drawing/2014/main" id="{A44648E5-FEBF-413F-8F11-272D531DBCE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179297" y="1677314"/>
            <a:ext cx="1660278" cy="1846726"/>
          </a:xfrm>
          <a:prstGeom prst="rect">
            <a:avLst/>
          </a:prstGeom>
          <a:ln w="28575">
            <a:noFill/>
          </a:ln>
        </p:spPr>
      </p:pic>
      <p:pic>
        <p:nvPicPr>
          <p:cNvPr id="11" name="图片 10">
            <a:extLst>
              <a:ext uri="{FF2B5EF4-FFF2-40B4-BE49-F238E27FC236}">
                <a16:creationId xmlns:a16="http://schemas.microsoft.com/office/drawing/2014/main" id="{92589BDB-7FED-4184-82C1-982A909D8B19}"/>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44131" y="1894563"/>
            <a:ext cx="6153846" cy="128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7212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a:extLst>
              <a:ext uri="{FF2B5EF4-FFF2-40B4-BE49-F238E27FC236}">
                <a16:creationId xmlns:a16="http://schemas.microsoft.com/office/drawing/2014/main" id="{FFA51391-2EDB-4FB1-BD74-3ACF6B3FD1CA}"/>
              </a:ext>
            </a:extLst>
          </p:cNvPr>
          <p:cNvSpPr>
            <a:spLocks noGrp="1"/>
          </p:cNvSpPr>
          <p:nvPr>
            <p:ph type="title"/>
          </p:nvPr>
        </p:nvSpPr>
        <p:spPr>
          <a:xfrm>
            <a:off x="40873" y="0"/>
            <a:ext cx="12163678" cy="942975"/>
          </a:xfrm>
        </p:spPr>
        <p:txBody>
          <a:bodyPr>
            <a:noAutofit/>
          </a:bodyPr>
          <a:lstStyle/>
          <a:p>
            <a:pPr algn="ctr"/>
            <a:r>
              <a:rPr lang="en-US" altLang="zh-CN" dirty="0">
                <a:latin typeface="Arial" panose="020B0604020202020204" pitchFamily="34" charset="0"/>
                <a:cs typeface="Arial" panose="020B0604020202020204" pitchFamily="34" charset="0"/>
              </a:rPr>
              <a:t>CEPC Booster Ring 1.3 GHz RF Parameters</a:t>
            </a:r>
            <a:endParaRPr lang="zh-CN" altLang="en-US" dirty="0">
              <a:latin typeface="Arial" panose="020B0604020202020204" pitchFamily="34" charset="0"/>
              <a:cs typeface="Arial" panose="020B0604020202020204" pitchFamily="34" charset="0"/>
            </a:endParaRPr>
          </a:p>
        </p:txBody>
      </p:sp>
      <p:sp>
        <p:nvSpPr>
          <p:cNvPr id="7" name="矩形 6">
            <a:extLst>
              <a:ext uri="{FF2B5EF4-FFF2-40B4-BE49-F238E27FC236}">
                <a16:creationId xmlns:a16="http://schemas.microsoft.com/office/drawing/2014/main" id="{ACE5F4AF-968C-4485-BF5D-1E226987B7CF}"/>
              </a:ext>
            </a:extLst>
          </p:cNvPr>
          <p:cNvSpPr/>
          <p:nvPr/>
        </p:nvSpPr>
        <p:spPr>
          <a:xfrm>
            <a:off x="8400256" y="1193726"/>
            <a:ext cx="3628738" cy="5370701"/>
          </a:xfrm>
          <a:prstGeom prst="rect">
            <a:avLst/>
          </a:prstGeom>
        </p:spPr>
        <p:txBody>
          <a:bodyPr wrap="square">
            <a:spAutoFit/>
          </a:bodyPr>
          <a:lstStyle/>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1.3 GHz 9-cell cavities</a:t>
            </a:r>
          </a:p>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Higgs and ttbar booster are half filled for the injection timing with Collider ring.</a:t>
            </a:r>
            <a:r>
              <a:rPr lang="zh-CN" altLang="en-US" sz="1400" dirty="0">
                <a:latin typeface="Arial" panose="020B0604020202020204" pitchFamily="34" charset="0"/>
                <a:cs typeface="Arial" panose="020B0604020202020204" pitchFamily="34" charset="0"/>
              </a:rPr>
              <a:t> </a:t>
            </a:r>
            <a:endParaRPr lang="en-US" altLang="zh-CN" sz="1400" dirty="0">
              <a:latin typeface="Arial" panose="020B0604020202020204" pitchFamily="34" charset="0"/>
              <a:cs typeface="Arial" panose="020B0604020202020204" pitchFamily="34" charset="0"/>
            </a:endParaRPr>
          </a:p>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Transient beam loading for Higgs on-axis injection tolerable (both at injection and extraction).</a:t>
            </a:r>
          </a:p>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Increased average HOM power of HL-Z requires ERL-type 1.3 GHz cryomodule (HOM absorber at low temperature between cavities). Four cryomodules for Z with RF bypass, also to reduce impedance and increase current limit.</a:t>
            </a:r>
          </a:p>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High gradient high Q 9-cell cavities for ttbar.</a:t>
            </a:r>
          </a:p>
          <a:p>
            <a:pPr marL="171450" indent="-171450" algn="just">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Narrow bandwidth high gradient cavity voltage ramping through the multipacting region to be studied. Counter-phasing ramp.  </a:t>
            </a:r>
          </a:p>
          <a:p>
            <a:pPr algn="just">
              <a:spcBef>
                <a:spcPts val="1200"/>
              </a:spcBef>
            </a:pPr>
            <a:r>
              <a:rPr lang="en-US" altLang="zh-CN" sz="1400" dirty="0">
                <a:latin typeface="Arial" panose="020B0604020202020204" pitchFamily="34" charset="0"/>
                <a:cs typeface="Arial" panose="020B0604020202020204" pitchFamily="34" charset="0"/>
              </a:rPr>
              <a:t>* </a:t>
            </a:r>
            <a:r>
              <a:rPr lang="en-US" altLang="zh-CN" sz="1050" dirty="0">
                <a:latin typeface="Arial" panose="020B0604020202020204" pitchFamily="34" charset="0"/>
                <a:cs typeface="Arial" panose="020B0604020202020204" pitchFamily="34" charset="0"/>
              </a:rPr>
              <a:t>The small bunch charge number before the parenthesis is for the bunches injected from the </a:t>
            </a:r>
            <a:r>
              <a:rPr lang="en-US" altLang="zh-CN" sz="1050" dirty="0" err="1">
                <a:latin typeface="Arial" panose="020B0604020202020204" pitchFamily="34" charset="0"/>
                <a:cs typeface="Arial" panose="020B0604020202020204" pitchFamily="34" charset="0"/>
              </a:rPr>
              <a:t>linac</a:t>
            </a:r>
            <a:r>
              <a:rPr lang="en-US" altLang="zh-CN" sz="1050" dirty="0">
                <a:latin typeface="Arial" panose="020B0604020202020204" pitchFamily="34" charset="0"/>
                <a:cs typeface="Arial" panose="020B0604020202020204" pitchFamily="34" charset="0"/>
              </a:rPr>
              <a:t>. The large bunch charge number in the parenthesis is for the bunches injected back from the Collider ring during the swap-out injection at Higgs energy.</a:t>
            </a:r>
            <a:endParaRPr lang="en-US" altLang="zh-CN" sz="1400" dirty="0">
              <a:latin typeface="Arial" panose="020B0604020202020204" pitchFamily="34" charset="0"/>
              <a:cs typeface="Arial" panose="020B0604020202020204" pitchFamily="34" charset="0"/>
            </a:endParaRPr>
          </a:p>
        </p:txBody>
      </p:sp>
      <p:graphicFrame>
        <p:nvGraphicFramePr>
          <p:cNvPr id="5" name="内容占位符 3">
            <a:extLst>
              <a:ext uri="{FF2B5EF4-FFF2-40B4-BE49-F238E27FC236}">
                <a16:creationId xmlns:a16="http://schemas.microsoft.com/office/drawing/2014/main" id="{538138C8-FE89-480B-8784-D38A8F182431}"/>
              </a:ext>
            </a:extLst>
          </p:cNvPr>
          <p:cNvGraphicFramePr>
            <a:graphicFrameLocks noGrp="1"/>
          </p:cNvGraphicFramePr>
          <p:nvPr>
            <p:ph idx="1"/>
          </p:nvPr>
        </p:nvGraphicFramePr>
        <p:xfrm>
          <a:off x="263352" y="1230779"/>
          <a:ext cx="7956656" cy="5296596"/>
        </p:xfrm>
        <a:graphic>
          <a:graphicData uri="http://schemas.openxmlformats.org/drawingml/2006/table">
            <a:tbl>
              <a:tblPr/>
              <a:tblGrid>
                <a:gridCol w="2592000">
                  <a:extLst>
                    <a:ext uri="{9D8B030D-6E8A-4147-A177-3AD203B41FA5}">
                      <a16:colId xmlns:a16="http://schemas.microsoft.com/office/drawing/2014/main" val="925020983"/>
                    </a:ext>
                  </a:extLst>
                </a:gridCol>
                <a:gridCol w="1008000">
                  <a:extLst>
                    <a:ext uri="{9D8B030D-6E8A-4147-A177-3AD203B41FA5}">
                      <a16:colId xmlns:a16="http://schemas.microsoft.com/office/drawing/2014/main" val="1976252843"/>
                    </a:ext>
                  </a:extLst>
                </a:gridCol>
                <a:gridCol w="1008000">
                  <a:extLst>
                    <a:ext uri="{9D8B030D-6E8A-4147-A177-3AD203B41FA5}">
                      <a16:colId xmlns:a16="http://schemas.microsoft.com/office/drawing/2014/main" val="2573899118"/>
                    </a:ext>
                  </a:extLst>
                </a:gridCol>
                <a:gridCol w="1296656">
                  <a:extLst>
                    <a:ext uri="{9D8B030D-6E8A-4147-A177-3AD203B41FA5}">
                      <a16:colId xmlns:a16="http://schemas.microsoft.com/office/drawing/2014/main" val="1545338579"/>
                    </a:ext>
                  </a:extLst>
                </a:gridCol>
                <a:gridCol w="1044000">
                  <a:extLst>
                    <a:ext uri="{9D8B030D-6E8A-4147-A177-3AD203B41FA5}">
                      <a16:colId xmlns:a16="http://schemas.microsoft.com/office/drawing/2014/main" val="2328239737"/>
                    </a:ext>
                  </a:extLst>
                </a:gridCol>
                <a:gridCol w="1008000">
                  <a:extLst>
                    <a:ext uri="{9D8B030D-6E8A-4147-A177-3AD203B41FA5}">
                      <a16:colId xmlns:a16="http://schemas.microsoft.com/office/drawing/2014/main" val="3262748232"/>
                    </a:ext>
                  </a:extLst>
                </a:gridCol>
              </a:tblGrid>
              <a:tr h="396000">
                <a:tc rowSpan="2">
                  <a:txBody>
                    <a:bodyPr/>
                    <a:lstStyle/>
                    <a:p>
                      <a:pPr marL="72000" marR="0" indent="0" algn="l" defTabSz="685800" rtl="0" eaLnBrk="1" fontAlgn="ctr" latinLnBrk="0" hangingPunct="1">
                        <a:lnSpc>
                          <a:spcPct val="100000"/>
                        </a:lnSpc>
                        <a:spcBef>
                          <a:spcPts val="0"/>
                        </a:spcBef>
                        <a:spcAft>
                          <a:spcPts val="0"/>
                        </a:spcAft>
                        <a:buClrTx/>
                        <a:buSzTx/>
                        <a:buFontTx/>
                        <a:buNone/>
                        <a:tabLst/>
                        <a:defRPr/>
                      </a:pPr>
                      <a:r>
                        <a:rPr lang="en-US" altLang="zh-CN" sz="1000" b="0" i="0" u="none" strike="noStrike" baseline="0" dirty="0">
                          <a:solidFill>
                            <a:srgbClr val="000000"/>
                          </a:solidFill>
                          <a:effectLst/>
                          <a:latin typeface="Arial" panose="020B0604020202020204" pitchFamily="34" charset="0"/>
                          <a:ea typeface="+mn-ea"/>
                        </a:rPr>
                        <a:t>30/50 MW Collider SR power per beam.</a:t>
                      </a:r>
                    </a:p>
                    <a:p>
                      <a:pPr marL="72000" marR="0" indent="0" algn="l" defTabSz="685800" rtl="0" eaLnBrk="1" fontAlgn="ctr" latinLnBrk="0" hangingPunct="1">
                        <a:lnSpc>
                          <a:spcPct val="100000"/>
                        </a:lnSpc>
                        <a:spcBef>
                          <a:spcPts val="0"/>
                        </a:spcBef>
                        <a:spcAft>
                          <a:spcPts val="0"/>
                        </a:spcAft>
                        <a:buClrTx/>
                        <a:buSzTx/>
                        <a:buFontTx/>
                        <a:buNone/>
                        <a:tabLst/>
                        <a:defRPr/>
                      </a:pPr>
                      <a:r>
                        <a:rPr lang="en-US" altLang="zh-CN" sz="1000" b="0" i="0" u="none" strike="noStrike" baseline="0" dirty="0">
                          <a:solidFill>
                            <a:schemeClr val="tx1"/>
                          </a:solidFill>
                          <a:effectLst/>
                          <a:latin typeface="Arial" panose="020B0604020202020204" pitchFamily="34" charset="0"/>
                          <a:ea typeface="+mn-ea"/>
                        </a:rPr>
                        <a:t>30 GeV injection</a:t>
                      </a:r>
                      <a:r>
                        <a:rPr lang="en-US" altLang="zh-CN" sz="1000" b="0" i="0" u="none" strike="noStrike" baseline="0" dirty="0">
                          <a:solidFill>
                            <a:srgbClr val="000000"/>
                          </a:solidFill>
                          <a:effectLst/>
                          <a:latin typeface="Arial" panose="020B0604020202020204" pitchFamily="34" charset="0"/>
                          <a:ea typeface="+mn-ea"/>
                        </a:rPr>
                        <a:t>. Higgs &amp; ttbar half filled.</a:t>
                      </a:r>
                    </a:p>
                    <a:p>
                      <a:pPr marL="72000" marR="0" lvl="0" indent="0" algn="l" defTabSz="685800" rtl="0" eaLnBrk="1" fontAlgn="ctr" latinLnBrk="0" hangingPunct="1">
                        <a:lnSpc>
                          <a:spcPct val="100000"/>
                        </a:lnSpc>
                        <a:spcBef>
                          <a:spcPts val="0"/>
                        </a:spcBef>
                        <a:spcAft>
                          <a:spcPts val="0"/>
                        </a:spcAft>
                        <a:buClrTx/>
                        <a:buSzTx/>
                        <a:buFontTx/>
                        <a:buNone/>
                        <a:tabLst/>
                        <a:defRPr/>
                      </a:pPr>
                      <a:r>
                        <a:rPr lang="en-US" altLang="zh-CN" sz="1000" b="0" i="0" u="none" strike="noStrike" baseline="0" dirty="0">
                          <a:solidFill>
                            <a:srgbClr val="000000"/>
                          </a:solidFill>
                          <a:effectLst/>
                          <a:latin typeface="Arial" panose="020B0604020202020204" pitchFamily="34" charset="0"/>
                          <a:ea typeface="+mn-ea"/>
                        </a:rPr>
                        <a:t>Higgs on-axis injection with bunch swapping.</a:t>
                      </a:r>
                    </a:p>
                    <a:p>
                      <a:pPr marL="72000" marR="0" lvl="0" indent="0" algn="l" defTabSz="685800" rtl="0" eaLnBrk="1" fontAlgn="ctr" latinLnBrk="0" hangingPunct="1">
                        <a:lnSpc>
                          <a:spcPct val="100000"/>
                        </a:lnSpc>
                        <a:spcBef>
                          <a:spcPts val="0"/>
                        </a:spcBef>
                        <a:spcAft>
                          <a:spcPts val="0"/>
                        </a:spcAft>
                        <a:buClrTx/>
                        <a:buSzTx/>
                        <a:buFontTx/>
                        <a:buNone/>
                        <a:tabLst/>
                        <a:defRPr/>
                      </a:pPr>
                      <a:r>
                        <a:rPr lang="en-US" altLang="zh-CN" sz="1000" b="0" i="0" u="none" strike="noStrike" baseline="0" dirty="0">
                          <a:solidFill>
                            <a:srgbClr val="000000"/>
                          </a:solidFill>
                          <a:effectLst/>
                          <a:latin typeface="Arial" panose="020B0604020202020204" pitchFamily="34" charset="0"/>
                          <a:ea typeface="+mn-ea"/>
                        </a:rPr>
                        <a:t>Z injection from empty ring.</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sz="1200" b="1" i="0" u="none" strike="noStrike" dirty="0">
                          <a:solidFill>
                            <a:schemeClr val="tx1"/>
                          </a:solidFill>
                          <a:effectLst/>
                          <a:latin typeface="Arial" panose="020B0604020202020204" pitchFamily="34" charset="0"/>
                          <a:ea typeface="等线" panose="02010600030101010101" pitchFamily="2" charset="-122"/>
                        </a:rPr>
                        <a:t>ttbar </a:t>
                      </a:r>
                      <a:r>
                        <a:rPr lang="en-US" altLang="zh-CN" sz="1200" b="1" i="0" u="none" strike="noStrike" dirty="0">
                          <a:solidFill>
                            <a:schemeClr val="tx1"/>
                          </a:solidFill>
                          <a:effectLst/>
                          <a:latin typeface="Arial" panose="020B0604020202020204" pitchFamily="34" charset="0"/>
                          <a:ea typeface="+mn-ea"/>
                        </a:rPr>
                        <a:t>30/50 MW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200" b="1" i="0" u="none" strike="noStrike" dirty="0">
                        <a:solidFill>
                          <a:schemeClr val="tx1"/>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rtl="0" fontAlgn="ctr"/>
                      <a:r>
                        <a:rPr lang="en-US" sz="1200" b="1" i="0" u="none" strike="noStrike" dirty="0">
                          <a:solidFill>
                            <a:schemeClr val="tx1"/>
                          </a:solidFill>
                          <a:effectLst/>
                          <a:latin typeface="Arial" panose="020B0604020202020204" pitchFamily="34" charset="0"/>
                          <a:ea typeface="等线" panose="02010600030101010101" pitchFamily="2" charset="-122"/>
                        </a:rPr>
                        <a:t>Higgs</a:t>
                      </a:r>
                    </a:p>
                    <a:p>
                      <a:pPr algn="ctr" rtl="0" fontAlgn="ctr"/>
                      <a:r>
                        <a:rPr lang="en-US" sz="1200" b="1" i="0" u="none" strike="noStrike" dirty="0">
                          <a:solidFill>
                            <a:schemeClr val="tx1"/>
                          </a:solidFill>
                          <a:effectLst/>
                          <a:latin typeface="Arial" panose="020B0604020202020204" pitchFamily="34" charset="0"/>
                          <a:ea typeface="等线" panose="02010600030101010101" pitchFamily="2" charset="-122"/>
                        </a:rPr>
                        <a:t>30/50 MW</a:t>
                      </a:r>
                    </a:p>
                    <a:p>
                      <a:pPr algn="ctr" rtl="0" fontAlgn="ctr"/>
                      <a:r>
                        <a:rPr lang="en-US" sz="1200" b="1" i="0" u="none" strike="noStrike" dirty="0">
                          <a:solidFill>
                            <a:schemeClr val="tx1"/>
                          </a:solidFill>
                          <a:effectLst/>
                          <a:latin typeface="Arial" panose="020B0604020202020204" pitchFamily="34" charset="0"/>
                          <a:ea typeface="等线" panose="02010600030101010101" pitchFamily="2" charset="-122"/>
                        </a:rPr>
                        <a:t>on-axis</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W</a:t>
                      </a:r>
                    </a:p>
                    <a:p>
                      <a:pPr algn="ctr" rtl="0" fontAlgn="ctr"/>
                      <a:r>
                        <a:rPr lang="en-US" sz="1200" b="1" i="0" u="none" strike="noStrike" dirty="0">
                          <a:solidFill>
                            <a:srgbClr val="000000"/>
                          </a:solidFill>
                          <a:effectLst/>
                          <a:latin typeface="Arial" panose="020B0604020202020204" pitchFamily="34" charset="0"/>
                          <a:ea typeface="等线" panose="02010600030101010101" pitchFamily="2" charset="-122"/>
                        </a:rPr>
                        <a:t>30/50 MW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rtl="0"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Z</a:t>
                      </a:r>
                    </a:p>
                    <a:p>
                      <a:pPr algn="ctr" rtl="0" fontAlgn="ctr"/>
                      <a:r>
                        <a:rPr lang="en-US" altLang="zh-CN" sz="1200" b="1" i="0" u="none" strike="noStrike" dirty="0">
                          <a:solidFill>
                            <a:srgbClr val="000000"/>
                          </a:solidFill>
                          <a:effectLst/>
                          <a:latin typeface="Arial" panose="020B0604020202020204" pitchFamily="34" charset="0"/>
                          <a:ea typeface="等线" panose="02010600030101010101" pitchFamily="2" charset="-122"/>
                        </a:rPr>
                        <a:t>30/50 MW</a:t>
                      </a:r>
                      <a:endParaRPr lang="en-US" sz="1200" b="1"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91340769"/>
                  </a:ext>
                </a:extLst>
              </a:tr>
              <a:tr h="396000">
                <a:tc vMerge="1">
                  <a:txBody>
                    <a:bodyPr/>
                    <a:lstStyle/>
                    <a:p>
                      <a:endParaRPr lang="zh-CN"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1" i="0" u="none" strike="noStrike" dirty="0">
                          <a:solidFill>
                            <a:schemeClr val="tx1"/>
                          </a:solidFill>
                          <a:effectLst/>
                          <a:latin typeface="Arial" panose="020B0604020202020204" pitchFamily="34" charset="0"/>
                          <a:ea typeface="+mn-ea"/>
                        </a:rPr>
                        <a:t>New</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1" i="0" u="none" strike="noStrike" dirty="0">
                          <a:solidFill>
                            <a:schemeClr val="tx1"/>
                          </a:solidFill>
                          <a:effectLst/>
                          <a:latin typeface="Arial" panose="020B0604020202020204" pitchFamily="34" charset="0"/>
                          <a:ea typeface="+mn-ea"/>
                        </a:rPr>
                        <a:t>cavities</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1" i="0" u="none" strike="noStrike" dirty="0">
                          <a:solidFill>
                            <a:schemeClr val="tx1"/>
                          </a:solidFill>
                          <a:effectLst/>
                          <a:latin typeface="Arial" panose="020B0604020202020204" pitchFamily="34" charset="0"/>
                          <a:ea typeface="等线" panose="02010600030101010101" pitchFamily="2" charset="-122"/>
                        </a:rPr>
                        <a:t>Higgs</a:t>
                      </a:r>
                    </a:p>
                    <a:p>
                      <a:pPr algn="ctr" rtl="0" fontAlgn="ctr"/>
                      <a:r>
                        <a:rPr lang="en-US" altLang="zh-CN" sz="1200" b="1" i="0" u="none" strike="noStrike" dirty="0">
                          <a:solidFill>
                            <a:schemeClr val="tx1"/>
                          </a:solidFill>
                          <a:effectLst/>
                          <a:latin typeface="Arial" panose="020B0604020202020204" pitchFamily="34" charset="0"/>
                          <a:ea typeface="等线" panose="02010600030101010101" pitchFamily="2" charset="-122"/>
                        </a:rPr>
                        <a:t>cavities</a:t>
                      </a:r>
                      <a:endParaRPr lang="en-US" sz="1200" b="1" i="0" u="none" strike="noStrike" dirty="0">
                        <a:solidFill>
                          <a:schemeClr val="tx1"/>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363030393"/>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Extraction beam energy [GeV]</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180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120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45.5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39144022"/>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Extraction average SR power [MW]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0.5 / 0.67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0.02 / 0.04</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0.05 / 0.1</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05277251"/>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Bunch charge [</a:t>
                      </a:r>
                      <a:r>
                        <a:rPr lang="en-US" sz="1200" b="0" i="0" u="none" strike="noStrike" dirty="0" err="1">
                          <a:solidFill>
                            <a:srgbClr val="000000"/>
                          </a:solidFill>
                          <a:effectLst/>
                          <a:latin typeface="Arial" panose="020B0604020202020204" pitchFamily="34" charset="0"/>
                          <a:ea typeface="等线" panose="02010600030101010101" pitchFamily="2" charset="-122"/>
                        </a:rPr>
                        <a:t>nC</a:t>
                      </a:r>
                      <a:r>
                        <a:rPr lang="en-US" sz="1200" b="0" i="0" u="none" strike="noStrike" dirty="0">
                          <a:solidFill>
                            <a:srgbClr val="000000"/>
                          </a:solidFill>
                          <a:effectLst/>
                          <a:latin typeface="Arial" panose="020B0604020202020204" pitchFamily="34" charset="0"/>
                          <a:ea typeface="等线" panose="02010600030101010101" pitchFamily="2" charset="-122"/>
                        </a:rPr>
                        <a:t>]</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1.1</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0.78 (</a:t>
                      </a:r>
                      <a:r>
                        <a:rPr lang="en-US" altLang="zh-CN" sz="1200" b="0" i="0" u="none" strike="noStrike" dirty="0">
                          <a:solidFill>
                            <a:srgbClr val="C00000"/>
                          </a:solidFill>
                          <a:effectLst/>
                          <a:latin typeface="Arial" panose="020B0604020202020204" pitchFamily="34" charset="0"/>
                          <a:ea typeface="等线" panose="02010600030101010101" pitchFamily="2" charset="-122"/>
                        </a:rPr>
                        <a:t>20.3</a:t>
                      </a:r>
                      <a:r>
                        <a:rPr lang="en-US" altLang="zh-CN" sz="1200" b="0" i="0" u="none" strike="noStrike" dirty="0">
                          <a:solidFill>
                            <a:srgbClr val="000000"/>
                          </a:solidFill>
                          <a:effectLst/>
                          <a:latin typeface="Arial" panose="020B0604020202020204" pitchFamily="34" charset="0"/>
                          <a:ea typeface="等线" panose="02010600030101010101" pitchFamily="2" charset="-122"/>
                        </a:rPr>
                        <a:t>)*</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0.81</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1398101"/>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Beam current [mA]</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0.12 /</a:t>
                      </a:r>
                      <a:r>
                        <a:rPr lang="zh-CN" altLang="en-US" sz="1200" b="0" i="0" u="none" strike="noStrike" dirty="0">
                          <a:solidFill>
                            <a:srgbClr val="000000"/>
                          </a:solidFill>
                          <a:effectLst/>
                          <a:latin typeface="Arial" panose="020B0604020202020204" pitchFamily="34" charset="0"/>
                          <a:ea typeface="等线" panose="02010600030101010101" pitchFamily="2" charset="-122"/>
                        </a:rPr>
                        <a:t> </a:t>
                      </a:r>
                      <a:r>
                        <a:rPr lang="en-US" altLang="zh-CN" sz="1200" b="0" i="0" u="none" strike="noStrike" dirty="0">
                          <a:solidFill>
                            <a:srgbClr val="000000"/>
                          </a:solidFill>
                          <a:effectLst/>
                          <a:latin typeface="Arial" panose="020B0604020202020204" pitchFamily="34" charset="0"/>
                          <a:ea typeface="等线" panose="02010600030101010101" pitchFamily="2" charset="-122"/>
                        </a:rPr>
                        <a:t>0.19</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 / 1.4</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3.1 / 5.3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16 / 30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8793725"/>
                  </a:ext>
                </a:extLst>
              </a:tr>
              <a:tr h="237084">
                <a:tc>
                  <a:txBody>
                    <a:bodyPr/>
                    <a:lstStyle/>
                    <a:p>
                      <a:pPr marL="72000" algn="l" rtl="0" fontAlgn="ctr"/>
                      <a:r>
                        <a:rPr lang="en-US" sz="1200" b="0" i="0" u="none" strike="noStrike">
                          <a:solidFill>
                            <a:srgbClr val="000000"/>
                          </a:solidFill>
                          <a:effectLst/>
                          <a:latin typeface="Arial" panose="020B0604020202020204" pitchFamily="34" charset="0"/>
                          <a:ea typeface="等线" panose="02010600030101010101" pitchFamily="2" charset="-122"/>
                        </a:rPr>
                        <a:t>Injection RF voltage [GV]</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0.761</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0.346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3704281"/>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Extraction RF voltage [GV]</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9.7 (7.53 + 2.17)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2.17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0.87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0.46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16681073"/>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Extraction bunch length [mm]</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1.86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0.75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257400"/>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Cavity number (1.3 GHz 9-cell)</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256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96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84225062"/>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Module number (8 cavities / module)</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4</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4951151"/>
                  </a:ext>
                </a:extLst>
              </a:tr>
              <a:tr h="237084">
                <a:tc>
                  <a:txBody>
                    <a:bodyPr/>
                    <a:lstStyle/>
                    <a:p>
                      <a:pPr marL="72000" algn="l" rtl="0" fontAlgn="ctr"/>
                      <a:r>
                        <a:rPr lang="en-US" sz="1200" b="0" i="0" u="none" strike="noStrike" dirty="0">
                          <a:solidFill>
                            <a:srgbClr val="C00000"/>
                          </a:solidFill>
                          <a:effectLst/>
                          <a:latin typeface="Arial" panose="020B0604020202020204" pitchFamily="34" charset="0"/>
                          <a:ea typeface="等线" panose="02010600030101010101" pitchFamily="2" charset="-122"/>
                        </a:rPr>
                        <a:t>Extraction </a:t>
                      </a:r>
                      <a:r>
                        <a:rPr lang="en-US" altLang="zh-CN" sz="1200" b="0" i="0" u="none" strike="noStrike" dirty="0">
                          <a:solidFill>
                            <a:srgbClr val="C00000"/>
                          </a:solidFill>
                          <a:effectLst/>
                          <a:latin typeface="Arial" panose="020B0604020202020204" pitchFamily="34" charset="0"/>
                          <a:ea typeface="等线" panose="02010600030101010101" pitchFamily="2" charset="-122"/>
                        </a:rPr>
                        <a:t>g</a:t>
                      </a:r>
                      <a:r>
                        <a:rPr lang="en-US" sz="1200" b="0" i="0" u="none" strike="noStrike" dirty="0">
                          <a:solidFill>
                            <a:srgbClr val="C00000"/>
                          </a:solidFill>
                          <a:effectLst/>
                          <a:latin typeface="Arial" panose="020B0604020202020204" pitchFamily="34" charset="0"/>
                          <a:ea typeface="等线" panose="02010600030101010101" pitchFamily="2" charset="-122"/>
                        </a:rPr>
                        <a:t>radient [MV/m]</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28.3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21.8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C00000"/>
                          </a:solidFill>
                          <a:effectLst/>
                          <a:latin typeface="Arial" panose="020B0604020202020204" pitchFamily="34" charset="0"/>
                          <a:ea typeface="等线" panose="02010600030101010101" pitchFamily="2" charset="-122"/>
                        </a:rPr>
                        <a:t>21.8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8.7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13.8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7076971"/>
                  </a:ext>
                </a:extLst>
              </a:tr>
              <a:tr h="237084">
                <a:tc>
                  <a:txBody>
                    <a:bodyPr/>
                    <a:lstStyle/>
                    <a:p>
                      <a:pPr marL="72000" algn="l" rtl="0" fontAlgn="ctr"/>
                      <a:r>
                        <a:rPr lang="en-US" sz="1200" b="0" i="0" u="none" strike="noStrike" dirty="0">
                          <a:solidFill>
                            <a:srgbClr val="C00000"/>
                          </a:solidFill>
                          <a:effectLst/>
                          <a:latin typeface="Arial" panose="020B0604020202020204" pitchFamily="34" charset="0"/>
                          <a:ea typeface="等线" panose="02010600030101010101" pitchFamily="2" charset="-122"/>
                        </a:rPr>
                        <a:t>Q</a:t>
                      </a:r>
                      <a:r>
                        <a:rPr lang="en-US" sz="1200" b="0" i="0" u="none" strike="noStrike" baseline="-25000" dirty="0">
                          <a:solidFill>
                            <a:srgbClr val="C00000"/>
                          </a:solidFill>
                          <a:effectLst/>
                          <a:latin typeface="Arial" panose="020B0604020202020204" pitchFamily="34" charset="0"/>
                          <a:ea typeface="等线" panose="02010600030101010101" pitchFamily="2" charset="-122"/>
                        </a:rPr>
                        <a:t>0</a:t>
                      </a:r>
                      <a:r>
                        <a:rPr lang="en-US" sz="1200" b="0" i="0" u="none" strike="noStrike" dirty="0">
                          <a:solidFill>
                            <a:srgbClr val="C00000"/>
                          </a:solidFill>
                          <a:effectLst/>
                          <a:latin typeface="Arial" panose="020B0604020202020204" pitchFamily="34" charset="0"/>
                          <a:ea typeface="等线" panose="02010600030101010101" pitchFamily="2" charset="-122"/>
                        </a:rPr>
                        <a:t> @ 2 K at operating gradient</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0" i="0" u="none" strike="noStrike" dirty="0">
                          <a:solidFill>
                            <a:srgbClr val="C00000"/>
                          </a:solidFill>
                          <a:effectLst/>
                          <a:latin typeface="Arial" panose="020B0604020202020204" pitchFamily="34" charset="0"/>
                          <a:ea typeface="等线" panose="02010600030101010101" pitchFamily="2" charset="-122"/>
                        </a:rPr>
                        <a:t>2E10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0" i="0" u="none" strike="noStrike" dirty="0">
                          <a:solidFill>
                            <a:schemeClr val="tx1"/>
                          </a:solidFill>
                          <a:effectLst/>
                          <a:latin typeface="Arial" panose="020B0604020202020204" pitchFamily="34" charset="0"/>
                          <a:ea typeface="等线" panose="02010600030101010101" pitchFamily="2" charset="-122"/>
                        </a:rPr>
                        <a:t>3E10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0" i="0" u="none" strike="noStrike" dirty="0">
                          <a:solidFill>
                            <a:srgbClr val="C00000"/>
                          </a:solidFill>
                          <a:effectLst/>
                          <a:latin typeface="Arial" panose="020B0604020202020204" pitchFamily="34" charset="0"/>
                          <a:ea typeface="等线" panose="02010600030101010101" pitchFamily="2" charset="-122"/>
                        </a:rPr>
                        <a:t>3E10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chemeClr val="tx1"/>
                          </a:solidFill>
                          <a:effectLst/>
                          <a:latin typeface="Arial" panose="020B0604020202020204" pitchFamily="34" charset="0"/>
                          <a:ea typeface="+mn-ea"/>
                        </a:rPr>
                        <a:t>3E10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chemeClr val="tx1"/>
                          </a:solidFill>
                          <a:effectLst/>
                          <a:latin typeface="Arial" panose="020B0604020202020204" pitchFamily="34" charset="0"/>
                          <a:ea typeface="+mn-ea"/>
                        </a:rPr>
                        <a:t>3E10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4344553"/>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Q</a:t>
                      </a:r>
                      <a:r>
                        <a:rPr lang="en-US" sz="1200" b="0" i="0" u="none" strike="noStrike" baseline="-25000" dirty="0">
                          <a:solidFill>
                            <a:srgbClr val="000000"/>
                          </a:solidFill>
                          <a:effectLst/>
                          <a:latin typeface="Arial" panose="020B0604020202020204" pitchFamily="34" charset="0"/>
                          <a:ea typeface="等线" panose="02010600030101010101" pitchFamily="2" charset="-122"/>
                        </a:rPr>
                        <a:t>L</a:t>
                      </a:r>
                      <a:endParaRPr lang="en-US"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4E7</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C00000"/>
                          </a:solidFill>
                          <a:effectLst/>
                          <a:latin typeface="Arial" panose="020B0604020202020204" pitchFamily="34" charset="0"/>
                          <a:ea typeface="等线" panose="02010600030101010101" pitchFamily="2" charset="-122"/>
                          <a:cs typeface="+mn-cs"/>
                        </a:rPr>
                        <a:t>4E7</a:t>
                      </a:r>
                      <a:endParaRPr lang="zh-CN" altLang="en-US" sz="1200" b="0" i="0" u="none" strike="noStrike" kern="1200" dirty="0">
                        <a:solidFill>
                          <a:srgbClr val="C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1.2E7</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7.3E6</a:t>
                      </a:r>
                      <a:r>
                        <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rPr>
                        <a:t> </a:t>
                      </a: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a:t>
                      </a:r>
                      <a:r>
                        <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rPr>
                        <a:t> </a:t>
                      </a: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4.4E6</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1.2E7 / 6.3E6</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14946363"/>
                  </a:ext>
                </a:extLst>
              </a:tr>
              <a:tr h="237084">
                <a:tc>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000000"/>
                          </a:solidFill>
                          <a:effectLst/>
                          <a:latin typeface="Arial" panose="020B0604020202020204" pitchFamily="34" charset="0"/>
                          <a:ea typeface="+mn-ea"/>
                        </a:rPr>
                        <a:t>Cavity bandwidth [Hz]</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200" b="0" i="0" u="none" strike="noStrike" dirty="0">
                          <a:solidFill>
                            <a:srgbClr val="000000"/>
                          </a:solidFill>
                          <a:effectLst/>
                          <a:latin typeface="Arial" panose="020B0604020202020204" pitchFamily="34" charset="0"/>
                          <a:ea typeface="等线" panose="02010600030101010101" pitchFamily="2" charset="-122"/>
                        </a:rPr>
                        <a:t>33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C00000"/>
                          </a:solidFill>
                          <a:effectLst/>
                          <a:latin typeface="Arial" panose="020B0604020202020204" pitchFamily="34" charset="0"/>
                          <a:ea typeface="等线" panose="02010600030101010101" pitchFamily="2" charset="-122"/>
                          <a:cs typeface="+mn-cs"/>
                        </a:rPr>
                        <a:t>33</a:t>
                      </a:r>
                      <a:endParaRPr lang="zh-CN" altLang="en-US" sz="1200" b="0" i="0" u="none" strike="noStrike" kern="1200" dirty="0">
                        <a:solidFill>
                          <a:srgbClr val="C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110</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178 / 296</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200" b="0" i="0" u="none" strike="noStrike" kern="1200" dirty="0">
                          <a:solidFill>
                            <a:srgbClr val="000000"/>
                          </a:solidFill>
                          <a:effectLst/>
                          <a:latin typeface="Arial" panose="020B0604020202020204" pitchFamily="34" charset="0"/>
                          <a:ea typeface="等线" panose="02010600030101010101" pitchFamily="2" charset="-122"/>
                          <a:cs typeface="+mn-cs"/>
                        </a:rPr>
                        <a:t>111 / 208</a:t>
                      </a:r>
                      <a:endParaRPr lang="zh-CN" altLang="en-US" sz="1200" b="0" i="0" u="none" strike="noStrike" kern="1200" dirty="0">
                        <a:solidFill>
                          <a:srgbClr val="000000"/>
                        </a:solidFill>
                        <a:effectLst/>
                        <a:latin typeface="Arial" panose="020B0604020202020204" pitchFamily="34" charset="0"/>
                        <a:ea typeface="等线" panose="02010600030101010101" pitchFamily="2" charset="-122"/>
                        <a:cs typeface="+mn-cs"/>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31743309"/>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Peak HOM power per cavity [W]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0.5 / 0.8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chemeClr val="tx1"/>
                          </a:solidFill>
                          <a:effectLst/>
                          <a:latin typeface="Arial" panose="020B0604020202020204" pitchFamily="34" charset="0"/>
                          <a:ea typeface="等线" panose="02010600030101010101" pitchFamily="2" charset="-122"/>
                        </a:rPr>
                        <a:t>~ 75 / ~ </a:t>
                      </a:r>
                      <a:r>
                        <a:rPr lang="en-US" altLang="zh-CN" sz="1200" b="0" i="0" u="none" strike="noStrike" dirty="0">
                          <a:solidFill>
                            <a:srgbClr val="C00000"/>
                          </a:solidFill>
                          <a:effectLst/>
                          <a:latin typeface="Arial" panose="020B0604020202020204" pitchFamily="34" charset="0"/>
                          <a:ea typeface="等线" panose="02010600030101010101" pitchFamily="2" charset="-122"/>
                        </a:rPr>
                        <a:t>100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11.8 / 19.6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146 / </a:t>
                      </a:r>
                      <a:r>
                        <a:rPr lang="en-US" altLang="zh-CN" sz="1200" b="0" i="0" u="none" strike="noStrike" dirty="0">
                          <a:solidFill>
                            <a:srgbClr val="C00000"/>
                          </a:solidFill>
                          <a:effectLst/>
                          <a:latin typeface="Arial" panose="020B0604020202020204" pitchFamily="34" charset="0"/>
                          <a:ea typeface="等线" panose="02010600030101010101" pitchFamily="2" charset="-122"/>
                        </a:rPr>
                        <a:t>272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33167023"/>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Average </a:t>
                      </a:r>
                      <a:r>
                        <a:rPr lang="en-US" altLang="zh-CN" sz="1200" b="0" i="0" u="none" strike="noStrike" dirty="0">
                          <a:solidFill>
                            <a:srgbClr val="000000"/>
                          </a:solidFill>
                          <a:effectLst/>
                          <a:latin typeface="Arial" panose="020B0604020202020204" pitchFamily="34" charset="0"/>
                          <a:ea typeface="+mn-ea"/>
                        </a:rPr>
                        <a:t>HOM power per cavity [W]</a:t>
                      </a:r>
                      <a:endParaRPr lang="en-US"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0.2 / 0.32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altLang="zh-CN" sz="1200" b="0" i="0" u="none" strike="noStrike" dirty="0">
                        <a:solidFill>
                          <a:srgbClr val="000000"/>
                        </a:solidFill>
                        <a:effectLst/>
                        <a:latin typeface="Arial" panose="020B0604020202020204" pitchFamily="34" charset="0"/>
                        <a:ea typeface="等线" panose="02010600030101010101" pitchFamily="2" charset="-122"/>
                      </a:endParaRP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 10 / ~ 15 </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3.8 / 6.3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80 / </a:t>
                      </a:r>
                      <a:r>
                        <a:rPr lang="en-US" altLang="zh-CN" sz="1200" b="0" i="0" u="none" strike="noStrike" dirty="0">
                          <a:solidFill>
                            <a:srgbClr val="C00000"/>
                          </a:solidFill>
                          <a:effectLst/>
                          <a:latin typeface="Arial" panose="020B0604020202020204" pitchFamily="34" charset="0"/>
                          <a:ea typeface="等线" panose="02010600030101010101" pitchFamily="2" charset="-122"/>
                        </a:rPr>
                        <a:t>150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0751190"/>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Input peak power per cavity [kW] </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8.3 / 9.2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5.1 / 5.9</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22 / 32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10.9 / 18.1</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17 / 32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604033"/>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Input average power per cavity [kW]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6.5 / </a:t>
                      </a:r>
                      <a:r>
                        <a:rPr lang="en-US" altLang="zh-CN" sz="1200" b="0" i="0" u="none" strike="noStrike" dirty="0">
                          <a:solidFill>
                            <a:srgbClr val="C00000"/>
                          </a:solidFill>
                          <a:effectLst/>
                          <a:latin typeface="Arial" panose="020B0604020202020204" pitchFamily="34" charset="0"/>
                          <a:ea typeface="等线" panose="02010600030101010101" pitchFamily="2" charset="-122"/>
                        </a:rPr>
                        <a:t>9.2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 / 0.5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2.5 / 4.5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9285998"/>
                  </a:ext>
                </a:extLst>
              </a:tr>
              <a:tr h="237084">
                <a:tc>
                  <a:txBody>
                    <a:bodyPr/>
                    <a:lstStyle/>
                    <a:p>
                      <a:pPr marL="72000" algn="l" rtl="0" fontAlgn="ctr"/>
                      <a:r>
                        <a:rPr lang="en-US" sz="1200" b="0" i="0" u="none" strike="noStrike" dirty="0">
                          <a:solidFill>
                            <a:srgbClr val="000000"/>
                          </a:solidFill>
                          <a:effectLst/>
                          <a:latin typeface="Arial" panose="020B0604020202020204" pitchFamily="34" charset="0"/>
                          <a:ea typeface="等线" panose="02010600030101010101" pitchFamily="2" charset="-122"/>
                        </a:rPr>
                        <a:t>SSA power [kW] (1 cavity / SSA)</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10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25 / 30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25 / 30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25 / 40</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2805820"/>
                  </a:ext>
                </a:extLst>
              </a:tr>
              <a:tr h="237084">
                <a:tc>
                  <a:txBody>
                    <a:bodyPr/>
                    <a:lstStyle/>
                    <a:p>
                      <a:pPr marL="72000" marR="0" lvl="0" indent="0" algn="l" defTabSz="914400" rtl="0" eaLnBrk="1" fontAlgn="ctr" latinLnBrk="0" hangingPunct="1">
                        <a:lnSpc>
                          <a:spcPct val="100000"/>
                        </a:lnSpc>
                        <a:spcBef>
                          <a:spcPts val="0"/>
                        </a:spcBef>
                        <a:spcAft>
                          <a:spcPts val="0"/>
                        </a:spcAft>
                        <a:buClrTx/>
                        <a:buSzTx/>
                        <a:buFontTx/>
                        <a:buNone/>
                        <a:tabLst/>
                        <a:defRPr/>
                      </a:pPr>
                      <a:r>
                        <a:rPr lang="en-US" altLang="zh-CN" sz="1200" b="0" i="0" u="none" strike="noStrike" dirty="0">
                          <a:solidFill>
                            <a:srgbClr val="000000"/>
                          </a:solidFill>
                          <a:effectLst/>
                          <a:latin typeface="Arial" panose="020B0604020202020204" pitchFamily="34" charset="0"/>
                          <a:ea typeface="+mn-ea"/>
                        </a:rPr>
                        <a:t>Total cavity wall loss @ 2 K [kW]</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0.36</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0.5</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0.02</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TlToBr w="12700" cmpd="sng">
                      <a:noFill/>
                      <a:prstDash val="solid"/>
                    </a:lnTlToBr>
                    <a:lnBlToTr w="12700" cmpd="sng">
                      <a:noFill/>
                      <a:prstDash val="solid"/>
                    </a:lnBlToTr>
                  </a:tcPr>
                </a:tc>
                <a:tc>
                  <a:txBody>
                    <a:bodyPr/>
                    <a:lstStyle/>
                    <a:p>
                      <a:pPr algn="ctr" rtl="0" fontAlgn="ctr"/>
                      <a:r>
                        <a:rPr lang="en-US" altLang="zh-CN" sz="1200" b="0" i="0" u="none" strike="noStrike" dirty="0">
                          <a:solidFill>
                            <a:srgbClr val="000000"/>
                          </a:solidFill>
                          <a:effectLst/>
                          <a:latin typeface="Arial" panose="020B0604020202020204" pitchFamily="34" charset="0"/>
                          <a:ea typeface="等线" panose="02010600030101010101" pitchFamily="2" charset="-122"/>
                        </a:rPr>
                        <a:t>0.08</a:t>
                      </a:r>
                    </a:p>
                  </a:txBody>
                  <a:tcPr marL="5643" marR="5643" marT="5643"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616567"/>
                  </a:ext>
                </a:extLst>
              </a:tr>
            </a:tbl>
          </a:graphicData>
        </a:graphic>
      </p:graphicFrame>
      <p:sp>
        <p:nvSpPr>
          <p:cNvPr id="8" name="灯片编号占位符 3">
            <a:extLst>
              <a:ext uri="{FF2B5EF4-FFF2-40B4-BE49-F238E27FC236}">
                <a16:creationId xmlns:a16="http://schemas.microsoft.com/office/drawing/2014/main" id="{56A9A767-064A-40E2-AC52-581F7424EEA1}"/>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8</a:t>
            </a:fld>
            <a:endParaRPr lang="zh-CN" altLang="en-US" dirty="0"/>
          </a:p>
        </p:txBody>
      </p:sp>
    </p:spTree>
    <p:extLst>
      <p:ext uri="{BB962C8B-B14F-4D97-AF65-F5344CB8AC3E}">
        <p14:creationId xmlns:p14="http://schemas.microsoft.com/office/powerpoint/2010/main" val="4063769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D033D69-D027-4891-ACC6-B75F6337AAB7}"/>
              </a:ext>
            </a:extLst>
          </p:cNvPr>
          <p:cNvSpPr>
            <a:spLocks noGrp="1"/>
          </p:cNvSpPr>
          <p:nvPr>
            <p:ph idx="1"/>
          </p:nvPr>
        </p:nvSpPr>
        <p:spPr>
          <a:xfrm>
            <a:off x="318629" y="1340768"/>
            <a:ext cx="11467459" cy="2668524"/>
          </a:xfrm>
        </p:spPr>
        <p:txBody>
          <a:bodyPr>
            <a:normAutofit/>
          </a:bodyPr>
          <a:lstStyle/>
          <a:p>
            <a:pPr algn="just"/>
            <a:r>
              <a:rPr lang="en-GB" altLang="zh-CN" sz="1800" dirty="0">
                <a:solidFill>
                  <a:srgbClr val="C00000"/>
                </a:solidFill>
                <a:effectLst/>
                <a:ea typeface="MS Mincho" panose="02020609040205080304" pitchFamily="49" charset="-128"/>
              </a:rPr>
              <a:t>TESLA/TTF/Euro-XFEL/ILC/LCLS-II/SHINE type </a:t>
            </a:r>
            <a:r>
              <a:rPr lang="en-GB" altLang="zh-CN" sz="1800" dirty="0">
                <a:solidFill>
                  <a:srgbClr val="C00000"/>
                </a:solidFill>
                <a:ea typeface="MS Mincho" panose="02020609040205080304" pitchFamily="49" charset="-128"/>
              </a:rPr>
              <a:t>1.3 GHz </a:t>
            </a:r>
            <a:r>
              <a:rPr lang="en-GB" altLang="zh-CN" sz="1800" dirty="0">
                <a:solidFill>
                  <a:srgbClr val="C00000"/>
                </a:solidFill>
                <a:effectLst/>
                <a:ea typeface="MS Mincho" panose="02020609040205080304" pitchFamily="49" charset="-128"/>
              </a:rPr>
              <a:t>cryomodule will be used for the Booster</a:t>
            </a:r>
            <a:r>
              <a:rPr lang="en-GB" altLang="zh-CN" sz="1800" dirty="0">
                <a:effectLst/>
                <a:ea typeface="MS Mincho" panose="02020609040205080304" pitchFamily="49" charset="-128"/>
              </a:rPr>
              <a:t>. Each of the 12-meter-long cryomodules contains eight 1.3 GHz 9-cell cavities, with each cavity having two welded HOM couplers on the cavity beam pipe. </a:t>
            </a:r>
            <a:r>
              <a:rPr lang="en-US" altLang="zh-CN" sz="1800" dirty="0">
                <a:effectLst/>
                <a:ea typeface="MS Mincho" panose="02020609040205080304" pitchFamily="49" charset="-128"/>
              </a:rPr>
              <a:t>No superconducting magnet and cold BPM </a:t>
            </a:r>
            <a:r>
              <a:rPr lang="en-US" altLang="zh-CN" sz="1800" dirty="0">
                <a:ea typeface="MS Mincho" panose="02020609040205080304" pitchFamily="49" charset="-128"/>
              </a:rPr>
              <a:t>in the module.</a:t>
            </a:r>
            <a:r>
              <a:rPr lang="en-GB" altLang="zh-CN" sz="1800" dirty="0">
                <a:effectLst/>
                <a:ea typeface="MS Mincho" panose="02020609040205080304" pitchFamily="49" charset="-128"/>
              </a:rPr>
              <a:t> </a:t>
            </a:r>
          </a:p>
          <a:p>
            <a:pPr algn="just">
              <a:spcBef>
                <a:spcPts val="2400"/>
              </a:spcBef>
              <a:spcAft>
                <a:spcPts val="0"/>
              </a:spcAft>
            </a:pPr>
            <a:endParaRPr lang="en-GB" altLang="zh-CN" sz="1800" dirty="0">
              <a:effectLst/>
              <a:ea typeface="MS Mincho" panose="02020609040205080304" pitchFamily="49" charset="-128"/>
            </a:endParaRPr>
          </a:p>
          <a:p>
            <a:pPr algn="just">
              <a:spcBef>
                <a:spcPts val="2400"/>
              </a:spcBef>
              <a:spcAft>
                <a:spcPts val="0"/>
              </a:spcAft>
            </a:pPr>
            <a:endParaRPr lang="en-GB" altLang="zh-CN" sz="1800" dirty="0">
              <a:ea typeface="MS Mincho" panose="02020609040205080304" pitchFamily="49" charset="-128"/>
            </a:endParaRPr>
          </a:p>
        </p:txBody>
      </p:sp>
      <p:sp>
        <p:nvSpPr>
          <p:cNvPr id="4" name="灯片编号占位符 3">
            <a:extLst>
              <a:ext uri="{FF2B5EF4-FFF2-40B4-BE49-F238E27FC236}">
                <a16:creationId xmlns:a16="http://schemas.microsoft.com/office/drawing/2014/main" id="{84B6998A-9273-4204-B594-DFD06DF8D309}"/>
              </a:ext>
            </a:extLst>
          </p:cNvPr>
          <p:cNvSpPr>
            <a:spLocks noGrp="1"/>
          </p:cNvSpPr>
          <p:nvPr>
            <p:ph type="sldNum" sz="quarter" idx="12"/>
          </p:nvPr>
        </p:nvSpPr>
        <p:spPr/>
        <p:txBody>
          <a:bodyPr/>
          <a:lstStyle/>
          <a:p>
            <a:fld id="{D81A5892-4DC8-4C24-8E36-6364759EFE91}" type="slidenum">
              <a:rPr lang="zh-CN" altLang="en-US" smtClean="0"/>
              <a:t>9</a:t>
            </a:fld>
            <a:endParaRPr lang="zh-CN" altLang="en-US"/>
          </a:p>
        </p:txBody>
      </p:sp>
      <p:sp>
        <p:nvSpPr>
          <p:cNvPr id="5" name="标题 1">
            <a:extLst>
              <a:ext uri="{FF2B5EF4-FFF2-40B4-BE49-F238E27FC236}">
                <a16:creationId xmlns:a16="http://schemas.microsoft.com/office/drawing/2014/main" id="{BCAEC057-8C08-455C-BB75-00F1255905AD}"/>
              </a:ext>
            </a:extLst>
          </p:cNvPr>
          <p:cNvSpPr>
            <a:spLocks noGrp="1"/>
          </p:cNvSpPr>
          <p:nvPr>
            <p:ph type="title"/>
          </p:nvPr>
        </p:nvSpPr>
        <p:spPr>
          <a:xfrm>
            <a:off x="0" y="18255"/>
            <a:ext cx="12192000" cy="890465"/>
          </a:xfrm>
        </p:spPr>
        <p:txBody>
          <a:bodyPr>
            <a:normAutofit/>
          </a:bodyPr>
          <a:lstStyle/>
          <a:p>
            <a:r>
              <a:rPr lang="en-US" altLang="zh-CN" dirty="0"/>
              <a:t>Booster 1.3 GHz Cryomodule</a:t>
            </a:r>
            <a:endParaRPr lang="zh-CN" altLang="en-US" dirty="0"/>
          </a:p>
        </p:txBody>
      </p:sp>
      <p:pic>
        <p:nvPicPr>
          <p:cNvPr id="10" name="图片 9">
            <a:extLst>
              <a:ext uri="{FF2B5EF4-FFF2-40B4-BE49-F238E27FC236}">
                <a16:creationId xmlns:a16="http://schemas.microsoft.com/office/drawing/2014/main" id="{081E7B82-784F-4733-A61C-71E77FC6CEB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85244" y="4242960"/>
            <a:ext cx="3064255" cy="2104086"/>
          </a:xfrm>
          <a:prstGeom prst="rect">
            <a:avLst/>
          </a:prstGeom>
        </p:spPr>
      </p:pic>
      <p:pic>
        <p:nvPicPr>
          <p:cNvPr id="8" name="Content Placeholder 10">
            <a:extLst>
              <a:ext uri="{FF2B5EF4-FFF2-40B4-BE49-F238E27FC236}">
                <a16:creationId xmlns:a16="http://schemas.microsoft.com/office/drawing/2014/main" id="{E95BE8D7-D82C-4351-A541-75D70E90C1E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84960" y="2478823"/>
            <a:ext cx="8802695" cy="1328989"/>
          </a:xfrm>
          <a:prstGeom prst="rect">
            <a:avLst/>
          </a:prstGeom>
        </p:spPr>
      </p:pic>
      <p:sp>
        <p:nvSpPr>
          <p:cNvPr id="9" name="文本框 8">
            <a:extLst>
              <a:ext uri="{FF2B5EF4-FFF2-40B4-BE49-F238E27FC236}">
                <a16:creationId xmlns:a16="http://schemas.microsoft.com/office/drawing/2014/main" id="{17F533A6-E52F-49DF-8C63-B1ABB3ECF169}"/>
              </a:ext>
            </a:extLst>
          </p:cNvPr>
          <p:cNvSpPr txBox="1"/>
          <p:nvPr/>
        </p:nvSpPr>
        <p:spPr>
          <a:xfrm>
            <a:off x="407368" y="4153875"/>
            <a:ext cx="7634304" cy="2201628"/>
          </a:xfrm>
          <a:prstGeom prst="rect">
            <a:avLst/>
          </a:prstGeom>
          <a:noFill/>
        </p:spPr>
        <p:txBody>
          <a:bodyPr wrap="square">
            <a:spAutoFit/>
          </a:bodyPr>
          <a:lstStyle/>
          <a:p>
            <a:pPr marL="342900" indent="-342900" algn="just">
              <a:lnSpc>
                <a:spcPct val="110000"/>
              </a:lnSpc>
              <a:spcAft>
                <a:spcPts val="1000"/>
              </a:spcAft>
              <a:buClr>
                <a:srgbClr val="FFC000"/>
              </a:buClr>
              <a:buSzPct val="80000"/>
              <a:buFont typeface="Wingdings" pitchFamily="2" charset="2"/>
              <a:buChar char="n"/>
            </a:pPr>
            <a:r>
              <a:rPr lang="en-GB" altLang="zh-CN" dirty="0">
                <a:latin typeface="Arial" panose="020B0604020202020204" pitchFamily="34" charset="0"/>
                <a:ea typeface="MS Mincho" panose="02020609040205080304" pitchFamily="49" charset="-128"/>
                <a:cs typeface="Arial" panose="020B0604020202020204" pitchFamily="34" charset="0"/>
              </a:rPr>
              <a:t>Due to the high beam current and high HOM power per cavity in the </a:t>
            </a:r>
            <a:r>
              <a:rPr lang="en-GB" altLang="zh-CN" dirty="0">
                <a:solidFill>
                  <a:srgbClr val="C00000"/>
                </a:solidFill>
                <a:latin typeface="Arial" panose="020B0604020202020204" pitchFamily="34" charset="0"/>
                <a:ea typeface="MS Mincho" panose="02020609040205080304" pitchFamily="49" charset="-128"/>
                <a:cs typeface="Arial" panose="020B0604020202020204" pitchFamily="34" charset="0"/>
              </a:rPr>
              <a:t>high luminosity Z mode </a:t>
            </a:r>
            <a:r>
              <a:rPr lang="en-GB" altLang="zh-CN" dirty="0">
                <a:latin typeface="Arial" panose="020B0604020202020204" pitchFamily="34" charset="0"/>
                <a:ea typeface="MS Mincho" panose="02020609040205080304" pitchFamily="49" charset="-128"/>
                <a:cs typeface="Arial" panose="020B0604020202020204" pitchFamily="34" charset="0"/>
              </a:rPr>
              <a:t>(up to 30 mA for injection into the empty Collider ring), an </a:t>
            </a:r>
            <a:r>
              <a:rPr lang="en-GB" altLang="zh-CN" dirty="0">
                <a:solidFill>
                  <a:srgbClr val="C00000"/>
                </a:solidFill>
                <a:latin typeface="Arial" panose="020B0604020202020204" pitchFamily="34" charset="0"/>
                <a:ea typeface="MS Mincho" panose="02020609040205080304" pitchFamily="49" charset="-128"/>
                <a:cs typeface="Arial" panose="020B0604020202020204" pitchFamily="34" charset="0"/>
              </a:rPr>
              <a:t>ERL-type 1.3 GHz cryomodule with a HOM absorber at 100 K </a:t>
            </a:r>
            <a:r>
              <a:rPr lang="en-GB" altLang="zh-CN" dirty="0">
                <a:latin typeface="Arial" panose="020B0604020202020204" pitchFamily="34" charset="0"/>
                <a:ea typeface="MS Mincho" panose="02020609040205080304" pitchFamily="49" charset="-128"/>
                <a:cs typeface="Arial" panose="020B0604020202020204" pitchFamily="34" charset="0"/>
              </a:rPr>
              <a:t>between cavities will be used instead of the low current TESLA cavities for Higgs</a:t>
            </a:r>
            <a:r>
              <a:rPr lang="en-US" altLang="zh-CN" dirty="0">
                <a:latin typeface="Arial" panose="020B0604020202020204" pitchFamily="34" charset="0"/>
                <a:ea typeface="MS Mincho" panose="02020609040205080304" pitchFamily="49" charset="-128"/>
                <a:cs typeface="Arial" panose="020B0604020202020204" pitchFamily="34" charset="0"/>
              </a:rPr>
              <a:t>,</a:t>
            </a:r>
            <a:r>
              <a:rPr lang="zh-CN" altLang="en-US" dirty="0">
                <a:latin typeface="Arial" panose="020B0604020202020204" pitchFamily="34" charset="0"/>
                <a:ea typeface="MS Mincho" panose="02020609040205080304" pitchFamily="49" charset="-128"/>
                <a:cs typeface="Arial" panose="020B0604020202020204" pitchFamily="34" charset="0"/>
              </a:rPr>
              <a:t> </a:t>
            </a:r>
            <a:r>
              <a:rPr lang="en-GB" altLang="zh-CN" dirty="0">
                <a:latin typeface="Arial" panose="020B0604020202020204" pitchFamily="34" charset="0"/>
                <a:ea typeface="MS Mincho" panose="02020609040205080304" pitchFamily="49" charset="-128"/>
                <a:cs typeface="Arial" panose="020B0604020202020204" pitchFamily="34" charset="0"/>
              </a:rPr>
              <a:t>W and </a:t>
            </a:r>
            <a:r>
              <a:rPr lang="en-GB" altLang="zh-CN" dirty="0" err="1">
                <a:latin typeface="Arial" panose="020B0604020202020204" pitchFamily="34" charset="0"/>
                <a:ea typeface="MS Mincho" panose="02020609040205080304" pitchFamily="49" charset="-128"/>
                <a:cs typeface="Arial" panose="020B0604020202020204" pitchFamily="34" charset="0"/>
              </a:rPr>
              <a:t>tt</a:t>
            </a:r>
            <a:r>
              <a:rPr lang="en-GB" altLang="zh-CN" dirty="0">
                <a:latin typeface="Arial" panose="020B0604020202020204" pitchFamily="34" charset="0"/>
                <a:ea typeface="MS Mincho" panose="02020609040205080304" pitchFamily="49" charset="-128"/>
                <a:cs typeface="Arial" panose="020B0604020202020204" pitchFamily="34" charset="0"/>
              </a:rPr>
              <a:t>̄ mode. To reduce the impedance, the Z-mode beams will only go through Z-cavities and bypass the Higgs and </a:t>
            </a:r>
            <a:r>
              <a:rPr lang="en-GB" altLang="zh-CN" dirty="0" err="1">
                <a:latin typeface="Arial" panose="020B0604020202020204" pitchFamily="34" charset="0"/>
                <a:ea typeface="MS Mincho" panose="02020609040205080304" pitchFamily="49" charset="-128"/>
                <a:cs typeface="Arial" panose="020B0604020202020204" pitchFamily="34" charset="0"/>
              </a:rPr>
              <a:t>tt</a:t>
            </a:r>
            <a:r>
              <a:rPr lang="en-GB" altLang="zh-CN" dirty="0">
                <a:latin typeface="Arial" panose="020B0604020202020204" pitchFamily="34" charset="0"/>
                <a:ea typeface="MS Mincho" panose="02020609040205080304" pitchFamily="49" charset="-128"/>
                <a:cs typeface="Arial" panose="020B0604020202020204" pitchFamily="34" charset="0"/>
              </a:rPr>
              <a:t>̄ cavities.</a:t>
            </a:r>
            <a:endParaRPr lang="zh-CN" altLang="en-US" dirty="0">
              <a:latin typeface="Arial" panose="020B0604020202020204" pitchFamily="34" charset="0"/>
              <a:ea typeface="MS Mincho" panose="02020609040205080304" pitchFamily="49" charset="-128"/>
              <a:cs typeface="Arial" panose="020B0604020202020204" pitchFamily="34" charset="0"/>
            </a:endParaRPr>
          </a:p>
        </p:txBody>
      </p:sp>
      <p:sp>
        <p:nvSpPr>
          <p:cNvPr id="2" name="乘号 1">
            <a:extLst>
              <a:ext uri="{FF2B5EF4-FFF2-40B4-BE49-F238E27FC236}">
                <a16:creationId xmlns:a16="http://schemas.microsoft.com/office/drawing/2014/main" id="{44D78E91-19C5-4CD0-A2DD-EEC023E5627D}"/>
              </a:ext>
            </a:extLst>
          </p:cNvPr>
          <p:cNvSpPr/>
          <p:nvPr/>
        </p:nvSpPr>
        <p:spPr>
          <a:xfrm>
            <a:off x="9470323" y="3241491"/>
            <a:ext cx="633413" cy="366712"/>
          </a:xfrm>
          <a:prstGeom prst="mathMultiply">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43769403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37316</TotalTime>
  <Words>4590</Words>
  <Application>Microsoft Office PowerPoint</Application>
  <PresentationFormat>宽屏</PresentationFormat>
  <Paragraphs>900</Paragraphs>
  <Slides>29</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29</vt:i4>
      </vt:variant>
    </vt:vector>
  </HeadingPairs>
  <TitlesOfParts>
    <vt:vector size="38" baseType="lpstr">
      <vt:lpstr>MS Mincho</vt:lpstr>
      <vt:lpstr>等线</vt:lpstr>
      <vt:lpstr>宋体</vt:lpstr>
      <vt:lpstr>微软雅黑</vt:lpstr>
      <vt:lpstr>Arial</vt:lpstr>
      <vt:lpstr>Calibri</vt:lpstr>
      <vt:lpstr>Times New Roman</vt:lpstr>
      <vt:lpstr>Wingdings</vt:lpstr>
      <vt:lpstr>Office 主题</vt:lpstr>
      <vt:lpstr>CEPC SRF Development in EDR</vt:lpstr>
      <vt:lpstr>Content</vt:lpstr>
      <vt:lpstr>Design Requirement and Challenges of CEPC SRF System </vt:lpstr>
      <vt:lpstr>CEPC RF Layout</vt:lpstr>
      <vt:lpstr>PowerPoint 演示文稿</vt:lpstr>
      <vt:lpstr>CEPC Collider Ring 650 MHz RF Parameters</vt:lpstr>
      <vt:lpstr>Collider 650 MHz Cryomodule</vt:lpstr>
      <vt:lpstr>CEPC Booster Ring 1.3 GHz RF Parameters</vt:lpstr>
      <vt:lpstr>Booster 1.3 GHz Cryomodule</vt:lpstr>
      <vt:lpstr>CEPC Power and Energy Upgrade Plan</vt:lpstr>
      <vt:lpstr>Content</vt:lpstr>
      <vt:lpstr>EDR Plan for CEPC Superconducting RF System </vt:lpstr>
      <vt:lpstr>CEPC Collider 650 MHz Superconducting RF R&amp;D in EDR </vt:lpstr>
      <vt:lpstr>650 MHz Cavity EDR R&amp;D</vt:lpstr>
      <vt:lpstr>650 MHz SRF Cavity and Module in other Projects</vt:lpstr>
      <vt:lpstr>CEPC Booster 1.3 GHz Superconducting RF R&amp;D in EDR  </vt:lpstr>
      <vt:lpstr>Mid-T Bake Cavity and Cryomodule Development</vt:lpstr>
      <vt:lpstr>IHEP Mid-T Bake High Q 1.3 GHz Cryomodule</vt:lpstr>
      <vt:lpstr>IHEP Mid-T Bake High Q 1.3 GHz Cryomodule</vt:lpstr>
      <vt:lpstr>Content</vt:lpstr>
      <vt:lpstr>650 MHz Key Components R&amp;D</vt:lpstr>
      <vt:lpstr>Low Heat Load Input Coupler</vt:lpstr>
      <vt:lpstr>Low Heat Load Input Coupler for Conduction Cooled Cavity</vt:lpstr>
      <vt:lpstr>Improvement of High Q Cavity and Cryomodule</vt:lpstr>
      <vt:lpstr>Summary</vt:lpstr>
      <vt:lpstr>Thank you!</vt:lpstr>
      <vt:lpstr>Design Features of SRF System </vt:lpstr>
      <vt:lpstr>Beam Cavity Interaction</vt:lpstr>
      <vt:lpstr>Booster Ramp and Duty Factors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Zhai</cp:lastModifiedBy>
  <cp:revision>3113</cp:revision>
  <cp:lastPrinted>2022-11-06T05:19:21Z</cp:lastPrinted>
  <dcterms:created xsi:type="dcterms:W3CDTF">2012-09-04T11:33:36Z</dcterms:created>
  <dcterms:modified xsi:type="dcterms:W3CDTF">2024-01-22T03:48:42Z</dcterms:modified>
</cp:coreProperties>
</file>