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handoutMasterIdLst>
    <p:handoutMasterId r:id="rId22"/>
  </p:handoutMasterIdLst>
  <p:sldIdLst>
    <p:sldId id="953" r:id="rId2"/>
    <p:sldId id="907" r:id="rId3"/>
    <p:sldId id="969" r:id="rId4"/>
    <p:sldId id="995" r:id="rId5"/>
    <p:sldId id="996" r:id="rId6"/>
    <p:sldId id="980" r:id="rId7"/>
    <p:sldId id="998" r:id="rId8"/>
    <p:sldId id="985" r:id="rId9"/>
    <p:sldId id="999" r:id="rId10"/>
    <p:sldId id="990" r:id="rId11"/>
    <p:sldId id="983" r:id="rId12"/>
    <p:sldId id="1004" r:id="rId13"/>
    <p:sldId id="1000" r:id="rId14"/>
    <p:sldId id="970" r:id="rId15"/>
    <p:sldId id="1002" r:id="rId16"/>
    <p:sldId id="1003" r:id="rId17"/>
    <p:sldId id="1001" r:id="rId18"/>
    <p:sldId id="988" r:id="rId19"/>
    <p:sldId id="289" r:id="rId20"/>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FF"/>
    <a:srgbClr val="003399"/>
    <a:srgbClr val="E6E6E6"/>
    <a:srgbClr val="0070C0"/>
    <a:srgbClr val="4D8357"/>
    <a:srgbClr val="005800"/>
    <a:srgbClr val="008400"/>
    <a:srgbClr val="FDCC6D"/>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33" autoAdjust="0"/>
    <p:restoredTop sz="91732" autoAdjust="0"/>
  </p:normalViewPr>
  <p:slideViewPr>
    <p:cSldViewPr>
      <p:cViewPr varScale="1">
        <p:scale>
          <a:sx n="96" d="100"/>
          <a:sy n="96" d="100"/>
        </p:scale>
        <p:origin x="852" y="72"/>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2024/1/23</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pPr/>
              <a:t>2024/1/23</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2501384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EEB30B2B-8DAF-4635-9F01-0B9C458933E3}" type="datetime1">
              <a:rPr lang="zh-CN" altLang="en-US" smtClean="0"/>
              <a:t>2024/1/23</a:t>
            </a:fld>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733552" y="6356351"/>
            <a:ext cx="4738712" cy="365125"/>
          </a:xfrm>
        </p:spPr>
        <p:txBody>
          <a:bodyPr/>
          <a:lstStyle>
            <a:lvl1pPr>
              <a:defRPr>
                <a:solidFill>
                  <a:schemeClr val="tx1"/>
                </a:solidFill>
              </a:defRPr>
            </a:lvl1pPr>
          </a:lstStyle>
          <a:p>
            <a:r>
              <a:rPr lang="en-US" altLang="zh-CN"/>
              <a:t>CEPC Accelerator TDR International Review</a:t>
            </a:r>
            <a:endParaRPr lang="zh-CN" altLang="en-US" dirty="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464813" y="1149119"/>
            <a:ext cx="10972800" cy="5178684"/>
          </a:xfrm>
        </p:spPr>
        <p:txBody>
          <a:bodyPr>
            <a:normAutofit/>
          </a:bodyPr>
          <a:lstStyle>
            <a:lvl1pPr>
              <a:lnSpc>
                <a:spcPct val="100000"/>
              </a:lnSpc>
              <a:spcBef>
                <a:spcPts val="600"/>
              </a:spcBef>
              <a:spcAft>
                <a:spcPts val="0"/>
              </a:spcAft>
              <a:buClr>
                <a:srgbClr val="FFC000"/>
              </a:buClr>
              <a:buSzPct val="80000"/>
              <a:buFont typeface="Wingdings" pitchFamily="2" charset="2"/>
              <a:buChar char="n"/>
              <a:defRPr sz="2400" b="0" baseline="0">
                <a:latin typeface="+mn-lt"/>
                <a:ea typeface="微软雅黑" pitchFamily="34" charset="-122"/>
                <a:cs typeface="Times New Roman" panose="02020603050405020304" pitchFamily="18" charset="0"/>
              </a:defRPr>
            </a:lvl1pPr>
            <a:lvl2pPr>
              <a:defRPr sz="2000" baseline="0">
                <a:latin typeface="+mn-lt"/>
                <a:ea typeface="微软雅黑" pitchFamily="34" charset="-122"/>
                <a:cs typeface="Times New Roman" panose="02020603050405020304" pitchFamily="18" charset="0"/>
              </a:defRPr>
            </a:lvl2pPr>
            <a:lvl3pPr>
              <a:defRPr sz="2000" baseline="0">
                <a:latin typeface="+mn-lt"/>
                <a:cs typeface="Times New Roman" panose="02020603050405020304" pitchFamily="18" charset="0"/>
              </a:defRPr>
            </a:lvl3pPr>
            <a:lvl4pPr>
              <a:defRPr sz="1800" baseline="0">
                <a:latin typeface="+mn-lt"/>
                <a:cs typeface="Times New Roman" panose="02020603050405020304" pitchFamily="18" charset="0"/>
              </a:defRPr>
            </a:lvl4pPr>
            <a:lvl5pPr>
              <a:defRPr sz="1800" baseline="0">
                <a:latin typeface="+mn-lt"/>
                <a:cs typeface="Times New Roman" panose="02020603050405020304" pitchFamily="18"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ACAB315D-5845-4E10-96EE-900B6420E4E9}" type="datetime1">
              <a:rPr lang="zh-CN" altLang="en-US" smtClean="0"/>
              <a:t>2024/1/23</a:t>
            </a:fld>
            <a:endParaRPr lang="zh-CN" altLang="en-US"/>
          </a:p>
        </p:txBody>
      </p:sp>
      <p:sp>
        <p:nvSpPr>
          <p:cNvPr id="2" name="标题 1"/>
          <p:cNvSpPr>
            <a:spLocks noGrp="1"/>
          </p:cNvSpPr>
          <p:nvPr>
            <p:ph type="title" hasCustomPrompt="1"/>
          </p:nvPr>
        </p:nvSpPr>
        <p:spPr>
          <a:xfrm>
            <a:off x="335360" y="160260"/>
            <a:ext cx="10763325" cy="725470"/>
          </a:xfrm>
        </p:spPr>
        <p:txBody>
          <a:bodyPr>
            <a:normAutofit/>
          </a:bodyPr>
          <a:lstStyle>
            <a:lvl1pPr algn="l">
              <a:defRPr sz="4000" b="1" baseline="0">
                <a:solidFill>
                  <a:srgbClr val="C00000"/>
                </a:solidFill>
                <a:effectLst>
                  <a:outerShdw blurRad="38100" dist="38100" dir="2700000" algn="tl">
                    <a:srgbClr val="000000">
                      <a:alpha val="43137"/>
                    </a:srgbClr>
                  </a:outerShdw>
                </a:effectLst>
                <a:latin typeface="+mj-lt"/>
                <a:ea typeface="微软雅黑" pitchFamily="34" charset="-122"/>
                <a:cs typeface="Arial" panose="020B0604020202020204" pitchFamily="34" charset="0"/>
              </a:defRPr>
            </a:lvl1pPr>
          </a:lstStyle>
          <a:p>
            <a:r>
              <a:rPr lang="en-US" altLang="zh-CN" dirty="0"/>
              <a:t>Title</a:t>
            </a:r>
            <a:endParaRPr lang="zh-CN" altLang="en-US" dirty="0"/>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5" name="页脚占位符 4"/>
          <p:cNvSpPr>
            <a:spLocks noGrp="1"/>
          </p:cNvSpPr>
          <p:nvPr>
            <p:ph type="ftr" sz="quarter" idx="11"/>
          </p:nvPr>
        </p:nvSpPr>
        <p:spPr>
          <a:xfrm>
            <a:off x="3586586" y="6386391"/>
            <a:ext cx="5040560" cy="354977"/>
          </a:xfrm>
        </p:spPr>
        <p:txBody>
          <a:bodyPr/>
          <a:lstStyle>
            <a:lvl1pPr>
              <a:defRPr lang="en-US" altLang="zh-CN" sz="1600" b="0" i="0" smtClean="0">
                <a:effectLst/>
              </a:defRPr>
            </a:lvl1pPr>
          </a:lstStyle>
          <a:p>
            <a:r>
              <a:rPr lang="en-US" dirty="0"/>
              <a:t>IAS Program on High Energy Physics (HEP 2024)</a:t>
            </a:r>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E8D2C3-E4EE-4507-8B92-8AE7B7B616F4}" type="datetime1">
              <a:rPr lang="zh-CN" altLang="en-US" smtClean="0"/>
              <a:t>2024/1/23</a:t>
            </a:fld>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6" name="页脚占位符 4"/>
          <p:cNvSpPr>
            <a:spLocks noGrp="1"/>
          </p:cNvSpPr>
          <p:nvPr>
            <p:ph type="ftr" sz="quarter" idx="11"/>
          </p:nvPr>
        </p:nvSpPr>
        <p:spPr>
          <a:xfrm>
            <a:off x="3586586" y="6386391"/>
            <a:ext cx="5040560" cy="354977"/>
          </a:xfrm>
        </p:spPr>
        <p:txBody>
          <a:bodyPr/>
          <a:lstStyle/>
          <a:p>
            <a:r>
              <a:rPr lang="en-US" altLang="zh-CN"/>
              <a:t>CEPC Accelerator TDR International Review</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62D92942-8651-4956-B7C0-A7B74FFC6096}" type="datetime1">
              <a:rPr lang="zh-CN" altLang="en-US" smtClean="0"/>
              <a:t>2024/1/23</a:t>
            </a:fld>
            <a:endParaRPr lang="zh-CN" altLang="en-US"/>
          </a:p>
        </p:txBody>
      </p:sp>
      <p:sp>
        <p:nvSpPr>
          <p:cNvPr id="5" name="Footer Placeholder 4"/>
          <p:cNvSpPr>
            <a:spLocks noGrp="1"/>
          </p:cNvSpPr>
          <p:nvPr>
            <p:ph type="ftr" sz="quarter" idx="11"/>
          </p:nvPr>
        </p:nvSpPr>
        <p:spPr/>
        <p:txBody>
          <a:bodyPr/>
          <a:lstStyle/>
          <a:p>
            <a:r>
              <a:rPr lang="en-US" altLang="zh-CN"/>
              <a:t>CEPC Accelerator TDR International Review</a:t>
            </a:r>
            <a:endParaRPr lang="zh-CN" altLang="en-US"/>
          </a:p>
        </p:txBody>
      </p:sp>
      <p:sp>
        <p:nvSpPr>
          <p:cNvPr id="6" name="Slide Number Placeholder 5"/>
          <p:cNvSpPr>
            <a:spLocks noGrp="1"/>
          </p:cNvSpPr>
          <p:nvPr>
            <p:ph type="sldNum" sz="quarter" idx="12"/>
          </p:nvPr>
        </p:nvSpPr>
        <p:spPr/>
        <p:txBody>
          <a:bodyPr/>
          <a:lstStyle/>
          <a:p>
            <a:fld id="{27F552FA-C358-4F70-9CE8-3E41459FCE36}" type="slidenum">
              <a:rPr lang="zh-CN" altLang="en-US" smtClean="0"/>
              <a:t>‹#›</a:t>
            </a:fld>
            <a:endParaRPr lang="zh-CN" altLang="en-US"/>
          </a:p>
        </p:txBody>
      </p:sp>
      <p:sp>
        <p:nvSpPr>
          <p:cNvPr id="7" name="Title 6"/>
          <p:cNvSpPr>
            <a:spLocks noGrp="1"/>
          </p:cNvSpPr>
          <p:nvPr>
            <p:ph type="title"/>
          </p:nvPr>
        </p:nvSpPr>
        <p:spPr/>
        <p:txBody>
          <a:bodyPr/>
          <a:lstStyle/>
          <a:p>
            <a:r>
              <a:rPr lang="en-US" altLang="zh-CN"/>
              <a:t>Click to edit Master title style</a:t>
            </a:r>
            <a:endParaRPr lang="zh-CN" altLang="en-US"/>
          </a:p>
        </p:txBody>
      </p:sp>
    </p:spTree>
    <p:extLst>
      <p:ext uri="{BB962C8B-B14F-4D97-AF65-F5344CB8AC3E}">
        <p14:creationId xmlns:p14="http://schemas.microsoft.com/office/powerpoint/2010/main" val="6896756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1CE2C9-0858-40D0-852F-2215466EB8FC}" type="datetime1">
              <a:rPr lang="zh-CN" altLang="en-US" smtClean="0"/>
              <a:t>2024/1/23</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dirty="0"/>
              <a:t>CEPC Accelerator TDR International Review</a:t>
            </a:r>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5" r:id="rId3"/>
    <p:sldLayoutId id="2147483674" r:id="rId4"/>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emf"/><Relationship Id="rId4" Type="http://schemas.openxmlformats.org/officeDocument/2006/relationships/image" Target="../media/image25.emf"/></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3" descr="8d5d924e275b0c7f58feed1244176003"/>
          <p:cNvPicPr>
            <a:picLocks noChangeAspect="1"/>
          </p:cNvPicPr>
          <p:nvPr/>
        </p:nvPicPr>
        <p:blipFill rotWithShape="1">
          <a:blip r:embed="rId2"/>
          <a:srcRect t="28679" b="6192"/>
          <a:stretch/>
        </p:blipFill>
        <p:spPr>
          <a:xfrm>
            <a:off x="635" y="0"/>
            <a:ext cx="12191365" cy="2118283"/>
          </a:xfrm>
          <a:prstGeom prst="rect">
            <a:avLst/>
          </a:prstGeom>
        </p:spPr>
      </p:pic>
      <p:sp>
        <p:nvSpPr>
          <p:cNvPr id="6" name="标题 3"/>
          <p:cNvSpPr txBox="1">
            <a:spLocks/>
          </p:cNvSpPr>
          <p:nvPr/>
        </p:nvSpPr>
        <p:spPr>
          <a:xfrm>
            <a:off x="335360" y="2480570"/>
            <a:ext cx="11247040"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4800" dirty="0">
                <a:solidFill>
                  <a:srgbClr val="C00000"/>
                </a:solidFill>
              </a:rPr>
              <a:t> CEPC Collider Magnet Development in EDR</a:t>
            </a:r>
            <a:endParaRPr lang="zh-CN" altLang="en-US" sz="7200" dirty="0">
              <a:solidFill>
                <a:srgbClr val="C00000"/>
              </a:solidFill>
            </a:endParaRPr>
          </a:p>
        </p:txBody>
      </p:sp>
      <p:sp>
        <p:nvSpPr>
          <p:cNvPr id="7" name="文本框 7">
            <a:extLst>
              <a:ext uri="{FF2B5EF4-FFF2-40B4-BE49-F238E27FC236}">
                <a16:creationId xmlns:a16="http://schemas.microsoft.com/office/drawing/2014/main" id="{785816F2-AEF2-4FFE-A0DA-84B4490709A4}"/>
              </a:ext>
            </a:extLst>
          </p:cNvPr>
          <p:cNvSpPr txBox="1"/>
          <p:nvPr/>
        </p:nvSpPr>
        <p:spPr>
          <a:xfrm>
            <a:off x="2711250" y="3940882"/>
            <a:ext cx="7345190" cy="1077218"/>
          </a:xfrm>
          <a:prstGeom prst="rect">
            <a:avLst/>
          </a:prstGeom>
          <a:noFill/>
        </p:spPr>
        <p:txBody>
          <a:bodyPr wrap="square" rtlCol="0">
            <a:spAutoFit/>
          </a:bodyPr>
          <a:lstStyle/>
          <a:p>
            <a:pPr algn="ctr">
              <a:lnSpc>
                <a:spcPct val="80000"/>
              </a:lnSpc>
            </a:pPr>
            <a:r>
              <a:rPr lang="en-US" altLang="zh-CN" sz="2800" dirty="0">
                <a:latin typeface="Times New Roman" panose="02020603050405020304" pitchFamily="18" charset="0"/>
                <a:ea typeface="微软雅黑" panose="020B0503020204020204" pitchFamily="34" charset="-122"/>
              </a:rPr>
              <a:t>Mei Yang,</a:t>
            </a:r>
            <a:r>
              <a:rPr lang="zh-CN" altLang="en-US" sz="2800" dirty="0">
                <a:latin typeface="Times New Roman" panose="02020603050405020304" pitchFamily="18" charset="0"/>
                <a:ea typeface="微软雅黑" panose="020B0503020204020204" pitchFamily="34" charset="-122"/>
              </a:rPr>
              <a:t> </a:t>
            </a:r>
            <a:r>
              <a:rPr lang="en-US" altLang="zh-CN" sz="2800" dirty="0">
                <a:latin typeface="Times New Roman" panose="02020603050405020304" pitchFamily="18" charset="0"/>
                <a:ea typeface="微软雅黑" panose="020B0503020204020204" pitchFamily="34" charset="-122"/>
              </a:rPr>
              <a:t>Fusan Chen, </a:t>
            </a:r>
            <a:r>
              <a:rPr lang="en-US" altLang="zh-CN" sz="2800" dirty="0" err="1">
                <a:latin typeface="Times New Roman" panose="02020603050405020304" pitchFamily="18" charset="0"/>
                <a:ea typeface="微软雅黑" panose="020B0503020204020204" pitchFamily="34" charset="-122"/>
              </a:rPr>
              <a:t>Xianjing</a:t>
            </a:r>
            <a:r>
              <a:rPr lang="en-US" altLang="zh-CN" sz="2800" dirty="0">
                <a:latin typeface="Times New Roman" panose="02020603050405020304" pitchFamily="18" charset="0"/>
                <a:ea typeface="微软雅黑" panose="020B0503020204020204" pitchFamily="34" charset="-122"/>
              </a:rPr>
              <a:t> Sun, Wen Kang</a:t>
            </a:r>
          </a:p>
          <a:p>
            <a:pPr algn="ctr">
              <a:lnSpc>
                <a:spcPct val="80000"/>
              </a:lnSpc>
            </a:pPr>
            <a:endParaRPr lang="en-US" altLang="zh-CN" sz="2800" dirty="0">
              <a:latin typeface="Times New Roman" panose="02020603050405020304" pitchFamily="18" charset="0"/>
              <a:ea typeface="微软雅黑" panose="020B0503020204020204" pitchFamily="34" charset="-122"/>
            </a:endParaRPr>
          </a:p>
          <a:p>
            <a:pPr algn="ctr">
              <a:lnSpc>
                <a:spcPct val="80000"/>
              </a:lnSpc>
            </a:pPr>
            <a:r>
              <a:rPr lang="en-US" altLang="zh-CN" sz="2400" dirty="0">
                <a:latin typeface="Times New Roman" panose="02020603050405020304" pitchFamily="18" charset="0"/>
                <a:ea typeface="微软雅黑" panose="020B0503020204020204" pitchFamily="34" charset="-122"/>
              </a:rPr>
              <a:t>On behalf of CEPC Magnet Group</a:t>
            </a:r>
          </a:p>
        </p:txBody>
      </p:sp>
      <p:sp>
        <p:nvSpPr>
          <p:cNvPr id="9" name="TextBox 8"/>
          <p:cNvSpPr txBox="1"/>
          <p:nvPr/>
        </p:nvSpPr>
        <p:spPr>
          <a:xfrm>
            <a:off x="635" y="6457890"/>
            <a:ext cx="12191365" cy="338554"/>
          </a:xfrm>
          <a:prstGeom prst="rect">
            <a:avLst/>
          </a:prstGeom>
          <a:solidFill>
            <a:schemeClr val="accent1"/>
          </a:solidFill>
        </p:spPr>
        <p:txBody>
          <a:bodyPr wrap="square" rtlCol="0">
            <a:spAutoFit/>
          </a:bodyPr>
          <a:lstStyle/>
          <a:p>
            <a:pPr algn="ctr"/>
            <a:r>
              <a:rPr lang="en-US" altLang="zh-CN" sz="1600" dirty="0">
                <a:solidFill>
                  <a:srgbClr val="FFFFFF"/>
                </a:solidFill>
                <a:latin typeface="Arial" panose="020B0604020202020204" pitchFamily="34" charset="0"/>
                <a:cs typeface="Arial" panose="020B0604020202020204" pitchFamily="34" charset="0"/>
              </a:rPr>
              <a:t>22-25. Jan. 2024,HKUST, IAS Program on High Energy Physics (HEP 2024)</a:t>
            </a:r>
            <a:endParaRPr lang="zh-CN" altLang="en-US" sz="1600" dirty="0">
              <a:solidFill>
                <a:srgbClr val="FFFFFF"/>
              </a:solidFill>
              <a:latin typeface="Arial" panose="020B0604020202020204" pitchFamily="34" charset="0"/>
              <a:cs typeface="Arial" panose="020B0604020202020204" pitchFamily="34" charset="0"/>
            </a:endParaRPr>
          </a:p>
        </p:txBody>
      </p:sp>
      <p:pic>
        <p:nvPicPr>
          <p:cNvPr id="10" name="Picture 2" descr="C:\Users\Administrator\Desktop\111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342" y="35979"/>
            <a:ext cx="1548428" cy="912600"/>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6363" y="5398314"/>
            <a:ext cx="3552825" cy="672912"/>
          </a:xfrm>
          <a:prstGeom prst="rect">
            <a:avLst/>
          </a:prstGeom>
        </p:spPr>
      </p:pic>
      <p:pic>
        <p:nvPicPr>
          <p:cNvPr id="13" name="图片 12">
            <a:extLst>
              <a:ext uri="{FF2B5EF4-FFF2-40B4-BE49-F238E27FC236}">
                <a16:creationId xmlns:a16="http://schemas.microsoft.com/office/drawing/2014/main" id="{E91F783A-F68E-43A0-B9F7-70C8717CC56F}"/>
              </a:ext>
            </a:extLst>
          </p:cNvPr>
          <p:cNvPicPr>
            <a:picLocks noChangeAspect="1"/>
          </p:cNvPicPr>
          <p:nvPr/>
        </p:nvPicPr>
        <p:blipFill>
          <a:blip r:embed="rId5"/>
          <a:stretch>
            <a:fillRect/>
          </a:stretch>
        </p:blipFill>
        <p:spPr>
          <a:xfrm>
            <a:off x="9287996" y="0"/>
            <a:ext cx="2904004" cy="762100"/>
          </a:xfrm>
          <a:prstGeom prst="rect">
            <a:avLst/>
          </a:prstGeom>
        </p:spPr>
      </p:pic>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952A931B-9BEB-4143-B196-68FEC2793DE2}"/>
              </a:ext>
            </a:extLst>
          </p:cNvPr>
          <p:cNvSpPr>
            <a:spLocks noGrp="1"/>
          </p:cNvSpPr>
          <p:nvPr>
            <p:ph idx="1"/>
          </p:nvPr>
        </p:nvSpPr>
        <p:spPr/>
        <p:txBody>
          <a:bodyPr/>
          <a:lstStyle/>
          <a:p>
            <a:r>
              <a:rPr lang="en-US" altLang="zh-CN" dirty="0"/>
              <a:t>Magnet prototypes for the main dipole and quadrupole magnet are done in TDR. Field performance has been verified.</a:t>
            </a:r>
          </a:p>
          <a:p>
            <a:endParaRPr lang="en-US" altLang="zh-CN" dirty="0"/>
          </a:p>
          <a:p>
            <a:r>
              <a:rPr lang="en-US" altLang="zh-CN" dirty="0"/>
              <a:t>Some aspects are not so good and there maybe over design or drawbacks. Further optimization is still on to meet the new physical requirements and apply the latest technologies or materials. </a:t>
            </a:r>
          </a:p>
          <a:p>
            <a:endParaRPr lang="en-US" altLang="zh-CN" dirty="0"/>
          </a:p>
          <a:p>
            <a:pPr lvl="1"/>
            <a:endParaRPr lang="en-US" altLang="zh-CN" dirty="0"/>
          </a:p>
          <a:p>
            <a:endParaRPr lang="zh-CN" altLang="en-US" dirty="0"/>
          </a:p>
        </p:txBody>
      </p:sp>
      <p:sp>
        <p:nvSpPr>
          <p:cNvPr id="3" name="标题 2">
            <a:extLst>
              <a:ext uri="{FF2B5EF4-FFF2-40B4-BE49-F238E27FC236}">
                <a16:creationId xmlns:a16="http://schemas.microsoft.com/office/drawing/2014/main" id="{A9F8525E-DF99-43B9-94CC-F5DCC4C67D8E}"/>
              </a:ext>
            </a:extLst>
          </p:cNvPr>
          <p:cNvSpPr>
            <a:spLocks noGrp="1"/>
          </p:cNvSpPr>
          <p:nvPr>
            <p:ph type="title"/>
          </p:nvPr>
        </p:nvSpPr>
        <p:spPr/>
        <p:txBody>
          <a:bodyPr/>
          <a:lstStyle/>
          <a:p>
            <a:r>
              <a:rPr lang="en-US" altLang="zh-CN" dirty="0"/>
              <a:t>Magnet design and optimization in EDR</a:t>
            </a:r>
            <a:endParaRPr lang="zh-CN" altLang="en-US" dirty="0"/>
          </a:p>
        </p:txBody>
      </p:sp>
      <p:sp>
        <p:nvSpPr>
          <p:cNvPr id="4" name="页脚占位符 3">
            <a:extLst>
              <a:ext uri="{FF2B5EF4-FFF2-40B4-BE49-F238E27FC236}">
                <a16:creationId xmlns:a16="http://schemas.microsoft.com/office/drawing/2014/main" id="{BCA50C75-EB02-45AA-8B3D-B77EE031C536}"/>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3AD5A6F1-264B-44FA-B407-1D3D36753E15}"/>
              </a:ext>
            </a:extLst>
          </p:cNvPr>
          <p:cNvSpPr>
            <a:spLocks noGrp="1"/>
          </p:cNvSpPr>
          <p:nvPr>
            <p:ph type="sldNum" sz="quarter" idx="12"/>
          </p:nvPr>
        </p:nvSpPr>
        <p:spPr/>
        <p:txBody>
          <a:bodyPr/>
          <a:lstStyle/>
          <a:p>
            <a:fld id="{F15E9139-A00B-4B2A-98A6-095DC08F1345}" type="slidenum">
              <a:rPr lang="zh-CN" altLang="en-US" smtClean="0"/>
              <a:pPr/>
              <a:t>10</a:t>
            </a:fld>
            <a:endParaRPr lang="zh-CN" altLang="en-US"/>
          </a:p>
        </p:txBody>
      </p:sp>
    </p:spTree>
    <p:extLst>
      <p:ext uri="{BB962C8B-B14F-4D97-AF65-F5344CB8AC3E}">
        <p14:creationId xmlns:p14="http://schemas.microsoft.com/office/powerpoint/2010/main" val="2373534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F2880A1-2DDA-4915-89D5-68FAA125B581}"/>
              </a:ext>
            </a:extLst>
          </p:cNvPr>
          <p:cNvSpPr>
            <a:spLocks noGrp="1"/>
          </p:cNvSpPr>
          <p:nvPr>
            <p:ph idx="1"/>
          </p:nvPr>
        </p:nvSpPr>
        <p:spPr>
          <a:xfrm>
            <a:off x="191624" y="1080592"/>
            <a:ext cx="11117587" cy="5178684"/>
          </a:xfrm>
        </p:spPr>
        <p:txBody>
          <a:bodyPr>
            <a:normAutofit lnSpcReduction="10000"/>
          </a:bodyPr>
          <a:lstStyle/>
          <a:p>
            <a:r>
              <a:rPr lang="en-US" altLang="zh-CN" b="1" dirty="0"/>
              <a:t>DAD design and optimization</a:t>
            </a:r>
          </a:p>
          <a:p>
            <a:pPr marL="540000" lvl="1" indent="-216000"/>
            <a:r>
              <a:rPr lang="en-US" altLang="zh-CN" sz="2200" dirty="0"/>
              <a:t>Core materials comparison:</a:t>
            </a:r>
            <a:r>
              <a:rPr lang="zh-CN" altLang="en-US" sz="2200" dirty="0"/>
              <a:t> </a:t>
            </a:r>
            <a:r>
              <a:rPr lang="en-US" altLang="zh-CN" sz="2200" dirty="0"/>
              <a:t>DT4(E),</a:t>
            </a:r>
            <a:r>
              <a:rPr lang="zh-CN" altLang="en-US" sz="2200" dirty="0"/>
              <a:t> </a:t>
            </a:r>
            <a:r>
              <a:rPr lang="en-US" altLang="zh-CN" sz="2200" dirty="0"/>
              <a:t>DT4,</a:t>
            </a:r>
            <a:r>
              <a:rPr lang="zh-CN" altLang="en-US" sz="2200" dirty="0"/>
              <a:t> </a:t>
            </a:r>
            <a:r>
              <a:rPr lang="en-US" altLang="zh-CN" sz="2200" dirty="0"/>
              <a:t>low</a:t>
            </a:r>
            <a:r>
              <a:rPr lang="zh-CN" altLang="en-US" sz="2200" dirty="0"/>
              <a:t> </a:t>
            </a:r>
            <a:r>
              <a:rPr lang="en-US" altLang="zh-CN" sz="2200" dirty="0"/>
              <a:t>carbon steel,…</a:t>
            </a:r>
          </a:p>
          <a:p>
            <a:pPr marL="940050" lvl="2" indent="-216000"/>
            <a:r>
              <a:rPr lang="en-US" altLang="zh-CN" sz="1800" dirty="0"/>
              <a:t>As the field is very low in DAD, high permeability of core material is not a key problem. Low carbon steel with lower performance can be used as the core which is very cheap.</a:t>
            </a:r>
          </a:p>
          <a:p>
            <a:pPr marL="540000" lvl="1" indent="-216000"/>
            <a:r>
              <a:rPr lang="en-US" altLang="zh-CN" sz="2200" dirty="0"/>
              <a:t>Magnetic optimization with uniform flux in the iron</a:t>
            </a:r>
          </a:p>
          <a:p>
            <a:pPr marL="940050" lvl="2" indent="-216000"/>
            <a:r>
              <a:rPr lang="en-US" altLang="zh-CN" sz="1800" dirty="0"/>
              <a:t>Less sensitive to the material</a:t>
            </a:r>
          </a:p>
          <a:p>
            <a:pPr marL="540000" lvl="1" indent="-216000"/>
            <a:r>
              <a:rPr lang="en-US" altLang="zh-CN" sz="2200" dirty="0"/>
              <a:t>Mechanical optimization and balance</a:t>
            </a:r>
          </a:p>
          <a:p>
            <a:pPr marL="940050" lvl="2" indent="-216000"/>
            <a:r>
              <a:rPr lang="en-US" altLang="zh-CN" dirty="0"/>
              <a:t>Core length selection</a:t>
            </a:r>
            <a:r>
              <a:rPr lang="en-US" altLang="zh-CN" sz="2100" dirty="0"/>
              <a:t>	</a:t>
            </a:r>
          </a:p>
          <a:p>
            <a:pPr marL="1397250" lvl="3" indent="-216000"/>
            <a:r>
              <a:rPr lang="en-US" altLang="zh-CN" dirty="0"/>
              <a:t>Related to vacuum chamber and mechanics</a:t>
            </a:r>
          </a:p>
          <a:p>
            <a:pPr marL="940050" lvl="2" indent="-216000"/>
            <a:r>
              <a:rPr lang="en-US" altLang="zh-CN" dirty="0"/>
              <a:t>Mechanical tolerance distribution</a:t>
            </a:r>
          </a:p>
          <a:p>
            <a:pPr marL="940050" lvl="2" indent="-216000"/>
            <a:r>
              <a:rPr lang="en-US" altLang="zh-CN" dirty="0"/>
              <a:t>Radiation related design</a:t>
            </a:r>
          </a:p>
          <a:p>
            <a:pPr marL="940050" lvl="2" indent="-216000"/>
            <a:r>
              <a:rPr lang="en-US" altLang="zh-CN" dirty="0"/>
              <a:t>Supports number and yoke deformation</a:t>
            </a:r>
          </a:p>
          <a:p>
            <a:pPr marL="940050" lvl="2" indent="-216000"/>
            <a:r>
              <a:rPr lang="en-US" altLang="zh-CN" dirty="0"/>
              <a:t>Compromise field quality and production cost</a:t>
            </a:r>
          </a:p>
          <a:p>
            <a:pPr marL="1397250" lvl="3" indent="-216000"/>
            <a:r>
              <a:rPr lang="en-US" altLang="zh-CN" dirty="0"/>
              <a:t>Machining errors</a:t>
            </a:r>
          </a:p>
          <a:p>
            <a:pPr marL="1397250" lvl="3" indent="-216000"/>
            <a:r>
              <a:rPr lang="en-US" altLang="zh-CN" dirty="0"/>
              <a:t>Assembly tolerances</a:t>
            </a:r>
          </a:p>
          <a:p>
            <a:pPr lvl="3"/>
            <a:endParaRPr lang="en-US" altLang="zh-CN" sz="1400" dirty="0"/>
          </a:p>
          <a:p>
            <a:pPr lvl="1"/>
            <a:endParaRPr lang="en-US" altLang="zh-CN" sz="1600" dirty="0"/>
          </a:p>
          <a:p>
            <a:endParaRPr lang="zh-CN" altLang="en-US" dirty="0"/>
          </a:p>
        </p:txBody>
      </p:sp>
      <p:sp>
        <p:nvSpPr>
          <p:cNvPr id="3" name="标题 2">
            <a:extLst>
              <a:ext uri="{FF2B5EF4-FFF2-40B4-BE49-F238E27FC236}">
                <a16:creationId xmlns:a16="http://schemas.microsoft.com/office/drawing/2014/main" id="{D0D756D6-7EFF-48ED-8157-B3181537B291}"/>
              </a:ext>
            </a:extLst>
          </p:cNvPr>
          <p:cNvSpPr>
            <a:spLocks noGrp="1"/>
          </p:cNvSpPr>
          <p:nvPr>
            <p:ph type="title"/>
          </p:nvPr>
        </p:nvSpPr>
        <p:spPr/>
        <p:txBody>
          <a:bodyPr/>
          <a:lstStyle/>
          <a:p>
            <a:r>
              <a:rPr lang="en-US" altLang="zh-CN" dirty="0"/>
              <a:t>Magnet design and optimization in EDR-2</a:t>
            </a:r>
          </a:p>
        </p:txBody>
      </p:sp>
      <p:sp>
        <p:nvSpPr>
          <p:cNvPr id="4" name="页脚占位符 3">
            <a:extLst>
              <a:ext uri="{FF2B5EF4-FFF2-40B4-BE49-F238E27FC236}">
                <a16:creationId xmlns:a16="http://schemas.microsoft.com/office/drawing/2014/main" id="{800956F4-5390-4A4B-8E5A-F55D5BDA4FF8}"/>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D9298A3E-D090-4C2E-B1EE-5F0D563FCC19}"/>
              </a:ext>
            </a:extLst>
          </p:cNvPr>
          <p:cNvSpPr>
            <a:spLocks noGrp="1"/>
          </p:cNvSpPr>
          <p:nvPr>
            <p:ph type="sldNum" sz="quarter" idx="12"/>
          </p:nvPr>
        </p:nvSpPr>
        <p:spPr/>
        <p:txBody>
          <a:bodyPr/>
          <a:lstStyle/>
          <a:p>
            <a:fld id="{F15E9139-A00B-4B2A-98A6-095DC08F1345}" type="slidenum">
              <a:rPr lang="zh-CN" altLang="en-US" smtClean="0"/>
              <a:pPr/>
              <a:t>11</a:t>
            </a:fld>
            <a:endParaRPr lang="zh-CN" altLang="en-US" dirty="0"/>
          </a:p>
        </p:txBody>
      </p:sp>
      <p:pic>
        <p:nvPicPr>
          <p:cNvPr id="7" name="图片 6">
            <a:extLst>
              <a:ext uri="{FF2B5EF4-FFF2-40B4-BE49-F238E27FC236}">
                <a16:creationId xmlns:a16="http://schemas.microsoft.com/office/drawing/2014/main" id="{6A467B25-9C7C-48B6-9BF9-D6BCD01B633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84069" y="4189447"/>
            <a:ext cx="3423040" cy="1299679"/>
          </a:xfrm>
          <a:prstGeom prst="rect">
            <a:avLst/>
          </a:prstGeom>
          <a:noFill/>
        </p:spPr>
      </p:pic>
      <p:pic>
        <p:nvPicPr>
          <p:cNvPr id="8" name="图片 7">
            <a:extLst>
              <a:ext uri="{FF2B5EF4-FFF2-40B4-BE49-F238E27FC236}">
                <a16:creationId xmlns:a16="http://schemas.microsoft.com/office/drawing/2014/main" id="{CBBF0553-8B63-463E-A9C7-C7E1B30098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07109" y="4040780"/>
            <a:ext cx="2390348" cy="1802871"/>
          </a:xfrm>
          <a:prstGeom prst="rect">
            <a:avLst/>
          </a:prstGeom>
        </p:spPr>
      </p:pic>
      <p:sp>
        <p:nvSpPr>
          <p:cNvPr id="9" name="文本框 8">
            <a:extLst>
              <a:ext uri="{FF2B5EF4-FFF2-40B4-BE49-F238E27FC236}">
                <a16:creationId xmlns:a16="http://schemas.microsoft.com/office/drawing/2014/main" id="{CD2306A1-3FBE-4323-BD55-559760AB89CB}"/>
              </a:ext>
            </a:extLst>
          </p:cNvPr>
          <p:cNvSpPr txBox="1"/>
          <p:nvPr/>
        </p:nvSpPr>
        <p:spPr>
          <a:xfrm>
            <a:off x="8425869" y="6007490"/>
            <a:ext cx="2432845" cy="369332"/>
          </a:xfrm>
          <a:prstGeom prst="rect">
            <a:avLst/>
          </a:prstGeom>
          <a:noFill/>
        </p:spPr>
        <p:txBody>
          <a:bodyPr wrap="none" rtlCol="0">
            <a:spAutoFit/>
          </a:bodyPr>
          <a:lstStyle/>
          <a:p>
            <a:r>
              <a:rPr lang="en-US" altLang="zh-CN" dirty="0"/>
              <a:t>Ref: </a:t>
            </a:r>
            <a:r>
              <a:rPr lang="en-US" altLang="zh-CN" dirty="0" err="1"/>
              <a:t>Haijing</a:t>
            </a:r>
            <a:r>
              <a:rPr lang="en-US" altLang="zh-CN" dirty="0"/>
              <a:t> Wang’s talk</a:t>
            </a:r>
            <a:endParaRPr lang="zh-CN" altLang="en-US" dirty="0"/>
          </a:p>
        </p:txBody>
      </p:sp>
      <p:sp>
        <p:nvSpPr>
          <p:cNvPr id="10" name="文本框 9">
            <a:extLst>
              <a:ext uri="{FF2B5EF4-FFF2-40B4-BE49-F238E27FC236}">
                <a16:creationId xmlns:a16="http://schemas.microsoft.com/office/drawing/2014/main" id="{2A2AA650-6311-4AF4-8318-FECA3A00BC17}"/>
              </a:ext>
            </a:extLst>
          </p:cNvPr>
          <p:cNvSpPr txBox="1"/>
          <p:nvPr/>
        </p:nvSpPr>
        <p:spPr>
          <a:xfrm>
            <a:off x="7006942" y="5487503"/>
            <a:ext cx="2520280" cy="369332"/>
          </a:xfrm>
          <a:prstGeom prst="rect">
            <a:avLst/>
          </a:prstGeom>
          <a:noFill/>
        </p:spPr>
        <p:txBody>
          <a:bodyPr wrap="square" rtlCol="0">
            <a:spAutoFit/>
          </a:bodyPr>
          <a:lstStyle/>
          <a:p>
            <a:r>
              <a:rPr lang="en-US" dirty="0"/>
              <a:t>Dipole support in TDR</a:t>
            </a:r>
          </a:p>
        </p:txBody>
      </p:sp>
    </p:spTree>
    <p:extLst>
      <p:ext uri="{BB962C8B-B14F-4D97-AF65-F5344CB8AC3E}">
        <p14:creationId xmlns:p14="http://schemas.microsoft.com/office/powerpoint/2010/main" val="325796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C67339F-2CD2-44C4-A169-A818416311B1}"/>
              </a:ext>
            </a:extLst>
          </p:cNvPr>
          <p:cNvSpPr>
            <a:spLocks noGrp="1"/>
          </p:cNvSpPr>
          <p:nvPr>
            <p:ph idx="1"/>
          </p:nvPr>
        </p:nvSpPr>
        <p:spPr/>
        <p:txBody>
          <a:bodyPr/>
          <a:lstStyle/>
          <a:p>
            <a:r>
              <a:rPr lang="en-US" altLang="zh-CN" b="1" dirty="0"/>
              <a:t>DAQ design and optimization</a:t>
            </a:r>
          </a:p>
          <a:p>
            <a:pPr lvl="1"/>
            <a:r>
              <a:rPr lang="en-US" altLang="zh-CN" dirty="0"/>
              <a:t>Yoke shape optimization with equal magnetic reluctance on four poles of each aperture</a:t>
            </a:r>
          </a:p>
          <a:p>
            <a:pPr lvl="1"/>
            <a:r>
              <a:rPr lang="en-US" altLang="zh-CN" dirty="0"/>
              <a:t>Magnetic center shift studies</a:t>
            </a:r>
          </a:p>
          <a:p>
            <a:pPr lvl="1"/>
            <a:r>
              <a:rPr lang="en-US" altLang="zh-CN" dirty="0"/>
              <a:t>Mechanical structure design of 3m long laminated sheets</a:t>
            </a:r>
          </a:p>
          <a:p>
            <a:pPr lvl="2"/>
            <a:r>
              <a:rPr lang="en-US" altLang="zh-CN" dirty="0"/>
              <a:t>With strong stiffness and rigidity</a:t>
            </a:r>
          </a:p>
          <a:p>
            <a:pPr lvl="2"/>
            <a:r>
              <a:rPr lang="en-US" altLang="zh-CN" dirty="0"/>
              <a:t>Easy stacking and assembly</a:t>
            </a:r>
          </a:p>
          <a:p>
            <a:pPr lvl="2"/>
            <a:r>
              <a:rPr lang="en-US" altLang="zh-CN" dirty="0"/>
              <a:t>Radiation shielding to be considered</a:t>
            </a:r>
          </a:p>
          <a:p>
            <a:pPr lvl="1"/>
            <a:r>
              <a:rPr lang="en-US" altLang="zh-CN" dirty="0"/>
              <a:t>Field compensation method</a:t>
            </a:r>
          </a:p>
          <a:p>
            <a:pPr lvl="2"/>
            <a:r>
              <a:rPr lang="en-US" altLang="zh-CN" dirty="0"/>
              <a:t>Tolerance control</a:t>
            </a:r>
          </a:p>
          <a:p>
            <a:pPr lvl="2"/>
            <a:r>
              <a:rPr lang="en-US" altLang="zh-CN" dirty="0"/>
              <a:t>Batch magnets need easy field shimming method</a:t>
            </a:r>
          </a:p>
          <a:p>
            <a:endParaRPr lang="zh-CN" altLang="en-US" dirty="0"/>
          </a:p>
        </p:txBody>
      </p:sp>
      <p:sp>
        <p:nvSpPr>
          <p:cNvPr id="3" name="标题 2">
            <a:extLst>
              <a:ext uri="{FF2B5EF4-FFF2-40B4-BE49-F238E27FC236}">
                <a16:creationId xmlns:a16="http://schemas.microsoft.com/office/drawing/2014/main" id="{7E74BD4D-0F1E-4F08-AAB2-A8CDAA798D6C}"/>
              </a:ext>
            </a:extLst>
          </p:cNvPr>
          <p:cNvSpPr>
            <a:spLocks noGrp="1"/>
          </p:cNvSpPr>
          <p:nvPr>
            <p:ph type="title"/>
          </p:nvPr>
        </p:nvSpPr>
        <p:spPr/>
        <p:txBody>
          <a:bodyPr/>
          <a:lstStyle/>
          <a:p>
            <a:r>
              <a:rPr lang="en-US" altLang="zh-CN" dirty="0"/>
              <a:t>Magnet design and optimization in EDR-3</a:t>
            </a:r>
            <a:endParaRPr lang="zh-CN" altLang="en-US" dirty="0"/>
          </a:p>
        </p:txBody>
      </p:sp>
      <p:sp>
        <p:nvSpPr>
          <p:cNvPr id="4" name="页脚占位符 3">
            <a:extLst>
              <a:ext uri="{FF2B5EF4-FFF2-40B4-BE49-F238E27FC236}">
                <a16:creationId xmlns:a16="http://schemas.microsoft.com/office/drawing/2014/main" id="{F1DE18E3-C785-4F14-9745-9646B8064135}"/>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AB537FFA-A8A1-4853-BD9D-7882E5333177}"/>
              </a:ext>
            </a:extLst>
          </p:cNvPr>
          <p:cNvSpPr>
            <a:spLocks noGrp="1"/>
          </p:cNvSpPr>
          <p:nvPr>
            <p:ph type="sldNum" sz="quarter" idx="12"/>
          </p:nvPr>
        </p:nvSpPr>
        <p:spPr/>
        <p:txBody>
          <a:bodyPr/>
          <a:lstStyle/>
          <a:p>
            <a:fld id="{F15E9139-A00B-4B2A-98A6-095DC08F1345}" type="slidenum">
              <a:rPr lang="zh-CN" altLang="en-US" smtClean="0"/>
              <a:pPr/>
              <a:t>12</a:t>
            </a:fld>
            <a:endParaRPr lang="zh-CN" altLang="en-US"/>
          </a:p>
        </p:txBody>
      </p:sp>
      <p:pic>
        <p:nvPicPr>
          <p:cNvPr id="6" name="图片 5">
            <a:extLst>
              <a:ext uri="{FF2B5EF4-FFF2-40B4-BE49-F238E27FC236}">
                <a16:creationId xmlns:a16="http://schemas.microsoft.com/office/drawing/2014/main" id="{11855296-30E0-4F4B-8531-E9BD6FB2DB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96200" y="2169000"/>
            <a:ext cx="2674736" cy="2520000"/>
          </a:xfrm>
          <a:prstGeom prst="rect">
            <a:avLst/>
          </a:prstGeom>
        </p:spPr>
      </p:pic>
    </p:spTree>
    <p:extLst>
      <p:ext uri="{BB962C8B-B14F-4D97-AF65-F5344CB8AC3E}">
        <p14:creationId xmlns:p14="http://schemas.microsoft.com/office/powerpoint/2010/main" val="114445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EBFF74C-034C-483A-AA45-19F15A904269}"/>
              </a:ext>
            </a:extLst>
          </p:cNvPr>
          <p:cNvSpPr>
            <a:spLocks noGrp="1"/>
          </p:cNvSpPr>
          <p:nvPr>
            <p:ph idx="1"/>
          </p:nvPr>
        </p:nvSpPr>
        <p:spPr>
          <a:xfrm>
            <a:off x="464813" y="1149118"/>
            <a:ext cx="10972800" cy="5376225"/>
          </a:xfrm>
        </p:spPr>
        <p:txBody>
          <a:bodyPr>
            <a:normAutofit lnSpcReduction="10000"/>
          </a:bodyPr>
          <a:lstStyle/>
          <a:p>
            <a:r>
              <a:rPr lang="en-US" altLang="zh-CN" b="1" dirty="0"/>
              <a:t>Sextupole design and optimization</a:t>
            </a:r>
          </a:p>
          <a:p>
            <a:pPr lvl="1"/>
            <a:r>
              <a:rPr lang="en-US" altLang="zh-CN" dirty="0"/>
              <a:t>Two </a:t>
            </a:r>
            <a:r>
              <a:rPr lang="en-US" altLang="zh-CN" dirty="0" err="1"/>
              <a:t>sextupoles</a:t>
            </a:r>
            <a:r>
              <a:rPr lang="en-US" altLang="zh-CN" dirty="0"/>
              <a:t> are arranged side by side with narrow space in X direction.</a:t>
            </a:r>
          </a:p>
          <a:p>
            <a:pPr lvl="1"/>
            <a:r>
              <a:rPr lang="en-US" altLang="zh-CN" dirty="0"/>
              <a:t>High gradient with long and slender figure</a:t>
            </a:r>
          </a:p>
          <a:p>
            <a:pPr lvl="1"/>
            <a:r>
              <a:rPr lang="en-US" altLang="zh-CN" dirty="0"/>
              <a:t>Copper coils are used for space saving</a:t>
            </a:r>
          </a:p>
          <a:p>
            <a:pPr lvl="1"/>
            <a:r>
              <a:rPr lang="en-US" altLang="zh-CN" dirty="0"/>
              <a:t>Mechanical design requires careful design</a:t>
            </a:r>
          </a:p>
          <a:p>
            <a:pPr lvl="1"/>
            <a:endParaRPr lang="en-US" altLang="zh-CN" dirty="0"/>
          </a:p>
          <a:p>
            <a:pPr lvl="1"/>
            <a:endParaRPr lang="en-US" altLang="zh-CN" dirty="0"/>
          </a:p>
          <a:p>
            <a:r>
              <a:rPr lang="en-US" altLang="zh-CN" b="1" dirty="0"/>
              <a:t>Other aspects should be considered</a:t>
            </a:r>
          </a:p>
          <a:p>
            <a:pPr lvl="1"/>
            <a:r>
              <a:rPr lang="en-US" altLang="zh-CN" dirty="0"/>
              <a:t>Both DAD and DAQ with open sides where leakage field  is existed, which affects the surrounding components, such as the vacuum, BMP, supports, etc.  The field shielding or protection is of concern.</a:t>
            </a:r>
          </a:p>
          <a:p>
            <a:pPr lvl="1"/>
            <a:r>
              <a:rPr lang="en-US" altLang="zh-CN" dirty="0"/>
              <a:t>Busbars interconnection experiment between different cores need to be welding in site.</a:t>
            </a:r>
          </a:p>
          <a:p>
            <a:pPr lvl="1"/>
            <a:r>
              <a:rPr lang="en-US" altLang="zh-CN" dirty="0"/>
              <a:t>Power and energy saving technologies are crucial for CEPC. The selection of wire type (Cu or Al) is comprehensively evaluated based on the magnet construction cost, operating time, operating energy, and electricity price of the CEPC site location, especially for the quadrupoles.</a:t>
            </a:r>
          </a:p>
          <a:p>
            <a:pPr lvl="1"/>
            <a:r>
              <a:rPr lang="en-US" altLang="zh-CN" dirty="0"/>
              <a:t>Field measurement method for convenient for long magnets</a:t>
            </a:r>
          </a:p>
          <a:p>
            <a:pPr lvl="1"/>
            <a:endParaRPr lang="en-US" altLang="zh-CN" dirty="0"/>
          </a:p>
          <a:p>
            <a:pPr lvl="1"/>
            <a:endParaRPr lang="en-US" altLang="zh-CN" dirty="0"/>
          </a:p>
          <a:p>
            <a:endParaRPr lang="zh-CN" altLang="en-US" dirty="0"/>
          </a:p>
        </p:txBody>
      </p:sp>
      <p:sp>
        <p:nvSpPr>
          <p:cNvPr id="3" name="标题 2">
            <a:extLst>
              <a:ext uri="{FF2B5EF4-FFF2-40B4-BE49-F238E27FC236}">
                <a16:creationId xmlns:a16="http://schemas.microsoft.com/office/drawing/2014/main" id="{789CE586-7B59-453C-8451-0E222F0F2F3C}"/>
              </a:ext>
            </a:extLst>
          </p:cNvPr>
          <p:cNvSpPr>
            <a:spLocks noGrp="1"/>
          </p:cNvSpPr>
          <p:nvPr>
            <p:ph type="title"/>
          </p:nvPr>
        </p:nvSpPr>
        <p:spPr/>
        <p:txBody>
          <a:bodyPr/>
          <a:lstStyle/>
          <a:p>
            <a:r>
              <a:rPr lang="en-US" altLang="zh-CN" dirty="0"/>
              <a:t>Magnet design and optimization in EDR-4</a:t>
            </a:r>
            <a:endParaRPr lang="zh-CN" altLang="en-US" dirty="0"/>
          </a:p>
        </p:txBody>
      </p:sp>
      <p:sp>
        <p:nvSpPr>
          <p:cNvPr id="4" name="页脚占位符 3">
            <a:extLst>
              <a:ext uri="{FF2B5EF4-FFF2-40B4-BE49-F238E27FC236}">
                <a16:creationId xmlns:a16="http://schemas.microsoft.com/office/drawing/2014/main" id="{6E2F3C28-E3CB-4BBC-BC38-2B833A12B33A}"/>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017DC3AA-768D-4C19-9BAF-03E59777F6EC}"/>
              </a:ext>
            </a:extLst>
          </p:cNvPr>
          <p:cNvSpPr>
            <a:spLocks noGrp="1"/>
          </p:cNvSpPr>
          <p:nvPr>
            <p:ph type="sldNum" sz="quarter" idx="12"/>
          </p:nvPr>
        </p:nvSpPr>
        <p:spPr/>
        <p:txBody>
          <a:bodyPr/>
          <a:lstStyle/>
          <a:p>
            <a:fld id="{F15E9139-A00B-4B2A-98A6-095DC08F1345}" type="slidenum">
              <a:rPr lang="zh-CN" altLang="en-US" smtClean="0"/>
              <a:pPr/>
              <a:t>13</a:t>
            </a:fld>
            <a:endParaRPr lang="zh-CN" altLang="en-US"/>
          </a:p>
        </p:txBody>
      </p:sp>
      <p:pic>
        <p:nvPicPr>
          <p:cNvPr id="6" name="图片 5">
            <a:extLst>
              <a:ext uri="{FF2B5EF4-FFF2-40B4-BE49-F238E27FC236}">
                <a16:creationId xmlns:a16="http://schemas.microsoft.com/office/drawing/2014/main" id="{4822CBFE-B27B-4658-BCAA-8FBFA1256587}"/>
              </a:ext>
            </a:extLst>
          </p:cNvPr>
          <p:cNvPicPr>
            <a:picLocks noChangeAspect="1"/>
          </p:cNvPicPr>
          <p:nvPr/>
        </p:nvPicPr>
        <p:blipFill>
          <a:blip r:embed="rId2"/>
          <a:stretch>
            <a:fillRect/>
          </a:stretch>
        </p:blipFill>
        <p:spPr>
          <a:xfrm>
            <a:off x="6960096" y="1916832"/>
            <a:ext cx="3073841" cy="1728192"/>
          </a:xfrm>
          <a:prstGeom prst="rect">
            <a:avLst/>
          </a:prstGeom>
        </p:spPr>
      </p:pic>
    </p:spTree>
    <p:extLst>
      <p:ext uri="{BB962C8B-B14F-4D97-AF65-F5344CB8AC3E}">
        <p14:creationId xmlns:p14="http://schemas.microsoft.com/office/powerpoint/2010/main" val="1461193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C895979-5925-45EC-9824-77721D8CA5A9}"/>
              </a:ext>
            </a:extLst>
          </p:cNvPr>
          <p:cNvSpPr>
            <a:spLocks noGrp="1"/>
          </p:cNvSpPr>
          <p:nvPr>
            <p:ph idx="1"/>
          </p:nvPr>
        </p:nvSpPr>
        <p:spPr/>
        <p:txBody>
          <a:bodyPr>
            <a:normAutofit/>
          </a:bodyPr>
          <a:lstStyle/>
          <a:p>
            <a:r>
              <a:rPr lang="en-US" altLang="zh-CN" b="1" dirty="0"/>
              <a:t>Magnet prototype construction plans in EDR</a:t>
            </a:r>
          </a:p>
          <a:p>
            <a:pPr lvl="1"/>
            <a:r>
              <a:rPr lang="en-US" altLang="zh-CN" dirty="0"/>
              <a:t>After further optimization and iterative design, three kinds of full scale main magnets will be built for further verification</a:t>
            </a:r>
          </a:p>
          <a:p>
            <a:pPr lvl="2"/>
            <a:r>
              <a:rPr lang="en-US" altLang="zh-CN" dirty="0"/>
              <a:t>DAD with more general or cheap steel materials </a:t>
            </a:r>
          </a:p>
          <a:p>
            <a:pPr lvl="2"/>
            <a:r>
              <a:rPr lang="en-US" altLang="zh-CN" dirty="0"/>
              <a:t>Full scale DAQ </a:t>
            </a:r>
          </a:p>
          <a:p>
            <a:pPr lvl="2"/>
            <a:r>
              <a:rPr lang="en-US" altLang="zh-CN" dirty="0"/>
              <a:t>Full scale sextupole magnet</a:t>
            </a:r>
          </a:p>
          <a:p>
            <a:r>
              <a:rPr lang="en-US" altLang="zh-CN" dirty="0"/>
              <a:t> </a:t>
            </a:r>
            <a:r>
              <a:rPr lang="en-US" altLang="zh-CN" b="1" dirty="0"/>
              <a:t>Research on efficient batch production and field measurement</a:t>
            </a:r>
          </a:p>
          <a:p>
            <a:pPr lvl="1"/>
            <a:r>
              <a:rPr lang="en-US" altLang="zh-CN" dirty="0"/>
              <a:t>Large scale manufacturing with more than 35000 magnet elements</a:t>
            </a:r>
          </a:p>
          <a:p>
            <a:pPr lvl="1"/>
            <a:r>
              <a:rPr lang="en-US" altLang="zh-CN" dirty="0"/>
              <a:t>Allows the magnet components production on flow lines, including the stacking process, welding, assembly,</a:t>
            </a:r>
            <a:r>
              <a:rPr lang="zh-CN" altLang="en-US" dirty="0"/>
              <a:t> </a:t>
            </a:r>
            <a:r>
              <a:rPr lang="en-US" altLang="zh-CN" dirty="0"/>
              <a:t>size checking, coil winding, machining, etc.</a:t>
            </a:r>
          </a:p>
          <a:p>
            <a:pPr lvl="1"/>
            <a:r>
              <a:rPr lang="en-US" altLang="zh-CN" dirty="0"/>
              <a:t>Field measurements are</a:t>
            </a:r>
            <a:r>
              <a:rPr lang="zh-CN" altLang="en-US" dirty="0"/>
              <a:t> </a:t>
            </a:r>
            <a:r>
              <a:rPr lang="en-US" altLang="zh-CN" dirty="0"/>
              <a:t>also hard tasks and time taking. Fixed measurement task and modular measurement process is very important.</a:t>
            </a:r>
            <a:endParaRPr lang="zh-CN" altLang="en-US" dirty="0"/>
          </a:p>
        </p:txBody>
      </p:sp>
      <p:sp>
        <p:nvSpPr>
          <p:cNvPr id="3" name="标题 2">
            <a:extLst>
              <a:ext uri="{FF2B5EF4-FFF2-40B4-BE49-F238E27FC236}">
                <a16:creationId xmlns:a16="http://schemas.microsoft.com/office/drawing/2014/main" id="{778B6E90-0FF4-469E-AD90-584E4EB2BDE6}"/>
              </a:ext>
            </a:extLst>
          </p:cNvPr>
          <p:cNvSpPr>
            <a:spLocks noGrp="1"/>
          </p:cNvSpPr>
          <p:nvPr>
            <p:ph type="title"/>
          </p:nvPr>
        </p:nvSpPr>
        <p:spPr/>
        <p:txBody>
          <a:bodyPr/>
          <a:lstStyle/>
          <a:p>
            <a:r>
              <a:rPr lang="en-US" altLang="zh-CN" dirty="0"/>
              <a:t>Plans on CEPC Collider Magnets in EDR</a:t>
            </a:r>
            <a:endParaRPr lang="zh-CN" altLang="en-US" dirty="0"/>
          </a:p>
        </p:txBody>
      </p:sp>
      <p:sp>
        <p:nvSpPr>
          <p:cNvPr id="4" name="页脚占位符 3">
            <a:extLst>
              <a:ext uri="{FF2B5EF4-FFF2-40B4-BE49-F238E27FC236}">
                <a16:creationId xmlns:a16="http://schemas.microsoft.com/office/drawing/2014/main" id="{E7618845-039B-4AF1-855A-73307076A9B2}"/>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52C34A1F-58E9-4B2B-A769-3265E234B45E}"/>
              </a:ext>
            </a:extLst>
          </p:cNvPr>
          <p:cNvSpPr>
            <a:spLocks noGrp="1"/>
          </p:cNvSpPr>
          <p:nvPr>
            <p:ph type="sldNum" sz="quarter" idx="12"/>
          </p:nvPr>
        </p:nvSpPr>
        <p:spPr/>
        <p:txBody>
          <a:bodyPr/>
          <a:lstStyle/>
          <a:p>
            <a:fld id="{F15E9139-A00B-4B2A-98A6-095DC08F1345}" type="slidenum">
              <a:rPr lang="zh-CN" altLang="en-US" smtClean="0"/>
              <a:pPr/>
              <a:t>14</a:t>
            </a:fld>
            <a:endParaRPr lang="zh-CN" altLang="en-US"/>
          </a:p>
        </p:txBody>
      </p:sp>
    </p:spTree>
    <p:extLst>
      <p:ext uri="{BB962C8B-B14F-4D97-AF65-F5344CB8AC3E}">
        <p14:creationId xmlns:p14="http://schemas.microsoft.com/office/powerpoint/2010/main" val="310101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CD3EE1C-DB1E-46BA-B882-919BBA8C771A}"/>
              </a:ext>
            </a:extLst>
          </p:cNvPr>
          <p:cNvSpPr>
            <a:spLocks noGrp="1"/>
          </p:cNvSpPr>
          <p:nvPr>
            <p:ph idx="1"/>
          </p:nvPr>
        </p:nvSpPr>
        <p:spPr>
          <a:xfrm>
            <a:off x="335360" y="1159411"/>
            <a:ext cx="11175803" cy="5178684"/>
          </a:xfrm>
        </p:spPr>
        <p:txBody>
          <a:bodyPr/>
          <a:lstStyle/>
          <a:p>
            <a:r>
              <a:rPr lang="en-US" altLang="zh-CN" dirty="0"/>
              <a:t>As such a large scale facility, every efficient strategy needs to be adopted to save time and reduce cost. Automatic control, AI and robot is on the way.</a:t>
            </a:r>
          </a:p>
          <a:p>
            <a:r>
              <a:rPr lang="en-US" altLang="zh-CN" dirty="0"/>
              <a:t>Accelerator magnets are nonstandard products. But there is a relatively standardized and fixed production process.</a:t>
            </a:r>
          </a:p>
          <a:p>
            <a:r>
              <a:rPr lang="en-US" altLang="zh-CN" dirty="0"/>
              <a:t>Key components of warm magnets and main process flows</a:t>
            </a:r>
          </a:p>
          <a:p>
            <a:pPr lvl="1"/>
            <a:r>
              <a:rPr lang="en-US" altLang="zh-CN" b="1" dirty="0">
                <a:solidFill>
                  <a:srgbClr val="0000FF"/>
                </a:solidFill>
              </a:rPr>
              <a:t>Core</a:t>
            </a:r>
            <a:r>
              <a:rPr lang="en-US" altLang="zh-CN" dirty="0"/>
              <a:t>: laminated or solid</a:t>
            </a:r>
          </a:p>
          <a:p>
            <a:pPr lvl="2"/>
            <a:r>
              <a:rPr lang="en-US" altLang="zh-CN" dirty="0"/>
              <a:t>Punching sheet, </a:t>
            </a:r>
            <a:r>
              <a:rPr lang="en-US" altLang="zh-CN" b="1" dirty="0">
                <a:solidFill>
                  <a:srgbClr val="C00000"/>
                </a:solidFill>
              </a:rPr>
              <a:t>stacking process</a:t>
            </a:r>
            <a:r>
              <a:rPr lang="en-US" altLang="zh-CN" dirty="0"/>
              <a:t>, machining, assembly, welding,…</a:t>
            </a:r>
          </a:p>
          <a:p>
            <a:pPr lvl="1"/>
            <a:r>
              <a:rPr lang="en-US" altLang="zh-CN" b="1" dirty="0">
                <a:solidFill>
                  <a:srgbClr val="0000FF"/>
                </a:solidFill>
              </a:rPr>
              <a:t>Coils</a:t>
            </a:r>
            <a:r>
              <a:rPr lang="en-US" altLang="zh-CN" dirty="0"/>
              <a:t>: wire winding or busbar coils</a:t>
            </a:r>
          </a:p>
          <a:p>
            <a:pPr lvl="2"/>
            <a:r>
              <a:rPr lang="en-US" altLang="zh-CN" dirty="0"/>
              <a:t>Insulation wrapping, </a:t>
            </a:r>
            <a:r>
              <a:rPr lang="en-US" altLang="zh-CN" b="1" dirty="0">
                <a:solidFill>
                  <a:srgbClr val="C00000"/>
                </a:solidFill>
              </a:rPr>
              <a:t>winding</a:t>
            </a:r>
            <a:r>
              <a:rPr lang="en-US" altLang="zh-CN" dirty="0"/>
              <a:t>, fixing, welding, …</a:t>
            </a:r>
          </a:p>
          <a:p>
            <a:pPr lvl="1"/>
            <a:r>
              <a:rPr lang="en-US" altLang="zh-CN" dirty="0"/>
              <a:t>Connectors and support</a:t>
            </a:r>
          </a:p>
          <a:p>
            <a:pPr lvl="1"/>
            <a:r>
              <a:rPr lang="en-US" altLang="zh-CN" dirty="0"/>
              <a:t>Painting and packing</a:t>
            </a:r>
          </a:p>
          <a:p>
            <a:pPr lvl="1"/>
            <a:r>
              <a:rPr lang="en-US" altLang="zh-CN" dirty="0"/>
              <a:t>…</a:t>
            </a:r>
          </a:p>
          <a:p>
            <a:endParaRPr lang="zh-CN" altLang="en-US" dirty="0"/>
          </a:p>
        </p:txBody>
      </p:sp>
      <p:sp>
        <p:nvSpPr>
          <p:cNvPr id="3" name="标题 2">
            <a:extLst>
              <a:ext uri="{FF2B5EF4-FFF2-40B4-BE49-F238E27FC236}">
                <a16:creationId xmlns:a16="http://schemas.microsoft.com/office/drawing/2014/main" id="{0A8BE6E3-F2BD-4B18-95FC-A9CEC4300239}"/>
              </a:ext>
            </a:extLst>
          </p:cNvPr>
          <p:cNvSpPr>
            <a:spLocks noGrp="1"/>
          </p:cNvSpPr>
          <p:nvPr>
            <p:ph type="title"/>
          </p:nvPr>
        </p:nvSpPr>
        <p:spPr/>
        <p:txBody>
          <a:bodyPr/>
          <a:lstStyle/>
          <a:p>
            <a:r>
              <a:rPr lang="en-US" altLang="zh-CN" dirty="0"/>
              <a:t>Automatic production line on magnet </a:t>
            </a:r>
            <a:endParaRPr lang="zh-CN" altLang="en-US" dirty="0"/>
          </a:p>
        </p:txBody>
      </p:sp>
      <p:sp>
        <p:nvSpPr>
          <p:cNvPr id="5" name="灯片编号占位符 4">
            <a:extLst>
              <a:ext uri="{FF2B5EF4-FFF2-40B4-BE49-F238E27FC236}">
                <a16:creationId xmlns:a16="http://schemas.microsoft.com/office/drawing/2014/main" id="{FEA6136A-B488-4199-A523-057B740A7270}"/>
              </a:ext>
            </a:extLst>
          </p:cNvPr>
          <p:cNvSpPr>
            <a:spLocks noGrp="1"/>
          </p:cNvSpPr>
          <p:nvPr>
            <p:ph type="sldNum" sz="quarter" idx="12"/>
          </p:nvPr>
        </p:nvSpPr>
        <p:spPr/>
        <p:txBody>
          <a:bodyPr/>
          <a:lstStyle/>
          <a:p>
            <a:fld id="{F15E9139-A00B-4B2A-98A6-095DC08F1345}" type="slidenum">
              <a:rPr lang="zh-CN" altLang="en-US" smtClean="0"/>
              <a:pPr/>
              <a:t>15</a:t>
            </a:fld>
            <a:endParaRPr lang="zh-CN" altLang="en-US"/>
          </a:p>
        </p:txBody>
      </p:sp>
    </p:spTree>
    <p:extLst>
      <p:ext uri="{BB962C8B-B14F-4D97-AF65-F5344CB8AC3E}">
        <p14:creationId xmlns:p14="http://schemas.microsoft.com/office/powerpoint/2010/main" val="1883539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B7FC79D9-E647-42EE-9B75-B5737FE22CF4}"/>
              </a:ext>
            </a:extLst>
          </p:cNvPr>
          <p:cNvPicPr>
            <a:picLocks noChangeAspect="1"/>
          </p:cNvPicPr>
          <p:nvPr/>
        </p:nvPicPr>
        <p:blipFill rotWithShape="1">
          <a:blip r:embed="rId2"/>
          <a:srcRect l="4148" t="7729" r="4869" b="10032"/>
          <a:stretch/>
        </p:blipFill>
        <p:spPr>
          <a:xfrm>
            <a:off x="3309934" y="2821722"/>
            <a:ext cx="8666922" cy="3826566"/>
          </a:xfrm>
          <a:prstGeom prst="rect">
            <a:avLst/>
          </a:prstGeom>
        </p:spPr>
      </p:pic>
      <p:sp>
        <p:nvSpPr>
          <p:cNvPr id="2" name="内容占位符 1">
            <a:extLst>
              <a:ext uri="{FF2B5EF4-FFF2-40B4-BE49-F238E27FC236}">
                <a16:creationId xmlns:a16="http://schemas.microsoft.com/office/drawing/2014/main" id="{36F8729E-748E-42C5-9DC3-26FC1A6DDBB7}"/>
              </a:ext>
            </a:extLst>
          </p:cNvPr>
          <p:cNvSpPr>
            <a:spLocks noGrp="1"/>
          </p:cNvSpPr>
          <p:nvPr>
            <p:ph idx="1"/>
          </p:nvPr>
        </p:nvSpPr>
        <p:spPr>
          <a:xfrm>
            <a:off x="335360" y="1177667"/>
            <a:ext cx="11641496" cy="5178684"/>
          </a:xfrm>
        </p:spPr>
        <p:txBody>
          <a:bodyPr/>
          <a:lstStyle/>
          <a:p>
            <a:r>
              <a:rPr lang="en-US" altLang="zh-CN" dirty="0"/>
              <a:t>Focus the automatic production line on multipole magnets whose quantity is very large. The baseline of multipoles is laminated core. Stacking the laminated sheets is the key step for automatic production.</a:t>
            </a:r>
          </a:p>
          <a:p>
            <a:r>
              <a:rPr lang="en-US" altLang="zh-CN" dirty="0"/>
              <a:t> Customized components can be ordered and produced by the manufacturer. Product oriented components and standardized components are preferred.</a:t>
            </a:r>
          </a:p>
          <a:p>
            <a:pPr lvl="1"/>
            <a:r>
              <a:rPr lang="en-US" altLang="zh-CN" dirty="0"/>
              <a:t>Lamination sheets: punching, blending, deburring, trimming, weighing, etc.</a:t>
            </a:r>
          </a:p>
          <a:p>
            <a:pPr lvl="1"/>
            <a:r>
              <a:rPr lang="en-US" altLang="zh-CN" dirty="0"/>
              <a:t>Insulated conductor wires with fiber glasses or </a:t>
            </a:r>
            <a:r>
              <a:rPr lang="en-US" altLang="zh-CN" dirty="0" err="1"/>
              <a:t>kapton</a:t>
            </a:r>
            <a:r>
              <a:rPr lang="en-US" altLang="zh-CN" dirty="0"/>
              <a:t> tapes.</a:t>
            </a:r>
          </a:p>
          <a:p>
            <a:pPr lvl="1"/>
            <a:r>
              <a:rPr lang="en-US" altLang="zh-CN" dirty="0"/>
              <a:t>Standard water joints and cable terminals</a:t>
            </a:r>
          </a:p>
          <a:p>
            <a:pPr lvl="1"/>
            <a:r>
              <a:rPr lang="en-US" altLang="zh-CN" dirty="0"/>
              <a:t>…</a:t>
            </a:r>
          </a:p>
          <a:p>
            <a:pPr lvl="1"/>
            <a:endParaRPr lang="en-US" altLang="zh-CN" dirty="0"/>
          </a:p>
          <a:p>
            <a:pPr lvl="8"/>
            <a:endParaRPr lang="zh-CN" altLang="en-US" dirty="0"/>
          </a:p>
        </p:txBody>
      </p:sp>
      <p:sp>
        <p:nvSpPr>
          <p:cNvPr id="3" name="标题 2">
            <a:extLst>
              <a:ext uri="{FF2B5EF4-FFF2-40B4-BE49-F238E27FC236}">
                <a16:creationId xmlns:a16="http://schemas.microsoft.com/office/drawing/2014/main" id="{630E025A-560E-49A9-A60C-B18237DA0D14}"/>
              </a:ext>
            </a:extLst>
          </p:cNvPr>
          <p:cNvSpPr>
            <a:spLocks noGrp="1"/>
          </p:cNvSpPr>
          <p:nvPr>
            <p:ph type="title"/>
          </p:nvPr>
        </p:nvSpPr>
        <p:spPr/>
        <p:txBody>
          <a:bodyPr/>
          <a:lstStyle/>
          <a:p>
            <a:r>
              <a:rPr lang="en-US" altLang="zh-CN" dirty="0"/>
              <a:t>Automatic production line on magnet-2</a:t>
            </a:r>
            <a:endParaRPr lang="zh-CN" altLang="en-US" dirty="0"/>
          </a:p>
        </p:txBody>
      </p:sp>
      <p:sp>
        <p:nvSpPr>
          <p:cNvPr id="4" name="页脚占位符 3">
            <a:extLst>
              <a:ext uri="{FF2B5EF4-FFF2-40B4-BE49-F238E27FC236}">
                <a16:creationId xmlns:a16="http://schemas.microsoft.com/office/drawing/2014/main" id="{0B5A242A-FB9F-4A15-AEED-9F566ABE5C93}"/>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5726E0B9-CDE9-4142-950A-F4257F67B14D}"/>
              </a:ext>
            </a:extLst>
          </p:cNvPr>
          <p:cNvSpPr>
            <a:spLocks noGrp="1"/>
          </p:cNvSpPr>
          <p:nvPr>
            <p:ph type="sldNum" sz="quarter" idx="12"/>
          </p:nvPr>
        </p:nvSpPr>
        <p:spPr>
          <a:xfrm>
            <a:off x="8737600" y="6356351"/>
            <a:ext cx="2844800" cy="365125"/>
          </a:xfrm>
        </p:spPr>
        <p:txBody>
          <a:bodyPr/>
          <a:lstStyle/>
          <a:p>
            <a:fld id="{F15E9139-A00B-4B2A-98A6-095DC08F1345}" type="slidenum">
              <a:rPr lang="zh-CN" altLang="en-US" smtClean="0"/>
              <a:pPr/>
              <a:t>16</a:t>
            </a:fld>
            <a:endParaRPr lang="zh-CN" altLang="en-US" dirty="0"/>
          </a:p>
        </p:txBody>
      </p:sp>
      <p:sp>
        <p:nvSpPr>
          <p:cNvPr id="6" name="文本框 5">
            <a:extLst>
              <a:ext uri="{FF2B5EF4-FFF2-40B4-BE49-F238E27FC236}">
                <a16:creationId xmlns:a16="http://schemas.microsoft.com/office/drawing/2014/main" id="{F3567892-84FC-4763-80CF-8CFFD667DF3D}"/>
              </a:ext>
            </a:extLst>
          </p:cNvPr>
          <p:cNvSpPr txBox="1"/>
          <p:nvPr/>
        </p:nvSpPr>
        <p:spPr>
          <a:xfrm>
            <a:off x="10451982" y="4970601"/>
            <a:ext cx="935064" cy="369332"/>
          </a:xfrm>
          <a:prstGeom prst="rect">
            <a:avLst/>
          </a:prstGeom>
          <a:noFill/>
        </p:spPr>
        <p:txBody>
          <a:bodyPr wrap="none" rtlCol="0">
            <a:spAutoFit/>
          </a:bodyPr>
          <a:lstStyle/>
          <a:p>
            <a:r>
              <a:rPr lang="en-US" altLang="zh-CN" dirty="0"/>
              <a:t>W. Kang</a:t>
            </a:r>
            <a:endParaRPr lang="zh-CN" altLang="en-US" dirty="0"/>
          </a:p>
        </p:txBody>
      </p:sp>
    </p:spTree>
    <p:extLst>
      <p:ext uri="{BB962C8B-B14F-4D97-AF65-F5344CB8AC3E}">
        <p14:creationId xmlns:p14="http://schemas.microsoft.com/office/powerpoint/2010/main" val="2276240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1CCC91D-DB23-4C12-8723-D1A34713221A}"/>
              </a:ext>
            </a:extLst>
          </p:cNvPr>
          <p:cNvSpPr>
            <a:spLocks noGrp="1"/>
          </p:cNvSpPr>
          <p:nvPr>
            <p:ph idx="1"/>
          </p:nvPr>
        </p:nvSpPr>
        <p:spPr>
          <a:xfrm>
            <a:off x="335360" y="1177667"/>
            <a:ext cx="11132021" cy="5178684"/>
          </a:xfrm>
        </p:spPr>
        <p:txBody>
          <a:bodyPr>
            <a:normAutofit lnSpcReduction="10000"/>
          </a:bodyPr>
          <a:lstStyle/>
          <a:p>
            <a:r>
              <a:rPr lang="en-US" altLang="zh-CN" dirty="0"/>
              <a:t>Experiences in HEPS storage ring</a:t>
            </a:r>
          </a:p>
          <a:p>
            <a:pPr lvl="1"/>
            <a:r>
              <a:rPr lang="en-US" altLang="zh-CN" dirty="0"/>
              <a:t>~1800 magnets, including 240 DL, 672 HGQ, 294 Offset quad, 294 Sext,96 Oct and 192 FC. </a:t>
            </a:r>
          </a:p>
          <a:p>
            <a:pPr lvl="1"/>
            <a:r>
              <a:rPr lang="en-US" altLang="zh-CN" dirty="0"/>
              <a:t>Field measurement systems in PAPS: 1 NMR,2 Hall probe, 2 RCS based on CMM and 1 SSW.</a:t>
            </a:r>
          </a:p>
          <a:p>
            <a:pPr lvl="1"/>
            <a:r>
              <a:rPr lang="en-US" altLang="zh-CN" dirty="0"/>
              <a:t>1000 quads measurement finished in 2 RCS for one year,  about 4~5 magnets/day.</a:t>
            </a:r>
          </a:p>
          <a:p>
            <a:pPr lvl="1"/>
            <a:endParaRPr lang="en-US" altLang="zh-CN" dirty="0"/>
          </a:p>
          <a:p>
            <a:pPr lvl="1"/>
            <a:endParaRPr lang="en-US" altLang="zh-CN" dirty="0"/>
          </a:p>
          <a:p>
            <a:r>
              <a:rPr lang="en-US" altLang="zh-CN" dirty="0"/>
              <a:t>Fixed field measurement process </a:t>
            </a:r>
          </a:p>
          <a:p>
            <a:pPr lvl="1"/>
            <a:r>
              <a:rPr lang="en-US" altLang="zh-CN" dirty="0"/>
              <a:t>Magnet lifting</a:t>
            </a:r>
          </a:p>
          <a:p>
            <a:pPr lvl="1"/>
            <a:r>
              <a:rPr lang="en-US" altLang="zh-CN" dirty="0"/>
              <a:t>Connecting water and electricity with fast connectors </a:t>
            </a:r>
          </a:p>
          <a:p>
            <a:pPr lvl="1"/>
            <a:r>
              <a:rPr lang="en-US" altLang="zh-CN" b="1" dirty="0">
                <a:solidFill>
                  <a:srgbClr val="0000FF"/>
                </a:solidFill>
              </a:rPr>
              <a:t>Automatic detecting and alignment by programmed CMM</a:t>
            </a:r>
            <a:endParaRPr lang="en-US" altLang="zh-CN" dirty="0"/>
          </a:p>
          <a:p>
            <a:pPr lvl="1"/>
            <a:r>
              <a:rPr lang="en-US" altLang="zh-CN" b="1" dirty="0">
                <a:solidFill>
                  <a:srgbClr val="C00000"/>
                </a:solidFill>
              </a:rPr>
              <a:t>Inserting rotating coils and alignment (? Slide rails and robotic arms)</a:t>
            </a:r>
          </a:p>
          <a:p>
            <a:pPr lvl="1"/>
            <a:r>
              <a:rPr lang="en-US" altLang="zh-CN" b="1" dirty="0">
                <a:solidFill>
                  <a:srgbClr val="0000FF"/>
                </a:solidFill>
              </a:rPr>
              <a:t>Automatic measurement: </a:t>
            </a:r>
            <a:r>
              <a:rPr lang="en-US" altLang="zh-CN" dirty="0"/>
              <a:t>integrating power supply control and field measurement program follows a certain process, adding the basic results judgement.</a:t>
            </a:r>
          </a:p>
          <a:p>
            <a:pPr lvl="1"/>
            <a:r>
              <a:rPr lang="en-US" altLang="zh-CN" dirty="0"/>
              <a:t>Water and electricity dismantling</a:t>
            </a:r>
          </a:p>
          <a:p>
            <a:pPr lvl="1"/>
            <a:r>
              <a:rPr lang="en-US" altLang="zh-CN" dirty="0"/>
              <a:t>magnet hoisting</a:t>
            </a:r>
          </a:p>
        </p:txBody>
      </p:sp>
      <p:sp>
        <p:nvSpPr>
          <p:cNvPr id="3" name="标题 2">
            <a:extLst>
              <a:ext uri="{FF2B5EF4-FFF2-40B4-BE49-F238E27FC236}">
                <a16:creationId xmlns:a16="http://schemas.microsoft.com/office/drawing/2014/main" id="{4D9C5DFE-8F5E-4114-AF40-8CC2333931CB}"/>
              </a:ext>
            </a:extLst>
          </p:cNvPr>
          <p:cNvSpPr>
            <a:spLocks noGrp="1"/>
          </p:cNvSpPr>
          <p:nvPr>
            <p:ph type="title"/>
          </p:nvPr>
        </p:nvSpPr>
        <p:spPr/>
        <p:txBody>
          <a:bodyPr/>
          <a:lstStyle/>
          <a:p>
            <a:r>
              <a:rPr lang="en-US" altLang="zh-CN" dirty="0"/>
              <a:t>Automatic magnetic field measurement</a:t>
            </a:r>
            <a:endParaRPr lang="zh-CN" altLang="en-US" dirty="0"/>
          </a:p>
        </p:txBody>
      </p:sp>
      <p:sp>
        <p:nvSpPr>
          <p:cNvPr id="4" name="页脚占位符 3">
            <a:extLst>
              <a:ext uri="{FF2B5EF4-FFF2-40B4-BE49-F238E27FC236}">
                <a16:creationId xmlns:a16="http://schemas.microsoft.com/office/drawing/2014/main" id="{A3D8A12C-8D14-40E5-B712-6615CEF1D913}"/>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2029A00D-8247-48A0-97A7-F9A759BE519E}"/>
              </a:ext>
            </a:extLst>
          </p:cNvPr>
          <p:cNvSpPr>
            <a:spLocks noGrp="1"/>
          </p:cNvSpPr>
          <p:nvPr>
            <p:ph type="sldNum" sz="quarter" idx="12"/>
          </p:nvPr>
        </p:nvSpPr>
        <p:spPr/>
        <p:txBody>
          <a:bodyPr/>
          <a:lstStyle/>
          <a:p>
            <a:fld id="{F15E9139-A00B-4B2A-98A6-095DC08F1345}" type="slidenum">
              <a:rPr lang="zh-CN" altLang="en-US" smtClean="0"/>
              <a:pPr/>
              <a:t>17</a:t>
            </a:fld>
            <a:endParaRPr lang="zh-CN" altLang="en-US"/>
          </a:p>
        </p:txBody>
      </p:sp>
      <p:pic>
        <p:nvPicPr>
          <p:cNvPr id="7" name="图片 6">
            <a:extLst>
              <a:ext uri="{FF2B5EF4-FFF2-40B4-BE49-F238E27FC236}">
                <a16:creationId xmlns:a16="http://schemas.microsoft.com/office/drawing/2014/main" id="{AAD620F5-DC1D-42CE-B569-FB3047F55E35}"/>
              </a:ext>
            </a:extLst>
          </p:cNvPr>
          <p:cNvPicPr>
            <a:picLocks noChangeAspect="1"/>
          </p:cNvPicPr>
          <p:nvPr/>
        </p:nvPicPr>
        <p:blipFill>
          <a:blip r:embed="rId2"/>
          <a:stretch>
            <a:fillRect/>
          </a:stretch>
        </p:blipFill>
        <p:spPr>
          <a:xfrm>
            <a:off x="8323796" y="2564904"/>
            <a:ext cx="3672408" cy="2110024"/>
          </a:xfrm>
          <a:prstGeom prst="rect">
            <a:avLst/>
          </a:prstGeom>
        </p:spPr>
      </p:pic>
    </p:spTree>
    <p:extLst>
      <p:ext uri="{BB962C8B-B14F-4D97-AF65-F5344CB8AC3E}">
        <p14:creationId xmlns:p14="http://schemas.microsoft.com/office/powerpoint/2010/main" val="2728139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6086CE5-774E-4E96-8D27-85D326862F5F}"/>
              </a:ext>
            </a:extLst>
          </p:cNvPr>
          <p:cNvSpPr>
            <a:spLocks noGrp="1"/>
          </p:cNvSpPr>
          <p:nvPr>
            <p:ph idx="1"/>
          </p:nvPr>
        </p:nvSpPr>
        <p:spPr/>
        <p:txBody>
          <a:bodyPr/>
          <a:lstStyle/>
          <a:p>
            <a:r>
              <a:rPr lang="en-US" altLang="zh-CN" dirty="0"/>
              <a:t>Magnet prototypes for CEPC Collider ring have been studied and modified. The field quality can meet the requirements. </a:t>
            </a:r>
          </a:p>
          <a:p>
            <a:endParaRPr lang="en-US" altLang="zh-CN" dirty="0"/>
          </a:p>
          <a:p>
            <a:r>
              <a:rPr lang="en-US" altLang="zh-CN" dirty="0"/>
              <a:t>Further optimization on CEPC Collider magnets will be on going in CEPC EDR for energy saving, convenient and economical to construct.</a:t>
            </a:r>
          </a:p>
          <a:p>
            <a:endParaRPr lang="en-US" altLang="zh-CN" dirty="0"/>
          </a:p>
          <a:p>
            <a:r>
              <a:rPr lang="en-US" altLang="zh-CN" dirty="0"/>
              <a:t>Since the large quantities of magnets in CEPC, automatic or half automatic production lines are in research, especially in the quadrupole and sextupole and excitation coils, which are laminated ones and need much more manpower. Automatic field measurement are also need to implement.</a:t>
            </a:r>
          </a:p>
          <a:p>
            <a:endParaRPr lang="en-US" altLang="zh-CN" dirty="0"/>
          </a:p>
          <a:p>
            <a:r>
              <a:rPr lang="en-US" altLang="zh-CN" dirty="0"/>
              <a:t>Other materials or new technologies will be tried and studied.</a:t>
            </a:r>
            <a:endParaRPr lang="zh-CN" altLang="en-US" dirty="0"/>
          </a:p>
        </p:txBody>
      </p:sp>
      <p:sp>
        <p:nvSpPr>
          <p:cNvPr id="3" name="标题 2">
            <a:extLst>
              <a:ext uri="{FF2B5EF4-FFF2-40B4-BE49-F238E27FC236}">
                <a16:creationId xmlns:a16="http://schemas.microsoft.com/office/drawing/2014/main" id="{CB4E8890-110D-448D-A650-E1F755E6E45C}"/>
              </a:ext>
            </a:extLst>
          </p:cNvPr>
          <p:cNvSpPr>
            <a:spLocks noGrp="1"/>
          </p:cNvSpPr>
          <p:nvPr>
            <p:ph type="title"/>
          </p:nvPr>
        </p:nvSpPr>
        <p:spPr/>
        <p:txBody>
          <a:bodyPr/>
          <a:lstStyle/>
          <a:p>
            <a:r>
              <a:rPr lang="en-US" altLang="zh-CN" dirty="0"/>
              <a:t>Summary</a:t>
            </a:r>
            <a:endParaRPr lang="zh-CN" altLang="en-US" dirty="0"/>
          </a:p>
        </p:txBody>
      </p:sp>
      <p:sp>
        <p:nvSpPr>
          <p:cNvPr id="4" name="页脚占位符 3">
            <a:extLst>
              <a:ext uri="{FF2B5EF4-FFF2-40B4-BE49-F238E27FC236}">
                <a16:creationId xmlns:a16="http://schemas.microsoft.com/office/drawing/2014/main" id="{72290F89-6903-4143-A8F3-05B0A8CA35A0}"/>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69AE0036-74E9-455E-9F76-9781F6AA21A2}"/>
              </a:ext>
            </a:extLst>
          </p:cNvPr>
          <p:cNvSpPr>
            <a:spLocks noGrp="1"/>
          </p:cNvSpPr>
          <p:nvPr>
            <p:ph type="sldNum" sz="quarter" idx="12"/>
          </p:nvPr>
        </p:nvSpPr>
        <p:spPr/>
        <p:txBody>
          <a:bodyPr/>
          <a:lstStyle/>
          <a:p>
            <a:fld id="{F15E9139-A00B-4B2A-98A6-095DC08F1345}" type="slidenum">
              <a:rPr lang="zh-CN" altLang="en-US" smtClean="0"/>
              <a:pPr/>
              <a:t>18</a:t>
            </a:fld>
            <a:endParaRPr lang="zh-CN" altLang="en-US"/>
          </a:p>
        </p:txBody>
      </p:sp>
    </p:spTree>
    <p:extLst>
      <p:ext uri="{BB962C8B-B14F-4D97-AF65-F5344CB8AC3E}">
        <p14:creationId xmlns:p14="http://schemas.microsoft.com/office/powerpoint/2010/main" val="17011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060848"/>
            <a:ext cx="10363200" cy="1470025"/>
          </a:xfrm>
        </p:spPr>
        <p:txBody>
          <a:bodyPr/>
          <a:lstStyle/>
          <a:p>
            <a:r>
              <a:rPr lang="en-US" altLang="zh-CN" sz="6000" dirty="0"/>
              <a:t>Thanks for your attention!</a:t>
            </a:r>
            <a:endParaRPr lang="zh-CN" altLang="en-US" sz="6000" dirty="0"/>
          </a:p>
        </p:txBody>
      </p:sp>
      <p:sp>
        <p:nvSpPr>
          <p:cNvPr id="3" name="灯片编号占位符 2">
            <a:extLst>
              <a:ext uri="{FF2B5EF4-FFF2-40B4-BE49-F238E27FC236}">
                <a16:creationId xmlns:a16="http://schemas.microsoft.com/office/drawing/2014/main" id="{9912E01B-08B3-4E51-96FA-FF2EC986D580}"/>
              </a:ext>
            </a:extLst>
          </p:cNvPr>
          <p:cNvSpPr>
            <a:spLocks noGrp="1"/>
          </p:cNvSpPr>
          <p:nvPr>
            <p:ph type="sldNum" sz="quarter" idx="12"/>
          </p:nvPr>
        </p:nvSpPr>
        <p:spPr/>
        <p:txBody>
          <a:bodyPr/>
          <a:lstStyle/>
          <a:p>
            <a:fld id="{F15E9139-A00B-4B2A-98A6-095DC08F1345}" type="slidenum">
              <a:rPr lang="zh-CN" altLang="en-US" smtClean="0"/>
              <a:pPr/>
              <a:t>19</a:t>
            </a:fld>
            <a:endParaRPr lang="zh-CN" altLang="en-US" dirty="0"/>
          </a:p>
        </p:txBody>
      </p:sp>
    </p:spTree>
    <p:extLst>
      <p:ext uri="{BB962C8B-B14F-4D97-AF65-F5344CB8AC3E}">
        <p14:creationId xmlns:p14="http://schemas.microsoft.com/office/powerpoint/2010/main" val="1579306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21448" y="67537"/>
            <a:ext cx="7916416" cy="1036506"/>
          </a:xfrm>
        </p:spPr>
        <p:txBody>
          <a:bodyPr/>
          <a:lstStyle/>
          <a:p>
            <a:pPr>
              <a:lnSpc>
                <a:spcPct val="150000"/>
              </a:lnSpc>
              <a:defRPr/>
            </a:pPr>
            <a:r>
              <a:rPr lang="en-US" altLang="zh-CN" sz="6000" kern="0" dirty="0">
                <a:latin typeface="Arial Black" panose="020B0A04020102020204" pitchFamily="34" charset="0"/>
              </a:rPr>
              <a:t>Content</a:t>
            </a:r>
            <a:endParaRPr lang="zh-CN" altLang="en-US" sz="6000" kern="0" dirty="0">
              <a:latin typeface="Arial Black" panose="020B0A04020102020204" pitchFamily="34" charset="0"/>
            </a:endParaRPr>
          </a:p>
        </p:txBody>
      </p:sp>
      <p:sp>
        <p:nvSpPr>
          <p:cNvPr id="7" name="内容占位符 2"/>
          <p:cNvSpPr txBox="1">
            <a:spLocks/>
          </p:cNvSpPr>
          <p:nvPr/>
        </p:nvSpPr>
        <p:spPr>
          <a:xfrm>
            <a:off x="335360" y="1412776"/>
            <a:ext cx="10578570" cy="50405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432000">
              <a:spcAft>
                <a:spcPts val="600"/>
              </a:spcAft>
            </a:pPr>
            <a:r>
              <a:rPr lang="en-US" altLang="zh-CN" sz="3200" b="1" dirty="0"/>
              <a:t>Overview of CEPC Collider Ring magnets</a:t>
            </a:r>
          </a:p>
          <a:p>
            <a:pPr indent="-432000">
              <a:spcAft>
                <a:spcPts val="600"/>
              </a:spcAft>
            </a:pPr>
            <a:r>
              <a:rPr lang="en-US" altLang="zh-CN" sz="3200" b="1" dirty="0"/>
              <a:t>Magnet prototypes in CEPC TDR </a:t>
            </a:r>
          </a:p>
          <a:p>
            <a:pPr indent="-432000">
              <a:spcAft>
                <a:spcPts val="600"/>
              </a:spcAft>
            </a:pPr>
            <a:r>
              <a:rPr lang="en-US" altLang="zh-CN" sz="3200" b="1" dirty="0"/>
              <a:t>Magnet design and optimization in EDR</a:t>
            </a:r>
          </a:p>
          <a:p>
            <a:pPr indent="-432000">
              <a:spcAft>
                <a:spcPts val="600"/>
              </a:spcAft>
            </a:pPr>
            <a:r>
              <a:rPr lang="en-US" altLang="zh-CN" sz="3200" b="1" dirty="0"/>
              <a:t>Plans on CEPC Collider magnets in EDR</a:t>
            </a:r>
          </a:p>
          <a:p>
            <a:pPr indent="-432000">
              <a:spcAft>
                <a:spcPts val="600"/>
              </a:spcAft>
            </a:pPr>
            <a:r>
              <a:rPr lang="en-US" altLang="zh-CN" sz="3200" b="1" dirty="0"/>
              <a:t>Summary</a:t>
            </a:r>
          </a:p>
        </p:txBody>
      </p:sp>
    </p:spTree>
    <p:extLst>
      <p:ext uri="{BB962C8B-B14F-4D97-AF65-F5344CB8AC3E}">
        <p14:creationId xmlns:p14="http://schemas.microsoft.com/office/powerpoint/2010/main" val="161026273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A5E9D05-193C-4B5C-9856-05503A4538E3}"/>
              </a:ext>
            </a:extLst>
          </p:cNvPr>
          <p:cNvSpPr>
            <a:spLocks noGrp="1"/>
          </p:cNvSpPr>
          <p:nvPr>
            <p:ph idx="1"/>
          </p:nvPr>
        </p:nvSpPr>
        <p:spPr>
          <a:xfrm>
            <a:off x="464813" y="1149119"/>
            <a:ext cx="10972800" cy="5178684"/>
          </a:xfrm>
        </p:spPr>
        <p:txBody>
          <a:bodyPr/>
          <a:lstStyle/>
          <a:p>
            <a:r>
              <a:rPr lang="en-US" altLang="zh-CN" dirty="0"/>
              <a:t>Over 80% of collider ring is covered by conventional magnets, except some in IR region. All these magnets work at DC mode at four E(H/Z/W/</a:t>
            </a:r>
            <a:r>
              <a:rPr lang="en-US" altLang="zh-CN" dirty="0" err="1"/>
              <a:t>tt</a:t>
            </a:r>
            <a:r>
              <a:rPr lang="en-US" altLang="zh-CN" dirty="0"/>
              <a:t>). (CEPC TDR)</a:t>
            </a:r>
          </a:p>
          <a:p>
            <a:endParaRPr lang="en-US" altLang="zh-CN" dirty="0"/>
          </a:p>
          <a:p>
            <a:endParaRPr lang="en-US" altLang="zh-CN" dirty="0"/>
          </a:p>
          <a:p>
            <a:endParaRPr lang="en-US" altLang="zh-CN" dirty="0"/>
          </a:p>
          <a:p>
            <a:endParaRPr lang="en-US" altLang="zh-CN" dirty="0"/>
          </a:p>
          <a:p>
            <a:endParaRPr lang="en-US" altLang="zh-CN" dirty="0"/>
          </a:p>
          <a:p>
            <a:r>
              <a:rPr lang="en-US" altLang="zh-CN" dirty="0"/>
              <a:t>The most important issues are </a:t>
            </a:r>
            <a:r>
              <a:rPr lang="en-US" altLang="zh-CN" dirty="0">
                <a:solidFill>
                  <a:srgbClr val="FF0000"/>
                </a:solidFill>
              </a:rPr>
              <a:t>Cost</a:t>
            </a:r>
            <a:r>
              <a:rPr lang="en-US" altLang="zh-CN" dirty="0"/>
              <a:t> &amp; </a:t>
            </a:r>
            <a:r>
              <a:rPr lang="en-US" altLang="zh-CN" dirty="0">
                <a:solidFill>
                  <a:srgbClr val="FF0000"/>
                </a:solidFill>
              </a:rPr>
              <a:t>Power Consumption.</a:t>
            </a:r>
          </a:p>
          <a:p>
            <a:pPr lvl="1"/>
            <a:r>
              <a:rPr lang="en-US" altLang="zh-CN" dirty="0"/>
              <a:t>Make the magnets compact and simple.</a:t>
            </a:r>
          </a:p>
          <a:p>
            <a:pPr lvl="1"/>
            <a:r>
              <a:rPr lang="en-US" altLang="zh-CN" dirty="0"/>
              <a:t>Aluminum wire is used for the excitation coils.</a:t>
            </a:r>
          </a:p>
          <a:p>
            <a:pPr lvl="1"/>
            <a:r>
              <a:rPr lang="en-US" altLang="zh-CN" dirty="0"/>
              <a:t>Dual aperture magnets save nearly 50% power consumption.</a:t>
            </a:r>
          </a:p>
          <a:p>
            <a:pPr lvl="1"/>
            <a:r>
              <a:rPr lang="en-US" altLang="zh-CN" dirty="0"/>
              <a:t>Increase the coil cross section and decrease the operating current.</a:t>
            </a:r>
            <a:endParaRPr lang="zh-CN" altLang="en-US" dirty="0"/>
          </a:p>
          <a:p>
            <a:endParaRPr lang="zh-CN" altLang="en-US" dirty="0"/>
          </a:p>
        </p:txBody>
      </p:sp>
      <p:sp>
        <p:nvSpPr>
          <p:cNvPr id="3" name="标题 2">
            <a:extLst>
              <a:ext uri="{FF2B5EF4-FFF2-40B4-BE49-F238E27FC236}">
                <a16:creationId xmlns:a16="http://schemas.microsoft.com/office/drawing/2014/main" id="{4CF622DE-9936-4EEB-9DC6-3E53B53EF0A6}"/>
              </a:ext>
            </a:extLst>
          </p:cNvPr>
          <p:cNvSpPr>
            <a:spLocks noGrp="1"/>
          </p:cNvSpPr>
          <p:nvPr>
            <p:ph type="title"/>
          </p:nvPr>
        </p:nvSpPr>
        <p:spPr/>
        <p:txBody>
          <a:bodyPr/>
          <a:lstStyle/>
          <a:p>
            <a:r>
              <a:rPr lang="en-US" altLang="zh-CN" dirty="0"/>
              <a:t>Overview of CEPC Collider Ring Magnets</a:t>
            </a:r>
            <a:endParaRPr lang="zh-CN" altLang="en-US" dirty="0"/>
          </a:p>
        </p:txBody>
      </p:sp>
      <p:sp>
        <p:nvSpPr>
          <p:cNvPr id="4" name="页脚占位符 3">
            <a:extLst>
              <a:ext uri="{FF2B5EF4-FFF2-40B4-BE49-F238E27FC236}">
                <a16:creationId xmlns:a16="http://schemas.microsoft.com/office/drawing/2014/main" id="{97379E7C-4F85-425E-B058-506FC9D04182}"/>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04086F83-45D9-440B-8102-EC5A7F7A9579}"/>
              </a:ext>
            </a:extLst>
          </p:cNvPr>
          <p:cNvSpPr>
            <a:spLocks noGrp="1"/>
          </p:cNvSpPr>
          <p:nvPr>
            <p:ph type="sldNum" sz="quarter" idx="12"/>
          </p:nvPr>
        </p:nvSpPr>
        <p:spPr/>
        <p:txBody>
          <a:bodyPr/>
          <a:lstStyle/>
          <a:p>
            <a:fld id="{F15E9139-A00B-4B2A-98A6-095DC08F1345}" type="slidenum">
              <a:rPr lang="zh-CN" altLang="en-US" smtClean="0"/>
              <a:pPr/>
              <a:t>3</a:t>
            </a:fld>
            <a:endParaRPr lang="zh-CN" altLang="en-US"/>
          </a:p>
        </p:txBody>
      </p:sp>
      <p:graphicFrame>
        <p:nvGraphicFramePr>
          <p:cNvPr id="6" name="表格 5">
            <a:extLst>
              <a:ext uri="{FF2B5EF4-FFF2-40B4-BE49-F238E27FC236}">
                <a16:creationId xmlns:a16="http://schemas.microsoft.com/office/drawing/2014/main" id="{09078B08-2C9F-4ADA-A921-CE7F6A746CFB}"/>
              </a:ext>
            </a:extLst>
          </p:cNvPr>
          <p:cNvGraphicFramePr>
            <a:graphicFrameLocks noGrp="1"/>
          </p:cNvGraphicFramePr>
          <p:nvPr>
            <p:extLst>
              <p:ext uri="{D42A27DB-BD31-4B8C-83A1-F6EECF244321}">
                <p14:modId xmlns:p14="http://schemas.microsoft.com/office/powerpoint/2010/main" val="3705287664"/>
              </p:ext>
            </p:extLst>
          </p:nvPr>
        </p:nvGraphicFramePr>
        <p:xfrm>
          <a:off x="1343472" y="2060848"/>
          <a:ext cx="8258225" cy="1837786"/>
        </p:xfrm>
        <a:graphic>
          <a:graphicData uri="http://schemas.openxmlformats.org/drawingml/2006/table">
            <a:tbl>
              <a:tblPr firstRow="1" bandRow="1">
                <a:tableStyleId>{5C22544A-7EE6-4342-B048-85BDC9FD1C3A}</a:tableStyleId>
              </a:tblPr>
              <a:tblGrid>
                <a:gridCol w="2448271">
                  <a:extLst>
                    <a:ext uri="{9D8B030D-6E8A-4147-A177-3AD203B41FA5}">
                      <a16:colId xmlns:a16="http://schemas.microsoft.com/office/drawing/2014/main" val="20000"/>
                    </a:ext>
                  </a:extLst>
                </a:gridCol>
                <a:gridCol w="1008112">
                  <a:extLst>
                    <a:ext uri="{9D8B030D-6E8A-4147-A177-3AD203B41FA5}">
                      <a16:colId xmlns:a16="http://schemas.microsoft.com/office/drawing/2014/main" val="20001"/>
                    </a:ext>
                  </a:extLst>
                </a:gridCol>
                <a:gridCol w="1207243">
                  <a:extLst>
                    <a:ext uri="{9D8B030D-6E8A-4147-A177-3AD203B41FA5}">
                      <a16:colId xmlns:a16="http://schemas.microsoft.com/office/drawing/2014/main" val="20002"/>
                    </a:ext>
                  </a:extLst>
                </a:gridCol>
                <a:gridCol w="1080607">
                  <a:extLst>
                    <a:ext uri="{9D8B030D-6E8A-4147-A177-3AD203B41FA5}">
                      <a16:colId xmlns:a16="http://schemas.microsoft.com/office/drawing/2014/main" val="20003"/>
                    </a:ext>
                  </a:extLst>
                </a:gridCol>
                <a:gridCol w="1364038">
                  <a:extLst>
                    <a:ext uri="{9D8B030D-6E8A-4147-A177-3AD203B41FA5}">
                      <a16:colId xmlns:a16="http://schemas.microsoft.com/office/drawing/2014/main" val="20004"/>
                    </a:ext>
                  </a:extLst>
                </a:gridCol>
                <a:gridCol w="1149954">
                  <a:extLst>
                    <a:ext uri="{9D8B030D-6E8A-4147-A177-3AD203B41FA5}">
                      <a16:colId xmlns:a16="http://schemas.microsoft.com/office/drawing/2014/main" val="20005"/>
                    </a:ext>
                  </a:extLst>
                </a:gridCol>
              </a:tblGrid>
              <a:tr h="374746">
                <a:tc>
                  <a:txBody>
                    <a:bodyPr/>
                    <a:lstStyle/>
                    <a:p>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t>Dipole</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Quad.</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Sext.</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Corrector</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Total</a:t>
                      </a:r>
                      <a:endParaRPr lang="zh-CN"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0"/>
                  </a:ext>
                </a:extLst>
              </a:tr>
              <a:tr h="260390">
                <a:tc>
                  <a:txBody>
                    <a:bodyPr/>
                    <a:lstStyle/>
                    <a:p>
                      <a:r>
                        <a:rPr lang="en-US" altLang="zh-CN" dirty="0"/>
                        <a:t>Dual</a:t>
                      </a:r>
                      <a:r>
                        <a:rPr lang="en-US" altLang="zh-CN" baseline="0" dirty="0"/>
                        <a:t> aperture</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b="1" dirty="0"/>
                        <a:t>3008 </a:t>
                      </a:r>
                      <a:endParaRPr lang="zh-CN" altLang="en-US" b="1"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b="1" dirty="0"/>
                        <a:t>3008</a:t>
                      </a:r>
                      <a:endParaRPr lang="zh-CN" altLang="en-US" b="1"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a:t>
                      </a:r>
                      <a:endParaRPr lang="zh-CN" altLang="en-US" dirty="0">
                        <a:latin typeface="Times New Roman" panose="02020603050405020304" pitchFamily="18" charset="0"/>
                        <a:cs typeface="Times New Roman" panose="02020603050405020304" pitchFamily="18" charset="0"/>
                      </a:endParaRPr>
                    </a:p>
                  </a:txBody>
                  <a:tcPr anchor="ctr"/>
                </a:tc>
                <a:tc rowSpan="2">
                  <a:txBody>
                    <a:bodyPr/>
                    <a:lstStyle/>
                    <a:p>
                      <a:pPr algn="ctr"/>
                      <a:r>
                        <a:rPr lang="en-US" altLang="zh-CN" dirty="0"/>
                        <a:t>17562</a:t>
                      </a:r>
                      <a:endParaRPr lang="zh-CN" altLang="en-US"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1"/>
                  </a:ext>
                </a:extLst>
              </a:tr>
              <a:tr h="260390">
                <a:tc>
                  <a:txBody>
                    <a:bodyPr/>
                    <a:lstStyle/>
                    <a:p>
                      <a:r>
                        <a:rPr lang="en-US" altLang="zh-CN" dirty="0"/>
                        <a:t>Single</a:t>
                      </a:r>
                      <a:r>
                        <a:rPr lang="en-US" altLang="zh-CN" baseline="0" dirty="0"/>
                        <a:t> aperture</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t>162</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1120</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3176</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3544*2</a:t>
                      </a:r>
                      <a:endParaRPr lang="zh-CN" altLang="en-US" dirty="0">
                        <a:latin typeface="Times New Roman" panose="02020603050405020304" pitchFamily="18" charset="0"/>
                        <a:cs typeface="Times New Roman" panose="02020603050405020304" pitchFamily="18" charset="0"/>
                      </a:endParaRPr>
                    </a:p>
                  </a:txBody>
                  <a:tcPr anchor="ctr"/>
                </a:tc>
                <a:tc vMerge="1">
                  <a:txBody>
                    <a:bodyPr/>
                    <a:lstStyle/>
                    <a:p>
                      <a:pPr algn="ctr"/>
                      <a:endParaRPr lang="zh-CN" altLang="en-US" dirty="0"/>
                    </a:p>
                  </a:txBody>
                  <a:tcPr anchor="ctr"/>
                </a:tc>
                <a:extLst>
                  <a:ext uri="{0D108BD9-81ED-4DB2-BD59-A6C34878D82A}">
                    <a16:rowId xmlns:a16="http://schemas.microsoft.com/office/drawing/2014/main" val="10002"/>
                  </a:ext>
                </a:extLst>
              </a:tr>
              <a:tr h="260390">
                <a:tc>
                  <a:txBody>
                    <a:bodyPr/>
                    <a:lstStyle/>
                    <a:p>
                      <a:r>
                        <a:rPr lang="en-US" altLang="zh-CN" dirty="0"/>
                        <a:t>Total</a:t>
                      </a:r>
                      <a:r>
                        <a:rPr lang="en-US" altLang="zh-CN" baseline="0" dirty="0"/>
                        <a:t> length [km]</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t>68.71</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9.95</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2.17</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3.1</a:t>
                      </a:r>
                      <a:endParaRPr lang="zh-CN" altLang="en-US"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t>83.9</a:t>
                      </a:r>
                      <a:endParaRPr lang="zh-CN" altLang="en-US" dirty="0">
                        <a:solidFill>
                          <a:srgbClr val="FF0000"/>
                        </a:solidFill>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3"/>
                  </a:ext>
                </a:extLst>
              </a:tr>
              <a:tr h="260390">
                <a:tc>
                  <a:txBody>
                    <a:bodyPr/>
                    <a:lstStyle/>
                    <a:p>
                      <a:r>
                        <a:rPr lang="en-US" altLang="zh-CN" dirty="0"/>
                        <a:t>Power[MW]@120GeV</a:t>
                      </a:r>
                      <a:endParaRPr lang="zh-CN" altLang="en-US" dirty="0">
                        <a:latin typeface="Times New Roman" panose="02020603050405020304" pitchFamily="18" charset="0"/>
                        <a:cs typeface="Times New Roman" panose="02020603050405020304" pitchFamily="18" charset="0"/>
                      </a:endParaRPr>
                    </a:p>
                  </a:txBody>
                  <a:tcPr/>
                </a:tc>
                <a:tc>
                  <a:txBody>
                    <a:bodyPr/>
                    <a:lstStyle/>
                    <a:p>
                      <a:pPr algn="ctr"/>
                      <a:r>
                        <a:rPr lang="en-US" altLang="zh-CN" dirty="0">
                          <a:solidFill>
                            <a:schemeClr val="tx1"/>
                          </a:solidFill>
                        </a:rPr>
                        <a:t>6</a:t>
                      </a:r>
                      <a:endParaRPr lang="zh-CN" alt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altLang="zh-CN" b="1" dirty="0">
                          <a:solidFill>
                            <a:srgbClr val="FF0000"/>
                          </a:solidFill>
                        </a:rPr>
                        <a:t>17.5</a:t>
                      </a:r>
                      <a:endParaRPr lang="zh-CN" altLang="en-US" b="1" dirty="0">
                        <a:solidFill>
                          <a:srgbClr val="FF0000"/>
                        </a:solidFill>
                        <a:latin typeface="Times New Roman" panose="02020603050405020304" pitchFamily="18" charset="0"/>
                        <a:cs typeface="Times New Roman" panose="02020603050405020304" pitchFamily="18" charset="0"/>
                      </a:endParaRPr>
                    </a:p>
                  </a:txBody>
                  <a:tcPr anchor="ctr"/>
                </a:tc>
                <a:tc>
                  <a:txBody>
                    <a:bodyPr/>
                    <a:lstStyle/>
                    <a:p>
                      <a:pPr algn="ctr"/>
                      <a:r>
                        <a:rPr lang="en-US" altLang="zh-CN" b="1" dirty="0">
                          <a:solidFill>
                            <a:srgbClr val="FF0000"/>
                          </a:solidFill>
                        </a:rPr>
                        <a:t>8.91</a:t>
                      </a:r>
                      <a:endParaRPr lang="zh-CN" altLang="en-US" b="1" dirty="0">
                        <a:solidFill>
                          <a:srgbClr val="FF0000"/>
                        </a:solidFill>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solidFill>
                            <a:schemeClr val="tx1"/>
                          </a:solidFill>
                        </a:rPr>
                        <a:t>0.28</a:t>
                      </a:r>
                      <a:endParaRPr lang="zh-CN" altLang="en-US" dirty="0">
                        <a:solidFill>
                          <a:schemeClr val="tx1"/>
                        </a:solidFill>
                        <a:latin typeface="Times New Roman" panose="02020603050405020304" pitchFamily="18" charset="0"/>
                        <a:cs typeface="Times New Roman" panose="02020603050405020304" pitchFamily="18" charset="0"/>
                      </a:endParaRPr>
                    </a:p>
                  </a:txBody>
                  <a:tcPr anchor="ctr"/>
                </a:tc>
                <a:tc>
                  <a:txBody>
                    <a:bodyPr/>
                    <a:lstStyle/>
                    <a:p>
                      <a:pPr algn="ctr"/>
                      <a:r>
                        <a:rPr lang="en-US" altLang="zh-CN" dirty="0">
                          <a:solidFill>
                            <a:schemeClr val="tx1"/>
                          </a:solidFill>
                        </a:rPr>
                        <a:t>32.7</a:t>
                      </a:r>
                      <a:endParaRPr lang="zh-CN" altLang="en-US" dirty="0">
                        <a:solidFill>
                          <a:schemeClr val="tx1"/>
                        </a:solidFill>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368337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78C2BB1-35AF-4583-A2FF-B27483D79328}"/>
              </a:ext>
            </a:extLst>
          </p:cNvPr>
          <p:cNvSpPr>
            <a:spLocks noGrp="1"/>
          </p:cNvSpPr>
          <p:nvPr>
            <p:ph idx="1"/>
          </p:nvPr>
        </p:nvSpPr>
        <p:spPr>
          <a:xfrm>
            <a:off x="284485" y="1148156"/>
            <a:ext cx="11572155" cy="5178684"/>
          </a:xfrm>
        </p:spPr>
        <p:txBody>
          <a:bodyPr>
            <a:normAutofit/>
          </a:bodyPr>
          <a:lstStyle/>
          <a:p>
            <a:r>
              <a:rPr lang="en-US" altLang="zh-CN" sz="2000" b="1" dirty="0"/>
              <a:t>Full-scale DAD prototype ( </a:t>
            </a:r>
            <a:r>
              <a:rPr lang="en-US" altLang="zh-CN" sz="2000" b="1" dirty="0" err="1"/>
              <a:t>Liron</a:t>
            </a:r>
            <a:r>
              <a:rPr lang="en-US" altLang="zh-CN" sz="2000" b="1" dirty="0"/>
              <a:t>=5.67m)</a:t>
            </a:r>
          </a:p>
          <a:p>
            <a:pPr lvl="1"/>
            <a:r>
              <a:rPr lang="en-US" altLang="zh-CN" sz="1800" dirty="0"/>
              <a:t>B=140Gs ~570Gs, Gap=70mm, beam separation D=350mm</a:t>
            </a:r>
          </a:p>
          <a:p>
            <a:pPr lvl="1"/>
            <a:r>
              <a:rPr lang="en-US" altLang="zh-CN" sz="1800" dirty="0"/>
              <a:t>Solid iron with three plates: up and down poles and center yoke</a:t>
            </a:r>
          </a:p>
          <a:p>
            <a:pPr lvl="1"/>
            <a:r>
              <a:rPr lang="en-US" altLang="zh-CN" sz="1800" dirty="0"/>
              <a:t>Contour blocks at longitudinal intervals on the opening gap to ensure the gap height</a:t>
            </a:r>
          </a:p>
          <a:p>
            <a:pPr lvl="1"/>
            <a:r>
              <a:rPr lang="en-US" altLang="zh-CN" sz="1800" dirty="0"/>
              <a:t>Two turns of aluminum busbar with a cooling hole. The busbars are extruded and with a surface insulation of ceramic insulation coating.</a:t>
            </a:r>
          </a:p>
          <a:p>
            <a:pPr lvl="1"/>
            <a:endParaRPr lang="en-US" altLang="zh-CN" sz="1800" dirty="0"/>
          </a:p>
          <a:p>
            <a:pPr lvl="1"/>
            <a:endParaRPr lang="en-US" altLang="zh-CN" sz="1800" dirty="0"/>
          </a:p>
          <a:p>
            <a:pPr lvl="1"/>
            <a:endParaRPr lang="en-US" altLang="zh-CN" sz="1800" dirty="0"/>
          </a:p>
          <a:p>
            <a:pPr lvl="1"/>
            <a:endParaRPr lang="en-US" altLang="zh-CN" sz="1800" dirty="0"/>
          </a:p>
          <a:p>
            <a:pPr lvl="1"/>
            <a:endParaRPr lang="en-US" altLang="zh-CN" sz="1800" dirty="0"/>
          </a:p>
          <a:p>
            <a:endParaRPr lang="en-US" altLang="zh-CN" sz="2000" b="1" dirty="0"/>
          </a:p>
        </p:txBody>
      </p:sp>
      <p:sp>
        <p:nvSpPr>
          <p:cNvPr id="3" name="标题 2">
            <a:extLst>
              <a:ext uri="{FF2B5EF4-FFF2-40B4-BE49-F238E27FC236}">
                <a16:creationId xmlns:a16="http://schemas.microsoft.com/office/drawing/2014/main" id="{B16CD994-89A8-4C7F-9AED-0BB4A494C401}"/>
              </a:ext>
            </a:extLst>
          </p:cNvPr>
          <p:cNvSpPr>
            <a:spLocks noGrp="1"/>
          </p:cNvSpPr>
          <p:nvPr>
            <p:ph type="title"/>
          </p:nvPr>
        </p:nvSpPr>
        <p:spPr/>
        <p:txBody>
          <a:bodyPr/>
          <a:lstStyle/>
          <a:p>
            <a:r>
              <a:rPr lang="en-US" altLang="zh-CN" dirty="0"/>
              <a:t>Full-scale Dual Aperture Dipole(DAD) prototype</a:t>
            </a:r>
            <a:endParaRPr lang="zh-CN" altLang="en-US" dirty="0"/>
          </a:p>
        </p:txBody>
      </p:sp>
      <p:sp>
        <p:nvSpPr>
          <p:cNvPr id="4" name="页脚占位符 3">
            <a:extLst>
              <a:ext uri="{FF2B5EF4-FFF2-40B4-BE49-F238E27FC236}">
                <a16:creationId xmlns:a16="http://schemas.microsoft.com/office/drawing/2014/main" id="{7F4832A5-60CD-4E36-BA74-5B01C8CC7EB9}"/>
              </a:ext>
            </a:extLst>
          </p:cNvPr>
          <p:cNvSpPr>
            <a:spLocks noGrp="1"/>
          </p:cNvSpPr>
          <p:nvPr>
            <p:ph type="ftr" sz="quarter" idx="11"/>
          </p:nvPr>
        </p:nvSpPr>
        <p:spPr/>
        <p:txBody>
          <a:bodyPr/>
          <a:lstStyle/>
          <a:p>
            <a:r>
              <a:rPr lang="en-US" dirty="0"/>
              <a:t>IAS Program on High Energy Physics (HEP 2024)</a:t>
            </a:r>
          </a:p>
        </p:txBody>
      </p:sp>
      <p:sp>
        <p:nvSpPr>
          <p:cNvPr id="5" name="灯片编号占位符 4">
            <a:extLst>
              <a:ext uri="{FF2B5EF4-FFF2-40B4-BE49-F238E27FC236}">
                <a16:creationId xmlns:a16="http://schemas.microsoft.com/office/drawing/2014/main" id="{44913DCF-914E-4837-ADF1-A3FAD6FBE285}"/>
              </a:ext>
            </a:extLst>
          </p:cNvPr>
          <p:cNvSpPr>
            <a:spLocks noGrp="1"/>
          </p:cNvSpPr>
          <p:nvPr>
            <p:ph type="sldNum" sz="quarter" idx="12"/>
          </p:nvPr>
        </p:nvSpPr>
        <p:spPr/>
        <p:txBody>
          <a:bodyPr/>
          <a:lstStyle/>
          <a:p>
            <a:fld id="{F15E9139-A00B-4B2A-98A6-095DC08F1345}" type="slidenum">
              <a:rPr lang="zh-CN" altLang="en-US" smtClean="0"/>
              <a:pPr/>
              <a:t>4</a:t>
            </a:fld>
            <a:endParaRPr lang="zh-CN" altLang="en-US"/>
          </a:p>
        </p:txBody>
      </p:sp>
      <p:pic>
        <p:nvPicPr>
          <p:cNvPr id="6" name="图片 5">
            <a:extLst>
              <a:ext uri="{FF2B5EF4-FFF2-40B4-BE49-F238E27FC236}">
                <a16:creationId xmlns:a16="http://schemas.microsoft.com/office/drawing/2014/main" id="{FB079267-5199-46DE-A877-1EF820B13287}"/>
              </a:ext>
            </a:extLst>
          </p:cNvPr>
          <p:cNvPicPr/>
          <p:nvPr/>
        </p:nvPicPr>
        <p:blipFill>
          <a:blip r:embed="rId2"/>
          <a:stretch>
            <a:fillRect/>
          </a:stretch>
        </p:blipFill>
        <p:spPr>
          <a:xfrm>
            <a:off x="224218" y="3223562"/>
            <a:ext cx="3879942" cy="1434883"/>
          </a:xfrm>
          <a:prstGeom prst="rect">
            <a:avLst/>
          </a:prstGeom>
        </p:spPr>
      </p:pic>
      <p:pic>
        <p:nvPicPr>
          <p:cNvPr id="10" name="图片 9">
            <a:extLst>
              <a:ext uri="{FF2B5EF4-FFF2-40B4-BE49-F238E27FC236}">
                <a16:creationId xmlns:a16="http://schemas.microsoft.com/office/drawing/2014/main" id="{9B82FB3F-7C1F-4B9B-B1F1-28C69E001209}"/>
              </a:ext>
            </a:extLst>
          </p:cNvPr>
          <p:cNvPicPr/>
          <p:nvPr/>
        </p:nvPicPr>
        <p:blipFill>
          <a:blip r:embed="rId3"/>
          <a:stretch>
            <a:fillRect/>
          </a:stretch>
        </p:blipFill>
        <p:spPr>
          <a:xfrm>
            <a:off x="4194643" y="3136889"/>
            <a:ext cx="4132437" cy="1351020"/>
          </a:xfrm>
          <a:prstGeom prst="rect">
            <a:avLst/>
          </a:prstGeom>
        </p:spPr>
      </p:pic>
      <p:pic>
        <p:nvPicPr>
          <p:cNvPr id="12" name="图片 11">
            <a:extLst>
              <a:ext uri="{FF2B5EF4-FFF2-40B4-BE49-F238E27FC236}">
                <a16:creationId xmlns:a16="http://schemas.microsoft.com/office/drawing/2014/main" id="{1695651C-5D59-4588-A2A7-73FE55B9D30F}"/>
              </a:ext>
            </a:extLst>
          </p:cNvPr>
          <p:cNvPicPr>
            <a:picLocks noChangeAspect="1"/>
          </p:cNvPicPr>
          <p:nvPr/>
        </p:nvPicPr>
        <p:blipFill>
          <a:blip r:embed="rId4"/>
          <a:stretch>
            <a:fillRect/>
          </a:stretch>
        </p:blipFill>
        <p:spPr>
          <a:xfrm>
            <a:off x="300087" y="4959560"/>
            <a:ext cx="2049021" cy="1736761"/>
          </a:xfrm>
          <a:prstGeom prst="rect">
            <a:avLst/>
          </a:prstGeom>
        </p:spPr>
      </p:pic>
      <p:pic>
        <p:nvPicPr>
          <p:cNvPr id="14" name="图片 1">
            <a:extLst>
              <a:ext uri="{FF2B5EF4-FFF2-40B4-BE49-F238E27FC236}">
                <a16:creationId xmlns:a16="http://schemas.microsoft.com/office/drawing/2014/main" id="{6F12B1DF-C141-4229-9182-3C8FF2B84391}"/>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88965" y="3909683"/>
            <a:ext cx="2088919" cy="278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5">
            <a:extLst>
              <a:ext uri="{FF2B5EF4-FFF2-40B4-BE49-F238E27FC236}">
                <a16:creationId xmlns:a16="http://schemas.microsoft.com/office/drawing/2014/main" id="{FF79FEAF-C832-449B-902C-F472DD855B63}"/>
              </a:ext>
            </a:extLst>
          </p:cNvPr>
          <p:cNvPicPr>
            <a:picLocks noChangeAspect="1"/>
          </p:cNvPicPr>
          <p:nvPr/>
        </p:nvPicPr>
        <p:blipFill>
          <a:blip r:embed="rId6"/>
          <a:stretch>
            <a:fillRect/>
          </a:stretch>
        </p:blipFill>
        <p:spPr>
          <a:xfrm>
            <a:off x="2467102" y="4959559"/>
            <a:ext cx="3274116" cy="1736761"/>
          </a:xfrm>
          <a:prstGeom prst="rect">
            <a:avLst/>
          </a:prstGeom>
        </p:spPr>
      </p:pic>
      <p:pic>
        <p:nvPicPr>
          <p:cNvPr id="17" name="图片 1">
            <a:extLst>
              <a:ext uri="{FF2B5EF4-FFF2-40B4-BE49-F238E27FC236}">
                <a16:creationId xmlns:a16="http://schemas.microsoft.com/office/drawing/2014/main" id="{9D2E9BAE-4079-49C0-92CA-5CB6874DE719}"/>
              </a:ext>
            </a:extLst>
          </p:cNvPr>
          <p:cNvPicPr>
            <a:picLocks noChangeAspect="1"/>
          </p:cNvPicPr>
          <p:nvPr/>
        </p:nvPicPr>
        <p:blipFill>
          <a:blip r:embed="rId7" cstate="print">
            <a:extLst>
              <a:ext uri="{28A0092B-C50C-407E-A947-70E740481C1C}">
                <a14:useLocalDpi xmlns:a14="http://schemas.microsoft.com/office/drawing/2010/main" val="0"/>
              </a:ext>
            </a:extLst>
          </a:blip>
          <a:srcRect t="24792"/>
          <a:stretch>
            <a:fillRect/>
          </a:stretch>
        </p:blipFill>
        <p:spPr bwMode="auto">
          <a:xfrm>
            <a:off x="6001691" y="4593569"/>
            <a:ext cx="2097146" cy="2102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a:extLst>
              <a:ext uri="{FF2B5EF4-FFF2-40B4-BE49-F238E27FC236}">
                <a16:creationId xmlns:a16="http://schemas.microsoft.com/office/drawing/2014/main" id="{71680C3A-B067-4464-B691-EABA3E3A072D}"/>
              </a:ext>
            </a:extLst>
          </p:cNvPr>
          <p:cNvPicPr>
            <a:picLocks noChangeAspect="1"/>
          </p:cNvPicPr>
          <p:nvPr/>
        </p:nvPicPr>
        <p:blipFill>
          <a:blip r:embed="rId8"/>
          <a:stretch>
            <a:fillRect/>
          </a:stretch>
        </p:blipFill>
        <p:spPr>
          <a:xfrm>
            <a:off x="8430837" y="3535440"/>
            <a:ext cx="996657" cy="3186036"/>
          </a:xfrm>
          <a:prstGeom prst="rect">
            <a:avLst/>
          </a:prstGeom>
        </p:spPr>
      </p:pic>
    </p:spTree>
    <p:extLst>
      <p:ext uri="{BB962C8B-B14F-4D97-AF65-F5344CB8AC3E}">
        <p14:creationId xmlns:p14="http://schemas.microsoft.com/office/powerpoint/2010/main" val="1446564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78C2BB1-35AF-4583-A2FF-B27483D79328}"/>
              </a:ext>
            </a:extLst>
          </p:cNvPr>
          <p:cNvSpPr>
            <a:spLocks noGrp="1"/>
          </p:cNvSpPr>
          <p:nvPr>
            <p:ph idx="1"/>
          </p:nvPr>
        </p:nvSpPr>
        <p:spPr>
          <a:xfrm>
            <a:off x="284485" y="1148156"/>
            <a:ext cx="11140107" cy="5178684"/>
          </a:xfrm>
        </p:spPr>
        <p:txBody>
          <a:bodyPr>
            <a:normAutofit/>
          </a:bodyPr>
          <a:lstStyle/>
          <a:p>
            <a:r>
              <a:rPr lang="en-US" altLang="zh-CN" b="1" dirty="0"/>
              <a:t>Field performance with a hall probe and rotating coil measurement system</a:t>
            </a:r>
          </a:p>
          <a:p>
            <a:pPr lvl="1"/>
            <a:r>
              <a:rPr lang="en-US" altLang="zh-CN" dirty="0"/>
              <a:t>Integral field difference in two apertures &lt;0.1%</a:t>
            </a:r>
          </a:p>
          <a:p>
            <a:pPr lvl="1"/>
            <a:r>
              <a:rPr lang="en-US" altLang="zh-CN" dirty="0"/>
              <a:t>Excitation efficiency ~ 99.2%</a:t>
            </a:r>
          </a:p>
          <a:p>
            <a:pPr lvl="1"/>
            <a:r>
              <a:rPr lang="en-US" altLang="zh-CN" dirty="0"/>
              <a:t>By=378.3Gs@120GeV, </a:t>
            </a:r>
            <a:r>
              <a:rPr lang="en-US" altLang="zh-CN" dirty="0" err="1"/>
              <a:t>Leff</a:t>
            </a:r>
            <a:r>
              <a:rPr lang="en-US" altLang="zh-CN" dirty="0"/>
              <a:t>= 5746.8mm</a:t>
            </a:r>
          </a:p>
          <a:p>
            <a:pPr lvl="1"/>
            <a:r>
              <a:rPr lang="en-US" altLang="zh-CN" dirty="0"/>
              <a:t>Local field variation (~1Gs @373Gs)</a:t>
            </a:r>
          </a:p>
          <a:p>
            <a:pPr lvl="2"/>
            <a:r>
              <a:rPr lang="en-US" altLang="zh-CN" dirty="0"/>
              <a:t>Local aperture gap difference</a:t>
            </a:r>
          </a:p>
        </p:txBody>
      </p:sp>
      <p:sp>
        <p:nvSpPr>
          <p:cNvPr id="3" name="标题 2">
            <a:extLst>
              <a:ext uri="{FF2B5EF4-FFF2-40B4-BE49-F238E27FC236}">
                <a16:creationId xmlns:a16="http://schemas.microsoft.com/office/drawing/2014/main" id="{B16CD994-89A8-4C7F-9AED-0BB4A494C401}"/>
              </a:ext>
            </a:extLst>
          </p:cNvPr>
          <p:cNvSpPr>
            <a:spLocks noGrp="1"/>
          </p:cNvSpPr>
          <p:nvPr>
            <p:ph type="title"/>
          </p:nvPr>
        </p:nvSpPr>
        <p:spPr/>
        <p:txBody>
          <a:bodyPr/>
          <a:lstStyle/>
          <a:p>
            <a:r>
              <a:rPr lang="en-US" altLang="zh-CN" dirty="0"/>
              <a:t>Full-scale DAD prototype-2</a:t>
            </a:r>
            <a:endParaRPr lang="zh-CN" altLang="en-US" dirty="0"/>
          </a:p>
        </p:txBody>
      </p:sp>
      <p:sp>
        <p:nvSpPr>
          <p:cNvPr id="4" name="页脚占位符 3">
            <a:extLst>
              <a:ext uri="{FF2B5EF4-FFF2-40B4-BE49-F238E27FC236}">
                <a16:creationId xmlns:a16="http://schemas.microsoft.com/office/drawing/2014/main" id="{7F4832A5-60CD-4E36-BA74-5B01C8CC7EB9}"/>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44913DCF-914E-4837-ADF1-A3FAD6FBE285}"/>
              </a:ext>
            </a:extLst>
          </p:cNvPr>
          <p:cNvSpPr>
            <a:spLocks noGrp="1"/>
          </p:cNvSpPr>
          <p:nvPr>
            <p:ph type="sldNum" sz="quarter" idx="12"/>
          </p:nvPr>
        </p:nvSpPr>
        <p:spPr/>
        <p:txBody>
          <a:bodyPr/>
          <a:lstStyle/>
          <a:p>
            <a:fld id="{F15E9139-A00B-4B2A-98A6-095DC08F1345}" type="slidenum">
              <a:rPr lang="zh-CN" altLang="en-US" smtClean="0"/>
              <a:pPr/>
              <a:t>5</a:t>
            </a:fld>
            <a:endParaRPr lang="zh-CN" altLang="en-US"/>
          </a:p>
        </p:txBody>
      </p:sp>
      <p:pic>
        <p:nvPicPr>
          <p:cNvPr id="9" name="图片 8">
            <a:extLst>
              <a:ext uri="{FF2B5EF4-FFF2-40B4-BE49-F238E27FC236}">
                <a16:creationId xmlns:a16="http://schemas.microsoft.com/office/drawing/2014/main" id="{8086EBF9-9784-43DF-8862-A403E3A9A6AA}"/>
              </a:ext>
            </a:extLst>
          </p:cNvPr>
          <p:cNvPicPr>
            <a:picLocks noChangeAspect="1"/>
          </p:cNvPicPr>
          <p:nvPr/>
        </p:nvPicPr>
        <p:blipFill>
          <a:blip r:embed="rId2"/>
          <a:stretch>
            <a:fillRect/>
          </a:stretch>
        </p:blipFill>
        <p:spPr>
          <a:xfrm>
            <a:off x="5291641" y="1934176"/>
            <a:ext cx="3235082" cy="1656000"/>
          </a:xfrm>
          <a:prstGeom prst="rect">
            <a:avLst/>
          </a:prstGeom>
        </p:spPr>
      </p:pic>
      <p:pic>
        <p:nvPicPr>
          <p:cNvPr id="15" name="图片 14">
            <a:extLst>
              <a:ext uri="{FF2B5EF4-FFF2-40B4-BE49-F238E27FC236}">
                <a16:creationId xmlns:a16="http://schemas.microsoft.com/office/drawing/2014/main" id="{E770F919-78A0-4FEC-80B0-20F5983A6971}"/>
              </a:ext>
            </a:extLst>
          </p:cNvPr>
          <p:cNvPicPr>
            <a:picLocks noChangeAspect="1"/>
          </p:cNvPicPr>
          <p:nvPr/>
        </p:nvPicPr>
        <p:blipFill>
          <a:blip r:embed="rId3"/>
          <a:stretch>
            <a:fillRect/>
          </a:stretch>
        </p:blipFill>
        <p:spPr>
          <a:xfrm>
            <a:off x="8065767" y="4160652"/>
            <a:ext cx="3668228" cy="2160000"/>
          </a:xfrm>
          <a:prstGeom prst="rect">
            <a:avLst/>
          </a:prstGeom>
          <a:ln>
            <a:noFill/>
          </a:ln>
        </p:spPr>
      </p:pic>
      <p:pic>
        <p:nvPicPr>
          <p:cNvPr id="17" name="图片 16">
            <a:extLst>
              <a:ext uri="{FF2B5EF4-FFF2-40B4-BE49-F238E27FC236}">
                <a16:creationId xmlns:a16="http://schemas.microsoft.com/office/drawing/2014/main" id="{072D3D1E-1679-46A7-A49F-2ADE6206504D}"/>
              </a:ext>
            </a:extLst>
          </p:cNvPr>
          <p:cNvPicPr>
            <a:picLocks noChangeAspect="1"/>
          </p:cNvPicPr>
          <p:nvPr/>
        </p:nvPicPr>
        <p:blipFill>
          <a:blip r:embed="rId4"/>
          <a:stretch>
            <a:fillRect/>
          </a:stretch>
        </p:blipFill>
        <p:spPr>
          <a:xfrm>
            <a:off x="8627146" y="1904426"/>
            <a:ext cx="3416252" cy="1656000"/>
          </a:xfrm>
          <a:prstGeom prst="rect">
            <a:avLst/>
          </a:prstGeom>
        </p:spPr>
      </p:pic>
      <p:pic>
        <p:nvPicPr>
          <p:cNvPr id="18" name="图片 17">
            <a:extLst>
              <a:ext uri="{FF2B5EF4-FFF2-40B4-BE49-F238E27FC236}">
                <a16:creationId xmlns:a16="http://schemas.microsoft.com/office/drawing/2014/main" id="{71BD4D9C-0691-4983-97CB-5ADD47404724}"/>
              </a:ext>
            </a:extLst>
          </p:cNvPr>
          <p:cNvPicPr>
            <a:picLocks noChangeAspect="1"/>
          </p:cNvPicPr>
          <p:nvPr/>
        </p:nvPicPr>
        <p:blipFill>
          <a:blip r:embed="rId5"/>
          <a:stretch>
            <a:fillRect/>
          </a:stretch>
        </p:blipFill>
        <p:spPr>
          <a:xfrm>
            <a:off x="125116" y="4130938"/>
            <a:ext cx="4026190" cy="2160000"/>
          </a:xfrm>
          <a:prstGeom prst="rect">
            <a:avLst/>
          </a:prstGeom>
        </p:spPr>
      </p:pic>
      <p:pic>
        <p:nvPicPr>
          <p:cNvPr id="19" name="图片 18">
            <a:extLst>
              <a:ext uri="{FF2B5EF4-FFF2-40B4-BE49-F238E27FC236}">
                <a16:creationId xmlns:a16="http://schemas.microsoft.com/office/drawing/2014/main" id="{CD8A5669-DC8C-4228-AF9C-7DBF342815E7}"/>
              </a:ext>
            </a:extLst>
          </p:cNvPr>
          <p:cNvPicPr>
            <a:picLocks noChangeAspect="1"/>
          </p:cNvPicPr>
          <p:nvPr/>
        </p:nvPicPr>
        <p:blipFill>
          <a:blip r:embed="rId6"/>
          <a:stretch>
            <a:fillRect/>
          </a:stretch>
        </p:blipFill>
        <p:spPr>
          <a:xfrm>
            <a:off x="4299186" y="4130938"/>
            <a:ext cx="3593628" cy="2160000"/>
          </a:xfrm>
          <a:prstGeom prst="rect">
            <a:avLst/>
          </a:prstGeom>
        </p:spPr>
      </p:pic>
    </p:spTree>
    <p:extLst>
      <p:ext uri="{BB962C8B-B14F-4D97-AF65-F5344CB8AC3E}">
        <p14:creationId xmlns:p14="http://schemas.microsoft.com/office/powerpoint/2010/main" val="1444755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69826429-1418-420A-85CF-C1F83FDAA664}"/>
              </a:ext>
            </a:extLst>
          </p:cNvPr>
          <p:cNvSpPr>
            <a:spLocks noGrp="1"/>
          </p:cNvSpPr>
          <p:nvPr>
            <p:ph idx="1"/>
          </p:nvPr>
        </p:nvSpPr>
        <p:spPr>
          <a:xfrm>
            <a:off x="272110" y="1046717"/>
            <a:ext cx="11800554" cy="5309633"/>
          </a:xfrm>
        </p:spPr>
        <p:txBody>
          <a:bodyPr>
            <a:normAutofit fontScale="85000" lnSpcReduction="20000"/>
          </a:bodyPr>
          <a:lstStyle/>
          <a:p>
            <a:r>
              <a:rPr lang="en-US" altLang="zh-CN" sz="2800" b="1" dirty="0"/>
              <a:t>Integrated field </a:t>
            </a:r>
          </a:p>
          <a:p>
            <a:pPr lvl="1"/>
            <a:r>
              <a:rPr lang="en-US" altLang="zh-CN" sz="2200" dirty="0"/>
              <a:t>Good uniformity of integral field without any end chamfer, consistent with simulation results as a long magnet.</a:t>
            </a:r>
          </a:p>
          <a:p>
            <a:pPr lvl="1"/>
            <a:r>
              <a:rPr lang="en-US" altLang="zh-CN" sz="2200" dirty="0"/>
              <a:t>Field distribution at four energies is almost identical.</a:t>
            </a:r>
          </a:p>
          <a:p>
            <a:pPr lvl="2"/>
            <a:r>
              <a:rPr lang="en-US" altLang="zh-CN" sz="2200" dirty="0"/>
              <a:t>No obvious remanence effect on the field uniformity, especially at 140 Gs</a:t>
            </a:r>
          </a:p>
          <a:p>
            <a:pPr lvl="2"/>
            <a:r>
              <a:rPr lang="en-US" altLang="zh-CN" sz="2200" dirty="0"/>
              <a:t>Linear BH properties at work range (140~570Gs)</a:t>
            </a:r>
          </a:p>
          <a:p>
            <a:pPr lvl="2"/>
            <a:endParaRPr lang="en-US" altLang="zh-CN" sz="1900" dirty="0"/>
          </a:p>
          <a:p>
            <a:pPr lvl="2"/>
            <a:endParaRPr lang="en-US" altLang="zh-CN" sz="1900" dirty="0"/>
          </a:p>
          <a:p>
            <a:endParaRPr lang="en-US" altLang="zh-CN" sz="2600" b="1" dirty="0"/>
          </a:p>
          <a:p>
            <a:endParaRPr lang="en-US" altLang="zh-CN" sz="2600" b="1" dirty="0"/>
          </a:p>
          <a:p>
            <a:pPr lvl="1"/>
            <a:endParaRPr lang="en-US" altLang="zh-CN" sz="2200" dirty="0"/>
          </a:p>
          <a:p>
            <a:pPr lvl="1"/>
            <a:endParaRPr lang="en-US" altLang="zh-CN" sz="2200" dirty="0"/>
          </a:p>
          <a:p>
            <a:pPr lvl="1"/>
            <a:endParaRPr lang="en-US" altLang="zh-CN" sz="2200" dirty="0"/>
          </a:p>
          <a:p>
            <a:r>
              <a:rPr lang="en-US" altLang="zh-CN" sz="2800" b="1" dirty="0"/>
              <a:t>Impact of trim coils on main field</a:t>
            </a:r>
          </a:p>
          <a:p>
            <a:pPr lvl="1"/>
            <a:r>
              <a:rPr lang="en-US" altLang="zh-CN" sz="2200" dirty="0"/>
              <a:t>Adjustability ~3%</a:t>
            </a:r>
          </a:p>
          <a:p>
            <a:pPr lvl="1"/>
            <a:r>
              <a:rPr lang="en-US" altLang="zh-CN" sz="2200" dirty="0"/>
              <a:t>No harmonics introduced by trim coils</a:t>
            </a:r>
          </a:p>
          <a:p>
            <a:pPr lvl="1"/>
            <a:r>
              <a:rPr lang="en-US" altLang="zh-CN" sz="2200" dirty="0"/>
              <a:t>Hysteresis on the main field with trim coils, reproducible</a:t>
            </a:r>
          </a:p>
          <a:p>
            <a:pPr lvl="1"/>
            <a:r>
              <a:rPr lang="en-US" altLang="zh-CN" sz="2200" dirty="0"/>
              <a:t>More research needs to be done</a:t>
            </a:r>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endParaRPr lang="zh-CN" altLang="en-US" dirty="0"/>
          </a:p>
        </p:txBody>
      </p:sp>
      <p:sp>
        <p:nvSpPr>
          <p:cNvPr id="3" name="标题 2">
            <a:extLst>
              <a:ext uri="{FF2B5EF4-FFF2-40B4-BE49-F238E27FC236}">
                <a16:creationId xmlns:a16="http://schemas.microsoft.com/office/drawing/2014/main" id="{BF2BF078-159D-4181-BA69-31E578C46575}"/>
              </a:ext>
            </a:extLst>
          </p:cNvPr>
          <p:cNvSpPr>
            <a:spLocks noGrp="1"/>
          </p:cNvSpPr>
          <p:nvPr>
            <p:ph type="title"/>
          </p:nvPr>
        </p:nvSpPr>
        <p:spPr/>
        <p:txBody>
          <a:bodyPr/>
          <a:lstStyle/>
          <a:p>
            <a:r>
              <a:rPr lang="en-US" altLang="zh-CN" dirty="0"/>
              <a:t>Full-scale DAD prototype-3</a:t>
            </a:r>
            <a:endParaRPr lang="zh-CN" altLang="en-US" dirty="0"/>
          </a:p>
        </p:txBody>
      </p:sp>
      <p:sp>
        <p:nvSpPr>
          <p:cNvPr id="5" name="灯片编号占位符 4">
            <a:extLst>
              <a:ext uri="{FF2B5EF4-FFF2-40B4-BE49-F238E27FC236}">
                <a16:creationId xmlns:a16="http://schemas.microsoft.com/office/drawing/2014/main" id="{5551B44B-4831-4168-A92B-B5E8E16B09D9}"/>
              </a:ext>
            </a:extLst>
          </p:cNvPr>
          <p:cNvSpPr>
            <a:spLocks noGrp="1"/>
          </p:cNvSpPr>
          <p:nvPr>
            <p:ph type="sldNum" sz="quarter" idx="12"/>
          </p:nvPr>
        </p:nvSpPr>
        <p:spPr/>
        <p:txBody>
          <a:bodyPr/>
          <a:lstStyle/>
          <a:p>
            <a:fld id="{F15E9139-A00B-4B2A-98A6-095DC08F1345}" type="slidenum">
              <a:rPr lang="zh-CN" altLang="en-US" smtClean="0"/>
              <a:pPr/>
              <a:t>6</a:t>
            </a:fld>
            <a:endParaRPr lang="zh-CN" altLang="en-US"/>
          </a:p>
        </p:txBody>
      </p:sp>
      <p:pic>
        <p:nvPicPr>
          <p:cNvPr id="11" name="图片 10">
            <a:extLst>
              <a:ext uri="{FF2B5EF4-FFF2-40B4-BE49-F238E27FC236}">
                <a16:creationId xmlns:a16="http://schemas.microsoft.com/office/drawing/2014/main" id="{FA3269F9-4099-4005-90EC-F77C112C68F2}"/>
              </a:ext>
            </a:extLst>
          </p:cNvPr>
          <p:cNvPicPr>
            <a:picLocks noChangeAspect="1"/>
          </p:cNvPicPr>
          <p:nvPr/>
        </p:nvPicPr>
        <p:blipFill>
          <a:blip r:embed="rId2"/>
          <a:stretch>
            <a:fillRect/>
          </a:stretch>
        </p:blipFill>
        <p:spPr>
          <a:xfrm>
            <a:off x="7104112" y="4680315"/>
            <a:ext cx="2994690" cy="1800000"/>
          </a:xfrm>
          <a:prstGeom prst="rect">
            <a:avLst/>
          </a:prstGeom>
        </p:spPr>
      </p:pic>
      <p:graphicFrame>
        <p:nvGraphicFramePr>
          <p:cNvPr id="15" name="表格 14">
            <a:extLst>
              <a:ext uri="{FF2B5EF4-FFF2-40B4-BE49-F238E27FC236}">
                <a16:creationId xmlns:a16="http://schemas.microsoft.com/office/drawing/2014/main" id="{0EC6CE5A-E4DF-4976-8F86-072EB1BCA7C2}"/>
              </a:ext>
            </a:extLst>
          </p:cNvPr>
          <p:cNvGraphicFramePr>
            <a:graphicFrameLocks noGrp="1"/>
          </p:cNvGraphicFramePr>
          <p:nvPr>
            <p:extLst>
              <p:ext uri="{D42A27DB-BD31-4B8C-83A1-F6EECF244321}">
                <p14:modId xmlns:p14="http://schemas.microsoft.com/office/powerpoint/2010/main" val="2426462611"/>
              </p:ext>
            </p:extLst>
          </p:nvPr>
        </p:nvGraphicFramePr>
        <p:xfrm>
          <a:off x="6096000" y="2780928"/>
          <a:ext cx="3794304" cy="1520190"/>
        </p:xfrm>
        <a:graphic>
          <a:graphicData uri="http://schemas.openxmlformats.org/drawingml/2006/table">
            <a:tbl>
              <a:tblPr firstRow="1" bandRow="1">
                <a:tableStyleId>{5C22544A-7EE6-4342-B048-85BDC9FD1C3A}</a:tableStyleId>
              </a:tblPr>
              <a:tblGrid>
                <a:gridCol w="1264768">
                  <a:extLst>
                    <a:ext uri="{9D8B030D-6E8A-4147-A177-3AD203B41FA5}">
                      <a16:colId xmlns:a16="http://schemas.microsoft.com/office/drawing/2014/main" val="2582321588"/>
                    </a:ext>
                  </a:extLst>
                </a:gridCol>
                <a:gridCol w="1264768">
                  <a:extLst>
                    <a:ext uri="{9D8B030D-6E8A-4147-A177-3AD203B41FA5}">
                      <a16:colId xmlns:a16="http://schemas.microsoft.com/office/drawing/2014/main" val="1489891228"/>
                    </a:ext>
                  </a:extLst>
                </a:gridCol>
                <a:gridCol w="1264768">
                  <a:extLst>
                    <a:ext uri="{9D8B030D-6E8A-4147-A177-3AD203B41FA5}">
                      <a16:colId xmlns:a16="http://schemas.microsoft.com/office/drawing/2014/main" val="3666925229"/>
                    </a:ext>
                  </a:extLst>
                </a:gridCol>
              </a:tblGrid>
              <a:tr h="185641">
                <a:tc>
                  <a:txBody>
                    <a:bodyPr/>
                    <a:lstStyle/>
                    <a:p>
                      <a:pPr algn="ctr" fontAlgn="b"/>
                      <a:r>
                        <a:rPr lang="en-US" sz="1600" u="none" strike="noStrike" dirty="0">
                          <a:effectLst/>
                        </a:rPr>
                        <a:t>n</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sz="1600" u="none" strike="noStrike" dirty="0" err="1">
                          <a:effectLst/>
                        </a:rPr>
                        <a:t>bn_A</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sz="1600" u="none" strike="noStrike" dirty="0" err="1">
                          <a:effectLst/>
                        </a:rPr>
                        <a:t>bn_B</a:t>
                      </a:r>
                      <a:endParaRPr lang="en-US"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extLst>
                  <a:ext uri="{0D108BD9-81ED-4DB2-BD59-A6C34878D82A}">
                    <a16:rowId xmlns:a16="http://schemas.microsoft.com/office/drawing/2014/main" val="2304679339"/>
                  </a:ext>
                </a:extLst>
              </a:tr>
              <a:tr h="185641">
                <a:tc>
                  <a:txBody>
                    <a:bodyPr/>
                    <a:lstStyle/>
                    <a:p>
                      <a:pPr algn="ctr" fontAlgn="b"/>
                      <a:r>
                        <a:rPr lang="en-US" altLang="zh-CN" sz="1600" u="none" strike="noStrike" dirty="0">
                          <a:effectLst/>
                        </a:rPr>
                        <a:t>2</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0</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0</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extLst>
                  <a:ext uri="{0D108BD9-81ED-4DB2-BD59-A6C34878D82A}">
                    <a16:rowId xmlns:a16="http://schemas.microsoft.com/office/drawing/2014/main" val="12933134"/>
                  </a:ext>
                </a:extLst>
              </a:tr>
              <a:tr h="185641">
                <a:tc>
                  <a:txBody>
                    <a:bodyPr/>
                    <a:lstStyle/>
                    <a:p>
                      <a:pPr algn="ctr" fontAlgn="b"/>
                      <a:r>
                        <a:rPr lang="en-US" altLang="zh-CN" sz="1600" u="none" strike="noStrike" dirty="0">
                          <a:effectLst/>
                        </a:rPr>
                        <a:t>3</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3.92</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3.88</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extLst>
                  <a:ext uri="{0D108BD9-81ED-4DB2-BD59-A6C34878D82A}">
                    <a16:rowId xmlns:a16="http://schemas.microsoft.com/office/drawing/2014/main" val="2555149251"/>
                  </a:ext>
                </a:extLst>
              </a:tr>
              <a:tr h="185641">
                <a:tc>
                  <a:txBody>
                    <a:bodyPr/>
                    <a:lstStyle/>
                    <a:p>
                      <a:pPr algn="ctr" fontAlgn="b"/>
                      <a:r>
                        <a:rPr lang="en-US" altLang="zh-CN" sz="1600" u="none" strike="noStrike" dirty="0">
                          <a:effectLst/>
                        </a:rPr>
                        <a:t>4</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1.03</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-1.22</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extLst>
                  <a:ext uri="{0D108BD9-81ED-4DB2-BD59-A6C34878D82A}">
                    <a16:rowId xmlns:a16="http://schemas.microsoft.com/office/drawing/2014/main" val="45727427"/>
                  </a:ext>
                </a:extLst>
              </a:tr>
              <a:tr h="185641">
                <a:tc>
                  <a:txBody>
                    <a:bodyPr/>
                    <a:lstStyle/>
                    <a:p>
                      <a:pPr algn="ctr" fontAlgn="b"/>
                      <a:r>
                        <a:rPr lang="en-US" altLang="zh-CN" sz="1600" u="none" strike="noStrike" dirty="0">
                          <a:effectLst/>
                        </a:rPr>
                        <a:t>5</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0.47</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0.54</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extLst>
                  <a:ext uri="{0D108BD9-81ED-4DB2-BD59-A6C34878D82A}">
                    <a16:rowId xmlns:a16="http://schemas.microsoft.com/office/drawing/2014/main" val="3738239384"/>
                  </a:ext>
                </a:extLst>
              </a:tr>
              <a:tr h="185641">
                <a:tc>
                  <a:txBody>
                    <a:bodyPr/>
                    <a:lstStyle/>
                    <a:p>
                      <a:pPr algn="ctr" fontAlgn="b"/>
                      <a:r>
                        <a:rPr lang="en-US" altLang="zh-CN" sz="1600" u="none" strike="noStrike" dirty="0">
                          <a:effectLst/>
                        </a:rPr>
                        <a:t>6</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0.08</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tc>
                  <a:txBody>
                    <a:bodyPr/>
                    <a:lstStyle/>
                    <a:p>
                      <a:pPr algn="ctr" fontAlgn="b"/>
                      <a:r>
                        <a:rPr lang="en-US" altLang="zh-CN" sz="1600" u="none" strike="noStrike" dirty="0">
                          <a:effectLst/>
                        </a:rPr>
                        <a:t>-0.46</a:t>
                      </a:r>
                      <a:endParaRPr lang="en-US" altLang="zh-CN" sz="1600" b="0" i="0" u="none" strike="noStrike" dirty="0">
                        <a:solidFill>
                          <a:srgbClr val="000000"/>
                        </a:solidFill>
                        <a:effectLst/>
                        <a:latin typeface="等线" panose="02010600030101010101" pitchFamily="2" charset="-122"/>
                        <a:ea typeface="等线" panose="02010600030101010101" pitchFamily="2" charset="-122"/>
                      </a:endParaRPr>
                    </a:p>
                  </a:txBody>
                  <a:tcPr marL="9525" marR="9525" marT="9525" marB="0" anchor="b"/>
                </a:tc>
                <a:extLst>
                  <a:ext uri="{0D108BD9-81ED-4DB2-BD59-A6C34878D82A}">
                    <a16:rowId xmlns:a16="http://schemas.microsoft.com/office/drawing/2014/main" val="11526305"/>
                  </a:ext>
                </a:extLst>
              </a:tr>
            </a:tbl>
          </a:graphicData>
        </a:graphic>
      </p:graphicFrame>
      <p:sp>
        <p:nvSpPr>
          <p:cNvPr id="16" name="文本框 15">
            <a:extLst>
              <a:ext uri="{FF2B5EF4-FFF2-40B4-BE49-F238E27FC236}">
                <a16:creationId xmlns:a16="http://schemas.microsoft.com/office/drawing/2014/main" id="{4137C5B3-72F1-4047-B766-CB24393ACEEE}"/>
              </a:ext>
            </a:extLst>
          </p:cNvPr>
          <p:cNvSpPr txBox="1"/>
          <p:nvPr/>
        </p:nvSpPr>
        <p:spPr>
          <a:xfrm>
            <a:off x="6400219" y="2479996"/>
            <a:ext cx="2884636" cy="307777"/>
          </a:xfrm>
          <a:prstGeom prst="rect">
            <a:avLst/>
          </a:prstGeom>
          <a:noFill/>
        </p:spPr>
        <p:txBody>
          <a:bodyPr wrap="none" rtlCol="0">
            <a:spAutoFit/>
          </a:bodyPr>
          <a:lstStyle/>
          <a:p>
            <a:r>
              <a:rPr lang="en-US" altLang="zh-CN" sz="1400" b="1" dirty="0"/>
              <a:t>High harmonics @four E (units:1e-4)</a:t>
            </a:r>
            <a:endParaRPr lang="zh-CN" altLang="en-US" sz="1400" b="1" dirty="0"/>
          </a:p>
        </p:txBody>
      </p:sp>
      <p:pic>
        <p:nvPicPr>
          <p:cNvPr id="17" name="图片 16">
            <a:extLst>
              <a:ext uri="{FF2B5EF4-FFF2-40B4-BE49-F238E27FC236}">
                <a16:creationId xmlns:a16="http://schemas.microsoft.com/office/drawing/2014/main" id="{DE61C2F9-8E12-41A3-B32D-AF1ADA52FD5F}"/>
              </a:ext>
            </a:extLst>
          </p:cNvPr>
          <p:cNvPicPr>
            <a:picLocks noChangeAspect="1"/>
          </p:cNvPicPr>
          <p:nvPr/>
        </p:nvPicPr>
        <p:blipFill>
          <a:blip r:embed="rId3"/>
          <a:stretch>
            <a:fillRect/>
          </a:stretch>
        </p:blipFill>
        <p:spPr>
          <a:xfrm>
            <a:off x="1271464" y="2636912"/>
            <a:ext cx="3016151" cy="1800000"/>
          </a:xfrm>
          <a:prstGeom prst="rect">
            <a:avLst/>
          </a:prstGeom>
        </p:spPr>
      </p:pic>
    </p:spTree>
    <p:extLst>
      <p:ext uri="{BB962C8B-B14F-4D97-AF65-F5344CB8AC3E}">
        <p14:creationId xmlns:p14="http://schemas.microsoft.com/office/powerpoint/2010/main" val="1548079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A92C8C7-18A1-451D-8C6E-FFDC6DF63612}"/>
              </a:ext>
            </a:extLst>
          </p:cNvPr>
          <p:cNvSpPr>
            <a:spLocks noGrp="1"/>
          </p:cNvSpPr>
          <p:nvPr>
            <p:ph idx="1"/>
          </p:nvPr>
        </p:nvSpPr>
        <p:spPr>
          <a:xfrm>
            <a:off x="166292" y="1130470"/>
            <a:ext cx="10972800" cy="5178684"/>
          </a:xfrm>
        </p:spPr>
        <p:txBody>
          <a:bodyPr>
            <a:normAutofit/>
          </a:bodyPr>
          <a:lstStyle/>
          <a:p>
            <a:r>
              <a:rPr lang="en-US" altLang="zh-CN" b="1" dirty="0"/>
              <a:t>First short DAQ prototype (1m)</a:t>
            </a:r>
          </a:p>
          <a:p>
            <a:pPr lvl="1"/>
            <a:r>
              <a:rPr lang="en-US" altLang="zh-CN" sz="1800" dirty="0"/>
              <a:t>G=3.2T/m~12.4T/m, D=76mm, </a:t>
            </a:r>
            <a:r>
              <a:rPr lang="en-US" altLang="zh-CN" sz="1800" dirty="0" err="1"/>
              <a:t>Liron</a:t>
            </a:r>
            <a:r>
              <a:rPr lang="en-US" altLang="zh-CN" sz="1800" dirty="0"/>
              <a:t>=1m</a:t>
            </a:r>
          </a:p>
          <a:p>
            <a:pPr lvl="1"/>
            <a:r>
              <a:rPr lang="en-US" altLang="zh-CN" sz="1800" dirty="0"/>
              <a:t>Laminated iron with complex mechanical structure</a:t>
            </a:r>
          </a:p>
          <a:p>
            <a:pPr lvl="1"/>
            <a:r>
              <a:rPr lang="en-US" altLang="zh-CN" sz="1800" dirty="0"/>
              <a:t>A center bump compensation the horizontal asymmetric</a:t>
            </a:r>
          </a:p>
          <a:p>
            <a:pPr lvl="1"/>
            <a:r>
              <a:rPr lang="en-US" altLang="zh-CN" sz="1800" dirty="0"/>
              <a:t>Stainless steel support at the center</a:t>
            </a:r>
          </a:p>
          <a:p>
            <a:pPr lvl="1"/>
            <a:r>
              <a:rPr lang="en-US" altLang="zh-CN" sz="1800" dirty="0"/>
              <a:t>Hollow aluminum conductor is used for coils.</a:t>
            </a:r>
          </a:p>
          <a:p>
            <a:r>
              <a:rPr lang="en-US" altLang="zh-CN" b="1" dirty="0"/>
              <a:t>Design changes on DAQ</a:t>
            </a:r>
          </a:p>
          <a:p>
            <a:endParaRPr lang="en-US" altLang="zh-CN" sz="2200" b="1" dirty="0"/>
          </a:p>
          <a:p>
            <a:pPr lvl="1"/>
            <a:endParaRPr lang="en-US" altLang="zh-CN" sz="1800" dirty="0"/>
          </a:p>
          <a:p>
            <a:pPr lvl="1"/>
            <a:endParaRPr lang="en-US" altLang="zh-CN" b="1" dirty="0"/>
          </a:p>
          <a:p>
            <a:pPr lvl="1"/>
            <a:endParaRPr lang="en-US" altLang="zh-CN" dirty="0"/>
          </a:p>
        </p:txBody>
      </p:sp>
      <p:sp>
        <p:nvSpPr>
          <p:cNvPr id="3" name="标题 2">
            <a:extLst>
              <a:ext uri="{FF2B5EF4-FFF2-40B4-BE49-F238E27FC236}">
                <a16:creationId xmlns:a16="http://schemas.microsoft.com/office/drawing/2014/main" id="{218EA114-9EDF-409B-9FBF-B082DF5F1559}"/>
              </a:ext>
            </a:extLst>
          </p:cNvPr>
          <p:cNvSpPr>
            <a:spLocks noGrp="1"/>
          </p:cNvSpPr>
          <p:nvPr>
            <p:ph type="title"/>
          </p:nvPr>
        </p:nvSpPr>
        <p:spPr/>
        <p:txBody>
          <a:bodyPr/>
          <a:lstStyle/>
          <a:p>
            <a:r>
              <a:rPr lang="en-US" altLang="zh-CN" dirty="0"/>
              <a:t>Short Dual Aperture Quadrupole(DAQ) prototype</a:t>
            </a:r>
            <a:endParaRPr lang="zh-CN" altLang="en-US" dirty="0"/>
          </a:p>
        </p:txBody>
      </p:sp>
      <p:sp>
        <p:nvSpPr>
          <p:cNvPr id="5" name="灯片编号占位符 4">
            <a:extLst>
              <a:ext uri="{FF2B5EF4-FFF2-40B4-BE49-F238E27FC236}">
                <a16:creationId xmlns:a16="http://schemas.microsoft.com/office/drawing/2014/main" id="{46C5FC41-BC47-4506-8D25-E24AC2B5BA36}"/>
              </a:ext>
            </a:extLst>
          </p:cNvPr>
          <p:cNvSpPr>
            <a:spLocks noGrp="1"/>
          </p:cNvSpPr>
          <p:nvPr>
            <p:ph type="sldNum" sz="quarter" idx="12"/>
          </p:nvPr>
        </p:nvSpPr>
        <p:spPr/>
        <p:txBody>
          <a:bodyPr/>
          <a:lstStyle/>
          <a:p>
            <a:fld id="{F15E9139-A00B-4B2A-98A6-095DC08F1345}" type="slidenum">
              <a:rPr lang="zh-CN" altLang="en-US" smtClean="0"/>
              <a:pPr/>
              <a:t>7</a:t>
            </a:fld>
            <a:endParaRPr lang="zh-CN" altLang="en-US"/>
          </a:p>
        </p:txBody>
      </p:sp>
      <p:grpSp>
        <p:nvGrpSpPr>
          <p:cNvPr id="18" name="组合 17">
            <a:extLst>
              <a:ext uri="{FF2B5EF4-FFF2-40B4-BE49-F238E27FC236}">
                <a16:creationId xmlns:a16="http://schemas.microsoft.com/office/drawing/2014/main" id="{B3555A30-DDA8-4814-A659-B73F3B3AC42E}"/>
              </a:ext>
            </a:extLst>
          </p:cNvPr>
          <p:cNvGrpSpPr/>
          <p:nvPr/>
        </p:nvGrpSpPr>
        <p:grpSpPr>
          <a:xfrm>
            <a:off x="7550955" y="1086631"/>
            <a:ext cx="2565354" cy="2740856"/>
            <a:chOff x="399971" y="3603773"/>
            <a:chExt cx="2592259" cy="2740856"/>
          </a:xfrm>
        </p:grpSpPr>
        <p:pic>
          <p:nvPicPr>
            <p:cNvPr id="12" name="图片 11">
              <a:extLst>
                <a:ext uri="{FF2B5EF4-FFF2-40B4-BE49-F238E27FC236}">
                  <a16:creationId xmlns:a16="http://schemas.microsoft.com/office/drawing/2014/main" id="{9C427FAB-BF8D-4EF8-A8E8-49CE8E983A83}"/>
                </a:ext>
              </a:extLst>
            </p:cNvPr>
            <p:cNvPicPr>
              <a:picLocks noChangeAspect="1"/>
            </p:cNvPicPr>
            <p:nvPr/>
          </p:nvPicPr>
          <p:blipFill>
            <a:blip r:embed="rId2"/>
            <a:stretch>
              <a:fillRect/>
            </a:stretch>
          </p:blipFill>
          <p:spPr>
            <a:xfrm>
              <a:off x="399971" y="3603773"/>
              <a:ext cx="2435979" cy="2398276"/>
            </a:xfrm>
            <a:prstGeom prst="rect">
              <a:avLst/>
            </a:prstGeom>
          </p:spPr>
        </p:pic>
        <p:sp>
          <p:nvSpPr>
            <p:cNvPr id="13" name="文本框 12">
              <a:extLst>
                <a:ext uri="{FF2B5EF4-FFF2-40B4-BE49-F238E27FC236}">
                  <a16:creationId xmlns:a16="http://schemas.microsoft.com/office/drawing/2014/main" id="{E07EBF27-A536-4AF3-8220-C29CC77AE5B2}"/>
                </a:ext>
              </a:extLst>
            </p:cNvPr>
            <p:cNvSpPr txBox="1"/>
            <p:nvPr/>
          </p:nvSpPr>
          <p:spPr>
            <a:xfrm>
              <a:off x="908371" y="6006075"/>
              <a:ext cx="2083859" cy="338554"/>
            </a:xfrm>
            <a:prstGeom prst="rect">
              <a:avLst/>
            </a:prstGeom>
            <a:noFill/>
          </p:spPr>
          <p:txBody>
            <a:bodyPr wrap="none" rtlCol="0">
              <a:spAutoFit/>
            </a:bodyPr>
            <a:lstStyle/>
            <a:p>
              <a:r>
                <a:rPr lang="en-US" altLang="zh-CN" sz="1600" dirty="0"/>
                <a:t>First F/D design in CDR</a:t>
              </a:r>
              <a:endParaRPr lang="zh-CN" altLang="en-US" sz="1600" dirty="0"/>
            </a:p>
          </p:txBody>
        </p:sp>
      </p:grpSp>
      <p:grpSp>
        <p:nvGrpSpPr>
          <p:cNvPr id="21" name="组合 20">
            <a:extLst>
              <a:ext uri="{FF2B5EF4-FFF2-40B4-BE49-F238E27FC236}">
                <a16:creationId xmlns:a16="http://schemas.microsoft.com/office/drawing/2014/main" id="{00362FDA-F307-4D0D-94C0-BF9AB11D1882}"/>
              </a:ext>
            </a:extLst>
          </p:cNvPr>
          <p:cNvGrpSpPr/>
          <p:nvPr/>
        </p:nvGrpSpPr>
        <p:grpSpPr>
          <a:xfrm>
            <a:off x="479376" y="3882147"/>
            <a:ext cx="3135116" cy="2561123"/>
            <a:chOff x="604103" y="4008023"/>
            <a:chExt cx="3135116" cy="2561123"/>
          </a:xfrm>
        </p:grpSpPr>
        <p:pic>
          <p:nvPicPr>
            <p:cNvPr id="14" name="图片 13">
              <a:extLst>
                <a:ext uri="{FF2B5EF4-FFF2-40B4-BE49-F238E27FC236}">
                  <a16:creationId xmlns:a16="http://schemas.microsoft.com/office/drawing/2014/main" id="{B80FDDF4-AFFF-4D2A-A287-D3050AD861E8}"/>
                </a:ext>
              </a:extLst>
            </p:cNvPr>
            <p:cNvPicPr>
              <a:picLocks noChangeAspect="1"/>
            </p:cNvPicPr>
            <p:nvPr/>
          </p:nvPicPr>
          <p:blipFill>
            <a:blip r:embed="rId3"/>
            <a:stretch>
              <a:fillRect/>
            </a:stretch>
          </p:blipFill>
          <p:spPr>
            <a:xfrm>
              <a:off x="604103" y="4008023"/>
              <a:ext cx="3135116" cy="1287145"/>
            </a:xfrm>
            <a:prstGeom prst="rect">
              <a:avLst/>
            </a:prstGeom>
          </p:spPr>
        </p:pic>
        <p:sp>
          <p:nvSpPr>
            <p:cNvPr id="15" name="文本框 14">
              <a:extLst>
                <a:ext uri="{FF2B5EF4-FFF2-40B4-BE49-F238E27FC236}">
                  <a16:creationId xmlns:a16="http://schemas.microsoft.com/office/drawing/2014/main" id="{A63503DD-8F21-421E-98A8-8A7F66BAAD39}"/>
                </a:ext>
              </a:extLst>
            </p:cNvPr>
            <p:cNvSpPr txBox="1"/>
            <p:nvPr/>
          </p:nvSpPr>
          <p:spPr>
            <a:xfrm>
              <a:off x="911423" y="5491928"/>
              <a:ext cx="2655403" cy="1077218"/>
            </a:xfrm>
            <a:prstGeom prst="rect">
              <a:avLst/>
            </a:prstGeom>
            <a:noFill/>
          </p:spPr>
          <p:txBody>
            <a:bodyPr wrap="square" rtlCol="0">
              <a:spAutoFit/>
            </a:bodyPr>
            <a:lstStyle/>
            <a:p>
              <a:r>
                <a:rPr lang="en-US" altLang="zh-CN" sz="1600" dirty="0"/>
                <a:t>Modified I -separate irons</a:t>
              </a:r>
            </a:p>
            <a:p>
              <a:r>
                <a:rPr lang="en-US" altLang="zh-CN" sz="1600" dirty="0"/>
                <a:t>Constant and large b1 and b3,</a:t>
              </a:r>
            </a:p>
            <a:p>
              <a:r>
                <a:rPr lang="en-US" altLang="zh-CN" sz="1600" dirty="0"/>
                <a:t>no saturation</a:t>
              </a:r>
            </a:p>
            <a:p>
              <a:r>
                <a:rPr lang="en-US" altLang="zh-CN" sz="1600" dirty="0"/>
                <a:t>Trim coils work bad</a:t>
              </a:r>
              <a:endParaRPr lang="zh-CN" altLang="en-US" sz="1600" dirty="0"/>
            </a:p>
          </p:txBody>
        </p:sp>
      </p:grpSp>
      <p:grpSp>
        <p:nvGrpSpPr>
          <p:cNvPr id="22" name="组合 21">
            <a:extLst>
              <a:ext uri="{FF2B5EF4-FFF2-40B4-BE49-F238E27FC236}">
                <a16:creationId xmlns:a16="http://schemas.microsoft.com/office/drawing/2014/main" id="{77238F23-3660-4155-BABF-37855E3765F2}"/>
              </a:ext>
            </a:extLst>
          </p:cNvPr>
          <p:cNvGrpSpPr/>
          <p:nvPr/>
        </p:nvGrpSpPr>
        <p:grpSpPr>
          <a:xfrm>
            <a:off x="4215264" y="3719812"/>
            <a:ext cx="2734919" cy="3024534"/>
            <a:chOff x="5845988" y="3765077"/>
            <a:chExt cx="2734919" cy="3024534"/>
          </a:xfrm>
        </p:grpSpPr>
        <p:pic>
          <p:nvPicPr>
            <p:cNvPr id="16" name="图片 15">
              <a:extLst>
                <a:ext uri="{FF2B5EF4-FFF2-40B4-BE49-F238E27FC236}">
                  <a16:creationId xmlns:a16="http://schemas.microsoft.com/office/drawing/2014/main" id="{FE1E27C2-6DA0-4E7A-93C0-CD2164713C61}"/>
                </a:ext>
              </a:extLst>
            </p:cNvPr>
            <p:cNvPicPr>
              <a:picLocks noChangeAspect="1"/>
            </p:cNvPicPr>
            <p:nvPr/>
          </p:nvPicPr>
          <p:blipFill>
            <a:blip r:embed="rId4"/>
            <a:stretch>
              <a:fillRect/>
            </a:stretch>
          </p:blipFill>
          <p:spPr>
            <a:xfrm>
              <a:off x="5845988" y="3765077"/>
              <a:ext cx="2734919" cy="2265460"/>
            </a:xfrm>
            <a:prstGeom prst="rect">
              <a:avLst/>
            </a:prstGeom>
          </p:spPr>
        </p:pic>
        <p:sp>
          <p:nvSpPr>
            <p:cNvPr id="17" name="文本框 16">
              <a:extLst>
                <a:ext uri="{FF2B5EF4-FFF2-40B4-BE49-F238E27FC236}">
                  <a16:creationId xmlns:a16="http://schemas.microsoft.com/office/drawing/2014/main" id="{39A8CC07-8C9B-4BD9-84E2-E0BE9DFCC752}"/>
                </a:ext>
              </a:extLst>
            </p:cNvPr>
            <p:cNvSpPr txBox="1"/>
            <p:nvPr/>
          </p:nvSpPr>
          <p:spPr>
            <a:xfrm>
              <a:off x="5877408" y="5958614"/>
              <a:ext cx="2679131" cy="830997"/>
            </a:xfrm>
            <a:prstGeom prst="rect">
              <a:avLst/>
            </a:prstGeom>
            <a:noFill/>
          </p:spPr>
          <p:txBody>
            <a:bodyPr wrap="none" rtlCol="0">
              <a:spAutoFit/>
            </a:bodyPr>
            <a:lstStyle/>
            <a:p>
              <a:r>
                <a:rPr lang="en-US" altLang="zh-CN" sz="1600" dirty="0"/>
                <a:t>Modified II- whole iron</a:t>
              </a:r>
            </a:p>
            <a:p>
              <a:r>
                <a:rPr lang="en-US" altLang="zh-CN" sz="1600" dirty="0"/>
                <a:t>large b1 and b3, no saturation</a:t>
              </a:r>
            </a:p>
            <a:p>
              <a:r>
                <a:rPr lang="en-US" altLang="zh-CN" sz="1600" dirty="0"/>
                <a:t>Trim coils work bad</a:t>
              </a:r>
              <a:endParaRPr lang="zh-CN" altLang="en-US" sz="1600" dirty="0"/>
            </a:p>
          </p:txBody>
        </p:sp>
      </p:grpSp>
      <p:grpSp>
        <p:nvGrpSpPr>
          <p:cNvPr id="23" name="组合 22">
            <a:extLst>
              <a:ext uri="{FF2B5EF4-FFF2-40B4-BE49-F238E27FC236}">
                <a16:creationId xmlns:a16="http://schemas.microsoft.com/office/drawing/2014/main" id="{038C13F1-C311-464C-8357-83E64EF50EAE}"/>
              </a:ext>
            </a:extLst>
          </p:cNvPr>
          <p:cNvGrpSpPr/>
          <p:nvPr/>
        </p:nvGrpSpPr>
        <p:grpSpPr>
          <a:xfrm>
            <a:off x="7621184" y="3827487"/>
            <a:ext cx="3784120" cy="2920526"/>
            <a:chOff x="7965318" y="3849576"/>
            <a:chExt cx="3784120" cy="2920526"/>
          </a:xfrm>
        </p:grpSpPr>
        <p:pic>
          <p:nvPicPr>
            <p:cNvPr id="19" name="图片 18">
              <a:extLst>
                <a:ext uri="{FF2B5EF4-FFF2-40B4-BE49-F238E27FC236}">
                  <a16:creationId xmlns:a16="http://schemas.microsoft.com/office/drawing/2014/main" id="{B6F7C043-1C18-46C2-85A9-0053CEA4B336}"/>
                </a:ext>
              </a:extLst>
            </p:cNvPr>
            <p:cNvPicPr>
              <a:picLocks noChangeAspect="1"/>
            </p:cNvPicPr>
            <p:nvPr/>
          </p:nvPicPr>
          <p:blipFill rotWithShape="1">
            <a:blip r:embed="rId5"/>
            <a:srcRect l="8207" t="24089" r="9161" b="2137"/>
            <a:stretch/>
          </p:blipFill>
          <p:spPr>
            <a:xfrm>
              <a:off x="7965318" y="3849576"/>
              <a:ext cx="3330830" cy="1476328"/>
            </a:xfrm>
            <a:prstGeom prst="rect">
              <a:avLst/>
            </a:prstGeom>
          </p:spPr>
        </p:pic>
        <p:sp>
          <p:nvSpPr>
            <p:cNvPr id="20" name="文本框 19">
              <a:extLst>
                <a:ext uri="{FF2B5EF4-FFF2-40B4-BE49-F238E27FC236}">
                  <a16:creationId xmlns:a16="http://schemas.microsoft.com/office/drawing/2014/main" id="{D431B444-3466-4A89-BB37-C85E274EBDDD}"/>
                </a:ext>
              </a:extLst>
            </p:cNvPr>
            <p:cNvSpPr txBox="1"/>
            <p:nvPr/>
          </p:nvSpPr>
          <p:spPr>
            <a:xfrm>
              <a:off x="7965318" y="5446663"/>
              <a:ext cx="3784120" cy="1323439"/>
            </a:xfrm>
            <a:prstGeom prst="rect">
              <a:avLst/>
            </a:prstGeom>
            <a:noFill/>
          </p:spPr>
          <p:txBody>
            <a:bodyPr wrap="square" rtlCol="0">
              <a:spAutoFit/>
            </a:bodyPr>
            <a:lstStyle/>
            <a:p>
              <a:r>
                <a:rPr lang="en-US" altLang="zh-CN" sz="1600" dirty="0"/>
                <a:t>Modified III-  in TDR</a:t>
              </a:r>
            </a:p>
            <a:p>
              <a:r>
                <a:rPr lang="en-US" altLang="zh-CN" sz="1600" b="1" dirty="0">
                  <a:solidFill>
                    <a:srgbClr val="C00000"/>
                  </a:solidFill>
                </a:rPr>
                <a:t>Center shim balances the horizontal flux</a:t>
              </a:r>
            </a:p>
            <a:p>
              <a:r>
                <a:rPr lang="en-US" altLang="zh-CN" sz="1600" dirty="0"/>
                <a:t>whole iron, </a:t>
              </a:r>
              <a:r>
                <a:rPr lang="en-US" altLang="zh-CN" sz="1600" b="1" dirty="0">
                  <a:solidFill>
                    <a:srgbClr val="0000FF"/>
                  </a:solidFill>
                </a:rPr>
                <a:t>trim coils on poles</a:t>
              </a:r>
            </a:p>
            <a:p>
              <a:r>
                <a:rPr lang="en-US" altLang="zh-CN" sz="1600" dirty="0"/>
                <a:t>Small b1 and b3, no saturation</a:t>
              </a:r>
            </a:p>
            <a:p>
              <a:r>
                <a:rPr lang="en-US" altLang="zh-CN" sz="1600" dirty="0"/>
                <a:t>Trim coils work well</a:t>
              </a:r>
              <a:endParaRPr lang="zh-CN" altLang="en-US" sz="1600" dirty="0"/>
            </a:p>
          </p:txBody>
        </p:sp>
      </p:grpSp>
      <p:sp>
        <p:nvSpPr>
          <p:cNvPr id="24" name="箭头: 右 23">
            <a:extLst>
              <a:ext uri="{FF2B5EF4-FFF2-40B4-BE49-F238E27FC236}">
                <a16:creationId xmlns:a16="http://schemas.microsoft.com/office/drawing/2014/main" id="{3048D625-7346-44E0-8B37-7B36075D6813}"/>
              </a:ext>
            </a:extLst>
          </p:cNvPr>
          <p:cNvSpPr/>
          <p:nvPr/>
        </p:nvSpPr>
        <p:spPr>
          <a:xfrm>
            <a:off x="3724562" y="4698713"/>
            <a:ext cx="490702" cy="1704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箭头: 右 25">
            <a:extLst>
              <a:ext uri="{FF2B5EF4-FFF2-40B4-BE49-F238E27FC236}">
                <a16:creationId xmlns:a16="http://schemas.microsoft.com/office/drawing/2014/main" id="{421273B0-C33C-4BB7-AC95-4CAF5984F6B7}"/>
              </a:ext>
            </a:extLst>
          </p:cNvPr>
          <p:cNvSpPr/>
          <p:nvPr/>
        </p:nvSpPr>
        <p:spPr>
          <a:xfrm>
            <a:off x="6899681" y="4725144"/>
            <a:ext cx="490702" cy="1704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17443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A92C8C7-18A1-451D-8C6E-FFDC6DF63612}"/>
              </a:ext>
            </a:extLst>
          </p:cNvPr>
          <p:cNvSpPr>
            <a:spLocks noGrp="1"/>
          </p:cNvSpPr>
          <p:nvPr>
            <p:ph idx="1"/>
          </p:nvPr>
        </p:nvSpPr>
        <p:spPr>
          <a:xfrm>
            <a:off x="166292" y="1130470"/>
            <a:ext cx="10972800" cy="5178684"/>
          </a:xfrm>
        </p:spPr>
        <p:txBody>
          <a:bodyPr>
            <a:normAutofit/>
          </a:bodyPr>
          <a:lstStyle/>
          <a:p>
            <a:r>
              <a:rPr lang="en-US" altLang="zh-CN" b="1" dirty="0"/>
              <a:t>Field performance</a:t>
            </a:r>
          </a:p>
          <a:p>
            <a:pPr lvl="1"/>
            <a:r>
              <a:rPr lang="en-US" altLang="zh-CN" dirty="0"/>
              <a:t>GL difference in two apertures &lt;0.2%</a:t>
            </a:r>
          </a:p>
          <a:p>
            <a:pPr lvl="1"/>
            <a:r>
              <a:rPr lang="en-US" altLang="zh-CN" dirty="0"/>
              <a:t>Similar transfer function in two apertures.</a:t>
            </a:r>
          </a:p>
          <a:p>
            <a:pPr lvl="1"/>
            <a:r>
              <a:rPr lang="en-US" altLang="zh-CN" dirty="0"/>
              <a:t>The efficiency is about 97.8%, not saturated.</a:t>
            </a:r>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r>
              <a:rPr lang="en-US" altLang="zh-CN" dirty="0"/>
              <a:t>Field harmonics&lt; 5 units  after compensation with magic fingers</a:t>
            </a:r>
          </a:p>
          <a:p>
            <a:pPr lvl="2"/>
            <a:r>
              <a:rPr lang="en-US" altLang="zh-CN" sz="1800" dirty="0"/>
              <a:t>Origin higher harmonics &lt;3 units, except sextupole component.</a:t>
            </a:r>
          </a:p>
          <a:p>
            <a:pPr lvl="3"/>
            <a:r>
              <a:rPr lang="en-US" altLang="zh-CN" dirty="0"/>
              <a:t>Large mechanical assemble errors;</a:t>
            </a:r>
          </a:p>
          <a:p>
            <a:pPr lvl="3"/>
            <a:r>
              <a:rPr lang="en-US" altLang="zh-CN" dirty="0"/>
              <a:t>Iron deformation</a:t>
            </a:r>
          </a:p>
          <a:p>
            <a:pPr lvl="3"/>
            <a:r>
              <a:rPr lang="en-US" altLang="zh-CN" dirty="0"/>
              <a:t>Cross talk effect not canceled out completely</a:t>
            </a:r>
          </a:p>
          <a:p>
            <a:pPr lvl="1"/>
            <a:endParaRPr lang="en-US" altLang="zh-CN" b="1" dirty="0"/>
          </a:p>
          <a:p>
            <a:pPr lvl="1"/>
            <a:endParaRPr lang="en-US" altLang="zh-CN" dirty="0"/>
          </a:p>
        </p:txBody>
      </p:sp>
      <p:sp>
        <p:nvSpPr>
          <p:cNvPr id="3" name="标题 2">
            <a:extLst>
              <a:ext uri="{FF2B5EF4-FFF2-40B4-BE49-F238E27FC236}">
                <a16:creationId xmlns:a16="http://schemas.microsoft.com/office/drawing/2014/main" id="{218EA114-9EDF-409B-9FBF-B082DF5F1559}"/>
              </a:ext>
            </a:extLst>
          </p:cNvPr>
          <p:cNvSpPr>
            <a:spLocks noGrp="1"/>
          </p:cNvSpPr>
          <p:nvPr>
            <p:ph type="title"/>
          </p:nvPr>
        </p:nvSpPr>
        <p:spPr/>
        <p:txBody>
          <a:bodyPr/>
          <a:lstStyle/>
          <a:p>
            <a:r>
              <a:rPr lang="en-US" altLang="zh-CN" dirty="0"/>
              <a:t>Short DAQ prototype-2</a:t>
            </a:r>
            <a:endParaRPr lang="zh-CN" altLang="en-US" dirty="0"/>
          </a:p>
        </p:txBody>
      </p:sp>
      <p:sp>
        <p:nvSpPr>
          <p:cNvPr id="5" name="灯片编号占位符 4">
            <a:extLst>
              <a:ext uri="{FF2B5EF4-FFF2-40B4-BE49-F238E27FC236}">
                <a16:creationId xmlns:a16="http://schemas.microsoft.com/office/drawing/2014/main" id="{46C5FC41-BC47-4506-8D25-E24AC2B5BA36}"/>
              </a:ext>
            </a:extLst>
          </p:cNvPr>
          <p:cNvSpPr>
            <a:spLocks noGrp="1"/>
          </p:cNvSpPr>
          <p:nvPr>
            <p:ph type="sldNum" sz="quarter" idx="12"/>
          </p:nvPr>
        </p:nvSpPr>
        <p:spPr/>
        <p:txBody>
          <a:bodyPr/>
          <a:lstStyle/>
          <a:p>
            <a:fld id="{F15E9139-A00B-4B2A-98A6-095DC08F1345}" type="slidenum">
              <a:rPr lang="zh-CN" altLang="en-US" smtClean="0"/>
              <a:pPr/>
              <a:t>8</a:t>
            </a:fld>
            <a:endParaRPr lang="zh-CN" altLang="en-US"/>
          </a:p>
        </p:txBody>
      </p:sp>
      <p:pic>
        <p:nvPicPr>
          <p:cNvPr id="7" name="图片 6">
            <a:extLst>
              <a:ext uri="{FF2B5EF4-FFF2-40B4-BE49-F238E27FC236}">
                <a16:creationId xmlns:a16="http://schemas.microsoft.com/office/drawing/2014/main" id="{D420A8A8-0B70-4187-B487-6580B8FCB241}"/>
              </a:ext>
            </a:extLst>
          </p:cNvPr>
          <p:cNvPicPr>
            <a:picLocks noChangeAspect="1"/>
          </p:cNvPicPr>
          <p:nvPr/>
        </p:nvPicPr>
        <p:blipFill rotWithShape="1">
          <a:blip r:embed="rId2"/>
          <a:srcRect l="13262" r="27295" b="2464"/>
          <a:stretch/>
        </p:blipFill>
        <p:spPr>
          <a:xfrm>
            <a:off x="6420775" y="1110026"/>
            <a:ext cx="2845817" cy="2063934"/>
          </a:xfrm>
          <a:prstGeom prst="rect">
            <a:avLst/>
          </a:prstGeom>
        </p:spPr>
      </p:pic>
      <p:pic>
        <p:nvPicPr>
          <p:cNvPr id="8" name="图片 7">
            <a:extLst>
              <a:ext uri="{FF2B5EF4-FFF2-40B4-BE49-F238E27FC236}">
                <a16:creationId xmlns:a16="http://schemas.microsoft.com/office/drawing/2014/main" id="{72DF56E4-0B1F-4B8C-8A67-78E71D026302}"/>
              </a:ext>
            </a:extLst>
          </p:cNvPr>
          <p:cNvPicPr>
            <a:picLocks noChangeAspect="1"/>
          </p:cNvPicPr>
          <p:nvPr/>
        </p:nvPicPr>
        <p:blipFill>
          <a:blip r:embed="rId3"/>
          <a:stretch>
            <a:fillRect/>
          </a:stretch>
        </p:blipFill>
        <p:spPr>
          <a:xfrm>
            <a:off x="490737" y="2708920"/>
            <a:ext cx="3030657" cy="1656000"/>
          </a:xfrm>
          <a:prstGeom prst="rect">
            <a:avLst/>
          </a:prstGeom>
        </p:spPr>
      </p:pic>
      <p:pic>
        <p:nvPicPr>
          <p:cNvPr id="9" name="Picture 4">
            <a:extLst>
              <a:ext uri="{FF2B5EF4-FFF2-40B4-BE49-F238E27FC236}">
                <a16:creationId xmlns:a16="http://schemas.microsoft.com/office/drawing/2014/main" id="{0996F85C-DF6D-41D5-997F-03D9D220A59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1743" y="4955063"/>
            <a:ext cx="2844800" cy="1759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a:extLst>
              <a:ext uri="{FF2B5EF4-FFF2-40B4-BE49-F238E27FC236}">
                <a16:creationId xmlns:a16="http://schemas.microsoft.com/office/drawing/2014/main" id="{07DF4022-4F89-401A-A735-C968DF31152B}"/>
              </a:ext>
            </a:extLst>
          </p:cNvPr>
          <p:cNvPicPr>
            <a:picLocks noChangeAspect="1"/>
          </p:cNvPicPr>
          <p:nvPr/>
        </p:nvPicPr>
        <p:blipFill>
          <a:blip r:embed="rId5"/>
          <a:stretch>
            <a:fillRect/>
          </a:stretch>
        </p:blipFill>
        <p:spPr>
          <a:xfrm>
            <a:off x="3686642" y="2740225"/>
            <a:ext cx="2632970" cy="1800000"/>
          </a:xfrm>
          <a:prstGeom prst="rect">
            <a:avLst/>
          </a:prstGeom>
        </p:spPr>
      </p:pic>
      <p:pic>
        <p:nvPicPr>
          <p:cNvPr id="14" name="图片 13">
            <a:extLst>
              <a:ext uri="{FF2B5EF4-FFF2-40B4-BE49-F238E27FC236}">
                <a16:creationId xmlns:a16="http://schemas.microsoft.com/office/drawing/2014/main" id="{6AC738B3-D260-42E2-BE71-3C916C258ED9}"/>
              </a:ext>
            </a:extLst>
          </p:cNvPr>
          <p:cNvPicPr>
            <a:picLocks noChangeAspect="1"/>
          </p:cNvPicPr>
          <p:nvPr/>
        </p:nvPicPr>
        <p:blipFill>
          <a:blip r:embed="rId6"/>
          <a:stretch>
            <a:fillRect/>
          </a:stretch>
        </p:blipFill>
        <p:spPr>
          <a:xfrm>
            <a:off x="9287560" y="1098004"/>
            <a:ext cx="2788902" cy="2160000"/>
          </a:xfrm>
          <a:prstGeom prst="rect">
            <a:avLst/>
          </a:prstGeom>
        </p:spPr>
      </p:pic>
      <p:pic>
        <p:nvPicPr>
          <p:cNvPr id="15" name="图片 1">
            <a:extLst>
              <a:ext uri="{FF2B5EF4-FFF2-40B4-BE49-F238E27FC236}">
                <a16:creationId xmlns:a16="http://schemas.microsoft.com/office/drawing/2014/main" id="{90E823BB-A2E3-44B2-A280-EBE8B361E18E}"/>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 r="8598" b="1370"/>
          <a:stretch/>
        </p:blipFill>
        <p:spPr bwMode="auto">
          <a:xfrm>
            <a:off x="7871743" y="3197254"/>
            <a:ext cx="2675552" cy="1495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9747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3238561-0241-42E1-92A6-5A3E8DC2C2C5}"/>
              </a:ext>
            </a:extLst>
          </p:cNvPr>
          <p:cNvSpPr>
            <a:spLocks noGrp="1"/>
          </p:cNvSpPr>
          <p:nvPr>
            <p:ph idx="1"/>
          </p:nvPr>
        </p:nvSpPr>
        <p:spPr/>
        <p:txBody>
          <a:bodyPr>
            <a:normAutofit/>
          </a:bodyPr>
          <a:lstStyle/>
          <a:p>
            <a:r>
              <a:rPr lang="en-US" altLang="zh-CN" b="1" dirty="0"/>
              <a:t>Magnetic center shift with energy</a:t>
            </a:r>
          </a:p>
          <a:p>
            <a:pPr lvl="1"/>
            <a:r>
              <a:rPr lang="en-US" altLang="zh-CN" sz="1800" dirty="0"/>
              <a:t>X0_A varies 0.056mm</a:t>
            </a:r>
            <a:r>
              <a:rPr lang="zh-CN" altLang="en-US" sz="1800" dirty="0"/>
              <a:t>，</a:t>
            </a:r>
            <a:r>
              <a:rPr lang="en-US" altLang="zh-CN" sz="1800" dirty="0"/>
              <a:t>X0_B</a:t>
            </a:r>
            <a:r>
              <a:rPr lang="zh-CN" altLang="en-US" sz="1800" dirty="0"/>
              <a:t> </a:t>
            </a:r>
            <a:r>
              <a:rPr lang="en-US" altLang="zh-CN" sz="1800" dirty="0"/>
              <a:t>varies 0.105mm</a:t>
            </a:r>
          </a:p>
          <a:p>
            <a:pPr lvl="1"/>
            <a:r>
              <a:rPr lang="en-US" altLang="zh-CN" sz="1800" dirty="0"/>
              <a:t>Y0_A</a:t>
            </a:r>
            <a:r>
              <a:rPr lang="zh-CN" altLang="en-US" sz="1800" dirty="0"/>
              <a:t> </a:t>
            </a:r>
            <a:r>
              <a:rPr lang="en-US" altLang="zh-CN" sz="1800" dirty="0"/>
              <a:t>varies 0.04mm</a:t>
            </a:r>
          </a:p>
          <a:p>
            <a:pPr lvl="1"/>
            <a:endParaRPr lang="en-US" altLang="zh-CN" sz="1800" dirty="0"/>
          </a:p>
          <a:p>
            <a:pPr lvl="1"/>
            <a:endParaRPr lang="en-US" altLang="zh-CN" dirty="0"/>
          </a:p>
          <a:p>
            <a:pPr lvl="1"/>
            <a:endParaRPr lang="en-US" altLang="zh-CN" dirty="0"/>
          </a:p>
          <a:p>
            <a:pPr lvl="1"/>
            <a:endParaRPr lang="en-US" altLang="zh-CN" dirty="0"/>
          </a:p>
          <a:p>
            <a:pPr lvl="1"/>
            <a:endParaRPr lang="en-US" altLang="zh-CN" dirty="0"/>
          </a:p>
          <a:p>
            <a:r>
              <a:rPr lang="en-US" altLang="zh-CN" b="1" dirty="0"/>
              <a:t>Possible reasons</a:t>
            </a:r>
          </a:p>
          <a:p>
            <a:pPr lvl="1"/>
            <a:r>
              <a:rPr lang="en-US" altLang="zh-CN" sz="1800" dirty="0"/>
              <a:t>Mixed steel materials (J23 and DT4)</a:t>
            </a:r>
          </a:p>
          <a:p>
            <a:pPr lvl="1"/>
            <a:r>
              <a:rPr lang="en-US" altLang="zh-CN" sz="1800" dirty="0"/>
              <a:t>Nonlinear BH curve at the field strength range</a:t>
            </a:r>
          </a:p>
          <a:p>
            <a:pPr lvl="1"/>
            <a:r>
              <a:rPr lang="en-US" altLang="zh-CN" sz="1800" dirty="0"/>
              <a:t>Uneven distribution of magnetic materials</a:t>
            </a:r>
          </a:p>
          <a:p>
            <a:pPr marL="457200" lvl="1" indent="0">
              <a:buNone/>
            </a:pPr>
            <a:endParaRPr lang="zh-CN" altLang="en-US"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endParaRPr lang="zh-CN" altLang="en-US" dirty="0"/>
          </a:p>
        </p:txBody>
      </p:sp>
      <p:sp>
        <p:nvSpPr>
          <p:cNvPr id="3" name="标题 2">
            <a:extLst>
              <a:ext uri="{FF2B5EF4-FFF2-40B4-BE49-F238E27FC236}">
                <a16:creationId xmlns:a16="http://schemas.microsoft.com/office/drawing/2014/main" id="{85148820-A2B0-4289-BD66-5547D3A75751}"/>
              </a:ext>
            </a:extLst>
          </p:cNvPr>
          <p:cNvSpPr>
            <a:spLocks noGrp="1"/>
          </p:cNvSpPr>
          <p:nvPr>
            <p:ph type="title"/>
          </p:nvPr>
        </p:nvSpPr>
        <p:spPr/>
        <p:txBody>
          <a:bodyPr/>
          <a:lstStyle/>
          <a:p>
            <a:r>
              <a:rPr lang="en-US" altLang="zh-CN" dirty="0"/>
              <a:t>Short DAQ prototype-3</a:t>
            </a:r>
            <a:endParaRPr lang="zh-CN" altLang="en-US" dirty="0"/>
          </a:p>
        </p:txBody>
      </p:sp>
      <p:sp>
        <p:nvSpPr>
          <p:cNvPr id="4" name="页脚占位符 3">
            <a:extLst>
              <a:ext uri="{FF2B5EF4-FFF2-40B4-BE49-F238E27FC236}">
                <a16:creationId xmlns:a16="http://schemas.microsoft.com/office/drawing/2014/main" id="{406D663F-4D30-48C3-AA7C-9651FB90E2AF}"/>
              </a:ext>
            </a:extLst>
          </p:cNvPr>
          <p:cNvSpPr>
            <a:spLocks noGrp="1"/>
          </p:cNvSpPr>
          <p:nvPr>
            <p:ph type="ftr" sz="quarter" idx="11"/>
          </p:nvPr>
        </p:nvSpPr>
        <p:spPr/>
        <p:txBody>
          <a:bodyPr/>
          <a:lstStyle/>
          <a:p>
            <a:r>
              <a:rPr lang="en-US"/>
              <a:t>IAS Program on High Energy Physics (HEP 2024)</a:t>
            </a:r>
            <a:endParaRPr lang="en-US" dirty="0"/>
          </a:p>
        </p:txBody>
      </p:sp>
      <p:sp>
        <p:nvSpPr>
          <p:cNvPr id="5" name="灯片编号占位符 4">
            <a:extLst>
              <a:ext uri="{FF2B5EF4-FFF2-40B4-BE49-F238E27FC236}">
                <a16:creationId xmlns:a16="http://schemas.microsoft.com/office/drawing/2014/main" id="{9D8FD671-C3D3-405F-8B7E-BE0DF7098BD7}"/>
              </a:ext>
            </a:extLst>
          </p:cNvPr>
          <p:cNvSpPr>
            <a:spLocks noGrp="1"/>
          </p:cNvSpPr>
          <p:nvPr>
            <p:ph type="sldNum" sz="quarter" idx="12"/>
          </p:nvPr>
        </p:nvSpPr>
        <p:spPr/>
        <p:txBody>
          <a:bodyPr/>
          <a:lstStyle/>
          <a:p>
            <a:fld id="{F15E9139-A00B-4B2A-98A6-095DC08F1345}" type="slidenum">
              <a:rPr lang="zh-CN" altLang="en-US" smtClean="0"/>
              <a:pPr/>
              <a:t>9</a:t>
            </a:fld>
            <a:endParaRPr lang="zh-CN" altLang="en-US"/>
          </a:p>
        </p:txBody>
      </p:sp>
      <p:pic>
        <p:nvPicPr>
          <p:cNvPr id="6" name="图片 5">
            <a:extLst>
              <a:ext uri="{FF2B5EF4-FFF2-40B4-BE49-F238E27FC236}">
                <a16:creationId xmlns:a16="http://schemas.microsoft.com/office/drawing/2014/main" id="{CB88679D-D5AF-483A-B3EB-1B38166E001A}"/>
              </a:ext>
            </a:extLst>
          </p:cNvPr>
          <p:cNvPicPr>
            <a:picLocks noChangeAspect="1"/>
          </p:cNvPicPr>
          <p:nvPr/>
        </p:nvPicPr>
        <p:blipFill>
          <a:blip r:embed="rId2"/>
          <a:stretch>
            <a:fillRect/>
          </a:stretch>
        </p:blipFill>
        <p:spPr>
          <a:xfrm>
            <a:off x="6780571" y="1169265"/>
            <a:ext cx="2997678" cy="2110434"/>
          </a:xfrm>
          <a:prstGeom prst="rect">
            <a:avLst/>
          </a:prstGeom>
        </p:spPr>
      </p:pic>
      <p:grpSp>
        <p:nvGrpSpPr>
          <p:cNvPr id="10" name="组合 9">
            <a:extLst>
              <a:ext uri="{FF2B5EF4-FFF2-40B4-BE49-F238E27FC236}">
                <a16:creationId xmlns:a16="http://schemas.microsoft.com/office/drawing/2014/main" id="{83074AC3-1672-40B4-9B71-4D1F0BCBAE87}"/>
              </a:ext>
            </a:extLst>
          </p:cNvPr>
          <p:cNvGrpSpPr/>
          <p:nvPr/>
        </p:nvGrpSpPr>
        <p:grpSpPr>
          <a:xfrm>
            <a:off x="7536160" y="3279699"/>
            <a:ext cx="4513493" cy="3175131"/>
            <a:chOff x="7383939" y="1405089"/>
            <a:chExt cx="4513493" cy="3175131"/>
          </a:xfrm>
          <a:solidFill>
            <a:schemeClr val="bg2">
              <a:lumMod val="90000"/>
            </a:schemeClr>
          </a:solidFill>
        </p:grpSpPr>
        <p:pic>
          <p:nvPicPr>
            <p:cNvPr id="8" name="图片 7">
              <a:extLst>
                <a:ext uri="{FF2B5EF4-FFF2-40B4-BE49-F238E27FC236}">
                  <a16:creationId xmlns:a16="http://schemas.microsoft.com/office/drawing/2014/main" id="{0C05BAC9-31D7-43E3-B9AC-3614F8CC86F4}"/>
                </a:ext>
              </a:extLst>
            </p:cNvPr>
            <p:cNvPicPr>
              <a:picLocks noChangeAspect="1"/>
            </p:cNvPicPr>
            <p:nvPr/>
          </p:nvPicPr>
          <p:blipFill>
            <a:blip r:embed="rId3"/>
            <a:stretch>
              <a:fillRect/>
            </a:stretch>
          </p:blipFill>
          <p:spPr>
            <a:xfrm>
              <a:off x="7994129" y="2697880"/>
              <a:ext cx="3401717" cy="1882340"/>
            </a:xfrm>
            <a:prstGeom prst="rect">
              <a:avLst/>
            </a:prstGeom>
            <a:grpFill/>
          </p:spPr>
        </p:pic>
        <p:sp>
          <p:nvSpPr>
            <p:cNvPr id="9" name="文本框 8">
              <a:extLst>
                <a:ext uri="{FF2B5EF4-FFF2-40B4-BE49-F238E27FC236}">
                  <a16:creationId xmlns:a16="http://schemas.microsoft.com/office/drawing/2014/main" id="{B0D5DC15-913D-4F1C-A968-4C57DE16F27E}"/>
                </a:ext>
              </a:extLst>
            </p:cNvPr>
            <p:cNvSpPr txBox="1"/>
            <p:nvPr/>
          </p:nvSpPr>
          <p:spPr>
            <a:xfrm>
              <a:off x="7383939" y="1405089"/>
              <a:ext cx="4513493" cy="1200329"/>
            </a:xfrm>
            <a:prstGeom prst="rect">
              <a:avLst/>
            </a:prstGeom>
            <a:grpFill/>
          </p:spPr>
          <p:txBody>
            <a:bodyPr wrap="square" rtlCol="0">
              <a:spAutoFit/>
            </a:bodyPr>
            <a:lstStyle/>
            <a:p>
              <a:r>
                <a:rPr lang="en-US" altLang="zh-CN" b="1" dirty="0">
                  <a:solidFill>
                    <a:srgbClr val="C00000"/>
                  </a:solidFill>
                </a:rPr>
                <a:t>Magnetic center shift in single aperture quad. </a:t>
              </a:r>
            </a:p>
            <a:p>
              <a:pPr marL="285750" indent="-285750">
                <a:buFont typeface="Wingdings" panose="05000000000000000000" pitchFamily="2" charset="2"/>
                <a:buChar char="Ø"/>
              </a:pPr>
              <a:r>
                <a:rPr lang="en-US" altLang="zh-CN" dirty="0"/>
                <a:t>High G: ~80T/m @I, R=13mm, L=245mm</a:t>
              </a:r>
            </a:p>
            <a:p>
              <a:pPr marL="285750" indent="-285750">
                <a:buFont typeface="Wingdings" panose="05000000000000000000" pitchFamily="2" charset="2"/>
                <a:buChar char="Ø"/>
              </a:pPr>
              <a:r>
                <a:rPr lang="en-US" altLang="zh-CN" dirty="0"/>
                <a:t>I from 40%~100%, X0 varies 17</a:t>
              </a:r>
              <a:r>
                <a:rPr lang="el-GR" altLang="zh-CN" dirty="0"/>
                <a:t>μ</a:t>
              </a:r>
              <a:r>
                <a:rPr lang="en-US" altLang="zh-CN" dirty="0"/>
                <a:t>m, Y0 varies 5</a:t>
              </a:r>
              <a:r>
                <a:rPr lang="el-GR" altLang="zh-CN" dirty="0"/>
                <a:t> μ</a:t>
              </a:r>
              <a:r>
                <a:rPr lang="en-US" altLang="zh-CN" dirty="0"/>
                <a:t>m.</a:t>
              </a:r>
              <a:endParaRPr lang="zh-CN" altLang="en-US" dirty="0"/>
            </a:p>
          </p:txBody>
        </p:sp>
      </p:grpSp>
      <p:pic>
        <p:nvPicPr>
          <p:cNvPr id="11" name="图片 10">
            <a:extLst>
              <a:ext uri="{FF2B5EF4-FFF2-40B4-BE49-F238E27FC236}">
                <a16:creationId xmlns:a16="http://schemas.microsoft.com/office/drawing/2014/main" id="{9CCF143C-D50F-4F14-8972-F88990D9503B}"/>
              </a:ext>
            </a:extLst>
          </p:cNvPr>
          <p:cNvPicPr>
            <a:picLocks noChangeAspect="1"/>
          </p:cNvPicPr>
          <p:nvPr/>
        </p:nvPicPr>
        <p:blipFill>
          <a:blip r:embed="rId4"/>
          <a:stretch>
            <a:fillRect/>
          </a:stretch>
        </p:blipFill>
        <p:spPr>
          <a:xfrm>
            <a:off x="781432" y="2224482"/>
            <a:ext cx="5800362" cy="1549715"/>
          </a:xfrm>
          <a:prstGeom prst="rect">
            <a:avLst/>
          </a:prstGeom>
        </p:spPr>
      </p:pic>
      <p:sp>
        <p:nvSpPr>
          <p:cNvPr id="12" name="文本框 11">
            <a:extLst>
              <a:ext uri="{FF2B5EF4-FFF2-40B4-BE49-F238E27FC236}">
                <a16:creationId xmlns:a16="http://schemas.microsoft.com/office/drawing/2014/main" id="{CB9AA036-5253-431B-9C58-B3690295FFBB}"/>
              </a:ext>
            </a:extLst>
          </p:cNvPr>
          <p:cNvSpPr txBox="1"/>
          <p:nvPr/>
        </p:nvSpPr>
        <p:spPr>
          <a:xfrm>
            <a:off x="475403" y="5626927"/>
            <a:ext cx="7546553" cy="923330"/>
          </a:xfrm>
          <a:prstGeom prst="rect">
            <a:avLst/>
          </a:prstGeom>
          <a:noFill/>
        </p:spPr>
        <p:txBody>
          <a:bodyPr wrap="none" rtlCol="0">
            <a:spAutoFit/>
          </a:bodyPr>
          <a:lstStyle/>
          <a:p>
            <a:r>
              <a:rPr lang="en-US" altLang="zh-CN" b="1" dirty="0">
                <a:solidFill>
                  <a:srgbClr val="0000FF"/>
                </a:solidFill>
              </a:rPr>
              <a:t>The fixed x0 shift can be adjusted by the correctors or dipole magnet nearby. </a:t>
            </a:r>
          </a:p>
          <a:p>
            <a:r>
              <a:rPr lang="en-US" altLang="zh-CN" b="1" dirty="0">
                <a:solidFill>
                  <a:srgbClr val="0000FF"/>
                </a:solidFill>
              </a:rPr>
              <a:t>More optimization is to be done to reduce the shift.</a:t>
            </a:r>
            <a:endParaRPr lang="zh-CN" altLang="en-US" b="1" dirty="0">
              <a:solidFill>
                <a:srgbClr val="0000FF"/>
              </a:solidFill>
            </a:endParaRPr>
          </a:p>
          <a:p>
            <a:endParaRPr lang="zh-CN" altLang="en-US" dirty="0"/>
          </a:p>
        </p:txBody>
      </p:sp>
    </p:spTree>
    <p:extLst>
      <p:ext uri="{BB962C8B-B14F-4D97-AF65-F5344CB8AC3E}">
        <p14:creationId xmlns:p14="http://schemas.microsoft.com/office/powerpoint/2010/main" val="147374647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35654</TotalTime>
  <Words>1854</Words>
  <Application>Microsoft Office PowerPoint</Application>
  <PresentationFormat>宽屏</PresentationFormat>
  <Paragraphs>307</Paragraphs>
  <Slides>19</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等线</vt:lpstr>
      <vt:lpstr>宋体</vt:lpstr>
      <vt:lpstr>微软雅黑</vt:lpstr>
      <vt:lpstr>Arial</vt:lpstr>
      <vt:lpstr>Arial Black</vt:lpstr>
      <vt:lpstr>Calibri</vt:lpstr>
      <vt:lpstr>Times New Roman</vt:lpstr>
      <vt:lpstr>Wingdings</vt:lpstr>
      <vt:lpstr>Office 主题</vt:lpstr>
      <vt:lpstr>PowerPoint 演示文稿</vt:lpstr>
      <vt:lpstr>Content</vt:lpstr>
      <vt:lpstr>Overview of CEPC Collider Ring Magnets</vt:lpstr>
      <vt:lpstr>Full-scale Dual Aperture Dipole(DAD) prototype</vt:lpstr>
      <vt:lpstr>Full-scale DAD prototype-2</vt:lpstr>
      <vt:lpstr>Full-scale DAD prototype-3</vt:lpstr>
      <vt:lpstr>Short Dual Aperture Quadrupole(DAQ) prototype</vt:lpstr>
      <vt:lpstr>Short DAQ prototype-2</vt:lpstr>
      <vt:lpstr>Short DAQ prototype-3</vt:lpstr>
      <vt:lpstr>Magnet design and optimization in EDR</vt:lpstr>
      <vt:lpstr>Magnet design and optimization in EDR-2</vt:lpstr>
      <vt:lpstr>Magnet design and optimization in EDR-3</vt:lpstr>
      <vt:lpstr>Magnet design and optimization in EDR-4</vt:lpstr>
      <vt:lpstr>Plans on CEPC Collider Magnets in EDR</vt:lpstr>
      <vt:lpstr>Automatic production line on magnet </vt:lpstr>
      <vt:lpstr>Automatic production line on magnet-2</vt:lpstr>
      <vt:lpstr>Automatic magnetic field measurement</vt:lpstr>
      <vt:lpstr>Summary</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yangmei</cp:lastModifiedBy>
  <cp:revision>2494</cp:revision>
  <cp:lastPrinted>2022-11-06T05:19:21Z</cp:lastPrinted>
  <dcterms:created xsi:type="dcterms:W3CDTF">2012-09-04T11:33:36Z</dcterms:created>
  <dcterms:modified xsi:type="dcterms:W3CDTF">2024-01-23T05:26:03Z</dcterms:modified>
</cp:coreProperties>
</file>