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953" r:id="rId2"/>
    <p:sldId id="1008" r:id="rId3"/>
    <p:sldId id="1009" r:id="rId4"/>
    <p:sldId id="1010" r:id="rId5"/>
    <p:sldId id="1011" r:id="rId6"/>
    <p:sldId id="1014" r:id="rId7"/>
    <p:sldId id="1018" r:id="rId8"/>
    <p:sldId id="1019" r:id="rId9"/>
    <p:sldId id="1020" r:id="rId10"/>
    <p:sldId id="1022" r:id="rId11"/>
    <p:sldId id="1023" r:id="rId12"/>
    <p:sldId id="1024" r:id="rId13"/>
    <p:sldId id="1025" r:id="rId14"/>
    <p:sldId id="1026" r:id="rId15"/>
    <p:sldId id="1027" r:id="rId16"/>
    <p:sldId id="1029" r:id="rId17"/>
    <p:sldId id="1031" r:id="rId18"/>
    <p:sldId id="1035" r:id="rId19"/>
    <p:sldId id="1036" r:id="rId20"/>
    <p:sldId id="1051" r:id="rId21"/>
    <p:sldId id="1044" r:id="rId22"/>
    <p:sldId id="1052" r:id="rId23"/>
    <p:sldId id="1053" r:id="rId24"/>
    <p:sldId id="1054" r:id="rId25"/>
    <p:sldId id="1055" r:id="rId26"/>
    <p:sldId id="1057" r:id="rId27"/>
    <p:sldId id="1056" r:id="rId28"/>
    <p:sldId id="1046" r:id="rId29"/>
    <p:sldId id="1047" r:id="rId30"/>
    <p:sldId id="1048" r:id="rId31"/>
    <p:sldId id="1049" r:id="rId32"/>
    <p:sldId id="1050" r:id="rId33"/>
    <p:sldId id="1039" r:id="rId34"/>
    <p:sldId id="1041" r:id="rId3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00FF"/>
    <a:srgbClr val="003399"/>
    <a:srgbClr val="E6E6E6"/>
    <a:srgbClr val="0070C0"/>
    <a:srgbClr val="4D8357"/>
    <a:srgbClr val="005800"/>
    <a:srgbClr val="008400"/>
    <a:srgbClr val="FDCC6D"/>
    <a:srgbClr val="00A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3" autoAdjust="0"/>
    <p:restoredTop sz="91732" autoAdjust="0"/>
  </p:normalViewPr>
  <p:slideViewPr>
    <p:cSldViewPr>
      <p:cViewPr varScale="1">
        <p:scale>
          <a:sx n="61" d="100"/>
          <a:sy n="61" d="100"/>
        </p:scale>
        <p:origin x="728" y="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45" d="100"/>
          <a:sy n="45" d="100"/>
        </p:scale>
        <p:origin x="2788" y="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21016;&#23431;\Desktop\110%2081.5&#29702;&#35770;&#20998;&#2651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6073152601770088E-2"/>
          <c:y val="6.8597639718951761E-2"/>
          <c:w val="0.90035514725693455"/>
          <c:h val="0.85113808690580339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Sheet1!$K$6:$K$12</c:f>
              <c:numCache>
                <c:formatCode>0%</c:formatCode>
                <c:ptCount val="7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0.8</c:v>
                </c:pt>
                <c:pt idx="5">
                  <c:v>0.9</c:v>
                </c:pt>
                <c:pt idx="6">
                  <c:v>1</c:v>
                </c:pt>
              </c:numCache>
            </c:numRef>
          </c:xVal>
          <c:yVal>
            <c:numRef>
              <c:f>Sheet1!$N$6:$N$12</c:f>
              <c:numCache>
                <c:formatCode>General</c:formatCode>
                <c:ptCount val="7"/>
                <c:pt idx="0">
                  <c:v>576</c:v>
                </c:pt>
                <c:pt idx="1">
                  <c:v>460.8</c:v>
                </c:pt>
                <c:pt idx="2">
                  <c:v>384</c:v>
                </c:pt>
                <c:pt idx="3">
                  <c:v>329.14285714285717</c:v>
                </c:pt>
                <c:pt idx="4">
                  <c:v>288</c:v>
                </c:pt>
                <c:pt idx="5">
                  <c:v>256</c:v>
                </c:pt>
                <c:pt idx="6">
                  <c:v>230.4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D8D-4A9B-956A-FC676BA8B6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612546624"/>
        <c:axId val="-612548256"/>
      </c:scatterChart>
      <c:valAx>
        <c:axId val="-612546624"/>
        <c:scaling>
          <c:orientation val="minMax"/>
          <c:max val="1"/>
          <c:min val="0.4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宋体"/>
                <a:ea typeface="宋体"/>
                <a:cs typeface="宋体"/>
              </a:defRPr>
            </a:pPr>
            <a:endParaRPr lang="zh-CN"/>
          </a:p>
        </c:txPr>
        <c:crossAx val="-612548256"/>
        <c:crosses val="autoZero"/>
        <c:crossBetween val="midCat"/>
        <c:majorUnit val="5.000000000000001E-2"/>
      </c:valAx>
      <c:valAx>
        <c:axId val="-612548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612546624"/>
        <c:crosses val="autoZero"/>
        <c:crossBetween val="midCat"/>
      </c:valAx>
      <c:spPr>
        <a:ln>
          <a:solidFill>
            <a:schemeClr val="accent1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4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 dirty="0">
                <a:solidFill>
                  <a:schemeClr val="tx1"/>
                </a:solidFill>
              </a:rPr>
              <a:t>Klystron</a:t>
            </a:r>
            <a:r>
              <a:rPr lang="en-US" altLang="zh-CN" sz="1800" b="1" baseline="0" dirty="0">
                <a:solidFill>
                  <a:schemeClr val="tx1"/>
                </a:solidFill>
              </a:rPr>
              <a:t> efficiency comparison</a:t>
            </a:r>
            <a:endParaRPr lang="zh-CN" altLang="en-US" sz="1800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4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5.2643531013408816E-2"/>
          <c:y val="0.18597008159564801"/>
          <c:w val="0.93376235787135331"/>
          <c:h val="0.67536264732547602"/>
        </c:manualLayout>
      </c:layout>
      <c:lineChart>
        <c:grouping val="standard"/>
        <c:varyColors val="0"/>
        <c:ser>
          <c:idx val="0"/>
          <c:order val="0"/>
          <c:tx>
            <c:strRef>
              <c:f>"81.5整管效率"</c:f>
              <c:strCache>
                <c:ptCount val="1"/>
                <c:pt idx="0">
                  <c:v>81.5整管效率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'[110 81.5理论分析.xlsx]Sheet1'!$A$3:$A$8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'[110 81.5理论分析.xlsx]Sheet1'!$J$45:$J$50</c:f>
              <c:numCache>
                <c:formatCode>General</c:formatCode>
                <c:ptCount val="6"/>
                <c:pt idx="0">
                  <c:v>58.3</c:v>
                </c:pt>
                <c:pt idx="1">
                  <c:v>71.400000000000006</c:v>
                </c:pt>
                <c:pt idx="2">
                  <c:v>79.5</c:v>
                </c:pt>
                <c:pt idx="3">
                  <c:v>83</c:v>
                </c:pt>
                <c:pt idx="4">
                  <c:v>85.1</c:v>
                </c:pt>
                <c:pt idx="5">
                  <c:v>86.6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6C7-400F-9382-2D1354DE1F5F}"/>
            </c:ext>
          </c:extLst>
        </c:ser>
        <c:ser>
          <c:idx val="1"/>
          <c:order val="1"/>
          <c:tx>
            <c:strRef>
              <c:f>"113kV整管效率"</c:f>
              <c:strCache>
                <c:ptCount val="1"/>
                <c:pt idx="0">
                  <c:v>113kV整管效率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'[110 81.5理论分析.xlsx]Sheet1'!$A$3:$A$8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'[110 81.5理论分析.xlsx]Sheet1'!$D$45:$D$50</c:f>
              <c:numCache>
                <c:formatCode>General</c:formatCode>
                <c:ptCount val="6"/>
                <c:pt idx="0">
                  <c:v>68</c:v>
                </c:pt>
                <c:pt idx="1">
                  <c:v>77.5</c:v>
                </c:pt>
                <c:pt idx="2">
                  <c:v>83.3</c:v>
                </c:pt>
                <c:pt idx="3">
                  <c:v>85.8</c:v>
                </c:pt>
                <c:pt idx="4">
                  <c:v>87.7</c:v>
                </c:pt>
                <c:pt idx="5">
                  <c:v>88.9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6C7-400F-9382-2D1354DE1F5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612557504"/>
        <c:axId val="-612558048"/>
      </c:lineChart>
      <c:catAx>
        <c:axId val="-6125575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612558048"/>
        <c:crosses val="autoZero"/>
        <c:auto val="1"/>
        <c:lblAlgn val="ctr"/>
        <c:lblOffset val="100"/>
        <c:noMultiLvlLbl val="0"/>
      </c:catAx>
      <c:valAx>
        <c:axId val="-612558048"/>
        <c:scaling>
          <c:orientation val="minMax"/>
          <c:min val="5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02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200" b="1" dirty="0">
                    <a:solidFill>
                      <a:schemeClr val="tx1"/>
                    </a:solidFill>
                  </a:rPr>
                  <a:t>Efficiency</a:t>
                </a:r>
                <a:endParaRPr lang="zh-CN" altLang="en-US" sz="1200" b="1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0" vertOverflow="ellipsis" vert="horz" wrap="square" anchor="ctr" anchorCtr="1"/>
            <a:lstStyle/>
            <a:p>
              <a:pPr defTabSz="914400">
                <a:defRPr lang="zh-CN"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612557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 sz="1200" b="1">
          <a:solidFill>
            <a:schemeClr val="tx1"/>
          </a:solidFill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03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0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0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28575" cap="rnd">
        <a:solidFill>
          <a:schemeClr val="phClr"/>
        </a:solidFill>
        <a:round/>
      </a:ln>
      <a:effectLst/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bg1">
            <a:lumMod val="902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400" b="1" kern="120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2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1309 3422,'22'0,"18"-42,-20 42,1 0,0 0,-21-20,-21 20,0 0,1 0,-20 0,18 0,1 0,2 0,-3 0,3 0,60 0,-22 0,2 0,1 0,-3 0,2 20,-21 1,0-21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3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5894 3420,'19'-21,"22"2,-1 19,-19-22,-1 22,1 0,20-19,-1-2,-19 21,20 0,-1 0,1 0,-22 0,22 0,0-42,42 42,-43 0,20-19,-39 19,-21-21,-21 0,2 21,-22 0,1 0,-3 0,24 0,-2 0,1 0,-20 0,18 0,3 0,-22 0,20 0,42 0,61 0,-22 0,-39 0,19 0,1 0,-20 0,-42 21,-41-21,-38 0,38 21,-39-21,20 0,-42 0,82 0,-59 0,18 0,42 0,-22 19,41-19,-39 0,19 23,20-4,-60-19,62 0,-43 0,2 0,-3 0,2 0,-61 0,102 0,-61 0,20 0,-42 0,22 0,-19 0,59 0,-40 0,40 0,-61 0,21 0,60 0,-61 0,1-19,41-4,-1-17,20 19,21 1,62 20,-62-21,21 21,-21 21,0-1,0 1,19 0,22-21,-20 0,-2 0,22 0,-20 0,-21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4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1349 3231,'19'0,"-19"19,0 2,0 20,0-20,0-1,0 20,-19-40,-3 0,22-19,0-2,-40-20,40 0,0 20,0 2,0-3,0 3,0-2,0 1,21-1,20 21,-41 21,0-1,0 20,0-18,0-3,0 2,0 20,0-20,0-1,-22-20,-18-41,20 41,20-41,0 20,0 21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5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7767 3197,'19'0,"22"0,-20 0,-1 0,20 0,-18 0,-3 0,2 0,20 0,-22 0,3 0,18 0,-19 0,-1 0,1 0,-1 0,1 0,-2 0,-19 44,-19-25,-2-19,-20 0,41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5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13097 3258,'-21'0,"21"21,21-21,-2 22,22-22,-20 19,-2 2,2-21,-1 0,1 0,-42 0,-39 0,19 0,-20 0,20 0,-19 0,19 0,-41 0,0 0,22 0,-21 0,-21 0,-20 0,1 0,18 0,43 20,-63 20,22-40,39 0,22 21,-41-21,40 0,-40 0,60 0,-20 0,22 0,-2 0,1 0,-20 0,19 0,1 0,-20 0,18 0,3 0,-2 0,1 0,-41-21,61 2,-41 19,20 0,2 0,-3 0,-59-21,62 21,-2 0,-20-20,22 20,-22-21,20 21,2 0,-3 0,-18 0,19 0,1 0,-20 0,19 0,1 0,-1-19,21-3,0 1,0 2,41-22,-20 41,39 0,-20 0,22 0,-41 0,-1 0,20 0,1 0,-1 0,-19 20,-1 1,-20-2,0 2,0 1,-20 38,-20-39,19-21,-20 19,22-19,-43 21,43-21,-24 0,24 0,-2 0,1 0,20-21,0 2,0-22,20 41,1-21,-21 2,-21 19,-20 0,22 0,19 19,60 2,-39-1,-2 1,43-21,-21 19,20-19,-41 0,41 0,-20 0,40 0,-61 0,62 0,19 0,-39 0,-2 0,61 0,-38 0,-1-19,-1 19,19-21,-19 21,2 0,39-41,-41 41,20 0,22 0,-42 0,41 0,-62 0,42 0,-21 0,22 0,-43 0,1 0,42 0,-43 0,21 0,21 0,-1-19,22 19,-1 0,-62 0,42 0,-21 0,-40 0,21 0,-22 0,20 0,-19 0,61 0,-20 0,21 0,-44 0,63 0,-60 0,-21 0,20 0,-20 0,-1 0,-20 0,1 0,60 0,-61 0,20 0,1-22,-20 1,19 21,-18 0,-3-19,2 19,-1 0,1 0,-21 19,0 2,0 20,0 0,-21-20,1 39,20-80,0-20,0 19,0 1,0-20,-21-3,2 24,19-22,0 20,0 2,40 19,1 60,-22-60,22 40,-1-19,-19 1,61-3,101 43,60-22,1-40,-1 20,-38-20,-2 0,21 0,-103 0,-39 0,20 0,-61 0,18 0,-37 0,-3 0,22 0,-20 0,-2 0,2 0,20 0,-22 0,-38 0,-103 0,1 0,-125 0,43 0,61 0,20 21,-81-21,0 0,60 60,83-60,39 21,62-61,102 40,81-82,19 42,-19 19,19-20,-40-21,41 62,-101 0,-82 0,-20 0,-143 0,-41 43,-60 17,-21 1,42-1,60-19,20-20,81-1,2-20,121 0,39 0,102 0,3 0,38 0,-122-41,-19 22,-103 19,-121 0,-81 0,-43 60,2-60,-121 40,40 1,141-20,81 0,43-21,38 0,62 0,83-42,-22 1,143-40,-184 40,82-19,-142 20,21 19,-124 21,0 40,-60 22,-59-21,-24 19,64-20,39 1,61-41,1 21,80-21,62 0,20 0,19-21,-17-20,98-40,-100 81,-20-19,-40 19,-22 0,-61 0,-79 40,-43-20,0 82,62-81,61-1,-20 20,80-40,42 0,18 0,-38-40,38 20,-17-22,-23 1,2 1,-21 20,-22 20,-79 0,-62 20,-61 1,80 39,-18-39,80 20,22-41,-2 21,61-83,22 21,141-40,-103 19,43-59,-40 39,18 21,-121 41,20-1,-20 2,-20-3,-101 22,18 62,-100-2,60-17,43-3,79 1,1-22,-41 2,61-1,81-20,40 0,63-60,-82 39,20-20,19 22,-100-24,-20 24,-62 19,-61 62,-39 19,79-41,-100 61,81-60,-22-1,103-19,0-1,22 1,37-21,63-41,21 20,-81 2,38-43,-100 43,22 19,-104 0,1 0,-21 19,-41 43,102-22,-18-20,118-20,23 0,-1-41,21 22,0-2,-61-20,-41 22,-81 19,19 40,-40-20,61 1,22-2,-2 2,42-21,101-21,-20 2,-2-43,-59 21,-20 22,-61-2,-22 21,-100 0,100 0,-60 0,22 0,18 62,102-103,61-40,21 60,-61 1,-1-20,-20 18,-20 44,0-3,-20-19,-20 0,-22 21,21-1,22-20,-43 21,143-21,41 0,102-21,-61-39,20-2,-121 41,19 21,-81-20,19 20,-100 41,-19-1,-84 63,22-43,-83-39,63 80,-2-80,82 39,62-39,121-83,21-19,41 0,39-20,-161 101,60-21,-102 62,-39-1,-21-19,-41-21,20 60,-20-60,41 0,-22 0,63 0,20 0,40-19,102-2,20-60,42 40,-22 22,163-24,-182-17,-22 60,22 0,-123 0,-80 0,-83 41,-41 21,22-43,-81 43,100-43,40 22,246-61,-40-1,-3-19,24-1,-24 22,-59 19,-20 0,-83 0,-100 0,-41 19,-2-19,-98 102,139-102,104 20,19-20,20 21,62-21,102 0,-41-62,80 62,-142-19,-19 19,-42 40,-60-20,-101 61,59-81,-18 62,39-62,42 40,-2 1,21-41,144-21,119-39,-18-2,-22 2,-39 19,-62 20,-60 2,-1 19,-163 0,62 0,-82 40,-20 20,-60-60,100 62,21-62,103 0,-3 0,44 0,119-40,23 18,79-38,-19-42,-123 83,103-3,-144 22,-38 0,18 0,-142 0,-82 62,-59-62,81 20,-62 20,102-40,81 21,82-21,81 0,20-81,42 41,-103 40,20-43,-61 24,-40 38,-60 43,-62-41,-20-1,-42 41,84-1,78-60,1 0,83 0,100-19,1-43,-61 43,41-84,-83 82,-39 21,-2 0,-79 103,-83-22,22-19,-22 19,2-21,60 23,-43-64,2-19,103 21,-2-21,21-21,0-19,0 20,-20 20,-20 0,19 0,-20 0,1 20,40-61,61-21,20 2,41-2,62-59,-84 61,2 38,-61-18,0 19,-63 42,-59-2,-40 2,-63 82,22-63,-22 20,-18 2,-22-21,-20 61,-61-82,102 20,0-40,163 0,-22 0,43 0,19-81,141-41,42 41,1-21,-3 20,3-20,-123 61,-1 22,-38 19,38 0,-18 0,18 0,-20 0,82 19,-41 43,22-21,18 21,-80-62,40 19,-81 22,-101-20,-41-2,20 22,60-1,-19 1,62-20,19-1,0 1,0-2,40-19,20 0,42 0,20-40,-20-1,-1 22,-60-22,-20 20,-2 1,-100 20,-81 41,-1-41,61 19,2 3,100-3,40-19,61 0,-40 0,42-19,-43-22,1 20,-20 1,-82 20,1 0,-1 0,142 0,1 0,20 0,-60 0,-22 0,-20 0,-40 0,-42 0,22 0,-22 0,22 20,61-20,79 0,-57 0,17-20,-20 20,1 0,-20 0,19 0,-101 0,-20 0,-41 0,41 60,0-38,-1-3,21 22,41-41,80 0,62 0,-20-20,-21-1,22-39,-3 60,-38-21,-43 21,3 0,-22 21,0 20,-103-1,-18-40,80 20,0 1,82-21,61 0,20 0,-21-21,-80 21,19 0,1 0,-20 0,-42 0,-81 61,42-41,-2 22,21-42,82 0,21 0,19-62,-20 1,-1 41,-38-1,-22 2,-62 59,2 20,-42 2,40 0,-79-22,79 1,43-22,38-19,83 0,39-121,-38 39,-42 42,40-1,-60-40,-123 141,-39-39,-1 60,60-40,22-20,20-1,40 1,82-42,-42-61,42 42,20-82,-81 60,-41 43,0-2,-20 21,-61 40,60-19,-20 20,-40 0,81-22,81-19,41 0,0 0,-61 0,21-60,-42-21,1 40,-20 20,-21 2,-41 19,-20 40,20 20,20-39,-39 39,39 2,21-42,0 1,0-2,21-19,-2 0,2 0,-21-19,0-2,-21 21,-60 0,62 0,-22 0,-40 40,81-19,-123-1,41 1,-59 60,-42-60,-61 20,61 19,61-39,1-21,80 0,0 0,101-21,83 2,-2-63,-38 61,18-19,-18 20,-63 20,41 0,-59 0,-3 0,2-21,-21 0,-40 21,-3 0,-38 0,-19 0,-22 21,101 0,1-1,20 1,20-21,82 0,-21 0,0-41,41-42,-101 64,39-22,-39 1,-42 40,-19 0,-42 0,-20 0,-20 0,103 19,-22 2,41-1,60-20,-19 0,61 0,-42-60,-17 38,-24 22,-38 0,-84 22,63-3,-41 2,40-1,20 1,42-2,20-19,59 0,-79-19,39 19,-100 0,-1 19,22 2,-2-1,82-61,-41 22,63-2,-64-20,-38 62,-3 39,1-19,2-20,19 0,19-21,2 0,1 0,-22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units="cm"/>
          <inkml:channel name="Y" type="integer" units="cm"/>
        </inkml:traceFormat>
        <inkml:channelProperties>
          <inkml:channelProperty channel="X" name="resolution" value="28.34646" units="1/cm"/>
          <inkml:channelProperty channel="Y" name="resolution" value="28.34646" units="1/cm"/>
        </inkml:channelProperties>
      </inkml:inkSource>
      <inkml:timestamp xml:id="ts0" timeString="2024-01-22T06:45:56.526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13966 3376,'-21'-40,"21"17,0-17,0 20,-20-1,-1 42,21 20,-20 1,-1-23,21 2,0 20,0-22,0-19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2024/1/22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880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273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489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828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746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35360" y="6448251"/>
            <a:ext cx="2844800" cy="365125"/>
          </a:xfrm>
          <a:prstGeom prst="rect">
            <a:avLst/>
          </a:prstGeom>
        </p:spPr>
        <p:txBody>
          <a:bodyPr/>
          <a:lstStyle/>
          <a:p>
            <a:fld id="{01082C17-025B-44F1-BE57-DC06E76BD02B}" type="datetime1">
              <a:rPr lang="zh-CN" altLang="en-US" smtClean="0"/>
              <a:t>2024/1/22</a:t>
            </a:fld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11840" y="64482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 b="0"/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309320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309320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35360" y="6448251"/>
            <a:ext cx="2844800" cy="365125"/>
          </a:xfrm>
          <a:prstGeom prst="rect">
            <a:avLst/>
          </a:prstGeom>
        </p:spPr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0" y="6309320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309320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11840" y="64482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 algn="r"/>
            <a:fld id="{F15E9139-A00B-4B2A-98A6-095DC08F1345}" type="slidenum">
              <a:rPr lang="zh-CN" altLang="en-US" smtClean="0"/>
              <a:pPr algn="r"/>
              <a:t>‹#›</a:t>
            </a:fld>
            <a:endParaRPr lang="zh-CN" altLang="en-US" dirty="0"/>
          </a:p>
        </p:txBody>
      </p:sp>
      <p:sp>
        <p:nvSpPr>
          <p:cNvPr id="12" name="标题占位符 1"/>
          <p:cNvSpPr>
            <a:spLocks noGrp="1"/>
          </p:cNvSpPr>
          <p:nvPr>
            <p:ph type="title"/>
          </p:nvPr>
        </p:nvSpPr>
        <p:spPr>
          <a:xfrm>
            <a:off x="609600" y="25009"/>
            <a:ext cx="10972800" cy="883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 b="1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12160FB-C1D4-4D79-A688-8C468BCBFADD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algn="r">
              <a:defRPr b="0"/>
            </a:lvl1pPr>
          </a:lstStyle>
          <a:p>
            <a:fld id="{27F552FA-C358-4F70-9CE8-3E41459FCE3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1919536" y="6444044"/>
            <a:ext cx="9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/>
              <a:t>22-25. Jan. 2024, Conference, IAS Program on High Energy Physics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74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customXml" Target="../ink/ink5.xml"/><Relationship Id="rId3" Type="http://schemas.openxmlformats.org/officeDocument/2006/relationships/tags" Target="../tags/tag3.xml"/><Relationship Id="rId7" Type="http://schemas.openxmlformats.org/officeDocument/2006/relationships/customXml" Target="../ink/ink2.xml"/><Relationship Id="rId12" Type="http://schemas.openxmlformats.org/officeDocument/2006/relationships/image" Target="../media/image23.emf"/><Relationship Id="rId17" Type="http://schemas.openxmlformats.org/officeDocument/2006/relationships/chart" Target="../charts/chart2.xml"/><Relationship Id="rId2" Type="http://schemas.openxmlformats.org/officeDocument/2006/relationships/tags" Target="../tags/tag2.xml"/><Relationship Id="rId16" Type="http://schemas.openxmlformats.org/officeDocument/2006/relationships/image" Target="../media/image25.emf"/><Relationship Id="rId1" Type="http://schemas.openxmlformats.org/officeDocument/2006/relationships/tags" Target="../tags/tag1.xml"/><Relationship Id="rId6" Type="http://schemas.openxmlformats.org/officeDocument/2006/relationships/image" Target="../media/image20.emf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10" Type="http://schemas.openxmlformats.org/officeDocument/2006/relationships/image" Target="../media/image22.emf"/><Relationship Id="rId4" Type="http://schemas.openxmlformats.org/officeDocument/2006/relationships/slideLayout" Target="../slideLayouts/slideLayout2.xml"/><Relationship Id="rId9" Type="http://schemas.openxmlformats.org/officeDocument/2006/relationships/customXml" Target="../ink/ink3.xml"/><Relationship Id="rId14" Type="http://schemas.openxmlformats.org/officeDocument/2006/relationships/image" Target="../media/image2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431" y="5750443"/>
            <a:ext cx="3711121" cy="70289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DEB7CFF-DCF2-4135-9F55-EC080F2331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359" y="0"/>
            <a:ext cx="2848185" cy="1198854"/>
          </a:xfrm>
          <a:prstGeom prst="rect">
            <a:avLst/>
          </a:prstGeom>
        </p:spPr>
      </p:pic>
      <p:pic>
        <p:nvPicPr>
          <p:cNvPr id="8" name="图片 3" descr="8d5d924e275b0c7f58feed1244176003">
            <a:extLst>
              <a:ext uri="{FF2B5EF4-FFF2-40B4-BE49-F238E27FC236}">
                <a16:creationId xmlns="" xmlns:a16="http://schemas.microsoft.com/office/drawing/2014/main" id="{212A30F5-5C8C-4367-92EC-B6EA4CC4C39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6" y="-13938"/>
            <a:ext cx="12177088" cy="2115802"/>
          </a:xfrm>
          <a:prstGeom prst="rect">
            <a:avLst/>
          </a:prstGeom>
        </p:spPr>
      </p:pic>
      <p:pic>
        <p:nvPicPr>
          <p:cNvPr id="10" name="Picture 2" descr="C:\Users\Administrator\Desktop\11112.png">
            <a:extLst>
              <a:ext uri="{FF2B5EF4-FFF2-40B4-BE49-F238E27FC236}">
                <a16:creationId xmlns="" xmlns:a16="http://schemas.microsoft.com/office/drawing/2014/main" id="{AD5CDD69-D1FE-42FF-8E5B-69E53CF53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6" y="-28158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119336" y="2525216"/>
            <a:ext cx="11809312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400" dirty="0">
                <a:solidFill>
                  <a:srgbClr val="C0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CEPC RF Power Source and Distribution System Development in EDR</a:t>
            </a:r>
            <a:endParaRPr lang="zh-CN" altLang="en-US" sz="4400" dirty="0">
              <a:solidFill>
                <a:srgbClr val="C00000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=""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2704111" y="4811187"/>
            <a:ext cx="6769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err="1">
                <a:latin typeface="Times New Roman" panose="02020603050405020304" pitchFamily="18" charset="0"/>
                <a:ea typeface="微软雅黑" panose="020B0503020204020204" pitchFamily="34" charset="-122"/>
              </a:rPr>
              <a:t>Zusheng</a:t>
            </a:r>
            <a:r>
              <a:rPr lang="en-US" altLang="zh-CN" sz="2800" b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 Zhou</a:t>
            </a:r>
          </a:p>
          <a:p>
            <a:pPr algn="ctr"/>
            <a:r>
              <a:rPr lang="en-US" altLang="zh-CN" sz="1600" b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On behalf of CEPC klystron R&amp;D team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" y="6453336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22-25. Jan. 2024, Conference, IAS Program on High Energy Physics</a:t>
            </a:r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56"/>
    </mc:Choice>
    <mc:Fallback xmlns="">
      <p:transition spd="slow" advTm="855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07435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Why we do C band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80MW 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klystron?</a:t>
            </a:r>
          </a:p>
          <a:p>
            <a:pPr lvl="1"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Only C band of </a:t>
            </a:r>
            <a:r>
              <a:rPr lang="en-US" altLang="zh-CN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50MW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klystron is mature product in the world.</a:t>
            </a:r>
          </a:p>
          <a:p>
            <a:pPr lvl="1"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 klystron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only power 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to 2 accelerator structures (CEPC </a:t>
            </a:r>
            <a:r>
              <a:rPr lang="en-US" altLang="zh-CN" dirty="0" err="1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Linac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baseline).</a:t>
            </a:r>
          </a:p>
          <a:p>
            <a:pPr lvl="1"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QTY of C band klystron is very large (</a:t>
            </a:r>
            <a:r>
              <a:rPr lang="en-US" altLang="zh-CN" b="1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236 set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). </a:t>
            </a:r>
            <a:endParaRPr lang="en-US" altLang="zh-CN" dirty="0" smtClean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just"/>
            <a:endParaRPr lang="en-US" altLang="zh-CN" dirty="0" smtClean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just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IF 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output power of C band klystron is up to 80MW, the number of klystron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will 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be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reduced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by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half. (1 klystron power to 4 accelerator structures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)</a:t>
            </a:r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just"/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lvl="1" algn="just"/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Design consideration for </a:t>
            </a:r>
            <a:r>
              <a:rPr lang="en-US" altLang="zh-CN" dirty="0" err="1"/>
              <a:t>Linac</a:t>
            </a:r>
            <a:r>
              <a:rPr lang="en-US" altLang="zh-CN" dirty="0"/>
              <a:t> RF sources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446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650MHz/800kW klystron with higher efficiency design for CEPC Collider. </a:t>
            </a:r>
          </a:p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5720MHz/80MW klystron for CEPC </a:t>
            </a:r>
            <a:r>
              <a:rPr lang="en-US" altLang="zh-CN" dirty="0" err="1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Linac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cost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reduction.</a:t>
            </a:r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Energy recovery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klystron for much higher efficiency.</a:t>
            </a:r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PPM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klystron for more simple auxiliary system.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R&amp;D Strategies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409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12</a:t>
            </a:fld>
            <a:endParaRPr lang="zh-CN" altLang="en-US" dirty="0"/>
          </a:p>
        </p:txBody>
      </p:sp>
      <p:sp>
        <p:nvSpPr>
          <p:cNvPr id="7" name="标题 2"/>
          <p:cNvSpPr txBox="1">
            <a:spLocks/>
          </p:cNvSpPr>
          <p:nvPr/>
        </p:nvSpPr>
        <p:spPr>
          <a:xfrm>
            <a:off x="804627" y="3068960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5400" dirty="0"/>
              <a:t>R&amp;D Status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46621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650MHz klystron R&amp;D strategy and plan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13</a:t>
            </a:fld>
            <a:endParaRPr lang="zh-CN" altLang="en-US" dirty="0"/>
          </a:p>
        </p:txBody>
      </p:sp>
      <p:sp>
        <p:nvSpPr>
          <p:cNvPr id="56" name="Content Placeholder 3"/>
          <p:cNvSpPr>
            <a:spLocks noGrp="1"/>
          </p:cNvSpPr>
          <p:nvPr>
            <p:ph idx="1"/>
          </p:nvPr>
        </p:nvSpPr>
        <p:spPr>
          <a:xfrm>
            <a:off x="609600" y="1285861"/>
            <a:ext cx="11175032" cy="5052762"/>
          </a:xfrm>
        </p:spPr>
        <p:txBody>
          <a:bodyPr>
            <a:normAutofit/>
          </a:bodyPr>
          <a:lstStyle/>
          <a:p>
            <a:pPr algn="just"/>
            <a:r>
              <a:rPr lang="en-US" altLang="zh-CN" dirty="0"/>
              <a:t>3 or more klystron </a:t>
            </a:r>
            <a:r>
              <a:rPr lang="en-US" altLang="zh-CN" dirty="0" smtClean="0"/>
              <a:t>prototypes for klystron efficiency improvement </a:t>
            </a:r>
            <a:endParaRPr lang="en-US" altLang="zh-CN" dirty="0"/>
          </a:p>
        </p:txBody>
      </p:sp>
      <p:sp>
        <p:nvSpPr>
          <p:cNvPr id="57" name="矩形 56"/>
          <p:cNvSpPr/>
          <p:nvPr/>
        </p:nvSpPr>
        <p:spPr>
          <a:xfrm>
            <a:off x="813238" y="2721766"/>
            <a:ext cx="3600000" cy="180000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1678439" y="3769095"/>
            <a:ext cx="4680000" cy="180000"/>
          </a:xfrm>
          <a:prstGeom prst="rect">
            <a:avLst/>
          </a:prstGeom>
          <a:gradFill flip="none" rotWithShape="1">
            <a:gsLst>
              <a:gs pos="0">
                <a:srgbClr val="002060">
                  <a:tint val="66000"/>
                  <a:satMod val="160000"/>
                </a:srgbClr>
              </a:gs>
              <a:gs pos="50000">
                <a:srgbClr val="002060">
                  <a:tint val="44500"/>
                  <a:satMod val="160000"/>
                </a:srgbClr>
              </a:gs>
              <a:gs pos="100000">
                <a:srgbClr val="00206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216610" y="4772631"/>
            <a:ext cx="6120000" cy="1800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97425" y="2616256"/>
            <a:ext cx="72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7030A0"/>
                </a:solidFill>
              </a:rPr>
              <a:t>Step1</a:t>
            </a:r>
            <a:endParaRPr lang="zh-CN" altLang="en-US" dirty="0"/>
          </a:p>
        </p:txBody>
      </p:sp>
      <p:sp>
        <p:nvSpPr>
          <p:cNvPr id="61" name="文本框 60"/>
          <p:cNvSpPr txBox="1"/>
          <p:nvPr/>
        </p:nvSpPr>
        <p:spPr>
          <a:xfrm>
            <a:off x="97425" y="3645052"/>
            <a:ext cx="77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Step2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62" name="文本框 61"/>
          <p:cNvSpPr txBox="1"/>
          <p:nvPr/>
        </p:nvSpPr>
        <p:spPr>
          <a:xfrm>
            <a:off x="97424" y="4632727"/>
            <a:ext cx="77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Step3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775073" y="5619234"/>
            <a:ext cx="3348197" cy="166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11235390" y="2693004"/>
            <a:ext cx="466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7030A0"/>
                </a:solidFill>
              </a:rPr>
              <a:t>1</a:t>
            </a:r>
            <a:r>
              <a:rPr lang="en-US" altLang="zh-CN" b="1" baseline="30000" dirty="0">
                <a:solidFill>
                  <a:srgbClr val="7030A0"/>
                </a:solidFill>
              </a:rPr>
              <a:t>st</a:t>
            </a:r>
            <a:r>
              <a:rPr lang="en-US" altLang="zh-CN" b="1" dirty="0">
                <a:solidFill>
                  <a:srgbClr val="7030A0"/>
                </a:solidFill>
              </a:rPr>
              <a:t> </a:t>
            </a:r>
            <a:endParaRPr lang="zh-CN" altLang="en-US" dirty="0"/>
          </a:p>
        </p:txBody>
      </p:sp>
      <p:sp>
        <p:nvSpPr>
          <p:cNvPr id="65" name="文本框 64"/>
          <p:cNvSpPr txBox="1"/>
          <p:nvPr/>
        </p:nvSpPr>
        <p:spPr>
          <a:xfrm>
            <a:off x="11215411" y="3663052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2</a:t>
            </a:r>
            <a:r>
              <a:rPr lang="en-US" altLang="zh-CN" b="1" baseline="30000" dirty="0"/>
              <a:t>nd</a:t>
            </a:r>
            <a:endParaRPr lang="en-US" altLang="zh-CN" b="1" dirty="0"/>
          </a:p>
        </p:txBody>
      </p:sp>
      <p:sp>
        <p:nvSpPr>
          <p:cNvPr id="66" name="文本框 65"/>
          <p:cNvSpPr txBox="1"/>
          <p:nvPr/>
        </p:nvSpPr>
        <p:spPr>
          <a:xfrm>
            <a:off x="11215411" y="4677965"/>
            <a:ext cx="437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3</a:t>
            </a:r>
            <a:r>
              <a:rPr lang="en-US" altLang="zh-CN" b="1" baseline="30000" dirty="0">
                <a:solidFill>
                  <a:srgbClr val="0070C0"/>
                </a:solidFill>
              </a:rPr>
              <a:t>rd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1215155" y="5502427"/>
            <a:ext cx="690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more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10847513" y="2118700"/>
            <a:ext cx="1244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Prototypes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38200" y="5799128"/>
            <a:ext cx="2154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0000CC"/>
                </a:solidFill>
              </a:rPr>
              <a:t>Efficiency: 60% </a:t>
            </a:r>
            <a:endParaRPr lang="zh-CN" altLang="en-US" sz="2400" b="1" dirty="0">
              <a:solidFill>
                <a:srgbClr val="0000CC"/>
              </a:solidFill>
            </a:endParaRPr>
          </a:p>
        </p:txBody>
      </p:sp>
      <p:cxnSp>
        <p:nvCxnSpPr>
          <p:cNvPr id="70" name="直接箭头连接符 69"/>
          <p:cNvCxnSpPr/>
          <p:nvPr/>
        </p:nvCxnSpPr>
        <p:spPr>
          <a:xfrm>
            <a:off x="3064591" y="6077486"/>
            <a:ext cx="1231801" cy="3175"/>
          </a:xfrm>
          <a:prstGeom prst="straightConnector1">
            <a:avLst/>
          </a:prstGeom>
          <a:ln w="38100">
            <a:solidFill>
              <a:srgbClr val="0000CC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矩形 70"/>
          <p:cNvSpPr/>
          <p:nvPr/>
        </p:nvSpPr>
        <p:spPr>
          <a:xfrm>
            <a:off x="4412226" y="5799127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CC"/>
                </a:solidFill>
              </a:rPr>
              <a:t>70%</a:t>
            </a:r>
            <a:endParaRPr lang="zh-CN" altLang="en-US" sz="2400" dirty="0"/>
          </a:p>
        </p:txBody>
      </p:sp>
      <p:cxnSp>
        <p:nvCxnSpPr>
          <p:cNvPr id="72" name="直接箭头连接符 71"/>
          <p:cNvCxnSpPr/>
          <p:nvPr/>
        </p:nvCxnSpPr>
        <p:spPr>
          <a:xfrm>
            <a:off x="5351868" y="6052873"/>
            <a:ext cx="1231801" cy="3175"/>
          </a:xfrm>
          <a:prstGeom prst="straightConnector1">
            <a:avLst/>
          </a:prstGeom>
          <a:ln w="38100">
            <a:solidFill>
              <a:srgbClr val="0000CC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/>
          <p:cNvSpPr/>
          <p:nvPr/>
        </p:nvSpPr>
        <p:spPr>
          <a:xfrm>
            <a:off x="6743894" y="5799127"/>
            <a:ext cx="720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CC"/>
                </a:solidFill>
              </a:rPr>
              <a:t>80%</a:t>
            </a:r>
            <a:endParaRPr lang="zh-CN" altLang="en-US" sz="2400" dirty="0"/>
          </a:p>
        </p:txBody>
      </p:sp>
      <p:graphicFrame>
        <p:nvGraphicFramePr>
          <p:cNvPr id="74" name="表格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33389"/>
              </p:ext>
            </p:extLst>
          </p:nvPr>
        </p:nvGraphicFramePr>
        <p:xfrm>
          <a:off x="777858" y="2131374"/>
          <a:ext cx="714175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2185">
                  <a:extLst>
                    <a:ext uri="{9D8B030D-6E8A-4147-A177-3AD203B41FA5}">
                      <a16:colId xmlns:a16="http://schemas.microsoft.com/office/drawing/2014/main" xmlns="" val="204444383"/>
                    </a:ext>
                  </a:extLst>
                </a:gridCol>
                <a:gridCol w="1137463">
                  <a:extLst>
                    <a:ext uri="{9D8B030D-6E8A-4147-A177-3AD203B41FA5}">
                      <a16:colId xmlns:a16="http://schemas.microsoft.com/office/drawing/2014/main" xmlns="" val="2274017506"/>
                    </a:ext>
                  </a:extLst>
                </a:gridCol>
                <a:gridCol w="1107531">
                  <a:extLst>
                    <a:ext uri="{9D8B030D-6E8A-4147-A177-3AD203B41FA5}">
                      <a16:colId xmlns:a16="http://schemas.microsoft.com/office/drawing/2014/main" xmlns="" val="3230938916"/>
                    </a:ext>
                  </a:extLst>
                </a:gridCol>
                <a:gridCol w="1189848">
                  <a:extLst>
                    <a:ext uri="{9D8B030D-6E8A-4147-A177-3AD203B41FA5}">
                      <a16:colId xmlns:a16="http://schemas.microsoft.com/office/drawing/2014/main" xmlns="" val="3813385717"/>
                    </a:ext>
                  </a:extLst>
                </a:gridCol>
                <a:gridCol w="1085081">
                  <a:extLst>
                    <a:ext uri="{9D8B030D-6E8A-4147-A177-3AD203B41FA5}">
                      <a16:colId xmlns:a16="http://schemas.microsoft.com/office/drawing/2014/main" xmlns="" val="3398708448"/>
                    </a:ext>
                  </a:extLst>
                </a:gridCol>
                <a:gridCol w="1279648">
                  <a:extLst>
                    <a:ext uri="{9D8B030D-6E8A-4147-A177-3AD203B41FA5}">
                      <a16:colId xmlns:a16="http://schemas.microsoft.com/office/drawing/2014/main" xmlns="" val="32962119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2016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2018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2019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2020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2021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5684620"/>
                  </a:ext>
                </a:extLst>
              </a:tr>
            </a:tbl>
          </a:graphicData>
        </a:graphic>
      </p:graphicFrame>
      <p:sp>
        <p:nvSpPr>
          <p:cNvPr id="75" name="矩形 74"/>
          <p:cNvSpPr/>
          <p:nvPr/>
        </p:nvSpPr>
        <p:spPr>
          <a:xfrm>
            <a:off x="2274425" y="3047595"/>
            <a:ext cx="4320000" cy="18932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2704729" y="4085165"/>
            <a:ext cx="5760000" cy="16830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896200" y="2123968"/>
            <a:ext cx="960893" cy="360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2022</a:t>
            </a:r>
            <a:endParaRPr lang="zh-CN" altLang="en-US" dirty="0"/>
          </a:p>
        </p:txBody>
      </p:sp>
      <p:sp>
        <p:nvSpPr>
          <p:cNvPr id="78" name="矩形 77"/>
          <p:cNvSpPr/>
          <p:nvPr/>
        </p:nvSpPr>
        <p:spPr>
          <a:xfrm>
            <a:off x="8832304" y="2123926"/>
            <a:ext cx="960893" cy="360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2023</a:t>
            </a:r>
            <a:endParaRPr lang="zh-CN" altLang="en-US" dirty="0"/>
          </a:p>
        </p:txBody>
      </p:sp>
      <p:sp>
        <p:nvSpPr>
          <p:cNvPr id="79" name="矩形 78"/>
          <p:cNvSpPr/>
          <p:nvPr/>
        </p:nvSpPr>
        <p:spPr>
          <a:xfrm>
            <a:off x="4305299" y="5122992"/>
            <a:ext cx="6250811" cy="1564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9768408" y="2123548"/>
            <a:ext cx="960893" cy="360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2024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48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1319048" cy="1711091"/>
          </a:xfrm>
        </p:spPr>
        <p:txBody>
          <a:bodyPr>
            <a:normAutofit fontScale="92500"/>
          </a:bodyPr>
          <a:lstStyle/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Scheme 1: Traditional way for &gt;60% efficiency</a:t>
            </a:r>
          </a:p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Scheme 2: With high voltage gun (110 kV/9.1 A), low </a:t>
            </a:r>
            <a:r>
              <a:rPr lang="en-US" altLang="zh-CN" sz="2400" dirty="0" err="1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perveance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(HE, &gt;75%)</a:t>
            </a:r>
          </a:p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Scheme 3: MBK, 54 kV/20A electron gun (8 beams) (HE, &gt;80%)</a:t>
            </a:r>
            <a:endParaRPr lang="zh-CN" altLang="en-US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Design scheme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14</a:t>
            </a:fld>
            <a:endParaRPr lang="zh-CN" altLang="en-US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="" xmlns:a16="http://schemas.microsoft.com/office/drawing/2014/main" id="{CB3DF800-BAE7-45A7-94E2-6E7D785D4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943713"/>
              </p:ext>
            </p:extLst>
          </p:nvPr>
        </p:nvGraphicFramePr>
        <p:xfrm>
          <a:off x="1460214" y="3069262"/>
          <a:ext cx="9193588" cy="280801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0383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603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883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0654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Parameter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Scheme1(1</a:t>
                      </a:r>
                      <a:r>
                        <a:rPr lang="en-US" altLang="zh-CN" sz="2000" b="0" kern="800" baseline="300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st</a:t>
                      </a:r>
                      <a:r>
                        <a:rPr lang="en-US" altLang="zh-CN" sz="2000" b="0" kern="800" baseline="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prototype)</a:t>
                      </a:r>
                      <a:endParaRPr lang="zh-CN" alt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Scheme2(2</a:t>
                      </a:r>
                      <a:r>
                        <a:rPr lang="en-US" altLang="zh-CN" sz="2000" b="0" kern="800" baseline="300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nd</a:t>
                      </a: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)</a:t>
                      </a:r>
                      <a:endParaRPr lang="zh-CN" alt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Scheme3(3</a:t>
                      </a:r>
                      <a:r>
                        <a:rPr lang="en-US" altLang="zh-CN" sz="2000" b="0" kern="800" baseline="300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rd</a:t>
                      </a:r>
                      <a:r>
                        <a:rPr lang="en-US" altLang="zh-CN" sz="2000" b="0" kern="800" baseline="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)</a:t>
                      </a:r>
                      <a:endParaRPr lang="zh-CN" alt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Freq.</a:t>
                      </a:r>
                      <a:r>
                        <a:rPr lang="zh-CN" alt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(MHz)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Voltage</a:t>
                      </a:r>
                      <a:r>
                        <a:rPr lang="zh-CN" alt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(kV)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82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110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54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Current</a:t>
                      </a:r>
                      <a:r>
                        <a:rPr lang="zh-CN" alt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(A)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16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9.1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20(2.5×8)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Beam</a:t>
                      </a:r>
                      <a:r>
                        <a:rPr lang="en-US" altLang="zh-CN" sz="2000" b="0" kern="800" baseline="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No.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5742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Perveance</a:t>
                      </a:r>
                      <a:r>
                        <a:rPr 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(µP)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0.65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0.25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1.6(0.2×8)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9421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Efficiency</a:t>
                      </a:r>
                      <a:r>
                        <a:rPr lang="zh-CN" alt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(%)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65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~80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&gt;80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85742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b="0" kern="800" baseline="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Power</a:t>
                      </a:r>
                      <a:r>
                        <a:rPr lang="en-US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(</a:t>
                      </a:r>
                      <a:r>
                        <a:rPr lang="en-GB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kW)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800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800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b="0" kern="8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800(100×8)</a:t>
                      </a:r>
                      <a:endParaRPr lang="zh-CN" sz="2000" b="0" kern="8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 marL="68581" marR="68581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194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Oct. 2017 Design report</a:t>
            </a:r>
          </a:p>
          <a:p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Mar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. 2020 High power test at IHEP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1</a:t>
            </a:r>
            <a:r>
              <a:rPr lang="en-US" altLang="zh-CN" baseline="30000" dirty="0"/>
              <a:t>st</a:t>
            </a:r>
            <a:r>
              <a:rPr lang="en-US" altLang="zh-CN" dirty="0"/>
              <a:t> prototype milestone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15</a:t>
            </a:fld>
            <a:endParaRPr lang="zh-CN" altLang="en-US" dirty="0"/>
          </a:p>
        </p:txBody>
      </p:sp>
      <p:pic>
        <p:nvPicPr>
          <p:cNvPr id="6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056" y="2492896"/>
            <a:ext cx="4616544" cy="346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885260"/>
              </p:ext>
            </p:extLst>
          </p:nvPr>
        </p:nvGraphicFramePr>
        <p:xfrm>
          <a:off x="1300313" y="2855088"/>
          <a:ext cx="5280216" cy="27363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387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547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8675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Parameters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Design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Test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Operating frequency (MHz)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650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650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Beam Voltage (</a:t>
                      </a:r>
                      <a:r>
                        <a:rPr lang="en-GB" altLang="zh-CN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kV</a:t>
                      </a:r>
                      <a:r>
                        <a:rPr lang="en-US" altLang="zh-CN" sz="2000" kern="12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81.5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Beam Perveance (</a:t>
                      </a:r>
                      <a:r>
                        <a:rPr lang="en-GB" altLang="zh-CN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μA/V</a:t>
                      </a:r>
                      <a:r>
                        <a:rPr lang="en-GB" altLang="zh-CN" sz="2000" kern="800" baseline="30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3/2</a:t>
                      </a:r>
                      <a:r>
                        <a:rPr lang="en-GB" altLang="zh-CN" sz="2000" kern="800" baseline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0.65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0.7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Efficiency(</a:t>
                      </a:r>
                      <a:r>
                        <a:rPr lang="en-GB" altLang="zh-CN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%)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65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62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Saturation Gain(</a:t>
                      </a:r>
                      <a:r>
                        <a:rPr lang="en-GB" altLang="zh-CN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dB</a:t>
                      </a:r>
                      <a:r>
                        <a:rPr lang="en-US" altLang="zh-CN" sz="2000" kern="12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47</a:t>
                      </a:r>
                      <a:endParaRPr 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Output power(</a:t>
                      </a:r>
                      <a:r>
                        <a:rPr lang="en-GB" altLang="zh-CN" sz="2000" kern="80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kW)</a:t>
                      </a:r>
                      <a:endParaRPr lang="zh-CN" altLang="zh-CN" sz="200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800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800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1 dB Bandwidth(MHz)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8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≥1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2000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Times New Roman" panose="02020603050405020304" pitchFamily="18" charset="0"/>
                        </a:rPr>
                        <a:t>1.8</a:t>
                      </a:r>
                      <a:endParaRPr lang="zh-CN" sz="2000" dirty="0"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034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1319048" cy="4840303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Jan., 2021: Klystron manufacture started</a:t>
            </a:r>
          </a:p>
          <a:p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Jul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., 2022: CW 630kW with Eff. 70.5% (1</a:t>
            </a:r>
            <a:r>
              <a:rPr lang="en-US" altLang="zh-CN" baseline="30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st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stage high power test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)</a:t>
            </a:r>
          </a:p>
          <a:p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Jan., 2024: 2</a:t>
            </a:r>
            <a:r>
              <a:rPr lang="en-US" altLang="zh-CN" baseline="300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nd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stage high power test startup</a:t>
            </a:r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2</a:t>
            </a:r>
            <a:r>
              <a:rPr lang="en-US" altLang="zh-CN" baseline="30000" dirty="0"/>
              <a:t>nd</a:t>
            </a:r>
            <a:r>
              <a:rPr lang="en-US" altLang="zh-CN" dirty="0"/>
              <a:t> prototype (HE design) milestone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16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648" y="3000550"/>
            <a:ext cx="6183672" cy="329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24745"/>
            <a:ext cx="10972800" cy="2232248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Dec., 2021: Klystron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beam tester manufacture 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started</a:t>
            </a:r>
          </a:p>
          <a:p>
            <a:pPr algn="just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Oct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., 2023: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Accomplishment of klystron 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beam tester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 voltage conditioning and beam emission.</a:t>
            </a:r>
          </a:p>
          <a:p>
            <a:pPr algn="just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Jan. 2024: Klystron manufacture is in progress.</a:t>
            </a:r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3</a:t>
            </a:r>
            <a:r>
              <a:rPr lang="en-US" altLang="zh-CN" baseline="30000" dirty="0"/>
              <a:t>rd</a:t>
            </a:r>
            <a:r>
              <a:rPr lang="en-US" altLang="zh-CN" dirty="0"/>
              <a:t> prototype (</a:t>
            </a:r>
            <a:r>
              <a:rPr lang="en-US" altLang="zh-CN" dirty="0" smtClean="0"/>
              <a:t>Multi-beam </a:t>
            </a:r>
            <a:r>
              <a:rPr lang="en-US" altLang="zh-CN" dirty="0"/>
              <a:t>design) milestone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17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3523120"/>
            <a:ext cx="3620156" cy="271419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2" t="9408" r="23868" b="7215"/>
          <a:stretch/>
        </p:blipFill>
        <p:spPr>
          <a:xfrm rot="5400000">
            <a:off x="6690573" y="3222722"/>
            <a:ext cx="2714190" cy="33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78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18</a:t>
            </a:fld>
            <a:endParaRPr lang="zh-CN" altLang="en-US" dirty="0"/>
          </a:p>
        </p:txBody>
      </p:sp>
      <p:sp>
        <p:nvSpPr>
          <p:cNvPr id="7" name="标题 2"/>
          <p:cNvSpPr txBox="1">
            <a:spLocks/>
          </p:cNvSpPr>
          <p:nvPr/>
        </p:nvSpPr>
        <p:spPr>
          <a:xfrm>
            <a:off x="804627" y="3068960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5400"/>
              <a:t>5720MHz klystron design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84884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Design progress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19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表格 4">
                <a:extLst>
                  <a:ext uri="{FF2B5EF4-FFF2-40B4-BE49-F238E27FC236}">
                    <a16:creationId xmlns="" xmlns:a16="http://schemas.microsoft.com/office/drawing/2014/main" id="{6092BB06-7F69-4D76-9427-188A03F0704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5462536"/>
                  </p:ext>
                </p:extLst>
              </p:nvPr>
            </p:nvGraphicFramePr>
            <p:xfrm>
              <a:off x="335411" y="1772816"/>
              <a:ext cx="3564672" cy="43586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060639">
                      <a:extLst>
                        <a:ext uri="{9D8B030D-6E8A-4147-A177-3AD203B41FA5}">
                          <a16:colId xmlns="" xmlns:a16="http://schemas.microsoft.com/office/drawing/2014/main" val="1589118138"/>
                        </a:ext>
                      </a:extLst>
                    </a:gridCol>
                    <a:gridCol w="1504033">
                      <a:extLst>
                        <a:ext uri="{9D8B030D-6E8A-4147-A177-3AD203B41FA5}">
                          <a16:colId xmlns="" xmlns:a16="http://schemas.microsoft.com/office/drawing/2014/main" val="1304186506"/>
                        </a:ext>
                      </a:extLst>
                    </a:gridCol>
                  </a:tblGrid>
                  <a:tr h="328383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b="1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Parameters</a:t>
                          </a:r>
                          <a:endParaRPr lang="zh-CN" altLang="en-US" sz="2000" b="1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b="1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Value</a:t>
                          </a:r>
                          <a:endParaRPr lang="zh-CN" altLang="en-US" sz="2000" b="1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4040746405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Frequency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5720 MHz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2201223708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Output</a:t>
                          </a:r>
                          <a:r>
                            <a:rPr lang="en-US" altLang="zh-CN" sz="2000" kern="1200" baseline="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 Power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80MW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557780866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Pulsed width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3us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5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Repetition rate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100Hz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Gain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54</a:t>
                          </a:r>
                          <a:r>
                            <a:rPr lang="en-US" altLang="zh-CN" sz="2000" kern="1200" baseline="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 dB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4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Efficiency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47%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938224895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14:m>
                            <m:oMath xmlns:m="http://schemas.openxmlformats.org/officeDocument/2006/math">
                              <m:r>
                                <a:rPr lang="en-US" altLang="zh-CN" sz="2000" b="0" i="1" kern="120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微软雅黑" panose="020B0503020204020204" pitchFamily="34" charset="-122"/>
                                  <a:cs typeface="+mn-cs"/>
                                </a:rPr>
                                <m:t>3</m:t>
                              </m:r>
                              <m:r>
                                <a:rPr lang="en-US" altLang="zh-CN" sz="2000" b="0" i="1" kern="12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+mn-cs"/>
                                </a:rPr>
                                <m:t>𝑑𝐵</m:t>
                              </m:r>
                            </m:oMath>
                          </a14:m>
                          <a:r>
                            <a:rPr lang="zh-CN" altLang="en-US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 </a:t>
                          </a:r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bandwith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±</a:t>
                          </a:r>
                          <a:r>
                            <a:rPr lang="en-US" altLang="zh-CN" sz="2000" kern="1200" baseline="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5</a:t>
                          </a:r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MHz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283053928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Beam voltage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420 kV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4274024689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Beam current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403 A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2876575198"/>
                      </a:ext>
                    </a:extLst>
                  </a:tr>
                  <a:tr h="357566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Focusing</a:t>
                          </a:r>
                          <a:r>
                            <a:rPr lang="en-US" altLang="zh-CN" sz="2000" kern="1200" baseline="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 field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 smtClean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0.27 </a:t>
                          </a:r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T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表格 4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092BB06-7F69-4D76-9427-188A03F0704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5462536"/>
                  </p:ext>
                </p:extLst>
              </p:nvPr>
            </p:nvGraphicFramePr>
            <p:xfrm>
              <a:off x="335411" y="1772816"/>
              <a:ext cx="3564672" cy="43586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06063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1589118138"/>
                        </a:ext>
                      </a:extLst>
                    </a:gridCol>
                    <a:gridCol w="1504033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1304186506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b="1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Parameters</a:t>
                          </a:r>
                          <a:endParaRPr lang="zh-CN" altLang="en-US" sz="2000" b="1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b="1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Value</a:t>
                          </a:r>
                          <a:endParaRPr lang="zh-CN" altLang="en-US" sz="2000" b="1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404074640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Frequency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5720 MHz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20122370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Output</a:t>
                          </a:r>
                          <a:r>
                            <a:rPr lang="en-US" altLang="zh-CN" sz="2000" kern="1200" baseline="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 Power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80MW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557780866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Pulsed width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3us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Repetition rate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100Hz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Gain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54</a:t>
                          </a:r>
                          <a:r>
                            <a:rPr lang="en-US" altLang="zh-CN" sz="2000" kern="1200" baseline="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 dB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Efficiency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47%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93822489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92" t="-709231" r="-73669" b="-32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±</a:t>
                          </a:r>
                          <a:r>
                            <a:rPr lang="en-US" altLang="zh-CN" sz="2000" kern="1200" baseline="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5</a:t>
                          </a:r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MHz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8305392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Beam voltage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420 kV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4274024689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Beam current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403 A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87657519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Focusing</a:t>
                          </a:r>
                          <a:r>
                            <a:rPr lang="en-US" altLang="zh-CN" sz="2000" kern="1200" baseline="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 field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altLang="zh-CN" sz="2000" kern="1200" dirty="0" smtClean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0.27 </a:t>
                          </a:r>
                          <a:r>
                            <a:rPr lang="en-US" altLang="zh-CN" sz="2000" kern="1200" dirty="0">
                              <a:solidFill>
                                <a:schemeClr val="tx1"/>
                              </a:solidFill>
                              <a:latin typeface="Microsoft YaHei UI" panose="020B0503020204020204" pitchFamily="34" charset="-122"/>
                              <a:ea typeface="Microsoft YaHei UI" panose="020B0503020204020204" pitchFamily="34" charset="-122"/>
                              <a:cs typeface="+mn-cs"/>
                            </a:rPr>
                            <a:t>T</a:t>
                          </a:r>
                          <a:endParaRPr lang="zh-CN" altLang="en-US" sz="2000" kern="1200" dirty="0">
                            <a:solidFill>
                              <a:schemeClr val="tx1"/>
                            </a:solidFill>
                            <a:latin typeface="Microsoft YaHei UI" panose="020B0503020204020204" pitchFamily="34" charset="-122"/>
                            <a:ea typeface="Microsoft YaHei UI" panose="020B0503020204020204" pitchFamily="34" charset="-122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文本框 1"/>
          <p:cNvSpPr txBox="1"/>
          <p:nvPr/>
        </p:nvSpPr>
        <p:spPr>
          <a:xfrm>
            <a:off x="1127448" y="1152753"/>
            <a:ext cx="2378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Main parameters</a:t>
            </a:r>
            <a:endParaRPr lang="zh-CN" altLang="en-US" sz="24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7389615" y="1167135"/>
            <a:ext cx="2190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Beam dynamics</a:t>
            </a:r>
            <a:endParaRPr lang="zh-CN" altLang="en-US" sz="24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3" b="18640"/>
          <a:stretch/>
        </p:blipFill>
        <p:spPr bwMode="auto">
          <a:xfrm>
            <a:off x="4144868" y="1772816"/>
            <a:ext cx="4197344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2" t="13424" r="11734" b="12018"/>
          <a:stretch/>
        </p:blipFill>
        <p:spPr bwMode="auto">
          <a:xfrm>
            <a:off x="8484626" y="1755306"/>
            <a:ext cx="3372014" cy="177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3630963"/>
            <a:ext cx="7343775" cy="2576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6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141845"/>
            <a:ext cx="10972800" cy="5095467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RF power source</a:t>
            </a:r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lvl="1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Design consideration</a:t>
            </a:r>
          </a:p>
          <a:p>
            <a:pPr lvl="1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R&amp;D Status</a:t>
            </a:r>
          </a:p>
          <a:p>
            <a:pPr lvl="2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650MHz/800kW klystron </a:t>
            </a:r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lvl="2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5720MHz/80MW</a:t>
            </a:r>
          </a:p>
          <a:p>
            <a:pPr lvl="2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Energy recovery klystron</a:t>
            </a:r>
          </a:p>
          <a:p>
            <a:pPr lvl="2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PPM klystron</a:t>
            </a:r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RF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power distribution system</a:t>
            </a:r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lvl="1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Collider ring</a:t>
            </a:r>
          </a:p>
          <a:p>
            <a:pPr lvl="1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Booster ring</a:t>
            </a:r>
          </a:p>
          <a:p>
            <a:pPr lvl="1"/>
            <a:r>
              <a:rPr lang="en-US" altLang="zh-CN" dirty="0" err="1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Linac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injector/Damping ring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Content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566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Design progress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20</a:t>
            </a:fld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119336" y="1152753"/>
            <a:ext cx="63462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RF Power Combiner &amp; Collector Connected with </a:t>
            </a:r>
          </a:p>
          <a:p>
            <a:pPr algn="ctr"/>
            <a:r>
              <a:rPr lang="en-US" altLang="zh-CN" sz="2400" b="1" dirty="0" smtClean="0"/>
              <a:t>80 </a:t>
            </a:r>
            <a:r>
              <a:rPr lang="en-US" altLang="zh-CN" sz="2400" b="1" dirty="0"/>
              <a:t>MW C-band Klystron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544272" y="1185596"/>
            <a:ext cx="2663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/>
              <a:t>RF Power combiner</a:t>
            </a:r>
            <a:endParaRPr lang="en-US" altLang="zh-CN" sz="2400" b="1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4" r="22010"/>
          <a:stretch/>
        </p:blipFill>
        <p:spPr bwMode="auto">
          <a:xfrm>
            <a:off x="6456040" y="2029757"/>
            <a:ext cx="2747787" cy="2065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123" y="4581128"/>
            <a:ext cx="4898800" cy="1484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312" y="2009978"/>
            <a:ext cx="3256703" cy="986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4711" y="3317257"/>
            <a:ext cx="3219961" cy="97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85" y="2657240"/>
            <a:ext cx="6796103" cy="257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70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21</a:t>
            </a:fld>
            <a:endParaRPr lang="zh-CN" altLang="en-US" dirty="0"/>
          </a:p>
        </p:txBody>
      </p:sp>
      <p:sp>
        <p:nvSpPr>
          <p:cNvPr id="7" name="标题 2"/>
          <p:cNvSpPr txBox="1">
            <a:spLocks/>
          </p:cNvSpPr>
          <p:nvPr/>
        </p:nvSpPr>
        <p:spPr>
          <a:xfrm>
            <a:off x="804627" y="3068960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5400" dirty="0" smtClean="0"/>
              <a:t>Energy recovery klystron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72870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If 60MW SR 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power (e+&amp;e-</a:t>
            </a:r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) of CEPC, 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RF power demands 109.5MW, waster power </a:t>
            </a:r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is still about 49.5MW. (Klystron efficiency~70% @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l</a:t>
            </a:r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inear region and ~80%@saturate region).</a:t>
            </a:r>
          </a:p>
          <a:p>
            <a:pPr algn="just"/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The 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energy recovery klystron recovers energy from the spent electron beam by multi-depressed collector, thereby reducing the power demand from the grid and significantly lowering operation.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Energy recovery klystron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22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86604F7-83E7-4DB1-AD56-FAA41BE4F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839" y="4340734"/>
            <a:ext cx="5340853" cy="182457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040767" y="4059671"/>
            <a:ext cx="6081894" cy="1630243"/>
            <a:chOff x="9641" y="2487"/>
            <a:chExt cx="10997" cy="3728"/>
          </a:xfrm>
        </p:grpSpPr>
        <p:grpSp>
          <p:nvGrpSpPr>
            <p:cNvPr id="9" name="组合 8"/>
            <p:cNvGrpSpPr/>
            <p:nvPr/>
          </p:nvGrpSpPr>
          <p:grpSpPr>
            <a:xfrm>
              <a:off x="13479" y="3158"/>
              <a:ext cx="7159" cy="3057"/>
              <a:chOff x="13508" y="3147"/>
              <a:chExt cx="7159" cy="3057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14057" y="3147"/>
                <a:ext cx="6178" cy="1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50000"/>
                      </a:srgbClr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rPr>
                  <a:t>Typical klystron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3508" y="5151"/>
                <a:ext cx="7159" cy="10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rPr>
                  <a:t>Energy recovery klystron</a:t>
                </a: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9641" y="2487"/>
              <a:ext cx="2523" cy="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rPr>
                <a:t>RF OUT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11" name="直接箭头连接符 10"/>
            <p:cNvCxnSpPr/>
            <p:nvPr/>
          </p:nvCxnSpPr>
          <p:spPr>
            <a:xfrm flipV="1">
              <a:off x="10406" y="3128"/>
              <a:ext cx="0" cy="397"/>
            </a:xfrm>
            <a:prstGeom prst="straightConnector1">
              <a:avLst/>
            </a:prstGeom>
            <a:ln w="5715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269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Roughly theoretical analysis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23</a:t>
            </a:fld>
            <a:endParaRPr lang="zh-CN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4" name="墨迹 13"/>
              <p14:cNvContentPartPr/>
              <p14:nvPr/>
            </p14:nvContentPartPr>
            <p14:xfrm>
              <a:off x="3243903" y="1716416"/>
              <a:ext cx="74295" cy="22860"/>
            </p14:xfrm>
          </p:contentPart>
        </mc:Choice>
        <mc:Fallback xmlns="">
          <p:pic>
            <p:nvPicPr>
              <p:cNvPr id="14" name="墨迹 1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34526" y="1706982"/>
                <a:ext cx="93049" cy="417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5" name="墨迹 14"/>
              <p14:cNvContentPartPr/>
              <p14:nvPr/>
            </p14:nvContentPartPr>
            <p14:xfrm>
              <a:off x="4966023" y="1598306"/>
              <a:ext cx="952500" cy="88900"/>
            </p14:xfrm>
          </p:contentPart>
        </mc:Choice>
        <mc:Fallback xmlns="">
          <p:pic>
            <p:nvPicPr>
              <p:cNvPr id="15" name="墨迹 1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56664" y="1588948"/>
                <a:ext cx="971219" cy="1076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6" name="墨迹 15"/>
              <p14:cNvContentPartPr/>
              <p14:nvPr/>
            </p14:nvContentPartPr>
            <p14:xfrm>
              <a:off x="3268668" y="1569096"/>
              <a:ext cx="36830" cy="95885"/>
            </p14:xfrm>
          </p:contentPart>
        </mc:Choice>
        <mc:Fallback xmlns="">
          <p:pic>
            <p:nvPicPr>
              <p:cNvPr id="16" name="墨迹 1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59280" y="1559724"/>
                <a:ext cx="55606" cy="1146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7" name="墨迹 16"/>
              <p14:cNvContentPartPr/>
              <p14:nvPr/>
            </p14:nvContentPartPr>
            <p14:xfrm>
              <a:off x="7396168" y="1612911"/>
              <a:ext cx="161290" cy="22860"/>
            </p14:xfrm>
          </p:contentPart>
        </mc:Choice>
        <mc:Fallback xmlns="">
          <p:pic>
            <p:nvPicPr>
              <p:cNvPr id="17" name="墨迹 1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386807" y="1603624"/>
                <a:ext cx="180011" cy="414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8" name="墨迹 17"/>
              <p14:cNvContentPartPr/>
              <p14:nvPr/>
            </p14:nvContentPartPr>
            <p14:xfrm>
              <a:off x="7647592" y="1919928"/>
              <a:ext cx="2832735" cy="278765"/>
            </p14:xfrm>
          </p:contentPart>
        </mc:Choice>
        <mc:Fallback xmlns="">
          <p:pic>
            <p:nvPicPr>
              <p:cNvPr id="18" name="墨迹 1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638232" y="1910564"/>
                <a:ext cx="2851454" cy="2974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9" name="墨迹 18"/>
              <p14:cNvContentPartPr/>
              <p14:nvPr/>
            </p14:nvContentPartPr>
            <p14:xfrm>
              <a:off x="10374031" y="1635136"/>
              <a:ext cx="37465" cy="73660"/>
            </p14:xfrm>
          </p:contentPart>
        </mc:Choice>
        <mc:Fallback xmlns="">
          <p:pic>
            <p:nvPicPr>
              <p:cNvPr id="19" name="墨迹 1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364665" y="1625794"/>
                <a:ext cx="56198" cy="92344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0" name="表格 19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66100743"/>
              </p:ext>
            </p:extLst>
          </p:nvPr>
        </p:nvGraphicFramePr>
        <p:xfrm>
          <a:off x="1631505" y="1068411"/>
          <a:ext cx="4104455" cy="27785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6373"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CEPC </a:t>
                      </a:r>
                      <a:r>
                        <a:rPr lang="en-US" altLang="zh-CN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</a:t>
                      </a:r>
                      <a:r>
                        <a:rPr lang="en-US" altLang="zh-CN" b="1" baseline="300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st</a:t>
                      </a:r>
                      <a:r>
                        <a:rPr lang="en-US" altLang="zh-CN" b="1" baseline="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klystron </a:t>
                      </a:r>
                      <a:r>
                        <a:rPr lang="en-US" altLang="zh-CN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prototype</a:t>
                      </a:r>
                      <a:endParaRPr lang="en-US" altLang="zh-CN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406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Coll. Qty</a:t>
                      </a:r>
                      <a:endParaRPr lang="zh-CN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Coll. Eff.</a:t>
                      </a:r>
                      <a:endParaRPr lang="zh-CN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b="0" kern="1200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Kly</a:t>
                      </a:r>
                      <a:r>
                        <a:rPr lang="en-US" altLang="zh-CN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. Eff.</a:t>
                      </a:r>
                      <a:endParaRPr lang="zh-CN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0.00</a:t>
                      </a:r>
                      <a:r>
                        <a:rPr lang="en-US" alt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58.3%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31.4%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71.4%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50.9%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79.5%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59.2%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83.0%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64.3%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85.1%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67.9%</a:t>
                      </a:r>
                      <a:endParaRPr lang="en-US" altLang="en-US" sz="18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86.6%</a:t>
                      </a:r>
                      <a:endParaRPr lang="en-US" altLang="en-US" sz="18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1" name="表格 20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23692123"/>
              </p:ext>
            </p:extLst>
          </p:nvPr>
        </p:nvGraphicFramePr>
        <p:xfrm>
          <a:off x="5992045" y="1071309"/>
          <a:ext cx="5000499" cy="2783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61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606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536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3475"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CEPC </a:t>
                      </a:r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2</a:t>
                      </a:r>
                      <a:r>
                        <a:rPr lang="en-US" altLang="zh-CN" sz="1800" b="1" kern="1200" baseline="300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nd</a:t>
                      </a:r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 klystron prototype</a:t>
                      </a:r>
                      <a:endParaRPr lang="en-US" altLang="zh-CN" sz="1800" b="1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  <a:sym typeface="+mn-ea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7728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altLang="zh-CN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Coll. Qty</a:t>
                      </a:r>
                      <a:endParaRPr lang="zh-CN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altLang="zh-CN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Coll. Eff.</a:t>
                      </a:r>
                      <a:endParaRPr lang="zh-CN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altLang="zh-CN" sz="1800" b="0" kern="1200" dirty="0" err="1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Kly</a:t>
                      </a:r>
                      <a:r>
                        <a:rPr lang="en-US" altLang="zh-CN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. Eff.</a:t>
                      </a:r>
                      <a:endParaRPr lang="zh-CN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036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0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0.0%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68.0%</a:t>
                      </a:r>
                      <a:endParaRPr lang="en-US" altLang="en-US" sz="1800" b="0" kern="12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29.8%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77.5%</a:t>
                      </a:r>
                      <a:endParaRPr lang="en-US" altLang="en-US" sz="1800" b="0" kern="12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endParaRPr lang="en-US" altLang="en-US" sz="1800" b="0" kern="12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47.7%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83.3%</a:t>
                      </a:r>
                      <a:endParaRPr lang="en-US" altLang="en-US" sz="1800" b="0" kern="12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</a:t>
                      </a:r>
                      <a:endParaRPr lang="en-US" altLang="en-US" sz="1800" b="0" kern="12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55.6%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85.8%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4</a:t>
                      </a:r>
                      <a:endParaRPr lang="en-US" altLang="en-US" sz="1800" b="0" kern="12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61.4%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87.7%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2740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65.2%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None/>
                      </a:pPr>
                      <a:r>
                        <a:rPr lang="en-US" sz="1800" b="0" kern="12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88.9%</a:t>
                      </a:r>
                      <a:endParaRPr lang="en-US" altLang="en-US" sz="1800" b="0" kern="120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2" name="图表 21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605723853"/>
              </p:ext>
            </p:extLst>
          </p:nvPr>
        </p:nvGraphicFramePr>
        <p:xfrm>
          <a:off x="1631505" y="3907500"/>
          <a:ext cx="9361040" cy="2367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</p:spTree>
    <p:extLst>
      <p:ext uri="{BB962C8B-B14F-4D97-AF65-F5344CB8AC3E}">
        <p14:creationId xmlns:p14="http://schemas.microsoft.com/office/powerpoint/2010/main" val="146058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24</a:t>
            </a:fld>
            <a:endParaRPr lang="zh-CN" altLang="en-US" dirty="0"/>
          </a:p>
        </p:txBody>
      </p:sp>
      <p:sp>
        <p:nvSpPr>
          <p:cNvPr id="7" name="标题 2"/>
          <p:cNvSpPr txBox="1">
            <a:spLocks/>
          </p:cNvSpPr>
          <p:nvPr/>
        </p:nvSpPr>
        <p:spPr>
          <a:xfrm>
            <a:off x="804627" y="3068960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5400" dirty="0" smtClean="0"/>
              <a:t>PPM klystron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72259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5990456" cy="487944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Small volume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, light weight, and does not require water cooling </a:t>
            </a:r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and 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power supply. </a:t>
            </a:r>
            <a:endParaRPr lang="en-US" altLang="zh-CN" sz="2400" dirty="0" smtClean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just"/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It saves 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the power consumption and cost of power supply, and on the other hand, it avoids the risk of </a:t>
            </a:r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power supply 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failure and water leakage.</a:t>
            </a:r>
          </a:p>
          <a:p>
            <a:pPr algn="just"/>
            <a:endParaRPr lang="en-US" altLang="zh-CN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PPM advantage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25</a:t>
            </a:fld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227359"/>
              </p:ext>
            </p:extLst>
          </p:nvPr>
        </p:nvGraphicFramePr>
        <p:xfrm>
          <a:off x="7018471" y="1352959"/>
          <a:ext cx="4386263" cy="3444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6153"/>
                <a:gridCol w="963930"/>
                <a:gridCol w="1186180"/>
              </a:tblGrid>
              <a:tr h="37719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E37212</a:t>
                      </a:r>
                      <a:endParaRPr lang="en-US" altLang="zh-CN" dirty="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 </a:t>
                      </a:r>
                      <a:r>
                        <a:rPr lang="en-US" altLang="zh-CN" sz="1800" dirty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E37302A</a:t>
                      </a:r>
                    </a:p>
                  </a:txBody>
                  <a:tcPr/>
                </a:tc>
              </a:tr>
              <a:tr h="4747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Frequency(MHz</a:t>
                      </a:r>
                      <a:r>
                        <a:rPr lang="en-US" altLang="zh-CN" dirty="0">
                          <a:latin typeface="Times New Roman" panose="02020603050405020304" charset="0"/>
                          <a:cs typeface="Times New Roman" panose="0202060305040502030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Times New Roman" panose="02020603050405020304" charset="0"/>
                          <a:cs typeface="Times New Roman" panose="02020603050405020304" charset="0"/>
                        </a:rPr>
                        <a:t>5712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latin typeface="Times New Roman" panose="02020603050405020304" charset="0"/>
                          <a:cs typeface="Times New Roman" panose="02020603050405020304" charset="0"/>
                        </a:rPr>
                        <a:t>2998</a:t>
                      </a: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dirty="0">
                          <a:latin typeface="Times New Roman" panose="02020603050405020304" charset="0"/>
                          <a:cs typeface="Times New Roman" panose="02020603050405020304" charset="0"/>
                        </a:rPr>
                        <a:t>Output Power (</a:t>
                      </a:r>
                      <a:r>
                        <a:rPr lang="en-US" altLang="zh-CN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MW)</a:t>
                      </a:r>
                      <a:endParaRPr lang="en-US" altLang="zh-CN" dirty="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Times New Roman" panose="02020603050405020304" charset="0"/>
                          <a:cs typeface="Times New Roman" panose="02020603050405020304" charset="0"/>
                        </a:rPr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latin typeface="Times New Roman" panose="02020603050405020304" charset="0"/>
                          <a:cs typeface="Times New Roman" panose="02020603050405020304" charset="0"/>
                        </a:rPr>
                        <a:t>47</a:t>
                      </a:r>
                    </a:p>
                  </a:txBody>
                  <a:tcPr/>
                </a:tc>
              </a:tr>
              <a:tr h="39584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dirty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Beam Power (MW</a:t>
                      </a:r>
                      <a:r>
                        <a:rPr lang="en-US" altLang="zh-CN" sz="18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)</a:t>
                      </a:r>
                      <a:endParaRPr lang="en-US" altLang="zh-CN" dirty="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Times New Roman" panose="02020603050405020304" charset="0"/>
                          <a:cs typeface="Times New Roman" panose="02020603050405020304" charset="0"/>
                        </a:rPr>
                        <a:t>118.3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latin typeface="Times New Roman" panose="02020603050405020304" charset="0"/>
                          <a:cs typeface="Times New Roman" panose="02020603050405020304" charset="0"/>
                        </a:rPr>
                        <a:t>123.5</a:t>
                      </a:r>
                    </a:p>
                  </a:txBody>
                  <a:tcPr/>
                </a:tc>
              </a:tr>
              <a:tr h="43165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dirty="0">
                          <a:latin typeface="Times New Roman" panose="02020603050405020304" charset="0"/>
                          <a:cs typeface="Times New Roman" panose="02020603050405020304" charset="0"/>
                        </a:rPr>
                        <a:t>Average </a:t>
                      </a:r>
                      <a:r>
                        <a:rPr lang="en-US" altLang="zh-CN" dirty="0" smtClean="0">
                          <a:latin typeface="Times New Roman" panose="02020603050405020304" charset="0"/>
                          <a:cs typeface="Times New Roman" panose="02020603050405020304" charset="0"/>
                        </a:rPr>
                        <a:t>Power </a:t>
                      </a:r>
                      <a:r>
                        <a:rPr lang="en-US" altLang="zh-CN" dirty="0">
                          <a:latin typeface="Times New Roman" panose="02020603050405020304" charset="0"/>
                          <a:cs typeface="Times New Roman" panose="02020603050405020304" charset="0"/>
                        </a:rPr>
                        <a:t>(kW)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Times New Roman" panose="02020603050405020304" charset="0"/>
                          <a:cs typeface="Times New Roman" panose="02020603050405020304" charset="0"/>
                        </a:rPr>
                        <a:t>35.5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Times New Roman" panose="02020603050405020304" charset="0"/>
                          <a:cs typeface="Times New Roman" panose="02020603050405020304" charset="0"/>
                        </a:rPr>
                        <a:t>24.7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800" dirty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Solenoid Power (kW</a:t>
                      </a:r>
                      <a:r>
                        <a:rPr lang="en-US" altLang="zh-CN" sz="1800" dirty="0" smtClean="0"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)</a:t>
                      </a:r>
                      <a:endParaRPr lang="zh-CN" altLang="en-US" dirty="0"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>
                          <a:latin typeface="Times New Roman" panose="02020603050405020304" charset="0"/>
                          <a:cs typeface="Times New Roman" panose="02020603050405020304" charset="0"/>
                        </a:rPr>
                        <a:t>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dirty="0">
                          <a:latin typeface="Times New Roman" panose="02020603050405020304" charset="0"/>
                          <a:cs typeface="Times New Roman" panose="02020603050405020304" charset="0"/>
                        </a:rPr>
                        <a:t>3.4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b="1" dirty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RF </a:t>
                      </a:r>
                      <a:r>
                        <a:rPr lang="en-US" altLang="zh-CN" b="1" dirty="0" smtClean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efficiency </a:t>
                      </a:r>
                      <a:r>
                        <a:rPr lang="en-US" altLang="zh-CN" b="1" dirty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43.1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38</a:t>
                      </a: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b="1" dirty="0" smtClean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Overall</a:t>
                      </a:r>
                      <a:r>
                        <a:rPr lang="zh-CN" altLang="en-US" b="1" dirty="0" smtClean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altLang="zh-CN" b="1" dirty="0" smtClean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e</a:t>
                      </a:r>
                      <a:r>
                        <a:rPr lang="zh-CN" altLang="en-US" b="1" dirty="0" smtClean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fficiency</a:t>
                      </a:r>
                      <a:r>
                        <a:rPr lang="en-US" altLang="zh-CN" b="1" dirty="0" smtClean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(%)</a:t>
                      </a:r>
                      <a:endParaRPr lang="en-US" altLang="zh-CN" b="1" dirty="0">
                        <a:solidFill>
                          <a:srgbClr val="C00000"/>
                        </a:solidFill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34.9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 b="1" dirty="0">
                          <a:solidFill>
                            <a:srgbClr val="C00000"/>
                          </a:solidFill>
                          <a:latin typeface="Times New Roman" panose="02020603050405020304" charset="0"/>
                          <a:cs typeface="Times New Roman" panose="02020603050405020304" charset="0"/>
                        </a:rPr>
                        <a:t>33.5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21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On the basis of the </a:t>
            </a:r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 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band</a:t>
            </a:r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klystron, the electromagnetic focusing </a:t>
            </a:r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is being </a:t>
            </a:r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changed to PPM </a:t>
            </a:r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focusing structure.</a:t>
            </a:r>
            <a:endParaRPr lang="en-US" altLang="zh-CN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just"/>
            <a:endParaRPr lang="en-US" altLang="zh-CN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PPM klystron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26</a:t>
            </a:fld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t="9404" b="9890"/>
          <a:stretch>
            <a:fillRect/>
          </a:stretch>
        </p:blipFill>
        <p:spPr>
          <a:xfrm>
            <a:off x="984461" y="2348880"/>
            <a:ext cx="10597939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6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Beam optics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27</a:t>
            </a:fld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67408" y="3846773"/>
            <a:ext cx="11305256" cy="18864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3352" y="1340768"/>
            <a:ext cx="10009112" cy="239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91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28</a:t>
            </a:fld>
            <a:endParaRPr lang="zh-CN" altLang="en-US" dirty="0"/>
          </a:p>
        </p:txBody>
      </p:sp>
      <p:sp>
        <p:nvSpPr>
          <p:cNvPr id="7" name="标题 2"/>
          <p:cNvSpPr txBox="1">
            <a:spLocks/>
          </p:cNvSpPr>
          <p:nvPr/>
        </p:nvSpPr>
        <p:spPr>
          <a:xfrm>
            <a:off x="804627" y="3068960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4800" dirty="0"/>
              <a:t>RF power sources distributions</a:t>
            </a:r>
          </a:p>
        </p:txBody>
      </p:sp>
    </p:spTree>
    <p:extLst>
      <p:ext uri="{BB962C8B-B14F-4D97-AF65-F5344CB8AC3E}">
        <p14:creationId xmlns:p14="http://schemas.microsoft.com/office/powerpoint/2010/main" val="81229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F635C8A-A102-4FF5-AFE0-ABB9BAF37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489" y="2564904"/>
            <a:ext cx="7306175" cy="374441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05E5AAA-F6C9-43EB-8CC7-E40F5BC8264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52" y="1124744"/>
            <a:ext cx="5405791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FB45CE7C-E472-4711-A58C-46D87A315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3AEFA02-6E41-459C-B476-F1AFC8DCE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29</a:t>
            </a:fld>
            <a:endParaRPr lang="zh-CN" altLang="en-US" dirty="0"/>
          </a:p>
        </p:txBody>
      </p:sp>
      <p:sp>
        <p:nvSpPr>
          <p:cNvPr id="5" name="标题 4">
            <a:extLst>
              <a:ext uri="{FF2B5EF4-FFF2-40B4-BE49-F238E27FC236}">
                <a16:creationId xmlns="" xmlns:a16="http://schemas.microsoft.com/office/drawing/2014/main" id="{9D4F6D75-C00A-4372-A91A-16428DD90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Collider power sources distributions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B0EA64CF-C0F8-4F0B-BE19-EA5E113A4493}"/>
              </a:ext>
            </a:extLst>
          </p:cNvPr>
          <p:cNvSpPr/>
          <p:nvPr/>
        </p:nvSpPr>
        <p:spPr>
          <a:xfrm>
            <a:off x="191344" y="4010288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l"/>
            </a:pPr>
            <a:r>
              <a:rPr lang="en-US" altLang="zh-CN" sz="2400" dirty="0"/>
              <a:t>High voltage power supply are placed on the ground. </a:t>
            </a:r>
          </a:p>
          <a:p>
            <a:pPr marL="342900" indent="-342900" algn="just">
              <a:buFont typeface="Wingdings" panose="05000000000000000000" pitchFamily="2" charset="2"/>
              <a:buChar char="l"/>
            </a:pPr>
            <a:r>
              <a:rPr lang="en-US" altLang="zh-CN" sz="2400" dirty="0"/>
              <a:t>For space savings, transmission system in part are placed in RF tunnel.</a:t>
            </a:r>
          </a:p>
        </p:txBody>
      </p:sp>
    </p:spTree>
    <p:extLst>
      <p:ext uri="{BB962C8B-B14F-4D97-AF65-F5344CB8AC3E}">
        <p14:creationId xmlns:p14="http://schemas.microsoft.com/office/powerpoint/2010/main" val="384966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Considering klystron lifetime, power redundancy and cost, the 2 cavities will be powered with one CW klystron capable to deliver more than 800 kW. </a:t>
            </a:r>
          </a:p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High voltage DC power supply </a:t>
            </a:r>
            <a:r>
              <a:rPr lang="en-US" altLang="zh-CN" sz="24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for high power and high efficiency klystron.</a:t>
            </a:r>
            <a:endParaRPr lang="en-US" altLang="zh-CN" sz="2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Distributions of RF power to the cavities, including waveguide, power divider, phase shifter, circulator and load.</a:t>
            </a:r>
          </a:p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Other Auxiliary PS, interlock and controls, LLRF, pre-amplifier are also included in RF power source system.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Design consideration for Collider RF sources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855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749445F-11D7-4277-8F3D-CDDE74AA0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872" y="2612747"/>
            <a:ext cx="7056784" cy="3607541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FB45CE7C-E472-4711-A58C-46D87A315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3AEFA02-6E41-459C-B476-F1AFC8DCE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30</a:t>
            </a:fld>
            <a:endParaRPr lang="zh-CN" altLang="en-US" dirty="0"/>
          </a:p>
        </p:txBody>
      </p:sp>
      <p:sp>
        <p:nvSpPr>
          <p:cNvPr id="5" name="标题 4">
            <a:extLst>
              <a:ext uri="{FF2B5EF4-FFF2-40B4-BE49-F238E27FC236}">
                <a16:creationId xmlns="" xmlns:a16="http://schemas.microsoft.com/office/drawing/2014/main" id="{9D4F6D75-C00A-4372-A91A-16428DD90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Booster power sources distributions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B0EA64CF-C0F8-4F0B-BE19-EA5E113A4493}"/>
              </a:ext>
            </a:extLst>
          </p:cNvPr>
          <p:cNvSpPr/>
          <p:nvPr/>
        </p:nvSpPr>
        <p:spPr>
          <a:xfrm>
            <a:off x="333020" y="2996952"/>
            <a:ext cx="4464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l"/>
            </a:pPr>
            <a:r>
              <a:rPr lang="en-US" altLang="zh-CN" sz="2400" dirty="0"/>
              <a:t>The Booster RF system consists of 1.3 GHz superconducting RF cavities. There are 12 cryo-modules for Higgs operation, each containing eight  9-cell superconducting cavities. </a:t>
            </a:r>
          </a:p>
          <a:p>
            <a:pPr marL="342900" indent="-342900" algn="just">
              <a:buFont typeface="Wingdings" panose="05000000000000000000" pitchFamily="2" charset="2"/>
              <a:buChar char="l"/>
            </a:pPr>
            <a:r>
              <a:rPr lang="en-US" altLang="zh-CN" sz="2400" dirty="0"/>
              <a:t>These cavities need 96 set 25kW power sources. 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A2539B0-D6F1-45C1-B091-637738C34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84" y="1372106"/>
            <a:ext cx="7344816" cy="106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31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FB45CE7C-E472-4711-A58C-46D87A315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3AEFA02-6E41-459C-B476-F1AFC8DCE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31</a:t>
            </a:fld>
            <a:endParaRPr lang="zh-CN" altLang="en-US" dirty="0"/>
          </a:p>
        </p:txBody>
      </p:sp>
      <p:sp>
        <p:nvSpPr>
          <p:cNvPr id="5" name="标题 4">
            <a:extLst>
              <a:ext uri="{FF2B5EF4-FFF2-40B4-BE49-F238E27FC236}">
                <a16:creationId xmlns="" xmlns:a16="http://schemas.microsoft.com/office/drawing/2014/main" id="{9D4F6D75-C00A-4372-A91A-16428DD90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Damping ring power sources distributions</a:t>
            </a:r>
            <a:endParaRPr lang="zh-CN" altLang="en-US" dirty="0"/>
          </a:p>
        </p:txBody>
      </p:sp>
      <p:sp>
        <p:nvSpPr>
          <p:cNvPr id="9" name="矩形 11">
            <a:extLst>
              <a:ext uri="{FF2B5EF4-FFF2-40B4-BE49-F238E27FC236}">
                <a16:creationId xmlns="" xmlns:a16="http://schemas.microsoft.com/office/drawing/2014/main" id="{0EA4B580-C721-4B78-8808-91A9400F7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324574"/>
            <a:ext cx="86842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itchFamily="2" charset="2"/>
              <a:buChar char="l"/>
            </a:pPr>
            <a:r>
              <a:rPr kumimoji="0"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2 RF stations, RF power is 650MHz/90kW/station.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AE45F3-A8E3-43CC-8FB0-665312202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25742"/>
            <a:ext cx="3897886" cy="4143253"/>
          </a:xfrm>
          <a:prstGeom prst="rect">
            <a:avLst/>
          </a:prstGeom>
        </p:spPr>
      </p:pic>
      <p:graphicFrame>
        <p:nvGraphicFramePr>
          <p:cNvPr id="12" name="表格 11">
            <a:extLst>
              <a:ext uri="{FF2B5EF4-FFF2-40B4-BE49-F238E27FC236}">
                <a16:creationId xmlns="" xmlns:a16="http://schemas.microsoft.com/office/drawing/2014/main" id="{436AE8D8-1A70-4BB1-839F-58267E0C70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575699"/>
              </p:ext>
            </p:extLst>
          </p:nvPr>
        </p:nvGraphicFramePr>
        <p:xfrm>
          <a:off x="5679872" y="2272977"/>
          <a:ext cx="5076995" cy="3657600"/>
        </p:xfrm>
        <a:graphic>
          <a:graphicData uri="http://schemas.openxmlformats.org/drawingml/2006/table">
            <a:tbl>
              <a:tblPr/>
              <a:tblGrid>
                <a:gridCol w="25906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863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Parameters</a:t>
                      </a: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Values</a:t>
                      </a:r>
                      <a:endParaRPr kumimoji="0" lang="zh-CN" altLang="zh-CN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Frequency 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650MHz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Power 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90 kW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Gain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≥65 dB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Bandwidth (1dB)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≥ 1 MHz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Amplitude stability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≤0.1% RMS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Phase stability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≤0.1°RMS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Phase Variation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≤10°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Harmonic 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 </a:t>
                      </a: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-</a:t>
                      </a: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30 </a:t>
                      </a:r>
                      <a:r>
                        <a:rPr kumimoji="0" lang="en-GB" altLang="zh-CN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dBc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742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Spurious</a:t>
                      </a: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&lt; </a:t>
                      </a: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-</a:t>
                      </a:r>
                      <a:r>
                        <a:rPr kumimoji="0" lang="en-GB" altLang="zh-C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60 </a:t>
                      </a:r>
                      <a:r>
                        <a:rPr kumimoji="0" lang="en-GB" altLang="zh-CN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dBc</a:t>
                      </a: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3" name="矩形 3">
            <a:extLst>
              <a:ext uri="{FF2B5EF4-FFF2-40B4-BE49-F238E27FC236}">
                <a16:creationId xmlns="" xmlns:a16="http://schemas.microsoft.com/office/drawing/2014/main" id="{0A6780FD-9CD4-494E-B562-283233EB1E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6712" y="1811312"/>
            <a:ext cx="37635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en-GB" altLang="zh-CN" sz="2000" b="1" dirty="0"/>
              <a:t>650MHz</a:t>
            </a:r>
            <a:r>
              <a:rPr kumimoji="0" lang="zh-CN" altLang="en-US" sz="2000" b="1" dirty="0"/>
              <a:t>/</a:t>
            </a:r>
            <a:r>
              <a:rPr kumimoji="0" lang="en-US" altLang="zh-CN" sz="2000" b="1" dirty="0"/>
              <a:t>90kW</a:t>
            </a:r>
            <a:r>
              <a:rPr kumimoji="0" lang="en-GB" altLang="zh-CN" sz="2000" b="1" dirty="0"/>
              <a:t> SSA Specifications</a:t>
            </a:r>
            <a:endParaRPr kumimoji="0"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40632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FB45CE7C-E472-4711-A58C-46D87A315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3AEFA02-6E41-459C-B476-F1AFC8DCE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32</a:t>
            </a:fld>
            <a:endParaRPr lang="zh-CN" altLang="en-US" dirty="0"/>
          </a:p>
        </p:txBody>
      </p:sp>
      <p:sp>
        <p:nvSpPr>
          <p:cNvPr id="5" name="标题 4">
            <a:extLst>
              <a:ext uri="{FF2B5EF4-FFF2-40B4-BE49-F238E27FC236}">
                <a16:creationId xmlns="" xmlns:a16="http://schemas.microsoft.com/office/drawing/2014/main" id="{9D4F6D75-C00A-4372-A91A-16428DD90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Linac</a:t>
            </a:r>
            <a:r>
              <a:rPr lang="en-US" altLang="zh-CN" dirty="0"/>
              <a:t> power sources distributions</a:t>
            </a: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E69888D-6312-41BC-BCF4-86755B9F1E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772" y="3183831"/>
            <a:ext cx="8123185" cy="3139501"/>
          </a:xfrm>
          <a:prstGeom prst="rect">
            <a:avLst/>
          </a:prstGeom>
        </p:spPr>
      </p:pic>
      <p:graphicFrame>
        <p:nvGraphicFramePr>
          <p:cNvPr id="14" name="表格 13">
            <a:extLst>
              <a:ext uri="{FF2B5EF4-FFF2-40B4-BE49-F238E27FC236}">
                <a16:creationId xmlns="" xmlns:a16="http://schemas.microsoft.com/office/drawing/2014/main" id="{88D749F7-CE6A-4B7E-B8FC-CC993C03E6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074271"/>
              </p:ext>
            </p:extLst>
          </p:nvPr>
        </p:nvGraphicFramePr>
        <p:xfrm>
          <a:off x="256261" y="1154078"/>
          <a:ext cx="7930923" cy="20297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40276">
                  <a:extLst>
                    <a:ext uri="{9D8B030D-6E8A-4147-A177-3AD203B41FA5}">
                      <a16:colId xmlns="" xmlns:a16="http://schemas.microsoft.com/office/drawing/2014/main" val="236692892"/>
                    </a:ext>
                  </a:extLst>
                </a:gridCol>
                <a:gridCol w="5790647">
                  <a:extLst>
                    <a:ext uri="{9D8B030D-6E8A-4147-A177-3AD203B41FA5}">
                      <a16:colId xmlns="" xmlns:a16="http://schemas.microsoft.com/office/drawing/2014/main" val="1186689547"/>
                    </a:ext>
                  </a:extLst>
                </a:gridCol>
              </a:tblGrid>
              <a:tr h="40867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Type</a:t>
                      </a:r>
                      <a:endParaRPr lang="zh-CN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Structure type</a:t>
                      </a:r>
                      <a:endParaRPr lang="zh-CN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="" xmlns:a16="http://schemas.microsoft.com/office/drawing/2014/main" val="3658728990"/>
                  </a:ext>
                </a:extLst>
              </a:tr>
              <a:tr h="6735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S-band klystron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1-to-1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，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standard-bunch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/>
                      </a:r>
                      <a:b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</a:b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1-to-2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，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standard acc. structure.</a:t>
                      </a:r>
                      <a:b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</a:b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8 1-to-2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，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large aperture acc. structure</a:t>
                      </a:r>
                    </a:p>
                    <a:p>
                      <a:pPr algn="ctr" fontAlgn="ctr"/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21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1-to-4, standard acc. structure.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="" xmlns:a16="http://schemas.microsoft.com/office/drawing/2014/main" val="474455149"/>
                  </a:ext>
                </a:extLst>
              </a:tr>
              <a:tr h="392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C-band</a:t>
                      </a:r>
                      <a:r>
                        <a:rPr lang="zh-CN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klystron</a:t>
                      </a:r>
                      <a:endParaRPr lang="zh-CN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1-to-2</a:t>
                      </a:r>
                      <a:r>
                        <a:rPr lang="zh-CN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，</a:t>
                      </a:r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standard acc. structure.</a:t>
                      </a:r>
                      <a:endParaRPr lang="zh-CN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="" xmlns:a16="http://schemas.microsoft.com/office/drawing/2014/main" val="2462531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78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Much higher efficiency and much less power consumption and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system cost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.</a:t>
            </a:r>
          </a:p>
          <a:p>
            <a:pPr algn="just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The 2</a:t>
            </a:r>
            <a:r>
              <a:rPr lang="en-US" altLang="zh-CN" baseline="30000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nd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 stage high power test of 650MHz high efficiency klystron is being done at IHEP PAPS test stand.</a:t>
            </a:r>
          </a:p>
          <a:p>
            <a:pPr algn="just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Energy recovery klystron and PPM klystron are also being developed at IHEP.</a:t>
            </a:r>
          </a:p>
          <a:p>
            <a:pPr algn="just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Design of C 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band </a:t>
            </a:r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80MW klystron is almost accomplished design and will be manufactured in the near future. </a:t>
            </a:r>
            <a:endParaRPr lang="en-US" altLang="zh-CN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RF power source distributions are also under consideration.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561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34</a:t>
            </a:fld>
            <a:endParaRPr lang="zh-CN" altLang="en-US" dirty="0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2226468" y="2530483"/>
            <a:ext cx="7739064" cy="7060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pPr algn="ctr"/>
            <a:r>
              <a:rPr lang="en-US" altLang="zh-CN" sz="4000">
                <a:solidFill>
                  <a:srgbClr val="C00000"/>
                </a:solidFill>
              </a:rPr>
              <a:t>Thanks for your attention!</a:t>
            </a:r>
            <a:endParaRPr lang="zh-CN" altLang="en-US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05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Requirement list: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Design consideration for Collider RF sources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4</a:t>
            </a:fld>
            <a:endParaRPr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12405"/>
              </p:ext>
            </p:extLst>
          </p:nvPr>
        </p:nvGraphicFramePr>
        <p:xfrm>
          <a:off x="767408" y="2060848"/>
          <a:ext cx="11125669" cy="3317240"/>
        </p:xfrm>
        <a:graphic>
          <a:graphicData uri="http://schemas.openxmlformats.org/drawingml/2006/table">
            <a:tbl>
              <a:tblPr/>
              <a:tblGrid>
                <a:gridCol w="28309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5746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Klystron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650MHz/700kW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PSM Power Supply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130kV/16A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Circulator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650MHz/700kW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Load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650MHz/700kW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Phase shift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650MHz/700kW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Waveguide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Power divider/directional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coupler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LLRF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Phase stabilization &lt;0.1 degree, 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</a:p>
                    <a:p>
                      <a:pPr algn="l" fontAlgn="ctr"/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Amplitude stabilization &lt;0.1% 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Pre-amplifier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650MHz/200W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532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Requirement list: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Design consideration for Collider RF sources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5</a:t>
            </a:fld>
            <a:endParaRPr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104838"/>
              </p:ext>
            </p:extLst>
          </p:nvPr>
        </p:nvGraphicFramePr>
        <p:xfrm>
          <a:off x="767408" y="2060848"/>
          <a:ext cx="11125669" cy="3317240"/>
        </p:xfrm>
        <a:graphic>
          <a:graphicData uri="http://schemas.openxmlformats.org/drawingml/2006/table">
            <a:tbl>
              <a:tblPr/>
              <a:tblGrid>
                <a:gridCol w="28309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0474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2722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Klystron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650MHz/700kW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Higher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efficiency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PSM Power Supply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130kV/16A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Circulator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650MHz/700kW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Load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650MHz/700kW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Phase shift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650MHz/700kW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Waveguide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Power divider/directional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coupler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LLRF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Phase stabilization &lt;0.1 degree, 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</a:p>
                    <a:p>
                      <a:pPr algn="l" fontAlgn="ctr"/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Amplitude stabilization &lt;0.1% 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Pre-amplifier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96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650MHz/200W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</a:t>
                      </a:r>
                      <a:r>
                        <a:rPr lang="en-US" altLang="zh-CN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product</a:t>
                      </a:r>
                      <a:endParaRPr lang="en-US" altLang="zh-CN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525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Cost consumption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Design consideration for Collider RF sources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6</a:t>
            </a:fld>
            <a:endParaRPr lang="zh-CN" altLang="en-US" dirty="0"/>
          </a:p>
        </p:txBody>
      </p:sp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3438938"/>
              </p:ext>
            </p:extLst>
          </p:nvPr>
        </p:nvGraphicFramePr>
        <p:xfrm>
          <a:off x="4889501" y="2132856"/>
          <a:ext cx="6446688" cy="2884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5788746" y="1709216"/>
            <a:ext cx="4987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2000" dirty="0">
                <a:solidFill>
                  <a:srgbClr val="00B050"/>
                </a:solidFill>
              </a:rPr>
              <a:t>CEPC at 800 RMB/MWh and 6000 hours/year</a:t>
            </a:r>
          </a:p>
        </p:txBody>
      </p:sp>
      <p:sp>
        <p:nvSpPr>
          <p:cNvPr id="10" name="TextBox 40"/>
          <p:cNvSpPr txBox="1">
            <a:spLocks noChangeArrowheads="1"/>
          </p:cNvSpPr>
          <p:nvPr/>
        </p:nvSpPr>
        <p:spPr bwMode="auto">
          <a:xfrm rot="-5400000">
            <a:off x="3149526" y="3307034"/>
            <a:ext cx="323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dirty="0">
                <a:solidFill>
                  <a:srgbClr val="00B050"/>
                </a:solidFill>
              </a:rPr>
              <a:t>Excessive electricity bill, M RMB</a:t>
            </a:r>
          </a:p>
        </p:txBody>
      </p:sp>
      <p:sp>
        <p:nvSpPr>
          <p:cNvPr id="11" name="TextBox 41"/>
          <p:cNvSpPr txBox="1">
            <a:spLocks noChangeArrowheads="1"/>
          </p:cNvSpPr>
          <p:nvPr/>
        </p:nvSpPr>
        <p:spPr bwMode="auto">
          <a:xfrm>
            <a:off x="10267083" y="2383458"/>
            <a:ext cx="771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dirty="0">
                <a:solidFill>
                  <a:srgbClr val="00B050"/>
                </a:solidFill>
              </a:rPr>
              <a:t>1 year</a:t>
            </a:r>
          </a:p>
        </p:txBody>
      </p:sp>
      <p:sp>
        <p:nvSpPr>
          <p:cNvPr id="12" name="TextBox 42"/>
          <p:cNvSpPr txBox="1">
            <a:spLocks noChangeArrowheads="1"/>
          </p:cNvSpPr>
          <p:nvPr/>
        </p:nvSpPr>
        <p:spPr bwMode="auto">
          <a:xfrm>
            <a:off x="10284545" y="4910024"/>
            <a:ext cx="1357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dirty="0">
                <a:solidFill>
                  <a:srgbClr val="00B050"/>
                </a:solidFill>
              </a:rPr>
              <a:t>Efficiency, %</a:t>
            </a:r>
          </a:p>
        </p:txBody>
      </p:sp>
      <p:cxnSp>
        <p:nvCxnSpPr>
          <p:cNvPr id="13" name="直接连接符 12"/>
          <p:cNvCxnSpPr>
            <a:cxnSpLocks noChangeShapeType="1"/>
          </p:cNvCxnSpPr>
          <p:nvPr/>
        </p:nvCxnSpPr>
        <p:spPr bwMode="auto">
          <a:xfrm flipH="1" flipV="1">
            <a:off x="7445778" y="2373108"/>
            <a:ext cx="11113" cy="2406650"/>
          </a:xfrm>
          <a:prstGeom prst="line">
            <a:avLst/>
          </a:prstGeom>
          <a:noFill/>
          <a:ln w="19050" algn="ctr">
            <a:solidFill>
              <a:srgbClr val="00B050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十字星 13"/>
          <p:cNvSpPr>
            <a:spLocks noChangeArrowheads="1"/>
          </p:cNvSpPr>
          <p:nvPr/>
        </p:nvSpPr>
        <p:spPr bwMode="auto">
          <a:xfrm>
            <a:off x="7333154" y="3364781"/>
            <a:ext cx="228600" cy="2286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 algn="ctr">
            <a:solidFill>
              <a:srgbClr val="00B05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endParaRPr lang="zh-CN" altLang="en-US"/>
          </a:p>
        </p:txBody>
      </p:sp>
      <p:cxnSp>
        <p:nvCxnSpPr>
          <p:cNvPr id="15" name="直接连接符 14"/>
          <p:cNvCxnSpPr>
            <a:cxnSpLocks noChangeShapeType="1"/>
          </p:cNvCxnSpPr>
          <p:nvPr/>
        </p:nvCxnSpPr>
        <p:spPr bwMode="auto">
          <a:xfrm flipV="1">
            <a:off x="8698632" y="2861742"/>
            <a:ext cx="0" cy="1906587"/>
          </a:xfrm>
          <a:prstGeom prst="line">
            <a:avLst/>
          </a:prstGeom>
          <a:noFill/>
          <a:ln w="19050" algn="ctr">
            <a:solidFill>
              <a:srgbClr val="FFC000"/>
            </a:solidFill>
            <a:prstDash val="sys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十字星 15"/>
          <p:cNvSpPr>
            <a:spLocks noChangeArrowheads="1"/>
          </p:cNvSpPr>
          <p:nvPr/>
        </p:nvSpPr>
        <p:spPr bwMode="auto">
          <a:xfrm>
            <a:off x="8582311" y="3586435"/>
            <a:ext cx="228600" cy="228600"/>
          </a:xfrm>
          <a:prstGeom prst="star4">
            <a:avLst>
              <a:gd name="adj" fmla="val 12500"/>
            </a:avLst>
          </a:prstGeom>
          <a:solidFill>
            <a:srgbClr val="FFC000"/>
          </a:solidFill>
          <a:ln w="9525" algn="ctr">
            <a:solidFill>
              <a:srgbClr val="00B050"/>
            </a:solidFill>
            <a:round/>
            <a:headEnd/>
            <a:tailE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 bwMode="auto">
          <a:xfrm flipH="1" flipV="1">
            <a:off x="9184725" y="2380729"/>
            <a:ext cx="0" cy="24098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十字星 17"/>
          <p:cNvSpPr/>
          <p:nvPr/>
        </p:nvSpPr>
        <p:spPr bwMode="auto">
          <a:xfrm>
            <a:off x="9070425" y="3661841"/>
            <a:ext cx="228600" cy="228600"/>
          </a:xfrm>
          <a:prstGeom prst="star4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 hangingPunct="1">
              <a:buFont typeface="Arial" pitchFamily="34" charset="0"/>
              <a:buNone/>
              <a:defRPr/>
            </a:pPr>
            <a:endParaRPr lang="zh-CN" altLang="en-US"/>
          </a:p>
        </p:txBody>
      </p:sp>
      <p:cxnSp>
        <p:nvCxnSpPr>
          <p:cNvPr id="19" name="直接箭头连接符 18"/>
          <p:cNvCxnSpPr>
            <a:cxnSpLocks/>
          </p:cNvCxnSpPr>
          <p:nvPr/>
        </p:nvCxnSpPr>
        <p:spPr bwMode="auto">
          <a:xfrm>
            <a:off x="7445778" y="3180828"/>
            <a:ext cx="125285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48"/>
          <p:cNvSpPr txBox="1">
            <a:spLocks noChangeArrowheads="1"/>
          </p:cNvSpPr>
          <p:nvPr/>
        </p:nvSpPr>
        <p:spPr bwMode="auto">
          <a:xfrm>
            <a:off x="7582072" y="2861033"/>
            <a:ext cx="963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sz="1400" dirty="0"/>
              <a:t>65 M RMB</a:t>
            </a:r>
          </a:p>
        </p:txBody>
      </p:sp>
      <p:cxnSp>
        <p:nvCxnSpPr>
          <p:cNvPr id="21" name="直接箭头连接符 20"/>
          <p:cNvCxnSpPr>
            <a:cxnSpLocks/>
          </p:cNvCxnSpPr>
          <p:nvPr/>
        </p:nvCxnSpPr>
        <p:spPr bwMode="auto">
          <a:xfrm>
            <a:off x="7445778" y="2685528"/>
            <a:ext cx="174656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50"/>
          <p:cNvSpPr txBox="1">
            <a:spLocks noChangeArrowheads="1"/>
          </p:cNvSpPr>
          <p:nvPr/>
        </p:nvSpPr>
        <p:spPr bwMode="auto">
          <a:xfrm>
            <a:off x="7858982" y="2369394"/>
            <a:ext cx="9236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sz="1400" dirty="0"/>
              <a:t>84M RMB</a:t>
            </a:r>
          </a:p>
        </p:txBody>
      </p:sp>
      <p:sp>
        <p:nvSpPr>
          <p:cNvPr id="23" name="TextBox 53"/>
          <p:cNvSpPr txBox="1">
            <a:spLocks noChangeArrowheads="1"/>
          </p:cNvSpPr>
          <p:nvPr/>
        </p:nvSpPr>
        <p:spPr bwMode="auto">
          <a:xfrm>
            <a:off x="635513" y="2132856"/>
            <a:ext cx="38231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/>
            <a:r>
              <a:rPr lang="en-GB" altLang="zh-CN" sz="2400" i="1" dirty="0"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Efficiency impact on operation cost </a:t>
            </a:r>
            <a:r>
              <a:rPr lang="en-GB" altLang="zh-CN" sz="2400" i="1" dirty="0">
                <a:solidFill>
                  <a:srgbClr val="7030A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(Only considering operation efficiency of klystrons)</a:t>
            </a:r>
          </a:p>
        </p:txBody>
      </p:sp>
      <p:sp>
        <p:nvSpPr>
          <p:cNvPr id="24" name="TextBox 54"/>
          <p:cNvSpPr txBox="1">
            <a:spLocks noChangeArrowheads="1"/>
          </p:cNvSpPr>
          <p:nvPr/>
        </p:nvSpPr>
        <p:spPr bwMode="auto">
          <a:xfrm>
            <a:off x="7081196" y="4897255"/>
            <a:ext cx="74917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1400" dirty="0">
                <a:solidFill>
                  <a:srgbClr val="00B050"/>
                </a:solidFill>
              </a:rPr>
              <a:t>PAST</a:t>
            </a:r>
          </a:p>
          <a:p>
            <a:pPr algn="ctr"/>
            <a:r>
              <a:rPr lang="en-GB" altLang="zh-CN" sz="1400" dirty="0">
                <a:solidFill>
                  <a:srgbClr val="00B050"/>
                </a:solidFill>
              </a:rPr>
              <a:t>1</a:t>
            </a:r>
            <a:r>
              <a:rPr lang="en-US" altLang="zh-CN" sz="1400" baseline="30000" dirty="0" err="1">
                <a:solidFill>
                  <a:srgbClr val="00B050"/>
                </a:solidFill>
              </a:rPr>
              <a:t>st</a:t>
            </a:r>
            <a:r>
              <a:rPr lang="en-US" altLang="zh-CN" sz="1400" dirty="0">
                <a:solidFill>
                  <a:srgbClr val="00B050"/>
                </a:solidFill>
              </a:rPr>
              <a:t> tube</a:t>
            </a:r>
          </a:p>
          <a:p>
            <a:pPr algn="ctr"/>
            <a:r>
              <a:rPr lang="en-US" altLang="zh-CN" sz="1400" dirty="0">
                <a:solidFill>
                  <a:srgbClr val="00B050"/>
                </a:solidFill>
              </a:rPr>
              <a:t>62%</a:t>
            </a:r>
            <a:endParaRPr lang="en-GB" altLang="zh-CN" sz="1400" dirty="0">
              <a:solidFill>
                <a:srgbClr val="00B050"/>
              </a:solidFill>
            </a:endParaRPr>
          </a:p>
        </p:txBody>
      </p:sp>
      <p:sp>
        <p:nvSpPr>
          <p:cNvPr id="25" name="TextBox 55"/>
          <p:cNvSpPr txBox="1">
            <a:spLocks noChangeArrowheads="1"/>
          </p:cNvSpPr>
          <p:nvPr/>
        </p:nvSpPr>
        <p:spPr bwMode="auto">
          <a:xfrm>
            <a:off x="8268814" y="4906422"/>
            <a:ext cx="86433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GB" altLang="zh-CN" sz="1400" dirty="0">
                <a:solidFill>
                  <a:srgbClr val="FFC000"/>
                </a:solidFill>
              </a:rPr>
              <a:t>COMING</a:t>
            </a:r>
          </a:p>
          <a:p>
            <a:pPr algn="ctr"/>
            <a:r>
              <a:rPr lang="en-GB" altLang="zh-CN" sz="1400" dirty="0">
                <a:solidFill>
                  <a:srgbClr val="FFC000"/>
                </a:solidFill>
              </a:rPr>
              <a:t>2</a:t>
            </a:r>
            <a:r>
              <a:rPr lang="en-US" altLang="zh-CN" sz="1400" baseline="30000" dirty="0" err="1">
                <a:solidFill>
                  <a:srgbClr val="FFC000"/>
                </a:solidFill>
              </a:rPr>
              <a:t>nd</a:t>
            </a:r>
            <a:r>
              <a:rPr lang="en-US" altLang="zh-CN" sz="1400" dirty="0">
                <a:solidFill>
                  <a:srgbClr val="FFC000"/>
                </a:solidFill>
              </a:rPr>
              <a:t> tube</a:t>
            </a:r>
          </a:p>
          <a:p>
            <a:pPr algn="ctr"/>
            <a:r>
              <a:rPr lang="en-US" altLang="zh-CN" sz="1400" dirty="0">
                <a:solidFill>
                  <a:srgbClr val="FFC000"/>
                </a:solidFill>
              </a:rPr>
              <a:t>75%</a:t>
            </a:r>
            <a:endParaRPr lang="en-GB" altLang="zh-CN" sz="1400" dirty="0">
              <a:solidFill>
                <a:srgbClr val="FFC000"/>
              </a:solidFill>
            </a:endParaRPr>
          </a:p>
        </p:txBody>
      </p:sp>
      <p:sp>
        <p:nvSpPr>
          <p:cNvPr id="26" name="TextBox 56"/>
          <p:cNvSpPr txBox="1">
            <a:spLocks noChangeArrowheads="1"/>
          </p:cNvSpPr>
          <p:nvPr/>
        </p:nvSpPr>
        <p:spPr bwMode="auto">
          <a:xfrm>
            <a:off x="8793981" y="5504542"/>
            <a:ext cx="80675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GB" altLang="zh-CN" sz="1400" dirty="0">
                <a:solidFill>
                  <a:srgbClr val="7030A0"/>
                </a:solidFill>
              </a:rPr>
              <a:t>FUTURE</a:t>
            </a:r>
          </a:p>
          <a:p>
            <a:pPr algn="ctr"/>
            <a:r>
              <a:rPr lang="en-GB" altLang="zh-CN" sz="1400" dirty="0">
                <a:solidFill>
                  <a:srgbClr val="7030A0"/>
                </a:solidFill>
              </a:rPr>
              <a:t>3</a:t>
            </a:r>
            <a:r>
              <a:rPr lang="en-GB" altLang="zh-CN" sz="1400" baseline="30000" dirty="0">
                <a:solidFill>
                  <a:srgbClr val="7030A0"/>
                </a:solidFill>
              </a:rPr>
              <a:t>rd</a:t>
            </a:r>
            <a:r>
              <a:rPr lang="en-GB" altLang="zh-CN" sz="1400" dirty="0">
                <a:solidFill>
                  <a:srgbClr val="7030A0"/>
                </a:solidFill>
              </a:rPr>
              <a:t>  tube</a:t>
            </a:r>
          </a:p>
          <a:p>
            <a:pPr algn="ctr"/>
            <a:r>
              <a:rPr lang="en-GB" altLang="zh-CN" sz="1400" dirty="0">
                <a:solidFill>
                  <a:srgbClr val="7030A0"/>
                </a:solidFill>
              </a:rPr>
              <a:t>80%</a:t>
            </a:r>
          </a:p>
        </p:txBody>
      </p:sp>
      <p:sp>
        <p:nvSpPr>
          <p:cNvPr id="27" name="TextBox 47"/>
          <p:cNvSpPr txBox="1">
            <a:spLocks noChangeArrowheads="1"/>
          </p:cNvSpPr>
          <p:nvPr/>
        </p:nvSpPr>
        <p:spPr bwMode="auto">
          <a:xfrm>
            <a:off x="5361708" y="2347391"/>
            <a:ext cx="1349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dirty="0"/>
              <a:t>Save Money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009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4622304" cy="2583403"/>
          </a:xfrm>
        </p:spPr>
        <p:txBody>
          <a:bodyPr>
            <a:noAutofit/>
          </a:bodyPr>
          <a:lstStyle/>
          <a:p>
            <a:pPr algn="just"/>
            <a:r>
              <a:rPr lang="en-US" altLang="zh-CN" sz="2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The main high power RF sources components are 33 units of 80MW S-band klystron, 236 units of 50MW C-band klystron and related modulators. 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Design consideration for </a:t>
            </a:r>
            <a:r>
              <a:rPr lang="en-US" altLang="zh-CN" dirty="0" err="1"/>
              <a:t>Linac</a:t>
            </a:r>
            <a:r>
              <a:rPr lang="en-US" altLang="zh-CN" dirty="0"/>
              <a:t> RF sources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7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0D8D569-137A-42C4-9FDF-2231AD208A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580" y="1341224"/>
            <a:ext cx="6541084" cy="2528040"/>
          </a:xfrm>
          <a:prstGeom prst="rect">
            <a:avLst/>
          </a:prstGeom>
        </p:spPr>
      </p:pic>
      <p:graphicFrame>
        <p:nvGraphicFramePr>
          <p:cNvPr id="8" name="表格 7">
            <a:extLst>
              <a:ext uri="{FF2B5EF4-FFF2-40B4-BE49-F238E27FC236}">
                <a16:creationId xmlns="" xmlns:a16="http://schemas.microsoft.com/office/drawing/2014/main" id="{3DF47774-2B82-45B8-ABE8-AC2611473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014864"/>
              </p:ext>
            </p:extLst>
          </p:nvPr>
        </p:nvGraphicFramePr>
        <p:xfrm>
          <a:off x="747078" y="4077072"/>
          <a:ext cx="10821530" cy="20297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40276">
                  <a:extLst>
                    <a:ext uri="{9D8B030D-6E8A-4147-A177-3AD203B41FA5}">
                      <a16:colId xmlns="" xmlns:a16="http://schemas.microsoft.com/office/drawing/2014/main" val="236692892"/>
                    </a:ext>
                  </a:extLst>
                </a:gridCol>
                <a:gridCol w="938386">
                  <a:extLst>
                    <a:ext uri="{9D8B030D-6E8A-4147-A177-3AD203B41FA5}">
                      <a16:colId xmlns="" xmlns:a16="http://schemas.microsoft.com/office/drawing/2014/main" val="2560353489"/>
                    </a:ext>
                  </a:extLst>
                </a:gridCol>
                <a:gridCol w="1952221">
                  <a:extLst>
                    <a:ext uri="{9D8B030D-6E8A-4147-A177-3AD203B41FA5}">
                      <a16:colId xmlns="" xmlns:a16="http://schemas.microsoft.com/office/drawing/2014/main" val="1291594480"/>
                    </a:ext>
                  </a:extLst>
                </a:gridCol>
                <a:gridCol w="5790647">
                  <a:extLst>
                    <a:ext uri="{9D8B030D-6E8A-4147-A177-3AD203B41FA5}">
                      <a16:colId xmlns="" xmlns:a16="http://schemas.microsoft.com/office/drawing/2014/main" val="1186689547"/>
                    </a:ext>
                  </a:extLst>
                </a:gridCol>
              </a:tblGrid>
              <a:tr h="40867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Type</a:t>
                      </a:r>
                      <a:endParaRPr lang="zh-CN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QTY</a:t>
                      </a:r>
                      <a:endParaRPr lang="zh-CN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Freq.(</a:t>
                      </a:r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MHz)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Structure type</a:t>
                      </a:r>
                      <a:endParaRPr lang="zh-CN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="" xmlns:a16="http://schemas.microsoft.com/office/drawing/2014/main" val="3658728990"/>
                  </a:ext>
                </a:extLst>
              </a:tr>
              <a:tr h="6735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S-band klystron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33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2860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1-to-1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，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standard-bunch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/>
                      </a:r>
                      <a:b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</a:b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1-to-2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，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standard acc. structure.</a:t>
                      </a:r>
                      <a:b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</a:b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8 1-to-2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，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large aperture acc. structure</a:t>
                      </a:r>
                    </a:p>
                    <a:p>
                      <a:pPr algn="ctr" fontAlgn="ctr"/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21</a:t>
                      </a:r>
                      <a:r>
                        <a:rPr lang="zh-CN" altLang="en-US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</a:t>
                      </a:r>
                      <a:r>
                        <a:rPr lang="en-US" altLang="zh-CN" sz="2000" u="none" strike="noStrike" dirty="0"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1-to-4, standard acc. structure.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="" xmlns:a16="http://schemas.microsoft.com/office/drawing/2014/main" val="474455149"/>
                  </a:ext>
                </a:extLst>
              </a:tr>
              <a:tr h="3924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C-band</a:t>
                      </a:r>
                      <a:r>
                        <a:rPr lang="zh-CN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 </a:t>
                      </a:r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klystron</a:t>
                      </a:r>
                      <a:endParaRPr lang="zh-CN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236</a:t>
                      </a: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5720</a:t>
                      </a: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1-to-2</a:t>
                      </a:r>
                      <a:r>
                        <a:rPr lang="zh-CN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，</a:t>
                      </a:r>
                      <a:r>
                        <a:rPr lang="en-US" altLang="zh-CN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  <a:cs typeface="+mn-cs"/>
                        </a:rPr>
                        <a:t>standard acc. structure.</a:t>
                      </a:r>
                      <a:endParaRPr lang="zh-CN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  <a:cs typeface="+mn-cs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="" xmlns:a16="http://schemas.microsoft.com/office/drawing/2014/main" val="2462531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991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Requirement list: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Design consideration for </a:t>
            </a:r>
            <a:r>
              <a:rPr lang="en-US" altLang="zh-CN" dirty="0" err="1"/>
              <a:t>Linac</a:t>
            </a:r>
            <a:r>
              <a:rPr lang="en-US" altLang="zh-CN" dirty="0"/>
              <a:t> RF sources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8</a:t>
            </a:fld>
            <a:endParaRPr lang="zh-CN" altLang="en-US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="" xmlns:a16="http://schemas.microsoft.com/office/drawing/2014/main" id="{60F60EA5-984E-4503-BDDA-364158184F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480049"/>
              </p:ext>
            </p:extLst>
          </p:nvPr>
        </p:nvGraphicFramePr>
        <p:xfrm>
          <a:off x="767408" y="1988840"/>
          <a:ext cx="7994626" cy="1475740"/>
        </p:xfrm>
        <a:graphic>
          <a:graphicData uri="http://schemas.openxmlformats.org/drawingml/2006/table">
            <a:tbl>
              <a:tblPr/>
              <a:tblGrid>
                <a:gridCol w="44644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820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9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 band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k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33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2860MHz/80MW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Modulator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of S band klystron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33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400kV/500A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 band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k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236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5720MHz/50MW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Modulator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of C band klystron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236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350kV/400A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52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774987"/>
          </a:xfrm>
        </p:spPr>
        <p:txBody>
          <a:bodyPr/>
          <a:lstStyle/>
          <a:p>
            <a:pPr algn="just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Requirement list: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0C212-7161-4C52-9319-4EBC86D2F962}" type="datetime1">
              <a:rPr lang="zh-CN" altLang="en-US" smtClean="0"/>
              <a:t>2024/1/22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/>
          <a:p>
            <a:r>
              <a:rPr lang="en-US" altLang="zh-CN" dirty="0"/>
              <a:t>Design consideration for </a:t>
            </a:r>
            <a:r>
              <a:rPr lang="en-US" altLang="zh-CN" dirty="0" err="1"/>
              <a:t>Linac</a:t>
            </a:r>
            <a:r>
              <a:rPr lang="en-US" altLang="zh-CN" dirty="0"/>
              <a:t> RF sources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15E9139-A00B-4B2A-98A6-095DC08F1345}" type="slidenum">
              <a:rPr lang="zh-CN" altLang="en-US" smtClean="0"/>
              <a:pPr algn="r"/>
              <a:t>9</a:t>
            </a:fld>
            <a:endParaRPr lang="zh-CN" alt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280186"/>
              </p:ext>
            </p:extLst>
          </p:nvPr>
        </p:nvGraphicFramePr>
        <p:xfrm>
          <a:off x="767408" y="1988840"/>
          <a:ext cx="10513168" cy="1475740"/>
        </p:xfrm>
        <a:graphic>
          <a:graphicData uri="http://schemas.openxmlformats.org/drawingml/2006/table">
            <a:tbl>
              <a:tblPr/>
              <a:tblGrid>
                <a:gridCol w="44644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820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1854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969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S band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k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33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2860MHz/80MW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 product</a:t>
                      </a: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Modulator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of S band klystron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33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400kV/500A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 product</a:t>
                      </a: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C band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k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lystron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236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5720MHz/50MW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 product</a:t>
                      </a: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Modulator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 of C band klystron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Microsoft YaHei UI" panose="020B0503020204020204" pitchFamily="34" charset="-122"/>
                        <a:ea typeface="Microsoft YaHei UI" panose="020B0503020204020204" pitchFamily="34" charset="-122"/>
                      </a:endParaRP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236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350kV/400A</a:t>
                      </a:r>
                    </a:p>
                  </a:txBody>
                  <a:tcPr marL="3175" marR="3175" marT="31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YaHei UI" panose="020B0503020204020204" pitchFamily="34" charset="-122"/>
                          <a:ea typeface="Microsoft YaHei UI" panose="020B0503020204020204" pitchFamily="34" charset="-122"/>
                        </a:rPr>
                        <a:t>Mature product</a:t>
                      </a:r>
                    </a:p>
                  </a:txBody>
                  <a:tcPr marL="3175" marR="3175" marT="317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9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207*247"/>
  <p:tag name="TABLE_ENDDRAG_RECT" val="19*84*207*24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452*167"/>
  <p:tag name="TABLE_ENDDRAG_RECT" val="24*166*452*167"/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37020</TotalTime>
  <Words>1536</Words>
  <Application>Microsoft Office PowerPoint</Application>
  <PresentationFormat>宽屏</PresentationFormat>
  <Paragraphs>485</Paragraphs>
  <Slides>34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Microsoft YaHei UI</vt:lpstr>
      <vt:lpstr>MS Mincho</vt:lpstr>
      <vt:lpstr>等线</vt:lpstr>
      <vt:lpstr>宋体</vt:lpstr>
      <vt:lpstr>微软雅黑</vt:lpstr>
      <vt:lpstr>Arial</vt:lpstr>
      <vt:lpstr>Arial Black</vt:lpstr>
      <vt:lpstr>Calibri</vt:lpstr>
      <vt:lpstr>Cambria Math</vt:lpstr>
      <vt:lpstr>Times New Roman</vt:lpstr>
      <vt:lpstr>Wingdings</vt:lpstr>
      <vt:lpstr>Office 主题</vt:lpstr>
      <vt:lpstr>PowerPoint 演示文稿</vt:lpstr>
      <vt:lpstr>Content</vt:lpstr>
      <vt:lpstr>Design consideration for Collider RF sources</vt:lpstr>
      <vt:lpstr>Design consideration for Collider RF sources</vt:lpstr>
      <vt:lpstr>Design consideration for Collider RF sources</vt:lpstr>
      <vt:lpstr>Design consideration for Collider RF sources</vt:lpstr>
      <vt:lpstr>Design consideration for Linac RF sources</vt:lpstr>
      <vt:lpstr>Design consideration for Linac RF sources</vt:lpstr>
      <vt:lpstr>Design consideration for Linac RF sources</vt:lpstr>
      <vt:lpstr>Design consideration for Linac RF sources</vt:lpstr>
      <vt:lpstr>R&amp;D Strategies</vt:lpstr>
      <vt:lpstr>PowerPoint 演示文稿</vt:lpstr>
      <vt:lpstr>650MHz klystron R&amp;D strategy and plan</vt:lpstr>
      <vt:lpstr>Design scheme</vt:lpstr>
      <vt:lpstr>1st prototype milestone</vt:lpstr>
      <vt:lpstr>2nd prototype (HE design) milestone</vt:lpstr>
      <vt:lpstr>3rd prototype (Multi-beam design) milestone</vt:lpstr>
      <vt:lpstr>PowerPoint 演示文稿</vt:lpstr>
      <vt:lpstr>Design progress</vt:lpstr>
      <vt:lpstr>Design progress</vt:lpstr>
      <vt:lpstr>PowerPoint 演示文稿</vt:lpstr>
      <vt:lpstr>Energy recovery klystron</vt:lpstr>
      <vt:lpstr>Roughly theoretical analysis</vt:lpstr>
      <vt:lpstr>PowerPoint 演示文稿</vt:lpstr>
      <vt:lpstr>PPM advantage</vt:lpstr>
      <vt:lpstr>PPM klystron</vt:lpstr>
      <vt:lpstr>Beam optics</vt:lpstr>
      <vt:lpstr>PowerPoint 演示文稿</vt:lpstr>
      <vt:lpstr>Collider power sources distributions</vt:lpstr>
      <vt:lpstr>Booster power sources distributions</vt:lpstr>
      <vt:lpstr>Damping ring power sources distributions</vt:lpstr>
      <vt:lpstr>Linac power sources distributions</vt:lpstr>
      <vt:lpstr>Summary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zzsxyz</cp:lastModifiedBy>
  <cp:revision>2275</cp:revision>
  <cp:lastPrinted>2022-11-06T05:19:21Z</cp:lastPrinted>
  <dcterms:created xsi:type="dcterms:W3CDTF">2012-09-04T11:33:36Z</dcterms:created>
  <dcterms:modified xsi:type="dcterms:W3CDTF">2024-01-23T05:10:33Z</dcterms:modified>
</cp:coreProperties>
</file>