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953" r:id="rId2"/>
    <p:sldId id="907" r:id="rId3"/>
    <p:sldId id="946" r:id="rId4"/>
    <p:sldId id="1413" r:id="rId5"/>
    <p:sldId id="1414" r:id="rId6"/>
    <p:sldId id="423" r:id="rId7"/>
    <p:sldId id="491" r:id="rId8"/>
    <p:sldId id="477" r:id="rId9"/>
    <p:sldId id="840" r:id="rId10"/>
    <p:sldId id="480" r:id="rId11"/>
    <p:sldId id="1415" r:id="rId12"/>
    <p:sldId id="356" r:id="rId13"/>
    <p:sldId id="374" r:id="rId14"/>
    <p:sldId id="373" r:id="rId15"/>
    <p:sldId id="359" r:id="rId16"/>
    <p:sldId id="365" r:id="rId17"/>
    <p:sldId id="1416" r:id="rId18"/>
    <p:sldId id="256" r:id="rId19"/>
    <p:sldId id="257" r:id="rId20"/>
    <p:sldId id="445" r:id="rId21"/>
    <p:sldId id="1419" r:id="rId22"/>
    <p:sldId id="1418" r:id="rId23"/>
    <p:sldId id="1420" r:id="rId24"/>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00FF"/>
    <a:srgbClr val="003399"/>
    <a:srgbClr val="E6E6E6"/>
    <a:srgbClr val="0070C0"/>
    <a:srgbClr val="4D8357"/>
    <a:srgbClr val="005800"/>
    <a:srgbClr val="008400"/>
    <a:srgbClr val="FDCC6D"/>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3" autoAdjust="0"/>
    <p:restoredTop sz="91732" autoAdjust="0"/>
  </p:normalViewPr>
  <p:slideViewPr>
    <p:cSldViewPr>
      <p:cViewPr varScale="1">
        <p:scale>
          <a:sx n="64" d="100"/>
          <a:sy n="64" d="100"/>
        </p:scale>
        <p:origin x="608" y="18"/>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2024/1/23</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2024/1/23</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1</a:t>
            </a:fld>
            <a:endParaRPr lang="zh-CN" altLang="en-US"/>
          </a:p>
        </p:txBody>
      </p:sp>
    </p:spTree>
    <p:extLst>
      <p:ext uri="{BB962C8B-B14F-4D97-AF65-F5344CB8AC3E}">
        <p14:creationId xmlns:p14="http://schemas.microsoft.com/office/powerpoint/2010/main" val="2680550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501384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3</a:t>
            </a:fld>
            <a:endParaRPr lang="zh-CN" altLang="en-US"/>
          </a:p>
        </p:txBody>
      </p:sp>
    </p:spTree>
    <p:extLst>
      <p:ext uri="{BB962C8B-B14F-4D97-AF65-F5344CB8AC3E}">
        <p14:creationId xmlns:p14="http://schemas.microsoft.com/office/powerpoint/2010/main" val="3772778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8</a:t>
            </a:fld>
            <a:endParaRPr lang="zh-CN" altLang="en-US"/>
          </a:p>
        </p:txBody>
      </p:sp>
    </p:spTree>
    <p:extLst>
      <p:ext uri="{BB962C8B-B14F-4D97-AF65-F5344CB8AC3E}">
        <p14:creationId xmlns:p14="http://schemas.microsoft.com/office/powerpoint/2010/main" val="3081694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17</a:t>
            </a:fld>
            <a:endParaRPr lang="zh-CN" altLang="en-US"/>
          </a:p>
        </p:txBody>
      </p:sp>
    </p:spTree>
    <p:extLst>
      <p:ext uri="{BB962C8B-B14F-4D97-AF65-F5344CB8AC3E}">
        <p14:creationId xmlns:p14="http://schemas.microsoft.com/office/powerpoint/2010/main" val="1401426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EEB30B2B-8DAF-4635-9F01-0B9C458933E3}" type="datetime1">
              <a:rPr lang="zh-CN" altLang="en-US" smtClean="0"/>
              <a:t>2024/1/23</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dirty="0"/>
              <a:t>IAS Program on High Energy Physics</a:t>
            </a:r>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CAB315D-5845-4E10-96EE-900B6420E4E9}" type="datetime1">
              <a:rPr lang="zh-CN" altLang="en-US" smtClean="0"/>
              <a:t>2024/1/23</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lvl1pPr>
              <a:defRPr/>
            </a:lvl1pPr>
          </a:lstStyle>
          <a:p>
            <a:r>
              <a:rPr lang="en-US" altLang="zh-CN" dirty="0"/>
              <a:t>IAS Program on High Energy Physics</a:t>
            </a:r>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E8D2C3-E4EE-4507-8B92-8AE7B7B616F4}" type="datetime1">
              <a:rPr lang="zh-CN" altLang="en-US" smtClean="0"/>
              <a:t>2024/1/23</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62D92942-8651-4956-B7C0-A7B74FFC6096}" type="datetime1">
              <a:rPr lang="zh-CN" altLang="en-US" smtClean="0"/>
              <a:t>2024/1/23</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689675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E2C9-0858-40D0-852F-2215466EB8FC}" type="datetime1">
              <a:rPr lang="zh-CN" altLang="en-US" smtClean="0"/>
              <a:t>2024/1/23</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 id="214748367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image" Target="../media/image42.emf"/></Relationships>
</file>

<file path=ppt/slides/_rels/slide22.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3"/>
          <a:srcRect t="28679" b="6192"/>
          <a:stretch/>
        </p:blipFill>
        <p:spPr>
          <a:xfrm>
            <a:off x="635" y="0"/>
            <a:ext cx="12191365" cy="2118283"/>
          </a:xfrm>
          <a:prstGeom prst="rect">
            <a:avLst/>
          </a:prstGeom>
        </p:spPr>
      </p:pic>
      <p:sp>
        <p:nvSpPr>
          <p:cNvPr id="6" name="标题 3"/>
          <p:cNvSpPr txBox="1">
            <a:spLocks/>
          </p:cNvSpPr>
          <p:nvPr/>
        </p:nvSpPr>
        <p:spPr>
          <a:xfrm>
            <a:off x="98342" y="2480570"/>
            <a:ext cx="11974322"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6000" dirty="0">
                <a:solidFill>
                  <a:srgbClr val="C00000"/>
                </a:solidFill>
              </a:rPr>
              <a:t>CEPC Instrumentation Study in EDR</a:t>
            </a:r>
            <a:endParaRPr lang="zh-CN" altLang="en-US" sz="6000" dirty="0">
              <a:solidFill>
                <a:srgbClr val="C00000"/>
              </a:solidFill>
            </a:endParaRPr>
          </a:p>
        </p:txBody>
      </p:sp>
      <p:sp>
        <p:nvSpPr>
          <p:cNvPr id="7" name="文本框 7">
            <a:extLst>
              <a:ext uri="{FF2B5EF4-FFF2-40B4-BE49-F238E27FC236}">
                <a16:creationId xmlns:a16="http://schemas.microsoft.com/office/drawing/2014/main" id="{785816F2-AEF2-4FFE-A0DA-84B4490709A4}"/>
              </a:ext>
            </a:extLst>
          </p:cNvPr>
          <p:cNvSpPr txBox="1"/>
          <p:nvPr/>
        </p:nvSpPr>
        <p:spPr>
          <a:xfrm>
            <a:off x="2621737" y="4242209"/>
            <a:ext cx="6769500" cy="954107"/>
          </a:xfrm>
          <a:prstGeom prst="rect">
            <a:avLst/>
          </a:prstGeom>
          <a:noFill/>
        </p:spPr>
        <p:txBody>
          <a:bodyPr wrap="square" rtlCol="0">
            <a:spAutoFit/>
          </a:bodyPr>
          <a:lstStyle/>
          <a:p>
            <a:pPr algn="ctr"/>
            <a:r>
              <a:rPr lang="en-US" altLang="zh-CN" sz="2800" dirty="0">
                <a:latin typeface="Times New Roman" panose="02020603050405020304" pitchFamily="18" charset="0"/>
                <a:ea typeface="微软雅黑" panose="020B0503020204020204" pitchFamily="34" charset="-122"/>
              </a:rPr>
              <a:t>Yanfeng Sui</a:t>
            </a:r>
          </a:p>
          <a:p>
            <a:pPr algn="ctr"/>
            <a:r>
              <a:rPr lang="en-US" altLang="zh-CN" sz="2800" dirty="0">
                <a:latin typeface="Times New Roman" panose="02020603050405020304" pitchFamily="18" charset="0"/>
                <a:ea typeface="微软雅黑" panose="020B0503020204020204" pitchFamily="34" charset="-122"/>
              </a:rPr>
              <a:t>On behalf of CEPC BI group </a:t>
            </a:r>
          </a:p>
        </p:txBody>
      </p:sp>
      <p:sp>
        <p:nvSpPr>
          <p:cNvPr id="9" name="TextBox 8"/>
          <p:cNvSpPr txBox="1"/>
          <p:nvPr/>
        </p:nvSpPr>
        <p:spPr>
          <a:xfrm>
            <a:off x="635" y="6457890"/>
            <a:ext cx="12191365" cy="369332"/>
          </a:xfrm>
          <a:prstGeom prst="rect">
            <a:avLst/>
          </a:prstGeom>
          <a:solidFill>
            <a:schemeClr val="accent1"/>
          </a:solidFill>
        </p:spPr>
        <p:txBody>
          <a:bodyPr wrap="square" rtlCol="0">
            <a:spAutoFit/>
          </a:bodyPr>
          <a:lstStyle/>
          <a:p>
            <a:pPr algn="ctr"/>
            <a:r>
              <a:rPr lang="en-US" altLang="zh-CN" dirty="0">
                <a:solidFill>
                  <a:schemeClr val="bg1"/>
                </a:solidFill>
              </a:rPr>
              <a:t>22-26. Jan. 2024, Hongkong, IAS Program on High Energy Physics</a:t>
            </a:r>
            <a:endParaRPr lang="zh-CN" altLang="en-US" dirty="0">
              <a:solidFill>
                <a:schemeClr val="bg1"/>
              </a:solidFill>
            </a:endParaRPr>
          </a:p>
        </p:txBody>
      </p:sp>
      <p:pic>
        <p:nvPicPr>
          <p:cNvPr id="10" name="Picture 2" descr="C:\Users\Administrator\Desktop\111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42" y="35979"/>
            <a:ext cx="1548428" cy="91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46363" y="5398314"/>
            <a:ext cx="3552825" cy="672912"/>
          </a:xfrm>
          <a:prstGeom prst="rect">
            <a:avLst/>
          </a:prstGeom>
        </p:spPr>
      </p:pic>
      <p:sp>
        <p:nvSpPr>
          <p:cNvPr id="12" name="Slide Number Placeholder 11"/>
          <p:cNvSpPr>
            <a:spLocks noGrp="1"/>
          </p:cNvSpPr>
          <p:nvPr>
            <p:ph type="sldNum" sz="quarter" idx="12"/>
          </p:nvPr>
        </p:nvSpPr>
        <p:spPr/>
        <p:txBody>
          <a:bodyPr/>
          <a:lstStyle/>
          <a:p>
            <a:fld id="{27F552FA-C358-4F70-9CE8-3E41459FCE36}" type="slidenum">
              <a:rPr lang="zh-CN" altLang="en-US" smtClean="0"/>
              <a:t>1</a:t>
            </a:fld>
            <a:endParaRPr lang="zh-CN" altLang="en-US" dirty="0"/>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1636"/>
    </mc:Choice>
    <mc:Fallback xmlns="">
      <p:transition spd="slow" advTm="163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Beam position monitor electronics</a:t>
            </a:r>
            <a:endParaRPr lang="zh-CN" altLang="en-US" dirty="0"/>
          </a:p>
        </p:txBody>
      </p:sp>
      <p:sp>
        <p:nvSpPr>
          <p:cNvPr id="3" name="内容占位符 2"/>
          <p:cNvSpPr>
            <a:spLocks noGrp="1"/>
          </p:cNvSpPr>
          <p:nvPr>
            <p:ph idx="1"/>
          </p:nvPr>
        </p:nvSpPr>
        <p:spPr>
          <a:xfrm>
            <a:off x="263352" y="973699"/>
            <a:ext cx="11881320" cy="4614871"/>
          </a:xfrm>
        </p:spPr>
        <p:txBody>
          <a:bodyPr>
            <a:normAutofit/>
          </a:bodyPr>
          <a:lstStyle/>
          <a:p>
            <a:r>
              <a:rPr lang="en-US" altLang="zh-CN" sz="2400" dirty="0"/>
              <a:t>We successfully solved the issue of mass production of BPM electronics and the BPM electronics were used in BEPCII collider ring operation and HEPS.</a:t>
            </a:r>
          </a:p>
          <a:p>
            <a:r>
              <a:rPr lang="en-US" altLang="zh-CN" sz="2400" dirty="0"/>
              <a:t>~700 BPM electronics in HEPS and 120 BPM electronics in BEPCII have been developed and test by our team. </a:t>
            </a:r>
          </a:p>
          <a:p>
            <a:r>
              <a:rPr lang="en-US" altLang="zh-CN" sz="2400" dirty="0"/>
              <a:t>These jobs will train personnel in preparation for CEPC construction.</a:t>
            </a:r>
            <a:endParaRPr lang="zh-CN" altLang="en-US" sz="2400" dirty="0"/>
          </a:p>
        </p:txBody>
      </p:sp>
      <p:sp>
        <p:nvSpPr>
          <p:cNvPr id="4" name="日期占位符 3"/>
          <p:cNvSpPr>
            <a:spLocks noGrp="1"/>
          </p:cNvSpPr>
          <p:nvPr>
            <p:ph type="dt" sz="half" idx="10"/>
          </p:nvPr>
        </p:nvSpPr>
        <p:spPr>
          <a:xfrm>
            <a:off x="656521" y="6346689"/>
            <a:ext cx="5544616" cy="476250"/>
          </a:xfrm>
        </p:spPr>
        <p:txBody>
          <a:bodyPr/>
          <a:lstStyle/>
          <a:p>
            <a:pPr fontAlgn="base">
              <a:spcBef>
                <a:spcPct val="0"/>
              </a:spcBef>
              <a:spcAft>
                <a:spcPct val="0"/>
              </a:spcAft>
            </a:pPr>
            <a:r>
              <a:rPr lang="en-US" altLang="zh-CN" sz="1800" dirty="0">
                <a:solidFill>
                  <a:schemeClr val="tx1"/>
                </a:solidFill>
                <a:latin typeface="Calibri" panose="020F0502020204030204" pitchFamily="34" charset="0"/>
                <a:ea typeface="仿宋_GB2312" pitchFamily="49" charset="-122"/>
              </a:rPr>
              <a:t>BPM electronics are installed in local station of BEPCII</a:t>
            </a:r>
            <a:endParaRPr lang="zh-CN" altLang="en-US" sz="1800" dirty="0">
              <a:solidFill>
                <a:schemeClr val="tx1"/>
              </a:solidFill>
              <a:latin typeface="Calibri" panose="020F0502020204030204" pitchFamily="34" charset="0"/>
              <a:ea typeface="仿宋_GB2312" pitchFamily="49" charset="-122"/>
            </a:endParaRPr>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10</a:t>
            </a:fld>
            <a:endParaRPr lang="zh-CN" altLang="en-US" dirty="0"/>
          </a:p>
        </p:txBody>
      </p:sp>
      <p:pic>
        <p:nvPicPr>
          <p:cNvPr id="6" name="图片 5"/>
          <p:cNvPicPr>
            <a:picLocks noChangeAspect="1"/>
          </p:cNvPicPr>
          <p:nvPr/>
        </p:nvPicPr>
        <p:blipFill>
          <a:blip r:embed="rId2"/>
          <a:stretch>
            <a:fillRect/>
          </a:stretch>
        </p:blipFill>
        <p:spPr>
          <a:xfrm>
            <a:off x="1127448" y="3349483"/>
            <a:ext cx="4057594" cy="3039627"/>
          </a:xfrm>
          <a:prstGeom prst="rect">
            <a:avLst/>
          </a:prstGeom>
        </p:spPr>
      </p:pic>
      <p:sp>
        <p:nvSpPr>
          <p:cNvPr id="8" name="日期占位符 3"/>
          <p:cNvSpPr txBox="1">
            <a:spLocks/>
          </p:cNvSpPr>
          <p:nvPr/>
        </p:nvSpPr>
        <p:spPr bwMode="auto">
          <a:xfrm>
            <a:off x="7176120" y="6477023"/>
            <a:ext cx="332075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sz="1400" kern="1200">
                <a:solidFill>
                  <a:schemeClr val="tx1"/>
                </a:solidFill>
                <a:latin typeface="Calibri" panose="020F0502020204030204" pitchFamily="34" charset="0"/>
                <a:ea typeface="仿宋_GB2312"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en-US" altLang="zh-CN" sz="1800" dirty="0"/>
              <a:t>BPM electronics for HEPS </a:t>
            </a:r>
            <a:r>
              <a:rPr lang="en-US" altLang="zh-CN" sz="1800" dirty="0" err="1"/>
              <a:t>linac</a:t>
            </a:r>
            <a:endParaRPr lang="zh-CN" altLang="en-US" sz="1800" dirty="0"/>
          </a:p>
        </p:txBody>
      </p:sp>
      <p:pic>
        <p:nvPicPr>
          <p:cNvPr id="9" name="图片 8">
            <a:extLst>
              <a:ext uri="{FF2B5EF4-FFF2-40B4-BE49-F238E27FC236}">
                <a16:creationId xmlns:a16="http://schemas.microsoft.com/office/drawing/2014/main" id="{33D1DC12-0B70-40CA-807D-536A218DF6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6994" y="3310119"/>
            <a:ext cx="3146223" cy="3127540"/>
          </a:xfrm>
          <a:prstGeom prst="rect">
            <a:avLst/>
          </a:prstGeom>
        </p:spPr>
      </p:pic>
    </p:spTree>
    <p:extLst>
      <p:ext uri="{BB962C8B-B14F-4D97-AF65-F5344CB8AC3E}">
        <p14:creationId xmlns:p14="http://schemas.microsoft.com/office/powerpoint/2010/main" val="3041274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9F02881-D1EA-4EC9-8A6A-B591446E66E9}"/>
              </a:ext>
            </a:extLst>
          </p:cNvPr>
          <p:cNvSpPr>
            <a:spLocks noGrp="1"/>
          </p:cNvSpPr>
          <p:nvPr>
            <p:ph idx="1"/>
          </p:nvPr>
        </p:nvSpPr>
        <p:spPr>
          <a:xfrm>
            <a:off x="335360" y="1285861"/>
            <a:ext cx="11593288" cy="4840303"/>
          </a:xfrm>
        </p:spPr>
        <p:txBody>
          <a:bodyPr/>
          <a:lstStyle/>
          <a:p>
            <a:r>
              <a:rPr lang="en-US" altLang="zh-CN" dirty="0"/>
              <a:t>The industrialized production of BPM </a:t>
            </a:r>
            <a:r>
              <a:rPr lang="en-US" altLang="zh-CN" dirty="0" err="1"/>
              <a:t>electronincs</a:t>
            </a:r>
            <a:endParaRPr lang="en-US" altLang="zh-CN" dirty="0"/>
          </a:p>
          <a:p>
            <a:pPr lvl="1"/>
            <a:r>
              <a:rPr lang="en-US" altLang="zh-CN" dirty="0"/>
              <a:t>HEPS and BEPCII BPM electronics production is still in the laboratory, but for CEPC, there will be an order of magnitude increase. We can’t handle that.</a:t>
            </a:r>
          </a:p>
          <a:p>
            <a:pPr lvl="1"/>
            <a:r>
              <a:rPr lang="en-US" altLang="zh-CN" dirty="0"/>
              <a:t>We need to seek assistance from CIPC member companies or other vendors to carry out batch production.</a:t>
            </a:r>
          </a:p>
          <a:p>
            <a:r>
              <a:rPr lang="en-US" altLang="zh-CN" dirty="0"/>
              <a:t>The automated testing of BPM electronics</a:t>
            </a:r>
          </a:p>
          <a:p>
            <a:pPr lvl="1"/>
            <a:r>
              <a:rPr lang="en-US" altLang="zh-CN" dirty="0"/>
              <a:t>Improve BPM electronics testing efficiency</a:t>
            </a:r>
          </a:p>
          <a:p>
            <a:pPr lvl="1"/>
            <a:r>
              <a:rPr lang="en-US" altLang="zh-CN" dirty="0"/>
              <a:t>Reduce the impact of human factors on test results</a:t>
            </a:r>
          </a:p>
          <a:p>
            <a:pPr lvl="1"/>
            <a:r>
              <a:rPr lang="en-US" altLang="zh-CN" dirty="0"/>
              <a:t>The electronic and automated testing documents</a:t>
            </a:r>
            <a:endParaRPr lang="zh-CN" altLang="en-US" dirty="0"/>
          </a:p>
        </p:txBody>
      </p:sp>
      <p:sp>
        <p:nvSpPr>
          <p:cNvPr id="3" name="标题 2">
            <a:extLst>
              <a:ext uri="{FF2B5EF4-FFF2-40B4-BE49-F238E27FC236}">
                <a16:creationId xmlns:a16="http://schemas.microsoft.com/office/drawing/2014/main" id="{38D51525-E167-477A-AEF4-E2C0478EA6C5}"/>
              </a:ext>
            </a:extLst>
          </p:cNvPr>
          <p:cNvSpPr>
            <a:spLocks noGrp="1"/>
          </p:cNvSpPr>
          <p:nvPr>
            <p:ph type="title"/>
          </p:nvPr>
        </p:nvSpPr>
        <p:spPr/>
        <p:txBody>
          <a:bodyPr>
            <a:normAutofit/>
          </a:bodyPr>
          <a:lstStyle/>
          <a:p>
            <a:r>
              <a:rPr lang="en-US" altLang="zh-CN" dirty="0"/>
              <a:t>The industrialization of BPM electronics</a:t>
            </a:r>
            <a:endParaRPr lang="zh-CN" altLang="en-US" dirty="0"/>
          </a:p>
        </p:txBody>
      </p:sp>
      <p:sp>
        <p:nvSpPr>
          <p:cNvPr id="4" name="页脚占位符 3">
            <a:extLst>
              <a:ext uri="{FF2B5EF4-FFF2-40B4-BE49-F238E27FC236}">
                <a16:creationId xmlns:a16="http://schemas.microsoft.com/office/drawing/2014/main" id="{B49B9CBC-4958-4234-8CF2-A016B9198A17}"/>
              </a:ext>
            </a:extLst>
          </p:cNvPr>
          <p:cNvSpPr>
            <a:spLocks noGrp="1"/>
          </p:cNvSpPr>
          <p:nvPr>
            <p:ph type="ftr" sz="quarter" idx="11"/>
          </p:nvPr>
        </p:nvSpPr>
        <p:spPr/>
        <p:txBody>
          <a:bodyPr/>
          <a:lstStyle/>
          <a:p>
            <a:r>
              <a:rPr lang="en-US" altLang="zh-CN" dirty="0"/>
              <a:t>CEPC Accelerator TDR International Review</a:t>
            </a:r>
            <a:endParaRPr lang="zh-CN" altLang="en-US" dirty="0"/>
          </a:p>
        </p:txBody>
      </p:sp>
      <p:sp>
        <p:nvSpPr>
          <p:cNvPr id="5" name="灯片编号占位符 4">
            <a:extLst>
              <a:ext uri="{FF2B5EF4-FFF2-40B4-BE49-F238E27FC236}">
                <a16:creationId xmlns:a16="http://schemas.microsoft.com/office/drawing/2014/main" id="{E49926DE-EC7A-4665-BDCD-A3DFAD7E1A98}"/>
              </a:ext>
            </a:extLst>
          </p:cNvPr>
          <p:cNvSpPr>
            <a:spLocks noGrp="1"/>
          </p:cNvSpPr>
          <p:nvPr>
            <p:ph type="sldNum" sz="quarter" idx="12"/>
          </p:nvPr>
        </p:nvSpPr>
        <p:spPr/>
        <p:txBody>
          <a:bodyPr/>
          <a:lstStyle/>
          <a:p>
            <a:fld id="{F15E9139-A00B-4B2A-98A6-095DC08F1345}" type="slidenum">
              <a:rPr lang="zh-CN" altLang="en-US" smtClean="0"/>
              <a:pPr/>
              <a:t>11</a:t>
            </a:fld>
            <a:endParaRPr lang="zh-CN" altLang="en-US"/>
          </a:p>
        </p:txBody>
      </p:sp>
    </p:spTree>
    <p:extLst>
      <p:ext uri="{BB962C8B-B14F-4D97-AF65-F5344CB8AC3E}">
        <p14:creationId xmlns:p14="http://schemas.microsoft.com/office/powerpoint/2010/main" val="14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solidFill>
                  <a:prstClr val="black">
                    <a:tint val="75000"/>
                  </a:prstClr>
                </a:solidFill>
              </a:rPr>
              <a:pPr/>
              <a:t>12</a:t>
            </a:fld>
            <a:endParaRPr lang="zh-CN" altLang="en-US" dirty="0">
              <a:solidFill>
                <a:prstClr val="black">
                  <a:tint val="75000"/>
                </a:prstClr>
              </a:solidFill>
            </a:endParaRPr>
          </a:p>
        </p:txBody>
      </p:sp>
      <p:sp>
        <p:nvSpPr>
          <p:cNvPr id="4" name="标题 3"/>
          <p:cNvSpPr>
            <a:spLocks noGrp="1"/>
          </p:cNvSpPr>
          <p:nvPr>
            <p:ph type="title"/>
          </p:nvPr>
        </p:nvSpPr>
        <p:spPr/>
        <p:txBody>
          <a:bodyPr/>
          <a:lstStyle/>
          <a:p>
            <a:r>
              <a:rPr lang="en-US" altLang="zh-CN" dirty="0"/>
              <a:t>BPM electronics test requirements</a:t>
            </a:r>
          </a:p>
        </p:txBody>
      </p:sp>
      <p:sp>
        <p:nvSpPr>
          <p:cNvPr id="35" name="矩形 34"/>
          <p:cNvSpPr/>
          <p:nvPr/>
        </p:nvSpPr>
        <p:spPr>
          <a:xfrm>
            <a:off x="191344" y="1124744"/>
            <a:ext cx="6166423" cy="3326552"/>
          </a:xfrm>
          <a:prstGeom prst="rect">
            <a:avLst/>
          </a:prstGeom>
        </p:spPr>
        <p:txBody>
          <a:bodyPr wrap="square">
            <a:spAutoFit/>
          </a:bodyPr>
          <a:lstStyle/>
          <a:p>
            <a:pPr marL="342900" lvl="0" indent="-342900">
              <a:lnSpc>
                <a:spcPct val="110000"/>
              </a:lnSpc>
              <a:spcBef>
                <a:spcPts val="800"/>
              </a:spcBef>
              <a:spcAft>
                <a:spcPts val="500"/>
              </a:spcAft>
              <a:buClr>
                <a:srgbClr val="FFC000"/>
              </a:buClr>
              <a:buSzPct val="80000"/>
              <a:buFont typeface="Wingdings" panose="05000000000000000000" pitchFamily="2" charset="2"/>
              <a:buChar char="p"/>
            </a:pPr>
            <a:r>
              <a:rPr lang="en-US" altLang="zh-CN" sz="2000" dirty="0">
                <a:solidFill>
                  <a:prstClr val="black"/>
                </a:solidFill>
                <a:latin typeface="Arial" panose="020B0604020202020204" pitchFamily="34" charset="0"/>
                <a:ea typeface="微软雅黑" panose="020B0503020204020204" pitchFamily="34" charset="-122"/>
              </a:rPr>
              <a:t>AFE test content</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Voltage and resistance testing</a:t>
            </a:r>
            <a:endParaRPr lang="zh-CN" altLang="en-US" sz="2000" dirty="0">
              <a:solidFill>
                <a:prstClr val="black"/>
              </a:solidFill>
              <a:latin typeface="Arial" panose="020B0604020202020204" pitchFamily="34" charset="0"/>
              <a:ea typeface="微软雅黑" panose="020B0503020204020204" pitchFamily="34" charset="-122"/>
            </a:endParaRP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Channel amplitude and phase consistency testing</a:t>
            </a:r>
            <a:endParaRPr lang="zh-CN" altLang="en-US" sz="2000" dirty="0">
              <a:solidFill>
                <a:prstClr val="black"/>
              </a:solidFill>
              <a:latin typeface="Arial" panose="020B0604020202020204" pitchFamily="34" charset="0"/>
              <a:ea typeface="微软雅黑" panose="020B0503020204020204" pitchFamily="34" charset="-122"/>
            </a:endParaRP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Each channel S-parameter testing</a:t>
            </a:r>
            <a:endParaRPr lang="zh-CN" altLang="en-US" sz="2000" dirty="0">
              <a:solidFill>
                <a:prstClr val="black"/>
              </a:solidFill>
              <a:latin typeface="Arial" panose="020B0604020202020204" pitchFamily="34" charset="0"/>
              <a:ea typeface="微软雅黑" panose="020B0503020204020204" pitchFamily="34" charset="-122"/>
            </a:endParaRP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Channel linearity and saturation characteristic testing</a:t>
            </a:r>
            <a:endParaRPr lang="zh-CN" altLang="en-US" sz="2000" dirty="0">
              <a:solidFill>
                <a:prstClr val="black"/>
              </a:solidFill>
              <a:latin typeface="Arial" panose="020B0604020202020204" pitchFamily="34" charset="0"/>
              <a:ea typeface="微软雅黑" panose="020B0503020204020204" pitchFamily="34" charset="-122"/>
            </a:endParaRP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Channel isolation testing</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a:t>
            </a:r>
          </a:p>
        </p:txBody>
      </p:sp>
      <p:sp>
        <p:nvSpPr>
          <p:cNvPr id="37" name="矩形 36"/>
          <p:cNvSpPr/>
          <p:nvPr/>
        </p:nvSpPr>
        <p:spPr>
          <a:xfrm>
            <a:off x="6528048" y="1023728"/>
            <a:ext cx="5256584" cy="2710999"/>
          </a:xfrm>
          <a:prstGeom prst="rect">
            <a:avLst/>
          </a:prstGeom>
        </p:spPr>
        <p:txBody>
          <a:bodyPr wrap="square">
            <a:spAutoFit/>
          </a:bodyPr>
          <a:lstStyle/>
          <a:p>
            <a:pPr marL="342900" lvl="0" indent="-342900">
              <a:lnSpc>
                <a:spcPct val="110000"/>
              </a:lnSpc>
              <a:spcBef>
                <a:spcPts val="800"/>
              </a:spcBef>
              <a:spcAft>
                <a:spcPts val="500"/>
              </a:spcAft>
              <a:buClr>
                <a:srgbClr val="FFC000"/>
              </a:buClr>
              <a:buSzPct val="80000"/>
              <a:buFont typeface="Wingdings" panose="05000000000000000000" pitchFamily="2" charset="2"/>
              <a:buChar char="p"/>
            </a:pPr>
            <a:r>
              <a:rPr lang="en-US" altLang="zh-CN" sz="2000" dirty="0">
                <a:solidFill>
                  <a:prstClr val="black"/>
                </a:solidFill>
                <a:latin typeface="Arial" panose="020B0604020202020204" pitchFamily="34" charset="0"/>
                <a:ea typeface="微软雅黑" panose="020B0503020204020204" pitchFamily="34" charset="-122"/>
              </a:rPr>
              <a:t>The entire system test content</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Channel coefficient</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Current dependence</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ADC signal-to-noise ratio</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Attenuator performance</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Channel isolation</a:t>
            </a:r>
          </a:p>
          <a:p>
            <a:pPr marL="742950" lvl="1" indent="-285750">
              <a:spcBef>
                <a:spcPct val="20000"/>
              </a:spcBef>
              <a:buFont typeface="Wingdings" panose="05000000000000000000" pitchFamily="2" charset="2"/>
              <a:buChar char="Ø"/>
            </a:pPr>
            <a:r>
              <a:rPr lang="en-US" altLang="zh-CN" sz="2000" dirty="0">
                <a:solidFill>
                  <a:prstClr val="black"/>
                </a:solidFill>
                <a:latin typeface="Arial" panose="020B0604020202020204" pitchFamily="34" charset="0"/>
                <a:ea typeface="微软雅黑" panose="020B0503020204020204" pitchFamily="34" charset="-122"/>
              </a:rPr>
              <a:t>……</a:t>
            </a:r>
          </a:p>
        </p:txBody>
      </p:sp>
      <p:pic>
        <p:nvPicPr>
          <p:cNvPr id="38" name="图片 37"/>
          <p:cNvPicPr>
            <a:picLocks noChangeAspect="1"/>
          </p:cNvPicPr>
          <p:nvPr/>
        </p:nvPicPr>
        <p:blipFill rotWithShape="1">
          <a:blip r:embed="rId2" cstate="print">
            <a:extLst>
              <a:ext uri="{28A0092B-C50C-407E-A947-70E740481C1C}">
                <a14:useLocalDpi xmlns:a14="http://schemas.microsoft.com/office/drawing/2010/main" val="0"/>
              </a:ext>
            </a:extLst>
          </a:blip>
          <a:srcRect l="628" t="32606" r="34589" b="30492"/>
          <a:stretch/>
        </p:blipFill>
        <p:spPr>
          <a:xfrm>
            <a:off x="7464152" y="3890133"/>
            <a:ext cx="3203839" cy="2432407"/>
          </a:xfrm>
          <a:prstGeom prst="rect">
            <a:avLst/>
          </a:prstGeom>
        </p:spPr>
      </p:pic>
      <p:pic>
        <p:nvPicPr>
          <p:cNvPr id="39" name="图片 38"/>
          <p:cNvPicPr>
            <a:picLocks noChangeAspect="1"/>
          </p:cNvPicPr>
          <p:nvPr/>
        </p:nvPicPr>
        <p:blipFill rotWithShape="1">
          <a:blip r:embed="rId3" cstate="print">
            <a:extLst>
              <a:ext uri="{28A0092B-C50C-407E-A947-70E740481C1C}">
                <a14:useLocalDpi xmlns:a14="http://schemas.microsoft.com/office/drawing/2010/main" val="0"/>
              </a:ext>
            </a:extLst>
          </a:blip>
          <a:srcRect b="925"/>
          <a:stretch/>
        </p:blipFill>
        <p:spPr>
          <a:xfrm>
            <a:off x="1703512" y="4152108"/>
            <a:ext cx="2808312" cy="2705892"/>
          </a:xfrm>
          <a:prstGeom prst="rect">
            <a:avLst/>
          </a:prstGeom>
        </p:spPr>
      </p:pic>
    </p:spTree>
    <p:extLst>
      <p:ext uri="{BB962C8B-B14F-4D97-AF65-F5344CB8AC3E}">
        <p14:creationId xmlns:p14="http://schemas.microsoft.com/office/powerpoint/2010/main" val="1981259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91344" y="1099954"/>
            <a:ext cx="10972800" cy="4840303"/>
          </a:xfrm>
        </p:spPr>
        <p:txBody>
          <a:bodyPr/>
          <a:lstStyle/>
          <a:p>
            <a:r>
              <a:rPr lang="en-US" altLang="zh-CN" dirty="0"/>
              <a:t>Testing of DC performance—hardware</a:t>
            </a:r>
            <a:endParaRPr lang="zh-CN" altLang="en-US" dirty="0"/>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8B4EB0-06CE-481E-B32B-52DF58230A1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dirty="0">
              <a:ln>
                <a:noFill/>
              </a:ln>
              <a:solidFill>
                <a:prstClr val="black">
                  <a:tint val="75000"/>
                </a:prstClr>
              </a:solidFill>
              <a:effectLst/>
              <a:uLnTx/>
              <a:uFillTx/>
              <a:latin typeface="Calibri"/>
              <a:ea typeface="宋体" panose="02010600030101010101" pitchFamily="2" charset="-122"/>
              <a:cs typeface="+mn-cs"/>
            </a:endParaRPr>
          </a:p>
        </p:txBody>
      </p:sp>
      <p:sp>
        <p:nvSpPr>
          <p:cNvPr id="4" name="标题 3"/>
          <p:cNvSpPr>
            <a:spLocks noGrp="1"/>
          </p:cNvSpPr>
          <p:nvPr>
            <p:ph type="title"/>
          </p:nvPr>
        </p:nvSpPr>
        <p:spPr/>
        <p:txBody>
          <a:bodyPr>
            <a:normAutofit/>
          </a:bodyPr>
          <a:lstStyle/>
          <a:p>
            <a:r>
              <a:rPr lang="en-US" altLang="zh-CN" dirty="0"/>
              <a:t>Automated test system for the AFE board</a:t>
            </a:r>
            <a:endParaRPr lang="zh-CN" altLang="en-US" dirty="0"/>
          </a:p>
        </p:txBody>
      </p:sp>
      <p:sp>
        <p:nvSpPr>
          <p:cNvPr id="13" name="文本框 12"/>
          <p:cNvSpPr txBox="1"/>
          <p:nvPr/>
        </p:nvSpPr>
        <p:spPr>
          <a:xfrm>
            <a:off x="10711148" y="5478592"/>
            <a:ext cx="1577540" cy="923330"/>
          </a:xfrm>
          <a:prstGeom prst="rect">
            <a:avLst/>
          </a:prstGeom>
          <a:noFill/>
        </p:spPr>
        <p:txBody>
          <a:bodyPr wrap="square" rtlCol="0">
            <a:spAutoFit/>
          </a:bodyPr>
          <a:lstStyle/>
          <a:p>
            <a:pPr lvl="0">
              <a:defRPr/>
            </a:pPr>
            <a:r>
              <a:rPr lang="en-US" altLang="zh-CN" dirty="0"/>
              <a:t>Design of AFE fixture and probe module</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4" name="图片 13"/>
          <p:cNvPicPr/>
          <p:nvPr/>
        </p:nvPicPr>
        <p:blipFill>
          <a:blip r:embed="rId2"/>
          <a:stretch>
            <a:fillRect/>
          </a:stretch>
        </p:blipFill>
        <p:spPr>
          <a:xfrm>
            <a:off x="6165489" y="4832295"/>
            <a:ext cx="4555491" cy="1889181"/>
          </a:xfrm>
          <a:prstGeom prst="rect">
            <a:avLst/>
          </a:prstGeom>
        </p:spPr>
      </p:pic>
      <p:sp>
        <p:nvSpPr>
          <p:cNvPr id="6" name="文本框 5"/>
          <p:cNvSpPr txBox="1"/>
          <p:nvPr/>
        </p:nvSpPr>
        <p:spPr>
          <a:xfrm>
            <a:off x="191344" y="5097958"/>
            <a:ext cx="565124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To be tested</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a:defRPr/>
            </a:pPr>
            <a:r>
              <a:rPr lang="en-US" altLang="zh-CN" dirty="0"/>
              <a:t>Voltage and resistance of 23 key chips, with voltage values ranging from 1.8V to 6V.</a:t>
            </a: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1" name="图片 10"/>
          <p:cNvPicPr>
            <a:picLocks noChangeAspect="1"/>
          </p:cNvPicPr>
          <p:nvPr/>
        </p:nvPicPr>
        <p:blipFill>
          <a:blip r:embed="rId3"/>
          <a:stretch>
            <a:fillRect/>
          </a:stretch>
        </p:blipFill>
        <p:spPr>
          <a:xfrm>
            <a:off x="5659937" y="1714354"/>
            <a:ext cx="3947931" cy="2657506"/>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t="10351" r="10419" b="6641"/>
          <a:stretch/>
        </p:blipFill>
        <p:spPr>
          <a:xfrm>
            <a:off x="9663571" y="1582196"/>
            <a:ext cx="2473241" cy="3054447"/>
          </a:xfrm>
          <a:prstGeom prst="rect">
            <a:avLst/>
          </a:prstGeom>
        </p:spPr>
      </p:pic>
      <p:pic>
        <p:nvPicPr>
          <p:cNvPr id="5" name="图片 4"/>
          <p:cNvPicPr>
            <a:picLocks noChangeAspect="1"/>
          </p:cNvPicPr>
          <p:nvPr/>
        </p:nvPicPr>
        <p:blipFill>
          <a:blip r:embed="rId5"/>
          <a:stretch>
            <a:fillRect/>
          </a:stretch>
        </p:blipFill>
        <p:spPr>
          <a:xfrm>
            <a:off x="81808" y="1934445"/>
            <a:ext cx="5596654" cy="2961670"/>
          </a:xfrm>
          <a:prstGeom prst="rect">
            <a:avLst/>
          </a:prstGeom>
        </p:spPr>
      </p:pic>
    </p:spTree>
    <p:extLst>
      <p:ext uri="{BB962C8B-B14F-4D97-AF65-F5344CB8AC3E}">
        <p14:creationId xmlns:p14="http://schemas.microsoft.com/office/powerpoint/2010/main" val="1514787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5360" y="1008848"/>
            <a:ext cx="10972800" cy="4840303"/>
          </a:xfrm>
        </p:spPr>
        <p:txBody>
          <a:bodyPr/>
          <a:lstStyle/>
          <a:p>
            <a:r>
              <a:rPr lang="en-US" altLang="zh-CN" dirty="0"/>
              <a:t>Testing of DC performance—software</a:t>
            </a:r>
            <a:endParaRPr lang="zh-CN" altLang="en-US" dirty="0"/>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8B4EB0-06CE-481E-B32B-52DF58230A1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dirty="0">
              <a:ln>
                <a:noFill/>
              </a:ln>
              <a:solidFill>
                <a:prstClr val="black">
                  <a:tint val="75000"/>
                </a:prstClr>
              </a:solidFill>
              <a:effectLst/>
              <a:uLnTx/>
              <a:uFillTx/>
              <a:latin typeface="Calibri"/>
              <a:ea typeface="宋体" panose="02010600030101010101" pitchFamily="2" charset="-122"/>
              <a:cs typeface="+mn-cs"/>
            </a:endParaRPr>
          </a:p>
        </p:txBody>
      </p:sp>
      <p:sp>
        <p:nvSpPr>
          <p:cNvPr id="4" name="标题 3"/>
          <p:cNvSpPr>
            <a:spLocks noGrp="1"/>
          </p:cNvSpPr>
          <p:nvPr>
            <p:ph type="title"/>
          </p:nvPr>
        </p:nvSpPr>
        <p:spPr/>
        <p:txBody>
          <a:bodyPr/>
          <a:lstStyle/>
          <a:p>
            <a:r>
              <a:rPr lang="en-US" altLang="zh-CN" dirty="0"/>
              <a:t>Automated test system for the AFE board</a:t>
            </a:r>
            <a:endParaRPr lang="zh-CN" altLang="en-US" dirty="0"/>
          </a:p>
        </p:txBody>
      </p:sp>
      <p:pic>
        <p:nvPicPr>
          <p:cNvPr id="5" name="图片 4"/>
          <p:cNvPicPr>
            <a:picLocks noChangeAspect="1"/>
          </p:cNvPicPr>
          <p:nvPr/>
        </p:nvPicPr>
        <p:blipFill rotWithShape="1">
          <a:blip r:embed="rId2"/>
          <a:srcRect l="1" r="34075"/>
          <a:stretch/>
        </p:blipFill>
        <p:spPr>
          <a:xfrm>
            <a:off x="5535665" y="1529541"/>
            <a:ext cx="1899382" cy="5123621"/>
          </a:xfrm>
          <a:prstGeom prst="rect">
            <a:avLst/>
          </a:prstGeom>
        </p:spPr>
      </p:pic>
      <p:sp>
        <p:nvSpPr>
          <p:cNvPr id="7" name="文本框 6"/>
          <p:cNvSpPr txBox="1"/>
          <p:nvPr/>
        </p:nvSpPr>
        <p:spPr>
          <a:xfrm>
            <a:off x="7650164" y="5513641"/>
            <a:ext cx="3915303" cy="1200329"/>
          </a:xfrm>
          <a:prstGeom prst="rect">
            <a:avLst/>
          </a:prstGeom>
          <a:noFill/>
        </p:spPr>
        <p:txBody>
          <a:bodyPr wrap="square" rtlCol="0">
            <a:spAutoFit/>
          </a:bodyPr>
          <a:lstStyle/>
          <a:p>
            <a:pPr lvl="0">
              <a:defRPr/>
            </a:pPr>
            <a:r>
              <a:rPr lang="en-US" altLang="zh-CN" dirty="0">
                <a:solidFill>
                  <a:prstClr val="black"/>
                </a:solidFill>
                <a:latin typeface="微软雅黑" panose="020B0503020204020204" pitchFamily="34" charset="-122"/>
                <a:ea typeface="微软雅黑" panose="020B0503020204020204" pitchFamily="34" charset="-122"/>
              </a:rPr>
              <a:t>software development tools</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1</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Microsoft Visual Studio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2</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Language</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C++</a:t>
            </a:r>
          </a:p>
          <a:p>
            <a:pPr lvl="0">
              <a:defRPr/>
            </a:pP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3</a:t>
            </a:r>
            <a:r>
              <a:rPr lang="zh-CN" altLang="en-US" dirty="0">
                <a:solidFill>
                  <a:prstClr val="black"/>
                </a:solidFill>
                <a:latin typeface="微软雅黑" panose="020B0503020204020204" pitchFamily="34" charset="-122"/>
                <a:ea typeface="微软雅黑" panose="020B0503020204020204" pitchFamily="34" charset="-122"/>
              </a:rPr>
              <a:t>、</a:t>
            </a:r>
            <a:r>
              <a:rPr lang="en-US" altLang="zh-CN" dirty="0">
                <a:solidFill>
                  <a:prstClr val="black"/>
                </a:solidFill>
                <a:latin typeface="微软雅黑" panose="020B0503020204020204" pitchFamily="34" charset="-122"/>
                <a:ea typeface="微软雅黑" panose="020B0503020204020204" pitchFamily="34" charset="-122"/>
              </a:rPr>
              <a:t> Driver library of instrument</a:t>
            </a:r>
          </a:p>
        </p:txBody>
      </p:sp>
      <p:pic>
        <p:nvPicPr>
          <p:cNvPr id="9" name="图片 8"/>
          <p:cNvPicPr>
            <a:picLocks noChangeAspect="1"/>
          </p:cNvPicPr>
          <p:nvPr/>
        </p:nvPicPr>
        <p:blipFill>
          <a:blip r:embed="rId3"/>
          <a:stretch>
            <a:fillRect/>
          </a:stretch>
        </p:blipFill>
        <p:spPr>
          <a:xfrm>
            <a:off x="666712" y="1529541"/>
            <a:ext cx="4492672" cy="5015075"/>
          </a:xfrm>
          <a:prstGeom prst="rect">
            <a:avLst/>
          </a:prstGeom>
        </p:spPr>
      </p:pic>
      <p:pic>
        <p:nvPicPr>
          <p:cNvPr id="10" name="图片 9"/>
          <p:cNvPicPr>
            <a:picLocks noChangeAspect="1"/>
          </p:cNvPicPr>
          <p:nvPr/>
        </p:nvPicPr>
        <p:blipFill>
          <a:blip r:embed="rId4"/>
          <a:stretch>
            <a:fillRect/>
          </a:stretch>
        </p:blipFill>
        <p:spPr>
          <a:xfrm>
            <a:off x="7730496" y="1059774"/>
            <a:ext cx="4368753" cy="4374821"/>
          </a:xfrm>
          <a:prstGeom prst="rect">
            <a:avLst/>
          </a:prstGeom>
        </p:spPr>
      </p:pic>
    </p:spTree>
    <p:extLst>
      <p:ext uri="{BB962C8B-B14F-4D97-AF65-F5344CB8AC3E}">
        <p14:creationId xmlns:p14="http://schemas.microsoft.com/office/powerpoint/2010/main" val="2362304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011912"/>
            <a:ext cx="10972800" cy="4840303"/>
          </a:xfrm>
        </p:spPr>
        <p:txBody>
          <a:bodyPr/>
          <a:lstStyle/>
          <a:p>
            <a:r>
              <a:rPr lang="en-US" altLang="zh-CN" dirty="0"/>
              <a:t>RF performance testing—system development</a:t>
            </a:r>
            <a:endParaRPr lang="zh-CN" altLang="en-US" dirty="0"/>
          </a:p>
        </p:txBody>
      </p:sp>
      <p:sp>
        <p:nvSpPr>
          <p:cNvPr id="3" name="灯片编号占位符 2"/>
          <p:cNvSpPr>
            <a:spLocks noGrp="1"/>
          </p:cNvSpPr>
          <p:nvPr>
            <p:ph type="sldNum" sz="quarter" idx="12"/>
          </p:nvPr>
        </p:nvSpPr>
        <p:spPr/>
        <p:txBody>
          <a:bodyPr/>
          <a:lstStyle/>
          <a:p>
            <a:fld id="{098B4EB0-06CE-481E-B32B-52DF58230A15}" type="slidenum">
              <a:rPr lang="zh-CN" altLang="en-US" smtClean="0">
                <a:solidFill>
                  <a:prstClr val="black">
                    <a:tint val="75000"/>
                  </a:prstClr>
                </a:solidFill>
              </a:rPr>
              <a:pPr/>
              <a:t>15</a:t>
            </a:fld>
            <a:endParaRPr lang="zh-CN" altLang="en-US" dirty="0">
              <a:solidFill>
                <a:prstClr val="black">
                  <a:tint val="75000"/>
                </a:prstClr>
              </a:solidFill>
            </a:endParaRPr>
          </a:p>
        </p:txBody>
      </p:sp>
      <p:sp>
        <p:nvSpPr>
          <p:cNvPr id="4" name="标题 3"/>
          <p:cNvSpPr>
            <a:spLocks noGrp="1"/>
          </p:cNvSpPr>
          <p:nvPr>
            <p:ph type="title"/>
          </p:nvPr>
        </p:nvSpPr>
        <p:spPr/>
        <p:txBody>
          <a:bodyPr/>
          <a:lstStyle/>
          <a:p>
            <a:r>
              <a:rPr lang="en-US" altLang="zh-CN" dirty="0"/>
              <a:t>Automated test system for the AFE board</a:t>
            </a:r>
            <a:endParaRPr lang="zh-CN" altLang="en-US" dirty="0"/>
          </a:p>
        </p:txBody>
      </p:sp>
      <p:pic>
        <p:nvPicPr>
          <p:cNvPr id="6" name="图片 5"/>
          <p:cNvPicPr/>
          <p:nvPr/>
        </p:nvPicPr>
        <p:blipFill rotWithShape="1">
          <a:blip r:embed="rId2"/>
          <a:srcRect t="44754"/>
          <a:stretch/>
        </p:blipFill>
        <p:spPr>
          <a:xfrm>
            <a:off x="5293921" y="1784749"/>
            <a:ext cx="4018339" cy="2693141"/>
          </a:xfrm>
          <a:prstGeom prst="rect">
            <a:avLst/>
          </a:prstGeom>
        </p:spPr>
      </p:pic>
      <p:pic>
        <p:nvPicPr>
          <p:cNvPr id="9" name="图片 8"/>
          <p:cNvPicPr>
            <a:picLocks noChangeAspect="1"/>
          </p:cNvPicPr>
          <p:nvPr/>
        </p:nvPicPr>
        <p:blipFill>
          <a:blip r:embed="rId3"/>
          <a:stretch>
            <a:fillRect/>
          </a:stretch>
        </p:blipFill>
        <p:spPr>
          <a:xfrm>
            <a:off x="9829899" y="2216262"/>
            <a:ext cx="1665754" cy="2530914"/>
          </a:xfrm>
          <a:prstGeom prst="rect">
            <a:avLst/>
          </a:prstGeom>
        </p:spPr>
      </p:pic>
      <p:sp>
        <p:nvSpPr>
          <p:cNvPr id="7" name="矩形 6"/>
          <p:cNvSpPr/>
          <p:nvPr/>
        </p:nvSpPr>
        <p:spPr>
          <a:xfrm>
            <a:off x="9552384" y="1659307"/>
            <a:ext cx="2061805" cy="369332"/>
          </a:xfrm>
          <a:prstGeom prst="rect">
            <a:avLst/>
          </a:prstGeom>
        </p:spPr>
        <p:txBody>
          <a:bodyPr wrap="square">
            <a:spAutoFit/>
          </a:bodyPr>
          <a:lstStyle/>
          <a:p>
            <a:r>
              <a:rPr lang="en-US" altLang="zh-CN" dirty="0">
                <a:latin typeface="微软雅黑" panose="020B0503020204020204" pitchFamily="34" charset="-122"/>
                <a:ea typeface="微软雅黑" panose="020B0503020204020204" pitchFamily="34" charset="-122"/>
              </a:rPr>
              <a:t>Calibration data</a:t>
            </a:r>
            <a:endParaRPr lang="zh-CN" altLang="en-US"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585383" y="4630491"/>
            <a:ext cx="3435413"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rPr>
              <a:t>RF performance testing stand</a:t>
            </a:r>
            <a:endParaRPr lang="zh-CN" altLang="en-US" sz="16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119336" y="4477890"/>
            <a:ext cx="4879141" cy="2031325"/>
          </a:xfrm>
          <a:prstGeom prst="rect">
            <a:avLst/>
          </a:prstGeom>
          <a:noFill/>
        </p:spPr>
        <p:txBody>
          <a:bodyPr wrap="square" rtlCol="0">
            <a:spAutoFit/>
          </a:bodyPr>
          <a:lstStyle/>
          <a:p>
            <a:r>
              <a:rPr lang="en-US" altLang="zh-CN" dirty="0">
                <a:latin typeface="微软雅黑" panose="020B0503020204020204" pitchFamily="34" charset="-122"/>
                <a:ea typeface="微软雅黑" panose="020B0503020204020204" pitchFamily="34" charset="-122"/>
              </a:rPr>
              <a:t>To be tested</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marL="342900" indent="-342900">
              <a:buFont typeface="+mj-lt"/>
              <a:buAutoNum type="arabicPeriod"/>
            </a:pPr>
            <a:r>
              <a:rPr lang="en-US" altLang="zh-CN" dirty="0">
                <a:latin typeface="微软雅黑" panose="020B0503020204020204" pitchFamily="34" charset="-122"/>
                <a:ea typeface="微软雅黑" panose="020B0503020204020204" pitchFamily="34" charset="-122"/>
              </a:rPr>
              <a:t>AFE channel filter performance (S21 parameter)</a:t>
            </a:r>
          </a:p>
          <a:p>
            <a:pPr marL="342900" indent="-342900">
              <a:buFont typeface="+mj-lt"/>
              <a:buAutoNum type="arabicPeriod"/>
            </a:pPr>
            <a:r>
              <a:rPr lang="en-US" altLang="zh-CN" dirty="0">
                <a:latin typeface="微软雅黑" panose="020B0503020204020204" pitchFamily="34" charset="-122"/>
                <a:ea typeface="微软雅黑" panose="020B0503020204020204" pitchFamily="34" charset="-122"/>
              </a:rPr>
              <a:t>AFE saturation performance (power scan parameters)</a:t>
            </a:r>
          </a:p>
          <a:p>
            <a:pPr marL="342900" indent="-342900">
              <a:buFont typeface="+mj-lt"/>
              <a:buAutoNum type="arabicPeriod"/>
            </a:pPr>
            <a:r>
              <a:rPr lang="en-US" altLang="zh-CN" dirty="0">
                <a:latin typeface="微软雅黑" panose="020B0503020204020204" pitchFamily="34" charset="-122"/>
                <a:ea typeface="微软雅黑" panose="020B0503020204020204" pitchFamily="34" charset="-122"/>
              </a:rPr>
              <a:t>AFE group delay</a:t>
            </a:r>
          </a:p>
          <a:p>
            <a:pPr marL="342900" indent="-342900">
              <a:buFont typeface="+mj-lt"/>
              <a:buAutoNum type="arabicPeriod"/>
            </a:pPr>
            <a:r>
              <a:rPr lang="en-US" altLang="zh-CN" dirty="0">
                <a:latin typeface="微软雅黑" panose="020B0503020204020204" pitchFamily="34" charset="-122"/>
                <a:ea typeface="微软雅黑" panose="020B0503020204020204" pitchFamily="34" charset="-122"/>
              </a:rPr>
              <a:t>AFE voltage standing wave ratio</a:t>
            </a:r>
          </a:p>
        </p:txBody>
      </p:sp>
      <p:pic>
        <p:nvPicPr>
          <p:cNvPr id="14" name="图片 13"/>
          <p:cNvPicPr>
            <a:picLocks noChangeAspect="1"/>
          </p:cNvPicPr>
          <p:nvPr/>
        </p:nvPicPr>
        <p:blipFill>
          <a:blip r:embed="rId4"/>
          <a:stretch>
            <a:fillRect/>
          </a:stretch>
        </p:blipFill>
        <p:spPr>
          <a:xfrm>
            <a:off x="757943" y="1846930"/>
            <a:ext cx="4387635" cy="2568781"/>
          </a:xfrm>
          <a:prstGeom prst="rect">
            <a:avLst/>
          </a:prstGeom>
        </p:spPr>
      </p:pic>
      <p:pic>
        <p:nvPicPr>
          <p:cNvPr id="8" name="图片 7"/>
          <p:cNvPicPr>
            <a:picLocks noChangeAspect="1"/>
          </p:cNvPicPr>
          <p:nvPr/>
        </p:nvPicPr>
        <p:blipFill>
          <a:blip r:embed="rId5"/>
          <a:stretch>
            <a:fillRect/>
          </a:stretch>
        </p:blipFill>
        <p:spPr>
          <a:xfrm>
            <a:off x="5085224" y="5112635"/>
            <a:ext cx="5745581" cy="1560808"/>
          </a:xfrm>
          <a:prstGeom prst="rect">
            <a:avLst/>
          </a:prstGeom>
        </p:spPr>
      </p:pic>
    </p:spTree>
    <p:extLst>
      <p:ext uri="{BB962C8B-B14F-4D97-AF65-F5344CB8AC3E}">
        <p14:creationId xmlns:p14="http://schemas.microsoft.com/office/powerpoint/2010/main" val="2808099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38316" y="1008848"/>
            <a:ext cx="10972800" cy="4840303"/>
          </a:xfrm>
        </p:spPr>
        <p:txBody>
          <a:bodyPr>
            <a:normAutofit/>
          </a:bodyPr>
          <a:lstStyle/>
          <a:p>
            <a:r>
              <a:rPr lang="en-US" altLang="zh-CN" sz="2000" dirty="0"/>
              <a:t>Testing of RF performance - software flow and algorithms</a:t>
            </a:r>
            <a:endParaRPr lang="zh-CN" altLang="en-US" sz="2000" dirty="0"/>
          </a:p>
        </p:txBody>
      </p:sp>
      <p:sp>
        <p:nvSpPr>
          <p:cNvPr id="3" name="灯片编号占位符 2"/>
          <p:cNvSpPr>
            <a:spLocks noGrp="1"/>
          </p:cNvSpPr>
          <p:nvPr>
            <p:ph type="sldNum" sz="quarter" idx="12"/>
          </p:nvPr>
        </p:nvSpPr>
        <p:spPr/>
        <p:txBody>
          <a:bodyPr/>
          <a:lstStyle/>
          <a:p>
            <a:fld id="{098B4EB0-06CE-481E-B32B-52DF58230A15}" type="slidenum">
              <a:rPr lang="zh-CN" altLang="en-US" smtClean="0">
                <a:solidFill>
                  <a:prstClr val="black">
                    <a:tint val="75000"/>
                  </a:prstClr>
                </a:solidFill>
              </a:rPr>
              <a:pPr/>
              <a:t>16</a:t>
            </a:fld>
            <a:endParaRPr lang="zh-CN" altLang="en-US" dirty="0">
              <a:solidFill>
                <a:prstClr val="black">
                  <a:tint val="75000"/>
                </a:prstClr>
              </a:solidFill>
            </a:endParaRPr>
          </a:p>
        </p:txBody>
      </p:sp>
      <p:sp>
        <p:nvSpPr>
          <p:cNvPr id="4" name="标题 3"/>
          <p:cNvSpPr>
            <a:spLocks noGrp="1"/>
          </p:cNvSpPr>
          <p:nvPr>
            <p:ph type="title"/>
          </p:nvPr>
        </p:nvSpPr>
        <p:spPr/>
        <p:txBody>
          <a:bodyPr/>
          <a:lstStyle/>
          <a:p>
            <a:r>
              <a:rPr lang="en-US" altLang="zh-CN" dirty="0"/>
              <a:t>Automated test system for the AFE board</a:t>
            </a:r>
            <a:endParaRPr lang="zh-CN" altLang="en-US" dirty="0"/>
          </a:p>
        </p:txBody>
      </p:sp>
      <p:pic>
        <p:nvPicPr>
          <p:cNvPr id="5" name="图片 4"/>
          <p:cNvPicPr>
            <a:picLocks noChangeAspect="1"/>
          </p:cNvPicPr>
          <p:nvPr/>
        </p:nvPicPr>
        <p:blipFill>
          <a:blip r:embed="rId2"/>
          <a:stretch>
            <a:fillRect/>
          </a:stretch>
        </p:blipFill>
        <p:spPr>
          <a:xfrm>
            <a:off x="213961" y="1574440"/>
            <a:ext cx="4050334" cy="4495627"/>
          </a:xfrm>
          <a:prstGeom prst="rect">
            <a:avLst/>
          </a:prstGeom>
        </p:spPr>
      </p:pic>
      <p:pic>
        <p:nvPicPr>
          <p:cNvPr id="6" name="图片 5"/>
          <p:cNvPicPr/>
          <p:nvPr/>
        </p:nvPicPr>
        <p:blipFill>
          <a:blip r:embed="rId3"/>
          <a:stretch>
            <a:fillRect/>
          </a:stretch>
        </p:blipFill>
        <p:spPr>
          <a:xfrm>
            <a:off x="4264295" y="1480280"/>
            <a:ext cx="4697327" cy="3606525"/>
          </a:xfrm>
          <a:prstGeom prst="rect">
            <a:avLst/>
          </a:prstGeom>
        </p:spPr>
      </p:pic>
      <p:pic>
        <p:nvPicPr>
          <p:cNvPr id="7" name="图片 6"/>
          <p:cNvPicPr/>
          <p:nvPr/>
        </p:nvPicPr>
        <p:blipFill>
          <a:blip r:embed="rId4"/>
          <a:stretch>
            <a:fillRect/>
          </a:stretch>
        </p:blipFill>
        <p:spPr>
          <a:xfrm>
            <a:off x="8737600" y="4013586"/>
            <a:ext cx="3480285" cy="2104218"/>
          </a:xfrm>
          <a:prstGeom prst="rect">
            <a:avLst/>
          </a:prstGeom>
        </p:spPr>
      </p:pic>
      <p:sp>
        <p:nvSpPr>
          <p:cNvPr id="8" name="矩形 7"/>
          <p:cNvSpPr/>
          <p:nvPr/>
        </p:nvSpPr>
        <p:spPr>
          <a:xfrm>
            <a:off x="213961" y="6204270"/>
            <a:ext cx="4591193" cy="369332"/>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User configuration interface of software</a:t>
            </a:r>
            <a:endParaRPr lang="zh-CN" altLang="en-US" dirty="0"/>
          </a:p>
        </p:txBody>
      </p:sp>
      <p:sp>
        <p:nvSpPr>
          <p:cNvPr id="9" name="矩形 8"/>
          <p:cNvSpPr/>
          <p:nvPr/>
        </p:nvSpPr>
        <p:spPr>
          <a:xfrm>
            <a:off x="8328248" y="6320583"/>
            <a:ext cx="4031096" cy="369332"/>
          </a:xfrm>
          <a:prstGeom prst="rect">
            <a:avLst/>
          </a:prstGeom>
        </p:spPr>
        <p:txBody>
          <a:bodyPr wrap="square">
            <a:spAutoFit/>
          </a:bodyPr>
          <a:lstStyle/>
          <a:p>
            <a:r>
              <a:rPr lang="en-US" altLang="zh-CN" dirty="0">
                <a:latin typeface="微软雅黑" panose="020B0503020204020204" pitchFamily="34" charset="-122"/>
                <a:ea typeface="微软雅黑" panose="020B0503020204020204" pitchFamily="34" charset="-122"/>
              </a:rPr>
              <a:t>Measuring 1dB compression point </a:t>
            </a:r>
            <a:endParaRPr lang="zh-CN" altLang="en-US" dirty="0">
              <a:latin typeface="微软雅黑" panose="020B0503020204020204" pitchFamily="34" charset="-122"/>
              <a:ea typeface="微软雅黑" panose="020B0503020204020204" pitchFamily="34" charset="-122"/>
            </a:endParaRPr>
          </a:p>
        </p:txBody>
      </p:sp>
      <p:sp>
        <p:nvSpPr>
          <p:cNvPr id="10" name="矩形 9"/>
          <p:cNvSpPr/>
          <p:nvPr/>
        </p:nvSpPr>
        <p:spPr>
          <a:xfrm>
            <a:off x="4267709" y="5065695"/>
            <a:ext cx="4727084" cy="369332"/>
          </a:xfrm>
          <a:prstGeom prst="rect">
            <a:avLst/>
          </a:prstGeom>
        </p:spPr>
        <p:txBody>
          <a:bodyPr wrap="square">
            <a:spAutoFit/>
          </a:bodyPr>
          <a:lstStyle/>
          <a:p>
            <a:r>
              <a:rPr lang="en-US" altLang="zh-CN" dirty="0">
                <a:latin typeface="微软雅黑" panose="020B0503020204020204" pitchFamily="34" charset="-122"/>
                <a:ea typeface="微软雅黑" panose="020B0503020204020204" pitchFamily="34" charset="-122"/>
              </a:rPr>
              <a:t>AFE automatic test software flowchart</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9287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3A204FE-409B-4CD9-934D-E2E8B8DD64D6}"/>
              </a:ext>
            </a:extLst>
          </p:cNvPr>
          <p:cNvSpPr>
            <a:spLocks noGrp="1"/>
          </p:cNvSpPr>
          <p:nvPr>
            <p:ph idx="1"/>
          </p:nvPr>
        </p:nvSpPr>
        <p:spPr>
          <a:xfrm>
            <a:off x="5807968" y="4509856"/>
            <a:ext cx="6552728" cy="4696287"/>
          </a:xfrm>
        </p:spPr>
        <p:txBody>
          <a:bodyPr/>
          <a:lstStyle/>
          <a:p>
            <a:r>
              <a:rPr lang="en-US" altLang="zh-CN" sz="2400" dirty="0"/>
              <a:t>The issues should be addressed in the EDR</a:t>
            </a:r>
          </a:p>
          <a:p>
            <a:pPr lvl="1"/>
            <a:r>
              <a:rPr lang="en-US" altLang="zh-CN" sz="1800" dirty="0"/>
              <a:t>Radiation-resistant components- ADCs and FPGAs</a:t>
            </a:r>
          </a:p>
          <a:p>
            <a:pPr lvl="1"/>
            <a:r>
              <a:rPr lang="en-US" altLang="zh-CN" sz="1800" dirty="0"/>
              <a:t>Highly reliable wireless transmission protocol</a:t>
            </a:r>
          </a:p>
          <a:p>
            <a:pPr lvl="1"/>
            <a:r>
              <a:rPr lang="en-US" altLang="zh-CN" sz="1800" dirty="0"/>
              <a:t>Necessary radiation shielding</a:t>
            </a:r>
          </a:p>
          <a:p>
            <a:pPr lvl="1"/>
            <a:r>
              <a:rPr lang="en-US" altLang="zh-CN" sz="1800" dirty="0"/>
              <a:t>……</a:t>
            </a:r>
            <a:endParaRPr lang="zh-CN" altLang="en-US" sz="1800" dirty="0"/>
          </a:p>
        </p:txBody>
      </p:sp>
      <p:sp>
        <p:nvSpPr>
          <p:cNvPr id="3" name="标题 2">
            <a:extLst>
              <a:ext uri="{FF2B5EF4-FFF2-40B4-BE49-F238E27FC236}">
                <a16:creationId xmlns:a16="http://schemas.microsoft.com/office/drawing/2014/main" id="{5A4A792D-AE71-4CDE-AC94-E7C6950ACE20}"/>
              </a:ext>
            </a:extLst>
          </p:cNvPr>
          <p:cNvSpPr>
            <a:spLocks noGrp="1"/>
          </p:cNvSpPr>
          <p:nvPr>
            <p:ph type="title"/>
          </p:nvPr>
        </p:nvSpPr>
        <p:spPr/>
        <p:txBody>
          <a:bodyPr/>
          <a:lstStyle/>
          <a:p>
            <a:r>
              <a:rPr lang="en-US" altLang="zh-CN" dirty="0"/>
              <a:t>The wireless data transmission of BPM</a:t>
            </a:r>
            <a:endParaRPr lang="zh-CN" altLang="en-US" dirty="0"/>
          </a:p>
        </p:txBody>
      </p:sp>
      <p:sp>
        <p:nvSpPr>
          <p:cNvPr id="4" name="页脚占位符 3">
            <a:extLst>
              <a:ext uri="{FF2B5EF4-FFF2-40B4-BE49-F238E27FC236}">
                <a16:creationId xmlns:a16="http://schemas.microsoft.com/office/drawing/2014/main" id="{E5CAD2D1-03C7-4EFB-9408-FDAE362DB191}"/>
              </a:ext>
            </a:extLst>
          </p:cNvPr>
          <p:cNvSpPr>
            <a:spLocks noGrp="1"/>
          </p:cNvSpPr>
          <p:nvPr>
            <p:ph type="ftr" sz="quarter" idx="11"/>
          </p:nvPr>
        </p:nvSpPr>
        <p:spPr/>
        <p:txBody>
          <a:bodyPr/>
          <a:lstStyle/>
          <a:p>
            <a:r>
              <a:rPr lang="en-US" altLang="zh-CN" dirty="0"/>
              <a:t>IAS Program on High Energy Physics</a:t>
            </a:r>
          </a:p>
        </p:txBody>
      </p:sp>
      <p:sp>
        <p:nvSpPr>
          <p:cNvPr id="5" name="灯片编号占位符 4">
            <a:extLst>
              <a:ext uri="{FF2B5EF4-FFF2-40B4-BE49-F238E27FC236}">
                <a16:creationId xmlns:a16="http://schemas.microsoft.com/office/drawing/2014/main" id="{6BF5DD6C-B561-4233-B6A4-3B3EACC4EEEA}"/>
              </a:ext>
            </a:extLst>
          </p:cNvPr>
          <p:cNvSpPr>
            <a:spLocks noGrp="1"/>
          </p:cNvSpPr>
          <p:nvPr>
            <p:ph type="sldNum" sz="quarter" idx="12"/>
          </p:nvPr>
        </p:nvSpPr>
        <p:spPr/>
        <p:txBody>
          <a:bodyPr/>
          <a:lstStyle/>
          <a:p>
            <a:fld id="{F15E9139-A00B-4B2A-98A6-095DC08F1345}" type="slidenum">
              <a:rPr lang="zh-CN" altLang="en-US" smtClean="0"/>
              <a:pPr/>
              <a:t>17</a:t>
            </a:fld>
            <a:endParaRPr lang="zh-CN" altLang="en-US"/>
          </a:p>
        </p:txBody>
      </p:sp>
      <p:pic>
        <p:nvPicPr>
          <p:cNvPr id="7" name="图片 6">
            <a:extLst>
              <a:ext uri="{FF2B5EF4-FFF2-40B4-BE49-F238E27FC236}">
                <a16:creationId xmlns:a16="http://schemas.microsoft.com/office/drawing/2014/main" id="{C0F42E23-2392-4427-82E3-2CB1D3A0F946}"/>
              </a:ext>
            </a:extLst>
          </p:cNvPr>
          <p:cNvPicPr>
            <a:picLocks noChangeAspect="1"/>
          </p:cNvPicPr>
          <p:nvPr/>
        </p:nvPicPr>
        <p:blipFill>
          <a:blip r:embed="rId3"/>
          <a:stretch>
            <a:fillRect/>
          </a:stretch>
        </p:blipFill>
        <p:spPr>
          <a:xfrm>
            <a:off x="1991544" y="1033728"/>
            <a:ext cx="7008013" cy="3501856"/>
          </a:xfrm>
          <a:prstGeom prst="rect">
            <a:avLst/>
          </a:prstGeom>
        </p:spPr>
      </p:pic>
      <p:sp>
        <p:nvSpPr>
          <p:cNvPr id="8" name="内容占位符 1">
            <a:extLst>
              <a:ext uri="{FF2B5EF4-FFF2-40B4-BE49-F238E27FC236}">
                <a16:creationId xmlns:a16="http://schemas.microsoft.com/office/drawing/2014/main" id="{933E60D3-0EC7-445F-903C-34E95C8E1C83}"/>
              </a:ext>
            </a:extLst>
          </p:cNvPr>
          <p:cNvSpPr txBox="1">
            <a:spLocks/>
          </p:cNvSpPr>
          <p:nvPr/>
        </p:nvSpPr>
        <p:spPr>
          <a:xfrm>
            <a:off x="-47924" y="4628783"/>
            <a:ext cx="6096298" cy="1935096"/>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400" dirty="0"/>
              <a:t>Necessary modification in BPM electronics</a:t>
            </a:r>
          </a:p>
          <a:p>
            <a:pPr lvl="1"/>
            <a:r>
              <a:rPr lang="en-US" altLang="zh-CN" sz="1900" dirty="0"/>
              <a:t>ADC and data process are placing close to the detector </a:t>
            </a:r>
          </a:p>
          <a:p>
            <a:pPr lvl="1"/>
            <a:r>
              <a:rPr lang="en-US" altLang="zh-CN" sz="1900" dirty="0"/>
              <a:t>Add wireless transmission module</a:t>
            </a:r>
          </a:p>
          <a:p>
            <a:pPr lvl="1"/>
            <a:r>
              <a:rPr lang="en-US" altLang="zh-CN" sz="1900" dirty="0"/>
              <a:t>The timing system needs to be improved according to the requirements</a:t>
            </a:r>
          </a:p>
        </p:txBody>
      </p:sp>
    </p:spTree>
    <p:extLst>
      <p:ext uri="{BB962C8B-B14F-4D97-AF65-F5344CB8AC3E}">
        <p14:creationId xmlns:p14="http://schemas.microsoft.com/office/powerpoint/2010/main" val="1189786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0FF2A3B2-9291-46D3-AEB7-06E7BE04B14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25" name="图片 2">
            <a:extLst>
              <a:ext uri="{FF2B5EF4-FFF2-40B4-BE49-F238E27FC236}">
                <a16:creationId xmlns:a16="http://schemas.microsoft.com/office/drawing/2014/main" id="{9364C4A4-5AFB-4C5C-87A6-D5077D4225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819" y="1363653"/>
            <a:ext cx="3628587" cy="325698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a:extLst>
              <a:ext uri="{FF2B5EF4-FFF2-40B4-BE49-F238E27FC236}">
                <a16:creationId xmlns:a16="http://schemas.microsoft.com/office/drawing/2014/main" id="{3FA52D1C-1053-4755-B84B-28F5FC2D6FBC}"/>
              </a:ext>
            </a:extLst>
          </p:cNvPr>
          <p:cNvSpPr>
            <a:spLocks noChangeArrowheads="1"/>
          </p:cNvSpPr>
          <p:nvPr/>
        </p:nvSpPr>
        <p:spPr bwMode="auto">
          <a:xfrm>
            <a:off x="7506993" y="4620638"/>
            <a:ext cx="39408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Schematic of locations of the synchrotron light diagnostic beamlines</a:t>
            </a:r>
            <a:endParaRPr kumimoji="0" lang="en-US" altLang="zh-CN" sz="3600" b="0" i="0" u="none" strike="noStrike" cap="none" normalizeH="0" baseline="0" dirty="0">
              <a:ln>
                <a:noFill/>
              </a:ln>
              <a:solidFill>
                <a:schemeClr val="tx1"/>
              </a:solidFill>
              <a:effectLst/>
              <a:latin typeface="Arial" panose="020B0604020202020204" pitchFamily="34" charset="0"/>
            </a:endParaRPr>
          </a:p>
        </p:txBody>
      </p:sp>
      <p:sp>
        <p:nvSpPr>
          <p:cNvPr id="2" name="标题 1">
            <a:extLst>
              <a:ext uri="{FF2B5EF4-FFF2-40B4-BE49-F238E27FC236}">
                <a16:creationId xmlns:a16="http://schemas.microsoft.com/office/drawing/2014/main" id="{12953BA7-1EA2-406F-A0A8-8DC0455CA6D0}"/>
              </a:ext>
            </a:extLst>
          </p:cNvPr>
          <p:cNvSpPr>
            <a:spLocks noGrp="1"/>
          </p:cNvSpPr>
          <p:nvPr>
            <p:ph type="title"/>
          </p:nvPr>
        </p:nvSpPr>
        <p:spPr/>
        <p:txBody>
          <a:bodyPr>
            <a:normAutofit/>
          </a:bodyPr>
          <a:lstStyle/>
          <a:p>
            <a:r>
              <a:rPr lang="en-US" altLang="zh-CN" dirty="0"/>
              <a:t>CEPC beam diagnostic with synchrotron light</a:t>
            </a:r>
            <a:endParaRPr lang="zh-CN" altLang="en-US" dirty="0"/>
          </a:p>
        </p:txBody>
      </p:sp>
      <p:sp>
        <p:nvSpPr>
          <p:cNvPr id="3" name="内容占位符 2">
            <a:extLst>
              <a:ext uri="{FF2B5EF4-FFF2-40B4-BE49-F238E27FC236}">
                <a16:creationId xmlns:a16="http://schemas.microsoft.com/office/drawing/2014/main" id="{ADC3214E-EDBB-43CB-BE18-347D44443508}"/>
              </a:ext>
            </a:extLst>
          </p:cNvPr>
          <p:cNvSpPr>
            <a:spLocks noGrp="1"/>
          </p:cNvSpPr>
          <p:nvPr>
            <p:ph idx="1"/>
          </p:nvPr>
        </p:nvSpPr>
        <p:spPr>
          <a:xfrm>
            <a:off x="-24680" y="1363653"/>
            <a:ext cx="7992888" cy="4840303"/>
          </a:xfrm>
        </p:spPr>
        <p:txBody>
          <a:bodyPr/>
          <a:lstStyle/>
          <a:p>
            <a:r>
              <a:rPr lang="en-US" altLang="zh-CN" b="1" dirty="0">
                <a:latin typeface="Times New Roman" panose="02020603050405020304" pitchFamily="18" charset="0"/>
                <a:cs typeface="Times New Roman" panose="02020603050405020304" pitchFamily="18" charset="0"/>
              </a:rPr>
              <a:t>Synchrotron light diagnostic beamlines (SLDB)</a:t>
            </a:r>
          </a:p>
          <a:p>
            <a:pPr lvl="1"/>
            <a:r>
              <a:rPr lang="en-US" altLang="zh-CN" dirty="0"/>
              <a:t>SLDB-E is located at the northwest, while SLDB-P located at the northeast.</a:t>
            </a:r>
          </a:p>
          <a:p>
            <a:pPr lvl="1"/>
            <a:r>
              <a:rPr lang="en-US" altLang="zh-CN" dirty="0"/>
              <a:t>Each beamline has two port for x-ray and visible light extraction.  </a:t>
            </a:r>
          </a:p>
          <a:p>
            <a:pPr lvl="1"/>
            <a:r>
              <a:rPr lang="en-US" altLang="zh-CN" dirty="0"/>
              <a:t>X-ray port is used for transverse beam sizes measurement.</a:t>
            </a:r>
          </a:p>
          <a:p>
            <a:pPr lvl="1"/>
            <a:r>
              <a:rPr lang="en-US" altLang="zh-CN" dirty="0"/>
              <a:t>Visible light port is used for bunch length measurement.</a:t>
            </a:r>
          </a:p>
          <a:p>
            <a:pPr lvl="1"/>
            <a:endParaRPr lang="zh-CN" altLang="en-US" dirty="0"/>
          </a:p>
        </p:txBody>
      </p:sp>
    </p:spTree>
    <p:extLst>
      <p:ext uri="{BB962C8B-B14F-4D97-AF65-F5344CB8AC3E}">
        <p14:creationId xmlns:p14="http://schemas.microsoft.com/office/powerpoint/2010/main" val="2518795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8BB52A6F-B44E-4F35-96A0-ACD08528ED82}"/>
              </a:ext>
            </a:extLst>
          </p:cNvPr>
          <p:cNvSpPr txBox="1"/>
          <p:nvPr/>
        </p:nvSpPr>
        <p:spPr>
          <a:xfrm>
            <a:off x="407368" y="1089974"/>
            <a:ext cx="11305256" cy="5776966"/>
          </a:xfrm>
          <a:prstGeom prst="rect">
            <a:avLst/>
          </a:prstGeom>
          <a:noFill/>
        </p:spPr>
        <p:txBody>
          <a:bodyPr wrap="square" rtlCol="0">
            <a:spAutoFit/>
          </a:bodyPr>
          <a:lstStyle/>
          <a:p>
            <a:pPr marL="342900" lvl="0" indent="-342900">
              <a:lnSpc>
                <a:spcPct val="110000"/>
              </a:lnSpc>
              <a:spcAft>
                <a:spcPts val="1000"/>
              </a:spcAft>
              <a:buClr>
                <a:srgbClr val="FFC000"/>
              </a:buClr>
              <a:buSzPct val="80000"/>
              <a:buFont typeface="Wingdings" pitchFamily="2" charset="2"/>
              <a:buChar char="n"/>
            </a:pPr>
            <a:r>
              <a:rPr lang="en-US" altLang="zh-CN" sz="2800" b="1" dirty="0">
                <a:solidFill>
                  <a:prstClr val="black"/>
                </a:solidFill>
                <a:latin typeface="Times New Roman" panose="02020603050405020304" pitchFamily="18" charset="0"/>
                <a:ea typeface="微软雅黑" pitchFamily="34" charset="-122"/>
                <a:cs typeface="Times New Roman" panose="02020603050405020304" pitchFamily="18" charset="0"/>
              </a:rPr>
              <a:t>Visible light extraction mirror</a:t>
            </a:r>
          </a:p>
          <a:p>
            <a:pPr marL="534988" lvl="1" indent="-266700">
              <a:buFont typeface="Wingdings" panose="05000000000000000000" pitchFamily="2" charset="2"/>
              <a:buChar char="u"/>
            </a:pPr>
            <a:r>
              <a:rPr lang="en-US" altLang="zh-CN" dirty="0">
                <a:latin typeface="Times New Roman" panose="02020603050405020304" pitchFamily="18" charset="0"/>
                <a:ea typeface="Times New Roman" panose="02020603050405020304" pitchFamily="18" charset="0"/>
                <a:cs typeface="Times New Roman" panose="02020603050405020304" pitchFamily="18" charset="0"/>
              </a:rPr>
              <a:t>Visible light is used for bunch length measurement with streak camera.</a:t>
            </a:r>
            <a:endParaRPr lang="en-US" altLang="zh-CN"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34988" lvl="1" indent="-266700">
              <a:buFont typeface="Wingdings" panose="05000000000000000000" pitchFamily="2" charset="2"/>
              <a:buChar char="u"/>
            </a:pPr>
            <a:r>
              <a:rPr lang="en-US" altLang="zh-CN" dirty="0">
                <a:effectLst/>
                <a:latin typeface="Times New Roman" panose="02020603050405020304" pitchFamily="18" charset="0"/>
                <a:ea typeface="Times New Roman" panose="02020603050405020304" pitchFamily="18" charset="0"/>
                <a:cs typeface="Times New Roman" panose="02020603050405020304" pitchFamily="18" charset="0"/>
              </a:rPr>
              <a:t>SR power from dipole is about 4.7kW/</a:t>
            </a:r>
            <a:r>
              <a:rPr lang="en-US" altLang="zh-CN" dirty="0" err="1">
                <a:effectLst/>
                <a:latin typeface="Times New Roman" panose="02020603050405020304" pitchFamily="18" charset="0"/>
                <a:ea typeface="Times New Roman" panose="02020603050405020304" pitchFamily="18" charset="0"/>
                <a:cs typeface="Times New Roman" panose="02020603050405020304" pitchFamily="18" charset="0"/>
              </a:rPr>
              <a:t>mrad</a:t>
            </a:r>
            <a:r>
              <a:rPr lang="en-US" altLang="zh-CN" dirty="0">
                <a:latin typeface="Times New Roman" panose="02020603050405020304" pitchFamily="18" charset="0"/>
                <a:ea typeface="Times New Roman" panose="02020603050405020304" pitchFamily="18" charset="0"/>
                <a:cs typeface="Times New Roman" panose="02020603050405020304" pitchFamily="18" charset="0"/>
              </a:rPr>
              <a:t>. It’s a huge heat load if extract visible light directly with a mirror. Thermal distortion with current due to incident SR will cause measurement error.</a:t>
            </a:r>
          </a:p>
          <a:p>
            <a:pPr marL="534988" lvl="1" indent="-266700">
              <a:buFont typeface="Wingdings" panose="05000000000000000000" pitchFamily="2" charset="2"/>
              <a:buChar char="u"/>
            </a:pPr>
            <a:r>
              <a:rPr lang="en-US" altLang="zh-CN" dirty="0">
                <a:latin typeface="Times New Roman" panose="02020603050405020304" pitchFamily="18" charset="0"/>
                <a:ea typeface="Times New Roman" panose="02020603050405020304" pitchFamily="18" charset="0"/>
                <a:cs typeface="Times New Roman" panose="02020603050405020304" pitchFamily="18" charset="0"/>
              </a:rPr>
              <a:t>Mirror design and mount, distortion evaluate are key issues for research.</a:t>
            </a:r>
          </a:p>
          <a:p>
            <a:pPr marL="534988" lvl="1" indent="-266700">
              <a:buFont typeface="Wingdings" panose="05000000000000000000" pitchFamily="2" charset="2"/>
              <a:buChar char="u"/>
            </a:pPr>
            <a:endParaRPr lang="en-US" altLang="zh-CN"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10000"/>
              </a:lnSpc>
              <a:spcAft>
                <a:spcPts val="1000"/>
              </a:spcAft>
              <a:buClr>
                <a:srgbClr val="FFC000"/>
              </a:buClr>
              <a:buSzPct val="80000"/>
              <a:buFont typeface="Wingdings" pitchFamily="2" charset="2"/>
              <a:buChar char="n"/>
            </a:pPr>
            <a:r>
              <a:rPr lang="en-US" altLang="zh-CN" sz="2800" b="1" dirty="0">
                <a:solidFill>
                  <a:prstClr val="black"/>
                </a:solidFill>
                <a:latin typeface="Times New Roman" panose="02020603050405020304" pitchFamily="18" charset="0"/>
                <a:ea typeface="微软雅黑" pitchFamily="34" charset="-122"/>
                <a:cs typeface="Times New Roman" panose="02020603050405020304" pitchFamily="18" charset="0"/>
              </a:rPr>
              <a:t>Beam sizes measurement</a:t>
            </a:r>
          </a:p>
          <a:p>
            <a:pPr marL="285750" indent="-17463">
              <a:buFont typeface="Wingdings" panose="05000000000000000000" pitchFamily="2" charset="2"/>
              <a:buChar char="u"/>
            </a:pPr>
            <a:r>
              <a:rPr lang="en-US" altLang="zh-CN" dirty="0">
                <a:latin typeface="Times New Roman" panose="02020603050405020304" pitchFamily="18" charset="0"/>
                <a:cs typeface="Times New Roman" panose="02020603050405020304" pitchFamily="18" charset="0"/>
              </a:rPr>
              <a:t> Vertical beam size is very small approximately several micrometers. Hard x-ray should be used in order to achieve enough resolution.</a:t>
            </a:r>
          </a:p>
          <a:p>
            <a:pPr marL="285750" indent="-17463">
              <a:buFont typeface="Wingdings" panose="05000000000000000000" pitchFamily="2" charset="2"/>
              <a:buChar char="u"/>
            </a:pPr>
            <a:r>
              <a:rPr lang="en-US" altLang="zh-CN" dirty="0">
                <a:latin typeface="Times New Roman" panose="02020603050405020304" pitchFamily="18" charset="0"/>
                <a:cs typeface="Times New Roman" panose="02020603050405020304" pitchFamily="18" charset="0"/>
              </a:rPr>
              <a:t> Bending angle of dipole is also small, considering the radius of beam pipe and the magnets geometry, the nearest optical elements should be placed about 50 meters away from the source point, making measurement more difficult.  X ray interferometer is considered as measurement method.</a:t>
            </a:r>
          </a:p>
          <a:p>
            <a:pPr marL="285750" indent="-17463">
              <a:buFont typeface="Wingdings" panose="05000000000000000000" pitchFamily="2" charset="2"/>
              <a:buChar char="u"/>
            </a:pPr>
            <a:r>
              <a:rPr lang="en-US" altLang="zh-CN" dirty="0">
                <a:latin typeface="Times New Roman" panose="02020603050405020304" pitchFamily="18" charset="0"/>
                <a:cs typeface="Times New Roman" panose="02020603050405020304" pitchFamily="18" charset="0"/>
              </a:rPr>
              <a:t> Design of measurement system, fabrication of x-ray double slit, and design of high resolution x-ray camera are key issues for research.    </a:t>
            </a:r>
          </a:p>
          <a:p>
            <a:pPr lvl="0">
              <a:lnSpc>
                <a:spcPct val="110000"/>
              </a:lnSpc>
              <a:spcAft>
                <a:spcPts val="1000"/>
              </a:spcAft>
              <a:buClr>
                <a:srgbClr val="FFC000"/>
              </a:buClr>
              <a:buSzPct val="80000"/>
            </a:pPr>
            <a:endParaRPr lang="en-US" altLang="zh-CN" sz="2800" b="1" dirty="0">
              <a:solidFill>
                <a:prstClr val="black"/>
              </a:solidFill>
              <a:latin typeface="Times New Roman" panose="02020603050405020304" pitchFamily="18" charset="0"/>
              <a:ea typeface="微软雅黑" pitchFamily="34" charset="-122"/>
              <a:cs typeface="Times New Roman" panose="02020603050405020304" pitchFamily="18" charset="0"/>
            </a:endParaRPr>
          </a:p>
          <a:p>
            <a:pPr marL="268287"/>
            <a:endParaRPr lang="en-US" altLang="zh-CN" dirty="0">
              <a:latin typeface="Times New Roman" panose="02020603050405020304" pitchFamily="18" charset="0"/>
              <a:cs typeface="Times New Roman" panose="02020603050405020304" pitchFamily="18" charset="0"/>
            </a:endParaRPr>
          </a:p>
          <a:p>
            <a:pPr marL="285750" lvl="1" indent="-17463"/>
            <a:endParaRPr lang="en-US" altLang="zh-CN" b="1" dirty="0">
              <a:latin typeface="Times New Roman" panose="02020603050405020304" pitchFamily="18" charset="0"/>
              <a:cs typeface="Times New Roman" panose="02020603050405020304" pitchFamily="18" charset="0"/>
            </a:endParaRPr>
          </a:p>
        </p:txBody>
      </p:sp>
      <p:sp>
        <p:nvSpPr>
          <p:cNvPr id="6" name="标题 1">
            <a:extLst>
              <a:ext uri="{FF2B5EF4-FFF2-40B4-BE49-F238E27FC236}">
                <a16:creationId xmlns:a16="http://schemas.microsoft.com/office/drawing/2014/main" id="{57ABACC0-8B7B-4E90-B2D3-AF6F2EE24836}"/>
              </a:ext>
            </a:extLst>
          </p:cNvPr>
          <p:cNvSpPr>
            <a:spLocks noGrp="1"/>
          </p:cNvSpPr>
          <p:nvPr>
            <p:ph type="title"/>
          </p:nvPr>
        </p:nvSpPr>
        <p:spPr>
          <a:xfrm>
            <a:off x="166664" y="131363"/>
            <a:ext cx="12025336" cy="725470"/>
          </a:xfrm>
        </p:spPr>
        <p:txBody>
          <a:bodyPr>
            <a:normAutofit/>
          </a:bodyPr>
          <a:lstStyle/>
          <a:p>
            <a:r>
              <a:rPr lang="en-US" altLang="zh-CN" dirty="0"/>
              <a:t>The study of synchrotron light based diagnostics in EDR</a:t>
            </a:r>
            <a:endParaRPr lang="zh-CN" altLang="en-US" dirty="0"/>
          </a:p>
        </p:txBody>
      </p:sp>
    </p:spTree>
    <p:extLst>
      <p:ext uri="{BB962C8B-B14F-4D97-AF65-F5344CB8AC3E}">
        <p14:creationId xmlns:p14="http://schemas.microsoft.com/office/powerpoint/2010/main" val="707982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4000" kern="0" dirty="0">
                <a:latin typeface="Arial Black" panose="020B0A04020102020204" pitchFamily="34" charset="0"/>
              </a:rPr>
              <a:t>Content</a:t>
            </a:r>
            <a:endParaRPr lang="zh-CN" altLang="en-US" sz="4000" kern="0" dirty="0">
              <a:latin typeface="Arial Black" panose="020B0A04020102020204" pitchFamily="34" charset="0"/>
            </a:endParaRPr>
          </a:p>
        </p:txBody>
      </p:sp>
      <p:sp>
        <p:nvSpPr>
          <p:cNvPr id="7" name="内容占位符 2"/>
          <p:cNvSpPr txBox="1">
            <a:spLocks/>
          </p:cNvSpPr>
          <p:nvPr/>
        </p:nvSpPr>
        <p:spPr>
          <a:xfrm>
            <a:off x="335360" y="1412776"/>
            <a:ext cx="10578570" cy="474723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The introduction of CEPC beam instrumentation</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Booster and collider ring beam instrumentation </a:t>
            </a:r>
          </a:p>
          <a:p>
            <a:pPr lvl="1">
              <a:lnSpc>
                <a:spcPct val="120000"/>
              </a:lnSpc>
            </a:pPr>
            <a:r>
              <a:rPr lang="en-US" altLang="zh-CN" sz="2000" dirty="0" err="1">
                <a:solidFill>
                  <a:srgbClr val="0000FF"/>
                </a:solidFill>
                <a:latin typeface="Arial" panose="020B0604020202020204" pitchFamily="34" charset="0"/>
                <a:ea typeface="微软雅黑" panose="020B0503020204020204" pitchFamily="34" charset="-122"/>
                <a:cs typeface="Arial" panose="020B0604020202020204" pitchFamily="34" charset="0"/>
              </a:rPr>
              <a:t>Linac</a:t>
            </a: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 and damping ring beam instrumentation </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Instrumentation study in EDR</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Beam position monitor </a:t>
            </a:r>
            <a:r>
              <a:rPr lang="zh-CN" altLang="en-US" sz="2000" dirty="0">
                <a:solidFill>
                  <a:srgbClr val="0000FF"/>
                </a:solidFill>
                <a:latin typeface="Arial" panose="020B0604020202020204" pitchFamily="34" charset="0"/>
                <a:ea typeface="微软雅黑" panose="020B0503020204020204" pitchFamily="34" charset="-122"/>
                <a:cs typeface="Arial" panose="020B0604020202020204" pitchFamily="34" charset="0"/>
              </a:rPr>
              <a:t>（</a:t>
            </a: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BPM</a:t>
            </a:r>
            <a:r>
              <a:rPr lang="zh-CN" altLang="en-US" sz="2000" dirty="0">
                <a:solidFill>
                  <a:srgbClr val="0000FF"/>
                </a:solidFill>
                <a:latin typeface="Arial" panose="020B0604020202020204" pitchFamily="34" charset="0"/>
                <a:ea typeface="微软雅黑" panose="020B0503020204020204" pitchFamily="34" charset="-122"/>
                <a:cs typeface="Arial" panose="020B0604020202020204" pitchFamily="34" charset="0"/>
              </a:rPr>
              <a:t>）</a:t>
            </a: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system</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Beam feedback system</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Synchrotron light based diagnostics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Luminosity tuning system</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16102627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Conceptual solutions of TFB feedback</a:t>
            </a:r>
            <a:endParaRPr lang="zh-CN" altLang="en-US" dirty="0"/>
          </a:p>
        </p:txBody>
      </p:sp>
      <p:sp>
        <p:nvSpPr>
          <p:cNvPr id="3" name="内容占位符 2"/>
          <p:cNvSpPr>
            <a:spLocks noGrp="1"/>
          </p:cNvSpPr>
          <p:nvPr>
            <p:ph idx="1"/>
          </p:nvPr>
        </p:nvSpPr>
        <p:spPr/>
        <p:txBody>
          <a:bodyPr/>
          <a:lstStyle/>
          <a:p>
            <a:r>
              <a:rPr lang="en-US" altLang="zh-CN" dirty="0"/>
              <a:t>Narrow-band feedback  + bunch by bunch feedback</a:t>
            </a:r>
          </a:p>
          <a:p>
            <a:pPr fontAlgn="t"/>
            <a:r>
              <a:rPr lang="zh-CN" altLang="zh-CN" dirty="0"/>
              <a:t>Consider narrow-band feedback, in addition to bunch-by-bunch ones, for specific instabilities such as resistive wall coupled bunch</a:t>
            </a:r>
            <a:r>
              <a:rPr lang="en-US" altLang="zh-CN" dirty="0"/>
              <a:t>. Mode No.</a:t>
            </a:r>
            <a:r>
              <a:rPr lang="en-US" altLang="zh-CN" b="1" dirty="0"/>
              <a:t> </a:t>
            </a:r>
            <a:r>
              <a:rPr lang="en-US" altLang="zh-CN" dirty="0"/>
              <a:t>19650 &amp; 19651</a:t>
            </a:r>
            <a:endParaRPr lang="zh-CN" altLang="zh-CN" dirty="0"/>
          </a:p>
          <a:p>
            <a:endParaRPr lang="zh-CN" altLang="en-US" dirty="0"/>
          </a:p>
        </p:txBody>
      </p:sp>
      <p:sp>
        <p:nvSpPr>
          <p:cNvPr id="4" name="日期占位符 3"/>
          <p:cNvSpPr>
            <a:spLocks noGrp="1"/>
          </p:cNvSpPr>
          <p:nvPr>
            <p:ph type="dt" sz="half" idx="10"/>
          </p:nvPr>
        </p:nvSpPr>
        <p:spPr/>
        <p:txBody>
          <a:bodyPr/>
          <a:lstStyle/>
          <a:p>
            <a:fld id="{B245D528-5DC1-43AE-A3BF-8656839858CE}" type="datetime1">
              <a:rPr lang="en-US" altLang="zh-CN" smtClean="0"/>
              <a:t>1/23/2024</a:t>
            </a:fld>
            <a:endParaRPr lang="zh-CN" altLang="en-US"/>
          </a:p>
        </p:txBody>
      </p:sp>
      <p:sp>
        <p:nvSpPr>
          <p:cNvPr id="5" name="灯片编号占位符 4"/>
          <p:cNvSpPr>
            <a:spLocks noGrp="1"/>
          </p:cNvSpPr>
          <p:nvPr>
            <p:ph type="sldNum" sz="quarter" idx="12"/>
          </p:nvPr>
        </p:nvSpPr>
        <p:spPr/>
        <p:txBody>
          <a:bodyPr/>
          <a:lstStyle/>
          <a:p>
            <a:fld id="{32913243-E730-472E-A005-6BE97143DD99}" type="slidenum">
              <a:rPr lang="zh-CN" altLang="en-US" smtClean="0"/>
              <a:pPr/>
              <a:t>20</a:t>
            </a:fld>
            <a:endParaRPr lang="zh-CN" altLang="en-US"/>
          </a:p>
        </p:txBody>
      </p:sp>
      <p:graphicFrame>
        <p:nvGraphicFramePr>
          <p:cNvPr id="6" name="内容占位符 6"/>
          <p:cNvGraphicFramePr>
            <a:graphicFrameLocks/>
          </p:cNvGraphicFramePr>
          <p:nvPr>
            <p:extLst/>
          </p:nvPr>
        </p:nvGraphicFramePr>
        <p:xfrm>
          <a:off x="1775520" y="3301930"/>
          <a:ext cx="4608512" cy="2359321"/>
        </p:xfrm>
        <a:graphic>
          <a:graphicData uri="http://schemas.openxmlformats.org/drawingml/2006/table">
            <a:tbl>
              <a:tblPr firstRow="1" bandRow="1">
                <a:tableStyleId>{5C22544A-7EE6-4342-B048-85BDC9FD1C3A}</a:tableStyleId>
              </a:tblPr>
              <a:tblGrid>
                <a:gridCol w="1737636">
                  <a:extLst>
                    <a:ext uri="{9D8B030D-6E8A-4147-A177-3AD203B41FA5}">
                      <a16:colId xmlns:a16="http://schemas.microsoft.com/office/drawing/2014/main" val="20000"/>
                    </a:ext>
                  </a:extLst>
                </a:gridCol>
                <a:gridCol w="1359889">
                  <a:extLst>
                    <a:ext uri="{9D8B030D-6E8A-4147-A177-3AD203B41FA5}">
                      <a16:colId xmlns:a16="http://schemas.microsoft.com/office/drawing/2014/main" val="20001"/>
                    </a:ext>
                  </a:extLst>
                </a:gridCol>
                <a:gridCol w="1510987">
                  <a:extLst>
                    <a:ext uri="{9D8B030D-6E8A-4147-A177-3AD203B41FA5}">
                      <a16:colId xmlns:a16="http://schemas.microsoft.com/office/drawing/2014/main" val="20002"/>
                    </a:ext>
                  </a:extLst>
                </a:gridCol>
              </a:tblGrid>
              <a:tr h="698909">
                <a:tc>
                  <a:txBody>
                    <a:bodyPr/>
                    <a:lstStyle/>
                    <a:p>
                      <a:r>
                        <a:rPr lang="en-US" altLang="zh-CN" dirty="0"/>
                        <a:t>Mode frequency [kHz]</a:t>
                      </a:r>
                      <a:endParaRPr lang="zh-CN" altLang="en-US" dirty="0"/>
                    </a:p>
                  </a:txBody>
                  <a:tcPr/>
                </a:tc>
                <a:tc>
                  <a:txBody>
                    <a:bodyPr/>
                    <a:lstStyle/>
                    <a:p>
                      <a:r>
                        <a:rPr lang="en-US" altLang="zh-CN" dirty="0"/>
                        <a:t>Mode number</a:t>
                      </a:r>
                      <a:endParaRPr lang="zh-CN" altLang="en-US" dirty="0"/>
                    </a:p>
                  </a:txBody>
                  <a:tcPr/>
                </a:tc>
                <a:tc>
                  <a:txBody>
                    <a:bodyPr/>
                    <a:lstStyle/>
                    <a:p>
                      <a:r>
                        <a:rPr lang="en-US" altLang="zh-CN" dirty="0"/>
                        <a:t>Growth time [</a:t>
                      </a:r>
                      <a:r>
                        <a:rPr lang="en-US" altLang="zh-CN" dirty="0" err="1"/>
                        <a:t>ms</a:t>
                      </a:r>
                      <a:r>
                        <a:rPr lang="en-US" altLang="zh-CN" dirty="0"/>
                        <a:t>]</a:t>
                      </a:r>
                      <a:endParaRPr lang="zh-CN" altLang="en-US" dirty="0"/>
                    </a:p>
                  </a:txBody>
                  <a:tcPr/>
                </a:tc>
                <a:extLst>
                  <a:ext uri="{0D108BD9-81ED-4DB2-BD59-A6C34878D82A}">
                    <a16:rowId xmlns:a16="http://schemas.microsoft.com/office/drawing/2014/main" val="10000"/>
                  </a:ext>
                </a:extLst>
              </a:tr>
              <a:tr h="415103">
                <a:tc>
                  <a:txBody>
                    <a:bodyPr/>
                    <a:lstStyle/>
                    <a:p>
                      <a:r>
                        <a:rPr lang="en-US" altLang="zh-CN" dirty="0"/>
                        <a:t>-2.338</a:t>
                      </a:r>
                      <a:endParaRPr lang="zh-CN" altLang="en-US" dirty="0"/>
                    </a:p>
                  </a:txBody>
                  <a:tcPr/>
                </a:tc>
                <a:tc>
                  <a:txBody>
                    <a:bodyPr/>
                    <a:lstStyle/>
                    <a:p>
                      <a:r>
                        <a:rPr lang="en-US" altLang="zh-CN" dirty="0"/>
                        <a:t>19650</a:t>
                      </a:r>
                      <a:endParaRPr lang="zh-CN" altLang="en-US" dirty="0"/>
                    </a:p>
                  </a:txBody>
                  <a:tcPr/>
                </a:tc>
                <a:tc>
                  <a:txBody>
                    <a:bodyPr/>
                    <a:lstStyle/>
                    <a:p>
                      <a:r>
                        <a:rPr lang="en-US" altLang="zh-CN" dirty="0"/>
                        <a:t>1.1 (3 turns)</a:t>
                      </a:r>
                      <a:endParaRPr lang="zh-CN" altLang="en-US" dirty="0"/>
                    </a:p>
                  </a:txBody>
                  <a:tcPr/>
                </a:tc>
                <a:extLst>
                  <a:ext uri="{0D108BD9-81ED-4DB2-BD59-A6C34878D82A}">
                    <a16:rowId xmlns:a16="http://schemas.microsoft.com/office/drawing/2014/main" val="10001"/>
                  </a:ext>
                </a:extLst>
              </a:tr>
              <a:tr h="415103">
                <a:tc>
                  <a:txBody>
                    <a:bodyPr/>
                    <a:lstStyle/>
                    <a:p>
                      <a:r>
                        <a:rPr lang="en-US" altLang="zh-CN" dirty="0"/>
                        <a:t>-5.335</a:t>
                      </a:r>
                      <a:endParaRPr lang="zh-CN" altLang="en-US" dirty="0"/>
                    </a:p>
                  </a:txBody>
                  <a:tcPr/>
                </a:tc>
                <a:tc>
                  <a:txBody>
                    <a:bodyPr/>
                    <a:lstStyle/>
                    <a:p>
                      <a:r>
                        <a:rPr lang="en-US" altLang="zh-CN" dirty="0"/>
                        <a:t>19651</a:t>
                      </a:r>
                      <a:endParaRPr lang="zh-CN" altLang="en-US" dirty="0"/>
                    </a:p>
                  </a:txBody>
                  <a:tcPr/>
                </a:tc>
                <a:tc>
                  <a:txBody>
                    <a:bodyPr/>
                    <a:lstStyle/>
                    <a:p>
                      <a:r>
                        <a:rPr lang="en-US" altLang="zh-CN" dirty="0"/>
                        <a:t>1.6 (5 turns)</a:t>
                      </a:r>
                      <a:endParaRPr lang="zh-CN" altLang="en-US" dirty="0"/>
                    </a:p>
                  </a:txBody>
                  <a:tcPr/>
                </a:tc>
                <a:extLst>
                  <a:ext uri="{0D108BD9-81ED-4DB2-BD59-A6C34878D82A}">
                    <a16:rowId xmlns:a16="http://schemas.microsoft.com/office/drawing/2014/main" val="10002"/>
                  </a:ext>
                </a:extLst>
              </a:tr>
              <a:tr h="415103">
                <a:tc>
                  <a:txBody>
                    <a:bodyPr/>
                    <a:lstStyle/>
                    <a:p>
                      <a:r>
                        <a:rPr lang="en-US" altLang="zh-CN" dirty="0"/>
                        <a:t>-8.332</a:t>
                      </a:r>
                      <a:endParaRPr lang="zh-CN" altLang="en-US" dirty="0"/>
                    </a:p>
                  </a:txBody>
                  <a:tcPr/>
                </a:tc>
                <a:tc>
                  <a:txBody>
                    <a:bodyPr/>
                    <a:lstStyle/>
                    <a:p>
                      <a:r>
                        <a:rPr lang="en-US" altLang="zh-CN" dirty="0"/>
                        <a:t>19650</a:t>
                      </a:r>
                      <a:endParaRPr lang="zh-CN" altLang="en-US" dirty="0"/>
                    </a:p>
                  </a:txBody>
                  <a:tcPr/>
                </a:tc>
                <a:tc>
                  <a:txBody>
                    <a:bodyPr/>
                    <a:lstStyle/>
                    <a:p>
                      <a:r>
                        <a:rPr lang="en-US" altLang="zh-CN" dirty="0"/>
                        <a:t>2.0 (6</a:t>
                      </a:r>
                      <a:r>
                        <a:rPr lang="en-US" altLang="zh-CN" baseline="0" dirty="0"/>
                        <a:t> turns)</a:t>
                      </a:r>
                      <a:endParaRPr lang="zh-CN" altLang="en-US" dirty="0"/>
                    </a:p>
                  </a:txBody>
                  <a:tcPr/>
                </a:tc>
                <a:extLst>
                  <a:ext uri="{0D108BD9-81ED-4DB2-BD59-A6C34878D82A}">
                    <a16:rowId xmlns:a16="http://schemas.microsoft.com/office/drawing/2014/main" val="10003"/>
                  </a:ext>
                </a:extLst>
              </a:tr>
              <a:tr h="415103">
                <a:tc>
                  <a:txBody>
                    <a:bodyPr/>
                    <a:lstStyle/>
                    <a:p>
                      <a:r>
                        <a:rPr lang="en-US" altLang="zh-CN" dirty="0"/>
                        <a:t>-11.330</a:t>
                      </a:r>
                      <a:endParaRPr lang="zh-CN" altLang="en-US" dirty="0"/>
                    </a:p>
                  </a:txBody>
                  <a:tcPr/>
                </a:tc>
                <a:tc>
                  <a:txBody>
                    <a:bodyPr/>
                    <a:lstStyle/>
                    <a:p>
                      <a:r>
                        <a:rPr lang="en-US" altLang="zh-CN" dirty="0"/>
                        <a:t>19649</a:t>
                      </a:r>
                      <a:endParaRPr lang="zh-CN" altLang="en-US" dirty="0"/>
                    </a:p>
                  </a:txBody>
                  <a:tcPr/>
                </a:tc>
                <a:tc>
                  <a:txBody>
                    <a:bodyPr/>
                    <a:lstStyle/>
                    <a:p>
                      <a:r>
                        <a:rPr lang="en-US" altLang="zh-CN" dirty="0"/>
                        <a:t>2.3 (7 turns)</a:t>
                      </a:r>
                      <a:endParaRPr lang="zh-CN" altLang="en-US" dirty="0"/>
                    </a:p>
                  </a:txBody>
                  <a:tcPr/>
                </a:tc>
                <a:extLst>
                  <a:ext uri="{0D108BD9-81ED-4DB2-BD59-A6C34878D82A}">
                    <a16:rowId xmlns:a16="http://schemas.microsoft.com/office/drawing/2014/main" val="10004"/>
                  </a:ext>
                </a:extLst>
              </a:tr>
            </a:tbl>
          </a:graphicData>
        </a:graphic>
      </p:graphicFrame>
      <p:pic>
        <p:nvPicPr>
          <p:cNvPr id="7" name="Picture 2" descr="D:\New20180222\CEPC\20220126 50MW\CollectiveEffects\相关计算\TRWI\CompareChe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0016" y="3241124"/>
            <a:ext cx="4427984" cy="2736776"/>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7392145" y="3212976"/>
            <a:ext cx="998415" cy="369332"/>
          </a:xfrm>
          <a:prstGeom prst="rect">
            <a:avLst/>
          </a:prstGeom>
        </p:spPr>
        <p:txBody>
          <a:bodyPr wrap="none">
            <a:spAutoFit/>
          </a:bodyPr>
          <a:lstStyle/>
          <a:p>
            <a:r>
              <a:rPr lang="en-US" altLang="zh-CN" i="1" dirty="0">
                <a:solidFill>
                  <a:srgbClr val="FF0000"/>
                </a:solidFill>
                <a:latin typeface="Times New Roman" pitchFamily="18" charset="0"/>
                <a:cs typeface="Times New Roman" pitchFamily="18" charset="0"/>
              </a:rPr>
              <a:t>n</a:t>
            </a:r>
            <a:r>
              <a:rPr lang="en-US" altLang="zh-CN" dirty="0">
                <a:solidFill>
                  <a:srgbClr val="FF0000"/>
                </a:solidFill>
                <a:latin typeface="Times New Roman" pitchFamily="18" charset="0"/>
                <a:cs typeface="Times New Roman" pitchFamily="18" charset="0"/>
              </a:rPr>
              <a:t>=11252</a:t>
            </a:r>
            <a:endParaRPr lang="zh-CN" altLang="en-US" dirty="0">
              <a:solidFill>
                <a:srgbClr val="FF0000"/>
              </a:solidFill>
              <a:latin typeface="Times New Roman" pitchFamily="18" charset="0"/>
              <a:cs typeface="Times New Roman" pitchFamily="18" charset="0"/>
            </a:endParaRPr>
          </a:p>
        </p:txBody>
      </p:sp>
      <p:sp>
        <p:nvSpPr>
          <p:cNvPr id="9" name="矩形 8"/>
          <p:cNvSpPr/>
          <p:nvPr/>
        </p:nvSpPr>
        <p:spPr>
          <a:xfrm>
            <a:off x="6384033" y="3581142"/>
            <a:ext cx="998415" cy="369332"/>
          </a:xfrm>
          <a:prstGeom prst="rect">
            <a:avLst/>
          </a:prstGeom>
        </p:spPr>
        <p:txBody>
          <a:bodyPr wrap="none">
            <a:spAutoFit/>
          </a:bodyPr>
          <a:lstStyle/>
          <a:p>
            <a:r>
              <a:rPr lang="en-US" altLang="zh-CN" i="1" dirty="0">
                <a:solidFill>
                  <a:srgbClr val="FF0000"/>
                </a:solidFill>
                <a:latin typeface="Times New Roman" pitchFamily="18" charset="0"/>
                <a:cs typeface="Times New Roman" pitchFamily="18" charset="0"/>
              </a:rPr>
              <a:t>n</a:t>
            </a:r>
            <a:r>
              <a:rPr lang="en-US" altLang="zh-CN" dirty="0">
                <a:solidFill>
                  <a:srgbClr val="FF0000"/>
                </a:solidFill>
                <a:latin typeface="Times New Roman" pitchFamily="18" charset="0"/>
                <a:cs typeface="Times New Roman" pitchFamily="18" charset="0"/>
              </a:rPr>
              <a:t>=11251</a:t>
            </a:r>
            <a:endParaRPr lang="zh-CN" altLang="en-US" sz="1200" dirty="0">
              <a:solidFill>
                <a:srgbClr val="FF0000"/>
              </a:solidFill>
              <a:latin typeface="Times New Roman" pitchFamily="18" charset="0"/>
              <a:cs typeface="Times New Roman" pitchFamily="18" charset="0"/>
            </a:endParaRPr>
          </a:p>
        </p:txBody>
      </p:sp>
      <p:sp>
        <p:nvSpPr>
          <p:cNvPr id="10" name="矩形 9"/>
          <p:cNvSpPr/>
          <p:nvPr/>
        </p:nvSpPr>
        <p:spPr>
          <a:xfrm>
            <a:off x="8337946" y="3221102"/>
            <a:ext cx="998415" cy="369332"/>
          </a:xfrm>
          <a:prstGeom prst="rect">
            <a:avLst/>
          </a:prstGeom>
        </p:spPr>
        <p:txBody>
          <a:bodyPr wrap="none">
            <a:spAutoFit/>
          </a:bodyPr>
          <a:lstStyle/>
          <a:p>
            <a:r>
              <a:rPr lang="en-US" altLang="zh-CN" i="1" dirty="0">
                <a:solidFill>
                  <a:srgbClr val="FF0000"/>
                </a:solidFill>
                <a:latin typeface="Times New Roman" pitchFamily="18" charset="0"/>
                <a:cs typeface="Times New Roman" pitchFamily="18" charset="0"/>
              </a:rPr>
              <a:t>n</a:t>
            </a:r>
            <a:r>
              <a:rPr lang="en-US" altLang="zh-CN" dirty="0">
                <a:solidFill>
                  <a:srgbClr val="FF0000"/>
                </a:solidFill>
                <a:latin typeface="Times New Roman" pitchFamily="18" charset="0"/>
                <a:cs typeface="Times New Roman" pitchFamily="18" charset="0"/>
              </a:rPr>
              <a:t>=11253</a:t>
            </a:r>
            <a:endParaRPr lang="zh-CN" altLang="en-US" sz="1200" dirty="0">
              <a:solidFill>
                <a:srgbClr val="FF0000"/>
              </a:solidFill>
              <a:latin typeface="Times New Roman" pitchFamily="18" charset="0"/>
              <a:cs typeface="Times New Roman" pitchFamily="18" charset="0"/>
            </a:endParaRPr>
          </a:p>
        </p:txBody>
      </p:sp>
      <p:sp>
        <p:nvSpPr>
          <p:cNvPr id="11" name="矩形 10"/>
          <p:cNvSpPr/>
          <p:nvPr/>
        </p:nvSpPr>
        <p:spPr>
          <a:xfrm>
            <a:off x="9264353" y="3581142"/>
            <a:ext cx="998415" cy="369332"/>
          </a:xfrm>
          <a:prstGeom prst="rect">
            <a:avLst/>
          </a:prstGeom>
        </p:spPr>
        <p:txBody>
          <a:bodyPr wrap="none">
            <a:spAutoFit/>
          </a:bodyPr>
          <a:lstStyle/>
          <a:p>
            <a:r>
              <a:rPr lang="en-US" altLang="zh-CN" i="1" dirty="0">
                <a:solidFill>
                  <a:srgbClr val="FF0000"/>
                </a:solidFill>
                <a:latin typeface="Times New Roman" pitchFamily="18" charset="0"/>
                <a:cs typeface="Times New Roman" pitchFamily="18" charset="0"/>
              </a:rPr>
              <a:t>n</a:t>
            </a:r>
            <a:r>
              <a:rPr lang="en-US" altLang="zh-CN" dirty="0">
                <a:solidFill>
                  <a:srgbClr val="FF0000"/>
                </a:solidFill>
                <a:latin typeface="Times New Roman" pitchFamily="18" charset="0"/>
                <a:cs typeface="Times New Roman" pitchFamily="18" charset="0"/>
              </a:rPr>
              <a:t>=11254</a:t>
            </a:r>
            <a:endParaRPr lang="zh-CN" altLang="en-US"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292141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97C033-F796-481E-BF2D-46BE887A6432}"/>
              </a:ext>
            </a:extLst>
          </p:cNvPr>
          <p:cNvSpPr>
            <a:spLocks noGrp="1"/>
          </p:cNvSpPr>
          <p:nvPr>
            <p:ph type="title"/>
          </p:nvPr>
        </p:nvSpPr>
        <p:spPr/>
        <p:txBody>
          <a:bodyPr/>
          <a:lstStyle/>
          <a:p>
            <a:r>
              <a:rPr lang="en-US" altLang="zh-CN" dirty="0"/>
              <a:t>Beam feedback study in EDR</a:t>
            </a:r>
            <a:endParaRPr lang="zh-CN" altLang="en-US" dirty="0"/>
          </a:p>
        </p:txBody>
      </p:sp>
      <p:sp>
        <p:nvSpPr>
          <p:cNvPr id="3" name="内容占位符 2">
            <a:extLst>
              <a:ext uri="{FF2B5EF4-FFF2-40B4-BE49-F238E27FC236}">
                <a16:creationId xmlns:a16="http://schemas.microsoft.com/office/drawing/2014/main" id="{9FA5504C-AE94-4E60-8CB8-9A8034AD9ACA}"/>
              </a:ext>
            </a:extLst>
          </p:cNvPr>
          <p:cNvSpPr>
            <a:spLocks noGrp="1"/>
          </p:cNvSpPr>
          <p:nvPr>
            <p:ph idx="1"/>
          </p:nvPr>
        </p:nvSpPr>
        <p:spPr>
          <a:xfrm>
            <a:off x="479376" y="1116792"/>
            <a:ext cx="10972800" cy="612058"/>
          </a:xfrm>
        </p:spPr>
        <p:txBody>
          <a:bodyPr/>
          <a:lstStyle/>
          <a:p>
            <a:r>
              <a:rPr lang="en-US" altLang="zh-CN" dirty="0"/>
              <a:t>Study of feedback system kicker</a:t>
            </a:r>
            <a:endParaRPr lang="zh-CN" altLang="en-US" dirty="0"/>
          </a:p>
        </p:txBody>
      </p:sp>
      <p:sp>
        <p:nvSpPr>
          <p:cNvPr id="4" name="日期占位符 3">
            <a:extLst>
              <a:ext uri="{FF2B5EF4-FFF2-40B4-BE49-F238E27FC236}">
                <a16:creationId xmlns:a16="http://schemas.microsoft.com/office/drawing/2014/main" id="{BB38E9AF-C658-45B3-AF56-C5D1E9EF3895}"/>
              </a:ext>
            </a:extLst>
          </p:cNvPr>
          <p:cNvSpPr>
            <a:spLocks noGrp="1"/>
          </p:cNvSpPr>
          <p:nvPr>
            <p:ph type="dt" sz="half" idx="10"/>
          </p:nvPr>
        </p:nvSpPr>
        <p:spPr/>
        <p:txBody>
          <a:bodyPr/>
          <a:lstStyle/>
          <a:p>
            <a:fld id="{B245D528-5DC1-43AE-A3BF-8656839858CE}" type="datetime1">
              <a:rPr lang="en-US" altLang="zh-CN" smtClean="0"/>
              <a:t>1/23/2024</a:t>
            </a:fld>
            <a:endParaRPr lang="zh-CN" altLang="en-US"/>
          </a:p>
        </p:txBody>
      </p:sp>
      <p:sp>
        <p:nvSpPr>
          <p:cNvPr id="5" name="灯片编号占位符 4">
            <a:extLst>
              <a:ext uri="{FF2B5EF4-FFF2-40B4-BE49-F238E27FC236}">
                <a16:creationId xmlns:a16="http://schemas.microsoft.com/office/drawing/2014/main" id="{C24610C1-017B-4C44-B337-AD42D23203CF}"/>
              </a:ext>
            </a:extLst>
          </p:cNvPr>
          <p:cNvSpPr>
            <a:spLocks noGrp="1"/>
          </p:cNvSpPr>
          <p:nvPr>
            <p:ph type="sldNum" sz="quarter" idx="12"/>
          </p:nvPr>
        </p:nvSpPr>
        <p:spPr/>
        <p:txBody>
          <a:bodyPr/>
          <a:lstStyle/>
          <a:p>
            <a:fld id="{32913243-E730-472E-A005-6BE97143DD99}" type="slidenum">
              <a:rPr lang="zh-CN" altLang="en-US" smtClean="0"/>
              <a:pPr/>
              <a:t>21</a:t>
            </a:fld>
            <a:endParaRPr lang="zh-CN" altLang="en-US"/>
          </a:p>
        </p:txBody>
      </p:sp>
      <p:sp>
        <p:nvSpPr>
          <p:cNvPr id="7" name="文本框 8">
            <a:extLst>
              <a:ext uri="{FF2B5EF4-FFF2-40B4-BE49-F238E27FC236}">
                <a16:creationId xmlns:a16="http://schemas.microsoft.com/office/drawing/2014/main" id="{9527683B-7F8B-41EC-9F51-582E8304C18B}"/>
              </a:ext>
            </a:extLst>
          </p:cNvPr>
          <p:cNvSpPr txBox="1"/>
          <p:nvPr/>
        </p:nvSpPr>
        <p:spPr>
          <a:xfrm>
            <a:off x="1127448" y="3947061"/>
            <a:ext cx="4487931" cy="338554"/>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en-US" altLang="zh-CN" sz="1600" dirty="0"/>
              <a:t>Resonant strip-line type longitudinal kicker</a:t>
            </a:r>
            <a:endParaRPr lang="zh-CN" altLang="zh-CN" sz="1600" dirty="0"/>
          </a:p>
        </p:txBody>
      </p:sp>
      <p:pic>
        <p:nvPicPr>
          <p:cNvPr id="8" name="图片 7">
            <a:extLst>
              <a:ext uri="{FF2B5EF4-FFF2-40B4-BE49-F238E27FC236}">
                <a16:creationId xmlns:a16="http://schemas.microsoft.com/office/drawing/2014/main" id="{B95E2514-9998-46CA-AACC-C453169856AC}"/>
              </a:ext>
            </a:extLst>
          </p:cNvPr>
          <p:cNvPicPr>
            <a:picLocks noChangeAspect="1"/>
          </p:cNvPicPr>
          <p:nvPr/>
        </p:nvPicPr>
        <p:blipFill>
          <a:blip r:embed="rId2"/>
          <a:stretch>
            <a:fillRect/>
          </a:stretch>
        </p:blipFill>
        <p:spPr>
          <a:xfrm>
            <a:off x="221344" y="1541973"/>
            <a:ext cx="2882075" cy="2286297"/>
          </a:xfrm>
          <a:prstGeom prst="rect">
            <a:avLst/>
          </a:prstGeom>
        </p:spPr>
      </p:pic>
      <p:pic>
        <p:nvPicPr>
          <p:cNvPr id="9" name="图片 8">
            <a:extLst>
              <a:ext uri="{FF2B5EF4-FFF2-40B4-BE49-F238E27FC236}">
                <a16:creationId xmlns:a16="http://schemas.microsoft.com/office/drawing/2014/main" id="{7D552BD2-F3FC-4342-9354-0ED85C2F5991}"/>
              </a:ext>
            </a:extLst>
          </p:cNvPr>
          <p:cNvPicPr>
            <a:picLocks noChangeAspect="1"/>
          </p:cNvPicPr>
          <p:nvPr/>
        </p:nvPicPr>
        <p:blipFill>
          <a:blip r:embed="rId3"/>
          <a:stretch>
            <a:fillRect/>
          </a:stretch>
        </p:blipFill>
        <p:spPr>
          <a:xfrm>
            <a:off x="3647906" y="1746939"/>
            <a:ext cx="3277820" cy="2051296"/>
          </a:xfrm>
          <a:prstGeom prst="rect">
            <a:avLst/>
          </a:prstGeom>
        </p:spPr>
      </p:pic>
      <p:pic>
        <p:nvPicPr>
          <p:cNvPr id="10" name="图片 9">
            <a:extLst>
              <a:ext uri="{FF2B5EF4-FFF2-40B4-BE49-F238E27FC236}">
                <a16:creationId xmlns:a16="http://schemas.microsoft.com/office/drawing/2014/main" id="{A1D3228D-7205-47FC-92E4-803D27AA2C03}"/>
              </a:ext>
            </a:extLst>
          </p:cNvPr>
          <p:cNvPicPr>
            <a:picLocks noChangeAspect="1"/>
          </p:cNvPicPr>
          <p:nvPr/>
        </p:nvPicPr>
        <p:blipFill>
          <a:blip r:embed="rId4"/>
          <a:stretch>
            <a:fillRect/>
          </a:stretch>
        </p:blipFill>
        <p:spPr>
          <a:xfrm>
            <a:off x="7523176" y="590796"/>
            <a:ext cx="4205152" cy="3153865"/>
          </a:xfrm>
          <a:prstGeom prst="rect">
            <a:avLst/>
          </a:prstGeom>
        </p:spPr>
      </p:pic>
      <p:sp>
        <p:nvSpPr>
          <p:cNvPr id="11" name="内容占位符 2">
            <a:extLst>
              <a:ext uri="{FF2B5EF4-FFF2-40B4-BE49-F238E27FC236}">
                <a16:creationId xmlns:a16="http://schemas.microsoft.com/office/drawing/2014/main" id="{4B7BEFE6-33CC-43E6-8573-6C8E67E86FF4}"/>
              </a:ext>
            </a:extLst>
          </p:cNvPr>
          <p:cNvSpPr txBox="1">
            <a:spLocks/>
          </p:cNvSpPr>
          <p:nvPr/>
        </p:nvSpPr>
        <p:spPr>
          <a:xfrm>
            <a:off x="-24680" y="6153797"/>
            <a:ext cx="10972800" cy="612058"/>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dirty="0"/>
              <a:t> Study of narrow-band feedback for specific instabilities</a:t>
            </a:r>
            <a:endParaRPr lang="zh-CN" altLang="en-US" dirty="0"/>
          </a:p>
        </p:txBody>
      </p:sp>
      <p:pic>
        <p:nvPicPr>
          <p:cNvPr id="12" name="图片 11">
            <a:extLst>
              <a:ext uri="{FF2B5EF4-FFF2-40B4-BE49-F238E27FC236}">
                <a16:creationId xmlns:a16="http://schemas.microsoft.com/office/drawing/2014/main" id="{57F96118-A2B5-4833-BF73-0AA7D4342149}"/>
              </a:ext>
            </a:extLst>
          </p:cNvPr>
          <p:cNvPicPr>
            <a:picLocks noChangeAspect="1"/>
          </p:cNvPicPr>
          <p:nvPr/>
        </p:nvPicPr>
        <p:blipFill>
          <a:blip r:embed="rId5"/>
          <a:stretch>
            <a:fillRect/>
          </a:stretch>
        </p:blipFill>
        <p:spPr>
          <a:xfrm>
            <a:off x="551384" y="4294077"/>
            <a:ext cx="4619626" cy="1443633"/>
          </a:xfrm>
          <a:prstGeom prst="rect">
            <a:avLst/>
          </a:prstGeom>
        </p:spPr>
      </p:pic>
      <p:grpSp>
        <p:nvGrpSpPr>
          <p:cNvPr id="14" name="组合 13">
            <a:extLst>
              <a:ext uri="{FF2B5EF4-FFF2-40B4-BE49-F238E27FC236}">
                <a16:creationId xmlns:a16="http://schemas.microsoft.com/office/drawing/2014/main" id="{921228B5-3C63-4867-AFFD-6FB7E1F9961B}"/>
              </a:ext>
            </a:extLst>
          </p:cNvPr>
          <p:cNvGrpSpPr/>
          <p:nvPr/>
        </p:nvGrpSpPr>
        <p:grpSpPr>
          <a:xfrm>
            <a:off x="7261396" y="3789040"/>
            <a:ext cx="4930604" cy="2766400"/>
            <a:chOff x="5641717" y="2554941"/>
            <a:chExt cx="5848474" cy="4000500"/>
          </a:xfrm>
        </p:grpSpPr>
        <p:pic>
          <p:nvPicPr>
            <p:cNvPr id="15" name="图片 14">
              <a:extLst>
                <a:ext uri="{FF2B5EF4-FFF2-40B4-BE49-F238E27FC236}">
                  <a16:creationId xmlns:a16="http://schemas.microsoft.com/office/drawing/2014/main" id="{84EA85EC-7864-4110-BA5E-4CA3D90FCAB1}"/>
                </a:ext>
              </a:extLst>
            </p:cNvPr>
            <p:cNvPicPr>
              <a:picLocks noChangeAspect="1"/>
            </p:cNvPicPr>
            <p:nvPr/>
          </p:nvPicPr>
          <p:blipFill>
            <a:blip r:embed="rId6"/>
            <a:stretch>
              <a:fillRect/>
            </a:stretch>
          </p:blipFill>
          <p:spPr>
            <a:xfrm>
              <a:off x="5641717" y="2554941"/>
              <a:ext cx="5334000" cy="4000500"/>
            </a:xfrm>
            <a:prstGeom prst="rect">
              <a:avLst/>
            </a:prstGeom>
          </p:spPr>
        </p:pic>
        <p:sp>
          <p:nvSpPr>
            <p:cNvPr id="16" name="文本框 15">
              <a:extLst>
                <a:ext uri="{FF2B5EF4-FFF2-40B4-BE49-F238E27FC236}">
                  <a16:creationId xmlns:a16="http://schemas.microsoft.com/office/drawing/2014/main" id="{75AD6ADE-559E-44A3-9DA3-9AA7FEE5FD46}"/>
                </a:ext>
              </a:extLst>
            </p:cNvPr>
            <p:cNvSpPr txBox="1"/>
            <p:nvPr/>
          </p:nvSpPr>
          <p:spPr>
            <a:xfrm>
              <a:off x="10586383" y="5380602"/>
              <a:ext cx="707640" cy="445077"/>
            </a:xfrm>
            <a:prstGeom prst="rect">
              <a:avLst/>
            </a:prstGeom>
            <a:noFill/>
          </p:spPr>
          <p:txBody>
            <a:bodyPr wrap="square" rtlCol="0">
              <a:spAutoFit/>
            </a:bodyPr>
            <a:lstStyle/>
            <a:p>
              <a:r>
                <a:rPr lang="en-US" altLang="zh-CN" sz="1400" dirty="0">
                  <a:solidFill>
                    <a:schemeClr val="accent1"/>
                  </a:solidFill>
                </a:rPr>
                <a:t>85</a:t>
              </a:r>
              <a:endParaRPr lang="zh-CN" altLang="en-US" sz="1400" dirty="0">
                <a:solidFill>
                  <a:schemeClr val="accent1"/>
                </a:solidFill>
              </a:endParaRPr>
            </a:p>
          </p:txBody>
        </p:sp>
        <p:sp>
          <p:nvSpPr>
            <p:cNvPr id="17" name="文本框 16">
              <a:extLst>
                <a:ext uri="{FF2B5EF4-FFF2-40B4-BE49-F238E27FC236}">
                  <a16:creationId xmlns:a16="http://schemas.microsoft.com/office/drawing/2014/main" id="{35183B28-6538-41DC-A0D6-A1E0A692DBA1}"/>
                </a:ext>
              </a:extLst>
            </p:cNvPr>
            <p:cNvSpPr txBox="1"/>
            <p:nvPr/>
          </p:nvSpPr>
          <p:spPr>
            <a:xfrm>
              <a:off x="10555586" y="5181978"/>
              <a:ext cx="793053" cy="445077"/>
            </a:xfrm>
            <a:prstGeom prst="rect">
              <a:avLst/>
            </a:prstGeom>
            <a:noFill/>
          </p:spPr>
          <p:txBody>
            <a:bodyPr wrap="square" rtlCol="0">
              <a:spAutoFit/>
            </a:bodyPr>
            <a:lstStyle/>
            <a:p>
              <a:r>
                <a:rPr lang="en-US" altLang="zh-CN" sz="1400" dirty="0">
                  <a:solidFill>
                    <a:schemeClr val="accent2"/>
                  </a:solidFill>
                </a:rPr>
                <a:t>108</a:t>
              </a:r>
              <a:endParaRPr lang="zh-CN" altLang="en-US" sz="1400" dirty="0">
                <a:solidFill>
                  <a:schemeClr val="accent2"/>
                </a:solidFill>
              </a:endParaRPr>
            </a:p>
          </p:txBody>
        </p:sp>
        <p:sp>
          <p:nvSpPr>
            <p:cNvPr id="18" name="文本框 17">
              <a:extLst>
                <a:ext uri="{FF2B5EF4-FFF2-40B4-BE49-F238E27FC236}">
                  <a16:creationId xmlns:a16="http://schemas.microsoft.com/office/drawing/2014/main" id="{6500EAA1-44FD-4611-BA76-0D23A86BB1D2}"/>
                </a:ext>
              </a:extLst>
            </p:cNvPr>
            <p:cNvSpPr txBox="1"/>
            <p:nvPr/>
          </p:nvSpPr>
          <p:spPr>
            <a:xfrm>
              <a:off x="10555586" y="4760938"/>
              <a:ext cx="934605" cy="445077"/>
            </a:xfrm>
            <a:prstGeom prst="rect">
              <a:avLst/>
            </a:prstGeom>
            <a:noFill/>
          </p:spPr>
          <p:txBody>
            <a:bodyPr wrap="square" rtlCol="0">
              <a:spAutoFit/>
            </a:bodyPr>
            <a:lstStyle/>
            <a:p>
              <a:r>
                <a:rPr lang="en-US" altLang="zh-CN" sz="1400" dirty="0">
                  <a:solidFill>
                    <a:schemeClr val="accent4"/>
                  </a:solidFill>
                </a:rPr>
                <a:t>130</a:t>
              </a:r>
              <a:endParaRPr lang="zh-CN" altLang="en-US" sz="1400" dirty="0">
                <a:solidFill>
                  <a:schemeClr val="accent4"/>
                </a:solidFill>
              </a:endParaRPr>
            </a:p>
          </p:txBody>
        </p:sp>
        <p:sp>
          <p:nvSpPr>
            <p:cNvPr id="19" name="文本框 18">
              <a:extLst>
                <a:ext uri="{FF2B5EF4-FFF2-40B4-BE49-F238E27FC236}">
                  <a16:creationId xmlns:a16="http://schemas.microsoft.com/office/drawing/2014/main" id="{35FA7209-7C7E-4236-BCAC-6C3A56B7DDB7}"/>
                </a:ext>
              </a:extLst>
            </p:cNvPr>
            <p:cNvSpPr txBox="1"/>
            <p:nvPr/>
          </p:nvSpPr>
          <p:spPr>
            <a:xfrm>
              <a:off x="10508413" y="4959439"/>
              <a:ext cx="934606" cy="445077"/>
            </a:xfrm>
            <a:prstGeom prst="rect">
              <a:avLst/>
            </a:prstGeom>
            <a:noFill/>
          </p:spPr>
          <p:txBody>
            <a:bodyPr wrap="square" rtlCol="0">
              <a:spAutoFit/>
            </a:bodyPr>
            <a:lstStyle/>
            <a:p>
              <a:r>
                <a:rPr lang="en-US" altLang="zh-CN" sz="1400" dirty="0">
                  <a:solidFill>
                    <a:srgbClr val="7030A0"/>
                  </a:solidFill>
                </a:rPr>
                <a:t>121.5</a:t>
              </a:r>
              <a:endParaRPr lang="zh-CN" altLang="en-US" sz="1400" dirty="0">
                <a:solidFill>
                  <a:srgbClr val="7030A0"/>
                </a:solidFill>
              </a:endParaRPr>
            </a:p>
          </p:txBody>
        </p:sp>
        <p:sp>
          <p:nvSpPr>
            <p:cNvPr id="20" name="矩形 19">
              <a:extLst>
                <a:ext uri="{FF2B5EF4-FFF2-40B4-BE49-F238E27FC236}">
                  <a16:creationId xmlns:a16="http://schemas.microsoft.com/office/drawing/2014/main" id="{F48B944A-19E7-4862-B493-5E85BFE497A3}"/>
                </a:ext>
              </a:extLst>
            </p:cNvPr>
            <p:cNvSpPr/>
            <p:nvPr/>
          </p:nvSpPr>
          <p:spPr>
            <a:xfrm>
              <a:off x="8600710" y="2951629"/>
              <a:ext cx="1707776" cy="1882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a16="http://schemas.microsoft.com/office/drawing/2014/main" id="{F1F5323A-090F-4AA8-AB20-DBE3348600B3}"/>
              </a:ext>
            </a:extLst>
          </p:cNvPr>
          <p:cNvSpPr/>
          <p:nvPr/>
        </p:nvSpPr>
        <p:spPr>
          <a:xfrm>
            <a:off x="1199456" y="5776003"/>
            <a:ext cx="4211987" cy="369332"/>
          </a:xfrm>
          <a:prstGeom prst="rect">
            <a:avLst/>
          </a:prstGeom>
        </p:spPr>
        <p:txBody>
          <a:bodyPr wrap="none">
            <a:spAutoFit/>
          </a:bodyPr>
          <a:lstStyle/>
          <a:p>
            <a:r>
              <a:rPr lang="en-US" altLang="zh-CN" dirty="0"/>
              <a:t>Resonant strip-line type transverse kicker </a:t>
            </a:r>
            <a:endParaRPr lang="zh-CN" altLang="en-US" dirty="0"/>
          </a:p>
        </p:txBody>
      </p:sp>
    </p:spTree>
    <p:extLst>
      <p:ext uri="{BB962C8B-B14F-4D97-AF65-F5344CB8AC3E}">
        <p14:creationId xmlns:p14="http://schemas.microsoft.com/office/powerpoint/2010/main" val="2938580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AA6973-863D-49D8-8A88-A2EA1C60BD04}"/>
              </a:ext>
            </a:extLst>
          </p:cNvPr>
          <p:cNvSpPr>
            <a:spLocks noGrp="1"/>
          </p:cNvSpPr>
          <p:nvPr>
            <p:ph idx="1"/>
          </p:nvPr>
        </p:nvSpPr>
        <p:spPr>
          <a:xfrm>
            <a:off x="-24680" y="4891803"/>
            <a:ext cx="12241360" cy="1800200"/>
          </a:xfrm>
        </p:spPr>
        <p:txBody>
          <a:bodyPr/>
          <a:lstStyle/>
          <a:p>
            <a:r>
              <a:rPr lang="en-US" altLang="zh-CN" dirty="0"/>
              <a:t>The fast luminosity monitor study(luminosity detector and data acquisition)</a:t>
            </a:r>
          </a:p>
          <a:p>
            <a:r>
              <a:rPr lang="en-US" altLang="zh-CN" dirty="0"/>
              <a:t>Local fast orbit feedback system at interaction point (IP)</a:t>
            </a:r>
          </a:p>
          <a:p>
            <a:endParaRPr lang="zh-CN" altLang="en-US" dirty="0"/>
          </a:p>
        </p:txBody>
      </p:sp>
      <p:sp>
        <p:nvSpPr>
          <p:cNvPr id="3" name="标题 2">
            <a:extLst>
              <a:ext uri="{FF2B5EF4-FFF2-40B4-BE49-F238E27FC236}">
                <a16:creationId xmlns:a16="http://schemas.microsoft.com/office/drawing/2014/main" id="{25828691-5D3F-43FB-9B12-575783D8310A}"/>
              </a:ext>
            </a:extLst>
          </p:cNvPr>
          <p:cNvSpPr>
            <a:spLocks noGrp="1"/>
          </p:cNvSpPr>
          <p:nvPr>
            <p:ph type="title"/>
          </p:nvPr>
        </p:nvSpPr>
        <p:spPr/>
        <p:txBody>
          <a:bodyPr>
            <a:normAutofit/>
          </a:bodyPr>
          <a:lstStyle/>
          <a:p>
            <a:r>
              <a:rPr lang="en-US" altLang="zh-CN" dirty="0"/>
              <a:t>Luminosity tuning study in EDR</a:t>
            </a:r>
            <a:endParaRPr lang="zh-CN" altLang="en-US" dirty="0"/>
          </a:p>
        </p:txBody>
      </p:sp>
      <p:sp>
        <p:nvSpPr>
          <p:cNvPr id="4" name="页脚占位符 3">
            <a:extLst>
              <a:ext uri="{FF2B5EF4-FFF2-40B4-BE49-F238E27FC236}">
                <a16:creationId xmlns:a16="http://schemas.microsoft.com/office/drawing/2014/main" id="{800C2E8C-492C-4BCD-9BFB-962CA52EA299}"/>
              </a:ext>
            </a:extLst>
          </p:cNvPr>
          <p:cNvSpPr>
            <a:spLocks noGrp="1"/>
          </p:cNvSpPr>
          <p:nvPr>
            <p:ph type="ftr" sz="quarter" idx="11"/>
          </p:nvPr>
        </p:nvSpPr>
        <p:spPr/>
        <p:txBody>
          <a:bodyPr/>
          <a:lstStyle/>
          <a:p>
            <a:r>
              <a:rPr lang="en-US" altLang="zh-CN"/>
              <a:t>CEPC Accelerator TDR International Review</a:t>
            </a:r>
            <a:endParaRPr lang="zh-CN" altLang="en-US" dirty="0"/>
          </a:p>
        </p:txBody>
      </p:sp>
      <p:sp>
        <p:nvSpPr>
          <p:cNvPr id="5" name="灯片编号占位符 4">
            <a:extLst>
              <a:ext uri="{FF2B5EF4-FFF2-40B4-BE49-F238E27FC236}">
                <a16:creationId xmlns:a16="http://schemas.microsoft.com/office/drawing/2014/main" id="{DE2D3616-3631-49EF-A3F7-F87B32F149CB}"/>
              </a:ext>
            </a:extLst>
          </p:cNvPr>
          <p:cNvSpPr>
            <a:spLocks noGrp="1"/>
          </p:cNvSpPr>
          <p:nvPr>
            <p:ph type="sldNum" sz="quarter" idx="12"/>
          </p:nvPr>
        </p:nvSpPr>
        <p:spPr/>
        <p:txBody>
          <a:bodyPr/>
          <a:lstStyle/>
          <a:p>
            <a:fld id="{F15E9139-A00B-4B2A-98A6-095DC08F1345}" type="slidenum">
              <a:rPr lang="zh-CN" altLang="en-US" smtClean="0"/>
              <a:pPr/>
              <a:t>22</a:t>
            </a:fld>
            <a:endParaRPr lang="zh-CN" altLang="en-US"/>
          </a:p>
        </p:txBody>
      </p:sp>
      <p:pic>
        <p:nvPicPr>
          <p:cNvPr id="6" name="图片 5">
            <a:extLst>
              <a:ext uri="{FF2B5EF4-FFF2-40B4-BE49-F238E27FC236}">
                <a16:creationId xmlns:a16="http://schemas.microsoft.com/office/drawing/2014/main" id="{9CE4FEE3-0352-4558-A80F-3CA1A651B168}"/>
              </a:ext>
            </a:extLst>
          </p:cNvPr>
          <p:cNvPicPr/>
          <p:nvPr/>
        </p:nvPicPr>
        <p:blipFill>
          <a:blip r:embed="rId2"/>
          <a:stretch>
            <a:fillRect/>
          </a:stretch>
        </p:blipFill>
        <p:spPr>
          <a:xfrm>
            <a:off x="1919536" y="1055674"/>
            <a:ext cx="6912768" cy="3885494"/>
          </a:xfrm>
          <a:prstGeom prst="rect">
            <a:avLst/>
          </a:prstGeom>
        </p:spPr>
      </p:pic>
    </p:spTree>
    <p:extLst>
      <p:ext uri="{BB962C8B-B14F-4D97-AF65-F5344CB8AC3E}">
        <p14:creationId xmlns:p14="http://schemas.microsoft.com/office/powerpoint/2010/main" val="312274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444B51C-7E72-468C-9353-5AC9112354DC}"/>
              </a:ext>
            </a:extLst>
          </p:cNvPr>
          <p:cNvSpPr>
            <a:spLocks noGrp="1"/>
          </p:cNvSpPr>
          <p:nvPr>
            <p:ph idx="1"/>
          </p:nvPr>
        </p:nvSpPr>
        <p:spPr>
          <a:xfrm>
            <a:off x="263352" y="1285861"/>
            <a:ext cx="11809312" cy="4840303"/>
          </a:xfrm>
        </p:spPr>
        <p:txBody>
          <a:bodyPr/>
          <a:lstStyle/>
          <a:p>
            <a:pPr algn="just"/>
            <a:r>
              <a:rPr lang="en-US" altLang="zh-CN" dirty="0"/>
              <a:t>We have thoroughly understood the measurement requirements of CEPC and conducted extensive research on key technologies, in the past five-year TDR phase.</a:t>
            </a:r>
          </a:p>
          <a:p>
            <a:pPr algn="just"/>
            <a:r>
              <a:rPr lang="en-US" altLang="zh-CN" dirty="0"/>
              <a:t>In the EDR phase, studies will carry out in industrialization and testing of BPM electronics</a:t>
            </a:r>
            <a:r>
              <a:rPr lang="zh-CN" altLang="en-US" dirty="0"/>
              <a:t>，</a:t>
            </a:r>
            <a:r>
              <a:rPr lang="en-US" altLang="zh-CN" dirty="0"/>
              <a:t>beam feedback system</a:t>
            </a:r>
            <a:r>
              <a:rPr lang="zh-CN" altLang="en-US" dirty="0"/>
              <a:t>，</a:t>
            </a:r>
            <a:r>
              <a:rPr lang="en-US" altLang="zh-CN" dirty="0"/>
              <a:t>luminosity tuning  system and components R&amp;D of synchrotron light based diagnostics.</a:t>
            </a:r>
          </a:p>
          <a:p>
            <a:pPr algn="just"/>
            <a:r>
              <a:rPr lang="en-US" altLang="zh-CN" dirty="0"/>
              <a:t>We hope the beam instrumentation system is mature enough to carry out engineering applications after EDR.</a:t>
            </a:r>
            <a:endParaRPr lang="zh-CN" altLang="en-US" dirty="0"/>
          </a:p>
          <a:p>
            <a:pPr algn="just"/>
            <a:endParaRPr lang="en-US" altLang="zh-CN" dirty="0"/>
          </a:p>
          <a:p>
            <a:pPr algn="just"/>
            <a:endParaRPr lang="en-US" altLang="zh-CN" dirty="0"/>
          </a:p>
          <a:p>
            <a:endParaRPr lang="en-US" altLang="zh-CN" dirty="0"/>
          </a:p>
          <a:p>
            <a:endParaRPr lang="zh-CN" altLang="en-US" dirty="0"/>
          </a:p>
        </p:txBody>
      </p:sp>
      <p:sp>
        <p:nvSpPr>
          <p:cNvPr id="3" name="标题 2">
            <a:extLst>
              <a:ext uri="{FF2B5EF4-FFF2-40B4-BE49-F238E27FC236}">
                <a16:creationId xmlns:a16="http://schemas.microsoft.com/office/drawing/2014/main" id="{FA9DBDD3-93DD-487B-AAB2-98B6D143364E}"/>
              </a:ext>
            </a:extLst>
          </p:cNvPr>
          <p:cNvSpPr>
            <a:spLocks noGrp="1"/>
          </p:cNvSpPr>
          <p:nvPr>
            <p:ph type="title"/>
          </p:nvPr>
        </p:nvSpPr>
        <p:spPr/>
        <p:txBody>
          <a:bodyPr/>
          <a:lstStyle/>
          <a:p>
            <a:r>
              <a:rPr lang="en-US" altLang="zh-CN" dirty="0"/>
              <a:t>Summary</a:t>
            </a:r>
            <a:endParaRPr lang="zh-CN" altLang="en-US" dirty="0"/>
          </a:p>
        </p:txBody>
      </p:sp>
      <p:sp>
        <p:nvSpPr>
          <p:cNvPr id="4" name="页脚占位符 3">
            <a:extLst>
              <a:ext uri="{FF2B5EF4-FFF2-40B4-BE49-F238E27FC236}">
                <a16:creationId xmlns:a16="http://schemas.microsoft.com/office/drawing/2014/main" id="{6819CC11-F7B1-4CA0-9455-4215DB10721B}"/>
              </a:ext>
            </a:extLst>
          </p:cNvPr>
          <p:cNvSpPr>
            <a:spLocks noGrp="1"/>
          </p:cNvSpPr>
          <p:nvPr>
            <p:ph type="ftr" sz="quarter" idx="11"/>
          </p:nvPr>
        </p:nvSpPr>
        <p:spPr/>
        <p:txBody>
          <a:bodyPr/>
          <a:lstStyle/>
          <a:p>
            <a:r>
              <a:rPr lang="en-US" altLang="zh-CN" dirty="0"/>
              <a:t>IAS Program on High Energy Physics</a:t>
            </a:r>
            <a:endParaRPr lang="zh-CN" altLang="en-US" dirty="0"/>
          </a:p>
        </p:txBody>
      </p:sp>
      <p:sp>
        <p:nvSpPr>
          <p:cNvPr id="5" name="灯片编号占位符 4">
            <a:extLst>
              <a:ext uri="{FF2B5EF4-FFF2-40B4-BE49-F238E27FC236}">
                <a16:creationId xmlns:a16="http://schemas.microsoft.com/office/drawing/2014/main" id="{0A46C6BB-B255-4801-8313-8AE5E8A866F3}"/>
              </a:ext>
            </a:extLst>
          </p:cNvPr>
          <p:cNvSpPr>
            <a:spLocks noGrp="1"/>
          </p:cNvSpPr>
          <p:nvPr>
            <p:ph type="sldNum" sz="quarter" idx="12"/>
          </p:nvPr>
        </p:nvSpPr>
        <p:spPr/>
        <p:txBody>
          <a:bodyPr/>
          <a:lstStyle/>
          <a:p>
            <a:fld id="{F15E9139-A00B-4B2A-98A6-095DC08F1345}" type="slidenum">
              <a:rPr lang="zh-CN" altLang="en-US" smtClean="0"/>
              <a:pPr/>
              <a:t>23</a:t>
            </a:fld>
            <a:endParaRPr lang="zh-CN" altLang="en-US"/>
          </a:p>
        </p:txBody>
      </p:sp>
      <p:sp>
        <p:nvSpPr>
          <p:cNvPr id="6" name="文本框 5">
            <a:extLst>
              <a:ext uri="{FF2B5EF4-FFF2-40B4-BE49-F238E27FC236}">
                <a16:creationId xmlns:a16="http://schemas.microsoft.com/office/drawing/2014/main" id="{B627C376-4C36-46A2-9FE0-011BD36AA579}"/>
              </a:ext>
            </a:extLst>
          </p:cNvPr>
          <p:cNvSpPr txBox="1"/>
          <p:nvPr/>
        </p:nvSpPr>
        <p:spPr>
          <a:xfrm>
            <a:off x="6465844" y="5572139"/>
            <a:ext cx="5616624" cy="646331"/>
          </a:xfrm>
          <a:prstGeom prst="rect">
            <a:avLst/>
          </a:prstGeom>
          <a:noFill/>
        </p:spPr>
        <p:txBody>
          <a:bodyPr wrap="square" rtlCol="0">
            <a:spAutoFit/>
          </a:bodyPr>
          <a:lstStyle/>
          <a:p>
            <a:r>
              <a:rPr lang="en-US" altLang="zh-CN" sz="3600" dirty="0">
                <a:solidFill>
                  <a:srgbClr val="996633"/>
                </a:solidFill>
              </a:rPr>
              <a:t>Thank you for attention</a:t>
            </a:r>
            <a:r>
              <a:rPr lang="zh-CN" altLang="en-US" sz="3600" dirty="0">
                <a:solidFill>
                  <a:srgbClr val="996633"/>
                </a:solidFill>
              </a:rPr>
              <a:t>！</a:t>
            </a:r>
            <a:r>
              <a:rPr lang="en-US" altLang="zh-CN" sz="3600" dirty="0">
                <a:solidFill>
                  <a:srgbClr val="996633"/>
                </a:solidFill>
              </a:rPr>
              <a:t> </a:t>
            </a:r>
            <a:endParaRPr lang="zh-CN" altLang="en-US" sz="3600" dirty="0">
              <a:solidFill>
                <a:srgbClr val="996633"/>
              </a:solidFill>
            </a:endParaRPr>
          </a:p>
        </p:txBody>
      </p:sp>
    </p:spTree>
    <p:extLst>
      <p:ext uri="{BB962C8B-B14F-4D97-AF65-F5344CB8AC3E}">
        <p14:creationId xmlns:p14="http://schemas.microsoft.com/office/powerpoint/2010/main" val="1894174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069808" y="6338623"/>
            <a:ext cx="2844800" cy="365125"/>
          </a:xfrm>
        </p:spPr>
        <p:txBody>
          <a:bodyPr/>
          <a:lstStyle/>
          <a:p>
            <a:fld id="{F15E9139-A00B-4B2A-98A6-095DC08F1345}" type="slidenum">
              <a:rPr lang="zh-CN" altLang="en-US" smtClean="0"/>
              <a:pPr/>
              <a:t>3</a:t>
            </a:fld>
            <a:endParaRPr lang="zh-CN" altLang="en-US" dirty="0"/>
          </a:p>
        </p:txBody>
      </p:sp>
      <p:graphicFrame>
        <p:nvGraphicFramePr>
          <p:cNvPr id="6" name="表格 5">
            <a:extLst>
              <a:ext uri="{FF2B5EF4-FFF2-40B4-BE49-F238E27FC236}">
                <a16:creationId xmlns:a16="http://schemas.microsoft.com/office/drawing/2014/main" id="{3E4432BE-F4B9-4C6D-9E09-12E465AF6379}"/>
              </a:ext>
            </a:extLst>
          </p:cNvPr>
          <p:cNvGraphicFramePr>
            <a:graphicFrameLocks noGrp="1"/>
          </p:cNvGraphicFramePr>
          <p:nvPr>
            <p:extLst>
              <p:ext uri="{D42A27DB-BD31-4B8C-83A1-F6EECF244321}">
                <p14:modId xmlns:p14="http://schemas.microsoft.com/office/powerpoint/2010/main" val="364024646"/>
              </p:ext>
            </p:extLst>
          </p:nvPr>
        </p:nvGraphicFramePr>
        <p:xfrm>
          <a:off x="342830" y="1268760"/>
          <a:ext cx="10945216" cy="4032451"/>
        </p:xfrm>
        <a:graphic>
          <a:graphicData uri="http://schemas.openxmlformats.org/drawingml/2006/table">
            <a:tbl>
              <a:tblPr firstRow="1" bandRow="1">
                <a:tableStyleId>{5C22544A-7EE6-4342-B048-85BDC9FD1C3A}</a:tableStyleId>
              </a:tblPr>
              <a:tblGrid>
                <a:gridCol w="1355123">
                  <a:extLst>
                    <a:ext uri="{9D8B030D-6E8A-4147-A177-3AD203B41FA5}">
                      <a16:colId xmlns:a16="http://schemas.microsoft.com/office/drawing/2014/main" val="20000"/>
                    </a:ext>
                  </a:extLst>
                </a:gridCol>
                <a:gridCol w="2455488">
                  <a:extLst>
                    <a:ext uri="{9D8B030D-6E8A-4147-A177-3AD203B41FA5}">
                      <a16:colId xmlns:a16="http://schemas.microsoft.com/office/drawing/2014/main" val="20001"/>
                    </a:ext>
                  </a:extLst>
                </a:gridCol>
                <a:gridCol w="2268220">
                  <a:extLst>
                    <a:ext uri="{9D8B030D-6E8A-4147-A177-3AD203B41FA5}">
                      <a16:colId xmlns:a16="http://schemas.microsoft.com/office/drawing/2014/main" val="20002"/>
                    </a:ext>
                  </a:extLst>
                </a:gridCol>
                <a:gridCol w="3541859">
                  <a:extLst>
                    <a:ext uri="{9D8B030D-6E8A-4147-A177-3AD203B41FA5}">
                      <a16:colId xmlns:a16="http://schemas.microsoft.com/office/drawing/2014/main" val="20003"/>
                    </a:ext>
                  </a:extLst>
                </a:gridCol>
                <a:gridCol w="1324526">
                  <a:extLst>
                    <a:ext uri="{9D8B030D-6E8A-4147-A177-3AD203B41FA5}">
                      <a16:colId xmlns:a16="http://schemas.microsoft.com/office/drawing/2014/main" val="20004"/>
                    </a:ext>
                  </a:extLst>
                </a:gridCol>
              </a:tblGrid>
              <a:tr h="454513">
                <a:tc>
                  <a:txBody>
                    <a:bodyPr/>
                    <a:lstStyle/>
                    <a:p>
                      <a:endParaRPr lang="zh-CN" altLang="en-US" dirty="0">
                        <a:solidFill>
                          <a:srgbClr val="3333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chemeClr val="tx1"/>
                          </a:solidFill>
                        </a:rPr>
                        <a:t>Item</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chemeClr val="tx1"/>
                          </a:solidFill>
                        </a:rPr>
                        <a:t>Method</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chemeClr val="tx1"/>
                          </a:solidFill>
                        </a:rPr>
                        <a:t>Parameter</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chemeClr val="tx1"/>
                          </a:solidFill>
                        </a:rPr>
                        <a:t>Amounts</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88749">
                <a:tc rowSpan="5">
                  <a:txBody>
                    <a:bodyPr/>
                    <a:lstStyle/>
                    <a:p>
                      <a:pPr marL="0" marR="0" algn="ctr"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Linac</a:t>
                      </a:r>
                      <a:endParaRPr lang="zh-CN" altLang="en-US" sz="1400" b="1" kern="100" dirty="0">
                        <a:solidFill>
                          <a:schemeClr val="tx1"/>
                        </a:solidFill>
                        <a:effectLst/>
                        <a:latin typeface="Times New Roman"/>
                        <a:ea typeface="宋体"/>
                        <a:cs typeface="Times New Roman"/>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a:solidFill>
                            <a:schemeClr val="tx1"/>
                          </a:solidFill>
                          <a:effectLst/>
                          <a:latin typeface="Times New Roman"/>
                          <a:ea typeface="宋体"/>
                          <a:cs typeface="Times New Roman"/>
                        </a:rPr>
                        <a:t>Beam position</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err="1">
                          <a:solidFill>
                            <a:schemeClr val="tx1"/>
                          </a:solidFill>
                          <a:effectLst/>
                          <a:latin typeface="Times New Roman"/>
                          <a:ea typeface="宋体"/>
                          <a:cs typeface="Times New Roman"/>
                        </a:rPr>
                        <a:t>Stripline</a:t>
                      </a:r>
                      <a:r>
                        <a:rPr lang="en-US" altLang="zh-CN" sz="1400" b="1" kern="100" dirty="0">
                          <a:solidFill>
                            <a:schemeClr val="tx1"/>
                          </a:solidFill>
                          <a:effectLst/>
                          <a:latin typeface="Times New Roman"/>
                          <a:ea typeface="宋体"/>
                          <a:cs typeface="Times New Roman"/>
                        </a:rPr>
                        <a:t> BPM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Resolution</a:t>
                      </a:r>
                      <a:r>
                        <a:rPr lang="en-US" altLang="zh-CN" sz="1400" b="1" kern="100" baseline="0" dirty="0">
                          <a:solidFill>
                            <a:schemeClr val="tx1"/>
                          </a:solidFill>
                          <a:effectLst/>
                          <a:latin typeface="Times New Roman"/>
                          <a:ea typeface="宋体"/>
                          <a:cs typeface="Times New Roman"/>
                        </a:rPr>
                        <a:t> </a:t>
                      </a:r>
                      <a:r>
                        <a:rPr lang="zh-CN" altLang="en-US" sz="1400" b="1" kern="100" baseline="0" dirty="0">
                          <a:solidFill>
                            <a:schemeClr val="tx1"/>
                          </a:solidFill>
                          <a:effectLst/>
                          <a:latin typeface="Times New Roman"/>
                          <a:ea typeface="宋体"/>
                          <a:cs typeface="Times New Roman"/>
                        </a:rPr>
                        <a:t>：</a:t>
                      </a:r>
                      <a:r>
                        <a:rPr lang="en-US" altLang="zh-CN" sz="1400" b="1" kern="100" baseline="0" dirty="0">
                          <a:solidFill>
                            <a:schemeClr val="tx1"/>
                          </a:solidFill>
                          <a:effectLst/>
                          <a:latin typeface="Times New Roman"/>
                          <a:ea typeface="宋体"/>
                          <a:cs typeface="Times New Roman"/>
                        </a:rPr>
                        <a:t>30um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150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54513">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Beam current </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ICT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2.5%@1nC-10nC</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63</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62111">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Beam profile</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YAG/OTR</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a:solidFill>
                            <a:schemeClr val="tx1"/>
                          </a:solidFill>
                          <a:effectLst/>
                          <a:latin typeface="Times New Roman"/>
                          <a:ea typeface="宋体"/>
                          <a:cs typeface="Times New Roman"/>
                        </a:rPr>
                        <a:t>Resolution:</a:t>
                      </a:r>
                      <a:r>
                        <a:rPr lang="en-US" altLang="zh-CN" sz="1400" b="1" kern="100" baseline="0" dirty="0">
                          <a:solidFill>
                            <a:schemeClr val="tx1"/>
                          </a:solidFill>
                          <a:effectLst/>
                          <a:latin typeface="Times New Roman"/>
                          <a:ea typeface="宋体"/>
                          <a:cs typeface="Times New Roman"/>
                        </a:rPr>
                        <a:t> 30um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30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54513">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Beam </a:t>
                      </a:r>
                      <a:r>
                        <a:rPr lang="en-US" altLang="zh-CN" sz="1400" b="1" kern="100" dirty="0" err="1">
                          <a:solidFill>
                            <a:schemeClr val="tx1"/>
                          </a:solidFill>
                          <a:effectLst/>
                          <a:latin typeface="Times New Roman"/>
                          <a:ea typeface="宋体"/>
                          <a:cs typeface="Times New Roman"/>
                        </a:rPr>
                        <a:t>emittance</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Q+PR</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10%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3</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54513">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Beam energy &amp; spread</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AM+PR</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0.1%</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3</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454513">
                <a:tc rowSpan="3">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Damping ring</a:t>
                      </a:r>
                      <a:endParaRPr lang="zh-CN" altLang="en-US" sz="1400" b="1" kern="100" dirty="0">
                        <a:solidFill>
                          <a:schemeClr val="tx1"/>
                        </a:solidFill>
                        <a:effectLst/>
                        <a:latin typeface="Times New Roman"/>
                        <a:ea typeface="宋体"/>
                        <a:cs typeface="Times New Roman"/>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Average</a:t>
                      </a:r>
                      <a:r>
                        <a:rPr lang="en-US" altLang="zh-CN" sz="1400" b="1" kern="100" baseline="0" dirty="0">
                          <a:solidFill>
                            <a:schemeClr val="tx1"/>
                          </a:solidFill>
                          <a:effectLst/>
                          <a:latin typeface="Times New Roman"/>
                          <a:ea typeface="宋体"/>
                          <a:cs typeface="Times New Roman"/>
                        </a:rPr>
                        <a:t> current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DCCT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Resolution</a:t>
                      </a:r>
                      <a:r>
                        <a:rPr lang="en-US" altLang="zh-CN" sz="1400" b="1" kern="100" baseline="0" dirty="0">
                          <a:solidFill>
                            <a:schemeClr val="tx1"/>
                          </a:solidFill>
                          <a:effectLst/>
                          <a:latin typeface="Times New Roman"/>
                          <a:ea typeface="宋体"/>
                          <a:cs typeface="Times New Roman"/>
                        </a:rPr>
                        <a:t> :50uA@0.1mA-30mA</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1</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454513">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Beam position</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Button BPM</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Resolution : 20um @ 5mA TBT</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40</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454513">
                <a:tc vMerge="1">
                  <a:txBody>
                    <a:bodyPr/>
                    <a:lstStyle/>
                    <a:p>
                      <a:pPr marL="0" marR="0" algn="just" defTabSz="914400" rtl="0" eaLnBrk="1" latinLnBrk="0" hangingPunct="1">
                        <a:lnSpc>
                          <a:spcPct val="115000"/>
                        </a:lnSpc>
                        <a:spcBef>
                          <a:spcPts val="120"/>
                        </a:spcBef>
                        <a:spcAft>
                          <a:spcPts val="120"/>
                        </a:spcAft>
                      </a:pPr>
                      <a:endParaRPr lang="zh-CN" altLang="en-US" sz="1200" b="1" kern="100" dirty="0">
                        <a:solidFill>
                          <a:schemeClr val="tx1"/>
                        </a:solidFill>
                        <a:effectLst/>
                        <a:latin typeface="Times New Roman"/>
                        <a:ea typeface="宋体"/>
                        <a:cs typeface="Times New Roman"/>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a:effectLst/>
                          <a:latin typeface="Times New Roman"/>
                          <a:ea typeface="宋体"/>
                        </a:rPr>
                        <a:t>Tune measurement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effectLst/>
                          <a:latin typeface="Times New Roman"/>
                          <a:ea typeface="宋体"/>
                        </a:rPr>
                        <a:t>Frequency sweeping </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rtl="0" eaLnBrk="1" fontAlgn="auto" latinLnBrk="0" hangingPunct="1">
                        <a:lnSpc>
                          <a:spcPct val="115000"/>
                        </a:lnSpc>
                        <a:spcBef>
                          <a:spcPts val="120"/>
                        </a:spcBef>
                        <a:spcAft>
                          <a:spcPts val="120"/>
                        </a:spcAft>
                        <a:buClrTx/>
                        <a:buSzTx/>
                        <a:buFontTx/>
                        <a:buNone/>
                        <a:tabLst/>
                        <a:defRPr/>
                      </a:pPr>
                      <a:r>
                        <a:rPr lang="en-US" altLang="zh-CN" sz="1400" b="1" kern="100" dirty="0">
                          <a:effectLst/>
                          <a:latin typeface="Times New Roman"/>
                          <a:ea typeface="宋体"/>
                        </a:rPr>
                        <a:t>Resolution:0.001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just" defTabSz="914400" rtl="0" eaLnBrk="1" latinLnBrk="0" hangingPunct="1">
                        <a:lnSpc>
                          <a:spcPct val="115000"/>
                        </a:lnSpc>
                        <a:spcBef>
                          <a:spcPts val="120"/>
                        </a:spcBef>
                        <a:spcAft>
                          <a:spcPts val="120"/>
                        </a:spcAft>
                      </a:pPr>
                      <a:r>
                        <a:rPr lang="en-US" altLang="zh-CN" sz="1400" b="1" kern="100" dirty="0">
                          <a:solidFill>
                            <a:schemeClr val="tx1"/>
                          </a:solidFill>
                          <a:effectLst/>
                          <a:latin typeface="Times New Roman"/>
                          <a:ea typeface="宋体"/>
                          <a:cs typeface="Times New Roman"/>
                        </a:rPr>
                        <a:t>1</a:t>
                      </a:r>
                      <a:endParaRPr lang="zh-CN" altLang="en-US" sz="1400" b="1" kern="100" dirty="0">
                        <a:solidFill>
                          <a:schemeClr val="tx1"/>
                        </a:solidFill>
                        <a:effectLst/>
                        <a:latin typeface="Times New Roman"/>
                        <a:ea typeface="宋体"/>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9" name="标题 1">
            <a:extLst>
              <a:ext uri="{FF2B5EF4-FFF2-40B4-BE49-F238E27FC236}">
                <a16:creationId xmlns:a16="http://schemas.microsoft.com/office/drawing/2014/main" id="{2EBED322-4F20-4655-B5CC-842C07A6E7A4}"/>
              </a:ext>
            </a:extLst>
          </p:cNvPr>
          <p:cNvSpPr txBox="1">
            <a:spLocks/>
          </p:cNvSpPr>
          <p:nvPr/>
        </p:nvSpPr>
        <p:spPr bwMode="auto">
          <a:xfrm>
            <a:off x="335359" y="44624"/>
            <a:ext cx="11856641"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a:lstStyle>
          <a:p>
            <a:pPr lvl="0" algn="l">
              <a:defRPr/>
            </a:pPr>
            <a:r>
              <a:rPr lang="en-US" altLang="zh-CN" sz="4000" dirty="0">
                <a:solidFill>
                  <a:srgbClr val="C00000"/>
                </a:solidFill>
              </a:rPr>
              <a:t>Design parameters of </a:t>
            </a:r>
            <a:r>
              <a:rPr lang="en-US" altLang="zh-CN" sz="4000" dirty="0" err="1">
                <a:solidFill>
                  <a:srgbClr val="C00000"/>
                </a:solidFill>
              </a:rPr>
              <a:t>Linac</a:t>
            </a:r>
            <a:r>
              <a:rPr lang="en-US" altLang="zh-CN" sz="4000" dirty="0">
                <a:solidFill>
                  <a:srgbClr val="C00000"/>
                </a:solidFill>
              </a:rPr>
              <a:t> &amp; damping ring</a:t>
            </a:r>
          </a:p>
        </p:txBody>
      </p:sp>
    </p:spTree>
    <p:extLst>
      <p:ext uri="{BB962C8B-B14F-4D97-AF65-F5344CB8AC3E}">
        <p14:creationId xmlns:p14="http://schemas.microsoft.com/office/powerpoint/2010/main" val="450977743"/>
      </p:ext>
    </p:extLst>
  </p:cSld>
  <p:clrMapOvr>
    <a:masterClrMapping/>
  </p:clrMapOvr>
  <mc:AlternateContent xmlns:mc="http://schemas.openxmlformats.org/markup-compatibility/2006" xmlns:p14="http://schemas.microsoft.com/office/powerpoint/2010/main">
    <mc:Choice Requires="p14">
      <p:transition spd="slow" p14:dur="2000" advTm="41671"/>
    </mc:Choice>
    <mc:Fallback xmlns="">
      <p:transition spd="slow" advTm="4167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bwMode="auto">
          <a:xfrm>
            <a:off x="61577" y="44624"/>
            <a:ext cx="12144672"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a:lstStyle>
          <a:p>
            <a:pPr lvl="0" algn="l">
              <a:defRPr/>
            </a:pPr>
            <a:r>
              <a:rPr lang="en-US" altLang="zh-CN" sz="4000" dirty="0">
                <a:solidFill>
                  <a:srgbClr val="C00000"/>
                </a:solidFill>
              </a:rPr>
              <a:t>Design parameters </a:t>
            </a:r>
            <a:r>
              <a:rPr kumimoji="0" lang="en-US" altLang="zh-CN" sz="4000" b="1" i="0" u="none" strike="noStrike" kern="1200" cap="none" spc="0" normalizeH="0" baseline="0" noProof="0" dirty="0">
                <a:ln>
                  <a:noFill/>
                </a:ln>
                <a:solidFill>
                  <a:srgbClr val="C00000"/>
                </a:solidFill>
                <a:effectLst/>
                <a:uLnTx/>
                <a:uFillTx/>
                <a:latin typeface="Calibri"/>
                <a:ea typeface="宋体" panose="02010600030101010101" pitchFamily="2" charset="-122"/>
              </a:rPr>
              <a:t>of the booster beam instrumentation</a:t>
            </a:r>
            <a:endParaRPr kumimoji="0" lang="zh-CN" altLang="en-US" sz="4000" b="1" i="0" u="none" strike="noStrike" kern="1200" cap="none" spc="0" normalizeH="0" baseline="0" noProof="0" dirty="0">
              <a:ln>
                <a:noFill/>
              </a:ln>
              <a:solidFill>
                <a:srgbClr val="C00000"/>
              </a:solidFill>
              <a:effectLst/>
              <a:uLnTx/>
              <a:uFillTx/>
              <a:latin typeface="Calibri"/>
              <a:ea typeface="宋体" panose="02010600030101010101" pitchFamily="2" charset="-122"/>
            </a:endParaRPr>
          </a:p>
        </p:txBody>
      </p:sp>
      <p:graphicFrame>
        <p:nvGraphicFramePr>
          <p:cNvPr id="7" name="表格 6"/>
          <p:cNvGraphicFramePr>
            <a:graphicFrameLocks noGrp="1"/>
          </p:cNvGraphicFramePr>
          <p:nvPr>
            <p:extLst/>
          </p:nvPr>
        </p:nvGraphicFramePr>
        <p:xfrm>
          <a:off x="1199456" y="1124744"/>
          <a:ext cx="9361039" cy="5472608"/>
        </p:xfrm>
        <a:graphic>
          <a:graphicData uri="http://schemas.openxmlformats.org/drawingml/2006/table">
            <a:tbl>
              <a:tblPr firstRow="1" firstCol="1" lastRow="1" lastCol="1" bandRow="1" bandCol="1"/>
              <a:tblGrid>
                <a:gridCol w="2260561">
                  <a:extLst>
                    <a:ext uri="{9D8B030D-6E8A-4147-A177-3AD203B41FA5}">
                      <a16:colId xmlns:a16="http://schemas.microsoft.com/office/drawing/2014/main" val="20001"/>
                    </a:ext>
                  </a:extLst>
                </a:gridCol>
                <a:gridCol w="2247736">
                  <a:extLst>
                    <a:ext uri="{9D8B030D-6E8A-4147-A177-3AD203B41FA5}">
                      <a16:colId xmlns:a16="http://schemas.microsoft.com/office/drawing/2014/main" val="20003"/>
                    </a:ext>
                  </a:extLst>
                </a:gridCol>
                <a:gridCol w="3573614">
                  <a:extLst>
                    <a:ext uri="{9D8B030D-6E8A-4147-A177-3AD203B41FA5}">
                      <a16:colId xmlns:a16="http://schemas.microsoft.com/office/drawing/2014/main" val="20004"/>
                    </a:ext>
                  </a:extLst>
                </a:gridCol>
                <a:gridCol w="1279128">
                  <a:extLst>
                    <a:ext uri="{9D8B030D-6E8A-4147-A177-3AD203B41FA5}">
                      <a16:colId xmlns:a16="http://schemas.microsoft.com/office/drawing/2014/main" val="20005"/>
                    </a:ext>
                  </a:extLst>
                </a:gridCol>
              </a:tblGrid>
              <a:tr h="429337">
                <a:tc>
                  <a:txBody>
                    <a:bodyPr/>
                    <a:lstStyle/>
                    <a:p>
                      <a:pPr marL="0" marR="0" algn="ctr" defTabSz="914400" rtl="0" eaLnBrk="1" latinLnBrk="0" hangingPunct="1">
                        <a:lnSpc>
                          <a:spcPct val="115000"/>
                        </a:lnSpc>
                        <a:spcBef>
                          <a:spcPts val="0"/>
                        </a:spcBef>
                        <a:spcAft>
                          <a:spcPts val="0"/>
                        </a:spcAft>
                      </a:pPr>
                      <a:r>
                        <a:rPr lang="en-US" sz="1800" b="1" kern="1200" dirty="0">
                          <a:solidFill>
                            <a:schemeClr val="tx1"/>
                          </a:solidFill>
                          <a:latin typeface="Times New Roman" panose="02020603050405020304" pitchFamily="18" charset="0"/>
                          <a:ea typeface="+mn-ea"/>
                          <a:cs typeface="Times New Roman" panose="02020603050405020304" pitchFamily="18" charset="0"/>
                        </a:rPr>
                        <a:t>Item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lnSpc>
                          <a:spcPct val="115000"/>
                        </a:lnSpc>
                        <a:spcBef>
                          <a:spcPts val="0"/>
                        </a:spcBef>
                        <a:spcAft>
                          <a:spcPts val="0"/>
                        </a:spcAft>
                      </a:pPr>
                      <a:r>
                        <a:rPr lang="en-US" sz="1800" b="1" kern="1200" dirty="0">
                          <a:solidFill>
                            <a:schemeClr val="tx1"/>
                          </a:solidFill>
                          <a:latin typeface="Times New Roman" panose="02020603050405020304" pitchFamily="18" charset="0"/>
                          <a:ea typeface="+mn-ea"/>
                          <a:cs typeface="Times New Roman" panose="02020603050405020304" pitchFamily="18" charset="0"/>
                        </a:rPr>
                        <a:t>Method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lnSpc>
                          <a:spcPct val="115000"/>
                        </a:lnSpc>
                        <a:spcBef>
                          <a:spcPts val="0"/>
                        </a:spcBef>
                        <a:spcAft>
                          <a:spcPts val="0"/>
                        </a:spcAft>
                      </a:pPr>
                      <a:r>
                        <a:rPr lang="en-US" sz="1800" b="1" kern="1200" dirty="0">
                          <a:solidFill>
                            <a:schemeClr val="tx1"/>
                          </a:solidFill>
                          <a:latin typeface="Times New Roman" panose="02020603050405020304" pitchFamily="18" charset="0"/>
                          <a:ea typeface="+mn-ea"/>
                          <a:cs typeface="Times New Roman" panose="02020603050405020304" pitchFamily="18" charset="0"/>
                        </a:rPr>
                        <a:t>Parameter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lnSpc>
                          <a:spcPct val="115000"/>
                        </a:lnSpc>
                        <a:spcBef>
                          <a:spcPts val="0"/>
                        </a:spcBef>
                        <a:spcAft>
                          <a:spcPts val="0"/>
                        </a:spcAft>
                      </a:pPr>
                      <a:r>
                        <a:rPr lang="en-US" sz="1800" b="1" kern="1200" dirty="0">
                          <a:solidFill>
                            <a:schemeClr val="tx1"/>
                          </a:solidFill>
                          <a:latin typeface="+mn-lt"/>
                          <a:ea typeface="+mn-ea"/>
                          <a:cs typeface="+mn-cs"/>
                        </a:rPr>
                        <a:t>Amounts</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06432">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Beam position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00" cap="none" spc="0" normalizeH="0" baseline="0" noProof="0" dirty="0">
                          <a:ln>
                            <a:noFill/>
                          </a:ln>
                          <a:solidFill>
                            <a:srgbClr val="000000"/>
                          </a:solidFill>
                          <a:effectLst/>
                          <a:uLnTx/>
                          <a:uFillTx/>
                          <a:latin typeface="Times New Roman" panose="02020603050405020304" pitchFamily="18" charset="0"/>
                          <a:ea typeface="宋体"/>
                          <a:cs typeface="Times New Roman" panose="02020603050405020304" pitchFamily="18" charset="0"/>
                        </a:rPr>
                        <a:t>Button electrode BPM</a:t>
                      </a:r>
                      <a:endParaRPr lang="en-US"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Measurement area (x </a:t>
                      </a:r>
                      <a:r>
                        <a:rPr lang="en-US" sz="1200" b="1" kern="100" dirty="0">
                          <a:effectLst/>
                          <a:latin typeface="Times New Roman" panose="02020603050405020304" pitchFamily="18" charset="0"/>
                          <a:ea typeface="宋体"/>
                          <a:cs typeface="Times New Roman" panose="02020603050405020304" pitchFamily="18" charset="0"/>
                          <a:sym typeface="Symbol"/>
                        </a:rPr>
                        <a:t></a:t>
                      </a:r>
                      <a:r>
                        <a:rPr lang="en-US" sz="1200" b="1" kern="100" dirty="0">
                          <a:effectLst/>
                          <a:latin typeface="Times New Roman" panose="02020603050405020304" pitchFamily="18" charset="0"/>
                          <a:ea typeface="宋体"/>
                          <a:cs typeface="Times New Roman" panose="02020603050405020304" pitchFamily="18" charset="0"/>
                        </a:rPr>
                        <a:t> y)</a:t>
                      </a:r>
                      <a:r>
                        <a:rPr lang="zh-CN" altLang="en-US" sz="1200" b="1" kern="100" dirty="0">
                          <a:effectLst/>
                          <a:latin typeface="Times New Roman" panose="02020603050405020304" pitchFamily="18" charset="0"/>
                          <a:ea typeface="宋体"/>
                          <a:cs typeface="Times New Roman" panose="02020603050405020304" pitchFamily="18" charset="0"/>
                        </a:rPr>
                        <a:t>：</a:t>
                      </a:r>
                      <a:r>
                        <a:rPr lang="en-US" sz="1200" b="1" kern="100" dirty="0">
                          <a:effectLst/>
                          <a:latin typeface="Times New Roman" panose="02020603050405020304" pitchFamily="18" charset="0"/>
                          <a:ea typeface="宋体"/>
                          <a:cs typeface="Times New Roman" panose="02020603050405020304" pitchFamily="18" charset="0"/>
                        </a:rPr>
                        <a:t>±20mm×±10mm</a:t>
                      </a:r>
                      <a:endParaRPr lang="en-US" sz="1200" b="1" dirty="0">
                        <a:effectLst/>
                        <a:latin typeface="Times New Roman" panose="02020603050405020304" pitchFamily="18" charset="0"/>
                        <a:ea typeface="宋体"/>
                        <a:cs typeface="Times New Roman" panose="02020603050405020304" pitchFamily="18" charset="0"/>
                      </a:endParaRPr>
                    </a:p>
                    <a:p>
                      <a:pPr marL="0" marR="0" lvl="0" indent="0" algn="just" defTabSz="685800" rtl="0" eaLnBrk="1" fontAlgn="auto" latinLnBrk="0" hangingPunct="1">
                        <a:lnSpc>
                          <a:spcPct val="115000"/>
                        </a:lnSpc>
                        <a:spcBef>
                          <a:spcPts val="120"/>
                        </a:spcBef>
                        <a:spcAft>
                          <a:spcPts val="120"/>
                        </a:spcAft>
                        <a:buClrTx/>
                        <a:buSzTx/>
                        <a:buFontTx/>
                        <a:buNone/>
                        <a:tabLst/>
                        <a:defRPr/>
                      </a:pPr>
                      <a:r>
                        <a:rPr lang="en-US" sz="1200" b="1" kern="100" dirty="0">
                          <a:effectLst/>
                          <a:latin typeface="Times New Roman" panose="02020603050405020304" pitchFamily="18" charset="0"/>
                          <a:ea typeface="宋体"/>
                          <a:cs typeface="Times New Roman" panose="02020603050405020304" pitchFamily="18" charset="0"/>
                        </a:rPr>
                        <a:t>Resolution</a:t>
                      </a:r>
                      <a:r>
                        <a:rPr lang="zh-CN" altLang="en-US" sz="1200" b="1" kern="100" dirty="0">
                          <a:effectLst/>
                          <a:latin typeface="Times New Roman" panose="02020603050405020304" pitchFamily="18" charset="0"/>
                          <a:ea typeface="宋体"/>
                          <a:cs typeface="Times New Roman" panose="02020603050405020304" pitchFamily="18" charset="0"/>
                        </a:rPr>
                        <a:t>：</a:t>
                      </a:r>
                      <a:r>
                        <a:rPr lang="en-US" sz="1200" b="1" kern="100" dirty="0">
                          <a:effectLst/>
                          <a:latin typeface="Times New Roman" panose="02020603050405020304" pitchFamily="18" charset="0"/>
                          <a:ea typeface="宋体"/>
                          <a:cs typeface="Times New Roman" panose="02020603050405020304" pitchFamily="18" charset="0"/>
                        </a:rPr>
                        <a:t>&lt;20um(</a:t>
                      </a:r>
                      <a:r>
                        <a:rPr lang="en-US" altLang="zh-CN" sz="1200" b="1" kern="100" dirty="0">
                          <a:effectLst/>
                          <a:latin typeface="Times New Roman" panose="02020603050405020304" pitchFamily="18" charset="0"/>
                          <a:ea typeface="宋体"/>
                          <a:cs typeface="Times New Roman" panose="02020603050405020304" pitchFamily="18" charset="0"/>
                        </a:rPr>
                        <a:t>turn</a:t>
                      </a:r>
                      <a:r>
                        <a:rPr lang="en-US" altLang="zh-CN" sz="1200" b="1" kern="100" baseline="0" dirty="0">
                          <a:effectLst/>
                          <a:latin typeface="Times New Roman" panose="02020603050405020304" pitchFamily="18" charset="0"/>
                          <a:ea typeface="宋体"/>
                          <a:cs typeface="Times New Roman" panose="02020603050405020304" pitchFamily="18" charset="0"/>
                        </a:rPr>
                        <a:t> by turn)</a:t>
                      </a:r>
                      <a:endParaRPr lang="en-US" altLang="zh-CN"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solidFill>
                            <a:schemeClr val="tx1"/>
                          </a:solidFill>
                          <a:effectLst/>
                          <a:latin typeface="Times New Roman"/>
                          <a:ea typeface="宋体"/>
                        </a:rPr>
                        <a:t>2408</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3725">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Bunch current</a:t>
                      </a:r>
                    </a:p>
                  </a:txBody>
                  <a:tcPr marL="48988" marR="48988"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BCM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Measurement range</a:t>
                      </a:r>
                      <a:r>
                        <a:rPr lang="zh-CN" altLang="en-US" sz="1200" b="1" kern="100" dirty="0">
                          <a:effectLst/>
                          <a:latin typeface="Times New Roman" panose="02020603050405020304" pitchFamily="18" charset="0"/>
                          <a:ea typeface="宋体"/>
                          <a:cs typeface="Times New Roman" panose="02020603050405020304" pitchFamily="18" charset="0"/>
                        </a:rPr>
                        <a:t>：</a:t>
                      </a:r>
                      <a:r>
                        <a:rPr lang="en-US" sz="1200" b="1" kern="100" dirty="0">
                          <a:effectLst/>
                          <a:latin typeface="Times New Roman" panose="02020603050405020304" pitchFamily="18" charset="0"/>
                          <a:ea typeface="宋体"/>
                          <a:cs typeface="Times New Roman" panose="02020603050405020304" pitchFamily="18" charset="0"/>
                        </a:rPr>
                        <a:t>10mA / per bunch</a:t>
                      </a:r>
                      <a:endParaRPr lang="en-US" sz="1200" b="1" dirty="0">
                        <a:effectLst/>
                        <a:latin typeface="Times New Roman" panose="02020603050405020304" pitchFamily="18" charset="0"/>
                        <a:ea typeface="宋体"/>
                        <a:cs typeface="Times New Roman" panose="02020603050405020304" pitchFamily="18" charset="0"/>
                      </a:endParaRPr>
                    </a:p>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Relatively </a:t>
                      </a:r>
                      <a:r>
                        <a:rPr lang="en-US" sz="1200" b="1" kern="100" dirty="0">
                          <a:solidFill>
                            <a:srgbClr val="000000"/>
                          </a:solidFill>
                          <a:effectLst/>
                          <a:latin typeface="Times New Roman" panose="02020603050405020304" pitchFamily="18" charset="0"/>
                          <a:ea typeface="宋体"/>
                          <a:cs typeface="Times New Roman" panose="02020603050405020304" pitchFamily="18" charset="0"/>
                        </a:rPr>
                        <a:t>precision</a:t>
                      </a:r>
                      <a:r>
                        <a:rPr lang="zh-CN" altLang="en-US" sz="1200" b="1" kern="100" dirty="0">
                          <a:effectLst/>
                          <a:latin typeface="Times New Roman" panose="02020603050405020304" pitchFamily="18" charset="0"/>
                          <a:ea typeface="宋体"/>
                          <a:cs typeface="Times New Roman" panose="02020603050405020304" pitchFamily="18" charset="0"/>
                        </a:rPr>
                        <a:t>：</a:t>
                      </a:r>
                      <a:r>
                        <a:rPr lang="en-US" sz="1200" b="1" kern="100" dirty="0">
                          <a:effectLst/>
                          <a:latin typeface="Times New Roman" panose="02020603050405020304" pitchFamily="18" charset="0"/>
                          <a:ea typeface="宋体"/>
                          <a:cs typeface="Times New Roman" panose="02020603050405020304" pitchFamily="18" charset="0"/>
                        </a:rPr>
                        <a:t>1/4095</a:t>
                      </a:r>
                      <a:endParaRPr lang="en-US" sz="1200" b="1"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56175">
                <a:tc>
                  <a:txBody>
                    <a:bodyPr/>
                    <a:lstStyle/>
                    <a:p>
                      <a:pPr marL="0" marR="0" algn="ctr" defTabSz="685800" rtl="0" eaLnBrk="1" latinLnBrk="0" hangingPunct="1">
                        <a:lnSpc>
                          <a:spcPct val="115000"/>
                        </a:lnSpc>
                        <a:spcBef>
                          <a:spcPts val="0"/>
                        </a:spcBef>
                        <a:spcAft>
                          <a:spcPts val="0"/>
                        </a:spcAft>
                      </a:pP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Average current</a:t>
                      </a:r>
                    </a:p>
                  </a:txBody>
                  <a:tcPr marL="48988" marR="48988"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DCCT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Dynamic measurement range</a:t>
                      </a:r>
                      <a:r>
                        <a:rPr lang="zh-CN" altLang="en-US" sz="1200" b="1" kern="100" dirty="0">
                          <a:effectLst/>
                          <a:latin typeface="Times New Roman" panose="02020603050405020304" pitchFamily="18" charset="0"/>
                          <a:ea typeface="宋体"/>
                          <a:cs typeface="Times New Roman" panose="02020603050405020304" pitchFamily="18" charset="0"/>
                        </a:rPr>
                        <a:t>：</a:t>
                      </a:r>
                      <a:r>
                        <a:rPr lang="en-US" sz="1200" b="1" kern="100" dirty="0">
                          <a:effectLst/>
                          <a:latin typeface="Times New Roman" panose="02020603050405020304" pitchFamily="18" charset="0"/>
                          <a:ea typeface="宋体"/>
                          <a:cs typeface="Times New Roman" panose="02020603050405020304" pitchFamily="18" charset="0"/>
                        </a:rPr>
                        <a:t>0.0~1A</a:t>
                      </a:r>
                      <a:endParaRPr lang="en-US" sz="1200" b="1" dirty="0">
                        <a:effectLst/>
                        <a:latin typeface="Times New Roman" panose="02020603050405020304" pitchFamily="18" charset="0"/>
                        <a:ea typeface="宋体"/>
                        <a:cs typeface="Times New Roman" panose="02020603050405020304" pitchFamily="18" charset="0"/>
                      </a:endParaRPr>
                    </a:p>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Resolution:50uA@0.6-8mA</a:t>
                      </a:r>
                    </a:p>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Linearity</a:t>
                      </a:r>
                      <a:r>
                        <a:rPr lang="zh-CN" altLang="en-US" sz="1200" b="1" kern="100" dirty="0">
                          <a:effectLst/>
                          <a:latin typeface="Times New Roman" panose="02020603050405020304" pitchFamily="18" charset="0"/>
                          <a:ea typeface="宋体"/>
                          <a:cs typeface="Times New Roman" panose="02020603050405020304" pitchFamily="18" charset="0"/>
                        </a:rPr>
                        <a:t>：</a:t>
                      </a:r>
                      <a:r>
                        <a:rPr lang="en-US" sz="1200" b="1" kern="100" dirty="0">
                          <a:effectLst/>
                          <a:latin typeface="Times New Roman" panose="02020603050405020304" pitchFamily="18" charset="0"/>
                          <a:ea typeface="宋体"/>
                          <a:cs typeface="Times New Roman" panose="02020603050405020304" pitchFamily="18" charset="0"/>
                        </a:rPr>
                        <a:t>0.1 %</a:t>
                      </a:r>
                      <a:endParaRPr lang="en-US" sz="1200" b="1" dirty="0">
                        <a:effectLst/>
                        <a:latin typeface="Times New Roman" panose="02020603050405020304" pitchFamily="18" charset="0"/>
                        <a:ea typeface="宋体"/>
                        <a:cs typeface="Times New Roman" panose="02020603050405020304" pitchFamily="18" charset="0"/>
                      </a:endParaRPr>
                    </a:p>
                    <a:p>
                      <a:pPr marL="0" marR="0" algn="just">
                        <a:lnSpc>
                          <a:spcPct val="115000"/>
                        </a:lnSpc>
                        <a:spcBef>
                          <a:spcPts val="120"/>
                        </a:spcBef>
                        <a:spcAft>
                          <a:spcPts val="120"/>
                        </a:spcAft>
                      </a:pPr>
                      <a:r>
                        <a:rPr lang="en-US" sz="1200" b="1" kern="100" dirty="0">
                          <a:effectLst/>
                          <a:latin typeface="Times New Roman" panose="02020603050405020304" pitchFamily="18" charset="0"/>
                          <a:ea typeface="宋体"/>
                          <a:cs typeface="Times New Roman" panose="02020603050405020304" pitchFamily="18" charset="0"/>
                        </a:rPr>
                        <a:t>Zero drift: &lt;0.05mA</a:t>
                      </a:r>
                      <a:endParaRPr lang="en-US" sz="1200" b="1"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39589">
                <a:tc>
                  <a:txBody>
                    <a:bodyPr/>
                    <a:lstStyle/>
                    <a:p>
                      <a:pPr marL="0" marR="0" algn="ctr" defTabSz="685800" rtl="0" eaLnBrk="1" latinLnBrk="0" hangingPunct="1">
                        <a:lnSpc>
                          <a:spcPct val="115000"/>
                        </a:lnSpc>
                        <a:spcBef>
                          <a:spcPts val="0"/>
                        </a:spcBef>
                        <a:spcAft>
                          <a:spcPts val="0"/>
                        </a:spcAft>
                      </a:pP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Beam size</a:t>
                      </a:r>
                    </a:p>
                  </a:txBody>
                  <a:tcPr marL="48988" marR="48988"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Double slit interferometer </a:t>
                      </a:r>
                    </a:p>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x ray pin hole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Resolution:0.2 µ</a:t>
                      </a:r>
                      <a:r>
                        <a:rPr lang="en-US" sz="1200" b="1" kern="0" dirty="0">
                          <a:effectLst/>
                          <a:latin typeface="Times New Roman" panose="02020603050405020304" pitchFamily="18" charset="0"/>
                          <a:ea typeface="宋体"/>
                          <a:cs typeface="Times New Roman" panose="02020603050405020304" pitchFamily="18" charset="0"/>
                        </a:rPr>
                        <a:t>m</a:t>
                      </a:r>
                      <a:endParaRPr lang="en-US"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51968">
                <a:tc>
                  <a:txBody>
                    <a:bodyPr/>
                    <a:lstStyle/>
                    <a:p>
                      <a:pPr marL="0" marR="0" algn="ctr" defTabSz="685800" rtl="0" eaLnBrk="1" latinLnBrk="0" hangingPunct="1">
                        <a:lnSpc>
                          <a:spcPct val="115000"/>
                        </a:lnSpc>
                        <a:spcBef>
                          <a:spcPts val="0"/>
                        </a:spcBef>
                        <a:spcAft>
                          <a:spcPts val="0"/>
                        </a:spcAft>
                      </a:pP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B</a:t>
                      </a:r>
                      <a:r>
                        <a:rPr lang="en-US" altLang="zh-CN" sz="1200" b="1" kern="100" dirty="0">
                          <a:solidFill>
                            <a:schemeClr val="tx1"/>
                          </a:solidFill>
                          <a:effectLst/>
                          <a:latin typeface="Times New Roman" panose="02020603050405020304" pitchFamily="18" charset="0"/>
                          <a:ea typeface="宋体"/>
                          <a:cs typeface="Times New Roman" panose="02020603050405020304" pitchFamily="18" charset="0"/>
                        </a:rPr>
                        <a:t>unch</a:t>
                      </a: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 length</a:t>
                      </a:r>
                    </a:p>
                  </a:txBody>
                  <a:tcPr marL="48988" marR="48988"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Streak camera</a:t>
                      </a:r>
                    </a:p>
                    <a:p>
                      <a:pPr marL="0" marR="0" algn="ctr">
                        <a:lnSpc>
                          <a:spcPct val="115000"/>
                        </a:lnSpc>
                        <a:spcBef>
                          <a:spcPts val="0"/>
                        </a:spcBef>
                        <a:spcAft>
                          <a:spcPts val="0"/>
                        </a:spcAft>
                      </a:pPr>
                      <a:r>
                        <a:rPr lang="en-US" altLang="zh-CN" sz="1200" b="1" dirty="0">
                          <a:latin typeface="Times New Roman" panose="02020603050405020304" pitchFamily="18" charset="0"/>
                          <a:cs typeface="Times New Roman" panose="02020603050405020304" pitchFamily="18" charset="0"/>
                        </a:rPr>
                        <a:t>Two photon intensity interferometer</a:t>
                      </a:r>
                      <a:endParaRPr lang="en-US"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0" dirty="0">
                          <a:effectLst/>
                          <a:latin typeface="Times New Roman" panose="02020603050405020304" pitchFamily="18" charset="0"/>
                          <a:ea typeface="宋体"/>
                          <a:cs typeface="Times New Roman" panose="02020603050405020304" pitchFamily="18" charset="0"/>
                        </a:rPr>
                        <a:t>Resolution:1 </a:t>
                      </a:r>
                      <a:r>
                        <a:rPr lang="en-US" sz="1200" b="1" kern="0" dirty="0" err="1">
                          <a:effectLst/>
                          <a:latin typeface="Times New Roman" panose="02020603050405020304" pitchFamily="18" charset="0"/>
                          <a:ea typeface="宋体"/>
                          <a:cs typeface="Times New Roman" panose="02020603050405020304" pitchFamily="18" charset="0"/>
                        </a:rPr>
                        <a:t>ps</a:t>
                      </a:r>
                      <a:endParaRPr lang="en-US"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81664">
                <a:tc rowSpan="2">
                  <a:txBody>
                    <a:bodyPr/>
                    <a:lstStyle/>
                    <a:p>
                      <a:pPr marL="0" marR="0" algn="ctr" defTabSz="685800" rtl="0" eaLnBrk="1" latinLnBrk="0" hangingPunct="1">
                        <a:lnSpc>
                          <a:spcPct val="115000"/>
                        </a:lnSpc>
                        <a:spcBef>
                          <a:spcPts val="0"/>
                        </a:spcBef>
                        <a:spcAft>
                          <a:spcPts val="0"/>
                        </a:spcAft>
                      </a:pP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Tune measurement</a:t>
                      </a:r>
                    </a:p>
                  </a:txBody>
                  <a:tcPr marL="48988" marR="48988"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Frequency sweeping method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5366">
                <a:tc v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DDD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8"/>
                  </a:ext>
                </a:extLst>
              </a:tr>
              <a:tr h="480447">
                <a:tc>
                  <a:txBody>
                    <a:bodyPr/>
                    <a:lstStyle/>
                    <a:p>
                      <a:pPr marL="0" marR="0" algn="ctr" defTabSz="685800" rtl="0" eaLnBrk="1" latinLnBrk="0" hangingPunct="1">
                        <a:lnSpc>
                          <a:spcPct val="115000"/>
                        </a:lnSpc>
                        <a:spcBef>
                          <a:spcPts val="0"/>
                        </a:spcBef>
                        <a:spcAft>
                          <a:spcPts val="0"/>
                        </a:spcAft>
                      </a:pP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Beam loss monitor</a:t>
                      </a:r>
                    </a:p>
                  </a:txBody>
                  <a:tcPr marL="48988" marR="48988"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altLang="zh-CN" sz="1200" b="1" kern="100" dirty="0">
                          <a:solidFill>
                            <a:schemeClr val="tx1"/>
                          </a:solidFill>
                          <a:effectLst/>
                          <a:latin typeface="Times New Roman" panose="02020603050405020304" pitchFamily="18" charset="0"/>
                          <a:ea typeface="宋体"/>
                          <a:cs typeface="Times New Roman" panose="02020603050405020304" pitchFamily="18" charset="0"/>
                        </a:rPr>
                        <a:t>Optical</a:t>
                      </a:r>
                      <a:r>
                        <a:rPr lang="en-GB" altLang="zh-CN" sz="1200" b="1" kern="100" dirty="0">
                          <a:solidFill>
                            <a:schemeClr val="tx1"/>
                          </a:solidFill>
                          <a:effectLst/>
                          <a:latin typeface="Times New Roman" panose="02020603050405020304" pitchFamily="18" charset="0"/>
                          <a:ea typeface="宋体"/>
                          <a:cs typeface="Times New Roman" panose="02020603050405020304" pitchFamily="18" charset="0"/>
                        </a:rPr>
                        <a:t> </a:t>
                      </a:r>
                      <a:r>
                        <a:rPr lang="en-GB" altLang="zh-CN" sz="1200" b="1" kern="100" dirty="0" err="1">
                          <a:solidFill>
                            <a:schemeClr val="tx1"/>
                          </a:solidFill>
                          <a:effectLst/>
                          <a:latin typeface="Times New Roman" panose="02020603050405020304" pitchFamily="18" charset="0"/>
                          <a:ea typeface="宋体"/>
                          <a:cs typeface="Times New Roman" panose="02020603050405020304" pitchFamily="18" charset="0"/>
                        </a:rPr>
                        <a:t>fiber</a:t>
                      </a:r>
                      <a:endParaRPr lang="en-US"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Space resolution</a:t>
                      </a:r>
                      <a:r>
                        <a:rPr lang="en-US" sz="1200" b="1" kern="100" baseline="0" dirty="0">
                          <a:effectLst/>
                          <a:latin typeface="Times New Roman" panose="02020603050405020304" pitchFamily="18" charset="0"/>
                          <a:ea typeface="宋体"/>
                          <a:cs typeface="Times New Roman" panose="02020603050405020304" pitchFamily="18" charset="0"/>
                        </a:rPr>
                        <a:t>:0.6m</a:t>
                      </a:r>
                      <a:endParaRPr lang="en-US" sz="1200" b="1" kern="100" dirty="0">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solidFill>
                            <a:schemeClr val="tx1"/>
                          </a:solidFill>
                          <a:effectLst/>
                          <a:latin typeface="Times New Roman"/>
                          <a:ea typeface="宋体"/>
                        </a:rPr>
                        <a:t>670</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19930">
                <a:tc>
                  <a:txBody>
                    <a:bodyPr/>
                    <a:lstStyle/>
                    <a:p>
                      <a:pPr marL="0" marR="0" algn="ctr" defTabSz="685800" rtl="0" eaLnBrk="1" latinLnBrk="0" hangingPunct="1">
                        <a:lnSpc>
                          <a:spcPct val="115000"/>
                        </a:lnSpc>
                        <a:spcBef>
                          <a:spcPts val="0"/>
                        </a:spcBef>
                        <a:spcAft>
                          <a:spcPts val="0"/>
                        </a:spcAft>
                      </a:pPr>
                      <a:r>
                        <a:rPr lang="en-US" sz="1200" b="1" kern="100" dirty="0">
                          <a:solidFill>
                            <a:schemeClr val="tx1"/>
                          </a:solidFill>
                          <a:effectLst/>
                          <a:latin typeface="Times New Roman" panose="02020603050405020304" pitchFamily="18" charset="0"/>
                          <a:ea typeface="宋体"/>
                          <a:cs typeface="Times New Roman" panose="02020603050405020304" pitchFamily="18" charset="0"/>
                        </a:rPr>
                        <a:t>Feedback system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TFB</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Damping time&lt;=3ms</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17975">
                <a:tc>
                  <a:txBody>
                    <a:bodyPr/>
                    <a:lstStyle/>
                    <a:p>
                      <a:pPr marL="0" marR="0" indent="0" algn="ctr" defTabSz="685800" rtl="0" eaLnBrk="1" fontAlgn="auto" latinLnBrk="0" hangingPunct="1">
                        <a:lnSpc>
                          <a:spcPct val="115000"/>
                        </a:lnSpc>
                        <a:spcBef>
                          <a:spcPts val="0"/>
                        </a:spcBef>
                        <a:spcAft>
                          <a:spcPts val="0"/>
                        </a:spcAft>
                        <a:buClrTx/>
                        <a:buSzTx/>
                        <a:buFontTx/>
                        <a:buNone/>
                        <a:tabLst/>
                        <a:defRPr/>
                      </a:pPr>
                      <a:r>
                        <a:rPr lang="en-US" altLang="zh-CN" sz="1200" b="1" kern="100" dirty="0">
                          <a:solidFill>
                            <a:schemeClr val="tx1"/>
                          </a:solidFill>
                          <a:effectLst/>
                          <a:latin typeface="Times New Roman" panose="02020603050405020304" pitchFamily="18" charset="0"/>
                          <a:ea typeface="宋体"/>
                          <a:cs typeface="Times New Roman" panose="02020603050405020304" pitchFamily="18" charset="0"/>
                        </a:rPr>
                        <a:t>Feedback system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panose="02020603050405020304" pitchFamily="18" charset="0"/>
                          <a:ea typeface="宋体"/>
                          <a:cs typeface="Times New Roman" panose="02020603050405020304" pitchFamily="18" charset="0"/>
                        </a:rPr>
                        <a:t>LFB</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685800" rtl="0" eaLnBrk="1" latinLnBrk="0" hangingPunct="1">
                        <a:lnSpc>
                          <a:spcPts val="1800"/>
                        </a:lnSpc>
                        <a:spcBef>
                          <a:spcPts val="0"/>
                        </a:spcBef>
                        <a:spcAft>
                          <a:spcPts val="0"/>
                        </a:spcAft>
                      </a:pPr>
                      <a:r>
                        <a:rPr lang="en-US" altLang="zh-CN" sz="1200" b="1" kern="100" dirty="0">
                          <a:solidFill>
                            <a:schemeClr val="tx1"/>
                          </a:solidFill>
                          <a:effectLst/>
                          <a:latin typeface="Times New Roman" panose="02020603050405020304" pitchFamily="18" charset="0"/>
                          <a:ea typeface="宋体"/>
                          <a:cs typeface="Times New Roman" panose="02020603050405020304" pitchFamily="18" charset="0"/>
                        </a:rPr>
                        <a:t>Damping time&lt;=35ms</a:t>
                      </a:r>
                      <a:r>
                        <a:rPr lang="zh-CN" altLang="en-US" sz="1200" b="1" kern="100" dirty="0">
                          <a:solidFill>
                            <a:schemeClr val="tx1"/>
                          </a:solidFill>
                          <a:effectLst/>
                          <a:latin typeface="Times New Roman" panose="02020603050405020304" pitchFamily="18" charset="0"/>
                          <a:ea typeface="宋体"/>
                          <a:cs typeface="Times New Roman" panose="02020603050405020304" pitchFamily="18" charset="0"/>
                        </a:rPr>
                        <a:t>（</a:t>
                      </a:r>
                      <a:r>
                        <a:rPr lang="en-US" altLang="zh-CN" sz="1200" b="1" kern="100" dirty="0">
                          <a:solidFill>
                            <a:schemeClr val="tx1"/>
                          </a:solidFill>
                          <a:effectLst/>
                          <a:latin typeface="Times New Roman" panose="02020603050405020304" pitchFamily="18" charset="0"/>
                          <a:ea typeface="宋体"/>
                          <a:cs typeface="Times New Roman" panose="02020603050405020304" pitchFamily="18" charset="0"/>
                        </a:rPr>
                        <a:t>50ms</a:t>
                      </a:r>
                      <a:r>
                        <a:rPr lang="zh-CN" altLang="en-US" sz="1200" b="1" kern="100" dirty="0">
                          <a:solidFill>
                            <a:schemeClr val="tx1"/>
                          </a:solidFill>
                          <a:effectLst/>
                          <a:latin typeface="Times New Roman" panose="02020603050405020304" pitchFamily="18" charset="0"/>
                          <a:ea typeface="宋体"/>
                          <a:cs typeface="Times New Roman" panose="02020603050405020304" pitchFamily="18" charset="0"/>
                        </a:rPr>
                        <a:t>）</a:t>
                      </a:r>
                      <a:endParaRPr lang="en-US" sz="1200" b="1" kern="100" dirty="0">
                        <a:solidFill>
                          <a:schemeClr val="tx1"/>
                        </a:solidFill>
                        <a:effectLst/>
                        <a:latin typeface="Times New Roman" panose="02020603050405020304" pitchFamily="18" charset="0"/>
                        <a:ea typeface="宋体"/>
                        <a:cs typeface="Times New Roman" panose="02020603050405020304" pitchFamily="18" charset="0"/>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4</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545818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nvGraphicFramePr>
        <p:xfrm>
          <a:off x="1415480" y="1052737"/>
          <a:ext cx="8928991" cy="5507453"/>
        </p:xfrm>
        <a:graphic>
          <a:graphicData uri="http://schemas.openxmlformats.org/drawingml/2006/table">
            <a:tbl>
              <a:tblPr firstRow="1" firstCol="1" lastRow="1" lastCol="1" bandRow="1" bandCol="1"/>
              <a:tblGrid>
                <a:gridCol w="1006307">
                  <a:extLst>
                    <a:ext uri="{9D8B030D-6E8A-4147-A177-3AD203B41FA5}">
                      <a16:colId xmlns:a16="http://schemas.microsoft.com/office/drawing/2014/main" val="20001"/>
                    </a:ext>
                  </a:extLst>
                </a:gridCol>
                <a:gridCol w="1006307">
                  <a:extLst>
                    <a:ext uri="{9D8B030D-6E8A-4147-A177-3AD203B41FA5}">
                      <a16:colId xmlns:a16="http://schemas.microsoft.com/office/drawing/2014/main" val="20002"/>
                    </a:ext>
                  </a:extLst>
                </a:gridCol>
                <a:gridCol w="2378545">
                  <a:extLst>
                    <a:ext uri="{9D8B030D-6E8A-4147-A177-3AD203B41FA5}">
                      <a16:colId xmlns:a16="http://schemas.microsoft.com/office/drawing/2014/main" val="20003"/>
                    </a:ext>
                  </a:extLst>
                </a:gridCol>
                <a:gridCol w="3201887">
                  <a:extLst>
                    <a:ext uri="{9D8B030D-6E8A-4147-A177-3AD203B41FA5}">
                      <a16:colId xmlns:a16="http://schemas.microsoft.com/office/drawing/2014/main" val="20004"/>
                    </a:ext>
                  </a:extLst>
                </a:gridCol>
                <a:gridCol w="1335945">
                  <a:extLst>
                    <a:ext uri="{9D8B030D-6E8A-4147-A177-3AD203B41FA5}">
                      <a16:colId xmlns:a16="http://schemas.microsoft.com/office/drawing/2014/main" val="20005"/>
                    </a:ext>
                  </a:extLst>
                </a:gridCol>
              </a:tblGrid>
              <a:tr h="385955">
                <a:tc gridSpan="2">
                  <a:txBody>
                    <a:bodyPr/>
                    <a:lstStyle/>
                    <a:p>
                      <a:pPr marL="0" marR="0" algn="l" defTabSz="914400" rtl="0" eaLnBrk="1" latinLnBrk="0" hangingPunct="1">
                        <a:lnSpc>
                          <a:spcPct val="115000"/>
                        </a:lnSpc>
                        <a:spcBef>
                          <a:spcPts val="0"/>
                        </a:spcBef>
                        <a:spcAft>
                          <a:spcPts val="0"/>
                        </a:spcAft>
                      </a:pPr>
                      <a:r>
                        <a:rPr lang="en-US" sz="1800" b="1" kern="1200" dirty="0">
                          <a:solidFill>
                            <a:schemeClr val="tx1"/>
                          </a:solidFill>
                          <a:latin typeface="+mn-lt"/>
                          <a:ea typeface="+mn-ea"/>
                          <a:cs typeface="+mn-cs"/>
                        </a:rPr>
                        <a:t>Item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defTabSz="914400" rtl="0" eaLnBrk="1" latinLnBrk="0" hangingPunct="1">
                        <a:lnSpc>
                          <a:spcPct val="115000"/>
                        </a:lnSpc>
                        <a:spcBef>
                          <a:spcPts val="0"/>
                        </a:spcBef>
                        <a:spcAft>
                          <a:spcPts val="0"/>
                        </a:spcAft>
                      </a:pPr>
                      <a:r>
                        <a:rPr lang="en-US" sz="1800" b="1" kern="1200" dirty="0">
                          <a:solidFill>
                            <a:schemeClr val="tx1"/>
                          </a:solidFill>
                          <a:latin typeface="+mn-lt"/>
                          <a:ea typeface="+mn-ea"/>
                          <a:cs typeface="+mn-cs"/>
                        </a:rPr>
                        <a:t>Method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lnSpc>
                          <a:spcPct val="115000"/>
                        </a:lnSpc>
                        <a:spcBef>
                          <a:spcPts val="0"/>
                        </a:spcBef>
                        <a:spcAft>
                          <a:spcPts val="0"/>
                        </a:spcAft>
                      </a:pPr>
                      <a:r>
                        <a:rPr lang="en-US" sz="1800" b="1" kern="1200" dirty="0">
                          <a:solidFill>
                            <a:schemeClr val="tx1"/>
                          </a:solidFill>
                          <a:latin typeface="+mn-lt"/>
                          <a:ea typeface="+mn-ea"/>
                          <a:cs typeface="+mn-cs"/>
                        </a:rPr>
                        <a:t>Parameter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lnSpc>
                          <a:spcPct val="115000"/>
                        </a:lnSpc>
                        <a:spcBef>
                          <a:spcPts val="0"/>
                        </a:spcBef>
                        <a:spcAft>
                          <a:spcPts val="0"/>
                        </a:spcAft>
                      </a:pPr>
                      <a:r>
                        <a:rPr lang="en-US" sz="1800" b="1" kern="1200" dirty="0">
                          <a:solidFill>
                            <a:schemeClr val="tx1"/>
                          </a:solidFill>
                          <a:latin typeface="+mn-lt"/>
                          <a:ea typeface="+mn-ea"/>
                          <a:cs typeface="+mn-cs"/>
                        </a:rPr>
                        <a:t>Amounts</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31852">
                <a:tc rowSpan="2">
                  <a:txBody>
                    <a:bodyPr/>
                    <a:lstStyle/>
                    <a:p>
                      <a:pPr marL="0" marR="0" algn="ctr">
                        <a:lnSpc>
                          <a:spcPct val="115000"/>
                        </a:lnSpc>
                        <a:spcBef>
                          <a:spcPts val="0"/>
                        </a:spcBef>
                        <a:spcAft>
                          <a:spcPts val="0"/>
                        </a:spcAft>
                      </a:pPr>
                      <a:r>
                        <a:rPr lang="en-US" sz="1200" b="1" kern="100" dirty="0">
                          <a:effectLst/>
                          <a:latin typeface="Times New Roman"/>
                          <a:ea typeface="宋体"/>
                        </a:rPr>
                        <a:t>Beam position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Closed orbit</a:t>
                      </a:r>
                    </a:p>
                  </a:txBody>
                  <a:tcPr marL="48988" marR="48988"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00" cap="none" spc="0" normalizeH="0" baseline="0" noProof="0" dirty="0">
                          <a:ln>
                            <a:noFill/>
                          </a:ln>
                          <a:solidFill>
                            <a:srgbClr val="000000"/>
                          </a:solidFill>
                          <a:effectLst/>
                          <a:uLnTx/>
                          <a:uFillTx/>
                          <a:latin typeface="Times New Roman"/>
                          <a:ea typeface="宋体"/>
                          <a:cs typeface="+mn-cs"/>
                        </a:rPr>
                        <a:t>Button electrode BPM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a:ea typeface="宋体"/>
                          <a:cs typeface="Times New Roman"/>
                        </a:rPr>
                        <a:t>Measurement area (x </a:t>
                      </a:r>
                      <a:r>
                        <a:rPr lang="en-US" sz="1200" b="1" kern="100" dirty="0">
                          <a:effectLst/>
                          <a:latin typeface="Times New Roman"/>
                          <a:ea typeface="宋体"/>
                          <a:cs typeface="Times New Roman"/>
                          <a:sym typeface="Symbol"/>
                        </a:rPr>
                        <a:t></a:t>
                      </a:r>
                      <a:r>
                        <a:rPr lang="en-US" sz="1200" b="1" kern="100" dirty="0">
                          <a:effectLst/>
                          <a:latin typeface="Times New Roman"/>
                          <a:ea typeface="宋体"/>
                          <a:cs typeface="Times New Roman"/>
                        </a:rPr>
                        <a:t> y)</a:t>
                      </a:r>
                      <a:r>
                        <a:rPr lang="zh-CN" altLang="en-US" sz="1200" b="1" kern="100" dirty="0">
                          <a:effectLst/>
                          <a:latin typeface="Times New Roman"/>
                          <a:ea typeface="宋体"/>
                          <a:cs typeface="Times New Roman"/>
                        </a:rPr>
                        <a:t>：</a:t>
                      </a:r>
                      <a:r>
                        <a:rPr lang="en-US" sz="1200" b="1" kern="100" dirty="0">
                          <a:effectLst/>
                          <a:latin typeface="Times New Roman"/>
                          <a:ea typeface="宋体"/>
                          <a:cs typeface="Times New Roman"/>
                        </a:rPr>
                        <a:t>±20mm×±10mm</a:t>
                      </a:r>
                      <a:endParaRPr lang="en-US" sz="1200" b="1" dirty="0">
                        <a:effectLst/>
                        <a:latin typeface="+mn-lt"/>
                        <a:ea typeface="宋体"/>
                        <a:cs typeface="Times New Roman"/>
                      </a:endParaRPr>
                    </a:p>
                    <a:p>
                      <a:pPr marL="0" marR="0" algn="just">
                        <a:lnSpc>
                          <a:spcPct val="115000"/>
                        </a:lnSpc>
                        <a:spcBef>
                          <a:spcPts val="120"/>
                        </a:spcBef>
                        <a:spcAft>
                          <a:spcPts val="120"/>
                        </a:spcAft>
                      </a:pPr>
                      <a:r>
                        <a:rPr lang="en-US" sz="1200" b="1" kern="100" dirty="0">
                          <a:effectLst/>
                          <a:latin typeface="Times New Roman"/>
                          <a:ea typeface="宋体"/>
                          <a:cs typeface="Times New Roman"/>
                        </a:rPr>
                        <a:t>Resolution</a:t>
                      </a:r>
                      <a:r>
                        <a:rPr lang="zh-CN" altLang="en-US" sz="1200" b="1" kern="100" dirty="0">
                          <a:effectLst/>
                          <a:latin typeface="Times New Roman"/>
                          <a:ea typeface="宋体"/>
                          <a:cs typeface="Times New Roman"/>
                        </a:rPr>
                        <a:t>：</a:t>
                      </a:r>
                      <a:r>
                        <a:rPr lang="en-US" sz="1200" b="1" kern="100" dirty="0">
                          <a:effectLst/>
                          <a:latin typeface="Times New Roman"/>
                          <a:ea typeface="宋体"/>
                          <a:cs typeface="Times New Roman"/>
                        </a:rPr>
                        <a:t>&lt;1um</a:t>
                      </a:r>
                      <a:endParaRPr lang="en-US" sz="1200" b="1" dirty="0">
                        <a:effectLst/>
                        <a:latin typeface="+mn-lt"/>
                        <a:ea typeface="宋体"/>
                        <a:cs typeface="Times New Roman"/>
                      </a:endParaRPr>
                    </a:p>
                    <a:p>
                      <a:r>
                        <a:rPr lang="en-US" sz="1200" b="1" kern="100" dirty="0">
                          <a:effectLst/>
                          <a:latin typeface="Times New Roman"/>
                          <a:ea typeface="宋体"/>
                        </a:rPr>
                        <a:t>Measurement time of COD</a:t>
                      </a:r>
                      <a:r>
                        <a:rPr lang="zh-CN" altLang="en-US" sz="1200" b="1" kern="100" dirty="0">
                          <a:effectLst/>
                          <a:latin typeface="Times New Roman"/>
                          <a:ea typeface="宋体"/>
                          <a:cs typeface="Times New Roman"/>
                        </a:rPr>
                        <a:t>：</a:t>
                      </a:r>
                      <a:r>
                        <a:rPr lang="en-US" sz="1200" b="1" kern="100" dirty="0">
                          <a:effectLst/>
                          <a:latin typeface="Times New Roman"/>
                          <a:ea typeface="宋体"/>
                        </a:rPr>
                        <a:t>&lt; 4 s</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a:solidFill>
                            <a:schemeClr val="tx1"/>
                          </a:solidFill>
                          <a:effectLst/>
                          <a:latin typeface="Times New Roman"/>
                          <a:ea typeface="宋体"/>
                        </a:rPr>
                        <a:t>4252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01692">
                <a:tc vMerge="1">
                  <a:txBody>
                    <a:bodyPr/>
                    <a:lstStyle/>
                    <a:p>
                      <a:pPr marL="0" marR="0" algn="ctr">
                        <a:lnSpc>
                          <a:spcPct val="115000"/>
                        </a:lnSpc>
                        <a:spcBef>
                          <a:spcPts val="0"/>
                        </a:spcBef>
                        <a:spcAft>
                          <a:spcPts val="0"/>
                        </a:spcAft>
                      </a:pPr>
                      <a:endParaRPr lang="en-US" sz="8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Bunch by bunch</a:t>
                      </a:r>
                    </a:p>
                  </a:txBody>
                  <a:tcPr marL="48988" marR="48988"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Button electrode BPM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a:ea typeface="宋体"/>
                          <a:cs typeface="Times New Roman"/>
                        </a:rPr>
                        <a:t>Measurement area (x </a:t>
                      </a:r>
                      <a:r>
                        <a:rPr lang="en-US" sz="1200" b="1" kern="100" dirty="0">
                          <a:effectLst/>
                          <a:latin typeface="Times New Roman"/>
                          <a:ea typeface="宋体"/>
                          <a:cs typeface="Times New Roman"/>
                          <a:sym typeface="Symbol"/>
                        </a:rPr>
                        <a:t></a:t>
                      </a:r>
                      <a:r>
                        <a:rPr lang="en-US" sz="1200" b="1" kern="100" dirty="0">
                          <a:effectLst/>
                          <a:latin typeface="Times New Roman"/>
                          <a:ea typeface="宋体"/>
                          <a:cs typeface="Times New Roman"/>
                        </a:rPr>
                        <a:t> y)</a:t>
                      </a:r>
                      <a:r>
                        <a:rPr lang="zh-CN" altLang="en-US" sz="1200" b="1" kern="100" dirty="0">
                          <a:effectLst/>
                          <a:latin typeface="Times New Roman"/>
                          <a:ea typeface="宋体"/>
                          <a:cs typeface="Times New Roman"/>
                        </a:rPr>
                        <a:t>：</a:t>
                      </a:r>
                      <a:r>
                        <a:rPr lang="en-GB" sz="1200" b="1" kern="100" dirty="0">
                          <a:effectLst/>
                          <a:latin typeface="Times New Roman"/>
                          <a:ea typeface="宋体"/>
                          <a:cs typeface="Times New Roman"/>
                        </a:rPr>
                        <a:t>±</a:t>
                      </a:r>
                      <a:r>
                        <a:rPr lang="en-US" sz="1200" b="1" kern="100" dirty="0">
                          <a:effectLst/>
                          <a:latin typeface="Times New Roman"/>
                          <a:ea typeface="宋体"/>
                          <a:cs typeface="Times New Roman"/>
                        </a:rPr>
                        <a:t>40mm</a:t>
                      </a:r>
                      <a:r>
                        <a:rPr lang="en-GB" sz="1200" b="1" kern="100" dirty="0">
                          <a:effectLst/>
                          <a:latin typeface="Times New Roman"/>
                          <a:ea typeface="宋体"/>
                          <a:cs typeface="Times New Roman"/>
                        </a:rPr>
                        <a:t>×±</a:t>
                      </a:r>
                      <a:r>
                        <a:rPr lang="en-US" sz="1200" b="1" kern="100" dirty="0">
                          <a:effectLst/>
                          <a:latin typeface="Times New Roman"/>
                          <a:ea typeface="宋体"/>
                          <a:cs typeface="Times New Roman"/>
                        </a:rPr>
                        <a:t>20mm</a:t>
                      </a:r>
                      <a:endParaRPr lang="en-US" sz="1200" b="1" dirty="0">
                        <a:effectLst/>
                        <a:latin typeface="+mn-lt"/>
                        <a:ea typeface="宋体"/>
                        <a:cs typeface="Times New Roman"/>
                      </a:endParaRPr>
                    </a:p>
                    <a:p>
                      <a:r>
                        <a:rPr lang="en-US" sz="1200" b="1" kern="100" dirty="0">
                          <a:effectLst/>
                          <a:latin typeface="Times New Roman"/>
                          <a:ea typeface="宋体"/>
                        </a:rPr>
                        <a:t>Resolution</a:t>
                      </a:r>
                      <a:r>
                        <a:rPr lang="zh-CN" altLang="en-US" sz="1200" b="1" kern="100" dirty="0">
                          <a:effectLst/>
                          <a:latin typeface="Times New Roman"/>
                          <a:ea typeface="宋体"/>
                          <a:cs typeface="Times New Roman"/>
                        </a:rPr>
                        <a:t>：</a:t>
                      </a:r>
                      <a:r>
                        <a:rPr lang="en-US" sz="1200" b="1" kern="100" dirty="0">
                          <a:effectLst/>
                          <a:latin typeface="Times New Roman"/>
                          <a:ea typeface="宋体"/>
                        </a:rPr>
                        <a:t>0.1mm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15000"/>
                        </a:lnSpc>
                        <a:spcBef>
                          <a:spcPts val="0"/>
                        </a:spcBef>
                        <a:spcAft>
                          <a:spcPts val="0"/>
                        </a:spcAft>
                      </a:pPr>
                      <a:endParaRPr lang="en-US" sz="1200" b="1" kern="100" dirty="0">
                        <a:solidFill>
                          <a:srgbClr val="FF0000"/>
                        </a:solidFill>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4849">
                <a:tc gridSpan="2">
                  <a:txBody>
                    <a:bodyPr/>
                    <a:lstStyle/>
                    <a:p>
                      <a:pPr marL="0" marR="0" algn="ctr">
                        <a:lnSpc>
                          <a:spcPct val="115000"/>
                        </a:lnSpc>
                        <a:spcBef>
                          <a:spcPts val="0"/>
                        </a:spcBef>
                        <a:spcAft>
                          <a:spcPts val="0"/>
                        </a:spcAft>
                      </a:pPr>
                      <a:r>
                        <a:rPr lang="en-US" sz="1200" b="1" kern="100" dirty="0">
                          <a:effectLst/>
                          <a:latin typeface="Times New Roman"/>
                          <a:ea typeface="宋体"/>
                        </a:rPr>
                        <a:t>Bunch current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BCM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a:ea typeface="宋体"/>
                          <a:cs typeface="Times New Roman"/>
                        </a:rPr>
                        <a:t>Measurement range</a:t>
                      </a:r>
                      <a:r>
                        <a:rPr lang="zh-CN" altLang="en-US" sz="1200" b="1" kern="100" dirty="0">
                          <a:effectLst/>
                          <a:latin typeface="Times New Roman"/>
                          <a:ea typeface="宋体"/>
                          <a:cs typeface="Times New Roman"/>
                        </a:rPr>
                        <a:t>：</a:t>
                      </a:r>
                      <a:r>
                        <a:rPr lang="en-US" sz="1200" b="1" kern="100" dirty="0">
                          <a:effectLst/>
                          <a:latin typeface="Times New Roman"/>
                          <a:ea typeface="宋体"/>
                          <a:cs typeface="Times New Roman"/>
                        </a:rPr>
                        <a:t>10mA / per bunch</a:t>
                      </a:r>
                      <a:endParaRPr lang="en-US" sz="1200" b="1" dirty="0">
                        <a:effectLst/>
                        <a:latin typeface="+mn-lt"/>
                        <a:ea typeface="宋体"/>
                        <a:cs typeface="Times New Roman"/>
                      </a:endParaRPr>
                    </a:p>
                    <a:p>
                      <a:pPr marL="0" marR="0" algn="just">
                        <a:lnSpc>
                          <a:spcPct val="115000"/>
                        </a:lnSpc>
                        <a:spcBef>
                          <a:spcPts val="120"/>
                        </a:spcBef>
                        <a:spcAft>
                          <a:spcPts val="120"/>
                        </a:spcAft>
                      </a:pPr>
                      <a:r>
                        <a:rPr lang="en-US" sz="1200" b="1" kern="100" dirty="0">
                          <a:effectLst/>
                          <a:latin typeface="Times New Roman"/>
                          <a:ea typeface="宋体"/>
                          <a:cs typeface="Times New Roman"/>
                        </a:rPr>
                        <a:t>Relatively </a:t>
                      </a:r>
                      <a:r>
                        <a:rPr lang="en-US" sz="1200" b="1" kern="100" dirty="0">
                          <a:solidFill>
                            <a:srgbClr val="000000"/>
                          </a:solidFill>
                          <a:effectLst/>
                          <a:latin typeface="Times New Roman"/>
                          <a:ea typeface="宋体"/>
                          <a:cs typeface="Times New Roman"/>
                        </a:rPr>
                        <a:t>precision</a:t>
                      </a:r>
                      <a:r>
                        <a:rPr lang="zh-CN" altLang="en-US" sz="1200" b="1" kern="100" dirty="0">
                          <a:effectLst/>
                          <a:latin typeface="Times New Roman"/>
                          <a:ea typeface="宋体"/>
                          <a:cs typeface="Times New Roman"/>
                        </a:rPr>
                        <a:t>：</a:t>
                      </a:r>
                      <a:r>
                        <a:rPr lang="en-US" sz="1200" b="1" kern="100" dirty="0">
                          <a:effectLst/>
                          <a:latin typeface="Times New Roman"/>
                          <a:ea typeface="宋体"/>
                          <a:cs typeface="Times New Roman"/>
                        </a:rPr>
                        <a:t>1/4095</a:t>
                      </a:r>
                      <a:endParaRPr lang="en-US" sz="1200" b="1" dirty="0">
                        <a:effectLst/>
                        <a:latin typeface="+mn-lt"/>
                        <a:ea typeface="宋体"/>
                        <a:cs typeface="Times New Roman"/>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52721">
                <a:tc gridSpan="2">
                  <a:txBody>
                    <a:bodyPr/>
                    <a:lstStyle/>
                    <a:p>
                      <a:pPr marL="0" marR="0" algn="ctr">
                        <a:lnSpc>
                          <a:spcPct val="115000"/>
                        </a:lnSpc>
                        <a:spcBef>
                          <a:spcPts val="0"/>
                        </a:spcBef>
                        <a:spcAft>
                          <a:spcPts val="0"/>
                        </a:spcAft>
                      </a:pPr>
                      <a:r>
                        <a:rPr lang="en-US" sz="1200" b="1" kern="100" dirty="0">
                          <a:effectLst/>
                          <a:latin typeface="Times New Roman"/>
                          <a:ea typeface="宋体"/>
                        </a:rPr>
                        <a:t>Average current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DCCT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120"/>
                        </a:spcBef>
                        <a:spcAft>
                          <a:spcPts val="120"/>
                        </a:spcAft>
                      </a:pPr>
                      <a:r>
                        <a:rPr lang="en-US" sz="1200" b="1" kern="100" dirty="0">
                          <a:effectLst/>
                          <a:latin typeface="Times New Roman"/>
                          <a:ea typeface="宋体"/>
                          <a:cs typeface="Times New Roman"/>
                        </a:rPr>
                        <a:t>Dynamic measurement range</a:t>
                      </a:r>
                      <a:r>
                        <a:rPr lang="zh-CN" altLang="en-US" sz="1200" b="1" kern="100" dirty="0">
                          <a:effectLst/>
                          <a:latin typeface="Times New Roman"/>
                          <a:ea typeface="宋体"/>
                          <a:cs typeface="Times New Roman"/>
                        </a:rPr>
                        <a:t>：</a:t>
                      </a:r>
                      <a:r>
                        <a:rPr lang="en-US" sz="1200" b="1" kern="100" dirty="0">
                          <a:effectLst/>
                          <a:latin typeface="Times New Roman"/>
                          <a:ea typeface="宋体"/>
                          <a:cs typeface="Times New Roman"/>
                        </a:rPr>
                        <a:t>0.0~1A</a:t>
                      </a:r>
                      <a:endParaRPr lang="en-US" sz="1200" b="1" dirty="0">
                        <a:effectLst/>
                        <a:latin typeface="+mn-lt"/>
                        <a:ea typeface="宋体"/>
                        <a:cs typeface="Times New Roman"/>
                      </a:endParaRPr>
                    </a:p>
                    <a:p>
                      <a:pPr marL="0" marR="0" algn="just">
                        <a:lnSpc>
                          <a:spcPct val="115000"/>
                        </a:lnSpc>
                        <a:spcBef>
                          <a:spcPts val="120"/>
                        </a:spcBef>
                        <a:spcAft>
                          <a:spcPts val="120"/>
                        </a:spcAft>
                      </a:pPr>
                      <a:r>
                        <a:rPr lang="en-US" sz="1200" b="1" kern="100" dirty="0">
                          <a:effectLst/>
                          <a:latin typeface="Times New Roman"/>
                          <a:ea typeface="宋体"/>
                          <a:cs typeface="Times New Roman"/>
                        </a:rPr>
                        <a:t>Linearity</a:t>
                      </a:r>
                      <a:r>
                        <a:rPr lang="zh-CN" altLang="en-US" sz="1200" b="1" kern="100" dirty="0">
                          <a:effectLst/>
                          <a:latin typeface="Times New Roman"/>
                          <a:ea typeface="宋体"/>
                          <a:cs typeface="Times New Roman"/>
                        </a:rPr>
                        <a:t>：</a:t>
                      </a:r>
                      <a:r>
                        <a:rPr lang="en-US" sz="1200" b="1" kern="100" dirty="0">
                          <a:effectLst/>
                          <a:latin typeface="Times New Roman"/>
                          <a:ea typeface="宋体"/>
                          <a:cs typeface="Times New Roman"/>
                        </a:rPr>
                        <a:t>0.1 %</a:t>
                      </a:r>
                      <a:endParaRPr lang="en-US" sz="1200" b="1" dirty="0">
                        <a:effectLst/>
                        <a:latin typeface="+mn-lt"/>
                        <a:ea typeface="宋体"/>
                        <a:cs typeface="Times New Roman"/>
                      </a:endParaRPr>
                    </a:p>
                    <a:p>
                      <a:pPr marL="0" marR="0" algn="just">
                        <a:lnSpc>
                          <a:spcPct val="115000"/>
                        </a:lnSpc>
                        <a:spcBef>
                          <a:spcPts val="120"/>
                        </a:spcBef>
                        <a:spcAft>
                          <a:spcPts val="120"/>
                        </a:spcAft>
                      </a:pPr>
                      <a:r>
                        <a:rPr lang="en-US" sz="1200" b="1" kern="100" dirty="0">
                          <a:effectLst/>
                          <a:latin typeface="Times New Roman"/>
                          <a:ea typeface="宋体"/>
                          <a:cs typeface="Times New Roman"/>
                        </a:rPr>
                        <a:t>Zero drift: &lt;0.05mA</a:t>
                      </a:r>
                      <a:endParaRPr lang="en-US" sz="1200" b="1" dirty="0">
                        <a:effectLst/>
                        <a:latin typeface="+mn-lt"/>
                        <a:ea typeface="宋体"/>
                        <a:cs typeface="Times New Roman"/>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74962">
                <a:tc gridSpan="2">
                  <a:txBody>
                    <a:bodyPr/>
                    <a:lstStyle/>
                    <a:p>
                      <a:pPr marL="0" marR="0" algn="ctr">
                        <a:lnSpc>
                          <a:spcPct val="115000"/>
                        </a:lnSpc>
                        <a:spcBef>
                          <a:spcPts val="0"/>
                        </a:spcBef>
                        <a:spcAft>
                          <a:spcPts val="0"/>
                        </a:spcAft>
                      </a:pPr>
                      <a:r>
                        <a:rPr lang="en-US" sz="1200" b="1" kern="100" dirty="0">
                          <a:effectLst/>
                          <a:latin typeface="Times New Roman"/>
                          <a:ea typeface="宋体"/>
                        </a:rPr>
                        <a:t>Beam size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Double slit interferometer </a:t>
                      </a:r>
                    </a:p>
                    <a:p>
                      <a:pPr marL="0" marR="0" algn="ctr">
                        <a:lnSpc>
                          <a:spcPct val="115000"/>
                        </a:lnSpc>
                        <a:spcBef>
                          <a:spcPts val="0"/>
                        </a:spcBef>
                        <a:spcAft>
                          <a:spcPts val="0"/>
                        </a:spcAft>
                      </a:pPr>
                      <a:r>
                        <a:rPr lang="en-US" sz="1200" b="1" kern="100" dirty="0">
                          <a:effectLst/>
                          <a:latin typeface="Times New Roman"/>
                          <a:ea typeface="宋体"/>
                        </a:rPr>
                        <a:t>x ray pin hole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Resolution:0.2 µ</a:t>
                      </a:r>
                      <a:r>
                        <a:rPr lang="en-US" sz="1200" b="1" kern="0" dirty="0">
                          <a:effectLst/>
                          <a:latin typeface="Times New Roman"/>
                          <a:ea typeface="宋体"/>
                        </a:rPr>
                        <a:t>m</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4</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03118">
                <a:tc gridSpan="2">
                  <a:txBody>
                    <a:bodyPr/>
                    <a:lstStyle/>
                    <a:p>
                      <a:pPr marL="0" marR="0" algn="ctr">
                        <a:lnSpc>
                          <a:spcPct val="115000"/>
                        </a:lnSpc>
                        <a:spcBef>
                          <a:spcPts val="0"/>
                        </a:spcBef>
                        <a:spcAft>
                          <a:spcPts val="0"/>
                        </a:spcAft>
                      </a:pPr>
                      <a:r>
                        <a:rPr lang="en-US" sz="1200" b="1" kern="100" dirty="0">
                          <a:effectLst/>
                          <a:latin typeface="Times New Roman"/>
                          <a:ea typeface="宋体"/>
                        </a:rPr>
                        <a:t>B</a:t>
                      </a:r>
                      <a:r>
                        <a:rPr lang="en-US" altLang="zh-CN" sz="1200" b="1" kern="100" dirty="0">
                          <a:effectLst/>
                          <a:latin typeface="Times New Roman"/>
                          <a:ea typeface="宋体"/>
                        </a:rPr>
                        <a:t>unch</a:t>
                      </a:r>
                      <a:r>
                        <a:rPr lang="en-US" sz="1200" b="1" kern="100" dirty="0">
                          <a:effectLst/>
                          <a:latin typeface="Times New Roman"/>
                          <a:ea typeface="宋体"/>
                        </a:rPr>
                        <a:t> length</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Streak camera</a:t>
                      </a:r>
                    </a:p>
                    <a:p>
                      <a:pPr marL="0" marR="0" algn="ctr">
                        <a:lnSpc>
                          <a:spcPct val="115000"/>
                        </a:lnSpc>
                        <a:spcBef>
                          <a:spcPts val="0"/>
                        </a:spcBef>
                        <a:spcAft>
                          <a:spcPts val="0"/>
                        </a:spcAft>
                      </a:pPr>
                      <a:r>
                        <a:rPr lang="en-US" altLang="zh-CN" sz="1200" b="1" dirty="0"/>
                        <a:t>Two photon intensity interferometer</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0" dirty="0">
                          <a:effectLst/>
                          <a:latin typeface="Times New Roman"/>
                          <a:ea typeface="宋体"/>
                        </a:rPr>
                        <a:t>Resolution:1ps@10ps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55563">
                <a:tc rowSpan="2" gridSpan="2">
                  <a:txBody>
                    <a:bodyPr/>
                    <a:lstStyle/>
                    <a:p>
                      <a:pPr marL="0" marR="0" algn="ctr">
                        <a:lnSpc>
                          <a:spcPct val="115000"/>
                        </a:lnSpc>
                        <a:spcBef>
                          <a:spcPts val="0"/>
                        </a:spcBef>
                        <a:spcAft>
                          <a:spcPts val="0"/>
                        </a:spcAft>
                      </a:pPr>
                      <a:r>
                        <a:rPr lang="en-US" sz="1200" b="1" kern="100" dirty="0">
                          <a:effectLst/>
                          <a:latin typeface="Times New Roman"/>
                          <a:ea typeface="宋体"/>
                        </a:rPr>
                        <a:t>Tune measurement</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Frequency sweeping method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kern="100" dirty="0">
                          <a:effectLst/>
                          <a:latin typeface="Times New Roman"/>
                          <a:ea typeface="宋体"/>
                        </a:rPr>
                        <a:t>2</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88866">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DDD</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Resolution:0.001</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8"/>
                  </a:ext>
                </a:extLst>
              </a:tr>
              <a:tr h="431903">
                <a:tc gridSpan="2">
                  <a:txBody>
                    <a:bodyPr/>
                    <a:lstStyle/>
                    <a:p>
                      <a:pPr marL="0" marR="0" algn="ctr">
                        <a:lnSpc>
                          <a:spcPct val="115000"/>
                        </a:lnSpc>
                        <a:spcBef>
                          <a:spcPts val="0"/>
                        </a:spcBef>
                        <a:spcAft>
                          <a:spcPts val="0"/>
                        </a:spcAft>
                      </a:pPr>
                      <a:r>
                        <a:rPr lang="en-US" sz="1200" b="1" kern="100" dirty="0">
                          <a:effectLst/>
                          <a:latin typeface="Times New Roman"/>
                          <a:ea typeface="宋体"/>
                        </a:rPr>
                        <a:t>Beam loss monitor</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PIN-diode</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Dynamic range:120 dB</a:t>
                      </a:r>
                    </a:p>
                    <a:p>
                      <a:pPr marL="0" marR="0" algn="ctr">
                        <a:lnSpc>
                          <a:spcPct val="115000"/>
                        </a:lnSpc>
                        <a:spcBef>
                          <a:spcPts val="0"/>
                        </a:spcBef>
                        <a:spcAft>
                          <a:spcPts val="0"/>
                        </a:spcAft>
                      </a:pPr>
                      <a:r>
                        <a:rPr lang="en-US" sz="1200" b="1" kern="100" dirty="0">
                          <a:effectLst/>
                          <a:latin typeface="Times New Roman"/>
                          <a:ea typeface="宋体"/>
                        </a:rPr>
                        <a:t>Maximum counting rates≥10 MHz</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solidFill>
                            <a:schemeClr val="tx1"/>
                          </a:solidFill>
                          <a:effectLst/>
                          <a:latin typeface="Times New Roman"/>
                          <a:ea typeface="宋体"/>
                        </a:rPr>
                        <a:t>5800</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55563">
                <a:tc rowSpan="2" gridSpan="2">
                  <a:txBody>
                    <a:bodyPr/>
                    <a:lstStyle/>
                    <a:p>
                      <a:pPr marL="0" marR="0" algn="ctr">
                        <a:lnSpc>
                          <a:spcPct val="115000"/>
                        </a:lnSpc>
                        <a:spcBef>
                          <a:spcPts val="0"/>
                        </a:spcBef>
                        <a:spcAft>
                          <a:spcPts val="0"/>
                        </a:spcAft>
                      </a:pPr>
                      <a:r>
                        <a:rPr lang="en-US" sz="1200" b="1" kern="100" dirty="0">
                          <a:effectLst/>
                          <a:latin typeface="Times New Roman"/>
                          <a:ea typeface="宋体"/>
                        </a:rPr>
                        <a:t>Feedback system</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TFB</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effectLst/>
                          <a:latin typeface="Times New Roman"/>
                          <a:ea typeface="宋体"/>
                        </a:rPr>
                        <a:t>Damping time&lt;=1ms</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4</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55563">
                <a:tc gridSpan="2" vMerge="1">
                  <a:txBody>
                    <a:bodyPr/>
                    <a:lstStyle/>
                    <a:p>
                      <a:pPr marL="0" marR="0" algn="ctr">
                        <a:lnSpc>
                          <a:spcPct val="115000"/>
                        </a:lnSpc>
                        <a:spcBef>
                          <a:spcPts val="0"/>
                        </a:spcBef>
                        <a:spcAft>
                          <a:spcPts val="0"/>
                        </a:spcAft>
                      </a:pPr>
                      <a:endParaRPr lang="en-US" sz="900"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vMerge="1">
                  <a:txBody>
                    <a:bodyPr/>
                    <a:lstStyle/>
                    <a:p>
                      <a:endParaRPr lang="en-US"/>
                    </a:p>
                  </a:txBody>
                  <a:tcPr/>
                </a:tc>
                <a:tc>
                  <a:txBody>
                    <a:bodyPr/>
                    <a:lstStyle/>
                    <a:p>
                      <a:pPr marL="0" marR="0" algn="ctr">
                        <a:lnSpc>
                          <a:spcPct val="115000"/>
                        </a:lnSpc>
                        <a:spcBef>
                          <a:spcPts val="0"/>
                        </a:spcBef>
                        <a:spcAft>
                          <a:spcPts val="0"/>
                        </a:spcAft>
                      </a:pPr>
                      <a:r>
                        <a:rPr lang="en-US" sz="1200" b="1" kern="100" dirty="0">
                          <a:effectLst/>
                          <a:latin typeface="Times New Roman"/>
                          <a:ea typeface="宋体"/>
                        </a:rPr>
                        <a:t>LFB</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800"/>
                        </a:lnSpc>
                        <a:spcBef>
                          <a:spcPts val="0"/>
                        </a:spcBef>
                        <a:spcAft>
                          <a:spcPts val="0"/>
                        </a:spcAft>
                      </a:pPr>
                      <a:r>
                        <a:rPr lang="en-US" sz="1200" b="1" kern="100" dirty="0">
                          <a:solidFill>
                            <a:schemeClr val="tx1"/>
                          </a:solidFill>
                          <a:effectLst/>
                          <a:latin typeface="Times New Roman"/>
                          <a:ea typeface="宋体"/>
                        </a:rPr>
                        <a:t>Damping time&lt;=12ms</a:t>
                      </a:r>
                      <a:endParaRPr lang="en-US" sz="1200" b="1" kern="100" dirty="0">
                        <a:effectLst/>
                        <a:latin typeface="Times New Roman"/>
                        <a:ea typeface="宋体"/>
                      </a:endParaRP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kern="100" dirty="0">
                          <a:effectLst/>
                          <a:latin typeface="Times New Roman"/>
                          <a:ea typeface="宋体"/>
                        </a:rPr>
                        <a:t>4</a:t>
                      </a:r>
                    </a:p>
                  </a:txBody>
                  <a:tcPr marL="48988" marR="489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4" name="标题 1">
            <a:extLst>
              <a:ext uri="{FF2B5EF4-FFF2-40B4-BE49-F238E27FC236}">
                <a16:creationId xmlns:a16="http://schemas.microsoft.com/office/drawing/2014/main" id="{E36D711B-D3BD-4C45-A7CC-0A735EDA9F8E}"/>
              </a:ext>
            </a:extLst>
          </p:cNvPr>
          <p:cNvSpPr txBox="1">
            <a:spLocks/>
          </p:cNvSpPr>
          <p:nvPr/>
        </p:nvSpPr>
        <p:spPr bwMode="auto">
          <a:xfrm>
            <a:off x="119336" y="44624"/>
            <a:ext cx="12169352"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rgbClr val="CC0000"/>
                </a:solidFill>
                <a:latin typeface="+mj-lt"/>
                <a:ea typeface="+mj-ea"/>
                <a:cs typeface="楷体_GB2312" charset="0"/>
              </a:defRPr>
            </a:lvl1pPr>
            <a:lvl2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2pPr>
            <a:lvl3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3pPr>
            <a:lvl4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4pPr>
            <a:lvl5pPr algn="ctr" rtl="0" eaLnBrk="0" fontAlgn="base" hangingPunct="0">
              <a:spcBef>
                <a:spcPct val="0"/>
              </a:spcBef>
              <a:spcAft>
                <a:spcPct val="0"/>
              </a:spcAft>
              <a:defRPr sz="3200" b="1">
                <a:solidFill>
                  <a:srgbClr val="CC0000"/>
                </a:solidFill>
                <a:latin typeface="Comic Sans MS" pitchFamily="66" charset="0"/>
                <a:ea typeface="楷体_GB2312" pitchFamily="49" charset="-122"/>
                <a:cs typeface="楷体_GB2312" charset="0"/>
              </a:defRPr>
            </a:lvl5pPr>
            <a:lvl6pPr marL="4572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6pPr>
            <a:lvl7pPr marL="9144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7pPr>
            <a:lvl8pPr marL="13716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8pPr>
            <a:lvl9pPr marL="1828800" algn="ctr" rtl="0" eaLnBrk="1" fontAlgn="base" hangingPunct="1">
              <a:spcBef>
                <a:spcPct val="0"/>
              </a:spcBef>
              <a:spcAft>
                <a:spcPct val="0"/>
              </a:spcAft>
              <a:defRPr sz="3200" b="1">
                <a:solidFill>
                  <a:srgbClr val="CC0000"/>
                </a:solidFill>
                <a:latin typeface="Comic Sans MS" pitchFamily="66" charset="0"/>
                <a:ea typeface="楷体_GB2312" pitchFamily="49" charset="-122"/>
              </a:defRPr>
            </a:lvl9pPr>
          </a:lstStyle>
          <a:p>
            <a:pPr lvl="0" algn="l">
              <a:defRPr/>
            </a:pPr>
            <a:r>
              <a:rPr lang="en-US" altLang="zh-CN" sz="4000" dirty="0">
                <a:solidFill>
                  <a:srgbClr val="C00000"/>
                </a:solidFill>
              </a:rPr>
              <a:t>Design parameters </a:t>
            </a:r>
            <a:r>
              <a:rPr kumimoji="0" lang="en-US" altLang="zh-CN" sz="4000" b="1" i="0" u="none" strike="noStrike" kern="1200" cap="none" spc="0" normalizeH="0" baseline="0" noProof="0" dirty="0">
                <a:ln>
                  <a:noFill/>
                </a:ln>
                <a:solidFill>
                  <a:srgbClr val="C00000"/>
                </a:solidFill>
                <a:effectLst/>
                <a:uLnTx/>
                <a:uFillTx/>
                <a:latin typeface="Calibri"/>
                <a:ea typeface="宋体" panose="02010600030101010101" pitchFamily="2" charset="-122"/>
              </a:rPr>
              <a:t>of the collider beam instrumentation</a:t>
            </a:r>
            <a:endParaRPr kumimoji="0" lang="zh-CN" altLang="en-US" sz="4000" b="1" i="0" u="none" strike="noStrike" kern="1200" cap="none" spc="0" normalizeH="0" baseline="0" noProof="0" dirty="0">
              <a:ln>
                <a:noFill/>
              </a:ln>
              <a:solidFill>
                <a:srgbClr val="C00000"/>
              </a:solidFill>
              <a:effectLst/>
              <a:uLnTx/>
              <a:uFillTx/>
              <a:latin typeface="Calibri"/>
              <a:ea typeface="宋体" panose="02010600030101010101" pitchFamily="2" charset="-122"/>
            </a:endParaRPr>
          </a:p>
        </p:txBody>
      </p:sp>
    </p:spTree>
    <p:extLst>
      <p:ext uri="{BB962C8B-B14F-4D97-AF65-F5344CB8AC3E}">
        <p14:creationId xmlns:p14="http://schemas.microsoft.com/office/powerpoint/2010/main" val="3509443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a:t>Beam position monitor</a:t>
            </a:r>
            <a:endParaRPr lang="zh-CN" altLang="en-US" dirty="0"/>
          </a:p>
        </p:txBody>
      </p:sp>
      <p:sp>
        <p:nvSpPr>
          <p:cNvPr id="5" name="内容占位符 4"/>
          <p:cNvSpPr>
            <a:spLocks noGrp="1"/>
          </p:cNvSpPr>
          <p:nvPr>
            <p:ph idx="1"/>
          </p:nvPr>
        </p:nvSpPr>
        <p:spPr>
          <a:xfrm>
            <a:off x="263352" y="1115581"/>
            <a:ext cx="11809312" cy="1733994"/>
          </a:xfrm>
        </p:spPr>
        <p:txBody>
          <a:bodyPr>
            <a:normAutofit lnSpcReduction="10000"/>
          </a:bodyPr>
          <a:lstStyle/>
          <a:p>
            <a:r>
              <a:rPr lang="en-US" altLang="zh-CN" sz="1800" dirty="0"/>
              <a:t>With one Beam Position Monitor (BPM) near each quadruple, there will be 4252 BPMs in collider ring and 2408 BPMs in the booster</a:t>
            </a:r>
          </a:p>
          <a:p>
            <a:r>
              <a:rPr lang="en-US" altLang="zh-CN" sz="1800" dirty="0"/>
              <a:t>The best solution is a capacitive monitor with a button-like electrode. The four buttons will be mounted on a machined block of stainless steel welded into vacuum chamber.</a:t>
            </a:r>
          </a:p>
          <a:p>
            <a:r>
              <a:rPr lang="en-US" altLang="zh-CN" sz="1800" dirty="0"/>
              <a:t>The  booster beam position monitors are the same as those of collider.</a:t>
            </a:r>
          </a:p>
        </p:txBody>
      </p:sp>
      <p:graphicFrame>
        <p:nvGraphicFramePr>
          <p:cNvPr id="6" name="表格 5"/>
          <p:cNvGraphicFramePr>
            <a:graphicFrameLocks noGrp="1"/>
          </p:cNvGraphicFramePr>
          <p:nvPr>
            <p:extLst>
              <p:ext uri="{D42A27DB-BD31-4B8C-83A1-F6EECF244321}">
                <p14:modId xmlns:p14="http://schemas.microsoft.com/office/powerpoint/2010/main" val="910461343"/>
              </p:ext>
            </p:extLst>
          </p:nvPr>
        </p:nvGraphicFramePr>
        <p:xfrm>
          <a:off x="263352" y="4981152"/>
          <a:ext cx="5554653" cy="1733996"/>
        </p:xfrm>
        <a:graphic>
          <a:graphicData uri="http://schemas.openxmlformats.org/drawingml/2006/table">
            <a:tbl>
              <a:tblPr firstRow="1" firstCol="1" bandRow="1">
                <a:tableStyleId>{5C22544A-7EE6-4342-B048-85BDC9FD1C3A}</a:tableStyleId>
              </a:tblPr>
              <a:tblGrid>
                <a:gridCol w="623530">
                  <a:extLst>
                    <a:ext uri="{9D8B030D-6E8A-4147-A177-3AD203B41FA5}">
                      <a16:colId xmlns:a16="http://schemas.microsoft.com/office/drawing/2014/main" val="20000"/>
                    </a:ext>
                  </a:extLst>
                </a:gridCol>
                <a:gridCol w="674671">
                  <a:extLst>
                    <a:ext uri="{9D8B030D-6E8A-4147-A177-3AD203B41FA5}">
                      <a16:colId xmlns:a16="http://schemas.microsoft.com/office/drawing/2014/main" val="20001"/>
                    </a:ext>
                  </a:extLst>
                </a:gridCol>
                <a:gridCol w="514906">
                  <a:extLst>
                    <a:ext uri="{9D8B030D-6E8A-4147-A177-3AD203B41FA5}">
                      <a16:colId xmlns:a16="http://schemas.microsoft.com/office/drawing/2014/main" val="20002"/>
                    </a:ext>
                  </a:extLst>
                </a:gridCol>
                <a:gridCol w="568603">
                  <a:extLst>
                    <a:ext uri="{9D8B030D-6E8A-4147-A177-3AD203B41FA5}">
                      <a16:colId xmlns:a16="http://schemas.microsoft.com/office/drawing/2014/main" val="20003"/>
                    </a:ext>
                  </a:extLst>
                </a:gridCol>
                <a:gridCol w="831008">
                  <a:extLst>
                    <a:ext uri="{9D8B030D-6E8A-4147-A177-3AD203B41FA5}">
                      <a16:colId xmlns:a16="http://schemas.microsoft.com/office/drawing/2014/main" val="20004"/>
                    </a:ext>
                  </a:extLst>
                </a:gridCol>
                <a:gridCol w="616904">
                  <a:extLst>
                    <a:ext uri="{9D8B030D-6E8A-4147-A177-3AD203B41FA5}">
                      <a16:colId xmlns:a16="http://schemas.microsoft.com/office/drawing/2014/main" val="20005"/>
                    </a:ext>
                  </a:extLst>
                </a:gridCol>
                <a:gridCol w="578944">
                  <a:extLst>
                    <a:ext uri="{9D8B030D-6E8A-4147-A177-3AD203B41FA5}">
                      <a16:colId xmlns:a16="http://schemas.microsoft.com/office/drawing/2014/main" val="20006"/>
                    </a:ext>
                  </a:extLst>
                </a:gridCol>
                <a:gridCol w="561897">
                  <a:extLst>
                    <a:ext uri="{9D8B030D-6E8A-4147-A177-3AD203B41FA5}">
                      <a16:colId xmlns:a16="http://schemas.microsoft.com/office/drawing/2014/main" val="20007"/>
                    </a:ext>
                  </a:extLst>
                </a:gridCol>
                <a:gridCol w="584190">
                  <a:extLst>
                    <a:ext uri="{9D8B030D-6E8A-4147-A177-3AD203B41FA5}">
                      <a16:colId xmlns:a16="http://schemas.microsoft.com/office/drawing/2014/main" val="20008"/>
                    </a:ext>
                  </a:extLst>
                </a:gridCol>
              </a:tblGrid>
              <a:tr h="173400">
                <a:tc>
                  <a:txBody>
                    <a:bodyPr/>
                    <a:lstStyle/>
                    <a:p>
                      <a:pPr algn="l">
                        <a:spcAft>
                          <a:spcPts val="0"/>
                        </a:spcAft>
                      </a:pPr>
                      <a:r>
                        <a:rPr lang="en-US" sz="1000" kern="100" dirty="0">
                          <a:solidFill>
                            <a:schemeClr val="tx1"/>
                          </a:solidFill>
                          <a:effectLst/>
                        </a:rPr>
                        <a:t> </a:t>
                      </a:r>
                      <a:endParaRPr lang="zh-CN" sz="105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US" sz="1000" kern="100" dirty="0">
                          <a:solidFill>
                            <a:schemeClr val="tx1"/>
                          </a:solidFill>
                          <a:effectLst/>
                        </a:rPr>
                        <a:t>ttbar</a:t>
                      </a:r>
                      <a:endParaRPr lang="zh-CN" sz="105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a:solidFill>
                            <a:schemeClr val="tx1"/>
                          </a:solidFill>
                          <a:effectLst/>
                        </a:rPr>
                        <a:t>Higgs</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a:solidFill>
                            <a:schemeClr val="tx1"/>
                          </a:solidFill>
                          <a:effectLst/>
                        </a:rPr>
                        <a:t>W</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solidFill>
                            <a:schemeClr val="tx1"/>
                          </a:solidFill>
                          <a:effectLst/>
                        </a:rPr>
                        <a:t>Z</a:t>
                      </a:r>
                      <a:endParaRPr lang="zh-CN" sz="105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0"/>
                  </a:ext>
                </a:extLst>
              </a:tr>
              <a:tr h="173400">
                <a:tc>
                  <a:txBody>
                    <a:bodyPr/>
                    <a:lstStyle/>
                    <a:p>
                      <a:pPr algn="l">
                        <a:spcAft>
                          <a:spcPts val="0"/>
                        </a:spcAft>
                      </a:pPr>
                      <a:r>
                        <a:rPr lang="en-US" sz="1000" kern="100">
                          <a:solidFill>
                            <a:schemeClr val="tx1"/>
                          </a:solidFill>
                          <a:effectLst/>
                        </a:rPr>
                        <a:t> </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Real</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CST</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Real</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CST</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Real</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CST</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Real</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CST</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46798">
                <a:tc>
                  <a:txBody>
                    <a:bodyPr/>
                    <a:lstStyle/>
                    <a:p>
                      <a:pPr algn="l">
                        <a:spcAft>
                          <a:spcPts val="0"/>
                        </a:spcAft>
                      </a:pPr>
                      <a:r>
                        <a:rPr lang="en-US" sz="1000" kern="100">
                          <a:solidFill>
                            <a:schemeClr val="tx1"/>
                          </a:solidFill>
                          <a:effectLst/>
                        </a:rPr>
                        <a:t>Charge</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20e10</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32 </a:t>
                      </a:r>
                      <a:r>
                        <a:rPr lang="en-US" sz="1000" kern="100" dirty="0" err="1">
                          <a:effectLst/>
                        </a:rPr>
                        <a:t>nC</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14e10</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22.4 </a:t>
                      </a:r>
                      <a:r>
                        <a:rPr lang="en-US" sz="1000" kern="100" dirty="0" err="1">
                          <a:effectLst/>
                        </a:rPr>
                        <a:t>nC</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13.5e10</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21.6 nC</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14e10</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22.4 nC</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46798">
                <a:tc>
                  <a:txBody>
                    <a:bodyPr/>
                    <a:lstStyle/>
                    <a:p>
                      <a:pPr algn="l">
                        <a:spcAft>
                          <a:spcPts val="0"/>
                        </a:spcAft>
                      </a:pPr>
                      <a:r>
                        <a:rPr lang="en-US" sz="1000" kern="100">
                          <a:solidFill>
                            <a:schemeClr val="tx1"/>
                          </a:solidFill>
                          <a:effectLst/>
                        </a:rPr>
                        <a:t>Bunch length</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2.2/2.9</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3 mm</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2.3/3.9</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4 mm</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2.5/4.9</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5 mm</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dirty="0">
                          <a:effectLst/>
                        </a:rPr>
                        <a:t>2.5/8.7</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en-US" sz="1000" kern="100">
                          <a:effectLst/>
                        </a:rPr>
                        <a:t>8.7 mm</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73400">
                <a:tc>
                  <a:txBody>
                    <a:bodyPr/>
                    <a:lstStyle/>
                    <a:p>
                      <a:pPr algn="l">
                        <a:spcAft>
                          <a:spcPts val="0"/>
                        </a:spcAft>
                      </a:pPr>
                      <a:r>
                        <a:rPr lang="en-US" sz="1000" kern="100">
                          <a:solidFill>
                            <a:schemeClr val="tx1"/>
                          </a:solidFill>
                          <a:effectLst/>
                        </a:rPr>
                        <a:t>Vpp</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US" sz="1000" kern="100" dirty="0">
                          <a:effectLst/>
                        </a:rPr>
                        <a:t>635V</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359V</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295V</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179V</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4"/>
                  </a:ext>
                </a:extLst>
              </a:tr>
              <a:tr h="173400">
                <a:tc>
                  <a:txBody>
                    <a:bodyPr/>
                    <a:lstStyle/>
                    <a:p>
                      <a:pPr algn="l">
                        <a:spcAft>
                          <a:spcPts val="0"/>
                        </a:spcAft>
                      </a:pPr>
                      <a:r>
                        <a:rPr lang="en-US" sz="1000" kern="100">
                          <a:solidFill>
                            <a:schemeClr val="tx1"/>
                          </a:solidFill>
                          <a:effectLst/>
                        </a:rPr>
                        <a:t>Z_500M</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US" sz="1000" kern="100">
                          <a:effectLst/>
                        </a:rPr>
                        <a:t>0.22Ω</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0.22Ω</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0.22Ω</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0.22Ω</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5"/>
                  </a:ext>
                </a:extLst>
              </a:tr>
              <a:tr h="173400">
                <a:tc>
                  <a:txBody>
                    <a:bodyPr/>
                    <a:lstStyle/>
                    <a:p>
                      <a:pPr algn="l">
                        <a:spcAft>
                          <a:spcPts val="0"/>
                        </a:spcAft>
                      </a:pPr>
                      <a:r>
                        <a:rPr lang="en-US" sz="1000" kern="100">
                          <a:solidFill>
                            <a:schemeClr val="tx1"/>
                          </a:solidFill>
                          <a:effectLst/>
                        </a:rPr>
                        <a:t>P_500M</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US" sz="1000" kern="100">
                          <a:effectLst/>
                        </a:rPr>
                        <a:t>-7.3dBm/320mA</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-12.8dBm/170mA</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a:effectLst/>
                        </a:rPr>
                        <a:t>-10.6dBm/216mA</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-10.4dBm/224mA</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6"/>
                  </a:ext>
                </a:extLst>
              </a:tr>
              <a:tr h="173400">
                <a:tc>
                  <a:txBody>
                    <a:bodyPr/>
                    <a:lstStyle/>
                    <a:p>
                      <a:pPr algn="l">
                        <a:spcAft>
                          <a:spcPts val="0"/>
                        </a:spcAft>
                      </a:pPr>
                      <a:r>
                        <a:rPr lang="en-US" sz="1000" kern="100">
                          <a:solidFill>
                            <a:schemeClr val="tx1"/>
                          </a:solidFill>
                          <a:effectLst/>
                        </a:rPr>
                        <a:t>Kx=Ky</a:t>
                      </a:r>
                      <a:endParaRPr lang="zh-CN" sz="1050" kern="100">
                        <a:solidFill>
                          <a:schemeClr val="tx1"/>
                        </a:solidFill>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US" sz="1000" kern="100">
                          <a:effectLst/>
                        </a:rPr>
                        <a:t>19.9mm</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19.9mm</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a:effectLst/>
                        </a:rPr>
                        <a:t>19.9mm</a:t>
                      </a:r>
                      <a:endParaRPr lang="zh-CN" sz="105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gridSpan="2">
                  <a:txBody>
                    <a:bodyPr/>
                    <a:lstStyle/>
                    <a:p>
                      <a:pPr algn="ctr">
                        <a:spcAft>
                          <a:spcPts val="0"/>
                        </a:spcAft>
                      </a:pPr>
                      <a:r>
                        <a:rPr lang="en-US" sz="1000" kern="100" dirty="0">
                          <a:effectLst/>
                        </a:rPr>
                        <a:t>19.9mm</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7"/>
                  </a:ext>
                </a:extLst>
              </a:tr>
            </a:tbl>
          </a:graphicData>
        </a:graphic>
      </p:graphicFrame>
      <p:pic>
        <p:nvPicPr>
          <p:cNvPr id="8" name="图片 7"/>
          <p:cNvPicPr/>
          <p:nvPr/>
        </p:nvPicPr>
        <p:blipFill>
          <a:blip r:embed="rId2"/>
          <a:stretch>
            <a:fillRect/>
          </a:stretch>
        </p:blipFill>
        <p:spPr>
          <a:xfrm>
            <a:off x="2418199" y="2881266"/>
            <a:ext cx="2592288" cy="1987039"/>
          </a:xfrm>
          <a:prstGeom prst="rect">
            <a:avLst/>
          </a:prstGeom>
        </p:spPr>
      </p:pic>
      <p:pic>
        <p:nvPicPr>
          <p:cNvPr id="9" name="图片 8"/>
          <p:cNvPicPr/>
          <p:nvPr/>
        </p:nvPicPr>
        <p:blipFill>
          <a:blip r:embed="rId3"/>
          <a:stretch>
            <a:fillRect/>
          </a:stretch>
        </p:blipFill>
        <p:spPr>
          <a:xfrm>
            <a:off x="5078117" y="2902280"/>
            <a:ext cx="2411983" cy="1873756"/>
          </a:xfrm>
          <a:prstGeom prst="rect">
            <a:avLst/>
          </a:prstGeom>
        </p:spPr>
      </p:pic>
      <p:pic>
        <p:nvPicPr>
          <p:cNvPr id="10" name="图片 9"/>
          <p:cNvPicPr/>
          <p:nvPr/>
        </p:nvPicPr>
        <p:blipFill>
          <a:blip r:embed="rId4"/>
          <a:stretch>
            <a:fillRect/>
          </a:stretch>
        </p:blipFill>
        <p:spPr>
          <a:xfrm>
            <a:off x="81469" y="2922665"/>
            <a:ext cx="2259330" cy="1945640"/>
          </a:xfrm>
          <a:prstGeom prst="rect">
            <a:avLst/>
          </a:prstGeom>
        </p:spPr>
      </p:pic>
      <p:graphicFrame>
        <p:nvGraphicFramePr>
          <p:cNvPr id="11" name="表格 10"/>
          <p:cNvGraphicFramePr>
            <a:graphicFrameLocks noGrp="1"/>
          </p:cNvGraphicFramePr>
          <p:nvPr>
            <p:extLst>
              <p:ext uri="{D42A27DB-BD31-4B8C-83A1-F6EECF244321}">
                <p14:modId xmlns:p14="http://schemas.microsoft.com/office/powerpoint/2010/main" val="1146579670"/>
              </p:ext>
            </p:extLst>
          </p:nvPr>
        </p:nvGraphicFramePr>
        <p:xfrm>
          <a:off x="5951984" y="4947985"/>
          <a:ext cx="3240359" cy="1786027"/>
        </p:xfrm>
        <a:graphic>
          <a:graphicData uri="http://schemas.openxmlformats.org/drawingml/2006/table">
            <a:tbl>
              <a:tblPr firstRow="1" firstCol="1" lastRow="1" lastCol="1" bandRow="1" bandCol="1">
                <a:tableStyleId>{5C22544A-7EE6-4342-B048-85BDC9FD1C3A}</a:tableStyleId>
              </a:tblPr>
              <a:tblGrid>
                <a:gridCol w="756059">
                  <a:extLst>
                    <a:ext uri="{9D8B030D-6E8A-4147-A177-3AD203B41FA5}">
                      <a16:colId xmlns:a16="http://schemas.microsoft.com/office/drawing/2014/main" val="20000"/>
                    </a:ext>
                  </a:extLst>
                </a:gridCol>
                <a:gridCol w="1242150">
                  <a:extLst>
                    <a:ext uri="{9D8B030D-6E8A-4147-A177-3AD203B41FA5}">
                      <a16:colId xmlns:a16="http://schemas.microsoft.com/office/drawing/2014/main" val="20001"/>
                    </a:ext>
                  </a:extLst>
                </a:gridCol>
                <a:gridCol w="1242150">
                  <a:extLst>
                    <a:ext uri="{9D8B030D-6E8A-4147-A177-3AD203B41FA5}">
                      <a16:colId xmlns:a16="http://schemas.microsoft.com/office/drawing/2014/main" val="20002"/>
                    </a:ext>
                  </a:extLst>
                </a:gridCol>
              </a:tblGrid>
              <a:tr h="216504">
                <a:tc gridSpan="3">
                  <a:txBody>
                    <a:bodyPr/>
                    <a:lstStyle/>
                    <a:p>
                      <a:pPr marL="65405" algn="ctr">
                        <a:spcBef>
                          <a:spcPts val="5"/>
                        </a:spcBef>
                        <a:spcAft>
                          <a:spcPts val="0"/>
                        </a:spcAft>
                      </a:pPr>
                      <a:r>
                        <a:rPr lang="en-US" sz="1050" dirty="0">
                          <a:solidFill>
                            <a:schemeClr val="tx1"/>
                          </a:solidFill>
                          <a:effectLst/>
                        </a:rPr>
                        <a:t>Parameters</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25966">
                <a:tc rowSpan="2">
                  <a:txBody>
                    <a:bodyPr/>
                    <a:lstStyle/>
                    <a:p>
                      <a:pPr marL="65405" algn="ctr">
                        <a:spcBef>
                          <a:spcPts val="5"/>
                        </a:spcBef>
                        <a:spcAft>
                          <a:spcPts val="0"/>
                        </a:spcAft>
                      </a:pPr>
                      <a:r>
                        <a:rPr lang="en-US" sz="1050" dirty="0">
                          <a:solidFill>
                            <a:schemeClr val="tx1"/>
                          </a:solidFill>
                          <a:effectLst/>
                        </a:rPr>
                        <a:t>Bunch</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b="1" dirty="0">
                          <a:solidFill>
                            <a:schemeClr val="tx1"/>
                          </a:solidFill>
                          <a:effectLst/>
                        </a:rPr>
                        <a:t>Length </a:t>
                      </a:r>
                      <a:endParaRPr lang="zh-CN" sz="11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dirty="0">
                          <a:solidFill>
                            <a:schemeClr val="tx1"/>
                          </a:solidFill>
                          <a:effectLst/>
                        </a:rPr>
                        <a:t>4.1 mm</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34114">
                <a:tc vMerge="1">
                  <a:txBody>
                    <a:bodyPr/>
                    <a:lstStyle/>
                    <a:p>
                      <a:endParaRPr lang="zh-CN" altLang="en-US"/>
                    </a:p>
                  </a:txBody>
                  <a:tcPr/>
                </a:tc>
                <a:tc>
                  <a:txBody>
                    <a:bodyPr/>
                    <a:lstStyle/>
                    <a:p>
                      <a:pPr marL="65405" algn="ctr">
                        <a:spcBef>
                          <a:spcPts val="5"/>
                        </a:spcBef>
                        <a:spcAft>
                          <a:spcPts val="0"/>
                        </a:spcAft>
                      </a:pPr>
                      <a:r>
                        <a:rPr lang="en-US" sz="1050" b="1" dirty="0">
                          <a:solidFill>
                            <a:schemeClr val="tx1"/>
                          </a:solidFill>
                          <a:effectLst/>
                        </a:rPr>
                        <a:t>Charge </a:t>
                      </a:r>
                      <a:endParaRPr lang="zh-CN" sz="11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dirty="0">
                          <a:solidFill>
                            <a:schemeClr val="tx1"/>
                          </a:solidFill>
                          <a:effectLst/>
                        </a:rPr>
                        <a:t>1 </a:t>
                      </a:r>
                      <a:r>
                        <a:rPr lang="en-US" sz="1050" dirty="0" err="1">
                          <a:solidFill>
                            <a:schemeClr val="tx1"/>
                          </a:solidFill>
                          <a:effectLst/>
                        </a:rPr>
                        <a:t>nC</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05358">
                <a:tc rowSpan="4">
                  <a:txBody>
                    <a:bodyPr/>
                    <a:lstStyle/>
                    <a:p>
                      <a:pPr marL="65405" algn="ctr">
                        <a:spcAft>
                          <a:spcPts val="0"/>
                        </a:spcAft>
                      </a:pPr>
                      <a:r>
                        <a:rPr lang="en-US" sz="1050">
                          <a:solidFill>
                            <a:schemeClr val="tx1"/>
                          </a:solidFill>
                          <a:effectLst/>
                        </a:rPr>
                        <a:t>Mechanical</a:t>
                      </a:r>
                      <a:endParaRPr lang="zh-CN"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Aft>
                          <a:spcPts val="0"/>
                        </a:spcAft>
                      </a:pPr>
                      <a:r>
                        <a:rPr lang="en-US" sz="1050" b="1" dirty="0" err="1">
                          <a:solidFill>
                            <a:schemeClr val="tx1"/>
                          </a:solidFill>
                          <a:effectLst/>
                        </a:rPr>
                        <a:t>r</a:t>
                      </a:r>
                      <a:r>
                        <a:rPr lang="en-US" sz="1050" b="1" baseline="-25000" dirty="0" err="1">
                          <a:solidFill>
                            <a:schemeClr val="tx1"/>
                          </a:solidFill>
                          <a:effectLst/>
                        </a:rPr>
                        <a:t>b</a:t>
                      </a:r>
                      <a:endParaRPr lang="zh-CN" sz="11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dirty="0">
                          <a:solidFill>
                            <a:schemeClr val="tx1"/>
                          </a:solidFill>
                          <a:effectLst/>
                        </a:rPr>
                        <a:t>3 mm</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72996">
                <a:tc vMerge="1">
                  <a:txBody>
                    <a:bodyPr/>
                    <a:lstStyle/>
                    <a:p>
                      <a:endParaRPr lang="zh-CN" altLang="en-US"/>
                    </a:p>
                  </a:txBody>
                  <a:tcPr/>
                </a:tc>
                <a:tc>
                  <a:txBody>
                    <a:bodyPr/>
                    <a:lstStyle/>
                    <a:p>
                      <a:pPr marL="65405" algn="ctr">
                        <a:spcAft>
                          <a:spcPts val="0"/>
                        </a:spcAft>
                      </a:pPr>
                      <a:r>
                        <a:rPr lang="en-US" sz="1050" b="1" dirty="0">
                          <a:solidFill>
                            <a:schemeClr val="tx1"/>
                          </a:solidFill>
                          <a:effectLst/>
                        </a:rPr>
                        <a:t>t</a:t>
                      </a:r>
                      <a:r>
                        <a:rPr lang="en-US" sz="1050" b="1" baseline="-25000" dirty="0">
                          <a:solidFill>
                            <a:schemeClr val="tx1"/>
                          </a:solidFill>
                          <a:effectLst/>
                        </a:rPr>
                        <a:t>b</a:t>
                      </a:r>
                      <a:endParaRPr lang="zh-CN" sz="11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dirty="0">
                          <a:solidFill>
                            <a:schemeClr val="tx1"/>
                          </a:solidFill>
                          <a:effectLst/>
                        </a:rPr>
                        <a:t>4 mm</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05358">
                <a:tc vMerge="1">
                  <a:txBody>
                    <a:bodyPr/>
                    <a:lstStyle/>
                    <a:p>
                      <a:endParaRPr lang="zh-CN" altLang="en-US"/>
                    </a:p>
                  </a:txBody>
                  <a:tcPr/>
                </a:tc>
                <a:tc>
                  <a:txBody>
                    <a:bodyPr/>
                    <a:lstStyle/>
                    <a:p>
                      <a:pPr marL="65405" algn="ctr">
                        <a:spcAft>
                          <a:spcPts val="0"/>
                        </a:spcAft>
                      </a:pPr>
                      <a:r>
                        <a:rPr lang="en-US" sz="1050" b="1" dirty="0" err="1">
                          <a:solidFill>
                            <a:schemeClr val="tx1"/>
                          </a:solidFill>
                          <a:effectLst/>
                        </a:rPr>
                        <a:t>g</a:t>
                      </a:r>
                      <a:r>
                        <a:rPr lang="en-US" sz="1050" b="1" baseline="-25000" dirty="0" err="1">
                          <a:solidFill>
                            <a:schemeClr val="tx1"/>
                          </a:solidFill>
                          <a:effectLst/>
                        </a:rPr>
                        <a:t>b</a:t>
                      </a:r>
                      <a:endParaRPr lang="zh-CN" sz="11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dirty="0">
                          <a:solidFill>
                            <a:schemeClr val="tx1"/>
                          </a:solidFill>
                          <a:effectLst/>
                        </a:rPr>
                        <a:t>0.25 mm</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25731">
                <a:tc vMerge="1">
                  <a:txBody>
                    <a:bodyPr/>
                    <a:lstStyle/>
                    <a:p>
                      <a:endParaRPr lang="zh-CN" altLang="en-US"/>
                    </a:p>
                  </a:txBody>
                  <a:tcPr/>
                </a:tc>
                <a:tc>
                  <a:txBody>
                    <a:bodyPr/>
                    <a:lstStyle/>
                    <a:p>
                      <a:pPr marL="65405" algn="ctr">
                        <a:spcAft>
                          <a:spcPts val="0"/>
                        </a:spcAft>
                      </a:pPr>
                      <a:r>
                        <a:rPr lang="en-US" sz="1050">
                          <a:solidFill>
                            <a:schemeClr val="tx1"/>
                          </a:solidFill>
                          <a:effectLst/>
                        </a:rPr>
                        <a:t>b</a:t>
                      </a:r>
                      <a:endParaRPr lang="zh-CN"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5405" algn="ctr">
                        <a:spcBef>
                          <a:spcPts val="5"/>
                        </a:spcBef>
                        <a:spcAft>
                          <a:spcPts val="0"/>
                        </a:spcAft>
                      </a:pPr>
                      <a:r>
                        <a:rPr lang="en-US" sz="1050" dirty="0">
                          <a:solidFill>
                            <a:schemeClr val="tx1"/>
                          </a:solidFill>
                          <a:effectLst/>
                        </a:rPr>
                        <a:t>28 mm</a:t>
                      </a:r>
                      <a:endParaRPr lang="zh-CN"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2" name="图片 1">
            <a:extLst>
              <a:ext uri="{FF2B5EF4-FFF2-40B4-BE49-F238E27FC236}">
                <a16:creationId xmlns:a16="http://schemas.microsoft.com/office/drawing/2014/main" id="{44FAB502-A9DF-47DC-86D2-85BEC22F7C7B}"/>
              </a:ext>
            </a:extLst>
          </p:cNvPr>
          <p:cNvPicPr>
            <a:picLocks noChangeAspect="1"/>
          </p:cNvPicPr>
          <p:nvPr/>
        </p:nvPicPr>
        <p:blipFill>
          <a:blip r:embed="rId5"/>
          <a:stretch>
            <a:fillRect/>
          </a:stretch>
        </p:blipFill>
        <p:spPr>
          <a:xfrm>
            <a:off x="9655864" y="2952314"/>
            <a:ext cx="2411983" cy="1840609"/>
          </a:xfrm>
          <a:prstGeom prst="rect">
            <a:avLst/>
          </a:prstGeom>
        </p:spPr>
      </p:pic>
      <p:pic>
        <p:nvPicPr>
          <p:cNvPr id="3" name="图片 2">
            <a:extLst>
              <a:ext uri="{FF2B5EF4-FFF2-40B4-BE49-F238E27FC236}">
                <a16:creationId xmlns:a16="http://schemas.microsoft.com/office/drawing/2014/main" id="{DE508F9F-3E95-481F-B64F-FCB0320155CC}"/>
              </a:ext>
            </a:extLst>
          </p:cNvPr>
          <p:cNvPicPr>
            <a:picLocks noChangeAspect="1"/>
          </p:cNvPicPr>
          <p:nvPr/>
        </p:nvPicPr>
        <p:blipFill>
          <a:blip r:embed="rId6"/>
          <a:stretch>
            <a:fillRect/>
          </a:stretch>
        </p:blipFill>
        <p:spPr>
          <a:xfrm>
            <a:off x="7462349" y="2733078"/>
            <a:ext cx="2160240" cy="2165015"/>
          </a:xfrm>
          <a:prstGeom prst="rect">
            <a:avLst/>
          </a:prstGeom>
        </p:spPr>
      </p:pic>
      <p:pic>
        <p:nvPicPr>
          <p:cNvPr id="12" name="图片 11" descr="https://docimg3.docs.qq.com/image/8WXF2SQvPQfSShVv8HHKuA.png?w=571&amp;h=649">
            <a:extLst>
              <a:ext uri="{FF2B5EF4-FFF2-40B4-BE49-F238E27FC236}">
                <a16:creationId xmlns:a16="http://schemas.microsoft.com/office/drawing/2014/main" id="{B9905CD8-A21E-449A-9BE4-DC1D8C45BF0E}"/>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696400" y="4893403"/>
            <a:ext cx="1578783" cy="1840609"/>
          </a:xfrm>
          <a:prstGeom prst="rect">
            <a:avLst/>
          </a:prstGeom>
          <a:noFill/>
          <a:ln>
            <a:noFill/>
          </a:ln>
        </p:spPr>
      </p:pic>
    </p:spTree>
    <p:extLst>
      <p:ext uri="{BB962C8B-B14F-4D97-AF65-F5344CB8AC3E}">
        <p14:creationId xmlns:p14="http://schemas.microsoft.com/office/powerpoint/2010/main" val="643285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406606-B5B6-41D2-8285-1F4628040F68}"/>
              </a:ext>
            </a:extLst>
          </p:cNvPr>
          <p:cNvSpPr>
            <a:spLocks noGrp="1"/>
          </p:cNvSpPr>
          <p:nvPr>
            <p:ph type="title"/>
          </p:nvPr>
        </p:nvSpPr>
        <p:spPr/>
        <p:txBody>
          <a:bodyPr/>
          <a:lstStyle/>
          <a:p>
            <a:r>
              <a:rPr lang="en-US" altLang="zh-CN" dirty="0"/>
              <a:t>Beam position monitor</a:t>
            </a:r>
            <a:endParaRPr lang="zh-CN" altLang="en-US" dirty="0"/>
          </a:p>
        </p:txBody>
      </p:sp>
      <p:sp>
        <p:nvSpPr>
          <p:cNvPr id="3" name="内容占位符 2">
            <a:extLst>
              <a:ext uri="{FF2B5EF4-FFF2-40B4-BE49-F238E27FC236}">
                <a16:creationId xmlns:a16="http://schemas.microsoft.com/office/drawing/2014/main" id="{24A627F5-C997-4C54-9D3A-207154A4B133}"/>
              </a:ext>
            </a:extLst>
          </p:cNvPr>
          <p:cNvSpPr>
            <a:spLocks noGrp="1"/>
          </p:cNvSpPr>
          <p:nvPr>
            <p:ph idx="1"/>
          </p:nvPr>
        </p:nvSpPr>
        <p:spPr>
          <a:xfrm>
            <a:off x="107714" y="3573016"/>
            <a:ext cx="11881320" cy="3177389"/>
          </a:xfrm>
        </p:spPr>
        <p:txBody>
          <a:bodyPr>
            <a:normAutofit fontScale="70000" lnSpcReduction="20000"/>
          </a:bodyPr>
          <a:lstStyle/>
          <a:p>
            <a:r>
              <a:rPr lang="en-GB" altLang="zh-CN" dirty="0"/>
              <a:t>The BPM electronics can be categorized into two main parts: the </a:t>
            </a:r>
            <a:r>
              <a:rPr lang="en-US" altLang="zh-CN" dirty="0"/>
              <a:t>A</a:t>
            </a:r>
            <a:r>
              <a:rPr lang="en-GB" altLang="zh-CN" dirty="0" err="1"/>
              <a:t>nalog</a:t>
            </a:r>
            <a:r>
              <a:rPr lang="en-GB" altLang="zh-CN" dirty="0"/>
              <a:t> </a:t>
            </a:r>
            <a:r>
              <a:rPr lang="en-US" altLang="zh-CN" dirty="0"/>
              <a:t>F</a:t>
            </a:r>
            <a:r>
              <a:rPr lang="en-GB" altLang="zh-CN" dirty="0" err="1"/>
              <a:t>ront</a:t>
            </a:r>
            <a:r>
              <a:rPr lang="en-GB" altLang="zh-CN" dirty="0"/>
              <a:t>-</a:t>
            </a:r>
            <a:r>
              <a:rPr lang="en-US" altLang="zh-CN" dirty="0"/>
              <a:t>E</a:t>
            </a:r>
            <a:r>
              <a:rPr lang="en-GB" altLang="zh-CN" dirty="0" err="1"/>
              <a:t>nd</a:t>
            </a:r>
            <a:r>
              <a:rPr lang="en-GB" altLang="zh-CN" dirty="0"/>
              <a:t> (AFE) for radio frequency signal conditioning and the </a:t>
            </a:r>
            <a:r>
              <a:rPr lang="en-US" altLang="zh-CN" dirty="0"/>
              <a:t>D</a:t>
            </a:r>
            <a:r>
              <a:rPr lang="en-GB" altLang="zh-CN" dirty="0" err="1"/>
              <a:t>igital</a:t>
            </a:r>
            <a:r>
              <a:rPr lang="en-GB" altLang="zh-CN" dirty="0"/>
              <a:t> signal processing part (DFE). </a:t>
            </a:r>
          </a:p>
          <a:p>
            <a:r>
              <a:rPr lang="en-GB" altLang="zh-CN" dirty="0"/>
              <a:t>The AFE consists of the RF signal conditioning module, ADC </a:t>
            </a:r>
            <a:r>
              <a:rPr lang="en-GB" altLang="zh-CN" dirty="0" err="1"/>
              <a:t>analog</a:t>
            </a:r>
            <a:r>
              <a:rPr lang="en-GB" altLang="zh-CN" dirty="0"/>
              <a:t>-to-digital conversion module, clock processing module, and pilot signal generation module. On the other hand, DFE includes the BPM signal acquisition module, signal conditioning module, data acquisition and transfer module, EPICS IOC module, and CSS control module. </a:t>
            </a:r>
          </a:p>
          <a:p>
            <a:r>
              <a:rPr lang="en-US" altLang="zh-CN" dirty="0"/>
              <a:t>About</a:t>
            </a:r>
            <a:r>
              <a:rPr lang="en-US" altLang="zh-CN" dirty="0">
                <a:solidFill>
                  <a:srgbClr val="FF0000"/>
                </a:solidFill>
              </a:rPr>
              <a:t> 6600 BPM electronics </a:t>
            </a:r>
            <a:r>
              <a:rPr lang="en-US" altLang="zh-CN" dirty="0"/>
              <a:t>are required in CEPC</a:t>
            </a:r>
            <a:r>
              <a:rPr lang="zh-CN" altLang="en-US" dirty="0"/>
              <a:t> </a:t>
            </a:r>
            <a:r>
              <a:rPr lang="en-US" altLang="zh-CN" dirty="0"/>
              <a:t>and will installed in auxiliary tunnels.</a:t>
            </a:r>
          </a:p>
          <a:p>
            <a:r>
              <a:rPr lang="en-US" altLang="zh-CN" dirty="0"/>
              <a:t>Radiation-tolerant design of the electronics, the ADC and FPGA should be radiation resistant.</a:t>
            </a:r>
          </a:p>
        </p:txBody>
      </p:sp>
      <p:sp>
        <p:nvSpPr>
          <p:cNvPr id="4" name="日期占位符 3">
            <a:extLst>
              <a:ext uri="{FF2B5EF4-FFF2-40B4-BE49-F238E27FC236}">
                <a16:creationId xmlns:a16="http://schemas.microsoft.com/office/drawing/2014/main" id="{39A235D7-8FB9-4CDA-A005-F595C88D373F}"/>
              </a:ext>
            </a:extLst>
          </p:cNvPr>
          <p:cNvSpPr>
            <a:spLocks noGrp="1"/>
          </p:cNvSpPr>
          <p:nvPr>
            <p:ph type="dt" sz="half" idx="10"/>
          </p:nvPr>
        </p:nvSpPr>
        <p:spPr/>
        <p:txBody>
          <a:bodyPr/>
          <a:lstStyle/>
          <a:p>
            <a:fld id="{B245D528-5DC1-43AE-A3BF-8656839858CE}" type="datetime1">
              <a:rPr lang="en-US" altLang="zh-CN" smtClean="0"/>
              <a:t>1/23/2024</a:t>
            </a:fld>
            <a:endParaRPr lang="zh-CN" altLang="en-US"/>
          </a:p>
        </p:txBody>
      </p:sp>
      <p:sp>
        <p:nvSpPr>
          <p:cNvPr id="5" name="灯片编号占位符 4">
            <a:extLst>
              <a:ext uri="{FF2B5EF4-FFF2-40B4-BE49-F238E27FC236}">
                <a16:creationId xmlns:a16="http://schemas.microsoft.com/office/drawing/2014/main" id="{6DA62876-BC94-453F-A07F-19C6B8AD30E2}"/>
              </a:ext>
            </a:extLst>
          </p:cNvPr>
          <p:cNvSpPr>
            <a:spLocks noGrp="1"/>
          </p:cNvSpPr>
          <p:nvPr>
            <p:ph type="sldNum" sz="quarter" idx="12"/>
          </p:nvPr>
        </p:nvSpPr>
        <p:spPr/>
        <p:txBody>
          <a:bodyPr/>
          <a:lstStyle/>
          <a:p>
            <a:fld id="{32913243-E730-472E-A005-6BE97143DD99}" type="slidenum">
              <a:rPr lang="zh-CN" altLang="en-US" smtClean="0"/>
              <a:pPr/>
              <a:t>7</a:t>
            </a:fld>
            <a:endParaRPr lang="zh-CN" altLang="en-US" dirty="0"/>
          </a:p>
        </p:txBody>
      </p:sp>
      <p:pic>
        <p:nvPicPr>
          <p:cNvPr id="6" name="图片 5">
            <a:extLst>
              <a:ext uri="{FF2B5EF4-FFF2-40B4-BE49-F238E27FC236}">
                <a16:creationId xmlns:a16="http://schemas.microsoft.com/office/drawing/2014/main" id="{972C40E2-0335-482A-A657-C28E4E839C5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1464" y="1014908"/>
            <a:ext cx="5184576" cy="2376264"/>
          </a:xfrm>
          <a:prstGeom prst="rect">
            <a:avLst/>
          </a:prstGeom>
          <a:noFill/>
          <a:ln>
            <a:noFill/>
          </a:ln>
        </p:spPr>
      </p:pic>
      <p:pic>
        <p:nvPicPr>
          <p:cNvPr id="21" name="图片 20">
            <a:extLst>
              <a:ext uri="{FF2B5EF4-FFF2-40B4-BE49-F238E27FC236}">
                <a16:creationId xmlns:a16="http://schemas.microsoft.com/office/drawing/2014/main" id="{FAE58440-3DD2-4CD5-8140-9A3A66E6B7DD}"/>
              </a:ext>
            </a:extLst>
          </p:cNvPr>
          <p:cNvPicPr>
            <a:picLocks noChangeAspect="1"/>
          </p:cNvPicPr>
          <p:nvPr/>
        </p:nvPicPr>
        <p:blipFill>
          <a:blip r:embed="rId3"/>
          <a:stretch>
            <a:fillRect/>
          </a:stretch>
        </p:blipFill>
        <p:spPr>
          <a:xfrm>
            <a:off x="191344" y="1008580"/>
            <a:ext cx="1336942" cy="1292746"/>
          </a:xfrm>
          <a:prstGeom prst="rect">
            <a:avLst/>
          </a:prstGeom>
        </p:spPr>
      </p:pic>
      <p:pic>
        <p:nvPicPr>
          <p:cNvPr id="22" name="图片 21">
            <a:extLst>
              <a:ext uri="{FF2B5EF4-FFF2-40B4-BE49-F238E27FC236}">
                <a16:creationId xmlns:a16="http://schemas.microsoft.com/office/drawing/2014/main" id="{3CFFD15E-B9DA-4D94-8CFF-5C660A3A053E}"/>
              </a:ext>
            </a:extLst>
          </p:cNvPr>
          <p:cNvPicPr>
            <a:picLocks noChangeAspect="1"/>
          </p:cNvPicPr>
          <p:nvPr/>
        </p:nvPicPr>
        <p:blipFill>
          <a:blip r:embed="rId4"/>
          <a:stretch>
            <a:fillRect/>
          </a:stretch>
        </p:blipFill>
        <p:spPr>
          <a:xfrm>
            <a:off x="9521382" y="867005"/>
            <a:ext cx="2337691" cy="2662456"/>
          </a:xfrm>
          <a:prstGeom prst="rect">
            <a:avLst/>
          </a:prstGeom>
        </p:spPr>
      </p:pic>
      <p:pic>
        <p:nvPicPr>
          <p:cNvPr id="23" name="图片 22">
            <a:extLst>
              <a:ext uri="{FF2B5EF4-FFF2-40B4-BE49-F238E27FC236}">
                <a16:creationId xmlns:a16="http://schemas.microsoft.com/office/drawing/2014/main" id="{BF67741F-5BA7-44C5-BB0B-E518B874D290}"/>
              </a:ext>
            </a:extLst>
          </p:cNvPr>
          <p:cNvPicPr>
            <a:picLocks noChangeAspect="1"/>
          </p:cNvPicPr>
          <p:nvPr/>
        </p:nvPicPr>
        <p:blipFill>
          <a:blip r:embed="rId5"/>
          <a:stretch>
            <a:fillRect/>
          </a:stretch>
        </p:blipFill>
        <p:spPr>
          <a:xfrm>
            <a:off x="6600056" y="998083"/>
            <a:ext cx="2777310" cy="2405717"/>
          </a:xfrm>
          <a:prstGeom prst="rect">
            <a:avLst/>
          </a:prstGeom>
        </p:spPr>
      </p:pic>
    </p:spTree>
    <p:extLst>
      <p:ext uri="{BB962C8B-B14F-4D97-AF65-F5344CB8AC3E}">
        <p14:creationId xmlns:p14="http://schemas.microsoft.com/office/powerpoint/2010/main" val="1059598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A775AE6-B24F-47EF-8A46-CE682ADB7C4B}"/>
              </a:ext>
            </a:extLst>
          </p:cNvPr>
          <p:cNvSpPr>
            <a:spLocks noGrp="1"/>
          </p:cNvSpPr>
          <p:nvPr>
            <p:ph type="title"/>
          </p:nvPr>
        </p:nvSpPr>
        <p:spPr>
          <a:xfrm>
            <a:off x="335360" y="205652"/>
            <a:ext cx="8141592" cy="725470"/>
          </a:xfrm>
        </p:spPr>
        <p:txBody>
          <a:bodyPr>
            <a:normAutofit/>
          </a:bodyPr>
          <a:lstStyle/>
          <a:p>
            <a:r>
              <a:rPr lang="en-US" altLang="zh-CN" dirty="0"/>
              <a:t>BPM electronics resolution test in lab</a:t>
            </a:r>
            <a:endParaRPr lang="zh-CN" altLang="en-US" dirty="0"/>
          </a:p>
        </p:txBody>
      </p:sp>
      <p:pic>
        <p:nvPicPr>
          <p:cNvPr id="10" name="图片 9">
            <a:extLst>
              <a:ext uri="{FF2B5EF4-FFF2-40B4-BE49-F238E27FC236}">
                <a16:creationId xmlns:a16="http://schemas.microsoft.com/office/drawing/2014/main" id="{72608CA5-C0F8-436B-B7D2-3B85D3CCA0D6}"/>
              </a:ext>
            </a:extLst>
          </p:cNvPr>
          <p:cNvPicPr>
            <a:picLocks noChangeAspect="1"/>
          </p:cNvPicPr>
          <p:nvPr/>
        </p:nvPicPr>
        <p:blipFill>
          <a:blip r:embed="rId3"/>
          <a:stretch>
            <a:fillRect/>
          </a:stretch>
        </p:blipFill>
        <p:spPr>
          <a:xfrm>
            <a:off x="1381556" y="1059697"/>
            <a:ext cx="3960440" cy="2628201"/>
          </a:xfrm>
          <a:prstGeom prst="rect">
            <a:avLst/>
          </a:prstGeom>
        </p:spPr>
      </p:pic>
      <p:pic>
        <p:nvPicPr>
          <p:cNvPr id="11" name="图片 10">
            <a:extLst>
              <a:ext uri="{FF2B5EF4-FFF2-40B4-BE49-F238E27FC236}">
                <a16:creationId xmlns:a16="http://schemas.microsoft.com/office/drawing/2014/main" id="{80DBEE62-BF16-4759-9C19-375EEAB3FD50}"/>
              </a:ext>
            </a:extLst>
          </p:cNvPr>
          <p:cNvPicPr>
            <a:picLocks noChangeAspect="1"/>
          </p:cNvPicPr>
          <p:nvPr/>
        </p:nvPicPr>
        <p:blipFill>
          <a:blip r:embed="rId4"/>
          <a:stretch>
            <a:fillRect/>
          </a:stretch>
        </p:blipFill>
        <p:spPr>
          <a:xfrm>
            <a:off x="1415481" y="3717032"/>
            <a:ext cx="4032448" cy="2772380"/>
          </a:xfrm>
          <a:prstGeom prst="rect">
            <a:avLst/>
          </a:prstGeom>
        </p:spPr>
      </p:pic>
      <p:sp>
        <p:nvSpPr>
          <p:cNvPr id="12" name="矩形 11">
            <a:extLst>
              <a:ext uri="{FF2B5EF4-FFF2-40B4-BE49-F238E27FC236}">
                <a16:creationId xmlns:a16="http://schemas.microsoft.com/office/drawing/2014/main" id="{41D5F452-23A3-4410-9EF2-CC0BA8621F9C}"/>
              </a:ext>
            </a:extLst>
          </p:cNvPr>
          <p:cNvSpPr/>
          <p:nvPr/>
        </p:nvSpPr>
        <p:spPr>
          <a:xfrm>
            <a:off x="1958988" y="3367568"/>
            <a:ext cx="2911374" cy="369332"/>
          </a:xfrm>
          <a:prstGeom prst="rect">
            <a:avLst/>
          </a:prstGeom>
        </p:spPr>
        <p:txBody>
          <a:bodyPr wrap="none">
            <a:spAutoFit/>
          </a:bodyPr>
          <a:lstStyle/>
          <a:p>
            <a:r>
              <a:rPr lang="en-US" altLang="zh-CN" b="1" dirty="0">
                <a:solidFill>
                  <a:srgbClr val="0000FF"/>
                </a:solidFill>
                <a:latin typeface="Arial Narrow" panose="020B0606020202030204" pitchFamily="34" charset="0"/>
                <a:cs typeface="Arial" panose="020B0604020202020204" pitchFamily="34" charset="0"/>
              </a:rPr>
              <a:t>TBT RMS (X=767nm,y=786nm)</a:t>
            </a:r>
          </a:p>
        </p:txBody>
      </p:sp>
      <p:pic>
        <p:nvPicPr>
          <p:cNvPr id="14" name="图片 13">
            <a:extLst>
              <a:ext uri="{FF2B5EF4-FFF2-40B4-BE49-F238E27FC236}">
                <a16:creationId xmlns:a16="http://schemas.microsoft.com/office/drawing/2014/main" id="{EEF05C21-1898-4055-A879-19FF437B3CD8}"/>
              </a:ext>
            </a:extLst>
          </p:cNvPr>
          <p:cNvPicPr>
            <a:picLocks noChangeAspect="1"/>
          </p:cNvPicPr>
          <p:nvPr/>
        </p:nvPicPr>
        <p:blipFill>
          <a:blip r:embed="rId5"/>
          <a:stretch>
            <a:fillRect/>
          </a:stretch>
        </p:blipFill>
        <p:spPr>
          <a:xfrm>
            <a:off x="5879919" y="1059697"/>
            <a:ext cx="4896600" cy="3285869"/>
          </a:xfrm>
          <a:prstGeom prst="rect">
            <a:avLst/>
          </a:prstGeom>
        </p:spPr>
      </p:pic>
      <p:sp>
        <p:nvSpPr>
          <p:cNvPr id="15" name="矩形 14">
            <a:extLst>
              <a:ext uri="{FF2B5EF4-FFF2-40B4-BE49-F238E27FC236}">
                <a16:creationId xmlns:a16="http://schemas.microsoft.com/office/drawing/2014/main" id="{DAB287C0-D1C2-4109-9A71-1BC1B28760EB}"/>
              </a:ext>
            </a:extLst>
          </p:cNvPr>
          <p:cNvSpPr/>
          <p:nvPr/>
        </p:nvSpPr>
        <p:spPr>
          <a:xfrm>
            <a:off x="6312024" y="4314685"/>
            <a:ext cx="3872727" cy="369332"/>
          </a:xfrm>
          <a:prstGeom prst="rect">
            <a:avLst/>
          </a:prstGeom>
        </p:spPr>
        <p:txBody>
          <a:bodyPr wrap="none">
            <a:spAutoFit/>
          </a:bodyPr>
          <a:lstStyle/>
          <a:p>
            <a:r>
              <a:rPr lang="en-US" altLang="zh-CN" b="1" dirty="0">
                <a:latin typeface="Arial Narrow" panose="020B0606020202030204" pitchFamily="34" charset="0"/>
                <a:cs typeface="Arial" panose="020B0604020202020204" pitchFamily="34" charset="0"/>
              </a:rPr>
              <a:t>SA RMS(X=30nm,Y=38nm)  10points STD</a:t>
            </a:r>
          </a:p>
        </p:txBody>
      </p:sp>
      <p:sp>
        <p:nvSpPr>
          <p:cNvPr id="16" name="矩形 15">
            <a:extLst>
              <a:ext uri="{FF2B5EF4-FFF2-40B4-BE49-F238E27FC236}">
                <a16:creationId xmlns:a16="http://schemas.microsoft.com/office/drawing/2014/main" id="{978F98C5-C717-4AAB-8197-EC9AB62CC16F}"/>
              </a:ext>
            </a:extLst>
          </p:cNvPr>
          <p:cNvSpPr/>
          <p:nvPr/>
        </p:nvSpPr>
        <p:spPr>
          <a:xfrm>
            <a:off x="2025321" y="6102431"/>
            <a:ext cx="2672911" cy="369332"/>
          </a:xfrm>
          <a:prstGeom prst="rect">
            <a:avLst/>
          </a:prstGeom>
        </p:spPr>
        <p:txBody>
          <a:bodyPr wrap="none">
            <a:spAutoFit/>
          </a:bodyPr>
          <a:lstStyle/>
          <a:p>
            <a:r>
              <a:rPr lang="en-US" altLang="zh-CN" b="1" dirty="0">
                <a:solidFill>
                  <a:srgbClr val="0000FF"/>
                </a:solidFill>
                <a:latin typeface="Arial Narrow" panose="020B0606020202030204" pitchFamily="34" charset="0"/>
                <a:cs typeface="Arial" panose="020B0604020202020204" pitchFamily="34" charset="0"/>
              </a:rPr>
              <a:t>FA RMS (X=103nm,y=98nm)</a:t>
            </a:r>
          </a:p>
        </p:txBody>
      </p:sp>
      <p:sp>
        <p:nvSpPr>
          <p:cNvPr id="17" name="矩形 16">
            <a:extLst>
              <a:ext uri="{FF2B5EF4-FFF2-40B4-BE49-F238E27FC236}">
                <a16:creationId xmlns:a16="http://schemas.microsoft.com/office/drawing/2014/main" id="{706EFEB9-5286-42F2-9C57-7452B6798166}"/>
              </a:ext>
            </a:extLst>
          </p:cNvPr>
          <p:cNvSpPr/>
          <p:nvPr/>
        </p:nvSpPr>
        <p:spPr>
          <a:xfrm>
            <a:off x="5951984" y="4941168"/>
            <a:ext cx="5188166" cy="1754326"/>
          </a:xfrm>
          <a:prstGeom prst="rect">
            <a:avLst/>
          </a:prstGeom>
        </p:spPr>
        <p:txBody>
          <a:bodyPr wrap="square">
            <a:spAutoFit/>
          </a:bodyPr>
          <a:lstStyle/>
          <a:p>
            <a:pPr marL="285750" indent="-285750">
              <a:buFont typeface="Wingdings" panose="05000000000000000000" pitchFamily="2" charset="2"/>
              <a:buChar char="l"/>
            </a:pPr>
            <a:r>
              <a:rPr lang="en-US" altLang="zh-CN" dirty="0">
                <a:latin typeface="Arial Narrow" panose="020B0606020202030204" pitchFamily="34" charset="0"/>
              </a:rPr>
              <a:t>We test the performance of DBPM in lab</a:t>
            </a:r>
          </a:p>
          <a:p>
            <a:pPr marL="285750" indent="-285750">
              <a:buFont typeface="Wingdings" panose="05000000000000000000" pitchFamily="2" charset="2"/>
              <a:buChar char="l"/>
            </a:pPr>
            <a:r>
              <a:rPr lang="en-US" altLang="zh-CN" dirty="0">
                <a:latin typeface="Arial Narrow" panose="020B0606020202030204" pitchFamily="34" charset="0"/>
              </a:rPr>
              <a:t>RF frequency is 499.8MHz(-15dBm) from R&amp;S SMA100</a:t>
            </a:r>
          </a:p>
          <a:p>
            <a:pPr marL="285750" indent="-285750">
              <a:buFont typeface="Wingdings" panose="05000000000000000000" pitchFamily="2" charset="2"/>
              <a:buChar char="l"/>
            </a:pPr>
            <a:r>
              <a:rPr lang="en-US" altLang="zh-CN" dirty="0">
                <a:latin typeface="Arial Narrow" panose="020B0606020202030204" pitchFamily="34" charset="0"/>
              </a:rPr>
              <a:t>TBT data rms </a:t>
            </a:r>
            <a:r>
              <a:rPr lang="en-US" altLang="zh-CN" dirty="0" err="1">
                <a:latin typeface="Arial Narrow" panose="020B0606020202030204" pitchFamily="34" charset="0"/>
              </a:rPr>
              <a:t>xpos</a:t>
            </a:r>
            <a:r>
              <a:rPr lang="en-US" altLang="zh-CN" dirty="0">
                <a:latin typeface="Arial Narrow" panose="020B0606020202030204" pitchFamily="34" charset="0"/>
              </a:rPr>
              <a:t> </a:t>
            </a:r>
            <a:r>
              <a:rPr lang="zh-CN" altLang="en-US" dirty="0">
                <a:latin typeface="Arial Narrow" panose="020B0606020202030204" pitchFamily="34" charset="0"/>
              </a:rPr>
              <a:t>≈</a:t>
            </a:r>
            <a:r>
              <a:rPr lang="en-US" altLang="zh-CN" dirty="0">
                <a:latin typeface="Arial Narrow" panose="020B0606020202030204" pitchFamily="34" charset="0"/>
              </a:rPr>
              <a:t>767nm,</a:t>
            </a:r>
            <a:r>
              <a:rPr lang="zh-CN" altLang="en-US" dirty="0">
                <a:latin typeface="Arial Narrow" panose="020B0606020202030204" pitchFamily="34" charset="0"/>
              </a:rPr>
              <a:t> </a:t>
            </a:r>
            <a:r>
              <a:rPr lang="en-US" altLang="zh-CN" dirty="0" err="1">
                <a:latin typeface="Arial Narrow" panose="020B0606020202030204" pitchFamily="34" charset="0"/>
              </a:rPr>
              <a:t>ypos</a:t>
            </a:r>
            <a:r>
              <a:rPr lang="zh-CN" altLang="en-US" dirty="0">
                <a:latin typeface="Arial Narrow" panose="020B0606020202030204" pitchFamily="34" charset="0"/>
              </a:rPr>
              <a:t> ≈</a:t>
            </a:r>
            <a:r>
              <a:rPr lang="en-US" altLang="zh-CN" dirty="0">
                <a:latin typeface="Arial Narrow" panose="020B0606020202030204" pitchFamily="34" charset="0"/>
              </a:rPr>
              <a:t>786nm;</a:t>
            </a:r>
          </a:p>
          <a:p>
            <a:pPr marL="285750" indent="-285750">
              <a:buFont typeface="Wingdings" panose="05000000000000000000" pitchFamily="2" charset="2"/>
              <a:buChar char="l"/>
            </a:pPr>
            <a:r>
              <a:rPr lang="en-US" altLang="zh-CN" dirty="0">
                <a:latin typeface="Arial Narrow" panose="020B0606020202030204" pitchFamily="34" charset="0"/>
              </a:rPr>
              <a:t>FA data rms </a:t>
            </a:r>
            <a:r>
              <a:rPr lang="en-US" altLang="zh-CN" dirty="0" err="1">
                <a:latin typeface="Arial Narrow" panose="020B0606020202030204" pitchFamily="34" charset="0"/>
              </a:rPr>
              <a:t>xpos</a:t>
            </a:r>
            <a:r>
              <a:rPr lang="en-US" altLang="zh-CN" dirty="0">
                <a:latin typeface="Arial Narrow" panose="020B0606020202030204" pitchFamily="34" charset="0"/>
              </a:rPr>
              <a:t> </a:t>
            </a:r>
            <a:r>
              <a:rPr lang="zh-CN" altLang="en-US" dirty="0">
                <a:latin typeface="Arial Narrow" panose="020B0606020202030204" pitchFamily="34" charset="0"/>
              </a:rPr>
              <a:t>≈</a:t>
            </a:r>
            <a:r>
              <a:rPr lang="en-US" altLang="zh-CN" dirty="0">
                <a:latin typeface="Arial Narrow" panose="020B0606020202030204" pitchFamily="34" charset="0"/>
              </a:rPr>
              <a:t>103nm,</a:t>
            </a:r>
            <a:r>
              <a:rPr lang="zh-CN" altLang="en-US" dirty="0">
                <a:latin typeface="Arial Narrow" panose="020B0606020202030204" pitchFamily="34" charset="0"/>
              </a:rPr>
              <a:t> </a:t>
            </a:r>
            <a:r>
              <a:rPr lang="en-US" altLang="zh-CN" dirty="0" err="1">
                <a:latin typeface="Arial Narrow" panose="020B0606020202030204" pitchFamily="34" charset="0"/>
              </a:rPr>
              <a:t>ypos</a:t>
            </a:r>
            <a:r>
              <a:rPr lang="zh-CN" altLang="en-US" dirty="0">
                <a:latin typeface="Arial Narrow" panose="020B0606020202030204" pitchFamily="34" charset="0"/>
              </a:rPr>
              <a:t> ≈</a:t>
            </a:r>
            <a:r>
              <a:rPr lang="en-US" altLang="zh-CN" dirty="0">
                <a:latin typeface="Arial Narrow" panose="020B0606020202030204" pitchFamily="34" charset="0"/>
              </a:rPr>
              <a:t>98nm;</a:t>
            </a:r>
          </a:p>
          <a:p>
            <a:pPr marL="285750" indent="-285750">
              <a:buFont typeface="Wingdings" panose="05000000000000000000" pitchFamily="2" charset="2"/>
              <a:buChar char="l"/>
            </a:pPr>
            <a:r>
              <a:rPr lang="en-US" altLang="zh-CN" dirty="0">
                <a:latin typeface="Arial Narrow" panose="020B0606020202030204" pitchFamily="34" charset="0"/>
              </a:rPr>
              <a:t>SA data rms </a:t>
            </a:r>
            <a:r>
              <a:rPr lang="en-US" altLang="zh-CN" dirty="0" err="1">
                <a:latin typeface="Arial Narrow" panose="020B0606020202030204" pitchFamily="34" charset="0"/>
              </a:rPr>
              <a:t>xpos</a:t>
            </a:r>
            <a:r>
              <a:rPr lang="en-US" altLang="zh-CN" dirty="0">
                <a:latin typeface="Arial Narrow" panose="020B0606020202030204" pitchFamily="34" charset="0"/>
              </a:rPr>
              <a:t> </a:t>
            </a:r>
            <a:r>
              <a:rPr lang="zh-CN" altLang="en-US" dirty="0">
                <a:latin typeface="Arial Narrow" panose="020B0606020202030204" pitchFamily="34" charset="0"/>
              </a:rPr>
              <a:t>≈</a:t>
            </a:r>
            <a:r>
              <a:rPr lang="en-US" altLang="zh-CN" dirty="0">
                <a:latin typeface="Arial Narrow" panose="020B0606020202030204" pitchFamily="34" charset="0"/>
              </a:rPr>
              <a:t>30nm,</a:t>
            </a:r>
            <a:r>
              <a:rPr lang="zh-CN" altLang="en-US" dirty="0">
                <a:latin typeface="Arial Narrow" panose="020B0606020202030204" pitchFamily="34" charset="0"/>
              </a:rPr>
              <a:t> </a:t>
            </a:r>
            <a:r>
              <a:rPr lang="en-US" altLang="zh-CN" dirty="0" err="1">
                <a:latin typeface="Arial Narrow" panose="020B0606020202030204" pitchFamily="34" charset="0"/>
              </a:rPr>
              <a:t>ypos</a:t>
            </a:r>
            <a:r>
              <a:rPr lang="zh-CN" altLang="en-US" dirty="0">
                <a:latin typeface="Arial Narrow" panose="020B0606020202030204" pitchFamily="34" charset="0"/>
              </a:rPr>
              <a:t> ≈</a:t>
            </a:r>
            <a:r>
              <a:rPr lang="en-US" altLang="zh-CN" dirty="0">
                <a:latin typeface="Arial Narrow" panose="020B0606020202030204" pitchFamily="34" charset="0"/>
              </a:rPr>
              <a:t>38nm;</a:t>
            </a:r>
          </a:p>
          <a:p>
            <a:pPr marL="285750" indent="-285750">
              <a:buFont typeface="Wingdings" panose="05000000000000000000" pitchFamily="2" charset="2"/>
              <a:buChar char="l"/>
            </a:pPr>
            <a:r>
              <a:rPr lang="en-US" altLang="zh-CN" dirty="0" err="1">
                <a:latin typeface="Arial Narrow" panose="020B0606020202030204" pitchFamily="34" charset="0"/>
              </a:rPr>
              <a:t>Kx</a:t>
            </a:r>
            <a:r>
              <a:rPr lang="en-US" altLang="zh-CN" dirty="0">
                <a:latin typeface="Arial Narrow" panose="020B0606020202030204" pitchFamily="34" charset="0"/>
              </a:rPr>
              <a:t>=Ky=8.26mm;</a:t>
            </a:r>
            <a:endParaRPr lang="zh-CN" altLang="en-US" dirty="0">
              <a:latin typeface="Arial Narrow" panose="020B0606020202030204" pitchFamily="34" charset="0"/>
            </a:endParaRPr>
          </a:p>
        </p:txBody>
      </p:sp>
    </p:spTree>
    <p:extLst>
      <p:ext uri="{BB962C8B-B14F-4D97-AF65-F5344CB8AC3E}">
        <p14:creationId xmlns:p14="http://schemas.microsoft.com/office/powerpoint/2010/main" val="1230557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68761"/>
            <a:ext cx="10972800" cy="4392488"/>
          </a:xfrm>
        </p:spPr>
        <p:txBody>
          <a:bodyPr/>
          <a:lstStyle/>
          <a:p>
            <a:r>
              <a:rPr lang="en-US" altLang="zh-CN" dirty="0"/>
              <a:t>BPM 1O_03 (IHEP&amp;&amp;commercial products)</a:t>
            </a:r>
          </a:p>
        </p:txBody>
      </p:sp>
      <p:sp>
        <p:nvSpPr>
          <p:cNvPr id="3" name="标题 2"/>
          <p:cNvSpPr>
            <a:spLocks noGrp="1"/>
          </p:cNvSpPr>
          <p:nvPr>
            <p:ph type="title"/>
          </p:nvPr>
        </p:nvSpPr>
        <p:spPr>
          <a:xfrm>
            <a:off x="263352" y="76708"/>
            <a:ext cx="9896589" cy="974475"/>
          </a:xfrm>
        </p:spPr>
        <p:txBody>
          <a:bodyPr vert="horz" lIns="91440" tIns="45720" rIns="91440" bIns="45720" rtlCol="0" anchor="ctr">
            <a:normAutofit/>
          </a:bodyPr>
          <a:lstStyle/>
          <a:p>
            <a:r>
              <a:rPr lang="en-US" altLang="zh-CN" dirty="0"/>
              <a:t>Real beam test in BEPCII</a:t>
            </a:r>
            <a:endParaRPr lang="zh-CN" altLang="en-US" b="1" dirty="0">
              <a:solidFill>
                <a:schemeClr val="accent3"/>
              </a:solidFill>
            </a:endParaRP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7965" y="1916831"/>
            <a:ext cx="5731449" cy="3477285"/>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3950" y="1916832"/>
            <a:ext cx="5449349" cy="3477284"/>
          </a:xfrm>
          <a:prstGeom prst="rect">
            <a:avLst/>
          </a:prstGeom>
        </p:spPr>
      </p:pic>
      <p:sp>
        <p:nvSpPr>
          <p:cNvPr id="8" name="矩形 7">
            <a:extLst>
              <a:ext uri="{FF2B5EF4-FFF2-40B4-BE49-F238E27FC236}">
                <a16:creationId xmlns:a16="http://schemas.microsoft.com/office/drawing/2014/main" id="{17D3ED1E-1100-48E9-A93E-76D7A3D6BD5C}"/>
              </a:ext>
            </a:extLst>
          </p:cNvPr>
          <p:cNvSpPr/>
          <p:nvPr/>
        </p:nvSpPr>
        <p:spPr>
          <a:xfrm>
            <a:off x="1991544" y="5394116"/>
            <a:ext cx="2414892" cy="369332"/>
          </a:xfrm>
          <a:prstGeom prst="rect">
            <a:avLst/>
          </a:prstGeom>
        </p:spPr>
        <p:txBody>
          <a:bodyPr wrap="none">
            <a:spAutoFit/>
          </a:bodyPr>
          <a:lstStyle/>
          <a:p>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BPM</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electronics</a:t>
            </a:r>
            <a:endPar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矩形 8">
            <a:extLst>
              <a:ext uri="{FF2B5EF4-FFF2-40B4-BE49-F238E27FC236}">
                <a16:creationId xmlns:a16="http://schemas.microsoft.com/office/drawing/2014/main" id="{D53B0D46-D671-4399-A1E4-4D7D1293E1AC}"/>
              </a:ext>
            </a:extLst>
          </p:cNvPr>
          <p:cNvSpPr/>
          <p:nvPr/>
        </p:nvSpPr>
        <p:spPr>
          <a:xfrm>
            <a:off x="8339004" y="5394116"/>
            <a:ext cx="2671372" cy="369332"/>
          </a:xfrm>
          <a:prstGeom prst="rect">
            <a:avLst/>
          </a:prstGeom>
        </p:spPr>
        <p:txBody>
          <a:bodyPr wrap="none">
            <a:spAutoFit/>
          </a:bodyPr>
          <a:lstStyle/>
          <a:p>
            <a:r>
              <a:rPr lang="en-US" altLang="zh-CN" b="1"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IHEP BPM</a:t>
            </a:r>
            <a:r>
              <a:rPr lang="zh-CN" altLang="en-US" b="1"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electronics</a:t>
            </a:r>
            <a:endParaRPr lang="zh-CN" altLang="en-US" b="1"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矩形 5">
            <a:extLst>
              <a:ext uri="{FF2B5EF4-FFF2-40B4-BE49-F238E27FC236}">
                <a16:creationId xmlns:a16="http://schemas.microsoft.com/office/drawing/2014/main" id="{DB8DF3FB-CE9E-45FF-A328-532856DE6BF3}"/>
              </a:ext>
            </a:extLst>
          </p:cNvPr>
          <p:cNvSpPr/>
          <p:nvPr/>
        </p:nvSpPr>
        <p:spPr>
          <a:xfrm>
            <a:off x="3503712" y="2204864"/>
            <a:ext cx="845103" cy="369332"/>
          </a:xfrm>
          <a:prstGeom prst="rect">
            <a:avLst/>
          </a:prstGeom>
        </p:spPr>
        <p:txBody>
          <a:bodyPr wrap="none">
            <a:spAutoFit/>
          </a:bodyPr>
          <a:lstStyle/>
          <a:p>
            <a:r>
              <a:rPr lang="en-US" altLang="zh-CN"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70nm</a:t>
            </a:r>
            <a:endParaRPr lang="zh-CN" altLang="en-US" dirty="0">
              <a:solidFill>
                <a:srgbClr val="C00000"/>
              </a:solidFill>
            </a:endParaRPr>
          </a:p>
        </p:txBody>
      </p:sp>
      <p:sp>
        <p:nvSpPr>
          <p:cNvPr id="10" name="矩形 9">
            <a:extLst>
              <a:ext uri="{FF2B5EF4-FFF2-40B4-BE49-F238E27FC236}">
                <a16:creationId xmlns:a16="http://schemas.microsoft.com/office/drawing/2014/main" id="{92FC7DFA-82C1-40F9-A557-74CC02327E4F}"/>
              </a:ext>
            </a:extLst>
          </p:cNvPr>
          <p:cNvSpPr/>
          <p:nvPr/>
        </p:nvSpPr>
        <p:spPr>
          <a:xfrm>
            <a:off x="3503712" y="3801092"/>
            <a:ext cx="845103" cy="369332"/>
          </a:xfrm>
          <a:prstGeom prst="rect">
            <a:avLst/>
          </a:prstGeom>
        </p:spPr>
        <p:txBody>
          <a:bodyPr wrap="none">
            <a:spAutoFit/>
          </a:bodyPr>
          <a:lstStyle/>
          <a:p>
            <a:r>
              <a:rPr lang="en-US" altLang="zh-CN"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90nm</a:t>
            </a:r>
            <a:endParaRPr lang="zh-CN" altLang="en-US" dirty="0">
              <a:solidFill>
                <a:srgbClr val="C00000"/>
              </a:solidFill>
            </a:endParaRPr>
          </a:p>
        </p:txBody>
      </p:sp>
      <p:sp>
        <p:nvSpPr>
          <p:cNvPr id="11" name="矩形 10">
            <a:extLst>
              <a:ext uri="{FF2B5EF4-FFF2-40B4-BE49-F238E27FC236}">
                <a16:creationId xmlns:a16="http://schemas.microsoft.com/office/drawing/2014/main" id="{65E0D891-0209-43E4-891C-F34FE44EE8D6}"/>
              </a:ext>
            </a:extLst>
          </p:cNvPr>
          <p:cNvSpPr/>
          <p:nvPr/>
        </p:nvSpPr>
        <p:spPr>
          <a:xfrm>
            <a:off x="9381674" y="2206794"/>
            <a:ext cx="845103" cy="369332"/>
          </a:xfrm>
          <a:prstGeom prst="rect">
            <a:avLst/>
          </a:prstGeom>
        </p:spPr>
        <p:txBody>
          <a:bodyPr wrap="none">
            <a:spAutoFit/>
          </a:bodyPr>
          <a:lstStyle/>
          <a:p>
            <a:r>
              <a:rPr lang="en-US" altLang="zh-CN"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80nm</a:t>
            </a:r>
            <a:endParaRPr lang="zh-CN" altLang="en-US" dirty="0">
              <a:solidFill>
                <a:srgbClr val="000099"/>
              </a:solidFill>
            </a:endParaRPr>
          </a:p>
        </p:txBody>
      </p:sp>
      <p:sp>
        <p:nvSpPr>
          <p:cNvPr id="12" name="矩形 11">
            <a:extLst>
              <a:ext uri="{FF2B5EF4-FFF2-40B4-BE49-F238E27FC236}">
                <a16:creationId xmlns:a16="http://schemas.microsoft.com/office/drawing/2014/main" id="{A1EC0972-73AA-47B8-8CB9-2EBDB0623D09}"/>
              </a:ext>
            </a:extLst>
          </p:cNvPr>
          <p:cNvSpPr/>
          <p:nvPr/>
        </p:nvSpPr>
        <p:spPr>
          <a:xfrm>
            <a:off x="9381674" y="3985758"/>
            <a:ext cx="845103" cy="369332"/>
          </a:xfrm>
          <a:prstGeom prst="rect">
            <a:avLst/>
          </a:prstGeom>
        </p:spPr>
        <p:txBody>
          <a:bodyPr wrap="none">
            <a:spAutoFit/>
          </a:bodyPr>
          <a:lstStyle/>
          <a:p>
            <a:r>
              <a:rPr lang="en-US" altLang="zh-CN"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70nm</a:t>
            </a:r>
            <a:endParaRPr lang="zh-CN" altLang="en-US" dirty="0">
              <a:solidFill>
                <a:srgbClr val="000099"/>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12021"/>
    </mc:Choice>
    <mc:Fallback xmlns="">
      <p:transition spd="slow" advTm="12021"/>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33179</TotalTime>
  <Words>1841</Words>
  <Application>Microsoft Office PowerPoint</Application>
  <PresentationFormat>宽屏</PresentationFormat>
  <Paragraphs>403</Paragraphs>
  <Slides>23</Slides>
  <Notes>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等线</vt:lpstr>
      <vt:lpstr>仿宋_GB2312</vt:lpstr>
      <vt:lpstr>楷体_GB2312</vt:lpstr>
      <vt:lpstr>宋体</vt:lpstr>
      <vt:lpstr>微软雅黑</vt:lpstr>
      <vt:lpstr>Arial</vt:lpstr>
      <vt:lpstr>Arial Black</vt:lpstr>
      <vt:lpstr>Arial Narrow</vt:lpstr>
      <vt:lpstr>Calibri</vt:lpstr>
      <vt:lpstr>Symbol</vt:lpstr>
      <vt:lpstr>Times New Roman</vt:lpstr>
      <vt:lpstr>Wingdings</vt:lpstr>
      <vt:lpstr>Office 主题</vt:lpstr>
      <vt:lpstr>PowerPoint 演示文稿</vt:lpstr>
      <vt:lpstr>Content</vt:lpstr>
      <vt:lpstr>PowerPoint 演示文稿</vt:lpstr>
      <vt:lpstr>PowerPoint 演示文稿</vt:lpstr>
      <vt:lpstr>PowerPoint 演示文稿</vt:lpstr>
      <vt:lpstr>Beam position monitor</vt:lpstr>
      <vt:lpstr>Beam position monitor</vt:lpstr>
      <vt:lpstr>BPM electronics resolution test in lab</vt:lpstr>
      <vt:lpstr>Real beam test in BEPCII</vt:lpstr>
      <vt:lpstr>Beam position monitor electronics</vt:lpstr>
      <vt:lpstr>The industrialization of BPM electronics</vt:lpstr>
      <vt:lpstr>BPM electronics test requirements</vt:lpstr>
      <vt:lpstr>Automated test system for the AFE board</vt:lpstr>
      <vt:lpstr>Automated test system for the AFE board</vt:lpstr>
      <vt:lpstr>Automated test system for the AFE board</vt:lpstr>
      <vt:lpstr>Automated test system for the AFE board</vt:lpstr>
      <vt:lpstr>The wireless data transmission of BPM</vt:lpstr>
      <vt:lpstr>CEPC beam diagnostic with synchrotron light</vt:lpstr>
      <vt:lpstr>The study of synchrotron light based diagnostics in EDR</vt:lpstr>
      <vt:lpstr>Conceptual solutions of TFB feedback</vt:lpstr>
      <vt:lpstr>Beam feedback study in EDR</vt:lpstr>
      <vt:lpstr>Luminosity tuning study in EDR</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happyalp</cp:lastModifiedBy>
  <cp:revision>2137</cp:revision>
  <cp:lastPrinted>2022-11-06T05:19:21Z</cp:lastPrinted>
  <dcterms:created xsi:type="dcterms:W3CDTF">2012-09-04T11:33:36Z</dcterms:created>
  <dcterms:modified xsi:type="dcterms:W3CDTF">2024-01-23T03:34:12Z</dcterms:modified>
</cp:coreProperties>
</file>