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1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61" r:id="rId2"/>
    <p:sldId id="332" r:id="rId3"/>
    <p:sldId id="333" r:id="rId4"/>
    <p:sldId id="488" r:id="rId5"/>
    <p:sldId id="490" r:id="rId6"/>
    <p:sldId id="495" r:id="rId7"/>
    <p:sldId id="496" r:id="rId8"/>
    <p:sldId id="492" r:id="rId9"/>
    <p:sldId id="493" r:id="rId10"/>
    <p:sldId id="497" r:id="rId11"/>
    <p:sldId id="498" r:id="rId12"/>
    <p:sldId id="499" r:id="rId13"/>
    <p:sldId id="494" r:id="rId14"/>
    <p:sldId id="500" r:id="rId1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孟才" initials="孟才" lastIdx="1" clrIdx="0">
    <p:extLst>
      <p:ext uri="{19B8F6BF-5375-455C-9EA6-DF929625EA0E}">
        <p15:presenceInfo xmlns:p15="http://schemas.microsoft.com/office/powerpoint/2012/main" userId="9dded5530b46db2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CC"/>
    <a:srgbClr val="FF9900"/>
    <a:srgbClr val="3E94CA"/>
    <a:srgbClr val="64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95" autoAdjust="0"/>
    <p:restoredTop sz="87931" autoAdjust="0"/>
  </p:normalViewPr>
  <p:slideViewPr>
    <p:cSldViewPr snapToGrid="0">
      <p:cViewPr varScale="1">
        <p:scale>
          <a:sx n="99" d="100"/>
          <a:sy n="99" d="100"/>
        </p:scale>
        <p:origin x="8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2784" y="6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6650D-9494-41FF-9806-8B83AE6D8378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AEF94D-5812-4AAB-BFF2-D0A300FCBCB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176909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5A4537-8308-4F40-AB51-228B839276B7}" type="datetimeFigureOut">
              <a:rPr lang="zh-CN" altLang="en-US" smtClean="0"/>
              <a:t>2024/1/17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6EE03-0A88-4680-904D-DAEB55ADA7D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0285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97510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9173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6471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5518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939252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9664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02181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37066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80046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0439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04072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1030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316EE03-0A88-4680-904D-DAEB55ADA7D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59131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grpSp>
        <p:nvGrpSpPr>
          <p:cNvPr id="11" name="组合 2"/>
          <p:cNvGrpSpPr>
            <a:grpSpLocks/>
          </p:cNvGrpSpPr>
          <p:nvPr userDrawn="1"/>
        </p:nvGrpSpPr>
        <p:grpSpPr bwMode="auto">
          <a:xfrm>
            <a:off x="0" y="1643081"/>
            <a:ext cx="12192000" cy="2500294"/>
            <a:chOff x="0" y="1643074"/>
            <a:chExt cx="9144000" cy="2500282"/>
          </a:xfrm>
        </p:grpSpPr>
        <p:sp>
          <p:nvSpPr>
            <p:cNvPr id="12" name="矩形 11"/>
            <p:cNvSpPr/>
            <p:nvPr/>
          </p:nvSpPr>
          <p:spPr>
            <a:xfrm>
              <a:off x="0" y="4071942"/>
              <a:ext cx="9144000" cy="71414"/>
            </a:xfrm>
            <a:prstGeom prst="rect">
              <a:avLst/>
            </a:prstGeom>
            <a:solidFill>
              <a:srgbClr val="1D77C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 </a:t>
              </a:r>
              <a:endParaRPr lang="zh-CN" altLang="en-US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0" y="1643074"/>
              <a:ext cx="9144000" cy="2285992"/>
            </a:xfrm>
            <a:prstGeom prst="rect">
              <a:avLst/>
            </a:prstGeom>
            <a:solidFill>
              <a:srgbClr val="1D77C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 </a:t>
              </a:r>
              <a:endParaRPr lang="zh-CN" altLang="en-US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lnSpc>
                <a:spcPct val="200000"/>
              </a:lnSpc>
              <a:defRPr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4286252"/>
            <a:ext cx="8534400" cy="72692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800" b="1">
                <a:solidFill>
                  <a:schemeClr val="tx1">
                    <a:tint val="7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  <a:endParaRPr lang="en-US" altLang="zh-CN" dirty="0"/>
          </a:p>
        </p:txBody>
      </p:sp>
      <p:sp>
        <p:nvSpPr>
          <p:cNvPr id="26" name="内容占位符 25"/>
          <p:cNvSpPr>
            <a:spLocks noGrp="1"/>
          </p:cNvSpPr>
          <p:nvPr>
            <p:ph sz="quarter" idx="12"/>
          </p:nvPr>
        </p:nvSpPr>
        <p:spPr>
          <a:xfrm>
            <a:off x="2663182" y="5227563"/>
            <a:ext cx="6865639" cy="914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latin typeface="华文中宋" panose="02010600040101010101" pitchFamily="2" charset="-122"/>
                <a:ea typeface="华文中宋" panose="02010600040101010101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34" y="436172"/>
            <a:ext cx="3768517" cy="732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079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75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82844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7293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1248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5927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1868" y="1855821"/>
            <a:ext cx="8371114" cy="1649376"/>
          </a:xfrm>
          <a:prstGeom prst="rect">
            <a:avLst/>
          </a:prstGeom>
          <a:solidFill>
            <a:srgbClr val="00B0F0"/>
          </a:solidFill>
        </p:spPr>
        <p:txBody>
          <a:bodyPr anchor="b"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lvl1pPr algn="l">
              <a:lnSpc>
                <a:spcPct val="100000"/>
              </a:lnSpc>
              <a:defRPr sz="7200" b="1" cap="none" spc="0">
                <a:ln>
                  <a:solidFill>
                    <a:srgbClr val="FF0000"/>
                  </a:solidFill>
                </a:ln>
                <a:solidFill>
                  <a:srgbClr val="FF0000"/>
                </a:solidFill>
                <a:effectLst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61868" y="3788228"/>
            <a:ext cx="8459022" cy="2775857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32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en-US" dirty="0"/>
          </a:p>
        </p:txBody>
      </p:sp>
      <p:sp>
        <p:nvSpPr>
          <p:cNvPr id="5" name="矩形 4"/>
          <p:cNvSpPr/>
          <p:nvPr userDrawn="1"/>
        </p:nvSpPr>
        <p:spPr>
          <a:xfrm>
            <a:off x="0" y="2468238"/>
            <a:ext cx="1861868" cy="42454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10080582" y="2468238"/>
            <a:ext cx="2111418" cy="42454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7180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0" y="30481"/>
            <a:ext cx="4831080" cy="894079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b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panose="05000000000000000000" pitchFamily="2" charset="2"/>
              <a:buChar char="Ø"/>
              <a:defRPr/>
            </a:lvl1pPr>
            <a:lvl2pPr marL="685800" indent="-228600">
              <a:buFont typeface="Arial" panose="020B0604020202020204" pitchFamily="34" charset="0"/>
              <a:buChar char="•"/>
              <a:defRPr/>
            </a:lvl2pPr>
            <a:lvl3pPr marL="1143000" indent="-228600">
              <a:buFont typeface="Wingdings" panose="05000000000000000000" pitchFamily="2" charset="2"/>
              <a:buChar char="ü"/>
              <a:defRPr/>
            </a:lvl3pPr>
            <a:lvl4pPr marL="1600200" indent="-228600">
              <a:buFont typeface="Wingdings" panose="05000000000000000000" pitchFamily="2" charset="2"/>
              <a:buChar char="p"/>
              <a:defRPr/>
            </a:lvl4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3"/>
          </p:nvPr>
        </p:nvSpPr>
        <p:spPr>
          <a:xfrm>
            <a:off x="5730240" y="233680"/>
            <a:ext cx="6147435" cy="690880"/>
          </a:xfrm>
        </p:spPr>
        <p:txBody>
          <a:bodyPr>
            <a:noAutofit/>
          </a:bodyPr>
          <a:lstStyle>
            <a:lvl1pPr marL="0" indent="0">
              <a:lnSpc>
                <a:spcPct val="120000"/>
              </a:lnSpc>
              <a:buNone/>
              <a:defRPr sz="3200" b="1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lvl="0"/>
            <a:r>
              <a:rPr lang="zh-CN" altLang="en-US" dirty="0"/>
              <a:t>编辑母版文本样式</a:t>
            </a: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0" y="6502300"/>
            <a:ext cx="12192000" cy="29310"/>
          </a:xfrm>
          <a:prstGeom prst="rect">
            <a:avLst/>
          </a:prstGeom>
          <a:solidFill>
            <a:srgbClr val="1D77C9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endParaRPr lang="zh-CN" altLang="en-US" sz="18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2" name="矩形 31"/>
          <p:cNvSpPr/>
          <p:nvPr userDrawn="1"/>
        </p:nvSpPr>
        <p:spPr>
          <a:xfrm>
            <a:off x="11291976" y="6542580"/>
            <a:ext cx="793631" cy="305039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71D156-31C7-4A0D-88C3-08F7D3EE48DA}" type="slidenum">
              <a:rPr lang="en-US" altLang="zh-CN" sz="1400" b="1" smtClean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zh-CN" altLang="en-US" sz="14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893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674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9586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56979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7162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50450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209040"/>
            <a:ext cx="10515600" cy="49679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98C91C-952E-4B54-AB6D-0DB235DE1A43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8" name="组合 2"/>
          <p:cNvGrpSpPr>
            <a:grpSpLocks/>
          </p:cNvGrpSpPr>
          <p:nvPr userDrawn="1"/>
        </p:nvGrpSpPr>
        <p:grpSpPr bwMode="auto">
          <a:xfrm>
            <a:off x="0" y="0"/>
            <a:ext cx="12192000" cy="1026160"/>
            <a:chOff x="0" y="1643074"/>
            <a:chExt cx="9144000" cy="2500282"/>
          </a:xfrm>
        </p:grpSpPr>
        <p:sp>
          <p:nvSpPr>
            <p:cNvPr id="9" name="矩形 8"/>
            <p:cNvSpPr/>
            <p:nvPr/>
          </p:nvSpPr>
          <p:spPr>
            <a:xfrm>
              <a:off x="0" y="4071942"/>
              <a:ext cx="9144000" cy="71414"/>
            </a:xfrm>
            <a:prstGeom prst="rect">
              <a:avLst/>
            </a:prstGeom>
            <a:solidFill>
              <a:srgbClr val="1D77C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 </a:t>
              </a:r>
              <a:endParaRPr lang="zh-CN" altLang="en-US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0" y="1643074"/>
              <a:ext cx="9144000" cy="2285992"/>
            </a:xfrm>
            <a:prstGeom prst="rect">
              <a:avLst/>
            </a:prstGeom>
            <a:solidFill>
              <a:srgbClr val="1D77C9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 </a:t>
              </a:r>
              <a:endParaRPr lang="zh-CN" altLang="en-US" sz="18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5590" y="-24685"/>
            <a:ext cx="1636420" cy="96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27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73" r:id="rId2"/>
    <p:sldLayoutId id="2147483685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  <p:sldLayoutId id="2147483683" r:id="rId13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7645" y="2290713"/>
            <a:ext cx="11444141" cy="1517716"/>
          </a:xfrm>
        </p:spPr>
        <p:txBody>
          <a:bodyPr>
            <a:normAutofit fontScale="90000"/>
          </a:bodyPr>
          <a:lstStyle/>
          <a:p>
            <a:pPr algn="ctr">
              <a:lnSpc>
                <a:spcPct val="100000"/>
              </a:lnSpc>
            </a:pPr>
            <a:r>
              <a:rPr lang="fr-FR" altLang="zh-CN" sz="5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CEPC</a:t>
            </a:r>
            <a:r>
              <a:rPr lang="en-US" altLang="zh-CN" sz="5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large scale and precision control system study in EDR</a:t>
            </a:r>
            <a:endParaRPr lang="zh-CN" altLang="en-US" sz="5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559650" y="5132823"/>
            <a:ext cx="7366818" cy="142816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Dapeng</a:t>
            </a:r>
            <a:r>
              <a:rPr lang="en-US" altLang="zh-CN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Jin</a:t>
            </a:r>
            <a:endParaRPr lang="en-US" altLang="zh-CN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zh-CN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Institute of High Energy Physics, CAS, Beijing</a:t>
            </a:r>
            <a:endParaRPr lang="zh-CN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984658" y="4209016"/>
            <a:ext cx="85168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500"/>
              </a:spcAft>
            </a:pPr>
            <a:r>
              <a:rPr lang="en-US" altLang="zh-CN" sz="2800" b="1" dirty="0">
                <a:solidFill>
                  <a:srgbClr val="F4791C"/>
                </a:solidFill>
                <a:latin typeface="Arial Rounded MT Bold" panose="020F0704030504030204" pitchFamily="34" charset="0"/>
                <a:ea typeface="Arial Unicode MS" panose="020B0604020202020204" pitchFamily="34" charset="-122"/>
                <a:cs typeface="Arial Unicode MS" panose="020B0604020202020204" pitchFamily="34" charset="-122"/>
              </a:rPr>
              <a:t>23 January, 2024</a:t>
            </a:r>
          </a:p>
        </p:txBody>
      </p:sp>
      <p:grpSp>
        <p:nvGrpSpPr>
          <p:cNvPr id="5" name="组合 4"/>
          <p:cNvGrpSpPr/>
          <p:nvPr/>
        </p:nvGrpSpPr>
        <p:grpSpPr>
          <a:xfrm>
            <a:off x="6469303" y="281908"/>
            <a:ext cx="5634612" cy="1161290"/>
            <a:chOff x="4088105" y="224034"/>
            <a:chExt cx="5634612" cy="1161290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8105" y="224034"/>
              <a:ext cx="1972060" cy="1161290"/>
            </a:xfrm>
            <a:prstGeom prst="rect">
              <a:avLst/>
            </a:prstGeom>
          </p:spPr>
        </p:pic>
        <p:sp>
          <p:nvSpPr>
            <p:cNvPr id="13" name="文本框 12"/>
            <p:cNvSpPr txBox="1"/>
            <p:nvPr/>
          </p:nvSpPr>
          <p:spPr>
            <a:xfrm>
              <a:off x="6038182" y="389339"/>
              <a:ext cx="3684535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>
                  <a:latin typeface="华文行楷" panose="02010800040101010101" pitchFamily="2" charset="-122"/>
                  <a:ea typeface="华文行楷" panose="02010800040101010101" pitchFamily="2" charset="-122"/>
                </a:rPr>
                <a:t>环形正负电子对撞机</a:t>
              </a:r>
              <a:endParaRPr lang="en-US" altLang="zh-CN" sz="2800" dirty="0">
                <a:latin typeface="华文行楷" panose="02010800040101010101" pitchFamily="2" charset="-122"/>
                <a:ea typeface="华文行楷" panose="02010800040101010101" pitchFamily="2" charset="-122"/>
              </a:endParaRPr>
            </a:p>
            <a:p>
              <a:r>
                <a:rPr lang="en-US" altLang="zh-CN" sz="2000" dirty="0"/>
                <a:t>Circular Electron Positron Collider</a:t>
              </a:r>
              <a:endParaRPr lang="zh-CN" alt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291721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F9F1026-0730-4448-8E30-97386B5E04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13583" y="233680"/>
            <a:ext cx="4264093" cy="690880"/>
          </a:xfrm>
        </p:spPr>
        <p:txBody>
          <a:bodyPr/>
          <a:lstStyle/>
          <a:p>
            <a:r>
              <a:rPr lang="en-US" altLang="zh-CN" sz="2800" dirty="0"/>
              <a:t>Control platform</a:t>
            </a:r>
            <a:endParaRPr lang="zh-CN" altLang="en-US" sz="28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D85D247-F463-4DC5-B7C4-8B8EB02D1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3732"/>
            <a:ext cx="6929387" cy="894079"/>
          </a:xfrm>
        </p:spPr>
        <p:txBody>
          <a:bodyPr/>
          <a:lstStyle/>
          <a:p>
            <a:r>
              <a:rPr lang="en-US" altLang="zh-CN" sz="3600" dirty="0"/>
              <a:t>Challenges &amp; current status</a:t>
            </a:r>
            <a:endParaRPr lang="zh-CN" altLang="en-US" sz="36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A58BB43-DE5F-4DA0-BC08-BA1061DE80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180" y="1126156"/>
            <a:ext cx="11564495" cy="506023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zh-CN" b="1" dirty="0">
                <a:solidFill>
                  <a:srgbClr val="FF0000"/>
                </a:solidFill>
              </a:rPr>
              <a:t>EPICS </a:t>
            </a:r>
            <a:r>
              <a:rPr lang="en-US" altLang="zh-CN" b="1" dirty="0"/>
              <a:t>is the current selection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n"/>
            </a:pPr>
            <a:r>
              <a:rPr lang="en-US" altLang="zh-CN" b="1" dirty="0">
                <a:solidFill>
                  <a:srgbClr val="FF0000"/>
                </a:solidFill>
              </a:rPr>
              <a:t>Good structure and performance.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n"/>
            </a:pPr>
            <a:r>
              <a:rPr lang="en-US" altLang="zh-CN" b="1" dirty="0">
                <a:solidFill>
                  <a:srgbClr val="FF0000"/>
                </a:solidFill>
              </a:rPr>
              <a:t>Good toolsets </a:t>
            </a:r>
            <a:r>
              <a:rPr lang="en-US" altLang="zh-CN" b="1" dirty="0"/>
              <a:t>to use.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n"/>
            </a:pPr>
            <a:r>
              <a:rPr lang="en-US" altLang="zh-CN" b="1" dirty="0">
                <a:solidFill>
                  <a:srgbClr val="FF0000"/>
                </a:solidFill>
              </a:rPr>
              <a:t>Widely used</a:t>
            </a:r>
            <a:r>
              <a:rPr lang="en-US" altLang="zh-CN" sz="2800" b="1" dirty="0"/>
              <a:t>,</a:t>
            </a:r>
            <a:r>
              <a:rPr lang="zh-CN" altLang="en-US" sz="2800" b="1" dirty="0"/>
              <a:t> </a:t>
            </a:r>
            <a:r>
              <a:rPr lang="en-US" altLang="zh-CN" sz="2800" b="1" dirty="0"/>
              <a:t>also</a:t>
            </a:r>
            <a:r>
              <a:rPr lang="zh-CN" altLang="en-US" sz="2800" b="1" dirty="0"/>
              <a:t> </a:t>
            </a:r>
            <a:r>
              <a:rPr lang="en-US" altLang="zh-CN" sz="2800" b="1" dirty="0"/>
              <a:t>by</a:t>
            </a:r>
            <a:r>
              <a:rPr lang="zh-CN" altLang="en-US" sz="2800" b="1" dirty="0"/>
              <a:t> </a:t>
            </a:r>
            <a:r>
              <a:rPr lang="en-US" altLang="zh-CN" sz="2800" b="1" dirty="0"/>
              <a:t>us.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C20D8112-61EA-4E5F-8193-57C583C46E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291" y="3262665"/>
            <a:ext cx="3751621" cy="2469179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C2C37D6B-063F-4251-99B5-9B6EBF7D2CD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21" y="2763502"/>
            <a:ext cx="4820722" cy="3678696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4A66A47B-4E85-4D69-9A96-BE7871EF1F5F}"/>
              </a:ext>
            </a:extLst>
          </p:cNvPr>
          <p:cNvSpPr txBox="1"/>
          <p:nvPr/>
        </p:nvSpPr>
        <p:spPr>
          <a:xfrm>
            <a:off x="688359" y="5767330"/>
            <a:ext cx="30267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CWS : Client WorkStation</a:t>
            </a:r>
          </a:p>
          <a:p>
            <a:r>
              <a:rPr lang="en-US" altLang="zh-CN" dirty="0"/>
              <a:t>IOC   : Input/Output Controller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62400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F9F1026-0730-4448-8E30-97386B5E04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13583" y="233680"/>
            <a:ext cx="4264093" cy="690880"/>
          </a:xfrm>
        </p:spPr>
        <p:txBody>
          <a:bodyPr/>
          <a:lstStyle/>
          <a:p>
            <a:r>
              <a:rPr lang="en-US" altLang="zh-CN" sz="2800" dirty="0"/>
              <a:t>Control platform</a:t>
            </a:r>
            <a:endParaRPr lang="zh-CN" altLang="en-US" sz="28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D85D247-F463-4DC5-B7C4-8B8EB02D1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3732"/>
            <a:ext cx="6929387" cy="894079"/>
          </a:xfrm>
        </p:spPr>
        <p:txBody>
          <a:bodyPr/>
          <a:lstStyle/>
          <a:p>
            <a:r>
              <a:rPr lang="en-US" altLang="zh-CN" sz="3600" dirty="0"/>
              <a:t>Challenges &amp; current status</a:t>
            </a:r>
            <a:endParaRPr lang="zh-CN" altLang="en-US" sz="3600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63F1B06-403F-46E2-9A46-7AD53271D9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675" y="1097281"/>
            <a:ext cx="5847244" cy="5310061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16F3DB58-6805-4A6E-B253-630430245D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1127" y="1097281"/>
            <a:ext cx="5781675" cy="5214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680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F9F1026-0730-4448-8E30-97386B5E04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613583" y="233680"/>
            <a:ext cx="4264093" cy="690880"/>
          </a:xfrm>
        </p:spPr>
        <p:txBody>
          <a:bodyPr/>
          <a:lstStyle/>
          <a:p>
            <a:r>
              <a:rPr lang="en-US" altLang="zh-CN" sz="2800" dirty="0"/>
              <a:t>Tunnel inspection</a:t>
            </a:r>
            <a:endParaRPr lang="zh-CN" altLang="en-US" sz="2800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D85D247-F463-4DC5-B7C4-8B8EB02D1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3732"/>
            <a:ext cx="6929387" cy="894079"/>
          </a:xfrm>
        </p:spPr>
        <p:txBody>
          <a:bodyPr/>
          <a:lstStyle/>
          <a:p>
            <a:r>
              <a:rPr lang="en-US" altLang="zh-CN" sz="3600" dirty="0"/>
              <a:t>Challenges &amp; current status</a:t>
            </a:r>
            <a:endParaRPr lang="zh-CN" altLang="en-US" sz="3600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7A58BB43-DE5F-4DA0-BC08-BA1061DE80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180" y="1126156"/>
            <a:ext cx="11564495" cy="506023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zh-CN" b="1" dirty="0">
                <a:solidFill>
                  <a:srgbClr val="FF0000"/>
                </a:solidFill>
              </a:rPr>
              <a:t>Robot </a:t>
            </a:r>
            <a:r>
              <a:rPr lang="en-US" altLang="zh-CN" b="1" dirty="0"/>
              <a:t>considered to do the inspection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n"/>
            </a:pPr>
            <a:r>
              <a:rPr lang="en-US" altLang="zh-CN" sz="2800" b="1" dirty="0">
                <a:solidFill>
                  <a:srgbClr val="FF0000"/>
                </a:solidFill>
              </a:rPr>
              <a:t>Easy to </a:t>
            </a:r>
            <a:r>
              <a:rPr lang="en-US" altLang="zh-CN" sz="2800" b="1">
                <a:solidFill>
                  <a:srgbClr val="FF0000"/>
                </a:solidFill>
              </a:rPr>
              <a:t>avoid strong </a:t>
            </a:r>
            <a:r>
              <a:rPr lang="en-US" altLang="zh-CN" sz="2800" b="1" dirty="0">
                <a:solidFill>
                  <a:srgbClr val="FF0000"/>
                </a:solidFill>
              </a:rPr>
              <a:t>radiation.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n"/>
            </a:pPr>
            <a:r>
              <a:rPr lang="en-US" altLang="zh-CN" sz="2800" b="1" dirty="0">
                <a:solidFill>
                  <a:srgbClr val="FF0000"/>
                </a:solidFill>
              </a:rPr>
              <a:t>Easy to install more inspection equipment.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n"/>
            </a:pPr>
            <a:r>
              <a:rPr lang="en-US" altLang="zh-CN" sz="2800" b="1" dirty="0">
                <a:solidFill>
                  <a:srgbClr val="FF0000"/>
                </a:solidFill>
              </a:rPr>
              <a:t>Low cost.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n"/>
            </a:pPr>
            <a:r>
              <a:rPr lang="en-US" altLang="zh-CN" sz="2800" b="1" dirty="0">
                <a:solidFill>
                  <a:srgbClr val="FF0000"/>
                </a:solidFill>
              </a:rPr>
              <a:t>Ground guide method to be used.</a:t>
            </a:r>
          </a:p>
        </p:txBody>
      </p:sp>
    </p:spTree>
    <p:extLst>
      <p:ext uri="{BB962C8B-B14F-4D97-AF65-F5344CB8AC3E}">
        <p14:creationId xmlns:p14="http://schemas.microsoft.com/office/powerpoint/2010/main" val="3369866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BA6DAB2F-9CDA-4592-8294-DA237E982FA3}"/>
              </a:ext>
            </a:extLst>
          </p:cNvPr>
          <p:cNvSpPr txBox="1"/>
          <p:nvPr/>
        </p:nvSpPr>
        <p:spPr>
          <a:xfrm>
            <a:off x="472440" y="1049153"/>
            <a:ext cx="112471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800" b="1" dirty="0"/>
              <a:t>To integrate the </a:t>
            </a:r>
            <a:r>
              <a:rPr lang="en-US" altLang="zh-CN" sz="2800" b="1" dirty="0">
                <a:solidFill>
                  <a:srgbClr val="FF0000"/>
                </a:solidFill>
              </a:rPr>
              <a:t>timing system and reference line together</a:t>
            </a:r>
            <a:r>
              <a:rPr lang="en-US" altLang="zh-CN" sz="2800" b="1" dirty="0"/>
              <a:t>, design and development.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800" b="1" dirty="0"/>
              <a:t>For timing system and reference line, </a:t>
            </a:r>
            <a:r>
              <a:rPr lang="en-US" altLang="zh-CN" sz="2800" b="1" dirty="0">
                <a:solidFill>
                  <a:srgbClr val="FF0000"/>
                </a:solidFill>
              </a:rPr>
              <a:t>long distance, long time, large temperature variation compensation &amp; test</a:t>
            </a:r>
            <a:r>
              <a:rPr lang="en-US" altLang="zh-CN" sz="2800" b="1" dirty="0"/>
              <a:t>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800" b="1" dirty="0">
                <a:solidFill>
                  <a:srgbClr val="FF0000"/>
                </a:solidFill>
              </a:rPr>
              <a:t>Radiation hard optical fibers and electronics </a:t>
            </a:r>
            <a:r>
              <a:rPr lang="en-US" altLang="zh-CN" sz="2800" b="1" dirty="0"/>
              <a:t>test.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800" b="1" dirty="0"/>
              <a:t>Design of </a:t>
            </a:r>
            <a:r>
              <a:rPr lang="en-US" altLang="zh-CN" sz="2800" b="1" dirty="0">
                <a:solidFill>
                  <a:srgbClr val="FF0000"/>
                </a:solidFill>
              </a:rPr>
              <a:t>software structure and development </a:t>
            </a:r>
            <a:r>
              <a:rPr lang="en-US" altLang="zh-CN" sz="2800" b="1" dirty="0"/>
              <a:t>for data acquisition, storage, analysis and display.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800" b="1" dirty="0"/>
              <a:t>Design and development  of </a:t>
            </a:r>
            <a:r>
              <a:rPr lang="en-US" altLang="zh-CN" sz="2800" b="1" dirty="0">
                <a:solidFill>
                  <a:srgbClr val="FF0000"/>
                </a:solidFill>
              </a:rPr>
              <a:t>control structure and automation</a:t>
            </a:r>
            <a:r>
              <a:rPr lang="en-US" altLang="zh-CN" sz="2800" b="1" dirty="0"/>
              <a:t>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C9EB00A-9BE2-4B4C-9CA5-1860D52E2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3732"/>
            <a:ext cx="6929387" cy="894079"/>
          </a:xfrm>
        </p:spPr>
        <p:txBody>
          <a:bodyPr/>
          <a:lstStyle/>
          <a:p>
            <a:r>
              <a:rPr lang="en-US" altLang="zh-CN" sz="3600" dirty="0"/>
              <a:t>Further to do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54974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>
            <a:extLst>
              <a:ext uri="{FF2B5EF4-FFF2-40B4-BE49-F238E27FC236}">
                <a16:creationId xmlns:a16="http://schemas.microsoft.com/office/drawing/2014/main" id="{BA6DAB2F-9CDA-4592-8294-DA237E982FA3}"/>
              </a:ext>
            </a:extLst>
          </p:cNvPr>
          <p:cNvSpPr txBox="1"/>
          <p:nvPr/>
        </p:nvSpPr>
        <p:spPr>
          <a:xfrm>
            <a:off x="472440" y="1049153"/>
            <a:ext cx="112471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800" b="1" dirty="0">
                <a:solidFill>
                  <a:srgbClr val="FF0000"/>
                </a:solidFill>
              </a:rPr>
              <a:t>Key issues </a:t>
            </a:r>
            <a:r>
              <a:rPr lang="en-US" altLang="zh-CN" sz="2800" b="1" dirty="0"/>
              <a:t>have been </a:t>
            </a:r>
            <a:r>
              <a:rPr lang="en-US" altLang="zh-CN" sz="2800" b="1" dirty="0">
                <a:solidFill>
                  <a:srgbClr val="FF0000"/>
                </a:solidFill>
              </a:rPr>
              <a:t>identified</a:t>
            </a:r>
            <a:r>
              <a:rPr lang="en-US" altLang="zh-CN" sz="2800" b="1" dirty="0"/>
              <a:t> till now, </a:t>
            </a:r>
            <a:r>
              <a:rPr lang="en-US" altLang="zh-CN" sz="2800" b="1" dirty="0">
                <a:solidFill>
                  <a:srgbClr val="FF0000"/>
                </a:solidFill>
              </a:rPr>
              <a:t>much</a:t>
            </a:r>
            <a:r>
              <a:rPr lang="en-US" altLang="zh-CN" sz="2800" b="1" dirty="0"/>
              <a:t> work need </a:t>
            </a:r>
            <a:r>
              <a:rPr lang="en-US" altLang="zh-CN" sz="2800" b="1" dirty="0">
                <a:solidFill>
                  <a:srgbClr val="FF0000"/>
                </a:solidFill>
              </a:rPr>
              <a:t>to be done </a:t>
            </a:r>
            <a:r>
              <a:rPr lang="en-US" altLang="zh-CN" sz="2800" b="1" dirty="0"/>
              <a:t>together with the related systems.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800" b="1" dirty="0">
                <a:solidFill>
                  <a:srgbClr val="FF0000"/>
                </a:solidFill>
              </a:rPr>
              <a:t>Experiences</a:t>
            </a:r>
            <a:r>
              <a:rPr lang="en-US" altLang="zh-CN" sz="2800" b="1" dirty="0"/>
              <a:t> from previous and current facilities help to the design and development, </a:t>
            </a:r>
            <a:r>
              <a:rPr lang="en-US" altLang="zh-CN" sz="2800" b="1" dirty="0">
                <a:solidFill>
                  <a:srgbClr val="FF0000"/>
                </a:solidFill>
              </a:rPr>
              <a:t>radiation-hardness and long distance transmission </a:t>
            </a:r>
            <a:r>
              <a:rPr lang="en-US" altLang="zh-CN" sz="2800" b="1" dirty="0"/>
              <a:t>needs to be studied thoroughly.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C9EB00A-9BE2-4B4C-9CA5-1860D52E2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3732"/>
            <a:ext cx="6929387" cy="894079"/>
          </a:xfrm>
        </p:spPr>
        <p:txBody>
          <a:bodyPr/>
          <a:lstStyle/>
          <a:p>
            <a:r>
              <a:rPr lang="en-US" altLang="zh-CN" sz="3600" dirty="0"/>
              <a:t>Summary</a:t>
            </a:r>
            <a:endParaRPr lang="zh-CN" altLang="en-US" sz="3600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FC20991C-DD50-4EC5-A201-000D132BF258}"/>
              </a:ext>
            </a:extLst>
          </p:cNvPr>
          <p:cNvSpPr txBox="1"/>
          <p:nvPr/>
        </p:nvSpPr>
        <p:spPr>
          <a:xfrm>
            <a:off x="472440" y="5717406"/>
            <a:ext cx="11247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FF0000"/>
                </a:solidFill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120111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1890C-4601-4C3B-825A-84CEBE39F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600" dirty="0"/>
              <a:t>Outline</a:t>
            </a:r>
            <a:endParaRPr lang="zh-CN" alt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EBEA5-18B7-4051-9B26-EA1A90F5AA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127" y="1218466"/>
            <a:ext cx="10879318" cy="496792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/>
              <a:t>Cha</a:t>
            </a:r>
            <a:r>
              <a:rPr lang="en-US" altLang="zh-CN" b="1" dirty="0"/>
              <a:t>llenges &amp; current status</a:t>
            </a:r>
          </a:p>
          <a:p>
            <a:pPr marL="0" indent="0">
              <a:lnSpc>
                <a:spcPct val="110000"/>
              </a:lnSpc>
              <a:buNone/>
            </a:pPr>
            <a:endParaRPr lang="en-US" altLang="zh-CN" sz="2800" b="1" dirty="0"/>
          </a:p>
          <a:p>
            <a:pPr>
              <a:lnSpc>
                <a:spcPct val="110000"/>
              </a:lnSpc>
            </a:pPr>
            <a:r>
              <a:rPr lang="en-US" altLang="zh-CN" b="1" dirty="0"/>
              <a:t>Further to do</a:t>
            </a:r>
          </a:p>
          <a:p>
            <a:pPr>
              <a:lnSpc>
                <a:spcPct val="110000"/>
              </a:lnSpc>
            </a:pPr>
            <a:endParaRPr lang="en-US" altLang="zh-CN" sz="2800" b="1" dirty="0"/>
          </a:p>
          <a:p>
            <a:pPr>
              <a:lnSpc>
                <a:spcPct val="110000"/>
              </a:lnSpc>
            </a:pPr>
            <a:r>
              <a:rPr lang="en-US" altLang="zh-CN" b="1" dirty="0"/>
              <a:t>Summary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219183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F975D4-5D66-4B9A-9778-F047BA217A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39" y="30481"/>
            <a:ext cx="6929387" cy="894079"/>
          </a:xfrm>
        </p:spPr>
        <p:txBody>
          <a:bodyPr/>
          <a:lstStyle/>
          <a:p>
            <a:r>
              <a:rPr lang="en-US" altLang="zh-CN" sz="3600" dirty="0"/>
              <a:t>Challenges &amp; current status</a:t>
            </a:r>
            <a:endParaRPr lang="zh-CN" altLang="en-US" sz="3600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06903F8-2D22-4181-B4C4-38EE462476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46531"/>
            <a:ext cx="12192000" cy="3139858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A830891C-0E57-43B2-B9F5-E46D5AD81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127" y="1218466"/>
            <a:ext cx="11204692" cy="496792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altLang="zh-CN" sz="2800" b="1" dirty="0">
                <a:solidFill>
                  <a:srgbClr val="FF0000"/>
                </a:solidFill>
              </a:rPr>
              <a:t>Reliability &amp; a</a:t>
            </a:r>
            <a:r>
              <a:rPr lang="en-US" altLang="zh-CN" b="1" dirty="0">
                <a:solidFill>
                  <a:srgbClr val="FF0000"/>
                </a:solidFill>
              </a:rPr>
              <a:t>vailability </a:t>
            </a:r>
            <a:r>
              <a:rPr lang="en-US" altLang="zh-CN" sz="2800" b="1" dirty="0">
                <a:solidFill>
                  <a:srgbClr val="FF0000"/>
                </a:solidFill>
              </a:rPr>
              <a:t>&amp; </a:t>
            </a:r>
            <a:r>
              <a:rPr lang="en-US" altLang="zh-CN" b="1" dirty="0">
                <a:solidFill>
                  <a:srgbClr val="FF0000"/>
                </a:solidFill>
              </a:rPr>
              <a:t>l</a:t>
            </a:r>
            <a:r>
              <a:rPr lang="en-US" altLang="zh-CN" sz="2800" b="1" dirty="0">
                <a:solidFill>
                  <a:srgbClr val="FF0000"/>
                </a:solidFill>
              </a:rPr>
              <a:t>ow cost on large scale  (First priority).</a:t>
            </a:r>
            <a:r>
              <a:rPr lang="zh-CN" altLang="en-US" sz="2800" b="1" dirty="0">
                <a:solidFill>
                  <a:srgbClr val="FF0000"/>
                </a:solidFill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</a:rPr>
              <a:t>Radiation</a:t>
            </a:r>
            <a:r>
              <a:rPr lang="zh-CN" altLang="en-US" sz="2800" b="1" dirty="0">
                <a:solidFill>
                  <a:srgbClr val="FF0000"/>
                </a:solidFill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</a:rPr>
              <a:t>hardness of components in tunnel. </a:t>
            </a:r>
            <a:endParaRPr lang="en-US" altLang="zh-CN" b="1" dirty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r>
              <a:rPr lang="en-US" altLang="zh-CN" b="1" dirty="0">
                <a:solidFill>
                  <a:srgbClr val="0000CC"/>
                </a:solidFill>
              </a:rPr>
              <a:t>Maintainability : Flexibility : Scalability (Second priority).</a:t>
            </a:r>
          </a:p>
          <a:p>
            <a:pPr marL="0" indent="0">
              <a:lnSpc>
                <a:spcPct val="110000"/>
              </a:lnSpc>
              <a:buNone/>
            </a:pPr>
            <a:endParaRPr lang="en-US" altLang="zh-CN" b="1" dirty="0"/>
          </a:p>
          <a:p>
            <a:pPr marL="0" indent="0">
              <a:lnSpc>
                <a:spcPct val="110000"/>
              </a:lnSpc>
              <a:buNone/>
            </a:pPr>
            <a:endParaRPr lang="zh-CN" altLang="en-US" sz="2800" b="1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56A13107-8842-44C1-8A86-FA8C28F9D69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874493" y="233680"/>
            <a:ext cx="3003182" cy="690880"/>
          </a:xfrm>
        </p:spPr>
        <p:txBody>
          <a:bodyPr/>
          <a:lstStyle/>
          <a:p>
            <a:r>
              <a:rPr lang="en-US" altLang="zh-CN" sz="2800" dirty="0"/>
              <a:t>Overall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0997389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F9F1026-0730-4448-8E30-97386B5E04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239125" y="241466"/>
            <a:ext cx="2733774" cy="818682"/>
          </a:xfrm>
        </p:spPr>
        <p:txBody>
          <a:bodyPr/>
          <a:lstStyle/>
          <a:p>
            <a:r>
              <a:rPr lang="en-US" altLang="zh-CN" sz="2800" dirty="0"/>
              <a:t>Fiber routing</a:t>
            </a:r>
            <a:endParaRPr lang="zh-CN" altLang="en-US" sz="28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B6A9DD0-14ED-4701-A6B6-6A709C1D35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81" y="-68495"/>
            <a:ext cx="6929387" cy="894079"/>
          </a:xfrm>
        </p:spPr>
        <p:txBody>
          <a:bodyPr/>
          <a:lstStyle/>
          <a:p>
            <a:r>
              <a:rPr lang="en-US" altLang="zh-CN" sz="3600" dirty="0"/>
              <a:t>Challenges &amp; current status</a:t>
            </a:r>
            <a:endParaRPr lang="zh-CN" altLang="en-US" sz="3600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56547023-5D1F-49C5-8062-52F1AE5A31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96996" y="1060148"/>
            <a:ext cx="7680679" cy="5126241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US" altLang="zh-CN" b="1" dirty="0">
                <a:solidFill>
                  <a:srgbClr val="FF0000"/>
                </a:solidFill>
              </a:rPr>
              <a:t>Optical fibers as backbone </a:t>
            </a:r>
            <a:r>
              <a:rPr lang="en-US" altLang="zh-CN" b="1" dirty="0"/>
              <a:t>to minimize cables || preliminary routing topology: 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n"/>
            </a:pPr>
            <a:r>
              <a:rPr lang="en-US" altLang="zh-CN" b="1" dirty="0">
                <a:solidFill>
                  <a:srgbClr val="FF0000"/>
                </a:solidFill>
              </a:rPr>
              <a:t>4-arc routing</a:t>
            </a:r>
            <a:r>
              <a:rPr lang="en-US" altLang="zh-CN" b="1" dirty="0"/>
              <a:t>, balance between total fiber length, performance, maintainability and scalability =&gt; </a:t>
            </a:r>
            <a:r>
              <a:rPr lang="en-US" altLang="zh-CN" b="1" dirty="0">
                <a:solidFill>
                  <a:srgbClr val="FF0000"/>
                </a:solidFill>
              </a:rPr>
              <a:t>radiation hard for those in tunnel.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n"/>
            </a:pPr>
            <a:r>
              <a:rPr lang="en-US" altLang="zh-CN" b="1" dirty="0">
                <a:solidFill>
                  <a:srgbClr val="FF0000"/>
                </a:solidFill>
              </a:rPr>
              <a:t>Central station at LINAC </a:t>
            </a:r>
            <a:r>
              <a:rPr lang="en-US" altLang="zh-CN" b="1" dirty="0"/>
              <a:t>to ease the first stage beam commissioning.</a:t>
            </a:r>
          </a:p>
          <a:p>
            <a:pPr>
              <a:lnSpc>
                <a:spcPct val="110000"/>
              </a:lnSpc>
            </a:pPr>
            <a:r>
              <a:rPr lang="en-US" altLang="zh-CN" b="1" dirty="0"/>
              <a:t>MPS : </a:t>
            </a:r>
            <a:r>
              <a:rPr lang="en-US" altLang="zh-CN" sz="2800" b="1" dirty="0">
                <a:solidFill>
                  <a:srgbClr val="FF0000"/>
                </a:solidFill>
              </a:rPr>
              <a:t>Response speed </a:t>
            </a:r>
            <a:r>
              <a:rPr lang="en-US" altLang="zh-CN" sz="2800" b="1" dirty="0"/>
              <a:t>is the key:</a:t>
            </a:r>
            <a:endParaRPr lang="en-US" altLang="zh-CN" b="1" dirty="0"/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n"/>
            </a:pPr>
            <a:r>
              <a:rPr lang="en-US" altLang="zh-CN" sz="2400" b="1" dirty="0">
                <a:solidFill>
                  <a:srgbClr val="FF0000"/>
                </a:solidFill>
              </a:rPr>
              <a:t>Bidirectional loop </a:t>
            </a:r>
            <a:r>
              <a:rPr lang="en-US" altLang="zh-CN" sz="2400" b="1" dirty="0"/>
              <a:t>structure in the tunnel </a:t>
            </a:r>
            <a:r>
              <a:rPr lang="en-US" altLang="zh-CN" sz="2400" b="1" dirty="0">
                <a:solidFill>
                  <a:srgbClr val="FF0000"/>
                </a:solidFill>
              </a:rPr>
              <a:t>with redundancy </a:t>
            </a:r>
            <a:r>
              <a:rPr lang="en-US" altLang="zh-CN" sz="2400" b="1" dirty="0"/>
              <a:t>for both </a:t>
            </a:r>
            <a:r>
              <a:rPr lang="en-US" altLang="zh-CN" sz="2400" b="1" dirty="0">
                <a:solidFill>
                  <a:srgbClr val="FF0000"/>
                </a:solidFill>
              </a:rPr>
              <a:t>reliability and availability.</a:t>
            </a:r>
          </a:p>
          <a:p>
            <a:pPr lvl="1">
              <a:lnSpc>
                <a:spcPct val="110000"/>
              </a:lnSpc>
              <a:buFont typeface="Wingdings" panose="05000000000000000000" pitchFamily="2" charset="2"/>
              <a:buChar char="n"/>
            </a:pPr>
            <a:r>
              <a:rPr lang="en-US" altLang="zh-CN" sz="2400" b="1" dirty="0">
                <a:solidFill>
                  <a:srgbClr val="FF0000"/>
                </a:solidFill>
              </a:rPr>
              <a:t>Isolation</a:t>
            </a:r>
            <a:r>
              <a:rPr lang="en-US" altLang="zh-CN" sz="2400" b="1" dirty="0"/>
              <a:t> </a:t>
            </a:r>
            <a:r>
              <a:rPr lang="en-US" altLang="zh-CN" sz="2400" b="1" dirty="0">
                <a:solidFill>
                  <a:srgbClr val="FF0000"/>
                </a:solidFill>
              </a:rPr>
              <a:t>of </a:t>
            </a:r>
            <a:r>
              <a:rPr lang="en-US" altLang="zh-CN" b="1" dirty="0">
                <a:solidFill>
                  <a:srgbClr val="FF0000"/>
                </a:solidFill>
              </a:rPr>
              <a:t>actio</a:t>
            </a:r>
            <a:r>
              <a:rPr lang="en-US" altLang="zh-CN" sz="2400" b="1" dirty="0">
                <a:solidFill>
                  <a:srgbClr val="FF0000"/>
                </a:solidFill>
              </a:rPr>
              <a:t>n and monitoring</a:t>
            </a:r>
            <a:r>
              <a:rPr lang="en-US" altLang="zh-CN" sz="2400" b="1" dirty="0"/>
              <a:t>. Few and radiation-hard  chips used for </a:t>
            </a:r>
            <a:r>
              <a:rPr lang="en-US" altLang="zh-CN" b="1" dirty="0"/>
              <a:t>action</a:t>
            </a:r>
            <a:r>
              <a:rPr lang="en-US" altLang="zh-CN" sz="2400" b="1" dirty="0"/>
              <a:t>.</a:t>
            </a:r>
            <a:endParaRPr lang="en-US" altLang="zh-CN" b="1" dirty="0"/>
          </a:p>
          <a:p>
            <a:pPr marL="0" indent="0">
              <a:lnSpc>
                <a:spcPct val="110000"/>
              </a:lnSpc>
              <a:buNone/>
            </a:pPr>
            <a:endParaRPr lang="zh-CN" altLang="en-US" sz="2800" b="1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12874540-D7B7-430D-A366-C5DF9102EB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3" y="1060148"/>
            <a:ext cx="4232766" cy="535027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7D0CB85A-3952-4142-9C32-C6E1DEB2CE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3" y="1060148"/>
            <a:ext cx="4232766" cy="535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3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F9F1026-0730-4448-8E30-97386B5E04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69280" y="268870"/>
            <a:ext cx="6522720" cy="690880"/>
          </a:xfrm>
        </p:spPr>
        <p:txBody>
          <a:bodyPr/>
          <a:lstStyle/>
          <a:p>
            <a:r>
              <a:rPr lang="en-US" altLang="zh-CN" sz="2800" dirty="0"/>
              <a:t>Timing system &amp; reference line</a:t>
            </a:r>
            <a:endParaRPr lang="zh-CN" altLang="en-US" sz="28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A6DAB2F-9CDA-4592-8294-DA237E982FA3}"/>
              </a:ext>
            </a:extLst>
          </p:cNvPr>
          <p:cNvSpPr txBox="1"/>
          <p:nvPr/>
        </p:nvSpPr>
        <p:spPr>
          <a:xfrm>
            <a:off x="472440" y="1049153"/>
            <a:ext cx="1124712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800" b="1" dirty="0"/>
              <a:t>Beam instrumentation along the </a:t>
            </a:r>
            <a:r>
              <a:rPr lang="en-US" altLang="zh-CN" sz="2800" b="1" dirty="0">
                <a:solidFill>
                  <a:srgbClr val="FF0000"/>
                </a:solidFill>
              </a:rPr>
              <a:t>whole ring </a:t>
            </a:r>
            <a:r>
              <a:rPr lang="en-US" altLang="zh-CN" sz="2800" b="1" dirty="0"/>
              <a:t>with  </a:t>
            </a:r>
            <a:r>
              <a:rPr lang="en-US" altLang="zh-CN" sz="2800" b="1" dirty="0">
                <a:solidFill>
                  <a:srgbClr val="FF0000"/>
                </a:solidFill>
              </a:rPr>
              <a:t>high requirements </a:t>
            </a:r>
            <a:r>
              <a:rPr lang="en-US" altLang="zh-CN" sz="2800" b="1" dirty="0"/>
              <a:t>=&gt; </a:t>
            </a:r>
            <a:r>
              <a:rPr lang="en-US" altLang="zh-CN" sz="2800" b="1" dirty="0">
                <a:solidFill>
                  <a:srgbClr val="FF0000"/>
                </a:solidFill>
              </a:rPr>
              <a:t>Performance, radiation-hardness &amp; cost.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800" b="1" dirty="0">
                <a:solidFill>
                  <a:srgbClr val="FF0000"/>
                </a:solidFill>
              </a:rPr>
              <a:t>Temperature variation induced drift </a:t>
            </a:r>
            <a:r>
              <a:rPr lang="en-US" altLang="zh-CN" sz="2800" b="1" dirty="0"/>
              <a:t>compensation.</a:t>
            </a:r>
            <a:r>
              <a:rPr lang="en-US" altLang="zh-CN" sz="2800" b="1" dirty="0">
                <a:solidFill>
                  <a:srgbClr val="FF0000"/>
                </a:solidFill>
              </a:rPr>
              <a:t> Hundreds of </a:t>
            </a:r>
            <a:r>
              <a:rPr lang="en-US" altLang="zh-CN" sz="2800" b="1" dirty="0" err="1">
                <a:solidFill>
                  <a:srgbClr val="FF0000"/>
                </a:solidFill>
              </a:rPr>
              <a:t>ps</a:t>
            </a:r>
            <a:r>
              <a:rPr lang="en-US" altLang="zh-CN" sz="2800" b="1" dirty="0"/>
              <a:t> for 10km optical fiber with 1 </a:t>
            </a:r>
            <a:r>
              <a:rPr lang="zh-CN" altLang="en-US" sz="2800" b="1" dirty="0"/>
              <a:t>℃ </a:t>
            </a:r>
            <a:r>
              <a:rPr lang="en-US" altLang="zh-CN" sz="2800" b="1" dirty="0"/>
              <a:t>change normally.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800" b="1" dirty="0"/>
              <a:t>Good </a:t>
            </a:r>
            <a:r>
              <a:rPr lang="en-US" altLang="zh-CN" sz="2800" b="1" dirty="0">
                <a:solidFill>
                  <a:srgbClr val="FF0000"/>
                </a:solidFill>
              </a:rPr>
              <a:t>experiences </a:t>
            </a:r>
            <a:r>
              <a:rPr lang="en-US" altLang="zh-CN" sz="2800" b="1" dirty="0"/>
              <a:t>of development and application </a:t>
            </a:r>
            <a:r>
              <a:rPr lang="en-US" altLang="zh-CN" sz="2800" b="1" dirty="0">
                <a:solidFill>
                  <a:srgbClr val="FF0000"/>
                </a:solidFill>
              </a:rPr>
              <a:t>in the BEPCII &amp; HEPS.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C9EB00A-9BE2-4B4C-9CA5-1860D52E2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3732"/>
            <a:ext cx="6929387" cy="894079"/>
          </a:xfrm>
        </p:spPr>
        <p:txBody>
          <a:bodyPr/>
          <a:lstStyle/>
          <a:p>
            <a:r>
              <a:rPr lang="en-US" altLang="zh-CN" sz="3600" dirty="0"/>
              <a:t>Challenges &amp; current status</a:t>
            </a:r>
            <a:endParaRPr lang="zh-CN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0134531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F9F1026-0730-4448-8E30-97386B5E04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69280" y="268870"/>
            <a:ext cx="6522720" cy="690880"/>
          </a:xfrm>
        </p:spPr>
        <p:txBody>
          <a:bodyPr/>
          <a:lstStyle/>
          <a:p>
            <a:r>
              <a:rPr lang="en-US" altLang="zh-CN" sz="2800" dirty="0"/>
              <a:t>Timing system &amp; reference line</a:t>
            </a:r>
            <a:endParaRPr lang="zh-CN" altLang="en-US" sz="280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C9EB00A-9BE2-4B4C-9CA5-1860D52E2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3732"/>
            <a:ext cx="6929387" cy="894079"/>
          </a:xfrm>
        </p:spPr>
        <p:txBody>
          <a:bodyPr/>
          <a:lstStyle/>
          <a:p>
            <a:r>
              <a:rPr lang="en-US" altLang="zh-CN" sz="3600" dirty="0"/>
              <a:t>Challenges &amp; current status</a:t>
            </a:r>
            <a:endParaRPr lang="zh-CN" altLang="en-US" sz="36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FF2F1989-C948-438E-91CE-BC07B3B6E8FB}"/>
              </a:ext>
            </a:extLst>
          </p:cNvPr>
          <p:cNvSpPr txBox="1"/>
          <p:nvPr/>
        </p:nvSpPr>
        <p:spPr>
          <a:xfrm>
            <a:off x="442763" y="5981553"/>
            <a:ext cx="113770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FF0000"/>
                </a:solidFill>
              </a:rPr>
              <a:t>Preliminary design of the reference line (experiences in BEPCII &amp; HEPS)</a:t>
            </a:r>
            <a:endParaRPr lang="zh-CN" altLang="en-US" sz="2800" b="1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2125ED2-8431-49ED-B873-2E564E8E11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701" y="1166114"/>
            <a:ext cx="9714598" cy="4904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712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F9F1026-0730-4448-8E30-97386B5E04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669280" y="268870"/>
            <a:ext cx="6522720" cy="690880"/>
          </a:xfrm>
        </p:spPr>
        <p:txBody>
          <a:bodyPr/>
          <a:lstStyle/>
          <a:p>
            <a:r>
              <a:rPr lang="en-US" altLang="zh-CN" sz="2800" dirty="0"/>
              <a:t>Timing system &amp; reference line</a:t>
            </a:r>
            <a:endParaRPr lang="zh-CN" altLang="en-US" sz="28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A6DAB2F-9CDA-4592-8294-DA237E982FA3}"/>
              </a:ext>
            </a:extLst>
          </p:cNvPr>
          <p:cNvSpPr txBox="1"/>
          <p:nvPr/>
        </p:nvSpPr>
        <p:spPr>
          <a:xfrm>
            <a:off x="472440" y="5871410"/>
            <a:ext cx="11247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800" b="1" dirty="0">
                <a:solidFill>
                  <a:srgbClr val="FF0000"/>
                </a:solidFill>
              </a:rPr>
              <a:t>Integration of timing system and reference line under consideration.</a:t>
            </a: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99BE0FBC-8E54-4BBA-BB37-1EA34768899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593078" y="1127910"/>
            <a:ext cx="10706577" cy="371535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FC9EB00A-9BE2-4B4C-9CA5-1860D52E24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3732"/>
            <a:ext cx="6929387" cy="894079"/>
          </a:xfrm>
        </p:spPr>
        <p:txBody>
          <a:bodyPr/>
          <a:lstStyle/>
          <a:p>
            <a:r>
              <a:rPr lang="en-US" altLang="zh-CN" sz="3600" dirty="0"/>
              <a:t>Challenges &amp; current status</a:t>
            </a:r>
            <a:endParaRPr lang="zh-CN" altLang="en-US" sz="36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EA1637A-D6FF-4454-8D2C-74EDA562F868}"/>
              </a:ext>
            </a:extLst>
          </p:cNvPr>
          <p:cNvSpPr txBox="1"/>
          <p:nvPr/>
        </p:nvSpPr>
        <p:spPr>
          <a:xfrm>
            <a:off x="593078" y="4926364"/>
            <a:ext cx="110058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FF0000"/>
                </a:solidFill>
              </a:rPr>
              <a:t>Transmission and compensation part of the reference line in detail</a:t>
            </a:r>
          </a:p>
          <a:p>
            <a:pPr algn="ctr"/>
            <a:r>
              <a:rPr lang="en-US" altLang="zh-CN" sz="2800" b="1" dirty="0"/>
              <a:t>(Compensation for more than 1 clock cycle needs to be tested)</a:t>
            </a:r>
            <a:endParaRPr lang="zh-CN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960709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F9F1026-0730-4448-8E30-97386B5E04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919537" y="233680"/>
            <a:ext cx="5958140" cy="690880"/>
          </a:xfrm>
        </p:spPr>
        <p:txBody>
          <a:bodyPr/>
          <a:lstStyle/>
          <a:p>
            <a:r>
              <a:rPr lang="en-US" altLang="zh-CN" sz="2800" dirty="0"/>
              <a:t>Data acquisition and analysis</a:t>
            </a:r>
            <a:endParaRPr lang="zh-CN" altLang="en-US" sz="28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A6DAB2F-9CDA-4592-8294-DA237E982FA3}"/>
              </a:ext>
            </a:extLst>
          </p:cNvPr>
          <p:cNvSpPr txBox="1"/>
          <p:nvPr/>
        </p:nvSpPr>
        <p:spPr>
          <a:xfrm>
            <a:off x="404261" y="1049153"/>
            <a:ext cx="1147341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800" b="1" dirty="0"/>
              <a:t>Distributed data acquisition, </a:t>
            </a:r>
            <a:r>
              <a:rPr lang="en-US" altLang="zh-CN" sz="2800" b="1" dirty="0">
                <a:solidFill>
                  <a:srgbClr val="FF0000"/>
                </a:solidFill>
              </a:rPr>
              <a:t>online and offline analysis</a:t>
            </a:r>
            <a:r>
              <a:rPr lang="en-US" altLang="zh-CN" sz="2800" b="1" dirty="0"/>
              <a:t>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800" b="1" dirty="0">
                <a:solidFill>
                  <a:srgbClr val="FF0000"/>
                </a:solidFill>
              </a:rPr>
              <a:t>Post mortem &amp; real-time health monitoring</a:t>
            </a:r>
            <a:r>
              <a:rPr lang="en-US" altLang="zh-CN" sz="2800" b="1" dirty="0">
                <a:solidFill>
                  <a:srgbClr val="0000CC"/>
                </a:solidFill>
              </a:rPr>
              <a:t>(Distributed Logic Analyzer) </a:t>
            </a:r>
            <a:r>
              <a:rPr lang="en-US" altLang="zh-CN" sz="2800" b="1" dirty="0"/>
              <a:t>with time correlated data. Size of front end controllers’ data caches and accuracy of timestamp.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59C88DF1-8165-44E7-B826-0FF98095472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180" y="2865035"/>
            <a:ext cx="5168766" cy="3026988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56E4224C-51BA-4757-810F-6C0EFD712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3732"/>
            <a:ext cx="6929387" cy="894079"/>
          </a:xfrm>
        </p:spPr>
        <p:txBody>
          <a:bodyPr/>
          <a:lstStyle/>
          <a:p>
            <a:r>
              <a:rPr lang="en-US" altLang="zh-CN" sz="3600" dirty="0"/>
              <a:t>Challenges &amp; current status</a:t>
            </a:r>
            <a:endParaRPr lang="zh-CN" altLang="en-US" sz="3600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755160E-7599-4533-B9AE-6DFE7AC4B431}"/>
              </a:ext>
            </a:extLst>
          </p:cNvPr>
          <p:cNvSpPr txBox="1"/>
          <p:nvPr/>
        </p:nvSpPr>
        <p:spPr>
          <a:xfrm>
            <a:off x="131127" y="5899790"/>
            <a:ext cx="59648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solidFill>
                  <a:srgbClr val="FF0000"/>
                </a:solidFill>
              </a:rPr>
              <a:t>Multi-layer network</a:t>
            </a:r>
            <a:r>
              <a:rPr lang="zh-CN" altLang="en-US" sz="2800" b="1" dirty="0">
                <a:solidFill>
                  <a:srgbClr val="FF0000"/>
                </a:solidFill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</a:rPr>
              <a:t>:</a:t>
            </a:r>
            <a:r>
              <a:rPr lang="zh-CN" altLang="en-US" sz="2800" b="1" dirty="0">
                <a:solidFill>
                  <a:srgbClr val="FF0000"/>
                </a:solidFill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</a:rPr>
              <a:t>control</a:t>
            </a:r>
            <a:r>
              <a:rPr lang="zh-CN" altLang="en-US" sz="2800" b="1" dirty="0">
                <a:solidFill>
                  <a:srgbClr val="FF0000"/>
                </a:solidFill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</a:rPr>
              <a:t>and</a:t>
            </a:r>
            <a:r>
              <a:rPr lang="zh-CN" altLang="en-US" sz="2800" b="1" dirty="0">
                <a:solidFill>
                  <a:srgbClr val="FF0000"/>
                </a:solidFill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</a:rPr>
              <a:t>DAQ</a:t>
            </a:r>
            <a:endParaRPr lang="zh-CN" altLang="en-US" sz="2800" b="1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A8B2C3C-9173-4F90-A9BF-7D7B96248D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9808" y="2376966"/>
            <a:ext cx="5549752" cy="4122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3074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F9F1026-0730-4448-8E30-97386B5E04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517331" y="233680"/>
            <a:ext cx="4360345" cy="690880"/>
          </a:xfrm>
        </p:spPr>
        <p:txBody>
          <a:bodyPr/>
          <a:lstStyle/>
          <a:p>
            <a:r>
              <a:rPr lang="en-US" altLang="zh-CN" sz="2800" dirty="0"/>
              <a:t>Control structure</a:t>
            </a:r>
            <a:endParaRPr lang="zh-CN" altLang="en-US" sz="28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A6DAB2F-9CDA-4592-8294-DA237E982FA3}"/>
              </a:ext>
            </a:extLst>
          </p:cNvPr>
          <p:cNvSpPr txBox="1"/>
          <p:nvPr/>
        </p:nvSpPr>
        <p:spPr>
          <a:xfrm>
            <a:off x="183679" y="1087654"/>
            <a:ext cx="366642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800" b="1" dirty="0"/>
              <a:t>Overall control &amp; zone allocation.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800" b="1" dirty="0">
                <a:solidFill>
                  <a:srgbClr val="FF0000"/>
                </a:solidFill>
              </a:rPr>
              <a:t>Automation</a:t>
            </a:r>
            <a:r>
              <a:rPr lang="en-US" altLang="zh-CN" sz="2800" b="1" dirty="0"/>
              <a:t>: development, installation, configuration, log, alarm, AI analysis, health report …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zh-CN" sz="2800" b="1" dirty="0"/>
              <a:t>Joint development &amp; management.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3D85D247-F463-4DC5-B7C4-8B8EB02D1C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3732"/>
            <a:ext cx="6929387" cy="894079"/>
          </a:xfrm>
        </p:spPr>
        <p:txBody>
          <a:bodyPr/>
          <a:lstStyle/>
          <a:p>
            <a:r>
              <a:rPr lang="en-US" altLang="zh-CN" sz="3600" dirty="0"/>
              <a:t>Challenges &amp; current status</a:t>
            </a:r>
            <a:endParaRPr lang="zh-CN" altLang="en-US" sz="3600" dirty="0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E5950145-FCDE-468B-8FC9-D350330745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379" y="1369141"/>
            <a:ext cx="8412942" cy="469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296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2849,&quot;width&quot;:8210}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HEPS</Template>
  <TotalTime>52612</TotalTime>
  <Words>581</Words>
  <Application>Microsoft Office PowerPoint</Application>
  <PresentationFormat>宽屏</PresentationFormat>
  <Paragraphs>87</Paragraphs>
  <Slides>14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6" baseType="lpstr">
      <vt:lpstr>等线</vt:lpstr>
      <vt:lpstr>黑体</vt:lpstr>
      <vt:lpstr>华文行楷</vt:lpstr>
      <vt:lpstr>华文中宋</vt:lpstr>
      <vt:lpstr>Arial</vt:lpstr>
      <vt:lpstr>Arial Rounded MT Bold</vt:lpstr>
      <vt:lpstr>Calibri</vt:lpstr>
      <vt:lpstr>Calibri Light</vt:lpstr>
      <vt:lpstr>Comic Sans MS</vt:lpstr>
      <vt:lpstr>Times New Roman</vt:lpstr>
      <vt:lpstr>Wingdings</vt:lpstr>
      <vt:lpstr>Office 主题</vt:lpstr>
      <vt:lpstr>CEPC large scale and precision control system study in EDR</vt:lpstr>
      <vt:lpstr>Outline</vt:lpstr>
      <vt:lpstr>Challenges &amp; current status</vt:lpstr>
      <vt:lpstr>Challenges &amp; current status</vt:lpstr>
      <vt:lpstr>Challenges &amp; current status</vt:lpstr>
      <vt:lpstr>Challenges &amp; current status</vt:lpstr>
      <vt:lpstr>Challenges &amp; current status</vt:lpstr>
      <vt:lpstr>Challenges &amp; current status</vt:lpstr>
      <vt:lpstr>Challenges &amp; current status</vt:lpstr>
      <vt:lpstr>Challenges &amp; current status</vt:lpstr>
      <vt:lpstr>Challenges &amp; current status</vt:lpstr>
      <vt:lpstr>Challenges &amp; current status</vt:lpstr>
      <vt:lpstr>Further to do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孟才</dc:creator>
  <cp:lastModifiedBy>jindp</cp:lastModifiedBy>
  <cp:revision>728</cp:revision>
  <dcterms:created xsi:type="dcterms:W3CDTF">2016-06-16T12:03:06Z</dcterms:created>
  <dcterms:modified xsi:type="dcterms:W3CDTF">2024-01-17T00:14:42Z</dcterms:modified>
</cp:coreProperties>
</file>