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package" ContentType="application/vnd.openxmlformats-officedocument.package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953" r:id="rId2"/>
    <p:sldId id="907" r:id="rId3"/>
    <p:sldId id="1514" r:id="rId4"/>
    <p:sldId id="1512" r:id="rId5"/>
    <p:sldId id="1515" r:id="rId6"/>
    <p:sldId id="1516" r:id="rId7"/>
    <p:sldId id="1517" r:id="rId8"/>
    <p:sldId id="1519" r:id="rId9"/>
    <p:sldId id="1526" r:id="rId10"/>
    <p:sldId id="1056" r:id="rId11"/>
    <p:sldId id="1518" r:id="rId12"/>
    <p:sldId id="678" r:id="rId13"/>
    <p:sldId id="1053" r:id="rId14"/>
    <p:sldId id="1054" r:id="rId15"/>
    <p:sldId id="1513" r:id="rId16"/>
    <p:sldId id="1520" r:id="rId17"/>
    <p:sldId id="1068" r:id="rId18"/>
    <p:sldId id="626" r:id="rId19"/>
    <p:sldId id="962" r:id="rId20"/>
    <p:sldId id="1528" r:id="rId21"/>
    <p:sldId id="1529" r:id="rId22"/>
    <p:sldId id="1530" r:id="rId23"/>
    <p:sldId id="1079" r:id="rId24"/>
    <p:sldId id="960" r:id="rId2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A3F3F"/>
    <a:srgbClr val="FFFFFF"/>
    <a:srgbClr val="090708"/>
    <a:srgbClr val="D0D8E8"/>
    <a:srgbClr val="4F81BD"/>
    <a:srgbClr val="0000FF"/>
    <a:srgbClr val="003399"/>
    <a:srgbClr val="E6E6E6"/>
    <a:srgbClr val="0070C0"/>
    <a:srgbClr val="4D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7" autoAdjust="0"/>
    <p:restoredTop sz="91732" autoAdjust="0"/>
  </p:normalViewPr>
  <p:slideViewPr>
    <p:cSldViewPr>
      <p:cViewPr varScale="1">
        <p:scale>
          <a:sx n="69" d="100"/>
          <a:sy n="69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84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1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32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5011434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0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56793"/>
            <a:ext cx="10972800" cy="4569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wmf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3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12" Type="http://schemas.openxmlformats.org/officeDocument/2006/relationships/package" Target="../embeddings/package111.package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image" Target="../media/image12.wmf"/><Relationship Id="rId5" Type="http://schemas.openxmlformats.org/officeDocument/2006/relationships/image" Target="../media/image16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983432" y="2480570"/>
            <a:ext cx="10598968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i="0" dirty="0"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CEPC </a:t>
            </a:r>
            <a:r>
              <a:rPr lang="en-US" altLang="zh-CN" sz="4800" b="0" i="0" dirty="0" err="1"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Linac</a:t>
            </a:r>
            <a:r>
              <a:rPr lang="en-US" altLang="zh-CN" sz="4800" b="0" i="0" dirty="0"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 Injector Development in EDR</a:t>
            </a:r>
            <a:endParaRPr lang="zh-CN" altLang="en-US" sz="48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xmlns="" id="{785816F2-AEF2-4FFE-A0DA-84B4490709A4}"/>
              </a:ext>
            </a:extLst>
          </p:cNvPr>
          <p:cNvSpPr txBox="1"/>
          <p:nvPr/>
        </p:nvSpPr>
        <p:spPr>
          <a:xfrm>
            <a:off x="2699211" y="4406135"/>
            <a:ext cx="676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rgbClr val="A40000"/>
                </a:solidFill>
                <a:ea typeface="黑体" panose="02010609060101010101" pitchFamily="49" charset="-122"/>
              </a:rPr>
              <a:t>Jingru</a:t>
            </a: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 Zhang</a:t>
            </a:r>
          </a:p>
          <a:p>
            <a:pPr algn="ctr"/>
            <a:endParaRPr lang="en-US" altLang="zh-CN" dirty="0">
              <a:solidFill>
                <a:srgbClr val="A40000"/>
              </a:solidFill>
              <a:ea typeface="黑体" panose="02010609060101010101" pitchFamily="49" charset="-122"/>
            </a:endParaRPr>
          </a:p>
          <a:p>
            <a:pPr algn="ctr"/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2024.01.24</a:t>
            </a: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D471F7B-4B24-452F-9A8C-7A1ACB8DA76C}"/>
              </a:ext>
            </a:extLst>
          </p:cNvPr>
          <p:cNvSpPr txBox="1"/>
          <p:nvPr/>
        </p:nvSpPr>
        <p:spPr>
          <a:xfrm>
            <a:off x="3075932" y="5386865"/>
            <a:ext cx="6392779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On behalf of </a:t>
            </a:r>
            <a:r>
              <a:rPr lang="en-US" altLang="zh-CN" dirty="0" err="1">
                <a:solidFill>
                  <a:srgbClr val="A40000"/>
                </a:solidFill>
                <a:ea typeface="黑体" panose="02010609060101010101" pitchFamily="49" charset="-122"/>
              </a:rPr>
              <a:t>linac</a:t>
            </a: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 group, Institute of High Energy Physics, CAS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49C2C46-6DAC-48CC-AE75-B2CCC77ACE6A}"/>
              </a:ext>
            </a:extLst>
          </p:cNvPr>
          <p:cNvSpPr txBox="1"/>
          <p:nvPr/>
        </p:nvSpPr>
        <p:spPr>
          <a:xfrm>
            <a:off x="3034670" y="3821287"/>
            <a:ext cx="6098582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High Energy Physics 2024 (HEP2024)</a:t>
            </a:r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956A4B9-8DAF-42D1-807F-8E630B380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735" y="5414846"/>
            <a:ext cx="1584139" cy="9685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0E470397-D934-4C35-9362-F21D721DA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z="2000" dirty="0"/>
              <a:t>RF distribution of the 30 GeV </a:t>
            </a:r>
            <a:r>
              <a:rPr lang="en-US" altLang="zh-CN" sz="2000" dirty="0" err="1"/>
              <a:t>linac</a:t>
            </a:r>
            <a:endParaRPr lang="en-US" altLang="zh-CN" sz="2000" dirty="0"/>
          </a:p>
          <a:p>
            <a:pPr lvl="1"/>
            <a:r>
              <a:rPr lang="en-US" altLang="zh-CN" sz="1800" dirty="0"/>
              <a:t>S-band,</a:t>
            </a:r>
            <a:r>
              <a:rPr lang="zh-CN" altLang="en-US" sz="1800" dirty="0"/>
              <a:t> </a:t>
            </a:r>
            <a:r>
              <a:rPr lang="en-US" altLang="zh-CN" sz="1800" dirty="0"/>
              <a:t>80 MW klystron, the number of S-band Acc. Structure is 93, big hole s-band structure after the positron source is 16. the number of pulse compressor is 33</a:t>
            </a:r>
          </a:p>
          <a:p>
            <a:pPr lvl="2">
              <a:spcBef>
                <a:spcPts val="0"/>
              </a:spcBef>
            </a:pPr>
            <a:r>
              <a:rPr lang="en-US" altLang="zh-CN" sz="1600" dirty="0"/>
              <a:t>1-1(ESBS), 1 accelerating structure, 22MV/m</a:t>
            </a:r>
          </a:p>
          <a:p>
            <a:pPr lvl="2">
              <a:spcBef>
                <a:spcPts val="0"/>
              </a:spcBef>
            </a:pPr>
            <a:r>
              <a:rPr lang="en-US" altLang="zh-CN" sz="1600" dirty="0"/>
              <a:t>1-4 (FAS), 21 sets, 84 standard accelerating structures, with pulse compressor, 22MV/m</a:t>
            </a:r>
          </a:p>
          <a:p>
            <a:pPr lvl="2">
              <a:spcBef>
                <a:spcPts val="0"/>
              </a:spcBef>
            </a:pPr>
            <a:r>
              <a:rPr lang="en-US" altLang="zh-CN" sz="1600" dirty="0"/>
              <a:t>1-2(PSPAS), 8 sets, 16 big hole accelerating structures, 22MV/m,</a:t>
            </a:r>
            <a:r>
              <a:rPr lang="zh-CN" altLang="en-US" sz="1600" dirty="0"/>
              <a:t> </a:t>
            </a:r>
            <a:r>
              <a:rPr lang="en-US" altLang="zh-CN" sz="1600" dirty="0"/>
              <a:t>with pulse compressor</a:t>
            </a:r>
          </a:p>
          <a:p>
            <a:pPr lvl="2">
              <a:spcBef>
                <a:spcPts val="0"/>
              </a:spcBef>
            </a:pPr>
            <a:r>
              <a:rPr lang="en-US" altLang="zh-CN" sz="1600" dirty="0"/>
              <a:t>1-2(SAS), 4 sets, 8 accelerating structures, 27MV/m , with pulse compressor </a:t>
            </a:r>
          </a:p>
          <a:p>
            <a:pPr lvl="1">
              <a:lnSpc>
                <a:spcPts val="2000"/>
              </a:lnSpc>
            </a:pPr>
            <a:r>
              <a:rPr lang="en-US" altLang="zh-CN" sz="1800" dirty="0"/>
              <a:t>C-band, </a:t>
            </a:r>
            <a:r>
              <a:rPr lang="en-US" altLang="zh-CN" sz="1800" dirty="0">
                <a:sym typeface="+mn-ea"/>
              </a:rPr>
              <a:t>50 MW klystron, </a:t>
            </a:r>
            <a:r>
              <a:rPr lang="en-US" altLang="zh-CN" sz="1800" dirty="0"/>
              <a:t>C-band  structures: 470, with 235 pulse compressors</a:t>
            </a:r>
            <a:endParaRPr lang="zh-CN" altLang="en-US" sz="1800" dirty="0"/>
          </a:p>
          <a:p>
            <a:pPr lvl="2"/>
            <a:r>
              <a:rPr lang="en-US" altLang="zh-CN" sz="1600" dirty="0">
                <a:sym typeface="+mn-ea"/>
              </a:rPr>
              <a:t>1.1GeV-30GeV, 1-2(TAS), 235 sets, </a:t>
            </a:r>
            <a:r>
              <a:rPr lang="en-US" altLang="zh-CN" sz="1600" dirty="0"/>
              <a:t>470 accelerating structures, ~40MV/m,</a:t>
            </a:r>
            <a:endParaRPr lang="zh-CN" altLang="en-US" sz="1600" dirty="0"/>
          </a:p>
          <a:p>
            <a:pPr lvl="1"/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18C8EEC-FAA8-4F2D-910F-A3D3482EF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6" name="文本框 23">
            <a:extLst>
              <a:ext uri="{FF2B5EF4-FFF2-40B4-BE49-F238E27FC236}">
                <a16:creationId xmlns:a16="http://schemas.microsoft.com/office/drawing/2014/main" xmlns="" id="{CB629A20-F15E-48C4-9C3D-4DD0EAE399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6750" y="142875"/>
            <a:ext cx="10763250" cy="7254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b="1" dirty="0" smtClean="0">
                <a:solidFill>
                  <a:srgbClr val="C00000"/>
                </a:solidFill>
              </a:rPr>
              <a:t>RF </a:t>
            </a:r>
            <a:r>
              <a:rPr lang="en-US" altLang="zh-CN" b="1" dirty="0">
                <a:solidFill>
                  <a:srgbClr val="C00000"/>
                </a:solidFill>
              </a:rPr>
              <a:t>system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AEB2147-E328-457C-8D7E-8D708E096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974" y="3938443"/>
            <a:ext cx="4449305" cy="1366508"/>
          </a:xfrm>
          <a:prstGeom prst="rect">
            <a:avLst/>
          </a:prstGeom>
        </p:spPr>
      </p:pic>
      <p:pic>
        <p:nvPicPr>
          <p:cNvPr id="9" name="内容占位符 5" descr="H:\CEPC\5、CDR-Injector\Visio graph\zhangjingru\design\design1-4.png">
            <a:extLst>
              <a:ext uri="{FF2B5EF4-FFF2-40B4-BE49-F238E27FC236}">
                <a16:creationId xmlns:a16="http://schemas.microsoft.com/office/drawing/2014/main" xmlns="" id="{546376F4-1CFA-4FD1-B4CE-7275BC888473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375" y="5361878"/>
            <a:ext cx="1144061" cy="101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5AF8B51-CDEF-4426-ACB0-4C2C93F050A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0970" y="5395822"/>
            <a:ext cx="1299224" cy="9605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AC4E49E-94BE-40AF-8852-DDE56C65A9C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6667" y="5334991"/>
            <a:ext cx="1299224" cy="96052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2FA2D29-98F8-49C1-A137-2C5DE654FEBD}"/>
              </a:ext>
            </a:extLst>
          </p:cNvPr>
          <p:cNvSpPr txBox="1"/>
          <p:nvPr/>
        </p:nvSpPr>
        <p:spPr>
          <a:xfrm>
            <a:off x="10272177" y="6276984"/>
            <a:ext cx="1509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C-band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D64B83C-C2AD-4357-B338-9AAEEAE39B03}"/>
              </a:ext>
            </a:extLst>
          </p:cNvPr>
          <p:cNvSpPr txBox="1"/>
          <p:nvPr/>
        </p:nvSpPr>
        <p:spPr>
          <a:xfrm>
            <a:off x="6607783" y="6277881"/>
            <a:ext cx="1186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S-band 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xmlns="" id="{6E2421FA-EAC6-4D3D-AA14-0B13D379D6CD}"/>
              </a:ext>
            </a:extLst>
          </p:cNvPr>
          <p:cNvCxnSpPr>
            <a:cxnSpLocks/>
          </p:cNvCxnSpPr>
          <p:nvPr/>
        </p:nvCxnSpPr>
        <p:spPr>
          <a:xfrm>
            <a:off x="9681810" y="4509120"/>
            <a:ext cx="513971" cy="825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xmlns="" id="{D838157F-B8C6-4AE8-A207-CFB57C080560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7963436" y="4509120"/>
            <a:ext cx="767146" cy="886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xmlns="" id="{5D503A24-7EA0-440F-8DBA-179BE9CC7073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7143034" y="4509120"/>
            <a:ext cx="248372" cy="852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xmlns="" id="{320CEADC-EE83-4130-96C4-506609604CA4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6191805" y="4509120"/>
            <a:ext cx="0" cy="9057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xmlns="" id="{42989C46-B2AA-42FE-8234-B119B28EA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962460"/>
              </p:ext>
            </p:extLst>
          </p:nvPr>
        </p:nvGraphicFramePr>
        <p:xfrm>
          <a:off x="536941" y="3860914"/>
          <a:ext cx="4786181" cy="27104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1122123864"/>
                    </a:ext>
                  </a:extLst>
                </a:gridCol>
                <a:gridCol w="659689">
                  <a:extLst>
                    <a:ext uri="{9D8B030D-6E8A-4147-A177-3AD203B41FA5}">
                      <a16:colId xmlns:a16="http://schemas.microsoft.com/office/drawing/2014/main" xmlns="" val="3712332523"/>
                    </a:ext>
                  </a:extLst>
                </a:gridCol>
                <a:gridCol w="636388">
                  <a:extLst>
                    <a:ext uri="{9D8B030D-6E8A-4147-A177-3AD203B41FA5}">
                      <a16:colId xmlns:a16="http://schemas.microsoft.com/office/drawing/2014/main" xmlns="" val="2212388856"/>
                    </a:ext>
                  </a:extLst>
                </a:gridCol>
                <a:gridCol w="564408">
                  <a:extLst>
                    <a:ext uri="{9D8B030D-6E8A-4147-A177-3AD203B41FA5}">
                      <a16:colId xmlns:a16="http://schemas.microsoft.com/office/drawing/2014/main" xmlns="" val="2295713117"/>
                    </a:ext>
                  </a:extLst>
                </a:gridCol>
                <a:gridCol w="1125496">
                  <a:extLst>
                    <a:ext uri="{9D8B030D-6E8A-4147-A177-3AD203B41FA5}">
                      <a16:colId xmlns:a16="http://schemas.microsoft.com/office/drawing/2014/main" xmlns="" val="1293214955"/>
                    </a:ext>
                  </a:extLst>
                </a:gridCol>
              </a:tblGrid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Parameter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Unit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S-band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C-band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2277897093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Frequency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MHz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2860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5720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2669232033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Length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3.1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1.8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2601378424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Cavity mode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2π/3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3π/4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218358049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Aperture 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19~26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25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12~16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387574994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Gradient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MV/m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22/27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</a:rPr>
                        <a:t>40~45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167346064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Cells (include coupler cells)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86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zh-CN" altLang="en-US" sz="12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89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2598264640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Number of Acc. </a:t>
                      </a:r>
                      <a:r>
                        <a:rPr lang="en-US" sz="1200" kern="100" dirty="0" err="1">
                          <a:effectLst/>
                        </a:rPr>
                        <a:t>Stru</a:t>
                      </a:r>
                      <a:r>
                        <a:rPr lang="en-US" sz="1200" kern="100" dirty="0">
                          <a:effectLst/>
                        </a:rPr>
                        <a:t>.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93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470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3614553496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Number of Klystron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33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236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388938072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Klystron Power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MW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xmlns="" val="1206889937"/>
                  </a:ext>
                </a:extLst>
              </a:tr>
            </a:tbl>
          </a:graphicData>
        </a:graphic>
      </p:graphicFrame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xmlns="" id="{1A61DB93-DD0D-462F-AE34-7F6AD5425143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7715065" y="4509120"/>
            <a:ext cx="1015517" cy="886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490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B2C0D688-4CCA-4997-AA4F-E78705B77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5391510" cy="5011434"/>
          </a:xfrm>
        </p:spPr>
        <p:txBody>
          <a:bodyPr/>
          <a:lstStyle/>
          <a:p>
            <a:r>
              <a:rPr lang="en-US" altLang="zh-CN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SHBs &amp; buncher 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Traditional cavity structure</a:t>
            </a:r>
          </a:p>
          <a:p>
            <a:pPr lvl="2"/>
            <a:r>
              <a:rPr lang="x-none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Re-entrant SW</a:t>
            </a:r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SHBs </a:t>
            </a:r>
            <a:endParaRPr lang="zh-CN" altLang="zh-CN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GB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TW/CI for buncher</a:t>
            </a:r>
            <a:endParaRPr lang="en-US" altLang="zh-CN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same as HEPS only the frequency is</a:t>
            </a:r>
            <a:r>
              <a:rPr lang="zh-CN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little deference 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79A33C5-D60B-4879-8515-8D5B1F71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Bunching cavities and S-band RF system-TDR finished</a:t>
            </a:r>
            <a:endParaRPr lang="zh-CN" altLang="en-US" sz="32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3B8FB93-568A-4410-BC55-18249D5A5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386391"/>
            <a:ext cx="8928992" cy="354977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tx1"/>
                </a:solidFill>
              </a:rPr>
              <a:t>For bunching cavities and S-band RF system, the technology is mature now for us. 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80BF502-34E2-474A-BAE9-712A1AD54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B0CDF2E-BA56-41F2-A821-78A0E544E9C2}"/>
              </a:ext>
            </a:extLst>
          </p:cNvPr>
          <p:cNvGrpSpPr/>
          <p:nvPr/>
        </p:nvGrpSpPr>
        <p:grpSpPr>
          <a:xfrm>
            <a:off x="3071664" y="4031823"/>
            <a:ext cx="2319645" cy="1736826"/>
            <a:chOff x="4457614" y="6152984"/>
            <a:chExt cx="2016096" cy="1423343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CA221BFA-FBED-4002-A3C5-5C83D0DFC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614" y="6152984"/>
              <a:ext cx="2016096" cy="1138119"/>
            </a:xfrm>
            <a:prstGeom prst="rect">
              <a:avLst/>
            </a:prstGeom>
          </p:spPr>
        </p:pic>
        <p:sp>
          <p:nvSpPr>
            <p:cNvPr id="8" name="文本框 8">
              <a:extLst>
                <a:ext uri="{FF2B5EF4-FFF2-40B4-BE49-F238E27FC236}">
                  <a16:creationId xmlns:a16="http://schemas.microsoft.com/office/drawing/2014/main" xmlns="" id="{9F102E51-F50B-4146-ADD6-82F710AF617D}"/>
                </a:ext>
              </a:extLst>
            </p:cNvPr>
            <p:cNvSpPr txBox="1"/>
            <p:nvPr/>
          </p:nvSpPr>
          <p:spPr>
            <a:xfrm>
              <a:off x="4770539" y="7273656"/>
              <a:ext cx="1627211" cy="302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err="1"/>
                <a:t>Buncher</a:t>
              </a:r>
              <a:r>
                <a:rPr lang="en-US" altLang="zh-CN" dirty="0"/>
                <a:t> for HEPS</a:t>
              </a:r>
              <a:endParaRPr lang="zh-CN" altLang="en-US" dirty="0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5774B6A-397D-4164-885B-6D211E1EC558}"/>
              </a:ext>
            </a:extLst>
          </p:cNvPr>
          <p:cNvGrpSpPr/>
          <p:nvPr/>
        </p:nvGrpSpPr>
        <p:grpSpPr>
          <a:xfrm>
            <a:off x="953409" y="3792265"/>
            <a:ext cx="1545709" cy="2126993"/>
            <a:chOff x="3596521" y="4379585"/>
            <a:chExt cx="1545709" cy="227942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D7D0950-B681-4F90-87CE-D6E05CCCF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6521" y="4379585"/>
              <a:ext cx="1522919" cy="1802647"/>
            </a:xfrm>
            <a:prstGeom prst="rect">
              <a:avLst/>
            </a:prstGeom>
          </p:spPr>
        </p:pic>
        <p:sp>
          <p:nvSpPr>
            <p:cNvPr id="11" name="文本框 5">
              <a:extLst>
                <a:ext uri="{FF2B5EF4-FFF2-40B4-BE49-F238E27FC236}">
                  <a16:creationId xmlns:a16="http://schemas.microsoft.com/office/drawing/2014/main" xmlns="" id="{93C69999-5F39-48DC-99F1-76AABD24E901}"/>
                </a:ext>
              </a:extLst>
            </p:cNvPr>
            <p:cNvSpPr txBox="1"/>
            <p:nvPr/>
          </p:nvSpPr>
          <p:spPr>
            <a:xfrm>
              <a:off x="3603754" y="6263207"/>
              <a:ext cx="1538476" cy="395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SHBs for HEPS </a:t>
              </a:r>
              <a:endParaRPr lang="zh-CN" altLang="en-US" dirty="0"/>
            </a:p>
          </p:txBody>
        </p:sp>
      </p:grpSp>
      <p:sp>
        <p:nvSpPr>
          <p:cNvPr id="12" name="内容占位符 1">
            <a:extLst>
              <a:ext uri="{FF2B5EF4-FFF2-40B4-BE49-F238E27FC236}">
                <a16:creationId xmlns:a16="http://schemas.microsoft.com/office/drawing/2014/main" xmlns="" id="{A19B7F0F-1B86-4617-B839-33CA5D2E5838}"/>
              </a:ext>
            </a:extLst>
          </p:cNvPr>
          <p:cNvSpPr txBox="1">
            <a:spLocks/>
          </p:cNvSpPr>
          <p:nvPr/>
        </p:nvSpPr>
        <p:spPr>
          <a:xfrm>
            <a:off x="5879976" y="1106619"/>
            <a:ext cx="6134202" cy="501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S-band RF system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prototype for CEPC was tested and the average gradient has reached 33 MV/m at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power test (with SLED)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S-band RF system successfully used in HEPS project and the gradient with beam reached 26MV/m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303F6893-920D-4C16-B081-E4C940EB2523}"/>
              </a:ext>
            </a:extLst>
          </p:cNvPr>
          <p:cNvGrpSpPr/>
          <p:nvPr/>
        </p:nvGrpSpPr>
        <p:grpSpPr>
          <a:xfrm>
            <a:off x="9525892" y="4031823"/>
            <a:ext cx="2179858" cy="1865082"/>
            <a:chOff x="252464" y="4615508"/>
            <a:chExt cx="2179858" cy="1865082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6154682A-A332-45CC-B268-92BF04FF8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464" y="4615508"/>
              <a:ext cx="2109614" cy="1581592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36874864-188D-4E44-A5BF-6A38470D0274}"/>
                </a:ext>
              </a:extLst>
            </p:cNvPr>
            <p:cNvSpPr txBox="1"/>
            <p:nvPr/>
          </p:nvSpPr>
          <p:spPr>
            <a:xfrm>
              <a:off x="302828" y="6142036"/>
              <a:ext cx="21294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HEPS pulse compressor</a:t>
              </a:r>
              <a:endParaRPr lang="zh-CN" altLang="en-US" sz="1600" dirty="0"/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E10934B8-C51D-49CB-91B8-F61E7C837A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930" y="3499034"/>
            <a:ext cx="2161014" cy="282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C-band </a:t>
            </a:r>
            <a:r>
              <a:rPr lang="en-US" altLang="zh-CN" sz="40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RF system-</a:t>
            </a:r>
            <a:r>
              <a:rPr lang="en-US" altLang="zh-CN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TDR </a:t>
            </a:r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</a:t>
            </a:r>
            <a:endParaRPr lang="en-US" altLang="zh-CN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9D4B8BA-11BF-40A9-A1D7-61B9B877EA8E}"/>
              </a:ext>
            </a:extLst>
          </p:cNvPr>
          <p:cNvSpPr txBox="1"/>
          <p:nvPr/>
        </p:nvSpPr>
        <p:spPr>
          <a:xfrm>
            <a:off x="2639616" y="5723247"/>
            <a:ext cx="66596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AutoNum type="arabicPeriod"/>
            </a:pPr>
            <a:r>
              <a:rPr lang="en-US" altLang="zh-CN" sz="900" dirty="0"/>
              <a:t>W. Fang, et al. THE C-BAND TRAVELING-WAVE ACCELERATING STRUCTURE FOR COMPACT XFEL AT SINAP</a:t>
            </a:r>
            <a:r>
              <a:rPr lang="zh-CN" altLang="en-US" sz="900" dirty="0"/>
              <a:t> </a:t>
            </a:r>
            <a:r>
              <a:rPr lang="en-US" altLang="zh-CN" sz="900" dirty="0"/>
              <a:t>. NIMA 2016</a:t>
            </a:r>
          </a:p>
          <a:p>
            <a:pPr marL="171450" indent="-171450">
              <a:buAutoNum type="arabicPeriod"/>
            </a:pPr>
            <a:r>
              <a:rPr lang="pl-PL" altLang="zh-CN" sz="900" dirty="0"/>
              <a:t>T. Sakurai,</a:t>
            </a:r>
            <a:r>
              <a:rPr lang="en-US" altLang="zh-CN" sz="900" dirty="0"/>
              <a:t> et al. C-band disk-loaded-type accelerating structure for a high acceleration gradient and high-repetition-rate operation.</a:t>
            </a:r>
            <a:r>
              <a:rPr lang="zh-CN" altLang="en-US" sz="900" dirty="0"/>
              <a:t> </a:t>
            </a:r>
            <a:endParaRPr lang="en-US" altLang="zh-CN" sz="900" dirty="0"/>
          </a:p>
          <a:p>
            <a:r>
              <a:rPr lang="en-US" altLang="zh-CN" sz="900" dirty="0"/>
              <a:t>PHYSICAL REVIEW ACCELERATORS AND BEAMS 20, 042003 (2017)</a:t>
            </a:r>
          </a:p>
          <a:p>
            <a:r>
              <a:rPr lang="en-US" altLang="zh-CN" sz="900" dirty="0"/>
              <a:t>3. D. </a:t>
            </a:r>
            <a:r>
              <a:rPr lang="en-US" altLang="zh-CN" sz="900" dirty="0" err="1"/>
              <a:t>Alesini</a:t>
            </a:r>
            <a:r>
              <a:rPr lang="en-US" altLang="zh-CN" sz="900" dirty="0"/>
              <a:t>,</a:t>
            </a:r>
            <a:r>
              <a:rPr lang="zh-CN" altLang="en-US" sz="900" dirty="0"/>
              <a:t> </a:t>
            </a:r>
            <a:r>
              <a:rPr lang="en-US" altLang="zh-CN" sz="900" dirty="0"/>
              <a:t>et</a:t>
            </a:r>
            <a:r>
              <a:rPr lang="zh-CN" altLang="en-US" sz="900" dirty="0"/>
              <a:t> </a:t>
            </a:r>
            <a:r>
              <a:rPr lang="en-US" altLang="zh-CN" sz="900" dirty="0"/>
              <a:t>al. HIGH POWER TEST RESULTS OF THE SPARC C-BAND ACCELERATING STRUCTURES. IPAC 2014</a:t>
            </a:r>
          </a:p>
          <a:p>
            <a:r>
              <a:rPr lang="en-US" altLang="zh-CN" sz="900" dirty="0"/>
              <a:t>4. F. </a:t>
            </a:r>
            <a:r>
              <a:rPr lang="en-US" altLang="zh-CN" sz="900" dirty="0" err="1"/>
              <a:t>Loehl</a:t>
            </a:r>
            <a:r>
              <a:rPr lang="en-US" altLang="zh-CN" sz="900" dirty="0"/>
              <a:t>, et al.  STATUS OF THE SWISSFEL C-BAND LINEAR ACCELERATOR. FEL 2013</a:t>
            </a:r>
            <a:endParaRPr lang="zh-CN" altLang="en-US" sz="900" dirty="0"/>
          </a:p>
        </p:txBody>
      </p:sp>
      <p:graphicFrame>
        <p:nvGraphicFramePr>
          <p:cNvPr id="20" name="表格 20">
            <a:extLst>
              <a:ext uri="{FF2B5EF4-FFF2-40B4-BE49-F238E27FC236}">
                <a16:creationId xmlns:a16="http://schemas.microsoft.com/office/drawing/2014/main" xmlns="" id="{A85BA57B-6918-4498-A0E7-82ABB1148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38031"/>
              </p:ext>
            </p:extLst>
          </p:nvPr>
        </p:nvGraphicFramePr>
        <p:xfrm>
          <a:off x="1055440" y="2086610"/>
          <a:ext cx="9617780" cy="3528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3725">
                  <a:extLst>
                    <a:ext uri="{9D8B030D-6E8A-4147-A177-3AD203B41FA5}">
                      <a16:colId xmlns:a16="http://schemas.microsoft.com/office/drawing/2014/main" xmlns="" val="2863602187"/>
                    </a:ext>
                  </a:extLst>
                </a:gridCol>
                <a:gridCol w="1105327">
                  <a:extLst>
                    <a:ext uri="{9D8B030D-6E8A-4147-A177-3AD203B41FA5}">
                      <a16:colId xmlns:a16="http://schemas.microsoft.com/office/drawing/2014/main" xmlns="" val="3462832800"/>
                    </a:ext>
                  </a:extLst>
                </a:gridCol>
                <a:gridCol w="1490249">
                  <a:extLst>
                    <a:ext uri="{9D8B030D-6E8A-4147-A177-3AD203B41FA5}">
                      <a16:colId xmlns:a16="http://schemas.microsoft.com/office/drawing/2014/main" xmlns="" val="4067436551"/>
                    </a:ext>
                  </a:extLst>
                </a:gridCol>
                <a:gridCol w="1462315">
                  <a:extLst>
                    <a:ext uri="{9D8B030D-6E8A-4147-A177-3AD203B41FA5}">
                      <a16:colId xmlns:a16="http://schemas.microsoft.com/office/drawing/2014/main" xmlns="" val="2219390535"/>
                    </a:ext>
                  </a:extLst>
                </a:gridCol>
                <a:gridCol w="1216548">
                  <a:extLst>
                    <a:ext uri="{9D8B030D-6E8A-4147-A177-3AD203B41FA5}">
                      <a16:colId xmlns:a16="http://schemas.microsoft.com/office/drawing/2014/main" xmlns="" val="4180070334"/>
                    </a:ext>
                  </a:extLst>
                </a:gridCol>
                <a:gridCol w="1529616">
                  <a:extLst>
                    <a:ext uri="{9D8B030D-6E8A-4147-A177-3AD203B41FA5}">
                      <a16:colId xmlns:a16="http://schemas.microsoft.com/office/drawing/2014/main" xmlns="" val="1338238563"/>
                    </a:ext>
                  </a:extLst>
                </a:gridCol>
              </a:tblGrid>
              <a:tr h="432080"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IHEP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SARI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RIKEN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INFN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PSI</a:t>
                      </a:r>
                      <a:endParaRPr lang="en-US" altLang="zh-CN" sz="20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5742820"/>
                  </a:ext>
                </a:extLst>
              </a:tr>
              <a:tr h="442250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Frequency(MHz)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287558"/>
                  </a:ext>
                </a:extLst>
              </a:tr>
              <a:tr h="442250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Mode 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3</a:t>
                      </a:r>
                      <a:r>
                        <a:rPr lang="en-US" altLang="zh-CN" sz="20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π/4</a:t>
                      </a:r>
                      <a:endParaRPr lang="zh-CN" altLang="en-US" sz="20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4π/5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2π/3</a:t>
                      </a:r>
                      <a:endParaRPr lang="zh-CN" altLang="en-US" sz="20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2π/3</a:t>
                      </a:r>
                      <a:endParaRPr lang="zh-CN" altLang="en-US" sz="20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2π/3</a:t>
                      </a:r>
                      <a:endParaRPr lang="zh-CN" altLang="en-US" sz="20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6044636"/>
                  </a:ext>
                </a:extLst>
              </a:tr>
              <a:tr h="442250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Length (m)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1.8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1.8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1.4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</a:t>
                      </a:r>
                      <a:endParaRPr lang="zh-CN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7643365"/>
                  </a:ext>
                </a:extLst>
              </a:tr>
              <a:tr h="76388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Gradient at high power test bench(MV/m)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50</a:t>
                      </a:r>
                      <a:r>
                        <a:rPr lang="en-US" altLang="zh-CN" sz="2000" baseline="30000" dirty="0"/>
                        <a:t>[1]</a:t>
                      </a:r>
                      <a:endParaRPr lang="zh-CN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aseline="0" dirty="0"/>
                        <a:t>50.1</a:t>
                      </a:r>
                      <a:r>
                        <a:rPr lang="en-US" altLang="zh-CN" sz="2000" baseline="30000" dirty="0"/>
                        <a:t>[2]</a:t>
                      </a:r>
                      <a:endParaRPr lang="zh-CN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36</a:t>
                      </a:r>
                      <a:r>
                        <a:rPr lang="en-US" altLang="zh-CN" sz="2000" baseline="30000" dirty="0"/>
                        <a:t>[3]</a:t>
                      </a:r>
                      <a:endParaRPr lang="zh-CN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52</a:t>
                      </a:r>
                      <a:r>
                        <a:rPr lang="en-US" altLang="zh-CN" sz="2000" baseline="30000" dirty="0"/>
                        <a:t>[4] </a:t>
                      </a:r>
                      <a:endParaRPr lang="zh-CN" altLang="en-US" sz="20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3284038"/>
                  </a:ext>
                </a:extLst>
              </a:tr>
              <a:tr h="763887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Operating gradient with beam (MV/m)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41.7(maximum, private talk)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41.4</a:t>
                      </a:r>
                      <a:endParaRPr lang="zh-CN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36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28</a:t>
                      </a:r>
                      <a:endParaRPr lang="zh-CN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1861830"/>
                  </a:ext>
                </a:extLst>
              </a:tr>
            </a:tbl>
          </a:graphicData>
        </a:graphic>
      </p:graphicFrame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0A4DAACD-6D23-498D-AB20-F41E9E4F1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725470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The situation of </a:t>
            </a:r>
            <a:r>
              <a:rPr lang="en-US" altLang="zh-CN" dirty="0"/>
              <a:t>other labs</a:t>
            </a:r>
          </a:p>
          <a:p>
            <a:pPr lvl="1"/>
            <a:r>
              <a:rPr lang="en-US" altLang="zh-CN" dirty="0"/>
              <a:t>The maximum average gradient with beam is about 40MV/m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17D21BDB-B5A0-42B2-9370-705B32865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0905214" cy="501143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dirty="0"/>
              <a:t>The</a:t>
            </a:r>
            <a:r>
              <a:rPr lang="en-US" altLang="zh-CN" sz="2400" dirty="0"/>
              <a:t> R&amp;D of C-band accelerating structure at IHEP </a:t>
            </a:r>
          </a:p>
          <a:p>
            <a:pPr lvl="1"/>
            <a:r>
              <a:rPr lang="en-US" altLang="zh-CN" dirty="0"/>
              <a:t>The beam dynamics of </a:t>
            </a:r>
            <a:r>
              <a:rPr lang="en-US" altLang="zh-CN" dirty="0" err="1"/>
              <a:t>linac</a:t>
            </a:r>
            <a:r>
              <a:rPr lang="en-US" altLang="zh-CN" dirty="0"/>
              <a:t> based on this design</a:t>
            </a:r>
          </a:p>
          <a:p>
            <a:pPr lvl="1"/>
            <a:r>
              <a:rPr lang="en-US" altLang="zh-CN" dirty="0"/>
              <a:t>Constant </a:t>
            </a:r>
            <a:r>
              <a:rPr lang="en-US" altLang="zh-CN" dirty="0">
                <a:sym typeface="+mn-ea"/>
              </a:rPr>
              <a:t>gradient, 3π/4 mode, 1.8 meters long (Including mechanical length, Effective length is about 1.7m)</a:t>
            </a:r>
            <a:endParaRPr lang="en-US" altLang="zh-CN" dirty="0"/>
          </a:p>
          <a:p>
            <a:pPr lvl="2">
              <a:spcBef>
                <a:spcPts val="0"/>
              </a:spcBef>
            </a:pPr>
            <a:r>
              <a:rPr lang="en-US" altLang="zh-CN" sz="1800" dirty="0"/>
              <a:t>Round cavity shape</a:t>
            </a:r>
          </a:p>
          <a:p>
            <a:pPr lvl="2">
              <a:spcBef>
                <a:spcPts val="0"/>
              </a:spcBef>
            </a:pPr>
            <a:r>
              <a:rPr lang="en-US" altLang="zh-CN" sz="1800" dirty="0"/>
              <a:t>Racetrack symmetrical magnetic coupling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No high power test and beam testing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AF345AF4-CE7B-446F-BBB2-054F8B0B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C-band accelerating structure </a:t>
            </a:r>
            <a:endParaRPr lang="zh-CN" altLang="en-US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EAE3D0F-800A-44B7-84A4-8724BE6B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BC205A8-2192-43D4-83A8-AE96B6D1EBD1}"/>
              </a:ext>
            </a:extLst>
          </p:cNvPr>
          <p:cNvGrpSpPr/>
          <p:nvPr/>
        </p:nvGrpSpPr>
        <p:grpSpPr>
          <a:xfrm>
            <a:off x="1055439" y="3961840"/>
            <a:ext cx="10459375" cy="2279418"/>
            <a:chOff x="922761" y="3061733"/>
            <a:chExt cx="9831668" cy="227941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2BC88B2-5C72-4FBD-8A16-38B08E65C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2761" y="3061733"/>
              <a:ext cx="2663825" cy="126555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250D36C-0CFD-4C95-8A99-37E44F928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8844" y="3335306"/>
              <a:ext cx="4545585" cy="1752819"/>
            </a:xfrm>
            <a:prstGeom prst="rect">
              <a:avLst/>
            </a:prstGeom>
          </p:spPr>
        </p:pic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4CC471D-1583-4089-A04E-61CFB26AF72C}"/>
                </a:ext>
              </a:extLst>
            </p:cNvPr>
            <p:cNvGrpSpPr/>
            <p:nvPr/>
          </p:nvGrpSpPr>
          <p:grpSpPr>
            <a:xfrm>
              <a:off x="3948687" y="3357500"/>
              <a:ext cx="1946299" cy="1868558"/>
              <a:chOff x="7233577" y="3421845"/>
              <a:chExt cx="1946299" cy="1868558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969712D8-70E3-4605-AB29-77B873546B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33577" y="3421845"/>
                <a:ext cx="1712131" cy="1232958"/>
              </a:xfrm>
              <a:prstGeom prst="rect">
                <a:avLst/>
              </a:prstGeom>
            </p:spPr>
          </p:pic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C3648809-571F-4F9C-8884-FBBD70964814}"/>
                  </a:ext>
                </a:extLst>
              </p:cNvPr>
              <p:cNvSpPr txBox="1"/>
              <p:nvPr/>
            </p:nvSpPr>
            <p:spPr>
              <a:xfrm>
                <a:off x="7245730" y="4828738"/>
                <a:ext cx="1934146" cy="4616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1200" dirty="0"/>
                  <a:t>The deformation caused by temperature variation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FD32FF1-A0A5-401C-804D-F3102FE33D7C}"/>
                </a:ext>
              </a:extLst>
            </p:cNvPr>
            <p:cNvGrpSpPr/>
            <p:nvPr/>
          </p:nvGrpSpPr>
          <p:grpSpPr>
            <a:xfrm>
              <a:off x="971703" y="4132574"/>
              <a:ext cx="2663825" cy="1208577"/>
              <a:chOff x="1091451" y="2550773"/>
              <a:chExt cx="3118624" cy="1713589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9D310ABD-389B-434A-8B6A-BC29BFA91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1451" y="3060188"/>
                <a:ext cx="3118624" cy="1204174"/>
              </a:xfrm>
              <a:prstGeom prst="rect">
                <a:avLst/>
              </a:prstGeom>
            </p:spPr>
          </p:pic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1ED01636-1754-4390-9571-6DCBE9258162}"/>
                  </a:ext>
                </a:extLst>
              </p:cNvPr>
              <p:cNvSpPr txBox="1"/>
              <p:nvPr/>
            </p:nvSpPr>
            <p:spPr>
              <a:xfrm>
                <a:off x="1526693" y="2550773"/>
                <a:ext cx="1289459" cy="392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Cavity shape </a:t>
                </a:r>
                <a:endParaRPr lang="zh-CN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9812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17D21BDB-B5A0-42B2-9370-705B32865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5270376" cy="501143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dirty="0"/>
              <a:t>The design parameters between different lab</a:t>
            </a:r>
          </a:p>
          <a:p>
            <a:pPr lvl="1"/>
            <a:r>
              <a:rPr lang="en-US" altLang="zh-CN" dirty="0"/>
              <a:t>Mode :</a:t>
            </a:r>
            <a:r>
              <a:rPr lang="en-US" altLang="zh-CN" sz="2000" kern="100" dirty="0">
                <a:solidFill>
                  <a:schemeClr val="tx1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3π/4, 2π/3, 4π/5</a:t>
            </a:r>
            <a:endParaRPr lang="en-US" altLang="zh-CN" dirty="0"/>
          </a:p>
          <a:p>
            <a:pPr lvl="1"/>
            <a:r>
              <a:rPr lang="en-US" altLang="zh-CN" dirty="0"/>
              <a:t>Length</a:t>
            </a:r>
          </a:p>
          <a:p>
            <a:pPr lvl="1"/>
            <a:r>
              <a:rPr lang="en-US" altLang="zh-CN" dirty="0"/>
              <a:t>Disc thickness</a:t>
            </a:r>
          </a:p>
          <a:p>
            <a:r>
              <a:rPr lang="en-US" altLang="zh-CN" dirty="0"/>
              <a:t>Though the phase advance is deferent, the other key parameters is similar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AF345AF4-CE7B-446F-BBB2-054F8B0B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C-band accelerating structure </a:t>
            </a:r>
            <a:endParaRPr lang="zh-CN" altLang="en-US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EAE3D0F-800A-44B7-84A4-8724BE6B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xmlns="" id="{6413CB08-5A54-4642-A534-D82172F74853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43501469"/>
              </p:ext>
            </p:extLst>
          </p:nvPr>
        </p:nvGraphicFramePr>
        <p:xfrm>
          <a:off x="5703576" y="1340771"/>
          <a:ext cx="5878823" cy="4785393"/>
        </p:xfrm>
        <a:graphic>
          <a:graphicData uri="http://schemas.openxmlformats.org/drawingml/2006/table">
            <a:tbl>
              <a:tblPr/>
              <a:tblGrid>
                <a:gridCol w="20877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36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3685">
                  <a:extLst>
                    <a:ext uri="{9D8B030D-6E8A-4147-A177-3AD203B41FA5}">
                      <a16:colId xmlns:a16="http://schemas.microsoft.com/office/drawing/2014/main" xmlns="" val="1712117728"/>
                    </a:ext>
                  </a:extLst>
                </a:gridCol>
                <a:gridCol w="1263685">
                  <a:extLst>
                    <a:ext uri="{9D8B030D-6E8A-4147-A177-3AD203B41FA5}">
                      <a16:colId xmlns:a16="http://schemas.microsoft.com/office/drawing/2014/main" xmlns="" val="907360929"/>
                    </a:ext>
                  </a:extLst>
                </a:gridCol>
              </a:tblGrid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IHEP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Spring8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SINAP</a:t>
                      </a:r>
                      <a:r>
                        <a:rPr lang="en-US" altLang="zh-CN" sz="1200" kern="100" baseline="30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altLang="en-US" sz="1200" kern="100" baseline="300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8387864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Frequency: f</a:t>
                      </a:r>
                      <a:r>
                        <a:rPr 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（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MHz</a:t>
                      </a:r>
                      <a:r>
                        <a:rPr 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） 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58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No.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Cells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87+2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100 regular cells +2 coupler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89+2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Phase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advance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3π/4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2π/3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4π/5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length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(m)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1.784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Length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d 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  <a:endParaRPr lang="zh-CN" altLang="zh-CN" sz="1200" kern="100" dirty="0">
                        <a:latin typeface="Times New Roman" panose="02020603050405020304"/>
                        <a:ea typeface="+mn-ea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19.675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17.495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20.994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Disk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thickness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t (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mm)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4.5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a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perture: 2a 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14.04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15.938~12.107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diameter : 2b 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(mm)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45.6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43.196~41.869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-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58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Shunt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impedance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(average)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Rs (MΩ/m)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66.05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66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62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58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Quality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Q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11358~11186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9300/8900(measured)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10470</a:t>
                      </a:r>
                      <a:endParaRPr lang="zh-CN" altLang="en-US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Group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velocity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Vg/c (%)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2.8% ~ 0.96%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2.3%(average)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1.7%(average)</a:t>
                      </a:r>
                      <a:endParaRPr lang="en-US" altLang="zh-CN" sz="1200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Filling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time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</a:t>
                      </a:r>
                      <a:r>
                        <a:rPr lang="en-US" sz="12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</a:t>
                      </a:r>
                      <a:r>
                        <a:rPr lang="en-US" sz="1200" kern="100" baseline="-250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(ns)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350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290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330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Attenuation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τ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0.56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0.59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0.585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Epeak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/E0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2.57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13928423"/>
                  </a:ext>
                </a:extLst>
              </a:tr>
            </a:tbl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A467F2E-CF7F-4F04-9E1A-3F274BF1F26D}"/>
              </a:ext>
            </a:extLst>
          </p:cNvPr>
          <p:cNvSpPr txBox="1"/>
          <p:nvPr/>
        </p:nvSpPr>
        <p:spPr>
          <a:xfrm>
            <a:off x="666712" y="6234074"/>
            <a:ext cx="70134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/>
              <a:t>1. W. Fang, et al. THE C-BAND TRAVELING-WAVE ACCELERATING STRUCTURE FOR COMPACT XFEL AT SINAP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65492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B57FD558-1295-4248-90C3-9CAB5B508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524162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>
                <a:sym typeface="+mn-ea"/>
              </a:rPr>
              <a:t>model selection</a:t>
            </a:r>
            <a:r>
              <a:rPr lang="en-US" altLang="zh-CN" dirty="0"/>
              <a:t> of the pulse compressor(PC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SLAC </a:t>
            </a:r>
            <a:r>
              <a:rPr lang="en-US" altLang="zh-CN" dirty="0"/>
              <a:t>type (Two cavities)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BOC type</a:t>
            </a:r>
          </a:p>
          <a:p>
            <a:pPr lvl="1"/>
            <a:r>
              <a:rPr lang="en-US" altLang="zh-CN" dirty="0" smtClean="0"/>
              <a:t>Spherical </a:t>
            </a:r>
            <a:r>
              <a:rPr lang="en-US" altLang="zh-CN" dirty="0" smtClean="0"/>
              <a:t>type</a:t>
            </a:r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No </a:t>
            </a:r>
            <a:r>
              <a:rPr lang="en-US" altLang="zh-CN" b="1" dirty="0">
                <a:solidFill>
                  <a:srgbClr val="FF0000"/>
                </a:solidFill>
              </a:rPr>
              <a:t>direct </a:t>
            </a:r>
            <a:r>
              <a:rPr lang="en-US" altLang="zh-CN" b="1" dirty="0" smtClean="0">
                <a:solidFill>
                  <a:srgbClr val="FF0000"/>
                </a:solidFill>
              </a:rPr>
              <a:t>experience for us</a:t>
            </a:r>
            <a:endParaRPr lang="en-US" altLang="zh-CN" b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D3D3F00D-9ECD-41DD-9B84-7C0919110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C-band RF system-</a:t>
            </a: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what EDR can do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E8A9081-E1D2-41D8-8240-2785CAB4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8E36E08-EE2E-4E25-90EB-0576B23C2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0687" y="3096748"/>
            <a:ext cx="1985534" cy="194396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DD802D4-04AD-4B61-A673-580195F91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59" y="3145072"/>
            <a:ext cx="2800584" cy="189564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28A704F-E79F-4E3B-AFC9-FC429FCAA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808" y="3096748"/>
            <a:ext cx="2657096" cy="194396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88FA920-8FF7-4100-96CD-274878630BC1}"/>
              </a:ext>
            </a:extLst>
          </p:cNvPr>
          <p:cNvGrpSpPr/>
          <p:nvPr/>
        </p:nvGrpSpPr>
        <p:grpSpPr>
          <a:xfrm>
            <a:off x="9059586" y="3145073"/>
            <a:ext cx="2439236" cy="2232073"/>
            <a:chOff x="6739134" y="1864776"/>
            <a:chExt cx="2138123" cy="2893878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B5374EE4-3994-4D99-A75F-B9B255028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8350" y="1864776"/>
              <a:ext cx="1742121" cy="2591317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A2C9EA08-EE70-4FE0-AAFE-4173BA9601F5}"/>
                </a:ext>
              </a:extLst>
            </p:cNvPr>
            <p:cNvSpPr/>
            <p:nvPr/>
          </p:nvSpPr>
          <p:spPr>
            <a:xfrm>
              <a:off x="6739134" y="4411320"/>
              <a:ext cx="2138123" cy="3473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/>
                <a:t>Spherical </a:t>
              </a:r>
              <a:r>
                <a:rPr lang="en-US" altLang="zh-CN" sz="1600" dirty="0" smtClean="0"/>
                <a:t>PC</a:t>
              </a:r>
              <a:r>
                <a:rPr lang="zh-CN" altLang="en-US" sz="1600" dirty="0" smtClean="0"/>
                <a:t>（</a:t>
              </a:r>
              <a:r>
                <a:rPr lang="en-US" altLang="zh-CN" sz="1600" dirty="0" err="1"/>
                <a:t>Xband</a:t>
              </a:r>
              <a:r>
                <a:rPr lang="en-US" altLang="zh-CN" sz="1600" dirty="0"/>
                <a:t> of SLAC</a:t>
              </a:r>
              <a:r>
                <a:rPr lang="zh-CN" altLang="en-US" sz="1600" dirty="0"/>
                <a:t>）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EDFA1ED-3686-446C-B2E5-E4C57D1D90D3}"/>
              </a:ext>
            </a:extLst>
          </p:cNvPr>
          <p:cNvSpPr/>
          <p:nvPr/>
        </p:nvSpPr>
        <p:spPr>
          <a:xfrm>
            <a:off x="6995006" y="5102459"/>
            <a:ext cx="17125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PSI </a:t>
            </a:r>
            <a:r>
              <a:rPr lang="en-US" altLang="zh-CN" dirty="0" smtClean="0"/>
              <a:t>BOC type PC 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C85553F-A647-435B-99CA-6EC5BCD0895B}"/>
              </a:ext>
            </a:extLst>
          </p:cNvPr>
          <p:cNvSpPr/>
          <p:nvPr/>
        </p:nvSpPr>
        <p:spPr>
          <a:xfrm>
            <a:off x="4372357" y="5099376"/>
            <a:ext cx="1792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SACLA C-band </a:t>
            </a:r>
            <a:r>
              <a:rPr lang="en-US" altLang="zh-CN" dirty="0" smtClean="0"/>
              <a:t>PC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0B14B0F-C01F-458A-BF00-53354BF38FAA}"/>
              </a:ext>
            </a:extLst>
          </p:cNvPr>
          <p:cNvSpPr/>
          <p:nvPr/>
        </p:nvSpPr>
        <p:spPr>
          <a:xfrm>
            <a:off x="1380390" y="5143778"/>
            <a:ext cx="1614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Two cavities PC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2839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B57FD558-1295-4248-90C3-9CAB5B508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604" y="1144807"/>
            <a:ext cx="7142584" cy="5011434"/>
          </a:xfrm>
        </p:spPr>
        <p:txBody>
          <a:bodyPr/>
          <a:lstStyle/>
          <a:p>
            <a:r>
              <a:rPr lang="en-US" altLang="zh-CN" dirty="0" smtClean="0"/>
              <a:t>This is a high power test bench of Spring-8 before </a:t>
            </a:r>
            <a:r>
              <a:rPr lang="en-US" altLang="zh-CN" dirty="0"/>
              <a:t>their </a:t>
            </a:r>
            <a:r>
              <a:rPr lang="en-US" altLang="zh-CN" dirty="0" smtClean="0"/>
              <a:t>mass-production</a:t>
            </a:r>
          </a:p>
          <a:p>
            <a:r>
              <a:rPr lang="en-US" altLang="zh-CN" dirty="0" smtClean="0"/>
              <a:t>We </a:t>
            </a:r>
            <a:r>
              <a:rPr lang="en-US" altLang="zh-CN" dirty="0"/>
              <a:t>hope we can establish the C-band test </a:t>
            </a:r>
            <a:r>
              <a:rPr lang="en-US" altLang="zh-CN" dirty="0" smtClean="0"/>
              <a:t>bench and test the components. </a:t>
            </a:r>
            <a:r>
              <a:rPr lang="en-US" altLang="zh-CN" dirty="0"/>
              <a:t>With pulsed compressor, waveguides, directional couplers, </a:t>
            </a:r>
            <a:r>
              <a:rPr lang="en-US" altLang="zh-CN" dirty="0" smtClean="0"/>
              <a:t>loads, </a:t>
            </a:r>
            <a:r>
              <a:rPr lang="en-US" altLang="zh-CN" dirty="0"/>
              <a:t>bend and straight waveguides, etc</a:t>
            </a:r>
            <a:r>
              <a:rPr lang="en-US" altLang="zh-CN" dirty="0" smtClean="0"/>
              <a:t>. 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/>
              <a:t>It is a complete </a:t>
            </a:r>
            <a:r>
              <a:rPr lang="en-US" altLang="zh-CN" dirty="0" smtClean="0"/>
              <a:t>unit and should cooperation </a:t>
            </a:r>
            <a:r>
              <a:rPr lang="en-US" altLang="zh-CN" dirty="0"/>
              <a:t>with </a:t>
            </a:r>
            <a:r>
              <a:rPr lang="en-US" altLang="zh-CN" dirty="0" smtClean="0"/>
              <a:t>C-band power source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D3D3F00D-9ECD-41DD-9B84-7C0919110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C-band RF system-</a:t>
            </a: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what EDR can do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E8A9081-E1D2-41D8-8240-2785CAB4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00" y="3650524"/>
            <a:ext cx="3376459" cy="268846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896" y="4291454"/>
            <a:ext cx="3647001" cy="225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0106" y="1073298"/>
            <a:ext cx="3052529" cy="23056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60253">
            <a:off x="7229207" y="2431702"/>
            <a:ext cx="5054412" cy="54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07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C835F151-D1BD-4052-AA55-1E5A2D4CB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The total cavity voltage requirement is 2.5MV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>
                <a:cs typeface="Arial" panose="020B0604020202020204" pitchFamily="34" charset="0"/>
              </a:rPr>
              <a:t>5 cell cavity aperture is decided by impedance</a:t>
            </a:r>
            <a:r>
              <a:rPr lang="zh-CN" altLang="en-US" sz="2000" dirty="0">
                <a:cs typeface="Arial" panose="020B0604020202020204" pitchFamily="34" charset="0"/>
              </a:rPr>
              <a:t>、</a:t>
            </a:r>
            <a:r>
              <a:rPr lang="en-US" altLang="zh-CN" sz="2000" dirty="0">
                <a:cs typeface="Arial" panose="020B0604020202020204" pitchFamily="34" charset="0"/>
              </a:rPr>
              <a:t>HOM  and instability threshold   </a:t>
            </a:r>
          </a:p>
          <a:p>
            <a:pPr lvl="1">
              <a:spcBef>
                <a:spcPts val="600"/>
              </a:spcBef>
            </a:pPr>
            <a:r>
              <a:rPr lang="en-GB" altLang="zh-CN" dirty="0">
                <a:cs typeface="Arial" panose="020B0604020202020204" pitchFamily="34" charset="0"/>
              </a:rPr>
              <a:t>Taking into account the simulation results for impedance threshold and HOM power, the 5-cell cavity with a 90 mm aperture is considered the best choice</a:t>
            </a:r>
            <a:endParaRPr lang="zh-CN" altLang="en-US" dirty="0"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zh-CN" altLang="en-US" sz="2000" dirty="0">
              <a:cs typeface="Arial" panose="020B0604020202020204" pitchFamily="34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EC392F0-1C01-4497-B206-99A4B5052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Damping Ring RF cavity-</a:t>
            </a:r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TDR</a:t>
            </a:r>
            <a:r>
              <a:rPr lang="zh-CN" altLang="en-US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completed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C75F6BC-23CC-4966-8334-8BCEFC5A0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B81B7FD-73D6-4B91-849C-22A774AFE0CA}"/>
              </a:ext>
            </a:extLst>
          </p:cNvPr>
          <p:cNvSpPr txBox="1"/>
          <p:nvPr/>
        </p:nvSpPr>
        <p:spPr>
          <a:xfrm>
            <a:off x="9521795" y="611396"/>
            <a:ext cx="264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D. Wang,  Y.D. Liu, X.H. Cui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9CB9FE9-B554-4017-8ABE-6A8D78AAB4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0016" y="3075430"/>
            <a:ext cx="5087572" cy="28018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DF6DEFE-4F22-49AC-9DA3-3633ACC1D4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12" y="3126201"/>
            <a:ext cx="4698876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7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3392" y="1049656"/>
            <a:ext cx="6505880" cy="2699385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lang="en-US" altLang="zh-CN" dirty="0"/>
              <a:t>The design of the 650MHz 5 cell cavity finished</a:t>
            </a:r>
          </a:p>
          <a:p>
            <a:pPr lvl="1">
              <a:lnSpc>
                <a:spcPts val="2000"/>
              </a:lnSpc>
            </a:pPr>
            <a:r>
              <a:rPr lang="en-US" altLang="zh-CN" sz="2055" dirty="0"/>
              <a:t>RF cavity design</a:t>
            </a:r>
          </a:p>
          <a:p>
            <a:pPr lvl="1">
              <a:lnSpc>
                <a:spcPts val="2000"/>
              </a:lnSpc>
            </a:pPr>
            <a:r>
              <a:rPr lang="en-US" altLang="zh-CN" sz="2055" dirty="0"/>
              <a:t>Input coupler and doorknob design</a:t>
            </a:r>
          </a:p>
          <a:p>
            <a:pPr lvl="1">
              <a:lnSpc>
                <a:spcPts val="2000"/>
              </a:lnSpc>
            </a:pPr>
            <a:r>
              <a:rPr lang="en-US" altLang="zh-CN" sz="2050" dirty="0"/>
              <a:t>Vacuum design</a:t>
            </a:r>
          </a:p>
          <a:p>
            <a:pPr lvl="1">
              <a:lnSpc>
                <a:spcPts val="2000"/>
              </a:lnSpc>
            </a:pPr>
            <a:r>
              <a:rPr lang="en-US" altLang="zh-CN" dirty="0">
                <a:sym typeface="+mn-ea"/>
              </a:rPr>
              <a:t>Mechanical design</a:t>
            </a:r>
            <a:endParaRPr lang="en-US" altLang="zh-CN" sz="2050" dirty="0"/>
          </a:p>
          <a:p>
            <a:pPr lvl="1">
              <a:lnSpc>
                <a:spcPts val="2000"/>
              </a:lnSpc>
            </a:pPr>
            <a:endParaRPr lang="en-US" altLang="zh-CN" sz="2055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Damping Ring RF cavity-TDR</a:t>
            </a:r>
            <a:r>
              <a:rPr lang="zh-CN" altLang="en-US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completed</a:t>
            </a:r>
            <a:endParaRPr lang="en-US" altLang="zh-CN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5" r:id="rId4" imgW="914400" imgH="215900" progId="Equation.KSEE3">
                  <p:embed/>
                </p:oleObj>
              </mc:Choice>
              <mc:Fallback>
                <p:oleObj r:id="rId4" imgW="914400" imgH="215900" progId="Equation.KSEE3">
                  <p:embed/>
                  <p:pic>
                    <p:nvPicPr>
                      <p:cNvPr id="4" name="对象 3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4233C68-4390-4FA1-A49B-3A4968F665C9}"/>
              </a:ext>
            </a:extLst>
          </p:cNvPr>
          <p:cNvGrpSpPr/>
          <p:nvPr/>
        </p:nvGrpSpPr>
        <p:grpSpPr>
          <a:xfrm>
            <a:off x="981233" y="5191150"/>
            <a:ext cx="3461779" cy="1373109"/>
            <a:chOff x="278130" y="3429000"/>
            <a:chExt cx="4087934" cy="191044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130" y="3429000"/>
              <a:ext cx="1955165" cy="155125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0620" y="3452177"/>
              <a:ext cx="1664335" cy="140512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52354" y="4825583"/>
              <a:ext cx="3913710" cy="513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Electromagnetic field distribution</a:t>
              </a:r>
              <a:endParaRPr lang="zh-CN" altLang="en-US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6C19E34-8EA7-4125-8B4A-DF89F16C0C1F}"/>
              </a:ext>
            </a:extLst>
          </p:cNvPr>
          <p:cNvGrpSpPr/>
          <p:nvPr/>
        </p:nvGrpSpPr>
        <p:grpSpPr>
          <a:xfrm>
            <a:off x="8200770" y="4593480"/>
            <a:ext cx="3044727" cy="1796287"/>
            <a:chOff x="1613" y="6507"/>
            <a:chExt cx="5376" cy="355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6B1378F4-5DDD-41E9-9FB8-9874306B1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3" y="6507"/>
              <a:ext cx="5019" cy="2755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660FB68-B4F0-4EE1-BF08-752C233B30A7}"/>
                </a:ext>
              </a:extLst>
            </p:cNvPr>
            <p:cNvSpPr txBox="1"/>
            <p:nvPr/>
          </p:nvSpPr>
          <p:spPr>
            <a:xfrm>
              <a:off x="2146" y="9179"/>
              <a:ext cx="4843" cy="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Ion pump distribution</a:t>
              </a: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C1036F4-C671-46B4-81CD-6D3EDFACB6CF}"/>
              </a:ext>
            </a:extLst>
          </p:cNvPr>
          <p:cNvSpPr/>
          <p:nvPr/>
        </p:nvSpPr>
        <p:spPr>
          <a:xfrm>
            <a:off x="4645201" y="6020435"/>
            <a:ext cx="2806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>
                <a:sym typeface="+mn-ea"/>
              </a:rPr>
              <a:t>Mechanical design</a:t>
            </a:r>
            <a:endParaRPr lang="en-US" altLang="zh-CN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3C257EB-C00E-484A-8CFA-AD37CB23001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21" y="3106661"/>
            <a:ext cx="3167138" cy="182118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722F810-61DF-476E-AAED-6FF7D0901491}"/>
              </a:ext>
            </a:extLst>
          </p:cNvPr>
          <p:cNvGrpSpPr/>
          <p:nvPr/>
        </p:nvGrpSpPr>
        <p:grpSpPr>
          <a:xfrm>
            <a:off x="4470653" y="4056272"/>
            <a:ext cx="2658619" cy="1970928"/>
            <a:chOff x="1901725" y="3422951"/>
            <a:chExt cx="2709777" cy="3387081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20C8E4A1-332A-45D7-B770-0CB02E4E254B}"/>
                </a:ext>
              </a:extLst>
            </p:cNvPr>
            <p:cNvGrpSpPr/>
            <p:nvPr/>
          </p:nvGrpSpPr>
          <p:grpSpPr>
            <a:xfrm>
              <a:off x="2299511" y="5283668"/>
              <a:ext cx="2263730" cy="1526364"/>
              <a:chOff x="3754" y="7678"/>
              <a:chExt cx="4342" cy="3033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1D856A57-F837-4CF1-967C-C21A6A21B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54" y="7678"/>
                <a:ext cx="4342" cy="2013"/>
              </a:xfrm>
              <a:prstGeom prst="rect">
                <a:avLst/>
              </a:prstGeom>
            </p:spPr>
          </p:pic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2C5BB14D-1CBA-40F6-9322-89F9F932A807}"/>
                  </a:ext>
                </a:extLst>
              </p:cNvPr>
              <p:cNvSpPr txBox="1"/>
              <p:nvPr/>
            </p:nvSpPr>
            <p:spPr>
              <a:xfrm>
                <a:off x="5353" y="9690"/>
                <a:ext cx="1630" cy="1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 dirty="0">
                    <a:solidFill>
                      <a:schemeClr val="tx1"/>
                    </a:solidFill>
                  </a:rPr>
                  <a:t>Cavity</a:t>
                </a: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0152889F-D9FC-4AD2-B5A4-FC0723DFB4DE}"/>
                </a:ext>
              </a:extLst>
            </p:cNvPr>
            <p:cNvGrpSpPr/>
            <p:nvPr/>
          </p:nvGrpSpPr>
          <p:grpSpPr>
            <a:xfrm>
              <a:off x="1901725" y="3422951"/>
              <a:ext cx="1536324" cy="1459839"/>
              <a:chOff x="2010" y="3632"/>
              <a:chExt cx="2892" cy="3369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EDD81BA5-869A-4FDC-B7CC-41AA169DEE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10" y="3632"/>
                <a:ext cx="2892" cy="2033"/>
              </a:xfrm>
              <a:prstGeom prst="rect">
                <a:avLst/>
              </a:prstGeom>
            </p:spPr>
          </p:pic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ED15E621-7662-45F1-AE91-4C8028D0C2EA}"/>
                  </a:ext>
                </a:extLst>
              </p:cNvPr>
              <p:cNvSpPr txBox="1"/>
              <p:nvPr/>
            </p:nvSpPr>
            <p:spPr>
              <a:xfrm>
                <a:off x="2778" y="5815"/>
                <a:ext cx="1780" cy="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>
                    <a:solidFill>
                      <a:schemeClr val="tx1"/>
                    </a:solidFill>
                  </a:rPr>
                  <a:t>Tunner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069141B1-BAF0-4D89-8EAE-5A642851F6B8}"/>
                </a:ext>
              </a:extLst>
            </p:cNvPr>
            <p:cNvGrpSpPr/>
            <p:nvPr/>
          </p:nvGrpSpPr>
          <p:grpSpPr>
            <a:xfrm>
              <a:off x="3673793" y="3506393"/>
              <a:ext cx="937709" cy="1630673"/>
              <a:chOff x="6257" y="3589"/>
              <a:chExt cx="2636" cy="5730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78219D6C-946B-4C77-878F-93F212F780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257" y="3589"/>
                <a:ext cx="2508" cy="3318"/>
              </a:xfrm>
              <a:prstGeom prst="rect">
                <a:avLst/>
              </a:prstGeom>
            </p:spPr>
          </p:pic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BF7E2FC2-4F34-445D-8521-EB0CBDA24A9F}"/>
                  </a:ext>
                </a:extLst>
              </p:cNvPr>
              <p:cNvSpPr txBox="1"/>
              <p:nvPr/>
            </p:nvSpPr>
            <p:spPr>
              <a:xfrm>
                <a:off x="6736" y="7513"/>
                <a:ext cx="2157" cy="1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>
                    <a:solidFill>
                      <a:schemeClr val="tx1"/>
                    </a:solidFill>
                  </a:rPr>
                  <a:t>Coupler </a:t>
                </a:r>
              </a:p>
            </p:txBody>
          </p:sp>
        </p:grpSp>
      </p:grpSp>
      <p:graphicFrame>
        <p:nvGraphicFramePr>
          <p:cNvPr id="32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215283"/>
              </p:ext>
            </p:extLst>
          </p:nvPr>
        </p:nvGraphicFramePr>
        <p:xfrm>
          <a:off x="7439942" y="1068772"/>
          <a:ext cx="4379698" cy="3169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21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60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15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Unit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Value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748" marR="5174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Beam tube aperture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mm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90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Cell length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mm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5*230.61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748" marR="5174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sym typeface="Symbol" panose="05050102010706020507" pitchFamily="18" charset="2"/>
                        </a:rPr>
                        <a:t></a:t>
                      </a:r>
                      <a:r>
                        <a:rPr lang="en-US" sz="1600" kern="100" dirty="0">
                          <a:effectLst/>
                        </a:rPr>
                        <a:t>-mode frequency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MHz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650.0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Q0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31633</a:t>
                      </a:r>
                      <a:endParaRPr lang="zh-CN" sz="160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Shunt impedance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</a:t>
                      </a:r>
                      <a:r>
                        <a:rPr lang="zh-CN" sz="1600" kern="100" dirty="0">
                          <a:effectLst/>
                        </a:rPr>
                        <a:t>Ω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32.4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R/Q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100" dirty="0" smtClean="0">
                          <a:effectLst/>
                        </a:rPr>
                        <a:t>Ω</a:t>
                      </a:r>
                      <a:endParaRPr lang="zh-CN" altLang="zh-CN" sz="1600" kern="1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1023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678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Accelerating </a:t>
                      </a:r>
                      <a:r>
                        <a:rPr lang="en-US" sz="1600" kern="100" dirty="0" smtClean="0">
                          <a:effectLst/>
                        </a:rPr>
                        <a:t>voltage per</a:t>
                      </a:r>
                      <a:r>
                        <a:rPr lang="en-US" sz="1600" kern="100" baseline="0" dirty="0" smtClean="0">
                          <a:effectLst/>
                        </a:rPr>
                        <a:t> cavity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MV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1.25</a:t>
                      </a:r>
                      <a:r>
                        <a:rPr lang="en-US" sz="1600" kern="100" baseline="0" dirty="0" smtClean="0">
                          <a:effectLst/>
                        </a:rPr>
                        <a:t> 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Accelerating </a:t>
                      </a:r>
                      <a:r>
                        <a:rPr lang="en-US" sz="1600" kern="100" dirty="0" smtClean="0">
                          <a:effectLst/>
                        </a:rPr>
                        <a:t>gradient E0</a:t>
                      </a:r>
                      <a:endParaRPr lang="zh-CN" sz="16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MV/m</a:t>
                      </a:r>
                      <a:endParaRPr lang="zh-CN" sz="1600" kern="1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1.08 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039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Esmax</a:t>
                      </a:r>
                      <a:r>
                        <a:rPr lang="en-US" altLang="zh-CN" sz="16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/E0</a:t>
                      </a:r>
                      <a:endParaRPr lang="zh-CN" altLang="zh-CN" sz="16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4.62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4678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</a:rPr>
                        <a:t>Dissipated cavity </a:t>
                      </a:r>
                      <a:r>
                        <a:rPr lang="en-US" sz="1600" kern="100" dirty="0" smtClean="0">
                          <a:effectLst/>
                        </a:rPr>
                        <a:t>power (</a:t>
                      </a:r>
                      <a:r>
                        <a:rPr lang="en-US" altLang="zh-CN" sz="1600" kern="100" dirty="0" smtClean="0">
                          <a:effectLst/>
                        </a:rPr>
                        <a:t>20% margin</a:t>
                      </a:r>
                      <a:r>
                        <a:rPr lang="en-US" altLang="zh-CN" sz="1600" kern="100" dirty="0">
                          <a:effectLst/>
                        </a:rPr>
                        <a:t>)</a:t>
                      </a:r>
                      <a:endParaRPr lang="zh-CN" altLang="zh-CN" sz="1600" b="1" kern="1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kW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58 (84</a:t>
                      </a:r>
                      <a:r>
                        <a:rPr lang="en-US" altLang="zh-CN" sz="1600" kern="100" baseline="0" dirty="0" smtClean="0">
                          <a:effectLst/>
                        </a:rPr>
                        <a:t>*</a:t>
                      </a:r>
                      <a:r>
                        <a:rPr lang="en-US" sz="1600" kern="100" dirty="0" smtClean="0">
                          <a:effectLst/>
                        </a:rPr>
                        <a:t>)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F6712AA9-C75F-45B0-8746-867E58B7C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0972800" cy="5241620"/>
          </a:xfrm>
        </p:spPr>
        <p:txBody>
          <a:bodyPr/>
          <a:lstStyle/>
          <a:p>
            <a:r>
              <a:rPr lang="en-US" altLang="zh-CN" dirty="0"/>
              <a:t>Further optimize the 5 cell cavity design</a:t>
            </a:r>
          </a:p>
          <a:p>
            <a:r>
              <a:rPr lang="en-US" altLang="zh-CN" dirty="0"/>
              <a:t>If possible, we hope have fund to process the DR normal conducting 5 cell cavity. And finished the cold test of the cavity</a:t>
            </a:r>
          </a:p>
          <a:p>
            <a:r>
              <a:rPr lang="en-US" altLang="zh-CN" dirty="0"/>
              <a:t>After the machining of the cavity completed, use PAPS (a test bench of IHEP at </a:t>
            </a:r>
            <a:r>
              <a:rPr lang="en-US" altLang="zh-CN" dirty="0" err="1"/>
              <a:t>Huairou</a:t>
            </a:r>
            <a:r>
              <a:rPr lang="en-US" altLang="zh-CN" dirty="0"/>
              <a:t>) test bench to do the high-power test of the DR normal conducting 5 cell cavity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0CE039FD-65A3-4FD8-A53C-785F249D7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Damping Ring RF cavity-what EDR can do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575B442-8F63-4806-943F-C24B594F9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2D89672-FB8A-4A68-BE0B-FD4A165FEFC0}"/>
              </a:ext>
            </a:extLst>
          </p:cNvPr>
          <p:cNvGrpSpPr/>
          <p:nvPr/>
        </p:nvGrpSpPr>
        <p:grpSpPr>
          <a:xfrm>
            <a:off x="1919536" y="3875873"/>
            <a:ext cx="3528392" cy="2845603"/>
            <a:chOff x="6665155" y="4499527"/>
            <a:chExt cx="2178135" cy="1895600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7062E730-3B5F-44C9-80C7-66F2D80C2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5155" y="4499527"/>
              <a:ext cx="2178135" cy="1652485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22371598-E26A-4B5F-BFD2-24EF95ABE457}"/>
                </a:ext>
              </a:extLst>
            </p:cNvPr>
            <p:cNvSpPr/>
            <p:nvPr/>
          </p:nvSpPr>
          <p:spPr>
            <a:xfrm>
              <a:off x="6806098" y="6115057"/>
              <a:ext cx="1857241" cy="280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altLang="zh-CN" dirty="0">
                  <a:sym typeface="+mn-ea"/>
                </a:rPr>
                <a:t>Mechanical design</a:t>
              </a:r>
              <a:endParaRPr lang="en-US" altLang="zh-CN" dirty="0"/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8AF33F7-3CF1-4B08-A4E6-BEC5C36ECDF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0" y="3683993"/>
            <a:ext cx="3816424" cy="295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3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Content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35360" y="1412776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Introduction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Physical design of </a:t>
            </a:r>
            <a:r>
              <a:rPr lang="en-US" altLang="zh-CN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Source &amp;RF system of </a:t>
            </a:r>
            <a:r>
              <a:rPr lang="en-US" altLang="zh-CN" b="1" dirty="0" err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L</a:t>
            </a:r>
            <a:r>
              <a:rPr lang="en-US" altLang="zh-CN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inac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R&amp;D of 5 cell normal conducting </a:t>
            </a: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cavity of DR </a:t>
            </a:r>
            <a:endParaRPr lang="en-US" altLang="zh-CN" b="1" dirty="0" smtClean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LLRF &amp;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Phase reference line </a:t>
            </a: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of </a:t>
            </a:r>
            <a:r>
              <a:rPr lang="en-US" altLang="zh-CN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Linac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Summary 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6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78"/>
    </mc:Choice>
    <mc:Fallback xmlns="">
      <p:transition spd="slow" advTm="573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sz="2000" dirty="0" smtClean="0">
                <a:latin typeface="+mn-lt"/>
              </a:rPr>
              <a:t>The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MTCA </a:t>
            </a:r>
            <a:r>
              <a:rPr lang="en-US" altLang="zh-CN" sz="2000" dirty="0">
                <a:solidFill>
                  <a:srgbClr val="000000"/>
                </a:solidFill>
                <a:latin typeface="+mn-lt"/>
              </a:rPr>
              <a:t>LLRF system with a down-conversion architecture covering a frequency range of 500MHz to 6GHz has been successfully developed and applied to HEPS LINAC and BEPCII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LINAC</a:t>
            </a:r>
          </a:p>
          <a:p>
            <a:pPr>
              <a:spcAft>
                <a:spcPts val="600"/>
              </a:spcAft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Further </a:t>
            </a:r>
            <a:r>
              <a:rPr lang="en-US" altLang="zh-CN" sz="2000" dirty="0">
                <a:solidFill>
                  <a:srgbClr val="000000"/>
                </a:solidFill>
                <a:latin typeface="+mn-lt"/>
              </a:rPr>
              <a:t>research is required to enhance control precision of the S-band and C-band LLRF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system</a:t>
            </a:r>
          </a:p>
          <a:p>
            <a:pPr lvl="1">
              <a:spcBef>
                <a:spcPts val="0"/>
              </a:spcBef>
            </a:pP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Develop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the low noise frequency synthesizer covering the S-band and C-band. The module is designed to be integrated into 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the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MTCA chassis, make system more compact, improves 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reliability</a:t>
            </a:r>
          </a:p>
          <a:p>
            <a:pPr lvl="1">
              <a:spcBef>
                <a:spcPts val="0"/>
              </a:spcBef>
            </a:pP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Develop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a phase drift compensation system to deal with the component temperature related phase drift of RF signals, technologies such as time-division multiplexing and pilot tone will be 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used</a:t>
            </a:r>
            <a:endParaRPr lang="zh-CN" altLang="en-US" sz="1800" dirty="0">
              <a:latin typeface="+mn-lt"/>
            </a:endParaRPr>
          </a:p>
          <a:p>
            <a:endParaRPr lang="zh-CN" altLang="en-US" dirty="0">
              <a:latin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Low Level RF for </a:t>
            </a:r>
            <a:r>
              <a:rPr lang="en-US" altLang="zh-CN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linac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59064" y="6182577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40AF975-C15A-4F69-AE03-0BD6BA20D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63" t="7384" r="6823" b="4793"/>
          <a:stretch/>
        </p:blipFill>
        <p:spPr>
          <a:xfrm>
            <a:off x="867484" y="3903170"/>
            <a:ext cx="1639133" cy="22401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0785C51-C565-4DBB-840F-B8BD806EEA0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091" y="3930352"/>
            <a:ext cx="3150598" cy="214802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BA9A041-9C1E-4D1D-A9B4-71EC3EE4576F}"/>
              </a:ext>
            </a:extLst>
          </p:cNvPr>
          <p:cNvSpPr txBox="1"/>
          <p:nvPr/>
        </p:nvSpPr>
        <p:spPr>
          <a:xfrm>
            <a:off x="2403005" y="6306358"/>
            <a:ext cx="17537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/>
              <a:t>S-band LLRF System</a:t>
            </a:r>
            <a:endParaRPr lang="zh-CN" altLang="en-US" sz="14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EB217E6-E9E4-49B9-A092-5B7888313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3863773"/>
            <a:ext cx="1008361" cy="226239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5F8B2AD-9E60-4A25-B6C2-DBE8754FC381}"/>
              </a:ext>
            </a:extLst>
          </p:cNvPr>
          <p:cNvSpPr txBox="1"/>
          <p:nvPr/>
        </p:nvSpPr>
        <p:spPr>
          <a:xfrm>
            <a:off x="5948739" y="6230518"/>
            <a:ext cx="18789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/>
              <a:t>LO&amp;Clock</a:t>
            </a:r>
            <a:r>
              <a:rPr lang="en-US" altLang="zh-CN" sz="1400" dirty="0"/>
              <a:t> Generator</a:t>
            </a:r>
            <a:endParaRPr lang="zh-CN" altLang="en-US" sz="14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BDCB559-851E-43BC-97BB-EBA05E89D5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868" y="4064220"/>
            <a:ext cx="4290127" cy="173148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1DCE681-D291-4F43-818C-6C44E0D5C808}"/>
              </a:ext>
            </a:extLst>
          </p:cNvPr>
          <p:cNvSpPr txBox="1"/>
          <p:nvPr/>
        </p:nvSpPr>
        <p:spPr>
          <a:xfrm>
            <a:off x="8238364" y="6230518"/>
            <a:ext cx="37256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/>
              <a:t>Phase drift compensation system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791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Phase reference line for CEPC </a:t>
            </a:r>
            <a:r>
              <a:rPr lang="en-US" altLang="zh-CN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Linac</a:t>
            </a:r>
            <a:r>
              <a:rPr lang="en-US" altLang="zh-CN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endParaRPr lang="zh-CN" altLang="en-U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45" y="1253962"/>
            <a:ext cx="8136255" cy="410781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31215" y="1150457"/>
            <a:ext cx="114173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2364740" y="3813012"/>
            <a:ext cx="3231515" cy="1466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7840" y="5617682"/>
            <a:ext cx="51377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Master oscillator will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located</a:t>
            </a:r>
            <a:r>
              <a:rPr lang="en-US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at </a:t>
            </a:r>
            <a:r>
              <a:rPr lang="en-US" altLang="en-US"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Linac</a:t>
            </a:r>
            <a:r>
              <a:rPr lang="en-US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to reduce cable length; </a:t>
            </a:r>
            <a:endParaRPr lang="en-US" altLang="en-US" sz="2400" b="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625" y="5593552"/>
            <a:ext cx="6017895" cy="114998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cxnSp>
        <p:nvCxnSpPr>
          <p:cNvPr id="11" name="直接箭头连接符 10"/>
          <p:cNvCxnSpPr/>
          <p:nvPr/>
        </p:nvCxnSpPr>
        <p:spPr>
          <a:xfrm>
            <a:off x="5500370" y="5262717"/>
            <a:ext cx="135890" cy="33083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737600" y="6079327"/>
            <a:ext cx="1052830" cy="3683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en-US" b="0"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~1.6km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1215" y="1253962"/>
            <a:ext cx="40259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en-US">
                <a:solidFill>
                  <a:srgbClr val="004DB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Phase reference line of whole CEPC</a:t>
            </a:r>
            <a:endParaRPr lang="en-US" altLang="en-US" b="0">
              <a:solidFill>
                <a:srgbClr val="004DBF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46750" y="4254337"/>
            <a:ext cx="6096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CEPC </a:t>
            </a:r>
            <a:r>
              <a:rPr lang="en-US" altLang="en-US"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Linac's</a:t>
            </a:r>
            <a:r>
              <a:rPr lang="en-US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phase reference line;</a:t>
            </a:r>
            <a:endParaRPr lang="en-US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4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14730"/>
            <a:ext cx="7502624" cy="5338605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Success example of RF phase reference on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HEPS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420m phase-stabilized optical fiber was used </a:t>
            </a:r>
            <a:r>
              <a:rPr lang="en-US" altLang="zh-CN" sz="1800" dirty="0" err="1">
                <a:solidFill>
                  <a:srgbClr val="000000"/>
                </a:solidFill>
                <a:latin typeface="+mn-lt"/>
                <a:sym typeface="+mn-ea"/>
              </a:rPr>
              <a:t>transfering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 MO 499.8MHz to </a:t>
            </a:r>
            <a:r>
              <a:rPr lang="en-US" altLang="zh-CN" sz="1800" dirty="0" err="1">
                <a:solidFill>
                  <a:srgbClr val="000000"/>
                </a:solidFill>
                <a:latin typeface="+mn-lt"/>
                <a:sym typeface="+mn-ea"/>
              </a:rPr>
              <a:t>Linac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 and booster RF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Stable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Running &gt;7 month </a:t>
            </a:r>
            <a:r>
              <a:rPr lang="zh-CN" altLang="en-US" sz="1800" dirty="0">
                <a:solidFill>
                  <a:srgbClr val="000000"/>
                </a:solidFill>
                <a:latin typeface="+mn-lt"/>
                <a:sym typeface="+mn-ea"/>
              </a:rPr>
              <a:t>±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0.02</a:t>
            </a:r>
            <a:r>
              <a:rPr lang="zh-CN" altLang="en-US" sz="1800" dirty="0">
                <a:solidFill>
                  <a:srgbClr val="000000"/>
                </a:solidFill>
                <a:latin typeface="+mn-lt"/>
                <a:sym typeface="+mn-ea"/>
              </a:rPr>
              <a:t>°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(</a:t>
            </a:r>
            <a:r>
              <a:rPr lang="zh-CN" altLang="en-US" sz="1800" dirty="0">
                <a:solidFill>
                  <a:srgbClr val="000000"/>
                </a:solidFill>
                <a:latin typeface="+mn-lt"/>
                <a:sym typeface="+mn-ea"/>
              </a:rPr>
              <a:t>±</a:t>
            </a: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110fs) 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phase drift was measured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1800" dirty="0">
                <a:solidFill>
                  <a:srgbClr val="000000"/>
                </a:solidFill>
                <a:latin typeface="+mn-lt"/>
                <a:sym typeface="+mn-ea"/>
              </a:rPr>
              <a:t>New 2856MHz phase reference line planned:</a:t>
            </a:r>
            <a:endParaRPr lang="en-US" altLang="zh-CN" sz="1800" dirty="0">
              <a:solidFill>
                <a:srgbClr val="000000"/>
              </a:solidFill>
              <a:latin typeface="+mn-lt"/>
            </a:endParaRP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New S-band(covering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2860MHz) </a:t>
            </a:r>
            <a:r>
              <a:rPr lang="en-US" altLang="zh-CN" sz="1800" dirty="0" err="1">
                <a:solidFill>
                  <a:srgbClr val="000000"/>
                </a:solidFill>
                <a:latin typeface="+mn-lt"/>
              </a:rPr>
              <a:t>Tx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-Rx module under developed with  modifications of HEPS 499.8MHz version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This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2856MHz version will be used for PWFA accelerator based on  BEPCII </a:t>
            </a:r>
            <a:r>
              <a:rPr lang="en-US" altLang="zh-CN" sz="1800" dirty="0" err="1">
                <a:solidFill>
                  <a:srgbClr val="000000"/>
                </a:solidFill>
                <a:latin typeface="+mn-lt"/>
              </a:rPr>
              <a:t>Linac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 as a CEPC new acceleration principle demo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facility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The corresponding internal design needs to be 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done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for the newly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2860M frequency and 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consideration </a:t>
            </a:r>
            <a:r>
              <a:rPr lang="en-US" altLang="zh-CN" sz="1800" dirty="0">
                <a:solidFill>
                  <a:srgbClr val="000000"/>
                </a:solidFill>
                <a:latin typeface="+mn-lt"/>
              </a:rPr>
              <a:t>r</a:t>
            </a:r>
            <a:r>
              <a:rPr lang="en-US" altLang="zh-CN" sz="1800" dirty="0" smtClean="0">
                <a:solidFill>
                  <a:srgbClr val="000000"/>
                </a:solidFill>
                <a:latin typeface="+mn-lt"/>
              </a:rPr>
              <a:t>ematch circuit</a:t>
            </a:r>
            <a:endParaRPr lang="en-US" altLang="zh-CN" sz="1800" b="1" dirty="0">
              <a:sym typeface="+mn-ea"/>
            </a:endParaRPr>
          </a:p>
          <a:p>
            <a:pPr>
              <a:spcAft>
                <a:spcPts val="0"/>
              </a:spcAft>
            </a:pPr>
            <a:endParaRPr lang="en-US" altLang="zh-CN" sz="1800" dirty="0"/>
          </a:p>
          <a:p>
            <a:pPr>
              <a:spcAft>
                <a:spcPts val="0"/>
              </a:spcAft>
            </a:pPr>
            <a:endParaRPr lang="zh-CN" altLang="en-US" sz="1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Phase reference line for CEPC </a:t>
            </a:r>
            <a:r>
              <a:rPr lang="en-US" altLang="zh-CN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Linac</a:t>
            </a: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757784" y="936935"/>
            <a:ext cx="442785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close loop and open loop stability,</a:t>
            </a:r>
          </a:p>
          <a:p>
            <a:pPr algn="ctr"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21days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image: 2023.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17-7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7）</a:t>
            </a:r>
          </a:p>
          <a:p>
            <a:pPr algn="ctr"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HEPS operation</a:t>
            </a:r>
          </a:p>
        </p:txBody>
      </p:sp>
      <p:pic>
        <p:nvPicPr>
          <p:cNvPr id="7" name="图片 6" descr="newplot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122920" y="4465320"/>
            <a:ext cx="3866515" cy="19880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 descr="newplot(1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122920" y="2274880"/>
            <a:ext cx="3902075" cy="20710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9930130" y="5003165"/>
            <a:ext cx="6991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6.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854565" y="2918460"/>
            <a:ext cx="8629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0.04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°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9750425" y="2646045"/>
            <a:ext cx="0" cy="93091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9750425" y="4752340"/>
            <a:ext cx="0" cy="93091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5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physical design of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need more optimization especially its availability analysis 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technology of electron source,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SHBs,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buncher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S-band RF system is relatively mature 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positron source needs to be consider the protection of positron conversion target under extreme conditions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C-band RF system needs to establish high power test bench and verify high-power performance  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5 cell cavity in damping ring needs to be machining and high power test 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 research is required to enhance control precision of 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S&amp;C-band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LLRF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reference line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C2E4AD03-D086-411E-BBB6-C7F379937E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55880"/>
            <a:ext cx="9925372" cy="7258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indent="0">
              <a:lnSpc>
                <a:spcPct val="200000"/>
              </a:lnSpc>
              <a:spcBef>
                <a:spcPct val="0"/>
              </a:spcBef>
              <a:buNone/>
              <a:defRPr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sym typeface="+mn-ea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003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A73C2D8D-EFFA-4954-9EF1-A770FF000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988840"/>
            <a:ext cx="10972800" cy="501143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4800" dirty="0"/>
          </a:p>
          <a:p>
            <a:pPr marL="0" indent="0" algn="ctr">
              <a:buNone/>
            </a:pPr>
            <a:r>
              <a:rPr lang="en-US" altLang="zh-CN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anose="020B0604020202020204" pitchFamily="34" charset="0"/>
              </a:rPr>
              <a:t>Thank you for your attention!</a:t>
            </a:r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4190E3E-CA4B-436D-A2D2-BB2512ACA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751F62E-1665-439B-8810-2BA5204B6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66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73386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114731"/>
            <a:ext cx="6926560" cy="501143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>
                <a:latin typeface="+mn-lt"/>
              </a:rPr>
              <a:t>The 30</a:t>
            </a:r>
            <a:r>
              <a:rPr lang="en-US" altLang="x-none" sz="2000" dirty="0">
                <a:latin typeface="+mn-lt"/>
                <a:sym typeface="Times New Roman" panose="02020603050405020304" pitchFamily="18" charset="0"/>
              </a:rPr>
              <a:t> GeV </a:t>
            </a:r>
            <a:r>
              <a:rPr lang="en-US" altLang="x-none" sz="2000" dirty="0" err="1">
                <a:latin typeface="+mn-lt"/>
                <a:sym typeface="Times New Roman" panose="02020603050405020304" pitchFamily="18" charset="0"/>
              </a:rPr>
              <a:t>linac</a:t>
            </a:r>
            <a:r>
              <a:rPr lang="en-US" altLang="x-none" sz="2000" dirty="0">
                <a:latin typeface="+mn-lt"/>
                <a:sym typeface="Times New Roman" panose="02020603050405020304" pitchFamily="18" charset="0"/>
              </a:rPr>
              <a:t> provides electron and positron beams </a:t>
            </a:r>
            <a:r>
              <a:rPr lang="en-US" altLang="zh-CN" sz="2000" dirty="0">
                <a:latin typeface="+mn-lt"/>
                <a:sym typeface="Times New Roman" panose="02020603050405020304" pitchFamily="18" charset="0"/>
              </a:rPr>
              <a:t>for the booster, with </a:t>
            </a:r>
            <a:r>
              <a:rPr lang="en-US" altLang="zh-CN" sz="2000" dirty="0">
                <a:latin typeface="+mn-lt"/>
              </a:rPr>
              <a:t>1.1GeV damping ring for the positron beam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zh-CN" sz="1800" dirty="0"/>
              <a:t>Electron gun</a:t>
            </a:r>
            <a:r>
              <a:rPr lang="en-US" altLang="en-US" sz="1800" dirty="0"/>
              <a:t>: thermal cathode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en-US" sz="1800" dirty="0"/>
              <a:t>Positron source: Conventional scheme (fixed target)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en-US" sz="1800" dirty="0"/>
              <a:t>30 GeV normal conducting accelerating structures including bunching system  </a:t>
            </a:r>
          </a:p>
          <a:p>
            <a:pPr lvl="2">
              <a:lnSpc>
                <a:spcPct val="130000"/>
              </a:lnSpc>
              <a:spcBef>
                <a:spcPts val="600"/>
              </a:spcBef>
            </a:pPr>
            <a:r>
              <a:rPr lang="en-US" altLang="en-US" sz="1600" dirty="0"/>
              <a:t>S-band </a:t>
            </a:r>
            <a:r>
              <a:rPr lang="en-US" altLang="en-US" sz="1600" dirty="0" err="1"/>
              <a:t>Linac</a:t>
            </a:r>
            <a:r>
              <a:rPr lang="en-US" altLang="en-US" sz="1600" dirty="0"/>
              <a:t>: FAS: 4GeV + PSPAS: 200Me</a:t>
            </a:r>
            <a:r>
              <a:rPr lang="en-US" altLang="zh-CN" sz="1600" dirty="0"/>
              <a:t>V </a:t>
            </a:r>
            <a:r>
              <a:rPr lang="en-US" altLang="en-US" sz="1600" dirty="0"/>
              <a:t>+ SAS: 1.1</a:t>
            </a:r>
            <a:r>
              <a:rPr lang="en-US" altLang="zh-CN" sz="1600" dirty="0"/>
              <a:t>GeV</a:t>
            </a:r>
          </a:p>
          <a:p>
            <a:pPr lvl="2">
              <a:lnSpc>
                <a:spcPct val="130000"/>
              </a:lnSpc>
              <a:spcBef>
                <a:spcPts val="600"/>
              </a:spcBef>
            </a:pPr>
            <a:r>
              <a:rPr lang="en-US" altLang="zh-CN" sz="1600" dirty="0"/>
              <a:t>C-</a:t>
            </a:r>
            <a:r>
              <a:rPr lang="en-US" altLang="en-US" sz="1600" dirty="0"/>
              <a:t>band </a:t>
            </a:r>
            <a:r>
              <a:rPr lang="en-US" altLang="en-US" sz="1600" dirty="0" err="1"/>
              <a:t>Linac</a:t>
            </a:r>
            <a:r>
              <a:rPr lang="en-US" altLang="en-US" sz="1600" dirty="0"/>
              <a:t>: </a:t>
            </a:r>
            <a:r>
              <a:rPr lang="en-US" altLang="zh-CN" sz="1600" dirty="0"/>
              <a:t>TAS</a:t>
            </a:r>
            <a:r>
              <a:rPr lang="zh-CN" altLang="en-US" sz="1600" dirty="0"/>
              <a:t>：</a:t>
            </a:r>
            <a:r>
              <a:rPr lang="en-US" altLang="zh-CN" sz="1600" dirty="0"/>
              <a:t>1.1GeV</a:t>
            </a:r>
            <a:r>
              <a:rPr lang="en-US" altLang="zh-CN" sz="1600" dirty="0">
                <a:sym typeface="Wingdings" panose="05000000000000000000" pitchFamily="2" charset="2"/>
              </a:rPr>
              <a:t>30GeV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zh-CN" dirty="0">
                <a:sym typeface="Wingdings" panose="05000000000000000000" pitchFamily="2" charset="2"/>
              </a:rPr>
              <a:t>1.1</a:t>
            </a:r>
            <a:r>
              <a:rPr lang="en-US" altLang="en-US" dirty="0"/>
              <a:t>GeV damping ring with two 5 cell normal conducting cavities</a:t>
            </a: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>
                <a:latin typeface="+mn-lt"/>
              </a:rPr>
              <a:t>The length of the </a:t>
            </a:r>
            <a:r>
              <a:rPr lang="en-US" altLang="zh-CN" sz="2000" dirty="0" err="1">
                <a:latin typeface="+mn-lt"/>
              </a:rPr>
              <a:t>linac</a:t>
            </a:r>
            <a:r>
              <a:rPr lang="en-US" altLang="zh-CN" sz="2000" dirty="0">
                <a:latin typeface="+mn-lt"/>
              </a:rPr>
              <a:t> tunnel 1.8km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</a:rPr>
              <a:t>Linac is about 1.6 km</a:t>
            </a:r>
          </a:p>
          <a:p>
            <a:pPr lvl="1">
              <a:lnSpc>
                <a:spcPct val="130000"/>
              </a:lnSpc>
              <a:spcBef>
                <a:spcPts val="600"/>
              </a:spcBef>
            </a:pPr>
            <a:r>
              <a:rPr lang="en-US" altLang="zh-CN" sz="1800" dirty="0"/>
              <a:t>200 m as reserved space</a:t>
            </a:r>
            <a:endParaRPr lang="en-US" altLang="x-none" dirty="0"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endParaRPr lang="zh-CN" altLang="en-US" dirty="0"/>
          </a:p>
        </p:txBody>
      </p:sp>
      <p:graphicFrame>
        <p:nvGraphicFramePr>
          <p:cNvPr id="9" name="表格 4">
            <a:extLst>
              <a:ext uri="{FF2B5EF4-FFF2-40B4-BE49-F238E27FC236}">
                <a16:creationId xmlns:a16="http://schemas.microsoft.com/office/drawing/2014/main" xmlns="" id="{C1ED3675-5B2F-40DC-984A-C189D83F01B0}"/>
              </a:ext>
            </a:extLst>
          </p:cNvPr>
          <p:cNvGraphicFramePr>
            <a:graphicFrameLocks noGrp="1"/>
          </p:cNvGraphicFramePr>
          <p:nvPr/>
        </p:nvGraphicFramePr>
        <p:xfrm>
          <a:off x="7392143" y="1066643"/>
          <a:ext cx="4594877" cy="236235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977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2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67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82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27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Parameter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Symbol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Unit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6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Energy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sz="1800" i="1" kern="100" baseline="-250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sz="1800" kern="100" baseline="-250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800" kern="100" baseline="0" dirty="0">
                          <a:effectLst/>
                          <a:latin typeface="+mn-lt"/>
                        </a:rPr>
                        <a:t>/</a:t>
                      </a:r>
                      <a:r>
                        <a:rPr lang="en-US" altLang="zh-CN" sz="1800" i="1" kern="1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altLang="zh-CN" sz="1800" i="1" kern="100" baseline="-250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altLang="zh-CN" sz="1800" i="1" kern="100" baseline="-25000" dirty="0">
                          <a:effectLst/>
                          <a:latin typeface="+mn-lt"/>
                        </a:rPr>
                        <a:t>+</a:t>
                      </a:r>
                      <a:endParaRPr lang="zh-CN" altLang="zh-CN" sz="1800" i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  <a:latin typeface="+mn-lt"/>
                        </a:rPr>
                        <a:t>GeV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zh-CN" sz="18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6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Repetition rate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kern="100" dirty="0" err="1">
                          <a:effectLst/>
                          <a:latin typeface="+mn-lt"/>
                        </a:rPr>
                        <a:t>f</a:t>
                      </a:r>
                      <a:r>
                        <a:rPr lang="en-US" sz="1800" i="1" kern="100" baseline="-25000" dirty="0" err="1">
                          <a:effectLst/>
                          <a:latin typeface="+mn-lt"/>
                        </a:rPr>
                        <a:t>rep</a:t>
                      </a:r>
                      <a:endParaRPr lang="zh-CN" sz="18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Hz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100</a:t>
                      </a:r>
                      <a:endParaRPr lang="zh-CN" sz="18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charge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800" i="1" kern="100" baseline="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 err="1"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 (3)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4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Energy spread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kern="100" dirty="0" err="1">
                          <a:effectLst/>
                          <a:latin typeface="+mn-lt"/>
                        </a:rPr>
                        <a:t>σ</a:t>
                      </a:r>
                      <a:r>
                        <a:rPr lang="en-US" sz="1800" i="1" kern="100" baseline="-25000" dirty="0" err="1">
                          <a:effectLst/>
                          <a:latin typeface="+mn-lt"/>
                        </a:rPr>
                        <a:t>E</a:t>
                      </a:r>
                      <a:endParaRPr lang="zh-CN" sz="18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 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1.5×10</a:t>
                      </a:r>
                      <a:r>
                        <a:rPr lang="en-US" altLang="zh-CN" sz="1800" b="0" kern="1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zh-CN" altLang="zh-CN" sz="18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6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Emittance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egoe Script" panose="030B0504020000000003" pitchFamily="66" charset="0"/>
                        </a:rPr>
                        <a:t> </a:t>
                      </a:r>
                      <a:r>
                        <a:rPr lang="el-GR" sz="18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800" i="1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800" i="1" kern="100" dirty="0">
                          <a:effectLst/>
                          <a:latin typeface="+mn-lt"/>
                        </a:rPr>
                        <a:t> </a:t>
                      </a:r>
                      <a:endParaRPr lang="zh-CN" sz="18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+mn-lt"/>
                        </a:rPr>
                        <a:t> </a:t>
                      </a:r>
                      <a:r>
                        <a:rPr lang="en-US" sz="18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altLang="zh-CN" sz="18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6.5</a:t>
                      </a:r>
                      <a:endParaRPr lang="en-US" sz="18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48DEB56-2ED6-4F67-B750-3F37F7A30C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872" y="4693153"/>
            <a:ext cx="6696744" cy="182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5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0B4D22F3-A859-4F5F-AEB4-D3BDB769A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Physical design of </a:t>
            </a:r>
            <a:r>
              <a:rPr lang="en-US" altLang="zh-CN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 in EDR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7" y="4711619"/>
            <a:ext cx="3917031" cy="2060326"/>
          </a:xfrm>
          <a:prstGeom prst="rect">
            <a:avLst/>
          </a:prstGeo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6CB1F46-1E1F-454B-9781-9F7551E4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71A9DD5-215A-480D-B2A5-CE9C4D180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4" y="1100402"/>
            <a:ext cx="4967871" cy="3128713"/>
          </a:xfrm>
          <a:prstGeom prst="rect">
            <a:avLst/>
          </a:prstGeom>
        </p:spPr>
      </p:pic>
      <p:sp>
        <p:nvSpPr>
          <p:cNvPr id="9" name="内容占位符 2">
            <a:extLst>
              <a:ext uri="{FF2B5EF4-FFF2-40B4-BE49-F238E27FC236}">
                <a16:creationId xmlns:a16="http://schemas.microsoft.com/office/drawing/2014/main" xmlns="" id="{C0E15F1B-7DBE-47BB-BC84-20C813011552}"/>
              </a:ext>
            </a:extLst>
          </p:cNvPr>
          <p:cNvSpPr txBox="1">
            <a:spLocks/>
          </p:cNvSpPr>
          <p:nvPr/>
        </p:nvSpPr>
        <p:spPr>
          <a:xfrm>
            <a:off x="666712" y="1150871"/>
            <a:ext cx="7013464" cy="3191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TDR finished: Start to end simulations with errors have been conducted for both </a:t>
            </a:r>
            <a:r>
              <a:rPr lang="en-US" altLang="zh-CN" dirty="0"/>
              <a:t>e</a:t>
            </a:r>
            <a:r>
              <a:rPr lang="en-US" altLang="zh-CN" dirty="0" smtClean="0"/>
              <a:t>lectron and positron beams with qualities satisfying design requirements</a:t>
            </a:r>
          </a:p>
          <a:p>
            <a:r>
              <a:rPr lang="en-US" altLang="zh-CN" dirty="0" smtClean="0"/>
              <a:t>In EDR: </a:t>
            </a:r>
          </a:p>
          <a:p>
            <a:pPr lvl="1"/>
            <a:r>
              <a:rPr lang="en-US" altLang="zh-CN" dirty="0" smtClean="0"/>
              <a:t>Optimization </a:t>
            </a:r>
            <a:r>
              <a:rPr lang="en-US" altLang="zh-CN" dirty="0"/>
              <a:t>of the physics design, especially double-bunch acceleration </a:t>
            </a:r>
            <a:r>
              <a:rPr lang="en-US" altLang="zh-CN" dirty="0" smtClean="0"/>
              <a:t>simulation will be done</a:t>
            </a:r>
            <a:endParaRPr lang="en-US" altLang="zh-CN" dirty="0"/>
          </a:p>
          <a:p>
            <a:pPr lvl="1"/>
            <a:r>
              <a:rPr lang="en-US" altLang="zh-CN" dirty="0" smtClean="0"/>
              <a:t>Availability </a:t>
            </a:r>
            <a:r>
              <a:rPr lang="en-US" altLang="zh-CN" dirty="0"/>
              <a:t>analysis of the </a:t>
            </a:r>
            <a:r>
              <a:rPr lang="en-US" altLang="zh-CN" dirty="0" err="1"/>
              <a:t>Linac</a:t>
            </a:r>
            <a:endParaRPr lang="en-US" altLang="zh-CN" dirty="0"/>
          </a:p>
          <a:p>
            <a:pPr lvl="2"/>
            <a:r>
              <a:rPr lang="en-US" altLang="zh-CN" dirty="0"/>
              <a:t>During the C</a:t>
            </a:r>
            <a:r>
              <a:rPr lang="en-US" altLang="zh-CN" dirty="0" smtClean="0"/>
              <a:t>DR </a:t>
            </a:r>
            <a:r>
              <a:rPr lang="en-US" altLang="zh-CN" dirty="0"/>
              <a:t>phase, there is a preliminary analysis, which will be further </a:t>
            </a:r>
            <a:r>
              <a:rPr lang="en-US" altLang="zh-CN" dirty="0" smtClean="0"/>
              <a:t>analyzed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480" y="4674731"/>
            <a:ext cx="4063322" cy="207934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99456" y="4342287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</a:t>
            </a:r>
            <a:r>
              <a:rPr lang="en-US" altLang="zh-CN" dirty="0" smtClean="0"/>
              <a:t>- in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962026" y="4361891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</a:t>
            </a:r>
            <a:r>
              <a:rPr lang="en-US" altLang="zh-CN" dirty="0" smtClean="0"/>
              <a:t>+ in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77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3EE98E3-86E5-46E2-BCFB-EA69B4A8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2"/>
            <a:ext cx="11391056" cy="10901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This is the proposed </a:t>
            </a:r>
            <a:r>
              <a:rPr lang="en-US" altLang="zh-CN" sz="2000" dirty="0"/>
              <a:t>operation modes of </a:t>
            </a:r>
            <a:r>
              <a:rPr lang="en-US" altLang="zh-CN" sz="2000" dirty="0" smtClean="0"/>
              <a:t>CEPC, the </a:t>
            </a:r>
            <a:r>
              <a:rPr lang="en-US" altLang="zh-CN" sz="2000" dirty="0"/>
              <a:t>pulse repetition rate of the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is </a:t>
            </a:r>
            <a:r>
              <a:rPr lang="en-US" altLang="zh-CN" sz="2000" dirty="0" smtClean="0"/>
              <a:t>100Hz. For </a:t>
            </a:r>
            <a:r>
              <a:rPr lang="en-US" altLang="zh-CN" sz="2000" dirty="0"/>
              <a:t>Z mode, </a:t>
            </a:r>
            <a:r>
              <a:rPr lang="en-US" altLang="zh-CN" sz="2000" b="1" dirty="0">
                <a:solidFill>
                  <a:srgbClr val="FF0000"/>
                </a:solidFill>
              </a:rPr>
              <a:t>double bunch per pulse </a:t>
            </a:r>
            <a:r>
              <a:rPr lang="en-US" altLang="zh-CN" sz="2000" dirty="0"/>
              <a:t>is needed</a:t>
            </a:r>
          </a:p>
          <a:p>
            <a:pPr>
              <a:lnSpc>
                <a:spcPct val="130000"/>
              </a:lnSpc>
            </a:pPr>
            <a:endParaRPr lang="en-US" altLang="zh-CN" sz="2000" dirty="0"/>
          </a:p>
          <a:p>
            <a:pPr>
              <a:lnSpc>
                <a:spcPct val="130000"/>
              </a:lnSpc>
            </a:pPr>
            <a:endParaRPr lang="en-US" altLang="zh-CN" sz="2000" dirty="0" smtClean="0"/>
          </a:p>
          <a:p>
            <a:pPr>
              <a:lnSpc>
                <a:spcPct val="130000"/>
              </a:lnSpc>
            </a:pPr>
            <a:endParaRPr lang="en-US" altLang="zh-CN" sz="2000" dirty="0"/>
          </a:p>
          <a:p>
            <a:pPr>
              <a:lnSpc>
                <a:spcPct val="130000"/>
              </a:lnSpc>
            </a:pPr>
            <a:r>
              <a:rPr lang="en-US" altLang="zh-CN" sz="2000" dirty="0"/>
              <a:t>double-bunch acceleration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The </a:t>
            </a:r>
            <a:r>
              <a:rPr lang="en-US" altLang="zh-CN" dirty="0"/>
              <a:t>accelerators that achieve double-bunch acceleration are KEKB (high bunch charge) and the Swiss FEL (low bunch charge)</a:t>
            </a:r>
          </a:p>
          <a:p>
            <a:pPr lvl="1">
              <a:lnSpc>
                <a:spcPct val="130000"/>
              </a:lnSpc>
            </a:pPr>
            <a:r>
              <a:rPr lang="en-US" altLang="zh-CN" dirty="0"/>
              <a:t>SuperKEKB is currently reattempting double-bunch acceleration operation mode. There are </a:t>
            </a:r>
            <a:r>
              <a:rPr lang="en-US" altLang="zh-CN" b="1" dirty="0">
                <a:solidFill>
                  <a:srgbClr val="FF0000"/>
                </a:solidFill>
              </a:rPr>
              <a:t>still significant challenges</a:t>
            </a:r>
            <a:r>
              <a:rPr lang="en-US" altLang="zh-CN" dirty="0"/>
              <a:t>, especially with high bunch charge</a:t>
            </a:r>
          </a:p>
          <a:p>
            <a:pPr>
              <a:lnSpc>
                <a:spcPct val="130000"/>
              </a:lnSpc>
            </a:pPr>
            <a:endParaRPr lang="en-US" altLang="zh-CN" sz="2000" dirty="0"/>
          </a:p>
          <a:p>
            <a:pPr>
              <a:lnSpc>
                <a:spcPct val="130000"/>
              </a:lnSpc>
            </a:pPr>
            <a:endParaRPr lang="en-US" altLang="zh-CN" sz="200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0CA484D-1D24-49D5-8C0B-BBB22DE9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648147A7-B1D7-495E-B567-9BC1CA787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932898"/>
              </p:ext>
            </p:extLst>
          </p:nvPr>
        </p:nvGraphicFramePr>
        <p:xfrm>
          <a:off x="2063552" y="2204864"/>
          <a:ext cx="8438728" cy="11190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612189">
                  <a:extLst>
                    <a:ext uri="{9D8B030D-6E8A-4147-A177-3AD203B41FA5}">
                      <a16:colId xmlns:a16="http://schemas.microsoft.com/office/drawing/2014/main" xmlns="" val="3577062594"/>
                    </a:ext>
                  </a:extLst>
                </a:gridCol>
                <a:gridCol w="1506865">
                  <a:extLst>
                    <a:ext uri="{9D8B030D-6E8A-4147-A177-3AD203B41FA5}">
                      <a16:colId xmlns:a16="http://schemas.microsoft.com/office/drawing/2014/main" xmlns="" val="167034211"/>
                    </a:ext>
                  </a:extLst>
                </a:gridCol>
                <a:gridCol w="1707778">
                  <a:extLst>
                    <a:ext uri="{9D8B030D-6E8A-4147-A177-3AD203B41FA5}">
                      <a16:colId xmlns:a16="http://schemas.microsoft.com/office/drawing/2014/main" xmlns="" val="1112291385"/>
                    </a:ext>
                  </a:extLst>
                </a:gridCol>
                <a:gridCol w="1241096">
                  <a:extLst>
                    <a:ext uri="{9D8B030D-6E8A-4147-A177-3AD203B41FA5}">
                      <a16:colId xmlns:a16="http://schemas.microsoft.com/office/drawing/2014/main" xmlns="" val="29116896"/>
                    </a:ext>
                  </a:extLst>
                </a:gridCol>
                <a:gridCol w="1370800">
                  <a:extLst>
                    <a:ext uri="{9D8B030D-6E8A-4147-A177-3AD203B41FA5}">
                      <a16:colId xmlns:a16="http://schemas.microsoft.com/office/drawing/2014/main" xmlns="" val="1210998378"/>
                    </a:ext>
                  </a:extLst>
                </a:gridCol>
              </a:tblGrid>
              <a:tr h="211479">
                <a:tc>
                  <a:txBody>
                    <a:bodyPr/>
                    <a:lstStyle/>
                    <a:p>
                      <a:pPr algn="ctr" fontAlgn="b"/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tt</a:t>
                      </a:r>
                      <a:r>
                        <a:rPr lang="en-US" sz="1800" u="none" strike="noStrike" dirty="0">
                          <a:effectLst/>
                        </a:rPr>
                        <a:t>(180GeV)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Higs</a:t>
                      </a:r>
                      <a:r>
                        <a:rPr lang="en-US" sz="1800" u="none" strike="noStrike" dirty="0">
                          <a:effectLst/>
                        </a:rPr>
                        <a:t>(120GeV)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W(80GeV)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Z(45.5GeV)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34194826"/>
                  </a:ext>
                </a:extLst>
              </a:tr>
              <a:tr h="4175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Pulse repeti</a:t>
                      </a:r>
                      <a:r>
                        <a:rPr lang="en-US" altLang="zh-CN" sz="1800" u="none" strike="noStrike" dirty="0">
                          <a:effectLst/>
                        </a:rPr>
                        <a:t>t</a:t>
                      </a:r>
                      <a:r>
                        <a:rPr lang="en-US" sz="1800" u="none" strike="noStrike" dirty="0">
                          <a:effectLst/>
                        </a:rPr>
                        <a:t>ion rate(Hz)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>
                          <a:effectLst/>
                        </a:rPr>
                        <a:t>100</a:t>
                      </a:r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18170458"/>
                  </a:ext>
                </a:extLst>
              </a:tr>
              <a:tr h="4175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Bunch number per pulse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>
                          <a:effectLst/>
                        </a:rPr>
                        <a:t>1</a:t>
                      </a:r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1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>
                          <a:effectLst/>
                        </a:rPr>
                        <a:t>1</a:t>
                      </a:r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u="none" strike="noStrike" dirty="0">
                          <a:effectLst/>
                        </a:rPr>
                        <a:t>2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4286525"/>
                  </a:ext>
                </a:extLst>
              </a:tr>
            </a:tbl>
          </a:graphicData>
        </a:graphic>
      </p:graphicFrame>
      <p:sp>
        <p:nvSpPr>
          <p:cNvPr id="8" name="文本框 23">
            <a:extLst>
              <a:ext uri="{FF2B5EF4-FFF2-40B4-BE49-F238E27FC236}">
                <a16:creationId xmlns:a16="http://schemas.microsoft.com/office/drawing/2014/main" xmlns="" id="{CFE18C4A-B8F7-4ADF-B65F-1E4EC6B1DD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6750" y="142875"/>
            <a:ext cx="11117882" cy="7254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sz="3600" b="1" dirty="0" smtClean="0">
                <a:solidFill>
                  <a:srgbClr val="C00000"/>
                </a:solidFill>
              </a:rPr>
              <a:t>Double-bunch-per-pulse experiment in EDR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9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EC6A2A29-2639-4A60-A463-1136DCD30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01288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sz="29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Double-bunch-per-pulse experiment on HEPS </a:t>
            </a:r>
            <a:r>
              <a:rPr lang="en-US" altLang="zh-CN" sz="2900" dirty="0" err="1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Linac</a:t>
            </a:r>
            <a:endParaRPr lang="zh-CN" altLang="en-US" sz="29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917499A-DD17-4648-A7FB-71EBDAED4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2972390"/>
            <a:ext cx="4190257" cy="3120906"/>
          </a:xfrm>
          <a:prstGeom prst="rect">
            <a:avLst/>
          </a:prstGeom>
        </p:spPr>
      </p:pic>
      <p:sp>
        <p:nvSpPr>
          <p:cNvPr id="22" name="内容占位符 1"/>
          <p:cNvSpPr>
            <a:spLocks noGrp="1"/>
          </p:cNvSpPr>
          <p:nvPr>
            <p:ph idx="1"/>
          </p:nvPr>
        </p:nvSpPr>
        <p:spPr>
          <a:xfrm>
            <a:off x="609600" y="1114730"/>
            <a:ext cx="11391056" cy="26023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 HEPS linac is a 500-MeV S-band normal conducting linear accelerator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A maximum bunch charge of 8 </a:t>
            </a:r>
            <a:r>
              <a:rPr lang="en-US" altLang="zh-CN" sz="2000" dirty="0" err="1"/>
              <a:t>nC</a:t>
            </a:r>
            <a:r>
              <a:rPr lang="en-US" altLang="zh-CN" sz="2000" dirty="0"/>
              <a:t> at the exit of the Linac can be routinely achieved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000" dirty="0"/>
              <a:t>There is still time for Linac based machine studies before commissioning the HEPS storage ring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/>
              <a:t>With minor modification, the HEPS Linac could be used for double-bunch-per-pulse </a:t>
            </a:r>
            <a:r>
              <a:rPr lang="en-US" altLang="zh-CN" sz="2000" dirty="0" smtClean="0"/>
              <a:t>experiments</a:t>
            </a:r>
            <a:endParaRPr lang="zh-CN" altLang="en-US" sz="2000" dirty="0"/>
          </a:p>
        </p:txBody>
      </p:sp>
      <p:pic>
        <p:nvPicPr>
          <p:cNvPr id="24" name="内容占位符 4">
            <a:extLst>
              <a:ext uri="{FF2B5EF4-FFF2-40B4-BE49-F238E27FC236}">
                <a16:creationId xmlns:a16="http://schemas.microsoft.com/office/drawing/2014/main" xmlns="" id="{7DFFA3BC-3F23-418A-8A88-76C227CA1C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5" b="19940"/>
          <a:stretch/>
        </p:blipFill>
        <p:spPr>
          <a:xfrm>
            <a:off x="5447928" y="2972389"/>
            <a:ext cx="6211868" cy="310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30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3EE98E3-86E5-46E2-BCFB-EA69B4A8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2"/>
            <a:ext cx="10022904" cy="4978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Modification and upgrade for the Double-bunch-per-pulse experiment  </a:t>
            </a:r>
            <a:endParaRPr lang="zh-CN" alt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/>
              <a:t>The e-Gun 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Only one pulser are currently installed 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Additional pulser is needed for the double-bunch experiment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/>
              <a:t>Timing upgrade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One additional high precision timing module is needed for </a:t>
            </a:r>
            <a:br>
              <a:rPr lang="en-US" altLang="zh-CN" dirty="0"/>
            </a:br>
            <a:r>
              <a:rPr lang="en-US" altLang="zh-CN" dirty="0"/>
              <a:t>the second pulser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/>
              <a:t>Beam diagnostics 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Current beam diagnostics can only be used for single-pass</a:t>
            </a:r>
            <a:br>
              <a:rPr lang="en-US" altLang="zh-CN" dirty="0"/>
            </a:br>
            <a:r>
              <a:rPr lang="en-US" altLang="zh-CN" dirty="0"/>
              <a:t>long separation pulses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A new system need to be developed for pulses with separation about 100 ns</a:t>
            </a:r>
            <a:r>
              <a:rPr lang="en-US" altLang="zh-CN" dirty="0">
                <a:solidFill>
                  <a:schemeClr val="accent1"/>
                </a:solidFill>
              </a:rPr>
              <a:t> 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0CA484D-1D24-49D5-8C0B-BBB22DE9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69B59AAC-7998-484D-B35A-35BC01B73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Double-bunch-per-pulse experiment on HEPS </a:t>
            </a:r>
            <a:r>
              <a:rPr lang="en-US" altLang="zh-CN" sz="3200" dirty="0" err="1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Linac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836EF80-2515-46FB-A484-51A54ED909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5" t="6058" r="12791" b="11694"/>
          <a:stretch/>
        </p:blipFill>
        <p:spPr>
          <a:xfrm>
            <a:off x="8285722" y="1700808"/>
            <a:ext cx="374855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21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433755C3-F3D4-4074-BAB1-1AEA5C9C7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5486400" cy="501143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 source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 thermionic triode gun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Mature technology</a:t>
            </a:r>
          </a:p>
          <a:p>
            <a:pPr>
              <a:spcAft>
                <a:spcPts val="600"/>
              </a:spcAft>
            </a:pPr>
            <a:r>
              <a:rPr lang="en-US" altLang="zh-CN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parameters of the TDR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en-US" altLang="zh-CN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bunch charge for electron injection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altLang="zh-CN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bunch charge for positron production</a:t>
            </a:r>
          </a:p>
          <a:p>
            <a:r>
              <a:rPr lang="en-US" altLang="zh-CN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HEPS and BEPCII design can meet our requirement </a:t>
            </a:r>
          </a:p>
          <a:p>
            <a:pPr lvl="1"/>
            <a:endParaRPr lang="en-US" altLang="zh-CN" sz="24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6FC42E0-7E7F-4612-BAC8-D870FE45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Sources-TDR finished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4DCD92A-50A6-4B50-9958-6E30EBBB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D47AD9A1-BDA7-43E0-8C9D-3FA462E93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1382"/>
              </p:ext>
            </p:extLst>
          </p:nvPr>
        </p:nvGraphicFramePr>
        <p:xfrm>
          <a:off x="1171962" y="4481767"/>
          <a:ext cx="3816424" cy="187458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60937">
                  <a:extLst>
                    <a:ext uri="{9D8B030D-6E8A-4147-A177-3AD203B41FA5}">
                      <a16:colId xmlns:a16="http://schemas.microsoft.com/office/drawing/2014/main" xmlns="" val="1458921406"/>
                    </a:ext>
                  </a:extLst>
                </a:gridCol>
                <a:gridCol w="554793">
                  <a:extLst>
                    <a:ext uri="{9D8B030D-6E8A-4147-A177-3AD203B41FA5}">
                      <a16:colId xmlns:a16="http://schemas.microsoft.com/office/drawing/2014/main" xmlns="" val="31014583"/>
                    </a:ext>
                  </a:extLst>
                </a:gridCol>
                <a:gridCol w="1600694">
                  <a:extLst>
                    <a:ext uri="{9D8B030D-6E8A-4147-A177-3AD203B41FA5}">
                      <a16:colId xmlns:a16="http://schemas.microsoft.com/office/drawing/2014/main" xmlns="" val="2445767737"/>
                    </a:ext>
                  </a:extLst>
                </a:gridCol>
              </a:tblGrid>
              <a:tr h="161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Parameter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Unit</a:t>
                      </a:r>
                      <a:endParaRPr lang="zh-CN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Value</a:t>
                      </a:r>
                      <a:endParaRPr lang="zh-CN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15375303"/>
                  </a:ext>
                </a:extLst>
              </a:tr>
              <a:tr h="297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Type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-</a:t>
                      </a:r>
                      <a:endParaRPr lang="zh-CN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Thermionic Triode Gun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64770954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Cathode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-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Dispenser cathode</a:t>
                      </a:r>
                      <a:endParaRPr lang="zh-CN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30204032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Beam current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A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&gt; 10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11177139"/>
                  </a:ext>
                </a:extLst>
              </a:tr>
              <a:tr h="297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High voltage of anode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kV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150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52258230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Bunch charge 1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+mj-lt"/>
                        </a:rPr>
                        <a:t>nC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3.3 (e</a:t>
                      </a:r>
                      <a:r>
                        <a:rPr lang="en-GB" sz="1200" baseline="30000" dirty="0">
                          <a:effectLst/>
                          <a:latin typeface="+mj-lt"/>
                        </a:rPr>
                        <a:t>–</a:t>
                      </a:r>
                      <a:r>
                        <a:rPr lang="en-GB" sz="1200" dirty="0">
                          <a:effectLst/>
                          <a:latin typeface="+mj-lt"/>
                        </a:rPr>
                        <a:t> injection)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80940589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Bunch charge 2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nC</a:t>
                      </a:r>
                      <a:endParaRPr lang="zh-CN" sz="120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11 (e</a:t>
                      </a:r>
                      <a:r>
                        <a:rPr lang="en-GB" sz="1200" baseline="30000" dirty="0">
                          <a:effectLst/>
                          <a:latin typeface="+mj-lt"/>
                        </a:rPr>
                        <a:t>+</a:t>
                      </a:r>
                      <a:r>
                        <a:rPr lang="en-GB" sz="1200" dirty="0">
                          <a:effectLst/>
                          <a:latin typeface="+mj-lt"/>
                        </a:rPr>
                        <a:t> production)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38874175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Repetition rate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Hz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100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91273084"/>
                  </a:ext>
                </a:extLst>
              </a:tr>
              <a:tr h="161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dirty="0">
                          <a:effectLst/>
                          <a:latin typeface="+mj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Pulse duration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dirty="0">
                          <a:effectLst/>
                          <a:latin typeface="+mj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ns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dirty="0">
                          <a:effectLst/>
                          <a:latin typeface="+mj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43475867"/>
                  </a:ext>
                </a:extLst>
              </a:tr>
            </a:tbl>
          </a:graphicData>
        </a:graphic>
      </p:graphicFrame>
      <p:pic>
        <p:nvPicPr>
          <p:cNvPr id="14" name="图片 13" descr="https://docimg10.docs.qq.com/image/o899Ks4RLfYDZSDlZtntLw.jpeg?w=831&amp;h=433">
            <a:extLst>
              <a:ext uri="{FF2B5EF4-FFF2-40B4-BE49-F238E27FC236}">
                <a16:creationId xmlns="" xmlns:a16="http://schemas.microsoft.com/office/drawing/2014/main" id="{A05E3FC2-BEDF-484D-A0AC-85AD49ABF1D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822" y="3949605"/>
            <a:ext cx="5523976" cy="260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>
            <a:extLst>
              <a:ext uri="{FF2B5EF4-FFF2-40B4-BE49-F238E27FC236}">
                <a16:creationId xmlns="" xmlns:a16="http://schemas.microsoft.com/office/drawing/2014/main" id="{6B555EBB-7597-4E86-91A8-9FF28F2D1A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0" t="18116" r="3110" b="9913"/>
          <a:stretch/>
        </p:blipFill>
        <p:spPr bwMode="auto">
          <a:xfrm>
            <a:off x="7464152" y="1489792"/>
            <a:ext cx="36504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64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E944206-7B43-44C2-9C91-3A8C3B7F4EFA}"/>
              </a:ext>
            </a:extLst>
          </p:cNvPr>
          <p:cNvGrpSpPr/>
          <p:nvPr/>
        </p:nvGrpSpPr>
        <p:grpSpPr>
          <a:xfrm>
            <a:off x="429756" y="4772896"/>
            <a:ext cx="3348998" cy="1877097"/>
            <a:chOff x="6171502" y="2281807"/>
            <a:chExt cx="4804801" cy="3952759"/>
          </a:xfrm>
        </p:grpSpPr>
        <p:sp>
          <p:nvSpPr>
            <p:cNvPr id="16" name="文本框 17">
              <a:extLst>
                <a:ext uri="{FF2B5EF4-FFF2-40B4-BE49-F238E27FC236}">
                  <a16:creationId xmlns:a16="http://schemas.microsoft.com/office/drawing/2014/main" xmlns="" id="{E9C86E2B-716A-4896-B7D9-5A565C8504F9}"/>
                </a:ext>
              </a:extLst>
            </p:cNvPr>
            <p:cNvSpPr txBox="1"/>
            <p:nvPr/>
          </p:nvSpPr>
          <p:spPr>
            <a:xfrm>
              <a:off x="7047184" y="5920745"/>
              <a:ext cx="3557815" cy="31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Design of positron converter device 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E8E34D2-A303-42B4-A2FB-F41CFE036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3590" y="2281807"/>
              <a:ext cx="3480179" cy="3638938"/>
            </a:xfrm>
            <a:prstGeom prst="rect">
              <a:avLst/>
            </a:prstGeom>
          </p:spPr>
        </p:pic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xmlns="" id="{4DF9D1A8-1883-4522-884A-3317F6E70B80}"/>
                </a:ext>
              </a:extLst>
            </p:cNvPr>
            <p:cNvCxnSpPr>
              <a:cxnSpLocks/>
            </p:cNvCxnSpPr>
            <p:nvPr/>
          </p:nvCxnSpPr>
          <p:spPr>
            <a:xfrm>
              <a:off x="7236904" y="3470566"/>
              <a:ext cx="2107423" cy="9746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xmlns="" id="{955FAE16-0BDB-478C-B798-F6A0560311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19890" y="3852084"/>
              <a:ext cx="906591" cy="7500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xmlns="" id="{22FCEE4E-06F2-4432-8431-FB5D73070AD3}"/>
                </a:ext>
              </a:extLst>
            </p:cNvPr>
            <p:cNvCxnSpPr>
              <a:cxnSpLocks/>
            </p:cNvCxnSpPr>
            <p:nvPr/>
          </p:nvCxnSpPr>
          <p:spPr>
            <a:xfrm>
              <a:off x="7798965" y="3061695"/>
              <a:ext cx="1106184" cy="65930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xmlns="" id="{1B2959EC-6D1F-45FD-8DF3-FC7EAACEF3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8965" y="4946087"/>
              <a:ext cx="1066222" cy="40112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17">
              <a:extLst>
                <a:ext uri="{FF2B5EF4-FFF2-40B4-BE49-F238E27FC236}">
                  <a16:creationId xmlns:a16="http://schemas.microsoft.com/office/drawing/2014/main" xmlns="" id="{608B6C08-57B9-40C1-BCBC-197780062AEB}"/>
                </a:ext>
              </a:extLst>
            </p:cNvPr>
            <p:cNvSpPr txBox="1"/>
            <p:nvPr/>
          </p:nvSpPr>
          <p:spPr>
            <a:xfrm>
              <a:off x="9906388" y="3551720"/>
              <a:ext cx="1069915" cy="399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Target</a:t>
              </a:r>
            </a:p>
          </p:txBody>
        </p:sp>
        <p:sp>
          <p:nvSpPr>
            <p:cNvPr id="23" name="文本框 17">
              <a:extLst>
                <a:ext uri="{FF2B5EF4-FFF2-40B4-BE49-F238E27FC236}">
                  <a16:creationId xmlns:a16="http://schemas.microsoft.com/office/drawing/2014/main" xmlns="" id="{7957E1C7-577B-4C18-AE5C-CAC3668B5C80}"/>
                </a:ext>
              </a:extLst>
            </p:cNvPr>
            <p:cNvSpPr txBox="1"/>
            <p:nvPr/>
          </p:nvSpPr>
          <p:spPr>
            <a:xfrm>
              <a:off x="7312155" y="2687981"/>
              <a:ext cx="1106184" cy="31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Solenoid</a:t>
              </a:r>
            </a:p>
          </p:txBody>
        </p:sp>
        <p:sp>
          <p:nvSpPr>
            <p:cNvPr id="24" name="文本框 17">
              <a:extLst>
                <a:ext uri="{FF2B5EF4-FFF2-40B4-BE49-F238E27FC236}">
                  <a16:creationId xmlns:a16="http://schemas.microsoft.com/office/drawing/2014/main" xmlns="" id="{6C828813-DBF1-4492-8CD9-2BFEB4B51350}"/>
                </a:ext>
              </a:extLst>
            </p:cNvPr>
            <p:cNvSpPr txBox="1"/>
            <p:nvPr/>
          </p:nvSpPr>
          <p:spPr>
            <a:xfrm>
              <a:off x="6171502" y="3186977"/>
              <a:ext cx="1862355" cy="31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FLUX Concentrator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369FA64F-17B0-413B-88F1-953AFE55D266}"/>
                </a:ext>
              </a:extLst>
            </p:cNvPr>
            <p:cNvSpPr txBox="1"/>
            <p:nvPr/>
          </p:nvSpPr>
          <p:spPr>
            <a:xfrm>
              <a:off x="6308059" y="5310319"/>
              <a:ext cx="2338282" cy="583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Vacuum chamber</a:t>
              </a:r>
            </a:p>
          </p:txBody>
        </p:sp>
        <p:sp>
          <p:nvSpPr>
            <p:cNvPr id="26" name="箭头: 下 18">
              <a:extLst>
                <a:ext uri="{FF2B5EF4-FFF2-40B4-BE49-F238E27FC236}">
                  <a16:creationId xmlns:a16="http://schemas.microsoft.com/office/drawing/2014/main" xmlns="" id="{8F26FB3E-E035-4683-AEC5-E95F0005897B}"/>
                </a:ext>
              </a:extLst>
            </p:cNvPr>
            <p:cNvSpPr/>
            <p:nvPr/>
          </p:nvSpPr>
          <p:spPr>
            <a:xfrm rot="16200000">
              <a:off x="6754354" y="4366184"/>
              <a:ext cx="158655" cy="445323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7" name="文本框 17">
              <a:extLst>
                <a:ext uri="{FF2B5EF4-FFF2-40B4-BE49-F238E27FC236}">
                  <a16:creationId xmlns:a16="http://schemas.microsoft.com/office/drawing/2014/main" xmlns="" id="{6B88D97C-17BB-43E7-B75A-3B5F984D93AD}"/>
                </a:ext>
              </a:extLst>
            </p:cNvPr>
            <p:cNvSpPr txBox="1"/>
            <p:nvPr/>
          </p:nvSpPr>
          <p:spPr>
            <a:xfrm>
              <a:off x="6450124" y="4190991"/>
              <a:ext cx="698611" cy="31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b="1" dirty="0">
                  <a:solidFill>
                    <a:srgbClr val="C00000"/>
                  </a:solidFill>
                </a:rPr>
                <a:t>e-</a:t>
              </a:r>
            </a:p>
          </p:txBody>
        </p:sp>
      </p:grpSp>
      <p:sp>
        <p:nvSpPr>
          <p:cNvPr id="6" name="内容占位符 1">
            <a:extLst>
              <a:ext uri="{FF2B5EF4-FFF2-40B4-BE49-F238E27FC236}">
                <a16:creationId xmlns:a16="http://schemas.microsoft.com/office/drawing/2014/main" xmlns="" id="{DD2F0C61-EA16-43A7-BEAA-8AF6FE73BD70}"/>
              </a:ext>
            </a:extLst>
          </p:cNvPr>
          <p:cNvSpPr txBox="1">
            <a:spLocks/>
          </p:cNvSpPr>
          <p:nvPr/>
        </p:nvSpPr>
        <p:spPr>
          <a:xfrm>
            <a:off x="235527" y="1114731"/>
            <a:ext cx="7743489" cy="501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Positron source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Incident electron </a:t>
            </a:r>
            <a:r>
              <a:rPr lang="en-US" altLang="zh-CN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beam:4GeV/10nC/100Hz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Beam power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4kW</a:t>
            </a:r>
            <a:endParaRPr lang="en-US" altLang="zh-CN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Fixed Target</a:t>
            </a:r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altLang="zh-CN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tungsten,15mm thickness ,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size: 0.5 mm</a:t>
            </a:r>
            <a:r>
              <a:rPr lang="en-US" altLang="zh-CN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deposition: 0.784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/e- @ FLUKA, 784 W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endParaRPr lang="en-US" altLang="zh-CN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made a prototype of the  flux concentrator and it’s power supply and successfully high power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endParaRPr lang="en-US" altLang="zh-CN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beam energy is high, under normal circumstances, there is no problem. We will research on the protection method of positron conversion target under extreme conditions</a:t>
            </a:r>
            <a:endParaRPr lang="zh-CN" alt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6FC42E0-7E7F-4612-BAC8-D870FE45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Sources-TDR finished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4DCD92A-50A6-4B50-9958-6E30EBBB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34695A7-2016-40DA-90D9-97E07FF63E3E}"/>
              </a:ext>
            </a:extLst>
          </p:cNvPr>
          <p:cNvGrpSpPr/>
          <p:nvPr/>
        </p:nvGrpSpPr>
        <p:grpSpPr>
          <a:xfrm>
            <a:off x="3712638" y="5062400"/>
            <a:ext cx="1642654" cy="1660688"/>
            <a:chOff x="919351" y="3653725"/>
            <a:chExt cx="3118271" cy="318679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77BB3A0-4FE5-4346-9EF6-F11A5B892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1997" y="3653725"/>
              <a:ext cx="2252980" cy="2490984"/>
            </a:xfrm>
            <a:prstGeom prst="rect">
              <a:avLst/>
            </a:prstGeom>
          </p:spPr>
        </p:pic>
        <p:sp>
          <p:nvSpPr>
            <p:cNvPr id="10" name="文本框 17">
              <a:extLst>
                <a:ext uri="{FF2B5EF4-FFF2-40B4-BE49-F238E27FC236}">
                  <a16:creationId xmlns:a16="http://schemas.microsoft.com/office/drawing/2014/main" xmlns="" id="{454C38BA-E7F2-43F7-80F7-90A829EA94C0}"/>
                </a:ext>
              </a:extLst>
            </p:cNvPr>
            <p:cNvSpPr txBox="1"/>
            <p:nvPr/>
          </p:nvSpPr>
          <p:spPr>
            <a:xfrm>
              <a:off x="919351" y="6308968"/>
              <a:ext cx="3118271" cy="531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200" dirty="0"/>
                <a:t>The FLUX conentrator</a:t>
              </a:r>
              <a:endParaRPr lang="en-US" altLang="zh-CN" sz="1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74452C4-B6E6-41EB-8C70-6F767D427131}"/>
              </a:ext>
            </a:extLst>
          </p:cNvPr>
          <p:cNvGrpSpPr/>
          <p:nvPr/>
        </p:nvGrpSpPr>
        <p:grpSpPr>
          <a:xfrm>
            <a:off x="5418212" y="4844379"/>
            <a:ext cx="2766010" cy="1909487"/>
            <a:chOff x="3647825" y="3133691"/>
            <a:chExt cx="2766010" cy="1909487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44C81406-6638-4B8D-8853-ED565E3DB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8764" y="3133691"/>
              <a:ext cx="2104133" cy="1532476"/>
            </a:xfrm>
            <a:prstGeom prst="rect">
              <a:avLst/>
            </a:prstGeom>
          </p:spPr>
        </p:pic>
        <p:sp>
          <p:nvSpPr>
            <p:cNvPr id="13" name="文本框 17">
              <a:extLst>
                <a:ext uri="{FF2B5EF4-FFF2-40B4-BE49-F238E27FC236}">
                  <a16:creationId xmlns:a16="http://schemas.microsoft.com/office/drawing/2014/main" xmlns="" id="{7E8E56A3-8ABA-429B-8564-DC4C7E9905F4}"/>
                </a:ext>
              </a:extLst>
            </p:cNvPr>
            <p:cNvSpPr txBox="1"/>
            <p:nvPr/>
          </p:nvSpPr>
          <p:spPr>
            <a:xfrm>
              <a:off x="3647825" y="4704624"/>
              <a:ext cx="27660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altLang="zh-CN" sz="1600" dirty="0">
                  <a:sym typeface="+mn-ea"/>
                </a:rPr>
                <a:t>The 15kA solid-state modulator</a:t>
              </a:r>
              <a:endPara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pic>
        <p:nvPicPr>
          <p:cNvPr id="14" name="内容占位符 10" descr="D:\IHEPBOX\My_work\CEPC&amp;SPPC\Lattice structure\visio\PSPAS.png">
            <a:extLst>
              <a:ext uri="{FF2B5EF4-FFF2-40B4-BE49-F238E27FC236}">
                <a16:creationId xmlns:a16="http://schemas.microsoft.com/office/drawing/2014/main" xmlns="" id="{D7F1A87C-BE84-47C3-A997-AB3DF2A0DF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581" y="442798"/>
            <a:ext cx="4088819" cy="989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DE747FAA-904F-4E6D-B8A3-8F2CDC70614F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" t="4211" r="7143"/>
          <a:stretch/>
        </p:blipFill>
        <p:spPr bwMode="auto">
          <a:xfrm>
            <a:off x="7847505" y="1781525"/>
            <a:ext cx="1453286" cy="14587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995D0AD9-33DC-44CC-95C5-AAE875CFB38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250" y="1850887"/>
            <a:ext cx="2333134" cy="149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内容占位符 4">
            <a:extLst>
              <a:ext uri="{FF2B5EF4-FFF2-40B4-BE49-F238E27FC236}">
                <a16:creationId xmlns:a16="http://schemas.microsoft.com/office/drawing/2014/main" xmlns="" id="{500423E7-BA89-4BAF-96A2-6E4CFDD660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023" y="3341105"/>
            <a:ext cx="1945796" cy="1183511"/>
          </a:xfrm>
          <a:prstGeom prst="rect">
            <a:avLst/>
          </a:prstGeom>
        </p:spPr>
      </p:pic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xmlns="" id="{7CF5743A-0B65-468D-B7D0-810A6DFEF3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78785"/>
              </p:ext>
            </p:extLst>
          </p:nvPr>
        </p:nvGraphicFramePr>
        <p:xfrm>
          <a:off x="7831963" y="3341104"/>
          <a:ext cx="1478321" cy="1176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2" name="BMP 图像" r:id="rId10" imgW="1771560" imgH="1409760" progId="Paint.Picture">
                  <p:embed/>
                </p:oleObj>
              </mc:Choice>
              <mc:Fallback>
                <p:oleObj name="BMP 图像" r:id="rId10" imgW="1771560" imgH="14097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31963" y="3341104"/>
                        <a:ext cx="1478321" cy="1176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8230079" y="4898480"/>
            <a:ext cx="3853720" cy="1803569"/>
            <a:chOff x="8238621" y="4631719"/>
            <a:chExt cx="3853720" cy="1803569"/>
          </a:xfrm>
        </p:grpSpPr>
        <p:graphicFrame>
          <p:nvGraphicFramePr>
            <p:cNvPr id="32" name="对象 31">
              <a:extLst>
                <a:ext uri="{FF2B5EF4-FFF2-40B4-BE49-F238E27FC236}">
                  <a16:creationId xmlns="" xmlns:a16="http://schemas.microsoft.com/office/drawing/2014/main" id="{CD8DA383-7195-41F9-B8FC-45E741355C2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9329026"/>
                </p:ext>
              </p:extLst>
            </p:nvPr>
          </p:nvGraphicFramePr>
          <p:xfrm>
            <a:off x="8238621" y="4631719"/>
            <a:ext cx="3734342" cy="1437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83" r:id="rId12" imgW="6735445" imgH="4133850" progId="Visio.Drawing.15">
                    <p:embed/>
                  </p:oleObj>
                </mc:Choice>
                <mc:Fallback>
                  <p:oleObj r:id="rId12" imgW="6735445" imgH="4133850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38621" y="4631719"/>
                          <a:ext cx="3734342" cy="14376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文本框 17">
              <a:extLst>
                <a:ext uri="{FF2B5EF4-FFF2-40B4-BE49-F238E27FC236}">
                  <a16:creationId xmlns="" xmlns:a16="http://schemas.microsoft.com/office/drawing/2014/main" id="{204DDA14-FA7D-4AAF-AB4C-EBE9A17521A1}"/>
                </a:ext>
              </a:extLst>
            </p:cNvPr>
            <p:cNvSpPr txBox="1"/>
            <p:nvPr/>
          </p:nvSpPr>
          <p:spPr>
            <a:xfrm>
              <a:off x="8238621" y="6096734"/>
              <a:ext cx="3853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600" dirty="0"/>
                <a:t>Test of the peak pulse magnetic field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0151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523dc12-2ac2-4d59-b8f8-a0e99b6bd041}"/>
  <p:tag name="TABLE_ENDDRAG_ORIGIN_RECT" val="526*313"/>
  <p:tag name="TABLE_ENDDRAG_RECT" val="92*192*526*3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800,&quot;width&quot;:18677}"/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57154</TotalTime>
  <Words>2059</Words>
  <Application>Microsoft Office PowerPoint</Application>
  <PresentationFormat>宽屏</PresentationFormat>
  <Paragraphs>465</Paragraphs>
  <Slides>24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MS Mincho</vt:lpstr>
      <vt:lpstr>等线</vt:lpstr>
      <vt:lpstr>黑体</vt:lpstr>
      <vt:lpstr>楷体</vt:lpstr>
      <vt:lpstr>宋体</vt:lpstr>
      <vt:lpstr>微软雅黑</vt:lpstr>
      <vt:lpstr>Arial</vt:lpstr>
      <vt:lpstr>Arial Black</vt:lpstr>
      <vt:lpstr>Calibri</vt:lpstr>
      <vt:lpstr>Segoe Script</vt:lpstr>
      <vt:lpstr>Symbol</vt:lpstr>
      <vt:lpstr>Times New Roman</vt:lpstr>
      <vt:lpstr>Wingdings</vt:lpstr>
      <vt:lpstr>Office 主题</vt:lpstr>
      <vt:lpstr>BMP 图像</vt:lpstr>
      <vt:lpstr>Visio.Drawing.15</vt:lpstr>
      <vt:lpstr>Equation.KSEE3</vt:lpstr>
      <vt:lpstr>PowerPoint 演示文稿</vt:lpstr>
      <vt:lpstr>Content</vt:lpstr>
      <vt:lpstr>PowerPoint 演示文稿</vt:lpstr>
      <vt:lpstr>Physical design of LINAC in EDR</vt:lpstr>
      <vt:lpstr>Double-bunch-per-pulse experiment in EDR</vt:lpstr>
      <vt:lpstr>Double-bunch-per-pulse experiment on HEPS Linac</vt:lpstr>
      <vt:lpstr>Double-bunch-per-pulse experiment on HEPS Linac</vt:lpstr>
      <vt:lpstr>Sources-TDR finished </vt:lpstr>
      <vt:lpstr>Sources-TDR finished </vt:lpstr>
      <vt:lpstr>RF system</vt:lpstr>
      <vt:lpstr>Bunching cavities and S-band RF system-TDR finished</vt:lpstr>
      <vt:lpstr>C-band RF system-TDR finished</vt:lpstr>
      <vt:lpstr>C-band accelerating structure </vt:lpstr>
      <vt:lpstr>C-band accelerating structure </vt:lpstr>
      <vt:lpstr>C-band RF system-what EDR can do</vt:lpstr>
      <vt:lpstr>C-band RF system-what EDR can do</vt:lpstr>
      <vt:lpstr>Damping Ring RF cavity-TDR completed</vt:lpstr>
      <vt:lpstr>Damping Ring RF cavity-TDR completed</vt:lpstr>
      <vt:lpstr>Damping Ring RF cavity-what EDR can do</vt:lpstr>
      <vt:lpstr>Low Level RF for linac</vt:lpstr>
      <vt:lpstr>Phase reference line for CEPC Linac </vt:lpstr>
      <vt:lpstr>Phase reference line for CEPC Linac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23192</cp:lastModifiedBy>
  <cp:revision>2404</cp:revision>
  <cp:lastPrinted>2022-11-06T05:19:21Z</cp:lastPrinted>
  <dcterms:created xsi:type="dcterms:W3CDTF">2012-09-04T11:33:36Z</dcterms:created>
  <dcterms:modified xsi:type="dcterms:W3CDTF">2024-01-24T02:48:44Z</dcterms:modified>
</cp:coreProperties>
</file>