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30"/>
  </p:notesMasterIdLst>
  <p:sldIdLst>
    <p:sldId id="256" r:id="rId4"/>
    <p:sldId id="257" r:id="rId5"/>
    <p:sldId id="329" r:id="rId6"/>
    <p:sldId id="276" r:id="rId7"/>
    <p:sldId id="259" r:id="rId8"/>
    <p:sldId id="266" r:id="rId9"/>
    <p:sldId id="319" r:id="rId10"/>
    <p:sldId id="320" r:id="rId11"/>
    <p:sldId id="326" r:id="rId12"/>
    <p:sldId id="330" r:id="rId13"/>
    <p:sldId id="325" r:id="rId14"/>
    <p:sldId id="284" r:id="rId15"/>
    <p:sldId id="287" r:id="rId16"/>
    <p:sldId id="288" r:id="rId17"/>
    <p:sldId id="289" r:id="rId18"/>
    <p:sldId id="301" r:id="rId19"/>
    <p:sldId id="303" r:id="rId20"/>
    <p:sldId id="331" r:id="rId21"/>
    <p:sldId id="332" r:id="rId22"/>
    <p:sldId id="277" r:id="rId23"/>
    <p:sldId id="304" r:id="rId24"/>
    <p:sldId id="258" r:id="rId25"/>
    <p:sldId id="305" r:id="rId26"/>
    <p:sldId id="267" r:id="rId27"/>
    <p:sldId id="306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buser" initials="webuser" lastIdx="1" clrIdx="0">
    <p:extLst>
      <p:ext uri="{19B8F6BF-5375-455C-9EA6-DF929625EA0E}">
        <p15:presenceInfo xmlns:p15="http://schemas.microsoft.com/office/powerpoint/2012/main" userId="web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33CCFF"/>
    <a:srgbClr val="7030A0"/>
    <a:srgbClr val="595959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82" autoAdjust="0"/>
  </p:normalViewPr>
  <p:slideViewPr>
    <p:cSldViewPr snapToGrid="0">
      <p:cViewPr>
        <p:scale>
          <a:sx n="82" d="100"/>
          <a:sy n="82" d="100"/>
        </p:scale>
        <p:origin x="1476" y="2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0A298-9FA6-4E28-984B-D6A77AD87539}" type="datetimeFigureOut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94854-3EC9-4D5D-A710-F6B35B29FA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97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962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226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E173B-4EC5-459D-8E02-3844B4942B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305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370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593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5EF13-1C9D-406D-8311-5FBBC1DACFA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618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87536A-CC42-4F6E-863C-D220DEA37C1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78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317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041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522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770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767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E173B-4EC5-459D-8E02-3844B4942B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922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E173B-4EC5-459D-8E02-3844B4942B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396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Np</a:t>
            </a:r>
            <a:r>
              <a:rPr lang="zh-CN" altLang="en-US" dirty="0"/>
              <a:t>改成负的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E173B-4EC5-459D-8E02-3844B4942B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441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94854-3EC9-4D5D-A710-F6B35B29FA6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40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70A0E-646D-45DD-86B7-E6803D097153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53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C4EF6-02A0-4C06-A5CF-EF71A4F12ECD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53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A30B-A35E-4906-BC88-AD694DF1934B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991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常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3E2D-4254-4497-A7AF-43CAFC0B5249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004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1982-192D-4FE7-B1CD-368CCCE56B3B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600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643D-03A8-43D1-8420-4F64344559A7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77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77F3-47E2-4907-A1C2-AA5201A06D47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747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B3E71-8182-47E5-8F5D-48B4FB74B503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353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F6922-F88C-464C-AA16-317FDCDD918C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058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AE67-D8A2-4858-AF02-B335AA41A9CE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024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5E31-60A6-4683-8D4D-101A9D99890A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00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A51D-6A0A-4371-A4C4-E221808249EA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08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779-F09A-4846-AB7E-9B5862EE5387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09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D8EA-DD83-400D-A494-ADCEEFDA0F3B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841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D903D-B9C3-4390-A781-9CE201EA4770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445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常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0BFC4-324B-485B-B6AD-A332561CD78E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091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3FD87-2DDD-487A-B2BC-B27366801F1F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16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A643-C43F-4953-BCEB-8D21A55F854E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3311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47A1-E990-4D76-95C1-ECB2D2D8C409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0454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466B-A355-4115-8487-9F3F47F9D38B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361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F1FE-841D-4FC6-82E1-1519DB182B84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3020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AD7-0015-489E-A37D-47483C089A87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28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25B5-0E36-47DB-B63C-6D0372748089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1308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7943-65D6-4C64-8470-AB813F80FEEA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638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AA4A-AC25-4BFC-B35D-027CCD9C2D69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196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714C-6D87-4A32-A97B-1F22EA23B488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656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7FA85-71BD-4A8F-9AAA-C76E61D71094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64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FB1F-F12E-42DB-9AB6-D76393AA1903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430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EEDE-80DC-4E0D-8514-9FC144CD404A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6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AC59-B742-4497-8FC1-C38827892BC6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86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1F3EE-53E6-4E43-949D-8D2B3DFDD012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35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E52AB-5123-4F8B-BE9B-159938FEDD06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516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E83D7-8078-4AE7-90B9-D859AC8B5F9E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83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8196B-A8B3-41C3-B42C-9221469219F2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F1C28-3418-4A61-A9C6-27D348A6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60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73CB-70FD-4B20-AF44-CF35114209AD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CEPC workshop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53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B2D09-3A9D-4235-9558-5CC246D84CFE}" type="datetime1">
              <a:rPr lang="zh-CN" altLang="en-US" smtClean="0"/>
              <a:t>2024/1/23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0FB84-80A4-4DCA-B2B6-EFC048F89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9.emf"/><Relationship Id="rId7" Type="http://schemas.openxmlformats.org/officeDocument/2006/relationships/image" Target="../media/image4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51.png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image" Target="../media/image47.png"/><Relationship Id="rId4" Type="http://schemas.openxmlformats.org/officeDocument/2006/relationships/image" Target="../media/image5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6.png"/><Relationship Id="rId7" Type="http://schemas.openxmlformats.org/officeDocument/2006/relationships/image" Target="../media/image6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11" Type="http://schemas.openxmlformats.org/officeDocument/2006/relationships/image" Target="../media/image5.png"/><Relationship Id="rId5" Type="http://schemas.openxmlformats.org/officeDocument/2006/relationships/image" Target="../media/image59.png"/><Relationship Id="rId10" Type="http://schemas.openxmlformats.org/officeDocument/2006/relationships/image" Target="../media/image4.jpeg"/><Relationship Id="rId4" Type="http://schemas.openxmlformats.org/officeDocument/2006/relationships/image" Target="../media/image58.png"/><Relationship Id="rId9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4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63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4.png"/><Relationship Id="rId4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9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5.png"/><Relationship Id="rId4" Type="http://schemas.openxmlformats.org/officeDocument/2006/relationships/image" Target="../media/image24.png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5.png"/><Relationship Id="rId4" Type="http://schemas.openxmlformats.org/officeDocument/2006/relationships/image" Target="../media/image30.png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287499-741B-442A-A295-6D04BBD081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768" y="1897064"/>
            <a:ext cx="8184462" cy="852311"/>
          </a:xfrm>
        </p:spPr>
        <p:txBody>
          <a:bodyPr>
            <a:normAutofit fontScale="90000"/>
          </a:bodyPr>
          <a:lstStyle/>
          <a:p>
            <a:r>
              <a:rPr lang="en-US" altLang="zh-CN" sz="2800" b="1" dirty="0">
                <a:solidFill>
                  <a:srgbClr val="0070C0"/>
                </a:solidFill>
              </a:rPr>
              <a:t>SppC Lattice Design and Compatibility Study with CEPC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4A4AA69-325B-45B7-977F-D9BD550B10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555" y="3359328"/>
            <a:ext cx="8748889" cy="26294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1800" u="sng" dirty="0"/>
              <a:t>Haocheng Xu</a:t>
            </a:r>
            <a:r>
              <a:rPr lang="en-US" altLang="zh-CN" sz="1800" dirty="0"/>
              <a:t>, Yiwei Wang, Jie Gao, Yukai Chen, Jingyu Tang</a:t>
            </a:r>
          </a:p>
          <a:p>
            <a:pPr>
              <a:lnSpc>
                <a:spcPct val="110000"/>
              </a:lnSpc>
            </a:pPr>
            <a:r>
              <a:rPr lang="en-US" altLang="zh-CN" sz="1800" dirty="0"/>
              <a:t>for the SppC Study Group</a:t>
            </a:r>
          </a:p>
          <a:p>
            <a:pPr>
              <a:lnSpc>
                <a:spcPct val="110000"/>
              </a:lnSpc>
            </a:pPr>
            <a:r>
              <a:rPr lang="en-US" altLang="zh-CN" sz="1800" dirty="0"/>
              <a:t>The Institute of High Energy Physics, Chinese Academy of Sciences</a:t>
            </a:r>
          </a:p>
          <a:p>
            <a:pPr>
              <a:lnSpc>
                <a:spcPct val="110000"/>
              </a:lnSpc>
            </a:pPr>
            <a:endParaRPr lang="en-US" altLang="zh-CN" sz="1800" dirty="0"/>
          </a:p>
          <a:p>
            <a:pPr>
              <a:lnSpc>
                <a:spcPct val="110000"/>
              </a:lnSpc>
            </a:pPr>
            <a:r>
              <a:rPr lang="en-US" altLang="zh-CN" sz="1600" dirty="0"/>
              <a:t>HKUST - IAS HEP Conference</a:t>
            </a:r>
          </a:p>
          <a:p>
            <a:pPr>
              <a:lnSpc>
                <a:spcPct val="110000"/>
              </a:lnSpc>
            </a:pPr>
            <a:r>
              <a:rPr lang="en-US" altLang="zh-CN" sz="1600" dirty="0"/>
              <a:t>Jan. 24, 2024, Hong Kong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FA53792-0C8C-4B26-AED9-1049272E8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49"/>
            <a:ext cx="4386461" cy="7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415" y="68629"/>
            <a:ext cx="1168870" cy="68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istrator\Desktop\12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91" y="319754"/>
            <a:ext cx="3013378" cy="18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40FB7D-5E4A-63A2-FECD-A18BD804F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3BC2E92-A444-8CAD-94C1-2A59D455311D}"/>
              </a:ext>
            </a:extLst>
          </p:cNvPr>
          <p:cNvSpPr txBox="1"/>
          <p:nvPr/>
        </p:nvSpPr>
        <p:spPr>
          <a:xfrm>
            <a:off x="408790" y="6356350"/>
            <a:ext cx="3178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Email: xuhaocheng@ihep.ac.cn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0352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2"/>
    </mc:Choice>
    <mc:Fallback xmlns="">
      <p:transition spd="slow" advTm="753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5C14A-D47C-4B7A-A32A-3CA266EF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976" y="141184"/>
            <a:ext cx="3460045" cy="578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Content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>
            <a:extLst>
              <a:ext uri="{FF2B5EF4-FFF2-40B4-BE49-F238E27FC236}">
                <a16:creationId xmlns:a16="http://schemas.microsoft.com/office/drawing/2014/main" id="{5001EC2F-34BB-47B7-8EFF-EAE8FE91F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>
            <a:extLst>
              <a:ext uri="{FF2B5EF4-FFF2-40B4-BE49-F238E27FC236}">
                <a16:creationId xmlns:a16="http://schemas.microsoft.com/office/drawing/2014/main" id="{605B21FB-1F42-48C9-8F7E-3F6512F8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E4F4FB-261C-C8B3-DCF7-B5F081B3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97A3020-4B93-64CF-7A3D-C48A7DC73172}"/>
              </a:ext>
            </a:extLst>
          </p:cNvPr>
          <p:cNvSpPr txBox="1"/>
          <p:nvPr/>
        </p:nvSpPr>
        <p:spPr>
          <a:xfrm>
            <a:off x="710550" y="2368966"/>
            <a:ext cx="7722895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SppC lattice design and nonlinearity optimization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Error correction scheme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Geometric compatibility between CEPC and SppC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953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05"/>
    </mc:Choice>
    <mc:Fallback xmlns="">
      <p:transition spd="slow" advTm="2440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9BD7D-5014-4733-BE4E-E071D587E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0876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error table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7475" y="959828"/>
                <a:ext cx="7987875" cy="159875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Gaussian distribution, and truncated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</a:rPr>
                  <a:t>at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zh-CN" alt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sz="1600" dirty="0">
                    <a:solidFill>
                      <a:prstClr val="black"/>
                    </a:solidFill>
                  </a:rPr>
                  <a:t>;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Referring to FCC-hh, and adjust to be suitable with SppC lattice.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7475" y="959828"/>
                <a:ext cx="7987875" cy="1598757"/>
              </a:xfrm>
              <a:blipFill>
                <a:blip r:embed="rId3"/>
                <a:stretch>
                  <a:fillRect l="-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id="{CA8BDC84-E94D-4ED2-96F2-9129B6390679}"/>
              </a:ext>
            </a:extLst>
          </p:cNvPr>
          <p:cNvSpPr/>
          <p:nvPr/>
        </p:nvSpPr>
        <p:spPr>
          <a:xfrm>
            <a:off x="814923" y="6244345"/>
            <a:ext cx="2781531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仿宋"/>
                <a:cs typeface="+mn-cs"/>
              </a:rPr>
              <a:t>*Reference radius of field error is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仿宋"/>
              </a:rPr>
              <a:t>17 m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仿宋"/>
                <a:cs typeface="+mn-cs"/>
              </a:rPr>
              <a:t>m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仿宋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/>
              <a:ea typeface="仿宋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534BBF0-B7B0-4571-8F6A-3F7E5AD51E8F}"/>
              </a:ext>
            </a:extLst>
          </p:cNvPr>
          <p:cNvSpPr/>
          <p:nvPr/>
        </p:nvSpPr>
        <p:spPr>
          <a:xfrm>
            <a:off x="5710946" y="6333378"/>
            <a:ext cx="2296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Ref: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D.Boutin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et al, optic corrections for Fcc-hh, IPAC2019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A65E17B9-65F5-8C6F-3FBF-AF29874E9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98293BA7-9497-B311-E53B-7AB1D775D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4A03778E-7E18-E65D-A8B5-0A5686AD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11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内容占位符 5">
                <a:extLst>
                  <a:ext uri="{FF2B5EF4-FFF2-40B4-BE49-F238E27FC236}">
                    <a16:creationId xmlns:a16="http://schemas.microsoft.com/office/drawing/2014/main" id="{A6DDFB13-716A-E863-DBF1-4350B4170538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50297975"/>
                  </p:ext>
                </p:extLst>
              </p:nvPr>
            </p:nvGraphicFramePr>
            <p:xfrm>
              <a:off x="915462" y="1873395"/>
              <a:ext cx="7313076" cy="43709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963056">
                      <a:extLst>
                        <a:ext uri="{9D8B030D-6E8A-4147-A177-3AD203B41FA5}">
                          <a16:colId xmlns:a16="http://schemas.microsoft.com/office/drawing/2014/main" val="3540180288"/>
                        </a:ext>
                      </a:extLst>
                    </a:gridCol>
                    <a:gridCol w="1069965">
                      <a:extLst>
                        <a:ext uri="{9D8B030D-6E8A-4147-A177-3AD203B41FA5}">
                          <a16:colId xmlns:a16="http://schemas.microsoft.com/office/drawing/2014/main" val="2554354883"/>
                        </a:ext>
                      </a:extLst>
                    </a:gridCol>
                    <a:gridCol w="1254827">
                      <a:extLst>
                        <a:ext uri="{9D8B030D-6E8A-4147-A177-3AD203B41FA5}">
                          <a16:colId xmlns:a16="http://schemas.microsoft.com/office/drawing/2014/main" val="3084386483"/>
                        </a:ext>
                      </a:extLst>
                    </a:gridCol>
                    <a:gridCol w="1230540">
                      <a:extLst>
                        <a:ext uri="{9D8B030D-6E8A-4147-A177-3AD203B41FA5}">
                          <a16:colId xmlns:a16="http://schemas.microsoft.com/office/drawing/2014/main" val="1876520991"/>
                        </a:ext>
                      </a:extLst>
                    </a:gridCol>
                    <a:gridCol w="1397344">
                      <a:extLst>
                        <a:ext uri="{9D8B030D-6E8A-4147-A177-3AD203B41FA5}">
                          <a16:colId xmlns:a16="http://schemas.microsoft.com/office/drawing/2014/main" val="4266031825"/>
                        </a:ext>
                      </a:extLst>
                    </a:gridCol>
                    <a:gridCol w="1397344">
                      <a:extLst>
                        <a:ext uri="{9D8B030D-6E8A-4147-A177-3AD203B41FA5}">
                          <a16:colId xmlns:a16="http://schemas.microsoft.com/office/drawing/2014/main" val="1620812510"/>
                        </a:ext>
                      </a:extLst>
                    </a:gridCol>
                  </a:tblGrid>
                  <a:tr h="29497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Element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Error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Error desc.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Main 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Separation 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88963341"/>
                      </a:ext>
                    </a:extLst>
                  </a:tr>
                  <a:tr h="294977">
                    <a:tc rowSpan="7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</m:d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78801380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ψ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roll angle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mrad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46267885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random b1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%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29185409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200" dirty="0"/>
                            <a:t> </a:t>
                          </a:r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0.9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0.1/1.1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03699139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a2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200" dirty="0"/>
                            <a:t> </a:t>
                          </a:r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1.0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01182073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uncert. a2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200" dirty="0"/>
                            <a:t> </a:t>
                          </a:r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TBD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2762443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200" dirty="0"/>
                            <a:t> </a:t>
                          </a:r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/>
                            <a:t>1.0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/>
                            <a:t>TBD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885619"/>
                      </a:ext>
                    </a:extLst>
                  </a:tr>
                  <a:tr h="12063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43856014"/>
                      </a:ext>
                    </a:extLst>
                  </a:tr>
                  <a:tr h="29497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Main quadrupole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IR triplet / other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32677510"/>
                      </a:ext>
                    </a:extLst>
                  </a:tr>
                  <a:tr h="294977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Quad.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</m:d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26017791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ψ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roll angle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mrad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0.05/0.5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9317472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20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i="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%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0.005/0.1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2303976"/>
                      </a:ext>
                    </a:extLst>
                  </a:tr>
                  <a:tr h="12063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23625432"/>
                      </a:ext>
                    </a:extLst>
                  </a:tr>
                  <a:tr h="294977">
                    <a:tc row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BPM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</m:d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63383217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zh-CN" altLang="en-US" sz="120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d>
                                  <m:dPr>
                                    <m:ctrlPr>
                                      <a:rPr lang="en-US" altLang="zh-CN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200" b="0" i="0" smtClean="0">
                                        <a:latin typeface="Cambria Math" panose="02040503050406030204" pitchFamily="18" charset="0"/>
                                      </a:rPr>
                                      <m:t>read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92214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内容占位符 5">
                <a:extLst>
                  <a:ext uri="{FF2B5EF4-FFF2-40B4-BE49-F238E27FC236}">
                    <a16:creationId xmlns:a16="http://schemas.microsoft.com/office/drawing/2014/main" id="{A6DDFB13-716A-E863-DBF1-4350B4170538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50297975"/>
                  </p:ext>
                </p:extLst>
              </p:nvPr>
            </p:nvGraphicFramePr>
            <p:xfrm>
              <a:off x="915462" y="1873395"/>
              <a:ext cx="7313076" cy="43709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963056">
                      <a:extLst>
                        <a:ext uri="{9D8B030D-6E8A-4147-A177-3AD203B41FA5}">
                          <a16:colId xmlns:a16="http://schemas.microsoft.com/office/drawing/2014/main" val="3540180288"/>
                        </a:ext>
                      </a:extLst>
                    </a:gridCol>
                    <a:gridCol w="1069965">
                      <a:extLst>
                        <a:ext uri="{9D8B030D-6E8A-4147-A177-3AD203B41FA5}">
                          <a16:colId xmlns:a16="http://schemas.microsoft.com/office/drawing/2014/main" val="2554354883"/>
                        </a:ext>
                      </a:extLst>
                    </a:gridCol>
                    <a:gridCol w="1254827">
                      <a:extLst>
                        <a:ext uri="{9D8B030D-6E8A-4147-A177-3AD203B41FA5}">
                          <a16:colId xmlns:a16="http://schemas.microsoft.com/office/drawing/2014/main" val="3084386483"/>
                        </a:ext>
                      </a:extLst>
                    </a:gridCol>
                    <a:gridCol w="1230540">
                      <a:extLst>
                        <a:ext uri="{9D8B030D-6E8A-4147-A177-3AD203B41FA5}">
                          <a16:colId xmlns:a16="http://schemas.microsoft.com/office/drawing/2014/main" val="1876520991"/>
                        </a:ext>
                      </a:extLst>
                    </a:gridCol>
                    <a:gridCol w="1397344">
                      <a:extLst>
                        <a:ext uri="{9D8B030D-6E8A-4147-A177-3AD203B41FA5}">
                          <a16:colId xmlns:a16="http://schemas.microsoft.com/office/drawing/2014/main" val="4266031825"/>
                        </a:ext>
                      </a:extLst>
                    </a:gridCol>
                    <a:gridCol w="1397344">
                      <a:extLst>
                        <a:ext uri="{9D8B030D-6E8A-4147-A177-3AD203B41FA5}">
                          <a16:colId xmlns:a16="http://schemas.microsoft.com/office/drawing/2014/main" val="1620812510"/>
                        </a:ext>
                      </a:extLst>
                    </a:gridCol>
                  </a:tblGrid>
                  <a:tr h="29497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Element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Error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Error desc.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Units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Main 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Separation 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88963341"/>
                      </a:ext>
                    </a:extLst>
                  </a:tr>
                  <a:tr h="294977">
                    <a:tc rowSpan="7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Dipole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100000" r="-493182" b="-127959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78801380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204167" r="-493182" b="-120625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roll angle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mrad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46267885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297959" r="-493182" b="-108163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random b1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%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29185409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406250" r="-493182" b="-100416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69154" t="-406250" r="-229353" b="-100416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0.9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0.1/1.1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03699139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495918" r="-493182" b="-88367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a2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69154" t="-495918" r="-229353" b="-88367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1.0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01182073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608333" r="-493182" b="-80208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uncert. a2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69154" t="-608333" r="-229353" b="-80208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TBD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2762443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693878" r="-493182" b="-68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69154" t="-693878" r="-229353" b="-68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/>
                            <a:t>1.0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/>
                            <a:t>TBD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885619"/>
                      </a:ext>
                    </a:extLst>
                  </a:tr>
                  <a:tr h="12063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43856014"/>
                      </a:ext>
                    </a:extLst>
                  </a:tr>
                  <a:tr h="29497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Main quadrupole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IR triplet / other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32677510"/>
                      </a:ext>
                    </a:extLst>
                  </a:tr>
                  <a:tr h="294977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Quad.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952083" r="-493182" b="-45833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0.1/0.3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26017791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1030612" r="-493182" b="-34898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roll angle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mrad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0.05/0.5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9317472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1154167" r="-493182" b="-25625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/>
                            <a:t>random b2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%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0.005/0.1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2303976"/>
                      </a:ext>
                    </a:extLst>
                  </a:tr>
                  <a:tr h="12063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23625432"/>
                      </a:ext>
                    </a:extLst>
                  </a:tr>
                  <a:tr h="294977">
                    <a:tc row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BPM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1269388" r="-493182" b="-11020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0.2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63383217"/>
                      </a:ext>
                    </a:extLst>
                  </a:tr>
                  <a:tr h="294977"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0341" t="-1397917" r="-493182" b="-125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mm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Times New Roman"/>
                              <a:ea typeface="仿宋"/>
                            </a:defRPr>
                          </a:lvl9pPr>
                        </a:lstStyle>
                        <a:p>
                          <a:pPr algn="ctr"/>
                          <a:r>
                            <a:rPr lang="en-US" altLang="zh-CN" sz="1200" dirty="0"/>
                            <a:t>0.05</a:t>
                          </a:r>
                          <a:endParaRPr lang="zh-CN" altLang="en-US" sz="1200" dirty="0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922146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60040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9BD7D-5014-4733-BE4E-E071D587E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39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correction scheme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7608" y="1032933"/>
                <a:ext cx="7987875" cy="5725317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altLang="zh-CN" sz="1800" b="1" dirty="0">
                    <a:solidFill>
                      <a:prstClr val="black"/>
                    </a:solidFill>
                  </a:rPr>
                  <a:t>Based on response matrix method</a:t>
                </a:r>
              </a:p>
              <a:p>
                <a:pPr lvl="0">
                  <a:lnSpc>
                    <a:spcPct val="130000"/>
                  </a:lnSpc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Software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：</a:t>
                </a:r>
                <a:r>
                  <a:rPr lang="en-US" altLang="zh-CN" sz="1600" dirty="0">
                    <a:solidFill>
                      <a:prstClr val="black"/>
                    </a:solidFill>
                  </a:rPr>
                  <a:t>Accelerator Toolbox (AT) on MATLAB</a:t>
                </a:r>
              </a:p>
              <a:p>
                <a:pPr marL="342900" lvl="0" indent="-342900">
                  <a:lnSpc>
                    <a:spcPct val="130000"/>
                  </a:lnSpc>
                  <a:spcBef>
                    <a:spcPts val="1800"/>
                  </a:spcBef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Apply the errors and turn off sextupoles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First turn trajectory correction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Closed orbit correction with increasing sextupole strength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Beta-beating and horizontal dispersion correction (LOCO)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Coupling and vertical dispersion correction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Tune and chromaticity correction</a:t>
                </a:r>
              </a:p>
              <a:p>
                <a:pPr marL="342900" lvl="0" indent="-342900">
                  <a:lnSpc>
                    <a:spcPct val="130000"/>
                  </a:lnSpc>
                  <a:buFont typeface="+mj-lt"/>
                  <a:buAutoNum type="arabicPeriod"/>
                </a:pPr>
                <a:endParaRPr lang="en-US" altLang="zh-CN" sz="1600" dirty="0">
                  <a:solidFill>
                    <a:prstClr val="black"/>
                  </a:solidFill>
                </a:endParaRPr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Response matrix represents the relationship between the strength variation of the dipole correction magnet in the storage ring and the resulting closed orbit distortion of the beam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：</a:t>
                </a:r>
                <a:endParaRPr lang="en-US" altLang="zh-CN" sz="1600" dirty="0">
                  <a:solidFill>
                    <a:prstClr val="black"/>
                  </a:solidFill>
                </a:endParaRPr>
              </a:p>
              <a:p>
                <a:pPr marL="0" lvl="0" indent="0">
                  <a:lnSpc>
                    <a:spcPct val="13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16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16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altLang="zh-CN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sz="16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altLang="zh-CN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zh-CN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altLang="zh-CN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zh-CN" sz="1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7608" y="1032933"/>
                <a:ext cx="7987875" cy="5725317"/>
              </a:xfrm>
              <a:blipFill>
                <a:blip r:embed="rId2"/>
                <a:stretch>
                  <a:fillRect l="-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右大括号 7">
            <a:extLst>
              <a:ext uri="{FF2B5EF4-FFF2-40B4-BE49-F238E27FC236}">
                <a16:creationId xmlns:a16="http://schemas.microsoft.com/office/drawing/2014/main" id="{FBB0866C-6AC7-43AD-A126-D3D1A2A66FF6}"/>
              </a:ext>
            </a:extLst>
          </p:cNvPr>
          <p:cNvSpPr/>
          <p:nvPr/>
        </p:nvSpPr>
        <p:spPr>
          <a:xfrm>
            <a:off x="6181817" y="3601161"/>
            <a:ext cx="152400" cy="502355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5F9A0E9-8653-48C8-AE72-FC2A8E933BDF}"/>
              </a:ext>
            </a:extLst>
          </p:cNvPr>
          <p:cNvSpPr txBox="1"/>
          <p:nvPr/>
        </p:nvSpPr>
        <p:spPr>
          <a:xfrm>
            <a:off x="6457950" y="3680683"/>
            <a:ext cx="2277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Iterate for several times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0C9B850-4581-CF0C-E1C8-8185A84F226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1" r="1291" b="10282"/>
          <a:stretch/>
        </p:blipFill>
        <p:spPr bwMode="auto">
          <a:xfrm>
            <a:off x="5953219" y="1545021"/>
            <a:ext cx="2849196" cy="1883980"/>
          </a:xfrm>
          <a:prstGeom prst="rect">
            <a:avLst/>
          </a:prstGeom>
          <a:noFill/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B9E9F5E-BD19-FF54-2F93-464A9B5EF113}"/>
              </a:ext>
            </a:extLst>
          </p:cNvPr>
          <p:cNvSpPr txBox="1"/>
          <p:nvPr/>
        </p:nvSpPr>
        <p:spPr>
          <a:xfrm>
            <a:off x="5953218" y="1293921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BPM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05396C9-D9A1-A4D0-602E-33975331E845}"/>
              </a:ext>
            </a:extLst>
          </p:cNvPr>
          <p:cNvSpPr txBox="1"/>
          <p:nvPr/>
        </p:nvSpPr>
        <p:spPr>
          <a:xfrm>
            <a:off x="6224984" y="1293921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SX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282D240-D9A0-A805-6439-D964ACD37237}"/>
              </a:ext>
            </a:extLst>
          </p:cNvPr>
          <p:cNvSpPr txBox="1"/>
          <p:nvPr/>
        </p:nvSpPr>
        <p:spPr>
          <a:xfrm>
            <a:off x="6972753" y="1300348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QUAD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BB514B6-D04A-26F4-A403-50A6B5778652}"/>
              </a:ext>
            </a:extLst>
          </p:cNvPr>
          <p:cNvSpPr txBox="1"/>
          <p:nvPr/>
        </p:nvSpPr>
        <p:spPr>
          <a:xfrm>
            <a:off x="7616165" y="1286602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SKEW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D1CA203-0152-89DB-0836-6A24931CFECA}"/>
              </a:ext>
            </a:extLst>
          </p:cNvPr>
          <p:cNvSpPr txBox="1"/>
          <p:nvPr/>
        </p:nvSpPr>
        <p:spPr>
          <a:xfrm>
            <a:off x="8011175" y="1286603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COR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32EAB954-5216-7A17-9470-9782E36EC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095FFC1C-2E96-22D0-EBF0-E87AB135E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id="{FD44F880-9D92-3A37-6668-6E0CECCC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005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3315" y="870223"/>
                <a:ext cx="8064925" cy="5272068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120000"/>
                  </a:lnSpc>
                  <a:buNone/>
                </a:pPr>
                <a:r>
                  <a:rPr lang="en-US" altLang="zh-CN" sz="1600" dirty="0">
                    <a:solidFill>
                      <a:prstClr val="black"/>
                    </a:solidFill>
                  </a:rPr>
                  <a:t>938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</a:rPr>
                  <a:t>BPMs and</a:t>
                </a:r>
                <a:r>
                  <a:rPr lang="zh-CN" altLang="en-US" sz="16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</a:rPr>
                  <a:t>477 dipole correctors installed near the quadrupoles in the ring.</a:t>
                </a:r>
              </a:p>
              <a:p>
                <a:pPr marL="0" lvl="0" indent="0">
                  <a:lnSpc>
                    <a:spcPct val="120000"/>
                  </a:lnSpc>
                  <a:buNone/>
                </a:pPr>
                <a:r>
                  <a:rPr lang="en-US" altLang="zh-CN" sz="1400" b="1" dirty="0">
                    <a:solidFill>
                      <a:prstClr val="black"/>
                    </a:solidFill>
                  </a:rPr>
                  <a:t>First turn trajectory correction</a:t>
                </a:r>
                <a:r>
                  <a:rPr lang="zh-CN" altLang="en-US" sz="1400" b="1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b="1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Use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400" dirty="0">
                    <a:solidFill>
                      <a:prstClr val="black"/>
                    </a:solidFill>
                  </a:rPr>
                  <a:t>BPMs and dipole correctors to find the closed orbit, 85% of the machines with errors can be corrected successfully in this step.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altLang="zh-CN" sz="1400" b="1" dirty="0">
                    <a:solidFill>
                      <a:prstClr val="black"/>
                    </a:solidFill>
                  </a:rPr>
                  <a:t>Closed orbit correction</a:t>
                </a:r>
                <a:r>
                  <a:rPr lang="zh-CN" altLang="en-US" sz="1400" b="1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b="1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Solve the equation with the response matrix of lattice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：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4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𝑨</m:t>
                    </m:r>
                    <m:acc>
                      <m:accPr>
                        <m:chr m:val="⃗"/>
                        <m:ctrlPr>
                          <a:rPr lang="en-US" altLang="zh-CN" sz="1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1400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acc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zh-CN" sz="1400" b="1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altLang="zh-CN" sz="1400" dirty="0"/>
                  <a:t>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altLang="zh-CN" sz="1400" dirty="0"/>
                  <a:t>: vector of orbit at BPM,  A: response matrix,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altLang="zh-CN" sz="1400" dirty="0"/>
                  <a:t>: vector of corrector strength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Sextupole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400" dirty="0">
                    <a:solidFill>
                      <a:prstClr val="black"/>
                    </a:solidFill>
                  </a:rPr>
                  <a:t>off, then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sz="1400" dirty="0">
                    <a:solidFill>
                      <a:prstClr val="black"/>
                    </a:solidFill>
                  </a:rPr>
                  <a:t>after each 10% increase, the closed orbit is corrected once until the set value is reached.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3315" y="870223"/>
                <a:ext cx="8064925" cy="5272068"/>
              </a:xfrm>
              <a:blipFill>
                <a:blip r:embed="rId2"/>
                <a:stretch>
                  <a:fillRect l="-3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B65AC8A8-2811-4C16-8A84-ED12481DC6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0" y="3816318"/>
            <a:ext cx="3003141" cy="2349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7164200-98C8-495B-8D5C-F1C302E2AF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465" y="3816318"/>
            <a:ext cx="3133574" cy="234917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6A0D6F08-8A98-4E74-AA0A-C112DBE4B55E}"/>
                  </a:ext>
                </a:extLst>
              </p:cNvPr>
              <p:cNvSpPr/>
              <p:nvPr/>
            </p:nvSpPr>
            <p:spPr>
              <a:xfrm>
                <a:off x="249172" y="6247810"/>
                <a:ext cx="2104038" cy="357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COD</m:t>
                          </m:r>
                        </m:e>
                        <m:sub>
                          <m: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  <m: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𝑦</m:t>
                          </m:r>
                          <m: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altLang="zh-CN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𝑟𝑚𝑠</m:t>
                          </m:r>
                        </m:sub>
                      </m:sSub>
                      <m:r>
                        <a:rPr kumimoji="0" lang="en-US" altLang="zh-CN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&lt;0.</m:t>
                      </m:r>
                      <m:r>
                        <a:rPr kumimoji="0" lang="en-US" altLang="zh-CN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4 </m:t>
                      </m:r>
                      <m:r>
                        <a:rPr kumimoji="0" lang="en-US" altLang="zh-CN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𝑚𝑚</m:t>
                      </m:r>
                    </m:oMath>
                  </m:oMathPara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宋体"/>
                  <a:cs typeface="+mn-cs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6A0D6F08-8A98-4E74-AA0A-C112DBE4B5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72" y="6247810"/>
                <a:ext cx="2104038" cy="357983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BE9E1937-BBAA-4080-92CC-CC99F5C27EC3}"/>
              </a:ext>
            </a:extLst>
          </p:cNvPr>
          <p:cNvSpPr txBox="1"/>
          <p:nvPr/>
        </p:nvSpPr>
        <p:spPr>
          <a:xfrm>
            <a:off x="2130778" y="6231136"/>
            <a:ext cx="253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Comparison of closed orbit before and after correction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E40DB4C8-07DE-4B3E-9208-3BE9D691B8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633" y="3786044"/>
            <a:ext cx="3212679" cy="240971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DCD26DA-6B91-4056-A95A-508559E2FCD2}"/>
              </a:ext>
            </a:extLst>
          </p:cNvPr>
          <p:cNvSpPr txBox="1"/>
          <p:nvPr/>
        </p:nvSpPr>
        <p:spPr>
          <a:xfrm>
            <a:off x="6235245" y="6195761"/>
            <a:ext cx="2785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Corrector strength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less than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5 T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*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57D4B079-A5D6-5BF5-DB6B-20DC68681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5BC18E24-04A0-1FD4-EF48-CDAE23B70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53DDBC5B-31AE-8F07-0903-5143AD1B78D3}"/>
              </a:ext>
            </a:extLst>
          </p:cNvPr>
          <p:cNvSpPr txBox="1">
            <a:spLocks/>
          </p:cNvSpPr>
          <p:nvPr/>
        </p:nvSpPr>
        <p:spPr>
          <a:xfrm>
            <a:off x="628650" y="152439"/>
            <a:ext cx="7886700" cy="6190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b="1">
                <a:solidFill>
                  <a:srgbClr val="2E75B6"/>
                </a:solidFill>
              </a:rPr>
              <a:t>SppC lattice correction scheme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D2A9D233-7C4D-687F-2DC1-5BFEC186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170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5837" y="1013212"/>
                <a:ext cx="7987875" cy="5272068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120000"/>
                  </a:lnSpc>
                  <a:buNone/>
                </a:pPr>
                <a:r>
                  <a:rPr lang="en-US" altLang="zh-CN" sz="1400" b="1" dirty="0">
                    <a:solidFill>
                      <a:prstClr val="black"/>
                    </a:solidFill>
                  </a:rPr>
                  <a:t>Beta-beating and horizontal dispersion correction</a:t>
                </a:r>
                <a:r>
                  <a:rPr lang="zh-CN" altLang="en-US" sz="1400" b="1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b="1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Use the LOCO program to fit the response matrix itself.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Minimize the difference between measured and theoretical response matrix by</a:t>
                </a:r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400" dirty="0"/>
                  <a:t>varying the quadrupole strength to correct the beam envelope function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𝝌</m:t>
                          </m:r>
                        </m:e>
                        <m:sup>
                          <m: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CN" sz="14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CN" sz="1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1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sz="1400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𝒎𝒆𝒂𝒔</m:t>
                                          </m:r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𝒊𝒋</m:t>
                                          </m:r>
                                        </m:sub>
                                      </m:sSub>
                                      <m:r>
                                        <a:rPr lang="en-US" altLang="zh-CN" sz="1400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𝒎𝒐𝒅𝒆𝒍</m:t>
                                          </m:r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altLang="zh-CN" sz="1400" b="1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𝒊𝒋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1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altLang="zh-CN" sz="1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p>
                                  <m:r>
                                    <a:rPr lang="en-US" altLang="zh-CN" sz="1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altLang="zh-CN" sz="1600" b="1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sz="1400" dirty="0"/>
                  <a:t>: BPM noise given by multiple measurements of BPMs</a:t>
                </a:r>
                <a:r>
                  <a:rPr lang="zh-CN" altLang="en-US" sz="1400" dirty="0"/>
                  <a:t>。</a:t>
                </a:r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30000"/>
                  </a:lnSpc>
                </a:pPr>
                <a:endParaRPr lang="en-US" altLang="zh-CN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837" y="1013212"/>
                <a:ext cx="7987875" cy="5272068"/>
              </a:xfrm>
              <a:blipFill>
                <a:blip r:embed="rId2"/>
                <a:stretch>
                  <a:fillRect l="-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12C72450-353A-4209-85D9-1F23566FE3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822" y="3594113"/>
            <a:ext cx="3285033" cy="24639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86F03EB-6409-4616-AE53-4B09F71A5527}"/>
              </a:ext>
            </a:extLst>
          </p:cNvPr>
          <p:cNvSpPr txBox="1"/>
          <p:nvPr/>
        </p:nvSpPr>
        <p:spPr>
          <a:xfrm>
            <a:off x="6279091" y="6157671"/>
            <a:ext cx="274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Quadrupole variation </a:t>
            </a:r>
            <a:r>
              <a:rPr lang="en-US" altLang="zh-CN" sz="1400" dirty="0">
                <a:solidFill>
                  <a:srgbClr val="FF0000"/>
                </a:solidFill>
                <a:latin typeface="Times New Roman"/>
                <a:ea typeface="宋体"/>
              </a:rPr>
              <a:t>less than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3%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E0E70DA-5CD0-4CF0-BAF9-5AFEA3C21D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4113"/>
            <a:ext cx="3285033" cy="246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36135CE-2D8F-4E6D-B067-6F7780926B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483" y="3594112"/>
            <a:ext cx="3285033" cy="246398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F86FE7C-1B4B-474E-ACB5-EA0C302AFAF9}"/>
              </a:ext>
            </a:extLst>
          </p:cNvPr>
          <p:cNvSpPr txBox="1"/>
          <p:nvPr/>
        </p:nvSpPr>
        <p:spPr>
          <a:xfrm>
            <a:off x="536222" y="6134178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Beta-beating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before and after correction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2138F92-9D14-4CF5-A1F4-605CC9638AEB}"/>
              </a:ext>
            </a:extLst>
          </p:cNvPr>
          <p:cNvSpPr txBox="1"/>
          <p:nvPr/>
        </p:nvSpPr>
        <p:spPr>
          <a:xfrm>
            <a:off x="3352799" y="6134178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Dispersion deviation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before and after correction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21F1EED5-920F-A5AA-3997-CF9EA24F1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A0EABB7E-3072-6191-506D-A5B59136F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标题 1">
            <a:extLst>
              <a:ext uri="{FF2B5EF4-FFF2-40B4-BE49-F238E27FC236}">
                <a16:creationId xmlns:a16="http://schemas.microsoft.com/office/drawing/2014/main" id="{DED21C30-66B9-6380-00CD-317B7BF1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39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correction scheme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3AC0E679-F3C9-02FD-F202-33D76DAC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778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7608" y="1198142"/>
                <a:ext cx="7987875" cy="5272068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120000"/>
                  </a:lnSpc>
                  <a:buNone/>
                </a:pPr>
                <a:r>
                  <a:rPr lang="en-US" altLang="zh-CN" sz="1400" b="1" dirty="0">
                    <a:solidFill>
                      <a:prstClr val="black"/>
                    </a:solidFill>
                  </a:rPr>
                  <a:t>Coupling and vertical dispersion correction</a:t>
                </a:r>
                <a:r>
                  <a:rPr lang="zh-CN" altLang="en-US" sz="1400" b="1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b="1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Correct the linear coupling RDTs by the skew quadrupoles in lattice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：</a:t>
                </a:r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zh-CN" sz="1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sz="1400" b="1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𝟏𝟎𝟎𝟏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𝟏𝟎𝟏𝟎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𝑫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sz="1400" b="1" i="1">
                                                <a:latin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altLang="zh-CN" sz="1400" b="1" i="1">
                              <a:latin typeface="Cambria Math" panose="02040503050406030204" pitchFamily="18" charset="0"/>
                            </a:rPr>
                            <m:t>𝒎𝒆𝒂𝒔</m:t>
                          </m:r>
                        </m:sub>
                      </m:sSub>
                      <m:r>
                        <a:rPr lang="en-US" altLang="zh-CN" sz="14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1400" b="1" i="1">
                          <a:latin typeface="Cambria Math" panose="02040503050406030204" pitchFamily="18" charset="0"/>
                        </a:rPr>
                        <m:t>𝑴</m:t>
                      </m:r>
                      <m:acc>
                        <m:accPr>
                          <m:chr m:val="⃗"/>
                          <m:ctrlPr>
                            <a:rPr lang="en-US" altLang="zh-CN" sz="1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1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1" i="1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en-US" altLang="zh-CN" sz="14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acc>
                      <m:r>
                        <a:rPr lang="en-US" altLang="zh-CN" sz="1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400" b="1" i="1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CN" sz="1400" b="1" dirty="0">
                  <a:solidFill>
                    <a:prstClr val="black"/>
                  </a:solidFill>
                </a:endParaRPr>
              </a:p>
              <a:p>
                <a:pPr algn="just">
                  <a:lnSpc>
                    <a:spcPct val="120000"/>
                  </a:lnSpc>
                  <a:spcBef>
                    <a:spcPts val="25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𝑓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1001</m:t>
                        </m:r>
                      </m:sub>
                    </m:sSub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𝑓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1010</m:t>
                        </m:r>
                      </m:sub>
                    </m:sSub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: RDTs of difference and sum resonance, respectively;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𝐾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: Skew quadrupole strength.</a:t>
                </a:r>
                <a:endParaRPr lang="zh-CN" altLang="zh-CN" sz="1400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Focus more on the correction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𝑓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1001</m:t>
                        </m:r>
                      </m:sub>
                    </m:sSub>
                    <m:r>
                      <a:rPr lang="en-US" altLang="zh-CN" sz="1400" b="0" i="1" kern="100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 </m:t>
                    </m:r>
                  </m:oMath>
                </a14:m>
                <a:r>
                  <a:rPr lang="en-US" altLang="zh-CN" sz="1400" dirty="0">
                    <a:solidFill>
                      <a:prstClr val="black"/>
                    </a:solidFill>
                  </a:rPr>
                  <a:t>since the tune is close to difference resonance.</a:t>
                </a:r>
              </a:p>
              <a:p>
                <a:pPr>
                  <a:lnSpc>
                    <a:spcPct val="130000"/>
                  </a:lnSpc>
                </a:pPr>
                <a:endParaRPr lang="en-US" altLang="zh-CN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7608" y="1198142"/>
                <a:ext cx="7987875" cy="5272068"/>
              </a:xfrm>
              <a:blipFill>
                <a:blip r:embed="rId2"/>
                <a:stretch>
                  <a:fillRect l="-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1398F508-2E8F-48DE-B35D-4DC5B45863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196" y="3703687"/>
            <a:ext cx="3311687" cy="248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99B8913-0AE2-4714-B3AA-4970B08135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09" y="3700195"/>
            <a:ext cx="3311687" cy="248397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55EA0E44-AA09-4E11-BE45-42E08E0FAE36}"/>
              </a:ext>
            </a:extLst>
          </p:cNvPr>
          <p:cNvSpPr txBox="1"/>
          <p:nvPr/>
        </p:nvSpPr>
        <p:spPr>
          <a:xfrm>
            <a:off x="1773984" y="6143324"/>
            <a:ext cx="2302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Linear coupling RDTs</a:t>
            </a:r>
          </a:p>
          <a:p>
            <a:pPr algn="ctr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before and after correction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CBF4EE8-6FA6-44E1-915A-D16CD7C0C93D}"/>
              </a:ext>
            </a:extLst>
          </p:cNvPr>
          <p:cNvSpPr txBox="1"/>
          <p:nvPr/>
        </p:nvSpPr>
        <p:spPr>
          <a:xfrm>
            <a:off x="5480571" y="6182341"/>
            <a:ext cx="2302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Skew quadrupole strength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less than 150T/m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C6267126-EF5E-1735-993C-2261C3340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BBA189BF-E739-41AF-78AE-9DDE143F1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E0B39A9F-868D-1F30-6B5C-8231C8F9B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39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correction scheme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E201CE50-105C-B1CC-B415-13EA2A5C8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332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210004-E006-4ABA-8CB0-BCC556A7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608" y="800787"/>
            <a:ext cx="7987875" cy="5669424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1600" b="1" dirty="0">
                <a:solidFill>
                  <a:srgbClr val="FF0000"/>
                </a:solidFill>
              </a:rPr>
              <a:t>For collision</a:t>
            </a:r>
          </a:p>
          <a:p>
            <a:pPr>
              <a:lnSpc>
                <a:spcPct val="130000"/>
              </a:lnSpc>
            </a:pPr>
            <a:r>
              <a:rPr lang="en-US" altLang="zh-CN" sz="1600" dirty="0"/>
              <a:t>90 of 100 machines successfully corrected. Figures show the RMS results of those machines.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55DA1FC-8266-9394-042A-30B258A8DC86}"/>
              </a:ext>
            </a:extLst>
          </p:cNvPr>
          <p:cNvSpPr txBox="1"/>
          <p:nvPr/>
        </p:nvSpPr>
        <p:spPr>
          <a:xfrm>
            <a:off x="2627" y="2439689"/>
            <a:ext cx="1223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Residual o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rbit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and beam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358A214-0CCB-C83D-FBC4-8381E2046F3F}"/>
              </a:ext>
            </a:extLst>
          </p:cNvPr>
          <p:cNvSpPr txBox="1"/>
          <p:nvPr/>
        </p:nvSpPr>
        <p:spPr>
          <a:xfrm>
            <a:off x="54421" y="5211185"/>
            <a:ext cx="116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Beta-beating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7436E6A-CD95-8C51-3625-8A61E7AE1A2A}"/>
              </a:ext>
            </a:extLst>
          </p:cNvPr>
          <p:cNvSpPr txBox="1"/>
          <p:nvPr/>
        </p:nvSpPr>
        <p:spPr>
          <a:xfrm>
            <a:off x="4156969" y="2439689"/>
            <a:ext cx="972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Dispersion deviation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70816A12-5378-BB66-E966-3B3F23C8A01A}"/>
              </a:ext>
            </a:extLst>
          </p:cNvPr>
          <p:cNvSpPr txBox="1"/>
          <p:nvPr/>
        </p:nvSpPr>
        <p:spPr>
          <a:xfrm>
            <a:off x="4167712" y="5103463"/>
            <a:ext cx="972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Linear coupling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4AA37190-E96C-E5E7-E776-0A08A57B4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标题 1">
            <a:extLst>
              <a:ext uri="{FF2B5EF4-FFF2-40B4-BE49-F238E27FC236}">
                <a16:creationId xmlns:a16="http://schemas.microsoft.com/office/drawing/2014/main" id="{9BEFD318-FE47-31D7-7193-791434DA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39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correction results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F987C7C3-6E07-F969-226B-826A07EA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2" name="Picture 2" descr="C:\Users\Administrator\Desktop\11112.png">
            <a:extLst>
              <a:ext uri="{FF2B5EF4-FFF2-40B4-BE49-F238E27FC236}">
                <a16:creationId xmlns:a16="http://schemas.microsoft.com/office/drawing/2014/main" id="{1F6B1056-11C2-0BB4-E247-4154EF9A7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DA7EFA8-7725-6A0E-2DEC-30F02DC453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0" y="1733785"/>
            <a:ext cx="3343345" cy="25103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5BA13B6-989C-F9F8-349F-5F15281F0B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109" y="1733784"/>
            <a:ext cx="3343345" cy="25103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551DEF0-A194-65F9-8539-CA983ABFA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108" y="4347623"/>
            <a:ext cx="3343345" cy="25103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81BD932-E488-D1E6-2E20-22B708009F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0" y="4347624"/>
            <a:ext cx="3343345" cy="25103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2B97A07A-7479-049D-A732-AA006BA1D041}"/>
              </a:ext>
            </a:extLst>
          </p:cNvPr>
          <p:cNvSpPr txBox="1"/>
          <p:nvPr/>
        </p:nvSpPr>
        <p:spPr>
          <a:xfrm>
            <a:off x="1529749" y="1978325"/>
            <a:ext cx="1639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Hor.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0.27 mm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B01FF73-3A17-A27B-11C5-11CBEB830A0A}"/>
              </a:ext>
            </a:extLst>
          </p:cNvPr>
          <p:cNvSpPr txBox="1"/>
          <p:nvPr/>
        </p:nvSpPr>
        <p:spPr>
          <a:xfrm>
            <a:off x="1529750" y="3171754"/>
            <a:ext cx="1639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Ver.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0.21 mm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BA6DE64-235A-A02C-9C28-394B01FC22BB}"/>
              </a:ext>
            </a:extLst>
          </p:cNvPr>
          <p:cNvSpPr txBox="1"/>
          <p:nvPr/>
        </p:nvSpPr>
        <p:spPr>
          <a:xfrm>
            <a:off x="5466271" y="3171754"/>
            <a:ext cx="1639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Ver.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0.02 m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431A85F-6E29-3EA9-F638-C1D59DCEC1F4}"/>
              </a:ext>
            </a:extLst>
          </p:cNvPr>
          <p:cNvSpPr txBox="1"/>
          <p:nvPr/>
        </p:nvSpPr>
        <p:spPr>
          <a:xfrm>
            <a:off x="2855718" y="5454254"/>
            <a:ext cx="1593411" cy="514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/>
              <a:t>Hor.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5.0 %</a:t>
            </a:r>
          </a:p>
          <a:p>
            <a:pPr>
              <a:lnSpc>
                <a:spcPct val="120000"/>
              </a:lnSpc>
            </a:pPr>
            <a:r>
              <a:rPr lang="en-US" altLang="zh-CN" sz="1200" b="1" dirty="0"/>
              <a:t>Ver.</a:t>
            </a:r>
            <a:r>
              <a:rPr lang="zh-CN" altLang="en-US" sz="1200" b="1" dirty="0"/>
              <a:t> 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4.8 %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DEB2FCC-550A-2006-E27A-3782A1359395}"/>
                  </a:ext>
                </a:extLst>
              </p:cNvPr>
              <p:cNvSpPr txBox="1"/>
              <p:nvPr/>
            </p:nvSpPr>
            <p:spPr>
              <a:xfrm>
                <a:off x="7105291" y="5454254"/>
                <a:ext cx="1630192" cy="514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  <m:t>𝟏𝟎𝟎𝟏</m:t>
                        </m:r>
                      </m:sub>
                    </m:sSub>
                  </m:oMath>
                </a14:m>
                <a:r>
                  <a:rPr lang="zh-CN" altLang="en-US" sz="1200" b="1" dirty="0"/>
                  <a:t> </a:t>
                </a:r>
                <a:r>
                  <a:rPr lang="en-US" altLang="zh-CN" sz="1200" b="1" dirty="0"/>
                  <a:t>RMS</a:t>
                </a:r>
                <a:r>
                  <a:rPr lang="zh-CN" altLang="en-US" sz="1200" b="1" dirty="0"/>
                  <a:t>：</a:t>
                </a:r>
                <a:r>
                  <a:rPr lang="en-US" altLang="zh-CN" sz="1200" b="1" dirty="0">
                    <a:solidFill>
                      <a:srgbClr val="FF0000"/>
                    </a:solidFill>
                  </a:rPr>
                  <a:t>0.042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  <m:t>𝟏𝟎𝟏𝟎</m:t>
                        </m:r>
                      </m:sub>
                    </m:sSub>
                  </m:oMath>
                </a14:m>
                <a:r>
                  <a:rPr lang="zh-CN" altLang="en-US" sz="1200" b="1" dirty="0"/>
                  <a:t> </a:t>
                </a:r>
                <a:r>
                  <a:rPr lang="en-US" altLang="zh-CN" sz="1200" b="1" dirty="0"/>
                  <a:t>RMS</a:t>
                </a:r>
                <a:r>
                  <a:rPr lang="zh-CN" altLang="en-US" sz="1200" b="1" dirty="0"/>
                  <a:t>：</a:t>
                </a:r>
                <a:r>
                  <a:rPr lang="en-US" altLang="zh-CN" sz="1200" b="1" dirty="0">
                    <a:solidFill>
                      <a:srgbClr val="FF0000"/>
                    </a:solidFill>
                  </a:rPr>
                  <a:t>0.004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DEB2FCC-550A-2006-E27A-3782A1359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291" y="5454254"/>
                <a:ext cx="1630192" cy="514308"/>
              </a:xfrm>
              <a:prstGeom prst="rect">
                <a:avLst/>
              </a:prstGeom>
              <a:blipFill>
                <a:blip r:embed="rId9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>
            <a:extLst>
              <a:ext uri="{FF2B5EF4-FFF2-40B4-BE49-F238E27FC236}">
                <a16:creationId xmlns:a16="http://schemas.microsoft.com/office/drawing/2014/main" id="{B20FCFC7-DBD0-CE66-54A7-EF48D5529CA5}"/>
              </a:ext>
            </a:extLst>
          </p:cNvPr>
          <p:cNvSpPr txBox="1"/>
          <p:nvPr/>
        </p:nvSpPr>
        <p:spPr>
          <a:xfrm>
            <a:off x="5466272" y="1978325"/>
            <a:ext cx="1639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Hor.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RMS</a:t>
            </a:r>
            <a:r>
              <a:rPr lang="zh-CN" altLang="en-US" sz="1200" b="1" dirty="0"/>
              <a:t>：</a:t>
            </a:r>
            <a:r>
              <a:rPr lang="en-US" altLang="zh-CN" sz="1200" b="1" dirty="0">
                <a:solidFill>
                  <a:srgbClr val="FF0000"/>
                </a:solidFill>
              </a:rPr>
              <a:t>0.09 m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83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C871319-FCB1-5F2B-F9E6-13C6CF43F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977" y="1524261"/>
            <a:ext cx="2979405" cy="2236078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210004-E006-4ABA-8CB0-BCC556A7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608" y="783657"/>
            <a:ext cx="7987875" cy="568655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1600" b="1" dirty="0">
                <a:solidFill>
                  <a:srgbClr val="FF0000"/>
                </a:solidFill>
              </a:rPr>
              <a:t>For collision</a:t>
            </a:r>
            <a:endParaRPr lang="en-US" altLang="zh-CN" sz="1600" dirty="0"/>
          </a:p>
          <a:p>
            <a:pPr>
              <a:lnSpc>
                <a:spcPct val="130000"/>
              </a:lnSpc>
            </a:pPr>
            <a:r>
              <a:rPr lang="en-US" altLang="zh-CN" sz="1600" dirty="0"/>
              <a:t>From the maximum values distribution the 90-percentile is calculated over all 84 machines.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9807B92-0DD7-34EB-F662-042C47457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5342" y="1531687"/>
            <a:ext cx="2973314" cy="22360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D5B97D5-A81C-92BF-75E5-76BA930E33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7633" y="1532202"/>
            <a:ext cx="2978035" cy="22350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F1833BA-922D-F561-4337-F89987FE2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60" y="4003223"/>
            <a:ext cx="2978036" cy="223504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37DF492-4FCC-9CE6-461D-ED87CF310F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5343" y="4002707"/>
            <a:ext cx="2973317" cy="223608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31A13862-A7DA-88F8-672F-8F5B920FD3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7629" y="4003221"/>
            <a:ext cx="2978039" cy="2235052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114BA131-80D8-1600-2E04-51E6F784A16C}"/>
              </a:ext>
            </a:extLst>
          </p:cNvPr>
          <p:cNvSpPr txBox="1"/>
          <p:nvPr/>
        </p:nvSpPr>
        <p:spPr>
          <a:xfrm>
            <a:off x="1059193" y="3727635"/>
            <a:ext cx="1235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Residual orbit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1E64636-D832-D377-B667-A23F8355C174}"/>
              </a:ext>
            </a:extLst>
          </p:cNvPr>
          <p:cNvSpPr txBox="1"/>
          <p:nvPr/>
        </p:nvSpPr>
        <p:spPr>
          <a:xfrm>
            <a:off x="843125" y="6244663"/>
            <a:ext cx="1659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Corrector strength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92BA5C4-7988-7054-AF89-584F21566A73}"/>
              </a:ext>
            </a:extLst>
          </p:cNvPr>
          <p:cNvSpPr txBox="1"/>
          <p:nvPr/>
        </p:nvSpPr>
        <p:spPr>
          <a:xfrm>
            <a:off x="3777419" y="3727635"/>
            <a:ext cx="1711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Dispersion deviation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A6D30C4-07B4-166E-4271-0C04C14BB6DC}"/>
              </a:ext>
            </a:extLst>
          </p:cNvPr>
          <p:cNvSpPr txBox="1"/>
          <p:nvPr/>
        </p:nvSpPr>
        <p:spPr>
          <a:xfrm>
            <a:off x="3404462" y="6131066"/>
            <a:ext cx="2335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Quadrupole deviation and skew quadrupole strength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449E5E9-5341-4712-39AE-E716AA91701B}"/>
              </a:ext>
            </a:extLst>
          </p:cNvPr>
          <p:cNvSpPr txBox="1"/>
          <p:nvPr/>
        </p:nvSpPr>
        <p:spPr>
          <a:xfrm>
            <a:off x="6319112" y="6238788"/>
            <a:ext cx="2335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Linear coupling RDTs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2BD3F12-A429-948B-5AB2-5ECAA0783756}"/>
              </a:ext>
            </a:extLst>
          </p:cNvPr>
          <p:cNvSpPr txBox="1"/>
          <p:nvPr/>
        </p:nvSpPr>
        <p:spPr>
          <a:xfrm>
            <a:off x="6319112" y="3731347"/>
            <a:ext cx="2335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Beta-beating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BA50E01-56B9-FD87-BB1D-5691976A01EC}"/>
              </a:ext>
            </a:extLst>
          </p:cNvPr>
          <p:cNvSpPr txBox="1"/>
          <p:nvPr/>
        </p:nvSpPr>
        <p:spPr>
          <a:xfrm>
            <a:off x="843125" y="2112289"/>
            <a:ext cx="139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Hor.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2.3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mm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Ver.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1.9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mm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9FED655-BA0C-458A-C0F7-F5519D2254B8}"/>
              </a:ext>
            </a:extLst>
          </p:cNvPr>
          <p:cNvSpPr txBox="1"/>
          <p:nvPr/>
        </p:nvSpPr>
        <p:spPr>
          <a:xfrm>
            <a:off x="3729045" y="2112288"/>
            <a:ext cx="139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Hor.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1.44 m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Ver.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0.19 m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A2B0891-D70C-0054-3CC2-40E9CCCBC12C}"/>
              </a:ext>
            </a:extLst>
          </p:cNvPr>
          <p:cNvSpPr txBox="1"/>
          <p:nvPr/>
        </p:nvSpPr>
        <p:spPr>
          <a:xfrm>
            <a:off x="6628365" y="2112287"/>
            <a:ext cx="139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Hor.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22.3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%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Ver.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24.5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%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1DF1638E-344D-E375-6927-26A1F2DF7561}"/>
              </a:ext>
            </a:extLst>
          </p:cNvPr>
          <p:cNvSpPr txBox="1"/>
          <p:nvPr/>
        </p:nvSpPr>
        <p:spPr>
          <a:xfrm>
            <a:off x="1215889" y="5084211"/>
            <a:ext cx="139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Hor.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4.2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T*m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Ver.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lang="en-US" altLang="zh-CN" sz="1200" b="1" dirty="0">
                <a:solidFill>
                  <a:prstClr val="black"/>
                </a:solidFill>
                <a:latin typeface="Times New Roman"/>
                <a:ea typeface="宋体"/>
              </a:rPr>
              <a:t>3.4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T*m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EA140C8-0064-4762-9C78-340FA35D3834}"/>
              </a:ext>
            </a:extLst>
          </p:cNvPr>
          <p:cNvSpPr txBox="1"/>
          <p:nvPr/>
        </p:nvSpPr>
        <p:spPr>
          <a:xfrm>
            <a:off x="3729044" y="4274064"/>
            <a:ext cx="1397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Quad.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13.9 %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13291A5A-33F1-67D3-9ED7-8D13AC46A3A6}"/>
              </a:ext>
            </a:extLst>
          </p:cNvPr>
          <p:cNvSpPr txBox="1"/>
          <p:nvPr/>
        </p:nvSpPr>
        <p:spPr>
          <a:xfrm>
            <a:off x="3610439" y="5301141"/>
            <a:ext cx="1871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Skew Q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：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4.6 T (45mm)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89229197-5955-C547-9201-D55F4A73BAA1}"/>
                  </a:ext>
                </a:extLst>
              </p:cNvPr>
              <p:cNvSpPr txBox="1"/>
              <p:nvPr/>
            </p:nvSpPr>
            <p:spPr>
              <a:xfrm>
                <a:off x="6628366" y="4274064"/>
                <a:ext cx="13971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𝒇</m:t>
                        </m:r>
                      </m:e>
                      <m:sub>
                        <m: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𝟏𝟎𝟎𝟏</m:t>
                        </m:r>
                      </m:sub>
                    </m:sSub>
                  </m:oMath>
                </a14:m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宋体"/>
                    <a:cs typeface="+mn-cs"/>
                  </a:rPr>
                  <a:t>：</a:t>
                </a:r>
                <a:r>
                  <a:rPr kumimoji="0" lang="en-US" altLang="zh-CN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宋体"/>
                    <a:cs typeface="+mn-cs"/>
                  </a:rPr>
                  <a:t>0.09</a:t>
                </a:r>
                <a:endPara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宋体"/>
                  <a:cs typeface="+mn-cs"/>
                </a:endParaRPr>
              </a:p>
            </p:txBody>
          </p:sp>
        </mc:Choice>
        <mc:Fallback xmlns="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89229197-5955-C547-9201-D55F4A73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366" y="4274064"/>
                <a:ext cx="1397111" cy="276999"/>
              </a:xfrm>
              <a:prstGeom prst="rect">
                <a:avLst/>
              </a:prstGeom>
              <a:blipFill>
                <a:blip r:embed="rId8"/>
                <a:stretch>
                  <a:fillRect t="-2174" b="-1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20D14B3-B6EA-831B-64F7-A2C0BF7257DD}"/>
                  </a:ext>
                </a:extLst>
              </p:cNvPr>
              <p:cNvSpPr txBox="1"/>
              <p:nvPr/>
            </p:nvSpPr>
            <p:spPr>
              <a:xfrm>
                <a:off x="6628365" y="5315043"/>
                <a:ext cx="13971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𝒇</m:t>
                        </m:r>
                      </m:e>
                      <m:sub>
                        <m:r>
                          <a:rPr kumimoji="0" lang="en-US" altLang="zh-CN" sz="1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𝟏𝟎𝟏𝟎</m:t>
                        </m:r>
                      </m:sub>
                    </m:sSub>
                  </m:oMath>
                </a14:m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宋体"/>
                    <a:cs typeface="+mn-cs"/>
                  </a:rPr>
                  <a:t>：</a:t>
                </a:r>
                <a:r>
                  <a:rPr kumimoji="0" lang="en-US" altLang="zh-CN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宋体"/>
                    <a:cs typeface="+mn-cs"/>
                  </a:rPr>
                  <a:t>0.02</a:t>
                </a:r>
                <a:endPara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宋体"/>
                  <a:cs typeface="+mn-cs"/>
                </a:endParaRPr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20D14B3-B6EA-831B-64F7-A2C0BF725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365" y="5315043"/>
                <a:ext cx="1397111" cy="276999"/>
              </a:xfrm>
              <a:prstGeom prst="rect">
                <a:avLst/>
              </a:prstGeom>
              <a:blipFill>
                <a:blip r:embed="rId9"/>
                <a:stretch>
                  <a:fillRect t="-4444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DCC551A7-151E-3B72-0EAD-DE74C6F53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55AADB13-4D01-B201-4342-98610036A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CCF0ADA8-CCD2-4CD2-B898-F81072E1D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39"/>
            <a:ext cx="7886700" cy="619020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solidFill>
                  <a:srgbClr val="2E75B6"/>
                </a:solidFill>
              </a:rPr>
              <a:t>SppC lattice correction results</a:t>
            </a:r>
            <a:endParaRPr lang="zh-CN" altLang="en-US" sz="2400" b="1" dirty="0">
              <a:solidFill>
                <a:srgbClr val="2E75B6"/>
              </a:solidFill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25F93C9C-6587-3D08-B08B-B62D0E39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124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5C14A-D47C-4B7A-A32A-3CA266EF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976" y="141184"/>
            <a:ext cx="3460045" cy="578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Dynamic aperture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>
            <a:extLst>
              <a:ext uri="{FF2B5EF4-FFF2-40B4-BE49-F238E27FC236}">
                <a16:creationId xmlns:a16="http://schemas.microsoft.com/office/drawing/2014/main" id="{5001EC2F-34BB-47B7-8EFF-EAE8FE91F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>
            <a:extLst>
              <a:ext uri="{FF2B5EF4-FFF2-40B4-BE49-F238E27FC236}">
                <a16:creationId xmlns:a16="http://schemas.microsoft.com/office/drawing/2014/main" id="{605B21FB-1F42-48C9-8F7E-3F6512F8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E4F4FB-261C-C8B3-DCF7-B5F081B3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18</a:t>
            </a:fld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297A3020-4B93-64CF-7A3D-C48A7DC73172}"/>
                  </a:ext>
                </a:extLst>
              </p:cNvPr>
              <p:cNvSpPr txBox="1"/>
              <p:nvPr/>
            </p:nvSpPr>
            <p:spPr>
              <a:xfrm>
                <a:off x="669599" y="1194773"/>
                <a:ext cx="7804798" cy="1496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dirty="0"/>
                  <a:t>Performed by SAD code, with error correction scheme and RF on;</a:t>
                </a:r>
              </a:p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Tracking for 100,000 turns;</a:t>
                </a:r>
              </a:p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Energy deviation set to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since the RF bucket half height is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altLang="zh-CN" dirty="0"/>
                  <a:t>;</a:t>
                </a:r>
              </a:p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Synchrotron radiation has not been included yet.</a:t>
                </a: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297A3020-4B93-64CF-7A3D-C48A7DC7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99" y="1194773"/>
                <a:ext cx="7804798" cy="1496820"/>
              </a:xfrm>
              <a:prstGeom prst="rect">
                <a:avLst/>
              </a:prstGeom>
              <a:blipFill>
                <a:blip r:embed="rId5"/>
                <a:stretch>
                  <a:fillRect l="-703" r="-391" b="-52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0F0B470F-57B9-15B9-B37F-C934BB13F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211895"/>
            <a:ext cx="3048556" cy="234277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C40DF11-07B6-1031-D47D-CBF648155D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7721" y="3215240"/>
            <a:ext cx="3048556" cy="233608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31B4244-137C-CB3E-C419-71B2A43F51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442" y="3211895"/>
            <a:ext cx="3048555" cy="234277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AFC39E9-4E67-30BA-74BE-13E9F5E4C350}"/>
              </a:ext>
            </a:extLst>
          </p:cNvPr>
          <p:cNvSpPr txBox="1"/>
          <p:nvPr/>
        </p:nvSpPr>
        <p:spPr>
          <a:xfrm>
            <a:off x="747607" y="5560342"/>
            <a:ext cx="1828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Bare lattice</a:t>
            </a:r>
            <a:endParaRPr lang="zh-CN" altLang="en-US" sz="16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E5E73E0-DA22-D3D6-7DC7-049B0E79DCB8}"/>
              </a:ext>
            </a:extLst>
          </p:cNvPr>
          <p:cNvSpPr txBox="1"/>
          <p:nvPr/>
        </p:nvSpPr>
        <p:spPr>
          <a:xfrm>
            <a:off x="3560304" y="5551315"/>
            <a:ext cx="2299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Bare lattice + beam-beam</a:t>
            </a:r>
            <a:endParaRPr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70DBC42-CEA4-727E-4447-5025BF2822E6}"/>
              </a:ext>
            </a:extLst>
          </p:cNvPr>
          <p:cNvSpPr txBox="1"/>
          <p:nvPr/>
        </p:nvSpPr>
        <p:spPr>
          <a:xfrm>
            <a:off x="6507268" y="5560342"/>
            <a:ext cx="2347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Bare lattice + beam-beam + error correction</a:t>
            </a:r>
            <a:endParaRPr lang="zh-CN" altLang="en-US" sz="1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773DB63-3183-0C1B-9A23-2A242B6D9ACE}"/>
              </a:ext>
            </a:extLst>
          </p:cNvPr>
          <p:cNvSpPr txBox="1"/>
          <p:nvPr/>
        </p:nvSpPr>
        <p:spPr>
          <a:xfrm>
            <a:off x="6709622" y="2937729"/>
            <a:ext cx="1942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90 cases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52265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5C14A-D47C-4B7A-A32A-3CA266EF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976" y="141184"/>
            <a:ext cx="3460045" cy="578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Content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>
            <a:extLst>
              <a:ext uri="{FF2B5EF4-FFF2-40B4-BE49-F238E27FC236}">
                <a16:creationId xmlns:a16="http://schemas.microsoft.com/office/drawing/2014/main" id="{5001EC2F-34BB-47B7-8EFF-EAE8FE91F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>
            <a:extLst>
              <a:ext uri="{FF2B5EF4-FFF2-40B4-BE49-F238E27FC236}">
                <a16:creationId xmlns:a16="http://schemas.microsoft.com/office/drawing/2014/main" id="{605B21FB-1F42-48C9-8F7E-3F6512F8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E4F4FB-261C-C8B3-DCF7-B5F081B3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97A3020-4B93-64CF-7A3D-C48A7DC73172}"/>
              </a:ext>
            </a:extLst>
          </p:cNvPr>
          <p:cNvSpPr txBox="1"/>
          <p:nvPr/>
        </p:nvSpPr>
        <p:spPr>
          <a:xfrm>
            <a:off x="710550" y="2368966"/>
            <a:ext cx="7722895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SppC lattice design and nonlinearity optimization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Error correction scheme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Geometric compatibility between CEPC and SppC 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3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05"/>
    </mc:Choice>
    <mc:Fallback xmlns="">
      <p:transition spd="slow" advTm="2440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5C14A-D47C-4B7A-A32A-3CA266EF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976" y="141184"/>
            <a:ext cx="3460045" cy="578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Content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>
            <a:extLst>
              <a:ext uri="{FF2B5EF4-FFF2-40B4-BE49-F238E27FC236}">
                <a16:creationId xmlns:a16="http://schemas.microsoft.com/office/drawing/2014/main" id="{5001EC2F-34BB-47B7-8EFF-EAE8FE91F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>
            <a:extLst>
              <a:ext uri="{FF2B5EF4-FFF2-40B4-BE49-F238E27FC236}">
                <a16:creationId xmlns:a16="http://schemas.microsoft.com/office/drawing/2014/main" id="{605B21FB-1F42-48C9-8F7E-3F6512F8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E4F4FB-261C-C8B3-DCF7-B5F081B3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97A3020-4B93-64CF-7A3D-C48A7DC73172}"/>
              </a:ext>
            </a:extLst>
          </p:cNvPr>
          <p:cNvSpPr txBox="1"/>
          <p:nvPr/>
        </p:nvSpPr>
        <p:spPr>
          <a:xfrm>
            <a:off x="710550" y="2368966"/>
            <a:ext cx="7722895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SppC lattice design and nonlinearity optimization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Error correction scheme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Geometric compatibility between CEPC and SppC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588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05"/>
    </mc:Choice>
    <mc:Fallback xmlns="">
      <p:transition spd="slow" advTm="2440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94123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CEPC-SppC compatibility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36711"/>
            <a:ext cx="8856984" cy="324577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/>
              <a:t>Geometry compatibility of the CEPC and SPPC 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The SPPC will share the tunnel of CEPC as much as possible.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The SPPC locates outside of CEPC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In the 8 arc regions and 4 short straight sections, two machines share the tunnel (distance of machine centers=3.5m) 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In the 4 long straight sections, the SPPC will bypass the CEPC (distance of machine centers at IPs=23m as the big size of CEPC and SPPC detectors) </a:t>
            </a:r>
          </a:p>
          <a:p>
            <a:pPr lvl="2">
              <a:lnSpc>
                <a:spcPct val="120000"/>
              </a:lnSpc>
            </a:pPr>
            <a:r>
              <a:rPr lang="en-US" altLang="zh-CN" sz="1600" dirty="0"/>
              <a:t>IP1 and IP3 for CEPC interaction and SPPC collimation, IP2 and IP4 for CEPC RF and SPPC interaction</a:t>
            </a:r>
          </a:p>
        </p:txBody>
      </p:sp>
      <p:pic>
        <p:nvPicPr>
          <p:cNvPr id="7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5" y="53961"/>
            <a:ext cx="1205435" cy="84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8"/>
            <a:ext cx="888000" cy="6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406895" y="3764179"/>
            <a:ext cx="2972320" cy="2822726"/>
            <a:chOff x="1095624" y="3459779"/>
            <a:chExt cx="3260352" cy="318133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624" y="3789040"/>
              <a:ext cx="3260352" cy="2852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矩形 4"/>
            <p:cNvSpPr/>
            <p:nvPr/>
          </p:nvSpPr>
          <p:spPr>
            <a:xfrm>
              <a:off x="1763688" y="3459779"/>
              <a:ext cx="1999867" cy="3815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70C0"/>
                  </a:solidFill>
                </a:rPr>
                <a:t>Tunnel in the ARC</a:t>
              </a:r>
              <a:endParaRPr lang="zh-CN" altLang="en-US" sz="16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7956" y="3778592"/>
            <a:ext cx="2595563" cy="2736305"/>
            <a:chOff x="3272581" y="3933055"/>
            <a:chExt cx="2595563" cy="2736305"/>
          </a:xfrm>
        </p:grpSpPr>
        <p:grpSp>
          <p:nvGrpSpPr>
            <p:cNvPr id="14" name="组合 13"/>
            <p:cNvGrpSpPr/>
            <p:nvPr/>
          </p:nvGrpSpPr>
          <p:grpSpPr>
            <a:xfrm>
              <a:off x="3272581" y="3933055"/>
              <a:ext cx="2595563" cy="2736305"/>
              <a:chOff x="3419872" y="3933055"/>
              <a:chExt cx="2595563" cy="2736305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3995936" y="3933055"/>
                <a:ext cx="141897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0070C0"/>
                    </a:solidFill>
                    <a:latin typeface="+mn-lt"/>
                  </a:rPr>
                  <a:t>CEPC Layout</a:t>
                </a:r>
                <a:endParaRPr lang="zh-CN" altLang="en-US" sz="1600" b="1" dirty="0">
                  <a:solidFill>
                    <a:srgbClr val="0070C0"/>
                  </a:solidFill>
                  <a:latin typeface="+mn-lt"/>
                </a:endParaRPr>
              </a:p>
            </p:txBody>
          </p:sp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9872" y="4250010"/>
                <a:ext cx="2595563" cy="2419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4427984" y="4581128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IP1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27984" y="6073551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IP3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17232" y="5301208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IP2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05064" y="5301208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IP4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127238" y="3778593"/>
            <a:ext cx="2591409" cy="2808312"/>
            <a:chOff x="6115879" y="3933056"/>
            <a:chExt cx="2591409" cy="2808312"/>
          </a:xfrm>
        </p:grpSpPr>
        <p:grpSp>
          <p:nvGrpSpPr>
            <p:cNvPr id="18" name="组合 17"/>
            <p:cNvGrpSpPr/>
            <p:nvPr/>
          </p:nvGrpSpPr>
          <p:grpSpPr>
            <a:xfrm>
              <a:off x="6115879" y="3933056"/>
              <a:ext cx="2496170" cy="2808312"/>
              <a:chOff x="5971863" y="3933056"/>
              <a:chExt cx="2496170" cy="2808312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971863" y="4277476"/>
                <a:ext cx="2496170" cy="24638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矩形 15"/>
              <p:cNvSpPr/>
              <p:nvPr/>
            </p:nvSpPr>
            <p:spPr>
              <a:xfrm>
                <a:off x="6639482" y="3933056"/>
                <a:ext cx="137409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0070C0"/>
                    </a:solidFill>
                    <a:latin typeface="+mn-lt"/>
                  </a:rPr>
                  <a:t>SPPC Layout</a:t>
                </a:r>
                <a:endParaRPr lang="zh-CN" altLang="en-US" sz="1600" b="1" dirty="0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7195120" y="4581128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IP1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95120" y="6073551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IP3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28384" y="5497487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IP2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44208" y="5497487"/>
              <a:ext cx="6789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</a:rPr>
                <a:t>IP4</a:t>
              </a:r>
              <a:endParaRPr lang="zh-CN" alt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AC21747-20C9-67F4-F86B-9593C2956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492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5C54BA78-6785-43D5-A190-51D0C2DF0642}"/>
              </a:ext>
            </a:extLst>
          </p:cNvPr>
          <p:cNvSpPr txBox="1"/>
          <p:nvPr/>
        </p:nvSpPr>
        <p:spPr>
          <a:xfrm>
            <a:off x="319303" y="253977"/>
            <a:ext cx="4177029" cy="3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 bypass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SPPC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updated to double ring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: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Strength of dipole (arc and bypass):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20.31 T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Swap at IP2 and IP4 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Double ring separation: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30 cm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Distance of two machine’s centers: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Separation with CEPC at ARC: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3.5 m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Separation with CEPC at IPs: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23 m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D4E4E76-F43D-421E-9CA5-FCF0557EAF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53" y="3260356"/>
            <a:ext cx="4166245" cy="283441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B35DEA0-E135-4BEE-A3C5-F6CDDAC541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332" y="121104"/>
            <a:ext cx="4418424" cy="283441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C826FF7-218F-4982-847B-D66EF2D940BD}"/>
              </a:ext>
            </a:extLst>
          </p:cNvPr>
          <p:cNvSpPr txBox="1"/>
          <p:nvPr/>
        </p:nvSpPr>
        <p:spPr>
          <a:xfrm>
            <a:off x="914401" y="6133704"/>
            <a:ext cx="3132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Geometry of bypass at IP2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 a total length of 4399 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FF45920-FC35-41C8-8237-1433ADF41011}"/>
              </a:ext>
            </a:extLst>
          </p:cNvPr>
          <p:cNvSpPr txBox="1"/>
          <p:nvPr/>
        </p:nvSpPr>
        <p:spPr>
          <a:xfrm>
            <a:off x="5384800" y="2955517"/>
            <a:ext cx="3132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Geometry of arc section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2" name="内容占位符 3">
            <a:extLst>
              <a:ext uri="{FF2B5EF4-FFF2-40B4-BE49-F238E27FC236}">
                <a16:creationId xmlns:a16="http://schemas.microsoft.com/office/drawing/2014/main" id="{74F67A4F-087D-46E3-94CE-731FA9C7D0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99" y="3263294"/>
            <a:ext cx="4177030" cy="28314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A062394C-9228-4F5F-A48B-CEAFD6874A28}"/>
              </a:ext>
            </a:extLst>
          </p:cNvPr>
          <p:cNvSpPr txBox="1"/>
          <p:nvPr/>
        </p:nvSpPr>
        <p:spPr>
          <a:xfrm>
            <a:off x="5384800" y="6133704"/>
            <a:ext cx="3132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Geometry of bypass at IP3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 a total length of 5985.34 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926D788-D380-863C-FDD4-E42E2877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094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301F2A3-1663-4958-A02B-8856CA78B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78" y="3313055"/>
            <a:ext cx="3788740" cy="311449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8E2254A-7294-4414-AF66-53E983A99833}"/>
              </a:ext>
            </a:extLst>
          </p:cNvPr>
          <p:cNvSpPr txBox="1"/>
          <p:nvPr/>
        </p:nvSpPr>
        <p:spPr>
          <a:xfrm>
            <a:off x="833127" y="6356676"/>
            <a:ext cx="3234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</a:rPr>
              <a:t>3 km collimation section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75E4431-F32E-4785-BE2B-A1AB1075A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783" y="3291272"/>
            <a:ext cx="3966529" cy="31144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2FB5188-2FA7-42BA-B35A-B84A8A65ECDA}"/>
              </a:ext>
            </a:extLst>
          </p:cNvPr>
          <p:cNvSpPr txBox="1"/>
          <p:nvPr/>
        </p:nvSpPr>
        <p:spPr>
          <a:xfrm>
            <a:off x="5530897" y="6405763"/>
            <a:ext cx="2624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+mj-lt"/>
              </a:rPr>
              <a:t>986.84 m short straight section</a:t>
            </a:r>
            <a:endParaRPr lang="zh-CN" altLang="en-US" sz="1400" dirty="0">
              <a:latin typeface="+mj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7B7471D-F648-4C7C-9376-57197FA44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364" y="220729"/>
            <a:ext cx="3526129" cy="2747609"/>
          </a:xfrm>
          <a:prstGeom prst="rect">
            <a:avLst/>
          </a:prstGeom>
        </p:spPr>
      </p:pic>
      <p:pic>
        <p:nvPicPr>
          <p:cNvPr id="8" name="内容占位符 3">
            <a:extLst>
              <a:ext uri="{FF2B5EF4-FFF2-40B4-BE49-F238E27FC236}">
                <a16:creationId xmlns:a16="http://schemas.microsoft.com/office/drawing/2014/main" id="{DEBCA8F2-3308-4BC8-AB0C-5E048B8AB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07" y="220729"/>
            <a:ext cx="3473511" cy="276276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36D5443-A203-4AE1-8CFD-884666010ABE}"/>
              </a:ext>
            </a:extLst>
          </p:cNvPr>
          <p:cNvSpPr txBox="1"/>
          <p:nvPr/>
        </p:nvSpPr>
        <p:spPr>
          <a:xfrm>
            <a:off x="1394750" y="2983495"/>
            <a:ext cx="2111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New Arc cell</a:t>
            </a:r>
            <a:endParaRPr lang="zh-CN" altLang="en-US" sz="14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A81928B-160A-4A03-A351-EBCA16B762B4}"/>
              </a:ext>
            </a:extLst>
          </p:cNvPr>
          <p:cNvSpPr txBox="1"/>
          <p:nvPr/>
        </p:nvSpPr>
        <p:spPr>
          <a:xfrm>
            <a:off x="5102913" y="2951925"/>
            <a:ext cx="3234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</a:rPr>
              <a:t>3 km long straight section</a:t>
            </a:r>
            <a:endParaRPr lang="zh-CN" altLang="en-US" sz="1400" dirty="0">
              <a:latin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032DA0F-43FE-476E-BE7D-A0DB13849B84}"/>
              </a:ext>
            </a:extLst>
          </p:cNvPr>
          <p:cNvSpPr txBox="1"/>
          <p:nvPr/>
        </p:nvSpPr>
        <p:spPr>
          <a:xfrm>
            <a:off x="2023694" y="1459089"/>
            <a:ext cx="1482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Almost the same as the former design</a:t>
            </a:r>
            <a:endParaRPr lang="zh-CN" altLang="en-US" sz="12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1CD62C-D355-4916-A5A4-65840569533E}"/>
              </a:ext>
            </a:extLst>
          </p:cNvPr>
          <p:cNvSpPr/>
          <p:nvPr/>
        </p:nvSpPr>
        <p:spPr>
          <a:xfrm>
            <a:off x="2023694" y="4123180"/>
            <a:ext cx="21406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</a:rPr>
              <a:t>Shortened for the </a:t>
            </a:r>
          </a:p>
          <a:p>
            <a:pPr algn="ctr"/>
            <a:r>
              <a:rPr lang="en-US" altLang="zh-CN" sz="1200" dirty="0">
                <a:latin typeface="Times New Roman" panose="02020603050405020304" pitchFamily="18" charset="0"/>
              </a:rPr>
              <a:t>matching of bypass </a:t>
            </a:r>
            <a:endParaRPr lang="zh-CN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14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C1BE5164-ACB8-42B5-89BE-028810E62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79" y="70227"/>
            <a:ext cx="4277048" cy="33612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AA564E4-16D5-41D7-B8A8-DD2BC199B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081" y="3417276"/>
            <a:ext cx="4264846" cy="337049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EAC96F9-6DE1-4516-8985-755A8AFFCE50}"/>
              </a:ext>
            </a:extLst>
          </p:cNvPr>
          <p:cNvSpPr txBox="1"/>
          <p:nvPr/>
        </p:nvSpPr>
        <p:spPr>
          <a:xfrm>
            <a:off x="6023727" y="2114818"/>
            <a:ext cx="108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IP1 / IP3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A46B3BD-926B-4602-B9A2-085CE04023EA}"/>
              </a:ext>
            </a:extLst>
          </p:cNvPr>
          <p:cNvSpPr txBox="1"/>
          <p:nvPr/>
        </p:nvSpPr>
        <p:spPr>
          <a:xfrm>
            <a:off x="5271154" y="4917858"/>
            <a:ext cx="108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IP2 / IP4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C19D479-1E16-463C-9EC7-4A4CC69C6E57}"/>
              </a:ext>
            </a:extLst>
          </p:cNvPr>
          <p:cNvSpPr txBox="1"/>
          <p:nvPr/>
        </p:nvSpPr>
        <p:spPr>
          <a:xfrm>
            <a:off x="129172" y="560425"/>
            <a:ext cx="4442828" cy="2396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Without bypass for the absence of CEPC detectors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SPPC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updated to double ring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: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Strength of dipole (arc and bypass):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20.31 T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Swap at IP2 and IP4 </a:t>
            </a:r>
          </a:p>
          <a:p>
            <a:pPr marL="285750" marR="0" lvl="0" indent="-28575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Double ring separation: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30 cm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Distance of two machine’s centers: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3.5 m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1ABFAA9-920A-41BE-B307-32EEFB506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17276"/>
            <a:ext cx="4223964" cy="329748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8A42B8C-29F5-44CF-8E36-0D61700CF95F}"/>
              </a:ext>
            </a:extLst>
          </p:cNvPr>
          <p:cNvSpPr txBox="1"/>
          <p:nvPr/>
        </p:nvSpPr>
        <p:spPr>
          <a:xfrm>
            <a:off x="1668546" y="4011292"/>
            <a:ext cx="134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Arc section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EB79D62-2D11-87E3-1FBF-56143E20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261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301F2A3-1663-4958-A02B-8856CA78B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19" y="3313055"/>
            <a:ext cx="3754658" cy="311449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8E2254A-7294-4414-AF66-53E983A99833}"/>
              </a:ext>
            </a:extLst>
          </p:cNvPr>
          <p:cNvSpPr txBox="1"/>
          <p:nvPr/>
        </p:nvSpPr>
        <p:spPr>
          <a:xfrm>
            <a:off x="833127" y="6356676"/>
            <a:ext cx="3234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3337.13 m </a:t>
            </a:r>
            <a:r>
              <a:rPr lang="en-US" altLang="zh-CN" sz="1400" dirty="0">
                <a:latin typeface="Times New Roman" panose="02020603050405020304" pitchFamily="18" charset="0"/>
              </a:rPr>
              <a:t>collimation section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75E4431-F32E-4785-BE2B-A1AB1075A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783" y="3291272"/>
            <a:ext cx="3966529" cy="31144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2FB5188-2FA7-42BA-B35A-B84A8A65ECDA}"/>
              </a:ext>
            </a:extLst>
          </p:cNvPr>
          <p:cNvSpPr txBox="1"/>
          <p:nvPr/>
        </p:nvSpPr>
        <p:spPr>
          <a:xfrm>
            <a:off x="5530897" y="6405763"/>
            <a:ext cx="2624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+mj-lt"/>
              </a:rPr>
              <a:t>986.84 m short straight section</a:t>
            </a:r>
            <a:endParaRPr lang="zh-CN" altLang="en-US" sz="1400" dirty="0">
              <a:latin typeface="+mj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7B7471D-F648-4C7C-9376-57197FA44C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364" y="224859"/>
            <a:ext cx="3526129" cy="2739349"/>
          </a:xfrm>
          <a:prstGeom prst="rect">
            <a:avLst/>
          </a:prstGeom>
        </p:spPr>
      </p:pic>
      <p:pic>
        <p:nvPicPr>
          <p:cNvPr id="8" name="内容占位符 3">
            <a:extLst>
              <a:ext uri="{FF2B5EF4-FFF2-40B4-BE49-F238E27FC236}">
                <a16:creationId xmlns:a16="http://schemas.microsoft.com/office/drawing/2014/main" id="{DEBCA8F2-3308-4BC8-AB0C-5E048B8AB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07" y="220729"/>
            <a:ext cx="3473511" cy="276276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36D5443-A203-4AE1-8CFD-884666010ABE}"/>
              </a:ext>
            </a:extLst>
          </p:cNvPr>
          <p:cNvSpPr txBox="1"/>
          <p:nvPr/>
        </p:nvSpPr>
        <p:spPr>
          <a:xfrm>
            <a:off x="1394750" y="2983495"/>
            <a:ext cx="2111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New Arc cell</a:t>
            </a:r>
            <a:endParaRPr lang="zh-CN" altLang="en-US" sz="14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A81928B-160A-4A03-A351-EBCA16B762B4}"/>
              </a:ext>
            </a:extLst>
          </p:cNvPr>
          <p:cNvSpPr txBox="1"/>
          <p:nvPr/>
        </p:nvSpPr>
        <p:spPr>
          <a:xfrm>
            <a:off x="5102913" y="2951925"/>
            <a:ext cx="3234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3337.13 m</a:t>
            </a:r>
            <a:r>
              <a:rPr lang="zh-CN" altLang="en-US" sz="1400" dirty="0"/>
              <a:t> </a:t>
            </a:r>
            <a:r>
              <a:rPr lang="en-US" altLang="zh-CN" sz="1400" dirty="0">
                <a:latin typeface="Times New Roman" panose="02020603050405020304" pitchFamily="18" charset="0"/>
              </a:rPr>
              <a:t>long straight section</a:t>
            </a:r>
            <a:endParaRPr lang="zh-CN" altLang="en-US" sz="1400" dirty="0">
              <a:latin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032DA0F-43FE-476E-BE7D-A0DB13849B84}"/>
              </a:ext>
            </a:extLst>
          </p:cNvPr>
          <p:cNvSpPr txBox="1"/>
          <p:nvPr/>
        </p:nvSpPr>
        <p:spPr>
          <a:xfrm>
            <a:off x="2023694" y="1459089"/>
            <a:ext cx="1482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Almost the same as the former design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245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B0446194-405B-4F3A-AB12-552A06FF28E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62616" y="651337"/>
          <a:ext cx="6218768" cy="29817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4450">
                  <a:extLst>
                    <a:ext uri="{9D8B030D-6E8A-4147-A177-3AD203B41FA5}">
                      <a16:colId xmlns:a16="http://schemas.microsoft.com/office/drawing/2014/main" val="2496387308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943521720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3489938560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168210175"/>
                    </a:ext>
                  </a:extLst>
                </a:gridCol>
              </a:tblGrid>
              <a:tr h="322392"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SPPC before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SPPC after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CEPC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36037188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between SSS and final focus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10487.52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9962.31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10270.44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9690366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between SSS and collimation/extraction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10487.52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>
                          <a:solidFill>
                            <a:srgbClr val="FF0000"/>
                          </a:solidFill>
                        </a:rPr>
                        <a:t>8865.69 </a:t>
                      </a:r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10185.70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049971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cell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213.42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219.32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54.63 m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84787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Linear section at IP1/IP3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4300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3000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3337.13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5425008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Linear section at IP2/IP4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1250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1250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3776.90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076648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Short straight section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1250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986.84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986.84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83664061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Bypass at IP1/IP3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/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5985.34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/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0245093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Bypass at IP2/IP4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/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4399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/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6099678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Circumference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100000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100027.44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100000.0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907934071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0DA4C1F7-14DA-4063-A02E-2E0CAE0A683A}"/>
              </a:ext>
            </a:extLst>
          </p:cNvPr>
          <p:cNvSpPr txBox="1"/>
          <p:nvPr/>
        </p:nvSpPr>
        <p:spPr>
          <a:xfrm>
            <a:off x="2219787" y="188508"/>
            <a:ext cx="494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Geometric parameters of SPPC and CEPC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A782BCB-2BAB-4DFA-A281-6ECCA9FDC041}"/>
              </a:ext>
            </a:extLst>
          </p:cNvPr>
          <p:cNvSpPr txBox="1"/>
          <p:nvPr/>
        </p:nvSpPr>
        <p:spPr>
          <a:xfrm>
            <a:off x="1462616" y="3633109"/>
            <a:ext cx="1976490" cy="278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*Arc including DIS sections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graphicFrame>
        <p:nvGraphicFramePr>
          <p:cNvPr id="7" name="内容占位符 3">
            <a:extLst>
              <a:ext uri="{FF2B5EF4-FFF2-40B4-BE49-F238E27FC236}">
                <a16:creationId xmlns:a16="http://schemas.microsoft.com/office/drawing/2014/main" id="{9A209D06-2B65-5E6E-831D-1AEFAE0D4470}"/>
              </a:ext>
            </a:extLst>
          </p:cNvPr>
          <p:cNvGraphicFramePr>
            <a:graphicFrameLocks/>
          </p:cNvGraphicFramePr>
          <p:nvPr/>
        </p:nvGraphicFramePr>
        <p:xfrm>
          <a:off x="1462616" y="4084428"/>
          <a:ext cx="6218768" cy="23812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4450">
                  <a:extLst>
                    <a:ext uri="{9D8B030D-6E8A-4147-A177-3AD203B41FA5}">
                      <a16:colId xmlns:a16="http://schemas.microsoft.com/office/drawing/2014/main" val="2496387308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943521720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3489938560"/>
                    </a:ext>
                  </a:extLst>
                </a:gridCol>
                <a:gridCol w="1308106">
                  <a:extLst>
                    <a:ext uri="{9D8B030D-6E8A-4147-A177-3AD203B41FA5}">
                      <a16:colId xmlns:a16="http://schemas.microsoft.com/office/drawing/2014/main" val="16821017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SPPC before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SPPC after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CEPC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36037188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between SSS and final focus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10487.52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10273.29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10270.44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9690366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between SSS and collimation/extraction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10487.52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10188.55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10185.70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049971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Arc cell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213.42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219.32 m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54.63 m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84787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/>
                        <a:t>Linear section at IP1/IP3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4300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3337.13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3337.13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5425008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Linear section at IP2/IP4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1250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3776.90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3776.90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076648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Short straight section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1250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986.84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986.84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83664061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Circumference</a:t>
                      </a:r>
                      <a:endParaRPr lang="zh-CN" altLang="en-US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100000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100021.84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100000.0 m</a:t>
                      </a:r>
                      <a:endParaRPr lang="zh-CN" alt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907934071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09B8CB1-76C6-3274-6EC3-11F63FC48614}"/>
              </a:ext>
            </a:extLst>
          </p:cNvPr>
          <p:cNvSpPr txBox="1"/>
          <p:nvPr/>
        </p:nvSpPr>
        <p:spPr>
          <a:xfrm>
            <a:off x="241540" y="1988334"/>
            <a:ext cx="1155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 bypass: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2DA9BFD-0956-BE19-BD13-D3335B73B7D5}"/>
              </a:ext>
            </a:extLst>
          </p:cNvPr>
          <p:cNvSpPr txBox="1"/>
          <p:nvPr/>
        </p:nvSpPr>
        <p:spPr>
          <a:xfrm>
            <a:off x="105394" y="5121164"/>
            <a:ext cx="1357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Without bypass: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3ECD81F-1F0D-5617-7694-1CB8FE1D3633}"/>
              </a:ext>
            </a:extLst>
          </p:cNvPr>
          <p:cNvSpPr txBox="1"/>
          <p:nvPr/>
        </p:nvSpPr>
        <p:spPr>
          <a:xfrm>
            <a:off x="1462616" y="6496518"/>
            <a:ext cx="1976490" cy="278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*Arc including DIS sections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83E8B56-47F7-7EDD-7031-4CE07F73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FB84-80A4-4DCA-B2B6-EFC048F89C5B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11" name="Picture 8" descr="logo_main2011">
            <a:extLst>
              <a:ext uri="{FF2B5EF4-FFF2-40B4-BE49-F238E27FC236}">
                <a16:creationId xmlns:a16="http://schemas.microsoft.com/office/drawing/2014/main" id="{42DFA84F-4C5E-AA89-0BD9-044A7F10B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5" y="53961"/>
            <a:ext cx="1205435" cy="84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Administrator\Desktop\11112.png">
            <a:extLst>
              <a:ext uri="{FF2B5EF4-FFF2-40B4-BE49-F238E27FC236}">
                <a16:creationId xmlns:a16="http://schemas.microsoft.com/office/drawing/2014/main" id="{DB25C2BB-4C51-0A48-397D-190917D40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8"/>
            <a:ext cx="888000" cy="6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180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A6E0DD-F70F-48C3-8A0E-F64D2787B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503" y="395481"/>
            <a:ext cx="1916994" cy="495647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</a:rPr>
              <a:t>Summary</a:t>
            </a:r>
            <a:endParaRPr lang="zh-CN" alt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3B2A48-5886-46B0-9CE6-655D3A8C7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493" y="1138691"/>
            <a:ext cx="8339013" cy="5554672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000" dirty="0"/>
              <a:t>A global correction scheme based on response matrix method is presented. Lattices at collision energy with errors have been corrected.</a:t>
            </a:r>
          </a:p>
          <a:p>
            <a:pPr algn="just">
              <a:lnSpc>
                <a:spcPct val="130000"/>
              </a:lnSpc>
            </a:pPr>
            <a:endParaRPr lang="en-US" altLang="zh-CN" sz="2000" dirty="0"/>
          </a:p>
          <a:p>
            <a:pPr algn="just">
              <a:lnSpc>
                <a:spcPct val="130000"/>
              </a:lnSpc>
            </a:pPr>
            <a:r>
              <a:rPr lang="en-US" altLang="zh-CN" sz="2000" dirty="0"/>
              <a:t>For the compatibility of CEPC and SppC, two kinds of SppC lattice design are presented for the presence or absence of bypass respectively.</a:t>
            </a:r>
          </a:p>
          <a:p>
            <a:pPr>
              <a:lnSpc>
                <a:spcPct val="130000"/>
              </a:lnSpc>
            </a:pPr>
            <a:endParaRPr lang="en-US" altLang="zh-CN" sz="2000" dirty="0"/>
          </a:p>
          <a:p>
            <a:pPr>
              <a:lnSpc>
                <a:spcPct val="130000"/>
              </a:lnSpc>
            </a:pPr>
            <a:r>
              <a:rPr lang="en-US" altLang="zh-CN" sz="2000" dirty="0"/>
              <a:t>Further improve the global correction results to get a more relaxed tolerance.</a:t>
            </a:r>
          </a:p>
          <a:p>
            <a:pPr marL="0" indent="0">
              <a:lnSpc>
                <a:spcPct val="130000"/>
              </a:lnSpc>
              <a:buNone/>
            </a:pPr>
            <a:endParaRPr lang="en-US" altLang="zh-CN" sz="2000" dirty="0"/>
          </a:p>
          <a:p>
            <a:pPr marL="0" indent="0" algn="ctr">
              <a:lnSpc>
                <a:spcPct val="130000"/>
              </a:lnSpc>
              <a:buNone/>
            </a:pPr>
            <a:r>
              <a:rPr lang="en-US" altLang="zh-CN" sz="2400" b="1" i="1" dirty="0"/>
              <a:t>Thanks for your attention!</a:t>
            </a: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3B7AE127-7B85-4866-BDB7-2053734F9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11112.png">
            <a:extLst>
              <a:ext uri="{FF2B5EF4-FFF2-40B4-BE49-F238E27FC236}">
                <a16:creationId xmlns:a16="http://schemas.microsoft.com/office/drawing/2014/main" id="{B0DAB365-CCB1-4665-B9E4-7552CA359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AC66682-679F-B4D1-5E4B-088BA0CEC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13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5C14A-D47C-4B7A-A32A-3CA266EF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976" y="141184"/>
            <a:ext cx="3460045" cy="57840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SppC parameters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>
            <a:extLst>
              <a:ext uri="{FF2B5EF4-FFF2-40B4-BE49-F238E27FC236}">
                <a16:creationId xmlns:a16="http://schemas.microsoft.com/office/drawing/2014/main" id="{5001EC2F-34BB-47B7-8EFF-EAE8FE91F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>
            <a:extLst>
              <a:ext uri="{FF2B5EF4-FFF2-40B4-BE49-F238E27FC236}">
                <a16:creationId xmlns:a16="http://schemas.microsoft.com/office/drawing/2014/main" id="{605B21FB-1F42-48C9-8F7E-3F6512F8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7250544" y="1744014"/>
            <a:ext cx="1753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*CEPC TDR</a:t>
            </a:r>
            <a:endParaRPr lang="zh-CN" altLang="en-US" sz="120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E4F4FB-261C-C8B3-DCF7-B5F081B3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3</a:t>
            </a:fld>
            <a:endParaRPr lang="zh-CN" altLang="en-US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ED784FB7-10B0-49C1-140F-0ED2BB2D9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84286"/>
              </p:ext>
            </p:extLst>
          </p:nvPr>
        </p:nvGraphicFramePr>
        <p:xfrm>
          <a:off x="1805504" y="719588"/>
          <a:ext cx="5218786" cy="6099532"/>
        </p:xfrm>
        <a:graphic>
          <a:graphicData uri="http://schemas.openxmlformats.org/drawingml/2006/table">
            <a:tbl>
              <a:tblPr firstRow="1" firstCol="1" bandRow="1"/>
              <a:tblGrid>
                <a:gridCol w="3446368">
                  <a:extLst>
                    <a:ext uri="{9D8B030D-6E8A-4147-A177-3AD203B41FA5}">
                      <a16:colId xmlns:a16="http://schemas.microsoft.com/office/drawing/2014/main" val="3254590931"/>
                    </a:ext>
                  </a:extLst>
                </a:gridCol>
                <a:gridCol w="984676">
                  <a:extLst>
                    <a:ext uri="{9D8B030D-6E8A-4147-A177-3AD203B41FA5}">
                      <a16:colId xmlns:a16="http://schemas.microsoft.com/office/drawing/2014/main" val="1652034987"/>
                    </a:ext>
                  </a:extLst>
                </a:gridCol>
                <a:gridCol w="787742">
                  <a:extLst>
                    <a:ext uri="{9D8B030D-6E8A-4147-A177-3AD203B41FA5}">
                      <a16:colId xmlns:a16="http://schemas.microsoft.com/office/drawing/2014/main" val="2798922078"/>
                    </a:ext>
                  </a:extLst>
                </a:gridCol>
              </a:tblGrid>
              <a:tr h="160514"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321701"/>
                  </a:ext>
                </a:extLst>
              </a:tr>
              <a:tr h="160514">
                <a:tc gridSpan="3">
                  <a:txBody>
                    <a:bodyPr/>
                    <a:lstStyle/>
                    <a:p>
                      <a:pPr algn="just"/>
                      <a:r>
                        <a:rPr lang="en-US" sz="1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General design   parameters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593262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064119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TeV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991913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Lorentz gamma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66631  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293489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Dipole field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816551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Dipole curvature radius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10415.4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548820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Arc filling factor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672955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dipole magnet length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65.442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245553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Arc length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83.9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04911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  long straight sections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43522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straight section length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749619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gain factor in collider rings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19.53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06638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energy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  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TeV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163807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930358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Revolution frequency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kHz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818796"/>
                  </a:ext>
                </a:extLst>
              </a:tr>
              <a:tr h="160514">
                <a:tc gridSpan="3">
                  <a:txBody>
                    <a:bodyPr/>
                    <a:lstStyle/>
                    <a:p>
                      <a:pPr algn="just"/>
                      <a:r>
                        <a:rPr lang="en-US" sz="10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Physics   performance and beam parameters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052205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 luminosity per IP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4.3´10</a:t>
                      </a:r>
                      <a:r>
                        <a:rPr lang="en-US" sz="100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00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00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5337997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Beta function at collision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96180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Circulating beam current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978952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 beam-beam tune shift limit per IP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962323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separation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ns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245822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bunches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10080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974966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population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4.0´10</a:t>
                      </a:r>
                      <a:r>
                        <a:rPr lang="en-US" sz="10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283051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Accumulated particles per beam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4.0´10</a:t>
                      </a:r>
                      <a:r>
                        <a:rPr lang="en-US" sz="10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045320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rms transverse emittance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44576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life time due to burn-off                             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 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864478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inelastic cross section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mb  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296767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Reduction factor in luminosity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351033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 crossing angle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 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425021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 bunch length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970825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 IP spot size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596736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Beta at the first parasitic encounter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28.6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20089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 spot size at the first parasitic encounter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22.7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461893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beam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GJ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4460059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 power per beam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570275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 heat load at arc per aperture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W/m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868144"/>
                  </a:ext>
                </a:extLst>
              </a:tr>
              <a:tr h="160514">
                <a:tc>
                  <a:txBody>
                    <a:bodyPr/>
                    <a:lstStyle/>
                    <a:p>
                      <a:pPr indent="152400" algn="just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loss per turn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11.4 </a:t>
                      </a:r>
                      <a:endParaRPr lang="zh-CN" sz="9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zh-CN" sz="9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357" marR="38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033249"/>
                  </a:ext>
                </a:extLst>
              </a:tr>
            </a:tbl>
          </a:graphicData>
        </a:graphic>
      </p:graphicFrame>
      <p:sp>
        <p:nvSpPr>
          <p:cNvPr id="15" name="矩形 14">
            <a:extLst>
              <a:ext uri="{FF2B5EF4-FFF2-40B4-BE49-F238E27FC236}">
                <a16:creationId xmlns:a16="http://schemas.microsoft.com/office/drawing/2014/main" id="{FD892DEF-31FB-67EE-52F5-180FB753FBB6}"/>
              </a:ext>
            </a:extLst>
          </p:cNvPr>
          <p:cNvSpPr/>
          <p:nvPr/>
        </p:nvSpPr>
        <p:spPr>
          <a:xfrm>
            <a:off x="1746101" y="3429000"/>
            <a:ext cx="5342735" cy="1909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C127611-11E7-DA22-61C1-58C8449269A6}"/>
              </a:ext>
            </a:extLst>
          </p:cNvPr>
          <p:cNvSpPr/>
          <p:nvPr/>
        </p:nvSpPr>
        <p:spPr>
          <a:xfrm>
            <a:off x="1746101" y="1499795"/>
            <a:ext cx="5342735" cy="1909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26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05"/>
    </mc:Choice>
    <mc:Fallback xmlns="">
      <p:transition spd="slow" advTm="2440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41B5D0-D15D-46FB-B34E-68D1AC34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710" y="136524"/>
            <a:ext cx="5102578" cy="687297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SppC lattice design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403EEF4-44B1-4905-8EA4-AB3340D4A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808" y="891879"/>
            <a:ext cx="5595267" cy="498954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/>
              <a:t>Compatible with CEPC, 100km, 2 IPs</a:t>
            </a:r>
          </a:p>
          <a:p>
            <a:pPr>
              <a:lnSpc>
                <a:spcPct val="120000"/>
              </a:lnSpc>
            </a:pPr>
            <a:r>
              <a:rPr lang="en-US" altLang="zh-CN" sz="1600" dirty="0"/>
              <a:t>8 arc sections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2-in-1 yoke-sharing magnets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both interleaved and non-interleaved sextupoles studied </a:t>
            </a:r>
          </a:p>
          <a:p>
            <a:pPr>
              <a:lnSpc>
                <a:spcPct val="120000"/>
              </a:lnSpc>
            </a:pPr>
            <a:r>
              <a:rPr lang="en-US" altLang="zh-CN" sz="1600" dirty="0"/>
              <a:t>4 short straight sections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RF region, dual-harmonic RF system (800 and 400 MHz)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injection section after injection chain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Space reserved for e-p collision</a:t>
            </a:r>
          </a:p>
          <a:p>
            <a:pPr>
              <a:lnSpc>
                <a:spcPct val="120000"/>
              </a:lnSpc>
            </a:pPr>
            <a:r>
              <a:rPr lang="en-US" altLang="zh-CN" sz="1600" dirty="0"/>
              <a:t>2 long straight sections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collimation section for both betatron and momentum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extraction section</a:t>
            </a:r>
          </a:p>
          <a:p>
            <a:pPr>
              <a:lnSpc>
                <a:spcPct val="120000"/>
              </a:lnSpc>
            </a:pPr>
            <a:r>
              <a:rPr lang="en-US" altLang="zh-CN" sz="1600" dirty="0"/>
              <a:t>2 interaction regions 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anti-symmetric interaction region</a:t>
            </a:r>
          </a:p>
          <a:p>
            <a:pPr lvl="1">
              <a:lnSpc>
                <a:spcPct val="120000"/>
              </a:lnSpc>
            </a:pPr>
            <a:r>
              <a:rPr lang="en-US" altLang="zh-CN" sz="1600" dirty="0"/>
              <a:t>chromaticity corrected with arc sextupoles</a:t>
            </a:r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A01BEF33-E362-4F12-AB15-AF6AC44B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2509B35-FB22-4760-AF9A-8AB1B0AAD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5075" y="827344"/>
            <a:ext cx="3029301" cy="2990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0FD7486-C65D-4084-9A5C-4303D7C3525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40920" y="3837060"/>
            <a:ext cx="3335655" cy="2639060"/>
          </a:xfrm>
          <a:prstGeom prst="rect">
            <a:avLst/>
          </a:prstGeom>
        </p:spPr>
      </p:pic>
      <p:pic>
        <p:nvPicPr>
          <p:cNvPr id="10" name="Picture 2" descr="C:\Users\Administrator\Desktop\11112.png">
            <a:extLst>
              <a:ext uri="{FF2B5EF4-FFF2-40B4-BE49-F238E27FC236}">
                <a16:creationId xmlns:a16="http://schemas.microsoft.com/office/drawing/2014/main" id="{FA2A4F1F-FDEF-48B0-AE1E-D7169455C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183D2F5E-C7A3-1560-14CC-AA9961E1F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15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857"/>
    </mc:Choice>
    <mc:Fallback xmlns="">
      <p:transition spd="slow" advTm="7185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7929B-B035-42CA-9D7A-CE19254BC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8991" y="102127"/>
            <a:ext cx="3266017" cy="65651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</a:rPr>
              <a:t>Lattice optics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70CFF7-676E-4C1B-B1E1-3536BBE56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150" y="3306514"/>
            <a:ext cx="2882420" cy="285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1400" dirty="0"/>
              <a:t>Arc FODO cell</a:t>
            </a:r>
            <a:endParaRPr lang="zh-CN" altLang="en-US" sz="1400" dirty="0"/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465CB2B3-7045-499A-835D-01DEC1FDE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3227AEE-3277-4786-8A3A-D440025A327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74" y="718983"/>
            <a:ext cx="3379775" cy="25812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4A9F879-EF94-48B3-87A2-A3EA5B63E88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73" y="3662727"/>
            <a:ext cx="3379775" cy="2662555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09317760-195A-4F90-B273-AADAF143F9CD}"/>
              </a:ext>
            </a:extLst>
          </p:cNvPr>
          <p:cNvSpPr txBox="1">
            <a:spLocks/>
          </p:cNvSpPr>
          <p:nvPr/>
        </p:nvSpPr>
        <p:spPr>
          <a:xfrm>
            <a:off x="5249429" y="3306514"/>
            <a:ext cx="2882420" cy="28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400" dirty="0"/>
              <a:t>Dispersion suppressor</a:t>
            </a:r>
            <a:endParaRPr lang="zh-CN" altLang="en-US" sz="1400" dirty="0"/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475FA2FE-E728-4896-A303-8F5C372FE364}"/>
              </a:ext>
            </a:extLst>
          </p:cNvPr>
          <p:cNvSpPr txBox="1">
            <a:spLocks/>
          </p:cNvSpPr>
          <p:nvPr/>
        </p:nvSpPr>
        <p:spPr>
          <a:xfrm>
            <a:off x="1012150" y="6346998"/>
            <a:ext cx="2882420" cy="28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400" dirty="0"/>
              <a:t>Collimation section</a:t>
            </a:r>
            <a:endParaRPr lang="zh-CN" altLang="en-US" sz="1400" dirty="0"/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D8537CF8-A900-4082-AA37-8159B286CB32}"/>
              </a:ext>
            </a:extLst>
          </p:cNvPr>
          <p:cNvSpPr txBox="1">
            <a:spLocks/>
          </p:cNvSpPr>
          <p:nvPr/>
        </p:nvSpPr>
        <p:spPr>
          <a:xfrm>
            <a:off x="5249429" y="6325282"/>
            <a:ext cx="2882420" cy="28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400" dirty="0"/>
              <a:t>Interaction region</a:t>
            </a:r>
            <a:endParaRPr lang="zh-CN" altLang="en-US" sz="1400" dirty="0"/>
          </a:p>
        </p:txBody>
      </p:sp>
      <p:pic>
        <p:nvPicPr>
          <p:cNvPr id="14" name="Picture 2" descr="C:\Users\Administrator\Desktop\11112.png">
            <a:extLst>
              <a:ext uri="{FF2B5EF4-FFF2-40B4-BE49-F238E27FC236}">
                <a16:creationId xmlns:a16="http://schemas.microsoft.com/office/drawing/2014/main" id="{C77238D1-FD1B-413A-9C54-69C06AB8F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7252307-9F99-45DA-A8BD-1811028FAEC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812" y="720931"/>
            <a:ext cx="3379774" cy="2579273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68E9882E-45B9-40FF-B9DF-ECBA305133BA}"/>
              </a:ext>
            </a:extLst>
          </p:cNvPr>
          <p:cNvSpPr txBox="1"/>
          <p:nvPr/>
        </p:nvSpPr>
        <p:spPr>
          <a:xfrm>
            <a:off x="1365103" y="4177455"/>
            <a:ext cx="2697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betatron and momentum collimation</a:t>
            </a:r>
            <a:endParaRPr lang="zh-CN" altLang="en-US" sz="1200" dirty="0"/>
          </a:p>
        </p:txBody>
      </p:sp>
      <p:grpSp>
        <p:nvGrpSpPr>
          <p:cNvPr id="30" name="组合 29"/>
          <p:cNvGrpSpPr/>
          <p:nvPr/>
        </p:nvGrpSpPr>
        <p:grpSpPr>
          <a:xfrm>
            <a:off x="4877536" y="3662727"/>
            <a:ext cx="3379775" cy="2662555"/>
            <a:chOff x="5000752" y="3662727"/>
            <a:chExt cx="3379775" cy="2662555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3E09D0F6-95ED-4FA2-9CD6-C9D357D3E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00752" y="3662727"/>
              <a:ext cx="3379775" cy="266255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314EE8D7-3E81-45FB-A8DF-165E9D746412}"/>
                    </a:ext>
                  </a:extLst>
                </p:cNvPr>
                <p:cNvSpPr txBox="1"/>
                <p:nvPr/>
              </p:nvSpPr>
              <p:spPr>
                <a:xfrm>
                  <a:off x="6895198" y="4132980"/>
                  <a:ext cx="118290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=0.5</m:t>
                        </m:r>
                        <m:r>
                          <m:rPr>
                            <m:sty m:val="p"/>
                          </m:rPr>
                          <a:rPr lang="en-US" altLang="zh-CN" sz="1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314EE8D7-3E81-45FB-A8DF-165E9D7464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5198" y="4132980"/>
                  <a:ext cx="1182904" cy="276999"/>
                </a:xfrm>
                <a:prstGeom prst="rect">
                  <a:avLst/>
                </a:prstGeom>
                <a:blipFill>
                  <a:blip r:embed="rId9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接箭头连接符 21"/>
            <p:cNvCxnSpPr/>
            <p:nvPr/>
          </p:nvCxnSpPr>
          <p:spPr>
            <a:xfrm flipH="1">
              <a:off x="6716579" y="5178573"/>
              <a:ext cx="633961" cy="8598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组合 26"/>
            <p:cNvGrpSpPr/>
            <p:nvPr/>
          </p:nvGrpSpPr>
          <p:grpSpPr>
            <a:xfrm>
              <a:off x="6840534" y="4658920"/>
              <a:ext cx="1184914" cy="522003"/>
              <a:chOff x="5387842" y="4823388"/>
              <a:chExt cx="1321651" cy="594442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22" t="35222" r="11005"/>
              <a:stretch/>
            </p:blipFill>
            <p:spPr>
              <a:xfrm>
                <a:off x="5441419" y="4823388"/>
                <a:ext cx="1268074" cy="594442"/>
              </a:xfrm>
              <a:prstGeom prst="rect">
                <a:avLst/>
              </a:prstGeom>
            </p:spPr>
          </p:pic>
          <p:cxnSp>
            <p:nvCxnSpPr>
              <p:cNvPr id="24" name="直接箭头连接符 23"/>
              <p:cNvCxnSpPr/>
              <p:nvPr/>
            </p:nvCxnSpPr>
            <p:spPr>
              <a:xfrm flipH="1">
                <a:off x="5784715" y="4948136"/>
                <a:ext cx="1" cy="33074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25"/>
              <p:cNvSpPr txBox="1"/>
              <p:nvPr/>
            </p:nvSpPr>
            <p:spPr>
              <a:xfrm>
                <a:off x="5387842" y="4992841"/>
                <a:ext cx="539926" cy="227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700" dirty="0"/>
                  <a:t>30 cm</a:t>
                </a:r>
                <a:endParaRPr lang="zh-CN" altLang="en-US" sz="700" dirty="0"/>
              </a:p>
            </p:txBody>
          </p:sp>
        </p:grpSp>
      </p:grp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960D1D91-9264-ED91-700F-242084EF1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98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54"/>
    </mc:Choice>
    <mc:Fallback xmlns="">
      <p:transition spd="slow" advTm="3245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5C4D74-6E0C-40B6-AA59-425855CF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197423"/>
            <a:ext cx="6699076" cy="495647"/>
          </a:xfrm>
        </p:spPr>
        <p:txBody>
          <a:bodyPr>
            <a:normAutofit/>
          </a:bodyPr>
          <a:lstStyle/>
          <a:p>
            <a:pPr algn="ctr"/>
            <a:r>
              <a:rPr lang="en-US" altLang="zh-CN" sz="2000" b="1" dirty="0">
                <a:solidFill>
                  <a:srgbClr val="0070C0"/>
                </a:solidFill>
              </a:rPr>
              <a:t>Nonlinearity optimization</a:t>
            </a:r>
            <a:endParaRPr lang="zh-CN" altLang="en-US" sz="40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887F43-0DA5-4D5E-B8B2-DDA4AE6EB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52313"/>
            <a:ext cx="7886700" cy="179236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/>
              <a:t>5 FODO cells per period. Most nonlinearities are cancelled in 4 periods and the tune shifts are significantly reduced compared with the interleaved scheme.</a:t>
            </a:r>
          </a:p>
          <a:p>
            <a:pPr>
              <a:lnSpc>
                <a:spcPct val="120000"/>
              </a:lnSpc>
            </a:pPr>
            <a:r>
              <a:rPr lang="en-US" altLang="zh-CN" sz="1600" kern="0" dirty="0">
                <a:latin typeface="Times New Roman" panose="02020603050405020304" pitchFamily="18" charset="0"/>
                <a:ea typeface="等线" panose="02010600030101010101" pitchFamily="2" charset="-122"/>
              </a:rPr>
              <a:t>Since the number of sextupoles is less than interleaved scheme, the sextupoles in arc will be stronger, thus the length of sextupoles is doubled to 1m to weaken the sextupoles.</a:t>
            </a:r>
            <a:endParaRPr lang="en-US" altLang="zh-CN" sz="1600" dirty="0"/>
          </a:p>
        </p:txBody>
      </p:sp>
      <p:pic>
        <p:nvPicPr>
          <p:cNvPr id="5" name="Picture 8" descr="logo_main2011">
            <a:extLst>
              <a:ext uri="{FF2B5EF4-FFF2-40B4-BE49-F238E27FC236}">
                <a16:creationId xmlns:a16="http://schemas.microsoft.com/office/drawing/2014/main" id="{DF53D74D-B7E6-47BD-A9E7-A04CC0820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04AC959-539E-4844-83EA-70FF94243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2348" y="4649433"/>
            <a:ext cx="2529604" cy="189937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9D4EF82-1F5F-4C5F-A854-C3BDA2F8BB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4349" y="2742565"/>
            <a:ext cx="2527651" cy="189790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6D73B8C-0C64-4C08-8347-50D412E18B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62728" y="2751306"/>
            <a:ext cx="2527946" cy="189812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0C4CB1-7FFB-4B41-ABA3-9ECB336100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31227" y="4649433"/>
            <a:ext cx="2590948" cy="194543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435D003-96B7-4985-B3C0-12E9A37C7C3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857599" y="2145857"/>
            <a:ext cx="5194087" cy="596708"/>
          </a:xfrm>
          <a:prstGeom prst="rect">
            <a:avLst/>
          </a:prstGeom>
        </p:spPr>
      </p:pic>
      <p:pic>
        <p:nvPicPr>
          <p:cNvPr id="14" name="Picture 2" descr="C:\Users\Administrator\Desktop\11112.png">
            <a:extLst>
              <a:ext uri="{FF2B5EF4-FFF2-40B4-BE49-F238E27FC236}">
                <a16:creationId xmlns:a16="http://schemas.microsoft.com/office/drawing/2014/main" id="{55B51D26-C288-4049-9518-166364234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id="{D4AD8BAC-BA04-8C52-35B2-FF4C4314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1C28-3418-4A61-A9C6-27D348A6336A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C4F6958-2287-D829-364B-E5C8E8D9611A}"/>
              </a:ext>
            </a:extLst>
          </p:cNvPr>
          <p:cNvSpPr txBox="1"/>
          <p:nvPr/>
        </p:nvSpPr>
        <p:spPr>
          <a:xfrm>
            <a:off x="2786182" y="6594865"/>
            <a:ext cx="3571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Tune shift coefficients and RDTs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0110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9BD7D-5014-4733-BE4E-E071D587E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5527"/>
            <a:ext cx="7886700" cy="61902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0070C0"/>
                </a:solidFill>
              </a:rPr>
              <a:t>Chromatic function optimization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319" y="563028"/>
                <a:ext cx="7987875" cy="2033385"/>
              </a:xfrm>
            </p:spPr>
            <p:txBody>
              <a:bodyPr>
                <a:normAutofit/>
              </a:bodyPr>
              <a:lstStyle/>
              <a:p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:r>
                  <a:rPr lang="en-US" altLang="zh-CN" sz="1600" dirty="0"/>
                  <a:t>Adjust the phase advance between different sections to optimize the 2</a:t>
                </a:r>
                <a:r>
                  <a:rPr lang="en-US" altLang="zh-CN" sz="1600" baseline="30000" dirty="0"/>
                  <a:t>nd</a:t>
                </a:r>
                <a:r>
                  <a:rPr lang="en-US" altLang="zh-CN" sz="1600" dirty="0"/>
                  <a:t> order chromaticity and W-functions, which can reduce the energy-dependent deviation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600" i="1" dirty="0">
                    <a:latin typeface="Cambria Math" panose="02040503050406030204" pitchFamily="18" charset="0"/>
                  </a:rPr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altLang="zh-CN" sz="140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    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    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zh-CN" sz="1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319" y="563028"/>
                <a:ext cx="7987875" cy="2033385"/>
              </a:xfrm>
              <a:blipFill>
                <a:blip r:embed="rId3"/>
                <a:stretch>
                  <a:fillRect l="-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ED67170-1B36-437A-B5C9-C5E741BC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90FB84-80A4-4DCA-B2B6-EFC048F89C5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7363F5D-D737-4B5A-90E1-B156BF85F5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78" y="2252832"/>
            <a:ext cx="3208945" cy="2254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A64CD2F3-EE6E-420E-BDF5-12487A48589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256" y="2252832"/>
            <a:ext cx="3411166" cy="2254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276242D3-0420-4585-A099-7430962A474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527" y="4688090"/>
            <a:ext cx="3208945" cy="2033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 descr="logo_main2011">
            <a:extLst>
              <a:ext uri="{FF2B5EF4-FFF2-40B4-BE49-F238E27FC236}">
                <a16:creationId xmlns:a16="http://schemas.microsoft.com/office/drawing/2014/main" id="{0D1C1B37-0314-74BE-6310-F03D89838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>
            <a:extLst>
              <a:ext uri="{FF2B5EF4-FFF2-40B4-BE49-F238E27FC236}">
                <a16:creationId xmlns:a16="http://schemas.microsoft.com/office/drawing/2014/main" id="{44A2E076-489F-C1CD-2A65-20B7F09CC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716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9BD7D-5014-4733-BE4E-E071D587E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5527"/>
            <a:ext cx="7886700" cy="61902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0070C0"/>
                </a:solidFill>
              </a:rPr>
              <a:t>Consideration of Landau octupoles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1517" y="951436"/>
                <a:ext cx="7987875" cy="487254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zh-CN" sz="1600" b="1" dirty="0">
                    <a:solidFill>
                      <a:prstClr val="black"/>
                    </a:solidFill>
                  </a:rPr>
                  <a:t>Landau damping</a:t>
                </a:r>
              </a:p>
              <a:p>
                <a:r>
                  <a:rPr lang="en-US" altLang="zh-CN" sz="1400" dirty="0">
                    <a:solidFill>
                      <a:prstClr val="black"/>
                    </a:solidFill>
                  </a:rPr>
                  <a:t>Octupoles are installed adjacent to arc quadrupoles, </a:t>
                </a:r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providing a tune spread of about </a:t>
                </a:r>
                <a14:m>
                  <m:oMath xmlns:m="http://schemas.openxmlformats.org/officeDocument/2006/math">
                    <m:r>
                      <a:rPr lang="en-US" altLang="zh-CN" sz="1400" kern="1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0.2×</m:t>
                    </m:r>
                    <m:sSup>
                      <m:sSupPr>
                        <m:ctrlPr>
                          <a:rPr lang="zh-CN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zh-CN" altLang="en-US" sz="1400" i="1" kern="10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−</m:t>
                        </m:r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on both planes with a footprint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400" i="1" kern="100" dirty="0" smtClean="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40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400" i="1" kern="100" dirty="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&lt;6</m:t>
                    </m:r>
                    <m:sSub>
                      <m:sSubPr>
                        <m:ctrlPr>
                          <a:rPr lang="en-US" altLang="zh-CN" sz="140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140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1400" b="0" i="1" kern="100" dirty="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 to replicate similar Landau damping as in FCC-hh.</a:t>
                </a:r>
              </a:p>
              <a:p>
                <a:pPr marL="0" indent="0">
                  <a:buNone/>
                </a:pPr>
                <a:r>
                  <a:rPr lang="en-US" altLang="zh-CN" sz="1400" dirty="0">
                    <a:solidFill>
                      <a:prstClr val="black"/>
                    </a:solidFill>
                  </a:rPr>
                  <a:t>Octupolar Hamiltonian</a:t>
                </a:r>
                <a:r>
                  <a:rPr lang="zh-CN" altLang="en-US" sz="1400" dirty="0">
                    <a:solidFill>
                      <a:prstClr val="black"/>
                    </a:solidFill>
                  </a:rPr>
                  <a:t>*：</a:t>
                </a:r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zh-CN" altLang="en-US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)+</m:t>
                    </m:r>
                    <m:f>
                      <m:fPr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′′′</m:t>
                            </m:r>
                          </m:sup>
                        </m:sSup>
                      </m:num>
                      <m:den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48</m:t>
                        </m:r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zh-CN" altLang="en-US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−6</m:t>
                        </m:r>
                        <m:sSub>
                          <m:sSub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begChr m:val="{"/>
                            <m:endChr m:val="}"/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en-US" altLang="zh-CN" sz="14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+2</m:t>
                            </m:r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+2</m:t>
                            </m:r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en-US" altLang="zh-CN" sz="1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  <m:func>
                              <m:funcPr>
                                <m:ctrlP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14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</m:fName>
                              <m:e>
                                <m:r>
                                  <a:rPr lang="en-US" altLang="zh-CN" sz="1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altLang="zh-CN" sz="1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</m:e>
                    </m:d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zh-CN" sz="1400" dirty="0">
                  <a:solidFill>
                    <a:prstClr val="black"/>
                  </a:solidFill>
                </a:endParaRPr>
              </a:p>
              <a:p>
                <a:r>
                  <a:rPr lang="en-US" altLang="zh-CN" sz="1400" dirty="0">
                    <a:solidFill>
                      <a:prstClr val="black"/>
                    </a:solidFill>
                  </a:rPr>
                  <a:t>Mainly care about 2nd order RDTs as the working point (0.12, 0.13) is far from 4th order resonances.</a:t>
                </a:r>
              </a:p>
              <a:p>
                <a:r>
                  <a:rPr lang="en-US" altLang="zh-CN" sz="1400" dirty="0">
                    <a:solidFill>
                      <a:prstClr val="black"/>
                    </a:solidFill>
                  </a:rPr>
                  <a:t>Pairs of octupoles with equal strength and phase advance </a:t>
                </a:r>
                <a14:m>
                  <m:oMath xmlns:m="http://schemas.openxmlformats.org/officeDocument/2006/math">
                    <m:r>
                      <a:rPr lang="zh-CN" altLang="en-US" sz="14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=90</m:t>
                    </m:r>
                    <m:r>
                      <a:rPr lang="en-US" altLang="zh-CN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zh-CN" sz="1400" dirty="0">
                    <a:solidFill>
                      <a:prstClr val="black"/>
                    </a:solidFill>
                    <a:ea typeface="宋体"/>
                  </a:rPr>
                  <a:t> </a:t>
                </a:r>
                <a:r>
                  <a:rPr lang="en-US" altLang="zh-CN" sz="1400" dirty="0">
                    <a:solidFill>
                      <a:prstClr val="black"/>
                    </a:solidFill>
                  </a:rPr>
                  <a:t>works.</a:t>
                </a:r>
                <a:endParaRPr lang="en-US" altLang="zh-CN" sz="1600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1517" y="951436"/>
                <a:ext cx="7987875" cy="4872541"/>
              </a:xfrm>
              <a:blipFill>
                <a:blip r:embed="rId3"/>
                <a:stretch>
                  <a:fillRect l="-3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ED67170-1B36-437A-B5C9-C5E741BC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90FB84-80A4-4DCA-B2B6-EFC048F89C5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5CBB6B5-58E8-41F8-B943-3A44B50E04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5328" y="4186468"/>
            <a:ext cx="2625448" cy="19383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A189CE4-C7EF-4422-A005-8D9E668E9626}"/>
              </a:ext>
            </a:extLst>
          </p:cNvPr>
          <p:cNvSpPr txBox="1"/>
          <p:nvPr/>
        </p:nvSpPr>
        <p:spPr>
          <a:xfrm>
            <a:off x="837305" y="6111948"/>
            <a:ext cx="213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Tune shift provided by Landau octupoles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1A839FA-DFAC-4C17-B471-8B5989C6A3D0}"/>
              </a:ext>
            </a:extLst>
          </p:cNvPr>
          <p:cNvSpPr/>
          <p:nvPr/>
        </p:nvSpPr>
        <p:spPr>
          <a:xfrm>
            <a:off x="5314212" y="2183752"/>
            <a:ext cx="33833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*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Moohyun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Yoon 1998 </a:t>
            </a:r>
            <a:r>
              <a:rPr kumimoji="0" lang="en-US" altLang="zh-CN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Jpn</a:t>
            </a: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. J. Appl. Phys.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37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3626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35E2F1DD-D341-435B-92E0-BDBF2AE42931}"/>
              </a:ext>
            </a:extLst>
          </p:cNvPr>
          <p:cNvGrpSpPr>
            <a:grpSpLocks noChangeAspect="1"/>
          </p:cNvGrpSpPr>
          <p:nvPr/>
        </p:nvGrpSpPr>
        <p:grpSpPr>
          <a:xfrm>
            <a:off x="3149614" y="4012320"/>
            <a:ext cx="2971683" cy="2228763"/>
            <a:chOff x="593054" y="2714403"/>
            <a:chExt cx="4236460" cy="3177346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7111C6EA-465A-4C4C-929B-A8AE6AEE0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3054" y="2714403"/>
              <a:ext cx="4236460" cy="3177346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5F184176-6748-4368-8A63-7480C8D50F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95279" y="4344362"/>
              <a:ext cx="1767296" cy="1325472"/>
            </a:xfrm>
            <a:prstGeom prst="rect">
              <a:avLst/>
            </a:prstGeom>
          </p:spPr>
        </p:pic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72759032-1CD7-4BE7-BB53-426E59699A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7431" y="3991193"/>
            <a:ext cx="2971684" cy="2228763"/>
          </a:xfrm>
          <a:prstGeom prst="rect">
            <a:avLst/>
          </a:prstGeom>
        </p:spPr>
      </p:pic>
      <p:sp>
        <p:nvSpPr>
          <p:cNvPr id="25" name="右箭头 19">
            <a:extLst>
              <a:ext uri="{FF2B5EF4-FFF2-40B4-BE49-F238E27FC236}">
                <a16:creationId xmlns:a16="http://schemas.microsoft.com/office/drawing/2014/main" id="{F69186D7-E8FC-4B9E-B698-822C1851E6E5}"/>
              </a:ext>
            </a:extLst>
          </p:cNvPr>
          <p:cNvSpPr/>
          <p:nvPr/>
        </p:nvSpPr>
        <p:spPr>
          <a:xfrm>
            <a:off x="6012889" y="4694941"/>
            <a:ext cx="216816" cy="5938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9F5965E-6FB3-41E4-8290-C3FA05924D9C}"/>
              </a:ext>
            </a:extLst>
          </p:cNvPr>
          <p:cNvSpPr txBox="1"/>
          <p:nvPr/>
        </p:nvSpPr>
        <p:spPr>
          <a:xfrm>
            <a:off x="4429441" y="6327391"/>
            <a:ext cx="3600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/>
                <a:ea typeface="宋体"/>
              </a:rPr>
              <a:t>Changes to tune shifts and 2</a:t>
            </a:r>
            <a:r>
              <a:rPr lang="en-US" altLang="zh-CN" sz="1400" baseline="30000" dirty="0">
                <a:solidFill>
                  <a:prstClr val="black"/>
                </a:solidFill>
                <a:latin typeface="Times New Roman"/>
                <a:ea typeface="宋体"/>
              </a:rPr>
              <a:t>nd</a:t>
            </a:r>
            <a:r>
              <a:rPr lang="en-US" altLang="zh-CN" sz="1400" dirty="0">
                <a:solidFill>
                  <a:prstClr val="black"/>
                </a:solidFill>
                <a:latin typeface="Times New Roman"/>
                <a:ea typeface="宋体"/>
              </a:rPr>
              <a:t> order resonance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BE706C9C-31A3-420C-A618-F14AFC412C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4999" y="5137261"/>
            <a:ext cx="1288745" cy="966560"/>
          </a:xfrm>
          <a:prstGeom prst="rect">
            <a:avLst/>
          </a:prstGeom>
        </p:spPr>
      </p:pic>
      <p:pic>
        <p:nvPicPr>
          <p:cNvPr id="7" name="Picture 8" descr="logo_main2011">
            <a:extLst>
              <a:ext uri="{FF2B5EF4-FFF2-40B4-BE49-F238E27FC236}">
                <a16:creationId xmlns:a16="http://schemas.microsoft.com/office/drawing/2014/main" id="{F627A33A-1E8F-7438-56EC-0F2030484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>
            <a:extLst>
              <a:ext uri="{FF2B5EF4-FFF2-40B4-BE49-F238E27FC236}">
                <a16:creationId xmlns:a16="http://schemas.microsoft.com/office/drawing/2014/main" id="{8EB9196B-C295-BA95-984D-D95FC81AD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487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9BD7D-5014-4733-BE4E-E071D587E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5527"/>
            <a:ext cx="7886700" cy="619020"/>
          </a:xfrm>
        </p:spPr>
        <p:txBody>
          <a:bodyPr/>
          <a:lstStyle/>
          <a:p>
            <a:pPr algn="ctr"/>
            <a:r>
              <a:rPr lang="en-US" altLang="zh-CN" dirty="0"/>
              <a:t>Consideration of beam-beam effect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4239" y="824089"/>
                <a:ext cx="7987875" cy="486551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kern="1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Weak-strong beam-beam effect simulation is performed by SAD. The calculated luminosity can fit with that in parameter table:</a:t>
                </a:r>
              </a:p>
              <a:p>
                <a:pPr marL="457200" lvl="1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m:t>𝐿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 = 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𝑝𝑒𝑟</m:t>
                          </m:r>
                        </m:sub>
                      </m:sSub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m:t>𝑓</m:t>
                      </m:r>
                      <m:r>
                        <a:rPr lang="en-US" altLang="zh-CN" sz="140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=2.2×</m:t>
                      </m:r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27</m:t>
                          </m:r>
                        </m:sup>
                      </m:sSup>
                      <m:r>
                        <a:rPr lang="en-US" altLang="zh-CN" sz="140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×10080×3000 </m:t>
                      </m:r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altLang="zh-CN" sz="140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=6.7×</m:t>
                      </m:r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34</m:t>
                          </m:r>
                        </m:sup>
                      </m:sSup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altLang="zh-CN" sz="1400" kern="1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9210004-E006-4ABA-8CB0-BCC556A7C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4239" y="824089"/>
                <a:ext cx="7987875" cy="4865510"/>
              </a:xfrm>
              <a:blipFill>
                <a:blip r:embed="rId3"/>
                <a:stretch>
                  <a:fillRect l="-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ED67170-1B36-437A-B5C9-C5E741BC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90FB84-80A4-4DCA-B2B6-EFC048F89C5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308994-76FF-4B2A-999D-8B4D4C012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489" y="2024467"/>
            <a:ext cx="3986960" cy="267120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43D816C-6CD4-4080-9A2F-049A0182CAF7}"/>
              </a:ext>
            </a:extLst>
          </p:cNvPr>
          <p:cNvSpPr txBox="1"/>
          <p:nvPr/>
        </p:nvSpPr>
        <p:spPr>
          <a:xfrm>
            <a:off x="4601959" y="4721475"/>
            <a:ext cx="3711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Luminosity, bunch length and bunch size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61EDFC2-477D-4C84-8FAE-86035CB26D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217" y="5024205"/>
            <a:ext cx="2623185" cy="156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0CF773A-C97E-45E1-A33A-C8B426DA9DF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972" y="5024206"/>
            <a:ext cx="2623185" cy="15652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4ABB103-065B-457A-8949-7CB62013ABE9}"/>
              </a:ext>
            </a:extLst>
          </p:cNvPr>
          <p:cNvSpPr txBox="1"/>
          <p:nvPr/>
        </p:nvSpPr>
        <p:spPr>
          <a:xfrm>
            <a:off x="4768606" y="6531742"/>
            <a:ext cx="3699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FMA results with amplitude of lower than 10σ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EE2904F-6A9F-4BC5-9608-B6B60AEF2B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0" y="2024467"/>
            <a:ext cx="2708992" cy="208182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8CFC26D-3E17-4414-9990-D28815CB56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4449991"/>
            <a:ext cx="2708992" cy="208167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641AD23-8501-4585-B917-3EFF98B1AADF}"/>
              </a:ext>
            </a:extLst>
          </p:cNvPr>
          <p:cNvSpPr txBox="1"/>
          <p:nvPr/>
        </p:nvSpPr>
        <p:spPr>
          <a:xfrm>
            <a:off x="956753" y="6433196"/>
            <a:ext cx="2299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Bare lattice + beam-beam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B19A6F3-C5D3-4752-AA2F-FEEA1F9EE7A8}"/>
              </a:ext>
            </a:extLst>
          </p:cNvPr>
          <p:cNvSpPr txBox="1"/>
          <p:nvPr/>
        </p:nvSpPr>
        <p:spPr>
          <a:xfrm>
            <a:off x="956753" y="4048400"/>
            <a:ext cx="2299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Bare lattice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9" name="Picture 8" descr="logo_main2011">
            <a:extLst>
              <a:ext uri="{FF2B5EF4-FFF2-40B4-BE49-F238E27FC236}">
                <a16:creationId xmlns:a16="http://schemas.microsoft.com/office/drawing/2014/main" id="{C0A0F5E1-20BE-0EEA-C826-8F96C445B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204" cy="86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>
            <a:extLst>
              <a:ext uri="{FF2B5EF4-FFF2-40B4-BE49-F238E27FC236}">
                <a16:creationId xmlns:a16="http://schemas.microsoft.com/office/drawing/2014/main" id="{93D59845-B492-946A-CD08-AE70EE688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4637"/>
            <a:ext cx="888000" cy="6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313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微软雅黑"/>
        <a:cs typeface=""/>
      </a:majorFont>
      <a:minorFont>
        <a:latin typeface="Times New Roman"/>
        <a:ea typeface="仿宋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许皓程_开题报告.pptx" id="{3E2F8F8A-717B-4848-AA39-DF4BF775CDA4}" vid="{8C7A4854-3552-490E-80CE-F6C7257535DE}"/>
    </a:ext>
  </a:extLst>
</a:theme>
</file>

<file path=ppt/theme/theme3.xml><?xml version="1.0" encoding="utf-8"?>
<a:theme xmlns:a="http://schemas.openxmlformats.org/drawingml/2006/main" name="2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许皓程_开题报告.pptx" id="{3E2F8F8A-717B-4848-AA39-DF4BF775CDA4}" vid="{8C7A4854-3552-490E-80CE-F6C7257535DE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4777</TotalTime>
  <Words>2118</Words>
  <Application>Microsoft Office PowerPoint</Application>
  <PresentationFormat>全屏显示(4:3)</PresentationFormat>
  <Paragraphs>530</Paragraphs>
  <Slides>26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等线</vt:lpstr>
      <vt:lpstr>宋体</vt:lpstr>
      <vt:lpstr>Arial</vt:lpstr>
      <vt:lpstr>Cambria Math</vt:lpstr>
      <vt:lpstr>Times New Roman</vt:lpstr>
      <vt:lpstr>Office 主题​​</vt:lpstr>
      <vt:lpstr>1_Office 主题​​</vt:lpstr>
      <vt:lpstr>2_Office 主题​​</vt:lpstr>
      <vt:lpstr>SppC Lattice Design and Compatibility Study with CEPC</vt:lpstr>
      <vt:lpstr>Content</vt:lpstr>
      <vt:lpstr>SppC parameters</vt:lpstr>
      <vt:lpstr>SppC lattice design</vt:lpstr>
      <vt:lpstr>Lattice optics</vt:lpstr>
      <vt:lpstr>Nonlinearity optimization</vt:lpstr>
      <vt:lpstr>Chromatic function optimization</vt:lpstr>
      <vt:lpstr>Consideration of Landau octupoles</vt:lpstr>
      <vt:lpstr>Consideration of beam-beam effect</vt:lpstr>
      <vt:lpstr>Content</vt:lpstr>
      <vt:lpstr>SppC lattice error table</vt:lpstr>
      <vt:lpstr>SppC lattice correction scheme</vt:lpstr>
      <vt:lpstr>PowerPoint 演示文稿</vt:lpstr>
      <vt:lpstr>SppC lattice correction scheme</vt:lpstr>
      <vt:lpstr>SppC lattice correction scheme</vt:lpstr>
      <vt:lpstr>SppC lattice correction results</vt:lpstr>
      <vt:lpstr>SppC lattice correction results</vt:lpstr>
      <vt:lpstr>Dynamic aperture</vt:lpstr>
      <vt:lpstr>Content</vt:lpstr>
      <vt:lpstr>CEPC-SppC compatibility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皓程 许</cp:lastModifiedBy>
  <cp:revision>367</cp:revision>
  <dcterms:created xsi:type="dcterms:W3CDTF">2022-10-20T08:07:08Z</dcterms:created>
  <dcterms:modified xsi:type="dcterms:W3CDTF">2024-01-23T15:33:06Z</dcterms:modified>
</cp:coreProperties>
</file>