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1" r:id="rId1"/>
  </p:sldMasterIdLst>
  <p:notesMasterIdLst>
    <p:notesMasterId r:id="rId29"/>
  </p:notesMasterIdLst>
  <p:sldIdLst>
    <p:sldId id="2828" r:id="rId2"/>
    <p:sldId id="2867" r:id="rId3"/>
    <p:sldId id="2886" r:id="rId4"/>
    <p:sldId id="2890" r:id="rId5"/>
    <p:sldId id="2887" r:id="rId6"/>
    <p:sldId id="2900" r:id="rId7"/>
    <p:sldId id="2869" r:id="rId8"/>
    <p:sldId id="2853" r:id="rId9"/>
    <p:sldId id="2892" r:id="rId10"/>
    <p:sldId id="2891" r:id="rId11"/>
    <p:sldId id="2893" r:id="rId12"/>
    <p:sldId id="2894" r:id="rId13"/>
    <p:sldId id="2897" r:id="rId14"/>
    <p:sldId id="2898" r:id="rId15"/>
    <p:sldId id="768" r:id="rId16"/>
    <p:sldId id="603" r:id="rId17"/>
    <p:sldId id="741" r:id="rId18"/>
    <p:sldId id="743" r:id="rId19"/>
    <p:sldId id="732" r:id="rId20"/>
    <p:sldId id="2899" r:id="rId21"/>
    <p:sldId id="2904" r:id="rId22"/>
    <p:sldId id="2906" r:id="rId23"/>
    <p:sldId id="2908" r:id="rId24"/>
    <p:sldId id="2895" r:id="rId25"/>
    <p:sldId id="2902" r:id="rId26"/>
    <p:sldId id="2875" r:id="rId27"/>
    <p:sldId id="2901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6D89EB0A-34B7-4955-ACDE-FF1E4D8A54CD}">
          <p14:sldIdLst>
            <p14:sldId id="2828"/>
            <p14:sldId id="2867"/>
            <p14:sldId id="2886"/>
            <p14:sldId id="2890"/>
            <p14:sldId id="2887"/>
            <p14:sldId id="2900"/>
            <p14:sldId id="2869"/>
            <p14:sldId id="2853"/>
            <p14:sldId id="2892"/>
            <p14:sldId id="2891"/>
            <p14:sldId id="2893"/>
            <p14:sldId id="2894"/>
            <p14:sldId id="2897"/>
            <p14:sldId id="2898"/>
            <p14:sldId id="768"/>
            <p14:sldId id="603"/>
            <p14:sldId id="741"/>
            <p14:sldId id="743"/>
            <p14:sldId id="732"/>
            <p14:sldId id="2899"/>
            <p14:sldId id="2904"/>
            <p14:sldId id="2906"/>
            <p14:sldId id="2908"/>
            <p14:sldId id="2895"/>
            <p14:sldId id="2902"/>
            <p14:sldId id="2875"/>
            <p14:sldId id="290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70AD47"/>
    <a:srgbClr val="D9E6D4"/>
    <a:srgbClr val="7993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EC20E35-A176-4012-BC5E-935CFFF8708E}" styleName="中度样式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27" autoAdjust="0"/>
    <p:restoredTop sz="88929" autoAdjust="0"/>
  </p:normalViewPr>
  <p:slideViewPr>
    <p:cSldViewPr snapToGrid="0">
      <p:cViewPr varScale="1">
        <p:scale>
          <a:sx n="78" d="100"/>
          <a:sy n="78" d="100"/>
        </p:scale>
        <p:origin x="1576" y="18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35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71A0FE-C9B1-4032-BD91-57FF2DE7097E}" type="datetimeFigureOut">
              <a:rPr lang="zh-CN" altLang="en-US" smtClean="0"/>
              <a:t>2024/1/24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248FE-A215-46F8-844E-3D5CCC7B22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5779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3248FE-A215-46F8-844E-3D5CCC7B229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92214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/>
              <a:t>WBS</a:t>
            </a:r>
            <a:r>
              <a:rPr lang="zh-CN" altLang="en-US" dirty="0"/>
              <a:t> </a:t>
            </a:r>
            <a:r>
              <a:rPr lang="en-US" altLang="zh-CN" dirty="0"/>
              <a:t>work</a:t>
            </a:r>
            <a:r>
              <a:rPr lang="zh-CN" altLang="en-US" dirty="0"/>
              <a:t> </a:t>
            </a:r>
            <a:r>
              <a:rPr lang="en-US" altLang="zh-CN" dirty="0"/>
              <a:t>breakdown</a:t>
            </a:r>
            <a:r>
              <a:rPr lang="zh-CN" altLang="en-US" dirty="0"/>
              <a:t> </a:t>
            </a:r>
            <a:r>
              <a:rPr lang="en-US" altLang="zh-CN" dirty="0"/>
              <a:t>structure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0644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3248FE-A215-46F8-844E-3D5CCC7B229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0894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In the later progress of CEPC, it gave a greatly support to CEPC R&amp;D.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3248FE-A215-46F8-844E-3D5CCC7B229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662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In the establishment and development process of CIPC, the sourcing was always one of key points for industrial preparation. It is </a:t>
            </a:r>
            <a:r>
              <a:rPr kumimoji="1" lang="en-US" altLang="zh-CN" dirty="0" err="1"/>
              <a:t>crutial</a:t>
            </a:r>
            <a:r>
              <a:rPr kumimoji="1" lang="en-US" altLang="zh-CN" dirty="0"/>
              <a:t> to prevent the over-reliance on too 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3248FE-A215-46F8-844E-3D5CCC7B229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83849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Following sourcing, work with industries is specially important for the industrialization.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3248FE-A215-46F8-844E-3D5CCC7B229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60350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21308" y="1718148"/>
            <a:ext cx="10363200" cy="1470025"/>
          </a:xfrm>
        </p:spPr>
        <p:txBody>
          <a:bodyPr>
            <a:noAutofit/>
          </a:bodyPr>
          <a:lstStyle>
            <a:lvl1pPr>
              <a:defRPr lang="zh-CN" altLang="en-US" sz="6600" b="1" kern="12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单击以编辑母版副标题样式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矩形 9"/>
          <p:cNvSpPr/>
          <p:nvPr/>
        </p:nvSpPr>
        <p:spPr>
          <a:xfrm>
            <a:off x="-1" y="0"/>
            <a:ext cx="12192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1" name="矩形 10"/>
          <p:cNvSpPr/>
          <p:nvPr/>
        </p:nvSpPr>
        <p:spPr>
          <a:xfrm>
            <a:off x="9239272" y="-2"/>
            <a:ext cx="2952728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290847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4840303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baseline="0">
                <a:latin typeface="+mn-lt"/>
                <a:ea typeface="微软雅黑" pitchFamily="34" charset="-122"/>
              </a:defRPr>
            </a:lvl1pPr>
            <a:lvl2pPr>
              <a:spcBef>
                <a:spcPts val="0"/>
              </a:spcBef>
              <a:spcAft>
                <a:spcPts val="0"/>
              </a:spcAft>
              <a:defRPr sz="2400" baseline="0">
                <a:latin typeface="+mn-lt"/>
                <a:ea typeface="微软雅黑" pitchFamily="34" charset="-122"/>
              </a:defRPr>
            </a:lvl2pPr>
            <a:lvl3pPr>
              <a:spcBef>
                <a:spcPts val="0"/>
              </a:spcBef>
              <a:spcAft>
                <a:spcPts val="0"/>
              </a:spcAft>
              <a:defRPr baseline="0">
                <a:latin typeface="+mn-lt"/>
              </a:defRPr>
            </a:lvl3pPr>
            <a:lvl4pPr>
              <a:spcBef>
                <a:spcPts val="0"/>
              </a:spcBef>
              <a:spcAft>
                <a:spcPts val="0"/>
              </a:spcAft>
              <a:defRPr baseline="0">
                <a:latin typeface="+mn-lt"/>
              </a:defRPr>
            </a:lvl4pPr>
            <a:lvl5pPr>
              <a:spcBef>
                <a:spcPts val="0"/>
              </a:spcBef>
              <a:spcAft>
                <a:spcPts val="0"/>
              </a:spcAft>
              <a:defRPr baseline="0">
                <a:latin typeface="+mn-lt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>
            <a:lvl1pPr algn="l">
              <a:defRPr sz="30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3" name="矩形 22"/>
          <p:cNvSpPr/>
          <p:nvPr/>
        </p:nvSpPr>
        <p:spPr>
          <a:xfrm>
            <a:off x="0" y="0"/>
            <a:ext cx="285709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1" name="日期占位符 3">
            <a:extLst>
              <a:ext uri="{FF2B5EF4-FFF2-40B4-BE49-F238E27FC236}">
                <a16:creationId xmlns:a16="http://schemas.microsoft.com/office/drawing/2014/main" id="{0C71C393-DA4A-4DE2-9628-7CC56808A9BE}"/>
              </a:ext>
            </a:extLst>
          </p:cNvPr>
          <p:cNvSpPr txBox="1">
            <a:spLocks/>
          </p:cNvSpPr>
          <p:nvPr userDrawn="1"/>
        </p:nvSpPr>
        <p:spPr>
          <a:xfrm>
            <a:off x="0" y="647792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Jan 22~25th, 2024</a:t>
            </a:r>
            <a:endParaRPr lang="zh-CN" altLang="en-US" dirty="0"/>
          </a:p>
        </p:txBody>
      </p:sp>
      <p:sp>
        <p:nvSpPr>
          <p:cNvPr id="12" name="页脚占位符 4">
            <a:extLst>
              <a:ext uri="{FF2B5EF4-FFF2-40B4-BE49-F238E27FC236}">
                <a16:creationId xmlns:a16="http://schemas.microsoft.com/office/drawing/2014/main" id="{BEC92728-DAA8-4820-A32A-1A29CA31B4E8}"/>
              </a:ext>
            </a:extLst>
          </p:cNvPr>
          <p:cNvSpPr txBox="1">
            <a:spLocks/>
          </p:cNvSpPr>
          <p:nvPr userDrawn="1"/>
        </p:nvSpPr>
        <p:spPr>
          <a:xfrm>
            <a:off x="3733552" y="6492875"/>
            <a:ext cx="47387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lang="en-US" altLang="zh-CN" sz="12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HEP 2024</a:t>
            </a:r>
            <a:endParaRPr lang="en-US" dirty="0"/>
          </a:p>
        </p:txBody>
      </p:sp>
      <p:sp>
        <p:nvSpPr>
          <p:cNvPr id="13" name="灯片编号占位符 5">
            <a:extLst>
              <a:ext uri="{FF2B5EF4-FFF2-40B4-BE49-F238E27FC236}">
                <a16:creationId xmlns:a16="http://schemas.microsoft.com/office/drawing/2014/main" id="{5D0CF2EC-4DCE-4D68-A92E-5911A168D20C}"/>
              </a:ext>
            </a:extLst>
          </p:cNvPr>
          <p:cNvSpPr txBox="1">
            <a:spLocks/>
          </p:cNvSpPr>
          <p:nvPr userDrawn="1"/>
        </p:nvSpPr>
        <p:spPr>
          <a:xfrm>
            <a:off x="9347201" y="647792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F4F1B7-B247-4728-A113-D9509F67E37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432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bg>
      <p:bgPr>
        <a:solidFill>
          <a:srgbClr val="EEF3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联合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330055" y="146685"/>
            <a:ext cx="2716530" cy="368935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-227330" y="121285"/>
            <a:ext cx="3729355" cy="388620"/>
            <a:chOff x="-358" y="191"/>
            <a:chExt cx="5873" cy="612"/>
          </a:xfrm>
        </p:grpSpPr>
        <p:sp>
          <p:nvSpPr>
            <p:cNvPr id="4" name="矩形 3"/>
            <p:cNvSpPr/>
            <p:nvPr userDrawn="1"/>
          </p:nvSpPr>
          <p:spPr>
            <a:xfrm>
              <a:off x="387" y="191"/>
              <a:ext cx="5128" cy="612"/>
            </a:xfrm>
            <a:prstGeom prst="rect">
              <a:avLst/>
            </a:prstGeom>
            <a:gradFill>
              <a:gsLst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  <a:gs pos="10000">
                  <a:srgbClr val="0063FF">
                    <a:alpha val="23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  <p:sp>
          <p:nvSpPr>
            <p:cNvPr id="31" name="平行四边形 30"/>
            <p:cNvSpPr/>
            <p:nvPr userDrawn="1"/>
          </p:nvSpPr>
          <p:spPr>
            <a:xfrm>
              <a:off x="272" y="191"/>
              <a:ext cx="181" cy="612"/>
            </a:xfrm>
            <a:prstGeom prst="parallelogram">
              <a:avLst>
                <a:gd name="adj" fmla="val 30795"/>
              </a:avLst>
            </a:prstGeom>
            <a:gradFill>
              <a:gsLst>
                <a:gs pos="100000">
                  <a:srgbClr val="3171ED"/>
                </a:gs>
                <a:gs pos="0">
                  <a:schemeClr val="accent1"/>
                </a:gs>
              </a:gsLst>
              <a:lin ang="0" scaled="0"/>
            </a:gradFill>
            <a:ln w="12700" cap="flat" cmpd="sng">
              <a:noFill/>
              <a:prstDash val="solid"/>
              <a:miter lim="800000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  <p:sp>
          <p:nvSpPr>
            <p:cNvPr id="29" name="平行四边形 28"/>
            <p:cNvSpPr/>
            <p:nvPr userDrawn="1"/>
          </p:nvSpPr>
          <p:spPr>
            <a:xfrm>
              <a:off x="-358" y="191"/>
              <a:ext cx="624" cy="612"/>
            </a:xfrm>
            <a:prstGeom prst="parallelogram">
              <a:avLst>
                <a:gd name="adj" fmla="val 11057"/>
              </a:avLst>
            </a:prstGeom>
            <a:gradFill>
              <a:gsLst>
                <a:gs pos="100000">
                  <a:srgbClr val="558AF6"/>
                </a:gs>
                <a:gs pos="0">
                  <a:srgbClr val="4874CB"/>
                </a:gs>
              </a:gsLst>
              <a:lin ang="0" scaled="0"/>
            </a:gradFill>
            <a:ln w="12700" cap="flat" cmpd="sng">
              <a:noFill/>
              <a:prstDash val="solid"/>
              <a:miter lim="800000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2346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>
            <a:extLst>
              <a:ext uri="{FF2B5EF4-FFF2-40B4-BE49-F238E27FC236}">
                <a16:creationId xmlns:a16="http://schemas.microsoft.com/office/drawing/2014/main" id="{91A91E1F-6CCD-44B8-A5D3-CA6130A71FD0}"/>
              </a:ext>
            </a:extLst>
          </p:cNvPr>
          <p:cNvSpPr txBox="1">
            <a:spLocks/>
          </p:cNvSpPr>
          <p:nvPr userDrawn="1"/>
        </p:nvSpPr>
        <p:spPr>
          <a:xfrm>
            <a:off x="0" y="647792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Jan 22~25th, 2024</a:t>
            </a:r>
            <a:endParaRPr lang="zh-CN" altLang="en-US" dirty="0"/>
          </a:p>
        </p:txBody>
      </p:sp>
      <p:sp>
        <p:nvSpPr>
          <p:cNvPr id="8" name="页脚占位符 4">
            <a:extLst>
              <a:ext uri="{FF2B5EF4-FFF2-40B4-BE49-F238E27FC236}">
                <a16:creationId xmlns:a16="http://schemas.microsoft.com/office/drawing/2014/main" id="{3B203421-5184-4942-85D0-F6758625D750}"/>
              </a:ext>
            </a:extLst>
          </p:cNvPr>
          <p:cNvSpPr txBox="1">
            <a:spLocks/>
          </p:cNvSpPr>
          <p:nvPr userDrawn="1"/>
        </p:nvSpPr>
        <p:spPr>
          <a:xfrm>
            <a:off x="3733552" y="6492875"/>
            <a:ext cx="47387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lang="en-US" altLang="zh-CN" sz="12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HEP 2024</a:t>
            </a:r>
            <a:endParaRPr lang="en-US" dirty="0"/>
          </a:p>
        </p:txBody>
      </p:sp>
      <p:sp>
        <p:nvSpPr>
          <p:cNvPr id="9" name="灯片编号占位符 5">
            <a:extLst>
              <a:ext uri="{FF2B5EF4-FFF2-40B4-BE49-F238E27FC236}">
                <a16:creationId xmlns:a16="http://schemas.microsoft.com/office/drawing/2014/main" id="{BC01654F-6624-454A-8993-83973A25B52F}"/>
              </a:ext>
            </a:extLst>
          </p:cNvPr>
          <p:cNvSpPr txBox="1">
            <a:spLocks/>
          </p:cNvSpPr>
          <p:nvPr userDrawn="1"/>
        </p:nvSpPr>
        <p:spPr>
          <a:xfrm>
            <a:off x="9347201" y="647792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F4F1B7-B247-4728-A113-D9509F67E37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2572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6" r:id="rId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/>
          <p:cNvSpPr txBox="1"/>
          <p:nvPr/>
        </p:nvSpPr>
        <p:spPr>
          <a:xfrm>
            <a:off x="0" y="6488668"/>
            <a:ext cx="12203563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IAS Program on High Energy Physics (HEP) 2024, 22-25, Jan.,  2024, HKUST,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Hongkong 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11" name="图片 3" descr="8d5d924e275b0c7f58feed1244176003"/>
          <p:cNvPicPr>
            <a:picLocks noChangeAspect="1"/>
          </p:cNvPicPr>
          <p:nvPr/>
        </p:nvPicPr>
        <p:blipFill rotWithShape="1">
          <a:blip r:embed="rId3"/>
          <a:srcRect t="28679" b="6192"/>
          <a:stretch/>
        </p:blipFill>
        <p:spPr>
          <a:xfrm>
            <a:off x="-1" y="5516380"/>
            <a:ext cx="12203563" cy="1306460"/>
          </a:xfrm>
          <a:prstGeom prst="rect">
            <a:avLst/>
          </a:prstGeom>
        </p:spPr>
      </p:pic>
      <p:pic>
        <p:nvPicPr>
          <p:cNvPr id="1026" name="Picture 2" descr="IAS Program on High Energy Physics (HEP 2024)">
            <a:extLst>
              <a:ext uri="{FF2B5EF4-FFF2-40B4-BE49-F238E27FC236}">
                <a16:creationId xmlns:a16="http://schemas.microsoft.com/office/drawing/2014/main" id="{3BFB9C33-0C1E-9690-2FF0-A53761E90D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2563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759A636-E3EB-B442-ECEE-CDF6780922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672219"/>
            <a:ext cx="10515600" cy="116415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kumimoji="1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Song Jin</a:t>
            </a:r>
            <a:r>
              <a:rPr kumimoji="1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（</a:t>
            </a:r>
            <a:r>
              <a:rPr kumimoji="1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IHEP)</a:t>
            </a:r>
          </a:p>
          <a:p>
            <a:pPr marL="0" indent="0" algn="ctr">
              <a:buNone/>
            </a:pPr>
            <a:r>
              <a:rPr kumimoji="1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kumimoji="1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CEPC study group</a:t>
            </a:r>
            <a:r>
              <a:rPr kumimoji="1"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kumimoji="1"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标题 3"/>
          <p:cNvSpPr txBox="1">
            <a:spLocks/>
          </p:cNvSpPr>
          <p:nvPr/>
        </p:nvSpPr>
        <p:spPr>
          <a:xfrm>
            <a:off x="-11563" y="2901900"/>
            <a:ext cx="12203563" cy="1568265"/>
          </a:xfrm>
          <a:prstGeom prst="rect">
            <a:avLst/>
          </a:prstGeom>
          <a:ln>
            <a:noFill/>
          </a:ln>
        </p:spPr>
        <p:txBody>
          <a:bodyPr vert="horz" lIns="68580" tIns="34290" rIns="68580" bIns="3429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400" dirty="0">
                <a:solidFill>
                  <a:srgbClr val="C00000"/>
                </a:solidFill>
                <a:latin typeface="Times New Roman" panose="02020603050405020304" pitchFamily="18" charset="0"/>
                <a:ea typeface="Hiragino Kaku Gothic StdN W8" panose="020B0800000000000000" pitchFamily="34" charset="-128"/>
                <a:cs typeface="Times New Roman" panose="02020603050405020304" pitchFamily="18" charset="0"/>
              </a:rPr>
              <a:t>CEPC industrial preparation and procurement strategy study</a:t>
            </a:r>
          </a:p>
        </p:txBody>
      </p:sp>
      <p:pic>
        <p:nvPicPr>
          <p:cNvPr id="13" name="Picture 2" descr="C:\Users\Administrator\Desktop\1111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9268" y="0"/>
            <a:ext cx="1548428" cy="9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34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CD6A0558-C2FC-4531-5675-FBF92998F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080" y="1092555"/>
            <a:ext cx="11932920" cy="1843442"/>
          </a:xfrm>
        </p:spPr>
        <p:txBody>
          <a:bodyPr>
            <a:norm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CIPC,  over 20 company partners actively participate in CEPC's R&amp;D efforts during both the CDR and TDR phases.</a:t>
            </a:r>
          </a:p>
          <a:p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kumimoji="1"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annual</a:t>
            </a:r>
            <a:r>
              <a:rPr kumimoji="1"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CEPC</a:t>
            </a:r>
            <a:r>
              <a:rPr kumimoji="1"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workshop</a:t>
            </a:r>
            <a:r>
              <a:rPr kumimoji="1"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was a CIPC session to report the progress.</a:t>
            </a:r>
          </a:p>
          <a:p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example, in CECP2023 in Nanjing, there are 4 sessions and about 20 talks reported.</a:t>
            </a:r>
            <a:endParaRPr kumimoji="1"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AA5A4CAA-F2ED-A2A5-1DC9-AD78243D9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 with industries</a:t>
            </a:r>
            <a:endParaRPr kumimoji="1" lang="zh-CN" alt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E787DE1-7893-508D-0411-2DB1912D9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158" y="2862050"/>
            <a:ext cx="4643837" cy="384070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D905D62B-93D5-E3A0-A0B0-F413C03753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3989" y="2937919"/>
            <a:ext cx="4539066" cy="3688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184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id="{7C0A4958-6F1B-0D13-A706-487D6C41D4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3123" y="1174885"/>
            <a:ext cx="2910234" cy="218362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65779592-1B88-5544-761D-AC32F038FA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4869" y="1183746"/>
            <a:ext cx="3526950" cy="2117352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22A30E55-34F9-F10D-6220-17BE53EBC8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6141" y="1223440"/>
            <a:ext cx="3902297" cy="2200450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DADA7A57-12FB-5F88-3B32-8071968A92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643" y="1193337"/>
            <a:ext cx="3035084" cy="1704813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5BA917D8-B078-F0F5-58D6-B098D781D0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3071" y="3959850"/>
            <a:ext cx="4480560" cy="2538202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标题 2">
            <a:extLst>
              <a:ext uri="{FF2B5EF4-FFF2-40B4-BE49-F238E27FC236}">
                <a16:creationId xmlns:a16="http://schemas.microsoft.com/office/drawing/2014/main" id="{E3FDEF53-5458-16F3-65EB-CB31501AC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Parts of  CIPC talks in CEPC 2023</a:t>
            </a:r>
            <a:endParaRPr kumimoji="1" lang="zh-CN" alt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84A0181-910E-DC8F-D187-5CCCD8101C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90389" y="3839239"/>
            <a:ext cx="3684488" cy="2538202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D75B713E-7E7E-23D8-AF19-5988AAE04570}"/>
              </a:ext>
            </a:extLst>
          </p:cNvPr>
          <p:cNvSpPr txBox="1"/>
          <p:nvPr/>
        </p:nvSpPr>
        <p:spPr>
          <a:xfrm>
            <a:off x="779570" y="5504976"/>
            <a:ext cx="2617781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kumimoji="1" sz="2400"/>
            </a:lvl1pPr>
          </a:lstStyle>
          <a:p>
            <a:r>
              <a:rPr lang="en-US" altLang="zh-CN" dirty="0"/>
              <a:t>Magnet fabrication</a:t>
            </a:r>
            <a:endParaRPr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A84FDF38-97EF-8E77-6C71-F424598E87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53849" y="3979449"/>
            <a:ext cx="4349430" cy="2445638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ECEAEBBF-8D85-205C-F86C-3A8647465947}"/>
              </a:ext>
            </a:extLst>
          </p:cNvPr>
          <p:cNvSpPr txBox="1"/>
          <p:nvPr/>
        </p:nvSpPr>
        <p:spPr>
          <a:xfrm>
            <a:off x="4303873" y="5381866"/>
            <a:ext cx="2617781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kumimoji="1" sz="2400"/>
            </a:lvl1pPr>
          </a:lstStyle>
          <a:p>
            <a:pPr algn="ctr"/>
            <a:r>
              <a:rPr lang="en-US" altLang="zh-CN" dirty="0"/>
              <a:t>Logistics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B72BEEB-CE4A-E113-3252-32C897FCDD45}"/>
              </a:ext>
            </a:extLst>
          </p:cNvPr>
          <p:cNvSpPr txBox="1"/>
          <p:nvPr/>
        </p:nvSpPr>
        <p:spPr>
          <a:xfrm>
            <a:off x="4501136" y="2261209"/>
            <a:ext cx="1379567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2400" dirty="0"/>
              <a:t>Klystron</a:t>
            </a:r>
            <a:endParaRPr kumimoji="1" lang="zh-CN" altLang="en-US" sz="2400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C5281D7-72B4-7A84-6479-CCB7DE8F73BA}"/>
              </a:ext>
            </a:extLst>
          </p:cNvPr>
          <p:cNvSpPr txBox="1"/>
          <p:nvPr/>
        </p:nvSpPr>
        <p:spPr>
          <a:xfrm>
            <a:off x="6128564" y="2939067"/>
            <a:ext cx="2952542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kumimoji="1" sz="2400"/>
            </a:lvl1pPr>
          </a:lstStyle>
          <a:p>
            <a:r>
              <a:rPr lang="en-US" altLang="zh-CN" dirty="0"/>
              <a:t>Alignment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Survey</a:t>
            </a:r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1EB94BD-7B21-094D-3064-912C8F798C55}"/>
              </a:ext>
            </a:extLst>
          </p:cNvPr>
          <p:cNvSpPr txBox="1"/>
          <p:nvPr/>
        </p:nvSpPr>
        <p:spPr>
          <a:xfrm>
            <a:off x="9133123" y="2447491"/>
            <a:ext cx="2837886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kumimoji="1" sz="2400"/>
            </a:lvl1pPr>
          </a:lstStyle>
          <a:p>
            <a:r>
              <a:rPr lang="en-US" altLang="zh-CN" dirty="0"/>
              <a:t>Radiation Protection</a:t>
            </a:r>
            <a:endParaRPr lang="zh-CN" altLang="en-US" dirty="0"/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43544A7E-703C-4515-737A-675D2433F32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12941" y="1908350"/>
            <a:ext cx="2251232" cy="152576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31E406B8-F35F-FC54-4860-0AD64F72598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92170" y="3665069"/>
            <a:ext cx="5049748" cy="280774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EB3ED339-AE83-F399-DD90-E06ED5757FE6}"/>
              </a:ext>
            </a:extLst>
          </p:cNvPr>
          <p:cNvSpPr txBox="1"/>
          <p:nvPr/>
        </p:nvSpPr>
        <p:spPr>
          <a:xfrm>
            <a:off x="9091819" y="5493530"/>
            <a:ext cx="1693586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kumimoji="1" sz="2400"/>
            </a:lvl1pPr>
          </a:lstStyle>
          <a:p>
            <a:r>
              <a:rPr lang="en-US" altLang="zh-CN" dirty="0"/>
              <a:t>HTS</a:t>
            </a:r>
            <a:r>
              <a:rPr lang="zh-CN" altLang="en-US" dirty="0"/>
              <a:t> </a:t>
            </a:r>
            <a:r>
              <a:rPr lang="en-US" altLang="zh-CN" dirty="0"/>
              <a:t>magnet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CF47F4A-36F0-25C6-F4A6-1EDB4DF0A681}"/>
              </a:ext>
            </a:extLst>
          </p:cNvPr>
          <p:cNvSpPr txBox="1"/>
          <p:nvPr/>
        </p:nvSpPr>
        <p:spPr>
          <a:xfrm>
            <a:off x="509046" y="2839433"/>
            <a:ext cx="1783121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kumimoji="1" sz="2400"/>
            </a:lvl1pPr>
          </a:lstStyle>
          <a:p>
            <a:pPr algn="ctr"/>
            <a:r>
              <a:rPr lang="en-US" altLang="zh-CN" dirty="0"/>
              <a:t>SRF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48073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CFA97611-2216-1E36-F548-2763A99E22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kumimoji="1"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Magnets’ automatic fabrication line</a:t>
            </a:r>
            <a:r>
              <a:rPr kumimoji="1"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under study with collaboration of </a:t>
            </a:r>
            <a:r>
              <a:rPr kumimoji="1"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kumimoji="1"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kumimoji="1"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CIPC</a:t>
            </a:r>
            <a:r>
              <a:rPr kumimoji="1"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members</a:t>
            </a:r>
            <a:r>
              <a:rPr kumimoji="1"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kumimoji="1"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Herace</a:t>
            </a:r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company.</a:t>
            </a:r>
          </a:p>
          <a:p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factors of initial</a:t>
            </a:r>
            <a:r>
              <a:rPr kumimoji="1"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cost, benefits, efficiency were assessed.</a:t>
            </a:r>
          </a:p>
          <a:p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concept design was</a:t>
            </a:r>
            <a:r>
              <a:rPr kumimoji="1"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finished and will be demonstrated in EDR and used during construction .</a:t>
            </a:r>
          </a:p>
          <a:p>
            <a:pPr marL="0" indent="0">
              <a:buNone/>
            </a:pPr>
            <a:endParaRPr kumimoji="1"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b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kumimoji="1"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标题 2">
            <a:extLst>
              <a:ext uri="{FF2B5EF4-FFF2-40B4-BE49-F238E27FC236}">
                <a16:creationId xmlns:a16="http://schemas.microsoft.com/office/drawing/2014/main" id="{0CF1413C-C7F3-991A-4CDF-A7C11D9AD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Equipment for efficiency industrial production</a:t>
            </a:r>
            <a:endParaRPr kumimoji="1" lang="zh-CN" alt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150B2A4-22F3-C36F-2B9F-841619A25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4087" y="3017193"/>
            <a:ext cx="7743825" cy="3526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041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C946ABB2-C0A9-135D-FCA7-823F3911AF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kumimoji="1"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0FD6393B-7E73-D1D6-254A-EBBECFD3F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213199"/>
            <a:ext cx="76872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lvl="3"/>
            <a:r>
              <a:rPr kumimoji="1" lang="en-US" altLang="zh-CN" sz="3200" b="1" kern="1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Development of digital tools for follow-up</a:t>
            </a:r>
            <a:endParaRPr kumimoji="1" lang="zh-CN" altLang="zh-CN" sz="3200" b="1" kern="12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E3E4D7D-A9BA-E5E1-2793-D18E719100F4}"/>
              </a:ext>
            </a:extLst>
          </p:cNvPr>
          <p:cNvSpPr/>
          <p:nvPr/>
        </p:nvSpPr>
        <p:spPr>
          <a:xfrm>
            <a:off x="609600" y="1285860"/>
            <a:ext cx="11077575" cy="48078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111">
            <a:extLst>
              <a:ext uri="{FF2B5EF4-FFF2-40B4-BE49-F238E27FC236}">
                <a16:creationId xmlns:a16="http://schemas.microsoft.com/office/drawing/2014/main" id="{F0FA3CDA-FEF4-F4DC-B00C-75A3FCCE213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740" r="11222" b="-491"/>
          <a:stretch>
            <a:fillRect/>
          </a:stretch>
        </p:blipFill>
        <p:spPr>
          <a:xfrm>
            <a:off x="609600" y="3679039"/>
            <a:ext cx="11077575" cy="2754807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9F5F8305-156D-C364-B0FB-1A1098C71A4B}"/>
              </a:ext>
            </a:extLst>
          </p:cNvPr>
          <p:cNvSpPr txBox="1"/>
          <p:nvPr/>
        </p:nvSpPr>
        <p:spPr>
          <a:xfrm>
            <a:off x="714375" y="1862000"/>
            <a:ext cx="10180933" cy="3349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New home-developed intelligent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big data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engineering management solution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was developed by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one of CIPC partner Huadong Engineering Company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en-US" altLang="zh-CN" sz="2400" b="0" i="0" u="none" strike="noStrike" dirty="0">
                <a:solidFill>
                  <a:srgbClr val="2429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low-code development platform to create an application 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en-US" altLang="zh-CN" sz="2400" b="0" i="0" u="none" strike="noStrike" dirty="0">
                <a:solidFill>
                  <a:srgbClr val="2429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intelligent data governance services</a:t>
            </a:r>
            <a:endParaRPr lang="en-US" altLang="zh-CN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 descr="联合logo">
            <a:extLst>
              <a:ext uri="{FF2B5EF4-FFF2-40B4-BE49-F238E27FC236}">
                <a16:creationId xmlns:a16="http://schemas.microsoft.com/office/drawing/2014/main" id="{18B1F62B-F11F-903F-1224-3B256E8389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5072" y="1314031"/>
            <a:ext cx="4726698" cy="64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7640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CBADFFDF-D0B9-4907-A9B0-B7DC2C944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080" y="1209661"/>
            <a:ext cx="11776407" cy="1044589"/>
          </a:xfrm>
        </p:spPr>
        <p:txBody>
          <a:bodyPr>
            <a:norm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DLE: Low-code-engine. The </a:t>
            </a:r>
            <a:r>
              <a:rPr lang="en-US" altLang="zh-CN" sz="2400" dirty="0">
                <a:solidFill>
                  <a:srgbClr val="2429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400" b="0" i="0" dirty="0">
                <a:solidFill>
                  <a:srgbClr val="2429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bility to develop no-code applications for complex business scenarios throughout the entire engineering lifecycle.</a:t>
            </a:r>
          </a:p>
          <a:p>
            <a:pPr marL="0" indent="0">
              <a:buNone/>
            </a:pP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26CBDD32-83C4-4B84-88ED-8B3B6BC05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</a:t>
            </a:r>
            <a:r>
              <a:rPr lang="zh-CN" alt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zh-CN" alt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 descr="图片6">
            <a:extLst>
              <a:ext uri="{FF2B5EF4-FFF2-40B4-BE49-F238E27FC236}">
                <a16:creationId xmlns:a16="http://schemas.microsoft.com/office/drawing/2014/main" id="{8C0A120E-C2AE-4F53-AB62-E034BC8B8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1081" y="2342363"/>
            <a:ext cx="7240919" cy="3417087"/>
          </a:xfrm>
          <a:prstGeom prst="rect">
            <a:avLst/>
          </a:prstGeom>
        </p:spPr>
      </p:pic>
      <p:sp>
        <p:nvSpPr>
          <p:cNvPr id="5" name="内容占位符 1">
            <a:extLst>
              <a:ext uri="{FF2B5EF4-FFF2-40B4-BE49-F238E27FC236}">
                <a16:creationId xmlns:a16="http://schemas.microsoft.com/office/drawing/2014/main" id="{463A3759-4115-4714-B680-8C6CEE6A74B9}"/>
              </a:ext>
            </a:extLst>
          </p:cNvPr>
          <p:cNvSpPr txBox="1">
            <a:spLocks/>
          </p:cNvSpPr>
          <p:nvPr/>
        </p:nvSpPr>
        <p:spPr>
          <a:xfrm>
            <a:off x="125081" y="2342363"/>
            <a:ext cx="5551819" cy="3518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+mn-lt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+mn-lt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>
                <a:solidFill>
                  <a:srgbClr val="2429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DKE: DeepC domain knowledge engine.</a:t>
            </a:r>
          </a:p>
          <a:p>
            <a:pPr lvl="1"/>
            <a:r>
              <a:rPr lang="en-US" altLang="zh-CN" dirty="0">
                <a:solidFill>
                  <a:srgbClr val="2429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knowledge graph to unify business models and data models;</a:t>
            </a:r>
          </a:p>
          <a:p>
            <a:pPr lvl="1"/>
            <a:r>
              <a:rPr lang="en-US" altLang="zh-CN" dirty="0">
                <a:solidFill>
                  <a:srgbClr val="2429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ability to integrate engineering multi-source data; </a:t>
            </a:r>
          </a:p>
          <a:p>
            <a:pPr lvl="1"/>
            <a:r>
              <a:rPr lang="en-US" altLang="zh-CN" dirty="0">
                <a:solidFill>
                  <a:srgbClr val="2429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knowledge service capability based on graph</a:t>
            </a:r>
            <a:r>
              <a:rPr lang="zh-CN" altLang="en-US" dirty="0">
                <a:solidFill>
                  <a:srgbClr val="2429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2429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reasoning, generate AI question-answer service.</a:t>
            </a:r>
          </a:p>
          <a:p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3347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 descr="编组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4860" y="5192395"/>
            <a:ext cx="7668260" cy="11214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24815" y="702532"/>
            <a:ext cx="1110519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kumimoji="1" lang="en-US" altLang="zh-CN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Using knowledge graph, it can connect business models, data models, and interaction patterns.</a:t>
            </a:r>
            <a:endParaRPr kumimoji="1" lang="zh-CN" alt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871466" y="1788871"/>
            <a:ext cx="10470363" cy="5341605"/>
            <a:chOff x="3358" y="3164"/>
            <a:chExt cx="16255" cy="8215"/>
          </a:xfrm>
        </p:grpSpPr>
        <p:grpSp>
          <p:nvGrpSpPr>
            <p:cNvPr id="24" name="组合 23"/>
            <p:cNvGrpSpPr/>
            <p:nvPr/>
          </p:nvGrpSpPr>
          <p:grpSpPr>
            <a:xfrm>
              <a:off x="3358" y="3164"/>
              <a:ext cx="16255" cy="6959"/>
              <a:chOff x="1034" y="2458"/>
              <a:chExt cx="18940" cy="8108"/>
            </a:xfrm>
          </p:grpSpPr>
          <p:sp>
            <p:nvSpPr>
              <p:cNvPr id="10" name="圆角矩形 9"/>
              <p:cNvSpPr/>
              <p:nvPr/>
            </p:nvSpPr>
            <p:spPr>
              <a:xfrm>
                <a:off x="1034" y="2458"/>
                <a:ext cx="12140" cy="5513"/>
              </a:xfrm>
              <a:prstGeom prst="roundRect">
                <a:avLst>
                  <a:gd name="adj" fmla="val 8596"/>
                </a:avLst>
              </a:prstGeom>
              <a:blipFill rotWithShape="1">
                <a:blip r:embed="rId4">
                  <a:alphaModFix amt="32000"/>
                </a:blip>
                <a:stretch>
                  <a:fillRect/>
                </a:stretch>
              </a:blipFill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/>
                  <a:t> </a:t>
                </a:r>
              </a:p>
            </p:txBody>
          </p:sp>
          <p:grpSp>
            <p:nvGrpSpPr>
              <p:cNvPr id="18" name="组合 17"/>
              <p:cNvGrpSpPr/>
              <p:nvPr/>
            </p:nvGrpSpPr>
            <p:grpSpPr>
              <a:xfrm>
                <a:off x="13413" y="2749"/>
                <a:ext cx="5956" cy="1355"/>
                <a:chOff x="13391" y="6064"/>
                <a:chExt cx="5956" cy="1355"/>
              </a:xfrm>
            </p:grpSpPr>
            <p:sp>
              <p:nvSpPr>
                <p:cNvPr id="11" name="圆角矩形 10"/>
                <p:cNvSpPr/>
                <p:nvPr/>
              </p:nvSpPr>
              <p:spPr>
                <a:xfrm>
                  <a:off x="13391" y="6064"/>
                  <a:ext cx="5956" cy="1075"/>
                </a:xfrm>
                <a:prstGeom prst="roundRect">
                  <a:avLst/>
                </a:prstGeom>
                <a:solidFill>
                  <a:schemeClr val="bg1"/>
                </a:solidFill>
                <a:ln w="28575" cmpd="sng">
                  <a:solidFill>
                    <a:schemeClr val="accent1"/>
                  </a:solidFill>
                  <a:prstDash val="solid"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13501" y="6123"/>
                  <a:ext cx="5720" cy="12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r>
                    <a:rPr lang="en-US" altLang="zh-CN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</a:rPr>
                    <a:t>The exploration of business model paths like exploring map routes</a:t>
                  </a:r>
                  <a:endPara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endParaRPr>
                </a:p>
              </p:txBody>
            </p:sp>
          </p:grpSp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77" y="2629"/>
                <a:ext cx="9966" cy="544"/>
              </a:xfrm>
              <a:prstGeom prst="rect">
                <a:avLst/>
              </a:prstGeom>
            </p:spPr>
          </p:pic>
          <p:pic>
            <p:nvPicPr>
              <p:cNvPr id="7" name="图片 6" descr="形状备份 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99" y="5873"/>
                <a:ext cx="526" cy="656"/>
              </a:xfrm>
              <a:prstGeom prst="rect">
                <a:avLst/>
              </a:prstGeom>
            </p:spPr>
          </p:pic>
          <p:pic>
            <p:nvPicPr>
              <p:cNvPr id="8" name="图片 7" descr="形状备份 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904" y="6212"/>
                <a:ext cx="526" cy="656"/>
              </a:xfrm>
              <a:prstGeom prst="rect">
                <a:avLst/>
              </a:prstGeom>
            </p:spPr>
          </p:pic>
          <p:grpSp>
            <p:nvGrpSpPr>
              <p:cNvPr id="23" name="组合 22"/>
              <p:cNvGrpSpPr/>
              <p:nvPr/>
            </p:nvGrpSpPr>
            <p:grpSpPr>
              <a:xfrm>
                <a:off x="3050" y="7285"/>
                <a:ext cx="8133" cy="1680"/>
                <a:chOff x="3050" y="7285"/>
                <a:chExt cx="8133" cy="1230"/>
              </a:xfrm>
            </p:grpSpPr>
            <p:cxnSp>
              <p:nvCxnSpPr>
                <p:cNvPr id="13" name="直接箭头连接符 12"/>
                <p:cNvCxnSpPr/>
                <p:nvPr/>
              </p:nvCxnSpPr>
              <p:spPr>
                <a:xfrm>
                  <a:off x="3050" y="7285"/>
                  <a:ext cx="0" cy="1230"/>
                </a:xfrm>
                <a:prstGeom prst="straightConnector1">
                  <a:avLst/>
                </a:prstGeom>
                <a:ln w="28575" cmpd="sng">
                  <a:solidFill>
                    <a:schemeClr val="accent1">
                      <a:shade val="50000"/>
                    </a:schemeClr>
                  </a:solidFill>
                  <a:prstDash val="sysDot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接箭头连接符 13"/>
                <p:cNvCxnSpPr/>
                <p:nvPr/>
              </p:nvCxnSpPr>
              <p:spPr>
                <a:xfrm>
                  <a:off x="5325" y="7726"/>
                  <a:ext cx="0" cy="789"/>
                </a:xfrm>
                <a:prstGeom prst="straightConnector1">
                  <a:avLst/>
                </a:prstGeom>
                <a:ln w="28575" cmpd="sng">
                  <a:solidFill>
                    <a:schemeClr val="accent1">
                      <a:shade val="50000"/>
                    </a:schemeClr>
                  </a:solidFill>
                  <a:prstDash val="sysDot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接箭头连接符 14"/>
                <p:cNvCxnSpPr/>
                <p:nvPr/>
              </p:nvCxnSpPr>
              <p:spPr>
                <a:xfrm>
                  <a:off x="8953" y="7726"/>
                  <a:ext cx="0" cy="789"/>
                </a:xfrm>
                <a:prstGeom prst="straightConnector1">
                  <a:avLst/>
                </a:prstGeom>
                <a:ln w="28575" cmpd="sng">
                  <a:solidFill>
                    <a:schemeClr val="accent1">
                      <a:shade val="50000"/>
                    </a:schemeClr>
                  </a:solidFill>
                  <a:prstDash val="sysDot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直接箭头连接符 15"/>
                <p:cNvCxnSpPr/>
                <p:nvPr/>
              </p:nvCxnSpPr>
              <p:spPr>
                <a:xfrm>
                  <a:off x="11183" y="7726"/>
                  <a:ext cx="0" cy="789"/>
                </a:xfrm>
                <a:prstGeom prst="straightConnector1">
                  <a:avLst/>
                </a:prstGeom>
                <a:ln w="28575" cmpd="sng">
                  <a:solidFill>
                    <a:schemeClr val="accent1">
                      <a:shade val="50000"/>
                    </a:schemeClr>
                  </a:solidFill>
                  <a:prstDash val="sysDot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" name="文本框 26"/>
              <p:cNvSpPr txBox="1"/>
              <p:nvPr/>
            </p:nvSpPr>
            <p:spPr>
              <a:xfrm>
                <a:off x="15328" y="8654"/>
                <a:ext cx="4646" cy="191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altLang="zh-CN" sz="1600" b="0" i="0" dirty="0">
                    <a:solidFill>
                      <a:srgbClr val="FF0000"/>
                    </a:solidFill>
                    <a:effectLst/>
                    <a:latin typeface="Noto Sans SC"/>
                  </a:rPr>
                  <a:t>Quickly obtain the desired information through the table structure: maximum dam height 89.5m</a:t>
                </a:r>
                <a:endParaRPr lang="en-US" altLang="zh-CN" sz="16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pic>
            <p:nvPicPr>
              <p:cNvPr id="9" name="图片 8" descr="/private/var/folders/yb/8cmm4s1s2h31tg9dm6q9wfsc0000gn/T/com.kingsoft.wpsoffice.mac/picturecompress_20231106092234/output_1.pngoutput_1"/>
              <p:cNvPicPr>
                <a:picLocks noChangeAspect="1"/>
              </p:cNvPicPr>
              <p:nvPr/>
            </p:nvPicPr>
            <p:blipFill>
              <a:blip r:embed="rId7"/>
              <a:srcRect l="19050" r="19539" b="23782"/>
              <a:stretch>
                <a:fillRect/>
              </a:stretch>
            </p:blipFill>
            <p:spPr>
              <a:xfrm>
                <a:off x="13413" y="4768"/>
                <a:ext cx="5584" cy="3203"/>
              </a:xfrm>
              <a:prstGeom prst="rect">
                <a:avLst/>
              </a:prstGeom>
            </p:spPr>
          </p:pic>
          <p:sp>
            <p:nvSpPr>
              <p:cNvPr id="17" name="矩形 16"/>
              <p:cNvSpPr/>
              <p:nvPr/>
            </p:nvSpPr>
            <p:spPr>
              <a:xfrm>
                <a:off x="1697" y="9715"/>
                <a:ext cx="1463" cy="638"/>
              </a:xfrm>
              <a:prstGeom prst="rect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miter lim="800000"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4951" y="9715"/>
                <a:ext cx="1463" cy="638"/>
              </a:xfrm>
              <a:prstGeom prst="rect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miter lim="800000"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8466" y="9715"/>
                <a:ext cx="1463" cy="638"/>
              </a:xfrm>
              <a:prstGeom prst="rect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miter lim="800000"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10167" y="9715"/>
                <a:ext cx="1463" cy="638"/>
              </a:xfrm>
              <a:prstGeom prst="rect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miter lim="800000"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3580" y="8237"/>
              <a:ext cx="3324" cy="3142"/>
            </a:xfrm>
            <a:prstGeom prst="rect">
              <a:avLst/>
            </a:prstGeom>
          </p:spPr>
        </p:pic>
      </p:grpSp>
      <p:pic>
        <p:nvPicPr>
          <p:cNvPr id="28" name="图片 27" descr="编组 20备份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99310" y="2327275"/>
            <a:ext cx="5557520" cy="245999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35991" y="1898315"/>
            <a:ext cx="2142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AI-powered interaction mode: natural language questioning and graph display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6" name="文本框 25"/>
          <p:cNvSpPr txBox="1"/>
          <p:nvPr userDrawn="1"/>
        </p:nvSpPr>
        <p:spPr>
          <a:xfrm>
            <a:off x="314960" y="80160"/>
            <a:ext cx="2885440" cy="3670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ea typeface="黑体" charset="0"/>
                <a:cs typeface="微软雅黑" panose="020B0503020204020204" charset="-122"/>
                <a:sym typeface="+mn-ea"/>
              </a:rPr>
              <a:t>DKE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ea typeface="黑体" charset="0"/>
                <a:cs typeface="微软雅黑" panose="020B0503020204020204" charset="-122"/>
                <a:sym typeface="+mn-ea"/>
              </a:rPr>
              <a:t> </a:t>
            </a:r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ea typeface="黑体" charset="0"/>
                <a:cs typeface="微软雅黑" panose="020B0503020204020204" charset="-122"/>
                <a:sym typeface="+mn-ea"/>
              </a:rPr>
              <a:t>Engine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ea typeface="黑体" charset="0"/>
                <a:cs typeface="微软雅黑" panose="020B0503020204020204" charset="-122"/>
                <a:sym typeface="+mn-ea"/>
              </a:rPr>
              <a:t> </a:t>
            </a:r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ea typeface="黑体" charset="0"/>
                <a:cs typeface="微软雅黑" panose="020B0503020204020204" charset="-122"/>
                <a:sym typeface="+mn-ea"/>
              </a:rPr>
              <a:t>Example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ea typeface="黑体" charset="0"/>
              <a:cs typeface="微软雅黑" panose="020B0503020204020204" charset="-122"/>
              <a:sym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-36650" y="3885316"/>
            <a:ext cx="21348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Logic expression based on knowledge graph.</a:t>
            </a:r>
          </a:p>
        </p:txBody>
      </p:sp>
      <p:sp>
        <p:nvSpPr>
          <p:cNvPr id="30" name="矩形 29"/>
          <p:cNvSpPr/>
          <p:nvPr/>
        </p:nvSpPr>
        <p:spPr>
          <a:xfrm>
            <a:off x="-7569" y="5450454"/>
            <a:ext cx="22297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Use graph database to convert graph database into table structure.</a:t>
            </a:r>
            <a:endParaRPr lang="zh-CN" altLang="en-US" sz="1200" dirty="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2D26E52-2CC7-C17F-123C-CEA0197B17FF}"/>
              </a:ext>
            </a:extLst>
          </p:cNvPr>
          <p:cNvSpPr txBox="1"/>
          <p:nvPr/>
        </p:nvSpPr>
        <p:spPr>
          <a:xfrm>
            <a:off x="2258780" y="1706127"/>
            <a:ext cx="50689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Ask:</a:t>
            </a:r>
            <a:r>
              <a:rPr lang="zh-CN" altLang="en-US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altLang="zh-CN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what</a:t>
            </a:r>
            <a:r>
              <a:rPr lang="zh-CN" altLang="en-US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altLang="zh-CN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maximum</a:t>
            </a:r>
            <a:r>
              <a:rPr lang="zh-CN" altLang="en-US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altLang="zh-CN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heigh</a:t>
            </a:r>
            <a:r>
              <a:rPr lang="zh-CN" altLang="en-US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altLang="zh-CN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of</a:t>
            </a:r>
            <a:r>
              <a:rPr lang="zh-CN" altLang="en-US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altLang="zh-CN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</a:t>
            </a:r>
            <a:r>
              <a:rPr lang="zh-CN" altLang="en-US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altLang="zh-CN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hydropower</a:t>
            </a:r>
            <a:r>
              <a:rPr lang="zh-CN" altLang="en-US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altLang="zh-CN" sz="1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Dam?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6C8224DC-20FF-F094-417B-E7B2704509BD}"/>
              </a:ext>
            </a:extLst>
          </p:cNvPr>
          <p:cNvSpPr txBox="1"/>
          <p:nvPr/>
        </p:nvSpPr>
        <p:spPr>
          <a:xfrm>
            <a:off x="2097129" y="4415745"/>
            <a:ext cx="152955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</a:rPr>
              <a:t>hydropower station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E85CB5C4-1E54-6633-D0FF-3A5152B539E0}"/>
              </a:ext>
            </a:extLst>
          </p:cNvPr>
          <p:cNvSpPr txBox="1"/>
          <p:nvPr/>
        </p:nvSpPr>
        <p:spPr>
          <a:xfrm>
            <a:off x="4308036" y="4464987"/>
            <a:ext cx="132427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</a:rPr>
              <a:t>Upstream</a:t>
            </a:r>
          </a:p>
          <a:p>
            <a:r>
              <a:rPr lang="zh-CN" altLang="en-US" sz="2000" dirty="0">
                <a:solidFill>
                  <a:srgbClr val="FF0000"/>
                </a:solidFill>
              </a:rPr>
              <a:t>reservoir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8D0070F3-3BA1-F79A-78CE-603B2DA75692}"/>
              </a:ext>
            </a:extLst>
          </p:cNvPr>
          <p:cNvSpPr txBox="1"/>
          <p:nvPr/>
        </p:nvSpPr>
        <p:spPr>
          <a:xfrm>
            <a:off x="5902138" y="4677097"/>
            <a:ext cx="132427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</a:rPr>
              <a:t>Upstream</a:t>
            </a:r>
          </a:p>
          <a:p>
            <a:r>
              <a:rPr lang="en-US" altLang="zh-CN" sz="2000" dirty="0">
                <a:solidFill>
                  <a:srgbClr val="FF0000"/>
                </a:solidFill>
              </a:rPr>
              <a:t>hub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7DF5AF09-2830-D7E5-15A5-823FC24C8797}"/>
              </a:ext>
            </a:extLst>
          </p:cNvPr>
          <p:cNvSpPr txBox="1"/>
          <p:nvPr/>
        </p:nvSpPr>
        <p:spPr>
          <a:xfrm>
            <a:off x="7451333" y="4589761"/>
            <a:ext cx="132427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</a:rPr>
              <a:t>Upstream</a:t>
            </a:r>
          </a:p>
          <a:p>
            <a:r>
              <a:rPr lang="en-US" altLang="zh-CN" sz="2000" dirty="0">
                <a:solidFill>
                  <a:srgbClr val="FF0000"/>
                </a:solidFill>
              </a:rPr>
              <a:t>Dam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" name="图片 3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5990" y="6092825"/>
            <a:ext cx="505460" cy="5016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03510" y="5265420"/>
            <a:ext cx="904875" cy="904875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008228" y="791797"/>
            <a:ext cx="8015523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Noto Sans SC"/>
              </a:rPr>
              <a:t>Through</a:t>
            </a:r>
            <a:r>
              <a:rPr lang="zh-CN" altLang="en-US" sz="2400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Noto Sans SC"/>
              </a:rPr>
              <a:t> </a:t>
            </a:r>
            <a:r>
              <a:rPr lang="en-US" altLang="zh-CN" sz="2400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Noto Sans SC"/>
              </a:rPr>
              <a:t>this</a:t>
            </a:r>
            <a:r>
              <a:rPr lang="zh-CN" altLang="en-US" sz="2400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Noto Sans SC"/>
              </a:rPr>
              <a:t> </a:t>
            </a:r>
            <a:r>
              <a:rPr lang="en-US" altLang="zh-CN" sz="2400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Noto Sans SC"/>
              </a:rPr>
              <a:t>engine,</a:t>
            </a:r>
            <a:r>
              <a:rPr lang="zh-CN" altLang="en-US" sz="2400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Noto Sans SC"/>
              </a:rPr>
              <a:t> </a:t>
            </a:r>
            <a:r>
              <a:rPr lang="en-US" altLang="zh-CN" sz="2400" i="0" u="none" strike="noStrike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Noto Sans SC"/>
              </a:rPr>
              <a:t>multiple file formats</a:t>
            </a:r>
            <a:r>
              <a:rPr lang="zh-CN" altLang="en-US" sz="2400" i="0" u="none" strike="noStrike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Noto Sans SC"/>
              </a:rPr>
              <a:t> </a:t>
            </a:r>
            <a:r>
              <a:rPr lang="en-US" altLang="zh-CN" sz="2400" i="0" u="none" strike="noStrike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Noto Sans SC"/>
              </a:rPr>
              <a:t>can</a:t>
            </a:r>
            <a:r>
              <a:rPr lang="zh-CN" altLang="en-US" sz="2400" i="0" u="none" strike="noStrike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Noto Sans SC"/>
              </a:rPr>
              <a:t> </a:t>
            </a:r>
            <a:r>
              <a:rPr lang="en-US" altLang="zh-CN" sz="2400" i="0" u="none" strike="noStrike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Noto Sans SC"/>
              </a:rPr>
              <a:t>be</a:t>
            </a:r>
            <a:r>
              <a:rPr lang="zh-CN" altLang="en-US" sz="2400" i="0" u="none" strike="noStrike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Noto Sans SC"/>
              </a:rPr>
              <a:t> </a:t>
            </a:r>
            <a:r>
              <a:rPr lang="en-US" altLang="zh-CN" sz="2400" i="0" u="none" strike="noStrike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Noto Sans SC"/>
              </a:rPr>
              <a:t>browsed.</a:t>
            </a:r>
            <a:endParaRPr kumimoji="1" lang="zh-CN" altLang="en-US" sz="2400" dirty="0">
              <a:ln w="0"/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0290" y="1445538"/>
            <a:ext cx="561340" cy="561340"/>
          </a:xfrm>
          <a:prstGeom prst="rect">
            <a:avLst/>
          </a:prstGeom>
          <a:effectLst/>
        </p:spPr>
      </p:pic>
      <p:grpSp>
        <p:nvGrpSpPr>
          <p:cNvPr id="273" name="组合 272"/>
          <p:cNvGrpSpPr/>
          <p:nvPr/>
        </p:nvGrpSpPr>
        <p:grpSpPr>
          <a:xfrm>
            <a:off x="1494790" y="1455186"/>
            <a:ext cx="9202420" cy="4637628"/>
            <a:chOff x="2844" y="2205"/>
            <a:chExt cx="14632" cy="7458"/>
          </a:xfrm>
        </p:grpSpPr>
        <p:grpSp>
          <p:nvGrpSpPr>
            <p:cNvPr id="274" name="组合 273"/>
            <p:cNvGrpSpPr/>
            <p:nvPr/>
          </p:nvGrpSpPr>
          <p:grpSpPr>
            <a:xfrm>
              <a:off x="10780" y="2623"/>
              <a:ext cx="3112" cy="6541"/>
              <a:chOff x="11927" y="2278"/>
              <a:chExt cx="3112" cy="6541"/>
            </a:xfrm>
          </p:grpSpPr>
          <p:grpSp>
            <p:nvGrpSpPr>
              <p:cNvPr id="275" name="组合 274"/>
              <p:cNvGrpSpPr/>
              <p:nvPr/>
            </p:nvGrpSpPr>
            <p:grpSpPr>
              <a:xfrm>
                <a:off x="11927" y="2835"/>
                <a:ext cx="3112" cy="5984"/>
                <a:chOff x="11927" y="2835"/>
                <a:chExt cx="3112" cy="5984"/>
              </a:xfrm>
            </p:grpSpPr>
            <p:grpSp>
              <p:nvGrpSpPr>
                <p:cNvPr id="276" name="Group 76"/>
                <p:cNvGrpSpPr/>
                <p:nvPr/>
              </p:nvGrpSpPr>
              <p:grpSpPr>
                <a:xfrm>
                  <a:off x="11927" y="2835"/>
                  <a:ext cx="3113" cy="5984"/>
                  <a:chOff x="5657283" y="1781330"/>
                  <a:chExt cx="2227818" cy="4390871"/>
                </a:xfrm>
                <a:solidFill>
                  <a:schemeClr val="bg1"/>
                </a:solidFill>
              </p:grpSpPr>
              <p:grpSp>
                <p:nvGrpSpPr>
                  <p:cNvPr id="277" name="Group 77"/>
                  <p:cNvGrpSpPr/>
                  <p:nvPr/>
                </p:nvGrpSpPr>
                <p:grpSpPr>
                  <a:xfrm>
                    <a:off x="5697665" y="1781330"/>
                    <a:ext cx="2149144" cy="4390871"/>
                    <a:chOff x="5868863" y="1781330"/>
                    <a:chExt cx="2149144" cy="4390871"/>
                  </a:xfrm>
                  <a:grpFill/>
                </p:grpSpPr>
                <p:sp>
                  <p:nvSpPr>
                    <p:cNvPr id="278" name="Freeform 16"/>
                    <p:cNvSpPr/>
                    <p:nvPr/>
                  </p:nvSpPr>
                  <p:spPr>
                    <a:xfrm>
                      <a:off x="5868863" y="1781330"/>
                      <a:ext cx="2149144" cy="4390871"/>
                    </a:xfrm>
                    <a:custGeom>
                      <a:avLst/>
                      <a:gdLst>
                        <a:gd name="connsiteX0" fmla="*/ 238425 w 1560243"/>
                        <a:gd name="connsiteY0" fmla="*/ 0 h 3187700"/>
                        <a:gd name="connsiteX1" fmla="*/ 1321819 w 1560243"/>
                        <a:gd name="connsiteY1" fmla="*/ 0 h 3187700"/>
                        <a:gd name="connsiteX2" fmla="*/ 1560244 w 1560243"/>
                        <a:gd name="connsiteY2" fmla="*/ 239125 h 3187700"/>
                        <a:gd name="connsiteX3" fmla="*/ 1560244 w 1560243"/>
                        <a:gd name="connsiteY3" fmla="*/ 2948480 h 3187700"/>
                        <a:gd name="connsiteX4" fmla="*/ 1321914 w 1560243"/>
                        <a:gd name="connsiteY4" fmla="*/ 3187700 h 3187700"/>
                        <a:gd name="connsiteX5" fmla="*/ 1321819 w 1560243"/>
                        <a:gd name="connsiteY5" fmla="*/ 3187700 h 3187700"/>
                        <a:gd name="connsiteX6" fmla="*/ 238425 w 1560243"/>
                        <a:gd name="connsiteY6" fmla="*/ 3187700 h 3187700"/>
                        <a:gd name="connsiteX7" fmla="*/ 0 w 1560243"/>
                        <a:gd name="connsiteY7" fmla="*/ 2948480 h 3187700"/>
                        <a:gd name="connsiteX8" fmla="*/ 0 w 1560243"/>
                        <a:gd name="connsiteY8" fmla="*/ 239220 h 3187700"/>
                        <a:gd name="connsiteX9" fmla="*/ 238425 w 1560243"/>
                        <a:gd name="connsiteY9" fmla="*/ 0 h 31877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560243" h="3187700">
                          <a:moveTo>
                            <a:pt x="238425" y="0"/>
                          </a:moveTo>
                          <a:lnTo>
                            <a:pt x="1321819" y="0"/>
                          </a:lnTo>
                          <a:cubicBezTo>
                            <a:pt x="1453497" y="0"/>
                            <a:pt x="1560244" y="107060"/>
                            <a:pt x="1560244" y="239125"/>
                          </a:cubicBezTo>
                          <a:lnTo>
                            <a:pt x="1560244" y="2948480"/>
                          </a:lnTo>
                          <a:cubicBezTo>
                            <a:pt x="1560296" y="3080545"/>
                            <a:pt x="1453592" y="3187647"/>
                            <a:pt x="1321914" y="3187700"/>
                          </a:cubicBezTo>
                          <a:cubicBezTo>
                            <a:pt x="1321882" y="3187700"/>
                            <a:pt x="1321851" y="3187700"/>
                            <a:pt x="1321819" y="3187700"/>
                          </a:cubicBezTo>
                          <a:lnTo>
                            <a:pt x="238425" y="3187700"/>
                          </a:lnTo>
                          <a:cubicBezTo>
                            <a:pt x="106731" y="3187648"/>
                            <a:pt x="0" y="3080560"/>
                            <a:pt x="0" y="2948480"/>
                          </a:cubicBezTo>
                          <a:lnTo>
                            <a:pt x="0" y="239220"/>
                          </a:lnTo>
                          <a:cubicBezTo>
                            <a:pt x="0" y="107140"/>
                            <a:pt x="106731" y="53"/>
                            <a:pt x="238425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>
                      <a:outerShdw blurRad="571500" dist="393700" dir="2700000" sx="96000" sy="96000" algn="br" rotWithShape="0">
                        <a:schemeClr val="tx1">
                          <a:lumMod val="95000"/>
                          <a:lumOff val="5000"/>
                          <a:alpha val="14000"/>
                        </a:scheme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279" name="Freeform 16"/>
                    <p:cNvSpPr/>
                    <p:nvPr/>
                  </p:nvSpPr>
                  <p:spPr>
                    <a:xfrm>
                      <a:off x="5868863" y="1781330"/>
                      <a:ext cx="2149144" cy="4390871"/>
                    </a:xfrm>
                    <a:custGeom>
                      <a:avLst/>
                      <a:gdLst>
                        <a:gd name="connsiteX0" fmla="*/ 238425 w 1560243"/>
                        <a:gd name="connsiteY0" fmla="*/ 0 h 3187700"/>
                        <a:gd name="connsiteX1" fmla="*/ 1321819 w 1560243"/>
                        <a:gd name="connsiteY1" fmla="*/ 0 h 3187700"/>
                        <a:gd name="connsiteX2" fmla="*/ 1560244 w 1560243"/>
                        <a:gd name="connsiteY2" fmla="*/ 239125 h 3187700"/>
                        <a:gd name="connsiteX3" fmla="*/ 1560244 w 1560243"/>
                        <a:gd name="connsiteY3" fmla="*/ 2948480 h 3187700"/>
                        <a:gd name="connsiteX4" fmla="*/ 1321914 w 1560243"/>
                        <a:gd name="connsiteY4" fmla="*/ 3187700 h 3187700"/>
                        <a:gd name="connsiteX5" fmla="*/ 1321819 w 1560243"/>
                        <a:gd name="connsiteY5" fmla="*/ 3187700 h 3187700"/>
                        <a:gd name="connsiteX6" fmla="*/ 238425 w 1560243"/>
                        <a:gd name="connsiteY6" fmla="*/ 3187700 h 3187700"/>
                        <a:gd name="connsiteX7" fmla="*/ 0 w 1560243"/>
                        <a:gd name="connsiteY7" fmla="*/ 2948480 h 3187700"/>
                        <a:gd name="connsiteX8" fmla="*/ 0 w 1560243"/>
                        <a:gd name="connsiteY8" fmla="*/ 239220 h 3187700"/>
                        <a:gd name="connsiteX9" fmla="*/ 238425 w 1560243"/>
                        <a:gd name="connsiteY9" fmla="*/ 0 h 31877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560243" h="3187700">
                          <a:moveTo>
                            <a:pt x="238425" y="0"/>
                          </a:moveTo>
                          <a:lnTo>
                            <a:pt x="1321819" y="0"/>
                          </a:lnTo>
                          <a:cubicBezTo>
                            <a:pt x="1453497" y="0"/>
                            <a:pt x="1560244" y="107060"/>
                            <a:pt x="1560244" y="239125"/>
                          </a:cubicBezTo>
                          <a:lnTo>
                            <a:pt x="1560244" y="2948480"/>
                          </a:lnTo>
                          <a:cubicBezTo>
                            <a:pt x="1560296" y="3080545"/>
                            <a:pt x="1453592" y="3187647"/>
                            <a:pt x="1321914" y="3187700"/>
                          </a:cubicBezTo>
                          <a:cubicBezTo>
                            <a:pt x="1321882" y="3187700"/>
                            <a:pt x="1321851" y="3187700"/>
                            <a:pt x="1321819" y="3187700"/>
                          </a:cubicBezTo>
                          <a:lnTo>
                            <a:pt x="238425" y="3187700"/>
                          </a:lnTo>
                          <a:cubicBezTo>
                            <a:pt x="106731" y="3187648"/>
                            <a:pt x="0" y="3080560"/>
                            <a:pt x="0" y="2948480"/>
                          </a:cubicBezTo>
                          <a:lnTo>
                            <a:pt x="0" y="239220"/>
                          </a:lnTo>
                          <a:cubicBezTo>
                            <a:pt x="0" y="107140"/>
                            <a:pt x="106731" y="53"/>
                            <a:pt x="23842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alpha val="10000"/>
                      </a:schemeClr>
                    </a:solidFill>
                    <a:ln>
                      <a:noFill/>
                    </a:ln>
                    <a:effectLst>
                      <a:outerShdw blurRad="254000" dist="228600" dir="13500000" sx="98000" sy="98000" algn="br" rotWithShape="0">
                        <a:schemeClr val="bg1">
                          <a:alpha val="50000"/>
                        </a:scheme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solidFill>
                          <a:schemeClr val="lt1"/>
                        </a:solidFill>
                      </a:endParaRPr>
                    </a:p>
                  </p:txBody>
                </p:sp>
              </p:grpSp>
              <p:sp>
                <p:nvSpPr>
                  <p:cNvPr id="280" name="Freeform 18"/>
                  <p:cNvSpPr/>
                  <p:nvPr/>
                </p:nvSpPr>
                <p:spPr>
                  <a:xfrm>
                    <a:off x="7825640" y="2795294"/>
                    <a:ext cx="59461" cy="509078"/>
                  </a:xfrm>
                  <a:custGeom>
                    <a:avLst/>
                    <a:gdLst>
                      <a:gd name="connsiteX0" fmla="*/ 21632 w 43168"/>
                      <a:gd name="connsiteY0" fmla="*/ 369583 h 369582"/>
                      <a:gd name="connsiteX1" fmla="*/ 21632 w 43168"/>
                      <a:gd name="connsiteY1" fmla="*/ 369583 h 369582"/>
                      <a:gd name="connsiteX2" fmla="*/ 0 w 43168"/>
                      <a:gd name="connsiteY2" fmla="*/ 347887 h 369582"/>
                      <a:gd name="connsiteX3" fmla="*/ 0 w 43168"/>
                      <a:gd name="connsiteY3" fmla="*/ 21600 h 369582"/>
                      <a:gd name="connsiteX4" fmla="*/ 21632 w 43168"/>
                      <a:gd name="connsiteY4" fmla="*/ 0 h 369582"/>
                      <a:gd name="connsiteX5" fmla="*/ 21632 w 43168"/>
                      <a:gd name="connsiteY5" fmla="*/ 0 h 369582"/>
                      <a:gd name="connsiteX6" fmla="*/ 43169 w 43168"/>
                      <a:gd name="connsiteY6" fmla="*/ 21600 h 369582"/>
                      <a:gd name="connsiteX7" fmla="*/ 43169 w 43168"/>
                      <a:gd name="connsiteY7" fmla="*/ 347887 h 369582"/>
                      <a:gd name="connsiteX8" fmla="*/ 21632 w 43168"/>
                      <a:gd name="connsiteY8" fmla="*/ 369583 h 3695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3168" h="369582">
                        <a:moveTo>
                          <a:pt x="21632" y="369583"/>
                        </a:moveTo>
                        <a:lnTo>
                          <a:pt x="21632" y="369583"/>
                        </a:lnTo>
                        <a:cubicBezTo>
                          <a:pt x="9707" y="369531"/>
                          <a:pt x="52" y="359848"/>
                          <a:pt x="0" y="347887"/>
                        </a:cubicBezTo>
                        <a:lnTo>
                          <a:pt x="0" y="21600"/>
                        </a:lnTo>
                        <a:cubicBezTo>
                          <a:pt x="52" y="9655"/>
                          <a:pt x="9722" y="0"/>
                          <a:pt x="21632" y="0"/>
                        </a:cubicBezTo>
                        <a:lnTo>
                          <a:pt x="21632" y="0"/>
                        </a:lnTo>
                        <a:cubicBezTo>
                          <a:pt x="33526" y="0"/>
                          <a:pt x="43169" y="9671"/>
                          <a:pt x="43169" y="21600"/>
                        </a:cubicBezTo>
                        <a:lnTo>
                          <a:pt x="43169" y="347887"/>
                        </a:lnTo>
                        <a:cubicBezTo>
                          <a:pt x="43169" y="359832"/>
                          <a:pt x="33542" y="369531"/>
                          <a:pt x="21632" y="369583"/>
                        </a:cubicBezTo>
                        <a:close/>
                      </a:path>
                    </a:pathLst>
                  </a:custGeom>
                  <a:grpFill/>
                  <a:ln w="94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>
                      <a:latin typeface="Arial" panose="020B0604020202090204" pitchFamily="34" charset="0"/>
                    </a:endParaRPr>
                  </a:p>
                </p:txBody>
              </p:sp>
              <p:sp>
                <p:nvSpPr>
                  <p:cNvPr id="281" name="Freeform 19"/>
                  <p:cNvSpPr/>
                  <p:nvPr/>
                </p:nvSpPr>
                <p:spPr>
                  <a:xfrm>
                    <a:off x="5659375" y="2675889"/>
                    <a:ext cx="80764" cy="334492"/>
                  </a:xfrm>
                  <a:custGeom>
                    <a:avLst/>
                    <a:gdLst>
                      <a:gd name="connsiteX0" fmla="*/ 29317 w 58633"/>
                      <a:gd name="connsiteY0" fmla="*/ 242836 h 242836"/>
                      <a:gd name="connsiteX1" fmla="*/ 29317 w 58633"/>
                      <a:gd name="connsiteY1" fmla="*/ 242836 h 242836"/>
                      <a:gd name="connsiteX2" fmla="*/ 0 w 58633"/>
                      <a:gd name="connsiteY2" fmla="*/ 213433 h 242836"/>
                      <a:gd name="connsiteX3" fmla="*/ 0 w 58633"/>
                      <a:gd name="connsiteY3" fmla="*/ 29403 h 242836"/>
                      <a:gd name="connsiteX4" fmla="*/ 29317 w 58633"/>
                      <a:gd name="connsiteY4" fmla="*/ 0 h 242836"/>
                      <a:gd name="connsiteX5" fmla="*/ 29317 w 58633"/>
                      <a:gd name="connsiteY5" fmla="*/ 0 h 242836"/>
                      <a:gd name="connsiteX6" fmla="*/ 58634 w 58633"/>
                      <a:gd name="connsiteY6" fmla="*/ 29403 h 242836"/>
                      <a:gd name="connsiteX7" fmla="*/ 58634 w 58633"/>
                      <a:gd name="connsiteY7" fmla="*/ 213433 h 242836"/>
                      <a:gd name="connsiteX8" fmla="*/ 29317 w 58633"/>
                      <a:gd name="connsiteY8" fmla="*/ 242836 h 2428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8633" h="242836">
                        <a:moveTo>
                          <a:pt x="29317" y="242836"/>
                        </a:moveTo>
                        <a:lnTo>
                          <a:pt x="29317" y="242836"/>
                        </a:lnTo>
                        <a:cubicBezTo>
                          <a:pt x="13147" y="242784"/>
                          <a:pt x="52" y="229650"/>
                          <a:pt x="0" y="213433"/>
                        </a:cubicBezTo>
                        <a:lnTo>
                          <a:pt x="0" y="29403"/>
                        </a:lnTo>
                        <a:cubicBezTo>
                          <a:pt x="52" y="13186"/>
                          <a:pt x="13147" y="52"/>
                          <a:pt x="29317" y="0"/>
                        </a:cubicBezTo>
                        <a:lnTo>
                          <a:pt x="29317" y="0"/>
                        </a:lnTo>
                        <a:cubicBezTo>
                          <a:pt x="45486" y="52"/>
                          <a:pt x="58582" y="13186"/>
                          <a:pt x="58634" y="29403"/>
                        </a:cubicBezTo>
                        <a:lnTo>
                          <a:pt x="58634" y="213433"/>
                        </a:lnTo>
                        <a:cubicBezTo>
                          <a:pt x="58582" y="229650"/>
                          <a:pt x="45486" y="242784"/>
                          <a:pt x="29317" y="242836"/>
                        </a:cubicBezTo>
                        <a:close/>
                      </a:path>
                    </a:pathLst>
                  </a:custGeom>
                  <a:grpFill/>
                  <a:ln w="94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>
                      <a:latin typeface="Arial" panose="020B0604020202090204" pitchFamily="34" charset="0"/>
                    </a:endParaRPr>
                  </a:p>
                </p:txBody>
              </p:sp>
              <p:sp>
                <p:nvSpPr>
                  <p:cNvPr id="282" name="Freeform 20"/>
                  <p:cNvSpPr/>
                  <p:nvPr/>
                </p:nvSpPr>
                <p:spPr>
                  <a:xfrm>
                    <a:off x="5657283" y="3074213"/>
                    <a:ext cx="80764" cy="334492"/>
                  </a:xfrm>
                  <a:custGeom>
                    <a:avLst/>
                    <a:gdLst>
                      <a:gd name="connsiteX0" fmla="*/ 29317 w 58633"/>
                      <a:gd name="connsiteY0" fmla="*/ 242836 h 242836"/>
                      <a:gd name="connsiteX1" fmla="*/ 29317 w 58633"/>
                      <a:gd name="connsiteY1" fmla="*/ 242836 h 242836"/>
                      <a:gd name="connsiteX2" fmla="*/ 0 w 58633"/>
                      <a:gd name="connsiteY2" fmla="*/ 213433 h 242836"/>
                      <a:gd name="connsiteX3" fmla="*/ 0 w 58633"/>
                      <a:gd name="connsiteY3" fmla="*/ 29403 h 242836"/>
                      <a:gd name="connsiteX4" fmla="*/ 29317 w 58633"/>
                      <a:gd name="connsiteY4" fmla="*/ 0 h 242836"/>
                      <a:gd name="connsiteX5" fmla="*/ 29317 w 58633"/>
                      <a:gd name="connsiteY5" fmla="*/ 0 h 242836"/>
                      <a:gd name="connsiteX6" fmla="*/ 58634 w 58633"/>
                      <a:gd name="connsiteY6" fmla="*/ 29403 h 242836"/>
                      <a:gd name="connsiteX7" fmla="*/ 58634 w 58633"/>
                      <a:gd name="connsiteY7" fmla="*/ 213433 h 242836"/>
                      <a:gd name="connsiteX8" fmla="*/ 29317 w 58633"/>
                      <a:gd name="connsiteY8" fmla="*/ 242836 h 2428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8633" h="242836">
                        <a:moveTo>
                          <a:pt x="29317" y="242836"/>
                        </a:moveTo>
                        <a:lnTo>
                          <a:pt x="29317" y="242836"/>
                        </a:lnTo>
                        <a:cubicBezTo>
                          <a:pt x="13147" y="242784"/>
                          <a:pt x="52" y="229650"/>
                          <a:pt x="0" y="213433"/>
                        </a:cubicBezTo>
                        <a:lnTo>
                          <a:pt x="0" y="29403"/>
                        </a:lnTo>
                        <a:cubicBezTo>
                          <a:pt x="52" y="13186"/>
                          <a:pt x="13147" y="52"/>
                          <a:pt x="29317" y="0"/>
                        </a:cubicBezTo>
                        <a:lnTo>
                          <a:pt x="29317" y="0"/>
                        </a:lnTo>
                        <a:cubicBezTo>
                          <a:pt x="45486" y="52"/>
                          <a:pt x="58582" y="13186"/>
                          <a:pt x="58634" y="29403"/>
                        </a:cubicBezTo>
                        <a:lnTo>
                          <a:pt x="58634" y="213433"/>
                        </a:lnTo>
                        <a:cubicBezTo>
                          <a:pt x="58582" y="229650"/>
                          <a:pt x="45486" y="242784"/>
                          <a:pt x="29317" y="242836"/>
                        </a:cubicBezTo>
                        <a:close/>
                      </a:path>
                    </a:pathLst>
                  </a:custGeom>
                  <a:grpFill/>
                  <a:ln w="94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>
                      <a:latin typeface="Arial" panose="020B0604020202090204" pitchFamily="34" charset="0"/>
                    </a:endParaRPr>
                  </a:p>
                </p:txBody>
              </p:sp>
              <p:sp>
                <p:nvSpPr>
                  <p:cNvPr id="283" name="Freeform 21"/>
                  <p:cNvSpPr/>
                  <p:nvPr/>
                </p:nvSpPr>
                <p:spPr>
                  <a:xfrm>
                    <a:off x="5665778" y="2355420"/>
                    <a:ext cx="63774" cy="191624"/>
                  </a:xfrm>
                  <a:custGeom>
                    <a:avLst/>
                    <a:gdLst>
                      <a:gd name="connsiteX0" fmla="*/ 23150 w 46299"/>
                      <a:gd name="connsiteY0" fmla="*/ 139117 h 139116"/>
                      <a:gd name="connsiteX1" fmla="*/ 23150 w 46299"/>
                      <a:gd name="connsiteY1" fmla="*/ 139117 h 139116"/>
                      <a:gd name="connsiteX2" fmla="*/ 0 w 46299"/>
                      <a:gd name="connsiteY2" fmla="*/ 116089 h 139116"/>
                      <a:gd name="connsiteX3" fmla="*/ 0 w 46299"/>
                      <a:gd name="connsiteY3" fmla="*/ 23123 h 139116"/>
                      <a:gd name="connsiteX4" fmla="*/ 23150 w 46299"/>
                      <a:gd name="connsiteY4" fmla="*/ 0 h 139116"/>
                      <a:gd name="connsiteX5" fmla="*/ 23150 w 46299"/>
                      <a:gd name="connsiteY5" fmla="*/ 0 h 139116"/>
                      <a:gd name="connsiteX6" fmla="*/ 46300 w 46299"/>
                      <a:gd name="connsiteY6" fmla="*/ 23123 h 139116"/>
                      <a:gd name="connsiteX7" fmla="*/ 46300 w 46299"/>
                      <a:gd name="connsiteY7" fmla="*/ 116089 h 139116"/>
                      <a:gd name="connsiteX8" fmla="*/ 23150 w 46299"/>
                      <a:gd name="connsiteY8" fmla="*/ 139117 h 1391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299" h="139116">
                        <a:moveTo>
                          <a:pt x="23150" y="139117"/>
                        </a:moveTo>
                        <a:lnTo>
                          <a:pt x="23150" y="139117"/>
                        </a:lnTo>
                        <a:cubicBezTo>
                          <a:pt x="10438" y="139117"/>
                          <a:pt x="104" y="128838"/>
                          <a:pt x="0" y="116089"/>
                        </a:cubicBezTo>
                        <a:lnTo>
                          <a:pt x="0" y="23123"/>
                        </a:lnTo>
                        <a:cubicBezTo>
                          <a:pt x="52" y="10337"/>
                          <a:pt x="10402" y="0"/>
                          <a:pt x="23150" y="0"/>
                        </a:cubicBezTo>
                        <a:lnTo>
                          <a:pt x="23150" y="0"/>
                        </a:lnTo>
                        <a:cubicBezTo>
                          <a:pt x="35898" y="0"/>
                          <a:pt x="46247" y="10337"/>
                          <a:pt x="46300" y="23123"/>
                        </a:cubicBezTo>
                        <a:lnTo>
                          <a:pt x="46300" y="116089"/>
                        </a:lnTo>
                        <a:cubicBezTo>
                          <a:pt x="46196" y="128838"/>
                          <a:pt x="35861" y="139117"/>
                          <a:pt x="23150" y="139117"/>
                        </a:cubicBezTo>
                        <a:close/>
                      </a:path>
                    </a:pathLst>
                  </a:custGeom>
                  <a:grpFill/>
                  <a:ln w="94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>
                      <a:latin typeface="Arial" panose="020B0604020202090204" pitchFamily="34" charset="0"/>
                    </a:endParaRPr>
                  </a:p>
                </p:txBody>
              </p:sp>
            </p:grpSp>
            <p:pic>
              <p:nvPicPr>
                <p:cNvPr id="284" name="图片占位符 3" descr="/Users/ued-macbookair02/Desktop/2.2.1.11视频竖屏播放-暂停备份 4.png2.2.1.11视频竖屏播放-暂停备份 4"/>
                <p:cNvPicPr>
                  <a:picLocks noChangeAspect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>
                <a:xfrm>
                  <a:off x="12100" y="3001"/>
                  <a:ext cx="2767" cy="5653"/>
                </a:xfrm>
                <a:prstGeom prst="roundRect">
                  <a:avLst>
                    <a:gd name="adj" fmla="val 7653"/>
                  </a:avLst>
                </a:prstGeom>
                <a:noFill/>
                <a:ln>
                  <a:noFill/>
                </a:ln>
                <a:effectLst/>
              </p:spPr>
            </p:pic>
          </p:grpSp>
          <p:sp>
            <p:nvSpPr>
              <p:cNvPr id="285" name="矩形 284"/>
              <p:cNvSpPr/>
              <p:nvPr/>
            </p:nvSpPr>
            <p:spPr>
              <a:xfrm>
                <a:off x="13032" y="2278"/>
                <a:ext cx="978" cy="54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zh-CN" altLang="en-US" sz="1600">
                    <a:solidFill>
                      <a:srgbClr val="004EA2"/>
                    </a:solidFill>
                    <a:latin typeface="Microsoft YaHei" panose="020B0503020204020204" pitchFamily="34" charset="-122"/>
                    <a:ea typeface="Microsoft YaHei" panose="020B0503020204020204" pitchFamily="34" charset="-122"/>
                    <a:sym typeface="+mn-ea"/>
                  </a:rPr>
                  <a:t>CAE</a:t>
                </a:r>
              </a:p>
            </p:txBody>
          </p:sp>
        </p:grpSp>
        <p:grpSp>
          <p:nvGrpSpPr>
            <p:cNvPr id="287" name="组合 286"/>
            <p:cNvGrpSpPr/>
            <p:nvPr/>
          </p:nvGrpSpPr>
          <p:grpSpPr>
            <a:xfrm>
              <a:off x="6699" y="2205"/>
              <a:ext cx="3689" cy="7458"/>
              <a:chOff x="8592" y="1860"/>
              <a:chExt cx="3689" cy="7458"/>
            </a:xfrm>
          </p:grpSpPr>
          <p:grpSp>
            <p:nvGrpSpPr>
              <p:cNvPr id="288" name="组合 287"/>
              <p:cNvGrpSpPr/>
              <p:nvPr/>
            </p:nvGrpSpPr>
            <p:grpSpPr>
              <a:xfrm>
                <a:off x="8592" y="2403"/>
                <a:ext cx="3508" cy="6915"/>
                <a:chOff x="8969" y="2805"/>
                <a:chExt cx="3508" cy="6915"/>
              </a:xfrm>
            </p:grpSpPr>
            <p:grpSp>
              <p:nvGrpSpPr>
                <p:cNvPr id="289" name="Group 76"/>
                <p:cNvGrpSpPr/>
                <p:nvPr/>
              </p:nvGrpSpPr>
              <p:grpSpPr>
                <a:xfrm>
                  <a:off x="8969" y="2805"/>
                  <a:ext cx="3508" cy="6915"/>
                  <a:chOff x="5657283" y="1781330"/>
                  <a:chExt cx="2227818" cy="4390871"/>
                </a:xfrm>
                <a:solidFill>
                  <a:schemeClr val="bg1"/>
                </a:solidFill>
              </p:grpSpPr>
              <p:grpSp>
                <p:nvGrpSpPr>
                  <p:cNvPr id="290" name="Group 77"/>
                  <p:cNvGrpSpPr/>
                  <p:nvPr/>
                </p:nvGrpSpPr>
                <p:grpSpPr>
                  <a:xfrm>
                    <a:off x="5697665" y="1781330"/>
                    <a:ext cx="2149144" cy="4390871"/>
                    <a:chOff x="5868863" y="1781330"/>
                    <a:chExt cx="2149144" cy="4390871"/>
                  </a:xfrm>
                  <a:grpFill/>
                </p:grpSpPr>
                <p:sp>
                  <p:nvSpPr>
                    <p:cNvPr id="291" name="Freeform 16"/>
                    <p:cNvSpPr/>
                    <p:nvPr/>
                  </p:nvSpPr>
                  <p:spPr>
                    <a:xfrm>
                      <a:off x="5868863" y="1781330"/>
                      <a:ext cx="2149144" cy="4390871"/>
                    </a:xfrm>
                    <a:custGeom>
                      <a:avLst/>
                      <a:gdLst>
                        <a:gd name="connsiteX0" fmla="*/ 238425 w 1560243"/>
                        <a:gd name="connsiteY0" fmla="*/ 0 h 3187700"/>
                        <a:gd name="connsiteX1" fmla="*/ 1321819 w 1560243"/>
                        <a:gd name="connsiteY1" fmla="*/ 0 h 3187700"/>
                        <a:gd name="connsiteX2" fmla="*/ 1560244 w 1560243"/>
                        <a:gd name="connsiteY2" fmla="*/ 239125 h 3187700"/>
                        <a:gd name="connsiteX3" fmla="*/ 1560244 w 1560243"/>
                        <a:gd name="connsiteY3" fmla="*/ 2948480 h 3187700"/>
                        <a:gd name="connsiteX4" fmla="*/ 1321914 w 1560243"/>
                        <a:gd name="connsiteY4" fmla="*/ 3187700 h 3187700"/>
                        <a:gd name="connsiteX5" fmla="*/ 1321819 w 1560243"/>
                        <a:gd name="connsiteY5" fmla="*/ 3187700 h 3187700"/>
                        <a:gd name="connsiteX6" fmla="*/ 238425 w 1560243"/>
                        <a:gd name="connsiteY6" fmla="*/ 3187700 h 3187700"/>
                        <a:gd name="connsiteX7" fmla="*/ 0 w 1560243"/>
                        <a:gd name="connsiteY7" fmla="*/ 2948480 h 3187700"/>
                        <a:gd name="connsiteX8" fmla="*/ 0 w 1560243"/>
                        <a:gd name="connsiteY8" fmla="*/ 239220 h 3187700"/>
                        <a:gd name="connsiteX9" fmla="*/ 238425 w 1560243"/>
                        <a:gd name="connsiteY9" fmla="*/ 0 h 31877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560243" h="3187700">
                          <a:moveTo>
                            <a:pt x="238425" y="0"/>
                          </a:moveTo>
                          <a:lnTo>
                            <a:pt x="1321819" y="0"/>
                          </a:lnTo>
                          <a:cubicBezTo>
                            <a:pt x="1453497" y="0"/>
                            <a:pt x="1560244" y="107060"/>
                            <a:pt x="1560244" y="239125"/>
                          </a:cubicBezTo>
                          <a:lnTo>
                            <a:pt x="1560244" y="2948480"/>
                          </a:lnTo>
                          <a:cubicBezTo>
                            <a:pt x="1560296" y="3080545"/>
                            <a:pt x="1453592" y="3187647"/>
                            <a:pt x="1321914" y="3187700"/>
                          </a:cubicBezTo>
                          <a:cubicBezTo>
                            <a:pt x="1321882" y="3187700"/>
                            <a:pt x="1321851" y="3187700"/>
                            <a:pt x="1321819" y="3187700"/>
                          </a:cubicBezTo>
                          <a:lnTo>
                            <a:pt x="238425" y="3187700"/>
                          </a:lnTo>
                          <a:cubicBezTo>
                            <a:pt x="106731" y="3187648"/>
                            <a:pt x="0" y="3080560"/>
                            <a:pt x="0" y="2948480"/>
                          </a:cubicBezTo>
                          <a:lnTo>
                            <a:pt x="0" y="239220"/>
                          </a:lnTo>
                          <a:cubicBezTo>
                            <a:pt x="0" y="107140"/>
                            <a:pt x="106731" y="53"/>
                            <a:pt x="238425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>
                      <a:outerShdw blurRad="571500" dist="393700" dir="2700000" sx="96000" sy="96000" algn="br" rotWithShape="0">
                        <a:schemeClr val="tx1">
                          <a:lumMod val="95000"/>
                          <a:lumOff val="5000"/>
                          <a:alpha val="14000"/>
                        </a:scheme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292" name="Freeform 16"/>
                    <p:cNvSpPr/>
                    <p:nvPr/>
                  </p:nvSpPr>
                  <p:spPr>
                    <a:xfrm>
                      <a:off x="5868863" y="1781330"/>
                      <a:ext cx="2149144" cy="4390871"/>
                    </a:xfrm>
                    <a:custGeom>
                      <a:avLst/>
                      <a:gdLst>
                        <a:gd name="connsiteX0" fmla="*/ 238425 w 1560243"/>
                        <a:gd name="connsiteY0" fmla="*/ 0 h 3187700"/>
                        <a:gd name="connsiteX1" fmla="*/ 1321819 w 1560243"/>
                        <a:gd name="connsiteY1" fmla="*/ 0 h 3187700"/>
                        <a:gd name="connsiteX2" fmla="*/ 1560244 w 1560243"/>
                        <a:gd name="connsiteY2" fmla="*/ 239125 h 3187700"/>
                        <a:gd name="connsiteX3" fmla="*/ 1560244 w 1560243"/>
                        <a:gd name="connsiteY3" fmla="*/ 2948480 h 3187700"/>
                        <a:gd name="connsiteX4" fmla="*/ 1321914 w 1560243"/>
                        <a:gd name="connsiteY4" fmla="*/ 3187700 h 3187700"/>
                        <a:gd name="connsiteX5" fmla="*/ 1321819 w 1560243"/>
                        <a:gd name="connsiteY5" fmla="*/ 3187700 h 3187700"/>
                        <a:gd name="connsiteX6" fmla="*/ 238425 w 1560243"/>
                        <a:gd name="connsiteY6" fmla="*/ 3187700 h 3187700"/>
                        <a:gd name="connsiteX7" fmla="*/ 0 w 1560243"/>
                        <a:gd name="connsiteY7" fmla="*/ 2948480 h 3187700"/>
                        <a:gd name="connsiteX8" fmla="*/ 0 w 1560243"/>
                        <a:gd name="connsiteY8" fmla="*/ 239220 h 3187700"/>
                        <a:gd name="connsiteX9" fmla="*/ 238425 w 1560243"/>
                        <a:gd name="connsiteY9" fmla="*/ 0 h 31877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560243" h="3187700">
                          <a:moveTo>
                            <a:pt x="238425" y="0"/>
                          </a:moveTo>
                          <a:lnTo>
                            <a:pt x="1321819" y="0"/>
                          </a:lnTo>
                          <a:cubicBezTo>
                            <a:pt x="1453497" y="0"/>
                            <a:pt x="1560244" y="107060"/>
                            <a:pt x="1560244" y="239125"/>
                          </a:cubicBezTo>
                          <a:lnTo>
                            <a:pt x="1560244" y="2948480"/>
                          </a:lnTo>
                          <a:cubicBezTo>
                            <a:pt x="1560296" y="3080545"/>
                            <a:pt x="1453592" y="3187647"/>
                            <a:pt x="1321914" y="3187700"/>
                          </a:cubicBezTo>
                          <a:cubicBezTo>
                            <a:pt x="1321882" y="3187700"/>
                            <a:pt x="1321851" y="3187700"/>
                            <a:pt x="1321819" y="3187700"/>
                          </a:cubicBezTo>
                          <a:lnTo>
                            <a:pt x="238425" y="3187700"/>
                          </a:lnTo>
                          <a:cubicBezTo>
                            <a:pt x="106731" y="3187648"/>
                            <a:pt x="0" y="3080560"/>
                            <a:pt x="0" y="2948480"/>
                          </a:cubicBezTo>
                          <a:lnTo>
                            <a:pt x="0" y="239220"/>
                          </a:lnTo>
                          <a:cubicBezTo>
                            <a:pt x="0" y="107140"/>
                            <a:pt x="106731" y="53"/>
                            <a:pt x="23842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alpha val="10000"/>
                      </a:schemeClr>
                    </a:solidFill>
                    <a:ln>
                      <a:noFill/>
                    </a:ln>
                    <a:effectLst>
                      <a:outerShdw blurRad="254000" dist="228600" dir="13500000" sx="98000" sy="98000" algn="br" rotWithShape="0">
                        <a:schemeClr val="bg1">
                          <a:alpha val="50000"/>
                        </a:scheme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solidFill>
                          <a:schemeClr val="lt1"/>
                        </a:solidFill>
                      </a:endParaRPr>
                    </a:p>
                  </p:txBody>
                </p:sp>
              </p:grpSp>
              <p:sp>
                <p:nvSpPr>
                  <p:cNvPr id="293" name="Freeform 18"/>
                  <p:cNvSpPr/>
                  <p:nvPr/>
                </p:nvSpPr>
                <p:spPr>
                  <a:xfrm>
                    <a:off x="7825640" y="2795294"/>
                    <a:ext cx="59461" cy="509078"/>
                  </a:xfrm>
                  <a:custGeom>
                    <a:avLst/>
                    <a:gdLst>
                      <a:gd name="connsiteX0" fmla="*/ 21632 w 43168"/>
                      <a:gd name="connsiteY0" fmla="*/ 369583 h 369582"/>
                      <a:gd name="connsiteX1" fmla="*/ 21632 w 43168"/>
                      <a:gd name="connsiteY1" fmla="*/ 369583 h 369582"/>
                      <a:gd name="connsiteX2" fmla="*/ 0 w 43168"/>
                      <a:gd name="connsiteY2" fmla="*/ 347887 h 369582"/>
                      <a:gd name="connsiteX3" fmla="*/ 0 w 43168"/>
                      <a:gd name="connsiteY3" fmla="*/ 21600 h 369582"/>
                      <a:gd name="connsiteX4" fmla="*/ 21632 w 43168"/>
                      <a:gd name="connsiteY4" fmla="*/ 0 h 369582"/>
                      <a:gd name="connsiteX5" fmla="*/ 21632 w 43168"/>
                      <a:gd name="connsiteY5" fmla="*/ 0 h 369582"/>
                      <a:gd name="connsiteX6" fmla="*/ 43169 w 43168"/>
                      <a:gd name="connsiteY6" fmla="*/ 21600 h 369582"/>
                      <a:gd name="connsiteX7" fmla="*/ 43169 w 43168"/>
                      <a:gd name="connsiteY7" fmla="*/ 347887 h 369582"/>
                      <a:gd name="connsiteX8" fmla="*/ 21632 w 43168"/>
                      <a:gd name="connsiteY8" fmla="*/ 369583 h 3695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3168" h="369582">
                        <a:moveTo>
                          <a:pt x="21632" y="369583"/>
                        </a:moveTo>
                        <a:lnTo>
                          <a:pt x="21632" y="369583"/>
                        </a:lnTo>
                        <a:cubicBezTo>
                          <a:pt x="9707" y="369531"/>
                          <a:pt x="52" y="359848"/>
                          <a:pt x="0" y="347887"/>
                        </a:cubicBezTo>
                        <a:lnTo>
                          <a:pt x="0" y="21600"/>
                        </a:lnTo>
                        <a:cubicBezTo>
                          <a:pt x="52" y="9655"/>
                          <a:pt x="9722" y="0"/>
                          <a:pt x="21632" y="0"/>
                        </a:cubicBezTo>
                        <a:lnTo>
                          <a:pt x="21632" y="0"/>
                        </a:lnTo>
                        <a:cubicBezTo>
                          <a:pt x="33526" y="0"/>
                          <a:pt x="43169" y="9671"/>
                          <a:pt x="43169" y="21600"/>
                        </a:cubicBezTo>
                        <a:lnTo>
                          <a:pt x="43169" y="347887"/>
                        </a:lnTo>
                        <a:cubicBezTo>
                          <a:pt x="43169" y="359832"/>
                          <a:pt x="33542" y="369531"/>
                          <a:pt x="21632" y="369583"/>
                        </a:cubicBezTo>
                        <a:close/>
                      </a:path>
                    </a:pathLst>
                  </a:custGeom>
                  <a:grpFill/>
                  <a:ln w="94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>
                      <a:latin typeface="Arial" panose="020B0604020202090204" pitchFamily="34" charset="0"/>
                    </a:endParaRPr>
                  </a:p>
                </p:txBody>
              </p:sp>
              <p:sp>
                <p:nvSpPr>
                  <p:cNvPr id="294" name="Freeform 19"/>
                  <p:cNvSpPr/>
                  <p:nvPr/>
                </p:nvSpPr>
                <p:spPr>
                  <a:xfrm>
                    <a:off x="5659375" y="2675889"/>
                    <a:ext cx="80764" cy="334492"/>
                  </a:xfrm>
                  <a:custGeom>
                    <a:avLst/>
                    <a:gdLst>
                      <a:gd name="connsiteX0" fmla="*/ 29317 w 58633"/>
                      <a:gd name="connsiteY0" fmla="*/ 242836 h 242836"/>
                      <a:gd name="connsiteX1" fmla="*/ 29317 w 58633"/>
                      <a:gd name="connsiteY1" fmla="*/ 242836 h 242836"/>
                      <a:gd name="connsiteX2" fmla="*/ 0 w 58633"/>
                      <a:gd name="connsiteY2" fmla="*/ 213433 h 242836"/>
                      <a:gd name="connsiteX3" fmla="*/ 0 w 58633"/>
                      <a:gd name="connsiteY3" fmla="*/ 29403 h 242836"/>
                      <a:gd name="connsiteX4" fmla="*/ 29317 w 58633"/>
                      <a:gd name="connsiteY4" fmla="*/ 0 h 242836"/>
                      <a:gd name="connsiteX5" fmla="*/ 29317 w 58633"/>
                      <a:gd name="connsiteY5" fmla="*/ 0 h 242836"/>
                      <a:gd name="connsiteX6" fmla="*/ 58634 w 58633"/>
                      <a:gd name="connsiteY6" fmla="*/ 29403 h 242836"/>
                      <a:gd name="connsiteX7" fmla="*/ 58634 w 58633"/>
                      <a:gd name="connsiteY7" fmla="*/ 213433 h 242836"/>
                      <a:gd name="connsiteX8" fmla="*/ 29317 w 58633"/>
                      <a:gd name="connsiteY8" fmla="*/ 242836 h 2428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8633" h="242836">
                        <a:moveTo>
                          <a:pt x="29317" y="242836"/>
                        </a:moveTo>
                        <a:lnTo>
                          <a:pt x="29317" y="242836"/>
                        </a:lnTo>
                        <a:cubicBezTo>
                          <a:pt x="13147" y="242784"/>
                          <a:pt x="52" y="229650"/>
                          <a:pt x="0" y="213433"/>
                        </a:cubicBezTo>
                        <a:lnTo>
                          <a:pt x="0" y="29403"/>
                        </a:lnTo>
                        <a:cubicBezTo>
                          <a:pt x="52" y="13186"/>
                          <a:pt x="13147" y="52"/>
                          <a:pt x="29317" y="0"/>
                        </a:cubicBezTo>
                        <a:lnTo>
                          <a:pt x="29317" y="0"/>
                        </a:lnTo>
                        <a:cubicBezTo>
                          <a:pt x="45486" y="52"/>
                          <a:pt x="58582" y="13186"/>
                          <a:pt x="58634" y="29403"/>
                        </a:cubicBezTo>
                        <a:lnTo>
                          <a:pt x="58634" y="213433"/>
                        </a:lnTo>
                        <a:cubicBezTo>
                          <a:pt x="58582" y="229650"/>
                          <a:pt x="45486" y="242784"/>
                          <a:pt x="29317" y="242836"/>
                        </a:cubicBezTo>
                        <a:close/>
                      </a:path>
                    </a:pathLst>
                  </a:custGeom>
                  <a:grpFill/>
                  <a:ln w="94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>
                      <a:latin typeface="Arial" panose="020B0604020202090204" pitchFamily="34" charset="0"/>
                    </a:endParaRPr>
                  </a:p>
                </p:txBody>
              </p:sp>
              <p:sp>
                <p:nvSpPr>
                  <p:cNvPr id="295" name="Freeform 20"/>
                  <p:cNvSpPr/>
                  <p:nvPr/>
                </p:nvSpPr>
                <p:spPr>
                  <a:xfrm>
                    <a:off x="5657283" y="3074213"/>
                    <a:ext cx="80764" cy="334492"/>
                  </a:xfrm>
                  <a:custGeom>
                    <a:avLst/>
                    <a:gdLst>
                      <a:gd name="connsiteX0" fmla="*/ 29317 w 58633"/>
                      <a:gd name="connsiteY0" fmla="*/ 242836 h 242836"/>
                      <a:gd name="connsiteX1" fmla="*/ 29317 w 58633"/>
                      <a:gd name="connsiteY1" fmla="*/ 242836 h 242836"/>
                      <a:gd name="connsiteX2" fmla="*/ 0 w 58633"/>
                      <a:gd name="connsiteY2" fmla="*/ 213433 h 242836"/>
                      <a:gd name="connsiteX3" fmla="*/ 0 w 58633"/>
                      <a:gd name="connsiteY3" fmla="*/ 29403 h 242836"/>
                      <a:gd name="connsiteX4" fmla="*/ 29317 w 58633"/>
                      <a:gd name="connsiteY4" fmla="*/ 0 h 242836"/>
                      <a:gd name="connsiteX5" fmla="*/ 29317 w 58633"/>
                      <a:gd name="connsiteY5" fmla="*/ 0 h 242836"/>
                      <a:gd name="connsiteX6" fmla="*/ 58634 w 58633"/>
                      <a:gd name="connsiteY6" fmla="*/ 29403 h 242836"/>
                      <a:gd name="connsiteX7" fmla="*/ 58634 w 58633"/>
                      <a:gd name="connsiteY7" fmla="*/ 213433 h 242836"/>
                      <a:gd name="connsiteX8" fmla="*/ 29317 w 58633"/>
                      <a:gd name="connsiteY8" fmla="*/ 242836 h 2428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8633" h="242836">
                        <a:moveTo>
                          <a:pt x="29317" y="242836"/>
                        </a:moveTo>
                        <a:lnTo>
                          <a:pt x="29317" y="242836"/>
                        </a:lnTo>
                        <a:cubicBezTo>
                          <a:pt x="13147" y="242784"/>
                          <a:pt x="52" y="229650"/>
                          <a:pt x="0" y="213433"/>
                        </a:cubicBezTo>
                        <a:lnTo>
                          <a:pt x="0" y="29403"/>
                        </a:lnTo>
                        <a:cubicBezTo>
                          <a:pt x="52" y="13186"/>
                          <a:pt x="13147" y="52"/>
                          <a:pt x="29317" y="0"/>
                        </a:cubicBezTo>
                        <a:lnTo>
                          <a:pt x="29317" y="0"/>
                        </a:lnTo>
                        <a:cubicBezTo>
                          <a:pt x="45486" y="52"/>
                          <a:pt x="58582" y="13186"/>
                          <a:pt x="58634" y="29403"/>
                        </a:cubicBezTo>
                        <a:lnTo>
                          <a:pt x="58634" y="213433"/>
                        </a:lnTo>
                        <a:cubicBezTo>
                          <a:pt x="58582" y="229650"/>
                          <a:pt x="45486" y="242784"/>
                          <a:pt x="29317" y="242836"/>
                        </a:cubicBezTo>
                        <a:close/>
                      </a:path>
                    </a:pathLst>
                  </a:custGeom>
                  <a:grpFill/>
                  <a:ln w="94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>
                      <a:latin typeface="Arial" panose="020B0604020202090204" pitchFamily="34" charset="0"/>
                    </a:endParaRPr>
                  </a:p>
                </p:txBody>
              </p:sp>
              <p:sp>
                <p:nvSpPr>
                  <p:cNvPr id="296" name="Freeform 21"/>
                  <p:cNvSpPr/>
                  <p:nvPr/>
                </p:nvSpPr>
                <p:spPr>
                  <a:xfrm>
                    <a:off x="5665778" y="2355420"/>
                    <a:ext cx="63774" cy="191624"/>
                  </a:xfrm>
                  <a:custGeom>
                    <a:avLst/>
                    <a:gdLst>
                      <a:gd name="connsiteX0" fmla="*/ 23150 w 46299"/>
                      <a:gd name="connsiteY0" fmla="*/ 139117 h 139116"/>
                      <a:gd name="connsiteX1" fmla="*/ 23150 w 46299"/>
                      <a:gd name="connsiteY1" fmla="*/ 139117 h 139116"/>
                      <a:gd name="connsiteX2" fmla="*/ 0 w 46299"/>
                      <a:gd name="connsiteY2" fmla="*/ 116089 h 139116"/>
                      <a:gd name="connsiteX3" fmla="*/ 0 w 46299"/>
                      <a:gd name="connsiteY3" fmla="*/ 23123 h 139116"/>
                      <a:gd name="connsiteX4" fmla="*/ 23150 w 46299"/>
                      <a:gd name="connsiteY4" fmla="*/ 0 h 139116"/>
                      <a:gd name="connsiteX5" fmla="*/ 23150 w 46299"/>
                      <a:gd name="connsiteY5" fmla="*/ 0 h 139116"/>
                      <a:gd name="connsiteX6" fmla="*/ 46300 w 46299"/>
                      <a:gd name="connsiteY6" fmla="*/ 23123 h 139116"/>
                      <a:gd name="connsiteX7" fmla="*/ 46300 w 46299"/>
                      <a:gd name="connsiteY7" fmla="*/ 116089 h 139116"/>
                      <a:gd name="connsiteX8" fmla="*/ 23150 w 46299"/>
                      <a:gd name="connsiteY8" fmla="*/ 139117 h 1391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299" h="139116">
                        <a:moveTo>
                          <a:pt x="23150" y="139117"/>
                        </a:moveTo>
                        <a:lnTo>
                          <a:pt x="23150" y="139117"/>
                        </a:lnTo>
                        <a:cubicBezTo>
                          <a:pt x="10438" y="139117"/>
                          <a:pt x="104" y="128838"/>
                          <a:pt x="0" y="116089"/>
                        </a:cubicBezTo>
                        <a:lnTo>
                          <a:pt x="0" y="23123"/>
                        </a:lnTo>
                        <a:cubicBezTo>
                          <a:pt x="52" y="10337"/>
                          <a:pt x="10402" y="0"/>
                          <a:pt x="23150" y="0"/>
                        </a:cubicBezTo>
                        <a:lnTo>
                          <a:pt x="23150" y="0"/>
                        </a:lnTo>
                        <a:cubicBezTo>
                          <a:pt x="35898" y="0"/>
                          <a:pt x="46247" y="10337"/>
                          <a:pt x="46300" y="23123"/>
                        </a:cubicBezTo>
                        <a:lnTo>
                          <a:pt x="46300" y="116089"/>
                        </a:lnTo>
                        <a:cubicBezTo>
                          <a:pt x="46196" y="128838"/>
                          <a:pt x="35861" y="139117"/>
                          <a:pt x="23150" y="139117"/>
                        </a:cubicBezTo>
                        <a:close/>
                      </a:path>
                    </a:pathLst>
                  </a:custGeom>
                  <a:grpFill/>
                  <a:ln w="94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>
                      <a:latin typeface="Arial" panose="020B0604020202090204" pitchFamily="34" charset="0"/>
                    </a:endParaRPr>
                  </a:p>
                </p:txBody>
              </p:sp>
            </p:grpSp>
            <p:pic>
              <p:nvPicPr>
                <p:cNvPr id="297" name="图片占位符 3" descr="2.2.1.11视频竖屏播放-暂停备份 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9215" y="2994"/>
                  <a:ext cx="3019" cy="6537"/>
                </a:xfrm>
                <a:prstGeom prst="roundRect">
                  <a:avLst>
                    <a:gd name="adj" fmla="val 7653"/>
                  </a:avLst>
                </a:prstGeom>
                <a:noFill/>
                <a:ln>
                  <a:noFill/>
                </a:ln>
                <a:effectLst/>
              </p:spPr>
            </p:pic>
          </p:grpSp>
          <p:sp>
            <p:nvSpPr>
              <p:cNvPr id="298" name="矩形 297"/>
              <p:cNvSpPr/>
              <p:nvPr/>
            </p:nvSpPr>
            <p:spPr>
              <a:xfrm>
                <a:off x="8655" y="1860"/>
                <a:ext cx="3626" cy="54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zh-CN" altLang="en-US" sz="1600" dirty="0">
                    <a:solidFill>
                      <a:srgbClr val="004EA2"/>
                    </a:solidFill>
                    <a:latin typeface="Microsoft YaHei" panose="020B0503020204020204" pitchFamily="34" charset="-122"/>
                    <a:ea typeface="Microsoft YaHei" panose="020B0503020204020204" pitchFamily="34" charset="-122"/>
                    <a:sym typeface="+mn-ea"/>
                  </a:rPr>
                  <a:t>PDF / office</a:t>
                </a:r>
              </a:p>
            </p:txBody>
          </p:sp>
        </p:grpSp>
        <p:grpSp>
          <p:nvGrpSpPr>
            <p:cNvPr id="304" name="组合 303"/>
            <p:cNvGrpSpPr/>
            <p:nvPr/>
          </p:nvGrpSpPr>
          <p:grpSpPr>
            <a:xfrm>
              <a:off x="2844" y="2684"/>
              <a:ext cx="3394" cy="6487"/>
              <a:chOff x="11927" y="2332"/>
              <a:chExt cx="3394" cy="6487"/>
            </a:xfrm>
          </p:grpSpPr>
          <p:grpSp>
            <p:nvGrpSpPr>
              <p:cNvPr id="305" name="组合 304"/>
              <p:cNvGrpSpPr/>
              <p:nvPr/>
            </p:nvGrpSpPr>
            <p:grpSpPr>
              <a:xfrm>
                <a:off x="11927" y="2835"/>
                <a:ext cx="3113" cy="5984"/>
                <a:chOff x="11927" y="2835"/>
                <a:chExt cx="3113" cy="5984"/>
              </a:xfrm>
            </p:grpSpPr>
            <p:grpSp>
              <p:nvGrpSpPr>
                <p:cNvPr id="306" name="Group 76"/>
                <p:cNvGrpSpPr/>
                <p:nvPr/>
              </p:nvGrpSpPr>
              <p:grpSpPr>
                <a:xfrm>
                  <a:off x="11927" y="2835"/>
                  <a:ext cx="3113" cy="5984"/>
                  <a:chOff x="5657283" y="1781330"/>
                  <a:chExt cx="2227818" cy="4390871"/>
                </a:xfrm>
                <a:solidFill>
                  <a:schemeClr val="bg1"/>
                </a:solidFill>
              </p:grpSpPr>
              <p:grpSp>
                <p:nvGrpSpPr>
                  <p:cNvPr id="307" name="Group 77"/>
                  <p:cNvGrpSpPr/>
                  <p:nvPr/>
                </p:nvGrpSpPr>
                <p:grpSpPr>
                  <a:xfrm>
                    <a:off x="5697665" y="1781330"/>
                    <a:ext cx="2149144" cy="4390871"/>
                    <a:chOff x="5868863" y="1781330"/>
                    <a:chExt cx="2149144" cy="4390871"/>
                  </a:xfrm>
                  <a:grpFill/>
                </p:grpSpPr>
                <p:sp>
                  <p:nvSpPr>
                    <p:cNvPr id="308" name="Freeform 16"/>
                    <p:cNvSpPr/>
                    <p:nvPr/>
                  </p:nvSpPr>
                  <p:spPr>
                    <a:xfrm>
                      <a:off x="5868863" y="1781330"/>
                      <a:ext cx="2149144" cy="4390871"/>
                    </a:xfrm>
                    <a:custGeom>
                      <a:avLst/>
                      <a:gdLst>
                        <a:gd name="connsiteX0" fmla="*/ 238425 w 1560243"/>
                        <a:gd name="connsiteY0" fmla="*/ 0 h 3187700"/>
                        <a:gd name="connsiteX1" fmla="*/ 1321819 w 1560243"/>
                        <a:gd name="connsiteY1" fmla="*/ 0 h 3187700"/>
                        <a:gd name="connsiteX2" fmla="*/ 1560244 w 1560243"/>
                        <a:gd name="connsiteY2" fmla="*/ 239125 h 3187700"/>
                        <a:gd name="connsiteX3" fmla="*/ 1560244 w 1560243"/>
                        <a:gd name="connsiteY3" fmla="*/ 2948480 h 3187700"/>
                        <a:gd name="connsiteX4" fmla="*/ 1321914 w 1560243"/>
                        <a:gd name="connsiteY4" fmla="*/ 3187700 h 3187700"/>
                        <a:gd name="connsiteX5" fmla="*/ 1321819 w 1560243"/>
                        <a:gd name="connsiteY5" fmla="*/ 3187700 h 3187700"/>
                        <a:gd name="connsiteX6" fmla="*/ 238425 w 1560243"/>
                        <a:gd name="connsiteY6" fmla="*/ 3187700 h 3187700"/>
                        <a:gd name="connsiteX7" fmla="*/ 0 w 1560243"/>
                        <a:gd name="connsiteY7" fmla="*/ 2948480 h 3187700"/>
                        <a:gd name="connsiteX8" fmla="*/ 0 w 1560243"/>
                        <a:gd name="connsiteY8" fmla="*/ 239220 h 3187700"/>
                        <a:gd name="connsiteX9" fmla="*/ 238425 w 1560243"/>
                        <a:gd name="connsiteY9" fmla="*/ 0 h 31877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560243" h="3187700">
                          <a:moveTo>
                            <a:pt x="238425" y="0"/>
                          </a:moveTo>
                          <a:lnTo>
                            <a:pt x="1321819" y="0"/>
                          </a:lnTo>
                          <a:cubicBezTo>
                            <a:pt x="1453497" y="0"/>
                            <a:pt x="1560244" y="107060"/>
                            <a:pt x="1560244" y="239125"/>
                          </a:cubicBezTo>
                          <a:lnTo>
                            <a:pt x="1560244" y="2948480"/>
                          </a:lnTo>
                          <a:cubicBezTo>
                            <a:pt x="1560296" y="3080545"/>
                            <a:pt x="1453592" y="3187647"/>
                            <a:pt x="1321914" y="3187700"/>
                          </a:cubicBezTo>
                          <a:cubicBezTo>
                            <a:pt x="1321882" y="3187700"/>
                            <a:pt x="1321851" y="3187700"/>
                            <a:pt x="1321819" y="3187700"/>
                          </a:cubicBezTo>
                          <a:lnTo>
                            <a:pt x="238425" y="3187700"/>
                          </a:lnTo>
                          <a:cubicBezTo>
                            <a:pt x="106731" y="3187648"/>
                            <a:pt x="0" y="3080560"/>
                            <a:pt x="0" y="2948480"/>
                          </a:cubicBezTo>
                          <a:lnTo>
                            <a:pt x="0" y="239220"/>
                          </a:lnTo>
                          <a:cubicBezTo>
                            <a:pt x="0" y="107140"/>
                            <a:pt x="106731" y="53"/>
                            <a:pt x="238425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>
                      <a:outerShdw blurRad="571500" dist="393700" dir="2700000" sx="96000" sy="96000" algn="br" rotWithShape="0">
                        <a:schemeClr val="tx1">
                          <a:lumMod val="95000"/>
                          <a:lumOff val="5000"/>
                          <a:alpha val="14000"/>
                        </a:scheme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309" name="Freeform 16"/>
                    <p:cNvSpPr/>
                    <p:nvPr/>
                  </p:nvSpPr>
                  <p:spPr>
                    <a:xfrm>
                      <a:off x="5868863" y="1781330"/>
                      <a:ext cx="2149144" cy="4390871"/>
                    </a:xfrm>
                    <a:custGeom>
                      <a:avLst/>
                      <a:gdLst>
                        <a:gd name="connsiteX0" fmla="*/ 238425 w 1560243"/>
                        <a:gd name="connsiteY0" fmla="*/ 0 h 3187700"/>
                        <a:gd name="connsiteX1" fmla="*/ 1321819 w 1560243"/>
                        <a:gd name="connsiteY1" fmla="*/ 0 h 3187700"/>
                        <a:gd name="connsiteX2" fmla="*/ 1560244 w 1560243"/>
                        <a:gd name="connsiteY2" fmla="*/ 239125 h 3187700"/>
                        <a:gd name="connsiteX3" fmla="*/ 1560244 w 1560243"/>
                        <a:gd name="connsiteY3" fmla="*/ 2948480 h 3187700"/>
                        <a:gd name="connsiteX4" fmla="*/ 1321914 w 1560243"/>
                        <a:gd name="connsiteY4" fmla="*/ 3187700 h 3187700"/>
                        <a:gd name="connsiteX5" fmla="*/ 1321819 w 1560243"/>
                        <a:gd name="connsiteY5" fmla="*/ 3187700 h 3187700"/>
                        <a:gd name="connsiteX6" fmla="*/ 238425 w 1560243"/>
                        <a:gd name="connsiteY6" fmla="*/ 3187700 h 3187700"/>
                        <a:gd name="connsiteX7" fmla="*/ 0 w 1560243"/>
                        <a:gd name="connsiteY7" fmla="*/ 2948480 h 3187700"/>
                        <a:gd name="connsiteX8" fmla="*/ 0 w 1560243"/>
                        <a:gd name="connsiteY8" fmla="*/ 239220 h 3187700"/>
                        <a:gd name="connsiteX9" fmla="*/ 238425 w 1560243"/>
                        <a:gd name="connsiteY9" fmla="*/ 0 h 31877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560243" h="3187700">
                          <a:moveTo>
                            <a:pt x="238425" y="0"/>
                          </a:moveTo>
                          <a:lnTo>
                            <a:pt x="1321819" y="0"/>
                          </a:lnTo>
                          <a:cubicBezTo>
                            <a:pt x="1453497" y="0"/>
                            <a:pt x="1560244" y="107060"/>
                            <a:pt x="1560244" y="239125"/>
                          </a:cubicBezTo>
                          <a:lnTo>
                            <a:pt x="1560244" y="2948480"/>
                          </a:lnTo>
                          <a:cubicBezTo>
                            <a:pt x="1560296" y="3080545"/>
                            <a:pt x="1453592" y="3187647"/>
                            <a:pt x="1321914" y="3187700"/>
                          </a:cubicBezTo>
                          <a:cubicBezTo>
                            <a:pt x="1321882" y="3187700"/>
                            <a:pt x="1321851" y="3187700"/>
                            <a:pt x="1321819" y="3187700"/>
                          </a:cubicBezTo>
                          <a:lnTo>
                            <a:pt x="238425" y="3187700"/>
                          </a:lnTo>
                          <a:cubicBezTo>
                            <a:pt x="106731" y="3187648"/>
                            <a:pt x="0" y="3080560"/>
                            <a:pt x="0" y="2948480"/>
                          </a:cubicBezTo>
                          <a:lnTo>
                            <a:pt x="0" y="239220"/>
                          </a:lnTo>
                          <a:cubicBezTo>
                            <a:pt x="0" y="107140"/>
                            <a:pt x="106731" y="53"/>
                            <a:pt x="23842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alpha val="10000"/>
                      </a:schemeClr>
                    </a:solidFill>
                    <a:ln>
                      <a:noFill/>
                    </a:ln>
                    <a:effectLst>
                      <a:outerShdw blurRad="254000" dist="228600" dir="13500000" sx="98000" sy="98000" algn="br" rotWithShape="0">
                        <a:schemeClr val="bg1">
                          <a:alpha val="50000"/>
                        </a:scheme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solidFill>
                          <a:schemeClr val="lt1"/>
                        </a:solidFill>
                      </a:endParaRPr>
                    </a:p>
                  </p:txBody>
                </p:sp>
              </p:grpSp>
              <p:sp>
                <p:nvSpPr>
                  <p:cNvPr id="310" name="Freeform 18"/>
                  <p:cNvSpPr/>
                  <p:nvPr/>
                </p:nvSpPr>
                <p:spPr>
                  <a:xfrm>
                    <a:off x="7825640" y="2795294"/>
                    <a:ext cx="59461" cy="509078"/>
                  </a:xfrm>
                  <a:custGeom>
                    <a:avLst/>
                    <a:gdLst>
                      <a:gd name="connsiteX0" fmla="*/ 21632 w 43168"/>
                      <a:gd name="connsiteY0" fmla="*/ 369583 h 369582"/>
                      <a:gd name="connsiteX1" fmla="*/ 21632 w 43168"/>
                      <a:gd name="connsiteY1" fmla="*/ 369583 h 369582"/>
                      <a:gd name="connsiteX2" fmla="*/ 0 w 43168"/>
                      <a:gd name="connsiteY2" fmla="*/ 347887 h 369582"/>
                      <a:gd name="connsiteX3" fmla="*/ 0 w 43168"/>
                      <a:gd name="connsiteY3" fmla="*/ 21600 h 369582"/>
                      <a:gd name="connsiteX4" fmla="*/ 21632 w 43168"/>
                      <a:gd name="connsiteY4" fmla="*/ 0 h 369582"/>
                      <a:gd name="connsiteX5" fmla="*/ 21632 w 43168"/>
                      <a:gd name="connsiteY5" fmla="*/ 0 h 369582"/>
                      <a:gd name="connsiteX6" fmla="*/ 43169 w 43168"/>
                      <a:gd name="connsiteY6" fmla="*/ 21600 h 369582"/>
                      <a:gd name="connsiteX7" fmla="*/ 43169 w 43168"/>
                      <a:gd name="connsiteY7" fmla="*/ 347887 h 369582"/>
                      <a:gd name="connsiteX8" fmla="*/ 21632 w 43168"/>
                      <a:gd name="connsiteY8" fmla="*/ 369583 h 3695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3168" h="369582">
                        <a:moveTo>
                          <a:pt x="21632" y="369583"/>
                        </a:moveTo>
                        <a:lnTo>
                          <a:pt x="21632" y="369583"/>
                        </a:lnTo>
                        <a:cubicBezTo>
                          <a:pt x="9707" y="369531"/>
                          <a:pt x="52" y="359848"/>
                          <a:pt x="0" y="347887"/>
                        </a:cubicBezTo>
                        <a:lnTo>
                          <a:pt x="0" y="21600"/>
                        </a:lnTo>
                        <a:cubicBezTo>
                          <a:pt x="52" y="9655"/>
                          <a:pt x="9722" y="0"/>
                          <a:pt x="21632" y="0"/>
                        </a:cubicBezTo>
                        <a:lnTo>
                          <a:pt x="21632" y="0"/>
                        </a:lnTo>
                        <a:cubicBezTo>
                          <a:pt x="33526" y="0"/>
                          <a:pt x="43169" y="9671"/>
                          <a:pt x="43169" y="21600"/>
                        </a:cubicBezTo>
                        <a:lnTo>
                          <a:pt x="43169" y="347887"/>
                        </a:lnTo>
                        <a:cubicBezTo>
                          <a:pt x="43169" y="359832"/>
                          <a:pt x="33542" y="369531"/>
                          <a:pt x="21632" y="369583"/>
                        </a:cubicBezTo>
                        <a:close/>
                      </a:path>
                    </a:pathLst>
                  </a:custGeom>
                  <a:grpFill/>
                  <a:ln w="94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>
                      <a:latin typeface="Arial" panose="020B0604020202090204" pitchFamily="34" charset="0"/>
                    </a:endParaRPr>
                  </a:p>
                </p:txBody>
              </p:sp>
              <p:sp>
                <p:nvSpPr>
                  <p:cNvPr id="311" name="Freeform 19"/>
                  <p:cNvSpPr/>
                  <p:nvPr/>
                </p:nvSpPr>
                <p:spPr>
                  <a:xfrm>
                    <a:off x="5659375" y="2675889"/>
                    <a:ext cx="80764" cy="334492"/>
                  </a:xfrm>
                  <a:custGeom>
                    <a:avLst/>
                    <a:gdLst>
                      <a:gd name="connsiteX0" fmla="*/ 29317 w 58633"/>
                      <a:gd name="connsiteY0" fmla="*/ 242836 h 242836"/>
                      <a:gd name="connsiteX1" fmla="*/ 29317 w 58633"/>
                      <a:gd name="connsiteY1" fmla="*/ 242836 h 242836"/>
                      <a:gd name="connsiteX2" fmla="*/ 0 w 58633"/>
                      <a:gd name="connsiteY2" fmla="*/ 213433 h 242836"/>
                      <a:gd name="connsiteX3" fmla="*/ 0 w 58633"/>
                      <a:gd name="connsiteY3" fmla="*/ 29403 h 242836"/>
                      <a:gd name="connsiteX4" fmla="*/ 29317 w 58633"/>
                      <a:gd name="connsiteY4" fmla="*/ 0 h 242836"/>
                      <a:gd name="connsiteX5" fmla="*/ 29317 w 58633"/>
                      <a:gd name="connsiteY5" fmla="*/ 0 h 242836"/>
                      <a:gd name="connsiteX6" fmla="*/ 58634 w 58633"/>
                      <a:gd name="connsiteY6" fmla="*/ 29403 h 242836"/>
                      <a:gd name="connsiteX7" fmla="*/ 58634 w 58633"/>
                      <a:gd name="connsiteY7" fmla="*/ 213433 h 242836"/>
                      <a:gd name="connsiteX8" fmla="*/ 29317 w 58633"/>
                      <a:gd name="connsiteY8" fmla="*/ 242836 h 2428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8633" h="242836">
                        <a:moveTo>
                          <a:pt x="29317" y="242836"/>
                        </a:moveTo>
                        <a:lnTo>
                          <a:pt x="29317" y="242836"/>
                        </a:lnTo>
                        <a:cubicBezTo>
                          <a:pt x="13147" y="242784"/>
                          <a:pt x="52" y="229650"/>
                          <a:pt x="0" y="213433"/>
                        </a:cubicBezTo>
                        <a:lnTo>
                          <a:pt x="0" y="29403"/>
                        </a:lnTo>
                        <a:cubicBezTo>
                          <a:pt x="52" y="13186"/>
                          <a:pt x="13147" y="52"/>
                          <a:pt x="29317" y="0"/>
                        </a:cubicBezTo>
                        <a:lnTo>
                          <a:pt x="29317" y="0"/>
                        </a:lnTo>
                        <a:cubicBezTo>
                          <a:pt x="45486" y="52"/>
                          <a:pt x="58582" y="13186"/>
                          <a:pt x="58634" y="29403"/>
                        </a:cubicBezTo>
                        <a:lnTo>
                          <a:pt x="58634" y="213433"/>
                        </a:lnTo>
                        <a:cubicBezTo>
                          <a:pt x="58582" y="229650"/>
                          <a:pt x="45486" y="242784"/>
                          <a:pt x="29317" y="242836"/>
                        </a:cubicBezTo>
                        <a:close/>
                      </a:path>
                    </a:pathLst>
                  </a:custGeom>
                  <a:grpFill/>
                  <a:ln w="94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>
                      <a:latin typeface="Arial" panose="020B0604020202090204" pitchFamily="34" charset="0"/>
                    </a:endParaRPr>
                  </a:p>
                </p:txBody>
              </p:sp>
              <p:sp>
                <p:nvSpPr>
                  <p:cNvPr id="312" name="Freeform 20"/>
                  <p:cNvSpPr/>
                  <p:nvPr/>
                </p:nvSpPr>
                <p:spPr>
                  <a:xfrm>
                    <a:off x="5657283" y="3074213"/>
                    <a:ext cx="80764" cy="334492"/>
                  </a:xfrm>
                  <a:custGeom>
                    <a:avLst/>
                    <a:gdLst>
                      <a:gd name="connsiteX0" fmla="*/ 29317 w 58633"/>
                      <a:gd name="connsiteY0" fmla="*/ 242836 h 242836"/>
                      <a:gd name="connsiteX1" fmla="*/ 29317 w 58633"/>
                      <a:gd name="connsiteY1" fmla="*/ 242836 h 242836"/>
                      <a:gd name="connsiteX2" fmla="*/ 0 w 58633"/>
                      <a:gd name="connsiteY2" fmla="*/ 213433 h 242836"/>
                      <a:gd name="connsiteX3" fmla="*/ 0 w 58633"/>
                      <a:gd name="connsiteY3" fmla="*/ 29403 h 242836"/>
                      <a:gd name="connsiteX4" fmla="*/ 29317 w 58633"/>
                      <a:gd name="connsiteY4" fmla="*/ 0 h 242836"/>
                      <a:gd name="connsiteX5" fmla="*/ 29317 w 58633"/>
                      <a:gd name="connsiteY5" fmla="*/ 0 h 242836"/>
                      <a:gd name="connsiteX6" fmla="*/ 58634 w 58633"/>
                      <a:gd name="connsiteY6" fmla="*/ 29403 h 242836"/>
                      <a:gd name="connsiteX7" fmla="*/ 58634 w 58633"/>
                      <a:gd name="connsiteY7" fmla="*/ 213433 h 242836"/>
                      <a:gd name="connsiteX8" fmla="*/ 29317 w 58633"/>
                      <a:gd name="connsiteY8" fmla="*/ 242836 h 2428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8633" h="242836">
                        <a:moveTo>
                          <a:pt x="29317" y="242836"/>
                        </a:moveTo>
                        <a:lnTo>
                          <a:pt x="29317" y="242836"/>
                        </a:lnTo>
                        <a:cubicBezTo>
                          <a:pt x="13147" y="242784"/>
                          <a:pt x="52" y="229650"/>
                          <a:pt x="0" y="213433"/>
                        </a:cubicBezTo>
                        <a:lnTo>
                          <a:pt x="0" y="29403"/>
                        </a:lnTo>
                        <a:cubicBezTo>
                          <a:pt x="52" y="13186"/>
                          <a:pt x="13147" y="52"/>
                          <a:pt x="29317" y="0"/>
                        </a:cubicBezTo>
                        <a:lnTo>
                          <a:pt x="29317" y="0"/>
                        </a:lnTo>
                        <a:cubicBezTo>
                          <a:pt x="45486" y="52"/>
                          <a:pt x="58582" y="13186"/>
                          <a:pt x="58634" y="29403"/>
                        </a:cubicBezTo>
                        <a:lnTo>
                          <a:pt x="58634" y="213433"/>
                        </a:lnTo>
                        <a:cubicBezTo>
                          <a:pt x="58582" y="229650"/>
                          <a:pt x="45486" y="242784"/>
                          <a:pt x="29317" y="242836"/>
                        </a:cubicBezTo>
                        <a:close/>
                      </a:path>
                    </a:pathLst>
                  </a:custGeom>
                  <a:grpFill/>
                  <a:ln w="94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>
                      <a:latin typeface="Arial" panose="020B0604020202090204" pitchFamily="34" charset="0"/>
                    </a:endParaRPr>
                  </a:p>
                </p:txBody>
              </p:sp>
              <p:sp>
                <p:nvSpPr>
                  <p:cNvPr id="313" name="Freeform 21"/>
                  <p:cNvSpPr/>
                  <p:nvPr/>
                </p:nvSpPr>
                <p:spPr>
                  <a:xfrm>
                    <a:off x="5665778" y="2355420"/>
                    <a:ext cx="63774" cy="191624"/>
                  </a:xfrm>
                  <a:custGeom>
                    <a:avLst/>
                    <a:gdLst>
                      <a:gd name="connsiteX0" fmla="*/ 23150 w 46299"/>
                      <a:gd name="connsiteY0" fmla="*/ 139117 h 139116"/>
                      <a:gd name="connsiteX1" fmla="*/ 23150 w 46299"/>
                      <a:gd name="connsiteY1" fmla="*/ 139117 h 139116"/>
                      <a:gd name="connsiteX2" fmla="*/ 0 w 46299"/>
                      <a:gd name="connsiteY2" fmla="*/ 116089 h 139116"/>
                      <a:gd name="connsiteX3" fmla="*/ 0 w 46299"/>
                      <a:gd name="connsiteY3" fmla="*/ 23123 h 139116"/>
                      <a:gd name="connsiteX4" fmla="*/ 23150 w 46299"/>
                      <a:gd name="connsiteY4" fmla="*/ 0 h 139116"/>
                      <a:gd name="connsiteX5" fmla="*/ 23150 w 46299"/>
                      <a:gd name="connsiteY5" fmla="*/ 0 h 139116"/>
                      <a:gd name="connsiteX6" fmla="*/ 46300 w 46299"/>
                      <a:gd name="connsiteY6" fmla="*/ 23123 h 139116"/>
                      <a:gd name="connsiteX7" fmla="*/ 46300 w 46299"/>
                      <a:gd name="connsiteY7" fmla="*/ 116089 h 139116"/>
                      <a:gd name="connsiteX8" fmla="*/ 23150 w 46299"/>
                      <a:gd name="connsiteY8" fmla="*/ 139117 h 1391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299" h="139116">
                        <a:moveTo>
                          <a:pt x="23150" y="139117"/>
                        </a:moveTo>
                        <a:lnTo>
                          <a:pt x="23150" y="139117"/>
                        </a:lnTo>
                        <a:cubicBezTo>
                          <a:pt x="10438" y="139117"/>
                          <a:pt x="104" y="128838"/>
                          <a:pt x="0" y="116089"/>
                        </a:cubicBezTo>
                        <a:lnTo>
                          <a:pt x="0" y="23123"/>
                        </a:lnTo>
                        <a:cubicBezTo>
                          <a:pt x="52" y="10337"/>
                          <a:pt x="10402" y="0"/>
                          <a:pt x="23150" y="0"/>
                        </a:cubicBezTo>
                        <a:lnTo>
                          <a:pt x="23150" y="0"/>
                        </a:lnTo>
                        <a:cubicBezTo>
                          <a:pt x="35898" y="0"/>
                          <a:pt x="46247" y="10337"/>
                          <a:pt x="46300" y="23123"/>
                        </a:cubicBezTo>
                        <a:lnTo>
                          <a:pt x="46300" y="116089"/>
                        </a:lnTo>
                        <a:cubicBezTo>
                          <a:pt x="46196" y="128838"/>
                          <a:pt x="35861" y="139117"/>
                          <a:pt x="23150" y="139117"/>
                        </a:cubicBezTo>
                        <a:close/>
                      </a:path>
                    </a:pathLst>
                  </a:custGeom>
                  <a:grpFill/>
                  <a:ln w="94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>
                      <a:latin typeface="Arial" panose="020B0604020202090204" pitchFamily="34" charset="0"/>
                    </a:endParaRPr>
                  </a:p>
                </p:txBody>
              </p:sp>
            </p:grpSp>
            <p:pic>
              <p:nvPicPr>
                <p:cNvPr id="314" name="图片占位符 3" descr="/Users/ued-macbookair02/Desktop/2.2.1.11视频竖屏播放-暂停备份.png2.2.1.11视频竖屏播放-暂停备份"/>
                <p:cNvPicPr>
                  <a:picLocks noChangeAspect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>
                <a:xfrm>
                  <a:off x="12179" y="3002"/>
                  <a:ext cx="2610" cy="5651"/>
                </a:xfrm>
                <a:prstGeom prst="roundRect">
                  <a:avLst>
                    <a:gd name="adj" fmla="val 7653"/>
                  </a:avLst>
                </a:prstGeom>
                <a:noFill/>
                <a:ln>
                  <a:noFill/>
                </a:ln>
                <a:effectLst/>
              </p:spPr>
            </p:pic>
          </p:grpSp>
          <p:sp>
            <p:nvSpPr>
              <p:cNvPr id="315" name="矩形 314"/>
              <p:cNvSpPr/>
              <p:nvPr/>
            </p:nvSpPr>
            <p:spPr>
              <a:xfrm>
                <a:off x="12048" y="2332"/>
                <a:ext cx="3273" cy="5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rgbClr val="004EA2"/>
                    </a:solidFill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Video</a:t>
                </a:r>
                <a:r>
                  <a:rPr lang="zh-CN" altLang="en-US" sz="1600" dirty="0">
                    <a:solidFill>
                      <a:srgbClr val="004EA2"/>
                    </a:solidFill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 </a:t>
                </a:r>
                <a:r>
                  <a:rPr lang="en-US" altLang="zh-CN" sz="1600" dirty="0">
                    <a:solidFill>
                      <a:srgbClr val="004EA2"/>
                    </a:solidFill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or</a:t>
                </a:r>
                <a:r>
                  <a:rPr lang="zh-CN" altLang="en-US" sz="1600" dirty="0">
                    <a:solidFill>
                      <a:srgbClr val="004EA2"/>
                    </a:solidFill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 </a:t>
                </a:r>
                <a:r>
                  <a:rPr lang="en-US" altLang="zh-CN" sz="1600" dirty="0">
                    <a:solidFill>
                      <a:srgbClr val="004EA2"/>
                    </a:solidFill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pictures</a:t>
                </a:r>
                <a:r>
                  <a:rPr lang="zh-CN" altLang="en-US" sz="1600" dirty="0">
                    <a:solidFill>
                      <a:srgbClr val="004EA2"/>
                    </a:solidFill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 </a:t>
                </a:r>
              </a:p>
            </p:txBody>
          </p:sp>
        </p:grpSp>
        <p:grpSp>
          <p:nvGrpSpPr>
            <p:cNvPr id="316" name="组合 315"/>
            <p:cNvGrpSpPr/>
            <p:nvPr/>
          </p:nvGrpSpPr>
          <p:grpSpPr>
            <a:xfrm>
              <a:off x="14363" y="2623"/>
              <a:ext cx="3113" cy="6534"/>
              <a:chOff x="11927" y="2285"/>
              <a:chExt cx="3113" cy="6534"/>
            </a:xfrm>
          </p:grpSpPr>
          <p:grpSp>
            <p:nvGrpSpPr>
              <p:cNvPr id="318" name="Group 76"/>
              <p:cNvGrpSpPr/>
              <p:nvPr/>
            </p:nvGrpSpPr>
            <p:grpSpPr>
              <a:xfrm>
                <a:off x="11927" y="2835"/>
                <a:ext cx="3113" cy="5984"/>
                <a:chOff x="5657283" y="1781330"/>
                <a:chExt cx="2227818" cy="4390871"/>
              </a:xfrm>
              <a:solidFill>
                <a:schemeClr val="bg1"/>
              </a:solidFill>
            </p:grpSpPr>
            <p:grpSp>
              <p:nvGrpSpPr>
                <p:cNvPr id="319" name="Group 77"/>
                <p:cNvGrpSpPr/>
                <p:nvPr/>
              </p:nvGrpSpPr>
              <p:grpSpPr>
                <a:xfrm>
                  <a:off x="5697665" y="1781330"/>
                  <a:ext cx="2149144" cy="4390871"/>
                  <a:chOff x="5868863" y="1781330"/>
                  <a:chExt cx="2149144" cy="4390871"/>
                </a:xfrm>
                <a:grpFill/>
              </p:grpSpPr>
              <p:sp>
                <p:nvSpPr>
                  <p:cNvPr id="320" name="Freeform 16"/>
                  <p:cNvSpPr/>
                  <p:nvPr/>
                </p:nvSpPr>
                <p:spPr>
                  <a:xfrm>
                    <a:off x="5868863" y="1781330"/>
                    <a:ext cx="2149144" cy="4390871"/>
                  </a:xfrm>
                  <a:custGeom>
                    <a:avLst/>
                    <a:gdLst>
                      <a:gd name="connsiteX0" fmla="*/ 238425 w 1560243"/>
                      <a:gd name="connsiteY0" fmla="*/ 0 h 3187700"/>
                      <a:gd name="connsiteX1" fmla="*/ 1321819 w 1560243"/>
                      <a:gd name="connsiteY1" fmla="*/ 0 h 3187700"/>
                      <a:gd name="connsiteX2" fmla="*/ 1560244 w 1560243"/>
                      <a:gd name="connsiteY2" fmla="*/ 239125 h 3187700"/>
                      <a:gd name="connsiteX3" fmla="*/ 1560244 w 1560243"/>
                      <a:gd name="connsiteY3" fmla="*/ 2948480 h 3187700"/>
                      <a:gd name="connsiteX4" fmla="*/ 1321914 w 1560243"/>
                      <a:gd name="connsiteY4" fmla="*/ 3187700 h 3187700"/>
                      <a:gd name="connsiteX5" fmla="*/ 1321819 w 1560243"/>
                      <a:gd name="connsiteY5" fmla="*/ 3187700 h 3187700"/>
                      <a:gd name="connsiteX6" fmla="*/ 238425 w 1560243"/>
                      <a:gd name="connsiteY6" fmla="*/ 3187700 h 3187700"/>
                      <a:gd name="connsiteX7" fmla="*/ 0 w 1560243"/>
                      <a:gd name="connsiteY7" fmla="*/ 2948480 h 3187700"/>
                      <a:gd name="connsiteX8" fmla="*/ 0 w 1560243"/>
                      <a:gd name="connsiteY8" fmla="*/ 239220 h 3187700"/>
                      <a:gd name="connsiteX9" fmla="*/ 238425 w 1560243"/>
                      <a:gd name="connsiteY9" fmla="*/ 0 h 31877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60243" h="3187700">
                        <a:moveTo>
                          <a:pt x="238425" y="0"/>
                        </a:moveTo>
                        <a:lnTo>
                          <a:pt x="1321819" y="0"/>
                        </a:lnTo>
                        <a:cubicBezTo>
                          <a:pt x="1453497" y="0"/>
                          <a:pt x="1560244" y="107060"/>
                          <a:pt x="1560244" y="239125"/>
                        </a:cubicBezTo>
                        <a:lnTo>
                          <a:pt x="1560244" y="2948480"/>
                        </a:lnTo>
                        <a:cubicBezTo>
                          <a:pt x="1560296" y="3080545"/>
                          <a:pt x="1453592" y="3187647"/>
                          <a:pt x="1321914" y="3187700"/>
                        </a:cubicBezTo>
                        <a:cubicBezTo>
                          <a:pt x="1321882" y="3187700"/>
                          <a:pt x="1321851" y="3187700"/>
                          <a:pt x="1321819" y="3187700"/>
                        </a:cubicBezTo>
                        <a:lnTo>
                          <a:pt x="238425" y="3187700"/>
                        </a:lnTo>
                        <a:cubicBezTo>
                          <a:pt x="106731" y="3187648"/>
                          <a:pt x="0" y="3080560"/>
                          <a:pt x="0" y="2948480"/>
                        </a:cubicBezTo>
                        <a:lnTo>
                          <a:pt x="0" y="239220"/>
                        </a:lnTo>
                        <a:cubicBezTo>
                          <a:pt x="0" y="107140"/>
                          <a:pt x="106731" y="53"/>
                          <a:pt x="23842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>
                    <a:outerShdw blurRad="571500" dist="393700" dir="2700000" sx="96000" sy="96000" algn="br" rotWithShape="0">
                      <a:schemeClr val="tx1">
                        <a:lumMod val="95000"/>
                        <a:lumOff val="5000"/>
                        <a:alpha val="14000"/>
                      </a:scheme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21" name="Freeform 16"/>
                  <p:cNvSpPr/>
                  <p:nvPr/>
                </p:nvSpPr>
                <p:spPr>
                  <a:xfrm>
                    <a:off x="5868863" y="1781330"/>
                    <a:ext cx="2149144" cy="4390871"/>
                  </a:xfrm>
                  <a:custGeom>
                    <a:avLst/>
                    <a:gdLst>
                      <a:gd name="connsiteX0" fmla="*/ 238425 w 1560243"/>
                      <a:gd name="connsiteY0" fmla="*/ 0 h 3187700"/>
                      <a:gd name="connsiteX1" fmla="*/ 1321819 w 1560243"/>
                      <a:gd name="connsiteY1" fmla="*/ 0 h 3187700"/>
                      <a:gd name="connsiteX2" fmla="*/ 1560244 w 1560243"/>
                      <a:gd name="connsiteY2" fmla="*/ 239125 h 3187700"/>
                      <a:gd name="connsiteX3" fmla="*/ 1560244 w 1560243"/>
                      <a:gd name="connsiteY3" fmla="*/ 2948480 h 3187700"/>
                      <a:gd name="connsiteX4" fmla="*/ 1321914 w 1560243"/>
                      <a:gd name="connsiteY4" fmla="*/ 3187700 h 3187700"/>
                      <a:gd name="connsiteX5" fmla="*/ 1321819 w 1560243"/>
                      <a:gd name="connsiteY5" fmla="*/ 3187700 h 3187700"/>
                      <a:gd name="connsiteX6" fmla="*/ 238425 w 1560243"/>
                      <a:gd name="connsiteY6" fmla="*/ 3187700 h 3187700"/>
                      <a:gd name="connsiteX7" fmla="*/ 0 w 1560243"/>
                      <a:gd name="connsiteY7" fmla="*/ 2948480 h 3187700"/>
                      <a:gd name="connsiteX8" fmla="*/ 0 w 1560243"/>
                      <a:gd name="connsiteY8" fmla="*/ 239220 h 3187700"/>
                      <a:gd name="connsiteX9" fmla="*/ 238425 w 1560243"/>
                      <a:gd name="connsiteY9" fmla="*/ 0 h 31877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60243" h="3187700">
                        <a:moveTo>
                          <a:pt x="238425" y="0"/>
                        </a:moveTo>
                        <a:lnTo>
                          <a:pt x="1321819" y="0"/>
                        </a:lnTo>
                        <a:cubicBezTo>
                          <a:pt x="1453497" y="0"/>
                          <a:pt x="1560244" y="107060"/>
                          <a:pt x="1560244" y="239125"/>
                        </a:cubicBezTo>
                        <a:lnTo>
                          <a:pt x="1560244" y="2948480"/>
                        </a:lnTo>
                        <a:cubicBezTo>
                          <a:pt x="1560296" y="3080545"/>
                          <a:pt x="1453592" y="3187647"/>
                          <a:pt x="1321914" y="3187700"/>
                        </a:cubicBezTo>
                        <a:cubicBezTo>
                          <a:pt x="1321882" y="3187700"/>
                          <a:pt x="1321851" y="3187700"/>
                          <a:pt x="1321819" y="3187700"/>
                        </a:cubicBezTo>
                        <a:lnTo>
                          <a:pt x="238425" y="3187700"/>
                        </a:lnTo>
                        <a:cubicBezTo>
                          <a:pt x="106731" y="3187648"/>
                          <a:pt x="0" y="3080560"/>
                          <a:pt x="0" y="2948480"/>
                        </a:cubicBezTo>
                        <a:lnTo>
                          <a:pt x="0" y="239220"/>
                        </a:lnTo>
                        <a:cubicBezTo>
                          <a:pt x="0" y="107140"/>
                          <a:pt x="106731" y="53"/>
                          <a:pt x="238425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10000"/>
                    </a:schemeClr>
                  </a:solidFill>
                  <a:ln>
                    <a:noFill/>
                  </a:ln>
                  <a:effectLst>
                    <a:outerShdw blurRad="254000" dist="228600" dir="13500000" sx="98000" sy="98000" algn="br" rotWithShape="0">
                      <a:schemeClr val="bg1">
                        <a:alpha val="50000"/>
                      </a:scheme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lt1"/>
                      </a:solidFill>
                    </a:endParaRPr>
                  </a:p>
                </p:txBody>
              </p:sp>
            </p:grpSp>
            <p:sp>
              <p:nvSpPr>
                <p:cNvPr id="322" name="Freeform 18"/>
                <p:cNvSpPr/>
                <p:nvPr/>
              </p:nvSpPr>
              <p:spPr>
                <a:xfrm>
                  <a:off x="7825640" y="2795294"/>
                  <a:ext cx="59461" cy="509078"/>
                </a:xfrm>
                <a:custGeom>
                  <a:avLst/>
                  <a:gdLst>
                    <a:gd name="connsiteX0" fmla="*/ 21632 w 43168"/>
                    <a:gd name="connsiteY0" fmla="*/ 369583 h 369582"/>
                    <a:gd name="connsiteX1" fmla="*/ 21632 w 43168"/>
                    <a:gd name="connsiteY1" fmla="*/ 369583 h 369582"/>
                    <a:gd name="connsiteX2" fmla="*/ 0 w 43168"/>
                    <a:gd name="connsiteY2" fmla="*/ 347887 h 369582"/>
                    <a:gd name="connsiteX3" fmla="*/ 0 w 43168"/>
                    <a:gd name="connsiteY3" fmla="*/ 21600 h 369582"/>
                    <a:gd name="connsiteX4" fmla="*/ 21632 w 43168"/>
                    <a:gd name="connsiteY4" fmla="*/ 0 h 369582"/>
                    <a:gd name="connsiteX5" fmla="*/ 21632 w 43168"/>
                    <a:gd name="connsiteY5" fmla="*/ 0 h 369582"/>
                    <a:gd name="connsiteX6" fmla="*/ 43169 w 43168"/>
                    <a:gd name="connsiteY6" fmla="*/ 21600 h 369582"/>
                    <a:gd name="connsiteX7" fmla="*/ 43169 w 43168"/>
                    <a:gd name="connsiteY7" fmla="*/ 347887 h 369582"/>
                    <a:gd name="connsiteX8" fmla="*/ 21632 w 43168"/>
                    <a:gd name="connsiteY8" fmla="*/ 369583 h 369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3168" h="369582">
                      <a:moveTo>
                        <a:pt x="21632" y="369583"/>
                      </a:moveTo>
                      <a:lnTo>
                        <a:pt x="21632" y="369583"/>
                      </a:lnTo>
                      <a:cubicBezTo>
                        <a:pt x="9707" y="369531"/>
                        <a:pt x="52" y="359848"/>
                        <a:pt x="0" y="347887"/>
                      </a:cubicBezTo>
                      <a:lnTo>
                        <a:pt x="0" y="21600"/>
                      </a:lnTo>
                      <a:cubicBezTo>
                        <a:pt x="52" y="9655"/>
                        <a:pt x="9722" y="0"/>
                        <a:pt x="21632" y="0"/>
                      </a:cubicBezTo>
                      <a:lnTo>
                        <a:pt x="21632" y="0"/>
                      </a:lnTo>
                      <a:cubicBezTo>
                        <a:pt x="33526" y="0"/>
                        <a:pt x="43169" y="9671"/>
                        <a:pt x="43169" y="21600"/>
                      </a:cubicBezTo>
                      <a:lnTo>
                        <a:pt x="43169" y="347887"/>
                      </a:lnTo>
                      <a:cubicBezTo>
                        <a:pt x="43169" y="359832"/>
                        <a:pt x="33542" y="369531"/>
                        <a:pt x="21632" y="369583"/>
                      </a:cubicBezTo>
                      <a:close/>
                    </a:path>
                  </a:pathLst>
                </a:custGeom>
                <a:grpFill/>
                <a:ln w="9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>
                    <a:latin typeface="Arial" panose="020B0604020202090204" pitchFamily="34" charset="0"/>
                  </a:endParaRPr>
                </a:p>
              </p:txBody>
            </p:sp>
            <p:sp>
              <p:nvSpPr>
                <p:cNvPr id="323" name="Freeform 19"/>
                <p:cNvSpPr/>
                <p:nvPr/>
              </p:nvSpPr>
              <p:spPr>
                <a:xfrm>
                  <a:off x="5659375" y="2675889"/>
                  <a:ext cx="80764" cy="334492"/>
                </a:xfrm>
                <a:custGeom>
                  <a:avLst/>
                  <a:gdLst>
                    <a:gd name="connsiteX0" fmla="*/ 29317 w 58633"/>
                    <a:gd name="connsiteY0" fmla="*/ 242836 h 242836"/>
                    <a:gd name="connsiteX1" fmla="*/ 29317 w 58633"/>
                    <a:gd name="connsiteY1" fmla="*/ 242836 h 242836"/>
                    <a:gd name="connsiteX2" fmla="*/ 0 w 58633"/>
                    <a:gd name="connsiteY2" fmla="*/ 213433 h 242836"/>
                    <a:gd name="connsiteX3" fmla="*/ 0 w 58633"/>
                    <a:gd name="connsiteY3" fmla="*/ 29403 h 242836"/>
                    <a:gd name="connsiteX4" fmla="*/ 29317 w 58633"/>
                    <a:gd name="connsiteY4" fmla="*/ 0 h 242836"/>
                    <a:gd name="connsiteX5" fmla="*/ 29317 w 58633"/>
                    <a:gd name="connsiteY5" fmla="*/ 0 h 242836"/>
                    <a:gd name="connsiteX6" fmla="*/ 58634 w 58633"/>
                    <a:gd name="connsiteY6" fmla="*/ 29403 h 242836"/>
                    <a:gd name="connsiteX7" fmla="*/ 58634 w 58633"/>
                    <a:gd name="connsiteY7" fmla="*/ 213433 h 242836"/>
                    <a:gd name="connsiteX8" fmla="*/ 29317 w 58633"/>
                    <a:gd name="connsiteY8" fmla="*/ 242836 h 242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8633" h="242836">
                      <a:moveTo>
                        <a:pt x="29317" y="242836"/>
                      </a:moveTo>
                      <a:lnTo>
                        <a:pt x="29317" y="242836"/>
                      </a:lnTo>
                      <a:cubicBezTo>
                        <a:pt x="13147" y="242784"/>
                        <a:pt x="52" y="229650"/>
                        <a:pt x="0" y="213433"/>
                      </a:cubicBezTo>
                      <a:lnTo>
                        <a:pt x="0" y="29403"/>
                      </a:lnTo>
                      <a:cubicBezTo>
                        <a:pt x="52" y="13186"/>
                        <a:pt x="13147" y="52"/>
                        <a:pt x="29317" y="0"/>
                      </a:cubicBezTo>
                      <a:lnTo>
                        <a:pt x="29317" y="0"/>
                      </a:lnTo>
                      <a:cubicBezTo>
                        <a:pt x="45486" y="52"/>
                        <a:pt x="58582" y="13186"/>
                        <a:pt x="58634" y="29403"/>
                      </a:cubicBezTo>
                      <a:lnTo>
                        <a:pt x="58634" y="213433"/>
                      </a:lnTo>
                      <a:cubicBezTo>
                        <a:pt x="58582" y="229650"/>
                        <a:pt x="45486" y="242784"/>
                        <a:pt x="29317" y="242836"/>
                      </a:cubicBezTo>
                      <a:close/>
                    </a:path>
                  </a:pathLst>
                </a:custGeom>
                <a:grpFill/>
                <a:ln w="9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>
                    <a:latin typeface="Arial" panose="020B0604020202090204" pitchFamily="34" charset="0"/>
                  </a:endParaRPr>
                </a:p>
              </p:txBody>
            </p:sp>
            <p:sp>
              <p:nvSpPr>
                <p:cNvPr id="324" name="Freeform 20"/>
                <p:cNvSpPr/>
                <p:nvPr/>
              </p:nvSpPr>
              <p:spPr>
                <a:xfrm>
                  <a:off x="5657283" y="3074213"/>
                  <a:ext cx="80764" cy="334492"/>
                </a:xfrm>
                <a:custGeom>
                  <a:avLst/>
                  <a:gdLst>
                    <a:gd name="connsiteX0" fmla="*/ 29317 w 58633"/>
                    <a:gd name="connsiteY0" fmla="*/ 242836 h 242836"/>
                    <a:gd name="connsiteX1" fmla="*/ 29317 w 58633"/>
                    <a:gd name="connsiteY1" fmla="*/ 242836 h 242836"/>
                    <a:gd name="connsiteX2" fmla="*/ 0 w 58633"/>
                    <a:gd name="connsiteY2" fmla="*/ 213433 h 242836"/>
                    <a:gd name="connsiteX3" fmla="*/ 0 w 58633"/>
                    <a:gd name="connsiteY3" fmla="*/ 29403 h 242836"/>
                    <a:gd name="connsiteX4" fmla="*/ 29317 w 58633"/>
                    <a:gd name="connsiteY4" fmla="*/ 0 h 242836"/>
                    <a:gd name="connsiteX5" fmla="*/ 29317 w 58633"/>
                    <a:gd name="connsiteY5" fmla="*/ 0 h 242836"/>
                    <a:gd name="connsiteX6" fmla="*/ 58634 w 58633"/>
                    <a:gd name="connsiteY6" fmla="*/ 29403 h 242836"/>
                    <a:gd name="connsiteX7" fmla="*/ 58634 w 58633"/>
                    <a:gd name="connsiteY7" fmla="*/ 213433 h 242836"/>
                    <a:gd name="connsiteX8" fmla="*/ 29317 w 58633"/>
                    <a:gd name="connsiteY8" fmla="*/ 242836 h 242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8633" h="242836">
                      <a:moveTo>
                        <a:pt x="29317" y="242836"/>
                      </a:moveTo>
                      <a:lnTo>
                        <a:pt x="29317" y="242836"/>
                      </a:lnTo>
                      <a:cubicBezTo>
                        <a:pt x="13147" y="242784"/>
                        <a:pt x="52" y="229650"/>
                        <a:pt x="0" y="213433"/>
                      </a:cubicBezTo>
                      <a:lnTo>
                        <a:pt x="0" y="29403"/>
                      </a:lnTo>
                      <a:cubicBezTo>
                        <a:pt x="52" y="13186"/>
                        <a:pt x="13147" y="52"/>
                        <a:pt x="29317" y="0"/>
                      </a:cubicBezTo>
                      <a:lnTo>
                        <a:pt x="29317" y="0"/>
                      </a:lnTo>
                      <a:cubicBezTo>
                        <a:pt x="45486" y="52"/>
                        <a:pt x="58582" y="13186"/>
                        <a:pt x="58634" y="29403"/>
                      </a:cubicBezTo>
                      <a:lnTo>
                        <a:pt x="58634" y="213433"/>
                      </a:lnTo>
                      <a:cubicBezTo>
                        <a:pt x="58582" y="229650"/>
                        <a:pt x="45486" y="242784"/>
                        <a:pt x="29317" y="242836"/>
                      </a:cubicBezTo>
                      <a:close/>
                    </a:path>
                  </a:pathLst>
                </a:custGeom>
                <a:grpFill/>
                <a:ln w="9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>
                    <a:latin typeface="Arial" panose="020B0604020202090204" pitchFamily="34" charset="0"/>
                  </a:endParaRPr>
                </a:p>
              </p:txBody>
            </p:sp>
            <p:sp>
              <p:nvSpPr>
                <p:cNvPr id="325" name="Freeform 21"/>
                <p:cNvSpPr/>
                <p:nvPr/>
              </p:nvSpPr>
              <p:spPr>
                <a:xfrm>
                  <a:off x="5665778" y="2355420"/>
                  <a:ext cx="63774" cy="191624"/>
                </a:xfrm>
                <a:custGeom>
                  <a:avLst/>
                  <a:gdLst>
                    <a:gd name="connsiteX0" fmla="*/ 23150 w 46299"/>
                    <a:gd name="connsiteY0" fmla="*/ 139117 h 139116"/>
                    <a:gd name="connsiteX1" fmla="*/ 23150 w 46299"/>
                    <a:gd name="connsiteY1" fmla="*/ 139117 h 139116"/>
                    <a:gd name="connsiteX2" fmla="*/ 0 w 46299"/>
                    <a:gd name="connsiteY2" fmla="*/ 116089 h 139116"/>
                    <a:gd name="connsiteX3" fmla="*/ 0 w 46299"/>
                    <a:gd name="connsiteY3" fmla="*/ 23123 h 139116"/>
                    <a:gd name="connsiteX4" fmla="*/ 23150 w 46299"/>
                    <a:gd name="connsiteY4" fmla="*/ 0 h 139116"/>
                    <a:gd name="connsiteX5" fmla="*/ 23150 w 46299"/>
                    <a:gd name="connsiteY5" fmla="*/ 0 h 139116"/>
                    <a:gd name="connsiteX6" fmla="*/ 46300 w 46299"/>
                    <a:gd name="connsiteY6" fmla="*/ 23123 h 139116"/>
                    <a:gd name="connsiteX7" fmla="*/ 46300 w 46299"/>
                    <a:gd name="connsiteY7" fmla="*/ 116089 h 139116"/>
                    <a:gd name="connsiteX8" fmla="*/ 23150 w 46299"/>
                    <a:gd name="connsiteY8" fmla="*/ 139117 h 139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299" h="139116">
                      <a:moveTo>
                        <a:pt x="23150" y="139117"/>
                      </a:moveTo>
                      <a:lnTo>
                        <a:pt x="23150" y="139117"/>
                      </a:lnTo>
                      <a:cubicBezTo>
                        <a:pt x="10438" y="139117"/>
                        <a:pt x="104" y="128838"/>
                        <a:pt x="0" y="116089"/>
                      </a:cubicBezTo>
                      <a:lnTo>
                        <a:pt x="0" y="23123"/>
                      </a:lnTo>
                      <a:cubicBezTo>
                        <a:pt x="52" y="10337"/>
                        <a:pt x="10402" y="0"/>
                        <a:pt x="23150" y="0"/>
                      </a:cubicBezTo>
                      <a:lnTo>
                        <a:pt x="23150" y="0"/>
                      </a:lnTo>
                      <a:cubicBezTo>
                        <a:pt x="35898" y="0"/>
                        <a:pt x="46247" y="10337"/>
                        <a:pt x="46300" y="23123"/>
                      </a:cubicBezTo>
                      <a:lnTo>
                        <a:pt x="46300" y="116089"/>
                      </a:lnTo>
                      <a:cubicBezTo>
                        <a:pt x="46196" y="128838"/>
                        <a:pt x="35861" y="139117"/>
                        <a:pt x="23150" y="139117"/>
                      </a:cubicBezTo>
                      <a:close/>
                    </a:path>
                  </a:pathLst>
                </a:custGeom>
                <a:grpFill/>
                <a:ln w="9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>
                    <a:latin typeface="Arial" panose="020B0604020202090204" pitchFamily="34" charset="0"/>
                  </a:endParaRPr>
                </a:p>
              </p:txBody>
            </p:sp>
          </p:grpSp>
          <p:sp>
            <p:nvSpPr>
              <p:cNvPr id="327" name="矩形 326"/>
              <p:cNvSpPr/>
              <p:nvPr/>
            </p:nvSpPr>
            <p:spPr>
              <a:xfrm>
                <a:off x="12914" y="2285"/>
                <a:ext cx="1203" cy="54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en-US" altLang="zh-CN" sz="1600">
                    <a:solidFill>
                      <a:srgbClr val="004EA2"/>
                    </a:solidFill>
                    <a:latin typeface="Microsoft YaHei" panose="020B0503020204020204" pitchFamily="34" charset="-122"/>
                    <a:ea typeface="Microsoft YaHei" panose="020B0503020204020204" pitchFamily="34" charset="-122"/>
                    <a:sym typeface="+mn-ea"/>
                  </a:rPr>
                  <a:t>BIM</a:t>
                </a:r>
              </a:p>
            </p:txBody>
          </p:sp>
        </p:grpSp>
      </p:grpSp>
      <p:pic>
        <p:nvPicPr>
          <p:cNvPr id="329" name="图片 328"/>
          <p:cNvPicPr>
            <a:picLocks noChangeAspect="1"/>
          </p:cNvPicPr>
          <p:nvPr/>
        </p:nvPicPr>
        <p:blipFill>
          <a:blip r:embed="rId9"/>
          <a:srcRect l="14884" t="13721" r="21837" b="18326"/>
          <a:stretch>
            <a:fillRect/>
          </a:stretch>
        </p:blipFill>
        <p:spPr>
          <a:xfrm>
            <a:off x="415290" y="4932680"/>
            <a:ext cx="695325" cy="747395"/>
          </a:xfrm>
          <a:prstGeom prst="rect">
            <a:avLst/>
          </a:prstGeom>
        </p:spPr>
      </p:pic>
      <p:pic>
        <p:nvPicPr>
          <p:cNvPr id="3" name="图片占位符 3" descr="/Users/ued-macbookair02/Desktop/111.png111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8882380" y="2116455"/>
            <a:ext cx="1652270" cy="3578225"/>
          </a:xfrm>
          <a:prstGeom prst="roundRect">
            <a:avLst>
              <a:gd name="adj" fmla="val 7653"/>
            </a:avLst>
          </a:prstGeom>
          <a:noFill/>
          <a:ln>
            <a:noFill/>
          </a:ln>
          <a:effectLst/>
        </p:spPr>
      </p:pic>
      <p:pic>
        <p:nvPicPr>
          <p:cNvPr id="5" name="图片 4" descr="/Users/ued-macbookair02/Desktop/3333.png3333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-57478" y="2965653"/>
            <a:ext cx="720090" cy="582930"/>
          </a:xfrm>
          <a:prstGeom prst="rect">
            <a:avLst/>
          </a:prstGeom>
        </p:spPr>
      </p:pic>
      <p:pic>
        <p:nvPicPr>
          <p:cNvPr id="7" name="图片 6" descr="编组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357926" y="3926349"/>
            <a:ext cx="694055" cy="583565"/>
          </a:xfrm>
          <a:prstGeom prst="rect">
            <a:avLst/>
          </a:prstGeom>
        </p:spPr>
      </p:pic>
      <p:pic>
        <p:nvPicPr>
          <p:cNvPr id="331" name="图片 330"/>
          <p:cNvPicPr>
            <a:picLocks noChangeAspect="1"/>
          </p:cNvPicPr>
          <p:nvPr/>
        </p:nvPicPr>
        <p:blipFill>
          <a:blip r:embed="rId13"/>
          <a:srcRect l="12617" t="18758" r="21218" b="19796"/>
          <a:stretch>
            <a:fillRect/>
          </a:stretch>
        </p:blipFill>
        <p:spPr>
          <a:xfrm>
            <a:off x="11128375" y="2169795"/>
            <a:ext cx="628015" cy="58356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2946400" y="617825"/>
            <a:ext cx="6299200" cy="47634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lnSpc>
                <a:spcPct val="110000"/>
              </a:lnSpc>
              <a:buClrTx/>
              <a:buSzTx/>
              <a:buFontTx/>
            </a:pPr>
            <a:r>
              <a:rPr lang="en-US" altLang="zh-CN" sz="2400" b="0" i="0" u="none" strike="noStrike" dirty="0">
                <a:solidFill>
                  <a:schemeClr val="accent2"/>
                </a:solidFill>
                <a:effectLst/>
                <a:latin typeface="Noto Sans SC"/>
              </a:rPr>
              <a:t>Graphical display of key engineering parameters</a:t>
            </a:r>
            <a:endParaRPr lang="zh-CN" altLang="en-US" sz="2400" b="1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4" name="文本框 53"/>
          <p:cNvSpPr txBox="1"/>
          <p:nvPr userDrawn="1"/>
        </p:nvSpPr>
        <p:spPr>
          <a:xfrm>
            <a:off x="314323" y="56515"/>
            <a:ext cx="8200089" cy="4763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黑体" charset="0"/>
                <a:cs typeface="Times New Roman" panose="02020603050405020304" pitchFamily="18" charset="0"/>
                <a:sym typeface="+mn-ea"/>
              </a:rPr>
              <a:t>Application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黑体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黑体" charset="0"/>
                <a:cs typeface="Times New Roman" panose="02020603050405020304" pitchFamily="18" charset="0"/>
                <a:sym typeface="+mn-ea"/>
              </a:rPr>
              <a:t>example: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黑体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黑体" charset="0"/>
                <a:cs typeface="Times New Roman" panose="02020603050405020304" pitchFamily="18" charset="0"/>
                <a:sym typeface="+mn-ea"/>
              </a:rPr>
              <a:t>Engineer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黑体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黑体" charset="0"/>
                <a:cs typeface="Times New Roman" panose="02020603050405020304" pitchFamily="18" charset="0"/>
                <a:sym typeface="+mn-ea"/>
              </a:rPr>
              <a:t>Parameters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黑体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黑体" charset="0"/>
                <a:cs typeface="Times New Roman" panose="02020603050405020304" pitchFamily="18" charset="0"/>
                <a:sym typeface="+mn-ea"/>
              </a:rPr>
              <a:t>management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黑体" charset="0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465365" y="1212254"/>
            <a:ext cx="11007498" cy="5343824"/>
          </a:xfrm>
          <a:prstGeom prst="roundRect">
            <a:avLst>
              <a:gd name="adj" fmla="val 5818"/>
            </a:avLst>
          </a:prstGeom>
          <a:ln w="50800">
            <a:solidFill>
              <a:schemeClr val="accent1">
                <a:alpha val="38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2068614" y="902563"/>
            <a:ext cx="8054772" cy="47025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lnSpc>
                <a:spcPct val="110000"/>
              </a:lnSpc>
              <a:buClrTx/>
              <a:buSzTx/>
              <a:buFontTx/>
            </a:pPr>
            <a:r>
              <a:rPr lang="en-US" altLang="zh-CN" sz="2400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Building</a:t>
            </a:r>
            <a:r>
              <a:rPr lang="zh-CN" altLang="en-US" sz="2400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Information</a:t>
            </a:r>
            <a:r>
              <a:rPr lang="zh-CN" altLang="en-US" sz="2400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Modeling</a:t>
            </a:r>
            <a:r>
              <a:rPr lang="zh-CN" altLang="en-US" sz="2400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BIM) Display</a:t>
            </a:r>
            <a:endParaRPr lang="zh-CN" altLang="en-US" sz="2400" dirty="0">
              <a:solidFill>
                <a:schemeClr val="accent2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71503" y="1953795"/>
            <a:ext cx="406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446733" y="1507092"/>
            <a:ext cx="8336962" cy="4125060"/>
            <a:chOff x="3011903" y="1308625"/>
            <a:chExt cx="9640884" cy="477023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11903" y="1308625"/>
              <a:ext cx="9640884" cy="4770230"/>
            </a:xfrm>
            <a:prstGeom prst="roundRect">
              <a:avLst>
                <a:gd name="adj" fmla="val 4151"/>
              </a:avLst>
            </a:prstGeom>
            <a:ln w="50800">
              <a:solidFill>
                <a:schemeClr val="accent1">
                  <a:alpha val="44000"/>
                </a:schemeClr>
              </a:solidFill>
            </a:ln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4"/>
            <a:srcRect l="17356" t="12168" r="71918" b="71718"/>
            <a:stretch>
              <a:fillRect/>
            </a:stretch>
          </p:blipFill>
          <p:spPr>
            <a:xfrm>
              <a:off x="4549086" y="2777284"/>
              <a:ext cx="980400" cy="67451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866" t="15384" r="1026" b="4878"/>
            <a:stretch>
              <a:fillRect/>
            </a:stretch>
          </p:blipFill>
          <p:spPr>
            <a:xfrm>
              <a:off x="5529486" y="1906444"/>
              <a:ext cx="6993826" cy="403907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A9A14805-01A1-1CAB-C80C-CD296D5DE1B3}"/>
              </a:ext>
            </a:extLst>
          </p:cNvPr>
          <p:cNvSpPr txBox="1"/>
          <p:nvPr/>
        </p:nvSpPr>
        <p:spPr>
          <a:xfrm>
            <a:off x="-452263" y="2162313"/>
            <a:ext cx="3787033" cy="28146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solidFill>
                  <a:srgbClr val="24292F"/>
                </a:solidFill>
              </a:rPr>
              <a:t>M</a:t>
            </a:r>
            <a:r>
              <a:rPr lang="en-US" altLang="zh-CN" sz="2000" b="0" i="0" u="none" strike="noStrike" dirty="0">
                <a:solidFill>
                  <a:srgbClr val="24292F"/>
                </a:solidFill>
                <a:effectLst/>
              </a:rPr>
              <a:t>anagement of parameters and model separation</a:t>
            </a:r>
            <a:endParaRPr lang="en-US" altLang="zh-CN" sz="2000" dirty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b="0" i="0" u="none" strike="noStrike" dirty="0">
                <a:solidFill>
                  <a:srgbClr val="24292F"/>
                </a:solidFill>
                <a:effectLst/>
              </a:rPr>
              <a:t>Consistent management of models and files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solidFill>
                  <a:srgbClr val="24292F"/>
                </a:solidFill>
              </a:rPr>
              <a:t>Automatic location update of components</a:t>
            </a:r>
            <a:endParaRPr kumimoji="1" lang="zh-CN" altLang="en-US" sz="20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941850" y="1658213"/>
            <a:ext cx="9528810" cy="4699000"/>
            <a:chOff x="1828" y="3058"/>
            <a:chExt cx="12587" cy="6547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28" y="3058"/>
              <a:ext cx="12587" cy="6547"/>
            </a:xfrm>
            <a:prstGeom prst="rect">
              <a:avLst/>
            </a:prstGeom>
            <a:effectLst>
              <a:reflection blurRad="6350" stA="30000" endA="300" endPos="6000" dist="50800" dir="5400000" sy="-100000" algn="bl" rotWithShape="0"/>
            </a:effectLst>
          </p:spPr>
        </p:pic>
        <p:pic>
          <p:nvPicPr>
            <p:cNvPr id="13" name="图片 12" descr="/Users/lc/Desktop/ppt图片/02三跑道关键路径.png02三跑道关键路径"/>
            <p:cNvPicPr>
              <a:picLocks noChangeAspect="1"/>
            </p:cNvPicPr>
            <p:nvPr/>
          </p:nvPicPr>
          <p:blipFill>
            <a:blip r:embed="rId4"/>
            <a:srcRect l="-5" t="883" r="5" b="883"/>
            <a:stretch>
              <a:fillRect/>
            </a:stretch>
          </p:blipFill>
          <p:spPr>
            <a:xfrm>
              <a:off x="3311" y="3470"/>
              <a:ext cx="9683" cy="5271"/>
            </a:xfrm>
            <a:prstGeom prst="rect">
              <a:avLst/>
            </a:prstGeom>
          </p:spPr>
        </p:pic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1F5F1CFD-0076-B8E2-88B5-121D435018D7}"/>
              </a:ext>
            </a:extLst>
          </p:cNvPr>
          <p:cNvSpPr txBox="1"/>
          <p:nvPr/>
        </p:nvSpPr>
        <p:spPr>
          <a:xfrm>
            <a:off x="467043" y="637712"/>
            <a:ext cx="11257914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chemeClr val="accent2"/>
                </a:solidFill>
                <a:ea typeface="微软雅黑" panose="020B0503020204020204" charset="-122"/>
              </a:rPr>
              <a:t>The  progress flow management: automatedly created from multiple WBS processes.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chemeClr val="accent2"/>
                </a:solidFill>
                <a:ea typeface="微软雅黑" panose="020B0503020204020204" charset="-122"/>
              </a:rPr>
              <a:t>The critical path can be clearly visible</a:t>
            </a:r>
            <a:endParaRPr lang="zh-CN" altLang="en-US" sz="2400" dirty="0">
              <a:solidFill>
                <a:schemeClr val="accent2"/>
              </a:solidFill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183AEDF3-7C2B-BC6B-4BD4-4805A84984E0}"/>
              </a:ext>
            </a:extLst>
          </p:cNvPr>
          <p:cNvGrpSpPr/>
          <p:nvPr/>
        </p:nvGrpSpPr>
        <p:grpSpPr>
          <a:xfrm>
            <a:off x="9786196" y="4369880"/>
            <a:ext cx="1628850" cy="1144284"/>
            <a:chOff x="8816" y="219"/>
            <a:chExt cx="1675" cy="1756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CBE2EED6-6730-998D-6A42-C277A0A3F21D}"/>
                </a:ext>
              </a:extLst>
            </p:cNvPr>
            <p:cNvSpPr txBox="1"/>
            <p:nvPr/>
          </p:nvSpPr>
          <p:spPr>
            <a:xfrm>
              <a:off x="9168" y="219"/>
              <a:ext cx="1308" cy="48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 algn="l">
                <a:buClrTx/>
                <a:buSzTx/>
                <a:buFontTx/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Complete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5" name="圆角矩形 19">
              <a:extLst>
                <a:ext uri="{FF2B5EF4-FFF2-40B4-BE49-F238E27FC236}">
                  <a16:creationId xmlns:a16="http://schemas.microsoft.com/office/drawing/2014/main" id="{EB6D27F2-E7E0-EF73-020E-AC6D93D9484D}"/>
                </a:ext>
              </a:extLst>
            </p:cNvPr>
            <p:cNvSpPr/>
            <p:nvPr/>
          </p:nvSpPr>
          <p:spPr>
            <a:xfrm>
              <a:off x="8816" y="287"/>
              <a:ext cx="352" cy="352"/>
            </a:xfrm>
            <a:prstGeom prst="roundRect">
              <a:avLst/>
            </a:prstGeom>
            <a:solidFill>
              <a:srgbClr val="52C41A"/>
            </a:solidFill>
            <a:ln w="12700" cap="flat" cmpd="sng">
              <a:noFill/>
              <a:prstDash val="solid"/>
              <a:miter lim="800000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  <p:sp>
          <p:nvSpPr>
            <p:cNvPr id="6" name="圆角矩形 20">
              <a:extLst>
                <a:ext uri="{FF2B5EF4-FFF2-40B4-BE49-F238E27FC236}">
                  <a16:creationId xmlns:a16="http://schemas.microsoft.com/office/drawing/2014/main" id="{7179811F-C689-0FAA-F20C-4BD0A6B3342F}"/>
                </a:ext>
              </a:extLst>
            </p:cNvPr>
            <p:cNvSpPr/>
            <p:nvPr/>
          </p:nvSpPr>
          <p:spPr>
            <a:xfrm>
              <a:off x="8831" y="923"/>
              <a:ext cx="352" cy="352"/>
            </a:xfrm>
            <a:prstGeom prst="roundRect">
              <a:avLst/>
            </a:prstGeom>
            <a:solidFill>
              <a:srgbClr val="2E9BFF"/>
            </a:solidFill>
            <a:ln w="12700" cap="flat" cmpd="sng">
              <a:noFill/>
              <a:prstDash val="solid"/>
              <a:miter lim="800000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  <p:sp>
          <p:nvSpPr>
            <p:cNvPr id="7" name="圆角矩形 21">
              <a:extLst>
                <a:ext uri="{FF2B5EF4-FFF2-40B4-BE49-F238E27FC236}">
                  <a16:creationId xmlns:a16="http://schemas.microsoft.com/office/drawing/2014/main" id="{E18BF115-C7AC-6A5F-77B6-05124DCFDD7A}"/>
                </a:ext>
              </a:extLst>
            </p:cNvPr>
            <p:cNvSpPr/>
            <p:nvPr/>
          </p:nvSpPr>
          <p:spPr>
            <a:xfrm>
              <a:off x="8831" y="1560"/>
              <a:ext cx="352" cy="352"/>
            </a:xfrm>
            <a:prstGeom prst="roundRect">
              <a:avLst/>
            </a:prstGeom>
            <a:solidFill>
              <a:srgbClr val="FAAF1B"/>
            </a:solidFill>
            <a:ln w="12700" cap="flat" cmpd="sng">
              <a:noFill/>
              <a:prstDash val="solid"/>
              <a:miter lim="800000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88E154F6-3246-67E2-B9C2-CEDE1B09B8ED}"/>
                </a:ext>
              </a:extLst>
            </p:cNvPr>
            <p:cNvSpPr txBox="1"/>
            <p:nvPr/>
          </p:nvSpPr>
          <p:spPr>
            <a:xfrm>
              <a:off x="9168" y="855"/>
              <a:ext cx="1308" cy="48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 algn="l">
                <a:buClrTx/>
                <a:buSzTx/>
                <a:buFontTx/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On going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9D350A28-0D69-9EFF-BCBE-68D084FFED99}"/>
                </a:ext>
              </a:extLst>
            </p:cNvPr>
            <p:cNvSpPr txBox="1"/>
            <p:nvPr/>
          </p:nvSpPr>
          <p:spPr>
            <a:xfrm>
              <a:off x="9183" y="1492"/>
              <a:ext cx="1308" cy="48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 algn="l">
                <a:buClrTx/>
                <a:buSzTx/>
                <a:buFontTx/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Will begin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2121448" y="67537"/>
            <a:ext cx="7916416" cy="1036506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en-US" altLang="zh-CN" sz="4800" kern="0" dirty="0">
                <a:latin typeface="Arial Black" panose="020B0A04020102020204" pitchFamily="34" charset="0"/>
              </a:rPr>
              <a:t>Content</a:t>
            </a:r>
            <a:endParaRPr lang="zh-CN" altLang="en-US" sz="4800" kern="0" dirty="0">
              <a:latin typeface="Arial Black" panose="020B0A04020102020204" pitchFamily="34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947304" y="1497182"/>
            <a:ext cx="10578570" cy="4747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Introduction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3200" b="1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Industrial </a:t>
            </a: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preparation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Procurement strategy study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</a:t>
            </a:r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and</a:t>
            </a:r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plan</a:t>
            </a:r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</a:t>
            </a:r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EDR</a:t>
            </a:r>
          </a:p>
        </p:txBody>
      </p:sp>
    </p:spTree>
    <p:extLst>
      <p:ext uri="{BB962C8B-B14F-4D97-AF65-F5344CB8AC3E}">
        <p14:creationId xmlns:p14="http://schemas.microsoft.com/office/powerpoint/2010/main" val="427874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378"/>
    </mc:Choice>
    <mc:Fallback xmlns="">
      <p:transition spd="slow" advTm="57378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3B34EF1-C9E8-705B-E729-4ECE1A7EEF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08849"/>
            <a:ext cx="10972800" cy="1086652"/>
          </a:xfrm>
        </p:spPr>
        <p:txBody>
          <a:bodyPr>
            <a:normAutofit/>
          </a:bodyPr>
          <a:lstStyle/>
          <a:p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Procurement plays a crucial role in the establishment and ongoing operation of large research infrastructure. </a:t>
            </a:r>
            <a:endParaRPr kumimoji="1"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362C4C18-FDB9-5B33-B949-A56EEF899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3. Procurement strategy study</a:t>
            </a:r>
            <a:endParaRPr kumimoji="1" lang="zh-CN" altLang="en-US" dirty="0"/>
          </a:p>
        </p:txBody>
      </p:sp>
      <p:pic>
        <p:nvPicPr>
          <p:cNvPr id="4" name="table">
            <a:extLst>
              <a:ext uri="{FF2B5EF4-FFF2-40B4-BE49-F238E27FC236}">
                <a16:creationId xmlns:a16="http://schemas.microsoft.com/office/drawing/2014/main" id="{E663974C-6B49-F6FD-6769-AFE5F3D84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824377"/>
            <a:ext cx="11582400" cy="4428447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A256D0AE-803C-77A3-B9CC-18BFEF2AFBAC}"/>
              </a:ext>
            </a:extLst>
          </p:cNvPr>
          <p:cNvSpPr/>
          <p:nvPr/>
        </p:nvSpPr>
        <p:spPr>
          <a:xfrm>
            <a:off x="304801" y="4254500"/>
            <a:ext cx="11582400" cy="13263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146694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E3748E4-2982-1DAE-0AF1-AC5E02F24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1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procurement strategy could</a:t>
            </a:r>
            <a:r>
              <a:rPr lang="zh-CN" altLang="en-US" sz="2400" b="1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1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be defined as a long-term plan to acquire the necessary resources and supplies for production.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0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It depends on several factors, including </a:t>
            </a:r>
            <a:r>
              <a:rPr lang="en-US" altLang="zh-CN" sz="2400" b="1" i="0" u="none" strike="noStrike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purchase timeline</a:t>
            </a:r>
            <a:r>
              <a:rPr lang="en-US" altLang="zh-CN" sz="2400" b="0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budget, </a:t>
            </a:r>
            <a:r>
              <a:rPr lang="en-US" altLang="zh-CN" sz="2400" b="1" i="0" u="none" strike="noStrike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risk associated</a:t>
            </a:r>
            <a:r>
              <a:rPr lang="en-US" altLang="zh-CN" sz="2400" b="0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cost of ownership, and so on.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Besides</a:t>
            </a:r>
            <a:r>
              <a:rPr lang="zh-CN" altLang="en-US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policies</a:t>
            </a:r>
            <a:r>
              <a:rPr lang="zh-CN" altLang="en-US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including</a:t>
            </a:r>
            <a:r>
              <a:rPr lang="zh-CN" altLang="en-US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monitor and key indicators</a:t>
            </a:r>
            <a:r>
              <a:rPr lang="zh-CN" altLang="en-US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zh-CN" altLang="en-US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necessary</a:t>
            </a:r>
            <a:r>
              <a:rPr lang="zh-CN" altLang="en-US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endParaRPr lang="en-US" altLang="zh-CN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CN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 KPIs (Key Performance Indicators) to measure the success of operations related to 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costs, processing time, amount of stock</a:t>
            </a:r>
            <a:r>
              <a:rPr lang="en-US" altLang="zh-CN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etc.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CN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these critical indicators, you can know about your perfection, understand the deviations and take corrective steps to overcome them.</a:t>
            </a:r>
          </a:p>
          <a:p>
            <a:endParaRPr lang="en-US" altLang="zh-CN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sz="16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sz="2400" b="0" i="0" u="none" strike="noStrike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7678770C-2E7D-8786-8CD0-2E67F5B5EF6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altLang="zh-CN" i="0" u="none" strike="noStrike" dirty="0">
                <a:solidFill>
                  <a:srgbClr val="33333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What is a Procurement Strategy</a:t>
            </a:r>
            <a:endParaRPr kumimoji="1" lang="zh-CN" alt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9914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B79E11E-FA85-FE52-0F3B-B1C57AB46A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974" y="1180930"/>
            <a:ext cx="10972800" cy="523486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zh-CN" altLang="en-US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purpose, the direct reasons for the implementation of these strategies include: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en-US" altLang="zh-CN" b="0" u="none" strike="noStrike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Making sources available for production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en-US" altLang="zh-CN" b="1" u="none" strike="noStrike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Minimizing the cost of production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en-US" altLang="zh-CN" b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Evaluating the performances and effectiveness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en-US" altLang="zh-CN" b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Maximizing quality of goods produced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en-US" altLang="zh-CN" b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Automating the process through tools and software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en-US" altLang="zh-CN" b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Build connections with the stakeholders associated with the process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en-US" altLang="zh-CN" b="0" u="none" strike="noStrike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Ensuring products are delivered on time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r>
              <a:rPr lang="en-US" altLang="zh-CN" b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Enabling growth mutually</a:t>
            </a:r>
          </a:p>
          <a:p>
            <a:pPr>
              <a:lnSpc>
                <a:spcPct val="150000"/>
              </a:lnSpc>
            </a:pPr>
            <a:endParaRPr kumimoji="1"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FF3C602E-E90C-5BAB-27CD-CBEED631A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solidFill>
                  <a:srgbClr val="33333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Purpose and types of Procurement Strategies</a:t>
            </a:r>
            <a:endParaRPr lang="zh-CN" altLang="en-US" dirty="0">
              <a:solidFill>
                <a:srgbClr val="33333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3352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4327AF5C-2896-AD9F-0174-7236CB69A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zh-CN" altLang="en-US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zh-CN" altLang="en-US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cost reduction, there</a:t>
            </a:r>
            <a:r>
              <a:rPr lang="zh-CN" altLang="en-US" sz="2400" b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zh-CN" altLang="en-US" sz="2400" b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zh-CN" altLang="en-US" sz="2400" b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sz="2400" b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key</a:t>
            </a:r>
            <a:r>
              <a:rPr lang="zh-CN" altLang="en-US" sz="2400" b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points</a:t>
            </a:r>
            <a:r>
              <a:rPr lang="zh-CN" altLang="en-US" sz="2400" b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CN" sz="2400" b="0" u="none" strike="noStrike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Cost Reduction</a:t>
            </a:r>
            <a:r>
              <a:rPr lang="en-US" altLang="zh-CN" b="1" u="none" strike="noStrike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en-US" b="1" u="none" strike="noStrike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involves cost savings in the overall production process </a:t>
            </a:r>
            <a:r>
              <a:rPr lang="en-US" altLang="zh-CN" b="0" i="1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that includes negotiation of terms, administrative and operational expenses, automated tools, and intelligent use of data.</a:t>
            </a:r>
            <a:r>
              <a:rPr lang="zh-CN" altLang="en-US" b="0" i="1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0" i="1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altLang="zh-CN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zh-CN" altLang="en-US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competitive</a:t>
            </a:r>
            <a:r>
              <a:rPr lang="zh-CN" altLang="en-US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  <a:r>
              <a:rPr lang="zh-CN" altLang="en-US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zh-CN" altLang="en-US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zh-CN" altLang="en-US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</a:t>
            </a:r>
            <a:r>
              <a:rPr lang="zh-CN" altLang="en-US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means.</a:t>
            </a:r>
            <a:endParaRPr lang="en-US" altLang="zh-CN" b="0" i="1" u="none" strike="noStrike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Risk and Supply Chain Management</a:t>
            </a:r>
            <a:r>
              <a:rPr lang="zh-CN" altLang="en-US" b="0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b="0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0" i="1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Risks can be both businesses as well as environmental risks. 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Green Purchasing</a:t>
            </a:r>
            <a:r>
              <a:rPr lang="zh-CN" altLang="en-US" b="0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It highlights the use of recycled and purchasing products for a balanced environment.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 Sourcing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Quality Management</a:t>
            </a:r>
          </a:p>
          <a:p>
            <a:pPr marL="0" indent="0">
              <a:lnSpc>
                <a:spcPct val="100000"/>
              </a:lnSpc>
              <a:buNone/>
            </a:pP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FC1F159D-44B6-1B69-ED1F-4E8D77ADF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  <a:r>
              <a:rPr kumimoji="1" lang="zh-CN" alt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kumimoji="1" lang="zh-CN" alt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reduction</a:t>
            </a:r>
            <a:endParaRPr kumimoji="1" lang="zh-CN" alt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1090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153B4A5F-B0BD-FC34-2457-A3DB09A23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712" y="1255594"/>
            <a:ext cx="11086426" cy="4979752"/>
          </a:xfrm>
        </p:spPr>
        <p:txBody>
          <a:bodyPr>
            <a:noAutofit/>
          </a:bodyPr>
          <a:lstStyle/>
          <a:p>
            <a:pPr marL="12700" indent="438150" algn="just"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However</a:t>
            </a:r>
            <a:r>
              <a:rPr lang="en-US" altLang="zh-CN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, many accelerator components are often highly specialized, which would limit the number of available industrial producers. Sourcing</a:t>
            </a:r>
            <a:r>
              <a:rPr lang="zh-CN" alt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</a:t>
            </a:r>
            <a:r>
              <a:rPr lang="en-US" altLang="zh-CN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with</a:t>
            </a:r>
            <a:r>
              <a:rPr lang="zh-CN" alt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</a:t>
            </a:r>
            <a:r>
              <a:rPr lang="en-US" altLang="zh-CN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various</a:t>
            </a:r>
            <a:r>
              <a:rPr lang="zh-CN" alt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</a:t>
            </a:r>
            <a:r>
              <a:rPr lang="en-US" altLang="zh-CN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ways</a:t>
            </a:r>
            <a:r>
              <a:rPr lang="zh-CN" alt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</a:t>
            </a:r>
            <a:r>
              <a:rPr lang="en-US" altLang="zh-CN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will</a:t>
            </a:r>
            <a:r>
              <a:rPr lang="zh-CN" alt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be necessary.</a:t>
            </a:r>
            <a:endParaRPr lang="en-US" altLang="zh-CN" sz="24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12700" indent="438150" algn="just"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One potential solution involves 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breaking down components into more common design sub-components </a:t>
            </a:r>
            <a:r>
              <a:rPr lang="en-US" altLang="zh-CN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to expand the pool of potential vendors. Identifying subcontractors, categorizing these sub-components, and issuing project-level bids can also increase the number of vendors and help reduce costs.</a:t>
            </a:r>
            <a:endParaRPr lang="zh-CN" altLang="zh-CN" sz="24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12700" indent="438150" algn="just"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Organizing industrial gatherings with global presentations and engaging in discussions with project engineers is </a:t>
            </a:r>
            <a:r>
              <a:rPr lang="en-US" altLang="zh-CN" sz="2400" b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another effective approach</a:t>
            </a:r>
            <a:r>
              <a:rPr lang="en-US" altLang="zh-CN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. </a:t>
            </a:r>
          </a:p>
          <a:p>
            <a:pPr marL="12700" indent="438150" algn="just"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The</a:t>
            </a:r>
            <a:r>
              <a:rPr lang="en-US" altLang="zh-CN" sz="24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</a:t>
            </a:r>
            <a:r>
              <a:rPr lang="en-US" altLang="zh-CN" sz="24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transfer of technology and knowledge represents one of the project's most valuable assets.</a:t>
            </a:r>
            <a:endParaRPr lang="zh-CN" altLang="zh-CN" sz="24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kumimoji="1" lang="zh-CN" altLang="en-US" sz="24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1332BAFF-314B-32B9-F66D-C99BC7AED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Sourcing methods</a:t>
            </a:r>
            <a:endParaRPr kumimoji="1" lang="zh-CN" alt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0065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0657D216-E069-2FEE-DA7D-095EC720D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CN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Multiple-dimension</a:t>
            </a:r>
            <a:r>
              <a:rPr kumimoji="1" lang="zh-CN" altLang="en-US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</a:t>
            </a:r>
            <a:r>
              <a:rPr kumimoji="1" lang="zh-CN" altLang="en-US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kumimoji="1" lang="zh-CN" altLang="en-US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procurement</a:t>
            </a:r>
            <a:r>
              <a:rPr kumimoji="1" lang="zh-CN" altLang="en-U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strategy</a:t>
            </a:r>
            <a:endParaRPr kumimoji="1" lang="zh-CN" alt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66FBF1D4-F774-6EA6-5ABD-5616E32CC2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5967"/>
            <a:ext cx="11742182" cy="4326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0430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B2FAB9B-F0A4-7DC1-F3B9-668DA22199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506413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tabLst>
                <a:tab pos="457200" algn="l"/>
              </a:tabLst>
            </a:pPr>
            <a:r>
              <a:rPr lang="en-US" altLang="zh-CN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zh-CN" alt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industrial</a:t>
            </a:r>
            <a:r>
              <a:rPr lang="zh-CN" alt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preparation</a:t>
            </a:r>
            <a:r>
              <a:rPr lang="zh-CN" alt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 been well going on, and the procurement strategy is discussed. </a:t>
            </a:r>
          </a:p>
          <a:p>
            <a:pPr algn="just">
              <a:lnSpc>
                <a:spcPct val="150000"/>
              </a:lnSpc>
              <a:tabLst>
                <a:tab pos="457200" algn="l"/>
              </a:tabLst>
            </a:pPr>
            <a:r>
              <a:rPr lang="en-US" altLang="zh-CN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But many works are still needed in EDR, including:</a:t>
            </a:r>
          </a:p>
          <a:p>
            <a:pPr lvl="1" algn="just">
              <a:lnSpc>
                <a:spcPct val="150000"/>
              </a:lnSpc>
              <a:tabLst>
                <a:tab pos="457200" algn="l"/>
              </a:tabLst>
            </a:pP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Continue involvement of the industry with 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sourcing campaigns</a:t>
            </a: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tabLst>
                <a:tab pos="457200" algn="l"/>
              </a:tabLst>
            </a:pP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Assess and continue improve 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Technology Readiness Levels</a:t>
            </a: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tabLst>
                <a:tab pos="457200" algn="l"/>
              </a:tabLst>
            </a:pP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Improve the application of the software platform 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DeepC</a:t>
            </a:r>
          </a:p>
          <a:p>
            <a:pPr lvl="1" algn="just">
              <a:lnSpc>
                <a:spcPct val="150000"/>
              </a:lnSpc>
              <a:tabLst>
                <a:tab pos="457200" algn="l"/>
              </a:tabLst>
            </a:pP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Well-defined 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industrial production schedule </a:t>
            </a: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cost baselines.</a:t>
            </a:r>
            <a:endParaRPr lang="zh-CN" altLang="zh-CN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tabLst>
                <a:tab pos="457200" algn="l"/>
              </a:tabLst>
            </a:pPr>
            <a:r>
              <a:rPr lang="en-US" altLang="zh-CN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robust industrial </a:t>
            </a:r>
            <a:r>
              <a:rPr lang="en-US" altLang="zh-CN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Product Breakdown Structure </a:t>
            </a:r>
            <a:r>
              <a:rPr lang="en-US" altLang="zh-CN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(PBS).</a:t>
            </a:r>
            <a:endParaRPr lang="zh-CN" altLang="zh-CN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tabLst>
                <a:tab pos="457200" algn="l"/>
              </a:tabLst>
            </a:pPr>
            <a:r>
              <a:rPr lang="en-US" altLang="zh-CN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Rigorous 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procurement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strategy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zh-CN" alt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still</a:t>
            </a:r>
            <a:r>
              <a:rPr lang="zh-CN" alt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needed</a:t>
            </a:r>
            <a:r>
              <a:rPr lang="zh-CN" alt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zh-CN" alt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improved</a:t>
            </a:r>
            <a:r>
              <a:rPr lang="en-US" altLang="zh-CN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3D3196F-D530-E0C0-4631-B4A913A5F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4.</a:t>
            </a:r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</a:t>
            </a:r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and</a:t>
            </a:r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plan</a:t>
            </a:r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</a:t>
            </a:r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EDR</a:t>
            </a:r>
          </a:p>
        </p:txBody>
      </p:sp>
    </p:spTree>
    <p:extLst>
      <p:ext uri="{BB962C8B-B14F-4D97-AF65-F5344CB8AC3E}">
        <p14:creationId xmlns:p14="http://schemas.microsoft.com/office/powerpoint/2010/main" val="677286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52E37A1-9D7D-757A-E2D4-6E6B2AACB3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705100"/>
            <a:ext cx="10972800" cy="2006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en-US" altLang="zh-CN" sz="60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Thanks for your attention!</a:t>
            </a:r>
            <a:endParaRPr kumimoji="1" lang="zh-CN" altLang="en-US" sz="6000" b="1" dirty="0"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1EE1D943-F3F0-B744-E7D6-7228BADC5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45645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1E38FBC7-CFA8-4463-8F89-2B82D85A4E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712" y="1138378"/>
            <a:ext cx="11321340" cy="54808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altLang="zh-CN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CEPC is one of the most advanced future colliders, featuring a large-scale accelerator complex comprising 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altLang="zh-CN" sz="20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A 1.8 km linear accelerator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GB" altLang="zh-CN" sz="20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0B3F87E9-647A-4A7B-B275-A68A5F657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Introduction</a:t>
            </a:r>
            <a:endParaRPr lang="zh-CN" alt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809AF109-C0D5-1003-D1CF-2D478D60E359}"/>
              </a:ext>
            </a:extLst>
          </p:cNvPr>
          <p:cNvSpPr txBox="1">
            <a:spLocks/>
          </p:cNvSpPr>
          <p:nvPr/>
        </p:nvSpPr>
        <p:spPr>
          <a:xfrm>
            <a:off x="666712" y="2729861"/>
            <a:ext cx="11321340" cy="29897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altLang="zh-CN" sz="2400" b="1" dirty="0">
                <a:solidFill>
                  <a:srgbClr val="0070C0"/>
                </a:solidFill>
                <a:ea typeface="MS Mincho" panose="02020609040205080304" pitchFamily="49" charset="-128"/>
              </a:rPr>
              <a:t>This endeavour necessitates large-volume components for various accelerator systems</a:t>
            </a:r>
            <a:r>
              <a:rPr lang="en-US" altLang="zh-CN" sz="2400" b="1" dirty="0">
                <a:solidFill>
                  <a:srgbClr val="0070C0"/>
                </a:solidFill>
                <a:ea typeface="MS Mincho" panose="02020609040205080304" pitchFamily="49" charset="-128"/>
              </a:rPr>
              <a:t>.</a:t>
            </a:r>
            <a:r>
              <a:rPr lang="zh-CN" altLang="en-US" sz="2400" b="1" dirty="0">
                <a:solidFill>
                  <a:srgbClr val="0070C0"/>
                </a:solidFill>
                <a:ea typeface="MS Mincho" panose="02020609040205080304" pitchFamily="49" charset="-128"/>
              </a:rPr>
              <a:t> </a:t>
            </a:r>
            <a:r>
              <a:rPr lang="en-GB" altLang="zh-CN" sz="2400" b="1" dirty="0">
                <a:solidFill>
                  <a:srgbClr val="0070C0"/>
                </a:solidFill>
                <a:ea typeface="MS Mincho" panose="02020609040205080304" pitchFamily="49" charset="-128"/>
              </a:rPr>
              <a:t>For example: 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altLang="zh-CN" sz="2000" dirty="0">
                <a:ea typeface="MS Mincho" panose="02020609040205080304" pitchFamily="49" charset="-128"/>
              </a:rPr>
              <a:t>~37,000 magnets, 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altLang="zh-CN" sz="2000" dirty="0">
                <a:ea typeface="MS Mincho" panose="02020609040205080304" pitchFamily="49" charset="-128"/>
              </a:rPr>
              <a:t>~ 200 km of copper with NEG film, 100 km of aluminium and 6 km of stainless-steel vacuum pipes 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altLang="zh-CN" sz="2000" dirty="0">
                <a:ea typeface="MS Mincho" panose="02020609040205080304" pitchFamily="49" charset="-128"/>
              </a:rPr>
              <a:t>about 192  650 MHz two-cell SRF cavities, and 96 1.3-GHz nine-cell SRF cavities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altLang="zh-CN" sz="2000" dirty="0">
                <a:ea typeface="MS Mincho" panose="02020609040205080304" pitchFamily="49" charset="-128"/>
              </a:rPr>
              <a:t>around 96 high efficient klystrons, to name a few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8FD8CD1-CFD5-F14C-9D9E-249C07C4C95F}"/>
              </a:ext>
            </a:extLst>
          </p:cNvPr>
          <p:cNvSpPr txBox="1"/>
          <p:nvPr/>
        </p:nvSpPr>
        <p:spPr>
          <a:xfrm>
            <a:off x="4138047" y="2231198"/>
            <a:ext cx="6106332" cy="498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altLang="zh-CN" sz="2000" dirty="0">
                <a:latin typeface="Times New Roman" panose="02020603050405020304" pitchFamily="18" charset="0"/>
                <a:ea typeface="MS Mincho" panose="02020609040205080304" pitchFamily="49" charset="-128"/>
              </a:rPr>
              <a:t> T</a:t>
            </a:r>
            <a:r>
              <a:rPr lang="en-GB" altLang="zh-CN" sz="20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wo 100 km circular accelerators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FDACA3E-3A9A-83CD-4869-9A7F9E8C88E6}"/>
              </a:ext>
            </a:extLst>
          </p:cNvPr>
          <p:cNvSpPr txBox="1"/>
          <p:nvPr/>
        </p:nvSpPr>
        <p:spPr>
          <a:xfrm>
            <a:off x="3394129" y="3943474"/>
            <a:ext cx="6106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zh-CN" sz="1800" dirty="0">
                <a:ea typeface="MS Mincho" panose="02020609040205080304" pitchFamily="49" charset="-128"/>
              </a:rPr>
              <a:t>more than 20,000 magnet power supplies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7CC594A-DC15-91EB-CBB8-6566B2A22ACC}"/>
              </a:ext>
            </a:extLst>
          </p:cNvPr>
          <p:cNvSpPr txBox="1"/>
          <p:nvPr/>
        </p:nvSpPr>
        <p:spPr>
          <a:xfrm>
            <a:off x="7404296" y="3856473"/>
            <a:ext cx="4192329" cy="464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altLang="zh-CN" sz="1800" dirty="0">
                <a:ea typeface="MS Mincho" panose="02020609040205080304" pitchFamily="49" charset="-128"/>
              </a:rPr>
              <a:t> over 80,000 mechanical supports 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491C09D-F734-FDBD-8774-362C576E15A9}"/>
              </a:ext>
            </a:extLst>
          </p:cNvPr>
          <p:cNvSpPr txBox="1"/>
          <p:nvPr/>
        </p:nvSpPr>
        <p:spPr>
          <a:xfrm>
            <a:off x="666712" y="5777039"/>
            <a:ext cx="10858576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>
              <a:lnSpc>
                <a:spcPct val="150000"/>
              </a:lnSpc>
              <a:buClr>
                <a:srgbClr val="FFC000"/>
              </a:buClr>
              <a:buSzPct val="80000"/>
              <a:buFont typeface="Wingdings" pitchFamily="2" charset="2"/>
              <a:buChar char="n"/>
            </a:pPr>
            <a:r>
              <a:rPr lang="en-US" altLang="zh-CN" sz="2400" b="1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Industrial preparation and procurement strategy study</a:t>
            </a:r>
            <a:r>
              <a:rPr lang="zh-CN" altLang="en-US" sz="2400" b="1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became</a:t>
            </a:r>
            <a:r>
              <a:rPr lang="zh-CN" altLang="en-US" sz="2400" b="1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important.</a:t>
            </a:r>
            <a:endParaRPr lang="zh-CN" altLang="en-US" sz="2400" b="1" dirty="0">
              <a:solidFill>
                <a:srgbClr val="0070C0"/>
              </a:solidFill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163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4289F91-EF50-4944-8706-A7D684663A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518" y="3659020"/>
            <a:ext cx="11265525" cy="92041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Standard Products - Procurement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Standardized components or products that can be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purchased directly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suppliers. 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3A06F634-80D7-41CA-AB49-6DF8AC15A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Components types and strategies</a:t>
            </a:r>
            <a:endParaRPr lang="zh-CN" alt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024FB48A-29E0-83CD-5C4B-EE8A9FCF6453}"/>
              </a:ext>
            </a:extLst>
          </p:cNvPr>
          <p:cNvSpPr txBox="1">
            <a:spLocks/>
          </p:cNvSpPr>
          <p:nvPr/>
        </p:nvSpPr>
        <p:spPr>
          <a:xfrm>
            <a:off x="561518" y="2433449"/>
            <a:ext cx="11265525" cy="10305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schemeClr val="accent2"/>
                </a:solidFill>
                <a:ea typeface="MS Mincho" panose="02020609040205080304" pitchFamily="49" charset="-128"/>
              </a:rPr>
              <a:t>Non-standard Products-Industrial production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altLang="zh-CN" dirty="0"/>
              <a:t>Custom production based on specific requirements with </a:t>
            </a:r>
            <a:r>
              <a:rPr lang="en-US" altLang="zh-CN"/>
              <a:t>low Technology</a:t>
            </a:r>
            <a:r>
              <a:rPr lang="zh-CN" altLang="en-US"/>
              <a:t> </a:t>
            </a:r>
            <a:r>
              <a:rPr lang="en-US" altLang="zh-CN" dirty="0"/>
              <a:t>Readiness</a:t>
            </a:r>
            <a:r>
              <a:rPr lang="zh-CN" altLang="en-US" dirty="0"/>
              <a:t> </a:t>
            </a:r>
            <a:r>
              <a:rPr lang="en-US" altLang="zh-CN" dirty="0"/>
              <a:t>Level</a:t>
            </a:r>
            <a:r>
              <a:rPr lang="zh-CN" altLang="en-US" dirty="0"/>
              <a:t>（</a:t>
            </a:r>
            <a:r>
              <a:rPr lang="en-US" altLang="zh-CN" dirty="0"/>
              <a:t>TRL</a:t>
            </a:r>
            <a:r>
              <a:rPr lang="zh-CN" altLang="en-US" dirty="0"/>
              <a:t>）</a:t>
            </a:r>
            <a:endParaRPr lang="en-US" altLang="zh-CN" dirty="0"/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EB5BD421-5CEE-6B0F-4850-AB2BF0253514}"/>
              </a:ext>
            </a:extLst>
          </p:cNvPr>
          <p:cNvSpPr txBox="1">
            <a:spLocks/>
          </p:cNvSpPr>
          <p:nvPr/>
        </p:nvSpPr>
        <p:spPr>
          <a:xfrm>
            <a:off x="561518" y="4579434"/>
            <a:ext cx="11265525" cy="10305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srgbClr val="0070C0"/>
                </a:solidFill>
                <a:ea typeface="MS Mincho" panose="02020609040205080304" pitchFamily="49" charset="-128"/>
              </a:rPr>
              <a:t>Integration and Testing Category</a:t>
            </a:r>
            <a:r>
              <a:rPr lang="zh-CN" altLang="en-US" sz="2400" b="1" dirty="0">
                <a:solidFill>
                  <a:srgbClr val="0070C0"/>
                </a:solidFill>
                <a:ea typeface="MS Mincho" panose="02020609040205080304" pitchFamily="49" charset="-128"/>
              </a:rPr>
              <a:t> </a:t>
            </a:r>
            <a:r>
              <a:rPr lang="en-US" altLang="zh-CN" sz="2400" b="1" dirty="0">
                <a:solidFill>
                  <a:srgbClr val="0070C0"/>
                </a:solidFill>
                <a:ea typeface="MS Mincho" panose="02020609040205080304" pitchFamily="49" charset="-128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ea typeface="MS Mincho" panose="02020609040205080304" pitchFamily="49" charset="-128"/>
              </a:rPr>
              <a:t> </a:t>
            </a:r>
            <a:r>
              <a:rPr lang="en-US" altLang="zh-CN" sz="2400" b="1" dirty="0">
                <a:solidFill>
                  <a:srgbClr val="0070C0"/>
                </a:solidFill>
                <a:ea typeface="MS Mincho" panose="02020609040205080304" pitchFamily="49" charset="-128"/>
              </a:rPr>
              <a:t>Workforce training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altLang="zh-CN" dirty="0"/>
              <a:t>installation and testing during the entire system integration and testing process.</a:t>
            </a:r>
            <a:endParaRPr lang="zh-CN" altLang="en-US" dirty="0"/>
          </a:p>
        </p:txBody>
      </p:sp>
      <p:sp>
        <p:nvSpPr>
          <p:cNvPr id="8" name="内容占位符 1">
            <a:extLst>
              <a:ext uri="{FF2B5EF4-FFF2-40B4-BE49-F238E27FC236}">
                <a16:creationId xmlns:a16="http://schemas.microsoft.com/office/drawing/2014/main" id="{6B6E2063-B512-0F8D-12E8-5503CE95E876}"/>
              </a:ext>
            </a:extLst>
          </p:cNvPr>
          <p:cNvSpPr txBox="1">
            <a:spLocks/>
          </p:cNvSpPr>
          <p:nvPr/>
        </p:nvSpPr>
        <p:spPr>
          <a:xfrm>
            <a:off x="887103" y="1207878"/>
            <a:ext cx="10939939" cy="10305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/>
              <a:t>In order to make</a:t>
            </a:r>
            <a:r>
              <a:rPr lang="zh-CN" altLang="en-US" dirty="0"/>
              <a:t> </a:t>
            </a:r>
            <a:r>
              <a:rPr lang="en-US" altLang="zh-CN" dirty="0"/>
              <a:t>study</a:t>
            </a:r>
            <a:r>
              <a:rPr lang="zh-CN" altLang="en-US" dirty="0"/>
              <a:t> </a:t>
            </a:r>
            <a:r>
              <a:rPr lang="en-US" altLang="zh-CN" dirty="0"/>
              <a:t>clear, we can categorize the components into three parts.</a:t>
            </a:r>
          </a:p>
        </p:txBody>
      </p:sp>
    </p:spTree>
    <p:extLst>
      <p:ext uri="{BB962C8B-B14F-4D97-AF65-F5344CB8AC3E}">
        <p14:creationId xmlns:p14="http://schemas.microsoft.com/office/powerpoint/2010/main" val="2387314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1FC00F1A-778A-2D3E-12E8-39D4D145B6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237" y="1146377"/>
            <a:ext cx="11959525" cy="945895"/>
          </a:xfrm>
        </p:spPr>
        <p:txBody>
          <a:bodyPr>
            <a:normAutofit/>
          </a:bodyPr>
          <a:lstStyle/>
          <a:p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Following</a:t>
            </a:r>
            <a:r>
              <a: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table for</a:t>
            </a:r>
            <a:r>
              <a: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various</a:t>
            </a:r>
            <a:r>
              <a: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components</a:t>
            </a:r>
            <a:r>
              <a: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versus</a:t>
            </a:r>
            <a:r>
              <a: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strategies</a:t>
            </a: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011FFD7C-6BD9-6B7C-B1B3-FA5DB726D3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71700"/>
              </p:ext>
            </p:extLst>
          </p:nvPr>
        </p:nvGraphicFramePr>
        <p:xfrm>
          <a:off x="257174" y="1768017"/>
          <a:ext cx="11582400" cy="4428447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2324745">
                  <a:extLst>
                    <a:ext uri="{9D8B030D-6E8A-4147-A177-3AD203B41FA5}">
                      <a16:colId xmlns:a16="http://schemas.microsoft.com/office/drawing/2014/main" val="2586060600"/>
                    </a:ext>
                  </a:extLst>
                </a:gridCol>
                <a:gridCol w="4469810">
                  <a:extLst>
                    <a:ext uri="{9D8B030D-6E8A-4147-A177-3AD203B41FA5}">
                      <a16:colId xmlns:a16="http://schemas.microsoft.com/office/drawing/2014/main" val="294715852"/>
                    </a:ext>
                  </a:extLst>
                </a:gridCol>
                <a:gridCol w="1719181">
                  <a:extLst>
                    <a:ext uri="{9D8B030D-6E8A-4147-A177-3AD203B41FA5}">
                      <a16:colId xmlns:a16="http://schemas.microsoft.com/office/drawing/2014/main" val="3033601833"/>
                    </a:ext>
                  </a:extLst>
                </a:gridCol>
                <a:gridCol w="1617652">
                  <a:extLst>
                    <a:ext uri="{9D8B030D-6E8A-4147-A177-3AD203B41FA5}">
                      <a16:colId xmlns:a16="http://schemas.microsoft.com/office/drawing/2014/main" val="3608747151"/>
                    </a:ext>
                  </a:extLst>
                </a:gridCol>
                <a:gridCol w="1451012">
                  <a:extLst>
                    <a:ext uri="{9D8B030D-6E8A-4147-A177-3AD203B41FA5}">
                      <a16:colId xmlns:a16="http://schemas.microsoft.com/office/drawing/2014/main" val="372320670"/>
                    </a:ext>
                  </a:extLst>
                </a:gridCol>
              </a:tblGrid>
              <a:tr h="581436">
                <a:tc>
                  <a:txBody>
                    <a:bodyPr/>
                    <a:lstStyle/>
                    <a:p>
                      <a:pPr algn="l" fontAlgn="ctr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Strategies</a:t>
                      </a:r>
                      <a:endParaRPr lang="en-US" sz="20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Non-standard components</a:t>
                      </a:r>
                      <a:endParaRPr lang="en-US" sz="20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Standard components</a:t>
                      </a:r>
                      <a:endParaRPr lang="en-US" sz="20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 preparation</a:t>
                      </a:r>
                      <a:endParaRPr lang="en-US" sz="20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3226212"/>
                  </a:ext>
                </a:extLst>
              </a:tr>
              <a:tr h="42851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Industrial preparation</a:t>
                      </a:r>
                      <a:endParaRPr lang="en-US" sz="20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lang="zh-CN" altLang="en-US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zh-CN" altLang="en-US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industry</a:t>
                      </a:r>
                      <a:r>
                        <a:rPr lang="zh-CN" altLang="en-US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zh-CN" altLang="en-US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technology</a:t>
                      </a:r>
                      <a:r>
                        <a:rPr lang="zh-CN" altLang="en-US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transfer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9289190"/>
                  </a:ext>
                </a:extLst>
              </a:tr>
              <a:tr h="42851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TRL assessment and improvement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723915"/>
                  </a:ext>
                </a:extLst>
              </a:tr>
              <a:tr h="42851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ogistics and infrastructure</a:t>
                      </a:r>
                      <a:r>
                        <a:rPr lang="zh-CN" altLang="en-US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consideration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1530595"/>
                  </a:ext>
                </a:extLst>
              </a:tr>
              <a:tr h="42851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Efficiency, economical production</a:t>
                      </a:r>
                      <a:r>
                        <a:rPr lang="zh-CN" altLang="en-US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zh-CN" altLang="en-US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workforce training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415548"/>
                  </a:ext>
                </a:extLst>
              </a:tr>
              <a:tr h="42851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Procurement</a:t>
                      </a:r>
                      <a:endParaRPr lang="en-US" sz="20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olicy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033453"/>
                  </a:ext>
                </a:extLst>
              </a:tr>
              <a:tr h="42851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ourcing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1145492"/>
                  </a:ext>
                </a:extLst>
              </a:tr>
              <a:tr h="42851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Other procurement</a:t>
                      </a:r>
                      <a:r>
                        <a:rPr lang="zh-CN" alt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strategies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2207457"/>
                  </a:ext>
                </a:extLst>
              </a:tr>
              <a:tr h="2437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Tools to follow-up</a:t>
                      </a:r>
                      <a:r>
                        <a:rPr lang="zh-CN" alt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2000" b="1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Digital</a:t>
                      </a:r>
                      <a:r>
                        <a:rPr lang="zh-CN" alt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000" b="1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twin)</a:t>
                      </a:r>
                      <a:endParaRPr lang="en-US" sz="20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DeepC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100562"/>
                  </a:ext>
                </a:extLst>
              </a:tr>
            </a:tbl>
          </a:graphicData>
        </a:graphic>
      </p:graphicFrame>
      <p:sp>
        <p:nvSpPr>
          <p:cNvPr id="5" name="标题 2">
            <a:extLst>
              <a:ext uri="{FF2B5EF4-FFF2-40B4-BE49-F238E27FC236}">
                <a16:creationId xmlns:a16="http://schemas.microsoft.com/office/drawing/2014/main" id="{CE185943-4671-8B9D-010D-DA571DF7C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/>
          <a:lstStyle/>
          <a:p>
            <a:r>
              <a:rPr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Various</a:t>
            </a:r>
            <a:r>
              <a:rPr lang="zh-CN" alt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versus</a:t>
            </a:r>
            <a:r>
              <a:rPr lang="zh-CN" alt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zh-CN" alt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strategies</a:t>
            </a:r>
            <a:endParaRPr lang="zh-CN" alt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901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1FC00F1A-778A-2D3E-12E8-39D4D145B6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237" y="1146377"/>
            <a:ext cx="11959525" cy="945895"/>
          </a:xfrm>
        </p:spPr>
        <p:txBody>
          <a:bodyPr>
            <a:normAutofit/>
          </a:bodyPr>
          <a:lstStyle/>
          <a:p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Following</a:t>
            </a:r>
            <a:r>
              <a: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table for</a:t>
            </a:r>
            <a:r>
              <a: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various</a:t>
            </a:r>
            <a:r>
              <a: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components</a:t>
            </a:r>
            <a:r>
              <a: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versus</a:t>
            </a:r>
            <a:r>
              <a: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strategies</a:t>
            </a: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011FFD7C-6BD9-6B7C-B1B3-FA5DB726D367}"/>
              </a:ext>
            </a:extLst>
          </p:cNvPr>
          <p:cNvGraphicFramePr>
            <a:graphicFrameLocks noGrp="1"/>
          </p:cNvGraphicFramePr>
          <p:nvPr/>
        </p:nvGraphicFramePr>
        <p:xfrm>
          <a:off x="257174" y="1768017"/>
          <a:ext cx="11582400" cy="4428447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2324745">
                  <a:extLst>
                    <a:ext uri="{9D8B030D-6E8A-4147-A177-3AD203B41FA5}">
                      <a16:colId xmlns:a16="http://schemas.microsoft.com/office/drawing/2014/main" val="2586060600"/>
                    </a:ext>
                  </a:extLst>
                </a:gridCol>
                <a:gridCol w="4469810">
                  <a:extLst>
                    <a:ext uri="{9D8B030D-6E8A-4147-A177-3AD203B41FA5}">
                      <a16:colId xmlns:a16="http://schemas.microsoft.com/office/drawing/2014/main" val="294715852"/>
                    </a:ext>
                  </a:extLst>
                </a:gridCol>
                <a:gridCol w="1719181">
                  <a:extLst>
                    <a:ext uri="{9D8B030D-6E8A-4147-A177-3AD203B41FA5}">
                      <a16:colId xmlns:a16="http://schemas.microsoft.com/office/drawing/2014/main" val="3033601833"/>
                    </a:ext>
                  </a:extLst>
                </a:gridCol>
                <a:gridCol w="1617652">
                  <a:extLst>
                    <a:ext uri="{9D8B030D-6E8A-4147-A177-3AD203B41FA5}">
                      <a16:colId xmlns:a16="http://schemas.microsoft.com/office/drawing/2014/main" val="3608747151"/>
                    </a:ext>
                  </a:extLst>
                </a:gridCol>
                <a:gridCol w="1451012">
                  <a:extLst>
                    <a:ext uri="{9D8B030D-6E8A-4147-A177-3AD203B41FA5}">
                      <a16:colId xmlns:a16="http://schemas.microsoft.com/office/drawing/2014/main" val="372320670"/>
                    </a:ext>
                  </a:extLst>
                </a:gridCol>
              </a:tblGrid>
              <a:tr h="581436">
                <a:tc>
                  <a:txBody>
                    <a:bodyPr/>
                    <a:lstStyle/>
                    <a:p>
                      <a:pPr algn="l" fontAlgn="ctr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Strategies</a:t>
                      </a:r>
                      <a:endParaRPr lang="en-US" sz="20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Non-standard components</a:t>
                      </a:r>
                      <a:endParaRPr lang="en-US" sz="20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Standard components</a:t>
                      </a:r>
                      <a:endParaRPr lang="en-US" sz="20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 preparation</a:t>
                      </a:r>
                      <a:endParaRPr lang="en-US" sz="20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3226212"/>
                  </a:ext>
                </a:extLst>
              </a:tr>
              <a:tr h="42851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Industrial preparation</a:t>
                      </a:r>
                      <a:endParaRPr lang="en-US" sz="20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lang="zh-CN" altLang="en-US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zh-CN" altLang="en-US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industry</a:t>
                      </a:r>
                      <a:r>
                        <a:rPr lang="zh-CN" altLang="en-US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zh-CN" altLang="en-US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technology</a:t>
                      </a:r>
                      <a:r>
                        <a:rPr lang="zh-CN" altLang="en-US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transfer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9289190"/>
                  </a:ext>
                </a:extLst>
              </a:tr>
              <a:tr h="42851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TRL assessment and improvement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723915"/>
                  </a:ext>
                </a:extLst>
              </a:tr>
              <a:tr h="42851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ogistics and infrastructure</a:t>
                      </a:r>
                      <a:r>
                        <a:rPr lang="zh-CN" altLang="en-US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consideration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1530595"/>
                  </a:ext>
                </a:extLst>
              </a:tr>
              <a:tr h="42851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Efficiency, economical production</a:t>
                      </a:r>
                      <a:r>
                        <a:rPr lang="zh-CN" altLang="en-US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zh-CN" altLang="en-US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workforce training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415548"/>
                  </a:ext>
                </a:extLst>
              </a:tr>
              <a:tr h="42851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Procurement</a:t>
                      </a:r>
                      <a:endParaRPr lang="en-US" sz="20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olicy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033453"/>
                  </a:ext>
                </a:extLst>
              </a:tr>
              <a:tr h="42851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ourcing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1145492"/>
                  </a:ext>
                </a:extLst>
              </a:tr>
              <a:tr h="42851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Other procurement</a:t>
                      </a:r>
                      <a:r>
                        <a:rPr lang="zh-CN" alt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strategies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2207457"/>
                  </a:ext>
                </a:extLst>
              </a:tr>
              <a:tr h="2437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Tools to follow-up</a:t>
                      </a:r>
                      <a:r>
                        <a:rPr lang="zh-CN" alt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2000" b="1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Digital</a:t>
                      </a:r>
                      <a:r>
                        <a:rPr lang="zh-CN" alt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000" b="1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twin)</a:t>
                      </a:r>
                      <a:endParaRPr lang="en-US" sz="20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DeepC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100562"/>
                  </a:ext>
                </a:extLst>
              </a:tr>
            </a:tbl>
          </a:graphicData>
        </a:graphic>
      </p:graphicFrame>
      <p:sp>
        <p:nvSpPr>
          <p:cNvPr id="5" name="标题 2">
            <a:extLst>
              <a:ext uri="{FF2B5EF4-FFF2-40B4-BE49-F238E27FC236}">
                <a16:creationId xmlns:a16="http://schemas.microsoft.com/office/drawing/2014/main" id="{CE185943-4671-8B9D-010D-DA571DF7C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/>
          <a:lstStyle/>
          <a:p>
            <a:r>
              <a:rPr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Various</a:t>
            </a:r>
            <a:r>
              <a:rPr lang="zh-CN" alt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versus</a:t>
            </a:r>
            <a:r>
              <a:rPr lang="zh-CN" alt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zh-CN" alt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strategies</a:t>
            </a:r>
            <a:endParaRPr lang="zh-CN" alt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A256D0AE-803C-77A3-B9CC-18BFEF2AFBAC}"/>
              </a:ext>
            </a:extLst>
          </p:cNvPr>
          <p:cNvSpPr/>
          <p:nvPr/>
        </p:nvSpPr>
        <p:spPr>
          <a:xfrm>
            <a:off x="116237" y="2374900"/>
            <a:ext cx="11859863" cy="19177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15042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C6EF3EF-DFB4-49F7-8BB4-8776699E5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942" y="1208371"/>
            <a:ext cx="11081289" cy="325514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CEPC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industrial preparation began very early before the CDR period.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establish of  CEPC Industrial Promotion Consortium (CIPC)  one of the most milestones for industrial preparation. It was  established in the Nov. 2017. 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CIPC give the industrial preparation a great support.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3A852062-CB5D-4FC0-9A86-BA47F39C6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CEPC industrial preparation</a:t>
            </a:r>
            <a:endParaRPr lang="zh-CN" altLang="en-US" dirty="0"/>
          </a:p>
        </p:txBody>
      </p:sp>
      <p:pic>
        <p:nvPicPr>
          <p:cNvPr id="4" name="图片 3" descr="f68b3cde822272b78e794a367f4d1ee8">
            <a:extLst>
              <a:ext uri="{FF2B5EF4-FFF2-40B4-BE49-F238E27FC236}">
                <a16:creationId xmlns:a16="http://schemas.microsoft.com/office/drawing/2014/main" id="{16D542D7-F3C6-FECF-F57B-70B63B56E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942" y="3604022"/>
            <a:ext cx="4128751" cy="2551352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B3089F4A-1548-4C34-0764-F6411200FFC3}"/>
              </a:ext>
            </a:extLst>
          </p:cNvPr>
          <p:cNvSpPr/>
          <p:nvPr/>
        </p:nvSpPr>
        <p:spPr>
          <a:xfrm>
            <a:off x="1651631" y="6174518"/>
            <a:ext cx="25310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/>
              <a:t>The plate for CIPC member</a:t>
            </a:r>
          </a:p>
        </p:txBody>
      </p:sp>
      <p:pic>
        <p:nvPicPr>
          <p:cNvPr id="8" name="图片 7" descr="DSC_3021-0  产业促进会合影">
            <a:extLst>
              <a:ext uri="{FF2B5EF4-FFF2-40B4-BE49-F238E27FC236}">
                <a16:creationId xmlns:a16="http://schemas.microsoft.com/office/drawing/2014/main" id="{9D173E24-E93F-0958-9377-8C66D00FDD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9375" b="16223"/>
          <a:stretch/>
        </p:blipFill>
        <p:spPr>
          <a:xfrm>
            <a:off x="4811246" y="3623166"/>
            <a:ext cx="7187468" cy="2551352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31769596-20F4-E13F-2823-B21FA5718403}"/>
              </a:ext>
            </a:extLst>
          </p:cNvPr>
          <p:cNvSpPr/>
          <p:nvPr/>
        </p:nvSpPr>
        <p:spPr>
          <a:xfrm>
            <a:off x="6677849" y="6155374"/>
            <a:ext cx="3862520" cy="339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/>
              <a:t>CIPC established in Nov. 7 , 2017</a:t>
            </a:r>
          </a:p>
        </p:txBody>
      </p:sp>
    </p:spTree>
    <p:extLst>
      <p:ext uri="{BB962C8B-B14F-4D97-AF65-F5344CB8AC3E}">
        <p14:creationId xmlns:p14="http://schemas.microsoft.com/office/powerpoint/2010/main" val="4141747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5033" y="1147378"/>
            <a:ext cx="11044081" cy="2281621"/>
          </a:xfrm>
        </p:spPr>
        <p:txBody>
          <a:bodyPr>
            <a:normAutofit fontScale="92500"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Sourcing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here is to prevent the over-reliance on too few suppliers and stimulate vendor interest in participating in CEPC procurement. </a:t>
            </a:r>
          </a:p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members of CIPC are recommended by experts of the related fields from experience projects at IHEP such as BEPC II and HEPS. </a:t>
            </a:r>
          </a:p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to now, the CIPC membership exceeded 70. Survey for international vendors was underway.</a:t>
            </a:r>
          </a:p>
        </p:txBody>
      </p:sp>
      <p:sp>
        <p:nvSpPr>
          <p:cNvPr id="7" name="矩形 6"/>
          <p:cNvSpPr/>
          <p:nvPr/>
        </p:nvSpPr>
        <p:spPr>
          <a:xfrm>
            <a:off x="389614" y="261836"/>
            <a:ext cx="188333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lvl="3"/>
            <a:r>
              <a:rPr kumimoji="1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Sourcing</a:t>
            </a:r>
            <a:endParaRPr lang="zh-CN" altLang="zh-CN" sz="3600" b="1" dirty="0">
              <a:solidFill>
                <a:schemeClr val="tx2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/>
          <a:srcRect l="19677" t="9088" b="1864"/>
          <a:stretch/>
        </p:blipFill>
        <p:spPr>
          <a:xfrm>
            <a:off x="6645052" y="3644348"/>
            <a:ext cx="4664556" cy="28467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886" y="3299178"/>
            <a:ext cx="5706981" cy="3191946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E542D478-CC63-F908-8310-5C5AA5FC51C7}"/>
              </a:ext>
            </a:extLst>
          </p:cNvPr>
          <p:cNvSpPr txBox="1"/>
          <p:nvPr/>
        </p:nvSpPr>
        <p:spPr>
          <a:xfrm>
            <a:off x="6838818" y="3136612"/>
            <a:ext cx="44707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Potential international collaborating suppliers and partners worldwide </a:t>
            </a:r>
            <a:endParaRPr lang="en-US" altLang="zh-CN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3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132250D3-C02D-9877-66B5-34E86287F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960" y="1285861"/>
            <a:ext cx="11551920" cy="484030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Working with companies is specially important for the industrialization</a:t>
            </a: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Several accelerator systems deeply collaborated with industry, for example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high efficient klystron R&amp;D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performance SRF cavity cryomodule was assembled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new automatic magnet production line is under studied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Magnets of project HPES were fabricated</a:t>
            </a:r>
          </a:p>
          <a:p>
            <a:pPr>
              <a:lnSpc>
                <a:spcPct val="150000"/>
              </a:lnSpc>
            </a:pPr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those processes, several crucial factors for industrialization are improved, like technology transfer, workforce training, and preparation for economical production</a:t>
            </a:r>
          </a:p>
        </p:txBody>
      </p:sp>
      <p:sp>
        <p:nvSpPr>
          <p:cNvPr id="4" name="标题 2">
            <a:extLst>
              <a:ext uri="{FF2B5EF4-FFF2-40B4-BE49-F238E27FC236}">
                <a16:creationId xmlns:a16="http://schemas.microsoft.com/office/drawing/2014/main" id="{AA5A4CAA-F2ED-A2A5-1DC9-AD78243D9E05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defRPr>
            </a:lvl1pPr>
          </a:lstStyle>
          <a:p>
            <a:r>
              <a:rPr kumimoji="1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 with industries</a:t>
            </a:r>
            <a:endParaRPr kumimoji="1" lang="zh-CN" alt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897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ptx" id="{F43A0F0A-ED6F-4378-84C7-A88A5B32945F}" vid="{92809505-1CB3-4E5A-89E7-2BCDD22934A9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85748</TotalTime>
  <Words>1568</Words>
  <Application>Microsoft Macintosh PowerPoint</Application>
  <PresentationFormat>宽屏</PresentationFormat>
  <Paragraphs>230</Paragraphs>
  <Slides>27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等线</vt:lpstr>
      <vt:lpstr>Microsoft YaHei</vt:lpstr>
      <vt:lpstr>Microsoft YaHei</vt:lpstr>
      <vt:lpstr>Noto Sans SC</vt:lpstr>
      <vt:lpstr>Arial</vt:lpstr>
      <vt:lpstr>Arial Black</vt:lpstr>
      <vt:lpstr>Calibri</vt:lpstr>
      <vt:lpstr>Times New Roman</vt:lpstr>
      <vt:lpstr>Wingdings</vt:lpstr>
      <vt:lpstr>Office 主题</vt:lpstr>
      <vt:lpstr>PowerPoint 演示文稿</vt:lpstr>
      <vt:lpstr>Content</vt:lpstr>
      <vt:lpstr>1. Introduction</vt:lpstr>
      <vt:lpstr>Components types and strategies</vt:lpstr>
      <vt:lpstr>Various types versus different strategies</vt:lpstr>
      <vt:lpstr>Various types versus different strategies</vt:lpstr>
      <vt:lpstr>2. CEPC industrial preparation</vt:lpstr>
      <vt:lpstr>PowerPoint 演示文稿</vt:lpstr>
      <vt:lpstr>Work with industries</vt:lpstr>
      <vt:lpstr>Work with industries</vt:lpstr>
      <vt:lpstr>Parts of  CIPC talks in CEPC 2023</vt:lpstr>
      <vt:lpstr>Equipment for efficiency industrial production</vt:lpstr>
      <vt:lpstr>Development of digital tools for follow-up</vt:lpstr>
      <vt:lpstr>Short introduction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3. Procurement strategy study</vt:lpstr>
      <vt:lpstr>What is a Procurement Strategy</vt:lpstr>
      <vt:lpstr>Purpose and types of Procurement Strategies</vt:lpstr>
      <vt:lpstr>Methods for cost reduction</vt:lpstr>
      <vt:lpstr>Sourcing methods</vt:lpstr>
      <vt:lpstr>Multiple-dimension view for procurement strategy</vt:lpstr>
      <vt:lpstr>4. Summary and plan in EDR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Mengcheng Sun</dc:creator>
  <cp:lastModifiedBy>Song Jin</cp:lastModifiedBy>
  <cp:revision>2134</cp:revision>
  <dcterms:created xsi:type="dcterms:W3CDTF">2021-10-26T11:37:53Z</dcterms:created>
  <dcterms:modified xsi:type="dcterms:W3CDTF">2024-01-24T02:59:17Z</dcterms:modified>
</cp:coreProperties>
</file>