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44"/>
  </p:notesMasterIdLst>
  <p:sldIdLst>
    <p:sldId id="919" r:id="rId2"/>
    <p:sldId id="611" r:id="rId3"/>
    <p:sldId id="871" r:id="rId4"/>
    <p:sldId id="929" r:id="rId5"/>
    <p:sldId id="930" r:id="rId6"/>
    <p:sldId id="894" r:id="rId7"/>
    <p:sldId id="923" r:id="rId8"/>
    <p:sldId id="924" r:id="rId9"/>
    <p:sldId id="925" r:id="rId10"/>
    <p:sldId id="926" r:id="rId11"/>
    <p:sldId id="927" r:id="rId12"/>
    <p:sldId id="928" r:id="rId13"/>
    <p:sldId id="877" r:id="rId14"/>
    <p:sldId id="902" r:id="rId15"/>
    <p:sldId id="922" r:id="rId16"/>
    <p:sldId id="921" r:id="rId17"/>
    <p:sldId id="920" r:id="rId18"/>
    <p:sldId id="903" r:id="rId19"/>
    <p:sldId id="904" r:id="rId20"/>
    <p:sldId id="906" r:id="rId21"/>
    <p:sldId id="907" r:id="rId22"/>
    <p:sldId id="900" r:id="rId23"/>
    <p:sldId id="268" r:id="rId24"/>
    <p:sldId id="912" r:id="rId25"/>
    <p:sldId id="915" r:id="rId26"/>
    <p:sldId id="914" r:id="rId27"/>
    <p:sldId id="909" r:id="rId28"/>
    <p:sldId id="879" r:id="rId29"/>
    <p:sldId id="880" r:id="rId30"/>
    <p:sldId id="881" r:id="rId31"/>
    <p:sldId id="882" r:id="rId32"/>
    <p:sldId id="883" r:id="rId33"/>
    <p:sldId id="885" r:id="rId34"/>
    <p:sldId id="884" r:id="rId35"/>
    <p:sldId id="886" r:id="rId36"/>
    <p:sldId id="887" r:id="rId37"/>
    <p:sldId id="913" r:id="rId38"/>
    <p:sldId id="893" r:id="rId39"/>
    <p:sldId id="892" r:id="rId40"/>
    <p:sldId id="888" r:id="rId41"/>
    <p:sldId id="786" r:id="rId42"/>
    <p:sldId id="612" r:id="rId43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1FF"/>
    <a:srgbClr val="B7EFF7"/>
    <a:srgbClr val="C1EDDE"/>
    <a:srgbClr val="4F81BD"/>
    <a:srgbClr val="FFD5FF"/>
    <a:srgbClr val="FF99FF"/>
    <a:srgbClr val="FFFF99"/>
    <a:srgbClr val="FF5757"/>
    <a:srgbClr val="FFFF00"/>
    <a:srgbClr val="18C1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82" autoAdjust="0"/>
    <p:restoredTop sz="94660"/>
  </p:normalViewPr>
  <p:slideViewPr>
    <p:cSldViewPr>
      <p:cViewPr>
        <p:scale>
          <a:sx n="60" d="100"/>
          <a:sy n="60" d="100"/>
        </p:scale>
        <p:origin x="312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ke\cernbox\Documents\MyDocs\LEP3\Field%20folder\warm%20test\results_v4angles_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ke\cernbox\Documents\MyDocs\LEP3\Field%20folder\warm%20test\results_v4angles_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ke\cernbox\Documents\MyDocs\LEP3\Field%20folder\warm%20test\results_v4angles_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Centre: multipoles - magnet component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magnet2</c:v>
          </c:tx>
          <c:spPr>
            <a:solidFill>
              <a:srgbClr val="00B05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centre!$J$15:$AI$15</c:f>
                <c:numCache>
                  <c:formatCode>General</c:formatCode>
                  <c:ptCount val="26"/>
                  <c:pt idx="0">
                    <c:v>1.5556349186104044E-2</c:v>
                  </c:pt>
                  <c:pt idx="1">
                    <c:v>2.1637467504308353E-2</c:v>
                  </c:pt>
                  <c:pt idx="2">
                    <c:v>1.2515790027001891E-2</c:v>
                  </c:pt>
                  <c:pt idx="3">
                    <c:v>1.6758430714121173E-2</c:v>
                  </c:pt>
                  <c:pt idx="4">
                    <c:v>6.222539674441618E-3</c:v>
                  </c:pt>
                  <c:pt idx="5">
                    <c:v>7.9195959492893327E-3</c:v>
                  </c:pt>
                  <c:pt idx="6">
                    <c:v>5.727564927611035E-3</c:v>
                  </c:pt>
                  <c:pt idx="7">
                    <c:v>7.0710678118654753E-3</c:v>
                  </c:pt>
                  <c:pt idx="8">
                    <c:v>7.6367532368147133E-3</c:v>
                  </c:pt>
                  <c:pt idx="9">
                    <c:v>8.2024386617639521E-3</c:v>
                  </c:pt>
                  <c:pt idx="10">
                    <c:v>7.8488852711706778E-3</c:v>
                  </c:pt>
                  <c:pt idx="11">
                    <c:v>7.4953318805774036E-3</c:v>
                  </c:pt>
                  <c:pt idx="12">
                    <c:v>1.414213562373095E-3</c:v>
                  </c:pt>
                  <c:pt idx="13">
                    <c:v>1.3435028842544402E-3</c:v>
                  </c:pt>
                  <c:pt idx="14">
                    <c:v>5.6568542494923803E-4</c:v>
                  </c:pt>
                  <c:pt idx="15">
                    <c:v>5.6568542494923803E-4</c:v>
                  </c:pt>
                  <c:pt idx="16">
                    <c:v>2.8284271247461902E-4</c:v>
                  </c:pt>
                  <c:pt idx="17">
                    <c:v>2.8284271247461902E-4</c:v>
                  </c:pt>
                  <c:pt idx="18">
                    <c:v>2.1213203435596425E-4</c:v>
                  </c:pt>
                  <c:pt idx="19">
                    <c:v>2.1213203435596425E-4</c:v>
                  </c:pt>
                  <c:pt idx="20">
                    <c:v>3.5355339059327376E-4</c:v>
                  </c:pt>
                  <c:pt idx="21">
                    <c:v>3.5355339059327376E-4</c:v>
                  </c:pt>
                  <c:pt idx="22">
                    <c:v>7.0710678118654754E-5</c:v>
                  </c:pt>
                  <c:pt idx="23">
                    <c:v>7.0710678118654754E-5</c:v>
                  </c:pt>
                  <c:pt idx="24">
                    <c:v>7.0710678118654754E-5</c:v>
                  </c:pt>
                  <c:pt idx="25">
                    <c:v>7.0710678118654754E-5</c:v>
                  </c:pt>
                </c:numCache>
              </c:numRef>
            </c:plus>
            <c:minus>
              <c:numRef>
                <c:f>centre!$J$15:$AI$15</c:f>
                <c:numCache>
                  <c:formatCode>General</c:formatCode>
                  <c:ptCount val="26"/>
                  <c:pt idx="0">
                    <c:v>1.5556349186104044E-2</c:v>
                  </c:pt>
                  <c:pt idx="1">
                    <c:v>2.1637467504308353E-2</c:v>
                  </c:pt>
                  <c:pt idx="2">
                    <c:v>1.2515790027001891E-2</c:v>
                  </c:pt>
                  <c:pt idx="3">
                    <c:v>1.6758430714121173E-2</c:v>
                  </c:pt>
                  <c:pt idx="4">
                    <c:v>6.222539674441618E-3</c:v>
                  </c:pt>
                  <c:pt idx="5">
                    <c:v>7.9195959492893327E-3</c:v>
                  </c:pt>
                  <c:pt idx="6">
                    <c:v>5.727564927611035E-3</c:v>
                  </c:pt>
                  <c:pt idx="7">
                    <c:v>7.0710678118654753E-3</c:v>
                  </c:pt>
                  <c:pt idx="8">
                    <c:v>7.6367532368147133E-3</c:v>
                  </c:pt>
                  <c:pt idx="9">
                    <c:v>8.2024386617639521E-3</c:v>
                  </c:pt>
                  <c:pt idx="10">
                    <c:v>7.8488852711706778E-3</c:v>
                  </c:pt>
                  <c:pt idx="11">
                    <c:v>7.4953318805774036E-3</c:v>
                  </c:pt>
                  <c:pt idx="12">
                    <c:v>1.414213562373095E-3</c:v>
                  </c:pt>
                  <c:pt idx="13">
                    <c:v>1.3435028842544402E-3</c:v>
                  </c:pt>
                  <c:pt idx="14">
                    <c:v>5.6568542494923803E-4</c:v>
                  </c:pt>
                  <c:pt idx="15">
                    <c:v>5.6568542494923803E-4</c:v>
                  </c:pt>
                  <c:pt idx="16">
                    <c:v>2.8284271247461902E-4</c:v>
                  </c:pt>
                  <c:pt idx="17">
                    <c:v>2.8284271247461902E-4</c:v>
                  </c:pt>
                  <c:pt idx="18">
                    <c:v>2.1213203435596425E-4</c:v>
                  </c:pt>
                  <c:pt idx="19">
                    <c:v>2.1213203435596425E-4</c:v>
                  </c:pt>
                  <c:pt idx="20">
                    <c:v>3.5355339059327376E-4</c:v>
                  </c:pt>
                  <c:pt idx="21">
                    <c:v>3.5355339059327376E-4</c:v>
                  </c:pt>
                  <c:pt idx="22">
                    <c:v>7.0710678118654754E-5</c:v>
                  </c:pt>
                  <c:pt idx="23">
                    <c:v>7.0710678118654754E-5</c:v>
                  </c:pt>
                  <c:pt idx="24">
                    <c:v>7.0710678118654754E-5</c:v>
                  </c:pt>
                  <c:pt idx="25">
                    <c:v>7.0710678118654754E-5</c:v>
                  </c:pt>
                </c:numCache>
              </c:numRef>
            </c:minus>
            <c:spPr>
              <a:noFill/>
              <a:ln w="25400" cap="sq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  <a:headEnd type="none" w="lg" len="lg"/>
                <a:tailEnd type="none" w="lg" len="lg"/>
              </a:ln>
              <a:effectLst/>
            </c:spPr>
          </c:errBars>
          <c:cat>
            <c:strRef>
              <c:f>centre!$J$4:$U$4</c:f>
              <c:strCache>
                <c:ptCount val="12"/>
                <c:pt idx="0">
                  <c:v>b3</c:v>
                </c:pt>
                <c:pt idx="1">
                  <c:v>a3</c:v>
                </c:pt>
                <c:pt idx="2">
                  <c:v>b4</c:v>
                </c:pt>
                <c:pt idx="3">
                  <c:v>a4</c:v>
                </c:pt>
                <c:pt idx="4">
                  <c:v>b5</c:v>
                </c:pt>
                <c:pt idx="5">
                  <c:v>a5</c:v>
                </c:pt>
                <c:pt idx="6">
                  <c:v>b6</c:v>
                </c:pt>
                <c:pt idx="7">
                  <c:v>a6</c:v>
                </c:pt>
                <c:pt idx="8">
                  <c:v>b7</c:v>
                </c:pt>
                <c:pt idx="9">
                  <c:v>a7</c:v>
                </c:pt>
                <c:pt idx="10">
                  <c:v>b8</c:v>
                </c:pt>
                <c:pt idx="11">
                  <c:v>a8</c:v>
                </c:pt>
              </c:strCache>
            </c:strRef>
          </c:cat>
          <c:val>
            <c:numRef>
              <c:f>'centre rotated'!$J$27:$U$27</c:f>
              <c:numCache>
                <c:formatCode>0.000</c:formatCode>
                <c:ptCount val="12"/>
                <c:pt idx="0">
                  <c:v>-0.12363466701870306</c:v>
                </c:pt>
                <c:pt idx="1">
                  <c:v>-0.13289841464763918</c:v>
                </c:pt>
                <c:pt idx="2">
                  <c:v>2.5184721604210397E-2</c:v>
                </c:pt>
                <c:pt idx="3">
                  <c:v>-5.7139300587991493E-2</c:v>
                </c:pt>
                <c:pt idx="4">
                  <c:v>-8.1167593399778567E-4</c:v>
                </c:pt>
                <c:pt idx="5">
                  <c:v>1.629784092673351E-3</c:v>
                </c:pt>
                <c:pt idx="6">
                  <c:v>-8.7395078919671534E-3</c:v>
                </c:pt>
                <c:pt idx="7">
                  <c:v>-3.7241371263621393E-3</c:v>
                </c:pt>
                <c:pt idx="8">
                  <c:v>-2.351976659523633E-4</c:v>
                </c:pt>
                <c:pt idx="9">
                  <c:v>2.5376248776559675E-3</c:v>
                </c:pt>
                <c:pt idx="10">
                  <c:v>1.7805141016688528E-3</c:v>
                </c:pt>
                <c:pt idx="11">
                  <c:v>1.1044430794723123E-2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64-47CA-8BFB-9DD6BAF618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4"/>
        <c:axId val="556081728"/>
        <c:axId val="556083040"/>
      </c:barChart>
      <c:catAx>
        <c:axId val="55608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083040"/>
        <c:crosses val="autoZero"/>
        <c:auto val="1"/>
        <c:lblAlgn val="ctr"/>
        <c:lblOffset val="100"/>
        <c:noMultiLvlLbl val="0"/>
      </c:catAx>
      <c:valAx>
        <c:axId val="55608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>
                    <a:solidFill>
                      <a:sysClr val="windowText" lastClr="000000"/>
                    </a:solidFill>
                  </a:rPr>
                  <a:t>Units</a:t>
                </a:r>
                <a:endParaRPr lang="en-GB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081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>
                <a:solidFill>
                  <a:sysClr val="windowText" lastClr="000000"/>
                </a:solidFill>
              </a:rPr>
              <a:t>Centre: multipoles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821000521887131"/>
          <c:y val="0.20832598908460614"/>
          <c:w val="0.85025172496007773"/>
          <c:h val="0.72882678186196082"/>
        </c:manualLayout>
      </c:layout>
      <c:barChart>
        <c:barDir val="col"/>
        <c:grouping val="clustered"/>
        <c:varyColors val="0"/>
        <c:ser>
          <c:idx val="1"/>
          <c:order val="0"/>
          <c:tx>
            <c:v>Corrected</c:v>
          </c:tx>
          <c:spPr>
            <a:solidFill>
              <a:srgbClr val="00B050"/>
            </a:solidFill>
          </c:spPr>
          <c:invertIfNegative val="0"/>
          <c:cat>
            <c:strRef>
              <c:f>'centre rotated'!$J$1:$U$1</c:f>
              <c:strCache>
                <c:ptCount val="12"/>
                <c:pt idx="0">
                  <c:v>b3 (units)</c:v>
                </c:pt>
                <c:pt idx="1">
                  <c:v>a3 (units)</c:v>
                </c:pt>
                <c:pt idx="2">
                  <c:v>b4 (units)</c:v>
                </c:pt>
                <c:pt idx="3">
                  <c:v>a4 (units)</c:v>
                </c:pt>
                <c:pt idx="4">
                  <c:v>b5 (units)</c:v>
                </c:pt>
                <c:pt idx="5">
                  <c:v>a5 (units)</c:v>
                </c:pt>
                <c:pt idx="6">
                  <c:v>b6 (units)</c:v>
                </c:pt>
                <c:pt idx="7">
                  <c:v>a6 (units)</c:v>
                </c:pt>
                <c:pt idx="8">
                  <c:v>b7 (units)</c:v>
                </c:pt>
                <c:pt idx="9">
                  <c:v>a7 (units)</c:v>
                </c:pt>
                <c:pt idx="10">
                  <c:v>b8 (units)</c:v>
                </c:pt>
                <c:pt idx="11">
                  <c:v>a8 (units)</c:v>
                </c:pt>
              </c:strCache>
            </c:strRef>
          </c:cat>
          <c:val>
            <c:numRef>
              <c:f>'centre rotated'!$J$27:$U$27</c:f>
              <c:numCache>
                <c:formatCode>0.000</c:formatCode>
                <c:ptCount val="12"/>
                <c:pt idx="0">
                  <c:v>-0.12363466701870306</c:v>
                </c:pt>
                <c:pt idx="1">
                  <c:v>-0.13289841464763918</c:v>
                </c:pt>
                <c:pt idx="2">
                  <c:v>2.5184721604210397E-2</c:v>
                </c:pt>
                <c:pt idx="3">
                  <c:v>-5.7139300587991493E-2</c:v>
                </c:pt>
                <c:pt idx="4">
                  <c:v>-8.1167593399778567E-4</c:v>
                </c:pt>
                <c:pt idx="5">
                  <c:v>1.629784092673351E-3</c:v>
                </c:pt>
                <c:pt idx="6">
                  <c:v>-8.7395078919671534E-3</c:v>
                </c:pt>
                <c:pt idx="7">
                  <c:v>-3.7241371263621393E-3</c:v>
                </c:pt>
                <c:pt idx="8">
                  <c:v>-2.351976659523633E-4</c:v>
                </c:pt>
                <c:pt idx="9">
                  <c:v>2.5376248776559675E-3</c:v>
                </c:pt>
                <c:pt idx="10">
                  <c:v>1.7805141016688528E-3</c:v>
                </c:pt>
                <c:pt idx="11">
                  <c:v>1.1044430794723123E-2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85-49C5-867B-699A3DDF9847}"/>
            </c:ext>
          </c:extLst>
        </c:ser>
        <c:ser>
          <c:idx val="0"/>
          <c:order val="1"/>
          <c:tx>
            <c:v>Raw</c:v>
          </c:tx>
          <c:spPr>
            <a:solidFill>
              <a:srgbClr val="FF33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centre!$J$4:$T$4</c:f>
              <c:strCache>
                <c:ptCount val="11"/>
                <c:pt idx="0">
                  <c:v>b3</c:v>
                </c:pt>
                <c:pt idx="1">
                  <c:v>a3</c:v>
                </c:pt>
                <c:pt idx="2">
                  <c:v>b4</c:v>
                </c:pt>
                <c:pt idx="3">
                  <c:v>a4</c:v>
                </c:pt>
                <c:pt idx="4">
                  <c:v>b5</c:v>
                </c:pt>
                <c:pt idx="5">
                  <c:v>a5</c:v>
                </c:pt>
                <c:pt idx="6">
                  <c:v>b6</c:v>
                </c:pt>
                <c:pt idx="7">
                  <c:v>a6</c:v>
                </c:pt>
                <c:pt idx="8">
                  <c:v>b7</c:v>
                </c:pt>
                <c:pt idx="9">
                  <c:v>a7</c:v>
                </c:pt>
                <c:pt idx="10">
                  <c:v>b8</c:v>
                </c:pt>
              </c:strCache>
            </c:strRef>
          </c:cat>
          <c:val>
            <c:numRef>
              <c:f>centre!$J$11:$T$11</c:f>
              <c:numCache>
                <c:formatCode>0.0000</c:formatCode>
                <c:ptCount val="11"/>
                <c:pt idx="0">
                  <c:v>-0.20179112439999999</c:v>
                </c:pt>
                <c:pt idx="1">
                  <c:v>0.33326251819999997</c:v>
                </c:pt>
                <c:pt idx="2">
                  <c:v>0.52451667104999999</c:v>
                </c:pt>
                <c:pt idx="3">
                  <c:v>0.53793491734999999</c:v>
                </c:pt>
                <c:pt idx="4">
                  <c:v>-0.15568000004999999</c:v>
                </c:pt>
                <c:pt idx="5">
                  <c:v>-2.82914332E-2</c:v>
                </c:pt>
                <c:pt idx="6">
                  <c:v>0.64252730964999993</c:v>
                </c:pt>
                <c:pt idx="7">
                  <c:v>-0.11228238260000001</c:v>
                </c:pt>
                <c:pt idx="8">
                  <c:v>3.08667434E-2</c:v>
                </c:pt>
                <c:pt idx="9">
                  <c:v>-9.199224999999981E-5</c:v>
                </c:pt>
                <c:pt idx="10">
                  <c:v>-2.8553617000000001E-3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85-49C5-867B-699A3DDF98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556081728"/>
        <c:axId val="556083040"/>
      </c:barChart>
      <c:catAx>
        <c:axId val="55608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083040"/>
        <c:crosses val="autoZero"/>
        <c:auto val="1"/>
        <c:lblAlgn val="ctr"/>
        <c:lblOffset val="100"/>
        <c:noMultiLvlLbl val="0"/>
      </c:catAx>
      <c:valAx>
        <c:axId val="55608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>
                    <a:solidFill>
                      <a:sysClr val="windowText" lastClr="000000"/>
                    </a:solidFill>
                  </a:rPr>
                  <a:t>Units</a:t>
                </a:r>
                <a:endParaRPr lang="en-GB" b="1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08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235203827369679"/>
          <c:y val="0.16948371303266549"/>
          <c:w val="0.22095305491876807"/>
          <c:h val="0.1854662031111715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original (red) rotated (blue)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invertIfNegative val="0"/>
          <c:cat>
            <c:strRef>
              <c:f>'centre rotated'!$J$1:$U$1</c:f>
              <c:strCache>
                <c:ptCount val="12"/>
                <c:pt idx="0">
                  <c:v>b3 (units)</c:v>
                </c:pt>
                <c:pt idx="1">
                  <c:v>a3 (units)</c:v>
                </c:pt>
                <c:pt idx="2">
                  <c:v>b4 (units)</c:v>
                </c:pt>
                <c:pt idx="3">
                  <c:v>a4 (units)</c:v>
                </c:pt>
                <c:pt idx="4">
                  <c:v>b5 (units)</c:v>
                </c:pt>
                <c:pt idx="5">
                  <c:v>a5 (units)</c:v>
                </c:pt>
                <c:pt idx="6">
                  <c:v>b6 (units)</c:v>
                </c:pt>
                <c:pt idx="7">
                  <c:v>a6 (units)</c:v>
                </c:pt>
                <c:pt idx="8">
                  <c:v>b7 (units)</c:v>
                </c:pt>
                <c:pt idx="9">
                  <c:v>a7 (units)</c:v>
                </c:pt>
                <c:pt idx="10">
                  <c:v>b8 (units)</c:v>
                </c:pt>
                <c:pt idx="11">
                  <c:v>a8 (units)</c:v>
                </c:pt>
              </c:strCache>
            </c:strRef>
          </c:cat>
          <c:val>
            <c:numRef>
              <c:f>'centre rotated'!$J$6:$U$6</c:f>
              <c:numCache>
                <c:formatCode>0.00</c:formatCode>
                <c:ptCount val="12"/>
                <c:pt idx="0">
                  <c:v>-0.2388652624</c:v>
                </c:pt>
                <c:pt idx="1">
                  <c:v>0.30189007840000004</c:v>
                </c:pt>
                <c:pt idx="2">
                  <c:v>0.53835515624999997</c:v>
                </c:pt>
                <c:pt idx="3">
                  <c:v>0.53805660189999993</c:v>
                </c:pt>
                <c:pt idx="4">
                  <c:v>-0.1675462083</c:v>
                </c:pt>
                <c:pt idx="5">
                  <c:v>-3.3697196999999998E-2</c:v>
                </c:pt>
                <c:pt idx="6">
                  <c:v>0.64130744010000007</c:v>
                </c:pt>
                <c:pt idx="7">
                  <c:v>-0.12414381604999999</c:v>
                </c:pt>
                <c:pt idx="8">
                  <c:v>3.0375114750000001E-2</c:v>
                </c:pt>
                <c:pt idx="9">
                  <c:v>-6.99409035E-3</c:v>
                </c:pt>
                <c:pt idx="10">
                  <c:v>-2.5908944999999983E-4</c:v>
                </c:pt>
                <c:pt idx="11">
                  <c:v>-2.770534765E-2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4D-467D-9B4C-A9E1A03E5122}"/>
            </c:ext>
          </c:extLst>
        </c:ser>
        <c:ser>
          <c:idx val="0"/>
          <c:order val="1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'centre rotated'!$J$1:$U$1</c:f>
              <c:strCache>
                <c:ptCount val="12"/>
                <c:pt idx="0">
                  <c:v>b3 (units)</c:v>
                </c:pt>
                <c:pt idx="1">
                  <c:v>a3 (units)</c:v>
                </c:pt>
                <c:pt idx="2">
                  <c:v>b4 (units)</c:v>
                </c:pt>
                <c:pt idx="3">
                  <c:v>a4 (units)</c:v>
                </c:pt>
                <c:pt idx="4">
                  <c:v>b5 (units)</c:v>
                </c:pt>
                <c:pt idx="5">
                  <c:v>a5 (units)</c:v>
                </c:pt>
                <c:pt idx="6">
                  <c:v>b6 (units)</c:v>
                </c:pt>
                <c:pt idx="7">
                  <c:v>a6 (units)</c:v>
                </c:pt>
                <c:pt idx="8">
                  <c:v>b7 (units)</c:v>
                </c:pt>
                <c:pt idx="9">
                  <c:v>a7 (units)</c:v>
                </c:pt>
                <c:pt idx="10">
                  <c:v>b8 (units)</c:v>
                </c:pt>
                <c:pt idx="11">
                  <c:v>a8 (units)</c:v>
                </c:pt>
              </c:strCache>
            </c:strRef>
          </c:cat>
          <c:val>
            <c:numRef>
              <c:f>'centre rotated'!$J$4:$U$4</c:f>
              <c:numCache>
                <c:formatCode>0.000</c:formatCode>
                <c:ptCount val="12"/>
                <c:pt idx="0">
                  <c:v>8.3310940799999997E-2</c:v>
                </c:pt>
                <c:pt idx="1">
                  <c:v>0.42710996814999996</c:v>
                </c:pt>
                <c:pt idx="2">
                  <c:v>0.49415725675</c:v>
                </c:pt>
                <c:pt idx="3">
                  <c:v>0.65639603150000003</c:v>
                </c:pt>
                <c:pt idx="4">
                  <c:v>-0.15929730949999998</c:v>
                </c:pt>
                <c:pt idx="5">
                  <c:v>-3.3650082050000002E-2</c:v>
                </c:pt>
                <c:pt idx="6">
                  <c:v>0.64996898145000004</c:v>
                </c:pt>
                <c:pt idx="7">
                  <c:v>-0.10501399585</c:v>
                </c:pt>
                <c:pt idx="8">
                  <c:v>3.3101855600000001E-2</c:v>
                </c:pt>
                <c:pt idx="9">
                  <c:v>-4.8758592000000007E-3</c:v>
                </c:pt>
                <c:pt idx="10">
                  <c:v>2.9817474E-3</c:v>
                </c:pt>
                <c:pt idx="11">
                  <c:v>-3.04348594E-2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4D-467D-9B4C-A9E1A03E51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2965208"/>
        <c:axId val="552966520"/>
      </c:barChart>
      <c:catAx>
        <c:axId val="552965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966520"/>
        <c:crosses val="autoZero"/>
        <c:auto val="1"/>
        <c:lblAlgn val="ctr"/>
        <c:lblOffset val="100"/>
        <c:noMultiLvlLbl val="0"/>
      </c:catAx>
      <c:valAx>
        <c:axId val="552966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965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20/01/2024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2667" y="0"/>
            <a:ext cx="10972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8FD825B-A963-E091-07F8-BD2FD618A6E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40" b="2994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" y="4952999"/>
            <a:ext cx="10896600" cy="2218611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1"/>
                </a:solidFill>
              </a:rPr>
              <a:t>M. Koratzinos</a:t>
            </a:r>
          </a:p>
          <a:p>
            <a:r>
              <a:rPr lang="en-GB" sz="4000" b="1" dirty="0">
                <a:solidFill>
                  <a:schemeClr val="tx1"/>
                </a:solidFill>
              </a:rPr>
              <a:t>23/1/2024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pic>
        <p:nvPicPr>
          <p:cNvPr id="6" name="Picture 2" descr="\\cern.ch\dfs\Users\m\mike\Documents\MyDocs\LEP3\poster FCC kickoff\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040" y="5166000"/>
            <a:ext cx="1694822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691055"/>
            <a:ext cx="3048000" cy="10304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300C58-E444-05E2-AD9E-CA72AD1CCB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12190862" cy="39945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7338" y="3566252"/>
            <a:ext cx="12268200" cy="1755775"/>
          </a:xfrm>
        </p:spPr>
        <p:txBody>
          <a:bodyPr>
            <a:noAutofit/>
          </a:bodyPr>
          <a:lstStyle/>
          <a:p>
            <a:r>
              <a:rPr lang="en-GB" sz="5400" b="1" dirty="0"/>
              <a:t>SC Final Focus quadrupoles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2389632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1965980-5FD0-0D20-2099-3B6EA5076D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0000" y="833625"/>
            <a:ext cx="8223717" cy="602603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C9DB0C6-EC70-6090-ABE4-31B9C8315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quad with iron, half strength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A287D-229E-FFE4-87A8-39CCEA1C3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D61C5A-F608-2C41-D096-557A41DC2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0605"/>
            <a:ext cx="3960000" cy="26873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75DFD2-9B3F-9F2A-49C2-41584830F09F}"/>
              </a:ext>
            </a:extLst>
          </p:cNvPr>
          <p:cNvSpPr txBox="1"/>
          <p:nvPr/>
        </p:nvSpPr>
        <p:spPr>
          <a:xfrm>
            <a:off x="228600" y="4038600"/>
            <a:ext cx="3429000" cy="1569660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Non-linearity from half to full strength:</a:t>
            </a:r>
          </a:p>
          <a:p>
            <a:r>
              <a:rPr lang="en-US" sz="2400" dirty="0"/>
              <a:t>A3: 2 units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3457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197536-5463-750A-436C-AC30D5278F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2400" y="808131"/>
            <a:ext cx="8229600" cy="604986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0D08612-12BA-82E5-9989-B894FB153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(Double quad, iron, 10mm reference radius)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CCAF8B-A421-3382-C2BA-A09FD967B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93BC4C-9463-C6E8-5223-36A3BD294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0605"/>
            <a:ext cx="3960000" cy="26873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440CDB-15AC-00E0-0445-3F892A21D2B3}"/>
              </a:ext>
            </a:extLst>
          </p:cNvPr>
          <p:cNvSpPr txBox="1"/>
          <p:nvPr/>
        </p:nvSpPr>
        <p:spPr>
          <a:xfrm>
            <a:off x="304800" y="4114800"/>
            <a:ext cx="3276600" cy="193899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Multipoles larger than 1 unit:</a:t>
            </a:r>
          </a:p>
          <a:p>
            <a:r>
              <a:rPr lang="en-US" sz="2400" dirty="0"/>
              <a:t>A3: 22 units</a:t>
            </a:r>
          </a:p>
          <a:p>
            <a:r>
              <a:rPr lang="en-US" sz="2400" dirty="0"/>
              <a:t>A5: 1 unit</a:t>
            </a:r>
          </a:p>
          <a:p>
            <a:r>
              <a:rPr lang="en-US" sz="2400" dirty="0"/>
              <a:t>B4: 4 units</a:t>
            </a:r>
          </a:p>
        </p:txBody>
      </p:sp>
    </p:spTree>
    <p:extLst>
      <p:ext uri="{BB962C8B-B14F-4D97-AF65-F5344CB8AC3E}">
        <p14:creationId xmlns:p14="http://schemas.microsoft.com/office/powerpoint/2010/main" val="2584763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C4594F-FE2B-DEA8-6756-11175E8D9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37418"/>
            <a:ext cx="10972800" cy="5691982"/>
          </a:xfrm>
        </p:spPr>
        <p:txBody>
          <a:bodyPr>
            <a:normAutofit/>
          </a:bodyPr>
          <a:lstStyle/>
          <a:p>
            <a:r>
              <a:rPr lang="en-US" dirty="0"/>
              <a:t>Using iron to shield the two apertures gives significant field imperfections (larger than 10 units @7.5mm)</a:t>
            </a:r>
          </a:p>
          <a:p>
            <a:r>
              <a:rPr lang="en-US" dirty="0"/>
              <a:t>Non-linearities are ~2 units</a:t>
            </a:r>
          </a:p>
          <a:p>
            <a:r>
              <a:rPr lang="en-US" dirty="0"/>
              <a:t>Using a different method to correct for the fringe fields of adjacent magnets seems preferable</a:t>
            </a:r>
          </a:p>
          <a:p>
            <a:r>
              <a:rPr lang="en-US" dirty="0"/>
              <a:t>This is the approach of FCC.</a:t>
            </a:r>
          </a:p>
          <a:p>
            <a:r>
              <a:rPr lang="en-US" dirty="0"/>
              <a:t>We are using a CCT quadrupole which has offending multipoles removed by design.</a:t>
            </a:r>
          </a:p>
          <a:p>
            <a:r>
              <a:rPr lang="en-US" dirty="0"/>
              <a:t>This is an iron-free design with the added benefit of having no non-linearities.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D8E20C-3EED-72CB-FB03-F7653839E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 vs non-iron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EB325-3C82-A9C3-BDF3-2DE1D06F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61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95F748-7222-3DD2-D346-776358ECF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CCT technology and NbTi conductor</a:t>
            </a:r>
          </a:p>
          <a:p>
            <a:r>
              <a:rPr lang="en-US" dirty="0"/>
              <a:t>CCT was used as it can eliminate crosstalk</a:t>
            </a:r>
          </a:p>
          <a:p>
            <a:r>
              <a:rPr lang="en-US" dirty="0"/>
              <a:t>NbTi was used as it was proven technology at the time</a:t>
            </a:r>
          </a:p>
          <a:p>
            <a:r>
              <a:rPr lang="en-US" dirty="0"/>
              <a:t>To get the 100T/m gradient needed, we need to operate at 1.9K (superfluid helium)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8BA7AC-CCDE-75E1-2F93-485BBE7E2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FCC-ee CDR solution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A8102-6650-A98D-EEAB-8BCA8BE6F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823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3E35FB-8E8C-D45C-A8FB-55004B028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final focus quad prototype was built in 2019 and tested at warm. </a:t>
            </a:r>
          </a:p>
          <a:p>
            <a:r>
              <a:rPr lang="en-US" dirty="0"/>
              <a:t>The prototype was impregnated with wax at PSI (August 2023)</a:t>
            </a:r>
          </a:p>
          <a:p>
            <a:r>
              <a:rPr lang="en-US" dirty="0"/>
              <a:t>During October 2023 it was tested at CERN’s SM18 facility at 1.9K and 4.5K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14C544-629E-C75A-3A0B-1AC0BC6F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FF quad prototype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813F5-095B-133A-087C-403F15F3D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91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F6305D-4916-1DAA-80D3-4E65C39E8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1"/>
            <a:ext cx="11277600" cy="1295400"/>
          </a:xfrm>
        </p:spPr>
        <p:txBody>
          <a:bodyPr/>
          <a:lstStyle/>
          <a:p>
            <a:r>
              <a:rPr lang="en-US" dirty="0"/>
              <a:t>Was done in-house using the FIELD suite of programs</a:t>
            </a:r>
          </a:p>
          <a:p>
            <a:r>
              <a:rPr lang="en-US" dirty="0"/>
              <a:t>Mechanical design done in Autodesk Inventor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7452C5-41CD-0BB2-4E6D-68994A4F8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9B0D83-8C52-2189-8B87-56DD77E65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98946A-85B5-1244-BC55-D29AD9A8E1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505" y="2667000"/>
            <a:ext cx="8797496" cy="4184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7411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44A939-6209-2ABF-A4F7-C7B2C3100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4038600" cy="2666999"/>
          </a:xfrm>
          <a:solidFill>
            <a:srgbClr val="B7EFF7"/>
          </a:solidFill>
        </p:spPr>
        <p:txBody>
          <a:bodyPr/>
          <a:lstStyle/>
          <a:p>
            <a:r>
              <a:rPr lang="en-US" dirty="0"/>
              <a:t>Was done at the main CERN workshop. Material: </a:t>
            </a:r>
            <a:r>
              <a:rPr lang="en-US" dirty="0" err="1"/>
              <a:t>Aluminium</a:t>
            </a:r>
            <a:r>
              <a:rPr lang="en-US" dirty="0"/>
              <a:t> 6082-T6, hard-anodized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691479-500D-D0C4-0288-F44AD61C1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448800" cy="914400"/>
          </a:xfrm>
        </p:spPr>
        <p:txBody>
          <a:bodyPr/>
          <a:lstStyle/>
          <a:p>
            <a:r>
              <a:rPr lang="en-US" dirty="0"/>
              <a:t>Manufacturing                 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97310-FD4A-38DE-C4F4-25845582E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 descr="A metal box with a metal object in it&#10;&#10;Description automatically generated">
            <a:extLst>
              <a:ext uri="{FF2B5EF4-FFF2-40B4-BE49-F238E27FC236}">
                <a16:creationId xmlns:a16="http://schemas.microsoft.com/office/drawing/2014/main" id="{0F80CDA4-6382-F84B-DF9B-1CC064838F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89"/>
          <a:stretch/>
        </p:blipFill>
        <p:spPr>
          <a:xfrm rot="5400000">
            <a:off x="6353091" y="1056790"/>
            <a:ext cx="6895698" cy="478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18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close up of a pipe&#10;&#10;Description automatically generated">
            <a:extLst>
              <a:ext uri="{FF2B5EF4-FFF2-40B4-BE49-F238E27FC236}">
                <a16:creationId xmlns:a16="http://schemas.microsoft.com/office/drawing/2014/main" id="{1A7D80EF-D08E-18EE-33ED-B1F9730592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61284" y="1219200"/>
            <a:ext cx="8903318" cy="500811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6F069E7-6AFB-5D06-F36A-C15F81412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118DF-69E4-40CF-0E91-873E64F3C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D84D8A-6D4E-80A4-D89A-C585F65AEA2B}"/>
              </a:ext>
            </a:extLst>
          </p:cNvPr>
          <p:cNvSpPr txBox="1"/>
          <p:nvPr/>
        </p:nvSpPr>
        <p:spPr>
          <a:xfrm>
            <a:off x="457200" y="1295400"/>
            <a:ext cx="2362200" cy="2554545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Done in-house using standard LHC 0.825 NbTi strand</a:t>
            </a:r>
          </a:p>
        </p:txBody>
      </p:sp>
    </p:spTree>
    <p:extLst>
      <p:ext uri="{BB962C8B-B14F-4D97-AF65-F5344CB8AC3E}">
        <p14:creationId xmlns:p14="http://schemas.microsoft.com/office/powerpoint/2010/main" val="4145322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2DCF1D-4232-FB43-A371-97F9A8957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35076"/>
            <a:ext cx="10972800" cy="4800599"/>
          </a:xfrm>
        </p:spPr>
        <p:txBody>
          <a:bodyPr>
            <a:normAutofit/>
          </a:bodyPr>
          <a:lstStyle/>
          <a:p>
            <a:r>
              <a:rPr lang="en-US" dirty="0"/>
              <a:t>Wax was chosen for its (expected) performance during quench training</a:t>
            </a:r>
          </a:p>
          <a:p>
            <a:r>
              <a:rPr lang="en-US" dirty="0"/>
              <a:t>Wax contracts by 15% when it crystalizes creating voids if no measure is taken</a:t>
            </a:r>
          </a:p>
          <a:p>
            <a:r>
              <a:rPr lang="en-US" dirty="0"/>
              <a:t>Voids can be avoided if crystallization occurs in a controlled manner (inner to outer and bottom to top)</a:t>
            </a:r>
          </a:p>
          <a:p>
            <a:r>
              <a:rPr lang="en-US" dirty="0"/>
              <a:t>Using the experience gathered by different experts on wax impregnation, a new method was tried: The magnet was impregnated and cooled in a controlled manner at PSI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9E3F4F-2155-5550-E0EA-7DE8054E6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923682-2CDC-6B1C-8148-F7F063A86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88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62832D-E0A1-B0DA-A208-F19264BFD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37563"/>
            <a:ext cx="10972800" cy="875763"/>
          </a:xfrm>
        </p:spPr>
        <p:txBody>
          <a:bodyPr/>
          <a:lstStyle/>
          <a:p>
            <a:r>
              <a:rPr lang="en-US" dirty="0"/>
              <a:t>Simulation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22EC57-CE20-E7C4-4FEF-20AB48430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pic>
        <p:nvPicPr>
          <p:cNvPr id="5" name="Content Placeholder 4" descr="A graph of a bar chart&#10;&#10;Description automatically generated with medium confidence">
            <a:extLst>
              <a:ext uri="{FF2B5EF4-FFF2-40B4-BE49-F238E27FC236}">
                <a16:creationId xmlns:a16="http://schemas.microsoft.com/office/drawing/2014/main" id="{87244F13-804E-A47D-E84E-D1F7CA9CEF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054" y="762000"/>
            <a:ext cx="4843145" cy="6053932"/>
          </a:xfrm>
          <a:prstGeom prst="rect">
            <a:avLst/>
          </a:prstGeom>
        </p:spPr>
      </p:pic>
      <p:sp>
        <p:nvSpPr>
          <p:cNvPr id="6" name="TextBox 9">
            <a:extLst>
              <a:ext uri="{FF2B5EF4-FFF2-40B4-BE49-F238E27FC236}">
                <a16:creationId xmlns:a16="http://schemas.microsoft.com/office/drawing/2014/main" id="{6FFF466A-8497-0184-CE7C-DDC7F0776CFE}"/>
              </a:ext>
            </a:extLst>
          </p:cNvPr>
          <p:cNvSpPr txBox="1"/>
          <p:nvPr/>
        </p:nvSpPr>
        <p:spPr>
          <a:xfrm rot="16200000">
            <a:off x="2762611" y="3333980"/>
            <a:ext cx="142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Solid fraction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28E908A4-F387-F5E0-AEB1-552C6BA35E53}"/>
              </a:ext>
            </a:extLst>
          </p:cNvPr>
          <p:cNvSpPr txBox="1"/>
          <p:nvPr/>
        </p:nvSpPr>
        <p:spPr>
          <a:xfrm rot="16200000">
            <a:off x="7387350" y="3244334"/>
            <a:ext cx="2053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Temperature [</a:t>
            </a:r>
            <a:r>
              <a:rPr lang="en-US" dirty="0" err="1"/>
              <a:t>degC</a:t>
            </a:r>
            <a:r>
              <a:rPr lang="en-US" dirty="0"/>
              <a:t>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C86024-C1A1-9B84-4DB0-B919AF5C4D5E}"/>
              </a:ext>
            </a:extLst>
          </p:cNvPr>
          <p:cNvSpPr txBox="1"/>
          <p:nvPr/>
        </p:nvSpPr>
        <p:spPr>
          <a:xfrm>
            <a:off x="9144000" y="1066800"/>
            <a:ext cx="2362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Crystallization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range [51.5,54.5] Celsius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7B284B-D4CB-BF47-5BB5-7B1FDCE193B2}"/>
              </a:ext>
            </a:extLst>
          </p:cNvPr>
          <p:cNvSpPr txBox="1"/>
          <p:nvPr/>
        </p:nvSpPr>
        <p:spPr>
          <a:xfrm>
            <a:off x="9677400" y="5867400"/>
            <a:ext cx="118718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Jaap Kosse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E94FF5-BC25-D00C-3A14-883069208F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10"/>
          <a:stretch/>
        </p:blipFill>
        <p:spPr>
          <a:xfrm>
            <a:off x="0" y="1143000"/>
            <a:ext cx="3302789" cy="548640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076E62A-E104-8145-CEC3-9EF07D18C706}"/>
              </a:ext>
            </a:extLst>
          </p:cNvPr>
          <p:cNvSpPr/>
          <p:nvPr/>
        </p:nvSpPr>
        <p:spPr>
          <a:xfrm>
            <a:off x="1537096" y="1888901"/>
            <a:ext cx="716924" cy="4456091"/>
          </a:xfrm>
          <a:custGeom>
            <a:avLst/>
            <a:gdLst>
              <a:gd name="connsiteX0" fmla="*/ 0 w 716924"/>
              <a:gd name="connsiteY0" fmla="*/ 4078310 h 4456091"/>
              <a:gd name="connsiteX1" fmla="*/ 716924 w 716924"/>
              <a:gd name="connsiteY1" fmla="*/ 4456091 h 4456091"/>
              <a:gd name="connsiteX2" fmla="*/ 673995 w 716924"/>
              <a:gd name="connsiteY2" fmla="*/ 283336 h 4456091"/>
              <a:gd name="connsiteX3" fmla="*/ 4293 w 716924"/>
              <a:gd name="connsiteY3" fmla="*/ 0 h 4456091"/>
              <a:gd name="connsiteX4" fmla="*/ 0 w 716924"/>
              <a:gd name="connsiteY4" fmla="*/ 4078310 h 4456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6924" h="4456091">
                <a:moveTo>
                  <a:pt x="0" y="4078310"/>
                </a:moveTo>
                <a:lnTo>
                  <a:pt x="716924" y="4456091"/>
                </a:lnTo>
                <a:lnTo>
                  <a:pt x="673995" y="283336"/>
                </a:lnTo>
                <a:lnTo>
                  <a:pt x="4293" y="0"/>
                </a:lnTo>
                <a:lnTo>
                  <a:pt x="0" y="4078310"/>
                </a:lnTo>
                <a:close/>
              </a:path>
            </a:pathLst>
          </a:custGeom>
          <a:solidFill>
            <a:srgbClr val="4F81BD">
              <a:alpha val="3411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id="{B16040C2-0CE1-3009-F330-726692439ECF}"/>
              </a:ext>
            </a:extLst>
          </p:cNvPr>
          <p:cNvSpPr/>
          <p:nvPr/>
        </p:nvSpPr>
        <p:spPr>
          <a:xfrm>
            <a:off x="2262606" y="3962400"/>
            <a:ext cx="990600" cy="571369"/>
          </a:xfrm>
          <a:prstGeom prst="stripedRightArrow">
            <a:avLst/>
          </a:prstGeom>
          <a:solidFill>
            <a:srgbClr val="4F81BD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7438AE-21D4-7D0F-3B57-932ED8B1CC03}"/>
              </a:ext>
            </a:extLst>
          </p:cNvPr>
          <p:cNvSpPr txBox="1"/>
          <p:nvPr/>
        </p:nvSpPr>
        <p:spPr>
          <a:xfrm>
            <a:off x="1288833" y="247020"/>
            <a:ext cx="12954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Simulation plane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1DF8351-65C7-1A09-1927-1079558BDF27}"/>
              </a:ext>
            </a:extLst>
          </p:cNvPr>
          <p:cNvCxnSpPr>
            <a:stCxn id="15" idx="2"/>
          </p:cNvCxnSpPr>
          <p:nvPr/>
        </p:nvCxnSpPr>
        <p:spPr>
          <a:xfrm flipH="1">
            <a:off x="1895558" y="893351"/>
            <a:ext cx="40975" cy="1039969"/>
          </a:xfrm>
          <a:prstGeom prst="straightConnector1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22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3410" y="1143000"/>
            <a:ext cx="10972800" cy="121919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CEPC and FCC-</a:t>
            </a:r>
            <a:r>
              <a:rPr lang="en-GB" dirty="0" err="1"/>
              <a:t>ee</a:t>
            </a:r>
            <a:r>
              <a:rPr lang="en-GB" dirty="0"/>
              <a:t> are the two circular collider future flagship projects with a lot in common and very few differences!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en-GB" dirty="0"/>
              <a:t>A tale of two projects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10" y="2880678"/>
            <a:ext cx="5835930" cy="38560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190" y="2880677"/>
            <a:ext cx="5109210" cy="38396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19500"/>
            <a:ext cx="4038600" cy="5984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6155372"/>
            <a:ext cx="4171950" cy="37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627F8-BFB1-2E3C-D3DB-2A8260A1B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0" y="1262354"/>
            <a:ext cx="7086600" cy="4525963"/>
          </a:xfrm>
        </p:spPr>
        <p:txBody>
          <a:bodyPr/>
          <a:lstStyle/>
          <a:p>
            <a:r>
              <a:rPr lang="en-US" dirty="0"/>
              <a:t>Cryostat supporting 1.9K superfluid helium</a:t>
            </a:r>
          </a:p>
          <a:p>
            <a:r>
              <a:rPr lang="en-US" dirty="0"/>
              <a:t>Training campaign</a:t>
            </a:r>
          </a:p>
          <a:p>
            <a:r>
              <a:rPr lang="en-US" dirty="0"/>
              <a:t>Measurement of splice resistance</a:t>
            </a:r>
          </a:p>
          <a:p>
            <a:r>
              <a:rPr lang="en-US" dirty="0"/>
              <a:t>Measurement of </a:t>
            </a:r>
            <a:r>
              <a:rPr lang="en-US" dirty="0" err="1"/>
              <a:t>quenchback</a:t>
            </a:r>
            <a:endParaRPr lang="en-US" dirty="0"/>
          </a:p>
          <a:p>
            <a:r>
              <a:rPr lang="en-US" dirty="0"/>
              <a:t>Measurement of RRR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ABB13C-B504-86F1-45A3-384552E1E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103255"/>
            <a:ext cx="8991600" cy="1143000"/>
          </a:xfrm>
        </p:spPr>
        <p:txBody>
          <a:bodyPr/>
          <a:lstStyle/>
          <a:p>
            <a:r>
              <a:rPr lang="en-US" dirty="0"/>
              <a:t>The test at SM18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02E44F-7F76-F84C-E8F5-2BF2C6BAC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1B02A18-B593-1F33-A612-AA7ECF77A470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-1"/>
            <a:ext cx="4267200" cy="6897769"/>
            <a:chOff x="8837787" y="1447800"/>
            <a:chExt cx="3346938" cy="5410200"/>
          </a:xfrm>
        </p:grpSpPr>
        <p:pic>
          <p:nvPicPr>
            <p:cNvPr id="6" name="Picture 1">
              <a:extLst>
                <a:ext uri="{FF2B5EF4-FFF2-40B4-BE49-F238E27FC236}">
                  <a16:creationId xmlns:a16="http://schemas.microsoft.com/office/drawing/2014/main" id="{F652414D-89F8-DC58-CD5C-747D73C5B6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58" r="25337" b="30890"/>
            <a:stretch/>
          </p:blipFill>
          <p:spPr bwMode="auto">
            <a:xfrm>
              <a:off x="8837787" y="1447800"/>
              <a:ext cx="3346938" cy="541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EA0FB0C-4D1A-6B32-00C1-39B96DCB98CC}"/>
                </a:ext>
              </a:extLst>
            </p:cNvPr>
            <p:cNvSpPr txBox="1"/>
            <p:nvPr/>
          </p:nvSpPr>
          <p:spPr>
            <a:xfrm>
              <a:off x="8915400" y="1905000"/>
              <a:ext cx="3124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Testing at cold at SM18 (CERN)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872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656DC1-BA0E-8BF1-0489-73D60E3B8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44" y="30969"/>
            <a:ext cx="10972800" cy="1143000"/>
          </a:xfrm>
        </p:spPr>
        <p:txBody>
          <a:bodyPr/>
          <a:lstStyle/>
          <a:p>
            <a:r>
              <a:rPr lang="en-US" dirty="0"/>
              <a:t>SM18 Test results Oct 27-31 - Training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2BD4B-FD8F-FED0-B1D7-D666E5B8D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DC307D-5FA9-5868-9525-B1192B86D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3588828"/>
            <a:ext cx="5249687" cy="31929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E63899-37B0-F5A0-389F-E3CEFC2B8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52600"/>
            <a:ext cx="5218628" cy="374936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4AED3DD-8417-6F84-B4FA-C1A4BD392B3A}"/>
              </a:ext>
            </a:extLst>
          </p:cNvPr>
          <p:cNvCxnSpPr>
            <a:cxnSpLocks/>
          </p:cNvCxnSpPr>
          <p:nvPr/>
        </p:nvCxnSpPr>
        <p:spPr>
          <a:xfrm flipH="1">
            <a:off x="928796" y="2682155"/>
            <a:ext cx="375557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BC68BB9-E67E-EC2C-0CB7-4C99A8A2680C}"/>
              </a:ext>
            </a:extLst>
          </p:cNvPr>
          <p:cNvSpPr txBox="1"/>
          <p:nvPr/>
        </p:nvSpPr>
        <p:spPr>
          <a:xfrm>
            <a:off x="4408143" y="2451322"/>
            <a:ext cx="1604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Short sample limit 1.9K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F99A90-B870-3496-21D1-36EAA745EF8F}"/>
              </a:ext>
            </a:extLst>
          </p:cNvPr>
          <p:cNvSpPr txBox="1"/>
          <p:nvPr/>
        </p:nvSpPr>
        <p:spPr>
          <a:xfrm>
            <a:off x="5742329" y="1066800"/>
            <a:ext cx="6400800" cy="1631216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No training quenches were seen up to short sample limit</a:t>
            </a:r>
          </a:p>
          <a:p>
            <a:r>
              <a:rPr lang="en-GB" sz="2000" dirty="0"/>
              <a:t>No degradation was seen for quenches at short sample limit</a:t>
            </a:r>
          </a:p>
          <a:p>
            <a:endParaRPr lang="en-GB" sz="2000" dirty="0"/>
          </a:p>
          <a:p>
            <a:r>
              <a:rPr lang="en-GB" sz="2000" dirty="0"/>
              <a:t>1.9 K: reached 991 A, peak field on conductor is 3.65 T</a:t>
            </a:r>
          </a:p>
          <a:p>
            <a:r>
              <a:rPr lang="en-GB" sz="2000" dirty="0"/>
              <a:t>4.5 K: reached 738 A, peak field on conductor is 2.71 T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EB09117-5B9F-307A-6A6A-6EF78A327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410200"/>
            <a:ext cx="3810000" cy="1311275"/>
          </a:xfrm>
          <a:solidFill>
            <a:srgbClr val="FFC1FF"/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Gradients: </a:t>
            </a:r>
          </a:p>
          <a:p>
            <a:r>
              <a:rPr lang="en-US" dirty="0"/>
              <a:t>Nominal: 100T/m</a:t>
            </a:r>
          </a:p>
          <a:p>
            <a:r>
              <a:rPr lang="en-US" dirty="0"/>
              <a:t>Maximum at 1.9K: 130T/m</a:t>
            </a:r>
          </a:p>
          <a:p>
            <a:r>
              <a:rPr lang="en-US" dirty="0"/>
              <a:t>Maximum at 4.5T: 96T/m</a:t>
            </a:r>
          </a:p>
        </p:txBody>
      </p:sp>
    </p:spTree>
    <p:extLst>
      <p:ext uri="{BB962C8B-B14F-4D97-AF65-F5344CB8AC3E}">
        <p14:creationId xmlns:p14="http://schemas.microsoft.com/office/powerpoint/2010/main" val="295688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uiExpand="1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5BD71C8-6585-AF07-E6DD-E13CBAF0A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04"/>
          <a:stretch/>
        </p:blipFill>
        <p:spPr>
          <a:xfrm>
            <a:off x="76361" y="1759850"/>
            <a:ext cx="6104793" cy="45647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3AF8F8D-5885-3F49-7BAC-C115A8C37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1465"/>
            <a:ext cx="10972800" cy="1143000"/>
          </a:xfrm>
        </p:spPr>
        <p:txBody>
          <a:bodyPr/>
          <a:lstStyle/>
          <a:p>
            <a:r>
              <a:rPr lang="en-US"/>
              <a:t>Comparison to similar projects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456700-97AD-8635-90FF-38E4A677C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B53205-1DC0-89A2-6F72-26272DEE40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64" r="1124"/>
          <a:stretch/>
        </p:blipFill>
        <p:spPr>
          <a:xfrm>
            <a:off x="6019800" y="1670261"/>
            <a:ext cx="6172200" cy="4721506"/>
          </a:xfrm>
          <a:prstGeom prst="rect">
            <a:avLst/>
          </a:prstGeom>
        </p:spPr>
      </p:pic>
      <p:sp>
        <p:nvSpPr>
          <p:cNvPr id="10" name="Pentagon 9">
            <a:extLst>
              <a:ext uri="{FF2B5EF4-FFF2-40B4-BE49-F238E27FC236}">
                <a16:creationId xmlns:a16="http://schemas.microsoft.com/office/drawing/2014/main" id="{BD22763C-744A-B3D1-2005-7F920920FD0A}"/>
              </a:ext>
            </a:extLst>
          </p:cNvPr>
          <p:cNvSpPr/>
          <p:nvPr/>
        </p:nvSpPr>
        <p:spPr>
          <a:xfrm>
            <a:off x="838200" y="1300170"/>
            <a:ext cx="228600" cy="228600"/>
          </a:xfrm>
          <a:prstGeom prst="pentagon">
            <a:avLst/>
          </a:prstGeom>
          <a:solidFill>
            <a:srgbClr val="FFC1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2073D451-C47A-A5C6-3646-3C0CB8674721}"/>
              </a:ext>
            </a:extLst>
          </p:cNvPr>
          <p:cNvSpPr/>
          <p:nvPr/>
        </p:nvSpPr>
        <p:spPr>
          <a:xfrm>
            <a:off x="937256" y="1304006"/>
            <a:ext cx="228600" cy="228600"/>
          </a:xfrm>
          <a:prstGeom prst="pentagon">
            <a:avLst/>
          </a:prstGeom>
          <a:solidFill>
            <a:srgbClr val="FFC1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>
            <a:extLst>
              <a:ext uri="{FF2B5EF4-FFF2-40B4-BE49-F238E27FC236}">
                <a16:creationId xmlns:a16="http://schemas.microsoft.com/office/drawing/2014/main" id="{3842D980-98D2-D1A4-8A16-1F7044535234}"/>
              </a:ext>
            </a:extLst>
          </p:cNvPr>
          <p:cNvSpPr/>
          <p:nvPr/>
        </p:nvSpPr>
        <p:spPr>
          <a:xfrm>
            <a:off x="1045425" y="1304623"/>
            <a:ext cx="228600" cy="228600"/>
          </a:xfrm>
          <a:prstGeom prst="pentagon">
            <a:avLst/>
          </a:prstGeom>
          <a:solidFill>
            <a:srgbClr val="FFC1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>
            <a:extLst>
              <a:ext uri="{FF2B5EF4-FFF2-40B4-BE49-F238E27FC236}">
                <a16:creationId xmlns:a16="http://schemas.microsoft.com/office/drawing/2014/main" id="{3858195A-FA38-B0A7-13C4-952917C2041C}"/>
              </a:ext>
            </a:extLst>
          </p:cNvPr>
          <p:cNvSpPr/>
          <p:nvPr/>
        </p:nvSpPr>
        <p:spPr>
          <a:xfrm>
            <a:off x="1140825" y="1312592"/>
            <a:ext cx="228600" cy="228600"/>
          </a:xfrm>
          <a:prstGeom prst="pentagon">
            <a:avLst/>
          </a:prstGeom>
          <a:solidFill>
            <a:srgbClr val="FFC1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entagon 13">
            <a:extLst>
              <a:ext uri="{FF2B5EF4-FFF2-40B4-BE49-F238E27FC236}">
                <a16:creationId xmlns:a16="http://schemas.microsoft.com/office/drawing/2014/main" id="{8DA5694D-AF35-118D-000A-EF5C7A7AC23C}"/>
              </a:ext>
            </a:extLst>
          </p:cNvPr>
          <p:cNvSpPr/>
          <p:nvPr/>
        </p:nvSpPr>
        <p:spPr>
          <a:xfrm>
            <a:off x="1243627" y="1313049"/>
            <a:ext cx="228600" cy="228600"/>
          </a:xfrm>
          <a:prstGeom prst="pentagon">
            <a:avLst/>
          </a:prstGeom>
          <a:solidFill>
            <a:srgbClr val="FFC1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BD484F-05FA-00FD-B388-D83131BDBE7A}"/>
              </a:ext>
            </a:extLst>
          </p:cNvPr>
          <p:cNvCxnSpPr>
            <a:cxnSpLocks/>
          </p:cNvCxnSpPr>
          <p:nvPr/>
        </p:nvCxnSpPr>
        <p:spPr>
          <a:xfrm flipH="1">
            <a:off x="1752600" y="1447800"/>
            <a:ext cx="609600" cy="0"/>
          </a:xfrm>
          <a:prstGeom prst="straightConnector1">
            <a:avLst/>
          </a:prstGeom>
          <a:ln w="76200">
            <a:solidFill>
              <a:srgbClr val="FFC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772B328-DEB9-0161-363D-8AD639965D19}"/>
              </a:ext>
            </a:extLst>
          </p:cNvPr>
          <p:cNvSpPr txBox="1"/>
          <p:nvPr/>
        </p:nvSpPr>
        <p:spPr>
          <a:xfrm>
            <a:off x="2362200" y="1258304"/>
            <a:ext cx="14478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This project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C2C552-40BA-2A9C-2F3E-459F337D29CD}"/>
              </a:ext>
            </a:extLst>
          </p:cNvPr>
          <p:cNvCxnSpPr>
            <a:cxnSpLocks/>
          </p:cNvCxnSpPr>
          <p:nvPr/>
        </p:nvCxnSpPr>
        <p:spPr>
          <a:xfrm flipV="1">
            <a:off x="809700" y="891228"/>
            <a:ext cx="0" cy="10137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07FB3BD-B784-BA5B-D727-E17F0F120D1F}"/>
              </a:ext>
            </a:extLst>
          </p:cNvPr>
          <p:cNvSpPr txBox="1"/>
          <p:nvPr/>
        </p:nvSpPr>
        <p:spPr>
          <a:xfrm>
            <a:off x="289324" y="1574211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900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2C5121-D6F8-46A0-8027-20520658A971}"/>
              </a:ext>
            </a:extLst>
          </p:cNvPr>
          <p:cNvSpPr txBox="1"/>
          <p:nvPr/>
        </p:nvSpPr>
        <p:spPr>
          <a:xfrm>
            <a:off x="283425" y="1261011"/>
            <a:ext cx="548876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1000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CFC7C0-C8DF-6FBC-A757-805E9074E262}"/>
              </a:ext>
            </a:extLst>
          </p:cNvPr>
          <p:cNvSpPr txBox="1"/>
          <p:nvPr/>
        </p:nvSpPr>
        <p:spPr>
          <a:xfrm>
            <a:off x="5553350" y="1096752"/>
            <a:ext cx="6627222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/>
              <a:t>https://iopscience.iop.org/article/10.1088/1361-6668/abdba4/pdf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98D368-5F4C-E82C-746B-E6CCA33F6ACD}"/>
              </a:ext>
            </a:extLst>
          </p:cNvPr>
          <p:cNvSpPr txBox="1"/>
          <p:nvPr/>
        </p:nvSpPr>
        <p:spPr>
          <a:xfrm>
            <a:off x="6858000" y="6324600"/>
            <a:ext cx="4419600" cy="369332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CERN-made MCBRD </a:t>
            </a:r>
            <a:r>
              <a:rPr lang="en-US" dirty="0" err="1"/>
              <a:t>HiLumi</a:t>
            </a:r>
            <a:r>
              <a:rPr lang="en-US" dirty="0"/>
              <a:t> dipole corrector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63C984-3F00-F91C-E449-1703F150EB29}"/>
              </a:ext>
            </a:extLst>
          </p:cNvPr>
          <p:cNvSpPr txBox="1"/>
          <p:nvPr/>
        </p:nvSpPr>
        <p:spPr>
          <a:xfrm>
            <a:off x="685800" y="6324600"/>
            <a:ext cx="4724400" cy="369332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Chinese-made MCBRD </a:t>
            </a:r>
            <a:r>
              <a:rPr lang="en-US" dirty="0" err="1"/>
              <a:t>HiLumi</a:t>
            </a:r>
            <a:r>
              <a:rPr lang="en-US" dirty="0"/>
              <a:t> dipole corrector</a:t>
            </a:r>
          </a:p>
        </p:txBody>
      </p:sp>
    </p:spTree>
    <p:extLst>
      <p:ext uri="{BB962C8B-B14F-4D97-AF65-F5344CB8AC3E}">
        <p14:creationId xmlns:p14="http://schemas.microsoft.com/office/powerpoint/2010/main" val="209871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3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2419878-65B3-B157-0F79-C4B1224DF730}"/>
              </a:ext>
            </a:extLst>
          </p:cNvPr>
          <p:cNvSpPr txBox="1"/>
          <p:nvPr/>
        </p:nvSpPr>
        <p:spPr>
          <a:xfrm>
            <a:off x="187009" y="0"/>
            <a:ext cx="6780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Quench analysis at short sample limit, 1.9 K at 991 A.</a:t>
            </a:r>
            <a:endParaRPr lang="en-GB" sz="2400"/>
          </a:p>
        </p:txBody>
      </p:sp>
      <p:pic>
        <p:nvPicPr>
          <p:cNvPr id="7" name="Picture 6" descr="A graph of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5BB04C9-F4B1-DAE1-7C33-6472B65E7F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6" y="461665"/>
            <a:ext cx="5769888" cy="4444073"/>
          </a:xfrm>
          <a:prstGeom prst="rect">
            <a:avLst/>
          </a:prstGeom>
        </p:spPr>
      </p:pic>
      <p:pic>
        <p:nvPicPr>
          <p:cNvPr id="9" name="Picture 8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D67C3480-F795-7BE8-4B7B-932069F7FF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5" y="422391"/>
            <a:ext cx="5769889" cy="44440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637BDB-24C3-EA50-0B83-D95D7361F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1151" y="4952654"/>
            <a:ext cx="3685113" cy="1905346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5AF07B-F329-75FC-EF88-BF04485B277D}"/>
              </a:ext>
            </a:extLst>
          </p:cNvPr>
          <p:cNvCxnSpPr/>
          <p:nvPr/>
        </p:nvCxnSpPr>
        <p:spPr>
          <a:xfrm flipV="1">
            <a:off x="2617365" y="3429000"/>
            <a:ext cx="1535185" cy="2258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D06B63C-1819-4B8C-239E-23FBD4191814}"/>
              </a:ext>
            </a:extLst>
          </p:cNvPr>
          <p:cNvSpPr txBox="1"/>
          <p:nvPr/>
        </p:nvSpPr>
        <p:spPr>
          <a:xfrm>
            <a:off x="1379989" y="5687736"/>
            <a:ext cx="1774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/>
              <a:t>Negative (inductive) component due to dI/dt</a:t>
            </a:r>
            <a:endParaRPr lang="en-GB" sz="10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38EC71-6819-FE69-32D1-28D7D2FED3B2}"/>
              </a:ext>
            </a:extLst>
          </p:cNvPr>
          <p:cNvSpPr txBox="1"/>
          <p:nvPr/>
        </p:nvSpPr>
        <p:spPr>
          <a:xfrm>
            <a:off x="8735022" y="180261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2</a:t>
            </a:r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520C5-6E56-A805-02E6-37EDBE84377F}"/>
              </a:ext>
            </a:extLst>
          </p:cNvPr>
          <p:cNvSpPr txBox="1"/>
          <p:nvPr/>
        </p:nvSpPr>
        <p:spPr>
          <a:xfrm>
            <a:off x="9474859" y="19249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1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7DC07C-F948-1B2E-9999-B209AAD91130}"/>
              </a:ext>
            </a:extLst>
          </p:cNvPr>
          <p:cNvSpPr txBox="1"/>
          <p:nvPr/>
        </p:nvSpPr>
        <p:spPr>
          <a:xfrm>
            <a:off x="9838351" y="198727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4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5475CD-AA67-F9D4-B8BE-FCD123BC4DFE}"/>
              </a:ext>
            </a:extLst>
          </p:cNvPr>
          <p:cNvSpPr txBox="1"/>
          <p:nvPr/>
        </p:nvSpPr>
        <p:spPr>
          <a:xfrm>
            <a:off x="10063853" y="21096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3</a:t>
            </a:r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5F8578-4AA2-CA09-5554-378CF95BE226}"/>
              </a:ext>
            </a:extLst>
          </p:cNvPr>
          <p:cNvSpPr txBox="1"/>
          <p:nvPr/>
        </p:nvSpPr>
        <p:spPr>
          <a:xfrm>
            <a:off x="10283691" y="229432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4534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3B3EE6-A5DF-1595-35E6-78607ED91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087"/>
            <a:ext cx="10972800" cy="739913"/>
          </a:xfrm>
        </p:spPr>
        <p:txBody>
          <a:bodyPr>
            <a:normAutofit fontScale="90000"/>
          </a:bodyPr>
          <a:lstStyle/>
          <a:p>
            <a:r>
              <a:rPr lang="en-US" dirty="0"/>
              <a:t>Quench integral and </a:t>
            </a:r>
            <a:r>
              <a:rPr lang="en-US" dirty="0" err="1"/>
              <a:t>Quenchback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9C535F-C0EA-0243-8C75-FAC1BBBA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EC775B-BFC1-678F-3FED-C1C503A54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71311"/>
            <a:ext cx="6079416" cy="36596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AE55C3-61AD-27B9-60B5-23BB6988529A}"/>
              </a:ext>
            </a:extLst>
          </p:cNvPr>
          <p:cNvSpPr txBox="1"/>
          <p:nvPr/>
        </p:nvSpPr>
        <p:spPr>
          <a:xfrm>
            <a:off x="237527" y="4659372"/>
            <a:ext cx="54848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Effects to take into account: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Quench back starts between 400 and 500 A with 50 </a:t>
            </a:r>
            <a:r>
              <a:rPr lang="en-GB" sz="1600" dirty="0" err="1"/>
              <a:t>mOhm</a:t>
            </a:r>
            <a:r>
              <a:rPr lang="en-GB" sz="1600" dirty="0"/>
              <a:t> crowbar + 75 </a:t>
            </a:r>
            <a:r>
              <a:rPr lang="en-GB" sz="1600" dirty="0" err="1"/>
              <a:t>mOhm</a:t>
            </a:r>
            <a:r>
              <a:rPr lang="en-GB" sz="1600" dirty="0"/>
              <a:t> EE.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Quench back starts between 500 and 600 A for 75 </a:t>
            </a:r>
            <a:r>
              <a:rPr lang="en-GB" sz="1600" dirty="0" err="1"/>
              <a:t>mOhm</a:t>
            </a:r>
            <a:r>
              <a:rPr lang="en-GB" sz="1600" dirty="0"/>
              <a:t> EE.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contribution of the former becomes more important at higher </a:t>
            </a:r>
            <a:r>
              <a:rPr lang="en-GB" sz="1600" dirty="0" err="1"/>
              <a:t>dI</a:t>
            </a:r>
            <a:r>
              <a:rPr lang="en-GB" sz="1600" dirty="0"/>
              <a:t>/dt. This could explain why the curve is flat above 500 A. </a:t>
            </a:r>
          </a:p>
        </p:txBody>
      </p:sp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EE019669-2D0C-97C2-BD5E-DE5808101E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2" r="23967" b="3314"/>
          <a:stretch/>
        </p:blipFill>
        <p:spPr>
          <a:xfrm>
            <a:off x="6400800" y="1524000"/>
            <a:ext cx="5553673" cy="4876800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1C3DA9-41CF-4D7C-7584-B81EBDC396A1}"/>
              </a:ext>
            </a:extLst>
          </p:cNvPr>
          <p:cNvSpPr txBox="1"/>
          <p:nvPr/>
        </p:nvSpPr>
        <p:spPr>
          <a:xfrm>
            <a:off x="3954108" y="2596824"/>
            <a:ext cx="2362200" cy="2031325"/>
          </a:xfrm>
          <a:prstGeom prst="rect">
            <a:avLst/>
          </a:prstGeom>
          <a:solidFill>
            <a:srgbClr val="FFD5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Above ~600A, the former absorbs some of the energy, so quench integral is about half of what simulation without former predicts</a:t>
            </a:r>
          </a:p>
        </p:txBody>
      </p:sp>
    </p:spTree>
    <p:extLst>
      <p:ext uri="{BB962C8B-B14F-4D97-AF65-F5344CB8AC3E}">
        <p14:creationId xmlns:p14="http://schemas.microsoft.com/office/powerpoint/2010/main" val="2927635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805CE7-C502-80A8-44AC-AA0C4FA52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0600"/>
            <a:ext cx="5486400" cy="9905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Mysterious ‘environment’ component extracted after repeating warm measurement with a 42 degree tilt of the magnet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91D8FE-EB77-8F06-6FA4-8C3BE7BA2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– measurements at warm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AF7E04-25A6-95A6-382B-E409D42C1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6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0416182"/>
              </p:ext>
            </p:extLst>
          </p:nvPr>
        </p:nvGraphicFramePr>
        <p:xfrm>
          <a:off x="6248400" y="3712096"/>
          <a:ext cx="5545716" cy="3053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6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0562953"/>
              </p:ext>
            </p:extLst>
          </p:nvPr>
        </p:nvGraphicFramePr>
        <p:xfrm>
          <a:off x="6019800" y="1219200"/>
          <a:ext cx="5334000" cy="3027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6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295566"/>
              </p:ext>
            </p:extLst>
          </p:nvPr>
        </p:nvGraphicFramePr>
        <p:xfrm>
          <a:off x="568503" y="2109912"/>
          <a:ext cx="4574997" cy="3757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06193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264330-0B34-6092-88A8-99080E12B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990600"/>
            <a:ext cx="10972800" cy="11429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Work under way, but already &lt;1unit for all multipoles</a:t>
            </a:r>
          </a:p>
          <a:p>
            <a:r>
              <a:rPr lang="en-US" dirty="0"/>
              <a:t>We did not do the same trick during cold measurements</a:t>
            </a:r>
          </a:p>
          <a:p>
            <a:r>
              <a:rPr lang="en-US" dirty="0"/>
              <a:t>The ‘warm’ measurements below come from the unrotated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54B9FD-D8DC-46B8-B3DC-2F144357A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quality - cold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10189-95D8-71C2-9440-809A0AABD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 descr="A graph of different colors and sizes&#10;&#10;Description automatically generated with medium confidence">
            <a:extLst>
              <a:ext uri="{FF2B5EF4-FFF2-40B4-BE49-F238E27FC236}">
                <a16:creationId xmlns:a16="http://schemas.microsoft.com/office/drawing/2014/main" id="{DE7C6614-8523-2568-1386-56D1CD0E4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500969"/>
            <a:ext cx="6116320" cy="332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359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61A9FE-10AC-0D0C-181A-F4135BB8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Last remaining question is the radiation resistance of wax.</a:t>
            </a:r>
          </a:p>
          <a:p>
            <a:r>
              <a:rPr lang="en-US" dirty="0"/>
              <a:t>The plan would be to irradiate and re-measure.</a:t>
            </a:r>
          </a:p>
          <a:p>
            <a:r>
              <a:rPr lang="en-US" dirty="0"/>
              <a:t>I have requested for this irradiation to be done at Dafne in Frascati.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26AC8F-0C9F-A8ED-B9FA-549BF017A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B811CE-58EA-A4C3-3331-A9D56AEFB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8564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FE7412-FE3A-6F51-8AF4-6BDEB20D1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79525"/>
            <a:ext cx="7885385" cy="54419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Changing the technology from NbTi to HTS would mean that we can operate at 30K instead of 2K.</a:t>
            </a:r>
          </a:p>
          <a:p>
            <a:r>
              <a:rPr lang="en-US" dirty="0"/>
              <a:t>BUT, HTS comes in form of tapes, not trivial to design a quadrupole with crosstalk compensation.</a:t>
            </a:r>
          </a:p>
          <a:p>
            <a:r>
              <a:rPr lang="en-US" dirty="0"/>
              <a:t>Earlier attempts resulted in large B6 (</a:t>
            </a:r>
            <a:r>
              <a:rPr lang="en-US" dirty="0" err="1"/>
              <a:t>dodecapole</a:t>
            </a:r>
            <a:r>
              <a:rPr lang="en-US" dirty="0"/>
              <a:t>) component which needed a dedicated corrector…</a:t>
            </a:r>
          </a:p>
          <a:p>
            <a:r>
              <a:rPr lang="en-US" dirty="0"/>
              <a:t>I am happy to report that I think I have solved all these technical problems.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4A0DB3-9E6A-757F-8760-48963618E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6525"/>
            <a:ext cx="10972800" cy="1143000"/>
          </a:xfrm>
        </p:spPr>
        <p:txBody>
          <a:bodyPr/>
          <a:lstStyle/>
          <a:p>
            <a:r>
              <a:rPr lang="en-US" dirty="0"/>
              <a:t>Upgrade to HTS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99D611-9143-3040-B6D2-3915511DF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 descr="A close-up of a tape&#10;&#10;Description automatically generated">
            <a:extLst>
              <a:ext uri="{FF2B5EF4-FFF2-40B4-BE49-F238E27FC236}">
                <a16:creationId xmlns:a16="http://schemas.microsoft.com/office/drawing/2014/main" id="{D6DEE640-9775-2E51-10FA-72F9BECAEE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5" r="24444"/>
          <a:stretch/>
        </p:blipFill>
        <p:spPr>
          <a:xfrm rot="5400000">
            <a:off x="8857278" y="818808"/>
            <a:ext cx="2668369" cy="400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29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5D54547-5C01-A8E2-4884-7C1702832E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624012"/>
            <a:ext cx="7957880" cy="45259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0470048-48A9-E78B-20E1-2A50156E8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HTS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F406C0-BCE5-0159-F6FE-C87F43221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0E4415B-8233-FAD8-4E72-2965011954CE}"/>
              </a:ext>
            </a:extLst>
          </p:cNvPr>
          <p:cNvCxnSpPr/>
          <p:nvPr/>
        </p:nvCxnSpPr>
        <p:spPr>
          <a:xfrm flipH="1">
            <a:off x="914400" y="1371600"/>
            <a:ext cx="2286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BE002BC-52F0-806E-BB2D-3C0A70CFB268}"/>
              </a:ext>
            </a:extLst>
          </p:cNvPr>
          <p:cNvSpPr txBox="1"/>
          <p:nvPr/>
        </p:nvSpPr>
        <p:spPr>
          <a:xfrm>
            <a:off x="1059824" y="914400"/>
            <a:ext cx="500458" cy="584775"/>
          </a:xfrm>
          <a:prstGeom prst="rect">
            <a:avLst/>
          </a:prstGeom>
          <a:solidFill>
            <a:srgbClr val="FFC1FF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IP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2F605B-AA59-1629-78AE-83F2530B227F}"/>
              </a:ext>
            </a:extLst>
          </p:cNvPr>
          <p:cNvCxnSpPr/>
          <p:nvPr/>
        </p:nvCxnSpPr>
        <p:spPr>
          <a:xfrm flipH="1">
            <a:off x="5334000" y="3556575"/>
            <a:ext cx="2286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9147C62-A57B-00F2-6697-3CEF6419CAD8}"/>
              </a:ext>
            </a:extLst>
          </p:cNvPr>
          <p:cNvSpPr txBox="1"/>
          <p:nvPr/>
        </p:nvSpPr>
        <p:spPr>
          <a:xfrm>
            <a:off x="5334000" y="2971800"/>
            <a:ext cx="2962671" cy="584775"/>
          </a:xfrm>
          <a:prstGeom prst="rect">
            <a:avLst/>
          </a:prstGeom>
          <a:solidFill>
            <a:srgbClr val="FFC1FF"/>
          </a:solidFill>
        </p:spPr>
        <p:txBody>
          <a:bodyPr wrap="none" rtlCol="0">
            <a:spAutoFit/>
          </a:bodyPr>
          <a:lstStyle/>
          <a:p>
            <a:r>
              <a:rPr lang="en-US" sz="3200" dirty="0"/>
              <a:t>QC1L1E, QC1L1P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4811273-6B18-5A7D-B784-40D8954D3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2256" y="914400"/>
            <a:ext cx="1639614" cy="59436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1121666-C589-CA24-779D-A237820ABCB0}"/>
              </a:ext>
            </a:extLst>
          </p:cNvPr>
          <p:cNvSpPr txBox="1"/>
          <p:nvPr/>
        </p:nvSpPr>
        <p:spPr>
          <a:xfrm>
            <a:off x="9372600" y="498948"/>
            <a:ext cx="1892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View from the top</a:t>
            </a:r>
          </a:p>
        </p:txBody>
      </p:sp>
    </p:spTree>
    <p:extLst>
      <p:ext uri="{BB962C8B-B14F-4D97-AF65-F5344CB8AC3E}">
        <p14:creationId xmlns:p14="http://schemas.microsoft.com/office/powerpoint/2010/main" val="4132648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E26E09-D0B4-1BD3-5B3B-4231B437C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66800"/>
            <a:ext cx="5257800" cy="528955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Three quadrupoles in a cryostat inside the detector (QC1)</a:t>
            </a:r>
          </a:p>
          <a:p>
            <a:r>
              <a:rPr lang="en-US" dirty="0"/>
              <a:t>Two more (QC2) outside the detector</a:t>
            </a:r>
          </a:p>
          <a:p>
            <a:r>
              <a:rPr lang="en-US" dirty="0"/>
              <a:t>QC1L1, closest to the IP, is the toughest challenge</a:t>
            </a:r>
          </a:p>
          <a:p>
            <a:pPr lvl="1"/>
            <a:r>
              <a:rPr lang="en-US" dirty="0"/>
              <a:t>Distance at tip from the other beam is 66mm </a:t>
            </a:r>
          </a:p>
          <a:p>
            <a:pPr lvl="1"/>
            <a:r>
              <a:rPr lang="en-US" dirty="0"/>
              <a:t>Distance at the other tip is 87mm</a:t>
            </a:r>
          </a:p>
          <a:p>
            <a:r>
              <a:rPr lang="en-US" dirty="0"/>
              <a:t>There are packaging and integration issues – very little space!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AB77BA-8CC4-B24D-1ACD-9DBF5E4EA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final focus system of FCC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480D63-504F-A58F-C45E-F33DE7F2B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A1A2B86-B396-28EE-F646-0CFF4F85F7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0" t="15532" r="22930" b="34468"/>
          <a:stretch/>
        </p:blipFill>
        <p:spPr bwMode="auto">
          <a:xfrm>
            <a:off x="5562600" y="1143000"/>
            <a:ext cx="6553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093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AF6814C-52A8-9C66-FB1B-37F8601FDD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3594" y="1600200"/>
            <a:ext cx="7764811" cy="45259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E88E136-96D4-CE4E-CAA2-B1426430B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 at 2200mm from the IP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381AC3-C43D-65DA-B2CD-225644F73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4E4C15-57CE-FA3A-5C17-9B5966CFAE10}"/>
              </a:ext>
            </a:extLst>
          </p:cNvPr>
          <p:cNvSpPr txBox="1"/>
          <p:nvPr/>
        </p:nvSpPr>
        <p:spPr>
          <a:xfrm>
            <a:off x="8382000" y="1219200"/>
            <a:ext cx="1648208" cy="523220"/>
          </a:xfrm>
          <a:prstGeom prst="rect">
            <a:avLst/>
          </a:prstGeom>
          <a:solidFill>
            <a:srgbClr val="FFC1FF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beampipe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C9B3140-B7B5-81A0-D885-57B3278756F6}"/>
              </a:ext>
            </a:extLst>
          </p:cNvPr>
          <p:cNvCxnSpPr/>
          <p:nvPr/>
        </p:nvCxnSpPr>
        <p:spPr>
          <a:xfrm flipH="1">
            <a:off x="8153400" y="1676400"/>
            <a:ext cx="228600" cy="609600"/>
          </a:xfrm>
          <a:prstGeom prst="straightConnector1">
            <a:avLst/>
          </a:prstGeom>
          <a:ln w="76200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7690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A5BAD0A-7193-5395-BD03-DCA2833715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1"/>
          <a:stretch/>
        </p:blipFill>
        <p:spPr>
          <a:xfrm>
            <a:off x="0" y="914399"/>
            <a:ext cx="8276361" cy="611135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ADC8E2B-12CC-89AC-203A-C9C513942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Crosstalk compensation e+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8839A-2D3F-46CF-A15B-6115D56BC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6B08F9-DCB2-8061-92F5-9D83DB5E9C15}"/>
              </a:ext>
            </a:extLst>
          </p:cNvPr>
          <p:cNvSpPr txBox="1"/>
          <p:nvPr/>
        </p:nvSpPr>
        <p:spPr>
          <a:xfrm>
            <a:off x="8686800" y="1219200"/>
            <a:ext cx="3124200" cy="3046988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All multipoles below 10</a:t>
            </a:r>
            <a:r>
              <a:rPr lang="en-US" sz="2400" baseline="30000" dirty="0"/>
              <a:t>-4</a:t>
            </a:r>
            <a:r>
              <a:rPr lang="en-US" sz="2400" dirty="0"/>
              <a:t>. I stopped the optimization when I reached this level, but further improvement is possible and easy, up to the manufacturing tolerances (10</a:t>
            </a:r>
            <a:r>
              <a:rPr lang="en-US" sz="2400" baseline="30000" dirty="0"/>
              <a:t>-5</a:t>
            </a:r>
            <a:r>
              <a:rPr lang="en-US" sz="2400" dirty="0"/>
              <a:t>??).</a:t>
            </a:r>
          </a:p>
        </p:txBody>
      </p:sp>
    </p:spTree>
    <p:extLst>
      <p:ext uri="{BB962C8B-B14F-4D97-AF65-F5344CB8AC3E}">
        <p14:creationId xmlns:p14="http://schemas.microsoft.com/office/powerpoint/2010/main" val="35381444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DC8E2B-12CC-89AC-203A-C9C513942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Crosstalk compensation e-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8839A-2D3F-46CF-A15B-6115D56BC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9A11FB-7CA6-1EFD-F3F1-E3024CAE4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887EDC-D7E3-36DE-92C9-F3EC44900D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2"/>
          <a:stretch/>
        </p:blipFill>
        <p:spPr>
          <a:xfrm>
            <a:off x="0" y="935864"/>
            <a:ext cx="8170853" cy="60745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3469539-3FFC-2CB1-2017-52564424F992}"/>
              </a:ext>
            </a:extLst>
          </p:cNvPr>
          <p:cNvSpPr txBox="1"/>
          <p:nvPr/>
        </p:nvSpPr>
        <p:spPr>
          <a:xfrm>
            <a:off x="8686800" y="1524000"/>
            <a:ext cx="23622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(System is symmetric)</a:t>
            </a:r>
          </a:p>
        </p:txBody>
      </p:sp>
    </p:spTree>
    <p:extLst>
      <p:ext uri="{BB962C8B-B14F-4D97-AF65-F5344CB8AC3E}">
        <p14:creationId xmlns:p14="http://schemas.microsoft.com/office/powerpoint/2010/main" val="25457007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C3AC44C-9391-CFB2-2F1E-F77E517F1B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90600"/>
            <a:ext cx="10215855" cy="58674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D6442C2-38EA-41D3-FD11-3FCB11A8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8977"/>
            <a:ext cx="10972800" cy="1143000"/>
          </a:xfrm>
        </p:spPr>
        <p:txBody>
          <a:bodyPr/>
          <a:lstStyle/>
          <a:p>
            <a:r>
              <a:rPr lang="en-US" dirty="0"/>
              <a:t>Field gradient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A87B20-E704-4BBE-D0FC-FE47B89E3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509478-53B1-19CF-0F4B-21911B8ED8E4}"/>
              </a:ext>
            </a:extLst>
          </p:cNvPr>
          <p:cNvSpPr txBox="1"/>
          <p:nvPr/>
        </p:nvSpPr>
        <p:spPr>
          <a:xfrm>
            <a:off x="9753600" y="1752600"/>
            <a:ext cx="2057400" cy="1200329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(7% higher than 100T/m since the magnetic length is 7% smaller)</a:t>
            </a:r>
          </a:p>
        </p:txBody>
      </p:sp>
    </p:spTree>
    <p:extLst>
      <p:ext uri="{BB962C8B-B14F-4D97-AF65-F5344CB8AC3E}">
        <p14:creationId xmlns:p14="http://schemas.microsoft.com/office/powerpoint/2010/main" val="32575261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9A7AD3E-D475-D85C-3316-00DED4CC66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32" y="990601"/>
            <a:ext cx="9952964" cy="58674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83ECBCF-D9C1-51DB-61C9-850908EF7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41" y="30051"/>
            <a:ext cx="10972800" cy="1143000"/>
          </a:xfrm>
        </p:spPr>
        <p:txBody>
          <a:bodyPr/>
          <a:lstStyle/>
          <a:p>
            <a:r>
              <a:rPr lang="en-US" dirty="0"/>
              <a:t>Magnetic field for 100T/m gradient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D658C9-EC43-78A7-395A-346E2452A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7804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75A73FD-B394-283F-A1F3-28B30A9826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90600"/>
            <a:ext cx="11297708" cy="589367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BBB88D-717A-FB53-DEE8-46317DFFC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6099"/>
            <a:ext cx="10972800" cy="930499"/>
          </a:xfrm>
        </p:spPr>
        <p:txBody>
          <a:bodyPr/>
          <a:lstStyle/>
          <a:p>
            <a:r>
              <a:rPr lang="en-US" dirty="0"/>
              <a:t>Critical current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2523BD-ECE6-D31E-B193-95A57AFCD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A88890-D890-5633-143D-CC388774FCD7}"/>
              </a:ext>
            </a:extLst>
          </p:cNvPr>
          <p:cNvSpPr txBox="1"/>
          <p:nvPr/>
        </p:nvSpPr>
        <p:spPr>
          <a:xfrm>
            <a:off x="7086600" y="1155781"/>
            <a:ext cx="1981200" cy="1200329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10 turns of 400A per turn: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42% of critical current at 20K</a:t>
            </a:r>
          </a:p>
        </p:txBody>
      </p:sp>
    </p:spTree>
    <p:extLst>
      <p:ext uri="{BB962C8B-B14F-4D97-AF65-F5344CB8AC3E}">
        <p14:creationId xmlns:p14="http://schemas.microsoft.com/office/powerpoint/2010/main" val="25022746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DB95162-97EC-562B-5370-F712593150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538" y="870658"/>
            <a:ext cx="10385738" cy="601739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466C77D-9E2C-0D28-084A-8470B0280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3" y="30051"/>
            <a:ext cx="10972800" cy="1143000"/>
          </a:xfrm>
        </p:spPr>
        <p:txBody>
          <a:bodyPr/>
          <a:lstStyle/>
          <a:p>
            <a:r>
              <a:rPr lang="en-US" dirty="0"/>
              <a:t>Temperature margin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C3AEB3-7017-3B4B-0B71-24BD434DF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D0DD6A-588E-7EF1-6DF5-7EACDEC97409}"/>
              </a:ext>
            </a:extLst>
          </p:cNvPr>
          <p:cNvSpPr txBox="1"/>
          <p:nvPr/>
        </p:nvSpPr>
        <p:spPr>
          <a:xfrm>
            <a:off x="8686800" y="762000"/>
            <a:ext cx="3124200" cy="646331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If operating at 30K we have a margin of 10K</a:t>
            </a:r>
          </a:p>
        </p:txBody>
      </p:sp>
    </p:spTree>
    <p:extLst>
      <p:ext uri="{BB962C8B-B14F-4D97-AF65-F5344CB8AC3E}">
        <p14:creationId xmlns:p14="http://schemas.microsoft.com/office/powerpoint/2010/main" val="31953191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601C64-CE12-7DA5-CB3E-6A042AD20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7800" y="1181100"/>
            <a:ext cx="2667000" cy="1904999"/>
          </a:xfrm>
          <a:solidFill>
            <a:srgbClr val="C1EDDE"/>
          </a:solidFill>
        </p:spPr>
        <p:txBody>
          <a:bodyPr>
            <a:normAutofit lnSpcReduction="10000"/>
          </a:bodyPr>
          <a:lstStyle/>
          <a:p>
            <a:r>
              <a:rPr lang="en-US" sz="2000" dirty="0"/>
              <a:t>Number of turns reduced to 4 (from 10) and current increased to 1000A</a:t>
            </a:r>
          </a:p>
          <a:p>
            <a:r>
              <a:rPr lang="en-US" sz="2000" dirty="0"/>
              <a:t>Critical current fraction ~60%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57E74B-9ACE-6E5C-9753-B06B16F93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at 1.9K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76E32B-3436-90DE-7FD2-59FBB26D3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F46D8D-BCD0-268D-5F94-EFD9F09AC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" y="946476"/>
            <a:ext cx="8837055" cy="591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3230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6EA2EC-05B0-001B-81B2-82330CCD4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potential problem of HTS tapes is parasitic currents when running well below the critical current that could introduce multipole errors</a:t>
            </a:r>
          </a:p>
          <a:p>
            <a:r>
              <a:rPr lang="en-US" dirty="0"/>
              <a:t>The real answer of how important these are will be given when we measure the HTS arc sextupole, currently under manufacture for the FCCee-HTS4 project.</a:t>
            </a:r>
          </a:p>
          <a:p>
            <a:r>
              <a:rPr lang="en-US" dirty="0"/>
              <a:t>Simulations show that the problem for the HTS4 sextupole is well below 1 unit of 10</a:t>
            </a:r>
            <a:r>
              <a:rPr lang="en-US" baseline="30000" dirty="0"/>
              <a:t>-4</a:t>
            </a:r>
          </a:p>
          <a:p>
            <a:r>
              <a:rPr lang="en-US" dirty="0"/>
              <a:t>Need to measure!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DE1B13-4769-08C4-238C-F727BC3BB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Parasitic currents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80303-1B06-637C-A181-6844F049A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3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39B97C1-27A0-F537-03BA-6E3E34C05C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10468"/>
            <a:ext cx="7420197" cy="45259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8C16D02-51BE-700E-4820-972251E89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3507"/>
            <a:ext cx="109728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Magnetic and mechanical design of single aperture prototype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92D075-E6C9-AE2C-6431-CB10BECBB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2FD1D-40A6-506C-069D-1EBB5530DD80}"/>
              </a:ext>
            </a:extLst>
          </p:cNvPr>
          <p:cNvSpPr txBox="1"/>
          <p:nvPr/>
        </p:nvSpPr>
        <p:spPr>
          <a:xfrm>
            <a:off x="8915400" y="1828800"/>
            <a:ext cx="2514600" cy="646331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Similar in size to NbTi prototype </a:t>
            </a:r>
          </a:p>
        </p:txBody>
      </p:sp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2C787F63-1861-41DC-634B-DC6C78B858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76" r="9932" b="4420"/>
          <a:stretch/>
        </p:blipFill>
        <p:spPr>
          <a:xfrm>
            <a:off x="7667460" y="3505201"/>
            <a:ext cx="452454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557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61B349-C335-72E7-5E5E-B3149FF62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233" y="1166018"/>
            <a:ext cx="10972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quad closest to the IP (and closest to its </a:t>
            </a:r>
            <a:r>
              <a:rPr lang="en-US" dirty="0" err="1"/>
              <a:t>neighbour</a:t>
            </a:r>
            <a:r>
              <a:rPr lang="en-US" dirty="0"/>
              <a:t>)</a:t>
            </a:r>
          </a:p>
          <a:p>
            <a:r>
              <a:rPr lang="en-US" dirty="0"/>
              <a:t>Length 700mm</a:t>
            </a:r>
          </a:p>
          <a:p>
            <a:r>
              <a:rPr lang="en-US" dirty="0"/>
              <a:t>Strength 100T/m</a:t>
            </a:r>
          </a:p>
          <a:p>
            <a:r>
              <a:rPr lang="en-US" dirty="0"/>
              <a:t>Inner diameter of the beam pipe: 30mm</a:t>
            </a:r>
          </a:p>
          <a:p>
            <a:r>
              <a:rPr lang="en-US" dirty="0"/>
              <a:t>A CCT prototype was constructed in 2019</a:t>
            </a:r>
          </a:p>
          <a:p>
            <a:pPr lvl="1"/>
            <a:r>
              <a:rPr lang="en-US" dirty="0"/>
              <a:t>Length 420mm</a:t>
            </a:r>
          </a:p>
          <a:p>
            <a:pPr lvl="1"/>
            <a:r>
              <a:rPr lang="en-US" dirty="0"/>
              <a:t>Aperture 40mm</a:t>
            </a:r>
          </a:p>
          <a:p>
            <a:pPr lvl="1"/>
            <a:r>
              <a:rPr lang="en-US" dirty="0"/>
              <a:t>Strength 100T/m</a:t>
            </a:r>
          </a:p>
          <a:p>
            <a:pPr lvl="1"/>
            <a:r>
              <a:rPr lang="en-US" dirty="0"/>
              <a:t>Conductor: NbTi (8X0.825mm LHC strand)</a:t>
            </a:r>
          </a:p>
          <a:p>
            <a:pPr lvl="1"/>
            <a:r>
              <a:rPr lang="en-US" dirty="0"/>
              <a:t>Temperature: 1.9K (superfluid He)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DCEB42-4D47-994D-A354-9F9D3F9F9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QC1L1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0D416F-0578-C504-D96B-12F59E770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76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9ACAD9-4ECE-F0B5-6F8E-F7614F5F2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0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The first FCC-ee FF quad prototype was tested at cold with excellent results.</a:t>
            </a:r>
          </a:p>
          <a:p>
            <a:r>
              <a:rPr lang="en-US" dirty="0"/>
              <a:t>The choice of CCT iron-free technology seems justified.</a:t>
            </a:r>
          </a:p>
          <a:p>
            <a:r>
              <a:rPr lang="en-US" dirty="0"/>
              <a:t>Making the FF quads of FCC using HTS tape conductors now appears possible.</a:t>
            </a:r>
          </a:p>
          <a:p>
            <a:r>
              <a:rPr lang="en-US" dirty="0"/>
              <a:t>This will give sizable advantages and a proposal to build a prototype has been put forward.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2076FF-8A81-746B-8968-2A624EC79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10972800" cy="1143000"/>
          </a:xfrm>
        </p:spPr>
        <p:txBody>
          <a:bodyPr/>
          <a:lstStyle/>
          <a:p>
            <a:r>
              <a:rPr lang="en-US" dirty="0"/>
              <a:t>Conclusions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5650E-0FF7-90F7-CD7B-E17BD5A8E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0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ity with lights reflecting on water&#10;&#10;Description automatically generated">
            <a:extLst>
              <a:ext uri="{FF2B5EF4-FFF2-40B4-BE49-F238E27FC236}">
                <a16:creationId xmlns:a16="http://schemas.microsoft.com/office/drawing/2014/main" id="{6FA6B979-04A7-9BF5-D900-11519307C9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2191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9220200" cy="136207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5585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898" y="1600200"/>
            <a:ext cx="9474204" cy="4525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GO, FCC!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935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2997AE-F62A-FAC1-4EC7-E72731C5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Focus quads in IAS conferences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DFA0A3-DB57-02D8-FA9F-2B9D60116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8F8106-F9DB-C30F-FFB1-2BD5A2D37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1" y="1676400"/>
            <a:ext cx="3155779" cy="23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A34C3A-4868-C2C0-7B3A-59475C64B0DA}"/>
              </a:ext>
            </a:extLst>
          </p:cNvPr>
          <p:cNvSpPr txBox="1"/>
          <p:nvPr/>
        </p:nvSpPr>
        <p:spPr>
          <a:xfrm>
            <a:off x="990600" y="981094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2016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1C9CB1-59CC-8C40-D943-31D33276A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701" y="1627425"/>
            <a:ext cx="3099803" cy="234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E0B263-2CD7-E9A0-C18F-1FC38CA06DC0}"/>
              </a:ext>
            </a:extLst>
          </p:cNvPr>
          <p:cNvSpPr txBox="1"/>
          <p:nvPr/>
        </p:nvSpPr>
        <p:spPr>
          <a:xfrm>
            <a:off x="5105400" y="990600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2018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D4A713-FA19-7733-C5A0-A113AECE2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9" y="1828800"/>
            <a:ext cx="3460606" cy="198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65E492-78D7-BB54-82A5-11B5BB2CDA2D}"/>
              </a:ext>
            </a:extLst>
          </p:cNvPr>
          <p:cNvSpPr txBox="1"/>
          <p:nvPr/>
        </p:nvSpPr>
        <p:spPr>
          <a:xfrm>
            <a:off x="9525000" y="1000588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2019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F81907-43F1-E2F1-82B2-C1096344FC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82" y="4844903"/>
            <a:ext cx="3531892" cy="198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D9FA343-81D0-2403-27CE-D1E2E6117796}"/>
              </a:ext>
            </a:extLst>
          </p:cNvPr>
          <p:cNvSpPr txBox="1"/>
          <p:nvPr/>
        </p:nvSpPr>
        <p:spPr>
          <a:xfrm>
            <a:off x="1057267" y="4325034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2020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5906275-5BB3-954F-BC69-45D596F130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9982" y="4932379"/>
            <a:ext cx="3513239" cy="198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E80FE4-3EEA-D6DF-E87D-5F4409F54C13}"/>
              </a:ext>
            </a:extLst>
          </p:cNvPr>
          <p:cNvSpPr txBox="1"/>
          <p:nvPr/>
        </p:nvSpPr>
        <p:spPr>
          <a:xfrm>
            <a:off x="5399054" y="4319718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2021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885F47-2A69-1A9F-B437-A4CD43E5447E}"/>
              </a:ext>
            </a:extLst>
          </p:cNvPr>
          <p:cNvSpPr txBox="1"/>
          <p:nvPr/>
        </p:nvSpPr>
        <p:spPr>
          <a:xfrm>
            <a:off x="8373554" y="4782483"/>
            <a:ext cx="3581400" cy="193899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Progress has been reported every year: interesting to see the project from the concept stage to fruition</a:t>
            </a:r>
          </a:p>
        </p:txBody>
      </p:sp>
    </p:spTree>
    <p:extLst>
      <p:ext uri="{BB962C8B-B14F-4D97-AF65-F5344CB8AC3E}">
        <p14:creationId xmlns:p14="http://schemas.microsoft.com/office/powerpoint/2010/main" val="345065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3" grpId="0"/>
      <p:bldP spid="16" grpId="0"/>
      <p:bldP spid="19" grpId="0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3EC0AD-D83D-4E9D-DCC6-D1DD886C5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0896"/>
            <a:ext cx="10972800" cy="554850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Especially for QC1L1, there is very little space between the e+ and e- quadrupoles.</a:t>
            </a:r>
          </a:p>
          <a:p>
            <a:r>
              <a:rPr lang="en-US" dirty="0"/>
              <a:t>One possible strategy would be to use iron to shield one quad from the other</a:t>
            </a:r>
          </a:p>
          <a:p>
            <a:r>
              <a:rPr lang="en-US" dirty="0"/>
              <a:t>Is this good enough?</a:t>
            </a:r>
          </a:p>
          <a:p>
            <a:r>
              <a:rPr lang="en-US" dirty="0"/>
              <a:t>[In this talk I will be talking about “units”. A unit is a multipole that has a magnitude of 1/10,000 of the main multipole (quadrupole in our case)</a:t>
            </a:r>
          </a:p>
          <a:p>
            <a:r>
              <a:rPr lang="en-US" dirty="0"/>
              <a:t>The briefing we were given by the Optics people is that we should limit ourselves to imperfections of less than 1 unit.</a:t>
            </a:r>
          </a:p>
          <a:p>
            <a:r>
              <a:rPr lang="en-US" dirty="0"/>
              <a:t>These multipoles are measured at a specific reference radius, traditionally taken to be 2/3 of the aperture. FCC uses 10mm CEPC 7.5mm]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FAEDA7-AC8A-F7EF-3975-B490B678D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417"/>
            <a:ext cx="10972800" cy="1143000"/>
          </a:xfrm>
        </p:spPr>
        <p:txBody>
          <a:bodyPr/>
          <a:lstStyle/>
          <a:p>
            <a:r>
              <a:rPr lang="en-US" dirty="0"/>
              <a:t>How to eliminate crosstalk?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B155F0-DB38-C92D-497E-E0817D14D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05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8A9D602-C313-4424-AC84-6FFA0312ED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0000" y="822058"/>
            <a:ext cx="8227030" cy="602600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F0C6509-FD29-E98E-67C1-54662B276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cosine-theta quad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A635B3-2038-92C3-1DC8-C83056B25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0626AF-97F9-21C6-DDEC-0DF09476A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78242"/>
            <a:ext cx="3960000" cy="27809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334763-BBF9-CFDF-45F7-9CFA00BC1FEA}"/>
              </a:ext>
            </a:extLst>
          </p:cNvPr>
          <p:cNvSpPr txBox="1"/>
          <p:nvPr/>
        </p:nvSpPr>
        <p:spPr>
          <a:xfrm>
            <a:off x="381000" y="4419600"/>
            <a:ext cx="2819400" cy="1569660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@7.5mm reference radius!</a:t>
            </a:r>
          </a:p>
          <a:p>
            <a:r>
              <a:rPr lang="en-US" sz="2400" dirty="0"/>
              <a:t>(FCC-ee reference radius: 10mm)</a:t>
            </a:r>
          </a:p>
        </p:txBody>
      </p:sp>
    </p:spTree>
    <p:extLst>
      <p:ext uri="{BB962C8B-B14F-4D97-AF65-F5344CB8AC3E}">
        <p14:creationId xmlns:p14="http://schemas.microsoft.com/office/powerpoint/2010/main" val="14086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D080578-49F7-0EB1-D3BF-8B27656E82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0000" y="821200"/>
            <a:ext cx="8232000" cy="60368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47BD99-5197-F625-352B-915A02CA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quad no iron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D7E8C2-35AD-4CB1-B64B-BE5D8C07A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F66307-BF2C-06C8-9048-752D1C1F5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7315"/>
            <a:ext cx="3960000" cy="301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452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1BE1BD9-7F33-0453-74C0-7BD5079A56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0000" y="790752"/>
            <a:ext cx="8232000" cy="606724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A42D1CF-0589-1D2D-BA39-51F8CABD4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quad plus iron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21812C-CE59-7418-228A-4D95983AF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81901D-BB9A-9431-BACE-FCE56F87B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0605"/>
            <a:ext cx="3960000" cy="268735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4694233-983C-A195-7ED6-7EF2F4D92AAD}"/>
              </a:ext>
            </a:extLst>
          </p:cNvPr>
          <p:cNvSpPr/>
          <p:nvPr/>
        </p:nvSpPr>
        <p:spPr>
          <a:xfrm>
            <a:off x="9525000" y="3001617"/>
            <a:ext cx="609600" cy="304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90F8F2-45EF-4279-C9CB-0AE5BC846EBE}"/>
              </a:ext>
            </a:extLst>
          </p:cNvPr>
          <p:cNvSpPr/>
          <p:nvPr/>
        </p:nvSpPr>
        <p:spPr>
          <a:xfrm>
            <a:off x="5334000" y="2438400"/>
            <a:ext cx="609600" cy="304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499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135120</TotalTime>
  <Words>1536</Words>
  <Application>Microsoft Office PowerPoint</Application>
  <PresentationFormat>Widescreen</PresentationFormat>
  <Paragraphs>218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Arial</vt:lpstr>
      <vt:lpstr>Calibri</vt:lpstr>
      <vt:lpstr>Office Theme</vt:lpstr>
      <vt:lpstr>SC Final Focus quadrupoles</vt:lpstr>
      <vt:lpstr>A tale of two projects</vt:lpstr>
      <vt:lpstr>The final focus system of FCC</vt:lpstr>
      <vt:lpstr>QC1L1</vt:lpstr>
      <vt:lpstr>Final Focus quads in IAS conferences</vt:lpstr>
      <vt:lpstr>How to eliminate crosstalk?</vt:lpstr>
      <vt:lpstr>Single cosine-theta quad</vt:lpstr>
      <vt:lpstr>Double quad no iron</vt:lpstr>
      <vt:lpstr>Double quad plus iron</vt:lpstr>
      <vt:lpstr>Double quad with iron, half strength</vt:lpstr>
      <vt:lpstr>(Double quad, iron, 10mm reference radius)</vt:lpstr>
      <vt:lpstr>Iron vs non-iron</vt:lpstr>
      <vt:lpstr>The FCC-ee CDR solution</vt:lpstr>
      <vt:lpstr>The FF quad prototype</vt:lpstr>
      <vt:lpstr>Design </vt:lpstr>
      <vt:lpstr>Manufacturing                    </vt:lpstr>
      <vt:lpstr>winding</vt:lpstr>
      <vt:lpstr>Impregnation</vt:lpstr>
      <vt:lpstr>Simulation </vt:lpstr>
      <vt:lpstr>The test at SM18</vt:lpstr>
      <vt:lpstr>SM18 Test results Oct 27-31 - Training</vt:lpstr>
      <vt:lpstr>Comparison to similar projects</vt:lpstr>
      <vt:lpstr>PowerPoint Presentation</vt:lpstr>
      <vt:lpstr>Quench integral and Quenchback</vt:lpstr>
      <vt:lpstr>Field quality – measurements at warm</vt:lpstr>
      <vt:lpstr>Field quality - cold</vt:lpstr>
      <vt:lpstr>Next steps</vt:lpstr>
      <vt:lpstr>Upgrade to HTS</vt:lpstr>
      <vt:lpstr>The new HTS design</vt:lpstr>
      <vt:lpstr>Detail at 2200mm from the IP</vt:lpstr>
      <vt:lpstr>Crosstalk compensation e+ beam</vt:lpstr>
      <vt:lpstr>Crosstalk compensation e- beam</vt:lpstr>
      <vt:lpstr>Field gradient</vt:lpstr>
      <vt:lpstr>Magnetic field for 100T/m gradient</vt:lpstr>
      <vt:lpstr>Critical current</vt:lpstr>
      <vt:lpstr>Temperature margin</vt:lpstr>
      <vt:lpstr>Running at 1.9K</vt:lpstr>
      <vt:lpstr>Parasitic currents</vt:lpstr>
      <vt:lpstr>Magnetic and mechanical design of single aperture prototype</vt:lpstr>
      <vt:lpstr>Conclusions </vt:lpstr>
      <vt:lpstr>Thank you</vt:lpstr>
      <vt:lpstr>GO, FCC!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813</cp:revision>
  <cp:lastPrinted>2020-11-10T10:10:53Z</cp:lastPrinted>
  <dcterms:created xsi:type="dcterms:W3CDTF">2006-08-16T00:00:00Z</dcterms:created>
  <dcterms:modified xsi:type="dcterms:W3CDTF">2024-01-23T02:40:08Z</dcterms:modified>
</cp:coreProperties>
</file>