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62"/>
  </p:notesMasterIdLst>
  <p:sldIdLst>
    <p:sldId id="258" r:id="rId2"/>
    <p:sldId id="363" r:id="rId3"/>
    <p:sldId id="307" r:id="rId4"/>
    <p:sldId id="323" r:id="rId5"/>
    <p:sldId id="360" r:id="rId6"/>
    <p:sldId id="325" r:id="rId7"/>
    <p:sldId id="326" r:id="rId8"/>
    <p:sldId id="327" r:id="rId9"/>
    <p:sldId id="328" r:id="rId10"/>
    <p:sldId id="329" r:id="rId11"/>
    <p:sldId id="330" r:id="rId12"/>
    <p:sldId id="331" r:id="rId13"/>
    <p:sldId id="361" r:id="rId14"/>
    <p:sldId id="332" r:id="rId15"/>
    <p:sldId id="334" r:id="rId16"/>
    <p:sldId id="362" r:id="rId17"/>
    <p:sldId id="335" r:id="rId18"/>
    <p:sldId id="336" r:id="rId19"/>
    <p:sldId id="337" r:id="rId20"/>
    <p:sldId id="338" r:id="rId21"/>
    <p:sldId id="364" r:id="rId22"/>
    <p:sldId id="346" r:id="rId23"/>
    <p:sldId id="347" r:id="rId24"/>
    <p:sldId id="348" r:id="rId25"/>
    <p:sldId id="349" r:id="rId26"/>
    <p:sldId id="350" r:id="rId27"/>
    <p:sldId id="351" r:id="rId28"/>
    <p:sldId id="359" r:id="rId29"/>
    <p:sldId id="358" r:id="rId30"/>
    <p:sldId id="369" r:id="rId31"/>
    <p:sldId id="371" r:id="rId32"/>
    <p:sldId id="372" r:id="rId33"/>
    <p:sldId id="383" r:id="rId34"/>
    <p:sldId id="382" r:id="rId35"/>
    <p:sldId id="373" r:id="rId36"/>
    <p:sldId id="374" r:id="rId37"/>
    <p:sldId id="377" r:id="rId38"/>
    <p:sldId id="378" r:id="rId39"/>
    <p:sldId id="379" r:id="rId40"/>
    <p:sldId id="380" r:id="rId41"/>
    <p:sldId id="381" r:id="rId42"/>
    <p:sldId id="394" r:id="rId43"/>
    <p:sldId id="385" r:id="rId44"/>
    <p:sldId id="386" r:id="rId45"/>
    <p:sldId id="391" r:id="rId46"/>
    <p:sldId id="392" r:id="rId47"/>
    <p:sldId id="387" r:id="rId48"/>
    <p:sldId id="388" r:id="rId49"/>
    <p:sldId id="393" r:id="rId50"/>
    <p:sldId id="365" r:id="rId51"/>
    <p:sldId id="367" r:id="rId52"/>
    <p:sldId id="368" r:id="rId53"/>
    <p:sldId id="375" r:id="rId54"/>
    <p:sldId id="376" r:id="rId55"/>
    <p:sldId id="389" r:id="rId56"/>
    <p:sldId id="390" r:id="rId57"/>
    <p:sldId id="366" r:id="rId58"/>
    <p:sldId id="384" r:id="rId59"/>
    <p:sldId id="370" r:id="rId60"/>
    <p:sldId id="283" r:id="rId6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494" autoAdjust="0"/>
    <p:restoredTop sz="94660"/>
  </p:normalViewPr>
  <p:slideViewPr>
    <p:cSldViewPr snapToGrid="0">
      <p:cViewPr varScale="1">
        <p:scale>
          <a:sx n="78" d="100"/>
          <a:sy n="78" d="100"/>
        </p:scale>
        <p:origin x="35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816CAC-F662-4914-B726-6A5643CEA3C1}" type="datetimeFigureOut">
              <a:rPr lang="zh-CN" altLang="en-US" smtClean="0"/>
              <a:t>2024/1/24</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4C8BD5-5118-42B4-B64D-C4C773C20B25}" type="slidenum">
              <a:rPr lang="zh-CN" altLang="en-US" smtClean="0"/>
              <a:t>‹#›</a:t>
            </a:fld>
            <a:endParaRPr lang="zh-CN" altLang="en-US"/>
          </a:p>
        </p:txBody>
      </p:sp>
    </p:spTree>
    <p:extLst>
      <p:ext uri="{BB962C8B-B14F-4D97-AF65-F5344CB8AC3E}">
        <p14:creationId xmlns:p14="http://schemas.microsoft.com/office/powerpoint/2010/main" val="3411306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a:t>
            </a:fld>
            <a:endParaRPr lang="zh-CN" altLang="en-US" dirty="0"/>
          </a:p>
        </p:txBody>
      </p:sp>
    </p:spTree>
    <p:extLst>
      <p:ext uri="{BB962C8B-B14F-4D97-AF65-F5344CB8AC3E}">
        <p14:creationId xmlns:p14="http://schemas.microsoft.com/office/powerpoint/2010/main" val="1545803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11</a:t>
            </a:fld>
            <a:endParaRPr lang="zh-CN" altLang="en-US" dirty="0"/>
          </a:p>
        </p:txBody>
      </p:sp>
    </p:spTree>
    <p:extLst>
      <p:ext uri="{BB962C8B-B14F-4D97-AF65-F5344CB8AC3E}">
        <p14:creationId xmlns:p14="http://schemas.microsoft.com/office/powerpoint/2010/main" val="454314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12</a:t>
            </a:fld>
            <a:endParaRPr lang="zh-CN" altLang="en-US" dirty="0"/>
          </a:p>
        </p:txBody>
      </p:sp>
    </p:spTree>
    <p:extLst>
      <p:ext uri="{BB962C8B-B14F-4D97-AF65-F5344CB8AC3E}">
        <p14:creationId xmlns:p14="http://schemas.microsoft.com/office/powerpoint/2010/main" val="1250341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14</a:t>
            </a:fld>
            <a:endParaRPr lang="zh-CN" altLang="en-US" dirty="0"/>
          </a:p>
        </p:txBody>
      </p:sp>
    </p:spTree>
    <p:extLst>
      <p:ext uri="{BB962C8B-B14F-4D97-AF65-F5344CB8AC3E}">
        <p14:creationId xmlns:p14="http://schemas.microsoft.com/office/powerpoint/2010/main" val="48863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15</a:t>
            </a:fld>
            <a:endParaRPr lang="zh-CN" altLang="en-US" dirty="0"/>
          </a:p>
        </p:txBody>
      </p:sp>
    </p:spTree>
    <p:extLst>
      <p:ext uri="{BB962C8B-B14F-4D97-AF65-F5344CB8AC3E}">
        <p14:creationId xmlns:p14="http://schemas.microsoft.com/office/powerpoint/2010/main" val="4213922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16</a:t>
            </a:fld>
            <a:endParaRPr lang="zh-CN" altLang="en-US" dirty="0"/>
          </a:p>
        </p:txBody>
      </p:sp>
    </p:spTree>
    <p:extLst>
      <p:ext uri="{BB962C8B-B14F-4D97-AF65-F5344CB8AC3E}">
        <p14:creationId xmlns:p14="http://schemas.microsoft.com/office/powerpoint/2010/main" val="3105626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1694451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18</a:t>
            </a:fld>
            <a:endParaRPr lang="zh-CN" altLang="en-US" dirty="0"/>
          </a:p>
        </p:txBody>
      </p:sp>
    </p:spTree>
    <p:extLst>
      <p:ext uri="{BB962C8B-B14F-4D97-AF65-F5344CB8AC3E}">
        <p14:creationId xmlns:p14="http://schemas.microsoft.com/office/powerpoint/2010/main" val="2346331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19</a:t>
            </a:fld>
            <a:endParaRPr lang="zh-CN" altLang="en-US" dirty="0"/>
          </a:p>
        </p:txBody>
      </p:sp>
    </p:spTree>
    <p:extLst>
      <p:ext uri="{BB962C8B-B14F-4D97-AF65-F5344CB8AC3E}">
        <p14:creationId xmlns:p14="http://schemas.microsoft.com/office/powerpoint/2010/main" val="17041986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20</a:t>
            </a:fld>
            <a:endParaRPr lang="zh-CN" altLang="en-US" dirty="0"/>
          </a:p>
        </p:txBody>
      </p:sp>
    </p:spTree>
    <p:extLst>
      <p:ext uri="{BB962C8B-B14F-4D97-AF65-F5344CB8AC3E}">
        <p14:creationId xmlns:p14="http://schemas.microsoft.com/office/powerpoint/2010/main" val="20038131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22</a:t>
            </a:fld>
            <a:endParaRPr lang="zh-CN" altLang="en-US" dirty="0"/>
          </a:p>
        </p:txBody>
      </p:sp>
    </p:spTree>
    <p:extLst>
      <p:ext uri="{BB962C8B-B14F-4D97-AF65-F5344CB8AC3E}">
        <p14:creationId xmlns:p14="http://schemas.microsoft.com/office/powerpoint/2010/main" val="1424884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3</a:t>
            </a:fld>
            <a:endParaRPr lang="zh-CN" altLang="en-US" dirty="0"/>
          </a:p>
        </p:txBody>
      </p:sp>
    </p:spTree>
    <p:extLst>
      <p:ext uri="{BB962C8B-B14F-4D97-AF65-F5344CB8AC3E}">
        <p14:creationId xmlns:p14="http://schemas.microsoft.com/office/powerpoint/2010/main" val="17826665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23</a:t>
            </a:fld>
            <a:endParaRPr lang="zh-CN" altLang="en-US" dirty="0"/>
          </a:p>
        </p:txBody>
      </p:sp>
    </p:spTree>
    <p:extLst>
      <p:ext uri="{BB962C8B-B14F-4D97-AF65-F5344CB8AC3E}">
        <p14:creationId xmlns:p14="http://schemas.microsoft.com/office/powerpoint/2010/main" val="247411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24</a:t>
            </a:fld>
            <a:endParaRPr lang="zh-CN" altLang="en-US" dirty="0"/>
          </a:p>
        </p:txBody>
      </p:sp>
    </p:spTree>
    <p:extLst>
      <p:ext uri="{BB962C8B-B14F-4D97-AF65-F5344CB8AC3E}">
        <p14:creationId xmlns:p14="http://schemas.microsoft.com/office/powerpoint/2010/main" val="16509592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25</a:t>
            </a:fld>
            <a:endParaRPr lang="zh-CN" altLang="en-US" dirty="0"/>
          </a:p>
        </p:txBody>
      </p:sp>
    </p:spTree>
    <p:extLst>
      <p:ext uri="{BB962C8B-B14F-4D97-AF65-F5344CB8AC3E}">
        <p14:creationId xmlns:p14="http://schemas.microsoft.com/office/powerpoint/2010/main" val="2213686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26</a:t>
            </a:fld>
            <a:endParaRPr lang="zh-CN" altLang="en-US" dirty="0"/>
          </a:p>
        </p:txBody>
      </p:sp>
    </p:spTree>
    <p:extLst>
      <p:ext uri="{BB962C8B-B14F-4D97-AF65-F5344CB8AC3E}">
        <p14:creationId xmlns:p14="http://schemas.microsoft.com/office/powerpoint/2010/main" val="16698019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27</a:t>
            </a:fld>
            <a:endParaRPr lang="zh-CN" altLang="en-US" dirty="0"/>
          </a:p>
        </p:txBody>
      </p:sp>
    </p:spTree>
    <p:extLst>
      <p:ext uri="{BB962C8B-B14F-4D97-AF65-F5344CB8AC3E}">
        <p14:creationId xmlns:p14="http://schemas.microsoft.com/office/powerpoint/2010/main" val="1190179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28</a:t>
            </a:fld>
            <a:endParaRPr lang="zh-CN" altLang="en-US" dirty="0"/>
          </a:p>
        </p:txBody>
      </p:sp>
    </p:spTree>
    <p:extLst>
      <p:ext uri="{BB962C8B-B14F-4D97-AF65-F5344CB8AC3E}">
        <p14:creationId xmlns:p14="http://schemas.microsoft.com/office/powerpoint/2010/main" val="4765746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29</a:t>
            </a:fld>
            <a:endParaRPr lang="zh-CN" altLang="en-US" dirty="0"/>
          </a:p>
        </p:txBody>
      </p:sp>
    </p:spTree>
    <p:extLst>
      <p:ext uri="{BB962C8B-B14F-4D97-AF65-F5344CB8AC3E}">
        <p14:creationId xmlns:p14="http://schemas.microsoft.com/office/powerpoint/2010/main" val="3906142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60</a:t>
            </a:fld>
            <a:endParaRPr lang="zh-CN" altLang="en-US" dirty="0"/>
          </a:p>
        </p:txBody>
      </p:sp>
    </p:spTree>
    <p:extLst>
      <p:ext uri="{BB962C8B-B14F-4D97-AF65-F5344CB8AC3E}">
        <p14:creationId xmlns:p14="http://schemas.microsoft.com/office/powerpoint/2010/main" val="4271798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4</a:t>
            </a:fld>
            <a:endParaRPr lang="zh-CN" altLang="en-US" dirty="0"/>
          </a:p>
        </p:txBody>
      </p:sp>
    </p:spTree>
    <p:extLst>
      <p:ext uri="{BB962C8B-B14F-4D97-AF65-F5344CB8AC3E}">
        <p14:creationId xmlns:p14="http://schemas.microsoft.com/office/powerpoint/2010/main" val="1615887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5</a:t>
            </a:fld>
            <a:endParaRPr lang="zh-CN" altLang="en-US" dirty="0"/>
          </a:p>
        </p:txBody>
      </p:sp>
    </p:spTree>
    <p:extLst>
      <p:ext uri="{BB962C8B-B14F-4D97-AF65-F5344CB8AC3E}">
        <p14:creationId xmlns:p14="http://schemas.microsoft.com/office/powerpoint/2010/main" val="2054050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6</a:t>
            </a:fld>
            <a:endParaRPr lang="zh-CN" altLang="en-US" dirty="0"/>
          </a:p>
        </p:txBody>
      </p:sp>
    </p:spTree>
    <p:extLst>
      <p:ext uri="{BB962C8B-B14F-4D97-AF65-F5344CB8AC3E}">
        <p14:creationId xmlns:p14="http://schemas.microsoft.com/office/powerpoint/2010/main" val="3731467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7</a:t>
            </a:fld>
            <a:endParaRPr lang="zh-CN" altLang="en-US" dirty="0"/>
          </a:p>
        </p:txBody>
      </p:sp>
    </p:spTree>
    <p:extLst>
      <p:ext uri="{BB962C8B-B14F-4D97-AF65-F5344CB8AC3E}">
        <p14:creationId xmlns:p14="http://schemas.microsoft.com/office/powerpoint/2010/main" val="2328834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8</a:t>
            </a:fld>
            <a:endParaRPr lang="zh-CN" altLang="en-US" dirty="0"/>
          </a:p>
        </p:txBody>
      </p:sp>
    </p:spTree>
    <p:extLst>
      <p:ext uri="{BB962C8B-B14F-4D97-AF65-F5344CB8AC3E}">
        <p14:creationId xmlns:p14="http://schemas.microsoft.com/office/powerpoint/2010/main" val="39329107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9</a:t>
            </a:fld>
            <a:endParaRPr lang="zh-CN" altLang="en-US" dirty="0"/>
          </a:p>
        </p:txBody>
      </p:sp>
    </p:spTree>
    <p:extLst>
      <p:ext uri="{BB962C8B-B14F-4D97-AF65-F5344CB8AC3E}">
        <p14:creationId xmlns:p14="http://schemas.microsoft.com/office/powerpoint/2010/main" val="74269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19200" rtl="0" eaLnBrk="1" fontAlgn="auto" latinLnBrk="0" hangingPunct="1">
              <a:lnSpc>
                <a:spcPct val="100000"/>
              </a:lnSpc>
              <a:spcBef>
                <a:spcPts val="0"/>
              </a:spcBef>
              <a:spcAft>
                <a:spcPts val="0"/>
              </a:spcAft>
              <a:buClrTx/>
              <a:buSzTx/>
              <a:buFontTx/>
              <a:buNone/>
              <a:tabLst/>
              <a:defRPr/>
            </a:pPr>
            <a:r>
              <a:rPr lang="zh-CN" altLang="en-US" dirty="0"/>
              <a:t>全部列上“极大”、“极小”。用不同颜色标注，标注出跟我们密切相关的问题。</a:t>
            </a:r>
          </a:p>
          <a:p>
            <a:r>
              <a:rPr lang="zh-CN" altLang="en-US" dirty="0"/>
              <a:t>修改：补充了科学问题，但没有列全，一方面有些问题不好界定（我整理了列表，</a:t>
            </a:r>
            <a:r>
              <a:rPr lang="en-US" altLang="zh-CN" dirty="0"/>
              <a:t>2005</a:t>
            </a:r>
            <a:r>
              <a:rPr lang="zh-CN" altLang="en-US" dirty="0"/>
              <a:t>年和</a:t>
            </a:r>
            <a:r>
              <a:rPr lang="en-US" altLang="zh-CN" dirty="0"/>
              <a:t>2021</a:t>
            </a:r>
            <a:r>
              <a:rPr lang="zh-CN" altLang="en-US" dirty="0"/>
              <a:t>年一共包含</a:t>
            </a:r>
            <a:r>
              <a:rPr lang="en-US" altLang="zh-CN" dirty="0"/>
              <a:t>47</a:t>
            </a:r>
            <a:r>
              <a:rPr lang="zh-CN" altLang="en-US" dirty="0"/>
              <a:t>个问题），另一方面版面排不下，要不字体太小看不清</a:t>
            </a:r>
          </a:p>
        </p:txBody>
      </p:sp>
      <p:sp>
        <p:nvSpPr>
          <p:cNvPr id="4" name="灯片编号占位符 3"/>
          <p:cNvSpPr>
            <a:spLocks noGrp="1"/>
          </p:cNvSpPr>
          <p:nvPr>
            <p:ph type="sldNum" sz="quarter" idx="5"/>
          </p:nvPr>
        </p:nvSpPr>
        <p:spPr/>
        <p:txBody>
          <a:bodyPr/>
          <a:lstStyle/>
          <a:p>
            <a:fld id="{A11FC198-2D83-4DFC-8CDD-7D23AF44D411}" type="slidenum">
              <a:rPr lang="zh-CN" altLang="en-US" smtClean="0"/>
              <a:t>10</a:t>
            </a:fld>
            <a:endParaRPr lang="zh-CN" altLang="en-US" dirty="0"/>
          </a:p>
        </p:txBody>
      </p:sp>
    </p:spTree>
    <p:extLst>
      <p:ext uri="{BB962C8B-B14F-4D97-AF65-F5344CB8AC3E}">
        <p14:creationId xmlns:p14="http://schemas.microsoft.com/office/powerpoint/2010/main" val="341186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048626" name="标题 1"/>
          <p:cNvSpPr>
            <a:spLocks noGrp="1"/>
          </p:cNvSpPr>
          <p:nvPr>
            <p:ph type="title"/>
          </p:nvPr>
        </p:nvSpPr>
        <p:spPr>
          <a:xfrm>
            <a:off x="463550" y="172683"/>
            <a:ext cx="11537950" cy="644004"/>
          </a:xfrm>
          <a:prstGeom prst="rect">
            <a:avLst/>
          </a:prstGeom>
        </p:spPr>
        <p:txBody>
          <a:bodyPr tIns="72000" bIns="72000" anchor="ctr" anchorCtr="0"/>
          <a:lstStyle>
            <a:lvl1pPr algn="ctr" defTabSz="914400" rtl="0" eaLnBrk="1" fontAlgn="auto" latinLnBrk="0" hangingPunct="1">
              <a:lnSpc>
                <a:spcPct val="120000"/>
              </a:lnSpc>
              <a:spcBef>
                <a:spcPct val="0"/>
              </a:spcBef>
              <a:spcAft>
                <a:spcPts val="0"/>
              </a:spcAft>
              <a:buNone/>
              <a:defRPr kumimoji="0" lang="zh-CN" altLang="en-US" sz="4000" b="1"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Times New Roman" panose="02020603050405020304" pitchFamily="18" charset="0"/>
              </a:defRPr>
            </a:lvl1pPr>
          </a:lstStyle>
          <a:p>
            <a:r>
              <a:rPr lang="zh-CN" altLang="en-US" dirty="0"/>
              <a:t>单击此处编辑母版标题样式</a:t>
            </a:r>
          </a:p>
        </p:txBody>
      </p:sp>
      <p:sp>
        <p:nvSpPr>
          <p:cNvPr id="1048630" name="文本占位符 2"/>
          <p:cNvSpPr>
            <a:spLocks noGrp="1"/>
          </p:cNvSpPr>
          <p:nvPr>
            <p:ph idx="1" hasCustomPrompt="1"/>
          </p:nvPr>
        </p:nvSpPr>
        <p:spPr>
          <a:xfrm>
            <a:off x="91700" y="1131571"/>
            <a:ext cx="12024100" cy="5190272"/>
          </a:xfrm>
          <a:custGeom>
            <a:avLst/>
            <a:gdLst>
              <a:gd name="connsiteX0" fmla="*/ 0 w 10857753"/>
              <a:gd name="connsiteY0" fmla="*/ 0 h 5136439"/>
              <a:gd name="connsiteX1" fmla="*/ 10857753 w 10857753"/>
              <a:gd name="connsiteY1" fmla="*/ 0 h 5136439"/>
              <a:gd name="connsiteX2" fmla="*/ 10857753 w 10857753"/>
              <a:gd name="connsiteY2" fmla="*/ 5136439 h 5136439"/>
              <a:gd name="connsiteX3" fmla="*/ 0 w 10857753"/>
              <a:gd name="connsiteY3" fmla="*/ 5136439 h 5136439"/>
              <a:gd name="connsiteX4" fmla="*/ 0 w 10857753"/>
              <a:gd name="connsiteY4" fmla="*/ 0 h 5136439"/>
              <a:gd name="-1" fmla="*/ 0 w 10857753"/>
              <a:gd name="-2" fmla="*/ 0 h 5136439"/>
              <a:gd name="-3" fmla="*/ 10857753 w 10857753"/>
              <a:gd name="-4" fmla="*/ 0 h 5136439"/>
              <a:gd name="-5" fmla="*/ 10855126 w 10857753"/>
              <a:gd name="-6" fmla="*/ 4956679 h 5136439"/>
              <a:gd name="-7" fmla="*/ 10857753 w 10857753"/>
              <a:gd name="-8" fmla="*/ 5136439 h 5136439"/>
              <a:gd name="-9" fmla="*/ 0 w 10857753"/>
              <a:gd name="-10" fmla="*/ 5136439 h 5136439"/>
              <a:gd name="connsiteX5" fmla="*/ 0 w 10857753"/>
              <a:gd name="connsiteY5" fmla="*/ 0 h 5136439"/>
              <a:gd name="-11" fmla="*/ 0 w 10857753"/>
              <a:gd name="-12" fmla="*/ 0 h 5142745"/>
              <a:gd name="-13" fmla="*/ 10857753 w 10857753"/>
              <a:gd name="-14" fmla="*/ 0 h 5142745"/>
              <a:gd name="-15" fmla="*/ 10855126 w 10857753"/>
              <a:gd name="-16" fmla="*/ 4956679 h 5142745"/>
              <a:gd name="-17" fmla="*/ 10687486 w 10857753"/>
              <a:gd name="-18" fmla="*/ 5142745 h 5142745"/>
              <a:gd name="-19" fmla="*/ 0 w 10857753"/>
              <a:gd name="-20" fmla="*/ 5136439 h 5142745"/>
              <a:gd name="-21" fmla="*/ 0 w 10857753"/>
              <a:gd name="-22" fmla="*/ 0 h 5142745"/>
              <a:gd name="-23" fmla="*/ 0 w 10857753"/>
              <a:gd name="-24" fmla="*/ 0 h 5142745"/>
              <a:gd name="-25" fmla="*/ 10857753 w 10857753"/>
              <a:gd name="-26" fmla="*/ 0 h 5142745"/>
              <a:gd name="-27" fmla="*/ 10855126 w 10857753"/>
              <a:gd name="-28" fmla="*/ 4956679 h 5142745"/>
              <a:gd name="-29" fmla="*/ 10687486 w 10857753"/>
              <a:gd name="-30" fmla="*/ 5142745 h 5142745"/>
              <a:gd name="-31" fmla="*/ 0 w 10857753"/>
              <a:gd name="-32" fmla="*/ 5136439 h 5142745"/>
              <a:gd name="-33" fmla="*/ 0 w 10857753"/>
              <a:gd name="-34" fmla="*/ 0 h 5142745"/>
              <a:gd name="-35" fmla="*/ 0 w 10857753"/>
              <a:gd name="-36" fmla="*/ 0 h 5142747"/>
              <a:gd name="-37" fmla="*/ 10857753 w 10857753"/>
              <a:gd name="-38" fmla="*/ 0 h 5142747"/>
              <a:gd name="-39" fmla="*/ 10855126 w 10857753"/>
              <a:gd name="-40" fmla="*/ 4956679 h 5142747"/>
              <a:gd name="-41" fmla="*/ 10687486 w 10857753"/>
              <a:gd name="-42" fmla="*/ 5142745 h 5142747"/>
              <a:gd name="-43" fmla="*/ 0 w 10857753"/>
              <a:gd name="-44" fmla="*/ 5136439 h 5142747"/>
              <a:gd name="-45" fmla="*/ 0 w 10857753"/>
              <a:gd name="-46" fmla="*/ 0 h 5142747"/>
              <a:gd name="-47" fmla="*/ 0 w 10857753"/>
              <a:gd name="-48" fmla="*/ 0 h 5142903"/>
              <a:gd name="-49" fmla="*/ 10857753 w 10857753"/>
              <a:gd name="-50" fmla="*/ 0 h 5142903"/>
              <a:gd name="-51" fmla="*/ 10855126 w 10857753"/>
              <a:gd name="-52" fmla="*/ 4956679 h 5142903"/>
              <a:gd name="-53" fmla="*/ 10687486 w 10857753"/>
              <a:gd name="-54" fmla="*/ 5142745 h 5142903"/>
              <a:gd name="-55" fmla="*/ 0 w 10857753"/>
              <a:gd name="-56" fmla="*/ 5136439 h 5142903"/>
              <a:gd name="-57" fmla="*/ 0 w 10857753"/>
              <a:gd name="-58" fmla="*/ 0 h 5142903"/>
              <a:gd name="-59" fmla="*/ 0 w 10857753"/>
              <a:gd name="-60" fmla="*/ 0 h 5142823"/>
              <a:gd name="-61" fmla="*/ 10857753 w 10857753"/>
              <a:gd name="-62" fmla="*/ 0 h 5142823"/>
              <a:gd name="-63" fmla="*/ 10855126 w 10857753"/>
              <a:gd name="-64" fmla="*/ 4956679 h 5142823"/>
              <a:gd name="-65" fmla="*/ 10687486 w 10857753"/>
              <a:gd name="-66" fmla="*/ 5142745 h 5142823"/>
              <a:gd name="-67" fmla="*/ 0 w 10857753"/>
              <a:gd name="-68" fmla="*/ 5136439 h 5142823"/>
              <a:gd name="-69" fmla="*/ 0 w 10857753"/>
              <a:gd name="-70" fmla="*/ 0 h 5142823"/>
              <a:gd name="-71" fmla="*/ 0 w 10857753"/>
              <a:gd name="-72" fmla="*/ 0 h 5142926"/>
              <a:gd name="-73" fmla="*/ 10857753 w 10857753"/>
              <a:gd name="-74" fmla="*/ 0 h 5142926"/>
              <a:gd name="-75" fmla="*/ 10855126 w 10857753"/>
              <a:gd name="-76" fmla="*/ 4956679 h 5142926"/>
              <a:gd name="-77" fmla="*/ 10687486 w 10857753"/>
              <a:gd name="-78" fmla="*/ 5142745 h 5142926"/>
              <a:gd name="-79" fmla="*/ 0 w 10857753"/>
              <a:gd name="-80" fmla="*/ 5136439 h 5142926"/>
              <a:gd name="-81" fmla="*/ 0 w 10857753"/>
              <a:gd name="-82" fmla="*/ 0 h 5142926"/>
              <a:gd name="-83" fmla="*/ 0 w 10857753"/>
              <a:gd name="-84" fmla="*/ 0 h 5142954"/>
              <a:gd name="-85" fmla="*/ 10857753 w 10857753"/>
              <a:gd name="-86" fmla="*/ 0 h 5142954"/>
              <a:gd name="-87" fmla="*/ 10855126 w 10857753"/>
              <a:gd name="-88" fmla="*/ 4963817 h 5142954"/>
              <a:gd name="-89" fmla="*/ 10687486 w 10857753"/>
              <a:gd name="-90" fmla="*/ 5142745 h 5142954"/>
              <a:gd name="-91" fmla="*/ 0 w 10857753"/>
              <a:gd name="-92" fmla="*/ 5136439 h 5142954"/>
              <a:gd name="-93" fmla="*/ 0 w 10857753"/>
              <a:gd name="-94" fmla="*/ 0 h 5142954"/>
              <a:gd name="-95" fmla="*/ 0 w 10857753"/>
              <a:gd name="-96" fmla="*/ 0 h 5142954"/>
              <a:gd name="-97" fmla="*/ 10857753 w 10857753"/>
              <a:gd name="-98" fmla="*/ 0 h 5142954"/>
              <a:gd name="-99" fmla="*/ 10855126 w 10857753"/>
              <a:gd name="-100" fmla="*/ 4963817 h 5142954"/>
              <a:gd name="-101" fmla="*/ 10687486 w 10857753"/>
              <a:gd name="-102" fmla="*/ 5142745 h 5142954"/>
              <a:gd name="-103" fmla="*/ 0 w 10857753"/>
              <a:gd name="-104" fmla="*/ 5136439 h 5142954"/>
              <a:gd name="-105" fmla="*/ 0 w 10857753"/>
              <a:gd name="-106" fmla="*/ 0 h 5142954"/>
              <a:gd name="-107" fmla="*/ 0 w 10857753"/>
              <a:gd name="-108" fmla="*/ 0 h 5143138"/>
              <a:gd name="-109" fmla="*/ 10857753 w 10857753"/>
              <a:gd name="-110" fmla="*/ 0 h 5143138"/>
              <a:gd name="-111" fmla="*/ 10855126 w 10857753"/>
              <a:gd name="-112" fmla="*/ 4963817 h 5143138"/>
              <a:gd name="-113" fmla="*/ 10687486 w 10857753"/>
              <a:gd name="-114" fmla="*/ 5142745 h 5143138"/>
              <a:gd name="-115" fmla="*/ 0 w 10857753"/>
              <a:gd name="-116" fmla="*/ 5136439 h 5143138"/>
              <a:gd name="-117" fmla="*/ 0 w 10857753"/>
              <a:gd name="-118" fmla="*/ 0 h 5143138"/>
            </a:gdLst>
            <a:ahLst/>
            <a:cxnLst>
              <a:cxn ang="0">
                <a:pos x="-107" y="-108"/>
              </a:cxn>
              <a:cxn ang="0">
                <a:pos x="-109" y="-110"/>
              </a:cxn>
              <a:cxn ang="0">
                <a:pos x="-111" y="-112"/>
              </a:cxn>
              <a:cxn ang="0">
                <a:pos x="-113" y="-114"/>
              </a:cxn>
              <a:cxn ang="0">
                <a:pos x="-115" y="-116"/>
              </a:cxn>
              <a:cxn ang="0">
                <a:pos x="-117" y="-118"/>
              </a:cxn>
            </a:cxnLst>
            <a:rect l="l" t="t" r="r" b="b"/>
            <a:pathLst>
              <a:path w="10857753" h="5143138">
                <a:moveTo>
                  <a:pt x="0" y="0"/>
                </a:moveTo>
                <a:lnTo>
                  <a:pt x="10857753" y="0"/>
                </a:lnTo>
                <a:cubicBezTo>
                  <a:pt x="10856877" y="1652226"/>
                  <a:pt x="10856002" y="4910484"/>
                  <a:pt x="10855126" y="4963817"/>
                </a:cubicBezTo>
                <a:cubicBezTo>
                  <a:pt x="10840364" y="5128486"/>
                  <a:pt x="10747038" y="5146323"/>
                  <a:pt x="10687486" y="5142745"/>
                </a:cubicBezTo>
                <a:lnTo>
                  <a:pt x="0" y="5136439"/>
                </a:lnTo>
                <a:lnTo>
                  <a:pt x="0" y="0"/>
                </a:lnTo>
                <a:close/>
              </a:path>
            </a:pathLst>
          </a:custGeom>
          <a:noFill/>
          <a:ln w="19050" cap="flat" cmpd="sng" algn="ctr">
            <a:gradFill flip="none" rotWithShape="1">
              <a:gsLst>
                <a:gs pos="0">
                  <a:srgbClr val="9DC3E6"/>
                </a:gs>
                <a:gs pos="35000">
                  <a:schemeClr val="accent1">
                    <a:lumMod val="45000"/>
                    <a:lumOff val="55000"/>
                  </a:schemeClr>
                </a:gs>
                <a:gs pos="70000">
                  <a:schemeClr val="accent1">
                    <a:lumMod val="45000"/>
                    <a:lumOff val="55000"/>
                  </a:schemeClr>
                </a:gs>
                <a:gs pos="100000">
                  <a:schemeClr val="accent1">
                    <a:lumMod val="30000"/>
                    <a:lumOff val="70000"/>
                  </a:schemeClr>
                </a:gs>
              </a:gsLst>
              <a:path path="rect">
                <a:fillToRect l="50000" t="50000" r="50000" b="50000"/>
              </a:path>
            </a:gradFill>
            <a:prstDash val="solid"/>
            <a:miter lim="800000"/>
            <a:headEnd type="oval"/>
            <a:tailEnd type="oval"/>
          </a:ln>
          <a:effectLst/>
        </p:spPr>
        <p:txBody>
          <a:bodyPr>
            <a:normAutofit lnSpcReduction="10000"/>
          </a:bodyPr>
          <a:lstStyle/>
          <a:p>
            <a:pPr lvl="0">
              <a:lnSpc>
                <a:spcPct val="170000"/>
              </a:lnSpc>
            </a:pPr>
            <a:r>
              <a:rPr lang="zh-CN" altLang="en-US" dirty="0"/>
              <a:t>编辑母版文本样式</a:t>
            </a:r>
          </a:p>
          <a:p>
            <a:pPr lvl="1"/>
            <a:r>
              <a:rPr lang="zh-CN" altLang="en-US" dirty="0"/>
              <a:t>第二级</a:t>
            </a:r>
          </a:p>
        </p:txBody>
      </p:sp>
    </p:spTree>
    <p:extLst>
      <p:ext uri="{BB962C8B-B14F-4D97-AF65-F5344CB8AC3E}">
        <p14:creationId xmlns:p14="http://schemas.microsoft.com/office/powerpoint/2010/main" val="3708903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775521" y="5107635"/>
            <a:ext cx="8534400" cy="985664"/>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2" name="标题 1"/>
          <p:cNvSpPr>
            <a:spLocks noGrp="1"/>
          </p:cNvSpPr>
          <p:nvPr>
            <p:ph type="ctrTitle"/>
          </p:nvPr>
        </p:nvSpPr>
        <p:spPr>
          <a:xfrm>
            <a:off x="527382" y="1094879"/>
            <a:ext cx="11233248" cy="1470025"/>
          </a:xfrm>
        </p:spPr>
        <p:txBody>
          <a:bodyPr/>
          <a:lstStyle>
            <a:lvl1pPr algn="ctr">
              <a:defRPr sz="5400" b="1" cap="none" spc="0">
                <a:ln w="17780" cmpd="sng">
                  <a:solidFill>
                    <a:srgbClr val="FFFFFF"/>
                  </a:solidFill>
                  <a:prstDash val="solid"/>
                  <a:miter lim="800000"/>
                </a:ln>
                <a:solidFill>
                  <a:srgbClr val="EEB500"/>
                </a:solidFill>
                <a:effectLst>
                  <a:outerShdw blurRad="50800" algn="tl" rotWithShape="0">
                    <a:srgbClr val="000000"/>
                  </a:outerShdw>
                </a:effectLst>
              </a:defRPr>
            </a:lvl1pPr>
          </a:lstStyle>
          <a:p>
            <a:r>
              <a:rPr lang="zh-CN" altLang="en-US" dirty="0"/>
              <a:t>单击此处编辑母版标题样式</a:t>
            </a:r>
          </a:p>
        </p:txBody>
      </p:sp>
    </p:spTree>
    <p:extLst>
      <p:ext uri="{BB962C8B-B14F-4D97-AF65-F5344CB8AC3E}">
        <p14:creationId xmlns:p14="http://schemas.microsoft.com/office/powerpoint/2010/main" val="42261072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4" name="组合 6"/>
          <p:cNvGrpSpPr/>
          <p:nvPr userDrawn="1"/>
        </p:nvGrpSpPr>
        <p:grpSpPr>
          <a:xfrm>
            <a:off x="7989" y="55338"/>
            <a:ext cx="12182486" cy="937477"/>
            <a:chOff x="7989" y="55338"/>
            <a:chExt cx="12182486" cy="937477"/>
          </a:xfrm>
        </p:grpSpPr>
        <p:sp>
          <p:nvSpPr>
            <p:cNvPr id="1048576" name="矩形 16"/>
            <p:cNvSpPr/>
            <p:nvPr userDrawn="1"/>
          </p:nvSpPr>
          <p:spPr>
            <a:xfrm>
              <a:off x="91700" y="232573"/>
              <a:ext cx="12098775" cy="760242"/>
            </a:xfrm>
            <a:prstGeom prst="rect">
              <a:avLst/>
            </a:prstGeom>
            <a:gradFill flip="none" rotWithShape="1">
              <a:gsLst>
                <a:gs pos="0">
                  <a:srgbClr val="23BFA5">
                    <a:alpha val="60000"/>
                  </a:srgbClr>
                </a:gs>
                <a:gs pos="50000">
                  <a:srgbClr val="119ABC">
                    <a:alpha val="80000"/>
                  </a:srgbClr>
                </a:gs>
                <a:gs pos="100000">
                  <a:srgbClr val="0078D2">
                    <a:alpha val="90000"/>
                  </a:srgbClr>
                </a:gs>
              </a:gsLst>
              <a:lin ang="5400000" scaled="1"/>
            </a:gradFill>
            <a:ln w="12700" cap="flat" cmpd="sng" algn="ctr">
              <a:noFill/>
              <a:prstDash val="solid"/>
              <a:miter lim="800000"/>
            </a:ln>
            <a:effectLst>
              <a:outerShdw blurRad="50800" dist="38100" dir="2700000" algn="tl" rotWithShape="0">
                <a:prstClr val="black">
                  <a:alpha val="40000"/>
                </a:prstClr>
              </a:outerShdw>
            </a:effectLst>
          </p:spPr>
          <p:txBody>
            <a:bodyPr lIns="91436" tIns="45718" rIns="91436" bIns="45718" rtlCol="0" anchor="ctr"/>
            <a:lstStyle/>
            <a:p>
              <a:pPr algn="ctr" defTabSz="913765" fontAlgn="auto">
                <a:spcBef>
                  <a:spcPts val="0"/>
                </a:spcBef>
                <a:spcAft>
                  <a:spcPts val="0"/>
                </a:spcAft>
              </a:pPr>
              <a:endParaRPr lang="zh-CN" altLang="en-US" sz="1900" kern="0">
                <a:solidFill>
                  <a:prstClr val="white"/>
                </a:solidFill>
                <a:latin typeface="Gesta Md"/>
                <a:ea typeface="微软雅黑" panose="020B0503020204020204" charset="-122"/>
              </a:endParaRPr>
            </a:p>
          </p:txBody>
        </p:sp>
        <p:sp>
          <p:nvSpPr>
            <p:cNvPr id="1048577" name="矩形 17"/>
            <p:cNvSpPr/>
            <p:nvPr userDrawn="1"/>
          </p:nvSpPr>
          <p:spPr bwMode="auto">
            <a:xfrm>
              <a:off x="7989" y="55338"/>
              <a:ext cx="11985070" cy="813300"/>
            </a:xfrm>
            <a:prstGeom prst="rect">
              <a:avLst/>
            </a:prstGeom>
            <a:gradFill flip="none" rotWithShape="1">
              <a:gsLst>
                <a:gs pos="20000">
                  <a:srgbClr val="FDFDFD"/>
                </a:gs>
                <a:gs pos="80000">
                  <a:srgbClr val="E7E7E7">
                    <a:lumMod val="60000"/>
                    <a:lumOff val="40000"/>
                  </a:srgbClr>
                </a:gs>
              </a:gsLst>
              <a:lin ang="13500000" scaled="1"/>
            </a:gradFill>
            <a:ln w="9525">
              <a:noFill/>
            </a:ln>
            <a:effectLst>
              <a:outerShdw blurRad="50800" dist="38100" dir="2700000" algn="tl" rotWithShape="0">
                <a:prstClr val="black">
                  <a:alpha val="40000"/>
                </a:prstClr>
              </a:outerShdw>
            </a:effectLst>
          </p:spPr>
          <p:txBody>
            <a:bodyPr vert="horz" wrap="square" lIns="0" tIns="0" rIns="0" bIns="0" numCol="1" rtlCol="0" anchor="ctr" anchorCtr="0" compatLnSpc="1"/>
            <a:lstStyle/>
            <a:p>
              <a:pPr algn="ctr" defTabSz="913765" fontAlgn="auto">
                <a:spcBef>
                  <a:spcPts val="0"/>
                </a:spcBef>
                <a:spcAft>
                  <a:spcPts val="0"/>
                </a:spcAft>
              </a:pPr>
              <a:r>
                <a:rPr lang="en-US" altLang="zh-CN" sz="1200" kern="0" dirty="0">
                  <a:solidFill>
                    <a:prstClr val="black"/>
                  </a:solidFill>
                  <a:latin typeface="Gesta Md"/>
                  <a:ea typeface="微软雅黑" panose="020B0503020204020204" charset="-122"/>
                </a:rPr>
                <a:t> </a:t>
              </a:r>
              <a:endParaRPr lang="zh-CN" altLang="en-US" sz="1200" kern="0" dirty="0">
                <a:solidFill>
                  <a:prstClr val="black"/>
                </a:solidFill>
                <a:latin typeface="Gesta Md"/>
                <a:ea typeface="微软雅黑" panose="020B0503020204020204" charset="-122"/>
              </a:endParaRPr>
            </a:p>
          </p:txBody>
        </p:sp>
      </p:grpSp>
      <p:sp>
        <p:nvSpPr>
          <p:cNvPr id="1048582" name="文本占位符 2"/>
          <p:cNvSpPr>
            <a:spLocks noGrp="1"/>
          </p:cNvSpPr>
          <p:nvPr userDrawn="1">
            <p:ph type="body" idx="1"/>
          </p:nvPr>
        </p:nvSpPr>
        <p:spPr>
          <a:xfrm>
            <a:off x="91700" y="1131571"/>
            <a:ext cx="12024100" cy="5190272"/>
          </a:xfrm>
          <a:custGeom>
            <a:avLst/>
            <a:gdLst>
              <a:gd name="connsiteX0" fmla="*/ 0 w 10857753"/>
              <a:gd name="connsiteY0" fmla="*/ 0 h 5136439"/>
              <a:gd name="connsiteX1" fmla="*/ 10857753 w 10857753"/>
              <a:gd name="connsiteY1" fmla="*/ 0 h 5136439"/>
              <a:gd name="connsiteX2" fmla="*/ 10857753 w 10857753"/>
              <a:gd name="connsiteY2" fmla="*/ 5136439 h 5136439"/>
              <a:gd name="connsiteX3" fmla="*/ 0 w 10857753"/>
              <a:gd name="connsiteY3" fmla="*/ 5136439 h 5136439"/>
              <a:gd name="connsiteX4" fmla="*/ 0 w 10857753"/>
              <a:gd name="connsiteY4" fmla="*/ 0 h 5136439"/>
              <a:gd name="-1" fmla="*/ 0 w 10857753"/>
              <a:gd name="-2" fmla="*/ 0 h 5136439"/>
              <a:gd name="-3" fmla="*/ 10857753 w 10857753"/>
              <a:gd name="-4" fmla="*/ 0 h 5136439"/>
              <a:gd name="-5" fmla="*/ 10855126 w 10857753"/>
              <a:gd name="-6" fmla="*/ 4956679 h 5136439"/>
              <a:gd name="-7" fmla="*/ 10857753 w 10857753"/>
              <a:gd name="-8" fmla="*/ 5136439 h 5136439"/>
              <a:gd name="-9" fmla="*/ 0 w 10857753"/>
              <a:gd name="-10" fmla="*/ 5136439 h 5136439"/>
              <a:gd name="connsiteX5" fmla="*/ 0 w 10857753"/>
              <a:gd name="connsiteY5" fmla="*/ 0 h 5136439"/>
              <a:gd name="-11" fmla="*/ 0 w 10857753"/>
              <a:gd name="-12" fmla="*/ 0 h 5142745"/>
              <a:gd name="-13" fmla="*/ 10857753 w 10857753"/>
              <a:gd name="-14" fmla="*/ 0 h 5142745"/>
              <a:gd name="-15" fmla="*/ 10855126 w 10857753"/>
              <a:gd name="-16" fmla="*/ 4956679 h 5142745"/>
              <a:gd name="-17" fmla="*/ 10687486 w 10857753"/>
              <a:gd name="-18" fmla="*/ 5142745 h 5142745"/>
              <a:gd name="-19" fmla="*/ 0 w 10857753"/>
              <a:gd name="-20" fmla="*/ 5136439 h 5142745"/>
              <a:gd name="-21" fmla="*/ 0 w 10857753"/>
              <a:gd name="-22" fmla="*/ 0 h 5142745"/>
              <a:gd name="-23" fmla="*/ 0 w 10857753"/>
              <a:gd name="-24" fmla="*/ 0 h 5142745"/>
              <a:gd name="-25" fmla="*/ 10857753 w 10857753"/>
              <a:gd name="-26" fmla="*/ 0 h 5142745"/>
              <a:gd name="-27" fmla="*/ 10855126 w 10857753"/>
              <a:gd name="-28" fmla="*/ 4956679 h 5142745"/>
              <a:gd name="-29" fmla="*/ 10687486 w 10857753"/>
              <a:gd name="-30" fmla="*/ 5142745 h 5142745"/>
              <a:gd name="-31" fmla="*/ 0 w 10857753"/>
              <a:gd name="-32" fmla="*/ 5136439 h 5142745"/>
              <a:gd name="-33" fmla="*/ 0 w 10857753"/>
              <a:gd name="-34" fmla="*/ 0 h 5142745"/>
              <a:gd name="-35" fmla="*/ 0 w 10857753"/>
              <a:gd name="-36" fmla="*/ 0 h 5142747"/>
              <a:gd name="-37" fmla="*/ 10857753 w 10857753"/>
              <a:gd name="-38" fmla="*/ 0 h 5142747"/>
              <a:gd name="-39" fmla="*/ 10855126 w 10857753"/>
              <a:gd name="-40" fmla="*/ 4956679 h 5142747"/>
              <a:gd name="-41" fmla="*/ 10687486 w 10857753"/>
              <a:gd name="-42" fmla="*/ 5142745 h 5142747"/>
              <a:gd name="-43" fmla="*/ 0 w 10857753"/>
              <a:gd name="-44" fmla="*/ 5136439 h 5142747"/>
              <a:gd name="-45" fmla="*/ 0 w 10857753"/>
              <a:gd name="-46" fmla="*/ 0 h 5142747"/>
              <a:gd name="-47" fmla="*/ 0 w 10857753"/>
              <a:gd name="-48" fmla="*/ 0 h 5142903"/>
              <a:gd name="-49" fmla="*/ 10857753 w 10857753"/>
              <a:gd name="-50" fmla="*/ 0 h 5142903"/>
              <a:gd name="-51" fmla="*/ 10855126 w 10857753"/>
              <a:gd name="-52" fmla="*/ 4956679 h 5142903"/>
              <a:gd name="-53" fmla="*/ 10687486 w 10857753"/>
              <a:gd name="-54" fmla="*/ 5142745 h 5142903"/>
              <a:gd name="-55" fmla="*/ 0 w 10857753"/>
              <a:gd name="-56" fmla="*/ 5136439 h 5142903"/>
              <a:gd name="-57" fmla="*/ 0 w 10857753"/>
              <a:gd name="-58" fmla="*/ 0 h 5142903"/>
              <a:gd name="-59" fmla="*/ 0 w 10857753"/>
              <a:gd name="-60" fmla="*/ 0 h 5142823"/>
              <a:gd name="-61" fmla="*/ 10857753 w 10857753"/>
              <a:gd name="-62" fmla="*/ 0 h 5142823"/>
              <a:gd name="-63" fmla="*/ 10855126 w 10857753"/>
              <a:gd name="-64" fmla="*/ 4956679 h 5142823"/>
              <a:gd name="-65" fmla="*/ 10687486 w 10857753"/>
              <a:gd name="-66" fmla="*/ 5142745 h 5142823"/>
              <a:gd name="-67" fmla="*/ 0 w 10857753"/>
              <a:gd name="-68" fmla="*/ 5136439 h 5142823"/>
              <a:gd name="-69" fmla="*/ 0 w 10857753"/>
              <a:gd name="-70" fmla="*/ 0 h 5142823"/>
              <a:gd name="-71" fmla="*/ 0 w 10857753"/>
              <a:gd name="-72" fmla="*/ 0 h 5142926"/>
              <a:gd name="-73" fmla="*/ 10857753 w 10857753"/>
              <a:gd name="-74" fmla="*/ 0 h 5142926"/>
              <a:gd name="-75" fmla="*/ 10855126 w 10857753"/>
              <a:gd name="-76" fmla="*/ 4956679 h 5142926"/>
              <a:gd name="-77" fmla="*/ 10687486 w 10857753"/>
              <a:gd name="-78" fmla="*/ 5142745 h 5142926"/>
              <a:gd name="-79" fmla="*/ 0 w 10857753"/>
              <a:gd name="-80" fmla="*/ 5136439 h 5142926"/>
              <a:gd name="-81" fmla="*/ 0 w 10857753"/>
              <a:gd name="-82" fmla="*/ 0 h 5142926"/>
              <a:gd name="-83" fmla="*/ 0 w 10857753"/>
              <a:gd name="-84" fmla="*/ 0 h 5142954"/>
              <a:gd name="-85" fmla="*/ 10857753 w 10857753"/>
              <a:gd name="-86" fmla="*/ 0 h 5142954"/>
              <a:gd name="-87" fmla="*/ 10855126 w 10857753"/>
              <a:gd name="-88" fmla="*/ 4963817 h 5142954"/>
              <a:gd name="-89" fmla="*/ 10687486 w 10857753"/>
              <a:gd name="-90" fmla="*/ 5142745 h 5142954"/>
              <a:gd name="-91" fmla="*/ 0 w 10857753"/>
              <a:gd name="-92" fmla="*/ 5136439 h 5142954"/>
              <a:gd name="-93" fmla="*/ 0 w 10857753"/>
              <a:gd name="-94" fmla="*/ 0 h 5142954"/>
              <a:gd name="-95" fmla="*/ 0 w 10857753"/>
              <a:gd name="-96" fmla="*/ 0 h 5142954"/>
              <a:gd name="-97" fmla="*/ 10857753 w 10857753"/>
              <a:gd name="-98" fmla="*/ 0 h 5142954"/>
              <a:gd name="-99" fmla="*/ 10855126 w 10857753"/>
              <a:gd name="-100" fmla="*/ 4963817 h 5142954"/>
              <a:gd name="-101" fmla="*/ 10687486 w 10857753"/>
              <a:gd name="-102" fmla="*/ 5142745 h 5142954"/>
              <a:gd name="-103" fmla="*/ 0 w 10857753"/>
              <a:gd name="-104" fmla="*/ 5136439 h 5142954"/>
              <a:gd name="-105" fmla="*/ 0 w 10857753"/>
              <a:gd name="-106" fmla="*/ 0 h 5142954"/>
              <a:gd name="-107" fmla="*/ 0 w 10857753"/>
              <a:gd name="-108" fmla="*/ 0 h 5143138"/>
              <a:gd name="-109" fmla="*/ 10857753 w 10857753"/>
              <a:gd name="-110" fmla="*/ 0 h 5143138"/>
              <a:gd name="-111" fmla="*/ 10855126 w 10857753"/>
              <a:gd name="-112" fmla="*/ 4963817 h 5143138"/>
              <a:gd name="-113" fmla="*/ 10687486 w 10857753"/>
              <a:gd name="-114" fmla="*/ 5142745 h 5143138"/>
              <a:gd name="-115" fmla="*/ 0 w 10857753"/>
              <a:gd name="-116" fmla="*/ 5136439 h 5143138"/>
              <a:gd name="-117" fmla="*/ 0 w 10857753"/>
              <a:gd name="-118" fmla="*/ 0 h 5143138"/>
            </a:gdLst>
            <a:ahLst/>
            <a:cxnLst>
              <a:cxn ang="0">
                <a:pos x="-107" y="-108"/>
              </a:cxn>
              <a:cxn ang="0">
                <a:pos x="-109" y="-110"/>
              </a:cxn>
              <a:cxn ang="0">
                <a:pos x="-111" y="-112"/>
              </a:cxn>
              <a:cxn ang="0">
                <a:pos x="-113" y="-114"/>
              </a:cxn>
              <a:cxn ang="0">
                <a:pos x="-115" y="-116"/>
              </a:cxn>
              <a:cxn ang="0">
                <a:pos x="-117" y="-118"/>
              </a:cxn>
            </a:cxnLst>
            <a:rect l="l" t="t" r="r" b="b"/>
            <a:pathLst>
              <a:path w="10857753" h="5143138">
                <a:moveTo>
                  <a:pt x="0" y="0"/>
                </a:moveTo>
                <a:lnTo>
                  <a:pt x="10857753" y="0"/>
                </a:lnTo>
                <a:cubicBezTo>
                  <a:pt x="10856877" y="1652226"/>
                  <a:pt x="10856002" y="4910484"/>
                  <a:pt x="10855126" y="4963817"/>
                </a:cubicBezTo>
                <a:cubicBezTo>
                  <a:pt x="10840364" y="5128486"/>
                  <a:pt x="10747038" y="5146323"/>
                  <a:pt x="10687486" y="5142745"/>
                </a:cubicBezTo>
                <a:lnTo>
                  <a:pt x="0" y="5136439"/>
                </a:lnTo>
                <a:lnTo>
                  <a:pt x="0" y="0"/>
                </a:lnTo>
                <a:close/>
              </a:path>
            </a:pathLst>
          </a:custGeom>
          <a:noFill/>
          <a:ln w="19050" cap="flat" cmpd="sng" algn="ctr">
            <a:gradFill flip="none" rotWithShape="1">
              <a:gsLst>
                <a:gs pos="0">
                  <a:srgbClr val="9DC3E6"/>
                </a:gs>
                <a:gs pos="35000">
                  <a:schemeClr val="accent1">
                    <a:lumMod val="45000"/>
                    <a:lumOff val="55000"/>
                  </a:schemeClr>
                </a:gs>
                <a:gs pos="70000">
                  <a:schemeClr val="accent1">
                    <a:lumMod val="45000"/>
                    <a:lumOff val="55000"/>
                  </a:schemeClr>
                </a:gs>
                <a:gs pos="100000">
                  <a:schemeClr val="accent1">
                    <a:lumMod val="30000"/>
                    <a:lumOff val="70000"/>
                  </a:schemeClr>
                </a:gs>
              </a:gsLst>
              <a:path path="rect">
                <a:fillToRect l="50000" t="50000" r="50000" b="50000"/>
              </a:path>
            </a:gradFill>
            <a:prstDash val="solid"/>
            <a:miter lim="800000"/>
            <a:headEnd type="oval"/>
            <a:tailEnd type="oval"/>
          </a:ln>
          <a:effectLst/>
        </p:spPr>
        <p:txBody>
          <a:bodyPr>
            <a:normAutofit lnSpcReduction="10000"/>
          </a:bodyPr>
          <a:lstStyle/>
          <a:p>
            <a:pPr lvl="0">
              <a:lnSpc>
                <a:spcPct val="170000"/>
              </a:lnSpc>
            </a:pPr>
            <a:r>
              <a:rPr lang="zh-CN" altLang="en-US" dirty="0"/>
              <a:t>编辑母版文本样式</a:t>
            </a:r>
            <a:endParaRPr lang="en-US" altLang="zh-CN" dirty="0"/>
          </a:p>
          <a:p>
            <a:pPr lvl="0">
              <a:lnSpc>
                <a:spcPct val="170000"/>
              </a:lnSpc>
            </a:pPr>
            <a:endParaRPr lang="zh-CN" altLang="en-US" dirty="0"/>
          </a:p>
          <a:p>
            <a:pPr lvl="1"/>
            <a:r>
              <a:rPr lang="zh-CN" altLang="en-US" dirty="0"/>
              <a:t>第二级</a:t>
            </a:r>
          </a:p>
        </p:txBody>
      </p:sp>
      <p:sp>
        <p:nvSpPr>
          <p:cNvPr id="1048584" name="页脚占位符 4"/>
          <p:cNvSpPr>
            <a:spLocks noGrp="1"/>
          </p:cNvSpPr>
          <p:nvPr userDrawn="1">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panose="02020603050405020304" pitchFamily="18" charset="0"/>
                <a:cs typeface="Times New Roman" panose="02020603050405020304" pitchFamily="18" charset="0"/>
              </a:defRPr>
            </a:lvl1pPr>
          </a:lstStyle>
          <a:p>
            <a:endParaRPr lang="zh-CN" altLang="en-US">
              <a:solidFill>
                <a:prstClr val="black">
                  <a:tint val="75000"/>
                </a:prstClr>
              </a:solidFill>
            </a:endParaRPr>
          </a:p>
        </p:txBody>
      </p:sp>
      <p:sp>
        <p:nvSpPr>
          <p:cNvPr id="1048585" name="Rectangle 9"/>
          <p:cNvSpPr/>
          <p:nvPr userDrawn="1"/>
        </p:nvSpPr>
        <p:spPr>
          <a:xfrm>
            <a:off x="11704023" y="6437276"/>
            <a:ext cx="487977" cy="287067"/>
          </a:xfrm>
          <a:prstGeom prst="rect">
            <a:avLst/>
          </a:prstGeom>
          <a:solidFill>
            <a:srgbClr val="FA284B"/>
          </a:solidFill>
          <a:ln w="9525" cap="flat" cmpd="sng" algn="ctr">
            <a:noFill/>
            <a:prstDash val="solid"/>
          </a:ln>
          <a:effectLst/>
        </p:spPr>
        <p:txBody>
          <a:bodyPr lIns="121893" tIns="60945" rIns="121893" bIns="60945" rtlCol="0" anchor="ctr"/>
          <a:lstStyle/>
          <a:p>
            <a:pPr marL="0" marR="0" lvl="0" indent="0" algn="ctr" defTabSz="914400" eaLnBrk="1" fontAlgn="auto" latinLnBrk="0" hangingPunct="1">
              <a:lnSpc>
                <a:spcPct val="100000"/>
              </a:lnSpc>
              <a:spcBef>
                <a:spcPts val="0"/>
              </a:spcBef>
              <a:spcAft>
                <a:spcPts val="0"/>
              </a:spcAft>
              <a:buClrTx/>
              <a:buSzTx/>
              <a:buFontTx/>
              <a:buNone/>
            </a:pPr>
            <a:endParaRPr kumimoji="0" 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charset="-122"/>
              <a:cs typeface="+mn-cs"/>
            </a:endParaRPr>
          </a:p>
        </p:txBody>
      </p:sp>
      <p:sp>
        <p:nvSpPr>
          <p:cNvPr id="1048586" name="Isosceles Triangle 10"/>
          <p:cNvSpPr/>
          <p:nvPr userDrawn="1"/>
        </p:nvSpPr>
        <p:spPr>
          <a:xfrm rot="10610802">
            <a:off x="11709856" y="6536398"/>
            <a:ext cx="488775" cy="261855"/>
          </a:xfrm>
          <a:prstGeom prst="triangle">
            <a:avLst/>
          </a:prstGeom>
          <a:solidFill>
            <a:srgbClr val="FA284B"/>
          </a:solidFill>
          <a:ln w="9525" cap="flat" cmpd="sng" algn="ctr">
            <a:noFill/>
            <a:prstDash val="solid"/>
          </a:ln>
          <a:effectLst/>
        </p:spPr>
        <p:txBody>
          <a:bodyPr lIns="121893" tIns="60945" rIns="121893" bIns="60945" rtlCol="0" anchor="ctr"/>
          <a:lstStyle/>
          <a:p>
            <a:pPr marL="0" marR="0" lvl="0" indent="0" algn="ctr" defTabSz="914400" eaLnBrk="1" fontAlgn="auto" latinLnBrk="0" hangingPunct="1">
              <a:lnSpc>
                <a:spcPct val="100000"/>
              </a:lnSpc>
              <a:spcBef>
                <a:spcPts val="0"/>
              </a:spcBef>
              <a:spcAft>
                <a:spcPts val="0"/>
              </a:spcAft>
              <a:buClrTx/>
              <a:buSzTx/>
              <a:buFontTx/>
              <a:buNone/>
            </a:pPr>
            <a:endParaRPr kumimoji="0" lang="en-US" sz="1800" b="0" i="0" u="none" strike="noStrike" kern="0" cap="none" spc="0" normalizeH="0" baseline="0" noProof="0">
              <a:ln>
                <a:noFill/>
              </a:ln>
              <a:solidFill>
                <a:prstClr val="white"/>
              </a:solidFill>
              <a:effectLst/>
              <a:uLnTx/>
              <a:uFillTx/>
              <a:latin typeface="Calibri" panose="020F0502020204030204"/>
              <a:ea typeface="微软雅黑" panose="020B0503020204020204" charset="-122"/>
              <a:cs typeface="+mn-cs"/>
            </a:endParaRPr>
          </a:p>
        </p:txBody>
      </p:sp>
      <p:sp>
        <p:nvSpPr>
          <p:cNvPr id="1048587" name="Slide Number Placeholder 5"/>
          <p:cNvSpPr txBox="1"/>
          <p:nvPr userDrawn="1"/>
        </p:nvSpPr>
        <p:spPr>
          <a:xfrm>
            <a:off x="11729521" y="6387972"/>
            <a:ext cx="449441" cy="467448"/>
          </a:xfrm>
          <a:prstGeom prst="rect">
            <a:avLst/>
          </a:prstGeom>
        </p:spPr>
        <p:txBody>
          <a:bodyPr vert="horz" lIns="0" tIns="0" rIns="0" bIns="60945"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800" b="1" smtClean="0">
                <a:solidFill>
                  <a:prstClr val="white"/>
                </a:solidFill>
                <a:latin typeface="Times New Roman" panose="02020603050405020304" pitchFamily="18" charset="0"/>
                <a:ea typeface="微软雅黑" panose="020B0503020204020204" charset="-122"/>
                <a:cs typeface="Times New Roman" panose="02020603050405020304" pitchFamily="18" charset="0"/>
              </a:rPr>
              <a:t>‹#›</a:t>
            </a:fld>
            <a:endParaRPr lang="en-US" sz="1335" b="1" dirty="0">
              <a:solidFill>
                <a:prstClr val="white"/>
              </a:solidFill>
              <a:latin typeface="Times New Roman" panose="02020603050405020304" pitchFamily="18" charset="0"/>
              <a:ea typeface="微软雅黑" panose="020B0503020204020204" charset="-122"/>
              <a:cs typeface="Times New Roman" panose="02020603050405020304" pitchFamily="18" charset="0"/>
            </a:endParaRPr>
          </a:p>
        </p:txBody>
      </p:sp>
    </p:spTree>
    <p:extLst>
      <p:ext uri="{BB962C8B-B14F-4D97-AF65-F5344CB8AC3E}">
        <p14:creationId xmlns:p14="http://schemas.microsoft.com/office/powerpoint/2010/main" val="3786209078"/>
      </p:ext>
    </p:extLst>
  </p:cSld>
  <p:clrMap bg1="lt1" tx1="dk1" bg2="lt2" tx2="dk2" accent1="accent1" accent2="accent2" accent3="accent3" accent4="accent4" accent5="accent5" accent6="accent6" hlink="hlink" folHlink="folHlink"/>
  <p:sldLayoutIdLst>
    <p:sldLayoutId id="2147483664" r:id="rId1"/>
    <p:sldLayoutId id="2147483666" r:id="rId2"/>
  </p:sldLayoutIdLst>
  <p:hf hdr="0" ftr="0" dt="0"/>
  <p:txStyles>
    <p:titleStyle>
      <a:lvl1pPr algn="l" defTabSz="914400" rtl="0" eaLnBrk="1" latinLnBrk="0" hangingPunct="1">
        <a:lnSpc>
          <a:spcPct val="90000"/>
        </a:lnSpc>
        <a:spcBef>
          <a:spcPct val="0"/>
        </a:spcBef>
        <a:buNone/>
        <a:defRPr kumimoji="0" lang="zh-CN" altLang="en-US" sz="3600" b="1" i="0" u="none" strike="noStrike" kern="0" cap="none" spc="0" normalizeH="0" baseline="0" noProof="0" dirty="0" smtClean="0">
          <a:ln>
            <a:noFill/>
          </a:ln>
          <a:solidFill>
            <a:schemeClr val="bg1"/>
          </a:solidFill>
          <a:effectLst/>
          <a:uLnTx/>
          <a:uFillTx/>
          <a:latin typeface="微软雅黑" panose="020B0503020204020204" charset="-122"/>
          <a:ea typeface="微软雅黑" panose="020B0503020204020204" charset="-122"/>
          <a:cs typeface="+mn-cs"/>
        </a:defRPr>
      </a:lvl1pPr>
    </p:titleStyle>
    <p:bodyStyle>
      <a:lvl1pPr marL="450850" indent="-450850" algn="l" defTabSz="914400" rtl="0" eaLnBrk="1" latinLnBrk="0" hangingPunct="1">
        <a:lnSpc>
          <a:spcPct val="140000"/>
        </a:lnSpc>
        <a:spcBef>
          <a:spcPts val="600"/>
        </a:spcBef>
        <a:buSzPct val="100000"/>
        <a:buFont typeface="Times New Roman" panose="02020603050405020304" pitchFamily="18" charset="0"/>
        <a:buChar char="※"/>
        <a:defRPr lang="zh-CN" altLang="en-US" sz="2800" b="1" kern="1200" dirty="0" smtClean="0">
          <a:solidFill>
            <a:schemeClr val="tx1"/>
          </a:solidFill>
          <a:latin typeface="Times New Roman" panose="02020603050405020304" pitchFamily="18" charset="0"/>
          <a:ea typeface="微软雅黑" panose="020B0503020204020204" charset="-122"/>
          <a:cs typeface="Times New Roman" panose="02020603050405020304" pitchFamily="18" charset="0"/>
        </a:defRPr>
      </a:lvl1pPr>
      <a:lvl2pPr marL="593725" indent="-281305" algn="l" defTabSz="914400" rtl="0" eaLnBrk="1" latinLnBrk="0" hangingPunct="1">
        <a:lnSpc>
          <a:spcPct val="140000"/>
        </a:lnSpc>
        <a:spcBef>
          <a:spcPts val="600"/>
        </a:spcBef>
        <a:buFont typeface="Wingdings" panose="05000000000000000000" pitchFamily="2" charset="2"/>
        <a:buChar char="Ø"/>
        <a:defRPr lang="zh-CN" altLang="en-US" sz="2400" kern="1200" dirty="0" smtClean="0">
          <a:solidFill>
            <a:schemeClr val="tx1"/>
          </a:solidFill>
          <a:latin typeface="黑体" panose="02010609060101010101" pitchFamily="49" charset="-122"/>
          <a:ea typeface="黑体" panose="020106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64.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74.png"/><Relationship Id="rId4" Type="http://schemas.openxmlformats.org/officeDocument/2006/relationships/image" Target="../media/image73.pn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77.pn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0.jpeg"/><Relationship Id="rId4" Type="http://schemas.openxmlformats.org/officeDocument/2006/relationships/image" Target="../media/image79.png"/></Relationships>
</file>

<file path=ppt/slides/_rels/slide29.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32.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xml"/><Relationship Id="rId5" Type="http://schemas.openxmlformats.org/officeDocument/2006/relationships/image" Target="../media/image98.png"/><Relationship Id="rId4" Type="http://schemas.openxmlformats.org/officeDocument/2006/relationships/image" Target="../media/image97.png"/></Relationships>
</file>

<file path=ppt/slides/_rels/slide34.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104.png"/><Relationship Id="rId1" Type="http://schemas.openxmlformats.org/officeDocument/2006/relationships/slideLayout" Target="../slideLayouts/slideLayout1.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41.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2.jpeg"/><Relationship Id="rId7" Type="http://schemas.openxmlformats.org/officeDocument/2006/relationships/image" Target="../media/image116.png"/><Relationship Id="rId2" Type="http://schemas.openxmlformats.org/officeDocument/2006/relationships/image" Target="../media/image111.jpeg"/><Relationship Id="rId1" Type="http://schemas.openxmlformats.org/officeDocument/2006/relationships/slideLayout" Target="../slideLayouts/slideLayout1.xml"/><Relationship Id="rId6" Type="http://schemas.openxmlformats.org/officeDocument/2006/relationships/image" Target="../media/image115.jpeg"/><Relationship Id="rId5" Type="http://schemas.openxmlformats.org/officeDocument/2006/relationships/image" Target="../media/image114.emf"/><Relationship Id="rId10" Type="http://schemas.openxmlformats.org/officeDocument/2006/relationships/image" Target="../media/image119.png"/><Relationship Id="rId4" Type="http://schemas.openxmlformats.org/officeDocument/2006/relationships/image" Target="../media/image113.emf"/><Relationship Id="rId9" Type="http://schemas.openxmlformats.org/officeDocument/2006/relationships/image" Target="../media/image118.png"/></Relationships>
</file>

<file path=ppt/slides/_rels/slide42.xml.rels><?xml version="1.0" encoding="UTF-8" standalone="yes"?>
<Relationships xmlns="http://schemas.openxmlformats.org/package/2006/relationships"><Relationship Id="rId3" Type="http://schemas.openxmlformats.org/officeDocument/2006/relationships/image" Target="../media/image121.png"/><Relationship Id="rId7" Type="http://schemas.openxmlformats.org/officeDocument/2006/relationships/image" Target="../media/image125.png"/><Relationship Id="rId2" Type="http://schemas.openxmlformats.org/officeDocument/2006/relationships/image" Target="../media/image120.png"/><Relationship Id="rId1" Type="http://schemas.openxmlformats.org/officeDocument/2006/relationships/slideLayout" Target="../slideLayouts/slideLayout1.xml"/><Relationship Id="rId6" Type="http://schemas.openxmlformats.org/officeDocument/2006/relationships/image" Target="../media/image124.png"/><Relationship Id="rId5" Type="http://schemas.openxmlformats.org/officeDocument/2006/relationships/image" Target="../media/image123.png"/><Relationship Id="rId4" Type="http://schemas.openxmlformats.org/officeDocument/2006/relationships/image" Target="../media/image122.png"/></Relationships>
</file>

<file path=ppt/slides/_rels/slide43.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27.png"/><Relationship Id="rId7" Type="http://schemas.openxmlformats.org/officeDocument/2006/relationships/image" Target="../media/image131.png"/><Relationship Id="rId2" Type="http://schemas.openxmlformats.org/officeDocument/2006/relationships/image" Target="../media/image126.png"/><Relationship Id="rId1" Type="http://schemas.openxmlformats.org/officeDocument/2006/relationships/slideLayout" Target="../slideLayouts/slideLayout1.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 Id="rId9" Type="http://schemas.openxmlformats.org/officeDocument/2006/relationships/image" Target="../media/image133.png"/></Relationships>
</file>

<file path=ppt/slides/_rels/slide44.xml.rels><?xml version="1.0" encoding="UTF-8" standalone="yes"?>
<Relationships xmlns="http://schemas.openxmlformats.org/package/2006/relationships"><Relationship Id="rId3" Type="http://schemas.openxmlformats.org/officeDocument/2006/relationships/image" Target="../media/image135.png"/><Relationship Id="rId7" Type="http://schemas.openxmlformats.org/officeDocument/2006/relationships/image" Target="../media/image139.png"/><Relationship Id="rId2" Type="http://schemas.openxmlformats.org/officeDocument/2006/relationships/image" Target="../media/image134.png"/><Relationship Id="rId1" Type="http://schemas.openxmlformats.org/officeDocument/2006/relationships/slideLayout" Target="../slideLayouts/slideLayout1.xml"/><Relationship Id="rId6" Type="http://schemas.openxmlformats.org/officeDocument/2006/relationships/image" Target="../media/image138.png"/><Relationship Id="rId5" Type="http://schemas.openxmlformats.org/officeDocument/2006/relationships/image" Target="../media/image137.png"/><Relationship Id="rId4" Type="http://schemas.openxmlformats.org/officeDocument/2006/relationships/image" Target="../media/image136.png"/></Relationships>
</file>

<file path=ppt/slides/_rels/slide45.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43.png"/><Relationship Id="rId7" Type="http://schemas.openxmlformats.org/officeDocument/2006/relationships/image" Target="../media/image147.png"/><Relationship Id="rId2" Type="http://schemas.openxmlformats.org/officeDocument/2006/relationships/image" Target="../media/image142.png"/><Relationship Id="rId1" Type="http://schemas.openxmlformats.org/officeDocument/2006/relationships/slideLayout" Target="../slideLayouts/slideLayout1.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s>
</file>

<file path=ppt/slides/_rels/slide48.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1.xml"/><Relationship Id="rId5" Type="http://schemas.openxmlformats.org/officeDocument/2006/relationships/image" Target="../media/image151.png"/><Relationship Id="rId4" Type="http://schemas.openxmlformats.org/officeDocument/2006/relationships/image" Target="../media/image150.png"/></Relationships>
</file>

<file path=ppt/slides/_rels/slide49.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1.xml"/><Relationship Id="rId4" Type="http://schemas.openxmlformats.org/officeDocument/2006/relationships/image" Target="../media/image15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1.xml"/><Relationship Id="rId4" Type="http://schemas.openxmlformats.org/officeDocument/2006/relationships/image" Target="../media/image157.png"/></Relationships>
</file>

<file path=ppt/slides/_rels/slide51.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63.png"/><Relationship Id="rId2" Type="http://schemas.openxmlformats.org/officeDocument/2006/relationships/image" Target="../media/image158.png"/><Relationship Id="rId1" Type="http://schemas.openxmlformats.org/officeDocument/2006/relationships/slideLayout" Target="../slideLayouts/slideLayout1.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emf"/></Relationships>
</file>

<file path=ppt/slides/_rels/slide52.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1.xml"/><Relationship Id="rId5" Type="http://schemas.openxmlformats.org/officeDocument/2006/relationships/image" Target="../media/image167.png"/><Relationship Id="rId4" Type="http://schemas.openxmlformats.org/officeDocument/2006/relationships/image" Target="../media/image166.png"/></Relationships>
</file>

<file path=ppt/slides/_rels/slide53.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png"/><Relationship Id="rId1" Type="http://schemas.openxmlformats.org/officeDocument/2006/relationships/slideLayout" Target="../slideLayouts/slideLayout1.xml"/><Relationship Id="rId4" Type="http://schemas.openxmlformats.org/officeDocument/2006/relationships/image" Target="../media/image170.png"/></Relationships>
</file>

<file path=ppt/slides/_rels/slide54.xml.rels><?xml version="1.0" encoding="UTF-8" standalone="yes"?>
<Relationships xmlns="http://schemas.openxmlformats.org/package/2006/relationships"><Relationship Id="rId8" Type="http://schemas.openxmlformats.org/officeDocument/2006/relationships/image" Target="../media/image175.jpeg"/><Relationship Id="rId3" Type="http://schemas.openxmlformats.org/officeDocument/2006/relationships/image" Target="../media/image171.jpeg"/><Relationship Id="rId7" Type="http://schemas.microsoft.com/office/2007/relationships/hdphoto" Target="../media/hdphoto1.wdp"/><Relationship Id="rId2" Type="http://schemas.openxmlformats.org/officeDocument/2006/relationships/hyperlink" Target="https://arxiv.org/abs/2312.01175" TargetMode="External"/><Relationship Id="rId1" Type="http://schemas.openxmlformats.org/officeDocument/2006/relationships/slideLayout" Target="../slideLayouts/slideLayout1.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jpeg"/><Relationship Id="rId9" Type="http://schemas.openxmlformats.org/officeDocument/2006/relationships/image" Target="../media/image176.jpeg"/></Relationships>
</file>

<file path=ppt/slides/_rels/slide55.xml.rels><?xml version="1.0" encoding="UTF-8" standalone="yes"?>
<Relationships xmlns="http://schemas.openxmlformats.org/package/2006/relationships"><Relationship Id="rId3" Type="http://schemas.openxmlformats.org/officeDocument/2006/relationships/image" Target="../media/image178.png"/><Relationship Id="rId7" Type="http://schemas.openxmlformats.org/officeDocument/2006/relationships/image" Target="../media/image182.png"/><Relationship Id="rId2" Type="http://schemas.openxmlformats.org/officeDocument/2006/relationships/image" Target="../media/image177.png"/><Relationship Id="rId1" Type="http://schemas.openxmlformats.org/officeDocument/2006/relationships/slideLayout" Target="../slideLayouts/slideLayout1.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56.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1.xml"/><Relationship Id="rId5" Type="http://schemas.openxmlformats.org/officeDocument/2006/relationships/image" Target="../media/image186.png"/><Relationship Id="rId4" Type="http://schemas.openxmlformats.org/officeDocument/2006/relationships/image" Target="../media/image185.png"/></Relationships>
</file>

<file path=ppt/slides/_rels/slide57.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image" Target="../media/image187.emf"/><Relationship Id="rId1" Type="http://schemas.openxmlformats.org/officeDocument/2006/relationships/slideLayout" Target="../slideLayouts/slideLayout1.xml"/><Relationship Id="rId4" Type="http://schemas.openxmlformats.org/officeDocument/2006/relationships/image" Target="../media/image189.png"/></Relationships>
</file>

<file path=ppt/slides/_rels/slide58.xml.rels><?xml version="1.0" encoding="UTF-8" standalone="yes"?>
<Relationships xmlns="http://schemas.openxmlformats.org/package/2006/relationships"><Relationship Id="rId2" Type="http://schemas.openxmlformats.org/officeDocument/2006/relationships/image" Target="../media/image190.emf"/><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05010" y="3588675"/>
            <a:ext cx="10963572" cy="1107996"/>
          </a:xfrm>
          <a:prstGeom prst="rect">
            <a:avLst/>
          </a:prstGeom>
          <a:noFill/>
        </p:spPr>
        <p:txBody>
          <a:bodyPr wrap="square" rtlCol="0">
            <a:spAutoFit/>
          </a:bodyPr>
          <a:lstStyle/>
          <a:p>
            <a:pPr algn="ctr">
              <a:lnSpc>
                <a:spcPct val="150000"/>
              </a:lnSpc>
            </a:pPr>
            <a:r>
              <a:rPr lang="en-US" altLang="zh-CN" sz="4400" b="1" dirty="0">
                <a:solidFill>
                  <a:srgbClr val="FF0000"/>
                </a:solidFill>
                <a:latin typeface="Arial" panose="020B0604020202020204" pitchFamily="34" charset="0"/>
                <a:cs typeface="Arial" panose="020B0604020202020204" pitchFamily="34" charset="0"/>
              </a:rPr>
              <a:t>Summary - Accelerator</a:t>
            </a:r>
            <a:endParaRPr lang="en-US" altLang="zh-CN" sz="4400" b="1" dirty="0" smtClean="0">
              <a:solidFill>
                <a:srgbClr val="FF0000"/>
              </a:solidFill>
              <a:latin typeface="Arial" panose="020B0604020202020204" pitchFamily="34" charset="0"/>
              <a:cs typeface="Arial" panose="020B0604020202020204" pitchFamily="34" charset="0"/>
            </a:endParaRPr>
          </a:p>
        </p:txBody>
      </p:sp>
      <p:sp>
        <p:nvSpPr>
          <p:cNvPr id="8" name="TextBox 7"/>
          <p:cNvSpPr txBox="1"/>
          <p:nvPr/>
        </p:nvSpPr>
        <p:spPr>
          <a:xfrm>
            <a:off x="3951832" y="4759669"/>
            <a:ext cx="3924300" cy="430887"/>
          </a:xfrm>
          <a:prstGeom prst="rect">
            <a:avLst/>
          </a:prstGeom>
          <a:noFill/>
        </p:spPr>
        <p:txBody>
          <a:bodyPr wrap="square" rtlCol="0">
            <a:spAutoFit/>
          </a:bodyPr>
          <a:lstStyle/>
          <a:p>
            <a:pPr algn="ctr"/>
            <a:r>
              <a:rPr lang="en-US" altLang="zh-CN" sz="2200" dirty="0" smtClean="0"/>
              <a:t>Dou Wang (IHEP)</a:t>
            </a:r>
          </a:p>
        </p:txBody>
      </p:sp>
      <p:pic>
        <p:nvPicPr>
          <p:cNvPr id="2" name="Picture 2" descr="IAS Program on High Energy Physics (HEP 2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73593" cy="3588675"/>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854165" y="5616407"/>
            <a:ext cx="4465261" cy="369332"/>
          </a:xfrm>
          <a:prstGeom prst="rect">
            <a:avLst/>
          </a:prstGeom>
        </p:spPr>
        <p:txBody>
          <a:bodyPr wrap="none">
            <a:spAutoFit/>
          </a:bodyPr>
          <a:lstStyle/>
          <a:p>
            <a:r>
              <a:rPr lang="en-US" altLang="zh-CN" dirty="0"/>
              <a:t>IAS Program of High Energy Physics,</a:t>
            </a:r>
            <a:endParaRPr lang="zh-CN" altLang="en-US" dirty="0"/>
          </a:p>
        </p:txBody>
      </p:sp>
      <p:sp>
        <p:nvSpPr>
          <p:cNvPr id="4" name="矩形 3"/>
          <p:cNvSpPr/>
          <p:nvPr/>
        </p:nvSpPr>
        <p:spPr>
          <a:xfrm>
            <a:off x="2941864" y="6088424"/>
            <a:ext cx="6096000" cy="646331"/>
          </a:xfrm>
          <a:prstGeom prst="rect">
            <a:avLst/>
          </a:prstGeom>
        </p:spPr>
        <p:txBody>
          <a:bodyPr>
            <a:spAutoFit/>
          </a:bodyPr>
          <a:lstStyle/>
          <a:p>
            <a:pPr algn="ctr"/>
            <a:r>
              <a:rPr lang="en-US" altLang="zh-CN" dirty="0"/>
              <a:t>Hong Kong University of Science and Technology</a:t>
            </a:r>
          </a:p>
          <a:p>
            <a:pPr algn="ctr"/>
            <a:r>
              <a:rPr lang="en-US" altLang="zh-CN" dirty="0"/>
              <a:t>January </a:t>
            </a:r>
            <a:r>
              <a:rPr lang="en-US" altLang="zh-CN" dirty="0" smtClean="0"/>
              <a:t>24, 2024</a:t>
            </a:r>
            <a:endParaRPr lang="zh-CN" altLang="en-US" dirty="0"/>
          </a:p>
        </p:txBody>
      </p:sp>
    </p:spTree>
    <p:extLst>
      <p:ext uri="{BB962C8B-B14F-4D97-AF65-F5344CB8AC3E}">
        <p14:creationId xmlns:p14="http://schemas.microsoft.com/office/powerpoint/2010/main" val="2099362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352" y="260965"/>
            <a:ext cx="11745848"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HALF &amp; SAPS</a:t>
            </a:r>
            <a:endParaRPr lang="zh-CN" altLang="en-US" sz="2800" dirty="0">
              <a:solidFill>
                <a:srgbClr val="0070C0"/>
              </a:solidFill>
            </a:endParaRPr>
          </a:p>
        </p:txBody>
      </p:sp>
      <p:pic>
        <p:nvPicPr>
          <p:cNvPr id="3" name="Picture 2"/>
          <p:cNvPicPr>
            <a:picLocks noChangeAspect="1"/>
          </p:cNvPicPr>
          <p:nvPr/>
        </p:nvPicPr>
        <p:blipFill rotWithShape="1">
          <a:blip r:embed="rId3"/>
          <a:srcRect l="1779"/>
          <a:stretch/>
        </p:blipFill>
        <p:spPr>
          <a:xfrm>
            <a:off x="141352" y="1365787"/>
            <a:ext cx="5088073" cy="5445889"/>
          </a:xfrm>
          <a:prstGeom prst="rect">
            <a:avLst/>
          </a:prstGeom>
        </p:spPr>
      </p:pic>
      <p:pic>
        <p:nvPicPr>
          <p:cNvPr id="4" name="Picture 3"/>
          <p:cNvPicPr>
            <a:picLocks noChangeAspect="1"/>
          </p:cNvPicPr>
          <p:nvPr/>
        </p:nvPicPr>
        <p:blipFill>
          <a:blip r:embed="rId4"/>
          <a:stretch>
            <a:fillRect/>
          </a:stretch>
        </p:blipFill>
        <p:spPr>
          <a:xfrm>
            <a:off x="5428883" y="2012723"/>
            <a:ext cx="6763117" cy="3540279"/>
          </a:xfrm>
          <a:prstGeom prst="rect">
            <a:avLst/>
          </a:prstGeom>
        </p:spPr>
      </p:pic>
      <p:pic>
        <p:nvPicPr>
          <p:cNvPr id="5" name="Picture 4"/>
          <p:cNvPicPr>
            <a:picLocks noChangeAspect="1"/>
          </p:cNvPicPr>
          <p:nvPr/>
        </p:nvPicPr>
        <p:blipFill>
          <a:blip r:embed="rId5"/>
          <a:stretch>
            <a:fillRect/>
          </a:stretch>
        </p:blipFill>
        <p:spPr>
          <a:xfrm>
            <a:off x="627071" y="1064358"/>
            <a:ext cx="4137918" cy="420898"/>
          </a:xfrm>
          <a:prstGeom prst="rect">
            <a:avLst/>
          </a:prstGeom>
        </p:spPr>
      </p:pic>
    </p:spTree>
    <p:extLst>
      <p:ext uri="{BB962C8B-B14F-4D97-AF65-F5344CB8AC3E}">
        <p14:creationId xmlns:p14="http://schemas.microsoft.com/office/powerpoint/2010/main" val="41735420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11243358"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Korea</a:t>
            </a:r>
            <a:endParaRPr lang="zh-CN" altLang="en-US" sz="2800" dirty="0">
              <a:solidFill>
                <a:srgbClr val="0070C0"/>
              </a:solidFill>
            </a:endParaRPr>
          </a:p>
        </p:txBody>
      </p:sp>
      <p:pic>
        <p:nvPicPr>
          <p:cNvPr id="3" name="Picture 2"/>
          <p:cNvPicPr>
            <a:picLocks noChangeAspect="1"/>
          </p:cNvPicPr>
          <p:nvPr/>
        </p:nvPicPr>
        <p:blipFill rotWithShape="1">
          <a:blip r:embed="rId3"/>
          <a:srcRect t="1602"/>
          <a:stretch/>
        </p:blipFill>
        <p:spPr>
          <a:xfrm>
            <a:off x="947152" y="1074709"/>
            <a:ext cx="10034853" cy="5635792"/>
          </a:xfrm>
          <a:prstGeom prst="rect">
            <a:avLst/>
          </a:prstGeom>
        </p:spPr>
      </p:pic>
    </p:spTree>
    <p:extLst>
      <p:ext uri="{BB962C8B-B14F-4D97-AF65-F5344CB8AC3E}">
        <p14:creationId xmlns:p14="http://schemas.microsoft.com/office/powerpoint/2010/main" val="3261103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11353318"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Australia</a:t>
            </a:r>
            <a:endParaRPr lang="zh-CN" altLang="en-US" sz="2800" dirty="0">
              <a:solidFill>
                <a:srgbClr val="0070C0"/>
              </a:solidFill>
            </a:endParaRPr>
          </a:p>
        </p:txBody>
      </p:sp>
      <p:pic>
        <p:nvPicPr>
          <p:cNvPr id="3" name="Picture 2"/>
          <p:cNvPicPr>
            <a:picLocks noChangeAspect="1"/>
          </p:cNvPicPr>
          <p:nvPr/>
        </p:nvPicPr>
        <p:blipFill rotWithShape="1">
          <a:blip r:embed="rId3"/>
          <a:srcRect t="1149" r="516"/>
          <a:stretch/>
        </p:blipFill>
        <p:spPr>
          <a:xfrm>
            <a:off x="227154" y="1059082"/>
            <a:ext cx="11338458" cy="5712107"/>
          </a:xfrm>
          <a:prstGeom prst="rect">
            <a:avLst/>
          </a:prstGeom>
        </p:spPr>
      </p:pic>
    </p:spTree>
    <p:extLst>
      <p:ext uri="{BB962C8B-B14F-4D97-AF65-F5344CB8AC3E}">
        <p14:creationId xmlns:p14="http://schemas.microsoft.com/office/powerpoint/2010/main" val="2646026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a:solidFill>
                  <a:srgbClr val="0070C0"/>
                </a:solidFill>
                <a:latin typeface="+mn-lt"/>
                <a:ea typeface="+mn-ea"/>
                <a:cs typeface="+mn-cs"/>
              </a:rPr>
              <a:t>Summary</a:t>
            </a:r>
            <a:endParaRPr lang="zh-CN" altLang="en-US" sz="2800" dirty="0">
              <a:solidFill>
                <a:srgbClr val="0070C0"/>
              </a:solidFill>
              <a:latin typeface="+mn-lt"/>
              <a:ea typeface="+mn-ea"/>
              <a:cs typeface="+mn-cs"/>
            </a:endParaRPr>
          </a:p>
        </p:txBody>
      </p:sp>
      <p:pic>
        <p:nvPicPr>
          <p:cNvPr id="4" name="图片 3"/>
          <p:cNvPicPr>
            <a:picLocks noChangeAspect="1"/>
          </p:cNvPicPr>
          <p:nvPr/>
        </p:nvPicPr>
        <p:blipFill rotWithShape="1">
          <a:blip r:embed="rId2"/>
          <a:srcRect t="1076"/>
          <a:stretch/>
        </p:blipFill>
        <p:spPr>
          <a:xfrm>
            <a:off x="1208314" y="1298121"/>
            <a:ext cx="9763805" cy="4993141"/>
          </a:xfrm>
          <a:prstGeom prst="rect">
            <a:avLst/>
          </a:prstGeom>
        </p:spPr>
      </p:pic>
      <p:sp>
        <p:nvSpPr>
          <p:cNvPr id="5" name="圆角矩形 4"/>
          <p:cNvSpPr/>
          <p:nvPr/>
        </p:nvSpPr>
        <p:spPr>
          <a:xfrm>
            <a:off x="1168739" y="4793796"/>
            <a:ext cx="9842953" cy="1497466"/>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Tree>
    <p:extLst>
      <p:ext uri="{BB962C8B-B14F-4D97-AF65-F5344CB8AC3E}">
        <p14:creationId xmlns:p14="http://schemas.microsoft.com/office/powerpoint/2010/main" val="30813241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119" y="290649"/>
            <a:ext cx="11849101" cy="461665"/>
          </a:xfrm>
          <a:prstGeom prst="rect">
            <a:avLst/>
          </a:prstGeom>
          <a:noFill/>
        </p:spPr>
        <p:txBody>
          <a:bodyPr wrap="square" rtlCol="0">
            <a:spAutoFit/>
          </a:bodyPr>
          <a:lstStyle/>
          <a:p>
            <a:r>
              <a:rPr lang="en-US" altLang="zh-CN" sz="2400" dirty="0" smtClean="0">
                <a:solidFill>
                  <a:srgbClr val="0070C0"/>
                </a:solidFill>
              </a:rPr>
              <a:t>EAJADE </a:t>
            </a:r>
            <a:r>
              <a:rPr lang="en-US" altLang="zh-CN" sz="2400" dirty="0">
                <a:solidFill>
                  <a:srgbClr val="0070C0"/>
                </a:solidFill>
              </a:rPr>
              <a:t>Sustainability Activities for Future Large Accelerators and Colliders</a:t>
            </a:r>
            <a:endParaRPr lang="zh-CN" altLang="en-US" sz="2400" dirty="0">
              <a:solidFill>
                <a:srgbClr val="0070C0"/>
              </a:solidFill>
            </a:endParaRPr>
          </a:p>
        </p:txBody>
      </p:sp>
      <p:pic>
        <p:nvPicPr>
          <p:cNvPr id="3" name="Picture 2"/>
          <p:cNvPicPr>
            <a:picLocks noChangeAspect="1"/>
          </p:cNvPicPr>
          <p:nvPr/>
        </p:nvPicPr>
        <p:blipFill rotWithShape="1">
          <a:blip r:embed="rId3"/>
          <a:srcRect r="58692"/>
          <a:stretch/>
        </p:blipFill>
        <p:spPr>
          <a:xfrm>
            <a:off x="63661" y="1417899"/>
            <a:ext cx="3963648" cy="4942390"/>
          </a:xfrm>
          <a:prstGeom prst="rect">
            <a:avLst/>
          </a:prstGeom>
        </p:spPr>
      </p:pic>
      <p:pic>
        <p:nvPicPr>
          <p:cNvPr id="5" name="Picture 4"/>
          <p:cNvPicPr>
            <a:picLocks noChangeAspect="1"/>
          </p:cNvPicPr>
          <p:nvPr/>
        </p:nvPicPr>
        <p:blipFill>
          <a:blip r:embed="rId4"/>
          <a:stretch>
            <a:fillRect/>
          </a:stretch>
        </p:blipFill>
        <p:spPr>
          <a:xfrm>
            <a:off x="4068864" y="1231840"/>
            <a:ext cx="8059356" cy="1984573"/>
          </a:xfrm>
          <a:prstGeom prst="rect">
            <a:avLst/>
          </a:prstGeom>
        </p:spPr>
      </p:pic>
      <p:pic>
        <p:nvPicPr>
          <p:cNvPr id="4" name="Picture 3"/>
          <p:cNvPicPr>
            <a:picLocks noChangeAspect="1"/>
          </p:cNvPicPr>
          <p:nvPr/>
        </p:nvPicPr>
        <p:blipFill>
          <a:blip r:embed="rId5"/>
          <a:stretch>
            <a:fillRect/>
          </a:stretch>
        </p:blipFill>
        <p:spPr>
          <a:xfrm>
            <a:off x="5551084" y="3365401"/>
            <a:ext cx="4744597" cy="3097712"/>
          </a:xfrm>
          <a:prstGeom prst="rect">
            <a:avLst/>
          </a:prstGeom>
        </p:spPr>
      </p:pic>
    </p:spTree>
    <p:extLst>
      <p:ext uri="{BB962C8B-B14F-4D97-AF65-F5344CB8AC3E}">
        <p14:creationId xmlns:p14="http://schemas.microsoft.com/office/powerpoint/2010/main" val="9405755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84254" y="1097852"/>
            <a:ext cx="5862695" cy="1250315"/>
          </a:xfrm>
          <a:prstGeom prst="rect">
            <a:avLst/>
          </a:prstGeom>
        </p:spPr>
      </p:pic>
      <p:sp>
        <p:nvSpPr>
          <p:cNvPr id="4" name="TextBox 3"/>
          <p:cNvSpPr txBox="1"/>
          <p:nvPr/>
        </p:nvSpPr>
        <p:spPr>
          <a:xfrm>
            <a:off x="342899" y="274320"/>
            <a:ext cx="11567449" cy="523220"/>
          </a:xfrm>
          <a:prstGeom prst="rect">
            <a:avLst/>
          </a:prstGeom>
          <a:noFill/>
        </p:spPr>
        <p:txBody>
          <a:bodyPr wrap="square" rtlCol="0">
            <a:spAutoFit/>
          </a:bodyPr>
          <a:lstStyle/>
          <a:p>
            <a:r>
              <a:rPr lang="en-US" altLang="zh-CN" sz="2800" dirty="0" smtClean="0">
                <a:solidFill>
                  <a:srgbClr val="0070C0"/>
                </a:solidFill>
              </a:rPr>
              <a:t>EAJADE workshop on sustainability &amp; assessment of future Acc.</a:t>
            </a:r>
            <a:endParaRPr lang="zh-CN" altLang="en-US" sz="2800" dirty="0">
              <a:solidFill>
                <a:srgbClr val="0070C0"/>
              </a:solidFill>
            </a:endParaRPr>
          </a:p>
        </p:txBody>
      </p:sp>
      <p:pic>
        <p:nvPicPr>
          <p:cNvPr id="5" name="Picture 4"/>
          <p:cNvPicPr>
            <a:picLocks noChangeAspect="1"/>
          </p:cNvPicPr>
          <p:nvPr/>
        </p:nvPicPr>
        <p:blipFill>
          <a:blip r:embed="rId4"/>
          <a:stretch>
            <a:fillRect/>
          </a:stretch>
        </p:blipFill>
        <p:spPr>
          <a:xfrm>
            <a:off x="393269" y="2413514"/>
            <a:ext cx="5853680" cy="2372811"/>
          </a:xfrm>
          <a:prstGeom prst="rect">
            <a:avLst/>
          </a:prstGeom>
        </p:spPr>
      </p:pic>
      <p:pic>
        <p:nvPicPr>
          <p:cNvPr id="6" name="Picture 5"/>
          <p:cNvPicPr>
            <a:picLocks noChangeAspect="1"/>
          </p:cNvPicPr>
          <p:nvPr/>
        </p:nvPicPr>
        <p:blipFill>
          <a:blip r:embed="rId5"/>
          <a:stretch>
            <a:fillRect/>
          </a:stretch>
        </p:blipFill>
        <p:spPr>
          <a:xfrm>
            <a:off x="6541091" y="1038117"/>
            <a:ext cx="5093771" cy="4334827"/>
          </a:xfrm>
          <a:prstGeom prst="rect">
            <a:avLst/>
          </a:prstGeom>
        </p:spPr>
      </p:pic>
      <p:pic>
        <p:nvPicPr>
          <p:cNvPr id="7" name="Picture 6"/>
          <p:cNvPicPr>
            <a:picLocks noChangeAspect="1"/>
          </p:cNvPicPr>
          <p:nvPr/>
        </p:nvPicPr>
        <p:blipFill>
          <a:blip r:embed="rId6"/>
          <a:stretch>
            <a:fillRect/>
          </a:stretch>
        </p:blipFill>
        <p:spPr>
          <a:xfrm>
            <a:off x="542110" y="5049255"/>
            <a:ext cx="2762955" cy="1641626"/>
          </a:xfrm>
          <a:prstGeom prst="rect">
            <a:avLst/>
          </a:prstGeom>
        </p:spPr>
      </p:pic>
      <p:pic>
        <p:nvPicPr>
          <p:cNvPr id="8" name="Image 20"/>
          <p:cNvPicPr>
            <a:picLocks noChangeAspect="1"/>
          </p:cNvPicPr>
          <p:nvPr/>
        </p:nvPicPr>
        <p:blipFill>
          <a:blip r:embed="rId7"/>
          <a:stretch>
            <a:fillRect/>
          </a:stretch>
        </p:blipFill>
        <p:spPr>
          <a:xfrm>
            <a:off x="7370339" y="5485616"/>
            <a:ext cx="3796727" cy="1372384"/>
          </a:xfrm>
          <a:prstGeom prst="rect">
            <a:avLst/>
          </a:prstGeom>
        </p:spPr>
      </p:pic>
      <p:pic>
        <p:nvPicPr>
          <p:cNvPr id="9" name="Picture 8"/>
          <p:cNvPicPr>
            <a:picLocks noChangeAspect="1"/>
          </p:cNvPicPr>
          <p:nvPr/>
        </p:nvPicPr>
        <p:blipFill>
          <a:blip r:embed="rId8"/>
          <a:stretch>
            <a:fillRect/>
          </a:stretch>
        </p:blipFill>
        <p:spPr>
          <a:xfrm>
            <a:off x="3685691" y="4851672"/>
            <a:ext cx="2509422" cy="1894664"/>
          </a:xfrm>
          <a:prstGeom prst="rect">
            <a:avLst/>
          </a:prstGeom>
        </p:spPr>
      </p:pic>
    </p:spTree>
    <p:extLst>
      <p:ext uri="{BB962C8B-B14F-4D97-AF65-F5344CB8AC3E}">
        <p14:creationId xmlns:p14="http://schemas.microsoft.com/office/powerpoint/2010/main" val="4091281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899" y="274320"/>
            <a:ext cx="11567449" cy="523220"/>
          </a:xfrm>
          <a:prstGeom prst="rect">
            <a:avLst/>
          </a:prstGeom>
          <a:noFill/>
        </p:spPr>
        <p:txBody>
          <a:bodyPr wrap="square" rtlCol="0">
            <a:spAutoFit/>
          </a:bodyPr>
          <a:lstStyle/>
          <a:p>
            <a:r>
              <a:rPr lang="en-US" altLang="zh-CN" sz="2800" dirty="0" smtClean="0">
                <a:solidFill>
                  <a:srgbClr val="0070C0"/>
                </a:solidFill>
              </a:rPr>
              <a:t>EAJADE workshop on sustainability &amp; assessment of future Acc.</a:t>
            </a:r>
            <a:endParaRPr lang="zh-CN" altLang="en-US" sz="2800" dirty="0">
              <a:solidFill>
                <a:srgbClr val="0070C0"/>
              </a:solidFill>
            </a:endParaRPr>
          </a:p>
        </p:txBody>
      </p:sp>
      <p:pic>
        <p:nvPicPr>
          <p:cNvPr id="9" name="Picture 8"/>
          <p:cNvPicPr>
            <a:picLocks noChangeAspect="1"/>
          </p:cNvPicPr>
          <p:nvPr/>
        </p:nvPicPr>
        <p:blipFill>
          <a:blip r:embed="rId3"/>
          <a:stretch>
            <a:fillRect/>
          </a:stretch>
        </p:blipFill>
        <p:spPr>
          <a:xfrm>
            <a:off x="3685691" y="4851672"/>
            <a:ext cx="2509422" cy="1894664"/>
          </a:xfrm>
          <a:prstGeom prst="rect">
            <a:avLst/>
          </a:prstGeom>
        </p:spPr>
      </p:pic>
      <p:pic>
        <p:nvPicPr>
          <p:cNvPr id="2" name="图片 1"/>
          <p:cNvPicPr>
            <a:picLocks noChangeAspect="1"/>
          </p:cNvPicPr>
          <p:nvPr/>
        </p:nvPicPr>
        <p:blipFill>
          <a:blip r:embed="rId4"/>
          <a:stretch>
            <a:fillRect/>
          </a:stretch>
        </p:blipFill>
        <p:spPr>
          <a:xfrm>
            <a:off x="550357" y="1097852"/>
            <a:ext cx="7852702" cy="5760148"/>
          </a:xfrm>
          <a:prstGeom prst="rect">
            <a:avLst/>
          </a:prstGeom>
        </p:spPr>
      </p:pic>
      <p:grpSp>
        <p:nvGrpSpPr>
          <p:cNvPr id="17" name="组合 16"/>
          <p:cNvGrpSpPr/>
          <p:nvPr/>
        </p:nvGrpSpPr>
        <p:grpSpPr>
          <a:xfrm>
            <a:off x="8417378" y="1338943"/>
            <a:ext cx="3336353" cy="5276542"/>
            <a:chOff x="4633605" y="579894"/>
            <a:chExt cx="4474898" cy="6198877"/>
          </a:xfrm>
        </p:grpSpPr>
        <p:pic>
          <p:nvPicPr>
            <p:cNvPr id="10" name="Picture 9"/>
            <p:cNvPicPr/>
            <p:nvPr/>
          </p:nvPicPr>
          <p:blipFill>
            <a:blip r:embed="rId5"/>
            <a:stretch/>
          </p:blipFill>
          <p:spPr>
            <a:xfrm>
              <a:off x="4646002" y="579894"/>
              <a:ext cx="2804320" cy="1679177"/>
            </a:xfrm>
            <a:prstGeom prst="rect">
              <a:avLst/>
            </a:prstGeom>
            <a:ln w="0">
              <a:solidFill>
                <a:srgbClr val="009FDF">
                  <a:shade val="50000"/>
                </a:srgbClr>
              </a:solidFill>
            </a:ln>
          </p:spPr>
        </p:pic>
        <p:pic>
          <p:nvPicPr>
            <p:cNvPr id="11" name="Picture 8"/>
            <p:cNvPicPr/>
            <p:nvPr/>
          </p:nvPicPr>
          <p:blipFill>
            <a:blip r:embed="rId6"/>
            <a:stretch/>
          </p:blipFill>
          <p:spPr>
            <a:xfrm>
              <a:off x="4633605" y="2277053"/>
              <a:ext cx="2816716" cy="1755577"/>
            </a:xfrm>
            <a:prstGeom prst="rect">
              <a:avLst/>
            </a:prstGeom>
            <a:ln w="0">
              <a:solidFill>
                <a:srgbClr val="009FDF">
                  <a:shade val="50000"/>
                </a:srgbClr>
              </a:solidFill>
            </a:ln>
          </p:spPr>
        </p:pic>
        <p:pic>
          <p:nvPicPr>
            <p:cNvPr id="12" name="Picture 10"/>
            <p:cNvPicPr/>
            <p:nvPr/>
          </p:nvPicPr>
          <p:blipFill>
            <a:blip r:embed="rId7"/>
            <a:stretch/>
          </p:blipFill>
          <p:spPr>
            <a:xfrm>
              <a:off x="6153436" y="1035997"/>
              <a:ext cx="2878089" cy="1660585"/>
            </a:xfrm>
            <a:prstGeom prst="rect">
              <a:avLst/>
            </a:prstGeom>
            <a:ln w="0">
              <a:solidFill>
                <a:srgbClr val="009FDF">
                  <a:shade val="50000"/>
                </a:srgbClr>
              </a:solidFill>
            </a:ln>
          </p:spPr>
        </p:pic>
        <p:pic>
          <p:nvPicPr>
            <p:cNvPr id="13" name="Picture 13"/>
            <p:cNvPicPr/>
            <p:nvPr/>
          </p:nvPicPr>
          <p:blipFill>
            <a:blip r:embed="rId8"/>
            <a:stretch/>
          </p:blipFill>
          <p:spPr>
            <a:xfrm>
              <a:off x="6206010" y="2924944"/>
              <a:ext cx="2902493" cy="1583880"/>
            </a:xfrm>
            <a:prstGeom prst="rect">
              <a:avLst/>
            </a:prstGeom>
            <a:ln w="0">
              <a:solidFill>
                <a:srgbClr val="009FDF">
                  <a:shade val="50000"/>
                </a:srgbClr>
              </a:solidFill>
            </a:ln>
          </p:spPr>
        </p:pic>
        <p:pic>
          <p:nvPicPr>
            <p:cNvPr id="14" name="Picture 16"/>
            <p:cNvPicPr/>
            <p:nvPr/>
          </p:nvPicPr>
          <p:blipFill>
            <a:blip r:embed="rId9"/>
            <a:stretch/>
          </p:blipFill>
          <p:spPr>
            <a:xfrm>
              <a:off x="4664389" y="4138586"/>
              <a:ext cx="2791937" cy="1617352"/>
            </a:xfrm>
            <a:prstGeom prst="rect">
              <a:avLst/>
            </a:prstGeom>
            <a:ln w="0">
              <a:solidFill>
                <a:srgbClr val="009FDF">
                  <a:shade val="50000"/>
                </a:srgbClr>
              </a:solidFill>
            </a:ln>
          </p:spPr>
        </p:pic>
        <p:pic>
          <p:nvPicPr>
            <p:cNvPr id="15" name="Picture 11"/>
            <p:cNvPicPr/>
            <p:nvPr/>
          </p:nvPicPr>
          <p:blipFill>
            <a:blip r:embed="rId10"/>
            <a:stretch/>
          </p:blipFill>
          <p:spPr>
            <a:xfrm>
              <a:off x="6206011" y="4138586"/>
              <a:ext cx="2883287" cy="1644960"/>
            </a:xfrm>
            <a:prstGeom prst="rect">
              <a:avLst/>
            </a:prstGeom>
            <a:ln w="0">
              <a:solidFill>
                <a:srgbClr val="009FDF">
                  <a:shade val="50000"/>
                </a:srgbClr>
              </a:solidFill>
            </a:ln>
          </p:spPr>
        </p:pic>
        <p:pic>
          <p:nvPicPr>
            <p:cNvPr id="16" name="Picture 15"/>
            <p:cNvPicPr/>
            <p:nvPr/>
          </p:nvPicPr>
          <p:blipFill>
            <a:blip r:embed="rId11"/>
            <a:stretch/>
          </p:blipFill>
          <p:spPr>
            <a:xfrm>
              <a:off x="5868144" y="5286771"/>
              <a:ext cx="2827391" cy="1492000"/>
            </a:xfrm>
            <a:prstGeom prst="rect">
              <a:avLst/>
            </a:prstGeom>
            <a:ln w="0">
              <a:solidFill>
                <a:srgbClr val="009FDF">
                  <a:shade val="50000"/>
                </a:srgbClr>
              </a:solidFill>
            </a:ln>
          </p:spPr>
        </p:pic>
      </p:grpSp>
    </p:spTree>
    <p:extLst>
      <p:ext uri="{BB962C8B-B14F-4D97-AF65-F5344CB8AC3E}">
        <p14:creationId xmlns:p14="http://schemas.microsoft.com/office/powerpoint/2010/main" val="2158669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Green ILC</a:t>
            </a:r>
            <a:endParaRPr lang="zh-CN" altLang="en-US" sz="2800" dirty="0">
              <a:solidFill>
                <a:srgbClr val="0070C0"/>
              </a:solidFill>
            </a:endParaRPr>
          </a:p>
        </p:txBody>
      </p:sp>
      <p:sp>
        <p:nvSpPr>
          <p:cNvPr id="3" name="テキスト ボックス 5">
            <a:extLst>
              <a:ext uri="{FF2B5EF4-FFF2-40B4-BE49-F238E27FC236}">
                <a16:creationId xmlns:a16="http://schemas.microsoft.com/office/drawing/2014/main" xmlns="" id="{C3A16ED9-A4AC-58CA-95AF-8F2F771D7D07}"/>
              </a:ext>
            </a:extLst>
          </p:cNvPr>
          <p:cNvSpPr txBox="1"/>
          <p:nvPr/>
        </p:nvSpPr>
        <p:spPr>
          <a:xfrm>
            <a:off x="74689" y="1165002"/>
            <a:ext cx="7738222" cy="5324535"/>
          </a:xfrm>
          <a:prstGeom prst="rect">
            <a:avLst/>
          </a:prstGeom>
          <a:solidFill>
            <a:schemeClr val="accent6">
              <a:lumMod val="20000"/>
              <a:lumOff val="80000"/>
            </a:schemeClr>
          </a:solidFill>
          <a:ln>
            <a:solidFill>
              <a:schemeClr val="accent1"/>
            </a:solidFill>
          </a:ln>
        </p:spPr>
        <p:txBody>
          <a:bodyPr wrap="square" rtlCol="0">
            <a:spAutoFit/>
          </a:bodyPr>
          <a:lstStyle/>
          <a:p>
            <a:r>
              <a:rPr kumimoji="1" lang="en-US" altLang="ja-JP" sz="2000" dirty="0">
                <a:latin typeface="+mn-ea"/>
              </a:rPr>
              <a:t>Accelerator researchers are making following </a:t>
            </a:r>
            <a:r>
              <a:rPr kumimoji="1" lang="en-US" altLang="ja-JP" sz="2000" dirty="0">
                <a:solidFill>
                  <a:srgbClr val="FF0000"/>
                </a:solidFill>
                <a:latin typeface="+mn-ea"/>
              </a:rPr>
              <a:t>four efforts</a:t>
            </a:r>
            <a:r>
              <a:rPr kumimoji="1" lang="en-US" altLang="ja-JP" sz="2000" dirty="0">
                <a:latin typeface="+mn-ea"/>
              </a:rPr>
              <a:t> to achieve sustainable accelerator </a:t>
            </a:r>
            <a:r>
              <a:rPr kumimoji="1" lang="en-US" altLang="ja-JP" sz="2000" dirty="0" smtClean="0">
                <a:latin typeface="+mn-ea"/>
              </a:rPr>
              <a:t>facilities</a:t>
            </a:r>
            <a:endParaRPr kumimoji="1" lang="en-US" altLang="ja-JP" sz="2000" dirty="0">
              <a:latin typeface="+mn-ea"/>
            </a:endParaRPr>
          </a:p>
          <a:p>
            <a:endParaRPr kumimoji="1" lang="en-US" altLang="ja-JP" sz="1000" dirty="0">
              <a:latin typeface="+mn-ea"/>
            </a:endParaRPr>
          </a:p>
          <a:p>
            <a:pPr marL="342900" indent="-342900">
              <a:buFont typeface="+mj-ea"/>
              <a:buAutoNum type="circleNumDbPlain"/>
            </a:pPr>
            <a:r>
              <a:rPr kumimoji="1" lang="en-US" altLang="ja-JP" sz="2000" dirty="0">
                <a:latin typeface="+mn-ea"/>
              </a:rPr>
              <a:t>Increasing the power efficiency and performance of accelerator components.</a:t>
            </a:r>
          </a:p>
          <a:p>
            <a:pPr marL="342900" indent="-342900">
              <a:buFont typeface="+mj-ea"/>
              <a:buAutoNum type="circleNumDbPlain"/>
            </a:pPr>
            <a:endParaRPr kumimoji="1" lang="en-US" altLang="ja-JP" sz="1000" dirty="0">
              <a:latin typeface="+mn-ea"/>
            </a:endParaRPr>
          </a:p>
          <a:p>
            <a:pPr marL="342900" indent="-342900">
              <a:buFont typeface="+mj-ea"/>
              <a:buAutoNum type="circleNumDbPlain"/>
            </a:pPr>
            <a:r>
              <a:rPr kumimoji="1" lang="en-US" altLang="ja-JP" sz="2000" dirty="0">
                <a:latin typeface="+mn-ea"/>
              </a:rPr>
              <a:t>Electricity used by accelerators should be provided by sustainable power sources instead of fossil fuels, and effective local use of the waste heat energy emitted from the accelerator.</a:t>
            </a:r>
          </a:p>
          <a:p>
            <a:pPr marL="342900" indent="-342900">
              <a:buFont typeface="+mj-ea"/>
              <a:buAutoNum type="circleNumDbPlain"/>
            </a:pPr>
            <a:endParaRPr kumimoji="1" lang="en-US" altLang="ja-JP" sz="1000" dirty="0">
              <a:latin typeface="+mn-ea"/>
            </a:endParaRPr>
          </a:p>
          <a:p>
            <a:pPr marL="342900" indent="-342900">
              <a:buFont typeface="+mj-ea"/>
              <a:buAutoNum type="circleNumDbPlain"/>
            </a:pPr>
            <a:r>
              <a:rPr kumimoji="1" lang="en-US" altLang="ja-JP" sz="2000" dirty="0">
                <a:latin typeface="+mn-ea"/>
              </a:rPr>
              <a:t>To this end, we will help to increase the amount of sustainable electricity in the region and create regional energy management business using waste heat.</a:t>
            </a:r>
          </a:p>
          <a:p>
            <a:pPr marL="342900" indent="-342900">
              <a:buFont typeface="+mj-ea"/>
              <a:buAutoNum type="circleNumDbPlain"/>
            </a:pPr>
            <a:endParaRPr kumimoji="1" lang="en-US" altLang="ja-JP" sz="1000" dirty="0">
              <a:latin typeface="+mn-ea"/>
            </a:endParaRPr>
          </a:p>
          <a:p>
            <a:pPr marL="342900" indent="-342900">
              <a:buFont typeface="+mj-ea"/>
              <a:buAutoNum type="circleNumDbPlain"/>
            </a:pPr>
            <a:r>
              <a:rPr kumimoji="1" lang="en-US" altLang="ja-JP" sz="2000" dirty="0">
                <a:latin typeface="+mn-ea"/>
              </a:rPr>
              <a:t>Cooperate to increase Green Carbon (from forests), Blue Carbon (from seaweed), and White Carbon (CO</a:t>
            </a:r>
            <a:r>
              <a:rPr kumimoji="1" lang="en-US" altLang="ja-JP" sz="2000" baseline="-25000" dirty="0">
                <a:latin typeface="+mn-ea"/>
              </a:rPr>
              <a:t>2</a:t>
            </a:r>
            <a:r>
              <a:rPr kumimoji="1" lang="en-US" altLang="ja-JP" sz="2000" dirty="0">
                <a:latin typeface="+mn-ea"/>
              </a:rPr>
              <a:t> fixation by increasing wooden buildings) in the region to increase CO</a:t>
            </a:r>
            <a:r>
              <a:rPr kumimoji="1" lang="en-US" altLang="ja-JP" sz="2000" baseline="-25000" dirty="0">
                <a:latin typeface="+mn-ea"/>
              </a:rPr>
              <a:t>2</a:t>
            </a:r>
            <a:r>
              <a:rPr kumimoji="1" lang="en-US" altLang="ja-JP" sz="2000" dirty="0">
                <a:latin typeface="+mn-ea"/>
              </a:rPr>
              <a:t> absorption.</a:t>
            </a:r>
            <a:endParaRPr kumimoji="1" lang="ja-JP" altLang="en-US" sz="2000" dirty="0">
              <a:latin typeface="+mn-ea"/>
            </a:endParaRPr>
          </a:p>
        </p:txBody>
      </p:sp>
      <p:sp>
        <p:nvSpPr>
          <p:cNvPr id="4" name="テキスト ボックス 4">
            <a:extLst>
              <a:ext uri="{FF2B5EF4-FFF2-40B4-BE49-F238E27FC236}">
                <a16:creationId xmlns:a16="http://schemas.microsoft.com/office/drawing/2014/main" xmlns="" id="{73A17B57-CCA5-64C4-9DE1-9BC36198EB92}"/>
              </a:ext>
            </a:extLst>
          </p:cNvPr>
          <p:cNvSpPr txBox="1"/>
          <p:nvPr/>
        </p:nvSpPr>
        <p:spPr>
          <a:xfrm>
            <a:off x="7864910" y="1241972"/>
            <a:ext cx="4253784" cy="3108543"/>
          </a:xfrm>
          <a:prstGeom prst="rect">
            <a:avLst/>
          </a:prstGeom>
          <a:noFill/>
          <a:ln>
            <a:solidFill>
              <a:srgbClr val="4472C4"/>
            </a:solidFill>
          </a:ln>
        </p:spPr>
        <p:txBody>
          <a:bodyPr wrap="square" rtlCol="0">
            <a:spAutoFit/>
          </a:bodyPr>
          <a:lstStyle/>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1" i="0" u="none" strike="noStrike" kern="0" cap="none" spc="0" normalizeH="0" baseline="0" noProof="0" dirty="0" smtClean="0">
                <a:ln>
                  <a:noFill/>
                </a:ln>
                <a:solidFill>
                  <a:srgbClr val="FF0000"/>
                </a:solidFill>
                <a:effectLst/>
                <a:uLnTx/>
                <a:uFillTx/>
                <a:latin typeface="游ゴシック" panose="020B0400000000000000" pitchFamily="34" charset="-128"/>
                <a:ea typeface="游ゴシック" panose="020B0400000000000000" pitchFamily="34" charset="-128"/>
              </a:rPr>
              <a:t>Sweden and Europe have liberalized their electricity markets and electricity is traded under free competition</a:t>
            </a:r>
            <a:r>
              <a:rPr kumimoji="1" lang="en-US" altLang="ja-JP" sz="1400" b="0" i="0" u="none" strike="noStrike" kern="0" cap="none" spc="0" normalizeH="0" baseline="0" noProof="0" dirty="0" smtClean="0">
                <a:ln>
                  <a:noFill/>
                </a:ln>
                <a:solidFill>
                  <a:prstClr val="black"/>
                </a:solidFill>
                <a:effectLst/>
                <a:uLnTx/>
                <a:uFillTx/>
                <a:latin typeface="游ゴシック" panose="020B0400000000000000" pitchFamily="34" charset="-128"/>
                <a:ea typeface="游ゴシック" panose="020B0400000000000000" pitchFamily="34" charset="-128"/>
              </a:rPr>
              <a:t>.</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0" cap="none" spc="0" normalizeH="0" baseline="0" noProof="0" dirty="0" smtClean="0">
                <a:ln>
                  <a:noFill/>
                </a:ln>
                <a:solidFill>
                  <a:prstClr val="black"/>
                </a:solidFill>
                <a:effectLst/>
                <a:uLnTx/>
                <a:uFillTx/>
                <a:latin typeface="游ゴシック" panose="020B0400000000000000" pitchFamily="34" charset="-128"/>
                <a:ea typeface="游ゴシック" panose="020B0400000000000000" pitchFamily="34" charset="-128"/>
              </a:rPr>
              <a:t>Electricity networks are interconnected and power is transmitted and distributed across borders.</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0" cap="none" spc="0" normalizeH="0" baseline="0" noProof="0" dirty="0" smtClean="0">
                <a:ln>
                  <a:noFill/>
                </a:ln>
                <a:solidFill>
                  <a:prstClr val="black"/>
                </a:solidFill>
                <a:effectLst/>
                <a:uLnTx/>
                <a:uFillTx/>
                <a:latin typeface="游ゴシック" panose="020B0400000000000000" pitchFamily="34" charset="-128"/>
                <a:ea typeface="游ゴシック" panose="020B0400000000000000" pitchFamily="34" charset="-128"/>
              </a:rPr>
              <a:t>The objective of the electricity market is to use integrated resources as efficiently as possible to meet the demands of electricity users.</a:t>
            </a:r>
          </a:p>
          <a:p>
            <a:pPr marL="285750" marR="0" lvl="0" indent="-285750" defTabSz="4572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400" b="0" i="0" u="none" strike="noStrike" kern="0" cap="none" spc="0" normalizeH="0" baseline="0" noProof="0" dirty="0" smtClean="0">
                <a:ln>
                  <a:noFill/>
                </a:ln>
                <a:solidFill>
                  <a:prstClr val="black"/>
                </a:solidFill>
                <a:effectLst/>
                <a:uLnTx/>
                <a:uFillTx/>
                <a:latin typeface="游ゴシック" panose="020B0400000000000000" pitchFamily="34" charset="-128"/>
                <a:ea typeface="游ゴシック" panose="020B0400000000000000" pitchFamily="34" charset="-128"/>
              </a:rPr>
              <a:t>The public can view the following electricity statuses at any time in real time (https://www.svk.se/om-kraftsystemet/kontrollrummet/)</a:t>
            </a:r>
            <a:endParaRPr kumimoji="1" lang="ja-JP" altLang="en-US" sz="1400" b="0" i="0" u="none" strike="noStrike" kern="0" cap="none" spc="0" normalizeH="0" baseline="0" noProof="0" dirty="0" smtClean="0">
              <a:ln>
                <a:noFill/>
              </a:ln>
              <a:solidFill>
                <a:prstClr val="black"/>
              </a:solidFill>
              <a:effectLst/>
              <a:uLnTx/>
              <a:uFillTx/>
              <a:latin typeface="游ゴシック" panose="020B0400000000000000" pitchFamily="34" charset="-128"/>
              <a:ea typeface="游ゴシック" panose="020B0400000000000000" pitchFamily="34" charset="-128"/>
            </a:endParaRPr>
          </a:p>
        </p:txBody>
      </p:sp>
      <p:pic>
        <p:nvPicPr>
          <p:cNvPr id="11" name="Picture 10"/>
          <p:cNvPicPr>
            <a:picLocks noChangeAspect="1"/>
          </p:cNvPicPr>
          <p:nvPr/>
        </p:nvPicPr>
        <p:blipFill>
          <a:blip r:embed="rId3"/>
          <a:stretch>
            <a:fillRect/>
          </a:stretch>
        </p:blipFill>
        <p:spPr>
          <a:xfrm>
            <a:off x="7868548" y="4518353"/>
            <a:ext cx="4250146" cy="1822683"/>
          </a:xfrm>
          <a:prstGeom prst="rect">
            <a:avLst/>
          </a:prstGeom>
        </p:spPr>
      </p:pic>
      <p:pic>
        <p:nvPicPr>
          <p:cNvPr id="5" name="Picture 4"/>
          <p:cNvPicPr>
            <a:picLocks noChangeAspect="1"/>
          </p:cNvPicPr>
          <p:nvPr/>
        </p:nvPicPr>
        <p:blipFill rotWithShape="1">
          <a:blip r:embed="rId4"/>
          <a:srcRect l="47952" t="-1" b="3919"/>
          <a:stretch/>
        </p:blipFill>
        <p:spPr>
          <a:xfrm>
            <a:off x="7436735" y="372761"/>
            <a:ext cx="4681959" cy="708322"/>
          </a:xfrm>
          <a:prstGeom prst="rect">
            <a:avLst/>
          </a:prstGeom>
        </p:spPr>
      </p:pic>
    </p:spTree>
    <p:extLst>
      <p:ext uri="{BB962C8B-B14F-4D97-AF65-F5344CB8AC3E}">
        <p14:creationId xmlns:p14="http://schemas.microsoft.com/office/powerpoint/2010/main" val="12083737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Green ILC</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63660" y="1656505"/>
            <a:ext cx="6707945" cy="2365697"/>
          </a:xfrm>
          <a:prstGeom prst="rect">
            <a:avLst/>
          </a:prstGeom>
        </p:spPr>
      </p:pic>
      <p:pic>
        <p:nvPicPr>
          <p:cNvPr id="4" name="Picture 3"/>
          <p:cNvPicPr>
            <a:picLocks noChangeAspect="1"/>
          </p:cNvPicPr>
          <p:nvPr/>
        </p:nvPicPr>
        <p:blipFill>
          <a:blip r:embed="rId4"/>
          <a:stretch>
            <a:fillRect/>
          </a:stretch>
        </p:blipFill>
        <p:spPr>
          <a:xfrm>
            <a:off x="6897971" y="1251391"/>
            <a:ext cx="5122339" cy="1056358"/>
          </a:xfrm>
          <a:prstGeom prst="rect">
            <a:avLst/>
          </a:prstGeom>
        </p:spPr>
      </p:pic>
      <p:pic>
        <p:nvPicPr>
          <p:cNvPr id="5" name="Picture 4"/>
          <p:cNvPicPr>
            <a:picLocks noChangeAspect="1"/>
          </p:cNvPicPr>
          <p:nvPr/>
        </p:nvPicPr>
        <p:blipFill rotWithShape="1">
          <a:blip r:embed="rId5"/>
          <a:srcRect l="5935" t="25097" r="5213" b="6992"/>
          <a:stretch/>
        </p:blipFill>
        <p:spPr>
          <a:xfrm>
            <a:off x="7274148" y="2407534"/>
            <a:ext cx="4497305" cy="3813858"/>
          </a:xfrm>
          <a:prstGeom prst="rect">
            <a:avLst/>
          </a:prstGeom>
        </p:spPr>
      </p:pic>
      <p:pic>
        <p:nvPicPr>
          <p:cNvPr id="6" name="Picture 5"/>
          <p:cNvPicPr>
            <a:picLocks noChangeAspect="1"/>
          </p:cNvPicPr>
          <p:nvPr/>
        </p:nvPicPr>
        <p:blipFill>
          <a:blip r:embed="rId6"/>
          <a:stretch>
            <a:fillRect/>
          </a:stretch>
        </p:blipFill>
        <p:spPr>
          <a:xfrm>
            <a:off x="248851" y="4491730"/>
            <a:ext cx="6459094" cy="1929807"/>
          </a:xfrm>
          <a:prstGeom prst="rect">
            <a:avLst/>
          </a:prstGeom>
        </p:spPr>
      </p:pic>
      <p:sp>
        <p:nvSpPr>
          <p:cNvPr id="7" name="TextBox 6"/>
          <p:cNvSpPr txBox="1"/>
          <p:nvPr/>
        </p:nvSpPr>
        <p:spPr>
          <a:xfrm>
            <a:off x="248851" y="4194407"/>
            <a:ext cx="3049929" cy="369332"/>
          </a:xfrm>
          <a:prstGeom prst="rect">
            <a:avLst/>
          </a:prstGeom>
          <a:noFill/>
        </p:spPr>
        <p:txBody>
          <a:bodyPr wrap="square" rtlCol="0">
            <a:spAutoFit/>
          </a:bodyPr>
          <a:lstStyle/>
          <a:p>
            <a:r>
              <a:rPr lang="en-US" altLang="zh-CN" dirty="0" smtClean="0"/>
              <a:t>White Carbon</a:t>
            </a:r>
            <a:endParaRPr lang="zh-CN" altLang="en-US" dirty="0"/>
          </a:p>
        </p:txBody>
      </p:sp>
      <p:sp>
        <p:nvSpPr>
          <p:cNvPr id="8" name="TextBox 7"/>
          <p:cNvSpPr txBox="1"/>
          <p:nvPr/>
        </p:nvSpPr>
        <p:spPr>
          <a:xfrm>
            <a:off x="401251" y="1389475"/>
            <a:ext cx="3049929" cy="369332"/>
          </a:xfrm>
          <a:prstGeom prst="rect">
            <a:avLst/>
          </a:prstGeom>
          <a:noFill/>
        </p:spPr>
        <p:txBody>
          <a:bodyPr wrap="square" rtlCol="0">
            <a:spAutoFit/>
          </a:bodyPr>
          <a:lstStyle/>
          <a:p>
            <a:r>
              <a:rPr lang="en-US" altLang="zh-CN" dirty="0" smtClean="0"/>
              <a:t>Green Carbon</a:t>
            </a:r>
            <a:endParaRPr lang="zh-CN" altLang="en-US" dirty="0"/>
          </a:p>
        </p:txBody>
      </p:sp>
    </p:spTree>
    <p:extLst>
      <p:ext uri="{BB962C8B-B14F-4D97-AF65-F5344CB8AC3E}">
        <p14:creationId xmlns:p14="http://schemas.microsoft.com/office/powerpoint/2010/main" val="31086723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157044" y="129932"/>
            <a:ext cx="9716161" cy="1168624"/>
          </a:xfrm>
          <a:prstGeom prst="rect">
            <a:avLst/>
          </a:prstGeom>
        </p:spPr>
      </p:pic>
      <p:pic>
        <p:nvPicPr>
          <p:cNvPr id="4" name="Picture 3"/>
          <p:cNvPicPr>
            <a:picLocks noChangeAspect="1"/>
          </p:cNvPicPr>
          <p:nvPr/>
        </p:nvPicPr>
        <p:blipFill>
          <a:blip r:embed="rId4"/>
          <a:stretch>
            <a:fillRect/>
          </a:stretch>
        </p:blipFill>
        <p:spPr>
          <a:xfrm>
            <a:off x="49764" y="1617022"/>
            <a:ext cx="5742046" cy="3764184"/>
          </a:xfrm>
          <a:prstGeom prst="rect">
            <a:avLst/>
          </a:prstGeom>
          <a:ln>
            <a:solidFill>
              <a:srgbClr val="002060"/>
            </a:solidFill>
          </a:ln>
        </p:spPr>
      </p:pic>
      <p:sp>
        <p:nvSpPr>
          <p:cNvPr id="5" name="TextBox 4">
            <a:extLst>
              <a:ext uri="{FF2B5EF4-FFF2-40B4-BE49-F238E27FC236}">
                <a16:creationId xmlns:a16="http://schemas.microsoft.com/office/drawing/2014/main" xmlns="" id="{5F2B4FE7-2810-D68A-3858-6861B91DC647}"/>
              </a:ext>
            </a:extLst>
          </p:cNvPr>
          <p:cNvSpPr txBox="1"/>
          <p:nvPr/>
        </p:nvSpPr>
        <p:spPr>
          <a:xfrm>
            <a:off x="5837719" y="1394749"/>
            <a:ext cx="6113142" cy="1477328"/>
          </a:xfrm>
          <a:prstGeom prst="rect">
            <a:avLst/>
          </a:prstGeom>
          <a:solidFill>
            <a:srgbClr val="B7EFF7"/>
          </a:solidFill>
        </p:spPr>
        <p:txBody>
          <a:bodyPr wrap="square" rtlCol="0">
            <a:spAutoFit/>
          </a:bodyPr>
          <a:lstStyle/>
          <a:p>
            <a:r>
              <a:rPr lang="en-US" dirty="0" smtClean="0"/>
              <a:t>Magnet is the major electricity consumer after SRF, and we </a:t>
            </a:r>
            <a:r>
              <a:rPr lang="en-US" dirty="0"/>
              <a:t>pay twice for normal conducting magnets: one through ohmic losses, and again for removing the heat with our cooling and ventilation (CV) system.</a:t>
            </a:r>
          </a:p>
        </p:txBody>
      </p:sp>
      <p:sp>
        <p:nvSpPr>
          <p:cNvPr id="6" name="TextBox 5">
            <a:extLst>
              <a:ext uri="{FF2B5EF4-FFF2-40B4-BE49-F238E27FC236}">
                <a16:creationId xmlns:a16="http://schemas.microsoft.com/office/drawing/2014/main" xmlns="" id="{E3117726-5CE4-D19F-6E68-2AD01E14AFED}"/>
              </a:ext>
            </a:extLst>
          </p:cNvPr>
          <p:cNvSpPr txBox="1"/>
          <p:nvPr/>
        </p:nvSpPr>
        <p:spPr>
          <a:xfrm>
            <a:off x="5837719" y="2968270"/>
            <a:ext cx="6113142" cy="923330"/>
          </a:xfrm>
          <a:prstGeom prst="rect">
            <a:avLst/>
          </a:prstGeom>
          <a:solidFill>
            <a:srgbClr val="FFFF00"/>
          </a:solidFill>
        </p:spPr>
        <p:txBody>
          <a:bodyPr wrap="square" rtlCol="0">
            <a:spAutoFit/>
          </a:bodyPr>
          <a:lstStyle/>
          <a:p>
            <a:r>
              <a:rPr lang="en-US" dirty="0"/>
              <a:t>Total contribution of the collider ring magnets is therefore </a:t>
            </a:r>
            <a:r>
              <a:rPr lang="en-US" b="1" dirty="0"/>
              <a:t>~100MW </a:t>
            </a:r>
            <a:r>
              <a:rPr lang="en-US" dirty="0"/>
              <a:t>at the top, 76% of which comes from the quads and sextupoles</a:t>
            </a:r>
          </a:p>
        </p:txBody>
      </p:sp>
      <p:sp>
        <p:nvSpPr>
          <p:cNvPr id="18" name="Right Arrow 17"/>
          <p:cNvSpPr/>
          <p:nvPr/>
        </p:nvSpPr>
        <p:spPr>
          <a:xfrm>
            <a:off x="8879394" y="5131874"/>
            <a:ext cx="258819" cy="222963"/>
          </a:xfrm>
          <a:prstGeom prst="rightArrow">
            <a:avLst/>
          </a:prstGeom>
          <a:ln>
            <a:solidFill>
              <a:srgbClr val="002060"/>
            </a:solidFill>
          </a:ln>
        </p:spPr>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
        <p:nvSpPr>
          <p:cNvPr id="19" name="Down Arrow 18"/>
          <p:cNvSpPr/>
          <p:nvPr/>
        </p:nvSpPr>
        <p:spPr>
          <a:xfrm>
            <a:off x="6978344" y="3999053"/>
            <a:ext cx="390218" cy="360180"/>
          </a:xfrm>
          <a:prstGeom prst="downArrow">
            <a:avLst/>
          </a:prstGeom>
          <a:solidFill>
            <a:schemeClr val="accent3"/>
          </a:solidFill>
          <a:ln>
            <a:solidFill>
              <a:srgbClr val="002060"/>
            </a:solidFill>
          </a:ln>
        </p:spPr>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
        <p:nvSpPr>
          <p:cNvPr id="20" name="TextBox 19"/>
          <p:cNvSpPr txBox="1"/>
          <p:nvPr/>
        </p:nvSpPr>
        <p:spPr>
          <a:xfrm>
            <a:off x="7578068" y="3869166"/>
            <a:ext cx="4613932" cy="584775"/>
          </a:xfrm>
          <a:prstGeom prst="rect">
            <a:avLst/>
          </a:prstGeom>
          <a:noFill/>
        </p:spPr>
        <p:txBody>
          <a:bodyPr wrap="square" rtlCol="0">
            <a:spAutoFit/>
          </a:bodyPr>
          <a:lstStyle/>
          <a:p>
            <a:r>
              <a:rPr lang="en-US" altLang="zh-CN" sz="1600" dirty="0" smtClean="0"/>
              <a:t>Replace the NC Q+S. by HTS Mag.: zero </a:t>
            </a:r>
            <a:r>
              <a:rPr lang="en-US" altLang="zh-CN" sz="1600" dirty="0" err="1" smtClean="0"/>
              <a:t>Ohmic</a:t>
            </a:r>
            <a:r>
              <a:rPr lang="en-US" altLang="zh-CN" sz="1600" dirty="0" smtClean="0"/>
              <a:t> loss + higher packing factor</a:t>
            </a:r>
            <a:endParaRPr lang="zh-CN" altLang="en-US" sz="1600" dirty="0"/>
          </a:p>
        </p:txBody>
      </p:sp>
      <p:sp>
        <p:nvSpPr>
          <p:cNvPr id="21" name="TextBox 20">
            <a:extLst>
              <a:ext uri="{FF2B5EF4-FFF2-40B4-BE49-F238E27FC236}">
                <a16:creationId xmlns:a16="http://schemas.microsoft.com/office/drawing/2014/main" xmlns="" id="{5F2B4FE7-2810-D68A-3858-6861B91DC647}"/>
              </a:ext>
            </a:extLst>
          </p:cNvPr>
          <p:cNvSpPr txBox="1"/>
          <p:nvPr/>
        </p:nvSpPr>
        <p:spPr>
          <a:xfrm>
            <a:off x="463206" y="6267853"/>
            <a:ext cx="10966793" cy="369332"/>
          </a:xfrm>
          <a:prstGeom prst="rect">
            <a:avLst/>
          </a:prstGeom>
          <a:solidFill>
            <a:srgbClr val="B7EFF7"/>
          </a:solidFill>
        </p:spPr>
        <p:txBody>
          <a:bodyPr wrap="square" rtlCol="0">
            <a:spAutoFit/>
          </a:bodyPr>
          <a:lstStyle/>
          <a:p>
            <a:pPr algn="ctr"/>
            <a:r>
              <a:rPr lang="en-US" dirty="0" smtClean="0"/>
              <a:t>Potential additional benefit: More space (~7%) for dipole and reduction of the RF power </a:t>
            </a:r>
            <a:endParaRPr lang="en-US" dirty="0"/>
          </a:p>
        </p:txBody>
      </p:sp>
      <p:pic>
        <p:nvPicPr>
          <p:cNvPr id="22" name="Picture 21"/>
          <p:cNvPicPr>
            <a:picLocks noChangeAspect="1"/>
          </p:cNvPicPr>
          <p:nvPr/>
        </p:nvPicPr>
        <p:blipFill>
          <a:blip r:embed="rId5"/>
          <a:stretch>
            <a:fillRect/>
          </a:stretch>
        </p:blipFill>
        <p:spPr>
          <a:xfrm>
            <a:off x="5837719" y="4502997"/>
            <a:ext cx="2949856" cy="1319282"/>
          </a:xfrm>
          <a:prstGeom prst="rect">
            <a:avLst/>
          </a:prstGeom>
        </p:spPr>
      </p:pic>
      <p:pic>
        <p:nvPicPr>
          <p:cNvPr id="23" name="Picture 22"/>
          <p:cNvPicPr>
            <a:picLocks noChangeAspect="1"/>
          </p:cNvPicPr>
          <p:nvPr/>
        </p:nvPicPr>
        <p:blipFill rotWithShape="1">
          <a:blip r:embed="rId6"/>
          <a:srcRect r="2241"/>
          <a:stretch/>
        </p:blipFill>
        <p:spPr>
          <a:xfrm>
            <a:off x="9183388" y="4582020"/>
            <a:ext cx="2880753" cy="1367367"/>
          </a:xfrm>
          <a:prstGeom prst="rect">
            <a:avLst/>
          </a:prstGeom>
        </p:spPr>
      </p:pic>
    </p:spTree>
    <p:extLst>
      <p:ext uri="{BB962C8B-B14F-4D97-AF65-F5344CB8AC3E}">
        <p14:creationId xmlns:p14="http://schemas.microsoft.com/office/powerpoint/2010/main" val="134357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3550" y="172683"/>
            <a:ext cx="9839779" cy="644004"/>
          </a:xfrm>
        </p:spPr>
        <p:txBody>
          <a:bodyPr/>
          <a:lstStyle/>
          <a:p>
            <a:r>
              <a:rPr lang="en-US" altLang="zh-CN" sz="3600" b="0" dirty="0">
                <a:solidFill>
                  <a:srgbClr val="0070C0"/>
                </a:solidFill>
                <a:latin typeface="+mn-lt"/>
                <a:ea typeface="+mn-ea"/>
                <a:cs typeface="+mn-cs"/>
              </a:rPr>
              <a:t>Program Schedule</a:t>
            </a:r>
            <a:endParaRPr lang="zh-CN" altLang="en-US" sz="3600" b="0" dirty="0">
              <a:solidFill>
                <a:srgbClr val="0070C0"/>
              </a:solidFill>
              <a:latin typeface="+mn-lt"/>
              <a:ea typeface="+mn-ea"/>
              <a:cs typeface="+mn-cs"/>
            </a:endParaRPr>
          </a:p>
        </p:txBody>
      </p:sp>
      <p:sp>
        <p:nvSpPr>
          <p:cNvPr id="3" name="内容占位符 2"/>
          <p:cNvSpPr>
            <a:spLocks noGrp="1"/>
          </p:cNvSpPr>
          <p:nvPr>
            <p:ph idx="1"/>
          </p:nvPr>
        </p:nvSpPr>
        <p:spPr>
          <a:xfrm>
            <a:off x="344793" y="1669999"/>
            <a:ext cx="10497378" cy="607422"/>
          </a:xfrm>
        </p:spPr>
        <p:txBody>
          <a:bodyPr>
            <a:normAutofit fontScale="92500" lnSpcReduction="10000"/>
          </a:bodyPr>
          <a:lstStyle/>
          <a:p>
            <a:pPr>
              <a:buFont typeface="Wingdings" panose="05000000000000000000" pitchFamily="2" charset="2"/>
              <a:buChar char="Ø"/>
            </a:pPr>
            <a:r>
              <a:rPr lang="en-US" altLang="zh-CN" dirty="0" smtClean="0">
                <a:solidFill>
                  <a:schemeClr val="accent1">
                    <a:lumMod val="75000"/>
                  </a:schemeClr>
                </a:solidFill>
              </a:rPr>
              <a:t>Mini-workshop: Green </a:t>
            </a:r>
            <a:r>
              <a:rPr lang="en-US" altLang="zh-CN" dirty="0">
                <a:solidFill>
                  <a:schemeClr val="accent1">
                    <a:lumMod val="75000"/>
                  </a:schemeClr>
                </a:solidFill>
              </a:rPr>
              <a:t>Accelerator and Colliders (Jan 18 - 19, 2024)</a:t>
            </a:r>
            <a:endParaRPr lang="zh-CN" altLang="en-US" dirty="0">
              <a:solidFill>
                <a:schemeClr val="accent1">
                  <a:lumMod val="75000"/>
                </a:schemeClr>
              </a:solidFill>
            </a:endParaRPr>
          </a:p>
        </p:txBody>
      </p:sp>
      <p:sp>
        <p:nvSpPr>
          <p:cNvPr id="4" name="内容占位符 2"/>
          <p:cNvSpPr txBox="1">
            <a:spLocks/>
          </p:cNvSpPr>
          <p:nvPr/>
        </p:nvSpPr>
        <p:spPr>
          <a:xfrm>
            <a:off x="344793" y="4345578"/>
            <a:ext cx="8407321" cy="607422"/>
          </a:xfrm>
          <a:custGeom>
            <a:avLst/>
            <a:gdLst>
              <a:gd name="connsiteX0" fmla="*/ 0 w 10857753"/>
              <a:gd name="connsiteY0" fmla="*/ 0 h 5136439"/>
              <a:gd name="connsiteX1" fmla="*/ 10857753 w 10857753"/>
              <a:gd name="connsiteY1" fmla="*/ 0 h 5136439"/>
              <a:gd name="connsiteX2" fmla="*/ 10857753 w 10857753"/>
              <a:gd name="connsiteY2" fmla="*/ 5136439 h 5136439"/>
              <a:gd name="connsiteX3" fmla="*/ 0 w 10857753"/>
              <a:gd name="connsiteY3" fmla="*/ 5136439 h 5136439"/>
              <a:gd name="connsiteX4" fmla="*/ 0 w 10857753"/>
              <a:gd name="connsiteY4" fmla="*/ 0 h 5136439"/>
              <a:gd name="-1" fmla="*/ 0 w 10857753"/>
              <a:gd name="-2" fmla="*/ 0 h 5136439"/>
              <a:gd name="-3" fmla="*/ 10857753 w 10857753"/>
              <a:gd name="-4" fmla="*/ 0 h 5136439"/>
              <a:gd name="-5" fmla="*/ 10855126 w 10857753"/>
              <a:gd name="-6" fmla="*/ 4956679 h 5136439"/>
              <a:gd name="-7" fmla="*/ 10857753 w 10857753"/>
              <a:gd name="-8" fmla="*/ 5136439 h 5136439"/>
              <a:gd name="-9" fmla="*/ 0 w 10857753"/>
              <a:gd name="-10" fmla="*/ 5136439 h 5136439"/>
              <a:gd name="connsiteX5" fmla="*/ 0 w 10857753"/>
              <a:gd name="connsiteY5" fmla="*/ 0 h 5136439"/>
              <a:gd name="-11" fmla="*/ 0 w 10857753"/>
              <a:gd name="-12" fmla="*/ 0 h 5142745"/>
              <a:gd name="-13" fmla="*/ 10857753 w 10857753"/>
              <a:gd name="-14" fmla="*/ 0 h 5142745"/>
              <a:gd name="-15" fmla="*/ 10855126 w 10857753"/>
              <a:gd name="-16" fmla="*/ 4956679 h 5142745"/>
              <a:gd name="-17" fmla="*/ 10687486 w 10857753"/>
              <a:gd name="-18" fmla="*/ 5142745 h 5142745"/>
              <a:gd name="-19" fmla="*/ 0 w 10857753"/>
              <a:gd name="-20" fmla="*/ 5136439 h 5142745"/>
              <a:gd name="-21" fmla="*/ 0 w 10857753"/>
              <a:gd name="-22" fmla="*/ 0 h 5142745"/>
              <a:gd name="-23" fmla="*/ 0 w 10857753"/>
              <a:gd name="-24" fmla="*/ 0 h 5142745"/>
              <a:gd name="-25" fmla="*/ 10857753 w 10857753"/>
              <a:gd name="-26" fmla="*/ 0 h 5142745"/>
              <a:gd name="-27" fmla="*/ 10855126 w 10857753"/>
              <a:gd name="-28" fmla="*/ 4956679 h 5142745"/>
              <a:gd name="-29" fmla="*/ 10687486 w 10857753"/>
              <a:gd name="-30" fmla="*/ 5142745 h 5142745"/>
              <a:gd name="-31" fmla="*/ 0 w 10857753"/>
              <a:gd name="-32" fmla="*/ 5136439 h 5142745"/>
              <a:gd name="-33" fmla="*/ 0 w 10857753"/>
              <a:gd name="-34" fmla="*/ 0 h 5142745"/>
              <a:gd name="-35" fmla="*/ 0 w 10857753"/>
              <a:gd name="-36" fmla="*/ 0 h 5142747"/>
              <a:gd name="-37" fmla="*/ 10857753 w 10857753"/>
              <a:gd name="-38" fmla="*/ 0 h 5142747"/>
              <a:gd name="-39" fmla="*/ 10855126 w 10857753"/>
              <a:gd name="-40" fmla="*/ 4956679 h 5142747"/>
              <a:gd name="-41" fmla="*/ 10687486 w 10857753"/>
              <a:gd name="-42" fmla="*/ 5142745 h 5142747"/>
              <a:gd name="-43" fmla="*/ 0 w 10857753"/>
              <a:gd name="-44" fmla="*/ 5136439 h 5142747"/>
              <a:gd name="-45" fmla="*/ 0 w 10857753"/>
              <a:gd name="-46" fmla="*/ 0 h 5142747"/>
              <a:gd name="-47" fmla="*/ 0 w 10857753"/>
              <a:gd name="-48" fmla="*/ 0 h 5142903"/>
              <a:gd name="-49" fmla="*/ 10857753 w 10857753"/>
              <a:gd name="-50" fmla="*/ 0 h 5142903"/>
              <a:gd name="-51" fmla="*/ 10855126 w 10857753"/>
              <a:gd name="-52" fmla="*/ 4956679 h 5142903"/>
              <a:gd name="-53" fmla="*/ 10687486 w 10857753"/>
              <a:gd name="-54" fmla="*/ 5142745 h 5142903"/>
              <a:gd name="-55" fmla="*/ 0 w 10857753"/>
              <a:gd name="-56" fmla="*/ 5136439 h 5142903"/>
              <a:gd name="-57" fmla="*/ 0 w 10857753"/>
              <a:gd name="-58" fmla="*/ 0 h 5142903"/>
              <a:gd name="-59" fmla="*/ 0 w 10857753"/>
              <a:gd name="-60" fmla="*/ 0 h 5142823"/>
              <a:gd name="-61" fmla="*/ 10857753 w 10857753"/>
              <a:gd name="-62" fmla="*/ 0 h 5142823"/>
              <a:gd name="-63" fmla="*/ 10855126 w 10857753"/>
              <a:gd name="-64" fmla="*/ 4956679 h 5142823"/>
              <a:gd name="-65" fmla="*/ 10687486 w 10857753"/>
              <a:gd name="-66" fmla="*/ 5142745 h 5142823"/>
              <a:gd name="-67" fmla="*/ 0 w 10857753"/>
              <a:gd name="-68" fmla="*/ 5136439 h 5142823"/>
              <a:gd name="-69" fmla="*/ 0 w 10857753"/>
              <a:gd name="-70" fmla="*/ 0 h 5142823"/>
              <a:gd name="-71" fmla="*/ 0 w 10857753"/>
              <a:gd name="-72" fmla="*/ 0 h 5142926"/>
              <a:gd name="-73" fmla="*/ 10857753 w 10857753"/>
              <a:gd name="-74" fmla="*/ 0 h 5142926"/>
              <a:gd name="-75" fmla="*/ 10855126 w 10857753"/>
              <a:gd name="-76" fmla="*/ 4956679 h 5142926"/>
              <a:gd name="-77" fmla="*/ 10687486 w 10857753"/>
              <a:gd name="-78" fmla="*/ 5142745 h 5142926"/>
              <a:gd name="-79" fmla="*/ 0 w 10857753"/>
              <a:gd name="-80" fmla="*/ 5136439 h 5142926"/>
              <a:gd name="-81" fmla="*/ 0 w 10857753"/>
              <a:gd name="-82" fmla="*/ 0 h 5142926"/>
              <a:gd name="-83" fmla="*/ 0 w 10857753"/>
              <a:gd name="-84" fmla="*/ 0 h 5142954"/>
              <a:gd name="-85" fmla="*/ 10857753 w 10857753"/>
              <a:gd name="-86" fmla="*/ 0 h 5142954"/>
              <a:gd name="-87" fmla="*/ 10855126 w 10857753"/>
              <a:gd name="-88" fmla="*/ 4963817 h 5142954"/>
              <a:gd name="-89" fmla="*/ 10687486 w 10857753"/>
              <a:gd name="-90" fmla="*/ 5142745 h 5142954"/>
              <a:gd name="-91" fmla="*/ 0 w 10857753"/>
              <a:gd name="-92" fmla="*/ 5136439 h 5142954"/>
              <a:gd name="-93" fmla="*/ 0 w 10857753"/>
              <a:gd name="-94" fmla="*/ 0 h 5142954"/>
              <a:gd name="-95" fmla="*/ 0 w 10857753"/>
              <a:gd name="-96" fmla="*/ 0 h 5142954"/>
              <a:gd name="-97" fmla="*/ 10857753 w 10857753"/>
              <a:gd name="-98" fmla="*/ 0 h 5142954"/>
              <a:gd name="-99" fmla="*/ 10855126 w 10857753"/>
              <a:gd name="-100" fmla="*/ 4963817 h 5142954"/>
              <a:gd name="-101" fmla="*/ 10687486 w 10857753"/>
              <a:gd name="-102" fmla="*/ 5142745 h 5142954"/>
              <a:gd name="-103" fmla="*/ 0 w 10857753"/>
              <a:gd name="-104" fmla="*/ 5136439 h 5142954"/>
              <a:gd name="-105" fmla="*/ 0 w 10857753"/>
              <a:gd name="-106" fmla="*/ 0 h 5142954"/>
              <a:gd name="-107" fmla="*/ 0 w 10857753"/>
              <a:gd name="-108" fmla="*/ 0 h 5143138"/>
              <a:gd name="-109" fmla="*/ 10857753 w 10857753"/>
              <a:gd name="-110" fmla="*/ 0 h 5143138"/>
              <a:gd name="-111" fmla="*/ 10855126 w 10857753"/>
              <a:gd name="-112" fmla="*/ 4963817 h 5143138"/>
              <a:gd name="-113" fmla="*/ 10687486 w 10857753"/>
              <a:gd name="-114" fmla="*/ 5142745 h 5143138"/>
              <a:gd name="-115" fmla="*/ 0 w 10857753"/>
              <a:gd name="-116" fmla="*/ 5136439 h 5143138"/>
              <a:gd name="-117" fmla="*/ 0 w 10857753"/>
              <a:gd name="-118" fmla="*/ 0 h 5143138"/>
            </a:gdLst>
            <a:ahLst/>
            <a:cxnLst>
              <a:cxn ang="0">
                <a:pos x="-107" y="-108"/>
              </a:cxn>
              <a:cxn ang="0">
                <a:pos x="-109" y="-110"/>
              </a:cxn>
              <a:cxn ang="0">
                <a:pos x="-111" y="-112"/>
              </a:cxn>
              <a:cxn ang="0">
                <a:pos x="-113" y="-114"/>
              </a:cxn>
              <a:cxn ang="0">
                <a:pos x="-115" y="-116"/>
              </a:cxn>
              <a:cxn ang="0">
                <a:pos x="-117" y="-118"/>
              </a:cxn>
            </a:cxnLst>
            <a:rect l="l" t="t" r="r" b="b"/>
            <a:pathLst>
              <a:path w="10857753" h="5143138">
                <a:moveTo>
                  <a:pt x="0" y="0"/>
                </a:moveTo>
                <a:lnTo>
                  <a:pt x="10857753" y="0"/>
                </a:lnTo>
                <a:cubicBezTo>
                  <a:pt x="10856877" y="1652226"/>
                  <a:pt x="10856002" y="4910484"/>
                  <a:pt x="10855126" y="4963817"/>
                </a:cubicBezTo>
                <a:cubicBezTo>
                  <a:pt x="10840364" y="5128486"/>
                  <a:pt x="10747038" y="5146323"/>
                  <a:pt x="10687486" y="5142745"/>
                </a:cubicBezTo>
                <a:lnTo>
                  <a:pt x="0" y="5136439"/>
                </a:lnTo>
                <a:lnTo>
                  <a:pt x="0" y="0"/>
                </a:lnTo>
                <a:close/>
              </a:path>
            </a:pathLst>
          </a:custGeom>
          <a:noFill/>
          <a:ln w="19050" cap="flat" cmpd="sng" algn="ctr">
            <a:gradFill flip="none" rotWithShape="1">
              <a:gsLst>
                <a:gs pos="0">
                  <a:srgbClr val="9DC3E6"/>
                </a:gs>
                <a:gs pos="35000">
                  <a:schemeClr val="accent1">
                    <a:lumMod val="45000"/>
                    <a:lumOff val="55000"/>
                  </a:schemeClr>
                </a:gs>
                <a:gs pos="70000">
                  <a:schemeClr val="accent1">
                    <a:lumMod val="45000"/>
                    <a:lumOff val="55000"/>
                  </a:schemeClr>
                </a:gs>
                <a:gs pos="100000">
                  <a:schemeClr val="accent1">
                    <a:lumMod val="30000"/>
                    <a:lumOff val="70000"/>
                  </a:schemeClr>
                </a:gs>
              </a:gsLst>
              <a:path path="rect">
                <a:fillToRect l="50000" t="50000" r="50000" b="50000"/>
              </a:path>
            </a:gradFill>
            <a:prstDash val="solid"/>
            <a:miter lim="800000"/>
            <a:headEnd type="oval"/>
            <a:tailEnd type="oval"/>
          </a:ln>
          <a:effectLst/>
        </p:spPr>
        <p:txBody>
          <a:bodyPr>
            <a:normAutofit fontScale="92500" lnSpcReduction="10000"/>
          </a:bodyPr>
          <a:lstStyle>
            <a:lvl1pPr marL="450850" indent="-450850" algn="l" defTabSz="914400" rtl="0" eaLnBrk="1" latinLnBrk="0" hangingPunct="1">
              <a:lnSpc>
                <a:spcPct val="140000"/>
              </a:lnSpc>
              <a:spcBef>
                <a:spcPts val="600"/>
              </a:spcBef>
              <a:buSzPct val="100000"/>
              <a:buFont typeface="Times New Roman" panose="02020603050405020304" pitchFamily="18" charset="0"/>
              <a:buChar char="※"/>
              <a:defRPr lang="zh-CN" altLang="en-US" sz="2800" b="1" kern="1200" dirty="0" smtClean="0">
                <a:solidFill>
                  <a:schemeClr val="tx1"/>
                </a:solidFill>
                <a:latin typeface="Times New Roman" panose="02020603050405020304" pitchFamily="18" charset="0"/>
                <a:ea typeface="微软雅黑" panose="020B0503020204020204" charset="-122"/>
                <a:cs typeface="Times New Roman" panose="02020603050405020304" pitchFamily="18" charset="0"/>
              </a:defRPr>
            </a:lvl1pPr>
            <a:lvl2pPr marL="593725" indent="-281305" algn="l" defTabSz="914400" rtl="0" eaLnBrk="1" latinLnBrk="0" hangingPunct="1">
              <a:lnSpc>
                <a:spcPct val="140000"/>
              </a:lnSpc>
              <a:spcBef>
                <a:spcPts val="600"/>
              </a:spcBef>
              <a:buFont typeface="Wingdings" panose="05000000000000000000" pitchFamily="2" charset="2"/>
              <a:buChar char="Ø"/>
              <a:defRPr lang="zh-CN" altLang="en-US" sz="2400" kern="1200" dirty="0" smtClean="0">
                <a:solidFill>
                  <a:schemeClr val="tx1"/>
                </a:solidFill>
                <a:latin typeface="黑体" panose="02010609060101010101" pitchFamily="49" charset="-122"/>
                <a:ea typeface="黑体" panose="020106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altLang="zh-CN" dirty="0">
                <a:solidFill>
                  <a:schemeClr val="accent1">
                    <a:lumMod val="75000"/>
                  </a:schemeClr>
                </a:solidFill>
              </a:rPr>
              <a:t>Conference: Jan 22 - 25, 2024</a:t>
            </a:r>
            <a:endParaRPr lang="en-US" dirty="0">
              <a:solidFill>
                <a:schemeClr val="accent1">
                  <a:lumMod val="75000"/>
                </a:schemeClr>
              </a:solidFill>
            </a:endParaRPr>
          </a:p>
        </p:txBody>
      </p:sp>
      <p:sp>
        <p:nvSpPr>
          <p:cNvPr id="5" name="矩形 4"/>
          <p:cNvSpPr/>
          <p:nvPr/>
        </p:nvSpPr>
        <p:spPr>
          <a:xfrm>
            <a:off x="1010596" y="2534363"/>
            <a:ext cx="7075714" cy="1554272"/>
          </a:xfrm>
          <a:prstGeom prst="rect">
            <a:avLst/>
          </a:prstGeom>
        </p:spPr>
        <p:txBody>
          <a:bodyPr wrap="square">
            <a:spAutoFit/>
          </a:bodyPr>
          <a:lstStyle/>
          <a:p>
            <a:pPr marL="342900" indent="-342900">
              <a:spcAft>
                <a:spcPts val="600"/>
              </a:spcAft>
              <a:buFont typeface="Arial" panose="020B0604020202020204" pitchFamily="34" charset="0"/>
              <a:buChar char="•"/>
            </a:pPr>
            <a:r>
              <a:rPr lang="en-US" altLang="zh-CN" sz="2000" dirty="0" smtClean="0">
                <a:latin typeface="Arial" panose="020B0604020202020204" pitchFamily="34" charset="0"/>
                <a:cs typeface="Arial" panose="020B0604020202020204" pitchFamily="34" charset="0"/>
              </a:rPr>
              <a:t>Carbon footprint</a:t>
            </a:r>
          </a:p>
          <a:p>
            <a:pPr marL="342900" indent="-342900">
              <a:spcAft>
                <a:spcPts val="600"/>
              </a:spcAft>
              <a:buFont typeface="Arial" panose="020B0604020202020204" pitchFamily="34" charset="0"/>
              <a:buChar char="•"/>
            </a:pPr>
            <a:r>
              <a:rPr lang="en-US" altLang="zh-CN" sz="2000" dirty="0">
                <a:latin typeface="Arial" panose="020B0604020202020204" pitchFamily="34" charset="0"/>
                <a:cs typeface="Arial" panose="020B0604020202020204" pitchFamily="34" charset="0"/>
              </a:rPr>
              <a:t>E</a:t>
            </a:r>
            <a:r>
              <a:rPr lang="en-US" altLang="zh-CN" sz="2000" dirty="0" smtClean="0">
                <a:latin typeface="Arial" panose="020B0604020202020204" pitchFamily="34" charset="0"/>
                <a:cs typeface="Arial" panose="020B0604020202020204" pitchFamily="34" charset="0"/>
              </a:rPr>
              <a:t>fficiency </a:t>
            </a:r>
            <a:r>
              <a:rPr lang="en-US" altLang="zh-CN" sz="2000" dirty="0">
                <a:latin typeface="Arial" panose="020B0604020202020204" pitchFamily="34" charset="0"/>
                <a:cs typeface="Arial" panose="020B0604020202020204" pitchFamily="34" charset="0"/>
              </a:rPr>
              <a:t>of </a:t>
            </a:r>
            <a:r>
              <a:rPr lang="en-US" altLang="zh-CN" sz="2000" dirty="0" smtClean="0">
                <a:latin typeface="Arial" panose="020B0604020202020204" pitchFamily="34" charset="0"/>
                <a:cs typeface="Arial" panose="020B0604020202020204" pitchFamily="34" charset="0"/>
              </a:rPr>
              <a:t>electricity consumptions</a:t>
            </a:r>
          </a:p>
          <a:p>
            <a:pPr marL="342900" indent="-342900">
              <a:spcAft>
                <a:spcPts val="600"/>
              </a:spcAft>
              <a:buFont typeface="Arial" panose="020B0604020202020204" pitchFamily="34" charset="0"/>
              <a:buChar char="•"/>
            </a:pPr>
            <a:r>
              <a:rPr lang="en-US" altLang="zh-CN" sz="2000" dirty="0" smtClean="0">
                <a:latin typeface="Arial" panose="020B0604020202020204" pitchFamily="34" charset="0"/>
                <a:cs typeface="Arial" panose="020B0604020202020204" pitchFamily="34" charset="0"/>
              </a:rPr>
              <a:t>Waste </a:t>
            </a:r>
            <a:r>
              <a:rPr lang="en-US" altLang="zh-CN" sz="2000" dirty="0">
                <a:latin typeface="Arial" panose="020B0604020202020204" pitchFamily="34" charset="0"/>
                <a:cs typeface="Arial" panose="020B0604020202020204" pitchFamily="34" charset="0"/>
              </a:rPr>
              <a:t>heat </a:t>
            </a:r>
            <a:r>
              <a:rPr lang="en-US" altLang="zh-CN" sz="2000" dirty="0" smtClean="0">
                <a:latin typeface="Arial" panose="020B0604020202020204" pitchFamily="34" charset="0"/>
                <a:cs typeface="Arial" panose="020B0604020202020204" pitchFamily="34" charset="0"/>
              </a:rPr>
              <a:t>recovery</a:t>
            </a:r>
          </a:p>
          <a:p>
            <a:pPr marL="342900" indent="-342900">
              <a:spcAft>
                <a:spcPts val="600"/>
              </a:spcAft>
              <a:buFont typeface="Arial" panose="020B0604020202020204" pitchFamily="34" charset="0"/>
              <a:buChar char="•"/>
            </a:pPr>
            <a:r>
              <a:rPr lang="en-US" altLang="zh-CN" sz="2000" dirty="0">
                <a:latin typeface="Arial" panose="020B0604020202020204" pitchFamily="34" charset="0"/>
                <a:cs typeface="Arial" panose="020B0604020202020204" pitchFamily="34" charset="0"/>
              </a:rPr>
              <a:t>G</a:t>
            </a:r>
            <a:r>
              <a:rPr lang="en-US" altLang="zh-CN" sz="2000" dirty="0" smtClean="0">
                <a:latin typeface="Arial" panose="020B0604020202020204" pitchFamily="34" charset="0"/>
                <a:cs typeface="Arial" panose="020B0604020202020204" pitchFamily="34" charset="0"/>
              </a:rPr>
              <a:t>reen </a:t>
            </a:r>
            <a:r>
              <a:rPr lang="en-US" altLang="zh-CN" sz="2000" dirty="0">
                <a:latin typeface="Arial" panose="020B0604020202020204" pitchFamily="34" charset="0"/>
                <a:cs typeface="Arial" panose="020B0604020202020204" pitchFamily="34" charset="0"/>
              </a:rPr>
              <a:t>energy applications, etc.</a:t>
            </a:r>
            <a:endParaRPr lang="zh-CN"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120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SC for the </a:t>
            </a:r>
            <a:r>
              <a:rPr lang="en-US" altLang="zh-CN" sz="2800" dirty="0" err="1" smtClean="0">
                <a:solidFill>
                  <a:srgbClr val="0070C0"/>
                </a:solidFill>
              </a:rPr>
              <a:t>FCCee</a:t>
            </a:r>
            <a:r>
              <a:rPr lang="en-US" altLang="zh-CN" sz="2800" dirty="0" smtClean="0">
                <a:solidFill>
                  <a:srgbClr val="0070C0"/>
                </a:solidFill>
              </a:rPr>
              <a:t> collider </a:t>
            </a:r>
            <a:endParaRPr lang="zh-CN" altLang="en-US" sz="2800" dirty="0">
              <a:solidFill>
                <a:srgbClr val="0070C0"/>
              </a:solidFill>
            </a:endParaRPr>
          </a:p>
        </p:txBody>
      </p:sp>
      <p:pic>
        <p:nvPicPr>
          <p:cNvPr id="3" name="Picture 2">
            <a:extLst>
              <a:ext uri="{FF2B5EF4-FFF2-40B4-BE49-F238E27FC236}">
                <a16:creationId xmlns:a16="http://schemas.microsoft.com/office/drawing/2014/main" xmlns="" id="{2580600E-7884-4D24-F427-1D5F22FCE117}"/>
              </a:ext>
            </a:extLst>
          </p:cNvPr>
          <p:cNvPicPr>
            <a:picLocks noChangeAspect="1"/>
          </p:cNvPicPr>
          <p:nvPr/>
        </p:nvPicPr>
        <p:blipFill rotWithShape="1">
          <a:blip r:embed="rId3"/>
          <a:srcRect l="14929" t="5507" r="9615" b="1687"/>
          <a:stretch/>
        </p:blipFill>
        <p:spPr>
          <a:xfrm>
            <a:off x="1" y="1115997"/>
            <a:ext cx="5812280" cy="4862327"/>
          </a:xfrm>
          <a:prstGeom prst="rect">
            <a:avLst/>
          </a:prstGeom>
        </p:spPr>
      </p:pic>
      <p:sp>
        <p:nvSpPr>
          <p:cNvPr id="4" name="TextBox 3">
            <a:extLst>
              <a:ext uri="{FF2B5EF4-FFF2-40B4-BE49-F238E27FC236}">
                <a16:creationId xmlns:a16="http://schemas.microsoft.com/office/drawing/2014/main" xmlns="" id="{76ADA84D-593C-46BD-46F3-A5498B7DFD38}"/>
              </a:ext>
            </a:extLst>
          </p:cNvPr>
          <p:cNvSpPr txBox="1"/>
          <p:nvPr/>
        </p:nvSpPr>
        <p:spPr>
          <a:xfrm>
            <a:off x="3591572" y="4621759"/>
            <a:ext cx="3295365" cy="2062103"/>
          </a:xfrm>
          <a:prstGeom prst="rect">
            <a:avLst/>
          </a:prstGeom>
          <a:solidFill>
            <a:srgbClr val="C1EDDE"/>
          </a:solidFill>
        </p:spPr>
        <p:txBody>
          <a:bodyPr wrap="square" rtlCol="0">
            <a:spAutoFit/>
          </a:bodyPr>
          <a:lstStyle/>
          <a:p>
            <a:r>
              <a:rPr lang="en-US" sz="1600" b="1" dirty="0"/>
              <a:t>Specifications</a:t>
            </a:r>
            <a:r>
              <a:rPr lang="en-US" sz="1600" dirty="0"/>
              <a:t>:</a:t>
            </a:r>
          </a:p>
          <a:p>
            <a:r>
              <a:rPr lang="en-US" sz="1600" dirty="0"/>
              <a:t>Aperture: 90mm</a:t>
            </a:r>
          </a:p>
          <a:p>
            <a:r>
              <a:rPr lang="en-US" sz="1600" dirty="0"/>
              <a:t>Current: 260A</a:t>
            </a:r>
          </a:p>
          <a:p>
            <a:r>
              <a:rPr lang="en-US" sz="1600" dirty="0"/>
              <a:t>Temperature: 40K</a:t>
            </a:r>
          </a:p>
          <a:p>
            <a:r>
              <a:rPr lang="en-US" sz="1600" dirty="0"/>
              <a:t>Field gradient: 1000T/m2</a:t>
            </a:r>
          </a:p>
          <a:p>
            <a:r>
              <a:rPr lang="en-US" sz="1600" dirty="0"/>
              <a:t>Max. field @conductor:1.5T</a:t>
            </a:r>
          </a:p>
          <a:p>
            <a:r>
              <a:rPr lang="en-US" sz="1600" dirty="0"/>
              <a:t>Crit. Current fraction: 49%</a:t>
            </a:r>
          </a:p>
          <a:p>
            <a:r>
              <a:rPr lang="en-US" sz="1600" dirty="0"/>
              <a:t>Temp. margin: 14K</a:t>
            </a:r>
          </a:p>
        </p:txBody>
      </p:sp>
      <p:pic>
        <p:nvPicPr>
          <p:cNvPr id="5" name="Picture 4">
            <a:extLst>
              <a:ext uri="{FF2B5EF4-FFF2-40B4-BE49-F238E27FC236}">
                <a16:creationId xmlns:a16="http://schemas.microsoft.com/office/drawing/2014/main" xmlns="" id="{E73F551F-E72E-2DC4-83A7-70B0F636F5EF}"/>
              </a:ext>
            </a:extLst>
          </p:cNvPr>
          <p:cNvPicPr>
            <a:picLocks noChangeAspect="1"/>
          </p:cNvPicPr>
          <p:nvPr/>
        </p:nvPicPr>
        <p:blipFill>
          <a:blip r:embed="rId4"/>
          <a:stretch>
            <a:fillRect/>
          </a:stretch>
        </p:blipFill>
        <p:spPr>
          <a:xfrm>
            <a:off x="7038379" y="3988456"/>
            <a:ext cx="3880046" cy="2684400"/>
          </a:xfrm>
          <a:prstGeom prst="rect">
            <a:avLst/>
          </a:prstGeom>
        </p:spPr>
      </p:pic>
      <p:sp>
        <p:nvSpPr>
          <p:cNvPr id="6" name="Title 2">
            <a:extLst>
              <a:ext uri="{FF2B5EF4-FFF2-40B4-BE49-F238E27FC236}">
                <a16:creationId xmlns:a16="http://schemas.microsoft.com/office/drawing/2014/main" xmlns="" id="{D7D65277-92B0-C34D-DE65-A52E62A2C46D}"/>
              </a:ext>
            </a:extLst>
          </p:cNvPr>
          <p:cNvSpPr>
            <a:spLocks noGrp="1"/>
          </p:cNvSpPr>
          <p:nvPr>
            <p:ph type="title"/>
          </p:nvPr>
        </p:nvSpPr>
        <p:spPr>
          <a:xfrm>
            <a:off x="82952" y="1228662"/>
            <a:ext cx="2926466" cy="731837"/>
          </a:xfrm>
        </p:spPr>
        <p:txBody>
          <a:bodyPr>
            <a:normAutofit fontScale="90000"/>
          </a:bodyPr>
          <a:lstStyle/>
          <a:p>
            <a:r>
              <a:rPr lang="en-US" sz="3200" b="0" dirty="0" err="1" smtClean="0"/>
              <a:t>sextupole</a:t>
            </a:r>
            <a:r>
              <a:rPr lang="en-US" sz="3200" b="0" dirty="0" smtClean="0"/>
              <a:t> </a:t>
            </a:r>
            <a:r>
              <a:rPr lang="en-US" sz="3200" b="0" dirty="0"/>
              <a:t>demonstrator</a:t>
            </a:r>
          </a:p>
        </p:txBody>
      </p:sp>
      <p:sp>
        <p:nvSpPr>
          <p:cNvPr id="7" name="Rectangle 6"/>
          <p:cNvSpPr/>
          <p:nvPr/>
        </p:nvSpPr>
        <p:spPr>
          <a:xfrm>
            <a:off x="6244542" y="1238836"/>
            <a:ext cx="5654233" cy="2308324"/>
          </a:xfrm>
          <a:prstGeom prst="rect">
            <a:avLst/>
          </a:prstGeom>
        </p:spPr>
        <p:txBody>
          <a:bodyPr wrap="square">
            <a:spAutoFit/>
          </a:bodyPr>
          <a:lstStyle/>
          <a:p>
            <a:r>
              <a:rPr lang="en-US" altLang="zh-CN" dirty="0" smtClean="0"/>
              <a:t>Choose a </a:t>
            </a:r>
            <a:r>
              <a:rPr lang="en-US" altLang="zh-CN" dirty="0"/>
              <a:t>CCT magnet layout due to </a:t>
            </a:r>
          </a:p>
          <a:p>
            <a:pPr marL="742950" lvl="1" indent="-285750">
              <a:buFont typeface="Wingdings" panose="05000000000000000000" pitchFamily="2" charset="2"/>
              <a:buChar char="l"/>
            </a:pPr>
            <a:r>
              <a:rPr lang="en-US" altLang="zh-CN" dirty="0"/>
              <a:t>Ease of </a:t>
            </a:r>
            <a:r>
              <a:rPr lang="en-US" altLang="zh-CN" dirty="0" smtClean="0"/>
              <a:t>construction</a:t>
            </a:r>
          </a:p>
          <a:p>
            <a:pPr marL="742950" lvl="1" indent="-285750">
              <a:buFont typeface="Wingdings" panose="05000000000000000000" pitchFamily="2" charset="2"/>
              <a:buChar char="l"/>
            </a:pPr>
            <a:r>
              <a:rPr lang="en-US" altLang="zh-CN" dirty="0" smtClean="0"/>
              <a:t>Good </a:t>
            </a:r>
            <a:r>
              <a:rPr lang="en-US" altLang="zh-CN" dirty="0"/>
              <a:t>field </a:t>
            </a:r>
            <a:r>
              <a:rPr lang="en-US" altLang="zh-CN" dirty="0" smtClean="0"/>
              <a:t>quality</a:t>
            </a:r>
          </a:p>
          <a:p>
            <a:pPr marL="742950" lvl="1" indent="-285750">
              <a:buFont typeface="Wingdings" panose="05000000000000000000" pitchFamily="2" charset="2"/>
              <a:buChar char="l"/>
            </a:pPr>
            <a:r>
              <a:rPr lang="en-US" altLang="zh-CN" dirty="0" smtClean="0"/>
              <a:t>Quick </a:t>
            </a:r>
            <a:r>
              <a:rPr lang="en-US" altLang="zh-CN" dirty="0"/>
              <a:t>design cycle</a:t>
            </a:r>
          </a:p>
          <a:p>
            <a:r>
              <a:rPr lang="en-US" altLang="zh-CN" dirty="0"/>
              <a:t>Other approaches (i.e. standard cosine-theta) will also be </a:t>
            </a:r>
            <a:r>
              <a:rPr lang="en-US" altLang="zh-CN" dirty="0" smtClean="0"/>
              <a:t>pursued</a:t>
            </a:r>
          </a:p>
          <a:p>
            <a:endParaRPr lang="en-US" altLang="zh-CN" dirty="0"/>
          </a:p>
          <a:p>
            <a:r>
              <a:rPr lang="en-US" altLang="zh-CN" dirty="0" smtClean="0"/>
              <a:t>Demonstration of the HTS tape CCT magnet</a:t>
            </a:r>
            <a:endParaRPr lang="en-US" altLang="zh-CN" dirty="0"/>
          </a:p>
        </p:txBody>
      </p:sp>
    </p:spTree>
    <p:extLst>
      <p:ext uri="{BB962C8B-B14F-4D97-AF65-F5344CB8AC3E}">
        <p14:creationId xmlns:p14="http://schemas.microsoft.com/office/powerpoint/2010/main" val="29758755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CEPC Efforts Towards a Green Collider</a:t>
            </a:r>
            <a:endParaRPr lang="zh-CN" altLang="en-US" sz="28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6232525" y="1121717"/>
            <a:ext cx="4505729" cy="2588758"/>
          </a:xfrm>
          <a:prstGeom prst="rect">
            <a:avLst/>
          </a:prstGeom>
        </p:spPr>
      </p:pic>
      <p:pic>
        <p:nvPicPr>
          <p:cNvPr id="7" name="图片 6"/>
          <p:cNvPicPr>
            <a:picLocks noChangeAspect="1"/>
          </p:cNvPicPr>
          <p:nvPr/>
        </p:nvPicPr>
        <p:blipFill>
          <a:blip r:embed="rId3"/>
          <a:stretch>
            <a:fillRect/>
          </a:stretch>
        </p:blipFill>
        <p:spPr>
          <a:xfrm>
            <a:off x="312181" y="3366388"/>
            <a:ext cx="4933847" cy="2757965"/>
          </a:xfrm>
          <a:prstGeom prst="rect">
            <a:avLst/>
          </a:prstGeom>
        </p:spPr>
      </p:pic>
      <p:pic>
        <p:nvPicPr>
          <p:cNvPr id="8" name="图片 7"/>
          <p:cNvPicPr>
            <a:picLocks noChangeAspect="1"/>
          </p:cNvPicPr>
          <p:nvPr/>
        </p:nvPicPr>
        <p:blipFill>
          <a:blip r:embed="rId4"/>
          <a:stretch>
            <a:fillRect/>
          </a:stretch>
        </p:blipFill>
        <p:spPr>
          <a:xfrm>
            <a:off x="3510121" y="3932775"/>
            <a:ext cx="4013694" cy="2191578"/>
          </a:xfrm>
          <a:prstGeom prst="rect">
            <a:avLst/>
          </a:prstGeom>
        </p:spPr>
      </p:pic>
      <p:pic>
        <p:nvPicPr>
          <p:cNvPr id="9" name="图片 8"/>
          <p:cNvPicPr>
            <a:picLocks noChangeAspect="1"/>
          </p:cNvPicPr>
          <p:nvPr/>
        </p:nvPicPr>
        <p:blipFill>
          <a:blip r:embed="rId5"/>
          <a:stretch>
            <a:fillRect/>
          </a:stretch>
        </p:blipFill>
        <p:spPr>
          <a:xfrm>
            <a:off x="7385187" y="4009385"/>
            <a:ext cx="3676827" cy="2085442"/>
          </a:xfrm>
          <a:prstGeom prst="rect">
            <a:avLst/>
          </a:prstGeom>
        </p:spPr>
      </p:pic>
      <p:pic>
        <p:nvPicPr>
          <p:cNvPr id="10" name="图片 9"/>
          <p:cNvPicPr>
            <a:picLocks noChangeAspect="1"/>
          </p:cNvPicPr>
          <p:nvPr/>
        </p:nvPicPr>
        <p:blipFill>
          <a:blip r:embed="rId6"/>
          <a:stretch>
            <a:fillRect/>
          </a:stretch>
        </p:blipFill>
        <p:spPr>
          <a:xfrm>
            <a:off x="873925" y="1170573"/>
            <a:ext cx="5069825" cy="2119205"/>
          </a:xfrm>
          <a:prstGeom prst="rect">
            <a:avLst/>
          </a:prstGeom>
        </p:spPr>
      </p:pic>
      <p:sp>
        <p:nvSpPr>
          <p:cNvPr id="11" name="文本框 10"/>
          <p:cNvSpPr txBox="1"/>
          <p:nvPr/>
        </p:nvSpPr>
        <p:spPr>
          <a:xfrm>
            <a:off x="10155219" y="494685"/>
            <a:ext cx="1166070" cy="369332"/>
          </a:xfrm>
          <a:prstGeom prst="rect">
            <a:avLst/>
          </a:prstGeom>
          <a:noFill/>
        </p:spPr>
        <p:txBody>
          <a:bodyPr wrap="square" rtlCol="0">
            <a:spAutoFit/>
          </a:bodyPr>
          <a:lstStyle/>
          <a:p>
            <a:r>
              <a:rPr lang="en-US" altLang="zh-CN" dirty="0" err="1" smtClean="0"/>
              <a:t>Yuhui</a:t>
            </a:r>
            <a:r>
              <a:rPr lang="en-US" altLang="zh-CN" dirty="0" smtClean="0"/>
              <a:t> Li</a:t>
            </a:r>
            <a:endParaRPr lang="zh-CN" altLang="en-US" dirty="0"/>
          </a:p>
        </p:txBody>
      </p:sp>
    </p:spTree>
    <p:extLst>
      <p:ext uri="{BB962C8B-B14F-4D97-AF65-F5344CB8AC3E}">
        <p14:creationId xmlns:p14="http://schemas.microsoft.com/office/powerpoint/2010/main" val="13705299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b="47547"/>
          <a:stretch/>
        </p:blipFill>
        <p:spPr>
          <a:xfrm>
            <a:off x="1470392" y="75086"/>
            <a:ext cx="9651464" cy="1059874"/>
          </a:xfrm>
          <a:prstGeom prst="rect">
            <a:avLst/>
          </a:prstGeom>
        </p:spPr>
      </p:pic>
      <p:pic>
        <p:nvPicPr>
          <p:cNvPr id="4" name="Picture 3"/>
          <p:cNvPicPr>
            <a:picLocks noChangeAspect="1"/>
          </p:cNvPicPr>
          <p:nvPr/>
        </p:nvPicPr>
        <p:blipFill rotWithShape="1">
          <a:blip r:embed="rId4"/>
          <a:srcRect l="3653"/>
          <a:stretch/>
        </p:blipFill>
        <p:spPr>
          <a:xfrm>
            <a:off x="2587938" y="1608241"/>
            <a:ext cx="6903308" cy="2936190"/>
          </a:xfrm>
          <a:prstGeom prst="rect">
            <a:avLst/>
          </a:prstGeom>
          <a:ln>
            <a:solidFill>
              <a:srgbClr val="002060"/>
            </a:solidFill>
          </a:ln>
        </p:spPr>
      </p:pic>
      <p:sp>
        <p:nvSpPr>
          <p:cNvPr id="6" name="Rectangle 5"/>
          <p:cNvSpPr/>
          <p:nvPr/>
        </p:nvSpPr>
        <p:spPr>
          <a:xfrm>
            <a:off x="255458" y="4758619"/>
            <a:ext cx="4012073" cy="2062103"/>
          </a:xfrm>
          <a:prstGeom prst="rect">
            <a:avLst/>
          </a:prstGeom>
          <a:ln>
            <a:solidFill>
              <a:srgbClr val="002060"/>
            </a:solidFill>
          </a:ln>
        </p:spPr>
        <p:txBody>
          <a:bodyPr wrap="square">
            <a:spAutoFit/>
          </a:bodyPr>
          <a:lstStyle/>
          <a:p>
            <a:pPr lvl="0">
              <a:buClr>
                <a:srgbClr val="FFC000"/>
              </a:buClr>
              <a:buSzPct val="80000"/>
            </a:pPr>
            <a:r>
              <a:rPr lang="en-US" altLang="zh-CN" sz="1600" b="1" dirty="0">
                <a:solidFill>
                  <a:prstClr val="black"/>
                </a:solidFill>
                <a:latin typeface="Arial" panose="020B0604020202020204" pitchFamily="34" charset="0"/>
                <a:cs typeface="Arial" panose="020B0604020202020204" pitchFamily="34" charset="0"/>
              </a:rPr>
              <a:t>Cryogenic power decrease with high Q </a:t>
            </a:r>
            <a:r>
              <a:rPr lang="en-US" altLang="zh-CN" sz="1600" b="1" dirty="0">
                <a:solidFill>
                  <a:srgbClr val="FF0000"/>
                </a:solidFill>
                <a:latin typeface="Arial" panose="020B0604020202020204" pitchFamily="34" charset="0"/>
                <a:cs typeface="Arial" panose="020B0604020202020204" pitchFamily="34" charset="0"/>
              </a:rPr>
              <a:t>Niobium</a:t>
            </a:r>
            <a:r>
              <a:rPr lang="en-US" altLang="zh-CN" sz="1600" b="1" dirty="0">
                <a:solidFill>
                  <a:prstClr val="black"/>
                </a:solidFill>
                <a:latin typeface="Arial" panose="020B0604020202020204" pitchFamily="34" charset="0"/>
                <a:cs typeface="Arial" panose="020B0604020202020204" pitchFamily="34" charset="0"/>
              </a:rPr>
              <a:t> </a:t>
            </a:r>
            <a:r>
              <a:rPr lang="en-US" altLang="zh-CN" sz="1600" b="1" dirty="0" smtClean="0">
                <a:solidFill>
                  <a:prstClr val="black"/>
                </a:solidFill>
                <a:latin typeface="Arial" panose="020B0604020202020204" pitchFamily="34" charset="0"/>
                <a:cs typeface="Arial" panose="020B0604020202020204" pitchFamily="34" charset="0"/>
              </a:rPr>
              <a:t>cavities</a:t>
            </a:r>
          </a:p>
          <a:p>
            <a:pPr marL="266700" lvl="0" indent="-266700">
              <a:buClr>
                <a:srgbClr val="FFC000"/>
              </a:buClr>
              <a:buSzPct val="80000"/>
            </a:pPr>
            <a:r>
              <a:rPr lang="en-US" altLang="zh-CN" sz="1600" b="1" dirty="0" smtClean="0">
                <a:solidFill>
                  <a:prstClr val="black"/>
                </a:solidFill>
                <a:latin typeface="Arial" panose="020B0604020202020204" pitchFamily="34" charset="0"/>
                <a:cs typeface="Arial" panose="020B0604020202020204" pitchFamily="34" charset="0"/>
              </a:rPr>
              <a:t>   - </a:t>
            </a:r>
            <a:r>
              <a:rPr lang="en-US" altLang="zh-CN" sz="1600" dirty="0" smtClean="0">
                <a:solidFill>
                  <a:prstClr val="black"/>
                </a:solidFill>
                <a:latin typeface="Arial" panose="020B0604020202020204" pitchFamily="34" charset="0"/>
                <a:cs typeface="Arial" panose="020B0604020202020204" pitchFamily="34" charset="0"/>
              </a:rPr>
              <a:t>CEPC </a:t>
            </a:r>
            <a:r>
              <a:rPr lang="en-US" altLang="zh-CN" sz="1600" dirty="0">
                <a:solidFill>
                  <a:prstClr val="black"/>
                </a:solidFill>
                <a:latin typeface="Arial" panose="020B0604020202020204" pitchFamily="34" charset="0"/>
                <a:cs typeface="Arial" panose="020B0604020202020204" pitchFamily="34" charset="0"/>
              </a:rPr>
              <a:t>650 MHz 2-cell cavity Q</a:t>
            </a:r>
            <a:r>
              <a:rPr lang="en-US" altLang="zh-CN" sz="1600" baseline="-25000" dirty="0">
                <a:solidFill>
                  <a:prstClr val="black"/>
                </a:solidFill>
                <a:latin typeface="Arial" panose="020B0604020202020204" pitchFamily="34" charset="0"/>
                <a:cs typeface="Arial" panose="020B0604020202020204" pitchFamily="34" charset="0"/>
              </a:rPr>
              <a:t>0</a:t>
            </a:r>
            <a:r>
              <a:rPr lang="en-US" altLang="zh-CN" sz="1600" dirty="0">
                <a:solidFill>
                  <a:prstClr val="black"/>
                </a:solidFill>
                <a:latin typeface="Arial" panose="020B0604020202020204" pitchFamily="34" charset="0"/>
                <a:cs typeface="Arial" panose="020B0604020202020204" pitchFamily="34" charset="0"/>
              </a:rPr>
              <a:t> at 2 K vs cryogenic AC power of total </a:t>
            </a:r>
            <a:r>
              <a:rPr lang="en-US" altLang="zh-CN" sz="1600" dirty="0" smtClean="0">
                <a:solidFill>
                  <a:prstClr val="black"/>
                </a:solidFill>
                <a:latin typeface="Arial" panose="020B0604020202020204" pitchFamily="34" charset="0"/>
                <a:cs typeface="Arial" panose="020B0604020202020204" pitchFamily="34" charset="0"/>
              </a:rPr>
              <a:t> cavity </a:t>
            </a:r>
            <a:r>
              <a:rPr lang="en-US" altLang="zh-CN" sz="1600" dirty="0">
                <a:solidFill>
                  <a:prstClr val="black"/>
                </a:solidFill>
                <a:latin typeface="Arial" panose="020B0604020202020204" pitchFamily="34" charset="0"/>
                <a:cs typeface="Arial" panose="020B0604020202020204" pitchFamily="34" charset="0"/>
              </a:rPr>
              <a:t>wall </a:t>
            </a:r>
            <a:r>
              <a:rPr lang="en-US" altLang="zh-CN" sz="1600" dirty="0" smtClean="0">
                <a:solidFill>
                  <a:prstClr val="black"/>
                </a:solidFill>
                <a:latin typeface="Arial" panose="020B0604020202020204" pitchFamily="34" charset="0"/>
                <a:cs typeface="Arial" panose="020B0604020202020204" pitchFamily="34" charset="0"/>
              </a:rPr>
              <a:t>loss: 1E10 </a:t>
            </a:r>
            <a:r>
              <a:rPr lang="en-US" altLang="zh-CN" sz="1600" dirty="0">
                <a:solidFill>
                  <a:prstClr val="black"/>
                </a:solidFill>
                <a:latin typeface="Arial" panose="020B0604020202020204" pitchFamily="34" charset="0"/>
                <a:cs typeface="Arial" panose="020B0604020202020204" pitchFamily="34" charset="0"/>
              </a:rPr>
              <a:t>~ 9 MW, </a:t>
            </a:r>
            <a:r>
              <a:rPr lang="en-US" altLang="zh-CN" sz="1600" dirty="0">
                <a:solidFill>
                  <a:srgbClr val="0070C0"/>
                </a:solidFill>
                <a:latin typeface="Arial" panose="020B0604020202020204" pitchFamily="34" charset="0"/>
                <a:cs typeface="Arial" panose="020B0604020202020204" pitchFamily="34" charset="0"/>
              </a:rPr>
              <a:t>3E10 ~ 3</a:t>
            </a:r>
            <a:r>
              <a:rPr lang="zh-CN" altLang="en-US" sz="1600" dirty="0">
                <a:solidFill>
                  <a:srgbClr val="0070C0"/>
                </a:solidFill>
                <a:latin typeface="Arial" panose="020B0604020202020204" pitchFamily="34" charset="0"/>
                <a:cs typeface="Arial" panose="020B0604020202020204" pitchFamily="34" charset="0"/>
              </a:rPr>
              <a:t> </a:t>
            </a:r>
            <a:r>
              <a:rPr lang="en-US" altLang="zh-CN" sz="1600" dirty="0">
                <a:solidFill>
                  <a:srgbClr val="0070C0"/>
                </a:solidFill>
                <a:latin typeface="Arial" panose="020B0604020202020204" pitchFamily="34" charset="0"/>
                <a:cs typeface="Arial" panose="020B0604020202020204" pitchFamily="34" charset="0"/>
              </a:rPr>
              <a:t>MW</a:t>
            </a:r>
            <a:r>
              <a:rPr lang="en-US" altLang="zh-CN" sz="1600" dirty="0">
                <a:solidFill>
                  <a:prstClr val="black"/>
                </a:solidFill>
                <a:latin typeface="Arial" panose="020B0604020202020204" pitchFamily="34" charset="0"/>
                <a:cs typeface="Arial" panose="020B0604020202020204" pitchFamily="34" charset="0"/>
              </a:rPr>
              <a:t>, 6E10 ~ 1.5 MW, 1E11 ~ 1 </a:t>
            </a:r>
            <a:r>
              <a:rPr lang="en-US" altLang="zh-CN" sz="1600" dirty="0" smtClean="0">
                <a:solidFill>
                  <a:prstClr val="black"/>
                </a:solidFill>
                <a:latin typeface="Arial" panose="020B0604020202020204" pitchFamily="34" charset="0"/>
                <a:cs typeface="Arial" panose="020B0604020202020204" pitchFamily="34" charset="0"/>
              </a:rPr>
              <a:t>MW</a:t>
            </a:r>
            <a:endParaRPr lang="en-US" altLang="zh-CN" sz="1600" dirty="0">
              <a:solidFill>
                <a:prstClr val="black"/>
              </a:solidFill>
              <a:latin typeface="Arial" panose="020B0604020202020204" pitchFamily="34" charset="0"/>
              <a:cs typeface="Arial" panose="020B0604020202020204" pitchFamily="34" charset="0"/>
            </a:endParaRPr>
          </a:p>
          <a:p>
            <a:pPr marL="266700" lvl="0" indent="-266700">
              <a:buClr>
                <a:srgbClr val="FFC000"/>
              </a:buClr>
              <a:buSzPct val="80000"/>
            </a:pPr>
            <a:endParaRPr lang="en-US" altLang="zh-CN" sz="1600" dirty="0">
              <a:solidFill>
                <a:prstClr val="black"/>
              </a:solidFill>
              <a:latin typeface="Arial" panose="020B0604020202020204" pitchFamily="34" charset="0"/>
              <a:cs typeface="Arial" panose="020B0604020202020204" pitchFamily="34" charset="0"/>
            </a:endParaRPr>
          </a:p>
          <a:p>
            <a:pPr marL="266700" lvl="0" indent="-266700" algn="ctr">
              <a:buClr>
                <a:srgbClr val="FFC000"/>
              </a:buClr>
              <a:buSzPct val="80000"/>
            </a:pPr>
            <a:r>
              <a:rPr lang="en-US" altLang="zh-CN" sz="1600" dirty="0" smtClean="0">
                <a:solidFill>
                  <a:prstClr val="black"/>
                </a:solidFill>
                <a:latin typeface="Arial" panose="020B0604020202020204" pitchFamily="34" charset="0"/>
                <a:cs typeface="Arial" panose="020B0604020202020204" pitchFamily="34" charset="0"/>
              </a:rPr>
              <a:t>Gain from further-increasing Q is marginal!</a:t>
            </a:r>
          </a:p>
        </p:txBody>
      </p:sp>
      <p:sp>
        <p:nvSpPr>
          <p:cNvPr id="7" name="内容占位符 1">
            <a:extLst>
              <a:ext uri="{FF2B5EF4-FFF2-40B4-BE49-F238E27FC236}">
                <a16:creationId xmlns:a16="http://schemas.microsoft.com/office/drawing/2014/main" xmlns="" id="{B4D94E73-7558-4E5B-8C34-22804EB9EBAB}"/>
              </a:ext>
            </a:extLst>
          </p:cNvPr>
          <p:cNvSpPr txBox="1">
            <a:spLocks/>
          </p:cNvSpPr>
          <p:nvPr/>
        </p:nvSpPr>
        <p:spPr>
          <a:xfrm>
            <a:off x="4678680" y="4784780"/>
            <a:ext cx="7127240" cy="2009780"/>
          </a:xfrm>
          <a:prstGeom prst="rect">
            <a:avLst/>
          </a:prstGeom>
          <a:ln>
            <a:solidFill>
              <a:srgbClr val="002060"/>
            </a:solidFill>
          </a:ln>
        </p:spPr>
        <p:txBody>
          <a:bodyPr vert="horz" lIns="91440" tIns="45720" rIns="91440" bIns="45720" rtlCol="0">
            <a:normAutofit lnSpcReduction="10000"/>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Arial" panose="020B0604020202020204" pitchFamily="34" charset="0"/>
                <a:ea typeface="微软雅黑" pitchFamily="34" charset="-122"/>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000" kern="1200" baseline="0">
                <a:solidFill>
                  <a:schemeClr val="tx1"/>
                </a:solidFill>
                <a:latin typeface="Arial" panose="020B0604020202020204" pitchFamily="34" charset="0"/>
                <a:ea typeface="微软雅黑" panose="020B0503020204020204" pitchFamily="34" charset="-122"/>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Arial" panose="020B0604020202020204" pitchFamily="34" charset="0"/>
                <a:ea typeface="微软雅黑" panose="020B0503020204020204" pitchFamily="34" charset="-122"/>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Arial" panose="020B0604020202020204" pitchFamily="34" charset="0"/>
                <a:ea typeface="微软雅黑" panose="020B0503020204020204" pitchFamily="34" charset="-122"/>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FFC000"/>
              </a:buClr>
              <a:buSzPct val="80000"/>
              <a:buNone/>
              <a:tabLst/>
              <a:defRPr/>
            </a:pPr>
            <a:r>
              <a:rPr kumimoji="0" lang="en-US" altLang="zh-CN" sz="16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Cryogenic power decrease with high Q SRF </a:t>
            </a:r>
            <a:r>
              <a:rPr kumimoji="0" lang="en-US" altLang="zh-CN" sz="1600" b="1" i="0" u="none" strike="noStrike" kern="1200" cap="none" spc="0" normalizeH="0" baseline="0" noProof="0" dirty="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600" b="1" i="0" u="none" strike="noStrike" kern="1200" cap="none" spc="0" normalizeH="0" baseline="-25000" noProof="0" dirty="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3</a:t>
            </a:r>
            <a:r>
              <a:rPr kumimoji="0" lang="en-US" altLang="zh-CN" sz="1600" b="1" i="0" u="none" strike="noStrike" kern="1200" cap="none" spc="0" normalizeH="0" baseline="0" noProof="0" dirty="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Sn</a:t>
            </a:r>
            <a:r>
              <a:rPr kumimoji="0" lang="en-US" altLang="zh-CN" sz="1600" b="1"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cavities</a:t>
            </a:r>
          </a:p>
          <a:p>
            <a:pPr marL="358775" marR="0" lvl="1" indent="-358775" algn="l" defTabSz="914400" rtl="0" eaLnBrk="1" fontAlgn="auto" latinLnBrk="0" hangingPunct="1">
              <a:lnSpc>
                <a:spcPct val="100000"/>
              </a:lnSpc>
              <a:spcBef>
                <a:spcPts val="1200"/>
              </a:spcBef>
              <a:spcAft>
                <a:spcPts val="0"/>
              </a:spcAft>
              <a:buClrTx/>
              <a:buSzTx/>
              <a:buFont typeface="Arial" pitchFamily="34" charset="0"/>
              <a:buChar char="–"/>
              <a:tabLst/>
              <a:defRPr/>
            </a:pP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650 MHz Nb</a:t>
            </a:r>
            <a:r>
              <a:rPr kumimoji="0" lang="en-US" altLang="zh-CN" sz="1400" b="0" i="0" u="none" strike="noStrike" kern="1200" cap="none" spc="0" normalizeH="0" baseline="-2500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3</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Sn 2 K Q</a:t>
            </a:r>
            <a:r>
              <a:rPr kumimoji="0" lang="en-US" altLang="zh-CN" sz="1400" b="0" i="0" u="none" strike="noStrike" kern="1200" cap="none" spc="0" normalizeH="0" baseline="-2500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0</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at ~ 20 MV/m lower than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(no-doping or N/O doping)</a:t>
            </a:r>
          </a:p>
          <a:p>
            <a:pPr marL="358775" marR="0" lvl="1" indent="-358775" algn="l" defTabSz="914400" rtl="0" eaLnBrk="1" fontAlgn="auto" latinLnBrk="0" hangingPunct="1">
              <a:lnSpc>
                <a:spcPct val="100000"/>
              </a:lnSpc>
              <a:spcBef>
                <a:spcPts val="1200"/>
              </a:spcBef>
              <a:spcAft>
                <a:spcPts val="0"/>
              </a:spcAft>
              <a:buClrTx/>
              <a:buSzTx/>
              <a:buFont typeface="Arial" pitchFamily="34" charset="0"/>
              <a:buChar char="–"/>
              <a:tabLst/>
              <a:defRPr/>
            </a:pP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20 MV/ m </a:t>
            </a:r>
            <a:r>
              <a:rPr kumimoji="0" lang="en-US" altLang="zh-CN" sz="1400" b="0" i="0" u="none" strike="noStrike" kern="1200" cap="none" spc="0" normalizeH="0" baseline="0" noProof="0" dirty="0" smtClean="0">
                <a:ln>
                  <a:noFill/>
                </a:ln>
                <a:solidFill>
                  <a:srgbClr val="00B05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400" b="0" i="0" u="none" strike="noStrike" kern="1200" cap="none" spc="0" normalizeH="0" baseline="-25000" noProof="0" dirty="0" smtClean="0">
                <a:ln>
                  <a:noFill/>
                </a:ln>
                <a:solidFill>
                  <a:srgbClr val="00B050"/>
                </a:solidFill>
                <a:effectLst/>
                <a:uLnTx/>
                <a:uFillTx/>
                <a:latin typeface="Arial" panose="020B0604020202020204" pitchFamily="34" charset="0"/>
                <a:ea typeface="微软雅黑" pitchFamily="34" charset="-122"/>
                <a:cs typeface="Arial" panose="020B0604020202020204" pitchFamily="34" charset="0"/>
              </a:rPr>
              <a:t>3</a:t>
            </a:r>
            <a:r>
              <a:rPr kumimoji="0" lang="en-US" altLang="zh-CN" sz="1400" b="0" i="0" u="none" strike="noStrike" kern="1200" cap="none" spc="0" normalizeH="0" baseline="0" noProof="0" dirty="0" smtClean="0">
                <a:ln>
                  <a:noFill/>
                </a:ln>
                <a:solidFill>
                  <a:srgbClr val="00B050"/>
                </a:solidFill>
                <a:effectLst/>
                <a:uLnTx/>
                <a:uFillTx/>
                <a:latin typeface="Arial" panose="020B0604020202020204" pitchFamily="34" charset="0"/>
                <a:ea typeface="微软雅黑" pitchFamily="34" charset="-122"/>
                <a:cs typeface="Arial" panose="020B0604020202020204" pitchFamily="34" charset="0"/>
              </a:rPr>
              <a:t>Sn 4.2 K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cryo</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efficiency similar to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at 2 K, lower than </a:t>
            </a:r>
            <a:r>
              <a:rPr kumimoji="0" lang="en-US" altLang="zh-CN" sz="1400" b="0" i="0" u="none" strike="noStrike" kern="1200" cap="none" spc="0" normalizeH="0" baseline="0" noProof="0" dirty="0" smtClean="0">
                <a:ln>
                  <a:noFill/>
                </a:ln>
                <a:solidFill>
                  <a:srgbClr val="0070C0"/>
                </a:solidFill>
                <a:effectLst/>
                <a:uLnTx/>
                <a:uFillTx/>
                <a:latin typeface="Arial" panose="020B0604020202020204" pitchFamily="34" charset="0"/>
                <a:ea typeface="微软雅黑" pitchFamily="34" charset="-122"/>
                <a:cs typeface="Arial" panose="020B0604020202020204" pitchFamily="34" charset="0"/>
              </a:rPr>
              <a:t>high Q </a:t>
            </a:r>
            <a:r>
              <a:rPr kumimoji="0" lang="en-US" altLang="zh-CN" sz="1400" b="0" i="0" u="none" strike="noStrike" kern="1200" cap="none" spc="0" normalizeH="0" baseline="0" noProof="0" dirty="0" err="1" smtClean="0">
                <a:ln>
                  <a:noFill/>
                </a:ln>
                <a:solidFill>
                  <a:srgbClr val="0070C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400" b="0" i="0" u="none" strike="noStrike" kern="1200" cap="none" spc="0" normalizeH="0" baseline="0" noProof="0" dirty="0" smtClean="0">
                <a:ln>
                  <a:noFill/>
                </a:ln>
                <a:solidFill>
                  <a:srgbClr val="0070C0"/>
                </a:solidFill>
                <a:effectLst/>
                <a:uLnTx/>
                <a:uFillTx/>
                <a:latin typeface="Arial" panose="020B0604020202020204" pitchFamily="34" charset="0"/>
                <a:ea typeface="微软雅黑" pitchFamily="34" charset="-122"/>
                <a:cs typeface="Arial" panose="020B0604020202020204" pitchFamily="34" charset="0"/>
              </a:rPr>
              <a:t> at 2 K </a:t>
            </a:r>
          </a:p>
          <a:p>
            <a:pPr marL="358775" marR="0" lvl="1" indent="-358775" algn="l" defTabSz="914400" rtl="0" eaLnBrk="1" fontAlgn="auto" latinLnBrk="0" hangingPunct="1">
              <a:lnSpc>
                <a:spcPct val="100000"/>
              </a:lnSpc>
              <a:spcBef>
                <a:spcPts val="1200"/>
              </a:spcBef>
              <a:spcAft>
                <a:spcPts val="0"/>
              </a:spcAft>
              <a:buClrTx/>
              <a:buSzTx/>
              <a:buFont typeface="Arial" pitchFamily="34" charset="0"/>
              <a:buChar char="–"/>
              <a:tabLst/>
              <a:defRPr/>
            </a:pP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650 MHz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Nb</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cavity at 4.2 K Q</a:t>
            </a:r>
            <a:r>
              <a:rPr kumimoji="0" lang="en-US" altLang="zh-CN" sz="1400" b="0" i="0" u="none" strike="noStrike" kern="1200" cap="none" spc="0" normalizeH="0" baseline="-2500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0</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 2E9. If use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cryocooler</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at 4.2 K for industry application (~ 10 MV/m), Nb</a:t>
            </a:r>
            <a:r>
              <a:rPr kumimoji="0" lang="en-US" altLang="zh-CN" sz="1400" b="0" i="0" u="none" strike="noStrike" kern="1200" cap="none" spc="0" normalizeH="0" baseline="-2500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3</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Sn is the only choice. COP of </a:t>
            </a:r>
            <a:r>
              <a:rPr kumimoji="0" lang="en-US" altLang="zh-CN" sz="1400" b="0" i="0" u="none" strike="noStrike" kern="1200" cap="none" spc="0" normalizeH="0" baseline="0" noProof="0" dirty="0" err="1"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cryocooler</a:t>
            </a:r>
            <a:r>
              <a:rPr kumimoji="0" lang="en-US" altLang="zh-CN" sz="1400" b="0" i="0" u="none" strike="noStrike" kern="1200" cap="none" spc="0" normalizeH="0" baseline="0" noProof="0" dirty="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not efficient for large accelerators.</a:t>
            </a:r>
            <a:endParaRPr kumimoji="0" lang="zh-CN" altLang="en-US" sz="1800" b="0" i="0" u="none" strike="noStrike" kern="1200" cap="none" spc="0" normalizeH="0" baseline="0" noProof="0" dirty="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endParaRPr>
          </a:p>
        </p:txBody>
      </p:sp>
      <p:pic>
        <p:nvPicPr>
          <p:cNvPr id="8" name="Picture 7"/>
          <p:cNvPicPr>
            <a:picLocks noChangeAspect="1"/>
          </p:cNvPicPr>
          <p:nvPr/>
        </p:nvPicPr>
        <p:blipFill rotWithShape="1">
          <a:blip r:embed="rId3"/>
          <a:srcRect l="34985" t="75383" r="37688" b="2352"/>
          <a:stretch/>
        </p:blipFill>
        <p:spPr>
          <a:xfrm>
            <a:off x="5031496" y="1195105"/>
            <a:ext cx="2422011" cy="413136"/>
          </a:xfrm>
          <a:prstGeom prst="rect">
            <a:avLst/>
          </a:prstGeom>
        </p:spPr>
      </p:pic>
    </p:spTree>
    <p:extLst>
      <p:ext uri="{BB962C8B-B14F-4D97-AF65-F5344CB8AC3E}">
        <p14:creationId xmlns:p14="http://schemas.microsoft.com/office/powerpoint/2010/main" val="17619099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 y="274320"/>
            <a:ext cx="11443211" cy="523220"/>
          </a:xfrm>
          <a:prstGeom prst="rect">
            <a:avLst/>
          </a:prstGeom>
          <a:noFill/>
        </p:spPr>
        <p:txBody>
          <a:bodyPr wrap="square" rtlCol="0">
            <a:spAutoFit/>
          </a:bodyPr>
          <a:lstStyle/>
          <a:p>
            <a:r>
              <a:rPr lang="en-US" altLang="zh-CN" sz="2800" dirty="0" smtClean="0">
                <a:solidFill>
                  <a:srgbClr val="0070C0"/>
                </a:solidFill>
              </a:rPr>
              <a:t>High-Q, high-gradient SRF application for a green accelerator</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0" y="1190625"/>
            <a:ext cx="9202691" cy="1351848"/>
          </a:xfrm>
          <a:prstGeom prst="rect">
            <a:avLst/>
          </a:prstGeom>
          <a:ln>
            <a:solidFill>
              <a:srgbClr val="002060"/>
            </a:solidFill>
          </a:ln>
        </p:spPr>
      </p:pic>
      <p:pic>
        <p:nvPicPr>
          <p:cNvPr id="4" name="Picture 3"/>
          <p:cNvPicPr>
            <a:picLocks noChangeAspect="1"/>
          </p:cNvPicPr>
          <p:nvPr/>
        </p:nvPicPr>
        <p:blipFill>
          <a:blip r:embed="rId4"/>
          <a:stretch>
            <a:fillRect/>
          </a:stretch>
        </p:blipFill>
        <p:spPr>
          <a:xfrm>
            <a:off x="211455" y="3367317"/>
            <a:ext cx="6174105" cy="2273387"/>
          </a:xfrm>
          <a:prstGeom prst="rect">
            <a:avLst/>
          </a:prstGeom>
          <a:ln>
            <a:solidFill>
              <a:srgbClr val="002060"/>
            </a:solidFill>
          </a:ln>
        </p:spPr>
      </p:pic>
      <p:pic>
        <p:nvPicPr>
          <p:cNvPr id="6" name="Picture 5"/>
          <p:cNvPicPr>
            <a:picLocks noChangeAspect="1"/>
          </p:cNvPicPr>
          <p:nvPr/>
        </p:nvPicPr>
        <p:blipFill rotWithShape="1">
          <a:blip r:embed="rId5"/>
          <a:srcRect l="12997" r="11989"/>
          <a:stretch/>
        </p:blipFill>
        <p:spPr>
          <a:xfrm>
            <a:off x="6621780" y="3657923"/>
            <a:ext cx="5425440" cy="1285805"/>
          </a:xfrm>
          <a:prstGeom prst="rect">
            <a:avLst/>
          </a:prstGeom>
          <a:ln>
            <a:solidFill>
              <a:srgbClr val="002060"/>
            </a:solidFill>
          </a:ln>
        </p:spPr>
      </p:pic>
    </p:spTree>
    <p:extLst>
      <p:ext uri="{BB962C8B-B14F-4D97-AF65-F5344CB8AC3E}">
        <p14:creationId xmlns:p14="http://schemas.microsoft.com/office/powerpoint/2010/main" val="33735699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High-efficiency klystrons R&amp;D status for CEPC</a:t>
            </a:r>
            <a:endParaRPr lang="zh-CN" altLang="en-US" sz="2800" dirty="0">
              <a:solidFill>
                <a:srgbClr val="0070C0"/>
              </a:solidFill>
            </a:endParaRPr>
          </a:p>
        </p:txBody>
      </p:sp>
      <p:pic>
        <p:nvPicPr>
          <p:cNvPr id="4" name="Picture 3"/>
          <p:cNvPicPr>
            <a:picLocks noChangeAspect="1"/>
          </p:cNvPicPr>
          <p:nvPr/>
        </p:nvPicPr>
        <p:blipFill>
          <a:blip r:embed="rId3"/>
          <a:stretch>
            <a:fillRect/>
          </a:stretch>
        </p:blipFill>
        <p:spPr>
          <a:xfrm>
            <a:off x="815973" y="960321"/>
            <a:ext cx="10092237" cy="4546619"/>
          </a:xfrm>
          <a:prstGeom prst="rect">
            <a:avLst/>
          </a:prstGeom>
        </p:spPr>
      </p:pic>
      <p:pic>
        <p:nvPicPr>
          <p:cNvPr id="5" name="Picture 4"/>
          <p:cNvPicPr>
            <a:picLocks noChangeAspect="1"/>
          </p:cNvPicPr>
          <p:nvPr/>
        </p:nvPicPr>
        <p:blipFill>
          <a:blip r:embed="rId4"/>
          <a:stretch>
            <a:fillRect/>
          </a:stretch>
        </p:blipFill>
        <p:spPr>
          <a:xfrm>
            <a:off x="207092" y="5082394"/>
            <a:ext cx="3885883" cy="1596800"/>
          </a:xfrm>
          <a:prstGeom prst="rect">
            <a:avLst/>
          </a:prstGeom>
        </p:spPr>
      </p:pic>
      <p:pic>
        <p:nvPicPr>
          <p:cNvPr id="6" name="Picture 5"/>
          <p:cNvPicPr>
            <a:picLocks noChangeAspect="1"/>
          </p:cNvPicPr>
          <p:nvPr/>
        </p:nvPicPr>
        <p:blipFill rotWithShape="1">
          <a:blip r:embed="rId5"/>
          <a:srcRect l="2820" t="3213"/>
          <a:stretch/>
        </p:blipFill>
        <p:spPr>
          <a:xfrm>
            <a:off x="4399280" y="5241262"/>
            <a:ext cx="3032760" cy="1616738"/>
          </a:xfrm>
          <a:prstGeom prst="rect">
            <a:avLst/>
          </a:prstGeom>
        </p:spPr>
      </p:pic>
      <p:pic>
        <p:nvPicPr>
          <p:cNvPr id="7" name="Picture 6"/>
          <p:cNvPicPr>
            <a:picLocks noChangeAspect="1"/>
          </p:cNvPicPr>
          <p:nvPr/>
        </p:nvPicPr>
        <p:blipFill rotWithShape="1">
          <a:blip r:embed="rId6"/>
          <a:srcRect l="5487" t="2128" r="2076"/>
          <a:stretch/>
        </p:blipFill>
        <p:spPr>
          <a:xfrm>
            <a:off x="10866120" y="2026676"/>
            <a:ext cx="1163424" cy="2487573"/>
          </a:xfrm>
          <a:prstGeom prst="rect">
            <a:avLst/>
          </a:prstGeom>
        </p:spPr>
      </p:pic>
      <p:pic>
        <p:nvPicPr>
          <p:cNvPr id="8" name="Picture 7"/>
          <p:cNvPicPr>
            <a:picLocks noChangeAspect="1"/>
          </p:cNvPicPr>
          <p:nvPr/>
        </p:nvPicPr>
        <p:blipFill>
          <a:blip r:embed="rId7"/>
          <a:stretch>
            <a:fillRect/>
          </a:stretch>
        </p:blipFill>
        <p:spPr>
          <a:xfrm>
            <a:off x="9869065" y="4635016"/>
            <a:ext cx="2160479" cy="1727517"/>
          </a:xfrm>
          <a:prstGeom prst="rect">
            <a:avLst/>
          </a:prstGeom>
        </p:spPr>
      </p:pic>
      <p:pic>
        <p:nvPicPr>
          <p:cNvPr id="3" name="Picture 2"/>
          <p:cNvPicPr>
            <a:picLocks noChangeAspect="1"/>
          </p:cNvPicPr>
          <p:nvPr/>
        </p:nvPicPr>
        <p:blipFill>
          <a:blip r:embed="rId8"/>
          <a:stretch>
            <a:fillRect/>
          </a:stretch>
        </p:blipFill>
        <p:spPr>
          <a:xfrm>
            <a:off x="9735185" y="376767"/>
            <a:ext cx="2152015" cy="498081"/>
          </a:xfrm>
          <a:prstGeom prst="rect">
            <a:avLst/>
          </a:prstGeom>
        </p:spPr>
      </p:pic>
    </p:spTree>
    <p:extLst>
      <p:ext uri="{BB962C8B-B14F-4D97-AF65-F5344CB8AC3E}">
        <p14:creationId xmlns:p14="http://schemas.microsoft.com/office/powerpoint/2010/main" val="26390181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t="11719"/>
          <a:stretch/>
        </p:blipFill>
        <p:spPr>
          <a:xfrm>
            <a:off x="342900" y="1254760"/>
            <a:ext cx="10724322" cy="5365900"/>
          </a:xfrm>
          <a:prstGeom prst="rect">
            <a:avLst/>
          </a:prstGeom>
        </p:spPr>
      </p:pic>
      <p:sp>
        <p:nvSpPr>
          <p:cNvPr id="4" name="TextBox 3"/>
          <p:cNvSpPr txBox="1"/>
          <p:nvPr/>
        </p:nvSpPr>
        <p:spPr>
          <a:xfrm>
            <a:off x="210820" y="223520"/>
            <a:ext cx="11925300" cy="523220"/>
          </a:xfrm>
          <a:prstGeom prst="rect">
            <a:avLst/>
          </a:prstGeom>
          <a:noFill/>
        </p:spPr>
        <p:txBody>
          <a:bodyPr wrap="square" rtlCol="0">
            <a:spAutoFit/>
          </a:bodyPr>
          <a:lstStyle/>
          <a:p>
            <a:r>
              <a:rPr lang="en-US" altLang="zh-CN" sz="2800" dirty="0" smtClean="0">
                <a:solidFill>
                  <a:srgbClr val="0070C0"/>
                </a:solidFill>
              </a:rPr>
              <a:t>Increasing efficiency by decelerating the used beams at collector</a:t>
            </a:r>
            <a:endParaRPr lang="zh-CN" altLang="en-US" sz="2800" dirty="0">
              <a:solidFill>
                <a:srgbClr val="0070C0"/>
              </a:solidFill>
            </a:endParaRPr>
          </a:p>
        </p:txBody>
      </p:sp>
    </p:spTree>
    <p:extLst>
      <p:ext uri="{BB962C8B-B14F-4D97-AF65-F5344CB8AC3E}">
        <p14:creationId xmlns:p14="http://schemas.microsoft.com/office/powerpoint/2010/main" val="16571577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940654" cy="523220"/>
          </a:xfrm>
          <a:prstGeom prst="rect">
            <a:avLst/>
          </a:prstGeom>
          <a:noFill/>
        </p:spPr>
        <p:txBody>
          <a:bodyPr wrap="square" rtlCol="0">
            <a:spAutoFit/>
          </a:bodyPr>
          <a:lstStyle/>
          <a:p>
            <a:r>
              <a:rPr lang="en-US" altLang="zh-CN" sz="2800" dirty="0" smtClean="0">
                <a:solidFill>
                  <a:srgbClr val="0070C0"/>
                </a:solidFill>
              </a:rPr>
              <a:t>Permanent Magnet R&amp;D at IHEP</a:t>
            </a:r>
            <a:endParaRPr lang="zh-CN" altLang="en-US" sz="2800" dirty="0">
              <a:solidFill>
                <a:srgbClr val="0070C0"/>
              </a:solidFill>
            </a:endParaRPr>
          </a:p>
        </p:txBody>
      </p:sp>
      <p:pic>
        <p:nvPicPr>
          <p:cNvPr id="3" name="Picture 2"/>
          <p:cNvPicPr>
            <a:picLocks noChangeAspect="1"/>
          </p:cNvPicPr>
          <p:nvPr/>
        </p:nvPicPr>
        <p:blipFill rotWithShape="1">
          <a:blip r:embed="rId3"/>
          <a:srcRect t="22754"/>
          <a:stretch/>
        </p:blipFill>
        <p:spPr>
          <a:xfrm>
            <a:off x="792480" y="1196340"/>
            <a:ext cx="10749266" cy="2933700"/>
          </a:xfrm>
          <a:prstGeom prst="rect">
            <a:avLst/>
          </a:prstGeom>
        </p:spPr>
      </p:pic>
      <p:pic>
        <p:nvPicPr>
          <p:cNvPr id="4" name="Picture 3"/>
          <p:cNvPicPr>
            <a:picLocks noChangeAspect="1"/>
          </p:cNvPicPr>
          <p:nvPr/>
        </p:nvPicPr>
        <p:blipFill>
          <a:blip r:embed="rId4"/>
          <a:stretch>
            <a:fillRect/>
          </a:stretch>
        </p:blipFill>
        <p:spPr>
          <a:xfrm>
            <a:off x="454977" y="4462464"/>
            <a:ext cx="4294823" cy="1945831"/>
          </a:xfrm>
          <a:prstGeom prst="rect">
            <a:avLst/>
          </a:prstGeom>
          <a:ln>
            <a:solidFill>
              <a:srgbClr val="002060"/>
            </a:solidFill>
          </a:ln>
        </p:spPr>
      </p:pic>
      <p:pic>
        <p:nvPicPr>
          <p:cNvPr id="5" name="Picture 4"/>
          <p:cNvPicPr>
            <a:picLocks noChangeAspect="1"/>
          </p:cNvPicPr>
          <p:nvPr/>
        </p:nvPicPr>
        <p:blipFill>
          <a:blip r:embed="rId5"/>
          <a:stretch>
            <a:fillRect/>
          </a:stretch>
        </p:blipFill>
        <p:spPr>
          <a:xfrm>
            <a:off x="4861560" y="4480560"/>
            <a:ext cx="7212330" cy="1968041"/>
          </a:xfrm>
          <a:prstGeom prst="rect">
            <a:avLst/>
          </a:prstGeom>
          <a:ln>
            <a:solidFill>
              <a:srgbClr val="002060"/>
            </a:solidFill>
          </a:ln>
        </p:spPr>
      </p:pic>
      <p:sp>
        <p:nvSpPr>
          <p:cNvPr id="6" name="TextBox 5"/>
          <p:cNvSpPr txBox="1"/>
          <p:nvPr/>
        </p:nvSpPr>
        <p:spPr>
          <a:xfrm>
            <a:off x="10109200" y="447040"/>
            <a:ext cx="1656080" cy="400110"/>
          </a:xfrm>
          <a:prstGeom prst="rect">
            <a:avLst/>
          </a:prstGeom>
          <a:noFill/>
        </p:spPr>
        <p:txBody>
          <a:bodyPr wrap="square" rtlCol="0">
            <a:spAutoFit/>
          </a:bodyPr>
          <a:lstStyle/>
          <a:p>
            <a:r>
              <a:rPr lang="en-US" altLang="zh-CN" sz="2000" dirty="0" smtClean="0"/>
              <a:t>Mei Yang</a:t>
            </a:r>
            <a:endParaRPr lang="zh-CN" altLang="en-US" sz="2000" dirty="0"/>
          </a:p>
        </p:txBody>
      </p:sp>
    </p:spTree>
    <p:extLst>
      <p:ext uri="{BB962C8B-B14F-4D97-AF65-F5344CB8AC3E}">
        <p14:creationId xmlns:p14="http://schemas.microsoft.com/office/powerpoint/2010/main" val="1812588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 y="182880"/>
            <a:ext cx="12184380" cy="523220"/>
          </a:xfrm>
          <a:prstGeom prst="rect">
            <a:avLst/>
          </a:prstGeom>
          <a:noFill/>
        </p:spPr>
        <p:txBody>
          <a:bodyPr wrap="square" rtlCol="0">
            <a:spAutoFit/>
          </a:bodyPr>
          <a:lstStyle/>
          <a:p>
            <a:r>
              <a:rPr lang="en-US" altLang="zh-CN" sz="2800" dirty="0">
                <a:solidFill>
                  <a:srgbClr val="0070C0"/>
                </a:solidFill>
              </a:rPr>
              <a:t>P</a:t>
            </a:r>
            <a:r>
              <a:rPr lang="en-US" altLang="zh-CN" sz="2800" dirty="0" smtClean="0">
                <a:solidFill>
                  <a:srgbClr val="0070C0"/>
                </a:solidFill>
              </a:rPr>
              <a:t>lasma acceleration technology to improve the efficiency</a:t>
            </a:r>
            <a:endParaRPr lang="zh-CN" altLang="en-US" sz="2800" dirty="0">
              <a:solidFill>
                <a:srgbClr val="0070C0"/>
              </a:solidFill>
            </a:endParaRPr>
          </a:p>
        </p:txBody>
      </p:sp>
      <p:pic>
        <p:nvPicPr>
          <p:cNvPr id="4" name="Picture 3"/>
          <p:cNvPicPr>
            <a:picLocks noChangeAspect="1"/>
          </p:cNvPicPr>
          <p:nvPr/>
        </p:nvPicPr>
        <p:blipFill>
          <a:blip r:embed="rId3"/>
          <a:stretch>
            <a:fillRect/>
          </a:stretch>
        </p:blipFill>
        <p:spPr>
          <a:xfrm>
            <a:off x="6612729" y="4053840"/>
            <a:ext cx="5434492" cy="2399590"/>
          </a:xfrm>
          <a:prstGeom prst="rect">
            <a:avLst/>
          </a:prstGeom>
        </p:spPr>
      </p:pic>
      <p:pic>
        <p:nvPicPr>
          <p:cNvPr id="5" name="Picture 4"/>
          <p:cNvPicPr>
            <a:picLocks noChangeAspect="1"/>
          </p:cNvPicPr>
          <p:nvPr/>
        </p:nvPicPr>
        <p:blipFill>
          <a:blip r:embed="rId4"/>
          <a:stretch>
            <a:fillRect/>
          </a:stretch>
        </p:blipFill>
        <p:spPr>
          <a:xfrm>
            <a:off x="0" y="1882140"/>
            <a:ext cx="6488081" cy="3909060"/>
          </a:xfrm>
          <a:prstGeom prst="rect">
            <a:avLst/>
          </a:prstGeom>
        </p:spPr>
      </p:pic>
      <p:pic>
        <p:nvPicPr>
          <p:cNvPr id="6" name="Picture 5"/>
          <p:cNvPicPr>
            <a:picLocks noChangeAspect="1"/>
          </p:cNvPicPr>
          <p:nvPr/>
        </p:nvPicPr>
        <p:blipFill>
          <a:blip r:embed="rId5"/>
          <a:stretch>
            <a:fillRect/>
          </a:stretch>
        </p:blipFill>
        <p:spPr>
          <a:xfrm>
            <a:off x="6589998" y="1472999"/>
            <a:ext cx="5457223" cy="2281264"/>
          </a:xfrm>
          <a:prstGeom prst="rect">
            <a:avLst/>
          </a:prstGeom>
        </p:spPr>
      </p:pic>
      <p:sp>
        <p:nvSpPr>
          <p:cNvPr id="7" name="TextBox 6"/>
          <p:cNvSpPr txBox="1"/>
          <p:nvPr/>
        </p:nvSpPr>
        <p:spPr>
          <a:xfrm>
            <a:off x="10264141" y="898997"/>
            <a:ext cx="1656080" cy="400110"/>
          </a:xfrm>
          <a:prstGeom prst="rect">
            <a:avLst/>
          </a:prstGeom>
          <a:solidFill>
            <a:schemeClr val="bg1"/>
          </a:solidFill>
        </p:spPr>
        <p:txBody>
          <a:bodyPr wrap="square" rtlCol="0">
            <a:spAutoFit/>
          </a:bodyPr>
          <a:lstStyle/>
          <a:p>
            <a:r>
              <a:rPr lang="en-US" altLang="zh-CN" sz="2000" dirty="0" err="1" smtClean="0"/>
              <a:t>Dazhang</a:t>
            </a:r>
            <a:r>
              <a:rPr lang="en-US" altLang="zh-CN" sz="2000" dirty="0" smtClean="0"/>
              <a:t> Li</a:t>
            </a:r>
            <a:endParaRPr lang="zh-CN" altLang="en-US" sz="2000" dirty="0"/>
          </a:p>
        </p:txBody>
      </p:sp>
    </p:spTree>
    <p:extLst>
      <p:ext uri="{BB962C8B-B14F-4D97-AF65-F5344CB8AC3E}">
        <p14:creationId xmlns:p14="http://schemas.microsoft.com/office/powerpoint/2010/main" val="16868409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8"/>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9749909" y="3560056"/>
            <a:ext cx="2220857" cy="3006939"/>
          </a:xfrm>
          <a:prstGeom prst="rect">
            <a:avLst/>
          </a:prstGeom>
        </p:spPr>
      </p:pic>
      <p:sp>
        <p:nvSpPr>
          <p:cNvPr id="4" name="Title 1"/>
          <p:cNvSpPr>
            <a:spLocks noGrp="1"/>
          </p:cNvSpPr>
          <p:nvPr>
            <p:ph type="title"/>
          </p:nvPr>
        </p:nvSpPr>
        <p:spPr>
          <a:xfrm>
            <a:off x="310095" y="182959"/>
            <a:ext cx="10332505" cy="643993"/>
          </a:xfrm>
        </p:spPr>
        <p:txBody>
          <a:bodyPr>
            <a:noAutofit/>
          </a:bodyPr>
          <a:lstStyle/>
          <a:p>
            <a:pPr algn="l"/>
            <a:r>
              <a:rPr lang="en-US" altLang="zh-CN" sz="2800" b="0" dirty="0" smtClean="0">
                <a:solidFill>
                  <a:srgbClr val="0070C0"/>
                </a:solidFill>
                <a:latin typeface="+mn-lt"/>
                <a:ea typeface="+mn-ea"/>
                <a:cs typeface="+mn-cs"/>
              </a:rPr>
              <a:t>HEPS </a:t>
            </a:r>
            <a:r>
              <a:rPr lang="en-US" altLang="zh-CN" sz="2800" b="0" dirty="0">
                <a:solidFill>
                  <a:srgbClr val="0070C0"/>
                </a:solidFill>
                <a:latin typeface="+mn-lt"/>
                <a:ea typeface="+mn-ea"/>
                <a:cs typeface="+mn-cs"/>
              </a:rPr>
              <a:t>Green Energy </a:t>
            </a:r>
            <a:r>
              <a:rPr lang="en-US" altLang="zh-CN" sz="2800" b="0" dirty="0" smtClean="0">
                <a:solidFill>
                  <a:srgbClr val="0070C0"/>
                </a:solidFill>
                <a:latin typeface="+mn-lt"/>
                <a:ea typeface="+mn-ea"/>
                <a:cs typeface="+mn-cs"/>
              </a:rPr>
              <a:t>Applications</a:t>
            </a:r>
            <a:endParaRPr lang="zh-CN" altLang="en-US" sz="2800" b="0" dirty="0">
              <a:solidFill>
                <a:srgbClr val="0070C0"/>
              </a:solidFill>
              <a:latin typeface="+mn-lt"/>
              <a:ea typeface="+mn-ea"/>
              <a:cs typeface="+mn-cs"/>
            </a:endParaRPr>
          </a:p>
        </p:txBody>
      </p:sp>
      <p:sp>
        <p:nvSpPr>
          <p:cNvPr id="5" name="内容占位符 2"/>
          <p:cNvSpPr txBox="1">
            <a:spLocks/>
          </p:cNvSpPr>
          <p:nvPr/>
        </p:nvSpPr>
        <p:spPr>
          <a:xfrm>
            <a:off x="167531" y="1253250"/>
            <a:ext cx="7300069" cy="5285358"/>
          </a:xfrm>
          <a:prstGeom prst="rect">
            <a:avLst/>
          </a:prstGeom>
        </p:spPr>
        <p:txBody>
          <a:bodyPr vert="horz" wrap="square" lIns="90170" tIns="46990" rIns="90170" bIns="46990" rtlCol="0">
            <a:normAutofit/>
          </a:bodyPr>
          <a:lstStyle>
            <a:lvl1pPr marL="288000" indent="-288000" algn="l" defTabSz="914400" rtl="0" eaLnBrk="1" fontAlgn="auto" latinLnBrk="0" hangingPunct="1">
              <a:lnSpc>
                <a:spcPct val="100000"/>
              </a:lnSpc>
              <a:spcBef>
                <a:spcPts val="600"/>
              </a:spcBef>
              <a:spcAft>
                <a:spcPts val="0"/>
              </a:spcAft>
              <a:buSzPct val="70000"/>
              <a:buFont typeface="Wingdings" panose="05000000000000000000" pitchFamily="2" charset="2"/>
              <a:buChar char="l"/>
              <a:defRPr lang="zh-CN" altLang="en-US" sz="2400" b="1" u="none" strike="noStrike" kern="0" cap="none" spc="0" normalizeH="0" baseline="0">
                <a:solidFill>
                  <a:srgbClr val="005DA2"/>
                </a:solidFill>
                <a:uFillTx/>
                <a:latin typeface="Times New Roman" panose="02020603050405020304" pitchFamily="18" charset="0"/>
                <a:ea typeface="微软雅黑" panose="020B0503020204020204" pitchFamily="34" charset="-122"/>
                <a:cs typeface="+mn-cs"/>
              </a:defRPr>
            </a:lvl1pPr>
            <a:lvl2pPr marL="720000" indent="-288000" algn="l" defTabSz="914400" rtl="0" eaLnBrk="1" fontAlgn="auto" latinLnBrk="0" hangingPunct="1">
              <a:lnSpc>
                <a:spcPct val="100000"/>
              </a:lnSpc>
              <a:spcBef>
                <a:spcPts val="600"/>
              </a:spcBef>
              <a:spcAft>
                <a:spcPts val="0"/>
              </a:spcAft>
              <a:buFont typeface="Arial" panose="020B0604020202020204" pitchFamily="34" charset="0"/>
              <a:buChar char="•"/>
              <a:tabLst>
                <a:tab pos="1609725" algn="l"/>
              </a:tabLst>
              <a:defRPr lang="zh-CN" altLang="en-US" sz="2000" u="none" strike="noStrike" kern="0" cap="none" spc="0" normalizeH="0" baseline="0">
                <a:solidFill>
                  <a:schemeClr val="tx1"/>
                </a:solidFill>
                <a:uFillTx/>
                <a:latin typeface="Times New Roman" panose="02020603050405020304" pitchFamily="18"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ct val="20000"/>
              </a:spcBef>
              <a:spcAft>
                <a:spcPts val="600"/>
              </a:spcAft>
              <a:buFont typeface="Wingdings" panose="05000000000000000000" pitchFamily="2" charset="2"/>
              <a:buChar char="p"/>
            </a:pPr>
            <a:r>
              <a:rPr lang="en-US" altLang="zh-CN" sz="2000" b="0" dirty="0" smtClean="0">
                <a:latin typeface="+mn-lt"/>
                <a:ea typeface="+mn-ea"/>
              </a:rPr>
              <a:t>Photovoltaic (PV) power generation systems are installed on the roofs of HEPS building complex</a:t>
            </a:r>
          </a:p>
          <a:p>
            <a:pPr>
              <a:lnSpc>
                <a:spcPct val="120000"/>
              </a:lnSpc>
              <a:spcBef>
                <a:spcPct val="20000"/>
              </a:spcBef>
              <a:spcAft>
                <a:spcPts val="600"/>
              </a:spcAft>
              <a:buFont typeface="Wingdings" panose="05000000000000000000" pitchFamily="2" charset="2"/>
              <a:buChar char="p"/>
            </a:pPr>
            <a:r>
              <a:rPr lang="en-US" altLang="zh-CN" sz="2000" b="0" dirty="0" smtClean="0">
                <a:latin typeface="+mn-lt"/>
                <a:ea typeface="+mn-ea"/>
              </a:rPr>
              <a:t>Adopting 465Wp/550Wp monocrystalline silicon photovoltaic modules, the first phase has a total installed capacity of </a:t>
            </a:r>
            <a:r>
              <a:rPr lang="en-US" altLang="zh-CN" sz="2000" b="0" dirty="0" smtClean="0">
                <a:solidFill>
                  <a:srgbClr val="FF0000"/>
                </a:solidFill>
                <a:latin typeface="+mn-lt"/>
                <a:ea typeface="+mn-ea"/>
              </a:rPr>
              <a:t>9,950.92 </a:t>
            </a:r>
            <a:r>
              <a:rPr lang="en-US" altLang="zh-CN" sz="2000" b="0" dirty="0" err="1" smtClean="0">
                <a:solidFill>
                  <a:srgbClr val="FF0000"/>
                </a:solidFill>
                <a:latin typeface="+mn-lt"/>
                <a:ea typeface="+mn-ea"/>
              </a:rPr>
              <a:t>kWp</a:t>
            </a:r>
            <a:r>
              <a:rPr lang="en-US" altLang="zh-CN" sz="2000" b="0" dirty="0" smtClean="0">
                <a:latin typeface="+mn-lt"/>
                <a:ea typeface="+mn-ea"/>
              </a:rPr>
              <a:t>. The average annual power generation is expected to be </a:t>
            </a:r>
            <a:r>
              <a:rPr lang="en-US" altLang="zh-CN" sz="2000" b="0" dirty="0" smtClean="0">
                <a:solidFill>
                  <a:srgbClr val="FF0000"/>
                </a:solidFill>
                <a:latin typeface="+mn-lt"/>
                <a:ea typeface="+mn-ea"/>
              </a:rPr>
              <a:t>10.31 million kWh</a:t>
            </a:r>
            <a:r>
              <a:rPr lang="en-US" altLang="zh-CN" sz="2000" b="0" dirty="0" smtClean="0">
                <a:latin typeface="+mn-lt"/>
                <a:ea typeface="+mn-ea"/>
              </a:rPr>
              <a:t>, and the equivalent average annual utilization hours will be 10,035.85h.</a:t>
            </a:r>
          </a:p>
          <a:p>
            <a:pPr>
              <a:lnSpc>
                <a:spcPct val="120000"/>
              </a:lnSpc>
              <a:spcBef>
                <a:spcPct val="20000"/>
              </a:spcBef>
              <a:spcAft>
                <a:spcPts val="600"/>
              </a:spcAft>
              <a:buFont typeface="Wingdings" panose="05000000000000000000" pitchFamily="2" charset="2"/>
              <a:buChar char="p"/>
            </a:pPr>
            <a:r>
              <a:rPr lang="en-US" altLang="zh-CN" sz="2000" b="0" dirty="0" smtClean="0">
                <a:latin typeface="+mn-lt"/>
                <a:ea typeface="+mn-ea"/>
              </a:rPr>
              <a:t>Phase I was connected to the grid on </a:t>
            </a:r>
            <a:r>
              <a:rPr lang="en-US" altLang="zh-CN" sz="2000" b="0" dirty="0" smtClean="0">
                <a:solidFill>
                  <a:srgbClr val="0000FF"/>
                </a:solidFill>
                <a:latin typeface="+mn-lt"/>
                <a:ea typeface="+mn-ea"/>
              </a:rPr>
              <a:t>2023.10.30</a:t>
            </a:r>
            <a:r>
              <a:rPr lang="en-US" altLang="zh-CN" sz="2000" b="0" dirty="0" smtClean="0">
                <a:latin typeface="+mn-lt"/>
                <a:ea typeface="+mn-ea"/>
              </a:rPr>
              <a:t>.</a:t>
            </a:r>
          </a:p>
          <a:p>
            <a:pPr>
              <a:lnSpc>
                <a:spcPct val="120000"/>
              </a:lnSpc>
              <a:spcBef>
                <a:spcPct val="20000"/>
              </a:spcBef>
              <a:spcAft>
                <a:spcPts val="600"/>
              </a:spcAft>
              <a:buFont typeface="Wingdings" panose="05000000000000000000" pitchFamily="2" charset="2"/>
              <a:buChar char="p"/>
            </a:pPr>
            <a:r>
              <a:rPr lang="en-US" altLang="zh-CN" sz="2000" b="0" dirty="0" smtClean="0">
                <a:latin typeface="+mn-lt"/>
                <a:ea typeface="+mn-ea"/>
              </a:rPr>
              <a:t>The second phase is planned to lay PV modules on the ground inside the storage ring with an installed capacity of </a:t>
            </a:r>
            <a:r>
              <a:rPr lang="en-US" altLang="zh-CN" sz="2000" b="0" dirty="0" smtClean="0">
                <a:solidFill>
                  <a:srgbClr val="FF0000"/>
                </a:solidFill>
                <a:latin typeface="+mn-lt"/>
                <a:ea typeface="+mn-ea"/>
              </a:rPr>
              <a:t>7314.45kWp</a:t>
            </a:r>
            <a:endParaRPr lang="en-US" sz="2000" b="0" dirty="0">
              <a:latin typeface="+mn-lt"/>
              <a:ea typeface="+mn-ea"/>
            </a:endParaRPr>
          </a:p>
        </p:txBody>
      </p:sp>
      <p:pic>
        <p:nvPicPr>
          <p:cNvPr id="6"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35444" y="1058662"/>
            <a:ext cx="4335322" cy="2439609"/>
          </a:xfrm>
          <a:prstGeom prst="rect">
            <a:avLst/>
          </a:prstGeom>
        </p:spPr>
      </p:pic>
      <p:pic>
        <p:nvPicPr>
          <p:cNvPr id="7" name="图片 7"/>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7635444" y="3560056"/>
            <a:ext cx="2091217" cy="3022827"/>
          </a:xfrm>
          <a:prstGeom prst="rect">
            <a:avLst/>
          </a:prstGeom>
        </p:spPr>
      </p:pic>
      <p:sp>
        <p:nvSpPr>
          <p:cNvPr id="8" name="TextBox 7"/>
          <p:cNvSpPr txBox="1"/>
          <p:nvPr/>
        </p:nvSpPr>
        <p:spPr>
          <a:xfrm>
            <a:off x="10098336" y="488627"/>
            <a:ext cx="1915863" cy="400110"/>
          </a:xfrm>
          <a:prstGeom prst="rect">
            <a:avLst/>
          </a:prstGeom>
          <a:solidFill>
            <a:schemeClr val="bg1"/>
          </a:solidFill>
        </p:spPr>
        <p:txBody>
          <a:bodyPr wrap="square" rtlCol="0">
            <a:spAutoFit/>
          </a:bodyPr>
          <a:lstStyle/>
          <a:p>
            <a:r>
              <a:rPr lang="en-US" altLang="zh-CN" sz="2000" dirty="0" err="1" smtClean="0"/>
              <a:t>Jinshu</a:t>
            </a:r>
            <a:r>
              <a:rPr lang="en-US" altLang="zh-CN" sz="2000" dirty="0" smtClean="0"/>
              <a:t> Huang</a:t>
            </a:r>
            <a:endParaRPr lang="zh-CN" altLang="en-US" sz="2000" dirty="0"/>
          </a:p>
        </p:txBody>
      </p:sp>
    </p:spTree>
    <p:extLst>
      <p:ext uri="{BB962C8B-B14F-4D97-AF65-F5344CB8AC3E}">
        <p14:creationId xmlns:p14="http://schemas.microsoft.com/office/powerpoint/2010/main" val="18371817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282710" y="180502"/>
            <a:ext cx="9572490" cy="523220"/>
          </a:xfrm>
          <a:prstGeom prst="rect">
            <a:avLst/>
          </a:prstGeom>
          <a:noFill/>
        </p:spPr>
        <p:txBody>
          <a:bodyPr wrap="square" rtlCol="0">
            <a:spAutoFit/>
          </a:bodyPr>
          <a:lstStyle/>
          <a:p>
            <a:r>
              <a:rPr lang="en-US" altLang="zh-CN" sz="2800" dirty="0">
                <a:solidFill>
                  <a:srgbClr val="0070C0"/>
                </a:solidFill>
              </a:rPr>
              <a:t>Energy Recover and Reuse Technology </a:t>
            </a:r>
            <a:r>
              <a:rPr lang="en-US" altLang="zh-CN" sz="2800" dirty="0" smtClean="0">
                <a:solidFill>
                  <a:srgbClr val="0070C0"/>
                </a:solidFill>
              </a:rPr>
              <a:t>Studies</a:t>
            </a:r>
            <a:endParaRPr lang="zh-CN" altLang="en-US" sz="2800" dirty="0">
              <a:solidFill>
                <a:srgbClr val="0070C0"/>
              </a:solidFill>
            </a:endParaRPr>
          </a:p>
        </p:txBody>
      </p:sp>
      <p:sp>
        <p:nvSpPr>
          <p:cNvPr id="3" name="文本框 1">
            <a:extLst>
              <a:ext uri="{FF2B5EF4-FFF2-40B4-BE49-F238E27FC236}">
                <a16:creationId xmlns:a16="http://schemas.microsoft.com/office/drawing/2014/main" xmlns="" id="{5F4D6EE5-D363-4507-ADC7-7BB75E71CBD4}"/>
              </a:ext>
            </a:extLst>
          </p:cNvPr>
          <p:cNvSpPr txBox="1"/>
          <p:nvPr/>
        </p:nvSpPr>
        <p:spPr>
          <a:xfrm>
            <a:off x="144779" y="1033274"/>
            <a:ext cx="11902441" cy="707886"/>
          </a:xfrm>
          <a:prstGeom prst="rect">
            <a:avLst/>
          </a:prstGeom>
          <a:noFill/>
        </p:spPr>
        <p:txBody>
          <a:bodyPr wrap="square" rtlCol="0">
            <a:spAutoFit/>
          </a:bodyPr>
          <a:lstStyle/>
          <a:p>
            <a:pPr marL="285750" indent="-285750">
              <a:buFont typeface="Arial" panose="020B0604020202020204" pitchFamily="34" charset="0"/>
              <a:buChar char="•"/>
            </a:pPr>
            <a:r>
              <a:rPr lang="en-US" altLang="zh-CN" sz="2000" kern="0" dirty="0">
                <a:solidFill>
                  <a:srgbClr val="005DA2"/>
                </a:solidFill>
              </a:rPr>
              <a:t>As the rapid development of photovoltaic and heat storage technology, absorption heat </a:t>
            </a:r>
            <a:r>
              <a:rPr lang="en-US" altLang="zh-CN" sz="2000" kern="0" dirty="0" smtClean="0">
                <a:solidFill>
                  <a:srgbClr val="005DA2"/>
                </a:solidFill>
              </a:rPr>
              <a:t>pumps (AHP) </a:t>
            </a:r>
            <a:r>
              <a:rPr lang="en-US" altLang="zh-CN" sz="2000" kern="0" dirty="0">
                <a:solidFill>
                  <a:srgbClr val="005DA2"/>
                </a:solidFill>
              </a:rPr>
              <a:t>can be served the new possible scheme to recover the waste heat.</a:t>
            </a:r>
            <a:endParaRPr lang="zh-CN" altLang="en-US" sz="2000" kern="0" dirty="0">
              <a:solidFill>
                <a:srgbClr val="005DA2"/>
              </a:solidFill>
            </a:endParaRPr>
          </a:p>
        </p:txBody>
      </p:sp>
      <p:pic>
        <p:nvPicPr>
          <p:cNvPr id="4" name="图片 8">
            <a:extLst>
              <a:ext uri="{FF2B5EF4-FFF2-40B4-BE49-F238E27FC236}">
                <a16:creationId xmlns:a16="http://schemas.microsoft.com/office/drawing/2014/main" xmlns="" id="{985E8AE3-AC2D-4BDC-BCA0-CFEDDF968C0C}"/>
              </a:ext>
            </a:extLst>
          </p:cNvPr>
          <p:cNvPicPr>
            <a:picLocks noChangeAspect="1"/>
          </p:cNvPicPr>
          <p:nvPr/>
        </p:nvPicPr>
        <p:blipFill>
          <a:blip r:embed="rId3"/>
          <a:stretch>
            <a:fillRect/>
          </a:stretch>
        </p:blipFill>
        <p:spPr>
          <a:xfrm>
            <a:off x="391640" y="1387217"/>
            <a:ext cx="11408720" cy="5470783"/>
          </a:xfrm>
          <a:prstGeom prst="rect">
            <a:avLst/>
          </a:prstGeom>
        </p:spPr>
      </p:pic>
      <p:sp>
        <p:nvSpPr>
          <p:cNvPr id="5" name="TextBox 4"/>
          <p:cNvSpPr txBox="1"/>
          <p:nvPr/>
        </p:nvSpPr>
        <p:spPr>
          <a:xfrm>
            <a:off x="10682537" y="442112"/>
            <a:ext cx="1285944" cy="400110"/>
          </a:xfrm>
          <a:prstGeom prst="rect">
            <a:avLst/>
          </a:prstGeom>
          <a:solidFill>
            <a:schemeClr val="bg1"/>
          </a:solidFill>
        </p:spPr>
        <p:txBody>
          <a:bodyPr wrap="square" rtlCol="0">
            <a:spAutoFit/>
          </a:bodyPr>
          <a:lstStyle/>
          <a:p>
            <a:r>
              <a:rPr lang="en-US" altLang="zh-CN" sz="2000" dirty="0" err="1" smtClean="0"/>
              <a:t>Rui</a:t>
            </a:r>
            <a:r>
              <a:rPr lang="en-US" altLang="zh-CN" sz="2000" dirty="0" smtClean="0"/>
              <a:t> Ge</a:t>
            </a:r>
            <a:endParaRPr lang="zh-CN" altLang="en-US" sz="2000" dirty="0"/>
          </a:p>
        </p:txBody>
      </p:sp>
    </p:spTree>
    <p:extLst>
      <p:ext uri="{BB962C8B-B14F-4D97-AF65-F5344CB8AC3E}">
        <p14:creationId xmlns:p14="http://schemas.microsoft.com/office/powerpoint/2010/main" val="3444727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9374044" cy="523220"/>
          </a:xfrm>
          <a:prstGeom prst="rect">
            <a:avLst/>
          </a:prstGeom>
          <a:noFill/>
        </p:spPr>
        <p:txBody>
          <a:bodyPr wrap="square" rtlCol="0">
            <a:spAutoFit/>
          </a:bodyPr>
          <a:lstStyle/>
          <a:p>
            <a:r>
              <a:rPr lang="en-US" altLang="zh-CN" sz="2800" dirty="0" smtClean="0">
                <a:solidFill>
                  <a:srgbClr val="0070C0"/>
                </a:solidFill>
              </a:rPr>
              <a:t>IAS-HEP 2024 Mini-Workshop: Accelerator</a:t>
            </a:r>
            <a:endParaRPr lang="zh-CN" altLang="en-US" sz="2800" dirty="0">
              <a:solidFill>
                <a:srgbClr val="0070C0"/>
              </a:solidFill>
            </a:endParaRPr>
          </a:p>
        </p:txBody>
      </p:sp>
      <p:sp>
        <p:nvSpPr>
          <p:cNvPr id="3" name="TextBox 2"/>
          <p:cNvSpPr txBox="1"/>
          <p:nvPr/>
        </p:nvSpPr>
        <p:spPr>
          <a:xfrm>
            <a:off x="389199" y="1472412"/>
            <a:ext cx="3918166" cy="2862322"/>
          </a:xfrm>
          <a:prstGeom prst="rect">
            <a:avLst/>
          </a:prstGeom>
          <a:noFill/>
        </p:spPr>
        <p:txBody>
          <a:bodyPr wrap="square" rtlCol="0">
            <a:spAutoFit/>
          </a:bodyPr>
          <a:lstStyle/>
          <a:p>
            <a:pPr marL="342900" indent="-342900">
              <a:buFont typeface="Wingdings" panose="05000000000000000000" pitchFamily="2" charset="2"/>
              <a:buChar char="l"/>
            </a:pPr>
            <a:r>
              <a:rPr lang="en-US" altLang="zh-CN" sz="2000" dirty="0" smtClean="0">
                <a:solidFill>
                  <a:srgbClr val="C00000"/>
                </a:solidFill>
                <a:latin typeface="Arial" panose="020B0604020202020204" pitchFamily="34" charset="0"/>
                <a:cs typeface="Arial" panose="020B0604020202020204" pitchFamily="34" charset="0"/>
              </a:rPr>
              <a:t>Accelerator parallel</a:t>
            </a:r>
            <a:r>
              <a:rPr lang="en-US" altLang="zh-CN" sz="2000" dirty="0" smtClean="0">
                <a:latin typeface="Arial" panose="020B0604020202020204" pitchFamily="34" charset="0"/>
                <a:cs typeface="Arial" panose="020B0604020202020204" pitchFamily="34" charset="0"/>
              </a:rPr>
              <a:t>, hybrid on-line and in-person meeting</a:t>
            </a:r>
          </a:p>
          <a:p>
            <a:pPr marL="342900" indent="-342900">
              <a:buFont typeface="Wingdings" panose="05000000000000000000" pitchFamily="2" charset="2"/>
              <a:buChar char="l"/>
            </a:pPr>
            <a:endParaRPr lang="en-US" altLang="zh-CN" sz="2000" dirty="0" smtClean="0">
              <a:latin typeface="Arial" panose="020B0604020202020204" pitchFamily="34" charset="0"/>
              <a:cs typeface="Arial" panose="020B0604020202020204" pitchFamily="34" charset="0"/>
            </a:endParaRPr>
          </a:p>
          <a:p>
            <a:pPr marL="342900" indent="-342900">
              <a:buFont typeface="Wingdings" panose="05000000000000000000" pitchFamily="2" charset="2"/>
              <a:buChar char="l"/>
            </a:pPr>
            <a:r>
              <a:rPr lang="en-US" altLang="zh-CN" sz="2000" dirty="0" smtClean="0">
                <a:latin typeface="Arial" panose="020B0604020202020204" pitchFamily="34" charset="0"/>
                <a:cs typeface="Arial" panose="020B0604020202020204" pitchFamily="34" charset="0"/>
              </a:rPr>
              <a:t>Tuesday-Friday, 2 days, 6 sessions, </a:t>
            </a:r>
            <a:r>
              <a:rPr lang="en-US" altLang="zh-CN" sz="2000" b="1" dirty="0" smtClean="0">
                <a:solidFill>
                  <a:srgbClr val="C00000"/>
                </a:solidFill>
                <a:latin typeface="Arial" panose="020B0604020202020204" pitchFamily="34" charset="0"/>
                <a:cs typeface="Arial" panose="020B0604020202020204" pitchFamily="34" charset="0"/>
              </a:rPr>
              <a:t>16 talks</a:t>
            </a:r>
          </a:p>
          <a:p>
            <a:pPr marL="800100" lvl="1" indent="-342900">
              <a:buFont typeface="Wingdings" panose="05000000000000000000" pitchFamily="2" charset="2"/>
              <a:buChar char="Ø"/>
            </a:pPr>
            <a:r>
              <a:rPr lang="en-US" altLang="zh-CN" sz="2000" dirty="0" smtClean="0">
                <a:latin typeface="Arial" panose="020B0604020202020204" pitchFamily="34" charset="0"/>
                <a:cs typeface="Arial" panose="020B0604020202020204" pitchFamily="34" charset="0"/>
              </a:rPr>
              <a:t>2 Switzerland (CERN)</a:t>
            </a:r>
            <a:endParaRPr lang="en-US" altLang="zh-CN" sz="2000"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Ø"/>
            </a:pPr>
            <a:r>
              <a:rPr lang="en-US" altLang="zh-CN" sz="2000" dirty="0">
                <a:latin typeface="Arial" panose="020B0604020202020204" pitchFamily="34" charset="0"/>
                <a:cs typeface="Arial" panose="020B0604020202020204" pitchFamily="34" charset="0"/>
              </a:rPr>
              <a:t>1</a:t>
            </a:r>
            <a:r>
              <a:rPr lang="en-US" altLang="zh-CN" sz="2000" dirty="0" smtClean="0">
                <a:latin typeface="Arial" panose="020B0604020202020204" pitchFamily="34" charset="0"/>
                <a:cs typeface="Arial" panose="020B0604020202020204" pitchFamily="34" charset="0"/>
              </a:rPr>
              <a:t> France (CEA, </a:t>
            </a:r>
            <a:r>
              <a:rPr lang="en-US" altLang="zh-CN" sz="2000" dirty="0" err="1" smtClean="0">
                <a:latin typeface="Arial" panose="020B0604020202020204" pitchFamily="34" charset="0"/>
                <a:cs typeface="Arial" panose="020B0604020202020204" pitchFamily="34" charset="0"/>
              </a:rPr>
              <a:t>irfu</a:t>
            </a:r>
            <a:r>
              <a:rPr lang="en-US" altLang="zh-CN" sz="2000" dirty="0" smtClean="0">
                <a:latin typeface="Arial" panose="020B0604020202020204" pitchFamily="34" charset="0"/>
                <a:cs typeface="Arial" panose="020B0604020202020204" pitchFamily="34" charset="0"/>
              </a:rPr>
              <a:t>)</a:t>
            </a:r>
          </a:p>
          <a:p>
            <a:pPr marL="800100" lvl="1" indent="-342900">
              <a:buFont typeface="Wingdings" panose="05000000000000000000" pitchFamily="2" charset="2"/>
              <a:buChar char="Ø"/>
            </a:pPr>
            <a:r>
              <a:rPr lang="en-US" altLang="zh-CN" sz="2000" dirty="0" smtClean="0">
                <a:latin typeface="Arial" panose="020B0604020202020204" pitchFamily="34" charset="0"/>
                <a:cs typeface="Arial" panose="020B0604020202020204" pitchFamily="34" charset="0"/>
              </a:rPr>
              <a:t>1 Japan (KEK)</a:t>
            </a:r>
          </a:p>
          <a:p>
            <a:pPr marL="800100" lvl="1" indent="-342900">
              <a:buFont typeface="Wingdings" panose="05000000000000000000" pitchFamily="2" charset="2"/>
              <a:buChar char="Ø"/>
            </a:pPr>
            <a:r>
              <a:rPr lang="en-US" altLang="zh-CN" sz="2000" dirty="0" smtClean="0">
                <a:latin typeface="Arial" panose="020B0604020202020204" pitchFamily="34" charset="0"/>
                <a:cs typeface="Arial" panose="020B0604020202020204" pitchFamily="34" charset="0"/>
              </a:rPr>
              <a:t>12 China (IHEP) </a:t>
            </a:r>
          </a:p>
        </p:txBody>
      </p:sp>
      <p:sp>
        <p:nvSpPr>
          <p:cNvPr id="5" name="矩形 4"/>
          <p:cNvSpPr/>
          <p:nvPr/>
        </p:nvSpPr>
        <p:spPr>
          <a:xfrm>
            <a:off x="4651314" y="1319411"/>
            <a:ext cx="6615101" cy="504753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Future Accelerator Projects in Asia/Australia--</a:t>
            </a:r>
            <a:r>
              <a:rPr lang="en-US" altLang="zh-CN" sz="1400" dirty="0" err="1">
                <a:latin typeface="Times New Roman" panose="02020603050405020304" pitchFamily="18" charset="0"/>
                <a:cs typeface="Times New Roman" panose="02020603050405020304" pitchFamily="18" charset="0"/>
              </a:rPr>
              <a:t>Jie</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GAO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EAJADE Sustainability Activities for </a:t>
            </a:r>
            <a:r>
              <a:rPr lang="en-US" altLang="zh-CN" sz="1400" dirty="0" smtClean="0">
                <a:latin typeface="Times New Roman" panose="02020603050405020304" pitchFamily="18" charset="0"/>
                <a:cs typeface="Times New Roman" panose="02020603050405020304" pitchFamily="18" charset="0"/>
              </a:rPr>
              <a:t>Future Large </a:t>
            </a:r>
            <a:r>
              <a:rPr lang="en-US" altLang="zh-CN" sz="1400" dirty="0">
                <a:latin typeface="Times New Roman" panose="02020603050405020304" pitchFamily="18" charset="0"/>
                <a:cs typeface="Times New Roman" panose="02020603050405020304" pitchFamily="18" charset="0"/>
              </a:rPr>
              <a:t>Accelerators and Colliders--Maxim </a:t>
            </a:r>
            <a:r>
              <a:rPr lang="en-US" altLang="zh-CN" sz="1400" dirty="0" smtClean="0">
                <a:latin typeface="Times New Roman" panose="02020603050405020304" pitchFamily="18" charset="0"/>
                <a:cs typeface="Times New Roman" panose="02020603050405020304" pitchFamily="18" charset="0"/>
              </a:rPr>
              <a:t>TITOV (CEA </a:t>
            </a:r>
            <a:r>
              <a:rPr lang="en-US" altLang="zh-CN" sz="1400" dirty="0" err="1">
                <a:latin typeface="Times New Roman" panose="02020603050405020304" pitchFamily="18" charset="0"/>
                <a:cs typeface="Times New Roman" panose="02020603050405020304" pitchFamily="18" charset="0"/>
              </a:rPr>
              <a:t>Saclay</a:t>
            </a:r>
            <a:r>
              <a:rPr lang="en-US" altLang="zh-CN" sz="1400" dirty="0">
                <a:latin typeface="Times New Roman" panose="02020603050405020304" pitchFamily="18" charset="0"/>
                <a:cs typeface="Times New Roman" panose="02020603050405020304" pitchFamily="18" charset="0"/>
              </a:rPr>
              <a:t>, </a:t>
            </a:r>
            <a:r>
              <a:rPr lang="en-US" altLang="zh-CN" sz="1400" dirty="0" err="1">
                <a:latin typeface="Times New Roman" panose="02020603050405020304" pitchFamily="18" charset="0"/>
                <a:cs typeface="Times New Roman" panose="02020603050405020304" pitchFamily="18" charset="0"/>
              </a:rPr>
              <a:t>Irfu</a:t>
            </a:r>
            <a:r>
              <a:rPr lang="en-US" altLang="zh-CN" sz="1400" dirty="0" smtClean="0">
                <a:latin typeface="Times New Roman" panose="02020603050405020304" pitchFamily="18" charset="0"/>
                <a:cs typeface="Times New Roman" panose="02020603050405020304" pitchFamily="18" charset="0"/>
              </a:rPr>
              <a:t>)</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CEPC Towards a Green Collider--</a:t>
            </a:r>
            <a:r>
              <a:rPr lang="en-US" altLang="zh-CN" sz="1400" dirty="0" err="1">
                <a:latin typeface="Times New Roman" panose="02020603050405020304" pitchFamily="18" charset="0"/>
                <a:cs typeface="Times New Roman" panose="02020603050405020304" pitchFamily="18" charset="0"/>
              </a:rPr>
              <a:t>Yuhui</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LI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Green ILC--Masakazu </a:t>
            </a:r>
            <a:r>
              <a:rPr lang="en-US" altLang="zh-CN" sz="1400" dirty="0" smtClean="0">
                <a:latin typeface="Times New Roman" panose="02020603050405020304" pitchFamily="18" charset="0"/>
                <a:cs typeface="Times New Roman" panose="02020603050405020304" pitchFamily="18" charset="0"/>
              </a:rPr>
              <a:t>YOSHIOKA (KEK)</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CO2 Reduction Optimization with Future </a:t>
            </a:r>
            <a:r>
              <a:rPr lang="en-US" altLang="zh-CN" sz="1400" dirty="0" smtClean="0">
                <a:latin typeface="Times New Roman" panose="02020603050405020304" pitchFamily="18" charset="0"/>
                <a:cs typeface="Times New Roman" panose="02020603050405020304" pitchFamily="18" charset="0"/>
              </a:rPr>
              <a:t>Colliders Design</a:t>
            </a:r>
            <a:r>
              <a:rPr lang="en-US" altLang="zh-CN" sz="1400" dirty="0">
                <a:latin typeface="Times New Roman" panose="02020603050405020304" pitchFamily="18" charset="0"/>
                <a:cs typeface="Times New Roman" panose="02020603050405020304" pitchFamily="18" charset="0"/>
              </a:rPr>
              <a:t>, Construction </a:t>
            </a:r>
            <a:r>
              <a:rPr lang="en-US" altLang="zh-CN" sz="1400" dirty="0" smtClean="0">
                <a:latin typeface="Times New Roman" panose="02020603050405020304" pitchFamily="18" charset="0"/>
                <a:cs typeface="Times New Roman" panose="02020603050405020304" pitchFamily="18" charset="0"/>
              </a:rPr>
              <a:t>and Operation-</a:t>
            </a:r>
            <a:r>
              <a:rPr lang="en-US" altLang="zh-CN" sz="1400" dirty="0">
                <a:latin typeface="Times New Roman" panose="02020603050405020304" pitchFamily="18" charset="0"/>
                <a:cs typeface="Times New Roman" panose="02020603050405020304" pitchFamily="18" charset="0"/>
              </a:rPr>
              <a:t>-Dou </a:t>
            </a:r>
            <a:r>
              <a:rPr lang="en-US" altLang="zh-CN" sz="1400" dirty="0" smtClean="0">
                <a:latin typeface="Times New Roman" panose="02020603050405020304" pitchFamily="18" charset="0"/>
                <a:cs typeface="Times New Roman" panose="02020603050405020304" pitchFamily="18" charset="0"/>
              </a:rPr>
              <a:t>WANG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Energy Recover and Reuse </a:t>
            </a:r>
            <a:r>
              <a:rPr lang="en-US" altLang="zh-CN" sz="1400" dirty="0" smtClean="0">
                <a:latin typeface="Times New Roman" panose="02020603050405020304" pitchFamily="18" charset="0"/>
                <a:cs typeface="Times New Roman" panose="02020603050405020304" pitchFamily="18" charset="0"/>
              </a:rPr>
              <a:t>Technology Studies </a:t>
            </a:r>
            <a:r>
              <a:rPr lang="en-US" altLang="zh-CN" sz="1400" dirty="0">
                <a:latin typeface="Times New Roman" panose="02020603050405020304" pitchFamily="18" charset="0"/>
                <a:cs typeface="Times New Roman" panose="02020603050405020304" pitchFamily="18" charset="0"/>
              </a:rPr>
              <a:t>for Large Green Accelerators--</a:t>
            </a:r>
            <a:r>
              <a:rPr lang="en-US" altLang="zh-CN" sz="1400" dirty="0" err="1">
                <a:latin typeface="Times New Roman" panose="02020603050405020304" pitchFamily="18" charset="0"/>
                <a:cs typeface="Times New Roman" panose="02020603050405020304" pitchFamily="18" charset="0"/>
              </a:rPr>
              <a:t>Rui</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GE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High Q and High Field SC Cavity </a:t>
            </a:r>
            <a:r>
              <a:rPr lang="en-US" altLang="zh-CN" sz="1400" dirty="0" smtClean="0">
                <a:latin typeface="Times New Roman" panose="02020603050405020304" pitchFamily="18" charset="0"/>
                <a:cs typeface="Times New Roman" panose="02020603050405020304" pitchFamily="18" charset="0"/>
              </a:rPr>
              <a:t>Studies and </a:t>
            </a:r>
            <a:r>
              <a:rPr lang="en-US" altLang="zh-CN" sz="1400" dirty="0">
                <a:latin typeface="Times New Roman" panose="02020603050405020304" pitchFamily="18" charset="0"/>
                <a:cs typeface="Times New Roman" panose="02020603050405020304" pitchFamily="18" charset="0"/>
              </a:rPr>
              <a:t>Applications in Green Accelerators--</a:t>
            </a:r>
            <a:r>
              <a:rPr lang="en-US" altLang="zh-CN" sz="1400" dirty="0" err="1">
                <a:latin typeface="Times New Roman" panose="02020603050405020304" pitchFamily="18" charset="0"/>
                <a:cs typeface="Times New Roman" panose="02020603050405020304" pitchFamily="18" charset="0"/>
              </a:rPr>
              <a:t>Jiyuan</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ZHAI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High Efficiency Klystron Studies </a:t>
            </a:r>
            <a:r>
              <a:rPr lang="en-US" altLang="zh-CN" sz="1400" dirty="0" smtClean="0">
                <a:latin typeface="Times New Roman" panose="02020603050405020304" pitchFamily="18" charset="0"/>
                <a:cs typeface="Times New Roman" panose="02020603050405020304" pitchFamily="18" charset="0"/>
              </a:rPr>
              <a:t>and Development </a:t>
            </a:r>
            <a:r>
              <a:rPr lang="en-US" altLang="zh-CN" sz="1400" dirty="0">
                <a:latin typeface="Times New Roman" panose="02020603050405020304" pitchFamily="18" charset="0"/>
                <a:cs typeface="Times New Roman" panose="02020603050405020304" pitchFamily="18" charset="0"/>
              </a:rPr>
              <a:t>for Green Colliders--</a:t>
            </a:r>
            <a:r>
              <a:rPr lang="en-US" altLang="zh-CN" sz="1400" dirty="0" err="1">
                <a:latin typeface="Times New Roman" panose="02020603050405020304" pitchFamily="18" charset="0"/>
                <a:cs typeface="Times New Roman" panose="02020603050405020304" pitchFamily="18" charset="0"/>
              </a:rPr>
              <a:t>Zusheng</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ZHOU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Overview of the Xsuite Accelerator Simulation Framework--Giovanni </a:t>
            </a:r>
            <a:r>
              <a:rPr lang="en-US" altLang="zh-CN" sz="1400" dirty="0" smtClean="0">
                <a:latin typeface="Times New Roman" panose="02020603050405020304" pitchFamily="18" charset="0"/>
                <a:cs typeface="Times New Roman" panose="02020603050405020304" pitchFamily="18" charset="0"/>
              </a:rPr>
              <a:t>IADAROLA (CERN)</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IHEP C3 Technology Studies--</a:t>
            </a:r>
            <a:r>
              <a:rPr lang="en-US" altLang="zh-CN" sz="1400" dirty="0" err="1">
                <a:latin typeface="Times New Roman" panose="02020603050405020304" pitchFamily="18" charset="0"/>
                <a:cs typeface="Times New Roman" panose="02020603050405020304" pitchFamily="18" charset="0"/>
              </a:rPr>
              <a:t>Jingru</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ZHANG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Beam </a:t>
            </a:r>
            <a:r>
              <a:rPr lang="en-US" altLang="zh-CN" sz="1400" dirty="0" err="1">
                <a:latin typeface="Times New Roman" panose="02020603050405020304" pitchFamily="18" charset="0"/>
                <a:cs typeface="Times New Roman" panose="02020603050405020304" pitchFamily="18" charset="0"/>
              </a:rPr>
              <a:t>Drived</a:t>
            </a:r>
            <a:r>
              <a:rPr lang="en-US" altLang="zh-CN" sz="1400" dirty="0">
                <a:latin typeface="Times New Roman" panose="02020603050405020304" pitchFamily="18" charset="0"/>
                <a:cs typeface="Times New Roman" panose="02020603050405020304" pitchFamily="18" charset="0"/>
              </a:rPr>
              <a:t> Plasma Accelerator and Efficiency Study--</a:t>
            </a:r>
            <a:r>
              <a:rPr lang="en-US" altLang="zh-CN" sz="1400" dirty="0" err="1">
                <a:latin typeface="Times New Roman" panose="02020603050405020304" pitchFamily="18" charset="0"/>
                <a:cs typeface="Times New Roman" panose="02020603050405020304" pitchFamily="18" charset="0"/>
              </a:rPr>
              <a:t>Dazhang</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LI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SC Magnets for </a:t>
            </a:r>
            <a:r>
              <a:rPr lang="en-US" altLang="zh-CN" sz="1400" dirty="0" err="1">
                <a:latin typeface="Times New Roman" panose="02020603050405020304" pitchFamily="18" charset="0"/>
                <a:cs typeface="Times New Roman" panose="02020603050405020304" pitchFamily="18" charset="0"/>
              </a:rPr>
              <a:t>FCCee</a:t>
            </a:r>
            <a:r>
              <a:rPr lang="en-US" altLang="zh-CN" sz="1400" dirty="0">
                <a:latin typeface="Times New Roman" panose="02020603050405020304" pitchFamily="18" charset="0"/>
                <a:cs typeface="Times New Roman" panose="02020603050405020304" pitchFamily="18" charset="0"/>
              </a:rPr>
              <a:t> Collider Ring--Michael </a:t>
            </a:r>
            <a:r>
              <a:rPr lang="en-US" altLang="zh-CN" sz="1400" dirty="0" smtClean="0">
                <a:latin typeface="Times New Roman" panose="02020603050405020304" pitchFamily="18" charset="0"/>
                <a:cs typeface="Times New Roman" panose="02020603050405020304" pitchFamily="18" charset="0"/>
              </a:rPr>
              <a:t>KORATZINOS (CERN)</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Permanent Magnets Applications in Accelerators--Mei </a:t>
            </a:r>
            <a:r>
              <a:rPr lang="en-US" altLang="zh-CN" sz="1400" dirty="0" smtClean="0">
                <a:latin typeface="Times New Roman" panose="02020603050405020304" pitchFamily="18" charset="0"/>
                <a:cs typeface="Times New Roman" panose="02020603050405020304" pitchFamily="18" charset="0"/>
              </a:rPr>
              <a:t>YANG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Applications of High Field </a:t>
            </a:r>
            <a:r>
              <a:rPr lang="en-US" altLang="zh-CN" sz="1400" dirty="0" err="1" smtClean="0">
                <a:latin typeface="Times New Roman" panose="02020603050405020304" pitchFamily="18" charset="0"/>
                <a:cs typeface="Times New Roman" panose="02020603050405020304" pitchFamily="18" charset="0"/>
              </a:rPr>
              <a:t>Superconducticity</a:t>
            </a:r>
            <a:r>
              <a:rPr lang="en-US" altLang="zh-CN" sz="1400" dirty="0" smtClean="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Technology--</a:t>
            </a:r>
            <a:r>
              <a:rPr lang="en-US" altLang="zh-CN" sz="1400" dirty="0" err="1">
                <a:latin typeface="Times New Roman" panose="02020603050405020304" pitchFamily="18" charset="0"/>
                <a:cs typeface="Times New Roman" panose="02020603050405020304" pitchFamily="18" charset="0"/>
              </a:rPr>
              <a:t>Qingjin</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XU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HEPS Green Energy Applications--</a:t>
            </a:r>
            <a:r>
              <a:rPr lang="en-US" altLang="zh-CN" sz="1400" dirty="0" err="1">
                <a:latin typeface="Times New Roman" panose="02020603050405020304" pitchFamily="18" charset="0"/>
                <a:cs typeface="Times New Roman" panose="02020603050405020304" pitchFamily="18" charset="0"/>
              </a:rPr>
              <a:t>Jinshu</a:t>
            </a:r>
            <a:r>
              <a:rPr lang="en-US" altLang="zh-CN" sz="1400" dirty="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rPr>
              <a:t>HUANG (IHEP)</a:t>
            </a:r>
          </a:p>
          <a:p>
            <a:pPr marL="228600" indent="-228600">
              <a:buFont typeface="+mj-lt"/>
              <a:buAutoNum type="arabicPeriod"/>
            </a:pPr>
            <a:r>
              <a:rPr lang="en-US" altLang="zh-CN" sz="1400" dirty="0">
                <a:latin typeface="Times New Roman" panose="02020603050405020304" pitchFamily="18" charset="0"/>
                <a:cs typeface="Times New Roman" panose="02020603050405020304" pitchFamily="18" charset="0"/>
              </a:rPr>
              <a:t>Economical and High </a:t>
            </a:r>
            <a:r>
              <a:rPr lang="en-US" altLang="zh-CN" sz="1400" dirty="0" smtClean="0">
                <a:latin typeface="Times New Roman" panose="02020603050405020304" pitchFamily="18" charset="0"/>
                <a:cs typeface="Times New Roman" panose="02020603050405020304" pitchFamily="18" charset="0"/>
              </a:rPr>
              <a:t>Efficiency Industrial </a:t>
            </a:r>
            <a:r>
              <a:rPr lang="en-US" altLang="zh-CN" sz="1400" dirty="0">
                <a:latin typeface="Times New Roman" panose="02020603050405020304" pitchFamily="18" charset="0"/>
                <a:cs typeface="Times New Roman" panose="02020603050405020304" pitchFamily="18" charset="0"/>
              </a:rPr>
              <a:t>Production of Accelerator Components--Song </a:t>
            </a:r>
            <a:r>
              <a:rPr lang="en-US" altLang="zh-CN" sz="1400" dirty="0" smtClean="0">
                <a:latin typeface="Times New Roman" panose="02020603050405020304" pitchFamily="18" charset="0"/>
                <a:cs typeface="Times New Roman" panose="02020603050405020304" pitchFamily="18" charset="0"/>
              </a:rPr>
              <a:t>JIN (IHEP</a:t>
            </a:r>
            <a:r>
              <a:rPr lang="en-US" altLang="zh-CN" sz="1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361787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Grp="1"/>
          </p:cNvSpPr>
          <p:nvPr>
            <p:ph type="title"/>
          </p:nvPr>
        </p:nvSpPr>
        <p:spPr>
          <a:xfrm>
            <a:off x="463550" y="190861"/>
            <a:ext cx="11537950" cy="607649"/>
          </a:xfrm>
          <a:prstGeom prst="rect">
            <a:avLst/>
          </a:prstGeom>
          <a:noFill/>
        </p:spPr>
        <p:txBody>
          <a:bodyPr wrap="square" rtlCol="0">
            <a:spAutoFit/>
          </a:bodyPr>
          <a:lstStyle/>
          <a:p>
            <a:pPr algn="l"/>
            <a:r>
              <a:rPr lang="en-US" altLang="zh-CN" sz="2800" b="0" dirty="0">
                <a:solidFill>
                  <a:srgbClr val="0070C0"/>
                </a:solidFill>
                <a:latin typeface="+mn-lt"/>
                <a:ea typeface="+mn-ea"/>
                <a:cs typeface="+mn-cs"/>
              </a:rPr>
              <a:t>IAS-HEP 2024 Conference: Jan 22 - 25, 2024</a:t>
            </a:r>
          </a:p>
        </p:txBody>
      </p:sp>
      <p:sp>
        <p:nvSpPr>
          <p:cNvPr id="5" name="文本框 4"/>
          <p:cNvSpPr txBox="1"/>
          <p:nvPr/>
        </p:nvSpPr>
        <p:spPr>
          <a:xfrm>
            <a:off x="791935" y="1013426"/>
            <a:ext cx="6091283" cy="461665"/>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smtClean="0">
                <a:solidFill>
                  <a:srgbClr val="FF0000"/>
                </a:solidFill>
              </a:rPr>
              <a:t>Plenary session -</a:t>
            </a:r>
            <a:r>
              <a:rPr lang="en-US" altLang="zh-CN" sz="2400" dirty="0" smtClean="0">
                <a:solidFill>
                  <a:srgbClr val="FF0000"/>
                </a:solidFill>
                <a:sym typeface="Symbol" panose="05050102010706020507" pitchFamily="18" charset="2"/>
              </a:rPr>
              <a:t> (5 talks)</a:t>
            </a:r>
            <a:endParaRPr lang="zh-CN" altLang="en-US" sz="2400" dirty="0">
              <a:solidFill>
                <a:srgbClr val="FF0000"/>
              </a:solidFill>
            </a:endParaRPr>
          </a:p>
        </p:txBody>
      </p:sp>
      <p:sp>
        <p:nvSpPr>
          <p:cNvPr id="6" name="文本框 5"/>
          <p:cNvSpPr txBox="1"/>
          <p:nvPr/>
        </p:nvSpPr>
        <p:spPr>
          <a:xfrm>
            <a:off x="1045028" y="1559379"/>
            <a:ext cx="10760529" cy="1169551"/>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smtClean="0"/>
              <a:t>“CEPC‐</a:t>
            </a:r>
            <a:r>
              <a:rPr lang="en-US" altLang="zh-CN" sz="1400" dirty="0" err="1" smtClean="0"/>
              <a:t>SppC</a:t>
            </a:r>
            <a:r>
              <a:rPr lang="en-US" altLang="zh-CN" sz="1400" dirty="0"/>
              <a:t> Progress”, by </a:t>
            </a:r>
            <a:r>
              <a:rPr lang="en-US" altLang="zh-CN" sz="1400" dirty="0" err="1"/>
              <a:t>Jie</a:t>
            </a:r>
            <a:r>
              <a:rPr lang="en-US" altLang="zh-CN" sz="1400" dirty="0"/>
              <a:t> GAO (IHEP</a:t>
            </a:r>
            <a:r>
              <a:rPr lang="en-US" altLang="zh-CN" sz="1400" dirty="0" smtClean="0"/>
              <a:t>)</a:t>
            </a:r>
          </a:p>
          <a:p>
            <a:pPr marL="285750" indent="-285750">
              <a:buFont typeface="Arial" panose="020B0604020202020204" pitchFamily="34" charset="0"/>
              <a:buChar char="•"/>
            </a:pPr>
            <a:r>
              <a:rPr lang="en-US" altLang="zh-CN" sz="1400" dirty="0"/>
              <a:t>“FCC Progress”, by Michelangelo MANGANO (CERN</a:t>
            </a:r>
            <a:r>
              <a:rPr lang="en-US" altLang="zh-CN" sz="1400" dirty="0" smtClean="0"/>
              <a:t>)</a:t>
            </a:r>
          </a:p>
          <a:p>
            <a:pPr marL="285750" indent="-285750">
              <a:buFont typeface="Arial" panose="020B0604020202020204" pitchFamily="34" charset="0"/>
              <a:buChar char="•"/>
            </a:pPr>
            <a:r>
              <a:rPr lang="en-US" altLang="zh-CN" sz="1400" dirty="0"/>
              <a:t>“A Realistic and Evolutionary Approach to a Linear </a:t>
            </a:r>
            <a:r>
              <a:rPr lang="en-US" altLang="zh-CN" sz="1400" dirty="0" err="1"/>
              <a:t>e+e</a:t>
            </a:r>
            <a:r>
              <a:rPr lang="en-US" altLang="zh-CN" sz="1400" dirty="0"/>
              <a:t>‐ Higgs Factory”, by Tatsuya NAKADA (EPFL</a:t>
            </a:r>
            <a:r>
              <a:rPr lang="en-US" altLang="zh-CN" sz="1400" dirty="0" smtClean="0"/>
              <a:t>)</a:t>
            </a:r>
          </a:p>
          <a:p>
            <a:pPr marL="285750" indent="-285750">
              <a:buFont typeface="Arial" panose="020B0604020202020204" pitchFamily="34" charset="0"/>
              <a:buChar char="•"/>
            </a:pPr>
            <a:r>
              <a:rPr lang="en-US" altLang="zh-CN" sz="1400" dirty="0"/>
              <a:t>“Status, Challenges and Plans for the ILC and CLIC Accelerator Projects”, by Angeles FAUS‐GOLFE (</a:t>
            </a:r>
            <a:r>
              <a:rPr lang="en-US" altLang="zh-CN" sz="1400" dirty="0" err="1"/>
              <a:t>IJClab</a:t>
            </a:r>
            <a:r>
              <a:rPr lang="en-US" altLang="zh-CN" sz="1400" dirty="0" smtClean="0"/>
              <a:t>)</a:t>
            </a:r>
          </a:p>
          <a:p>
            <a:pPr marL="285750" indent="-285750">
              <a:buFont typeface="Arial" panose="020B0604020202020204" pitchFamily="34" charset="0"/>
              <a:buChar char="•"/>
            </a:pPr>
            <a:r>
              <a:rPr lang="en-US" altLang="zh-CN" sz="1400" dirty="0"/>
              <a:t>“Overview on C3”, by Caterina VERNIERI (SLAC)</a:t>
            </a:r>
            <a:endParaRPr lang="zh-CN" altLang="en-US" sz="1400" dirty="0"/>
          </a:p>
        </p:txBody>
      </p:sp>
      <p:sp>
        <p:nvSpPr>
          <p:cNvPr id="7" name="矩形 6"/>
          <p:cNvSpPr/>
          <p:nvPr/>
        </p:nvSpPr>
        <p:spPr>
          <a:xfrm>
            <a:off x="791936" y="2797723"/>
            <a:ext cx="8018092" cy="461665"/>
          </a:xfrm>
          <a:prstGeom prst="rect">
            <a:avLst/>
          </a:prstGeom>
        </p:spPr>
        <p:txBody>
          <a:bodyPr wrap="none">
            <a:spAutoFit/>
          </a:bodyPr>
          <a:lstStyle/>
          <a:p>
            <a:pPr marL="285750" indent="-285750">
              <a:buFont typeface="Arial" panose="020B0604020202020204" pitchFamily="34" charset="0"/>
              <a:buChar char="•"/>
            </a:pPr>
            <a:r>
              <a:rPr lang="en-US" altLang="zh-CN" sz="2400" dirty="0">
                <a:solidFill>
                  <a:srgbClr val="FF0000"/>
                </a:solidFill>
              </a:rPr>
              <a:t>Parallel Session: Accelerator </a:t>
            </a:r>
            <a:r>
              <a:rPr lang="en-US" altLang="zh-CN" sz="2400" dirty="0" smtClean="0">
                <a:solidFill>
                  <a:srgbClr val="FF0000"/>
                </a:solidFill>
              </a:rPr>
              <a:t>Physics – (15 talks)</a:t>
            </a:r>
            <a:endParaRPr lang="zh-CN" altLang="en-US" sz="2400" dirty="0">
              <a:solidFill>
                <a:srgbClr val="FF0000"/>
              </a:solidFill>
            </a:endParaRPr>
          </a:p>
        </p:txBody>
      </p:sp>
      <p:pic>
        <p:nvPicPr>
          <p:cNvPr id="9" name="图片 8"/>
          <p:cNvPicPr>
            <a:picLocks noChangeAspect="1"/>
          </p:cNvPicPr>
          <p:nvPr/>
        </p:nvPicPr>
        <p:blipFill rotWithShape="1">
          <a:blip r:embed="rId2"/>
          <a:srcRect l="2355"/>
          <a:stretch/>
        </p:blipFill>
        <p:spPr>
          <a:xfrm>
            <a:off x="1420586" y="3280111"/>
            <a:ext cx="3192915" cy="3360861"/>
          </a:xfrm>
          <a:prstGeom prst="rect">
            <a:avLst/>
          </a:prstGeom>
        </p:spPr>
      </p:pic>
      <p:pic>
        <p:nvPicPr>
          <p:cNvPr id="10" name="图片 9"/>
          <p:cNvPicPr>
            <a:picLocks noChangeAspect="1"/>
          </p:cNvPicPr>
          <p:nvPr/>
        </p:nvPicPr>
        <p:blipFill>
          <a:blip r:embed="rId3"/>
          <a:stretch>
            <a:fillRect/>
          </a:stretch>
        </p:blipFill>
        <p:spPr>
          <a:xfrm>
            <a:off x="5087564" y="3259388"/>
            <a:ext cx="3591310" cy="1880187"/>
          </a:xfrm>
          <a:prstGeom prst="rect">
            <a:avLst/>
          </a:prstGeom>
        </p:spPr>
      </p:pic>
      <p:sp>
        <p:nvSpPr>
          <p:cNvPr id="11" name="文本框 10"/>
          <p:cNvSpPr txBox="1"/>
          <p:nvPr/>
        </p:nvSpPr>
        <p:spPr>
          <a:xfrm>
            <a:off x="5176921" y="5209811"/>
            <a:ext cx="3633107" cy="1431161"/>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dirty="0" smtClean="0">
                <a:latin typeface="Arial" panose="020B0604020202020204" pitchFamily="34" charset="0"/>
                <a:cs typeface="Arial" panose="020B0604020202020204" pitchFamily="34" charset="0"/>
              </a:rPr>
              <a:t>3 sessions</a:t>
            </a:r>
          </a:p>
          <a:p>
            <a:pPr marL="285750" indent="-285750">
              <a:spcBef>
                <a:spcPts val="600"/>
              </a:spcBef>
              <a:buFont typeface="Arial" panose="020B0604020202020204" pitchFamily="34" charset="0"/>
              <a:buChar char="•"/>
            </a:pPr>
            <a:r>
              <a:rPr lang="en-US" altLang="zh-CN" dirty="0" smtClean="0">
                <a:latin typeface="Arial" panose="020B0604020202020204" pitchFamily="34" charset="0"/>
                <a:cs typeface="Arial" panose="020B0604020202020204" pitchFamily="34" charset="0"/>
              </a:rPr>
              <a:t>11 talks from CEPC</a:t>
            </a:r>
          </a:p>
          <a:p>
            <a:pPr marL="285750" indent="-285750">
              <a:spcBef>
                <a:spcPts val="600"/>
              </a:spcBef>
              <a:buFont typeface="Arial" panose="020B0604020202020204" pitchFamily="34" charset="0"/>
              <a:buChar char="•"/>
            </a:pPr>
            <a:r>
              <a:rPr lang="en-US" altLang="zh-CN" dirty="0" smtClean="0">
                <a:latin typeface="Arial" panose="020B0604020202020204" pitchFamily="34" charset="0"/>
                <a:cs typeface="Arial" panose="020B0604020202020204" pitchFamily="34" charset="0"/>
              </a:rPr>
              <a:t>2 talks from FCC</a:t>
            </a:r>
          </a:p>
          <a:p>
            <a:pPr marL="285750" indent="-285750">
              <a:spcBef>
                <a:spcPts val="600"/>
              </a:spcBef>
              <a:buFont typeface="Arial" panose="020B0604020202020204" pitchFamily="34" charset="0"/>
              <a:buChar char="•"/>
            </a:pPr>
            <a:r>
              <a:rPr lang="en-US" altLang="zh-CN" dirty="0">
                <a:latin typeface="Arial" panose="020B0604020202020204" pitchFamily="34" charset="0"/>
                <a:cs typeface="Arial" panose="020B0604020202020204" pitchFamily="34" charset="0"/>
              </a:rPr>
              <a:t>1 General </a:t>
            </a:r>
            <a:r>
              <a:rPr lang="en-US" altLang="zh-CN" dirty="0" smtClean="0">
                <a:latin typeface="Arial" panose="020B0604020202020204" pitchFamily="34" charset="0"/>
                <a:cs typeface="Arial" panose="020B0604020202020204" pitchFamily="34" charset="0"/>
              </a:rPr>
              <a:t>talk</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9211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CEPC-</a:t>
            </a:r>
            <a:r>
              <a:rPr lang="en-US" altLang="zh-CN" sz="2800" b="0" dirty="0" err="1">
                <a:solidFill>
                  <a:srgbClr val="0070C0"/>
                </a:solidFill>
                <a:latin typeface="+mn-lt"/>
                <a:ea typeface="+mn-ea"/>
                <a:cs typeface="+mn-cs"/>
              </a:rPr>
              <a:t>SppC</a:t>
            </a:r>
            <a:r>
              <a:rPr lang="en-US" altLang="zh-CN" sz="2800" b="0" dirty="0">
                <a:solidFill>
                  <a:srgbClr val="0070C0"/>
                </a:solidFill>
                <a:latin typeface="+mn-lt"/>
                <a:ea typeface="+mn-ea"/>
                <a:cs typeface="+mn-cs"/>
              </a:rPr>
              <a:t> Progress</a:t>
            </a:r>
            <a:endParaRPr lang="zh-CN" altLang="en-US" sz="28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741135" y="1141072"/>
            <a:ext cx="2785836" cy="904657"/>
          </a:xfrm>
          <a:prstGeom prst="rect">
            <a:avLst/>
          </a:prstGeom>
        </p:spPr>
      </p:pic>
      <p:pic>
        <p:nvPicPr>
          <p:cNvPr id="5" name="图片 4"/>
          <p:cNvPicPr>
            <a:picLocks noChangeAspect="1"/>
          </p:cNvPicPr>
          <p:nvPr/>
        </p:nvPicPr>
        <p:blipFill>
          <a:blip r:embed="rId3"/>
          <a:stretch>
            <a:fillRect/>
          </a:stretch>
        </p:blipFill>
        <p:spPr>
          <a:xfrm>
            <a:off x="741135" y="2290657"/>
            <a:ext cx="4302579" cy="1726914"/>
          </a:xfrm>
          <a:prstGeom prst="rect">
            <a:avLst/>
          </a:prstGeom>
        </p:spPr>
      </p:pic>
      <p:pic>
        <p:nvPicPr>
          <p:cNvPr id="6" name="图片 5"/>
          <p:cNvPicPr>
            <a:picLocks noChangeAspect="1"/>
          </p:cNvPicPr>
          <p:nvPr/>
        </p:nvPicPr>
        <p:blipFill>
          <a:blip r:embed="rId4"/>
          <a:stretch>
            <a:fillRect/>
          </a:stretch>
        </p:blipFill>
        <p:spPr>
          <a:xfrm>
            <a:off x="5323115" y="1141072"/>
            <a:ext cx="5979658" cy="2840693"/>
          </a:xfrm>
          <a:prstGeom prst="rect">
            <a:avLst/>
          </a:prstGeom>
        </p:spPr>
      </p:pic>
      <p:pic>
        <p:nvPicPr>
          <p:cNvPr id="7" name="图片 6"/>
          <p:cNvPicPr>
            <a:picLocks noChangeAspect="1"/>
          </p:cNvPicPr>
          <p:nvPr/>
        </p:nvPicPr>
        <p:blipFill>
          <a:blip r:embed="rId5"/>
          <a:stretch>
            <a:fillRect/>
          </a:stretch>
        </p:blipFill>
        <p:spPr>
          <a:xfrm>
            <a:off x="741135" y="4104108"/>
            <a:ext cx="4748048" cy="2409376"/>
          </a:xfrm>
          <a:prstGeom prst="rect">
            <a:avLst/>
          </a:prstGeom>
        </p:spPr>
      </p:pic>
      <p:pic>
        <p:nvPicPr>
          <p:cNvPr id="8" name="图片 7"/>
          <p:cNvPicPr>
            <a:picLocks noChangeAspect="1"/>
          </p:cNvPicPr>
          <p:nvPr/>
        </p:nvPicPr>
        <p:blipFill>
          <a:blip r:embed="rId6"/>
          <a:stretch>
            <a:fillRect/>
          </a:stretch>
        </p:blipFill>
        <p:spPr>
          <a:xfrm>
            <a:off x="5621601" y="4017571"/>
            <a:ext cx="5382686" cy="2729725"/>
          </a:xfrm>
          <a:prstGeom prst="rect">
            <a:avLst/>
          </a:prstGeom>
        </p:spPr>
      </p:pic>
    </p:spTree>
    <p:extLst>
      <p:ext uri="{BB962C8B-B14F-4D97-AF65-F5344CB8AC3E}">
        <p14:creationId xmlns:p14="http://schemas.microsoft.com/office/powerpoint/2010/main" val="35175429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000" b="0" dirty="0">
                <a:solidFill>
                  <a:srgbClr val="0070C0"/>
                </a:solidFill>
                <a:latin typeface="+mn-lt"/>
                <a:ea typeface="+mn-ea"/>
                <a:cs typeface="+mn-cs"/>
              </a:rPr>
              <a:t>CEPC Accelerator International TDR Review and Cost Review </a:t>
            </a:r>
            <a:r>
              <a:rPr lang="en-US" altLang="zh-CN" sz="2000" b="0" dirty="0" smtClean="0">
                <a:solidFill>
                  <a:srgbClr val="0070C0"/>
                </a:solidFill>
                <a:latin typeface="+mn-lt"/>
                <a:ea typeface="+mn-ea"/>
                <a:cs typeface="+mn-cs"/>
              </a:rPr>
              <a:t/>
            </a:r>
            <a:br>
              <a:rPr lang="en-US" altLang="zh-CN" sz="2000" b="0" dirty="0" smtClean="0">
                <a:solidFill>
                  <a:srgbClr val="0070C0"/>
                </a:solidFill>
                <a:latin typeface="+mn-lt"/>
                <a:ea typeface="+mn-ea"/>
                <a:cs typeface="+mn-cs"/>
              </a:rPr>
            </a:br>
            <a:r>
              <a:rPr lang="en-US" altLang="zh-CN" sz="2000" b="0" dirty="0" smtClean="0">
                <a:solidFill>
                  <a:srgbClr val="0070C0"/>
                </a:solidFill>
                <a:latin typeface="+mn-lt"/>
                <a:ea typeface="+mn-ea"/>
                <a:cs typeface="+mn-cs"/>
              </a:rPr>
              <a:t>June </a:t>
            </a:r>
            <a:r>
              <a:rPr lang="en-US" altLang="zh-CN" sz="2000" b="0" dirty="0">
                <a:solidFill>
                  <a:srgbClr val="0070C0"/>
                </a:solidFill>
                <a:latin typeface="+mn-lt"/>
                <a:ea typeface="+mn-ea"/>
                <a:cs typeface="+mn-cs"/>
              </a:rPr>
              <a:t>12-16, and Sept. 11-15, 2023, in HKUST-IAS, Hong Kong</a:t>
            </a:r>
            <a:endParaRPr lang="zh-CN" altLang="en-US" sz="2000" b="0" dirty="0">
              <a:solidFill>
                <a:srgbClr val="0070C0"/>
              </a:solidFill>
              <a:latin typeface="+mn-lt"/>
              <a:ea typeface="+mn-ea"/>
              <a:cs typeface="+mn-cs"/>
            </a:endParaRPr>
          </a:p>
        </p:txBody>
      </p:sp>
      <p:pic>
        <p:nvPicPr>
          <p:cNvPr id="9" name="图片 8" descr="mmexport1686796432498"/>
          <p:cNvPicPr>
            <a:picLocks noChangeAspect="1"/>
          </p:cNvPicPr>
          <p:nvPr>
            <p:custDataLst>
              <p:tags r:id="rId1"/>
            </p:custDataLst>
          </p:nvPr>
        </p:nvPicPr>
        <p:blipFill>
          <a:blip r:embed="rId3"/>
          <a:stretch>
            <a:fillRect/>
          </a:stretch>
        </p:blipFill>
        <p:spPr>
          <a:xfrm>
            <a:off x="141053" y="1384689"/>
            <a:ext cx="2576666" cy="1932821"/>
          </a:xfrm>
          <a:prstGeom prst="rect">
            <a:avLst/>
          </a:prstGeom>
        </p:spPr>
      </p:pic>
      <p:pic>
        <p:nvPicPr>
          <p:cNvPr id="10" name="图片 9" descr="aa7de3123b0fef3c235ade4c89138d77">
            <a:extLst>
              <a:ext uri="{FF2B5EF4-FFF2-40B4-BE49-F238E27FC236}">
                <a16:creationId xmlns="" xmlns:a16="http://schemas.microsoft.com/office/drawing/2014/main" id="{3543DC05-16EA-F675-6F04-F358934EABF3}"/>
              </a:ext>
            </a:extLst>
          </p:cNvPr>
          <p:cNvPicPr>
            <a:picLocks noChangeAspect="1"/>
          </p:cNvPicPr>
          <p:nvPr/>
        </p:nvPicPr>
        <p:blipFill>
          <a:blip r:embed="rId4"/>
          <a:stretch>
            <a:fillRect/>
          </a:stretch>
        </p:blipFill>
        <p:spPr>
          <a:xfrm>
            <a:off x="164220" y="3791627"/>
            <a:ext cx="2576666" cy="1717777"/>
          </a:xfrm>
          <a:prstGeom prst="rect">
            <a:avLst/>
          </a:prstGeom>
        </p:spPr>
      </p:pic>
      <p:pic>
        <p:nvPicPr>
          <p:cNvPr id="11" name="图片 10">
            <a:extLst>
              <a:ext uri="{FF2B5EF4-FFF2-40B4-BE49-F238E27FC236}">
                <a16:creationId xmlns="" xmlns:a16="http://schemas.microsoft.com/office/drawing/2014/main" id="{FE082BB2-AD27-3DC4-74FB-A758F7ABB4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27552" y="1374709"/>
            <a:ext cx="2688064" cy="2016048"/>
          </a:xfrm>
          <a:prstGeom prst="rect">
            <a:avLst/>
          </a:prstGeom>
        </p:spPr>
      </p:pic>
      <p:sp>
        <p:nvSpPr>
          <p:cNvPr id="12" name="文本框 11">
            <a:extLst>
              <a:ext uri="{FF2B5EF4-FFF2-40B4-BE49-F238E27FC236}">
                <a16:creationId xmlns="" xmlns:a16="http://schemas.microsoft.com/office/drawing/2014/main" id="{002F3F38-DE11-88D4-F38F-BB2C7FBF2571}"/>
              </a:ext>
            </a:extLst>
          </p:cNvPr>
          <p:cNvSpPr txBox="1"/>
          <p:nvPr/>
        </p:nvSpPr>
        <p:spPr>
          <a:xfrm>
            <a:off x="263352" y="5498235"/>
            <a:ext cx="2232248" cy="430887"/>
          </a:xfrm>
          <a:prstGeom prst="rect">
            <a:avLst/>
          </a:prstGeom>
          <a:solidFill>
            <a:schemeClr val="bg1"/>
          </a:solidFill>
        </p:spPr>
        <p:txBody>
          <a:bodyPr wrap="square">
            <a:spAutoFit/>
          </a:bodyPr>
          <a:lstStyle/>
          <a:p>
            <a:pPr algn="ctr"/>
            <a:r>
              <a:rPr lang="en-US" altLang="zh-CN" sz="1100" dirty="0"/>
              <a:t>Domestic Civil Engineering </a:t>
            </a:r>
          </a:p>
          <a:p>
            <a:pPr algn="ctr"/>
            <a:r>
              <a:rPr lang="en-US" altLang="zh-CN" sz="1100" dirty="0"/>
              <a:t>Cost Review, June 26, 2023, IHEP</a:t>
            </a:r>
            <a:endParaRPr lang="zh-CN" altLang="en-US" sz="1100" dirty="0"/>
          </a:p>
        </p:txBody>
      </p:sp>
      <p:sp>
        <p:nvSpPr>
          <p:cNvPr id="13" name="文本框 12">
            <a:extLst>
              <a:ext uri="{FF2B5EF4-FFF2-40B4-BE49-F238E27FC236}">
                <a16:creationId xmlns="" xmlns:a16="http://schemas.microsoft.com/office/drawing/2014/main" id="{0B3C45F6-3EC9-6F85-B228-58E2E35DA94F}"/>
              </a:ext>
            </a:extLst>
          </p:cNvPr>
          <p:cNvSpPr txBox="1"/>
          <p:nvPr/>
        </p:nvSpPr>
        <p:spPr>
          <a:xfrm>
            <a:off x="263352" y="3221800"/>
            <a:ext cx="2232248" cy="430887"/>
          </a:xfrm>
          <a:prstGeom prst="rect">
            <a:avLst/>
          </a:prstGeom>
          <a:solidFill>
            <a:schemeClr val="bg1"/>
          </a:solidFill>
        </p:spPr>
        <p:txBody>
          <a:bodyPr wrap="square">
            <a:spAutoFit/>
          </a:bodyPr>
          <a:lstStyle/>
          <a:p>
            <a:pPr algn="ctr"/>
            <a:r>
              <a:rPr lang="en-US" altLang="zh-CN" sz="1100" dirty="0"/>
              <a:t>CEPC Accelerator TDR Review</a:t>
            </a:r>
          </a:p>
          <a:p>
            <a:pPr algn="ctr"/>
            <a:r>
              <a:rPr lang="en-US" altLang="zh-CN" sz="1100" dirty="0"/>
              <a:t>June 12-16, 2023, Hong Kong</a:t>
            </a:r>
            <a:endParaRPr lang="zh-CN" altLang="en-US" sz="1100" dirty="0"/>
          </a:p>
        </p:txBody>
      </p:sp>
      <p:sp>
        <p:nvSpPr>
          <p:cNvPr id="14" name="文本框 13">
            <a:extLst>
              <a:ext uri="{FF2B5EF4-FFF2-40B4-BE49-F238E27FC236}">
                <a16:creationId xmlns="" xmlns:a16="http://schemas.microsoft.com/office/drawing/2014/main" id="{91DB3E7E-80BB-1408-710A-F081AC4969FC}"/>
              </a:ext>
            </a:extLst>
          </p:cNvPr>
          <p:cNvSpPr txBox="1"/>
          <p:nvPr/>
        </p:nvSpPr>
        <p:spPr>
          <a:xfrm>
            <a:off x="2939262" y="3222771"/>
            <a:ext cx="2440901" cy="430887"/>
          </a:xfrm>
          <a:prstGeom prst="rect">
            <a:avLst/>
          </a:prstGeom>
          <a:solidFill>
            <a:schemeClr val="bg1"/>
          </a:solidFill>
        </p:spPr>
        <p:txBody>
          <a:bodyPr wrap="square">
            <a:spAutoFit/>
          </a:bodyPr>
          <a:lstStyle/>
          <a:p>
            <a:pPr algn="ctr"/>
            <a:r>
              <a:rPr lang="en-US" altLang="zh-CN" sz="1100" dirty="0"/>
              <a:t>CEPC Accelerator TDR Cost Review</a:t>
            </a:r>
          </a:p>
          <a:p>
            <a:pPr algn="ctr"/>
            <a:r>
              <a:rPr lang="en-US" altLang="zh-CN" sz="1100" dirty="0"/>
              <a:t>Sept. 11-15, 2023, Hong Kong</a:t>
            </a:r>
            <a:endParaRPr lang="zh-CN" altLang="en-US" sz="1100" dirty="0"/>
          </a:p>
        </p:txBody>
      </p:sp>
      <p:pic>
        <p:nvPicPr>
          <p:cNvPr id="15" name="图片 14">
            <a:extLst>
              <a:ext uri="{FF2B5EF4-FFF2-40B4-BE49-F238E27FC236}">
                <a16:creationId xmlns="" xmlns:a16="http://schemas.microsoft.com/office/drawing/2014/main" id="{DC1F7D84-C0A1-DDAC-9597-13D1506A81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9538" y="3802100"/>
            <a:ext cx="2352357" cy="1764268"/>
          </a:xfrm>
          <a:prstGeom prst="rect">
            <a:avLst/>
          </a:prstGeom>
        </p:spPr>
      </p:pic>
      <p:sp>
        <p:nvSpPr>
          <p:cNvPr id="16" name="文本框 15">
            <a:extLst>
              <a:ext uri="{FF2B5EF4-FFF2-40B4-BE49-F238E27FC236}">
                <a16:creationId xmlns="" xmlns:a16="http://schemas.microsoft.com/office/drawing/2014/main" id="{56E2E956-22DA-3FA2-20E8-20CA3CD476AE}"/>
              </a:ext>
            </a:extLst>
          </p:cNvPr>
          <p:cNvSpPr txBox="1"/>
          <p:nvPr/>
        </p:nvSpPr>
        <p:spPr>
          <a:xfrm>
            <a:off x="3165494" y="5592472"/>
            <a:ext cx="1920443" cy="430887"/>
          </a:xfrm>
          <a:prstGeom prst="rect">
            <a:avLst/>
          </a:prstGeom>
          <a:solidFill>
            <a:schemeClr val="bg1"/>
          </a:solidFill>
        </p:spPr>
        <p:txBody>
          <a:bodyPr wrap="square">
            <a:spAutoFit/>
          </a:bodyPr>
          <a:lstStyle/>
          <a:p>
            <a:pPr algn="ctr">
              <a:defRPr/>
            </a:pPr>
            <a:r>
              <a:rPr lang="en-US" altLang="zh-CN" sz="1100" dirty="0">
                <a:solidFill>
                  <a:srgbClr val="000000"/>
                </a:solidFill>
                <a:ea typeface="楷体" panose="02010609060101010101" charset="-122"/>
                <a:cs typeface="楷体" panose="02010609060101010101" charset="-122"/>
                <a:sym typeface="+mn-ea"/>
              </a:rPr>
              <a:t>9</a:t>
            </a:r>
            <a:r>
              <a:rPr lang="en-US" altLang="zh-CN" sz="1100" baseline="30000" dirty="0">
                <a:solidFill>
                  <a:srgbClr val="000000"/>
                </a:solidFill>
                <a:ea typeface="楷体" panose="02010609060101010101" charset="-122"/>
                <a:cs typeface="楷体" panose="02010609060101010101" charset="-122"/>
                <a:sym typeface="+mn-ea"/>
              </a:rPr>
              <a:t>th</a:t>
            </a:r>
            <a:r>
              <a:rPr lang="en-US" altLang="zh-CN" sz="1100" dirty="0">
                <a:solidFill>
                  <a:srgbClr val="000000"/>
                </a:solidFill>
                <a:ea typeface="楷体" panose="02010609060101010101" charset="-122"/>
                <a:cs typeface="楷体" panose="02010609060101010101" charset="-122"/>
                <a:sym typeface="+mn-ea"/>
              </a:rPr>
              <a:t> CEPC IAC 2023 Meeting </a:t>
            </a:r>
          </a:p>
          <a:p>
            <a:pPr algn="ctr">
              <a:defRPr/>
            </a:pPr>
            <a:r>
              <a:rPr lang="en-US" altLang="zh-CN" sz="1100" dirty="0">
                <a:solidFill>
                  <a:srgbClr val="000000"/>
                </a:solidFill>
                <a:ea typeface="楷体" panose="02010609060101010101" charset="-122"/>
                <a:cs typeface="楷体" panose="02010609060101010101" charset="-122"/>
                <a:sym typeface="+mn-ea"/>
              </a:rPr>
              <a:t>Oct. 30-31, 2023, IHEP</a:t>
            </a:r>
          </a:p>
        </p:txBody>
      </p:sp>
      <p:pic>
        <p:nvPicPr>
          <p:cNvPr id="3" name="图片 2"/>
          <p:cNvPicPr>
            <a:picLocks noChangeAspect="1"/>
          </p:cNvPicPr>
          <p:nvPr/>
        </p:nvPicPr>
        <p:blipFill>
          <a:blip r:embed="rId7"/>
          <a:stretch>
            <a:fillRect/>
          </a:stretch>
        </p:blipFill>
        <p:spPr>
          <a:xfrm>
            <a:off x="5625449" y="1159172"/>
            <a:ext cx="5501158" cy="4987031"/>
          </a:xfrm>
          <a:prstGeom prst="rect">
            <a:avLst/>
          </a:prstGeom>
        </p:spPr>
      </p:pic>
      <p:pic>
        <p:nvPicPr>
          <p:cNvPr id="18" name="图片 17"/>
          <p:cNvPicPr>
            <a:picLocks noChangeAspect="1"/>
          </p:cNvPicPr>
          <p:nvPr/>
        </p:nvPicPr>
        <p:blipFill>
          <a:blip r:embed="rId8"/>
          <a:stretch>
            <a:fillRect/>
          </a:stretch>
        </p:blipFill>
        <p:spPr>
          <a:xfrm>
            <a:off x="5588815" y="1159172"/>
            <a:ext cx="5824712" cy="3247926"/>
          </a:xfrm>
          <a:prstGeom prst="rect">
            <a:avLst/>
          </a:prstGeom>
        </p:spPr>
      </p:pic>
    </p:spTree>
    <p:extLst>
      <p:ext uri="{BB962C8B-B14F-4D97-AF65-F5344CB8AC3E}">
        <p14:creationId xmlns:p14="http://schemas.microsoft.com/office/powerpoint/2010/main" val="172670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600" b="0" dirty="0">
                <a:solidFill>
                  <a:srgbClr val="0070C0"/>
                </a:solidFill>
                <a:latin typeface="+mn-lt"/>
                <a:ea typeface="+mn-ea"/>
                <a:cs typeface="+mn-cs"/>
              </a:rPr>
              <a:t>Status of the </a:t>
            </a:r>
            <a:r>
              <a:rPr lang="en-US" altLang="zh-CN" sz="3600" b="0" dirty="0" smtClean="0">
                <a:solidFill>
                  <a:srgbClr val="0070C0"/>
                </a:solidFill>
                <a:latin typeface="+mn-lt"/>
                <a:ea typeface="+mn-ea"/>
                <a:cs typeface="+mn-cs"/>
              </a:rPr>
              <a:t>FCC</a:t>
            </a:r>
            <a:endParaRPr lang="zh-CN" altLang="en-US" sz="3600" b="0" dirty="0">
              <a:solidFill>
                <a:srgbClr val="0070C0"/>
              </a:solidFill>
              <a:latin typeface="+mn-lt"/>
              <a:ea typeface="+mn-ea"/>
              <a:cs typeface="+mn-cs"/>
            </a:endParaRPr>
          </a:p>
        </p:txBody>
      </p:sp>
      <p:pic>
        <p:nvPicPr>
          <p:cNvPr id="4" name="图片 3"/>
          <p:cNvPicPr>
            <a:picLocks noChangeAspect="1"/>
          </p:cNvPicPr>
          <p:nvPr/>
        </p:nvPicPr>
        <p:blipFill rotWithShape="1">
          <a:blip r:embed="rId2"/>
          <a:srcRect b="14609"/>
          <a:stretch/>
        </p:blipFill>
        <p:spPr>
          <a:xfrm>
            <a:off x="197933" y="1220141"/>
            <a:ext cx="6631927" cy="2853838"/>
          </a:xfrm>
          <a:prstGeom prst="rect">
            <a:avLst/>
          </a:prstGeom>
        </p:spPr>
      </p:pic>
      <p:pic>
        <p:nvPicPr>
          <p:cNvPr id="5" name="图片 4"/>
          <p:cNvPicPr>
            <a:picLocks noChangeAspect="1"/>
          </p:cNvPicPr>
          <p:nvPr/>
        </p:nvPicPr>
        <p:blipFill rotWithShape="1">
          <a:blip r:embed="rId3"/>
          <a:srcRect t="1" b="1069"/>
          <a:stretch/>
        </p:blipFill>
        <p:spPr>
          <a:xfrm>
            <a:off x="5787492" y="1257514"/>
            <a:ext cx="5973704" cy="2971220"/>
          </a:xfrm>
          <a:prstGeom prst="rect">
            <a:avLst/>
          </a:prstGeom>
        </p:spPr>
      </p:pic>
      <p:pic>
        <p:nvPicPr>
          <p:cNvPr id="6" name="图片 5"/>
          <p:cNvPicPr>
            <a:picLocks noChangeAspect="1"/>
          </p:cNvPicPr>
          <p:nvPr/>
        </p:nvPicPr>
        <p:blipFill rotWithShape="1">
          <a:blip r:embed="rId4"/>
          <a:srcRect b="22597"/>
          <a:stretch/>
        </p:blipFill>
        <p:spPr>
          <a:xfrm>
            <a:off x="463550" y="4237139"/>
            <a:ext cx="5083250" cy="2471280"/>
          </a:xfrm>
          <a:prstGeom prst="rect">
            <a:avLst/>
          </a:prstGeom>
        </p:spPr>
      </p:pic>
      <p:sp>
        <p:nvSpPr>
          <p:cNvPr id="8" name="矩形 7"/>
          <p:cNvSpPr/>
          <p:nvPr/>
        </p:nvSpPr>
        <p:spPr>
          <a:xfrm>
            <a:off x="8954017" y="494685"/>
            <a:ext cx="2807179" cy="369332"/>
          </a:xfrm>
          <a:prstGeom prst="rect">
            <a:avLst/>
          </a:prstGeom>
        </p:spPr>
        <p:txBody>
          <a:bodyPr wrap="none">
            <a:spAutoFit/>
          </a:bodyPr>
          <a:lstStyle/>
          <a:p>
            <a:r>
              <a:rPr lang="en-US" altLang="zh-CN" dirty="0"/>
              <a:t>Michelangelo </a:t>
            </a:r>
            <a:r>
              <a:rPr lang="en-US" altLang="zh-CN" dirty="0" err="1"/>
              <a:t>Mangano</a:t>
            </a:r>
            <a:endParaRPr lang="zh-CN" altLang="en-US" dirty="0"/>
          </a:p>
        </p:txBody>
      </p:sp>
      <p:pic>
        <p:nvPicPr>
          <p:cNvPr id="9" name="图片 8"/>
          <p:cNvPicPr>
            <a:picLocks noChangeAspect="1"/>
          </p:cNvPicPr>
          <p:nvPr/>
        </p:nvPicPr>
        <p:blipFill>
          <a:blip r:embed="rId5"/>
          <a:stretch>
            <a:fillRect/>
          </a:stretch>
        </p:blipFill>
        <p:spPr>
          <a:xfrm>
            <a:off x="6123962" y="4237139"/>
            <a:ext cx="4891113" cy="2409227"/>
          </a:xfrm>
          <a:prstGeom prst="rect">
            <a:avLst/>
          </a:prstGeom>
        </p:spPr>
      </p:pic>
      <p:sp>
        <p:nvSpPr>
          <p:cNvPr id="10" name="矩形 9"/>
          <p:cNvSpPr/>
          <p:nvPr/>
        </p:nvSpPr>
        <p:spPr>
          <a:xfrm>
            <a:off x="4912759" y="4271394"/>
            <a:ext cx="4353179" cy="307777"/>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US" altLang="zh-CN" sz="1400" dirty="0"/>
              <a:t>FCC-</a:t>
            </a:r>
            <a:r>
              <a:rPr lang="en-US" altLang="zh-CN" sz="1400" dirty="0" err="1"/>
              <a:t>hh</a:t>
            </a:r>
            <a:r>
              <a:rPr lang="en-US" altLang="zh-CN" sz="1400" dirty="0"/>
              <a:t> layout, optics work, geom. integration</a:t>
            </a:r>
            <a:endParaRPr lang="zh-CN" altLang="en-US" sz="1400" dirty="0"/>
          </a:p>
        </p:txBody>
      </p:sp>
      <p:sp>
        <p:nvSpPr>
          <p:cNvPr id="11" name="矩形 10"/>
          <p:cNvSpPr/>
          <p:nvPr/>
        </p:nvSpPr>
        <p:spPr>
          <a:xfrm>
            <a:off x="6831256" y="997067"/>
            <a:ext cx="4245521" cy="30777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altLang="zh-CN" sz="1400" dirty="0"/>
              <a:t>FCC-</a:t>
            </a:r>
            <a:r>
              <a:rPr lang="en-US" altLang="zh-CN" sz="1400" dirty="0" err="1"/>
              <a:t>ee</a:t>
            </a:r>
            <a:r>
              <a:rPr lang="en-US" altLang="zh-CN" sz="1400" dirty="0"/>
              <a:t> optics baseline &amp; further evolution(s)</a:t>
            </a:r>
            <a:endParaRPr lang="zh-CN" altLang="en-US" sz="1400" dirty="0"/>
          </a:p>
        </p:txBody>
      </p:sp>
    </p:spTree>
    <p:extLst>
      <p:ext uri="{BB962C8B-B14F-4D97-AF65-F5344CB8AC3E}">
        <p14:creationId xmlns:p14="http://schemas.microsoft.com/office/powerpoint/2010/main" val="38404946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FCC Feasibility Study (2021-2025): high-level objectives</a:t>
            </a:r>
            <a:endParaRPr lang="zh-CN" altLang="en-US" sz="2800" b="0" dirty="0">
              <a:solidFill>
                <a:srgbClr val="0070C0"/>
              </a:solidFill>
              <a:latin typeface="+mn-lt"/>
              <a:ea typeface="+mn-ea"/>
              <a:cs typeface="+mn-cs"/>
            </a:endParaRPr>
          </a:p>
        </p:txBody>
      </p:sp>
      <p:pic>
        <p:nvPicPr>
          <p:cNvPr id="4" name="图片 3"/>
          <p:cNvPicPr>
            <a:picLocks noChangeAspect="1"/>
          </p:cNvPicPr>
          <p:nvPr/>
        </p:nvPicPr>
        <p:blipFill rotWithShape="1">
          <a:blip r:embed="rId2"/>
          <a:srcRect t="19098" r="-8963" b="1087"/>
          <a:stretch/>
        </p:blipFill>
        <p:spPr>
          <a:xfrm>
            <a:off x="1031845" y="1342239"/>
            <a:ext cx="9917927" cy="3691155"/>
          </a:xfrm>
          <a:prstGeom prst="rect">
            <a:avLst/>
          </a:prstGeom>
        </p:spPr>
      </p:pic>
      <p:sp>
        <p:nvSpPr>
          <p:cNvPr id="6" name="矩形 5"/>
          <p:cNvSpPr/>
          <p:nvPr/>
        </p:nvSpPr>
        <p:spPr>
          <a:xfrm>
            <a:off x="959141" y="5156275"/>
            <a:ext cx="9722183" cy="92333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altLang="zh-CN" dirty="0">
                <a:latin typeface="Arial" panose="020B0604020202020204" pitchFamily="34" charset="0"/>
                <a:cs typeface="Arial" panose="020B0604020202020204" pitchFamily="34" charset="0"/>
              </a:rPr>
              <a:t>The mid-term report of the feasibility study will be </a:t>
            </a:r>
            <a:r>
              <a:rPr lang="en-US" altLang="zh-CN" dirty="0" smtClean="0">
                <a:latin typeface="Arial" panose="020B0604020202020204" pitchFamily="34" charset="0"/>
                <a:cs typeface="Arial" panose="020B0604020202020204" pitchFamily="34" charset="0"/>
              </a:rPr>
              <a:t>reviewed next </a:t>
            </a:r>
            <a:r>
              <a:rPr lang="en-US" altLang="zh-CN" dirty="0">
                <a:latin typeface="Arial" panose="020B0604020202020204" pitchFamily="34" charset="0"/>
                <a:cs typeface="Arial" panose="020B0604020202020204" pitchFamily="34" charset="0"/>
              </a:rPr>
              <a:t>week by Council, following </a:t>
            </a:r>
            <a:r>
              <a:rPr lang="en-US" altLang="zh-CN" dirty="0" smtClean="0">
                <a:latin typeface="Arial" panose="020B0604020202020204" pitchFamily="34" charset="0"/>
                <a:cs typeface="Arial" panose="020B0604020202020204" pitchFamily="34" charset="0"/>
              </a:rPr>
              <a:t>the positive assessment and constructive </a:t>
            </a:r>
            <a:r>
              <a:rPr lang="en-US" altLang="zh-CN" dirty="0">
                <a:latin typeface="Arial" panose="020B0604020202020204" pitchFamily="34" charset="0"/>
                <a:cs typeface="Arial" panose="020B0604020202020204" pitchFamily="34" charset="0"/>
              </a:rPr>
              <a:t>feedback from </a:t>
            </a:r>
            <a:r>
              <a:rPr lang="en-US" altLang="zh-CN" dirty="0" smtClean="0">
                <a:latin typeface="Arial" panose="020B0604020202020204" pitchFamily="34" charset="0"/>
                <a:cs typeface="Arial" panose="020B0604020202020204" pitchFamily="34" charset="0"/>
              </a:rPr>
              <a:t>Scientific Advisory Committee </a:t>
            </a:r>
            <a:r>
              <a:rPr lang="en-US" altLang="zh-CN" dirty="0">
                <a:latin typeface="Arial" panose="020B0604020202020204" pitchFamily="34" charset="0"/>
                <a:cs typeface="Arial" panose="020B0604020202020204" pitchFamily="34" charset="0"/>
              </a:rPr>
              <a:t>and </a:t>
            </a:r>
            <a:r>
              <a:rPr lang="en-US" altLang="zh-CN" dirty="0" smtClean="0">
                <a:latin typeface="Arial" panose="020B0604020202020204" pitchFamily="34" charset="0"/>
                <a:cs typeface="Arial" panose="020B0604020202020204" pitchFamily="34" charset="0"/>
              </a:rPr>
              <a:t>Cost Review </a:t>
            </a:r>
            <a:r>
              <a:rPr lang="en-US" altLang="zh-CN" dirty="0">
                <a:latin typeface="Arial" panose="020B0604020202020204" pitchFamily="34" charset="0"/>
                <a:cs typeface="Arial" panose="020B0604020202020204" pitchFamily="34" charset="0"/>
              </a:rPr>
              <a:t>Panel</a:t>
            </a:r>
            <a:endParaRPr lang="zh-CN" altLang="en-US" dirty="0">
              <a:latin typeface="Arial" panose="020B0604020202020204" pitchFamily="34" charset="0"/>
              <a:cs typeface="Arial" panose="020B0604020202020204" pitchFamily="34" charset="0"/>
            </a:endParaRPr>
          </a:p>
        </p:txBody>
      </p:sp>
      <p:sp>
        <p:nvSpPr>
          <p:cNvPr id="7" name="矩形 6"/>
          <p:cNvSpPr/>
          <p:nvPr/>
        </p:nvSpPr>
        <p:spPr>
          <a:xfrm>
            <a:off x="1132184" y="6202485"/>
            <a:ext cx="9376095" cy="36933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altLang="zh-CN" dirty="0"/>
              <a:t>The feasibility of the FCC project is </a:t>
            </a:r>
            <a:r>
              <a:rPr lang="en-US" altLang="zh-CN" dirty="0" smtClean="0"/>
              <a:t>getting </a:t>
            </a:r>
            <a:r>
              <a:rPr lang="en-US" altLang="zh-CN" dirty="0"/>
              <a:t>closer </a:t>
            </a:r>
            <a:r>
              <a:rPr lang="en-US" altLang="zh-CN" dirty="0" smtClean="0"/>
              <a:t>and closer </a:t>
            </a:r>
            <a:r>
              <a:rPr lang="en-US" altLang="zh-CN" dirty="0"/>
              <a:t>to the real axis</a:t>
            </a:r>
            <a:endParaRPr lang="zh-CN" altLang="en-US" dirty="0"/>
          </a:p>
        </p:txBody>
      </p:sp>
    </p:spTree>
    <p:extLst>
      <p:ext uri="{BB962C8B-B14F-4D97-AF65-F5344CB8AC3E}">
        <p14:creationId xmlns:p14="http://schemas.microsoft.com/office/powerpoint/2010/main" val="20315944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GB" altLang="zh-CN" sz="2800" b="0" dirty="0">
                <a:solidFill>
                  <a:srgbClr val="0070C0"/>
                </a:solidFill>
                <a:latin typeface="+mn-lt"/>
                <a:ea typeface="+mn-ea"/>
                <a:cs typeface="+mn-cs"/>
              </a:rPr>
              <a:t>PERLE Status at </a:t>
            </a:r>
            <a:r>
              <a:rPr lang="en-GB" altLang="zh-CN" sz="2800" b="0" dirty="0" err="1">
                <a:solidFill>
                  <a:srgbClr val="0070C0"/>
                </a:solidFill>
                <a:latin typeface="+mn-lt"/>
                <a:ea typeface="+mn-ea"/>
                <a:cs typeface="+mn-cs"/>
              </a:rPr>
              <a:t>IJCLab</a:t>
            </a:r>
            <a:endParaRPr lang="zh-CN" altLang="en-US" sz="2800" b="0" dirty="0">
              <a:solidFill>
                <a:srgbClr val="0070C0"/>
              </a:solidFill>
              <a:latin typeface="+mn-lt"/>
              <a:ea typeface="+mn-ea"/>
              <a:cs typeface="+mn-cs"/>
            </a:endParaRPr>
          </a:p>
        </p:txBody>
      </p:sp>
      <p:pic>
        <p:nvPicPr>
          <p:cNvPr id="56" name="图片 55"/>
          <p:cNvPicPr>
            <a:picLocks noChangeAspect="1"/>
          </p:cNvPicPr>
          <p:nvPr/>
        </p:nvPicPr>
        <p:blipFill>
          <a:blip r:embed="rId2"/>
          <a:stretch>
            <a:fillRect/>
          </a:stretch>
        </p:blipFill>
        <p:spPr>
          <a:xfrm>
            <a:off x="779826" y="1182474"/>
            <a:ext cx="10632346" cy="5139373"/>
          </a:xfrm>
          <a:prstGeom prst="rect">
            <a:avLst/>
          </a:prstGeom>
        </p:spPr>
      </p:pic>
      <p:sp>
        <p:nvSpPr>
          <p:cNvPr id="57" name="矩形 56"/>
          <p:cNvSpPr/>
          <p:nvPr/>
        </p:nvSpPr>
        <p:spPr>
          <a:xfrm>
            <a:off x="10139363" y="494685"/>
            <a:ext cx="1530804" cy="369332"/>
          </a:xfrm>
          <a:prstGeom prst="rect">
            <a:avLst/>
          </a:prstGeom>
        </p:spPr>
        <p:txBody>
          <a:bodyPr wrap="none">
            <a:spAutoFit/>
          </a:bodyPr>
          <a:lstStyle/>
          <a:p>
            <a:r>
              <a:rPr lang="en-US" altLang="zh-CN" dirty="0" err="1"/>
              <a:t>Walid</a:t>
            </a:r>
            <a:r>
              <a:rPr lang="en-US" altLang="zh-CN" dirty="0"/>
              <a:t> </a:t>
            </a:r>
            <a:r>
              <a:rPr lang="en-US" altLang="zh-CN" dirty="0" err="1"/>
              <a:t>Kaabi</a:t>
            </a:r>
            <a:endParaRPr lang="zh-CN" altLang="en-US" dirty="0"/>
          </a:p>
        </p:txBody>
      </p:sp>
    </p:spTree>
    <p:extLst>
      <p:ext uri="{BB962C8B-B14F-4D97-AF65-F5344CB8AC3E}">
        <p14:creationId xmlns:p14="http://schemas.microsoft.com/office/powerpoint/2010/main" val="40802979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Challenges toward PERLE </a:t>
            </a:r>
            <a:r>
              <a:rPr lang="en-US" altLang="zh-CN" sz="2800" b="0" dirty="0" smtClean="0">
                <a:solidFill>
                  <a:srgbClr val="0070C0"/>
                </a:solidFill>
                <a:latin typeface="+mn-lt"/>
                <a:ea typeface="+mn-ea"/>
                <a:cs typeface="+mn-cs"/>
              </a:rPr>
              <a:t>realization </a:t>
            </a:r>
            <a:endParaRPr lang="zh-CN" altLang="en-US" sz="2800" b="0" dirty="0">
              <a:solidFill>
                <a:srgbClr val="0070C0"/>
              </a:solidFill>
              <a:latin typeface="+mn-lt"/>
              <a:ea typeface="+mn-ea"/>
              <a:cs typeface="+mn-cs"/>
            </a:endParaRPr>
          </a:p>
        </p:txBody>
      </p:sp>
      <p:sp>
        <p:nvSpPr>
          <p:cNvPr id="4" name="ZoneTexte 1">
            <a:extLst>
              <a:ext uri="{FF2B5EF4-FFF2-40B4-BE49-F238E27FC236}">
                <a16:creationId xmlns="" xmlns:a16="http://schemas.microsoft.com/office/drawing/2014/main" id="{BEEA1025-F58C-7ED0-B3E6-0BB2CC04C192}"/>
              </a:ext>
            </a:extLst>
          </p:cNvPr>
          <p:cNvSpPr txBox="1"/>
          <p:nvPr/>
        </p:nvSpPr>
        <p:spPr>
          <a:xfrm>
            <a:off x="850541" y="1029037"/>
            <a:ext cx="9937105" cy="4755148"/>
          </a:xfrm>
          <a:prstGeom prst="rect">
            <a:avLst/>
          </a:prstGeom>
          <a:noFill/>
        </p:spPr>
        <p:txBody>
          <a:bodyPr wrap="square" rtlCol="0">
            <a:spAutoFit/>
          </a:bodyPr>
          <a:lstStyle/>
          <a:p>
            <a:r>
              <a:rPr lang="en-GB" sz="1600" b="1" dirty="0">
                <a:solidFill>
                  <a:srgbClr val="C00000"/>
                </a:solidFill>
                <a:latin typeface="+mn-lt"/>
              </a:rPr>
              <a:t>Development of high current electron sources:</a:t>
            </a:r>
          </a:p>
          <a:p>
            <a:pPr marL="285750" indent="-285750">
              <a:buFont typeface="Courier New" panose="02070309020205020404" pitchFamily="49" charset="0"/>
              <a:buChar char="o"/>
            </a:pPr>
            <a:r>
              <a:rPr lang="en-GB" sz="1400" b="1" dirty="0">
                <a:latin typeface="+mn-lt"/>
              </a:rPr>
              <a:t>DC gun</a:t>
            </a:r>
            <a:r>
              <a:rPr lang="en-GB" sz="1400" dirty="0">
                <a:latin typeface="+mn-lt"/>
              </a:rPr>
              <a:t>: high charge production at high repetition rate, high cathode field &amp; high vacuum</a:t>
            </a:r>
          </a:p>
          <a:p>
            <a:pPr marL="285750" indent="-285750">
              <a:buFont typeface="Courier New" panose="02070309020205020404" pitchFamily="49" charset="0"/>
              <a:buChar char="o"/>
            </a:pPr>
            <a:r>
              <a:rPr lang="en-GB" sz="1400" b="1" dirty="0">
                <a:latin typeface="+mn-lt"/>
              </a:rPr>
              <a:t>New photocathode materials </a:t>
            </a:r>
            <a:r>
              <a:rPr lang="en-GB" sz="1400" dirty="0">
                <a:latin typeface="+mn-lt"/>
              </a:rPr>
              <a:t>with high quantum efficiency and long life time</a:t>
            </a:r>
          </a:p>
          <a:p>
            <a:endParaRPr lang="en-GB" sz="1600" dirty="0">
              <a:latin typeface="+mn-lt"/>
            </a:endParaRPr>
          </a:p>
          <a:p>
            <a:r>
              <a:rPr lang="en-GB" sz="1600" b="1" dirty="0">
                <a:solidFill>
                  <a:srgbClr val="C00000"/>
                </a:solidFill>
                <a:latin typeface="+mn-lt"/>
              </a:rPr>
              <a:t>Beam dynamics &amp; instrumentation:</a:t>
            </a:r>
          </a:p>
          <a:p>
            <a:pPr marL="285750" indent="-285750">
              <a:buFont typeface="Courier New" panose="02070309020205020404" pitchFamily="49" charset="0"/>
              <a:buChar char="o"/>
            </a:pPr>
            <a:r>
              <a:rPr lang="en-GB" sz="1400" dirty="0">
                <a:latin typeface="+mn-lt"/>
              </a:rPr>
              <a:t>Specific simulation tools for ERL adapted to high-power beams at different energies and currents</a:t>
            </a:r>
          </a:p>
          <a:p>
            <a:pPr marL="285750" indent="-285750">
              <a:buFont typeface="Courier New" panose="02070309020205020404" pitchFamily="49" charset="0"/>
              <a:buChar char="o"/>
            </a:pPr>
            <a:r>
              <a:rPr lang="en-GB" sz="1400" dirty="0">
                <a:latin typeface="+mn-lt"/>
              </a:rPr>
              <a:t>Development of </a:t>
            </a:r>
            <a:r>
              <a:rPr lang="en-GB" sz="1400" b="1" dirty="0">
                <a:latin typeface="+mn-lt"/>
              </a:rPr>
              <a:t>high dynamic range instrumentation </a:t>
            </a:r>
            <a:r>
              <a:rPr lang="en-GB" sz="1400" dirty="0">
                <a:latin typeface="+mn-lt"/>
              </a:rPr>
              <a:t>allowing high beam control at different functioning phases (commissioning, ramping-up and operation), and also to decern beams from “undesired” one (halo):   </a:t>
            </a:r>
          </a:p>
          <a:p>
            <a:pPr marL="787400" lvl="1" indent="-285750">
              <a:buFont typeface="Wingdings" pitchFamily="2" charset="2"/>
              <a:buChar char="§"/>
            </a:pPr>
            <a:r>
              <a:rPr lang="en-GB" sz="1400" b="1" dirty="0">
                <a:latin typeface="+mn-lt"/>
              </a:rPr>
              <a:t>Non-invasive</a:t>
            </a:r>
            <a:r>
              <a:rPr lang="en-GB" sz="1400" dirty="0">
                <a:latin typeface="+mn-lt"/>
              </a:rPr>
              <a:t> diagnostics: optical system for beam imaging</a:t>
            </a:r>
          </a:p>
          <a:p>
            <a:pPr marL="787400" lvl="1" indent="-285750">
              <a:buFont typeface="Wingdings" pitchFamily="2" charset="2"/>
              <a:buChar char="§"/>
            </a:pPr>
            <a:r>
              <a:rPr lang="en-GB" sz="1400" dirty="0">
                <a:latin typeface="+mn-lt"/>
              </a:rPr>
              <a:t>BPMs and BAMs </a:t>
            </a:r>
            <a:r>
              <a:rPr lang="en-GB" sz="1400" b="1" dirty="0">
                <a:latin typeface="+mn-lt"/>
              </a:rPr>
              <a:t>adapted to multi-turn</a:t>
            </a:r>
          </a:p>
          <a:p>
            <a:pPr marL="787400" lvl="1" indent="-285750">
              <a:buFont typeface="Wingdings" pitchFamily="2" charset="2"/>
              <a:buChar char="§"/>
            </a:pPr>
            <a:r>
              <a:rPr lang="en-GB" sz="1400" dirty="0">
                <a:latin typeface="+mn-lt"/>
              </a:rPr>
              <a:t>Sensitive BLMs for the </a:t>
            </a:r>
            <a:r>
              <a:rPr lang="en-GB" sz="1400" b="1" dirty="0">
                <a:latin typeface="+mn-lt"/>
              </a:rPr>
              <a:t>monitoring of beam loss and beam halo</a:t>
            </a:r>
          </a:p>
          <a:p>
            <a:pPr lvl="1" indent="0"/>
            <a:r>
              <a:rPr lang="en-GB" sz="1500" dirty="0">
                <a:latin typeface="+mn-lt"/>
              </a:rPr>
              <a:t>   </a:t>
            </a:r>
            <a:endParaRPr lang="en-GB" sz="1600" dirty="0">
              <a:latin typeface="+mn-lt"/>
            </a:endParaRPr>
          </a:p>
          <a:p>
            <a:r>
              <a:rPr lang="en-GB" sz="1600" b="1" dirty="0">
                <a:solidFill>
                  <a:srgbClr val="C00000"/>
                </a:solidFill>
                <a:latin typeface="+mn-lt"/>
              </a:rPr>
              <a:t>SRF Cavity and High Order Mode (HOM) damping:</a:t>
            </a:r>
          </a:p>
          <a:p>
            <a:pPr marL="285750" indent="-285750">
              <a:buFont typeface="Courier New" panose="02070309020205020404" pitchFamily="49" charset="0"/>
              <a:buChar char="o"/>
            </a:pPr>
            <a:r>
              <a:rPr lang="en-GB" sz="1400" dirty="0">
                <a:latin typeface="+mn-lt"/>
              </a:rPr>
              <a:t>For operation in CW mode with the </a:t>
            </a:r>
            <a:r>
              <a:rPr lang="en-GB" sz="1400" b="1" dirty="0">
                <a:latin typeface="+mn-lt"/>
              </a:rPr>
              <a:t>minimum dynamic loss</a:t>
            </a:r>
            <a:r>
              <a:rPr lang="en-GB" sz="1400" dirty="0">
                <a:latin typeface="+mn-lt"/>
              </a:rPr>
              <a:t>, cavity should have the </a:t>
            </a:r>
            <a:r>
              <a:rPr lang="en-GB" sz="1400" b="1" dirty="0">
                <a:latin typeface="+mn-lt"/>
              </a:rPr>
              <a:t>highest Q</a:t>
            </a:r>
            <a:r>
              <a:rPr lang="en-GB" sz="1400" b="1" baseline="-25000" dirty="0">
                <a:latin typeface="+mn-lt"/>
              </a:rPr>
              <a:t>0</a:t>
            </a:r>
            <a:r>
              <a:rPr lang="en-GB" sz="1400" dirty="0">
                <a:latin typeface="+mn-lt"/>
              </a:rPr>
              <a:t>: </a:t>
            </a:r>
            <a:r>
              <a:rPr lang="en-GB" sz="1400" b="1" dirty="0">
                <a:latin typeface="+mn-lt"/>
              </a:rPr>
              <a:t>Thermal treatment </a:t>
            </a:r>
            <a:r>
              <a:rPr lang="en-GB" sz="1400" dirty="0">
                <a:latin typeface="+mn-lt"/>
              </a:rPr>
              <a:t>(Doping, infusion, medium temperature annealing) or R&amp;D on SRF material for 4,2K operation (Nb3Sn or others…)</a:t>
            </a:r>
          </a:p>
          <a:p>
            <a:pPr marL="285750" indent="-285750">
              <a:buFont typeface="Courier New" panose="02070309020205020404" pitchFamily="49" charset="0"/>
              <a:buChar char="o"/>
            </a:pPr>
            <a:r>
              <a:rPr lang="en-GB" sz="1400" dirty="0">
                <a:latin typeface="+mn-lt"/>
              </a:rPr>
              <a:t>Development of </a:t>
            </a:r>
            <a:r>
              <a:rPr lang="en-GB" sz="1400" b="1" dirty="0">
                <a:latin typeface="+mn-lt"/>
              </a:rPr>
              <a:t>Fast Reactive Tuners (FRTs) </a:t>
            </a:r>
            <a:r>
              <a:rPr lang="en-GB" sz="1400" dirty="0">
                <a:latin typeface="+mn-lt"/>
              </a:rPr>
              <a:t>adapted to cavity and cryomodule to mitigate cavity detuning by microphonics.   </a:t>
            </a:r>
          </a:p>
          <a:p>
            <a:pPr marL="285750" indent="-285750">
              <a:buFont typeface="Courier New" panose="02070309020205020404" pitchFamily="49" charset="0"/>
              <a:buChar char="o"/>
            </a:pPr>
            <a:r>
              <a:rPr lang="en-GB" sz="1400" dirty="0">
                <a:latin typeface="+mn-lt"/>
              </a:rPr>
              <a:t>Efficient HOM extraction w/o increasing cryoload, to preserve beam quality &amp; avoid its disruption by </a:t>
            </a:r>
            <a:r>
              <a:rPr lang="en-GB" sz="1400" dirty="0" err="1">
                <a:latin typeface="+mn-lt"/>
              </a:rPr>
              <a:t>wakefields</a:t>
            </a:r>
            <a:endParaRPr lang="en-GB" sz="1400" dirty="0">
              <a:latin typeface="+mn-lt"/>
            </a:endParaRPr>
          </a:p>
          <a:p>
            <a:pPr marL="787400" lvl="1" indent="-285750">
              <a:buFont typeface="Wingdings" pitchFamily="2" charset="2"/>
              <a:buChar char="§"/>
            </a:pPr>
            <a:r>
              <a:rPr lang="en-GB" sz="1400" b="1" dirty="0">
                <a:latin typeface="+mn-lt"/>
              </a:rPr>
              <a:t>Cavity design choices </a:t>
            </a:r>
            <a:r>
              <a:rPr lang="en-GB" sz="1400" dirty="0">
                <a:latin typeface="+mn-lt"/>
              </a:rPr>
              <a:t>should integrate the HOM extraction issue: frequency optimisation, large aperture, few cells, optimised end group) </a:t>
            </a:r>
          </a:p>
          <a:p>
            <a:pPr marL="787400" lvl="1" indent="-285750">
              <a:buFont typeface="Wingdings" pitchFamily="2" charset="2"/>
              <a:buChar char="§"/>
            </a:pPr>
            <a:r>
              <a:rPr lang="en-GB" sz="1400" dirty="0">
                <a:latin typeface="+mn-lt"/>
              </a:rPr>
              <a:t>Design of </a:t>
            </a:r>
            <a:r>
              <a:rPr lang="en-GB" sz="1400" b="1" dirty="0">
                <a:latin typeface="+mn-lt"/>
              </a:rPr>
              <a:t>specific HOM couplers </a:t>
            </a:r>
            <a:r>
              <a:rPr lang="en-GB" sz="1400" dirty="0">
                <a:latin typeface="+mn-lt"/>
              </a:rPr>
              <a:t>&amp; optimisation of the damping scheme</a:t>
            </a:r>
          </a:p>
          <a:p>
            <a:pPr marL="787400" lvl="1" indent="-285750">
              <a:buFont typeface="Wingdings" pitchFamily="2" charset="2"/>
              <a:buChar char="§"/>
            </a:pPr>
            <a:r>
              <a:rPr lang="en-GB" sz="1400" dirty="0">
                <a:latin typeface="+mn-lt"/>
              </a:rPr>
              <a:t>Study the need of </a:t>
            </a:r>
            <a:r>
              <a:rPr lang="en-GB" sz="1400" b="1" dirty="0">
                <a:latin typeface="+mn-lt"/>
              </a:rPr>
              <a:t>additional absorber </a:t>
            </a:r>
            <a:r>
              <a:rPr lang="en-GB" sz="1400" dirty="0">
                <a:latin typeface="+mn-lt"/>
              </a:rPr>
              <a:t>in the beam line </a:t>
            </a:r>
          </a:p>
        </p:txBody>
      </p:sp>
    </p:spTree>
    <p:extLst>
      <p:ext uri="{BB962C8B-B14F-4D97-AF65-F5344CB8AC3E}">
        <p14:creationId xmlns:p14="http://schemas.microsoft.com/office/powerpoint/2010/main" val="66866274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28638" y="250802"/>
            <a:ext cx="12491318" cy="644004"/>
          </a:xfrm>
        </p:spPr>
        <p:txBody>
          <a:bodyPr/>
          <a:lstStyle/>
          <a:p>
            <a:pPr algn="l"/>
            <a:r>
              <a:rPr lang="en-US" altLang="zh-CN" sz="3200" b="0" dirty="0">
                <a:solidFill>
                  <a:srgbClr val="0070C0"/>
                </a:solidFill>
                <a:latin typeface="+mn-lt"/>
                <a:ea typeface="+mn-ea"/>
                <a:cs typeface="+mn-cs"/>
              </a:rPr>
              <a:t>Status, Challenges and Plans for ILC and </a:t>
            </a:r>
            <a:r>
              <a:rPr lang="en-US" altLang="zh-CN" sz="3200" b="0" dirty="0" smtClean="0">
                <a:solidFill>
                  <a:srgbClr val="0070C0"/>
                </a:solidFill>
                <a:latin typeface="+mn-lt"/>
                <a:ea typeface="+mn-ea"/>
                <a:cs typeface="+mn-cs"/>
              </a:rPr>
              <a:t>CLIC</a:t>
            </a:r>
            <a:endParaRPr lang="zh-CN" altLang="en-US" sz="3200" b="0" dirty="0">
              <a:solidFill>
                <a:srgbClr val="0070C0"/>
              </a:solidFill>
              <a:latin typeface="+mn-lt"/>
              <a:ea typeface="+mn-ea"/>
              <a:cs typeface="+mn-cs"/>
            </a:endParaRPr>
          </a:p>
        </p:txBody>
      </p:sp>
      <p:sp>
        <p:nvSpPr>
          <p:cNvPr id="4" name="矩形 3"/>
          <p:cNvSpPr/>
          <p:nvPr/>
        </p:nvSpPr>
        <p:spPr>
          <a:xfrm>
            <a:off x="10138958" y="525474"/>
            <a:ext cx="1739515" cy="369332"/>
          </a:xfrm>
          <a:prstGeom prst="rect">
            <a:avLst/>
          </a:prstGeom>
        </p:spPr>
        <p:txBody>
          <a:bodyPr wrap="none">
            <a:spAutoFit/>
          </a:bodyPr>
          <a:lstStyle/>
          <a:p>
            <a:r>
              <a:rPr lang="en-US" altLang="zh-CN" dirty="0" smtClean="0"/>
              <a:t>A. </a:t>
            </a:r>
            <a:r>
              <a:rPr lang="en-US" altLang="zh-CN" dirty="0" err="1" smtClean="0"/>
              <a:t>Faus-Golfe</a:t>
            </a:r>
            <a:endParaRPr lang="en-US" altLang="zh-CN" dirty="0"/>
          </a:p>
        </p:txBody>
      </p:sp>
      <p:pic>
        <p:nvPicPr>
          <p:cNvPr id="11" name="图片 10"/>
          <p:cNvPicPr>
            <a:picLocks noChangeAspect="1"/>
          </p:cNvPicPr>
          <p:nvPr/>
        </p:nvPicPr>
        <p:blipFill>
          <a:blip r:embed="rId2"/>
          <a:stretch>
            <a:fillRect/>
          </a:stretch>
        </p:blipFill>
        <p:spPr>
          <a:xfrm>
            <a:off x="612396" y="1583666"/>
            <a:ext cx="11162624" cy="4678758"/>
          </a:xfrm>
          <a:prstGeom prst="rect">
            <a:avLst/>
          </a:prstGeom>
        </p:spPr>
      </p:pic>
      <p:sp>
        <p:nvSpPr>
          <p:cNvPr id="12" name="Content Placeholder 1">
            <a:extLst>
              <a:ext uri="{FF2B5EF4-FFF2-40B4-BE49-F238E27FC236}">
                <a16:creationId xmlns="" xmlns:a16="http://schemas.microsoft.com/office/drawing/2014/main" id="{8C4CAE31-38B7-9B4A-AF9F-433D17C98CDB}"/>
              </a:ext>
            </a:extLst>
          </p:cNvPr>
          <p:cNvSpPr txBox="1">
            <a:spLocks/>
          </p:cNvSpPr>
          <p:nvPr/>
        </p:nvSpPr>
        <p:spPr bwMode="auto">
          <a:xfrm>
            <a:off x="1906881" y="1058030"/>
            <a:ext cx="8439431" cy="222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144000" indent="-144000" algn="l" defTabSz="422275" rtl="0" fontAlgn="base">
              <a:spcBef>
                <a:spcPts val="300"/>
              </a:spcBef>
              <a:spcAft>
                <a:spcPct val="0"/>
              </a:spcAft>
              <a:buFont typeface="Arial" charset="0"/>
              <a:buChar char="•"/>
              <a:defRPr sz="1400" b="0" kern="1200">
                <a:solidFill>
                  <a:schemeClr val="tx1"/>
                </a:solidFill>
                <a:latin typeface="Arial"/>
                <a:ea typeface="ＭＳ Ｐゴシック" pitchFamily="-84" charset="-128"/>
                <a:cs typeface="Arial"/>
              </a:defRPr>
            </a:lvl1pPr>
            <a:lvl2pPr marL="288000" indent="-144000" algn="l" defTabSz="422275" rtl="0" fontAlgn="base">
              <a:spcBef>
                <a:spcPts val="400"/>
              </a:spcBef>
              <a:spcAft>
                <a:spcPct val="0"/>
              </a:spcAft>
              <a:buFont typeface="Arial" charset="0"/>
              <a:buChar char="•"/>
              <a:defRPr sz="1200" kern="1200">
                <a:solidFill>
                  <a:schemeClr val="tx1"/>
                </a:solidFill>
                <a:latin typeface="Arial"/>
                <a:ea typeface="ＭＳ Ｐゴシック" pitchFamily="-84" charset="-128"/>
                <a:cs typeface="Arial"/>
              </a:defRPr>
            </a:lvl2pPr>
            <a:lvl3pPr marL="432000" indent="-144000" algn="l" defTabSz="422275" rtl="0" fontAlgn="base">
              <a:spcBef>
                <a:spcPct val="20000"/>
              </a:spcBef>
              <a:spcAft>
                <a:spcPct val="0"/>
              </a:spcAft>
              <a:buFont typeface="Lucida Grande" charset="0"/>
              <a:buChar char="‒"/>
              <a:defRPr sz="1100" kern="1200">
                <a:solidFill>
                  <a:schemeClr val="tx1"/>
                </a:solidFill>
                <a:latin typeface="Arial"/>
                <a:ea typeface="Arial" pitchFamily="-84" charset="0"/>
                <a:cs typeface="Arial"/>
              </a:defRPr>
            </a:lvl3pPr>
            <a:lvl4pPr marL="576000" indent="-144000" algn="l" defTabSz="422275" rtl="0" fontAlgn="base">
              <a:spcBef>
                <a:spcPct val="20000"/>
              </a:spcBef>
              <a:spcAft>
                <a:spcPct val="0"/>
              </a:spcAft>
              <a:buFont typeface="Lucida Grande"/>
              <a:buChar char="‒"/>
              <a:defRPr sz="1100" kern="1200">
                <a:solidFill>
                  <a:schemeClr val="tx1"/>
                </a:solidFill>
                <a:latin typeface="Arial"/>
                <a:ea typeface="ＭＳ Ｐゴシック" pitchFamily="-84" charset="-128"/>
                <a:cs typeface="Arial"/>
              </a:defRPr>
            </a:lvl4pPr>
            <a:lvl5pPr marL="1258269" indent="-192961" algn="l" defTabSz="422275" rtl="0" fontAlgn="base">
              <a:spcBef>
                <a:spcPct val="20000"/>
              </a:spcBef>
              <a:spcAft>
                <a:spcPct val="0"/>
              </a:spcAft>
              <a:buFont typeface="Arial" charset="0"/>
              <a:buChar char="»"/>
              <a:defRPr sz="1500" kern="1200">
                <a:solidFill>
                  <a:schemeClr val="tx1"/>
                </a:solidFill>
                <a:latin typeface="Arial"/>
                <a:ea typeface="ＭＳ Ｐゴシック" pitchFamily="-84" charset="-128"/>
                <a:cs typeface="Arial"/>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a:lstStyle>
          <a:p>
            <a:pPr marL="0" indent="0" algn="ctr">
              <a:buNone/>
            </a:pPr>
            <a:r>
              <a:rPr lang="en-GB" sz="2000" b="1" dirty="0">
                <a:solidFill>
                  <a:srgbClr val="C00000"/>
                </a:solidFill>
              </a:rPr>
              <a:t>Two e</a:t>
            </a:r>
            <a:r>
              <a:rPr lang="x-none" sz="2000" b="1" dirty="0">
                <a:solidFill>
                  <a:srgbClr val="C00000"/>
                </a:solidFill>
              </a:rPr>
              <a:t>+e- linear collider designs, starting as a Higgs factory</a:t>
            </a:r>
          </a:p>
        </p:txBody>
      </p:sp>
    </p:spTree>
    <p:extLst>
      <p:ext uri="{BB962C8B-B14F-4D97-AF65-F5344CB8AC3E}">
        <p14:creationId xmlns:p14="http://schemas.microsoft.com/office/powerpoint/2010/main" val="36903990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200" b="0" dirty="0">
                <a:solidFill>
                  <a:srgbClr val="0070C0"/>
                </a:solidFill>
                <a:latin typeface="+mn-lt"/>
                <a:ea typeface="+mn-ea"/>
                <a:cs typeface="+mn-cs"/>
              </a:rPr>
              <a:t>Time-critical WPs at the ILC </a:t>
            </a:r>
            <a:r>
              <a:rPr lang="en-US" altLang="zh-CN" sz="3200" b="0" dirty="0" smtClean="0">
                <a:solidFill>
                  <a:srgbClr val="0070C0"/>
                </a:solidFill>
                <a:latin typeface="+mn-lt"/>
                <a:ea typeface="+mn-ea"/>
                <a:cs typeface="+mn-cs"/>
              </a:rPr>
              <a:t>Technology Network (ITN</a:t>
            </a:r>
            <a:r>
              <a:rPr lang="en-US" altLang="zh-CN" sz="3200" b="0" dirty="0">
                <a:solidFill>
                  <a:srgbClr val="0070C0"/>
                </a:solidFill>
                <a:latin typeface="+mn-lt"/>
                <a:ea typeface="+mn-ea"/>
                <a:cs typeface="+mn-cs"/>
              </a:rPr>
              <a:t>)</a:t>
            </a:r>
            <a:endParaRPr lang="zh-CN" altLang="en-US" sz="3200" b="0" dirty="0">
              <a:solidFill>
                <a:srgbClr val="0070C0"/>
              </a:solidFill>
              <a:latin typeface="+mn-lt"/>
              <a:ea typeface="+mn-ea"/>
              <a:cs typeface="+mn-cs"/>
            </a:endParaRPr>
          </a:p>
        </p:txBody>
      </p:sp>
      <p:pic>
        <p:nvPicPr>
          <p:cNvPr id="66" name="图片 65"/>
          <p:cNvPicPr>
            <a:picLocks noChangeAspect="1"/>
          </p:cNvPicPr>
          <p:nvPr/>
        </p:nvPicPr>
        <p:blipFill>
          <a:blip r:embed="rId2"/>
          <a:stretch>
            <a:fillRect/>
          </a:stretch>
        </p:blipFill>
        <p:spPr>
          <a:xfrm>
            <a:off x="364735" y="983761"/>
            <a:ext cx="11827265" cy="5511262"/>
          </a:xfrm>
          <a:prstGeom prst="rect">
            <a:avLst/>
          </a:prstGeom>
        </p:spPr>
      </p:pic>
    </p:spTree>
    <p:extLst>
      <p:ext uri="{BB962C8B-B14F-4D97-AF65-F5344CB8AC3E}">
        <p14:creationId xmlns:p14="http://schemas.microsoft.com/office/powerpoint/2010/main" val="1376788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ja-JP" sz="3200" b="0" dirty="0">
                <a:solidFill>
                  <a:srgbClr val="0070C0"/>
                </a:solidFill>
                <a:latin typeface="+mn-lt"/>
                <a:ea typeface="+mn-ea"/>
                <a:cs typeface="+mn-cs"/>
              </a:rPr>
              <a:t>IDT Scope for  ILC Realization</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939567" y="1342935"/>
            <a:ext cx="10372092" cy="5039052"/>
          </a:xfrm>
          <a:prstGeom prst="rect">
            <a:avLst/>
          </a:prstGeom>
        </p:spPr>
      </p:pic>
    </p:spTree>
    <p:extLst>
      <p:ext uri="{BB962C8B-B14F-4D97-AF65-F5344CB8AC3E}">
        <p14:creationId xmlns:p14="http://schemas.microsoft.com/office/powerpoint/2010/main" val="2309065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168081" y="926398"/>
            <a:ext cx="7801337" cy="2766111"/>
          </a:xfrm>
          <a:prstGeom prst="rect">
            <a:avLst/>
          </a:prstGeom>
        </p:spPr>
      </p:pic>
      <p:pic>
        <p:nvPicPr>
          <p:cNvPr id="6" name="Picture 5"/>
          <p:cNvPicPr>
            <a:picLocks noChangeAspect="1"/>
          </p:cNvPicPr>
          <p:nvPr/>
        </p:nvPicPr>
        <p:blipFill>
          <a:blip r:embed="rId4"/>
          <a:stretch>
            <a:fillRect/>
          </a:stretch>
        </p:blipFill>
        <p:spPr>
          <a:xfrm>
            <a:off x="3593966" y="4271226"/>
            <a:ext cx="5296805" cy="2160861"/>
          </a:xfrm>
          <a:prstGeom prst="rect">
            <a:avLst/>
          </a:prstGeom>
        </p:spPr>
      </p:pic>
    </p:spTree>
    <p:extLst>
      <p:ext uri="{BB962C8B-B14F-4D97-AF65-F5344CB8AC3E}">
        <p14:creationId xmlns:p14="http://schemas.microsoft.com/office/powerpoint/2010/main" val="34649684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ja-JP" sz="3200" b="0" dirty="0">
                <a:solidFill>
                  <a:srgbClr val="0070C0"/>
                </a:solidFill>
                <a:latin typeface="+mn-lt"/>
                <a:ea typeface="+mn-ea"/>
                <a:cs typeface="+mn-cs"/>
              </a:rPr>
              <a:t>ILC possible upgrades</a:t>
            </a:r>
            <a:endParaRPr lang="zh-CN" altLang="en-US" sz="3200" b="0" dirty="0">
              <a:solidFill>
                <a:srgbClr val="0070C0"/>
              </a:solidFill>
              <a:latin typeface="+mn-lt"/>
              <a:ea typeface="+mn-ea"/>
              <a:cs typeface="+mn-cs"/>
            </a:endParaRPr>
          </a:p>
        </p:txBody>
      </p:sp>
      <p:pic>
        <p:nvPicPr>
          <p:cNvPr id="41" name="图片 40"/>
          <p:cNvPicPr>
            <a:picLocks noChangeAspect="1"/>
          </p:cNvPicPr>
          <p:nvPr/>
        </p:nvPicPr>
        <p:blipFill>
          <a:blip r:embed="rId2"/>
          <a:stretch>
            <a:fillRect/>
          </a:stretch>
        </p:blipFill>
        <p:spPr>
          <a:xfrm>
            <a:off x="431630" y="1353304"/>
            <a:ext cx="3731785" cy="1164316"/>
          </a:xfrm>
          <a:prstGeom prst="rect">
            <a:avLst/>
          </a:prstGeom>
        </p:spPr>
      </p:pic>
      <p:pic>
        <p:nvPicPr>
          <p:cNvPr id="45" name="图片 44"/>
          <p:cNvPicPr>
            <a:picLocks noChangeAspect="1"/>
          </p:cNvPicPr>
          <p:nvPr/>
        </p:nvPicPr>
        <p:blipFill>
          <a:blip r:embed="rId3"/>
          <a:stretch>
            <a:fillRect/>
          </a:stretch>
        </p:blipFill>
        <p:spPr>
          <a:xfrm>
            <a:off x="552141" y="2659996"/>
            <a:ext cx="3165132" cy="1684234"/>
          </a:xfrm>
          <a:prstGeom prst="rect">
            <a:avLst/>
          </a:prstGeom>
        </p:spPr>
      </p:pic>
      <p:pic>
        <p:nvPicPr>
          <p:cNvPr id="47" name="图片 46"/>
          <p:cNvPicPr>
            <a:picLocks noChangeAspect="1"/>
          </p:cNvPicPr>
          <p:nvPr/>
        </p:nvPicPr>
        <p:blipFill>
          <a:blip r:embed="rId4"/>
          <a:stretch>
            <a:fillRect/>
          </a:stretch>
        </p:blipFill>
        <p:spPr>
          <a:xfrm>
            <a:off x="587671" y="4628983"/>
            <a:ext cx="3215212" cy="1728870"/>
          </a:xfrm>
          <a:prstGeom prst="rect">
            <a:avLst/>
          </a:prstGeom>
        </p:spPr>
      </p:pic>
      <p:pic>
        <p:nvPicPr>
          <p:cNvPr id="48" name="图片 47"/>
          <p:cNvPicPr>
            <a:picLocks noChangeAspect="1"/>
          </p:cNvPicPr>
          <p:nvPr/>
        </p:nvPicPr>
        <p:blipFill>
          <a:blip r:embed="rId5"/>
          <a:stretch>
            <a:fillRect/>
          </a:stretch>
        </p:blipFill>
        <p:spPr>
          <a:xfrm>
            <a:off x="4433168" y="2484368"/>
            <a:ext cx="3093186" cy="3732046"/>
          </a:xfrm>
          <a:prstGeom prst="rect">
            <a:avLst/>
          </a:prstGeom>
        </p:spPr>
      </p:pic>
      <p:pic>
        <p:nvPicPr>
          <p:cNvPr id="50" name="图片 49"/>
          <p:cNvPicPr>
            <a:picLocks noChangeAspect="1"/>
          </p:cNvPicPr>
          <p:nvPr/>
        </p:nvPicPr>
        <p:blipFill>
          <a:blip r:embed="rId6"/>
          <a:stretch>
            <a:fillRect/>
          </a:stretch>
        </p:blipFill>
        <p:spPr>
          <a:xfrm>
            <a:off x="4102694" y="1455888"/>
            <a:ext cx="3917659" cy="741459"/>
          </a:xfrm>
          <a:prstGeom prst="rect">
            <a:avLst/>
          </a:prstGeom>
        </p:spPr>
      </p:pic>
      <p:pic>
        <p:nvPicPr>
          <p:cNvPr id="53" name="图片 52"/>
          <p:cNvPicPr>
            <a:picLocks noChangeAspect="1"/>
          </p:cNvPicPr>
          <p:nvPr/>
        </p:nvPicPr>
        <p:blipFill>
          <a:blip r:embed="rId7"/>
          <a:stretch>
            <a:fillRect/>
          </a:stretch>
        </p:blipFill>
        <p:spPr>
          <a:xfrm>
            <a:off x="8242249" y="1385937"/>
            <a:ext cx="3552244" cy="4415538"/>
          </a:xfrm>
          <a:prstGeom prst="rect">
            <a:avLst/>
          </a:prstGeom>
        </p:spPr>
      </p:pic>
      <p:sp>
        <p:nvSpPr>
          <p:cNvPr id="54" name="圆角矩形 53"/>
          <p:cNvSpPr/>
          <p:nvPr/>
        </p:nvSpPr>
        <p:spPr>
          <a:xfrm>
            <a:off x="335559" y="1124125"/>
            <a:ext cx="3809081" cy="5624818"/>
          </a:xfrm>
          <a:prstGeom prst="roundRect">
            <a:avLst/>
          </a:prstGeom>
          <a:noFill/>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
        <p:nvSpPr>
          <p:cNvPr id="55" name="圆角矩形 54"/>
          <p:cNvSpPr/>
          <p:nvPr/>
        </p:nvSpPr>
        <p:spPr>
          <a:xfrm>
            <a:off x="8146536" y="1109100"/>
            <a:ext cx="3809081" cy="5624818"/>
          </a:xfrm>
          <a:prstGeom prst="roundRect">
            <a:avLst/>
          </a:prstGeom>
          <a:no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
        <p:nvSpPr>
          <p:cNvPr id="56" name="圆角矩形 55"/>
          <p:cNvSpPr/>
          <p:nvPr/>
        </p:nvSpPr>
        <p:spPr>
          <a:xfrm>
            <a:off x="4211272" y="1168866"/>
            <a:ext cx="3809081" cy="5624818"/>
          </a:xfrm>
          <a:prstGeom prst="roundRect">
            <a:avLst/>
          </a:prstGeom>
          <a:noFill/>
          <a:ln>
            <a:solidFill>
              <a:schemeClr val="accent5">
                <a:lumMod val="60000"/>
                <a:lumOff val="40000"/>
              </a:schemeClr>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pic>
        <p:nvPicPr>
          <p:cNvPr id="57" name="Picture 5" descr="Graphical user interface&#10;&#10;Description automatically generated with low confidence">
            <a:extLst>
              <a:ext uri="{FF2B5EF4-FFF2-40B4-BE49-F238E27FC236}">
                <a16:creationId xmlns="" xmlns:a16="http://schemas.microsoft.com/office/drawing/2014/main" id="{0D52ECE5-7EB0-20A8-BB20-76E6A6ACFECD}"/>
              </a:ext>
            </a:extLst>
          </p:cNvPr>
          <p:cNvPicPr>
            <a:picLocks noChangeAspect="1"/>
          </p:cNvPicPr>
          <p:nvPr/>
        </p:nvPicPr>
        <p:blipFill>
          <a:blip r:embed="rId8"/>
          <a:stretch>
            <a:fillRect/>
          </a:stretch>
        </p:blipFill>
        <p:spPr>
          <a:xfrm>
            <a:off x="8464628" y="5454880"/>
            <a:ext cx="3172895" cy="812816"/>
          </a:xfrm>
          <a:prstGeom prst="rect">
            <a:avLst/>
          </a:prstGeom>
        </p:spPr>
      </p:pic>
    </p:spTree>
    <p:extLst>
      <p:ext uri="{BB962C8B-B14F-4D97-AF65-F5344CB8AC3E}">
        <p14:creationId xmlns:p14="http://schemas.microsoft.com/office/powerpoint/2010/main" val="8743265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GB" altLang="zh-CN" sz="3200" b="0" dirty="0">
                <a:solidFill>
                  <a:srgbClr val="0070C0"/>
                </a:solidFill>
                <a:latin typeface="+mn-lt"/>
                <a:ea typeface="+mn-ea"/>
                <a:cs typeface="+mn-cs"/>
              </a:rPr>
              <a:t>CLIC accelerator challenges/technologies  </a:t>
            </a:r>
            <a:endParaRPr lang="zh-CN" altLang="en-US" sz="3200" b="0" dirty="0">
              <a:solidFill>
                <a:srgbClr val="0070C0"/>
              </a:solidFill>
              <a:latin typeface="+mn-lt"/>
              <a:ea typeface="+mn-ea"/>
              <a:cs typeface="+mn-cs"/>
            </a:endParaRPr>
          </a:p>
        </p:txBody>
      </p:sp>
      <p:sp>
        <p:nvSpPr>
          <p:cNvPr id="4" name="Content Placeholder 2">
            <a:extLst>
              <a:ext uri="{FF2B5EF4-FFF2-40B4-BE49-F238E27FC236}">
                <a16:creationId xmlns="" xmlns:a16="http://schemas.microsoft.com/office/drawing/2014/main" id="{12A19591-924A-510F-47AF-943E68886126}"/>
              </a:ext>
            </a:extLst>
          </p:cNvPr>
          <p:cNvSpPr txBox="1">
            <a:spLocks/>
          </p:cNvSpPr>
          <p:nvPr/>
        </p:nvSpPr>
        <p:spPr>
          <a:xfrm>
            <a:off x="205217" y="1307902"/>
            <a:ext cx="6034229" cy="5118389"/>
          </a:xfrm>
          <a:prstGeom prst="rect">
            <a:avLst/>
          </a:prstGeom>
        </p:spPr>
        <p:txBody>
          <a:bodyPr>
            <a:normAutofit fontScale="92500" lnSpcReduction="10000"/>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17755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800" b="1" dirty="0">
                <a:ln w="0" cap="flat">
                  <a:noFill/>
                  <a:prstDash val="solid"/>
                  <a:miter lim="400000"/>
                </a:ln>
                <a:solidFill>
                  <a:srgbClr val="002060"/>
                </a:solidFill>
              </a:rPr>
              <a:t>CLIC baseline </a:t>
            </a:r>
            <a:r>
              <a:rPr lang="en-GB" sz="1800" dirty="0">
                <a:ln w="0" cap="flat">
                  <a:noFill/>
                  <a:prstDash val="solid"/>
                  <a:miter lim="400000"/>
                </a:ln>
                <a:solidFill>
                  <a:srgbClr val="002060"/>
                </a:solidFill>
              </a:rPr>
              <a:t>– a </a:t>
            </a:r>
            <a:r>
              <a:rPr lang="en-GB" sz="1800" b="1" dirty="0">
                <a:ln w="0" cap="flat">
                  <a:noFill/>
                  <a:prstDash val="solid"/>
                  <a:miter lim="400000"/>
                </a:ln>
                <a:solidFill>
                  <a:srgbClr val="002060"/>
                </a:solidFill>
              </a:rPr>
              <a:t>drive-beam</a:t>
            </a:r>
            <a:r>
              <a:rPr lang="en-GB" sz="1800" dirty="0">
                <a:ln w="0" cap="flat">
                  <a:noFill/>
                  <a:prstDash val="solid"/>
                  <a:miter lim="400000"/>
                </a:ln>
                <a:solidFill>
                  <a:srgbClr val="002060"/>
                </a:solidFill>
              </a:rPr>
              <a:t> based machine with an initial stage at </a:t>
            </a:r>
            <a:r>
              <a:rPr lang="en-GB" sz="1800" b="1" dirty="0">
                <a:ln w="0" cap="flat">
                  <a:noFill/>
                  <a:prstDash val="solid"/>
                  <a:miter lim="400000"/>
                </a:ln>
                <a:solidFill>
                  <a:srgbClr val="002060"/>
                </a:solidFill>
              </a:rPr>
              <a:t>380 GeV</a:t>
            </a:r>
            <a:r>
              <a:rPr lang="en-GB" sz="1800" dirty="0">
                <a:ln w="0" cap="flat">
                  <a:noFill/>
                  <a:prstDash val="solid"/>
                  <a:miter lim="400000"/>
                </a:ln>
                <a:solidFill>
                  <a:srgbClr val="002060"/>
                </a:solidFill>
              </a:rPr>
              <a:t>. The main challenges:</a:t>
            </a:r>
          </a:p>
          <a:p>
            <a:pPr marL="514101" lvl="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700" dirty="0">
                <a:ln w="0" cap="flat">
                  <a:noFill/>
                  <a:prstDash val="solid"/>
                  <a:miter lim="400000"/>
                </a:ln>
                <a:solidFill>
                  <a:srgbClr val="002060"/>
                </a:solidFill>
              </a:rPr>
              <a:t>High-current drive beam bunched at 12 GHz</a:t>
            </a:r>
          </a:p>
          <a:p>
            <a:pPr marL="514101" lvl="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700" dirty="0">
                <a:ln w="0" cap="flat">
                  <a:noFill/>
                  <a:prstDash val="solid"/>
                  <a:miter lim="400000"/>
                </a:ln>
                <a:solidFill>
                  <a:srgbClr val="002060"/>
                </a:solidFill>
              </a:rPr>
              <a:t>Power transfer and main-beam acceleration, efficient RF power </a:t>
            </a:r>
          </a:p>
          <a:p>
            <a:pPr marL="514101" lvl="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700" dirty="0">
                <a:ln w="0" cap="flat">
                  <a:noFill/>
                  <a:prstDash val="solid"/>
                  <a:miter lim="400000"/>
                </a:ln>
                <a:solidFill>
                  <a:srgbClr val="002060"/>
                </a:solidFill>
              </a:rPr>
              <a:t>Towards 100 MV/m gradient in main-beam X-band cavities</a:t>
            </a:r>
          </a:p>
          <a:p>
            <a:pPr marL="514101" lvl="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700" dirty="0">
                <a:ln w="0" cap="flat">
                  <a:noFill/>
                  <a:prstDash val="solid"/>
                  <a:miter lim="400000"/>
                </a:ln>
                <a:solidFill>
                  <a:srgbClr val="002060"/>
                </a:solidFill>
              </a:rPr>
              <a:t>Alignment and stability (“nano-beams”)</a:t>
            </a:r>
          </a:p>
          <a:p>
            <a:pPr marL="17755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800" b="1" dirty="0">
                <a:ln w="0" cap="flat">
                  <a:noFill/>
                  <a:prstDash val="solid"/>
                  <a:miter lim="400000"/>
                </a:ln>
                <a:solidFill>
                  <a:srgbClr val="002060"/>
                </a:solidFill>
              </a:rPr>
              <a:t>CLIC 380 GeV </a:t>
            </a:r>
            <a:r>
              <a:rPr lang="en-GB" sz="1800" dirty="0">
                <a:ln w="0" cap="flat">
                  <a:noFill/>
                  <a:prstDash val="solid"/>
                  <a:miter lim="400000"/>
                </a:ln>
                <a:solidFill>
                  <a:srgbClr val="002060"/>
                </a:solidFill>
              </a:rPr>
              <a:t>with </a:t>
            </a:r>
            <a:r>
              <a:rPr lang="en-GB" sz="1800" b="1" dirty="0">
                <a:ln w="0" cap="flat">
                  <a:noFill/>
                  <a:prstDash val="solid"/>
                  <a:miter lim="400000"/>
                </a:ln>
                <a:solidFill>
                  <a:srgbClr val="002060"/>
                </a:solidFill>
              </a:rPr>
              <a:t>X-band klystrons </a:t>
            </a:r>
            <a:r>
              <a:rPr lang="en-GB" sz="1800" dirty="0">
                <a:ln w="0" cap="flat">
                  <a:noFill/>
                  <a:prstDash val="solid"/>
                  <a:miter lim="400000"/>
                </a:ln>
                <a:solidFill>
                  <a:srgbClr val="002060"/>
                </a:solidFill>
              </a:rPr>
              <a:t>(larger tunnel, klystron design not optimized…)</a:t>
            </a:r>
          </a:p>
          <a:p>
            <a:pPr marL="17755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800" dirty="0">
                <a:ln w="0" cap="flat">
                  <a:noFill/>
                  <a:prstDash val="solid"/>
                  <a:miter lim="400000"/>
                </a:ln>
                <a:solidFill>
                  <a:srgbClr val="002060"/>
                </a:solidFill>
              </a:rPr>
              <a:t>The CLIC Test Facility at CERN (</a:t>
            </a:r>
            <a:r>
              <a:rPr lang="en-GB" sz="1800" b="1" dirty="0">
                <a:ln w="0" cap="flat">
                  <a:noFill/>
                  <a:prstDash val="solid"/>
                  <a:miter lim="400000"/>
                </a:ln>
                <a:solidFill>
                  <a:srgbClr val="002060"/>
                </a:solidFill>
              </a:rPr>
              <a:t>CTF3</a:t>
            </a:r>
            <a:r>
              <a:rPr lang="en-GB" sz="1800" dirty="0">
                <a:ln w="0" cap="flat">
                  <a:noFill/>
                  <a:prstDash val="solid"/>
                  <a:miter lim="400000"/>
                </a:ln>
                <a:solidFill>
                  <a:srgbClr val="002060"/>
                </a:solidFill>
              </a:rPr>
              <a:t>) programme addressed all </a:t>
            </a:r>
            <a:r>
              <a:rPr lang="en-GB" sz="1800" b="1" dirty="0">
                <a:ln w="0" cap="flat">
                  <a:noFill/>
                  <a:prstDash val="solid"/>
                  <a:miter lim="400000"/>
                </a:ln>
                <a:solidFill>
                  <a:srgbClr val="002060"/>
                </a:solidFill>
              </a:rPr>
              <a:t>drive-beam</a:t>
            </a:r>
            <a:r>
              <a:rPr lang="en-GB" sz="1800" dirty="0">
                <a:ln w="0" cap="flat">
                  <a:noFill/>
                  <a:prstDash val="solid"/>
                  <a:miter lim="400000"/>
                </a:ln>
                <a:solidFill>
                  <a:srgbClr val="002060"/>
                </a:solidFill>
              </a:rPr>
              <a:t> production </a:t>
            </a:r>
            <a:r>
              <a:rPr lang="en-GB" sz="1800" b="1" dirty="0">
                <a:ln w="0" cap="flat">
                  <a:noFill/>
                  <a:prstDash val="solid"/>
                  <a:miter lim="400000"/>
                </a:ln>
                <a:solidFill>
                  <a:srgbClr val="002060"/>
                </a:solidFill>
              </a:rPr>
              <a:t>issues</a:t>
            </a:r>
          </a:p>
          <a:p>
            <a:pPr marL="17755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800" dirty="0">
                <a:ln w="0" cap="flat">
                  <a:noFill/>
                  <a:prstDash val="solid"/>
                  <a:miter lim="400000"/>
                </a:ln>
                <a:solidFill>
                  <a:srgbClr val="002060"/>
                </a:solidFill>
              </a:rPr>
              <a:t>Other </a:t>
            </a:r>
            <a:r>
              <a:rPr lang="en-GB" sz="1800" b="1" dirty="0">
                <a:ln w="0" cap="flat">
                  <a:noFill/>
                  <a:prstDash val="solid"/>
                  <a:miter lim="400000"/>
                </a:ln>
                <a:solidFill>
                  <a:srgbClr val="002060"/>
                </a:solidFill>
              </a:rPr>
              <a:t>critical technical systems </a:t>
            </a:r>
            <a:r>
              <a:rPr lang="en-GB" sz="1800" dirty="0">
                <a:ln w="0" cap="flat">
                  <a:noFill/>
                  <a:prstDash val="solid"/>
                  <a:miter lim="400000"/>
                </a:ln>
                <a:solidFill>
                  <a:srgbClr val="002060"/>
                </a:solidFill>
              </a:rPr>
              <a:t>(alignment, damping rings, beam delivery, etc.) addressed via design and/or test-facility demonstrations</a:t>
            </a:r>
          </a:p>
          <a:p>
            <a:pPr marL="177551" indent="-177551" defTabSz="228280">
              <a:spcBef>
                <a:spcPts val="799"/>
              </a:spcBef>
              <a:buClr>
                <a:srgbClr val="002060"/>
              </a:buClr>
              <a:buSzPct val="100000"/>
              <a:buFont typeface="Times"/>
              <a:buChar char="•"/>
              <a:defRPr sz="3200">
                <a:ln w="0" cap="flat">
                  <a:solidFill>
                    <a:srgbClr val="000000"/>
                  </a:solidFill>
                  <a:prstDash val="solid"/>
                  <a:miter lim="400000"/>
                </a:ln>
              </a:defRPr>
            </a:pPr>
            <a:r>
              <a:rPr lang="en-GB" sz="1800" b="1" dirty="0">
                <a:ln w="0" cap="flat">
                  <a:noFill/>
                  <a:prstDash val="solid"/>
                  <a:miter lim="400000"/>
                </a:ln>
                <a:solidFill>
                  <a:srgbClr val="002060"/>
                </a:solidFill>
              </a:rPr>
              <a:t>X-band technology </a:t>
            </a:r>
            <a:r>
              <a:rPr lang="en-GB" sz="1800" dirty="0">
                <a:ln w="0" cap="flat">
                  <a:noFill/>
                  <a:prstDash val="solid"/>
                  <a:miter lim="400000"/>
                </a:ln>
                <a:solidFill>
                  <a:srgbClr val="002060"/>
                </a:solidFill>
              </a:rPr>
              <a:t>developed and verified with </a:t>
            </a:r>
            <a:r>
              <a:rPr lang="en-GB" sz="1800" b="1" dirty="0">
                <a:ln w="0" cap="flat">
                  <a:noFill/>
                  <a:prstDash val="solid"/>
                  <a:miter lim="400000"/>
                </a:ln>
                <a:solidFill>
                  <a:srgbClr val="002060"/>
                </a:solidFill>
              </a:rPr>
              <a:t>prototyping</a:t>
            </a:r>
            <a:r>
              <a:rPr lang="en-GB" sz="1800" dirty="0">
                <a:ln w="0" cap="flat">
                  <a:noFill/>
                  <a:prstDash val="solid"/>
                  <a:miter lim="400000"/>
                </a:ln>
                <a:solidFill>
                  <a:srgbClr val="002060"/>
                </a:solidFill>
              </a:rPr>
              <a:t>, </a:t>
            </a:r>
            <a:r>
              <a:rPr lang="en-GB" sz="1800" b="1" dirty="0">
                <a:ln w="0" cap="flat">
                  <a:noFill/>
                  <a:prstDash val="solid"/>
                  <a:miter lim="400000"/>
                </a:ln>
                <a:solidFill>
                  <a:srgbClr val="002060"/>
                </a:solidFill>
              </a:rPr>
              <a:t>test-stands</a:t>
            </a:r>
            <a:r>
              <a:rPr lang="en-GB" sz="1800" dirty="0">
                <a:ln w="0" cap="flat">
                  <a:noFill/>
                  <a:prstDash val="solid"/>
                  <a:miter lim="400000"/>
                </a:ln>
                <a:solidFill>
                  <a:srgbClr val="002060"/>
                </a:solidFill>
              </a:rPr>
              <a:t>, and use in </a:t>
            </a:r>
            <a:r>
              <a:rPr lang="en-GB" sz="1800" b="1" dirty="0">
                <a:ln w="0" cap="flat">
                  <a:noFill/>
                  <a:prstDash val="solid"/>
                  <a:miter lim="400000"/>
                </a:ln>
                <a:solidFill>
                  <a:srgbClr val="002060"/>
                </a:solidFill>
              </a:rPr>
              <a:t>smaller systems </a:t>
            </a:r>
            <a:r>
              <a:rPr lang="en-GB" sz="1800" dirty="0">
                <a:ln w="0" cap="flat">
                  <a:noFill/>
                  <a:prstDash val="solid"/>
                  <a:miter lim="400000"/>
                </a:ln>
                <a:solidFill>
                  <a:srgbClr val="002060"/>
                </a:solidFill>
              </a:rPr>
              <a:t>and </a:t>
            </a:r>
            <a:r>
              <a:rPr lang="en-GB" sz="1800" dirty="0" err="1">
                <a:ln w="0" cap="flat">
                  <a:noFill/>
                  <a:prstDash val="solid"/>
                  <a:miter lim="400000"/>
                </a:ln>
                <a:solidFill>
                  <a:srgbClr val="002060"/>
                </a:solidFill>
              </a:rPr>
              <a:t>linacs</a:t>
            </a:r>
            <a:r>
              <a:rPr lang="en-GB" sz="1800" dirty="0">
                <a:ln w="0" cap="flat">
                  <a:noFill/>
                  <a:prstDash val="solid"/>
                  <a:miter lim="400000"/>
                </a:ln>
                <a:solidFill>
                  <a:srgbClr val="002060"/>
                </a:solidFill>
              </a:rPr>
              <a:t> </a:t>
            </a:r>
          </a:p>
          <a:p>
            <a:endParaRPr lang="en-US" dirty="0"/>
          </a:p>
        </p:txBody>
      </p:sp>
      <p:pic>
        <p:nvPicPr>
          <p:cNvPr id="5" name="xband_2_photobyMatteoVolpi.jpg" descr="xband_2_photobyMatteoVolpi.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87427" y="2810625"/>
            <a:ext cx="1875545" cy="1356886"/>
          </a:xfrm>
          <a:prstGeom prst="rect">
            <a:avLst/>
          </a:prstGeom>
          <a:ln w="25400">
            <a:miter lim="400000"/>
          </a:ln>
          <a:effectLst>
            <a:outerShdw blurRad="355600" dist="177800" dir="5400000" rotWithShape="0">
              <a:srgbClr val="000000">
                <a:alpha val="0"/>
              </a:srgbClr>
            </a:outerShdw>
          </a:effectLst>
        </p:spPr>
      </p:pic>
      <p:pic>
        <p:nvPicPr>
          <p:cNvPr id="6" name="Picture 9" descr="ctf3_highres-2.pdf">
            <a:extLst>
              <a:ext uri="{FF2B5EF4-FFF2-40B4-BE49-F238E27FC236}">
                <a16:creationId xmlns="" xmlns:a16="http://schemas.microsoft.com/office/drawing/2014/main" id="{2D4DFF9D-EF90-E842-8A92-2B56C5B5A1B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89255" y="1149551"/>
            <a:ext cx="1883048" cy="1373497"/>
          </a:xfrm>
          <a:prstGeom prst="rect">
            <a:avLst/>
          </a:prstGeom>
        </p:spPr>
      </p:pic>
      <p:pic>
        <p:nvPicPr>
          <p:cNvPr id="7" name="Picture 10">
            <a:extLst>
              <a:ext uri="{FF2B5EF4-FFF2-40B4-BE49-F238E27FC236}">
                <a16:creationId xmlns="" xmlns:a16="http://schemas.microsoft.com/office/drawing/2014/main" id="{FB69F46E-4029-A74C-85FB-CD8E77AD01E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9749" t="70427" r="55434"/>
          <a:stretch/>
        </p:blipFill>
        <p:spPr>
          <a:xfrm>
            <a:off x="8076035" y="1115506"/>
            <a:ext cx="2025577" cy="1292731"/>
          </a:xfrm>
          <a:prstGeom prst="rect">
            <a:avLst/>
          </a:prstGeom>
          <a:solidFill>
            <a:schemeClr val="bg1"/>
          </a:solidFill>
        </p:spPr>
      </p:pic>
      <p:sp>
        <p:nvSpPr>
          <p:cNvPr id="8" name="TextBox 12">
            <a:extLst>
              <a:ext uri="{FF2B5EF4-FFF2-40B4-BE49-F238E27FC236}">
                <a16:creationId xmlns="" xmlns:a16="http://schemas.microsoft.com/office/drawing/2014/main" id="{9B3D4725-C65F-C310-27CC-9781CDAABDEF}"/>
              </a:ext>
            </a:extLst>
          </p:cNvPr>
          <p:cNvSpPr txBox="1"/>
          <p:nvPr/>
        </p:nvSpPr>
        <p:spPr>
          <a:xfrm>
            <a:off x="7103683" y="4734509"/>
            <a:ext cx="1944704" cy="738664"/>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Target and achieved emittance in existing and planned machines</a:t>
            </a:r>
          </a:p>
        </p:txBody>
      </p:sp>
      <p:pic>
        <p:nvPicPr>
          <p:cNvPr id="9" name="Picture 13" descr="PastedGraphic-2.pdf">
            <a:extLst>
              <a:ext uri="{FF2B5EF4-FFF2-40B4-BE49-F238E27FC236}">
                <a16:creationId xmlns="" xmlns:a16="http://schemas.microsoft.com/office/drawing/2014/main" id="{FD4D3F16-EBBA-5A67-083A-988379A10D9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2859" t="1828" r="1550" b="2598"/>
          <a:stretch/>
        </p:blipFill>
        <p:spPr>
          <a:xfrm>
            <a:off x="8987975" y="4626896"/>
            <a:ext cx="2931514" cy="1791582"/>
          </a:xfrm>
          <a:prstGeom prst="rect">
            <a:avLst/>
          </a:prstGeom>
        </p:spPr>
      </p:pic>
      <p:sp>
        <p:nvSpPr>
          <p:cNvPr id="10" name="TextBox 6">
            <a:extLst>
              <a:ext uri="{FF2B5EF4-FFF2-40B4-BE49-F238E27FC236}">
                <a16:creationId xmlns="" xmlns:a16="http://schemas.microsoft.com/office/drawing/2014/main" id="{B1B6BA16-48F6-7070-D3C5-D4962FB49F72}"/>
              </a:ext>
            </a:extLst>
          </p:cNvPr>
          <p:cNvSpPr txBox="1"/>
          <p:nvPr/>
        </p:nvSpPr>
        <p:spPr>
          <a:xfrm>
            <a:off x="6510528" y="2456730"/>
            <a:ext cx="1847088" cy="307777"/>
          </a:xfrm>
          <a:prstGeom prst="rect">
            <a:avLst/>
          </a:prstGeom>
          <a:noFill/>
        </p:spPr>
        <p:txBody>
          <a:bodyPr wrap="square">
            <a:spAutoFit/>
          </a:bodyPr>
          <a:lstStyle/>
          <a:p>
            <a:pPr algn="ctr"/>
            <a:r>
              <a:rPr kumimoji="1" lang="en-US" altLang="ja-JP" sz="1400" dirty="0" err="1">
                <a:solidFill>
                  <a:schemeClr val="tx1"/>
                </a:solidFill>
                <a:latin typeface="Times New Roman" panose="02020603050405020304" pitchFamily="18" charset="0"/>
                <a:ea typeface="Arial Unicode MS" panose="020B0604020202020204" pitchFamily="50" charset="-128"/>
                <a:cs typeface="Times New Roman" panose="02020603050405020304" pitchFamily="18" charset="0"/>
              </a:rPr>
              <a:t>XBox</a:t>
            </a:r>
            <a:r>
              <a:rPr kumimoji="1" lang="en-US" altLang="ja-JP" sz="1400" dirty="0">
                <a:solidFill>
                  <a:schemeClr val="tx1"/>
                </a:solidFill>
                <a:latin typeface="Times New Roman" panose="02020603050405020304" pitchFamily="18" charset="0"/>
                <a:ea typeface="Arial Unicode MS" panose="020B0604020202020204" pitchFamily="50" charset="-128"/>
                <a:cs typeface="Times New Roman" panose="02020603050405020304" pitchFamily="18" charset="0"/>
              </a:rPr>
              <a:t> facility  </a:t>
            </a:r>
          </a:p>
        </p:txBody>
      </p:sp>
      <p:pic>
        <p:nvPicPr>
          <p:cNvPr id="11" name="Picture 7" descr="Picture1.jpg">
            <a:extLst>
              <a:ext uri="{FF2B5EF4-FFF2-40B4-BE49-F238E27FC236}">
                <a16:creationId xmlns="" xmlns:a16="http://schemas.microsoft.com/office/drawing/2014/main" id="{1AF49EDE-EF96-B5FA-A1B5-0F12E20B283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567811" y="1042922"/>
            <a:ext cx="1431479" cy="1069670"/>
          </a:xfrm>
          <a:prstGeom prst="rect">
            <a:avLst/>
          </a:prstGeom>
        </p:spPr>
      </p:pic>
      <p:pic>
        <p:nvPicPr>
          <p:cNvPr id="12" name="图片 22">
            <a:extLst>
              <a:ext uri="{FF2B5EF4-FFF2-40B4-BE49-F238E27FC236}">
                <a16:creationId xmlns="" xmlns:a16="http://schemas.microsoft.com/office/drawing/2014/main" id="{4B47D4AC-1943-8A58-547B-FA24E86E50FD}"/>
              </a:ext>
            </a:extLst>
          </p:cNvPr>
          <p:cNvPicPr/>
          <p:nvPr/>
        </p:nvPicPr>
        <p:blipFill>
          <a:blip r:embed="rId7"/>
          <a:stretch>
            <a:fillRect/>
          </a:stretch>
        </p:blipFill>
        <p:spPr>
          <a:xfrm>
            <a:off x="10363200" y="2660180"/>
            <a:ext cx="1592170" cy="1356886"/>
          </a:xfrm>
          <a:prstGeom prst="rect">
            <a:avLst/>
          </a:prstGeom>
        </p:spPr>
      </p:pic>
      <p:pic>
        <p:nvPicPr>
          <p:cNvPr id="13" name="Picture 19">
            <a:extLst>
              <a:ext uri="{FF2B5EF4-FFF2-40B4-BE49-F238E27FC236}">
                <a16:creationId xmlns="" xmlns:a16="http://schemas.microsoft.com/office/drawing/2014/main" id="{6D814350-D1D3-4D2C-7A24-22A6E04FA203}"/>
              </a:ext>
            </a:extLst>
          </p:cNvPr>
          <p:cNvPicPr>
            <a:picLocks noChangeAspect="1"/>
          </p:cNvPicPr>
          <p:nvPr/>
        </p:nvPicPr>
        <p:blipFill>
          <a:blip r:embed="rId8"/>
          <a:stretch>
            <a:fillRect/>
          </a:stretch>
        </p:blipFill>
        <p:spPr>
          <a:xfrm>
            <a:off x="8990403" y="3459378"/>
            <a:ext cx="1362658" cy="1090126"/>
          </a:xfrm>
          <a:prstGeom prst="rect">
            <a:avLst/>
          </a:prstGeom>
        </p:spPr>
      </p:pic>
      <p:pic>
        <p:nvPicPr>
          <p:cNvPr id="14" name="Picture 20">
            <a:extLst>
              <a:ext uri="{FF2B5EF4-FFF2-40B4-BE49-F238E27FC236}">
                <a16:creationId xmlns="" xmlns:a16="http://schemas.microsoft.com/office/drawing/2014/main" id="{275F5718-6D49-3B73-7070-EB431D4771C4}"/>
              </a:ext>
            </a:extLst>
          </p:cNvPr>
          <p:cNvPicPr>
            <a:picLocks noChangeAspect="1"/>
          </p:cNvPicPr>
          <p:nvPr/>
        </p:nvPicPr>
        <p:blipFill>
          <a:blip r:embed="rId9"/>
          <a:stretch>
            <a:fillRect/>
          </a:stretch>
        </p:blipFill>
        <p:spPr>
          <a:xfrm>
            <a:off x="8334814" y="3350313"/>
            <a:ext cx="653161" cy="1069670"/>
          </a:xfrm>
          <a:prstGeom prst="rect">
            <a:avLst/>
          </a:prstGeom>
        </p:spPr>
      </p:pic>
      <p:pic>
        <p:nvPicPr>
          <p:cNvPr id="15" name="Picture 22">
            <a:extLst>
              <a:ext uri="{FF2B5EF4-FFF2-40B4-BE49-F238E27FC236}">
                <a16:creationId xmlns="" xmlns:a16="http://schemas.microsoft.com/office/drawing/2014/main" id="{5919CF9B-04C3-7CA3-1792-A30C0048625F}"/>
              </a:ext>
            </a:extLst>
          </p:cNvPr>
          <p:cNvPicPr>
            <a:picLocks noChangeAspect="1"/>
          </p:cNvPicPr>
          <p:nvPr/>
        </p:nvPicPr>
        <p:blipFill>
          <a:blip r:embed="rId10"/>
          <a:stretch>
            <a:fillRect/>
          </a:stretch>
        </p:blipFill>
        <p:spPr>
          <a:xfrm>
            <a:off x="8628698" y="2740483"/>
            <a:ext cx="1676400" cy="698500"/>
          </a:xfrm>
          <a:prstGeom prst="rect">
            <a:avLst/>
          </a:prstGeom>
        </p:spPr>
      </p:pic>
      <p:sp>
        <p:nvSpPr>
          <p:cNvPr id="16" name="Oval 23">
            <a:extLst>
              <a:ext uri="{FF2B5EF4-FFF2-40B4-BE49-F238E27FC236}">
                <a16:creationId xmlns="" xmlns:a16="http://schemas.microsoft.com/office/drawing/2014/main" id="{BF924251-D45B-9B86-AF41-B7FA1A1D7BB7}"/>
              </a:ext>
            </a:extLst>
          </p:cNvPr>
          <p:cNvSpPr/>
          <p:nvPr/>
        </p:nvSpPr>
        <p:spPr>
          <a:xfrm flipH="1">
            <a:off x="10153179" y="5940969"/>
            <a:ext cx="399764" cy="144378"/>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フッター プレースホルダー 2">
            <a:extLst>
              <a:ext uri="{FF2B5EF4-FFF2-40B4-BE49-F238E27FC236}">
                <a16:creationId xmlns="" xmlns:a16="http://schemas.microsoft.com/office/drawing/2014/main" id="{6064C19D-A4FB-2DA2-2DD3-182CCCDFD1BA}"/>
              </a:ext>
            </a:extLst>
          </p:cNvPr>
          <p:cNvSpPr txBox="1">
            <a:spLocks/>
          </p:cNvSpPr>
          <p:nvPr/>
        </p:nvSpPr>
        <p:spPr>
          <a:xfrm>
            <a:off x="3920906" y="6030027"/>
            <a:ext cx="4637080" cy="3073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chemeClr val="bg1"/>
                </a:solidFill>
                <a:effectLst/>
                <a:uFillTx/>
                <a:latin typeface="Times New Roman"/>
                <a:ea typeface="Times New Roman"/>
                <a:cs typeface="Times New Roman"/>
                <a:sym typeface="Times New Roman"/>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r>
              <a:rPr kumimoji="1" lang="en-US" altLang="ja-JP" sz="1400" dirty="0">
                <a:solidFill>
                  <a:srgbClr val="C00000"/>
                </a:solidFill>
              </a:rPr>
              <a:t>more info in  CLIC Mini Week (11-13 December 2023)</a:t>
            </a:r>
            <a:endParaRPr kumimoji="1" lang="ja-JP" altLang="en-US" sz="1400">
              <a:solidFill>
                <a:srgbClr val="C00000"/>
              </a:solidFill>
            </a:endParaRPr>
          </a:p>
        </p:txBody>
      </p:sp>
    </p:spTree>
    <p:extLst>
      <p:ext uri="{BB962C8B-B14F-4D97-AF65-F5344CB8AC3E}">
        <p14:creationId xmlns:p14="http://schemas.microsoft.com/office/powerpoint/2010/main" val="18446955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GB" altLang="zh-CN" sz="3200" b="0" dirty="0">
                <a:solidFill>
                  <a:srgbClr val="0070C0"/>
                </a:solidFill>
                <a:latin typeface="+mn-lt"/>
                <a:ea typeface="+mn-ea"/>
                <a:cs typeface="+mn-cs"/>
              </a:rPr>
              <a:t>CLIC studies towards next ESPP update </a:t>
            </a:r>
            <a:endParaRPr lang="zh-CN" altLang="en-US" sz="3200" b="0" dirty="0">
              <a:solidFill>
                <a:srgbClr val="0070C0"/>
              </a:solidFill>
              <a:latin typeface="+mn-lt"/>
              <a:ea typeface="+mn-ea"/>
              <a:cs typeface="+mn-cs"/>
            </a:endParaRPr>
          </a:p>
        </p:txBody>
      </p:sp>
      <p:sp>
        <p:nvSpPr>
          <p:cNvPr id="4" name="Rectangle 5">
            <a:extLst>
              <a:ext uri="{FF2B5EF4-FFF2-40B4-BE49-F238E27FC236}">
                <a16:creationId xmlns="" xmlns:a16="http://schemas.microsoft.com/office/drawing/2014/main" id="{8854FFD0-72B2-1CF9-BAB8-339111A85691}"/>
              </a:ext>
            </a:extLst>
          </p:cNvPr>
          <p:cNvSpPr/>
          <p:nvPr/>
        </p:nvSpPr>
        <p:spPr>
          <a:xfrm>
            <a:off x="161428" y="1068864"/>
            <a:ext cx="5395193" cy="1075936"/>
          </a:xfrm>
          <a:prstGeom prst="rect">
            <a:avLst/>
          </a:prstGeom>
        </p:spPr>
        <p:txBody>
          <a:bodyPr wrap="square">
            <a:spAutoFit/>
          </a:bodyPr>
          <a:lstStyle/>
          <a:p>
            <a:pPr defTabSz="456560" eaLnBrk="0" fontAlgn="base" hangingPunct="0">
              <a:spcBef>
                <a:spcPct val="0"/>
              </a:spcBef>
              <a:spcAft>
                <a:spcPct val="0"/>
              </a:spcAft>
              <a:defRPr/>
            </a:pPr>
            <a:r>
              <a:rPr lang="en-US" sz="1598" b="1" dirty="0">
                <a:solidFill>
                  <a:srgbClr val="C00000"/>
                </a:solidFill>
                <a:latin typeface="Arial" panose="020B0604020202020204" pitchFamily="34" charset="0"/>
                <a:cs typeface="Arial" panose="020B0604020202020204" pitchFamily="34" charset="0"/>
                <a:sym typeface="Avenir Book"/>
              </a:rPr>
              <a:t>Project Readiness Report </a:t>
            </a:r>
            <a:r>
              <a:rPr lang="en-US" sz="1598" dirty="0">
                <a:solidFill>
                  <a:srgbClr val="002060"/>
                </a:solidFill>
                <a:latin typeface="Arial" panose="020B0604020202020204" pitchFamily="34" charset="0"/>
                <a:cs typeface="Arial" panose="020B0604020202020204" pitchFamily="34" charset="0"/>
                <a:sym typeface="Avenir Book"/>
              </a:rPr>
              <a:t>as a step toward a TDR </a:t>
            </a:r>
          </a:p>
          <a:p>
            <a:pPr defTabSz="456560" eaLnBrk="0" fontAlgn="base" hangingPunct="0">
              <a:spcBef>
                <a:spcPct val="0"/>
              </a:spcBef>
              <a:spcAft>
                <a:spcPct val="0"/>
              </a:spcAft>
              <a:defRPr/>
            </a:pPr>
            <a:r>
              <a:rPr lang="en-US" sz="1598" dirty="0">
                <a:solidFill>
                  <a:srgbClr val="002060"/>
                </a:solidFill>
                <a:latin typeface="Arial" panose="020B0604020202020204" pitchFamily="34" charset="0"/>
                <a:cs typeface="Arial" panose="020B0604020202020204" pitchFamily="34" charset="0"/>
                <a:sym typeface="Avenir Book"/>
              </a:rPr>
              <a:t>Assuming ESPP in  ~  2026, Project Approval ~ 2028, Project (tunnel) construction can start in ~ 2030.</a:t>
            </a:r>
          </a:p>
          <a:p>
            <a:pPr defTabSz="456560" eaLnBrk="0" fontAlgn="base" hangingPunct="0">
              <a:spcBef>
                <a:spcPct val="0"/>
              </a:spcBef>
              <a:spcAft>
                <a:spcPct val="0"/>
              </a:spcAft>
              <a:defRPr/>
            </a:pPr>
            <a:endParaRPr lang="en-US" sz="1598" dirty="0">
              <a:solidFill>
                <a:srgbClr val="000000"/>
              </a:solidFill>
              <a:latin typeface="Avenir Book" panose="02000503020000020003" pitchFamily="2" charset="0"/>
              <a:cs typeface="Times New Roman"/>
              <a:sym typeface="Avenir Book"/>
            </a:endParaRPr>
          </a:p>
        </p:txBody>
      </p:sp>
      <p:pic>
        <p:nvPicPr>
          <p:cNvPr id="5" name="Picture 6">
            <a:extLst>
              <a:ext uri="{FF2B5EF4-FFF2-40B4-BE49-F238E27FC236}">
                <a16:creationId xmlns="" xmlns:a16="http://schemas.microsoft.com/office/drawing/2014/main" id="{22C82AC9-7618-8E5E-108B-AC04664B6E8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63847" y="2202256"/>
            <a:ext cx="3314062" cy="3140884"/>
          </a:xfrm>
          <a:prstGeom prst="rect">
            <a:avLst/>
          </a:prstGeom>
        </p:spPr>
      </p:pic>
      <p:sp>
        <p:nvSpPr>
          <p:cNvPr id="6" name="TextBox 9">
            <a:extLst>
              <a:ext uri="{FF2B5EF4-FFF2-40B4-BE49-F238E27FC236}">
                <a16:creationId xmlns="" xmlns:a16="http://schemas.microsoft.com/office/drawing/2014/main" id="{D00AA4C0-38DA-31E5-B77A-3CFBCB951FF4}"/>
              </a:ext>
            </a:extLst>
          </p:cNvPr>
          <p:cNvSpPr txBox="1"/>
          <p:nvPr/>
        </p:nvSpPr>
        <p:spPr>
          <a:xfrm>
            <a:off x="337010" y="2030236"/>
            <a:ext cx="4074247" cy="645433"/>
          </a:xfrm>
          <a:prstGeom prst="rect">
            <a:avLst/>
          </a:prstGeom>
          <a:noFill/>
          <a:ln>
            <a:noFill/>
          </a:ln>
        </p:spPr>
        <p:txBody>
          <a:bodyPr wrap="square">
            <a:spAutoFit/>
          </a:bodyPr>
          <a:lstStyle/>
          <a:p>
            <a:pPr defTabSz="456560" eaLnBrk="0" fontAlgn="base" hangingPunct="0">
              <a:spcBef>
                <a:spcPct val="0"/>
              </a:spcBef>
              <a:spcAft>
                <a:spcPct val="0"/>
              </a:spcAft>
              <a:defRPr/>
            </a:pPr>
            <a:r>
              <a:rPr lang="en-US" sz="1198" dirty="0">
                <a:solidFill>
                  <a:srgbClr val="002060"/>
                </a:solidFill>
                <a:latin typeface="Arial" panose="020B0604020202020204" pitchFamily="34" charset="0"/>
                <a:cs typeface="Arial" panose="020B0604020202020204" pitchFamily="34" charset="0"/>
                <a:sym typeface="Avenir Book"/>
              </a:rPr>
              <a:t>The </a:t>
            </a:r>
            <a:r>
              <a:rPr lang="en-US" sz="1198" b="1" dirty="0">
                <a:solidFill>
                  <a:srgbClr val="002060"/>
                </a:solidFill>
                <a:latin typeface="Arial" panose="020B0604020202020204" pitchFamily="34" charset="0"/>
                <a:cs typeface="Arial" panose="020B0604020202020204" pitchFamily="34" charset="0"/>
                <a:sym typeface="Avenir Book"/>
              </a:rPr>
              <a:t>X-band technology </a:t>
            </a:r>
            <a:r>
              <a:rPr lang="en-US" sz="1198" dirty="0">
                <a:solidFill>
                  <a:srgbClr val="002060"/>
                </a:solidFill>
                <a:latin typeface="Arial" panose="020B0604020202020204" pitchFamily="34" charset="0"/>
                <a:cs typeface="Arial" panose="020B0604020202020204" pitchFamily="34" charset="0"/>
                <a:sym typeface="Avenir Book"/>
              </a:rPr>
              <a:t>readiness for the 380 GeV CLIC initial phase - </a:t>
            </a:r>
            <a:r>
              <a:rPr lang="en-US" sz="1198" kern="0" dirty="0">
                <a:solidFill>
                  <a:srgbClr val="002060"/>
                </a:solidFill>
                <a:latin typeface="Arial" panose="020B0604020202020204" pitchFamily="34" charset="0"/>
                <a:cs typeface="Arial" panose="020B0604020202020204" pitchFamily="34" charset="0"/>
                <a:sym typeface="Avenir Book"/>
              </a:rPr>
              <a:t>more and more driven by use in small compact accelerators</a:t>
            </a:r>
            <a:r>
              <a:rPr lang="en-US" sz="1198" kern="0" dirty="0">
                <a:solidFill>
                  <a:srgbClr val="303030"/>
                </a:solidFill>
                <a:latin typeface="Arial" panose="020B0604020202020204" pitchFamily="34" charset="0"/>
                <a:cs typeface="Arial" panose="020B0604020202020204" pitchFamily="34" charset="0"/>
                <a:sym typeface="Avenir Book"/>
              </a:rPr>
              <a:t>.</a:t>
            </a:r>
          </a:p>
        </p:txBody>
      </p:sp>
      <p:sp>
        <p:nvSpPr>
          <p:cNvPr id="7" name="TextBox 11">
            <a:extLst>
              <a:ext uri="{FF2B5EF4-FFF2-40B4-BE49-F238E27FC236}">
                <a16:creationId xmlns="" xmlns:a16="http://schemas.microsoft.com/office/drawing/2014/main" id="{6E7AD590-D803-E3B3-B1CA-81ED6D5983C0}"/>
              </a:ext>
            </a:extLst>
          </p:cNvPr>
          <p:cNvSpPr txBox="1"/>
          <p:nvPr/>
        </p:nvSpPr>
        <p:spPr>
          <a:xfrm>
            <a:off x="7564659" y="2527210"/>
            <a:ext cx="4462241" cy="2120132"/>
          </a:xfrm>
          <a:prstGeom prst="rect">
            <a:avLst/>
          </a:prstGeom>
          <a:noFill/>
          <a:ln>
            <a:noFill/>
          </a:ln>
        </p:spPr>
        <p:txBody>
          <a:bodyPr wrap="square">
            <a:spAutoFit/>
          </a:bodyPr>
          <a:lstStyle/>
          <a:p>
            <a:pPr defTabSz="456560" eaLnBrk="0" fontAlgn="base" hangingPunct="0">
              <a:spcBef>
                <a:spcPct val="0"/>
              </a:spcBef>
              <a:spcAft>
                <a:spcPct val="0"/>
              </a:spcAft>
              <a:defRPr/>
            </a:pPr>
            <a:r>
              <a:rPr lang="en-US" sz="1198" b="1" dirty="0">
                <a:solidFill>
                  <a:srgbClr val="002060"/>
                </a:solidFill>
                <a:latin typeface="Arial" panose="020B0604020202020204" pitchFamily="34" charset="0"/>
                <a:cs typeface="Arial" panose="020B0604020202020204" pitchFamily="34" charset="0"/>
                <a:sym typeface="Avenir Book"/>
              </a:rPr>
              <a:t>Optimizing the luminosity </a:t>
            </a:r>
            <a:r>
              <a:rPr lang="en-US" sz="1198" dirty="0">
                <a:solidFill>
                  <a:srgbClr val="002060"/>
                </a:solidFill>
                <a:latin typeface="Arial" panose="020B0604020202020204" pitchFamily="34" charset="0"/>
                <a:cs typeface="Arial" panose="020B0604020202020204" pitchFamily="34" charset="0"/>
                <a:sym typeface="Avenir Book"/>
              </a:rPr>
              <a:t>at 380 GeV – already implemented for </a:t>
            </a:r>
            <a:r>
              <a:rPr lang="en-US" sz="1198" kern="0" dirty="0">
                <a:solidFill>
                  <a:srgbClr val="002060"/>
                </a:solidFill>
                <a:latin typeface="Arial" panose="020B0604020202020204" pitchFamily="34" charset="0"/>
                <a:cs typeface="Arial" panose="020B0604020202020204" pitchFamily="34" charset="0"/>
                <a:sym typeface="Avenir Book"/>
              </a:rPr>
              <a:t>Snowmass paper, further work to provide margins will continue. Luminosity margins and increases:</a:t>
            </a:r>
          </a:p>
          <a:p>
            <a:pPr marL="261571" lvl="2" indent="-263156" defTabSz="410191" hangingPunct="0">
              <a:buFont typeface="Arial" panose="020B0604020202020204" pitchFamily="34" charset="0"/>
              <a:buChar char="•"/>
              <a:defRPr/>
            </a:pPr>
            <a:r>
              <a:rPr lang="en-US" sz="1198" kern="0" dirty="0">
                <a:solidFill>
                  <a:srgbClr val="002060"/>
                </a:solidFill>
                <a:latin typeface="Arial" panose="020B0604020202020204" pitchFamily="34" charset="0"/>
                <a:cs typeface="Arial" panose="020B0604020202020204" pitchFamily="34" charset="0"/>
                <a:sym typeface="Avenir Book"/>
              </a:rPr>
              <a:t>Initial estimates of static and dynamic degradations from damping ring to IP gave: 1.5 x 10</a:t>
            </a:r>
            <a:r>
              <a:rPr lang="en-US" sz="1198" kern="0" baseline="30000" dirty="0">
                <a:solidFill>
                  <a:srgbClr val="002060"/>
                </a:solidFill>
                <a:latin typeface="Arial" panose="020B0604020202020204" pitchFamily="34" charset="0"/>
                <a:cs typeface="Arial" panose="020B0604020202020204" pitchFamily="34" charset="0"/>
                <a:sym typeface="Avenir Book"/>
              </a:rPr>
              <a:t>34 </a:t>
            </a:r>
            <a:r>
              <a:rPr lang="en-US" sz="1198" kern="0" dirty="0">
                <a:solidFill>
                  <a:srgbClr val="002060"/>
                </a:solidFill>
                <a:latin typeface="Arial" panose="020B0604020202020204" pitchFamily="34" charset="0"/>
                <a:cs typeface="Arial" panose="020B0604020202020204" pitchFamily="34" charset="0"/>
                <a:sym typeface="Avenir Book"/>
              </a:rPr>
              <a:t>cm</a:t>
            </a:r>
            <a:r>
              <a:rPr lang="en-US" sz="1198" kern="0" baseline="30000" dirty="0">
                <a:solidFill>
                  <a:srgbClr val="002060"/>
                </a:solidFill>
                <a:latin typeface="Arial" panose="020B0604020202020204" pitchFamily="34" charset="0"/>
                <a:cs typeface="Arial" panose="020B0604020202020204" pitchFamily="34" charset="0"/>
                <a:sym typeface="Avenir Book"/>
              </a:rPr>
              <a:t>-2</a:t>
            </a:r>
            <a:r>
              <a:rPr lang="en-US" sz="1198" kern="0" dirty="0">
                <a:solidFill>
                  <a:srgbClr val="002060"/>
                </a:solidFill>
                <a:latin typeface="Arial" panose="020B0604020202020204" pitchFamily="34" charset="0"/>
                <a:cs typeface="Arial" panose="020B0604020202020204" pitchFamily="34" charset="0"/>
                <a:sym typeface="Avenir Book"/>
              </a:rPr>
              <a:t> s</a:t>
            </a:r>
            <a:r>
              <a:rPr lang="en-US" sz="1198" kern="0" baseline="30000" dirty="0">
                <a:solidFill>
                  <a:srgbClr val="002060"/>
                </a:solidFill>
                <a:latin typeface="Arial" panose="020B0604020202020204" pitchFamily="34" charset="0"/>
                <a:cs typeface="Arial" panose="020B0604020202020204" pitchFamily="34" charset="0"/>
                <a:sym typeface="Avenir Book"/>
              </a:rPr>
              <a:t>-1</a:t>
            </a:r>
            <a:endParaRPr lang="en-US" sz="1198" kern="0" dirty="0">
              <a:solidFill>
                <a:srgbClr val="002060"/>
              </a:solidFill>
              <a:latin typeface="Arial" panose="020B0604020202020204" pitchFamily="34" charset="0"/>
              <a:cs typeface="Arial" panose="020B0604020202020204" pitchFamily="34" charset="0"/>
              <a:sym typeface="Avenir Book"/>
            </a:endParaRPr>
          </a:p>
          <a:p>
            <a:pPr marL="261571" lvl="2" indent="-263156" defTabSz="410191" hangingPunct="0">
              <a:buFont typeface="Arial" panose="020B0604020202020204" pitchFamily="34" charset="0"/>
              <a:buChar char="•"/>
              <a:defRPr/>
            </a:pPr>
            <a:r>
              <a:rPr lang="en-US" sz="1198" kern="0" dirty="0">
                <a:solidFill>
                  <a:srgbClr val="002060"/>
                </a:solidFill>
                <a:latin typeface="Arial" panose="020B0604020202020204" pitchFamily="34" charset="0"/>
                <a:cs typeface="Arial" panose="020B0604020202020204" pitchFamily="34" charset="0"/>
                <a:sym typeface="Avenir Book"/>
              </a:rPr>
              <a:t>Simulations taking into accord static and dynamic effects with corrective algorithms give 2.8 on average, and 90% of the machines above </a:t>
            </a:r>
            <a:r>
              <a:rPr lang="en-US" sz="1198" b="1" kern="0" dirty="0">
                <a:solidFill>
                  <a:srgbClr val="002060"/>
                </a:solidFill>
                <a:latin typeface="Arial" panose="020B0604020202020204" pitchFamily="34" charset="0"/>
                <a:cs typeface="Arial" panose="020B0604020202020204" pitchFamily="34" charset="0"/>
                <a:sym typeface="Avenir Book"/>
              </a:rPr>
              <a:t>2.3 x 10</a:t>
            </a:r>
            <a:r>
              <a:rPr lang="en-US" sz="1198" b="1" kern="0" baseline="30000" dirty="0">
                <a:solidFill>
                  <a:srgbClr val="002060"/>
                </a:solidFill>
                <a:latin typeface="Arial" panose="020B0604020202020204" pitchFamily="34" charset="0"/>
                <a:cs typeface="Arial" panose="020B0604020202020204" pitchFamily="34" charset="0"/>
                <a:sym typeface="Avenir Book"/>
              </a:rPr>
              <a:t>34 </a:t>
            </a:r>
            <a:r>
              <a:rPr lang="en-US" sz="1198" b="1" kern="0" dirty="0">
                <a:solidFill>
                  <a:srgbClr val="002060"/>
                </a:solidFill>
                <a:latin typeface="Arial" panose="020B0604020202020204" pitchFamily="34" charset="0"/>
                <a:cs typeface="Arial" panose="020B0604020202020204" pitchFamily="34" charset="0"/>
                <a:sym typeface="Avenir Book"/>
              </a:rPr>
              <a:t>cm</a:t>
            </a:r>
            <a:r>
              <a:rPr lang="en-US" sz="1198" b="1" kern="0" baseline="30000" dirty="0">
                <a:solidFill>
                  <a:srgbClr val="002060"/>
                </a:solidFill>
                <a:latin typeface="Arial" panose="020B0604020202020204" pitchFamily="34" charset="0"/>
                <a:cs typeface="Arial" panose="020B0604020202020204" pitchFamily="34" charset="0"/>
                <a:sym typeface="Avenir Book"/>
              </a:rPr>
              <a:t>-2</a:t>
            </a:r>
            <a:r>
              <a:rPr lang="en-US" sz="1198" b="1" kern="0" dirty="0">
                <a:solidFill>
                  <a:srgbClr val="002060"/>
                </a:solidFill>
                <a:latin typeface="Arial" panose="020B0604020202020204" pitchFamily="34" charset="0"/>
                <a:cs typeface="Arial" panose="020B0604020202020204" pitchFamily="34" charset="0"/>
                <a:sym typeface="Avenir Book"/>
              </a:rPr>
              <a:t> s</a:t>
            </a:r>
            <a:r>
              <a:rPr lang="en-US" sz="1198" b="1" kern="0" baseline="30000" dirty="0">
                <a:solidFill>
                  <a:srgbClr val="002060"/>
                </a:solidFill>
                <a:latin typeface="Arial" panose="020B0604020202020204" pitchFamily="34" charset="0"/>
                <a:cs typeface="Arial" panose="020B0604020202020204" pitchFamily="34" charset="0"/>
                <a:sym typeface="Avenir Book"/>
              </a:rPr>
              <a:t>-1   </a:t>
            </a:r>
            <a:r>
              <a:rPr lang="en-US" sz="1198" kern="0" dirty="0">
                <a:solidFill>
                  <a:srgbClr val="002060"/>
                </a:solidFill>
                <a:latin typeface="Arial" panose="020B0604020202020204" pitchFamily="34" charset="0"/>
                <a:cs typeface="Arial" panose="020B0604020202020204" pitchFamily="34" charset="0"/>
                <a:sym typeface="Avenir Book"/>
              </a:rPr>
              <a:t>(this is the value currently used)  </a:t>
            </a:r>
          </a:p>
          <a:p>
            <a:pPr marL="261571" lvl="2" indent="-263156" defTabSz="410191" hangingPunct="0">
              <a:buFont typeface="Arial" panose="020B0604020202020204" pitchFamily="34" charset="0"/>
              <a:buChar char="•"/>
              <a:defRPr/>
            </a:pPr>
            <a:r>
              <a:rPr lang="en-US" sz="1198" kern="0" dirty="0">
                <a:solidFill>
                  <a:srgbClr val="002060"/>
                </a:solidFill>
                <a:latin typeface="Arial" panose="020B0604020202020204" pitchFamily="34" charset="0"/>
                <a:cs typeface="Arial" panose="020B0604020202020204" pitchFamily="34" charset="0"/>
                <a:sym typeface="Avenir Book"/>
              </a:rPr>
              <a:t>Common LC studies in ATF3 part of this, and also on positron, sources, DRs and beam-dynamics. </a:t>
            </a:r>
          </a:p>
        </p:txBody>
      </p:sp>
      <p:sp>
        <p:nvSpPr>
          <p:cNvPr id="8" name="TextBox 13">
            <a:extLst>
              <a:ext uri="{FF2B5EF4-FFF2-40B4-BE49-F238E27FC236}">
                <a16:creationId xmlns="" xmlns:a16="http://schemas.microsoft.com/office/drawing/2014/main" id="{8362500F-F29E-F04C-C949-CB4980DF82CC}"/>
              </a:ext>
            </a:extLst>
          </p:cNvPr>
          <p:cNvSpPr txBox="1"/>
          <p:nvPr/>
        </p:nvSpPr>
        <p:spPr>
          <a:xfrm>
            <a:off x="811424" y="5351370"/>
            <a:ext cx="8726121" cy="1382751"/>
          </a:xfrm>
          <a:prstGeom prst="rect">
            <a:avLst/>
          </a:prstGeom>
          <a:noFill/>
          <a:ln>
            <a:noFill/>
          </a:ln>
        </p:spPr>
        <p:txBody>
          <a:bodyPr wrap="square">
            <a:spAutoFit/>
          </a:bodyPr>
          <a:lstStyle/>
          <a:p>
            <a:pPr defTabSz="456560" eaLnBrk="0" fontAlgn="base" hangingPunct="0">
              <a:spcBef>
                <a:spcPct val="0"/>
              </a:spcBef>
              <a:spcAft>
                <a:spcPct val="0"/>
              </a:spcAft>
              <a:defRPr/>
            </a:pPr>
            <a:r>
              <a:rPr lang="en-US" sz="1198" b="1" dirty="0">
                <a:solidFill>
                  <a:srgbClr val="002060"/>
                </a:solidFill>
                <a:latin typeface="Arial" panose="020B0604020202020204" pitchFamily="34" charset="0"/>
                <a:cs typeface="Arial" panose="020B0604020202020204" pitchFamily="34" charset="0"/>
                <a:sym typeface="Avenir Book"/>
              </a:rPr>
              <a:t>Improving</a:t>
            </a:r>
            <a:r>
              <a:rPr lang="en-US" sz="1198" dirty="0">
                <a:solidFill>
                  <a:srgbClr val="002060"/>
                </a:solidFill>
                <a:latin typeface="Arial" panose="020B0604020202020204" pitchFamily="34" charset="0"/>
                <a:cs typeface="Arial" panose="020B0604020202020204" pitchFamily="34" charset="0"/>
                <a:sym typeface="Avenir Book"/>
              </a:rPr>
              <a:t> the </a:t>
            </a:r>
            <a:r>
              <a:rPr lang="en-US" sz="1198" b="1" dirty="0">
                <a:solidFill>
                  <a:srgbClr val="002060"/>
                </a:solidFill>
                <a:latin typeface="Arial" panose="020B0604020202020204" pitchFamily="34" charset="0"/>
                <a:cs typeface="Arial" panose="020B0604020202020204" pitchFamily="34" charset="0"/>
                <a:sym typeface="Avenir Book"/>
              </a:rPr>
              <a:t>power efficiency </a:t>
            </a:r>
            <a:r>
              <a:rPr lang="en-US" sz="1198" dirty="0">
                <a:solidFill>
                  <a:srgbClr val="002060"/>
                </a:solidFill>
                <a:latin typeface="Arial" panose="020B0604020202020204" pitchFamily="34" charset="0"/>
                <a:cs typeface="Arial" panose="020B0604020202020204" pitchFamily="34" charset="0"/>
                <a:sym typeface="Avenir Book"/>
              </a:rPr>
              <a:t>for both </a:t>
            </a:r>
            <a:r>
              <a:rPr lang="en-US" sz="1198" b="1" dirty="0">
                <a:solidFill>
                  <a:srgbClr val="002060"/>
                </a:solidFill>
                <a:latin typeface="Arial" panose="020B0604020202020204" pitchFamily="34" charset="0"/>
                <a:cs typeface="Arial" panose="020B0604020202020204" pitchFamily="34" charset="0"/>
                <a:sym typeface="Avenir Book"/>
              </a:rPr>
              <a:t>the initial phase </a:t>
            </a:r>
            <a:r>
              <a:rPr lang="en-US" sz="1198" dirty="0">
                <a:solidFill>
                  <a:srgbClr val="002060"/>
                </a:solidFill>
                <a:latin typeface="Arial" panose="020B0604020202020204" pitchFamily="34" charset="0"/>
                <a:cs typeface="Arial" panose="020B0604020202020204" pitchFamily="34" charset="0"/>
                <a:sym typeface="Avenir Book"/>
              </a:rPr>
              <a:t>and at </a:t>
            </a:r>
            <a:r>
              <a:rPr lang="en-US" sz="1198" b="1" dirty="0">
                <a:solidFill>
                  <a:srgbClr val="002060"/>
                </a:solidFill>
                <a:latin typeface="Arial" panose="020B0604020202020204" pitchFamily="34" charset="0"/>
                <a:cs typeface="Arial" panose="020B0604020202020204" pitchFamily="34" charset="0"/>
                <a:sym typeface="Avenir Book"/>
              </a:rPr>
              <a:t>high energies</a:t>
            </a:r>
            <a:r>
              <a:rPr lang="en-US" sz="1198" dirty="0">
                <a:solidFill>
                  <a:srgbClr val="002060"/>
                </a:solidFill>
                <a:latin typeface="Arial" panose="020B0604020202020204" pitchFamily="34" charset="0"/>
                <a:cs typeface="Arial" panose="020B0604020202020204" pitchFamily="34" charset="0"/>
                <a:sym typeface="Avenir Book"/>
              </a:rPr>
              <a:t>, including more general sustainability studies</a:t>
            </a:r>
            <a:endParaRPr lang="en-US" sz="1198" kern="0" dirty="0">
              <a:solidFill>
                <a:srgbClr val="002060"/>
              </a:solidFill>
              <a:latin typeface="Arial" panose="020B0604020202020204" pitchFamily="34" charset="0"/>
              <a:cs typeface="Arial" panose="020B0604020202020204" pitchFamily="34" charset="0"/>
              <a:sym typeface="Avenir Book"/>
            </a:endParaRPr>
          </a:p>
          <a:p>
            <a:pPr defTabSz="410191" hangingPunct="0"/>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Power estimate bottom up (concentrating on 380 GeV systems)</a:t>
            </a:r>
          </a:p>
          <a:p>
            <a:pPr marL="285350" indent="-285350" defTabSz="410191" hangingPunct="0">
              <a:buFont typeface="Arial" charset="0"/>
              <a:buChar char="•"/>
            </a:pPr>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Very large reductions since the CDR, better estimates of nominal settings, much more </a:t>
            </a:r>
            <a:r>
              <a:rPr lang="en-US" sz="1198" kern="0" dirty="0" err="1">
                <a:solidFill>
                  <a:srgbClr val="002060"/>
                </a:solidFill>
                <a:latin typeface="Arial" panose="020B0604020202020204" pitchFamily="34" charset="0"/>
                <a:ea typeface="Avenir Book" charset="0"/>
                <a:cs typeface="Arial" panose="020B0604020202020204" pitchFamily="34" charset="0"/>
                <a:sym typeface="Avenir Book"/>
              </a:rPr>
              <a:t>optimised</a:t>
            </a:r>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 </a:t>
            </a:r>
            <a:r>
              <a:rPr lang="en-US" sz="1198" kern="0" dirty="0" err="1">
                <a:solidFill>
                  <a:srgbClr val="002060"/>
                </a:solidFill>
                <a:latin typeface="Arial" panose="020B0604020202020204" pitchFamily="34" charset="0"/>
                <a:ea typeface="Avenir Book" charset="0"/>
                <a:cs typeface="Arial" panose="020B0604020202020204" pitchFamily="34" charset="0"/>
                <a:sym typeface="Avenir Book"/>
              </a:rPr>
              <a:t>drivebeam</a:t>
            </a:r>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 complex and more efficient klystrons, injectors more optimized, main target damping ring RF significantly reduced, recent L-band klystron studies </a:t>
            </a:r>
          </a:p>
          <a:p>
            <a:pPr defTabSz="410191" hangingPunct="0"/>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Energy consumption ~0.6 </a:t>
            </a:r>
            <a:r>
              <a:rPr lang="en-US" sz="1198" kern="0" dirty="0" err="1">
                <a:solidFill>
                  <a:srgbClr val="002060"/>
                </a:solidFill>
                <a:latin typeface="Arial" panose="020B0604020202020204" pitchFamily="34" charset="0"/>
                <a:ea typeface="Avenir Book" charset="0"/>
                <a:cs typeface="Arial" panose="020B0604020202020204" pitchFamily="34" charset="0"/>
                <a:sym typeface="Avenir Book"/>
              </a:rPr>
              <a:t>TWh</a:t>
            </a:r>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 yearly, CERN is currently (when running at 1.2 </a:t>
            </a:r>
            <a:r>
              <a:rPr lang="en-US" sz="1198" kern="0" dirty="0" err="1">
                <a:solidFill>
                  <a:srgbClr val="002060"/>
                </a:solidFill>
                <a:latin typeface="Arial" panose="020B0604020202020204" pitchFamily="34" charset="0"/>
                <a:ea typeface="Avenir Book" charset="0"/>
                <a:cs typeface="Arial" panose="020B0604020202020204" pitchFamily="34" charset="0"/>
                <a:sym typeface="Avenir Book"/>
              </a:rPr>
              <a:t>TWh</a:t>
            </a:r>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a:t>
            </a:r>
          </a:p>
          <a:p>
            <a:pPr defTabSz="410191" hangingPunct="0"/>
            <a:r>
              <a:rPr lang="en-US" sz="1198" kern="0" dirty="0">
                <a:solidFill>
                  <a:srgbClr val="002060"/>
                </a:solidFill>
                <a:latin typeface="Arial" panose="020B0604020202020204" pitchFamily="34" charset="0"/>
                <a:ea typeface="Avenir Book" charset="0"/>
                <a:cs typeface="Arial" panose="020B0604020202020204" pitchFamily="34" charset="0"/>
                <a:sym typeface="Avenir Book"/>
              </a:rPr>
              <a:t>More work needed on LCA (carbon and other issues).</a:t>
            </a:r>
          </a:p>
        </p:txBody>
      </p:sp>
      <p:pic>
        <p:nvPicPr>
          <p:cNvPr id="9" name="Picture 14">
            <a:extLst>
              <a:ext uri="{FF2B5EF4-FFF2-40B4-BE49-F238E27FC236}">
                <a16:creationId xmlns="" xmlns:a16="http://schemas.microsoft.com/office/drawing/2014/main" id="{3BB93503-D1DF-69B2-5099-11792625A74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37545" y="5259613"/>
            <a:ext cx="2072624" cy="1380988"/>
          </a:xfrm>
          <a:prstGeom prst="rect">
            <a:avLst/>
          </a:prstGeom>
        </p:spPr>
      </p:pic>
      <p:pic>
        <p:nvPicPr>
          <p:cNvPr id="10" name="Picture 15">
            <a:extLst>
              <a:ext uri="{FF2B5EF4-FFF2-40B4-BE49-F238E27FC236}">
                <a16:creationId xmlns="" xmlns:a16="http://schemas.microsoft.com/office/drawing/2014/main" id="{9710C958-8602-1210-1EF0-271B5EAA3460}"/>
              </a:ext>
            </a:extLst>
          </p:cNvPr>
          <p:cNvPicPr>
            <a:picLocks noChangeAspect="1"/>
          </p:cNvPicPr>
          <p:nvPr/>
        </p:nvPicPr>
        <p:blipFill>
          <a:blip r:embed="rId4"/>
          <a:stretch>
            <a:fillRect/>
          </a:stretch>
        </p:blipFill>
        <p:spPr>
          <a:xfrm>
            <a:off x="161428" y="2808756"/>
            <a:ext cx="3185384" cy="1230961"/>
          </a:xfrm>
          <a:prstGeom prst="rect">
            <a:avLst/>
          </a:prstGeom>
        </p:spPr>
      </p:pic>
      <p:pic>
        <p:nvPicPr>
          <p:cNvPr id="11" name="Picture 16">
            <a:extLst>
              <a:ext uri="{FF2B5EF4-FFF2-40B4-BE49-F238E27FC236}">
                <a16:creationId xmlns="" xmlns:a16="http://schemas.microsoft.com/office/drawing/2014/main" id="{E85563C5-F275-C763-F0AD-E7BAE6AAD6D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5770" y="3390554"/>
            <a:ext cx="1279576" cy="1431222"/>
          </a:xfrm>
          <a:prstGeom prst="rect">
            <a:avLst/>
          </a:prstGeom>
        </p:spPr>
      </p:pic>
      <p:pic>
        <p:nvPicPr>
          <p:cNvPr id="12" name="Picture 19">
            <a:extLst>
              <a:ext uri="{FF2B5EF4-FFF2-40B4-BE49-F238E27FC236}">
                <a16:creationId xmlns="" xmlns:a16="http://schemas.microsoft.com/office/drawing/2014/main" id="{BA1924C7-F9B7-7C92-76DE-8F3693EA4A8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552847" y="4154629"/>
            <a:ext cx="1523639" cy="697428"/>
          </a:xfrm>
          <a:prstGeom prst="rect">
            <a:avLst/>
          </a:prstGeom>
        </p:spPr>
      </p:pic>
      <p:pic>
        <p:nvPicPr>
          <p:cNvPr id="13" name="Picture 7">
            <a:extLst>
              <a:ext uri="{FF2B5EF4-FFF2-40B4-BE49-F238E27FC236}">
                <a16:creationId xmlns="" xmlns:a16="http://schemas.microsoft.com/office/drawing/2014/main" id="{816B3521-EC5C-46F2-77DE-832FDDCD3C9A}"/>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638212" y="1014168"/>
            <a:ext cx="6363288" cy="1248245"/>
          </a:xfrm>
          <a:prstGeom prst="rect">
            <a:avLst/>
          </a:prstGeom>
        </p:spPr>
      </p:pic>
      <p:sp>
        <p:nvSpPr>
          <p:cNvPr id="14" name="Technology-driven schedule from start of construction…">
            <a:extLst>
              <a:ext uri="{FF2B5EF4-FFF2-40B4-BE49-F238E27FC236}">
                <a16:creationId xmlns="" xmlns:a16="http://schemas.microsoft.com/office/drawing/2014/main" id="{5588CFA0-DE76-AD18-6E03-9E258852ED1C}"/>
              </a:ext>
            </a:extLst>
          </p:cNvPr>
          <p:cNvSpPr txBox="1"/>
          <p:nvPr/>
        </p:nvSpPr>
        <p:spPr>
          <a:xfrm>
            <a:off x="4857967" y="2097140"/>
            <a:ext cx="6769211" cy="9646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410766" hangingPunct="0">
              <a:defRPr sz="2900"/>
            </a:pPr>
            <a:endParaRPr lang="en-US" sz="1450" kern="0" dirty="0">
              <a:solidFill>
                <a:srgbClr val="000000"/>
              </a:solidFill>
              <a:latin typeface="Avenir" panose="02000503020000020003" pitchFamily="2" charset="0"/>
              <a:cs typeface="Times New Roman"/>
              <a:sym typeface="Avenir Book"/>
            </a:endParaRPr>
          </a:p>
          <a:p>
            <a:pPr defTabSz="410766" hangingPunct="0">
              <a:defRPr sz="2900"/>
            </a:pPr>
            <a:endParaRPr lang="en-US" sz="1450" kern="0" dirty="0">
              <a:solidFill>
                <a:srgbClr val="000000"/>
              </a:solidFill>
              <a:latin typeface="Avenir" panose="02000503020000020003" pitchFamily="2" charset="0"/>
              <a:cs typeface="Times New Roman"/>
              <a:sym typeface="Avenir Book"/>
            </a:endParaRPr>
          </a:p>
          <a:p>
            <a:pPr defTabSz="410766" hangingPunct="0">
              <a:defRPr sz="2900"/>
            </a:pPr>
            <a:endParaRPr lang="en-US" sz="1450" kern="0" dirty="0">
              <a:solidFill>
                <a:srgbClr val="000000"/>
              </a:solidFill>
              <a:latin typeface="Avenir" panose="02000503020000020003" pitchFamily="2" charset="0"/>
              <a:cs typeface="Times New Roman"/>
              <a:sym typeface="Avenir Book"/>
            </a:endParaRPr>
          </a:p>
          <a:p>
            <a:pPr defTabSz="410766" hangingPunct="0">
              <a:defRPr sz="2900"/>
            </a:pPr>
            <a:endParaRPr lang="en-US" sz="1450" kern="0" dirty="0">
              <a:solidFill>
                <a:srgbClr val="FF0000"/>
              </a:solidFill>
              <a:latin typeface="Avenir" panose="02000503020000020003" pitchFamily="2" charset="0"/>
              <a:cs typeface="Times New Roman"/>
              <a:sym typeface="Avenir Book"/>
            </a:endParaRPr>
          </a:p>
        </p:txBody>
      </p:sp>
      <p:cxnSp>
        <p:nvCxnSpPr>
          <p:cNvPr id="15" name="Straight Connector 12">
            <a:extLst>
              <a:ext uri="{FF2B5EF4-FFF2-40B4-BE49-F238E27FC236}">
                <a16:creationId xmlns="" xmlns:a16="http://schemas.microsoft.com/office/drawing/2014/main" id="{135F8C94-18B0-482B-08BC-E09D25EF2B5E}"/>
              </a:ext>
            </a:extLst>
          </p:cNvPr>
          <p:cNvCxnSpPr>
            <a:cxnSpLocks/>
          </p:cNvCxnSpPr>
          <p:nvPr/>
        </p:nvCxnSpPr>
        <p:spPr>
          <a:xfrm flipH="1">
            <a:off x="2501900" y="4533900"/>
            <a:ext cx="1790700" cy="725713"/>
          </a:xfrm>
          <a:prstGeom prst="line">
            <a:avLst/>
          </a:prstGeom>
          <a:noFill/>
          <a:ln w="25400" cap="flat" cmpd="dbl" algn="ctr">
            <a:solidFill>
              <a:srgbClr val="2C7C9F"/>
            </a:solidFill>
            <a:prstDash val="solid"/>
          </a:ln>
          <a:effectLst/>
        </p:spPr>
      </p:cxnSp>
      <p:cxnSp>
        <p:nvCxnSpPr>
          <p:cNvPr id="16" name="Straight Connector 22">
            <a:extLst>
              <a:ext uri="{FF2B5EF4-FFF2-40B4-BE49-F238E27FC236}">
                <a16:creationId xmlns="" xmlns:a16="http://schemas.microsoft.com/office/drawing/2014/main" id="{377A7F9E-2184-A200-4C39-79B9F279F7AB}"/>
              </a:ext>
            </a:extLst>
          </p:cNvPr>
          <p:cNvCxnSpPr>
            <a:cxnSpLocks/>
          </p:cNvCxnSpPr>
          <p:nvPr/>
        </p:nvCxnSpPr>
        <p:spPr>
          <a:xfrm flipH="1" flipV="1">
            <a:off x="7137400" y="4533900"/>
            <a:ext cx="2044700" cy="809240"/>
          </a:xfrm>
          <a:prstGeom prst="line">
            <a:avLst/>
          </a:prstGeom>
          <a:noFill/>
          <a:ln w="25400" cap="flat" cmpd="dbl" algn="ctr">
            <a:solidFill>
              <a:srgbClr val="2C7C9F"/>
            </a:solidFill>
            <a:prstDash val="solid"/>
          </a:ln>
          <a:effectLst/>
        </p:spPr>
      </p:cxnSp>
    </p:spTree>
    <p:extLst>
      <p:ext uri="{BB962C8B-B14F-4D97-AF65-F5344CB8AC3E}">
        <p14:creationId xmlns:p14="http://schemas.microsoft.com/office/powerpoint/2010/main" val="23248572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Overview on C3 </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653824" y="1314450"/>
            <a:ext cx="6783842" cy="1505971"/>
          </a:xfrm>
          <a:prstGeom prst="rect">
            <a:avLst/>
          </a:prstGeom>
        </p:spPr>
      </p:pic>
      <p:pic>
        <p:nvPicPr>
          <p:cNvPr id="5" name="图片 4"/>
          <p:cNvPicPr>
            <a:picLocks noChangeAspect="1"/>
          </p:cNvPicPr>
          <p:nvPr/>
        </p:nvPicPr>
        <p:blipFill rotWithShape="1">
          <a:blip r:embed="rId3"/>
          <a:srcRect t="3376"/>
          <a:stretch/>
        </p:blipFill>
        <p:spPr>
          <a:xfrm>
            <a:off x="7375072" y="1059493"/>
            <a:ext cx="4007304" cy="3097599"/>
          </a:xfrm>
          <a:prstGeom prst="rect">
            <a:avLst/>
          </a:prstGeom>
        </p:spPr>
      </p:pic>
      <p:pic>
        <p:nvPicPr>
          <p:cNvPr id="6" name="图片 5"/>
          <p:cNvPicPr>
            <a:picLocks noChangeAspect="1"/>
          </p:cNvPicPr>
          <p:nvPr/>
        </p:nvPicPr>
        <p:blipFill rotWithShape="1">
          <a:blip r:embed="rId4"/>
          <a:srcRect t="7905"/>
          <a:stretch/>
        </p:blipFill>
        <p:spPr>
          <a:xfrm>
            <a:off x="1028020" y="2820421"/>
            <a:ext cx="4804683" cy="1668518"/>
          </a:xfrm>
          <a:prstGeom prst="rect">
            <a:avLst/>
          </a:prstGeom>
        </p:spPr>
      </p:pic>
      <p:pic>
        <p:nvPicPr>
          <p:cNvPr id="7" name="图片 6"/>
          <p:cNvPicPr>
            <a:picLocks noChangeAspect="1"/>
          </p:cNvPicPr>
          <p:nvPr/>
        </p:nvPicPr>
        <p:blipFill>
          <a:blip r:embed="rId5"/>
          <a:stretch>
            <a:fillRect/>
          </a:stretch>
        </p:blipFill>
        <p:spPr>
          <a:xfrm>
            <a:off x="865414" y="4451918"/>
            <a:ext cx="3453493" cy="2172359"/>
          </a:xfrm>
          <a:prstGeom prst="rect">
            <a:avLst/>
          </a:prstGeom>
        </p:spPr>
      </p:pic>
      <p:pic>
        <p:nvPicPr>
          <p:cNvPr id="8" name="图片 7"/>
          <p:cNvPicPr>
            <a:picLocks noChangeAspect="1"/>
          </p:cNvPicPr>
          <p:nvPr/>
        </p:nvPicPr>
        <p:blipFill>
          <a:blip r:embed="rId6"/>
          <a:stretch>
            <a:fillRect/>
          </a:stretch>
        </p:blipFill>
        <p:spPr>
          <a:xfrm>
            <a:off x="4395107" y="4601464"/>
            <a:ext cx="1700893" cy="2014904"/>
          </a:xfrm>
          <a:prstGeom prst="rect">
            <a:avLst/>
          </a:prstGeom>
        </p:spPr>
      </p:pic>
      <p:sp>
        <p:nvSpPr>
          <p:cNvPr id="9" name="矩形 8"/>
          <p:cNvSpPr/>
          <p:nvPr/>
        </p:nvSpPr>
        <p:spPr>
          <a:xfrm>
            <a:off x="1543049" y="1004598"/>
            <a:ext cx="3060453" cy="369332"/>
          </a:xfrm>
          <a:prstGeom prst="rect">
            <a:avLst/>
          </a:prstGeom>
        </p:spPr>
        <p:txBody>
          <a:bodyPr wrap="none">
            <a:spAutoFit/>
          </a:bodyPr>
          <a:lstStyle/>
          <a:p>
            <a:r>
              <a:rPr lang="en-US" altLang="zh-CN" dirty="0">
                <a:solidFill>
                  <a:srgbClr val="FF0000"/>
                </a:solidFill>
              </a:rPr>
              <a:t>The Cool Copper Collider</a:t>
            </a:r>
            <a:endParaRPr lang="zh-CN" altLang="en-US" dirty="0">
              <a:solidFill>
                <a:srgbClr val="FF0000"/>
              </a:solidFill>
            </a:endParaRPr>
          </a:p>
        </p:txBody>
      </p:sp>
      <p:pic>
        <p:nvPicPr>
          <p:cNvPr id="10" name="图片 9"/>
          <p:cNvPicPr>
            <a:picLocks noChangeAspect="1"/>
          </p:cNvPicPr>
          <p:nvPr/>
        </p:nvPicPr>
        <p:blipFill>
          <a:blip r:embed="rId7"/>
          <a:stretch>
            <a:fillRect/>
          </a:stretch>
        </p:blipFill>
        <p:spPr>
          <a:xfrm>
            <a:off x="6216427" y="5660777"/>
            <a:ext cx="5057774" cy="867369"/>
          </a:xfrm>
          <a:prstGeom prst="rect">
            <a:avLst/>
          </a:prstGeom>
        </p:spPr>
      </p:pic>
      <p:pic>
        <p:nvPicPr>
          <p:cNvPr id="11" name="图片 10"/>
          <p:cNvPicPr>
            <a:picLocks noChangeAspect="1"/>
          </p:cNvPicPr>
          <p:nvPr/>
        </p:nvPicPr>
        <p:blipFill rotWithShape="1">
          <a:blip r:embed="rId8"/>
          <a:srcRect t="24979"/>
          <a:stretch/>
        </p:blipFill>
        <p:spPr>
          <a:xfrm>
            <a:off x="6864594" y="4157092"/>
            <a:ext cx="4191889" cy="1431423"/>
          </a:xfrm>
          <a:prstGeom prst="rect">
            <a:avLst/>
          </a:prstGeom>
        </p:spPr>
      </p:pic>
      <p:pic>
        <p:nvPicPr>
          <p:cNvPr id="12" name="图片 11"/>
          <p:cNvPicPr>
            <a:picLocks noChangeAspect="1"/>
          </p:cNvPicPr>
          <p:nvPr/>
        </p:nvPicPr>
        <p:blipFill>
          <a:blip r:embed="rId9"/>
          <a:stretch>
            <a:fillRect/>
          </a:stretch>
        </p:blipFill>
        <p:spPr>
          <a:xfrm>
            <a:off x="6446173" y="5329394"/>
            <a:ext cx="2754086" cy="259121"/>
          </a:xfrm>
          <a:prstGeom prst="rect">
            <a:avLst/>
          </a:prstGeom>
        </p:spPr>
      </p:pic>
      <p:sp>
        <p:nvSpPr>
          <p:cNvPr id="13" name="矩形 12"/>
          <p:cNvSpPr/>
          <p:nvPr/>
        </p:nvSpPr>
        <p:spPr>
          <a:xfrm>
            <a:off x="9753619" y="447355"/>
            <a:ext cx="2132250" cy="369332"/>
          </a:xfrm>
          <a:prstGeom prst="rect">
            <a:avLst/>
          </a:prstGeom>
        </p:spPr>
        <p:txBody>
          <a:bodyPr wrap="none">
            <a:spAutoFit/>
          </a:bodyPr>
          <a:lstStyle/>
          <a:p>
            <a:r>
              <a:rPr lang="en-US" altLang="zh-CN" dirty="0"/>
              <a:t>Caterina </a:t>
            </a:r>
            <a:r>
              <a:rPr lang="en-US" altLang="zh-CN" dirty="0" err="1"/>
              <a:t>Vernieri</a:t>
            </a:r>
            <a:endParaRPr lang="zh-CN" altLang="en-US" dirty="0"/>
          </a:p>
        </p:txBody>
      </p:sp>
    </p:spTree>
    <p:extLst>
      <p:ext uri="{BB962C8B-B14F-4D97-AF65-F5344CB8AC3E}">
        <p14:creationId xmlns:p14="http://schemas.microsoft.com/office/powerpoint/2010/main" val="25285774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6707284" y="1608365"/>
            <a:ext cx="5161545" cy="2952750"/>
          </a:xfrm>
          <a:prstGeom prst="rect">
            <a:avLst/>
          </a:prstGeom>
        </p:spPr>
      </p:pic>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Synergies with Future Colliders</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3"/>
          <a:stretch>
            <a:fillRect/>
          </a:stretch>
        </p:blipFill>
        <p:spPr>
          <a:xfrm>
            <a:off x="280035" y="1094015"/>
            <a:ext cx="6693593" cy="3527930"/>
          </a:xfrm>
          <a:prstGeom prst="rect">
            <a:avLst/>
          </a:prstGeom>
        </p:spPr>
      </p:pic>
      <p:pic>
        <p:nvPicPr>
          <p:cNvPr id="6" name="图片 5"/>
          <p:cNvPicPr>
            <a:picLocks noChangeAspect="1"/>
          </p:cNvPicPr>
          <p:nvPr/>
        </p:nvPicPr>
        <p:blipFill>
          <a:blip r:embed="rId4"/>
          <a:stretch>
            <a:fillRect/>
          </a:stretch>
        </p:blipFill>
        <p:spPr>
          <a:xfrm>
            <a:off x="6973628" y="1180298"/>
            <a:ext cx="3986893" cy="301478"/>
          </a:xfrm>
          <a:prstGeom prst="rect">
            <a:avLst/>
          </a:prstGeom>
        </p:spPr>
      </p:pic>
      <p:pic>
        <p:nvPicPr>
          <p:cNvPr id="7" name="图片 6"/>
          <p:cNvPicPr>
            <a:picLocks noChangeAspect="1"/>
          </p:cNvPicPr>
          <p:nvPr/>
        </p:nvPicPr>
        <p:blipFill>
          <a:blip r:embed="rId5"/>
          <a:stretch>
            <a:fillRect/>
          </a:stretch>
        </p:blipFill>
        <p:spPr>
          <a:xfrm>
            <a:off x="693965" y="4724744"/>
            <a:ext cx="5899376" cy="834387"/>
          </a:xfrm>
          <a:prstGeom prst="rect">
            <a:avLst/>
          </a:prstGeom>
        </p:spPr>
      </p:pic>
      <p:pic>
        <p:nvPicPr>
          <p:cNvPr id="8" name="图片 7"/>
          <p:cNvPicPr>
            <a:picLocks noChangeAspect="1"/>
          </p:cNvPicPr>
          <p:nvPr/>
        </p:nvPicPr>
        <p:blipFill>
          <a:blip r:embed="rId6"/>
          <a:stretch>
            <a:fillRect/>
          </a:stretch>
        </p:blipFill>
        <p:spPr>
          <a:xfrm>
            <a:off x="280036" y="5730648"/>
            <a:ext cx="11477625" cy="752475"/>
          </a:xfrm>
          <a:prstGeom prst="rect">
            <a:avLst/>
          </a:prstGeom>
        </p:spPr>
      </p:pic>
      <p:pic>
        <p:nvPicPr>
          <p:cNvPr id="9" name="图片 8"/>
          <p:cNvPicPr>
            <a:picLocks noChangeAspect="1"/>
          </p:cNvPicPr>
          <p:nvPr/>
        </p:nvPicPr>
        <p:blipFill>
          <a:blip r:embed="rId7"/>
          <a:stretch>
            <a:fillRect/>
          </a:stretch>
        </p:blipFill>
        <p:spPr>
          <a:xfrm>
            <a:off x="7271477" y="4629365"/>
            <a:ext cx="4033157" cy="1040453"/>
          </a:xfrm>
          <a:prstGeom prst="rect">
            <a:avLst/>
          </a:prstGeom>
        </p:spPr>
      </p:pic>
    </p:spTree>
    <p:extLst>
      <p:ext uri="{BB962C8B-B14F-4D97-AF65-F5344CB8AC3E}">
        <p14:creationId xmlns:p14="http://schemas.microsoft.com/office/powerpoint/2010/main" val="34410702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Mechanical Model of the </a:t>
            </a:r>
            <a:r>
              <a:rPr lang="en-US" altLang="zh-CN" sz="3200" b="0" dirty="0" err="1" smtClean="0">
                <a:solidFill>
                  <a:srgbClr val="0070C0"/>
                </a:solidFill>
                <a:latin typeface="+mn-lt"/>
                <a:ea typeface="+mn-ea"/>
                <a:cs typeface="+mn-cs"/>
              </a:rPr>
              <a:t>FCCee</a:t>
            </a:r>
            <a:r>
              <a:rPr lang="en-US" altLang="zh-CN" sz="3200" b="0" dirty="0" smtClean="0">
                <a:solidFill>
                  <a:srgbClr val="0070C0"/>
                </a:solidFill>
                <a:latin typeface="+mn-lt"/>
                <a:ea typeface="+mn-ea"/>
                <a:cs typeface="+mn-cs"/>
              </a:rPr>
              <a:t> MDI </a:t>
            </a:r>
            <a:endParaRPr lang="zh-CN" altLang="en-US" sz="3200" b="0" dirty="0">
              <a:solidFill>
                <a:srgbClr val="0070C0"/>
              </a:solidFill>
              <a:latin typeface="+mn-lt"/>
              <a:ea typeface="+mn-ea"/>
              <a:cs typeface="+mn-cs"/>
            </a:endParaRPr>
          </a:p>
        </p:txBody>
      </p:sp>
      <p:pic>
        <p:nvPicPr>
          <p:cNvPr id="5" name="图片 4"/>
          <p:cNvPicPr>
            <a:picLocks noChangeAspect="1"/>
          </p:cNvPicPr>
          <p:nvPr/>
        </p:nvPicPr>
        <p:blipFill rotWithShape="1">
          <a:blip r:embed="rId2"/>
          <a:srcRect t="1" b="393"/>
          <a:stretch/>
        </p:blipFill>
        <p:spPr>
          <a:xfrm>
            <a:off x="955220" y="1102178"/>
            <a:ext cx="10701691" cy="5551716"/>
          </a:xfrm>
          <a:prstGeom prst="rect">
            <a:avLst/>
          </a:prstGeom>
        </p:spPr>
      </p:pic>
      <p:sp>
        <p:nvSpPr>
          <p:cNvPr id="6" name="矩形 5"/>
          <p:cNvSpPr/>
          <p:nvPr/>
        </p:nvSpPr>
        <p:spPr>
          <a:xfrm>
            <a:off x="9346400" y="494685"/>
            <a:ext cx="2577885" cy="369332"/>
          </a:xfrm>
          <a:prstGeom prst="rect">
            <a:avLst/>
          </a:prstGeom>
        </p:spPr>
        <p:txBody>
          <a:bodyPr wrap="none">
            <a:spAutoFit/>
          </a:bodyPr>
          <a:lstStyle/>
          <a:p>
            <a:r>
              <a:rPr lang="en-US" altLang="zh-CN" dirty="0"/>
              <a:t>Francesco </a:t>
            </a:r>
            <a:r>
              <a:rPr lang="en-US" altLang="zh-CN" dirty="0" err="1"/>
              <a:t>Fransesini</a:t>
            </a:r>
            <a:endParaRPr lang="zh-CN" altLang="en-US" dirty="0"/>
          </a:p>
        </p:txBody>
      </p:sp>
    </p:spTree>
    <p:extLst>
      <p:ext uri="{BB962C8B-B14F-4D97-AF65-F5344CB8AC3E}">
        <p14:creationId xmlns:p14="http://schemas.microsoft.com/office/powerpoint/2010/main" val="90591038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Assembly procedure</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601572" y="1147647"/>
            <a:ext cx="11261906" cy="5393503"/>
          </a:xfrm>
          <a:prstGeom prst="rect">
            <a:avLst/>
          </a:prstGeom>
        </p:spPr>
      </p:pic>
    </p:spTree>
    <p:extLst>
      <p:ext uri="{BB962C8B-B14F-4D97-AF65-F5344CB8AC3E}">
        <p14:creationId xmlns:p14="http://schemas.microsoft.com/office/powerpoint/2010/main" val="290371083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smtClean="0">
                <a:solidFill>
                  <a:srgbClr val="0070C0"/>
                </a:solidFill>
                <a:latin typeface="+mn-lt"/>
                <a:ea typeface="+mn-ea"/>
                <a:cs typeface="+mn-cs"/>
              </a:rPr>
              <a:t>SC </a:t>
            </a:r>
            <a:r>
              <a:rPr lang="en-US" altLang="zh-CN" sz="3200" b="0" dirty="0">
                <a:solidFill>
                  <a:srgbClr val="0070C0"/>
                </a:solidFill>
                <a:latin typeface="+mn-lt"/>
                <a:ea typeface="+mn-ea"/>
                <a:cs typeface="+mn-cs"/>
              </a:rPr>
              <a:t>Final Focus quadrupoles</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804985" y="1647372"/>
            <a:ext cx="4244082" cy="2017630"/>
          </a:xfrm>
          <a:prstGeom prst="rect">
            <a:avLst/>
          </a:prstGeom>
        </p:spPr>
      </p:pic>
      <p:pic>
        <p:nvPicPr>
          <p:cNvPr id="5" name="图片 4"/>
          <p:cNvPicPr>
            <a:picLocks noChangeAspect="1"/>
          </p:cNvPicPr>
          <p:nvPr/>
        </p:nvPicPr>
        <p:blipFill>
          <a:blip r:embed="rId3"/>
          <a:stretch>
            <a:fillRect/>
          </a:stretch>
        </p:blipFill>
        <p:spPr>
          <a:xfrm>
            <a:off x="5461908" y="1115387"/>
            <a:ext cx="1882566" cy="2715794"/>
          </a:xfrm>
          <a:prstGeom prst="rect">
            <a:avLst/>
          </a:prstGeom>
        </p:spPr>
      </p:pic>
      <p:pic>
        <p:nvPicPr>
          <p:cNvPr id="6" name="图片 5"/>
          <p:cNvPicPr>
            <a:picLocks noChangeAspect="1"/>
          </p:cNvPicPr>
          <p:nvPr/>
        </p:nvPicPr>
        <p:blipFill>
          <a:blip r:embed="rId4"/>
          <a:stretch>
            <a:fillRect/>
          </a:stretch>
        </p:blipFill>
        <p:spPr>
          <a:xfrm>
            <a:off x="7616584" y="1281793"/>
            <a:ext cx="3959739" cy="2227861"/>
          </a:xfrm>
          <a:prstGeom prst="rect">
            <a:avLst/>
          </a:prstGeom>
        </p:spPr>
      </p:pic>
      <p:pic>
        <p:nvPicPr>
          <p:cNvPr id="8" name="图片 7"/>
          <p:cNvPicPr>
            <a:picLocks noChangeAspect="1"/>
          </p:cNvPicPr>
          <p:nvPr/>
        </p:nvPicPr>
        <p:blipFill>
          <a:blip r:embed="rId5"/>
          <a:stretch>
            <a:fillRect/>
          </a:stretch>
        </p:blipFill>
        <p:spPr>
          <a:xfrm>
            <a:off x="6803766" y="3665002"/>
            <a:ext cx="4496849" cy="2452419"/>
          </a:xfrm>
          <a:prstGeom prst="rect">
            <a:avLst/>
          </a:prstGeom>
        </p:spPr>
      </p:pic>
      <p:pic>
        <p:nvPicPr>
          <p:cNvPr id="9" name="图片 8"/>
          <p:cNvPicPr>
            <a:picLocks noChangeAspect="1"/>
          </p:cNvPicPr>
          <p:nvPr/>
        </p:nvPicPr>
        <p:blipFill>
          <a:blip r:embed="rId6"/>
          <a:stretch>
            <a:fillRect/>
          </a:stretch>
        </p:blipFill>
        <p:spPr>
          <a:xfrm>
            <a:off x="2645228" y="3612973"/>
            <a:ext cx="4265603" cy="2729808"/>
          </a:xfrm>
          <a:prstGeom prst="rect">
            <a:avLst/>
          </a:prstGeom>
        </p:spPr>
      </p:pic>
      <p:pic>
        <p:nvPicPr>
          <p:cNvPr id="10" name="图片 9"/>
          <p:cNvPicPr>
            <a:picLocks noChangeAspect="1"/>
          </p:cNvPicPr>
          <p:nvPr/>
        </p:nvPicPr>
        <p:blipFill>
          <a:blip r:embed="rId7"/>
          <a:stretch>
            <a:fillRect/>
          </a:stretch>
        </p:blipFill>
        <p:spPr>
          <a:xfrm>
            <a:off x="841306" y="3675429"/>
            <a:ext cx="1669211" cy="2699353"/>
          </a:xfrm>
          <a:prstGeom prst="rect">
            <a:avLst/>
          </a:prstGeom>
        </p:spPr>
      </p:pic>
      <p:sp>
        <p:nvSpPr>
          <p:cNvPr id="11" name="矩形 10"/>
          <p:cNvSpPr/>
          <p:nvPr/>
        </p:nvSpPr>
        <p:spPr>
          <a:xfrm>
            <a:off x="9664706" y="401384"/>
            <a:ext cx="2336794" cy="369332"/>
          </a:xfrm>
          <a:prstGeom prst="rect">
            <a:avLst/>
          </a:prstGeom>
        </p:spPr>
        <p:txBody>
          <a:bodyPr wrap="none">
            <a:spAutoFit/>
          </a:bodyPr>
          <a:lstStyle/>
          <a:p>
            <a:r>
              <a:rPr lang="en-US" altLang="zh-CN" dirty="0"/>
              <a:t>Michael </a:t>
            </a:r>
            <a:r>
              <a:rPr lang="en-US" altLang="zh-CN" dirty="0" err="1"/>
              <a:t>Koratzinos</a:t>
            </a:r>
            <a:endParaRPr lang="zh-CN" altLang="en-US" dirty="0"/>
          </a:p>
        </p:txBody>
      </p:sp>
      <p:sp>
        <p:nvSpPr>
          <p:cNvPr id="12" name="文本框 11"/>
          <p:cNvSpPr txBox="1"/>
          <p:nvPr/>
        </p:nvSpPr>
        <p:spPr>
          <a:xfrm>
            <a:off x="804985" y="1115387"/>
            <a:ext cx="4124786" cy="400110"/>
          </a:xfrm>
          <a:prstGeom prst="rect">
            <a:avLst/>
          </a:prstGeom>
          <a:noFill/>
        </p:spPr>
        <p:txBody>
          <a:bodyPr wrap="square" rtlCol="0">
            <a:spAutoFit/>
          </a:bodyPr>
          <a:lstStyle/>
          <a:p>
            <a:pPr marL="285750" indent="-285750">
              <a:buFont typeface="Arial" panose="020B0604020202020204" pitchFamily="34" charset="0"/>
              <a:buChar char="•"/>
            </a:pPr>
            <a:r>
              <a:rPr lang="en-US" altLang="zh-CN" sz="2000" dirty="0" smtClean="0"/>
              <a:t>CCT quadrupole (iron-free)</a:t>
            </a:r>
            <a:endParaRPr lang="zh-CN" altLang="en-US" sz="2000" dirty="0"/>
          </a:p>
        </p:txBody>
      </p:sp>
      <p:sp>
        <p:nvSpPr>
          <p:cNvPr id="13" name="矩形 12"/>
          <p:cNvSpPr/>
          <p:nvPr/>
        </p:nvSpPr>
        <p:spPr>
          <a:xfrm>
            <a:off x="2392136" y="6258135"/>
            <a:ext cx="9307285"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285750" indent="-285750">
              <a:buFont typeface="Arial" panose="020B0604020202020204" pitchFamily="34" charset="0"/>
              <a:buChar char="•"/>
            </a:pPr>
            <a:r>
              <a:rPr lang="en-US" altLang="zh-CN" smtClean="0"/>
              <a:t>The first FCC-ee FF quad prototype was tested at cold with excellent results.</a:t>
            </a:r>
            <a:endParaRPr lang="en-US" altLang="zh-CN" dirty="0"/>
          </a:p>
        </p:txBody>
      </p:sp>
      <p:sp>
        <p:nvSpPr>
          <p:cNvPr id="14" name="矩形 13"/>
          <p:cNvSpPr/>
          <p:nvPr/>
        </p:nvSpPr>
        <p:spPr>
          <a:xfrm>
            <a:off x="1082302" y="1686846"/>
            <a:ext cx="974947"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dirty="0"/>
              <a:t>Design</a:t>
            </a:r>
            <a:endParaRPr lang="zh-CN" altLang="en-US" dirty="0"/>
          </a:p>
        </p:txBody>
      </p:sp>
      <p:sp>
        <p:nvSpPr>
          <p:cNvPr id="15" name="矩形 14"/>
          <p:cNvSpPr/>
          <p:nvPr/>
        </p:nvSpPr>
        <p:spPr>
          <a:xfrm>
            <a:off x="5507112" y="1085149"/>
            <a:ext cx="183736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dirty="0"/>
              <a:t>Manufacturing</a:t>
            </a:r>
            <a:endParaRPr lang="zh-CN" altLang="en-US" dirty="0"/>
          </a:p>
        </p:txBody>
      </p:sp>
      <p:sp>
        <p:nvSpPr>
          <p:cNvPr id="16" name="矩形 15"/>
          <p:cNvSpPr/>
          <p:nvPr/>
        </p:nvSpPr>
        <p:spPr>
          <a:xfrm>
            <a:off x="371342" y="3665002"/>
            <a:ext cx="3018712" cy="30777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sz="1400" smtClean="0"/>
              <a:t>Testing at cold at SM18 (CERN)</a:t>
            </a:r>
            <a:endParaRPr lang="en-US" altLang="zh-CN" sz="1400" dirty="0"/>
          </a:p>
        </p:txBody>
      </p:sp>
      <p:sp>
        <p:nvSpPr>
          <p:cNvPr id="17" name="矩形 16"/>
          <p:cNvSpPr/>
          <p:nvPr/>
        </p:nvSpPr>
        <p:spPr>
          <a:xfrm>
            <a:off x="5269501" y="3799442"/>
            <a:ext cx="1100622"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dirty="0"/>
              <a:t>Training</a:t>
            </a:r>
            <a:endParaRPr lang="zh-CN" altLang="en-US" dirty="0"/>
          </a:p>
        </p:txBody>
      </p:sp>
      <p:sp>
        <p:nvSpPr>
          <p:cNvPr id="18" name="矩形 17"/>
          <p:cNvSpPr/>
          <p:nvPr/>
        </p:nvSpPr>
        <p:spPr>
          <a:xfrm>
            <a:off x="7816333" y="1079593"/>
            <a:ext cx="1082348" cy="369332"/>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dirty="0"/>
              <a:t>winding</a:t>
            </a:r>
            <a:endParaRPr lang="zh-CN" altLang="en-US" dirty="0"/>
          </a:p>
        </p:txBody>
      </p:sp>
    </p:spTree>
    <p:extLst>
      <p:ext uri="{BB962C8B-B14F-4D97-AF65-F5344CB8AC3E}">
        <p14:creationId xmlns:p14="http://schemas.microsoft.com/office/powerpoint/2010/main" val="88125222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Upgrade to HTS</a:t>
            </a:r>
            <a:endParaRPr lang="zh-CN" altLang="en-US" sz="3200" b="0" dirty="0">
              <a:solidFill>
                <a:srgbClr val="0070C0"/>
              </a:solidFill>
              <a:latin typeface="+mn-lt"/>
              <a:ea typeface="+mn-ea"/>
              <a:cs typeface="+mn-cs"/>
            </a:endParaRPr>
          </a:p>
        </p:txBody>
      </p:sp>
      <p:pic>
        <p:nvPicPr>
          <p:cNvPr id="4" name="图片 3"/>
          <p:cNvPicPr>
            <a:picLocks noChangeAspect="1"/>
          </p:cNvPicPr>
          <p:nvPr/>
        </p:nvPicPr>
        <p:blipFill>
          <a:blip r:embed="rId2"/>
          <a:stretch>
            <a:fillRect/>
          </a:stretch>
        </p:blipFill>
        <p:spPr>
          <a:xfrm>
            <a:off x="7525338" y="1084536"/>
            <a:ext cx="3999323" cy="2664183"/>
          </a:xfrm>
          <a:prstGeom prst="rect">
            <a:avLst/>
          </a:prstGeom>
        </p:spPr>
      </p:pic>
      <p:pic>
        <p:nvPicPr>
          <p:cNvPr id="5" name="Content Placeholder 5">
            <a:extLst>
              <a:ext uri="{FF2B5EF4-FFF2-40B4-BE49-F238E27FC236}">
                <a16:creationId xmlns="" xmlns:a16="http://schemas.microsoft.com/office/drawing/2014/main" id="{19A7AD3E-D475-D85C-3316-00DED4CC6668}"/>
              </a:ext>
            </a:extLst>
          </p:cNvPr>
          <p:cNvPicPr>
            <a:picLocks noGrp="1" noChangeAspect="1"/>
          </p:cNvPicPr>
          <p:nvPr>
            <p:ph idx="1"/>
          </p:nvPr>
        </p:nvPicPr>
        <p:blipFill>
          <a:blip r:embed="rId3"/>
          <a:stretch>
            <a:fillRect/>
          </a:stretch>
        </p:blipFill>
        <p:spPr>
          <a:xfrm>
            <a:off x="1338950" y="3847606"/>
            <a:ext cx="4514843" cy="2661558"/>
          </a:xfrm>
        </p:spPr>
      </p:pic>
      <p:sp>
        <p:nvSpPr>
          <p:cNvPr id="6" name="矩形 5"/>
          <p:cNvSpPr/>
          <p:nvPr/>
        </p:nvSpPr>
        <p:spPr>
          <a:xfrm>
            <a:off x="1338950" y="3848918"/>
            <a:ext cx="3775008" cy="338554"/>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r>
              <a:rPr lang="en-US" altLang="zh-CN" sz="1600" dirty="0"/>
              <a:t>Magnetic field for 100T/m </a:t>
            </a:r>
            <a:r>
              <a:rPr lang="en-US" altLang="zh-CN" sz="1600" dirty="0" smtClean="0"/>
              <a:t>gradient</a:t>
            </a:r>
            <a:endParaRPr lang="zh-CN" altLang="en-US" sz="1600" dirty="0"/>
          </a:p>
        </p:txBody>
      </p:sp>
      <p:sp>
        <p:nvSpPr>
          <p:cNvPr id="7" name="矩形 6"/>
          <p:cNvSpPr/>
          <p:nvPr/>
        </p:nvSpPr>
        <p:spPr>
          <a:xfrm>
            <a:off x="770919" y="1284906"/>
            <a:ext cx="4442242" cy="461665"/>
          </a:xfrm>
          <a:prstGeom prst="rect">
            <a:avLst/>
          </a:prstGeom>
        </p:spPr>
        <p:txBody>
          <a:bodyPr wrap="none">
            <a:spAutoFit/>
          </a:bodyPr>
          <a:lstStyle/>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Operate </a:t>
            </a:r>
            <a:r>
              <a:rPr lang="en-US" altLang="zh-CN" sz="2400" dirty="0">
                <a:latin typeface="Arial" panose="020B0604020202020204" pitchFamily="34" charset="0"/>
                <a:cs typeface="Arial" panose="020B0604020202020204" pitchFamily="34" charset="0"/>
              </a:rPr>
              <a:t>at 30K instead of 2K</a:t>
            </a:r>
            <a:endParaRPr lang="zh-CN" altLang="en-US" sz="2400" dirty="0">
              <a:latin typeface="Arial" panose="020B0604020202020204" pitchFamily="34" charset="0"/>
              <a:cs typeface="Arial" panose="020B0604020202020204" pitchFamily="34" charset="0"/>
            </a:endParaRPr>
          </a:p>
        </p:txBody>
      </p:sp>
      <p:sp>
        <p:nvSpPr>
          <p:cNvPr id="8" name="文本框 7"/>
          <p:cNvSpPr txBox="1"/>
          <p:nvPr/>
        </p:nvSpPr>
        <p:spPr>
          <a:xfrm>
            <a:off x="770919" y="1874709"/>
            <a:ext cx="4563836" cy="830997"/>
          </a:xfrm>
          <a:prstGeom prst="rect">
            <a:avLst/>
          </a:prstGeom>
          <a:noFill/>
        </p:spPr>
        <p:txBody>
          <a:bodyPr wrap="square" rtlCol="0">
            <a:spAutoFit/>
          </a:bodyPr>
          <a:lstStyle/>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Redesign the SC quadrupole using HTS tape conductors.</a:t>
            </a:r>
            <a:endParaRPr lang="zh-CN" altLang="en-US" sz="2400" dirty="0">
              <a:latin typeface="Arial" panose="020B0604020202020204" pitchFamily="34" charset="0"/>
              <a:cs typeface="Arial" panose="020B0604020202020204" pitchFamily="34" charset="0"/>
            </a:endParaRPr>
          </a:p>
        </p:txBody>
      </p:sp>
      <p:sp>
        <p:nvSpPr>
          <p:cNvPr id="9" name="矩形 8"/>
          <p:cNvSpPr/>
          <p:nvPr/>
        </p:nvSpPr>
        <p:spPr>
          <a:xfrm>
            <a:off x="770919" y="2855089"/>
            <a:ext cx="6103410" cy="830997"/>
          </a:xfrm>
          <a:prstGeom prst="rect">
            <a:avLst/>
          </a:prstGeom>
        </p:spPr>
        <p:txBody>
          <a:bodyPr wrap="square">
            <a:spAutoFit/>
          </a:bodyPr>
          <a:lstStyle/>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A </a:t>
            </a:r>
            <a:r>
              <a:rPr lang="en-US" altLang="zh-CN" sz="2400" dirty="0">
                <a:latin typeface="Arial" panose="020B0604020202020204" pitchFamily="34" charset="0"/>
                <a:cs typeface="Arial" panose="020B0604020202020204" pitchFamily="34" charset="0"/>
              </a:rPr>
              <a:t>proposal to build a prototype has been put forward.</a:t>
            </a:r>
            <a:endParaRPr lang="zh-CN" altLang="en-US" sz="2400" dirty="0">
              <a:latin typeface="Arial" panose="020B0604020202020204" pitchFamily="34" charset="0"/>
              <a:cs typeface="Arial" panose="020B0604020202020204" pitchFamily="34" charset="0"/>
            </a:endParaRPr>
          </a:p>
        </p:txBody>
      </p:sp>
      <p:pic>
        <p:nvPicPr>
          <p:cNvPr id="10" name="图片 9"/>
          <p:cNvPicPr>
            <a:picLocks noChangeAspect="1"/>
          </p:cNvPicPr>
          <p:nvPr/>
        </p:nvPicPr>
        <p:blipFill>
          <a:blip r:embed="rId4"/>
          <a:stretch>
            <a:fillRect/>
          </a:stretch>
        </p:blipFill>
        <p:spPr>
          <a:xfrm>
            <a:off x="6286847" y="3847605"/>
            <a:ext cx="4975893" cy="2594016"/>
          </a:xfrm>
          <a:prstGeom prst="rect">
            <a:avLst/>
          </a:prstGeom>
        </p:spPr>
      </p:pic>
      <p:pic>
        <p:nvPicPr>
          <p:cNvPr id="11" name="Content Placeholder 5">
            <a:extLst>
              <a:ext uri="{FF2B5EF4-FFF2-40B4-BE49-F238E27FC236}">
                <a16:creationId xmlns="" xmlns:a16="http://schemas.microsoft.com/office/drawing/2014/main" id="{2C787F63-1861-41DC-634B-DC6C78B858DB}"/>
              </a:ext>
            </a:extLst>
          </p:cNvPr>
          <p:cNvPicPr>
            <a:picLocks noChangeAspect="1"/>
          </p:cNvPicPr>
          <p:nvPr/>
        </p:nvPicPr>
        <p:blipFill rotWithShape="1">
          <a:blip r:embed="rId5"/>
          <a:srcRect l="8676" r="9932" b="4420"/>
          <a:stretch/>
        </p:blipFill>
        <p:spPr>
          <a:xfrm>
            <a:off x="5576207" y="1028703"/>
            <a:ext cx="2375298" cy="1760156"/>
          </a:xfrm>
          <a:prstGeom prst="rect">
            <a:avLst/>
          </a:prstGeom>
        </p:spPr>
      </p:pic>
    </p:spTree>
    <p:extLst>
      <p:ext uri="{BB962C8B-B14F-4D97-AF65-F5344CB8AC3E}">
        <p14:creationId xmlns:p14="http://schemas.microsoft.com/office/powerpoint/2010/main" val="16706481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3550" y="164519"/>
            <a:ext cx="11537950" cy="644004"/>
          </a:xfrm>
        </p:spPr>
        <p:txBody>
          <a:bodyPr/>
          <a:lstStyle/>
          <a:p>
            <a:pPr algn="l"/>
            <a:r>
              <a:rPr lang="en-US" altLang="zh-CN" sz="2800" b="0" dirty="0">
                <a:solidFill>
                  <a:srgbClr val="0070C0"/>
                </a:solidFill>
                <a:latin typeface="+mn-lt"/>
                <a:ea typeface="+mn-ea"/>
                <a:cs typeface="+mn-cs"/>
              </a:rPr>
              <a:t>From CEPC Lattice Design to Hardware Requirements in EDR</a:t>
            </a:r>
            <a:endParaRPr lang="zh-CN" altLang="en-US" sz="2800" b="0" dirty="0">
              <a:solidFill>
                <a:srgbClr val="0070C0"/>
              </a:solidFill>
              <a:latin typeface="+mn-lt"/>
              <a:ea typeface="+mn-ea"/>
              <a:cs typeface="+mn-cs"/>
            </a:endParaRPr>
          </a:p>
        </p:txBody>
      </p:sp>
      <p:sp>
        <p:nvSpPr>
          <p:cNvPr id="15" name="内容占位符 1"/>
          <p:cNvSpPr txBox="1">
            <a:spLocks/>
          </p:cNvSpPr>
          <p:nvPr/>
        </p:nvSpPr>
        <p:spPr>
          <a:xfrm>
            <a:off x="740231" y="1221710"/>
            <a:ext cx="10744200" cy="24456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800" dirty="0" smtClean="0">
                <a:latin typeface="Times New Roman" panose="02020603050405020304" pitchFamily="18" charset="0"/>
                <a:cs typeface="Times New Roman" panose="02020603050405020304" pitchFamily="18" charset="0"/>
              </a:rPr>
              <a:t>The collider ring lattice design, progress and related hardware requirements for EDR to give starting points were presented.</a:t>
            </a:r>
          </a:p>
          <a:p>
            <a:pPr lvl="1"/>
            <a:r>
              <a:rPr lang="en-US" altLang="zh-CN" sz="1800" dirty="0" smtClean="0">
                <a:latin typeface="Times New Roman" panose="02020603050405020304" pitchFamily="18" charset="0"/>
                <a:cs typeface="Times New Roman" panose="02020603050405020304" pitchFamily="18" charset="0"/>
              </a:rPr>
              <a:t>Lattice design, beam lifetime study with strong-strong beam-beam and lattice </a:t>
            </a:r>
          </a:p>
          <a:p>
            <a:pPr lvl="1"/>
            <a:r>
              <a:rPr lang="en-US" altLang="zh-CN" sz="1800" dirty="0" smtClean="0">
                <a:latin typeface="Times New Roman" panose="02020603050405020304" pitchFamily="18" charset="0"/>
                <a:cs typeface="Times New Roman" panose="02020603050405020304" pitchFamily="18" charset="0"/>
              </a:rPr>
              <a:t>solenoid configuration optimization, geometry, IR quadrupoles, NC magnets, Power supply, SC RF, mechanics, alignment, wiggler for gamma source et al.</a:t>
            </a:r>
          </a:p>
          <a:p>
            <a:r>
              <a:rPr lang="en-US" altLang="zh-CN" sz="1800" dirty="0" smtClean="0">
                <a:latin typeface="Times New Roman" panose="02020603050405020304" pitchFamily="18" charset="0"/>
                <a:cs typeface="Times New Roman" panose="02020603050405020304" pitchFamily="18" charset="0"/>
              </a:rPr>
              <a:t>Work progress and plans toward the EDR were proposed.</a:t>
            </a:r>
          </a:p>
          <a:p>
            <a:r>
              <a:rPr lang="en-US" altLang="zh-CN" sz="1800" dirty="0" smtClean="0">
                <a:latin typeface="Times New Roman" panose="02020603050405020304" pitchFamily="18" charset="0"/>
                <a:cs typeface="Times New Roman" panose="02020603050405020304" pitchFamily="18" charset="0"/>
              </a:rPr>
              <a:t>The lattice design will also evolve with the iteration between beam physics simulation and hardware engineering design.</a:t>
            </a:r>
          </a:p>
        </p:txBody>
      </p:sp>
      <p:grpSp>
        <p:nvGrpSpPr>
          <p:cNvPr id="16" name="组合 15"/>
          <p:cNvGrpSpPr/>
          <p:nvPr/>
        </p:nvGrpSpPr>
        <p:grpSpPr>
          <a:xfrm>
            <a:off x="609601" y="3731482"/>
            <a:ext cx="3877558" cy="2877858"/>
            <a:chOff x="6611711" y="1164867"/>
            <a:chExt cx="5403308" cy="4632341"/>
          </a:xfrm>
        </p:grpSpPr>
        <p:pic>
          <p:nvPicPr>
            <p:cNvPr id="17" name="图片 16" descr="C:\Users\Yiwei\Desktop\CEPC及SPPC机器示意图-20230427\CEPC机器示意图-俯视-20230427-png.png"/>
            <p:cNvPicPr/>
            <p:nvPr/>
          </p:nvPicPr>
          <p:blipFill rotWithShape="1">
            <a:blip r:embed="rId2" cstate="print">
              <a:extLst>
                <a:ext uri="{28A0092B-C50C-407E-A947-70E740481C1C}">
                  <a14:useLocalDpi xmlns:a14="http://schemas.microsoft.com/office/drawing/2010/main" val="0"/>
                </a:ext>
              </a:extLst>
            </a:blip>
            <a:srcRect l="22808" t="9651" r="14508" b="10286"/>
            <a:stretch/>
          </p:blipFill>
          <p:spPr bwMode="auto">
            <a:xfrm>
              <a:off x="6611711" y="1164867"/>
              <a:ext cx="5403308" cy="4632341"/>
            </a:xfrm>
            <a:prstGeom prst="rect">
              <a:avLst/>
            </a:prstGeom>
            <a:noFill/>
            <a:ln>
              <a:noFill/>
            </a:ln>
            <a:extLst>
              <a:ext uri="{53640926-AAD7-44D8-BBD7-CCE9431645EC}">
                <a14:shadowObscured xmlns:a14="http://schemas.microsoft.com/office/drawing/2010/main"/>
              </a:ext>
            </a:extLst>
          </p:spPr>
        </p:pic>
        <p:sp>
          <p:nvSpPr>
            <p:cNvPr id="18" name="文本框 17"/>
            <p:cNvSpPr txBox="1"/>
            <p:nvPr/>
          </p:nvSpPr>
          <p:spPr>
            <a:xfrm>
              <a:off x="6810357" y="1628702"/>
              <a:ext cx="798653" cy="369332"/>
            </a:xfrm>
            <a:prstGeom prst="rect">
              <a:avLst/>
            </a:prstGeom>
            <a:noFill/>
          </p:spPr>
          <p:txBody>
            <a:bodyPr wrap="square" rtlCol="0">
              <a:spAutoFit/>
            </a:bodyPr>
            <a:lstStyle/>
            <a:p>
              <a:r>
                <a:rPr lang="en-US" altLang="zh-CN" dirty="0">
                  <a:solidFill>
                    <a:prstClr val="black"/>
                  </a:solidFill>
                  <a:latin typeface="等线" panose="020F0502020204030204"/>
                </a:rPr>
                <a:t>SS4</a:t>
              </a:r>
              <a:endParaRPr lang="zh-CN" altLang="en-US" dirty="0">
                <a:solidFill>
                  <a:prstClr val="black"/>
                </a:solidFill>
                <a:latin typeface="等线" panose="020F0502020204030204"/>
              </a:endParaRPr>
            </a:p>
          </p:txBody>
        </p:sp>
        <p:sp>
          <p:nvSpPr>
            <p:cNvPr id="19" name="文本框 18"/>
            <p:cNvSpPr txBox="1"/>
            <p:nvPr/>
          </p:nvSpPr>
          <p:spPr>
            <a:xfrm>
              <a:off x="10701379" y="1686047"/>
              <a:ext cx="798653" cy="369332"/>
            </a:xfrm>
            <a:prstGeom prst="rect">
              <a:avLst/>
            </a:prstGeom>
            <a:noFill/>
          </p:spPr>
          <p:txBody>
            <a:bodyPr wrap="square" rtlCol="0">
              <a:spAutoFit/>
            </a:bodyPr>
            <a:lstStyle/>
            <a:p>
              <a:r>
                <a:rPr lang="en-US" altLang="zh-CN" dirty="0">
                  <a:solidFill>
                    <a:prstClr val="black"/>
                  </a:solidFill>
                  <a:latin typeface="等线" panose="020F0502020204030204"/>
                </a:rPr>
                <a:t>SS1</a:t>
              </a:r>
              <a:endParaRPr lang="zh-CN" altLang="en-US" dirty="0">
                <a:solidFill>
                  <a:prstClr val="black"/>
                </a:solidFill>
                <a:latin typeface="等线" panose="020F0502020204030204"/>
              </a:endParaRPr>
            </a:p>
          </p:txBody>
        </p:sp>
        <p:sp>
          <p:nvSpPr>
            <p:cNvPr id="20" name="文本框 19"/>
            <p:cNvSpPr txBox="1"/>
            <p:nvPr/>
          </p:nvSpPr>
          <p:spPr>
            <a:xfrm>
              <a:off x="10466991" y="5218706"/>
              <a:ext cx="798653" cy="369332"/>
            </a:xfrm>
            <a:prstGeom prst="rect">
              <a:avLst/>
            </a:prstGeom>
            <a:noFill/>
          </p:spPr>
          <p:txBody>
            <a:bodyPr wrap="square" rtlCol="0">
              <a:spAutoFit/>
            </a:bodyPr>
            <a:lstStyle/>
            <a:p>
              <a:r>
                <a:rPr lang="en-US" altLang="zh-CN" dirty="0">
                  <a:solidFill>
                    <a:prstClr val="black"/>
                  </a:solidFill>
                  <a:latin typeface="等线" panose="020F0502020204030204"/>
                </a:rPr>
                <a:t>SS2</a:t>
              </a:r>
              <a:endParaRPr lang="zh-CN" altLang="en-US" dirty="0">
                <a:solidFill>
                  <a:prstClr val="black"/>
                </a:solidFill>
                <a:latin typeface="等线" panose="020F0502020204030204"/>
              </a:endParaRPr>
            </a:p>
          </p:txBody>
        </p:sp>
        <p:sp>
          <p:nvSpPr>
            <p:cNvPr id="21" name="文本框 20"/>
            <p:cNvSpPr txBox="1"/>
            <p:nvPr/>
          </p:nvSpPr>
          <p:spPr>
            <a:xfrm>
              <a:off x="6812286" y="5125657"/>
              <a:ext cx="798653" cy="369332"/>
            </a:xfrm>
            <a:prstGeom prst="rect">
              <a:avLst/>
            </a:prstGeom>
            <a:noFill/>
          </p:spPr>
          <p:txBody>
            <a:bodyPr wrap="square" rtlCol="0">
              <a:spAutoFit/>
            </a:bodyPr>
            <a:lstStyle/>
            <a:p>
              <a:r>
                <a:rPr lang="en-US" altLang="zh-CN" dirty="0">
                  <a:solidFill>
                    <a:prstClr val="black"/>
                  </a:solidFill>
                  <a:latin typeface="等线" panose="020F0502020204030204"/>
                </a:rPr>
                <a:t>SS3</a:t>
              </a:r>
              <a:endParaRPr lang="zh-CN" altLang="en-US" dirty="0">
                <a:solidFill>
                  <a:prstClr val="black"/>
                </a:solidFill>
                <a:latin typeface="等线" panose="020F0502020204030204"/>
              </a:endParaRPr>
            </a:p>
          </p:txBody>
        </p:sp>
      </p:grpSp>
      <p:pic>
        <p:nvPicPr>
          <p:cNvPr id="22" name="Picture 2">
            <a:extLst>
              <a:ext uri="{FF2B5EF4-FFF2-40B4-BE49-F238E27FC236}">
                <a16:creationId xmlns="" xmlns:a16="http://schemas.microsoft.com/office/drawing/2014/main" id="{3BEB24E5-CFB0-9C7A-DF6E-761495C660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3965" y="3832215"/>
            <a:ext cx="3905583" cy="2589371"/>
          </a:xfrm>
          <a:prstGeom prst="rect">
            <a:avLst/>
          </a:prstGeom>
          <a:noFill/>
          <a:extLst>
            <a:ext uri="{909E8E84-426E-40DD-AFC4-6F175D3DCCD1}">
              <a14:hiddenFill xmlns:a14="http://schemas.microsoft.com/office/drawing/2010/main">
                <a:solidFill>
                  <a:srgbClr val="FFFFFF"/>
                </a:solidFill>
              </a14:hiddenFill>
            </a:ext>
          </a:extLst>
        </p:spPr>
      </p:pic>
      <p:sp>
        <p:nvSpPr>
          <p:cNvPr id="23" name="文本框 22"/>
          <p:cNvSpPr txBox="1"/>
          <p:nvPr/>
        </p:nvSpPr>
        <p:spPr>
          <a:xfrm>
            <a:off x="5330012" y="4055267"/>
            <a:ext cx="2752626" cy="646331"/>
          </a:xfrm>
          <a:prstGeom prst="rect">
            <a:avLst/>
          </a:prstGeom>
          <a:noFill/>
        </p:spPr>
        <p:txBody>
          <a:bodyPr wrap="square" rtlCol="0">
            <a:spAutoFit/>
          </a:bodyPr>
          <a:lstStyle/>
          <a:p>
            <a:r>
              <a:rPr lang="en-US" altLang="zh-CN" dirty="0" err="1" smtClean="0">
                <a:solidFill>
                  <a:prstClr val="black"/>
                </a:solidFill>
                <a:latin typeface="等线" panose="020F0502020204030204"/>
              </a:rPr>
              <a:t>Lattice+strong</a:t>
            </a:r>
            <a:r>
              <a:rPr lang="en-US" altLang="zh-CN" dirty="0" smtClean="0">
                <a:solidFill>
                  <a:prstClr val="black"/>
                </a:solidFill>
                <a:latin typeface="等线" panose="020F0502020204030204"/>
              </a:rPr>
              <a:t> strong beam-beam</a:t>
            </a:r>
            <a:endParaRPr lang="zh-CN" altLang="en-US" dirty="0">
              <a:solidFill>
                <a:prstClr val="black"/>
              </a:solidFill>
              <a:latin typeface="等线" panose="020F0502020204030204"/>
            </a:endParaRPr>
          </a:p>
        </p:txBody>
      </p:sp>
      <p:pic>
        <p:nvPicPr>
          <p:cNvPr id="24" name="图片 23"/>
          <p:cNvPicPr/>
          <p:nvPr/>
        </p:nvPicPr>
        <p:blipFill>
          <a:blip r:embed="rId4"/>
          <a:stretch>
            <a:fillRect/>
          </a:stretch>
        </p:blipFill>
        <p:spPr>
          <a:xfrm>
            <a:off x="8346847" y="3850874"/>
            <a:ext cx="3509793" cy="2589371"/>
          </a:xfrm>
          <a:prstGeom prst="rect">
            <a:avLst/>
          </a:prstGeom>
        </p:spPr>
      </p:pic>
      <p:sp>
        <p:nvSpPr>
          <p:cNvPr id="25" name="文本框 24"/>
          <p:cNvSpPr txBox="1"/>
          <p:nvPr/>
        </p:nvSpPr>
        <p:spPr>
          <a:xfrm>
            <a:off x="9171992" y="4847245"/>
            <a:ext cx="2295330" cy="646331"/>
          </a:xfrm>
          <a:prstGeom prst="rect">
            <a:avLst/>
          </a:prstGeom>
          <a:noFill/>
        </p:spPr>
        <p:txBody>
          <a:bodyPr wrap="square" rtlCol="0">
            <a:spAutoFit/>
          </a:bodyPr>
          <a:lstStyle/>
          <a:p>
            <a:r>
              <a:rPr lang="en-US" altLang="zh-CN" dirty="0" smtClean="0">
                <a:solidFill>
                  <a:prstClr val="black"/>
                </a:solidFill>
                <a:latin typeface="等线" panose="020F0502020204030204"/>
              </a:rPr>
              <a:t>Geometry of RF region for 3 stages</a:t>
            </a:r>
            <a:endParaRPr lang="zh-CN" altLang="en-US" dirty="0">
              <a:solidFill>
                <a:prstClr val="black"/>
              </a:solidFill>
              <a:latin typeface="等线" panose="020F0502020204030204"/>
            </a:endParaRPr>
          </a:p>
        </p:txBody>
      </p:sp>
      <p:sp>
        <p:nvSpPr>
          <p:cNvPr id="26" name="文本框 25"/>
          <p:cNvSpPr txBox="1"/>
          <p:nvPr/>
        </p:nvSpPr>
        <p:spPr>
          <a:xfrm>
            <a:off x="10588300" y="939076"/>
            <a:ext cx="1758043" cy="369332"/>
          </a:xfrm>
          <a:prstGeom prst="rect">
            <a:avLst/>
          </a:prstGeom>
          <a:noFill/>
        </p:spPr>
        <p:txBody>
          <a:bodyPr wrap="square" rtlCol="0">
            <a:spAutoFit/>
          </a:bodyPr>
          <a:lstStyle/>
          <a:p>
            <a:r>
              <a:rPr lang="en-US" altLang="zh-CN" dirty="0" err="1" smtClean="0"/>
              <a:t>Yiwei</a:t>
            </a:r>
            <a:r>
              <a:rPr lang="en-US" altLang="zh-CN" dirty="0" smtClean="0"/>
              <a:t> Wang</a:t>
            </a:r>
            <a:endParaRPr lang="zh-CN" altLang="en-US" dirty="0"/>
          </a:p>
        </p:txBody>
      </p:sp>
    </p:spTree>
    <p:extLst>
      <p:ext uri="{BB962C8B-B14F-4D97-AF65-F5344CB8AC3E}">
        <p14:creationId xmlns:p14="http://schemas.microsoft.com/office/powerpoint/2010/main" val="3914220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 y="274320"/>
            <a:ext cx="11521151"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ILC250 GeV</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100558" y="1678853"/>
            <a:ext cx="6931957" cy="3910265"/>
          </a:xfrm>
          <a:prstGeom prst="rect">
            <a:avLst/>
          </a:prstGeom>
          <a:ln w="38100">
            <a:solidFill>
              <a:srgbClr val="0070C0"/>
            </a:solidFill>
          </a:ln>
        </p:spPr>
      </p:pic>
      <p:pic>
        <p:nvPicPr>
          <p:cNvPr id="4" name="Picture 3"/>
          <p:cNvPicPr>
            <a:picLocks noChangeAspect="1"/>
          </p:cNvPicPr>
          <p:nvPr/>
        </p:nvPicPr>
        <p:blipFill>
          <a:blip r:embed="rId4"/>
          <a:stretch>
            <a:fillRect/>
          </a:stretch>
        </p:blipFill>
        <p:spPr>
          <a:xfrm>
            <a:off x="7123804" y="1323354"/>
            <a:ext cx="5055279" cy="3158776"/>
          </a:xfrm>
          <a:prstGeom prst="rect">
            <a:avLst/>
          </a:prstGeom>
        </p:spPr>
      </p:pic>
      <p:pic>
        <p:nvPicPr>
          <p:cNvPr id="7" name="Picture 6"/>
          <p:cNvPicPr>
            <a:picLocks noChangeAspect="1"/>
          </p:cNvPicPr>
          <p:nvPr/>
        </p:nvPicPr>
        <p:blipFill>
          <a:blip r:embed="rId5"/>
          <a:stretch>
            <a:fillRect/>
          </a:stretch>
        </p:blipFill>
        <p:spPr>
          <a:xfrm>
            <a:off x="7153013" y="4572076"/>
            <a:ext cx="4973711" cy="1536438"/>
          </a:xfrm>
          <a:prstGeom prst="rect">
            <a:avLst/>
          </a:prstGeom>
          <a:ln>
            <a:solidFill>
              <a:srgbClr val="0070C0"/>
            </a:solidFill>
          </a:ln>
        </p:spPr>
      </p:pic>
    </p:spTree>
    <p:extLst>
      <p:ext uri="{BB962C8B-B14F-4D97-AF65-F5344CB8AC3E}">
        <p14:creationId xmlns:p14="http://schemas.microsoft.com/office/powerpoint/2010/main" val="106876392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CEPC Lattice Studies with Various Machine Errors in EDR</a:t>
            </a:r>
            <a:endParaRPr lang="zh-CN" altLang="en-US" sz="2800" b="0" dirty="0">
              <a:solidFill>
                <a:srgbClr val="0070C0"/>
              </a:solidFill>
              <a:latin typeface="+mn-lt"/>
              <a:ea typeface="+mn-ea"/>
              <a:cs typeface="+mn-cs"/>
            </a:endParaRPr>
          </a:p>
        </p:txBody>
      </p:sp>
      <p:sp>
        <p:nvSpPr>
          <p:cNvPr id="4" name="文本框 3"/>
          <p:cNvSpPr txBox="1"/>
          <p:nvPr/>
        </p:nvSpPr>
        <p:spPr>
          <a:xfrm>
            <a:off x="10801350" y="952534"/>
            <a:ext cx="1488621" cy="369332"/>
          </a:xfrm>
          <a:prstGeom prst="rect">
            <a:avLst/>
          </a:prstGeom>
          <a:noFill/>
        </p:spPr>
        <p:txBody>
          <a:bodyPr wrap="square" rtlCol="0">
            <a:spAutoFit/>
          </a:bodyPr>
          <a:lstStyle/>
          <a:p>
            <a:r>
              <a:rPr lang="en-US" altLang="zh-CN" dirty="0" smtClean="0"/>
              <a:t>Bin Wang</a:t>
            </a:r>
            <a:endParaRPr lang="zh-CN" altLang="en-US" dirty="0"/>
          </a:p>
        </p:txBody>
      </p:sp>
      <p:pic>
        <p:nvPicPr>
          <p:cNvPr id="13" name="图片 12">
            <a:extLst>
              <a:ext uri="{FF2B5EF4-FFF2-40B4-BE49-F238E27FC236}">
                <a16:creationId xmlns="" xmlns:a16="http://schemas.microsoft.com/office/drawing/2014/main" id="{C9CB1354-FF33-4E8D-8962-A94384DC8B62}"/>
              </a:ext>
            </a:extLst>
          </p:cNvPr>
          <p:cNvPicPr>
            <a:picLocks noChangeAspect="1"/>
          </p:cNvPicPr>
          <p:nvPr/>
        </p:nvPicPr>
        <p:blipFill>
          <a:blip r:embed="rId2"/>
          <a:stretch>
            <a:fillRect/>
          </a:stretch>
        </p:blipFill>
        <p:spPr>
          <a:xfrm>
            <a:off x="294202" y="2850777"/>
            <a:ext cx="6096000" cy="1899025"/>
          </a:xfrm>
          <a:prstGeom prst="rect">
            <a:avLst/>
          </a:prstGeom>
        </p:spPr>
      </p:pic>
      <p:graphicFrame>
        <p:nvGraphicFramePr>
          <p:cNvPr id="14" name="表格 13">
            <a:extLst>
              <a:ext uri="{FF2B5EF4-FFF2-40B4-BE49-F238E27FC236}">
                <a16:creationId xmlns="" xmlns:a16="http://schemas.microsoft.com/office/drawing/2014/main" id="{6ED7A615-FFCB-4319-BA63-C86BB048F1DD}"/>
              </a:ext>
            </a:extLst>
          </p:cNvPr>
          <p:cNvGraphicFramePr>
            <a:graphicFrameLocks noGrp="1"/>
          </p:cNvGraphicFramePr>
          <p:nvPr>
            <p:extLst>
              <p:ext uri="{D42A27DB-BD31-4B8C-83A1-F6EECF244321}">
                <p14:modId xmlns:p14="http://schemas.microsoft.com/office/powerpoint/2010/main" val="3978795329"/>
              </p:ext>
            </p:extLst>
          </p:nvPr>
        </p:nvGraphicFramePr>
        <p:xfrm>
          <a:off x="119336" y="1137200"/>
          <a:ext cx="6330917" cy="1601995"/>
        </p:xfrm>
        <a:graphic>
          <a:graphicData uri="http://schemas.openxmlformats.org/drawingml/2006/table">
            <a:tbl>
              <a:tblPr/>
              <a:tblGrid>
                <a:gridCol w="1744321">
                  <a:extLst>
                    <a:ext uri="{9D8B030D-6E8A-4147-A177-3AD203B41FA5}">
                      <a16:colId xmlns="" xmlns:a16="http://schemas.microsoft.com/office/drawing/2014/main" val="20000"/>
                    </a:ext>
                  </a:extLst>
                </a:gridCol>
                <a:gridCol w="1079817">
                  <a:extLst>
                    <a:ext uri="{9D8B030D-6E8A-4147-A177-3AD203B41FA5}">
                      <a16:colId xmlns="" xmlns:a16="http://schemas.microsoft.com/office/drawing/2014/main" val="20001"/>
                    </a:ext>
                  </a:extLst>
                </a:gridCol>
                <a:gridCol w="1079817">
                  <a:extLst>
                    <a:ext uri="{9D8B030D-6E8A-4147-A177-3AD203B41FA5}">
                      <a16:colId xmlns="" xmlns:a16="http://schemas.microsoft.com/office/drawing/2014/main" val="20002"/>
                    </a:ext>
                  </a:extLst>
                </a:gridCol>
                <a:gridCol w="1245943">
                  <a:extLst>
                    <a:ext uri="{9D8B030D-6E8A-4147-A177-3AD203B41FA5}">
                      <a16:colId xmlns="" xmlns:a16="http://schemas.microsoft.com/office/drawing/2014/main" val="20006"/>
                    </a:ext>
                  </a:extLst>
                </a:gridCol>
                <a:gridCol w="1181019">
                  <a:extLst>
                    <a:ext uri="{9D8B030D-6E8A-4147-A177-3AD203B41FA5}">
                      <a16:colId xmlns="" xmlns:a16="http://schemas.microsoft.com/office/drawing/2014/main" val="20007"/>
                    </a:ext>
                  </a:extLst>
                </a:gridCol>
              </a:tblGrid>
              <a:tr h="320399">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Component</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sym typeface="Symbol" panose="05050102010706020507" pitchFamily="18" charset="2"/>
                        </a:rPr>
                        <a:t></a:t>
                      </a:r>
                      <a:r>
                        <a:rPr lang="en-GB" sz="1600" b="0" dirty="0">
                          <a:solidFill>
                            <a:schemeClr val="tx1"/>
                          </a:solidFill>
                          <a:effectLst/>
                          <a:latin typeface="Times New Roman" panose="02020603050405020304" pitchFamily="18" charset="0"/>
                          <a:cs typeface="Times New Roman" panose="02020603050405020304" pitchFamily="18" charset="0"/>
                        </a:rPr>
                        <a:t>x (mm)</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sym typeface="Symbol" panose="05050102010706020507" pitchFamily="18" charset="2"/>
                        </a:rPr>
                        <a:t></a:t>
                      </a:r>
                      <a:r>
                        <a:rPr lang="en-GB" sz="1600" b="0" dirty="0">
                          <a:solidFill>
                            <a:schemeClr val="tx1"/>
                          </a:solidFill>
                          <a:effectLst/>
                          <a:latin typeface="Times New Roman" panose="02020603050405020304" pitchFamily="18" charset="0"/>
                          <a:cs typeface="Times New Roman" panose="02020603050405020304" pitchFamily="18" charset="0"/>
                        </a:rPr>
                        <a:t>y (mm)</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sym typeface="Symbol" panose="05050102010706020507" pitchFamily="18" charset="2"/>
                        </a:rPr>
                        <a:t></a:t>
                      </a:r>
                      <a:r>
                        <a:rPr lang="en-GB" sz="1600" b="0" baseline="-25000" dirty="0">
                          <a:solidFill>
                            <a:schemeClr val="tx1"/>
                          </a:solidFill>
                          <a:effectLst/>
                          <a:latin typeface="Times New Roman" panose="02020603050405020304" pitchFamily="18" charset="0"/>
                          <a:cs typeface="Times New Roman" panose="02020603050405020304" pitchFamily="18" charset="0"/>
                        </a:rPr>
                        <a:t>z</a:t>
                      </a:r>
                      <a:r>
                        <a:rPr lang="en-GB" sz="1600" b="0" dirty="0">
                          <a:solidFill>
                            <a:schemeClr val="tx1"/>
                          </a:solidFill>
                          <a:effectLst/>
                          <a:latin typeface="Times New Roman" panose="02020603050405020304" pitchFamily="18" charset="0"/>
                          <a:cs typeface="Times New Roman" panose="02020603050405020304" pitchFamily="18" charset="0"/>
                        </a:rPr>
                        <a:t> (mrad)</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Field error </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0"/>
                  </a:ext>
                </a:extLst>
              </a:tr>
              <a:tr h="320399">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Dipole</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Aft>
                          <a:spcPts val="0"/>
                        </a:spcAft>
                      </a:pPr>
                      <a:r>
                        <a:rPr lang="en-GB" sz="1600" b="0" dirty="0">
                          <a:solidFill>
                            <a:schemeClr val="tx1"/>
                          </a:solidFill>
                          <a:effectLst/>
                          <a:latin typeface="Times New Roman" panose="02020603050405020304" pitchFamily="18" charset="0"/>
                          <a:cs typeface="Times New Roman" panose="02020603050405020304" pitchFamily="18" charset="0"/>
                        </a:rPr>
                        <a:t>0.01%</a:t>
                      </a:r>
                      <a:endParaRPr lang="zh-C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1"/>
                  </a:ext>
                </a:extLst>
              </a:tr>
              <a:tr h="320399">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spcBef>
                          <a:spcPts val="120"/>
                        </a:spcBef>
                        <a:spcAft>
                          <a:spcPts val="120"/>
                        </a:spcAft>
                      </a:pPr>
                      <a:r>
                        <a:rPr lang="en-US" altLang="zh-CN" sz="1600" b="0" dirty="0">
                          <a:solidFill>
                            <a:schemeClr val="tx1"/>
                          </a:solidFill>
                          <a:effectLst/>
                          <a:latin typeface="Times New Roman" panose="02020603050405020304" pitchFamily="18" charset="0"/>
                          <a:cs typeface="Times New Roman" panose="02020603050405020304" pitchFamily="18" charset="0"/>
                        </a:rPr>
                        <a:t>Arc </a:t>
                      </a:r>
                      <a:r>
                        <a:rPr lang="en-GB" sz="1600" b="0" dirty="0">
                          <a:solidFill>
                            <a:schemeClr val="tx1"/>
                          </a:solidFill>
                          <a:effectLst/>
                          <a:latin typeface="Times New Roman" panose="02020603050405020304" pitchFamily="18" charset="0"/>
                          <a:cs typeface="Times New Roman" panose="02020603050405020304" pitchFamily="18" charset="0"/>
                        </a:rPr>
                        <a:t>Quadrupole</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Aft>
                          <a:spcPts val="0"/>
                        </a:spcAft>
                      </a:pPr>
                      <a:r>
                        <a:rPr lang="en-GB" sz="1600" b="0" dirty="0">
                          <a:solidFill>
                            <a:schemeClr val="tx1"/>
                          </a:solidFill>
                          <a:effectLst/>
                          <a:latin typeface="Times New Roman" panose="02020603050405020304" pitchFamily="18" charset="0"/>
                          <a:cs typeface="Times New Roman" panose="02020603050405020304" pitchFamily="18" charset="0"/>
                        </a:rPr>
                        <a:t>0.02%</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2"/>
                  </a:ext>
                </a:extLst>
              </a:tr>
              <a:tr h="320399">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indent="0" algn="l" defTabSz="914400" rtl="0" eaLnBrk="1" fontAlgn="auto" latinLnBrk="0" hangingPunct="1">
                        <a:lnSpc>
                          <a:spcPct val="100000"/>
                        </a:lnSpc>
                        <a:spcBef>
                          <a:spcPts val="120"/>
                        </a:spcBef>
                        <a:spcAft>
                          <a:spcPts val="120"/>
                        </a:spcAft>
                        <a:buClrTx/>
                        <a:buSzTx/>
                        <a:buFontTx/>
                        <a:buNone/>
                        <a:tabLst/>
                        <a:defRPr/>
                      </a:pPr>
                      <a:r>
                        <a:rPr lang="en-US"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rPr>
                        <a:t>IR </a:t>
                      </a:r>
                      <a:r>
                        <a:rPr lang="en-GB" altLang="zh-CN" sz="1600" b="0" dirty="0">
                          <a:solidFill>
                            <a:schemeClr val="tx1"/>
                          </a:solidFill>
                          <a:effectLst/>
                          <a:latin typeface="Times New Roman" panose="02020603050405020304" pitchFamily="18" charset="0"/>
                          <a:cs typeface="Times New Roman" panose="02020603050405020304" pitchFamily="18" charset="0"/>
                        </a:rPr>
                        <a:t>Quadrupole</a:t>
                      </a:r>
                      <a:endParaRPr lang="zh-CN"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US"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lvl="0" indent="0" algn="ctr" defTabSz="914400" rtl="0" eaLnBrk="1" fontAlgn="auto" latinLnBrk="0" hangingPunct="1">
                        <a:lnSpc>
                          <a:spcPct val="100000"/>
                        </a:lnSpc>
                        <a:spcBef>
                          <a:spcPts val="120"/>
                        </a:spcBef>
                        <a:spcAft>
                          <a:spcPts val="120"/>
                        </a:spcAft>
                        <a:buClrTx/>
                        <a:buSzTx/>
                        <a:buFontTx/>
                        <a:buNone/>
                        <a:tabLst/>
                        <a:defRPr/>
                      </a:pPr>
                      <a:r>
                        <a:rPr kumimoji="0" lang="en-US" altLang="zh-CN" sz="1600" b="0" i="0" u="none" strike="noStrike" kern="1200" cap="none" spc="0" normalizeH="0" baseline="0" noProof="0" dirty="0">
                          <a:ln>
                            <a:noFill/>
                          </a:ln>
                          <a:solidFill>
                            <a:schemeClr val="tx1"/>
                          </a:solidFill>
                          <a:effectLst/>
                          <a:uLnTx/>
                          <a:uFillTx/>
                          <a:latin typeface="Times New Roman" panose="02020603050405020304" pitchFamily="18" charset="0"/>
                          <a:ea typeface="MS Mincho" panose="02020609040205080304" pitchFamily="49" charset="-128"/>
                          <a:cs typeface="Times New Roman" panose="02020603050405020304" pitchFamily="18" charset="0"/>
                        </a:rPr>
                        <a:t>0.10</a:t>
                      </a:r>
                      <a:endParaRPr kumimoji="0" lang="zh-CN" altLang="zh-CN" sz="1600" b="0" i="0" u="none" strike="noStrike" kern="1200" cap="none" spc="0" normalizeH="0" baseline="0" noProof="0" dirty="0">
                        <a:ln>
                          <a:noFill/>
                        </a:ln>
                        <a:solidFill>
                          <a:schemeClr val="tx1"/>
                        </a:solidFill>
                        <a:effectLst/>
                        <a:uLnTx/>
                        <a:uFillTx/>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lvl="0" indent="0" algn="ctr" defTabSz="914400" rtl="0" eaLnBrk="1" fontAlgn="auto" latinLnBrk="0" hangingPunct="1">
                        <a:lnSpc>
                          <a:spcPct val="100000"/>
                        </a:lnSpc>
                        <a:spcBef>
                          <a:spcPts val="120"/>
                        </a:spcBef>
                        <a:spcAft>
                          <a:spcPts val="120"/>
                        </a:spcAft>
                        <a:buClrTx/>
                        <a:buSzTx/>
                        <a:buFontTx/>
                        <a:buNone/>
                        <a:tabLst/>
                        <a:defRPr/>
                      </a:pPr>
                      <a:r>
                        <a:rPr kumimoji="0" lang="en-US" altLang="zh-CN" sz="1600" b="0" i="0" u="none" strike="noStrike" kern="1200" cap="none" spc="0" normalizeH="0" baseline="0" noProof="0" dirty="0">
                          <a:ln>
                            <a:noFill/>
                          </a:ln>
                          <a:solidFill>
                            <a:schemeClr val="tx1"/>
                          </a:solidFill>
                          <a:effectLst/>
                          <a:uLnTx/>
                          <a:uFillTx/>
                          <a:latin typeface="Times New Roman" panose="02020603050405020304" pitchFamily="18" charset="0"/>
                          <a:ea typeface="MS Mincho" panose="02020609040205080304" pitchFamily="49" charset="-128"/>
                          <a:cs typeface="Times New Roman" panose="02020603050405020304" pitchFamily="18" charset="0"/>
                        </a:rPr>
                        <a:t>0.10</a:t>
                      </a:r>
                      <a:endParaRPr kumimoji="0" lang="zh-CN" altLang="zh-CN" sz="1600" b="0" i="0" u="none" strike="noStrike" kern="1200" cap="none" spc="0" normalizeH="0" baseline="0" noProof="0" dirty="0">
                        <a:ln>
                          <a:noFill/>
                        </a:ln>
                        <a:solidFill>
                          <a:schemeClr val="tx1"/>
                        </a:solidFill>
                        <a:effectLst/>
                        <a:uLnTx/>
                        <a:uFillTx/>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600" b="0" dirty="0">
                          <a:solidFill>
                            <a:schemeClr val="tx1"/>
                          </a:solidFill>
                          <a:effectLst/>
                          <a:latin typeface="Times New Roman" panose="02020603050405020304" pitchFamily="18" charset="0"/>
                          <a:cs typeface="Times New Roman" panose="02020603050405020304" pitchFamily="18" charset="0"/>
                        </a:rPr>
                        <a:t>0.02%</a:t>
                      </a:r>
                      <a:endParaRPr lang="zh-CN"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3"/>
                  </a:ext>
                </a:extLst>
              </a:tr>
              <a:tr h="320399">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indent="0" algn="l" defTabSz="914400" rtl="0" eaLnBrk="1" fontAlgn="auto" latinLnBrk="0" hangingPunct="1">
                        <a:lnSpc>
                          <a:spcPct val="100000"/>
                        </a:lnSpc>
                        <a:spcBef>
                          <a:spcPts val="120"/>
                        </a:spcBef>
                        <a:spcAft>
                          <a:spcPts val="120"/>
                        </a:spcAft>
                        <a:buClrTx/>
                        <a:buSzTx/>
                        <a:buFontTx/>
                        <a:buNone/>
                        <a:tabLst/>
                        <a:defRPr/>
                      </a:pPr>
                      <a:r>
                        <a:rPr lang="en-US"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rPr>
                        <a:t>Sextupole</a:t>
                      </a:r>
                      <a:endParaRPr lang="zh-CN"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  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  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algn="ctr">
                        <a:spcBef>
                          <a:spcPts val="120"/>
                        </a:spcBef>
                        <a:spcAft>
                          <a:spcPts val="120"/>
                        </a:spcAft>
                      </a:pPr>
                      <a:r>
                        <a:rPr lang="en-GB" sz="1600" b="0" dirty="0">
                          <a:solidFill>
                            <a:schemeClr val="tx1"/>
                          </a:solidFill>
                          <a:effectLst/>
                          <a:latin typeface="Times New Roman" panose="02020603050405020304" pitchFamily="18" charset="0"/>
                          <a:cs typeface="Times New Roman" panose="02020603050405020304" pitchFamily="18" charset="0"/>
                        </a:rPr>
                        <a:t>0.10</a:t>
                      </a:r>
                      <a:endParaRPr 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914400" rtl="0" eaLnBrk="1" latinLnBrk="0" hangingPunct="1">
                        <a:defRPr sz="1800" kern="1200">
                          <a:solidFill>
                            <a:schemeClr val="dk1"/>
                          </a:solidFill>
                          <a:latin typeface="等线" panose="020F0502020204030204"/>
                        </a:defRPr>
                      </a:lvl1pPr>
                      <a:lvl2pPr marL="457200" algn="l" defTabSz="914400" rtl="0" eaLnBrk="1" latinLnBrk="0" hangingPunct="1">
                        <a:defRPr sz="1800" kern="1200">
                          <a:solidFill>
                            <a:schemeClr val="dk1"/>
                          </a:solidFill>
                          <a:latin typeface="等线" panose="020F0502020204030204"/>
                        </a:defRPr>
                      </a:lvl2pPr>
                      <a:lvl3pPr marL="914400" algn="l" defTabSz="914400" rtl="0" eaLnBrk="1" latinLnBrk="0" hangingPunct="1">
                        <a:defRPr sz="1800" kern="1200">
                          <a:solidFill>
                            <a:schemeClr val="dk1"/>
                          </a:solidFill>
                          <a:latin typeface="等线" panose="020F0502020204030204"/>
                        </a:defRPr>
                      </a:lvl3pPr>
                      <a:lvl4pPr marL="1371600" algn="l" defTabSz="914400" rtl="0" eaLnBrk="1" latinLnBrk="0" hangingPunct="1">
                        <a:defRPr sz="1800" kern="1200">
                          <a:solidFill>
                            <a:schemeClr val="dk1"/>
                          </a:solidFill>
                          <a:latin typeface="等线" panose="020F0502020204030204"/>
                        </a:defRPr>
                      </a:lvl4pPr>
                      <a:lvl5pPr marL="1828800" algn="l" defTabSz="914400" rtl="0" eaLnBrk="1" latinLnBrk="0" hangingPunct="1">
                        <a:defRPr sz="1800" kern="1200">
                          <a:solidFill>
                            <a:schemeClr val="dk1"/>
                          </a:solidFill>
                          <a:latin typeface="等线" panose="020F0502020204030204"/>
                        </a:defRPr>
                      </a:lvl5pPr>
                      <a:lvl6pPr marL="2286000" algn="l" defTabSz="914400" rtl="0" eaLnBrk="1" latinLnBrk="0" hangingPunct="1">
                        <a:defRPr sz="1800" kern="1200">
                          <a:solidFill>
                            <a:schemeClr val="dk1"/>
                          </a:solidFill>
                          <a:latin typeface="等线" panose="020F0502020204030204"/>
                        </a:defRPr>
                      </a:lvl6pPr>
                      <a:lvl7pPr marL="2743200" algn="l" defTabSz="914400" rtl="0" eaLnBrk="1" latinLnBrk="0" hangingPunct="1">
                        <a:defRPr sz="1800" kern="1200">
                          <a:solidFill>
                            <a:schemeClr val="dk1"/>
                          </a:solidFill>
                          <a:latin typeface="等线" panose="020F0502020204030204"/>
                        </a:defRPr>
                      </a:lvl7pPr>
                      <a:lvl8pPr marL="3200400" algn="l" defTabSz="914400" rtl="0" eaLnBrk="1" latinLnBrk="0" hangingPunct="1">
                        <a:defRPr sz="1800" kern="1200">
                          <a:solidFill>
                            <a:schemeClr val="dk1"/>
                          </a:solidFill>
                          <a:latin typeface="等线" panose="020F0502020204030204"/>
                        </a:defRPr>
                      </a:lvl8pPr>
                      <a:lvl9pPr marL="3657600" algn="l" defTabSz="914400" rtl="0" eaLnBrk="1" latinLnBrk="0" hangingPunct="1">
                        <a:defRPr sz="1800" kern="1200">
                          <a:solidFill>
                            <a:schemeClr val="dk1"/>
                          </a:solidFill>
                          <a:latin typeface="等线"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600" b="0" dirty="0">
                          <a:solidFill>
                            <a:schemeClr val="tx1"/>
                          </a:solidFill>
                          <a:effectLst/>
                          <a:latin typeface="Times New Roman" panose="02020603050405020304" pitchFamily="18" charset="0"/>
                          <a:cs typeface="Times New Roman" panose="02020603050405020304" pitchFamily="18" charset="0"/>
                        </a:rPr>
                        <a:t>0.02%</a:t>
                      </a:r>
                      <a:endParaRPr lang="zh-CN" altLang="zh-C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 xmlns:a16="http://schemas.microsoft.com/office/drawing/2014/main" val="10004"/>
                  </a:ext>
                </a:extLst>
              </a:tr>
            </a:tbl>
          </a:graphicData>
        </a:graphic>
      </p:graphicFrame>
      <p:sp>
        <p:nvSpPr>
          <p:cNvPr id="15" name="文本框 14">
            <a:extLst>
              <a:ext uri="{FF2B5EF4-FFF2-40B4-BE49-F238E27FC236}">
                <a16:creationId xmlns="" xmlns:a16="http://schemas.microsoft.com/office/drawing/2014/main" id="{CE934293-B27D-461F-B12C-CD1EA2398DD1}"/>
              </a:ext>
            </a:extLst>
          </p:cNvPr>
          <p:cNvSpPr txBox="1"/>
          <p:nvPr/>
        </p:nvSpPr>
        <p:spPr>
          <a:xfrm>
            <a:off x="6600056" y="1137200"/>
            <a:ext cx="4392488" cy="1569660"/>
          </a:xfrm>
          <a:prstGeom prst="rect">
            <a:avLst/>
          </a:prstGeom>
          <a:noFill/>
        </p:spPr>
        <p:txBody>
          <a:bodyPr wrap="square" rtlCol="0">
            <a:spAutoFit/>
          </a:bodyPr>
          <a:lstStyle/>
          <a:p>
            <a:r>
              <a:rPr lang="en-US" altLang="zh-CN" sz="1600" dirty="0">
                <a:solidFill>
                  <a:prstClr val="black"/>
                </a:solidFill>
                <a:latin typeface="Times New Roman" panose="02020603050405020304" pitchFamily="18" charset="0"/>
                <a:cs typeface="Times New Roman" panose="02020603050405020304" pitchFamily="18" charset="0"/>
              </a:rPr>
              <a:t>*implement beam-based alignment techniques to reach rms offsets in the order of 10 </a:t>
            </a:r>
            <a:r>
              <a:rPr lang="en-US" altLang="zh-CN" sz="1600" dirty="0">
                <a:solidFill>
                  <a:prstClr val="black"/>
                </a:solidFill>
                <a:latin typeface="Symbol" panose="05050102010706020507" pitchFamily="18" charset="2"/>
                <a:cs typeface="Times New Roman" panose="02020603050405020304" pitchFamily="18" charset="0"/>
              </a:rPr>
              <a:t>m</a:t>
            </a:r>
            <a:r>
              <a:rPr lang="en-US" altLang="zh-CN" sz="1600" dirty="0">
                <a:solidFill>
                  <a:prstClr val="black"/>
                </a:solidFill>
                <a:latin typeface="Times New Roman" panose="02020603050405020304" pitchFamily="18" charset="0"/>
                <a:cs typeface="Times New Roman" panose="02020603050405020304" pitchFamily="18" charset="0"/>
              </a:rPr>
              <a:t>m with respect to the beam.</a:t>
            </a:r>
          </a:p>
          <a:p>
            <a:pPr marL="285750" indent="-285750">
              <a:buFont typeface="Arial" panose="020B0604020202020204" pitchFamily="34" charset="0"/>
              <a:buChar char="•"/>
            </a:pPr>
            <a:r>
              <a:rPr lang="en-US" altLang="zh-CN" sz="1600" dirty="0">
                <a:solidFill>
                  <a:prstClr val="black"/>
                </a:solidFill>
                <a:latin typeface="Times New Roman" panose="02020603050405020304" pitchFamily="18" charset="0"/>
                <a:cs typeface="Times New Roman" panose="02020603050405020304" pitchFamily="18" charset="0"/>
              </a:rPr>
              <a:t>with a large beta* lattice</a:t>
            </a:r>
          </a:p>
          <a:p>
            <a:pPr marL="285750" indent="-285750">
              <a:buFont typeface="Arial" panose="020B0604020202020204" pitchFamily="34" charset="0"/>
              <a:buChar char="•"/>
            </a:pPr>
            <a:r>
              <a:rPr lang="en-US" altLang="zh-CN" sz="1600" dirty="0">
                <a:solidFill>
                  <a:prstClr val="black"/>
                </a:solidFill>
                <a:latin typeface="Times New Roman" panose="02020603050405020304" pitchFamily="18" charset="0"/>
                <a:cs typeface="Times New Roman" panose="02020603050405020304" pitchFamily="18" charset="0"/>
              </a:rPr>
              <a:t>with quadrupole coils in the sextupoles</a:t>
            </a:r>
          </a:p>
          <a:p>
            <a:pPr marL="285750" indent="-285750">
              <a:buFont typeface="Arial" panose="020B0604020202020204" pitchFamily="34" charset="0"/>
              <a:buChar char="•"/>
            </a:pPr>
            <a:r>
              <a:rPr lang="en-US" altLang="zh-CN" sz="1600" dirty="0">
                <a:solidFill>
                  <a:prstClr val="black"/>
                </a:solidFill>
                <a:latin typeface="Times New Roman" panose="02020603050405020304" pitchFamily="18" charset="0"/>
                <a:cs typeface="Times New Roman" panose="02020603050405020304" pitchFamily="18" charset="0"/>
              </a:rPr>
              <a:t>10 </a:t>
            </a:r>
            <a:r>
              <a:rPr lang="en-US" altLang="zh-CN" sz="1600" dirty="0">
                <a:solidFill>
                  <a:prstClr val="black"/>
                </a:solidFill>
                <a:latin typeface="Symbol" panose="05050102010706020507" pitchFamily="18" charset="2"/>
                <a:cs typeface="Times New Roman" panose="02020603050405020304" pitchFamily="18" charset="0"/>
              </a:rPr>
              <a:t>m</a:t>
            </a:r>
            <a:r>
              <a:rPr lang="en-US" altLang="zh-CN" sz="1600" dirty="0">
                <a:solidFill>
                  <a:prstClr val="black"/>
                </a:solidFill>
                <a:latin typeface="Times New Roman" panose="02020603050405020304" pitchFamily="18" charset="0"/>
                <a:cs typeface="Times New Roman" panose="02020603050405020304" pitchFamily="18" charset="0"/>
              </a:rPr>
              <a:t>m is possible  as O(BPM resolution)=1</a:t>
            </a:r>
            <a:r>
              <a:rPr lang="en-US" altLang="zh-CN" sz="1600" dirty="0">
                <a:solidFill>
                  <a:prstClr val="black"/>
                </a:solidFill>
                <a:latin typeface="Symbol" panose="05050102010706020507" pitchFamily="18" charset="2"/>
                <a:cs typeface="Times New Roman" panose="02020603050405020304" pitchFamily="18" charset="0"/>
              </a:rPr>
              <a:t>m</a:t>
            </a:r>
            <a:r>
              <a:rPr lang="en-US" altLang="zh-CN" sz="1600" dirty="0">
                <a:solidFill>
                  <a:prstClr val="black"/>
                </a:solidFill>
                <a:latin typeface="Times New Roman" panose="02020603050405020304" pitchFamily="18" charset="0"/>
                <a:cs typeface="Times New Roman" panose="02020603050405020304" pitchFamily="18" charset="0"/>
              </a:rPr>
              <a:t>m </a:t>
            </a:r>
          </a:p>
        </p:txBody>
      </p:sp>
      <p:sp>
        <p:nvSpPr>
          <p:cNvPr id="16" name="Прямоугольник 2">
            <a:extLst>
              <a:ext uri="{FF2B5EF4-FFF2-40B4-BE49-F238E27FC236}">
                <a16:creationId xmlns="" xmlns:a16="http://schemas.microsoft.com/office/drawing/2014/main" id="{29802CC5-861A-46FF-9B4D-411A03D83BC5}"/>
              </a:ext>
            </a:extLst>
          </p:cNvPr>
          <p:cNvSpPr>
            <a:spLocks noChangeArrowheads="1"/>
          </p:cNvSpPr>
          <p:nvPr/>
        </p:nvSpPr>
        <p:spPr bwMode="auto">
          <a:xfrm>
            <a:off x="335359" y="4625038"/>
            <a:ext cx="5760641" cy="2191524"/>
          </a:xfrm>
          <a:prstGeom prst="rect">
            <a:avLst/>
          </a:prstGeom>
        </p:spPr>
        <p:txBody>
          <a:bodyPr vert="horz" lIns="91440" tIns="45720" rIns="91440" bIns="45720" rtlCol="0">
            <a:noAutofit/>
          </a:bodyPr>
          <a:lstStyle/>
          <a:p>
            <a:pPr marL="257175" indent="-257175" algn="just" defTabSz="342900">
              <a:lnSpc>
                <a:spcPct val="170000"/>
              </a:lnSpc>
              <a:buClr>
                <a:srgbClr val="4472C4"/>
              </a:buClr>
              <a:buFont typeface="Wingdings 3" charset="2"/>
              <a:buChar char=""/>
            </a:pPr>
            <a:r>
              <a:rPr lang="en-US" altLang="ru-RU" sz="1600" dirty="0">
                <a:solidFill>
                  <a:prstClr val="black">
                    <a:lumMod val="75000"/>
                    <a:lumOff val="25000"/>
                  </a:prstClr>
                </a:solidFill>
                <a:latin typeface="等线" panose="020F0502020204030204"/>
                <a:sym typeface="Symbol" panose="05050102010706020507" pitchFamily="18" charset="2"/>
              </a:rPr>
              <a:t> The DA with error correction decreases as the BBA resolution increase, the </a:t>
            </a:r>
            <a:r>
              <a:rPr lang="en-US" altLang="zh-CN" sz="1600" dirty="0">
                <a:solidFill>
                  <a:prstClr val="black"/>
                </a:solidFill>
                <a:latin typeface="等线" panose="020F0502020204030204"/>
              </a:rPr>
              <a:t>success rates, DA satisfies with the injection requirement, are 86%, 80%, </a:t>
            </a:r>
            <a:r>
              <a:rPr lang="en-US" altLang="zh-CN" sz="1600" dirty="0">
                <a:solidFill>
                  <a:srgbClr val="FF0000"/>
                </a:solidFill>
                <a:latin typeface="等线" panose="020F0502020204030204"/>
              </a:rPr>
              <a:t>60%, 10% and 3%. </a:t>
            </a:r>
          </a:p>
        </p:txBody>
      </p:sp>
      <p:sp>
        <p:nvSpPr>
          <p:cNvPr id="17" name="Прямоугольник 2">
            <a:extLst>
              <a:ext uri="{FF2B5EF4-FFF2-40B4-BE49-F238E27FC236}">
                <a16:creationId xmlns="" xmlns:a16="http://schemas.microsoft.com/office/drawing/2014/main" id="{0008AAAF-AA02-4F09-9B22-D458C34BB413}"/>
              </a:ext>
            </a:extLst>
          </p:cNvPr>
          <p:cNvSpPr>
            <a:spLocks noChangeArrowheads="1"/>
          </p:cNvSpPr>
          <p:nvPr/>
        </p:nvSpPr>
        <p:spPr bwMode="auto">
          <a:xfrm>
            <a:off x="6331879" y="4636076"/>
            <a:ext cx="5524762" cy="1365746"/>
          </a:xfrm>
          <a:prstGeom prst="rect">
            <a:avLst/>
          </a:prstGeom>
        </p:spPr>
        <p:txBody>
          <a:bodyPr vert="horz" lIns="91440" tIns="45720" rIns="91440" bIns="45720" rtlCol="0">
            <a:noAutofit/>
          </a:bodyPr>
          <a:lstStyle/>
          <a:p>
            <a:pPr marL="257175" indent="-257175" algn="just" defTabSz="342900">
              <a:lnSpc>
                <a:spcPct val="170000"/>
              </a:lnSpc>
              <a:buClr>
                <a:srgbClr val="4472C4"/>
              </a:buClr>
              <a:buFont typeface="Wingdings 3" charset="2"/>
              <a:buChar char=""/>
            </a:pPr>
            <a:r>
              <a:rPr lang="en-US" altLang="ru-RU" sz="1600" dirty="0">
                <a:solidFill>
                  <a:prstClr val="black"/>
                </a:solidFill>
                <a:latin typeface="等线" panose="020F0502020204030204"/>
                <a:sym typeface="Symbol" panose="05050102010706020507" pitchFamily="18" charset="2"/>
              </a:rPr>
              <a:t>The BPM noise (10 </a:t>
            </a:r>
            <a:r>
              <a:rPr lang="en-US" altLang="ru-RU" sz="1600" dirty="0">
                <a:solidFill>
                  <a:prstClr val="black"/>
                </a:solidFill>
                <a:latin typeface="Symbol" panose="05050102010706020507" pitchFamily="18" charset="2"/>
                <a:sym typeface="Symbol" panose="05050102010706020507" pitchFamily="18" charset="2"/>
              </a:rPr>
              <a:t>m</a:t>
            </a:r>
            <a:r>
              <a:rPr lang="en-US" altLang="ru-RU" sz="1600" dirty="0">
                <a:solidFill>
                  <a:prstClr val="black"/>
                </a:solidFill>
                <a:latin typeface="等线" panose="020F0502020204030204"/>
                <a:sym typeface="Symbol" panose="05050102010706020507" pitchFamily="18" charset="2"/>
              </a:rPr>
              <a:t>m) and BPM shift (10 </a:t>
            </a:r>
            <a:r>
              <a:rPr lang="en-US" altLang="ru-RU" sz="1600" dirty="0">
                <a:solidFill>
                  <a:prstClr val="black"/>
                </a:solidFill>
                <a:latin typeface="Symbol" panose="05050102010706020507" pitchFamily="18" charset="2"/>
                <a:sym typeface="Symbol" panose="05050102010706020507" pitchFamily="18" charset="2"/>
              </a:rPr>
              <a:t>m</a:t>
            </a:r>
            <a:r>
              <a:rPr lang="en-US" altLang="ru-RU" sz="1600" dirty="0">
                <a:solidFill>
                  <a:prstClr val="black"/>
                </a:solidFill>
                <a:latin typeface="等线" panose="020F0502020204030204"/>
                <a:sym typeface="Symbol" panose="05050102010706020507" pitchFamily="18" charset="2"/>
              </a:rPr>
              <a:t>m) are considered </a:t>
            </a:r>
            <a:r>
              <a:rPr lang="en-US" altLang="zh-CN" sz="1600" dirty="0">
                <a:solidFill>
                  <a:prstClr val="black"/>
                </a:solidFill>
                <a:latin typeface="等线" panose="020F0502020204030204"/>
                <a:sym typeface="Symbol" panose="05050102010706020507" pitchFamily="18" charset="2"/>
              </a:rPr>
              <a:t>in</a:t>
            </a:r>
            <a:r>
              <a:rPr lang="en-US" altLang="ru-RU" sz="1600" dirty="0">
                <a:solidFill>
                  <a:prstClr val="black"/>
                </a:solidFill>
                <a:latin typeface="等线" panose="020F0502020204030204"/>
                <a:sym typeface="Symbol" panose="05050102010706020507" pitchFamily="18" charset="2"/>
              </a:rPr>
              <a:t> the correction, preliminary results of the close orbit correction is reported.</a:t>
            </a:r>
          </a:p>
        </p:txBody>
      </p:sp>
      <p:pic>
        <p:nvPicPr>
          <p:cNvPr id="18" name="图片 17">
            <a:extLst>
              <a:ext uri="{FF2B5EF4-FFF2-40B4-BE49-F238E27FC236}">
                <a16:creationId xmlns="" xmlns:a16="http://schemas.microsoft.com/office/drawing/2014/main" id="{00A12098-B82B-40D9-A006-42C532FB7CAE}"/>
              </a:ext>
            </a:extLst>
          </p:cNvPr>
          <p:cNvPicPr>
            <a:picLocks noChangeAspect="1"/>
          </p:cNvPicPr>
          <p:nvPr/>
        </p:nvPicPr>
        <p:blipFill>
          <a:blip r:embed="rId3"/>
          <a:stretch>
            <a:fillRect/>
          </a:stretch>
        </p:blipFill>
        <p:spPr>
          <a:xfrm>
            <a:off x="6450253" y="2850777"/>
            <a:ext cx="2682378" cy="1770317"/>
          </a:xfrm>
          <a:prstGeom prst="rect">
            <a:avLst/>
          </a:prstGeom>
        </p:spPr>
      </p:pic>
      <p:pic>
        <p:nvPicPr>
          <p:cNvPr id="19" name="图片 18">
            <a:extLst>
              <a:ext uri="{FF2B5EF4-FFF2-40B4-BE49-F238E27FC236}">
                <a16:creationId xmlns="" xmlns:a16="http://schemas.microsoft.com/office/drawing/2014/main" id="{711B3707-936E-4BAA-962B-10C475425B5F}"/>
              </a:ext>
            </a:extLst>
          </p:cNvPr>
          <p:cNvPicPr>
            <a:picLocks noChangeAspect="1"/>
          </p:cNvPicPr>
          <p:nvPr/>
        </p:nvPicPr>
        <p:blipFill>
          <a:blip r:embed="rId4"/>
          <a:stretch>
            <a:fillRect/>
          </a:stretch>
        </p:blipFill>
        <p:spPr>
          <a:xfrm>
            <a:off x="9204638" y="2794143"/>
            <a:ext cx="2682378" cy="1841933"/>
          </a:xfrm>
          <a:prstGeom prst="rect">
            <a:avLst/>
          </a:prstGeom>
        </p:spPr>
      </p:pic>
      <p:sp>
        <p:nvSpPr>
          <p:cNvPr id="20" name="Прямоугольник 2">
            <a:extLst>
              <a:ext uri="{FF2B5EF4-FFF2-40B4-BE49-F238E27FC236}">
                <a16:creationId xmlns="" xmlns:a16="http://schemas.microsoft.com/office/drawing/2014/main" id="{D2A1B355-5346-45E8-851A-EA4A3C746E4B}"/>
              </a:ext>
            </a:extLst>
          </p:cNvPr>
          <p:cNvSpPr>
            <a:spLocks noChangeArrowheads="1"/>
          </p:cNvSpPr>
          <p:nvPr/>
        </p:nvSpPr>
        <p:spPr bwMode="auto">
          <a:xfrm>
            <a:off x="335359" y="5888096"/>
            <a:ext cx="11143735" cy="2624226"/>
          </a:xfrm>
          <a:prstGeom prst="rect">
            <a:avLst/>
          </a:prstGeom>
        </p:spPr>
        <p:txBody>
          <a:bodyPr vert="horz" lIns="91440" tIns="45720" rIns="91440" bIns="45720" rtlCol="0">
            <a:noAutofit/>
          </a:bodyPr>
          <a:lstStyle/>
          <a:p>
            <a:pPr marL="257175" indent="-257175" algn="just" defTabSz="342900">
              <a:lnSpc>
                <a:spcPct val="170000"/>
              </a:lnSpc>
              <a:buClr>
                <a:srgbClr val="4472C4"/>
              </a:buClr>
              <a:buFont typeface="Wingdings 3" charset="2"/>
              <a:buChar char=""/>
            </a:pPr>
            <a:r>
              <a:rPr lang="en-US" altLang="zh-CN" sz="1600" dirty="0">
                <a:solidFill>
                  <a:prstClr val="black"/>
                </a:solidFill>
                <a:latin typeface="等线" panose="020F0502020204030204"/>
                <a:sym typeface="Symbol" panose="05050102010706020507" pitchFamily="18" charset="2"/>
              </a:rPr>
              <a:t> Preliminary results of waist position tuning, dispersion tuning and coupling tuning are presented in this conference. </a:t>
            </a:r>
          </a:p>
          <a:p>
            <a:pPr marL="257175" indent="-257175" algn="just" defTabSz="342900">
              <a:lnSpc>
                <a:spcPct val="170000"/>
              </a:lnSpc>
              <a:buClr>
                <a:srgbClr val="4472C4"/>
              </a:buClr>
              <a:buFont typeface="Wingdings 3" charset="2"/>
              <a:buChar char=""/>
            </a:pPr>
            <a:r>
              <a:rPr lang="en-US" altLang="zh-CN" sz="1600" dirty="0">
                <a:solidFill>
                  <a:prstClr val="black"/>
                </a:solidFill>
                <a:latin typeface="等线" panose="020F0502020204030204"/>
                <a:sym typeface="Symbol" panose="05050102010706020507" pitchFamily="18" charset="2"/>
              </a:rPr>
              <a:t> BBA of main magnets, effect of multi-filed errors and the long range alignment errors are ongoing.</a:t>
            </a:r>
          </a:p>
        </p:txBody>
      </p:sp>
    </p:spTree>
    <p:extLst>
      <p:ext uri="{BB962C8B-B14F-4D97-AF65-F5344CB8AC3E}">
        <p14:creationId xmlns:p14="http://schemas.microsoft.com/office/powerpoint/2010/main" val="37049619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mn-lt"/>
                <a:ea typeface="+mn-ea"/>
                <a:cs typeface="+mn-cs"/>
              </a:rPr>
              <a:t>MDI key issue studies in EDR</a:t>
            </a:r>
            <a:endParaRPr lang="zh-CN" altLang="en-US" sz="3200" b="0" dirty="0">
              <a:solidFill>
                <a:srgbClr val="0070C0"/>
              </a:solidFill>
              <a:latin typeface="+mn-lt"/>
              <a:ea typeface="+mn-ea"/>
              <a:cs typeface="+mn-cs"/>
            </a:endParaRPr>
          </a:p>
        </p:txBody>
      </p:sp>
      <p:pic>
        <p:nvPicPr>
          <p:cNvPr id="4" name="图片 3" descr="C:\Users\baisha\Documents\WeChat Files\wxid_yjwhuweqdngj21\FileStorage\Temp\1689837500827.png"/>
          <p:cNvPicPr/>
          <p:nvPr/>
        </p:nvPicPr>
        <p:blipFill rotWithShape="1">
          <a:blip r:embed="rId2">
            <a:extLst>
              <a:ext uri="{28A0092B-C50C-407E-A947-70E740481C1C}">
                <a14:useLocalDpi xmlns:a14="http://schemas.microsoft.com/office/drawing/2010/main" val="0"/>
              </a:ext>
            </a:extLst>
          </a:blip>
          <a:srcRect l="6824" r="5585"/>
          <a:stretch/>
        </p:blipFill>
        <p:spPr bwMode="auto">
          <a:xfrm rot="5400000">
            <a:off x="1415169" y="-72807"/>
            <a:ext cx="2359478" cy="4774769"/>
          </a:xfrm>
          <a:prstGeom prst="rect">
            <a:avLst/>
          </a:prstGeom>
          <a:noFill/>
          <a:ln>
            <a:noFill/>
          </a:ln>
        </p:spPr>
      </p:pic>
      <p:sp>
        <p:nvSpPr>
          <p:cNvPr id="5" name="圆角矩形 4"/>
          <p:cNvSpPr/>
          <p:nvPr/>
        </p:nvSpPr>
        <p:spPr>
          <a:xfrm>
            <a:off x="5135620" y="994902"/>
            <a:ext cx="6848857" cy="2352810"/>
          </a:xfrm>
          <a:prstGeom prst="roundRect">
            <a:avLst/>
          </a:prstGeom>
          <a:solidFill>
            <a:schemeClr val="accent1">
              <a:alpha val="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图">
            <a:extLst>
              <a:ext uri="{FF2B5EF4-FFF2-40B4-BE49-F238E27FC236}">
                <a16:creationId xmlns="" xmlns:a16="http://schemas.microsoft.com/office/drawing/2014/main" id="{7C512841-122B-41A2-87B9-A7AFD002153C}"/>
              </a:ext>
            </a:extLst>
          </p:cNvPr>
          <p:cNvPicPr/>
          <p:nvPr/>
        </p:nvPicPr>
        <p:blipFill>
          <a:blip r:embed="rId3"/>
          <a:srcRect t="22875" r="2005" b="8548"/>
          <a:stretch>
            <a:fillRect/>
          </a:stretch>
        </p:blipFill>
        <p:spPr>
          <a:xfrm>
            <a:off x="0" y="3908707"/>
            <a:ext cx="5135620" cy="1047105"/>
          </a:xfrm>
          <a:prstGeom prst="rect">
            <a:avLst/>
          </a:prstGeom>
        </p:spPr>
      </p:pic>
      <p:sp>
        <p:nvSpPr>
          <p:cNvPr id="7" name="矩形 6"/>
          <p:cNvSpPr/>
          <p:nvPr/>
        </p:nvSpPr>
        <p:spPr>
          <a:xfrm>
            <a:off x="429885" y="3603940"/>
            <a:ext cx="4054315" cy="307777"/>
          </a:xfrm>
          <a:prstGeom prst="rect">
            <a:avLst/>
          </a:prstGeom>
        </p:spPr>
        <p:txBody>
          <a:bodyPr wrap="none">
            <a:spAutoFit/>
          </a:bodyPr>
          <a:lstStyle/>
          <a:p>
            <a:r>
              <a:rPr lang="en-US" altLang="zh-CN" sz="1400" kern="100" dirty="0">
                <a:latin typeface="Arial" panose="020B0604020202020204" pitchFamily="34" charset="0"/>
                <a:cs typeface="Arial" panose="020B0604020202020204" pitchFamily="34" charset="0"/>
              </a:rPr>
              <a:t>Processing and manufacturing of IR beam </a:t>
            </a:r>
            <a:r>
              <a:rPr lang="en-US" altLang="zh-CN" sz="1400" kern="100" dirty="0" smtClean="0">
                <a:latin typeface="Arial" panose="020B0604020202020204" pitchFamily="34" charset="0"/>
                <a:cs typeface="Arial" panose="020B0604020202020204" pitchFamily="34" charset="0"/>
              </a:rPr>
              <a:t>pipes.</a:t>
            </a:r>
            <a:endParaRPr lang="zh-CN" altLang="en-US" sz="1400" dirty="0"/>
          </a:p>
        </p:txBody>
      </p:sp>
      <p:pic>
        <p:nvPicPr>
          <p:cNvPr id="8" name="图片 7"/>
          <p:cNvPicPr>
            <a:picLocks noChangeAspect="1"/>
          </p:cNvPicPr>
          <p:nvPr/>
        </p:nvPicPr>
        <p:blipFill>
          <a:blip r:embed="rId4"/>
          <a:stretch>
            <a:fillRect/>
          </a:stretch>
        </p:blipFill>
        <p:spPr>
          <a:xfrm>
            <a:off x="5707714" y="4252953"/>
            <a:ext cx="2526811" cy="1405718"/>
          </a:xfrm>
          <a:prstGeom prst="rect">
            <a:avLst/>
          </a:prstGeom>
        </p:spPr>
      </p:pic>
      <p:sp>
        <p:nvSpPr>
          <p:cNvPr id="9" name="矩形 8"/>
          <p:cNvSpPr/>
          <p:nvPr/>
        </p:nvSpPr>
        <p:spPr>
          <a:xfrm>
            <a:off x="5369863" y="1142903"/>
            <a:ext cx="6227042" cy="2031325"/>
          </a:xfrm>
          <a:prstGeom prst="rect">
            <a:avLst/>
          </a:prstGeom>
        </p:spPr>
        <p:txBody>
          <a:bodyPr wrap="square">
            <a:spAutoFit/>
          </a:bodyPr>
          <a:lstStyle/>
          <a:p>
            <a:pPr marL="285750" indent="-285750" algn="just">
              <a:buFont typeface="Wingdings" panose="05000000000000000000" pitchFamily="2" charset="2"/>
              <a:buChar char="Ø"/>
            </a:pPr>
            <a:r>
              <a:rPr lang="en-US" altLang="zh-CN" dirty="0" smtClean="0">
                <a:solidFill>
                  <a:srgbClr val="FF0000"/>
                </a:solidFill>
                <a:latin typeface="Arial" panose="020B0604020202020204" pitchFamily="34" charset="0"/>
                <a:cs typeface="Arial" panose="020B0604020202020204" pitchFamily="34" charset="0"/>
              </a:rPr>
              <a:t>MDI components and topics in EDR: </a:t>
            </a:r>
            <a:r>
              <a:rPr lang="en-US" altLang="zh-CN" dirty="0" smtClean="0">
                <a:solidFill>
                  <a:srgbClr val="002060"/>
                </a:solidFill>
                <a:latin typeface="Arial" panose="020B0604020202020204" pitchFamily="34" charset="0"/>
                <a:cs typeface="Arial" panose="020B0604020202020204" pitchFamily="34" charset="0"/>
              </a:rPr>
              <a:t>IR beam pipe including beryllium pipe and tungsten alloy beam pipe; radiative background especially consistent with experiment and software improvement; Masks; Shielding; collimators; RVC; SC magnet supporting system; integration and assembly; fast luminosity tuning system; </a:t>
            </a:r>
            <a:r>
              <a:rPr lang="en-US" altLang="zh-CN" dirty="0" err="1" smtClean="0">
                <a:solidFill>
                  <a:srgbClr val="002060"/>
                </a:solidFill>
                <a:latin typeface="Arial" panose="020B0604020202020204" pitchFamily="34" charset="0"/>
                <a:cs typeface="Arial" panose="020B0604020202020204" pitchFamily="34" charset="0"/>
              </a:rPr>
              <a:t>etc</a:t>
            </a:r>
            <a:r>
              <a:rPr lang="en-US" altLang="zh-CN" dirty="0" smtClean="0">
                <a:solidFill>
                  <a:srgbClr val="002060"/>
                </a:solidFill>
                <a:latin typeface="Arial" panose="020B0604020202020204" pitchFamily="34" charset="0"/>
                <a:cs typeface="Arial" panose="020B0604020202020204" pitchFamily="34" charset="0"/>
              </a:rPr>
              <a:t> on.</a:t>
            </a:r>
          </a:p>
        </p:txBody>
      </p:sp>
      <p:sp>
        <p:nvSpPr>
          <p:cNvPr id="10" name="矩形 9"/>
          <p:cNvSpPr/>
          <p:nvPr/>
        </p:nvSpPr>
        <p:spPr>
          <a:xfrm>
            <a:off x="5488108" y="3499194"/>
            <a:ext cx="3591041" cy="738664"/>
          </a:xfrm>
          <a:prstGeom prst="rect">
            <a:avLst/>
          </a:prstGeom>
        </p:spPr>
        <p:txBody>
          <a:bodyPr wrap="square">
            <a:spAutoFit/>
          </a:bodyPr>
          <a:lstStyle/>
          <a:p>
            <a:r>
              <a:rPr lang="en-US" altLang="zh-CN" sz="1400" kern="100" dirty="0">
                <a:latin typeface="Arial" panose="020B0604020202020204" pitchFamily="34" charset="0"/>
                <a:cs typeface="Arial" panose="020B0604020202020204" pitchFamily="34" charset="0"/>
              </a:rPr>
              <a:t>Improve the efficiency and accuracy of background simulation to narrow the difference with future </a:t>
            </a:r>
            <a:r>
              <a:rPr lang="en-US" altLang="zh-CN" sz="1400" kern="100" dirty="0" smtClean="0">
                <a:latin typeface="Arial" panose="020B0604020202020204" pitchFamily="34" charset="0"/>
                <a:cs typeface="Arial" panose="020B0604020202020204" pitchFamily="34" charset="0"/>
              </a:rPr>
              <a:t>experiments.</a:t>
            </a:r>
            <a:endParaRPr lang="zh-CN" altLang="en-US" sz="1400" dirty="0"/>
          </a:p>
        </p:txBody>
      </p:sp>
      <p:sp>
        <p:nvSpPr>
          <p:cNvPr id="11" name="矩形 10"/>
          <p:cNvSpPr/>
          <p:nvPr/>
        </p:nvSpPr>
        <p:spPr>
          <a:xfrm>
            <a:off x="401040" y="4955813"/>
            <a:ext cx="4814607" cy="523220"/>
          </a:xfrm>
          <a:prstGeom prst="rect">
            <a:avLst/>
          </a:prstGeom>
        </p:spPr>
        <p:txBody>
          <a:bodyPr wrap="square">
            <a:spAutoFit/>
          </a:bodyPr>
          <a:lstStyle/>
          <a:p>
            <a:r>
              <a:rPr lang="en-US" altLang="zh-CN" sz="1400" dirty="0" smtClean="0">
                <a:latin typeface="Arial" panose="020B0604020202020204" pitchFamily="34" charset="0"/>
                <a:cs typeface="Arial" panose="020B0604020202020204" pitchFamily="34" charset="0"/>
              </a:rPr>
              <a:t>Masks will be processed and manufactured along with Tungsten alloy IR beam pipe</a:t>
            </a:r>
            <a:endParaRPr lang="en-US" altLang="zh-CN" sz="1400" dirty="0">
              <a:latin typeface="Arial" panose="020B0604020202020204" pitchFamily="34" charset="0"/>
              <a:cs typeface="Arial" panose="020B0604020202020204" pitchFamily="34" charset="0"/>
            </a:endParaRPr>
          </a:p>
        </p:txBody>
      </p:sp>
      <p:pic>
        <p:nvPicPr>
          <p:cNvPr id="12" name="图片 11"/>
          <p:cNvPicPr>
            <a:picLocks noChangeAspect="1"/>
          </p:cNvPicPr>
          <p:nvPr/>
        </p:nvPicPr>
        <p:blipFill>
          <a:blip r:embed="rId5"/>
          <a:stretch>
            <a:fillRect/>
          </a:stretch>
        </p:blipFill>
        <p:spPr>
          <a:xfrm>
            <a:off x="838199" y="5533420"/>
            <a:ext cx="3237689" cy="1234419"/>
          </a:xfrm>
          <a:prstGeom prst="rect">
            <a:avLst/>
          </a:prstGeom>
        </p:spPr>
      </p:pic>
      <p:pic>
        <p:nvPicPr>
          <p:cNvPr id="13" name="图片 12">
            <a:extLst>
              <a:ext uri="{FF2B5EF4-FFF2-40B4-BE49-F238E27FC236}">
                <a16:creationId xmlns="" xmlns:a16="http://schemas.microsoft.com/office/drawing/2014/main" id="{CE397114-C007-C147-9520-E6ED13720611}"/>
              </a:ext>
            </a:extLst>
          </p:cNvPr>
          <p:cNvPicPr>
            <a:picLocks noChangeAspect="1"/>
          </p:cNvPicPr>
          <p:nvPr/>
        </p:nvPicPr>
        <p:blipFill>
          <a:blip r:embed="rId6"/>
          <a:stretch>
            <a:fillRect/>
          </a:stretch>
        </p:blipFill>
        <p:spPr>
          <a:xfrm>
            <a:off x="5294008" y="6397335"/>
            <a:ext cx="3189376" cy="434684"/>
          </a:xfrm>
          <a:prstGeom prst="rect">
            <a:avLst/>
          </a:prstGeom>
        </p:spPr>
      </p:pic>
      <p:sp>
        <p:nvSpPr>
          <p:cNvPr id="14" name="矩形 13"/>
          <p:cNvSpPr/>
          <p:nvPr/>
        </p:nvSpPr>
        <p:spPr>
          <a:xfrm>
            <a:off x="4649821" y="5658671"/>
            <a:ext cx="4143983" cy="738664"/>
          </a:xfrm>
          <a:prstGeom prst="rect">
            <a:avLst/>
          </a:prstGeom>
        </p:spPr>
        <p:txBody>
          <a:bodyPr wrap="square">
            <a:spAutoFit/>
          </a:bodyPr>
          <a:lstStyle/>
          <a:p>
            <a:r>
              <a:rPr lang="en-US" altLang="zh-CN" sz="1400" kern="100" dirty="0">
                <a:latin typeface="Arial" panose="020B0604020202020204" pitchFamily="34" charset="0"/>
                <a:cs typeface="Arial" panose="020B0604020202020204" pitchFamily="34" charset="0"/>
              </a:rPr>
              <a:t>Shielding in MDI including 4 parts. </a:t>
            </a:r>
            <a:r>
              <a:rPr kumimoji="1" lang="en-US" altLang="zh-CN" sz="1400" b="0" dirty="0" smtClean="0">
                <a:latin typeface="Arial" panose="020B0604020202020204" pitchFamily="34" charset="0"/>
                <a:cs typeface="Arial" panose="020B0604020202020204" pitchFamily="34" charset="0"/>
              </a:rPr>
              <a:t>The very tight space of tungsten IR beam pipe ~Seek for better new shielding material.</a:t>
            </a:r>
          </a:p>
        </p:txBody>
      </p:sp>
      <p:pic>
        <p:nvPicPr>
          <p:cNvPr id="15" name="图片 14">
            <a:extLst>
              <a:ext uri="{FF2B5EF4-FFF2-40B4-BE49-F238E27FC236}">
                <a16:creationId xmlns="" xmlns:a16="http://schemas.microsoft.com/office/drawing/2014/main" id="{EC870E30-62FE-479E-98FE-D4036CCF6C94}"/>
              </a:ext>
            </a:extLst>
          </p:cNvPr>
          <p:cNvPicPr>
            <a:picLocks noChangeAspect="1"/>
          </p:cNvPicPr>
          <p:nvPr/>
        </p:nvPicPr>
        <p:blipFill>
          <a:blip r:embed="rId7"/>
          <a:stretch>
            <a:fillRect/>
          </a:stretch>
        </p:blipFill>
        <p:spPr>
          <a:xfrm>
            <a:off x="8793804" y="3466595"/>
            <a:ext cx="3113290" cy="1481670"/>
          </a:xfrm>
          <a:prstGeom prst="rect">
            <a:avLst/>
          </a:prstGeom>
        </p:spPr>
      </p:pic>
      <p:sp>
        <p:nvSpPr>
          <p:cNvPr id="16" name="矩形 15"/>
          <p:cNvSpPr/>
          <p:nvPr/>
        </p:nvSpPr>
        <p:spPr>
          <a:xfrm>
            <a:off x="8405136" y="5067148"/>
            <a:ext cx="3579341" cy="1600438"/>
          </a:xfrm>
          <a:prstGeom prst="rect">
            <a:avLst/>
          </a:prstGeom>
        </p:spPr>
        <p:txBody>
          <a:bodyPr wrap="square">
            <a:spAutoFit/>
          </a:bodyPr>
          <a:lstStyle/>
          <a:p>
            <a:pPr marL="742950" lvl="1" indent="-285750">
              <a:buFont typeface="Wingdings" panose="05000000000000000000" pitchFamily="2" charset="2"/>
              <a:buChar char="Ø"/>
            </a:pPr>
            <a:r>
              <a:rPr lang="en-US" altLang="zh-CN" sz="1400" dirty="0" smtClean="0">
                <a:latin typeface="Arial" panose="020B0604020202020204" pitchFamily="34" charset="0"/>
                <a:cs typeface="Arial" panose="020B0604020202020204" pitchFamily="34" charset="0"/>
              </a:rPr>
              <a:t>The structure design and detailed FEA, beam-material interaction and impedance.</a:t>
            </a:r>
          </a:p>
          <a:p>
            <a:pPr marL="742950" lvl="1" indent="-285750">
              <a:buFont typeface="Wingdings" panose="05000000000000000000" pitchFamily="2" charset="2"/>
              <a:buChar char="Ø"/>
            </a:pPr>
            <a:r>
              <a:rPr lang="en-US" altLang="zh-CN" sz="1400" dirty="0" smtClean="0">
                <a:latin typeface="Arial" panose="020B0604020202020204" pitchFamily="34" charset="0"/>
                <a:cs typeface="Arial" panose="020B0604020202020204" pitchFamily="34" charset="0"/>
              </a:rPr>
              <a:t>The necessary technique study if possible (</a:t>
            </a:r>
            <a:r>
              <a:rPr lang="en-US" altLang="zh-CN" sz="1400" dirty="0" err="1" smtClean="0">
                <a:latin typeface="Arial" panose="020B0604020202020204" pitchFamily="34" charset="0"/>
                <a:cs typeface="Arial" panose="020B0604020202020204" pitchFamily="34" charset="0"/>
              </a:rPr>
              <a:t>eg</a:t>
            </a:r>
            <a:r>
              <a:rPr lang="en-US" altLang="zh-CN" sz="1400" dirty="0" smtClean="0">
                <a:latin typeface="Arial" panose="020B0604020202020204" pitchFamily="34" charset="0"/>
                <a:cs typeface="Arial" panose="020B0604020202020204" pitchFamily="34" charset="0"/>
              </a:rPr>
              <a:t>. Tip material and connecting technique with jaw body. )</a:t>
            </a:r>
            <a:endParaRPr lang="en-US" altLang="zh-CN" sz="1400" dirty="0">
              <a:latin typeface="Arial" panose="020B0604020202020204" pitchFamily="34" charset="0"/>
              <a:cs typeface="Arial" panose="020B0604020202020204" pitchFamily="34" charset="0"/>
            </a:endParaRPr>
          </a:p>
        </p:txBody>
      </p:sp>
      <p:sp>
        <p:nvSpPr>
          <p:cNvPr id="17" name="文本框 16"/>
          <p:cNvSpPr txBox="1"/>
          <p:nvPr/>
        </p:nvSpPr>
        <p:spPr>
          <a:xfrm>
            <a:off x="10564586" y="481693"/>
            <a:ext cx="1419891" cy="369332"/>
          </a:xfrm>
          <a:prstGeom prst="rect">
            <a:avLst/>
          </a:prstGeom>
          <a:noFill/>
        </p:spPr>
        <p:txBody>
          <a:bodyPr wrap="square" rtlCol="0">
            <a:spAutoFit/>
          </a:bodyPr>
          <a:lstStyle/>
          <a:p>
            <a:r>
              <a:rPr lang="en-US" altLang="zh-CN" dirty="0" smtClean="0"/>
              <a:t>Sha Bai</a:t>
            </a:r>
            <a:endParaRPr lang="zh-CN" altLang="en-US" dirty="0"/>
          </a:p>
        </p:txBody>
      </p:sp>
    </p:spTree>
    <p:extLst>
      <p:ext uri="{BB962C8B-B14F-4D97-AF65-F5344CB8AC3E}">
        <p14:creationId xmlns:p14="http://schemas.microsoft.com/office/powerpoint/2010/main" val="21929907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Verdana"/>
                <a:ea typeface="微软雅黑" panose="020B0503020204020204" pitchFamily="34" charset="-122"/>
              </a:rPr>
              <a:t>MDI key issue studies in EDR</a:t>
            </a:r>
            <a:endParaRPr lang="zh-CN" altLang="en-US" dirty="0"/>
          </a:p>
        </p:txBody>
      </p:sp>
      <p:pic>
        <p:nvPicPr>
          <p:cNvPr id="4" name="图片 3" descr="Graphical user interface&#10;&#10;Description automatically generated with medium confidence">
            <a:extLst>
              <a:ext uri="{FF2B5EF4-FFF2-40B4-BE49-F238E27FC236}">
                <a16:creationId xmlns:a16="http://schemas.microsoft.com/office/drawing/2014/main" xmlns="" id="{73E2F0DE-E9BE-4B43-8EF0-349A462F5F2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535" y="1218664"/>
            <a:ext cx="3341717" cy="2320752"/>
          </a:xfrm>
          <a:prstGeom prst="rect">
            <a:avLst/>
          </a:prstGeom>
          <a:noFill/>
        </p:spPr>
      </p:pic>
      <p:sp>
        <p:nvSpPr>
          <p:cNvPr id="5" name="矩形 4"/>
          <p:cNvSpPr/>
          <p:nvPr/>
        </p:nvSpPr>
        <p:spPr>
          <a:xfrm>
            <a:off x="288853" y="3640746"/>
            <a:ext cx="3670304" cy="738664"/>
          </a:xfrm>
          <a:prstGeom prst="rect">
            <a:avLst/>
          </a:prstGeom>
        </p:spPr>
        <p:txBody>
          <a:bodyPr wrap="square">
            <a:spAutoFit/>
          </a:bodyPr>
          <a:lstStyle/>
          <a:p>
            <a:r>
              <a:rPr lang="en-US" altLang="zh-CN" sz="1400" dirty="0">
                <a:latin typeface="Arial" panose="020B0604020202020204" pitchFamily="34" charset="0"/>
                <a:cs typeface="Arial" panose="020B0604020202020204" pitchFamily="34" charset="0"/>
              </a:rPr>
              <a:t>F</a:t>
            </a:r>
            <a:r>
              <a:rPr lang="en-US" altLang="zh-CN" sz="1400" dirty="0" smtClean="0">
                <a:latin typeface="Arial" panose="020B0604020202020204" pitchFamily="34" charset="0"/>
                <a:cs typeface="Arial" panose="020B0604020202020204" pitchFamily="34" charset="0"/>
              </a:rPr>
              <a:t>urther assessment and mechanical design of the RVC, and a prototype if possible. RVC leak rate~ 2.7</a:t>
            </a:r>
            <a:r>
              <a:rPr lang="en-US" altLang="zh-CN" sz="1400" dirty="0">
                <a:latin typeface="Arial" panose="020B0604020202020204" pitchFamily="34" charset="0"/>
                <a:cs typeface="Arial" panose="020B0604020202020204" pitchFamily="34" charset="0"/>
                <a:sym typeface="Symbol" panose="05050102010706020507" pitchFamily="18" charset="2"/>
              </a:rPr>
              <a:t> </a:t>
            </a:r>
            <a:r>
              <a:rPr lang="en-US" altLang="zh-CN" sz="1400" dirty="0" smtClean="0">
                <a:latin typeface="Arial" panose="020B0604020202020204" pitchFamily="34" charset="0"/>
                <a:cs typeface="Arial" panose="020B0604020202020204" pitchFamily="34" charset="0"/>
              </a:rPr>
              <a:t>10</a:t>
            </a:r>
            <a:r>
              <a:rPr lang="en-US" altLang="zh-CN" sz="1400" baseline="30000" dirty="0" smtClean="0">
                <a:latin typeface="Arial" panose="020B0604020202020204" pitchFamily="34" charset="0"/>
                <a:cs typeface="Arial" panose="020B0604020202020204" pitchFamily="34" charset="0"/>
              </a:rPr>
              <a:t>–11</a:t>
            </a:r>
            <a:r>
              <a:rPr lang="en-US" altLang="zh-CN" sz="1400" dirty="0" smtClean="0">
                <a:latin typeface="Arial" panose="020B0604020202020204" pitchFamily="34" charset="0"/>
                <a:cs typeface="Arial" panose="020B0604020202020204" pitchFamily="34" charset="0"/>
              </a:rPr>
              <a:t> Pa·m</a:t>
            </a:r>
            <a:r>
              <a:rPr lang="en-US" altLang="zh-CN" sz="1400" baseline="30000" dirty="0" smtClean="0">
                <a:latin typeface="Arial" panose="020B0604020202020204" pitchFamily="34" charset="0"/>
                <a:cs typeface="Arial" panose="020B0604020202020204" pitchFamily="34" charset="0"/>
              </a:rPr>
              <a:t>3</a:t>
            </a:r>
            <a:r>
              <a:rPr lang="en-US" altLang="zh-CN" sz="1400" dirty="0" smtClean="0">
                <a:latin typeface="Arial" panose="020B0604020202020204" pitchFamily="34" charset="0"/>
                <a:cs typeface="Arial" panose="020B0604020202020204" pitchFamily="34" charset="0"/>
              </a:rPr>
              <a:t>/s.</a:t>
            </a:r>
          </a:p>
        </p:txBody>
      </p:sp>
      <p:pic>
        <p:nvPicPr>
          <p:cNvPr id="6" name="图片 5">
            <a:extLst>
              <a:ext uri="{FF2B5EF4-FFF2-40B4-BE49-F238E27FC236}">
                <a16:creationId xmlns="" xmlns:a16="http://schemas.microsoft.com/office/drawing/2014/main" id="{A1EED49B-E454-4BD1-806F-39404AE9F441}"/>
              </a:ext>
            </a:extLst>
          </p:cNvPr>
          <p:cNvPicPr>
            <a:picLocks noChangeAspect="1"/>
          </p:cNvPicPr>
          <p:nvPr/>
        </p:nvPicPr>
        <p:blipFill>
          <a:blip r:embed="rId3"/>
          <a:stretch>
            <a:fillRect/>
          </a:stretch>
        </p:blipFill>
        <p:spPr>
          <a:xfrm>
            <a:off x="4248010" y="1264091"/>
            <a:ext cx="4506884" cy="2244801"/>
          </a:xfrm>
          <a:prstGeom prst="rect">
            <a:avLst/>
          </a:prstGeom>
        </p:spPr>
      </p:pic>
      <p:sp>
        <p:nvSpPr>
          <p:cNvPr id="7" name="矩形 6"/>
          <p:cNvSpPr/>
          <p:nvPr/>
        </p:nvSpPr>
        <p:spPr>
          <a:xfrm>
            <a:off x="8959174" y="1273819"/>
            <a:ext cx="2996119" cy="2246769"/>
          </a:xfrm>
          <a:prstGeom prst="rect">
            <a:avLst/>
          </a:prstGeom>
        </p:spPr>
        <p:txBody>
          <a:bodyPr wrap="square">
            <a:spAutoFit/>
          </a:bodyPr>
          <a:lstStyle/>
          <a:p>
            <a:r>
              <a:rPr lang="en-US" altLang="zh-CN" sz="1400" b="0" dirty="0" smtClean="0">
                <a:latin typeface="Arial" panose="020B0604020202020204" pitchFamily="34" charset="0"/>
                <a:cs typeface="Arial" panose="020B0604020202020204" pitchFamily="34" charset="0"/>
              </a:rPr>
              <a:t>The basically determined structure design of the support for cryostat at MDI, the detailed FEA of structure and stability, including the rough assessment of Lorenz force, quench cases and temperature change. The necessary technique study if possible (</a:t>
            </a:r>
            <a:r>
              <a:rPr lang="en-US" altLang="zh-CN" sz="1400" b="0" dirty="0" err="1" smtClean="0">
                <a:latin typeface="Arial" panose="020B0604020202020204" pitchFamily="34" charset="0"/>
                <a:cs typeface="Arial" panose="020B0604020202020204" pitchFamily="34" charset="0"/>
              </a:rPr>
              <a:t>eg</a:t>
            </a:r>
            <a:r>
              <a:rPr lang="en-US" altLang="zh-CN" sz="1400" b="0" dirty="0" smtClean="0">
                <a:latin typeface="Arial" panose="020B0604020202020204" pitchFamily="34" charset="0"/>
                <a:cs typeface="Arial" panose="020B0604020202020204" pitchFamily="34" charset="0"/>
              </a:rPr>
              <a:t>. Vibration, movement and alignment related techniques). </a:t>
            </a:r>
            <a:endParaRPr lang="en-US" altLang="zh-CN" sz="1400" b="0" dirty="0">
              <a:latin typeface="Arial" panose="020B0604020202020204" pitchFamily="34" charset="0"/>
              <a:cs typeface="Arial" panose="020B0604020202020204" pitchFamily="34" charset="0"/>
            </a:endParaRPr>
          </a:p>
        </p:txBody>
      </p:sp>
      <p:pic>
        <p:nvPicPr>
          <p:cNvPr id="8" name="图片 7"/>
          <p:cNvPicPr>
            <a:picLocks noChangeAspect="1"/>
          </p:cNvPicPr>
          <p:nvPr/>
        </p:nvPicPr>
        <p:blipFill>
          <a:blip r:embed="rId4"/>
          <a:stretch>
            <a:fillRect/>
          </a:stretch>
        </p:blipFill>
        <p:spPr>
          <a:xfrm>
            <a:off x="231816" y="4480740"/>
            <a:ext cx="3827153" cy="1722063"/>
          </a:xfrm>
          <a:prstGeom prst="rect">
            <a:avLst/>
          </a:prstGeom>
        </p:spPr>
      </p:pic>
      <p:sp>
        <p:nvSpPr>
          <p:cNvPr id="9" name="矩形 8"/>
          <p:cNvSpPr/>
          <p:nvPr/>
        </p:nvSpPr>
        <p:spPr>
          <a:xfrm>
            <a:off x="288853" y="6211669"/>
            <a:ext cx="3884313" cy="523220"/>
          </a:xfrm>
          <a:prstGeom prst="rect">
            <a:avLst/>
          </a:prstGeom>
        </p:spPr>
        <p:txBody>
          <a:bodyPr wrap="square">
            <a:spAutoFit/>
          </a:bodyPr>
          <a:lstStyle/>
          <a:p>
            <a:pPr algn="just">
              <a:spcAft>
                <a:spcPts val="0"/>
              </a:spcAft>
            </a:pPr>
            <a:r>
              <a:rPr lang="en-US" altLang="zh-CN" sz="1400" kern="100" dirty="0">
                <a:latin typeface="Arial" panose="020B0604020202020204" pitchFamily="34" charset="0"/>
                <a:cs typeface="Arial" panose="020B0604020202020204" pitchFamily="34" charset="0"/>
              </a:rPr>
              <a:t>Overall integration and installation for all components in the MDI. </a:t>
            </a:r>
            <a:endParaRPr lang="zh-CN" altLang="zh-CN" sz="1400" kern="100" dirty="0">
              <a:latin typeface="Arial" panose="020B0604020202020204" pitchFamily="34" charset="0"/>
              <a:cs typeface="Arial" panose="020B0604020202020204" pitchFamily="34" charset="0"/>
            </a:endParaRPr>
          </a:p>
        </p:txBody>
      </p:sp>
      <p:grpSp>
        <p:nvGrpSpPr>
          <p:cNvPr id="10" name="组合 9">
            <a:extLst>
              <a:ext uri="{FF2B5EF4-FFF2-40B4-BE49-F238E27FC236}">
                <a16:creationId xmlns="" xmlns:a16="http://schemas.microsoft.com/office/drawing/2014/main" id="{F09881E7-AA07-30B1-00D5-315BD0F08BCA}"/>
              </a:ext>
            </a:extLst>
          </p:cNvPr>
          <p:cNvGrpSpPr/>
          <p:nvPr/>
        </p:nvGrpSpPr>
        <p:grpSpPr>
          <a:xfrm>
            <a:off x="5654242" y="4833647"/>
            <a:ext cx="4657078" cy="572130"/>
            <a:chOff x="2926898" y="1071822"/>
            <a:chExt cx="5722548" cy="803841"/>
          </a:xfrm>
        </p:grpSpPr>
        <p:grpSp>
          <p:nvGrpSpPr>
            <p:cNvPr id="11" name="组合 10">
              <a:extLst>
                <a:ext uri="{FF2B5EF4-FFF2-40B4-BE49-F238E27FC236}">
                  <a16:creationId xmlns="" xmlns:a16="http://schemas.microsoft.com/office/drawing/2014/main" id="{179DC15D-995D-5003-48A6-A8DBDEE2E3E7}"/>
                </a:ext>
              </a:extLst>
            </p:cNvPr>
            <p:cNvGrpSpPr/>
            <p:nvPr/>
          </p:nvGrpSpPr>
          <p:grpSpPr>
            <a:xfrm>
              <a:off x="2926898" y="1071822"/>
              <a:ext cx="5722548" cy="543029"/>
              <a:chOff x="2346414" y="713592"/>
              <a:chExt cx="6068362" cy="714449"/>
            </a:xfrm>
          </p:grpSpPr>
          <p:pic>
            <p:nvPicPr>
              <p:cNvPr id="15" name="图片 14">
                <a:extLst>
                  <a:ext uri="{FF2B5EF4-FFF2-40B4-BE49-F238E27FC236}">
                    <a16:creationId xmlns="" xmlns:a16="http://schemas.microsoft.com/office/drawing/2014/main" id="{F3B8F316-2730-83AB-2B1D-E3927528F2F9}"/>
                  </a:ext>
                </a:extLst>
              </p:cNvPr>
              <p:cNvPicPr>
                <a:picLocks noChangeAspect="1"/>
              </p:cNvPicPr>
              <p:nvPr/>
            </p:nvPicPr>
            <p:blipFill rotWithShape="1">
              <a:blip r:embed="rId5"/>
              <a:srcRect t="82717"/>
              <a:stretch/>
            </p:blipFill>
            <p:spPr>
              <a:xfrm>
                <a:off x="2346414" y="713592"/>
                <a:ext cx="6068362" cy="714449"/>
              </a:xfrm>
              <a:prstGeom prst="rect">
                <a:avLst/>
              </a:prstGeom>
            </p:spPr>
          </p:pic>
          <p:sp>
            <p:nvSpPr>
              <p:cNvPr id="16" name="文本框 15">
                <a:extLst>
                  <a:ext uri="{FF2B5EF4-FFF2-40B4-BE49-F238E27FC236}">
                    <a16:creationId xmlns="" xmlns:a16="http://schemas.microsoft.com/office/drawing/2014/main" id="{CDB8FC93-EDC5-D05F-360A-90D3E2BB51A7}"/>
                  </a:ext>
                </a:extLst>
              </p:cNvPr>
              <p:cNvSpPr txBox="1"/>
              <p:nvPr/>
            </p:nvSpPr>
            <p:spPr>
              <a:xfrm>
                <a:off x="2667563" y="986976"/>
                <a:ext cx="424249" cy="276999"/>
              </a:xfrm>
              <a:prstGeom prst="rect">
                <a:avLst/>
              </a:prstGeom>
              <a:noFill/>
            </p:spPr>
            <p:txBody>
              <a:bodyPr wrap="square" rtlCol="0">
                <a:spAutoFit/>
              </a:bodyPr>
              <a:lstStyle/>
              <a:p>
                <a:r>
                  <a:rPr lang="en-US" altLang="zh-CN" sz="1200" b="1" dirty="0">
                    <a:solidFill>
                      <a:srgbClr val="FF0000"/>
                    </a:solidFill>
                    <a:latin typeface="Times" panose="02020603050405020304" pitchFamily="18" charset="0"/>
                    <a:cs typeface="Times" panose="02020603050405020304" pitchFamily="18" charset="0"/>
                  </a:rPr>
                  <a:t>IP</a:t>
                </a:r>
                <a:endParaRPr lang="zh-CN" altLang="en-US" sz="1200" b="1" dirty="0">
                  <a:solidFill>
                    <a:srgbClr val="FF0000"/>
                  </a:solidFill>
                  <a:latin typeface="Times" panose="02020603050405020304" pitchFamily="18" charset="0"/>
                  <a:cs typeface="Times" panose="02020603050405020304" pitchFamily="18" charset="0"/>
                </a:endParaRPr>
              </a:p>
            </p:txBody>
          </p:sp>
        </p:grpSp>
        <p:sp>
          <p:nvSpPr>
            <p:cNvPr id="12" name="文本框 11">
              <a:extLst>
                <a:ext uri="{FF2B5EF4-FFF2-40B4-BE49-F238E27FC236}">
                  <a16:creationId xmlns="" xmlns:a16="http://schemas.microsoft.com/office/drawing/2014/main" id="{D344A628-803B-9951-4C37-286B0BC2BECC}"/>
                </a:ext>
              </a:extLst>
            </p:cNvPr>
            <p:cNvSpPr txBox="1"/>
            <p:nvPr/>
          </p:nvSpPr>
          <p:spPr>
            <a:xfrm>
              <a:off x="3831417" y="1567886"/>
              <a:ext cx="27924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1</a:t>
              </a:r>
              <a:endParaRPr kumimoji="1" lang="zh-CN" altLang="en-US" sz="1400" b="1" dirty="0"/>
            </a:p>
          </p:txBody>
        </p:sp>
        <p:sp>
          <p:nvSpPr>
            <p:cNvPr id="13" name="文本框 12">
              <a:extLst>
                <a:ext uri="{FF2B5EF4-FFF2-40B4-BE49-F238E27FC236}">
                  <a16:creationId xmlns="" xmlns:a16="http://schemas.microsoft.com/office/drawing/2014/main" id="{8CD0DBB8-8270-20DB-E634-071ABDFAD889}"/>
                </a:ext>
              </a:extLst>
            </p:cNvPr>
            <p:cNvSpPr txBox="1"/>
            <p:nvPr/>
          </p:nvSpPr>
          <p:spPr>
            <a:xfrm>
              <a:off x="7770414" y="1566685"/>
              <a:ext cx="279244" cy="308977"/>
            </a:xfrm>
            <a:prstGeom prst="rect">
              <a:avLst/>
            </a:prstGeom>
            <a:noFill/>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2</a:t>
              </a:r>
              <a:endParaRPr kumimoji="1" lang="zh-CN" altLang="en-US" sz="1400" b="1" dirty="0"/>
            </a:p>
          </p:txBody>
        </p:sp>
        <p:sp>
          <p:nvSpPr>
            <p:cNvPr id="14" name="文本框 13">
              <a:extLst>
                <a:ext uri="{FF2B5EF4-FFF2-40B4-BE49-F238E27FC236}">
                  <a16:creationId xmlns="" xmlns:a16="http://schemas.microsoft.com/office/drawing/2014/main" id="{F577BAC9-EA80-1BDE-B51C-885F759EB5C8}"/>
                </a:ext>
              </a:extLst>
            </p:cNvPr>
            <p:cNvSpPr txBox="1"/>
            <p:nvPr/>
          </p:nvSpPr>
          <p:spPr>
            <a:xfrm>
              <a:off x="8140119" y="1567885"/>
              <a:ext cx="279244"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en-US" altLang="zh-CN" sz="1400" b="1" dirty="0"/>
                <a:t>3</a:t>
              </a:r>
              <a:endParaRPr kumimoji="1" lang="zh-CN" altLang="en-US" sz="1400" b="1" dirty="0"/>
            </a:p>
          </p:txBody>
        </p:sp>
      </p:grpSp>
      <p:sp>
        <p:nvSpPr>
          <p:cNvPr id="17" name="矩形 16"/>
          <p:cNvSpPr/>
          <p:nvPr/>
        </p:nvSpPr>
        <p:spPr>
          <a:xfrm>
            <a:off x="4646193" y="4020176"/>
            <a:ext cx="7545807" cy="523220"/>
          </a:xfrm>
          <a:prstGeom prst="rect">
            <a:avLst/>
          </a:prstGeom>
        </p:spPr>
        <p:txBody>
          <a:bodyPr wrap="square">
            <a:spAutoFit/>
          </a:bodyPr>
          <a:lstStyle/>
          <a:p>
            <a:pPr marL="180975" indent="0" algn="just"/>
            <a:r>
              <a:rPr kumimoji="1" lang="en-US" altLang="zh-CN" sz="1400" dirty="0">
                <a:solidFill>
                  <a:srgbClr val="002060"/>
                </a:solidFill>
                <a:latin typeface="Arial" panose="020B0604020202020204" pitchFamily="34" charset="0"/>
                <a:cs typeface="Arial" panose="020B0604020202020204" pitchFamily="34" charset="0"/>
              </a:rPr>
              <a:t>Fast Luminosity Tuning System, including fast BPMs and fast luminosity monitor, would be necessary for CEPC. </a:t>
            </a:r>
          </a:p>
        </p:txBody>
      </p:sp>
      <p:sp>
        <p:nvSpPr>
          <p:cNvPr id="18" name="矩形 17"/>
          <p:cNvSpPr/>
          <p:nvPr/>
        </p:nvSpPr>
        <p:spPr>
          <a:xfrm>
            <a:off x="4837167" y="5602844"/>
            <a:ext cx="7136859" cy="954107"/>
          </a:xfrm>
          <a:prstGeom prst="rect">
            <a:avLst/>
          </a:prstGeom>
        </p:spPr>
        <p:txBody>
          <a:bodyPr wrap="square">
            <a:spAutoFit/>
          </a:bodyPr>
          <a:lstStyle/>
          <a:p>
            <a:pPr marL="285750" indent="-285750" algn="just">
              <a:buFont typeface="Wingdings" panose="05000000000000000000" pitchFamily="2" charset="2"/>
              <a:buChar char="Ø"/>
            </a:pPr>
            <a:r>
              <a:rPr kumimoji="1" lang="en-US" altLang="zh-CN" sz="1400" dirty="0" smtClean="0">
                <a:latin typeface="Arial" panose="020B0604020202020204" pitchFamily="34" charset="0"/>
                <a:cs typeface="Arial" panose="020B0604020202020204" pitchFamily="34" charset="0"/>
              </a:rPr>
              <a:t>More detailed simulations to study, including determine the detailed location and quantity of BPMs and the reaction between the primary </a:t>
            </a:r>
            <a:r>
              <a:rPr kumimoji="1" lang="en-US" altLang="zh-CN" sz="1400" dirty="0" err="1" smtClean="0">
                <a:latin typeface="Arial" panose="020B0604020202020204" pitchFamily="34" charset="0"/>
                <a:cs typeface="Arial" panose="020B0604020202020204" pitchFamily="34" charset="0"/>
              </a:rPr>
              <a:t>Bhabha</a:t>
            </a:r>
            <a:r>
              <a:rPr kumimoji="1" lang="en-US" altLang="zh-CN" sz="1400" dirty="0" smtClean="0">
                <a:latin typeface="Arial" panose="020B0604020202020204" pitchFamily="34" charset="0"/>
                <a:cs typeface="Arial" panose="020B0604020202020204" pitchFamily="34" charset="0"/>
              </a:rPr>
              <a:t> scattering electrons and beam pipe, as well as the design of detectors and feedback .</a:t>
            </a:r>
          </a:p>
          <a:p>
            <a:pPr marL="285750" indent="-285750" algn="just">
              <a:buFont typeface="Wingdings" panose="05000000000000000000" pitchFamily="2" charset="2"/>
              <a:buChar char="Ø"/>
            </a:pPr>
            <a:r>
              <a:rPr kumimoji="1" lang="en-US" altLang="zh-CN" sz="1400" dirty="0" smtClean="0">
                <a:latin typeface="Arial" panose="020B0604020202020204" pitchFamily="34" charset="0"/>
                <a:cs typeface="Arial" panose="020B0604020202020204" pitchFamily="34" charset="0"/>
              </a:rPr>
              <a:t>The detailed design of the detectors.</a:t>
            </a:r>
            <a:endParaRPr kumimoji="1" lang="zh-CN" altLang="en-US" sz="1400" dirty="0">
              <a:latin typeface="Arial" panose="020B0604020202020204" pitchFamily="34" charset="0"/>
              <a:cs typeface="Arial" panose="020B0604020202020204" pitchFamily="34" charset="0"/>
            </a:endParaRPr>
          </a:p>
        </p:txBody>
      </p:sp>
      <p:sp>
        <p:nvSpPr>
          <p:cNvPr id="19" name="文本框 18"/>
          <p:cNvSpPr txBox="1"/>
          <p:nvPr/>
        </p:nvSpPr>
        <p:spPr>
          <a:xfrm>
            <a:off x="10564586" y="481693"/>
            <a:ext cx="1419891" cy="369332"/>
          </a:xfrm>
          <a:prstGeom prst="rect">
            <a:avLst/>
          </a:prstGeom>
          <a:noFill/>
        </p:spPr>
        <p:txBody>
          <a:bodyPr wrap="square" rtlCol="0">
            <a:spAutoFit/>
          </a:bodyPr>
          <a:lstStyle/>
          <a:p>
            <a:r>
              <a:rPr lang="en-US" altLang="zh-CN" dirty="0" smtClean="0"/>
              <a:t>Sha Bai</a:t>
            </a:r>
            <a:endParaRPr lang="zh-CN" altLang="en-US" dirty="0"/>
          </a:p>
        </p:txBody>
      </p:sp>
    </p:spTree>
    <p:extLst>
      <p:ext uri="{BB962C8B-B14F-4D97-AF65-F5344CB8AC3E}">
        <p14:creationId xmlns:p14="http://schemas.microsoft.com/office/powerpoint/2010/main" val="206566883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Verdana"/>
                <a:ea typeface="微软雅黑" panose="020B0503020204020204" pitchFamily="34" charset="-122"/>
              </a:rPr>
              <a:t>CEPC SRF Development in EDR</a:t>
            </a:r>
            <a:endParaRPr lang="zh-CN" altLang="en-US" sz="3200" b="0" dirty="0">
              <a:solidFill>
                <a:srgbClr val="0070C0"/>
              </a:solidFill>
              <a:latin typeface="Verdana"/>
              <a:ea typeface="微软雅黑" panose="020B0503020204020204" pitchFamily="34" charset="-122"/>
            </a:endParaRPr>
          </a:p>
        </p:txBody>
      </p:sp>
      <p:sp>
        <p:nvSpPr>
          <p:cNvPr id="8" name="内容占位符 4">
            <a:extLst>
              <a:ext uri="{FF2B5EF4-FFF2-40B4-BE49-F238E27FC236}">
                <a16:creationId xmlns="" xmlns:a16="http://schemas.microsoft.com/office/drawing/2014/main" id="{B90A76E7-260B-4D11-8D78-580C0EDB085F}"/>
              </a:ext>
            </a:extLst>
          </p:cNvPr>
          <p:cNvSpPr txBox="1">
            <a:spLocks/>
          </p:cNvSpPr>
          <p:nvPr/>
        </p:nvSpPr>
        <p:spPr>
          <a:xfrm>
            <a:off x="287381" y="1182357"/>
            <a:ext cx="11617238" cy="3076253"/>
          </a:xfrm>
          <a:prstGeom prst="rect">
            <a:avLst/>
          </a:prstGeom>
        </p:spPr>
        <p:txBody>
          <a:bodyPr vert="horz" lIns="91440" tIns="45720" rIns="91440" bIns="45720" rtlCol="0">
            <a:no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20000"/>
              </a:lnSpc>
              <a:spcBef>
                <a:spcPts val="0"/>
              </a:spcBef>
              <a:spcAft>
                <a:spcPts val="1000"/>
              </a:spcAft>
              <a:buClr>
                <a:srgbClr val="FFC000"/>
              </a:buClr>
              <a:buSzPct val="100000"/>
              <a:buFont typeface="+mj-lt"/>
              <a:buAutoNum type="arabicPeriod"/>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Higgs collider and booster module prototyping</a:t>
            </a: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 Build one mid-T bake high Q 650 MHz 6x2-cell full-scale module prototype to meet CEPC spec. 650 MHz test module beam test. Build two more mid-T bake high Q 1.3 GHz 8x9-cell module prototypes to get more statistics and increase gradient. </a:t>
            </a:r>
          </a:p>
          <a:p>
            <a:pPr marL="342900" marR="0" lvl="0" indent="-342900" algn="l" defTabSz="914400" rtl="0" eaLnBrk="1" fontAlgn="auto" latinLnBrk="0" hangingPunct="1">
              <a:lnSpc>
                <a:spcPct val="120000"/>
              </a:lnSpc>
              <a:spcBef>
                <a:spcPts val="0"/>
              </a:spcBef>
              <a:spcAft>
                <a:spcPts val="1000"/>
              </a:spcAft>
              <a:buClr>
                <a:srgbClr val="FFC000"/>
              </a:buClr>
              <a:buSzPct val="100000"/>
              <a:buFont typeface="+mj-lt"/>
              <a:buAutoNum type="arabicPeriod"/>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High gradient R&amp;D for ttbar</a:t>
            </a: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 Build one high gradient 1.3 GHz 8x9-cell module prototype.</a:t>
            </a:r>
          </a:p>
          <a:p>
            <a:pPr marL="342900" marR="0" lvl="0" indent="-342900" algn="l" defTabSz="914400" rtl="0" eaLnBrk="1" fontAlgn="auto" latinLnBrk="0" hangingPunct="1">
              <a:lnSpc>
                <a:spcPct val="120000"/>
              </a:lnSpc>
              <a:spcBef>
                <a:spcPts val="0"/>
              </a:spcBef>
              <a:spcAft>
                <a:spcPts val="1000"/>
              </a:spcAft>
              <a:buClr>
                <a:srgbClr val="FFC000"/>
              </a:buClr>
              <a:buSzPct val="100000"/>
              <a:buFont typeface="+mj-lt"/>
              <a:buAutoNum type="arabicPeriod"/>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Z-pole and ttbar collider and booster module design</a:t>
            </a: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rPr>
              <a:t>.</a:t>
            </a:r>
          </a:p>
          <a:p>
            <a:pPr marL="342900" marR="0" lvl="0" indent="-342900" algn="l" defTabSz="914400" rtl="0" eaLnBrk="1" fontAlgn="auto" latinLnBrk="0" hangingPunct="1">
              <a:lnSpc>
                <a:spcPct val="120000"/>
              </a:lnSpc>
              <a:spcBef>
                <a:spcPts val="0"/>
              </a:spcBef>
              <a:spcAft>
                <a:spcPts val="1000"/>
              </a:spcAft>
              <a:buClr>
                <a:srgbClr val="FFC000"/>
              </a:buClr>
              <a:buSzPct val="100000"/>
              <a:buFont typeface="+mj-lt"/>
              <a:buAutoNum type="arabicPeriod"/>
              <a:tabLst/>
              <a:defRPr/>
            </a:pPr>
            <a:endPar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微软雅黑" pitchFamily="34" charset="-122"/>
              <a:cs typeface="Arial" panose="020B0604020202020204" pitchFamily="34" charset="0"/>
            </a:endParaRPr>
          </a:p>
        </p:txBody>
      </p:sp>
      <p:pic>
        <p:nvPicPr>
          <p:cNvPr id="9" name="图片 8">
            <a:extLst>
              <a:ext uri="{FF2B5EF4-FFF2-40B4-BE49-F238E27FC236}">
                <a16:creationId xmlns="" xmlns:a16="http://schemas.microsoft.com/office/drawing/2014/main" id="{27D6DDBE-F639-4900-A760-0B1930A97CF0}"/>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81025" y="3465406"/>
            <a:ext cx="5256584" cy="1096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a:extLst>
              <a:ext uri="{FF2B5EF4-FFF2-40B4-BE49-F238E27FC236}">
                <a16:creationId xmlns="" xmlns:a16="http://schemas.microsoft.com/office/drawing/2014/main" id="{8885222E-EE58-4FC0-B19C-C70E026F3C41}"/>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029097" y="4730770"/>
            <a:ext cx="3960440" cy="1467893"/>
          </a:xfrm>
          <a:prstGeom prst="rect">
            <a:avLst/>
          </a:prstGeom>
        </p:spPr>
      </p:pic>
      <p:pic>
        <p:nvPicPr>
          <p:cNvPr id="11" name="图片 10">
            <a:extLst>
              <a:ext uri="{FF2B5EF4-FFF2-40B4-BE49-F238E27FC236}">
                <a16:creationId xmlns="" xmlns:a16="http://schemas.microsoft.com/office/drawing/2014/main" id="{016A3D3E-4684-4035-BE06-8BC09041EC1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538725" y="3465406"/>
            <a:ext cx="6464779" cy="2637670"/>
          </a:xfrm>
          <a:prstGeom prst="rect">
            <a:avLst/>
          </a:prstGeom>
        </p:spPr>
      </p:pic>
      <p:sp>
        <p:nvSpPr>
          <p:cNvPr id="12" name="文本框 11"/>
          <p:cNvSpPr txBox="1"/>
          <p:nvPr/>
        </p:nvSpPr>
        <p:spPr>
          <a:xfrm>
            <a:off x="10254343" y="494685"/>
            <a:ext cx="1534886" cy="369332"/>
          </a:xfrm>
          <a:prstGeom prst="rect">
            <a:avLst/>
          </a:prstGeom>
          <a:noFill/>
        </p:spPr>
        <p:txBody>
          <a:bodyPr wrap="square" rtlCol="0">
            <a:spAutoFit/>
          </a:bodyPr>
          <a:lstStyle/>
          <a:p>
            <a:r>
              <a:rPr lang="en-US" altLang="zh-CN" dirty="0" err="1" smtClean="0"/>
              <a:t>Jiyuan</a:t>
            </a:r>
            <a:r>
              <a:rPr lang="en-US" altLang="zh-CN" dirty="0" smtClean="0"/>
              <a:t> </a:t>
            </a:r>
            <a:r>
              <a:rPr lang="en-US" altLang="zh-CN" dirty="0" err="1" smtClean="0"/>
              <a:t>Zhai</a:t>
            </a:r>
            <a:endParaRPr lang="zh-CN" altLang="en-US" dirty="0"/>
          </a:p>
        </p:txBody>
      </p:sp>
    </p:spTree>
    <p:extLst>
      <p:ext uri="{BB962C8B-B14F-4D97-AF65-F5344CB8AC3E}">
        <p14:creationId xmlns:p14="http://schemas.microsoft.com/office/powerpoint/2010/main" val="27465867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Verdana"/>
                <a:ea typeface="微软雅黑" panose="020B0503020204020204" pitchFamily="34" charset="-122"/>
              </a:rPr>
              <a:t>IHEP Mid-T Bake High Q 1.3 GHz Module</a:t>
            </a:r>
            <a:endParaRPr lang="zh-CN" altLang="en-US" sz="3200" b="0" dirty="0">
              <a:solidFill>
                <a:srgbClr val="0070C0"/>
              </a:solidFill>
              <a:latin typeface="Verdana"/>
              <a:ea typeface="微软雅黑" panose="020B0503020204020204" pitchFamily="34" charset="-122"/>
            </a:endParaRPr>
          </a:p>
        </p:txBody>
      </p:sp>
      <p:sp>
        <p:nvSpPr>
          <p:cNvPr id="12" name="内容占位符 1">
            <a:extLst>
              <a:ext uri="{FF2B5EF4-FFF2-40B4-BE49-F238E27FC236}">
                <a16:creationId xmlns="" xmlns:a16="http://schemas.microsoft.com/office/drawing/2014/main" id="{B94505DB-41AC-43E8-BAAC-BD2DDEED8C23}"/>
              </a:ext>
            </a:extLst>
          </p:cNvPr>
          <p:cNvSpPr txBox="1">
            <a:spLocks/>
          </p:cNvSpPr>
          <p:nvPr/>
        </p:nvSpPr>
        <p:spPr>
          <a:xfrm>
            <a:off x="150822" y="1236256"/>
            <a:ext cx="11890356" cy="1027211"/>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0"/>
              </a:spcBef>
              <a:spcAft>
                <a:spcPts val="1000"/>
              </a:spcAft>
              <a:buClr>
                <a:srgbClr val="FFC000"/>
              </a:buClr>
              <a:buSzPct val="80000"/>
              <a:buFont typeface="Wingdings" pitchFamily="2" charset="2"/>
              <a:buChar char="n"/>
              <a:defRPr sz="2800" b="0" kern="1200" baseline="0">
                <a:solidFill>
                  <a:schemeClr val="tx1"/>
                </a:solidFill>
                <a:latin typeface="Arial" panose="020B0604020202020204" pitchFamily="34" charset="0"/>
                <a:ea typeface="微软雅黑" pitchFamily="34" charset="-122"/>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400" kern="1200" baseline="0">
                <a:solidFill>
                  <a:schemeClr val="tx1"/>
                </a:solidFill>
                <a:latin typeface="Arial" panose="020B0604020202020204" pitchFamily="34" charset="0"/>
                <a:ea typeface="微软雅黑" pitchFamily="34" charset="-122"/>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baseline="0">
                <a:solidFill>
                  <a:schemeClr val="tx1"/>
                </a:solidFill>
                <a:latin typeface="+mn-lt"/>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10000"/>
              </a:lnSpc>
              <a:spcBef>
                <a:spcPts val="0"/>
              </a:spcBef>
              <a:spcAft>
                <a:spcPts val="1000"/>
              </a:spcAft>
              <a:buClr>
                <a:srgbClr val="FFC000"/>
              </a:buClr>
              <a:buSzPct val="80000"/>
              <a:buFont typeface="Wingdings" pitchFamily="2" charset="2"/>
              <a:buChar char="n"/>
              <a:tabLst/>
              <a:defRPr/>
            </a:pPr>
            <a:r>
              <a:rPr kumimoji="0" lang="en-US" altLang="zh-CN" sz="1800" b="0" i="0" u="none" strike="noStrike" kern="1200" cap="none" spc="0" normalizeH="0" baseline="0" noProof="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hlinkClick r:id="rId2"/>
              </a:rPr>
              <a:t>https://arxiv.org/abs/2312.01175</a:t>
            </a:r>
            <a:r>
              <a:rPr kumimoji="0" lang="en-US" altLang="zh-CN" sz="1800" b="0" i="0" u="none" strike="noStrike" kern="1200" cap="none" spc="0" normalizeH="0" baseline="0" noProof="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World’s first 1.3 GHz cryomodule with 8 mid-T (medium-temperature furnace bake) 9-cell cavities, achieved </a:t>
            </a:r>
            <a:r>
              <a:rPr kumimoji="0" lang="en-US" altLang="zh-CN" sz="1800" b="0" i="0" u="none" strike="noStrike" kern="1200" cap="none" spc="0" normalizeH="0" baseline="0" noProof="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unprecedented high Q </a:t>
            </a:r>
            <a:r>
              <a:rPr kumimoji="0" lang="en-US" altLang="zh-CN" sz="1800" b="0" i="0" u="none" strike="noStrike" kern="1200" cap="none" spc="0" normalizeH="0" baseline="0" noProof="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and </a:t>
            </a:r>
            <a:r>
              <a:rPr kumimoji="0" lang="en-US" altLang="zh-CN" sz="1800" b="0" i="0" u="none" strike="noStrike" kern="1200" cap="none" spc="0" normalizeH="0" baseline="0" noProof="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meet CEPC booster specification</a:t>
            </a:r>
            <a:r>
              <a:rPr kumimoji="0" lang="en-US" altLang="zh-CN" sz="1800" b="0" i="0" u="none" strike="noStrike" kern="1200" cap="none" spc="0" normalizeH="0" baseline="0" noProof="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a:t>
            </a:r>
            <a:r>
              <a:rPr kumimoji="0" lang="en-US" altLang="zh-CN" sz="1800" b="0" i="0" u="none" strike="noStrike" kern="1200" cap="none" spc="0" normalizeH="0" baseline="0" noProof="0" smtClean="0">
                <a:ln>
                  <a:noFill/>
                </a:ln>
                <a:solidFill>
                  <a:srgbClr val="FF0000"/>
                </a:solidFill>
                <a:effectLst/>
                <a:uLnTx/>
                <a:uFillTx/>
                <a:latin typeface="Arial" panose="020B0604020202020204" pitchFamily="34" charset="0"/>
                <a:ea typeface="微软雅黑" pitchFamily="34" charset="-122"/>
                <a:cs typeface="Arial" panose="020B0604020202020204" pitchFamily="34" charset="0"/>
              </a:rPr>
              <a:t>Mid-T bake has distinct advantages over Nitrogen-doping</a:t>
            </a:r>
            <a:r>
              <a:rPr kumimoji="0" lang="en-US" altLang="zh-CN" sz="1800" b="0" i="0" u="none" strike="noStrike" kern="1200" cap="none" spc="0" normalizeH="0" baseline="0" noProof="0" smtClean="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rPr>
              <a:t> and will be used in CEPC, PIP-II, SHINE, S3FEL, EXFEL upgrade …</a:t>
            </a:r>
            <a:endParaRPr kumimoji="0" lang="zh-CN" altLang="en-US" sz="1800" b="0" i="0" u="none" strike="noStrike" kern="1200" cap="none" spc="0" normalizeH="0" baseline="0" noProof="0" dirty="0">
              <a:ln>
                <a:noFill/>
              </a:ln>
              <a:solidFill>
                <a:sysClr val="windowText" lastClr="000000"/>
              </a:solidFill>
              <a:effectLst/>
              <a:uLnTx/>
              <a:uFillTx/>
              <a:latin typeface="Arial" panose="020B0604020202020204" pitchFamily="34" charset="0"/>
              <a:ea typeface="微软雅黑" pitchFamily="34" charset="-122"/>
              <a:cs typeface="Arial" panose="020B0604020202020204" pitchFamily="34" charset="0"/>
            </a:endParaRPr>
          </a:p>
        </p:txBody>
      </p:sp>
      <p:sp>
        <p:nvSpPr>
          <p:cNvPr id="13" name="灯片编号占位符 4">
            <a:extLst>
              <a:ext uri="{FF2B5EF4-FFF2-40B4-BE49-F238E27FC236}">
                <a16:creationId xmlns="" xmlns:a16="http://schemas.microsoft.com/office/drawing/2014/main" id="{A7CBE3E9-4B05-4990-B42F-A8C92CF80826}"/>
              </a:ext>
            </a:extLst>
          </p:cNvPr>
          <p:cNvSpPr txBox="1">
            <a:spLocks/>
          </p:cNvSpPr>
          <p:nvPr/>
        </p:nvSpPr>
        <p:spPr>
          <a:xfrm>
            <a:off x="8733361" y="6227942"/>
            <a:ext cx="28448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5E9139-A00B-4B2A-98A6-095DC08F1345}" type="slidenum">
              <a:rPr lang="zh-CN" altLang="en-US" smtClean="0">
                <a:solidFill>
                  <a:prstClr val="black">
                    <a:tint val="75000"/>
                  </a:prstClr>
                </a:solidFill>
                <a:ea typeface="宋体" panose="02010600030101010101" pitchFamily="2" charset="-122"/>
              </a:rPr>
              <a:pPr/>
              <a:t>54</a:t>
            </a:fld>
            <a:endParaRPr lang="zh-CN" altLang="en-US">
              <a:solidFill>
                <a:prstClr val="black">
                  <a:tint val="75000"/>
                </a:prstClr>
              </a:solidFill>
              <a:ea typeface="宋体" panose="02010600030101010101" pitchFamily="2" charset="-122"/>
            </a:endParaRPr>
          </a:p>
        </p:txBody>
      </p:sp>
      <p:pic>
        <p:nvPicPr>
          <p:cNvPr id="14" name="图片 13">
            <a:extLst>
              <a:ext uri="{FF2B5EF4-FFF2-40B4-BE49-F238E27FC236}">
                <a16:creationId xmlns="" xmlns:a16="http://schemas.microsoft.com/office/drawing/2014/main" id="{CF734DBF-3505-434D-ACD2-B0605518AC0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10587" y="2420222"/>
            <a:ext cx="2520279" cy="1890210"/>
          </a:xfrm>
          <a:prstGeom prst="rect">
            <a:avLst/>
          </a:prstGeom>
        </p:spPr>
      </p:pic>
      <p:pic>
        <p:nvPicPr>
          <p:cNvPr id="15" name="内容占位符 5">
            <a:extLst>
              <a:ext uri="{FF2B5EF4-FFF2-40B4-BE49-F238E27FC236}">
                <a16:creationId xmlns="" xmlns:a16="http://schemas.microsoft.com/office/drawing/2014/main" id="{57F0ABFA-92C6-446D-BCD6-EAA20D976DE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540033" y="2420222"/>
            <a:ext cx="3357957" cy="1888482"/>
          </a:xfrm>
          <a:prstGeom prst="rect">
            <a:avLst/>
          </a:prstGeom>
        </p:spPr>
      </p:pic>
      <p:pic>
        <p:nvPicPr>
          <p:cNvPr id="16" name="图片 15">
            <a:extLst>
              <a:ext uri="{FF2B5EF4-FFF2-40B4-BE49-F238E27FC236}">
                <a16:creationId xmlns="" xmlns:a16="http://schemas.microsoft.com/office/drawing/2014/main" id="{A66C06FB-1B09-4329-98FC-2D0892F1D8B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79376" y="2445230"/>
            <a:ext cx="5115212" cy="1864387"/>
          </a:xfrm>
          <a:prstGeom prst="rect">
            <a:avLst/>
          </a:prstGeom>
          <a:ln>
            <a:solidFill>
              <a:sysClr val="windowText" lastClr="000000"/>
            </a:solidFill>
          </a:ln>
        </p:spPr>
      </p:pic>
      <p:pic>
        <p:nvPicPr>
          <p:cNvPr id="17" name="图片 16">
            <a:extLst>
              <a:ext uri="{FF2B5EF4-FFF2-40B4-BE49-F238E27FC236}">
                <a16:creationId xmlns="" xmlns:a16="http://schemas.microsoft.com/office/drawing/2014/main" id="{6819DBD0-4CEE-4EAD-A479-992D83D1C981}"/>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10000"/>
                    </a14:imgEffect>
                  </a14:imgLayer>
                </a14:imgProps>
              </a:ext>
              <a:ext uri="{28A0092B-C50C-407E-A947-70E740481C1C}">
                <a14:useLocalDpi xmlns:a14="http://schemas.microsoft.com/office/drawing/2010/main"/>
              </a:ext>
            </a:extLst>
          </a:blip>
          <a:srcRect/>
          <a:stretch/>
        </p:blipFill>
        <p:spPr>
          <a:xfrm>
            <a:off x="479376" y="4466124"/>
            <a:ext cx="3999452" cy="2002791"/>
          </a:xfrm>
          <a:prstGeom prst="rect">
            <a:avLst/>
          </a:prstGeom>
        </p:spPr>
      </p:pic>
      <p:pic>
        <p:nvPicPr>
          <p:cNvPr id="18" name="内容占位符 5">
            <a:extLst>
              <a:ext uri="{FF2B5EF4-FFF2-40B4-BE49-F238E27FC236}">
                <a16:creationId xmlns="" xmlns:a16="http://schemas.microsoft.com/office/drawing/2014/main" id="{A8061F7B-8C83-43CE-BBBF-85418D650330}"/>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4727737" y="4466122"/>
            <a:ext cx="3560518" cy="2002791"/>
          </a:xfrm>
          <a:prstGeom prst="rect">
            <a:avLst/>
          </a:prstGeom>
        </p:spPr>
      </p:pic>
      <p:pic>
        <p:nvPicPr>
          <p:cNvPr id="19" name="内容占位符 5">
            <a:extLst>
              <a:ext uri="{FF2B5EF4-FFF2-40B4-BE49-F238E27FC236}">
                <a16:creationId xmlns="" xmlns:a16="http://schemas.microsoft.com/office/drawing/2014/main" id="{DA29CB25-02BB-45C8-83F5-2B40C22A562C}"/>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8532621" y="4466123"/>
            <a:ext cx="3365369" cy="2002791"/>
          </a:xfrm>
          <a:prstGeom prst="rect">
            <a:avLst/>
          </a:prstGeom>
        </p:spPr>
      </p:pic>
    </p:spTree>
    <p:extLst>
      <p:ext uri="{BB962C8B-B14F-4D97-AF65-F5344CB8AC3E}">
        <p14:creationId xmlns:p14="http://schemas.microsoft.com/office/powerpoint/2010/main" val="15607635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400" b="0" dirty="0">
                <a:solidFill>
                  <a:srgbClr val="0070C0"/>
                </a:solidFill>
                <a:latin typeface="Verdana"/>
                <a:ea typeface="微软雅黑" panose="020B0503020204020204" pitchFamily="34" charset="-122"/>
              </a:rPr>
              <a:t>CEPC RF Power Source and Distribution System Development in EDR</a:t>
            </a:r>
            <a:endParaRPr lang="zh-CN" altLang="en-US" sz="2400" b="0" dirty="0">
              <a:solidFill>
                <a:srgbClr val="0070C0"/>
              </a:solidFill>
              <a:latin typeface="Verdana"/>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5119007" y="2313067"/>
            <a:ext cx="6241809" cy="2746001"/>
          </a:xfrm>
          <a:prstGeom prst="rect">
            <a:avLst/>
          </a:prstGeom>
        </p:spPr>
      </p:pic>
      <p:pic>
        <p:nvPicPr>
          <p:cNvPr id="5" name="图片 4"/>
          <p:cNvPicPr>
            <a:picLocks noChangeAspect="1"/>
          </p:cNvPicPr>
          <p:nvPr/>
        </p:nvPicPr>
        <p:blipFill rotWithShape="1">
          <a:blip r:embed="rId3"/>
          <a:srcRect r="50123"/>
          <a:stretch/>
        </p:blipFill>
        <p:spPr>
          <a:xfrm>
            <a:off x="538262" y="1069780"/>
            <a:ext cx="3952096" cy="3701529"/>
          </a:xfrm>
          <a:prstGeom prst="rect">
            <a:avLst/>
          </a:prstGeom>
        </p:spPr>
      </p:pic>
      <p:pic>
        <p:nvPicPr>
          <p:cNvPr id="6" name="图片 5"/>
          <p:cNvPicPr>
            <a:picLocks noChangeAspect="1"/>
          </p:cNvPicPr>
          <p:nvPr/>
        </p:nvPicPr>
        <p:blipFill>
          <a:blip r:embed="rId4"/>
          <a:stretch>
            <a:fillRect/>
          </a:stretch>
        </p:blipFill>
        <p:spPr>
          <a:xfrm>
            <a:off x="1141417" y="5059068"/>
            <a:ext cx="3791536" cy="1617608"/>
          </a:xfrm>
          <a:prstGeom prst="rect">
            <a:avLst/>
          </a:prstGeom>
        </p:spPr>
      </p:pic>
      <p:pic>
        <p:nvPicPr>
          <p:cNvPr id="7" name="图片 6">
            <a:extLst>
              <a:ext uri="{FF2B5EF4-FFF2-40B4-BE49-F238E27FC236}">
                <a16:creationId xmlns="" xmlns:a16="http://schemas.microsoft.com/office/drawing/2014/main" id="{5A2539B0-D6F1-45C1-B091-637738C34D8C}"/>
              </a:ext>
            </a:extLst>
          </p:cNvPr>
          <p:cNvPicPr>
            <a:picLocks noChangeAspect="1"/>
          </p:cNvPicPr>
          <p:nvPr/>
        </p:nvPicPr>
        <p:blipFill>
          <a:blip r:embed="rId5"/>
          <a:stretch>
            <a:fillRect/>
          </a:stretch>
        </p:blipFill>
        <p:spPr>
          <a:xfrm>
            <a:off x="5453743" y="5679432"/>
            <a:ext cx="5136671" cy="747880"/>
          </a:xfrm>
          <a:prstGeom prst="rect">
            <a:avLst/>
          </a:prstGeom>
        </p:spPr>
      </p:pic>
      <p:sp>
        <p:nvSpPr>
          <p:cNvPr id="8" name="文本框 7"/>
          <p:cNvSpPr txBox="1"/>
          <p:nvPr/>
        </p:nvSpPr>
        <p:spPr>
          <a:xfrm>
            <a:off x="10352315" y="571040"/>
            <a:ext cx="1896836" cy="338554"/>
          </a:xfrm>
          <a:prstGeom prst="rect">
            <a:avLst/>
          </a:prstGeom>
          <a:noFill/>
        </p:spPr>
        <p:txBody>
          <a:bodyPr wrap="square" rtlCol="0">
            <a:spAutoFit/>
          </a:bodyPr>
          <a:lstStyle/>
          <a:p>
            <a:r>
              <a:rPr lang="en-US" altLang="zh-CN" sz="1600" dirty="0" err="1" smtClean="0"/>
              <a:t>Zusheng</a:t>
            </a:r>
            <a:r>
              <a:rPr lang="en-US" altLang="zh-CN" sz="1600" dirty="0" smtClean="0"/>
              <a:t> Zhou</a:t>
            </a:r>
            <a:endParaRPr lang="zh-CN" altLang="en-US" sz="1600" dirty="0"/>
          </a:p>
        </p:txBody>
      </p:sp>
      <p:pic>
        <p:nvPicPr>
          <p:cNvPr id="9" name="图片 8"/>
          <p:cNvPicPr>
            <a:picLocks noChangeAspect="1"/>
          </p:cNvPicPr>
          <p:nvPr/>
        </p:nvPicPr>
        <p:blipFill>
          <a:blip r:embed="rId6"/>
          <a:stretch>
            <a:fillRect/>
          </a:stretch>
        </p:blipFill>
        <p:spPr>
          <a:xfrm>
            <a:off x="5388428" y="1069780"/>
            <a:ext cx="4354850" cy="1422815"/>
          </a:xfrm>
          <a:prstGeom prst="rect">
            <a:avLst/>
          </a:prstGeom>
        </p:spPr>
      </p:pic>
      <p:pic>
        <p:nvPicPr>
          <p:cNvPr id="10" name="图片 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63714" y="1056221"/>
            <a:ext cx="1603424" cy="1201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p:nvSpPr>
        <p:spPr>
          <a:xfrm>
            <a:off x="1240058" y="4724466"/>
            <a:ext cx="3405099"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altLang="zh-CN" sz="1400" dirty="0"/>
              <a:t>Collider power sources distributions</a:t>
            </a:r>
            <a:endParaRPr lang="zh-CN" altLang="en-US" sz="1400" dirty="0"/>
          </a:p>
        </p:txBody>
      </p:sp>
      <p:sp>
        <p:nvSpPr>
          <p:cNvPr id="13" name="矩形 12"/>
          <p:cNvSpPr/>
          <p:nvPr/>
        </p:nvSpPr>
        <p:spPr>
          <a:xfrm>
            <a:off x="6139541" y="5246401"/>
            <a:ext cx="3414717"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altLang="zh-CN" sz="1400" dirty="0"/>
              <a:t>Booster power sources distributions</a:t>
            </a:r>
            <a:endParaRPr lang="zh-CN" altLang="en-US" sz="1400" dirty="0"/>
          </a:p>
        </p:txBody>
      </p:sp>
      <p:sp>
        <p:nvSpPr>
          <p:cNvPr id="14" name="圆角矩形 13"/>
          <p:cNvSpPr/>
          <p:nvPr/>
        </p:nvSpPr>
        <p:spPr>
          <a:xfrm>
            <a:off x="566966" y="1098775"/>
            <a:ext cx="2745014" cy="470616"/>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
        <p:nvSpPr>
          <p:cNvPr id="16" name="圆角矩形 15"/>
          <p:cNvSpPr/>
          <p:nvPr/>
        </p:nvSpPr>
        <p:spPr>
          <a:xfrm>
            <a:off x="566966" y="3265901"/>
            <a:ext cx="4109446" cy="470616"/>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pPr>
            <a:endParaRPr kumimoji="0" lang="zh-CN" altLang="en-US" sz="2000" b="1" i="0" u="none" strike="noStrike" kern="1200" cap="none" spc="0" normalizeH="0" baseline="0" noProof="0" dirty="0" smtClean="0">
              <a:ln>
                <a:noFill/>
              </a:ln>
              <a:solidFill>
                <a:srgbClr val="C00000"/>
              </a:solidFill>
              <a:effectLst/>
              <a:uLnTx/>
              <a:uFillTx/>
              <a:latin typeface="+mn-ea"/>
              <a:ea typeface="+mn-ea"/>
              <a:cs typeface="+mn-cs"/>
            </a:endParaRPr>
          </a:p>
        </p:txBody>
      </p:sp>
    </p:spTree>
    <p:extLst>
      <p:ext uri="{BB962C8B-B14F-4D97-AF65-F5344CB8AC3E}">
        <p14:creationId xmlns:p14="http://schemas.microsoft.com/office/powerpoint/2010/main" val="8565527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3200" b="0" dirty="0">
                <a:solidFill>
                  <a:srgbClr val="0070C0"/>
                </a:solidFill>
                <a:latin typeface="Verdana"/>
                <a:ea typeface="微软雅黑" panose="020B0503020204020204" pitchFamily="34" charset="-122"/>
              </a:rPr>
              <a:t>CEPC Collider magnet development in EDR</a:t>
            </a:r>
            <a:endParaRPr lang="zh-CN" altLang="en-US" sz="3200" b="0" dirty="0">
              <a:solidFill>
                <a:srgbClr val="0070C0"/>
              </a:solidFill>
              <a:latin typeface="Verdana"/>
              <a:ea typeface="微软雅黑" panose="020B0503020204020204" pitchFamily="34" charset="-122"/>
            </a:endParaRPr>
          </a:p>
        </p:txBody>
      </p:sp>
      <p:pic>
        <p:nvPicPr>
          <p:cNvPr id="14" name="图片 13">
            <a:extLst>
              <a:ext uri="{FF2B5EF4-FFF2-40B4-BE49-F238E27FC236}">
                <a16:creationId xmlns="" xmlns:a16="http://schemas.microsoft.com/office/drawing/2014/main" id="{3FBBF7D5-B4E5-4A04-9457-98F41DECC402}"/>
              </a:ext>
            </a:extLst>
          </p:cNvPr>
          <p:cNvPicPr/>
          <p:nvPr/>
        </p:nvPicPr>
        <p:blipFill>
          <a:blip r:embed="rId2"/>
          <a:stretch>
            <a:fillRect/>
          </a:stretch>
        </p:blipFill>
        <p:spPr>
          <a:xfrm>
            <a:off x="259246" y="2317485"/>
            <a:ext cx="3265982" cy="1213550"/>
          </a:xfrm>
          <a:prstGeom prst="rect">
            <a:avLst/>
          </a:prstGeom>
        </p:spPr>
      </p:pic>
      <p:sp>
        <p:nvSpPr>
          <p:cNvPr id="15" name="内容占位符 1">
            <a:extLst>
              <a:ext uri="{FF2B5EF4-FFF2-40B4-BE49-F238E27FC236}">
                <a16:creationId xmlns="" xmlns:a16="http://schemas.microsoft.com/office/drawing/2014/main" id="{17C34421-D70A-4B9B-99B9-8F01196E6C48}"/>
              </a:ext>
            </a:extLst>
          </p:cNvPr>
          <p:cNvSpPr txBox="1">
            <a:spLocks/>
          </p:cNvSpPr>
          <p:nvPr/>
        </p:nvSpPr>
        <p:spPr>
          <a:xfrm>
            <a:off x="464813" y="1304235"/>
            <a:ext cx="10972800" cy="5178684"/>
          </a:xfrm>
          <a:prstGeom prst="rect">
            <a:avLst/>
          </a:prstGeom>
        </p:spPr>
        <p:txBody>
          <a:bodyPr vert="horz" lIns="91440" tIns="45720" rIns="91440" bIns="45720" rtlCol="0">
            <a:normAutofit lnSpcReduction="10000"/>
          </a:bodyPr>
          <a:lstStyle>
            <a:lvl1pPr marL="342900" indent="-342900" algn="l" defTabSz="914400" rtl="0" eaLnBrk="1" latinLnBrk="0" hangingPunct="1">
              <a:lnSpc>
                <a:spcPct val="100000"/>
              </a:lnSpc>
              <a:spcBef>
                <a:spcPts val="600"/>
              </a:spcBef>
              <a:spcAft>
                <a:spcPts val="0"/>
              </a:spcAft>
              <a:buClr>
                <a:srgbClr val="FFC000"/>
              </a:buClr>
              <a:buSzPct val="80000"/>
              <a:buFont typeface="Wingdings" pitchFamily="2" charset="2"/>
              <a:buChar char="n"/>
              <a:defRPr sz="2400" b="0" kern="1200" baseline="0">
                <a:solidFill>
                  <a:schemeClr val="tx1"/>
                </a:solidFill>
                <a:latin typeface="+mn-lt"/>
                <a:ea typeface="微软雅黑" pitchFamily="34" charset="-122"/>
                <a:cs typeface="Times New Roman" panose="02020603050405020304" pitchFamily="18" charset="0"/>
              </a:defRPr>
            </a:lvl1pPr>
            <a:lvl2pPr marL="742950" indent="-285750" algn="l" defTabSz="914400" rtl="0" eaLnBrk="1" latinLnBrk="0" hangingPunct="1">
              <a:spcBef>
                <a:spcPct val="20000"/>
              </a:spcBef>
              <a:buFont typeface="Arial" pitchFamily="34" charset="0"/>
              <a:buChar char="–"/>
              <a:defRPr sz="2000" kern="1200" baseline="0">
                <a:solidFill>
                  <a:schemeClr val="tx1"/>
                </a:solidFill>
                <a:latin typeface="+mn-lt"/>
                <a:ea typeface="微软雅黑" pitchFamily="34" charset="-122"/>
                <a:cs typeface="Times New Roman" panose="02020603050405020304" pitchFamily="18" charset="0"/>
              </a:defRPr>
            </a:lvl2pPr>
            <a:lvl3pPr marL="1143000" indent="-228600" algn="l" defTabSz="914400" rtl="0" eaLnBrk="1" latinLnBrk="0" hangingPunct="1">
              <a:spcBef>
                <a:spcPct val="20000"/>
              </a:spcBef>
              <a:buFont typeface="Arial" pitchFamily="34" charset="0"/>
              <a:buChar char="•"/>
              <a:defRPr sz="2000" kern="1200" baseline="0">
                <a:solidFill>
                  <a:schemeClr val="tx1"/>
                </a:solidFill>
                <a:latin typeface="+mn-lt"/>
                <a:ea typeface="+mn-ea"/>
                <a:cs typeface="Times New Roman" panose="02020603050405020304" pitchFamily="18" charset="0"/>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Times New Roman" panose="02020603050405020304" pitchFamily="18" charset="0"/>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A full-scale dual aperture dipole and a short dual aperture quadrupole prototype magnets are</a:t>
            </a:r>
            <a:r>
              <a:rPr kumimoji="0" lang="zh-CN" altLang="en-US"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 </a:t>
            </a: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built and tested in CEPC TDR. Basic field requirements are met. </a:t>
            </a: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endPar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endParaRP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endPar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endParaRP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endPar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endParaRP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endPar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endParaRP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Physical and</a:t>
            </a:r>
            <a:r>
              <a:rPr kumimoji="0" lang="zh-CN" altLang="en-US"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 </a:t>
            </a: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mechanical</a:t>
            </a:r>
            <a:r>
              <a:rPr kumimoji="0" lang="zh-CN" altLang="en-US"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 </a:t>
            </a: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design</a:t>
            </a:r>
            <a:r>
              <a:rPr kumimoji="0" lang="zh-CN" altLang="en-US"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 </a:t>
            </a: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optimizations of magnets will be done on increasing the field quality and saving the construction cost and operation power in EDR.</a:t>
            </a: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r>
              <a:rPr kumimoji="0" lang="en-US" altLang="zh-CN" sz="24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rPr>
              <a:t>For large scale manufacturing, automatic production lines and automatic field measurement processes are been studied in collaboration with factories, especially on critical steps like lamination stacking and coil winding processes where much more manpower is needed. Other aspects of customized products and standard components are also preferred.</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altLang="zh-CN" sz="2000" b="0" i="0" u="none" strike="noStrike" kern="1200" cap="none" spc="0" normalizeH="0" baseline="0" noProof="0" dirty="0" smtClean="0">
              <a:ln>
                <a:noFill/>
              </a:ln>
              <a:solidFill>
                <a:sysClr val="windowText" lastClr="000000"/>
              </a:solidFill>
              <a:effectLst/>
              <a:uLnTx/>
              <a:uFillTx/>
              <a:latin typeface="Calibri"/>
              <a:ea typeface="微软雅黑" pitchFamily="34" charset="-122"/>
              <a:cs typeface="Times New Roman" panose="02020603050405020304" pitchFamily="18" charset="0"/>
            </a:endParaRPr>
          </a:p>
          <a:p>
            <a:pPr marL="342900" marR="0" lvl="0" indent="-342900" algn="l" defTabSz="914400" rtl="0" eaLnBrk="1" fontAlgn="auto" latinLnBrk="0" hangingPunct="1">
              <a:lnSpc>
                <a:spcPct val="100000"/>
              </a:lnSpc>
              <a:spcBef>
                <a:spcPts val="600"/>
              </a:spcBef>
              <a:spcAft>
                <a:spcPts val="0"/>
              </a:spcAft>
              <a:buClr>
                <a:srgbClr val="FFC000"/>
              </a:buClr>
              <a:buSzPct val="80000"/>
              <a:buFont typeface="Wingdings" pitchFamily="2" charset="2"/>
              <a:buChar char="n"/>
              <a:tabLst/>
              <a:defRPr/>
            </a:pPr>
            <a:endParaRPr kumimoji="0" lang="zh-CN" altLang="en-US" sz="2400" b="0" i="0" u="none" strike="noStrike" kern="1200" cap="none" spc="0" normalizeH="0" baseline="0" noProof="0" dirty="0">
              <a:ln>
                <a:noFill/>
              </a:ln>
              <a:solidFill>
                <a:sysClr val="windowText" lastClr="000000"/>
              </a:solidFill>
              <a:effectLst/>
              <a:uLnTx/>
              <a:uFillTx/>
              <a:latin typeface="Calibri"/>
              <a:ea typeface="微软雅黑" pitchFamily="34" charset="-122"/>
              <a:cs typeface="Times New Roman" panose="02020603050405020304" pitchFamily="18" charset="0"/>
            </a:endParaRPr>
          </a:p>
        </p:txBody>
      </p:sp>
      <p:pic>
        <p:nvPicPr>
          <p:cNvPr id="16" name="图片 15">
            <a:extLst>
              <a:ext uri="{FF2B5EF4-FFF2-40B4-BE49-F238E27FC236}">
                <a16:creationId xmlns="" xmlns:a16="http://schemas.microsoft.com/office/drawing/2014/main" id="{AB34597B-D94E-45F3-9349-E2BF97F8FB00}"/>
              </a:ext>
            </a:extLst>
          </p:cNvPr>
          <p:cNvPicPr>
            <a:picLocks noChangeAspect="1"/>
          </p:cNvPicPr>
          <p:nvPr/>
        </p:nvPicPr>
        <p:blipFill>
          <a:blip r:embed="rId3"/>
          <a:stretch>
            <a:fillRect/>
          </a:stretch>
        </p:blipFill>
        <p:spPr>
          <a:xfrm>
            <a:off x="3431704" y="2233924"/>
            <a:ext cx="2848264" cy="1380672"/>
          </a:xfrm>
          <a:prstGeom prst="rect">
            <a:avLst/>
          </a:prstGeom>
        </p:spPr>
      </p:pic>
      <p:pic>
        <p:nvPicPr>
          <p:cNvPr id="17" name="图片 16">
            <a:extLst>
              <a:ext uri="{FF2B5EF4-FFF2-40B4-BE49-F238E27FC236}">
                <a16:creationId xmlns="" xmlns:a16="http://schemas.microsoft.com/office/drawing/2014/main" id="{98FDEB9D-6321-4A1C-9569-12669AA93C1F}"/>
              </a:ext>
            </a:extLst>
          </p:cNvPr>
          <p:cNvPicPr>
            <a:picLocks noChangeAspect="1"/>
          </p:cNvPicPr>
          <p:nvPr/>
        </p:nvPicPr>
        <p:blipFill>
          <a:blip r:embed="rId4"/>
          <a:stretch>
            <a:fillRect/>
          </a:stretch>
        </p:blipFill>
        <p:spPr>
          <a:xfrm>
            <a:off x="9246859" y="2143955"/>
            <a:ext cx="2856085" cy="1560611"/>
          </a:xfrm>
          <a:prstGeom prst="rect">
            <a:avLst/>
          </a:prstGeom>
        </p:spPr>
      </p:pic>
      <p:pic>
        <p:nvPicPr>
          <p:cNvPr id="18" name="图片 17">
            <a:extLst>
              <a:ext uri="{FF2B5EF4-FFF2-40B4-BE49-F238E27FC236}">
                <a16:creationId xmlns="" xmlns:a16="http://schemas.microsoft.com/office/drawing/2014/main" id="{B3D094E0-6BD8-4C64-839F-0BE27A8F7F7F}"/>
              </a:ext>
            </a:extLst>
          </p:cNvPr>
          <p:cNvPicPr>
            <a:picLocks noChangeAspect="1"/>
          </p:cNvPicPr>
          <p:nvPr/>
        </p:nvPicPr>
        <p:blipFill rotWithShape="1">
          <a:blip r:embed="rId5"/>
          <a:srcRect l="8207" t="24089" r="9161" b="2137"/>
          <a:stretch/>
        </p:blipFill>
        <p:spPr>
          <a:xfrm>
            <a:off x="6383810" y="2293041"/>
            <a:ext cx="2848263" cy="1262439"/>
          </a:xfrm>
          <a:prstGeom prst="rect">
            <a:avLst/>
          </a:prstGeom>
        </p:spPr>
      </p:pic>
      <p:sp>
        <p:nvSpPr>
          <p:cNvPr id="19" name="文本框 18"/>
          <p:cNvSpPr txBox="1"/>
          <p:nvPr/>
        </p:nvSpPr>
        <p:spPr>
          <a:xfrm>
            <a:off x="10548257" y="465364"/>
            <a:ext cx="1453243" cy="369332"/>
          </a:xfrm>
          <a:prstGeom prst="rect">
            <a:avLst/>
          </a:prstGeom>
          <a:noFill/>
        </p:spPr>
        <p:txBody>
          <a:bodyPr wrap="square" rtlCol="0">
            <a:spAutoFit/>
          </a:bodyPr>
          <a:lstStyle/>
          <a:p>
            <a:r>
              <a:rPr lang="en-US" altLang="zh-CN" dirty="0" smtClean="0"/>
              <a:t>Mei Yang</a:t>
            </a:r>
            <a:endParaRPr lang="zh-CN" altLang="en-US" dirty="0"/>
          </a:p>
        </p:txBody>
      </p:sp>
    </p:spTree>
    <p:extLst>
      <p:ext uri="{BB962C8B-B14F-4D97-AF65-F5344CB8AC3E}">
        <p14:creationId xmlns:p14="http://schemas.microsoft.com/office/powerpoint/2010/main" val="32817557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CEPC Advanced Instrumentation Study in EDR</a:t>
            </a:r>
            <a:endParaRPr lang="zh-CN" altLang="en-US" sz="2800" b="0" dirty="0">
              <a:solidFill>
                <a:srgbClr val="0070C0"/>
              </a:solidFill>
              <a:latin typeface="+mn-lt"/>
              <a:ea typeface="+mn-ea"/>
              <a:cs typeface="+mn-cs"/>
            </a:endParaRPr>
          </a:p>
        </p:txBody>
      </p:sp>
      <p:sp>
        <p:nvSpPr>
          <p:cNvPr id="4" name="内容占位符 2">
            <a:extLst>
              <a:ext uri="{FF2B5EF4-FFF2-40B4-BE49-F238E27FC236}">
                <a16:creationId xmlns="" xmlns:a16="http://schemas.microsoft.com/office/drawing/2014/main" id="{B6FCE626-E7C3-461B-B8AC-E14D33A5F687}"/>
              </a:ext>
            </a:extLst>
          </p:cNvPr>
          <p:cNvSpPr>
            <a:spLocks noGrp="1"/>
          </p:cNvSpPr>
          <p:nvPr>
            <p:ph idx="1"/>
          </p:nvPr>
        </p:nvSpPr>
        <p:spPr>
          <a:xfrm>
            <a:off x="706334" y="1186786"/>
            <a:ext cx="10515600" cy="2833213"/>
          </a:xfrm>
        </p:spPr>
        <p:txBody>
          <a:bodyPr>
            <a:normAutofit/>
          </a:bodyPr>
          <a:lstStyle/>
          <a:p>
            <a:pPr algn="just">
              <a:lnSpc>
                <a:spcPct val="100000"/>
              </a:lnSpc>
              <a:buFont typeface="Wingdings" panose="05000000000000000000" pitchFamily="2" charset="2"/>
              <a:buChar char="Ø"/>
            </a:pPr>
            <a:r>
              <a:rPr lang="en-US" altLang="zh-CN" sz="2000" b="0" dirty="0">
                <a:latin typeface="Arial" panose="020B0604020202020204" pitchFamily="34" charset="0"/>
                <a:cs typeface="Arial" panose="020B0604020202020204" pitchFamily="34" charset="0"/>
              </a:rPr>
              <a:t>We have thoroughly understood the measurement requirements of CEPC and conducted extensive research on key technologies, in the past five-year TDR phase.</a:t>
            </a:r>
          </a:p>
          <a:p>
            <a:pPr algn="just">
              <a:lnSpc>
                <a:spcPct val="100000"/>
              </a:lnSpc>
              <a:buFont typeface="Wingdings" panose="05000000000000000000" pitchFamily="2" charset="2"/>
              <a:buChar char="Ø"/>
            </a:pPr>
            <a:r>
              <a:rPr lang="en-US" altLang="zh-CN" sz="2000" b="0" dirty="0">
                <a:latin typeface="Arial" panose="020B0604020202020204" pitchFamily="34" charset="0"/>
                <a:cs typeface="Arial" panose="020B0604020202020204" pitchFamily="34" charset="0"/>
              </a:rPr>
              <a:t>The design of beam instrumentation can meet the requirements of CEPC.</a:t>
            </a:r>
          </a:p>
          <a:p>
            <a:pPr algn="just">
              <a:lnSpc>
                <a:spcPct val="100000"/>
              </a:lnSpc>
              <a:buFont typeface="Wingdings" panose="05000000000000000000" pitchFamily="2" charset="2"/>
              <a:buChar char="Ø"/>
            </a:pPr>
            <a:r>
              <a:rPr lang="en-US" altLang="zh-CN" sz="2000" b="0" dirty="0">
                <a:latin typeface="Arial" panose="020B0604020202020204" pitchFamily="34" charset="0"/>
                <a:cs typeface="Arial" panose="020B0604020202020204" pitchFamily="34" charset="0"/>
              </a:rPr>
              <a:t>In the EDR phase, Studies will carry out in industrialization and testing of BPM electronics</a:t>
            </a:r>
            <a:r>
              <a:rPr lang="zh-CN" altLang="en-US" sz="2000" b="0" dirty="0">
                <a:latin typeface="Arial" panose="020B0604020202020204" pitchFamily="34" charset="0"/>
                <a:cs typeface="Arial" panose="020B0604020202020204" pitchFamily="34" charset="0"/>
              </a:rPr>
              <a:t>，</a:t>
            </a:r>
            <a:r>
              <a:rPr lang="en-US" altLang="zh-CN" sz="2000" b="0" dirty="0">
                <a:latin typeface="Arial" panose="020B0604020202020204" pitchFamily="34" charset="0"/>
                <a:cs typeface="Arial" panose="020B0604020202020204" pitchFamily="34" charset="0"/>
              </a:rPr>
              <a:t>beam feedback system</a:t>
            </a:r>
            <a:r>
              <a:rPr lang="zh-CN" altLang="en-US" sz="2000" b="0" dirty="0">
                <a:latin typeface="Arial" panose="020B0604020202020204" pitchFamily="34" charset="0"/>
                <a:cs typeface="Arial" panose="020B0604020202020204" pitchFamily="34" charset="0"/>
              </a:rPr>
              <a:t>，</a:t>
            </a:r>
            <a:r>
              <a:rPr lang="en-US" altLang="zh-CN" sz="2000" b="0" dirty="0">
                <a:latin typeface="Arial" panose="020B0604020202020204" pitchFamily="34" charset="0"/>
                <a:cs typeface="Arial" panose="020B0604020202020204" pitchFamily="34" charset="0"/>
              </a:rPr>
              <a:t>luminosity tuning  system and components R&amp;D of synchrotron light based diagnostics.</a:t>
            </a:r>
          </a:p>
          <a:p>
            <a:pPr algn="just">
              <a:lnSpc>
                <a:spcPct val="100000"/>
              </a:lnSpc>
              <a:buFont typeface="Wingdings" panose="05000000000000000000" pitchFamily="2" charset="2"/>
              <a:buChar char="Ø"/>
            </a:pPr>
            <a:r>
              <a:rPr lang="en-US" altLang="zh-CN" sz="2000" b="0" dirty="0">
                <a:latin typeface="Arial" panose="020B0604020202020204" pitchFamily="34" charset="0"/>
                <a:cs typeface="Arial" panose="020B0604020202020204" pitchFamily="34" charset="0"/>
              </a:rPr>
              <a:t>We hope to make the beam measurement system mature enough to carry out engineering applications after EDR.</a:t>
            </a:r>
            <a:endParaRPr lang="zh-CN" altLang="en-US" sz="2000" b="0" dirty="0">
              <a:latin typeface="Arial" panose="020B0604020202020204" pitchFamily="34" charset="0"/>
              <a:cs typeface="Arial" panose="020B0604020202020204" pitchFamily="34" charset="0"/>
            </a:endParaRPr>
          </a:p>
        </p:txBody>
      </p:sp>
      <p:pic>
        <p:nvPicPr>
          <p:cNvPr id="5" name="图片 4">
            <a:extLst>
              <a:ext uri="{FF2B5EF4-FFF2-40B4-BE49-F238E27FC236}">
                <a16:creationId xmlns="" xmlns:a16="http://schemas.microsoft.com/office/drawing/2014/main" id="{167339E6-DB68-429C-9ADE-75C4785DBCD5}"/>
              </a:ext>
            </a:extLst>
          </p:cNvPr>
          <p:cNvPicPr/>
          <p:nvPr/>
        </p:nvPicPr>
        <p:blipFill>
          <a:blip r:embed="rId2"/>
          <a:stretch>
            <a:fillRect/>
          </a:stretch>
        </p:blipFill>
        <p:spPr>
          <a:xfrm>
            <a:off x="461818" y="4396509"/>
            <a:ext cx="4491213" cy="2498150"/>
          </a:xfrm>
          <a:prstGeom prst="rect">
            <a:avLst/>
          </a:prstGeom>
        </p:spPr>
      </p:pic>
      <p:pic>
        <p:nvPicPr>
          <p:cNvPr id="6" name="图片 5">
            <a:extLst>
              <a:ext uri="{FF2B5EF4-FFF2-40B4-BE49-F238E27FC236}">
                <a16:creationId xmlns="" xmlns:a16="http://schemas.microsoft.com/office/drawing/2014/main" id="{8E8E3443-D90F-438D-9015-ED92B1C051BD}"/>
              </a:ext>
            </a:extLst>
          </p:cNvPr>
          <p:cNvPicPr/>
          <p:nvPr/>
        </p:nvPicPr>
        <p:blipFill rotWithShape="1">
          <a:blip r:embed="rId3"/>
          <a:srcRect t="44754"/>
          <a:stretch/>
        </p:blipFill>
        <p:spPr>
          <a:xfrm>
            <a:off x="5235230" y="4302836"/>
            <a:ext cx="3768988" cy="2555164"/>
          </a:xfrm>
          <a:prstGeom prst="rect">
            <a:avLst/>
          </a:prstGeom>
        </p:spPr>
      </p:pic>
      <p:pic>
        <p:nvPicPr>
          <p:cNvPr id="7" name="图片 6">
            <a:extLst>
              <a:ext uri="{FF2B5EF4-FFF2-40B4-BE49-F238E27FC236}">
                <a16:creationId xmlns="" xmlns:a16="http://schemas.microsoft.com/office/drawing/2014/main" id="{13DF682D-44BD-4D67-89BC-A029A1B11C2F}"/>
              </a:ext>
            </a:extLst>
          </p:cNvPr>
          <p:cNvPicPr>
            <a:picLocks noChangeAspect="1"/>
          </p:cNvPicPr>
          <p:nvPr/>
        </p:nvPicPr>
        <p:blipFill>
          <a:blip r:embed="rId4"/>
          <a:stretch>
            <a:fillRect/>
          </a:stretch>
        </p:blipFill>
        <p:spPr>
          <a:xfrm>
            <a:off x="9120910" y="4345103"/>
            <a:ext cx="2454563" cy="2440292"/>
          </a:xfrm>
          <a:prstGeom prst="rect">
            <a:avLst/>
          </a:prstGeom>
        </p:spPr>
      </p:pic>
      <p:sp>
        <p:nvSpPr>
          <p:cNvPr id="8" name="文本框 7"/>
          <p:cNvSpPr txBox="1"/>
          <p:nvPr/>
        </p:nvSpPr>
        <p:spPr>
          <a:xfrm>
            <a:off x="10302091" y="543040"/>
            <a:ext cx="1839686" cy="369332"/>
          </a:xfrm>
          <a:prstGeom prst="rect">
            <a:avLst/>
          </a:prstGeom>
          <a:noFill/>
        </p:spPr>
        <p:txBody>
          <a:bodyPr wrap="square" rtlCol="0">
            <a:spAutoFit/>
          </a:bodyPr>
          <a:lstStyle/>
          <a:p>
            <a:r>
              <a:rPr lang="en-US" altLang="zh-CN" dirty="0" err="1" smtClean="0"/>
              <a:t>Yanfeng</a:t>
            </a:r>
            <a:r>
              <a:rPr lang="en-US" altLang="zh-CN" dirty="0" smtClean="0"/>
              <a:t> Sui</a:t>
            </a:r>
            <a:endParaRPr lang="zh-CN" altLang="en-US" dirty="0"/>
          </a:p>
        </p:txBody>
      </p:sp>
    </p:spTree>
    <p:extLst>
      <p:ext uri="{BB962C8B-B14F-4D97-AF65-F5344CB8AC3E}">
        <p14:creationId xmlns:p14="http://schemas.microsoft.com/office/powerpoint/2010/main" val="9546746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a:solidFill>
                  <a:srgbClr val="0070C0"/>
                </a:solidFill>
                <a:latin typeface="+mn-lt"/>
                <a:ea typeface="+mn-ea"/>
                <a:cs typeface="+mn-cs"/>
              </a:rPr>
              <a:t>CEPC Large Scale and Precision </a:t>
            </a:r>
            <a:r>
              <a:rPr lang="en-US" altLang="zh-CN" sz="2800" b="0" dirty="0" smtClean="0">
                <a:solidFill>
                  <a:srgbClr val="0070C0"/>
                </a:solidFill>
                <a:latin typeface="+mn-lt"/>
                <a:ea typeface="+mn-ea"/>
                <a:cs typeface="+mn-cs"/>
              </a:rPr>
              <a:t>Control System </a:t>
            </a:r>
            <a:r>
              <a:rPr lang="en-US" altLang="zh-CN" sz="2800" b="0" dirty="0">
                <a:solidFill>
                  <a:srgbClr val="0070C0"/>
                </a:solidFill>
                <a:latin typeface="+mn-lt"/>
                <a:ea typeface="+mn-ea"/>
                <a:cs typeface="+mn-cs"/>
              </a:rPr>
              <a:t>Study in EDR</a:t>
            </a:r>
            <a:endParaRPr lang="zh-CN" altLang="en-US" sz="2800" b="0" dirty="0">
              <a:solidFill>
                <a:srgbClr val="0070C0"/>
              </a:solidFill>
              <a:latin typeface="+mn-lt"/>
              <a:ea typeface="+mn-ea"/>
              <a:cs typeface="+mn-cs"/>
            </a:endParaRPr>
          </a:p>
        </p:txBody>
      </p:sp>
      <p:sp>
        <p:nvSpPr>
          <p:cNvPr id="6" name="Content Placeholder 2">
            <a:extLst>
              <a:ext uri="{FF2B5EF4-FFF2-40B4-BE49-F238E27FC236}">
                <a16:creationId xmlns:a16="http://schemas.microsoft.com/office/drawing/2014/main" xmlns="" id="{56547023-5D1F-49C5-8062-52F1AE5A312D}"/>
              </a:ext>
            </a:extLst>
          </p:cNvPr>
          <p:cNvSpPr txBox="1">
            <a:spLocks/>
          </p:cNvSpPr>
          <p:nvPr/>
        </p:nvSpPr>
        <p:spPr>
          <a:xfrm>
            <a:off x="4168263" y="1590827"/>
            <a:ext cx="7604638" cy="512624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Ø"/>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ü"/>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Optical fibers as backbone </a:t>
            </a: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for timing, clock, LAN…</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Radiation to electronics </a:t>
            </a: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to be investigated thoroughly. Locations, radiation test, design…</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Redundant fast loop machine protection </a:t>
            </a: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for safety</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Real-time high precision correlated data acquisition </a:t>
            </a: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for post-mortem and health monitoring</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Design automation</a:t>
            </a: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 application of </a:t>
            </a:r>
            <a:r>
              <a:rPr kumimoji="0" lang="en-US" altLang="zh-CN" sz="2400" i="0" u="none" strike="noStrike" kern="1200" cap="none" spc="0" normalizeH="0" baseline="0" noProof="0" dirty="0" smtClean="0">
                <a:ln>
                  <a:noFill/>
                </a:ln>
                <a:solidFill>
                  <a:srgbClr val="FF0000"/>
                </a:solidFill>
                <a:effectLst/>
                <a:uLnTx/>
                <a:uFillTx/>
                <a:latin typeface="Calibri" panose="020F0502020204030204"/>
                <a:ea typeface="宋体" panose="02010600030101010101" pitchFamily="2" charset="-122"/>
                <a:cs typeface="+mn-cs"/>
              </a:rPr>
              <a:t>artificial intelligence</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r>
              <a:rPr kumimoji="0" lang="en-US" altLang="zh-CN" sz="2400" i="0" u="none" strike="noStrike" kern="1200" cap="none" spc="0" normalizeH="0" baseline="0" noProof="0" dirty="0" smtClean="0">
                <a:ln>
                  <a:noFill/>
                </a:ln>
                <a:solidFill>
                  <a:sysClr val="windowText" lastClr="000000"/>
                </a:solidFill>
                <a:effectLst/>
                <a:uLnTx/>
                <a:uFillTx/>
                <a:latin typeface="Calibri" panose="020F0502020204030204"/>
                <a:ea typeface="宋体" panose="02010600030101010101" pitchFamily="2" charset="-122"/>
                <a:cs typeface="+mn-cs"/>
              </a:rPr>
              <a:t>Control of vacuum, power supplies…</a:t>
            </a:r>
          </a:p>
          <a:p>
            <a:pPr marL="228600" marR="0" lvl="0" indent="-228600" algn="l" defTabSz="914400" rtl="0" eaLnBrk="1" fontAlgn="auto" latinLnBrk="0" hangingPunct="1">
              <a:lnSpc>
                <a:spcPct val="110000"/>
              </a:lnSpc>
              <a:spcBef>
                <a:spcPts val="1000"/>
              </a:spcBef>
              <a:spcAft>
                <a:spcPts val="0"/>
              </a:spcAft>
              <a:buClrTx/>
              <a:buSzTx/>
              <a:buFont typeface="Wingdings" panose="05000000000000000000" pitchFamily="2" charset="2"/>
              <a:buChar char="Ø"/>
              <a:tabLst/>
              <a:defRPr/>
            </a:pPr>
            <a:endParaRPr kumimoji="0" lang="zh-CN" altLang="en-US" sz="2800" b="1" i="0" u="none" strike="noStrike" kern="1200" cap="none" spc="0" normalizeH="0" baseline="0" noProof="0" dirty="0">
              <a:ln>
                <a:noFill/>
              </a:ln>
              <a:solidFill>
                <a:sysClr val="windowText" lastClr="000000"/>
              </a:solidFill>
              <a:effectLst/>
              <a:uLnTx/>
              <a:uFillTx/>
              <a:latin typeface="Calibri" panose="020F0502020204030204"/>
              <a:ea typeface="宋体" panose="02010600030101010101" pitchFamily="2" charset="-122"/>
              <a:cs typeface="+mn-cs"/>
            </a:endParaRPr>
          </a:p>
        </p:txBody>
      </p:sp>
      <p:pic>
        <p:nvPicPr>
          <p:cNvPr id="7" name="图片 6">
            <a:extLst>
              <a:ext uri="{FF2B5EF4-FFF2-40B4-BE49-F238E27FC236}">
                <a16:creationId xmlns:a16="http://schemas.microsoft.com/office/drawing/2014/main" xmlns="" id="{7D0CB85A-3952-4142-9C32-C6E1DEB2CE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 y="1230544"/>
            <a:ext cx="3927178" cy="4964009"/>
          </a:xfrm>
          <a:prstGeom prst="rect">
            <a:avLst/>
          </a:prstGeom>
        </p:spPr>
      </p:pic>
      <p:sp>
        <p:nvSpPr>
          <p:cNvPr id="8" name="文本框 7"/>
          <p:cNvSpPr txBox="1"/>
          <p:nvPr/>
        </p:nvSpPr>
        <p:spPr>
          <a:xfrm>
            <a:off x="10450285" y="1045878"/>
            <a:ext cx="1616529" cy="369332"/>
          </a:xfrm>
          <a:prstGeom prst="rect">
            <a:avLst/>
          </a:prstGeom>
          <a:noFill/>
        </p:spPr>
        <p:txBody>
          <a:bodyPr wrap="square" rtlCol="0">
            <a:spAutoFit/>
          </a:bodyPr>
          <a:lstStyle/>
          <a:p>
            <a:r>
              <a:rPr lang="en-US" altLang="zh-CN" dirty="0" err="1" smtClean="0"/>
              <a:t>Dapeng</a:t>
            </a:r>
            <a:r>
              <a:rPr lang="en-US" altLang="zh-CN" dirty="0" smtClean="0"/>
              <a:t> </a:t>
            </a:r>
            <a:r>
              <a:rPr lang="en-US" altLang="zh-CN" dirty="0" err="1" smtClean="0"/>
              <a:t>Jin</a:t>
            </a:r>
            <a:endParaRPr lang="zh-CN" altLang="en-US" dirty="0"/>
          </a:p>
        </p:txBody>
      </p:sp>
    </p:spTree>
    <p:extLst>
      <p:ext uri="{BB962C8B-B14F-4D97-AF65-F5344CB8AC3E}">
        <p14:creationId xmlns:p14="http://schemas.microsoft.com/office/powerpoint/2010/main" val="1958208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en-US" altLang="zh-CN" sz="2800" b="0" dirty="0" smtClean="0">
                <a:solidFill>
                  <a:srgbClr val="0070C0"/>
                </a:solidFill>
                <a:latin typeface="+mn-lt"/>
                <a:ea typeface="+mn-ea"/>
                <a:cs typeface="+mn-cs"/>
              </a:rPr>
              <a:t>Interested </a:t>
            </a:r>
            <a:r>
              <a:rPr lang="en-US" altLang="zh-CN" sz="2800" b="0" dirty="0">
                <a:solidFill>
                  <a:srgbClr val="0070C0"/>
                </a:solidFill>
                <a:latin typeface="+mn-lt"/>
                <a:ea typeface="+mn-ea"/>
                <a:cs typeface="+mn-cs"/>
              </a:rPr>
              <a:t>Talks in This Afternoon </a:t>
            </a:r>
            <a:r>
              <a:rPr lang="en-US" altLang="zh-CN" sz="2800" b="0" dirty="0" smtClean="0">
                <a:solidFill>
                  <a:srgbClr val="0070C0"/>
                </a:solidFill>
                <a:latin typeface="+mn-lt"/>
                <a:ea typeface="+mn-ea"/>
                <a:cs typeface="+mn-cs"/>
              </a:rPr>
              <a:t>Session</a:t>
            </a:r>
            <a:endParaRPr lang="zh-CN" altLang="en-US" sz="2800" b="0" dirty="0">
              <a:solidFill>
                <a:srgbClr val="0070C0"/>
              </a:solidFill>
              <a:latin typeface="+mn-lt"/>
              <a:ea typeface="+mn-ea"/>
              <a:cs typeface="+mn-cs"/>
            </a:endParaRPr>
          </a:p>
        </p:txBody>
      </p:sp>
      <p:sp>
        <p:nvSpPr>
          <p:cNvPr id="4" name="文本框 3"/>
          <p:cNvSpPr txBox="1"/>
          <p:nvPr/>
        </p:nvSpPr>
        <p:spPr>
          <a:xfrm>
            <a:off x="791936" y="1298121"/>
            <a:ext cx="10629900" cy="45858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spcAft>
                <a:spcPts val="1200"/>
              </a:spcAft>
              <a:buFont typeface="Arial" panose="020B0604020202020204" pitchFamily="34" charset="0"/>
              <a:buChar char="•"/>
            </a:pPr>
            <a:r>
              <a:rPr lang="en-US" altLang="zh-CN" sz="1600" dirty="0"/>
              <a:t>“Beam Transport Line and Beam </a:t>
            </a:r>
            <a:r>
              <a:rPr lang="en-US" altLang="zh-CN" sz="1600" dirty="0" smtClean="0"/>
              <a:t>Injection Systems </a:t>
            </a:r>
            <a:r>
              <a:rPr lang="en-US" altLang="zh-CN" sz="1600" dirty="0"/>
              <a:t>of </a:t>
            </a:r>
            <a:r>
              <a:rPr lang="en-US" altLang="zh-CN" sz="1600" dirty="0" err="1" smtClean="0"/>
              <a:t>SuperKEKB</a:t>
            </a:r>
            <a:r>
              <a:rPr lang="en-US" altLang="zh-CN" sz="1600" dirty="0"/>
              <a:t>”, </a:t>
            </a:r>
            <a:r>
              <a:rPr lang="en-US" altLang="zh-CN" sz="1600" dirty="0" smtClean="0"/>
              <a:t>by Mori TAKASHI (KEK)</a:t>
            </a:r>
          </a:p>
          <a:p>
            <a:pPr marL="285750" indent="-285750">
              <a:spcAft>
                <a:spcPts val="1200"/>
              </a:spcAft>
              <a:buFont typeface="Arial" panose="020B0604020202020204" pitchFamily="34" charset="0"/>
              <a:buChar char="•"/>
            </a:pPr>
            <a:r>
              <a:rPr lang="en-US" altLang="zh-CN" sz="1600" dirty="0"/>
              <a:t>“CEPC </a:t>
            </a:r>
            <a:r>
              <a:rPr lang="en-US" altLang="zh-CN" sz="1600" dirty="0" err="1"/>
              <a:t>Linac</a:t>
            </a:r>
            <a:r>
              <a:rPr lang="en-US" altLang="zh-CN" sz="1600" dirty="0"/>
              <a:t> Injector Development in EDR”, </a:t>
            </a:r>
            <a:r>
              <a:rPr lang="en-US" altLang="zh-CN" sz="1600" dirty="0" smtClean="0"/>
              <a:t>by </a:t>
            </a:r>
            <a:r>
              <a:rPr lang="en-US" altLang="zh-CN" sz="1600" dirty="0" err="1" smtClean="0"/>
              <a:t>Jingru</a:t>
            </a:r>
            <a:r>
              <a:rPr lang="en-US" altLang="zh-CN" sz="1600" dirty="0" smtClean="0"/>
              <a:t> ZHANG (IHEP)</a:t>
            </a:r>
          </a:p>
          <a:p>
            <a:pPr marL="285750" indent="-285750">
              <a:spcAft>
                <a:spcPts val="1200"/>
              </a:spcAft>
              <a:buFont typeface="Arial" panose="020B0604020202020204" pitchFamily="34" charset="0"/>
              <a:buChar char="•"/>
            </a:pPr>
            <a:r>
              <a:rPr lang="en-US" altLang="zh-CN" sz="1600" dirty="0"/>
              <a:t>“Beam </a:t>
            </a:r>
            <a:r>
              <a:rPr lang="en-US" altLang="zh-CN" sz="1600" dirty="0" err="1"/>
              <a:t>drived</a:t>
            </a:r>
            <a:r>
              <a:rPr lang="en-US" altLang="zh-CN" sz="1600" dirty="0"/>
              <a:t> plasma </a:t>
            </a:r>
            <a:r>
              <a:rPr lang="en-US" altLang="zh-CN" sz="1600" dirty="0" smtClean="0"/>
              <a:t>accelerator development </a:t>
            </a:r>
            <a:r>
              <a:rPr lang="en-US" altLang="zh-CN" sz="1600" dirty="0"/>
              <a:t>in China”, by </a:t>
            </a:r>
            <a:r>
              <a:rPr lang="en-US" altLang="zh-CN" sz="1600" dirty="0" err="1"/>
              <a:t>Dazhang</a:t>
            </a:r>
            <a:r>
              <a:rPr lang="en-US" altLang="zh-CN" sz="1600" dirty="0"/>
              <a:t> </a:t>
            </a:r>
            <a:r>
              <a:rPr lang="en-US" altLang="zh-CN" sz="1600" dirty="0" smtClean="0"/>
              <a:t>LI (IHEP)</a:t>
            </a:r>
          </a:p>
          <a:p>
            <a:pPr marL="285750" indent="-285750">
              <a:spcAft>
                <a:spcPts val="1200"/>
              </a:spcAft>
              <a:buFont typeface="Arial" panose="020B0604020202020204" pitchFamily="34" charset="0"/>
              <a:buChar char="•"/>
            </a:pPr>
            <a:r>
              <a:rPr lang="en-US" altLang="zh-CN" sz="1600" dirty="0"/>
              <a:t>“CEPC Machine Protection and </a:t>
            </a:r>
            <a:r>
              <a:rPr lang="en-US" altLang="zh-CN" sz="1600" dirty="0" smtClean="0"/>
              <a:t>Collimation Studies </a:t>
            </a:r>
            <a:r>
              <a:rPr lang="en-US" altLang="zh-CN" sz="1600" dirty="0"/>
              <a:t>in EDR”, by </a:t>
            </a:r>
            <a:r>
              <a:rPr lang="en-US" altLang="zh-CN" sz="1600" dirty="0" err="1"/>
              <a:t>Yuting</a:t>
            </a:r>
            <a:r>
              <a:rPr lang="en-US" altLang="zh-CN" sz="1600" dirty="0"/>
              <a:t> </a:t>
            </a:r>
            <a:r>
              <a:rPr lang="en-US" altLang="zh-CN" sz="1600" dirty="0" smtClean="0"/>
              <a:t>WANG (IHEP)</a:t>
            </a:r>
          </a:p>
          <a:p>
            <a:pPr marL="285750" indent="-285750">
              <a:spcAft>
                <a:spcPts val="1200"/>
              </a:spcAft>
              <a:buFont typeface="Arial" panose="020B0604020202020204" pitchFamily="34" charset="0"/>
              <a:buChar char="•"/>
            </a:pPr>
            <a:r>
              <a:rPr lang="en-US" altLang="zh-CN" sz="1600" dirty="0"/>
              <a:t>“CEPC Large Scale Measurement, </a:t>
            </a:r>
            <a:r>
              <a:rPr lang="en-US" altLang="zh-CN" sz="1600" dirty="0" smtClean="0"/>
              <a:t>Precision Alignment </a:t>
            </a:r>
            <a:r>
              <a:rPr lang="en-US" altLang="zh-CN" sz="1600" dirty="0"/>
              <a:t>and Efficient Installation Studies in EDR”, by </a:t>
            </a:r>
            <a:r>
              <a:rPr lang="en-US" altLang="zh-CN" sz="1600" dirty="0" err="1"/>
              <a:t>Xiaolong</a:t>
            </a:r>
            <a:r>
              <a:rPr lang="en-US" altLang="zh-CN" sz="1600" dirty="0"/>
              <a:t> </a:t>
            </a:r>
            <a:r>
              <a:rPr lang="en-US" altLang="zh-CN" sz="1600" dirty="0" smtClean="0"/>
              <a:t>WANG (IHEP)</a:t>
            </a:r>
            <a:endParaRPr lang="en-US" altLang="zh-CN" sz="1600" dirty="0"/>
          </a:p>
          <a:p>
            <a:pPr marL="285750" indent="-285750">
              <a:spcAft>
                <a:spcPts val="1200"/>
              </a:spcAft>
              <a:buFont typeface="Arial" panose="020B0604020202020204" pitchFamily="34" charset="0"/>
              <a:buChar char="•"/>
            </a:pPr>
            <a:endParaRPr lang="en-US" altLang="zh-CN" sz="1600" dirty="0" smtClean="0"/>
          </a:p>
          <a:p>
            <a:pPr marL="285750" indent="-285750">
              <a:spcAft>
                <a:spcPts val="1200"/>
              </a:spcAft>
              <a:buFont typeface="Arial" panose="020B0604020202020204" pitchFamily="34" charset="0"/>
              <a:buChar char="•"/>
            </a:pPr>
            <a:r>
              <a:rPr lang="en-US" altLang="zh-CN" sz="1600" dirty="0"/>
              <a:t>“</a:t>
            </a:r>
            <a:r>
              <a:rPr lang="en-US" altLang="zh-CN" sz="1600" dirty="0" err="1"/>
              <a:t>Monochromatisation</a:t>
            </a:r>
            <a:r>
              <a:rPr lang="en-US" altLang="zh-CN" sz="1600" dirty="0"/>
              <a:t> Scheme Study </a:t>
            </a:r>
            <a:r>
              <a:rPr lang="en-US" altLang="zh-CN" sz="1600" dirty="0" smtClean="0"/>
              <a:t>Status for </a:t>
            </a:r>
            <a:r>
              <a:rPr lang="en-US" altLang="zh-CN" sz="1600" dirty="0" err="1"/>
              <a:t>FCCee</a:t>
            </a:r>
            <a:r>
              <a:rPr lang="en-US" altLang="zh-CN" sz="1600" dirty="0"/>
              <a:t>”, </a:t>
            </a:r>
            <a:r>
              <a:rPr lang="en-US" altLang="zh-CN" sz="1600" dirty="0" smtClean="0"/>
              <a:t>by Angeles FAUS-GOLFE (</a:t>
            </a:r>
            <a:r>
              <a:rPr lang="en-US" altLang="zh-CN" sz="1600" dirty="0" err="1" smtClean="0"/>
              <a:t>IJCLab</a:t>
            </a:r>
            <a:r>
              <a:rPr lang="en-US" altLang="zh-CN" sz="1600" dirty="0" smtClean="0"/>
              <a:t>)</a:t>
            </a:r>
          </a:p>
          <a:p>
            <a:pPr marL="285750" indent="-285750">
              <a:spcAft>
                <a:spcPts val="1200"/>
              </a:spcAft>
              <a:buFont typeface="Arial" panose="020B0604020202020204" pitchFamily="34" charset="0"/>
              <a:buChar char="•"/>
            </a:pPr>
            <a:r>
              <a:rPr lang="en-US" altLang="zh-CN" sz="1600" dirty="0"/>
              <a:t>“</a:t>
            </a:r>
            <a:r>
              <a:rPr lang="en-US" altLang="zh-CN" sz="1600" dirty="0" err="1"/>
              <a:t>SppC</a:t>
            </a:r>
            <a:r>
              <a:rPr lang="en-US" altLang="zh-CN" sz="1600" dirty="0"/>
              <a:t> Lattice Design and Compatibility </a:t>
            </a:r>
            <a:r>
              <a:rPr lang="en-US" altLang="zh-CN" sz="1600" dirty="0" smtClean="0"/>
              <a:t>Study with </a:t>
            </a:r>
            <a:r>
              <a:rPr lang="en-US" altLang="zh-CN" sz="1600" dirty="0"/>
              <a:t>CEPC”, </a:t>
            </a:r>
            <a:r>
              <a:rPr lang="en-US" altLang="zh-CN" sz="1600" dirty="0" smtClean="0"/>
              <a:t>by </a:t>
            </a:r>
            <a:r>
              <a:rPr lang="en-US" altLang="zh-CN" sz="1600" dirty="0" err="1" smtClean="0"/>
              <a:t>Haocheng</a:t>
            </a:r>
            <a:r>
              <a:rPr lang="en-US" altLang="zh-CN" sz="1600" dirty="0" smtClean="0"/>
              <a:t> XU (IHEP)</a:t>
            </a:r>
          </a:p>
          <a:p>
            <a:pPr marL="285750" indent="-285750">
              <a:spcAft>
                <a:spcPts val="1200"/>
              </a:spcAft>
              <a:buFont typeface="Arial" panose="020B0604020202020204" pitchFamily="34" charset="0"/>
              <a:buChar char="•"/>
            </a:pPr>
            <a:r>
              <a:rPr lang="en-US" altLang="zh-CN" sz="1600" dirty="0"/>
              <a:t>“Progress of the High Field Magnet R&amp;D </a:t>
            </a:r>
            <a:r>
              <a:rPr lang="en-US" altLang="zh-CN" sz="1600" dirty="0" smtClean="0"/>
              <a:t>for the </a:t>
            </a:r>
            <a:r>
              <a:rPr lang="en-US" altLang="zh-CN" sz="1600" dirty="0"/>
              <a:t>Next-generation Accelerators”, </a:t>
            </a:r>
            <a:r>
              <a:rPr lang="en-US" altLang="zh-CN" sz="1600" dirty="0" smtClean="0"/>
              <a:t>by </a:t>
            </a:r>
            <a:r>
              <a:rPr lang="en-US" altLang="zh-CN" sz="1600" dirty="0" err="1" smtClean="0"/>
              <a:t>Qingjin</a:t>
            </a:r>
            <a:r>
              <a:rPr lang="en-US" altLang="zh-CN" sz="1600" dirty="0" smtClean="0"/>
              <a:t> XU (IHEP)</a:t>
            </a:r>
          </a:p>
          <a:p>
            <a:pPr marL="285750" indent="-285750">
              <a:spcAft>
                <a:spcPts val="1200"/>
              </a:spcAft>
              <a:buFont typeface="Arial" panose="020B0604020202020204" pitchFamily="34" charset="0"/>
              <a:buChar char="•"/>
            </a:pPr>
            <a:r>
              <a:rPr lang="en-US" altLang="zh-CN" sz="1600" dirty="0"/>
              <a:t>“CEPC Industrial preparation </a:t>
            </a:r>
            <a:r>
              <a:rPr lang="en-US" altLang="zh-CN" sz="1600" dirty="0" smtClean="0"/>
              <a:t>and Procurement </a:t>
            </a:r>
            <a:r>
              <a:rPr lang="en-US" altLang="zh-CN" sz="1600" dirty="0"/>
              <a:t>Strategy Study”, </a:t>
            </a:r>
            <a:r>
              <a:rPr lang="en-US" altLang="zh-CN" sz="1600" dirty="0" smtClean="0"/>
              <a:t>by Song JIN (IHEP)</a:t>
            </a:r>
          </a:p>
          <a:p>
            <a:pPr marL="285750" indent="-285750">
              <a:spcAft>
                <a:spcPts val="1200"/>
              </a:spcAft>
              <a:buFont typeface="Arial" panose="020B0604020202020204" pitchFamily="34" charset="0"/>
              <a:buChar char="•"/>
            </a:pPr>
            <a:r>
              <a:rPr lang="en-US" altLang="zh-CN" sz="1600" dirty="0"/>
              <a:t>“Green CEPC Technology Development in EDR”, </a:t>
            </a:r>
            <a:r>
              <a:rPr lang="en-US" altLang="zh-CN" sz="1600" dirty="0" smtClean="0"/>
              <a:t>by </a:t>
            </a:r>
            <a:r>
              <a:rPr lang="en-US" altLang="zh-CN" sz="1600" dirty="0" err="1" smtClean="0"/>
              <a:t>Jinshu</a:t>
            </a:r>
            <a:r>
              <a:rPr lang="en-US" altLang="zh-CN" sz="1600" dirty="0" smtClean="0"/>
              <a:t> HUANG (IHEP)</a:t>
            </a:r>
            <a:endParaRPr lang="zh-CN" altLang="en-US" sz="1600" dirty="0"/>
          </a:p>
        </p:txBody>
      </p:sp>
    </p:spTree>
    <p:extLst>
      <p:ext uri="{BB962C8B-B14F-4D97-AF65-F5344CB8AC3E}">
        <p14:creationId xmlns:p14="http://schemas.microsoft.com/office/powerpoint/2010/main" val="1030893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11382254"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CEPC</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105619" y="1097934"/>
            <a:ext cx="8006738" cy="3919537"/>
          </a:xfrm>
          <a:prstGeom prst="rect">
            <a:avLst/>
          </a:prstGeom>
        </p:spPr>
      </p:pic>
      <p:pic>
        <p:nvPicPr>
          <p:cNvPr id="4" name="Picture 3"/>
          <p:cNvPicPr>
            <a:picLocks noChangeAspect="1"/>
          </p:cNvPicPr>
          <p:nvPr/>
        </p:nvPicPr>
        <p:blipFill>
          <a:blip r:embed="rId4"/>
          <a:stretch>
            <a:fillRect/>
          </a:stretch>
        </p:blipFill>
        <p:spPr>
          <a:xfrm>
            <a:off x="57871" y="4834409"/>
            <a:ext cx="7173307" cy="1977294"/>
          </a:xfrm>
          <a:prstGeom prst="rect">
            <a:avLst/>
          </a:prstGeom>
        </p:spPr>
      </p:pic>
      <p:pic>
        <p:nvPicPr>
          <p:cNvPr id="5" name="Picture 4"/>
          <p:cNvPicPr>
            <a:picLocks noChangeAspect="1"/>
          </p:cNvPicPr>
          <p:nvPr/>
        </p:nvPicPr>
        <p:blipFill>
          <a:blip r:embed="rId5"/>
          <a:stretch>
            <a:fillRect/>
          </a:stretch>
        </p:blipFill>
        <p:spPr>
          <a:xfrm>
            <a:off x="8316360" y="1188817"/>
            <a:ext cx="3874379" cy="3458418"/>
          </a:xfrm>
          <a:prstGeom prst="rect">
            <a:avLst/>
          </a:prstGeom>
        </p:spPr>
      </p:pic>
      <p:pic>
        <p:nvPicPr>
          <p:cNvPr id="6" name="Picture 5"/>
          <p:cNvPicPr>
            <a:picLocks noChangeAspect="1"/>
          </p:cNvPicPr>
          <p:nvPr/>
        </p:nvPicPr>
        <p:blipFill>
          <a:blip r:embed="rId6"/>
          <a:stretch>
            <a:fillRect/>
          </a:stretch>
        </p:blipFill>
        <p:spPr>
          <a:xfrm>
            <a:off x="7231178" y="4880708"/>
            <a:ext cx="4927484" cy="1577966"/>
          </a:xfrm>
          <a:prstGeom prst="rect">
            <a:avLst/>
          </a:prstGeom>
        </p:spPr>
      </p:pic>
    </p:spTree>
    <p:extLst>
      <p:ext uri="{BB962C8B-B14F-4D97-AF65-F5344CB8AC3E}">
        <p14:creationId xmlns:p14="http://schemas.microsoft.com/office/powerpoint/2010/main" val="28750955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417545" y="123353"/>
            <a:ext cx="8632690" cy="707886"/>
          </a:xfrm>
          <a:prstGeom prst="rect">
            <a:avLst/>
          </a:prstGeom>
          <a:noFill/>
        </p:spPr>
        <p:txBody>
          <a:bodyPr wrap="square" rtlCol="0">
            <a:spAutoFit/>
          </a:bodyPr>
          <a:lstStyle/>
          <a:p>
            <a:pPr algn="ctr"/>
            <a:r>
              <a:rPr lang="en-US" altLang="zh-CN" sz="4000" dirty="0" smtClean="0">
                <a:solidFill>
                  <a:srgbClr val="0070C0"/>
                </a:solidFill>
              </a:rPr>
              <a:t>Summary</a:t>
            </a:r>
            <a:endParaRPr lang="zh-CN" altLang="en-US" sz="4000" dirty="0">
              <a:solidFill>
                <a:srgbClr val="0070C0"/>
              </a:solidFill>
            </a:endParaRPr>
          </a:p>
        </p:txBody>
      </p:sp>
      <p:sp>
        <p:nvSpPr>
          <p:cNvPr id="2" name="TextBox 1"/>
          <p:cNvSpPr txBox="1"/>
          <p:nvPr/>
        </p:nvSpPr>
        <p:spPr>
          <a:xfrm>
            <a:off x="446110" y="1187754"/>
            <a:ext cx="10885919" cy="3877985"/>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This conference documents an enormous amount of progress in </a:t>
            </a:r>
            <a:r>
              <a:rPr lang="en-US" altLang="zh-CN" sz="2400" dirty="0" smtClean="0">
                <a:latin typeface="Arial" panose="020B0604020202020204" pitchFamily="34" charset="0"/>
                <a:cs typeface="Arial" panose="020B0604020202020204" pitchFamily="34" charset="0"/>
              </a:rPr>
              <a:t>a </a:t>
            </a:r>
            <a:r>
              <a:rPr lang="en-US" altLang="zh-CN" sz="2400" dirty="0">
                <a:latin typeface="Arial" panose="020B0604020202020204" pitchFamily="34" charset="0"/>
                <a:cs typeface="Arial" panose="020B0604020202020204" pitchFamily="34" charset="0"/>
              </a:rPr>
              <a:t>large number of projects: </a:t>
            </a:r>
            <a:r>
              <a:rPr lang="en-US" altLang="zh-CN" sz="2400" dirty="0" smtClean="0">
                <a:latin typeface="Arial" panose="020B0604020202020204" pitchFamily="34" charset="0"/>
                <a:cs typeface="Arial" panose="020B0604020202020204" pitchFamily="34" charset="0"/>
              </a:rPr>
              <a:t>PERLE, </a:t>
            </a:r>
            <a:r>
              <a:rPr lang="en-US" altLang="zh-CN" sz="2400" dirty="0" err="1" smtClean="0">
                <a:latin typeface="Arial" panose="020B0604020202020204" pitchFamily="34" charset="0"/>
                <a:cs typeface="Arial" panose="020B0604020202020204" pitchFamily="34" charset="0"/>
              </a:rPr>
              <a:t>SuperKEKB</a:t>
            </a:r>
            <a:r>
              <a:rPr lang="en-US" altLang="zh-CN" sz="2400" dirty="0" smtClean="0">
                <a:latin typeface="Arial" panose="020B0604020202020204" pitchFamily="34" charset="0"/>
                <a:cs typeface="Arial" panose="020B0604020202020204" pitchFamily="34" charset="0"/>
              </a:rPr>
              <a:t>, ILC</a:t>
            </a:r>
            <a:r>
              <a:rPr lang="en-US" altLang="zh-CN" sz="2400" dirty="0">
                <a:latin typeface="Arial" panose="020B0604020202020204" pitchFamily="34" charset="0"/>
                <a:cs typeface="Arial" panose="020B0604020202020204" pitchFamily="34" charset="0"/>
              </a:rPr>
              <a:t>, </a:t>
            </a:r>
            <a:r>
              <a:rPr lang="en-US" altLang="zh-CN" sz="2400" dirty="0" smtClean="0">
                <a:latin typeface="Arial" panose="020B0604020202020204" pitchFamily="34" charset="0"/>
                <a:cs typeface="Arial" panose="020B0604020202020204" pitchFamily="34" charset="0"/>
              </a:rPr>
              <a:t>CLIC, C3, LHC</a:t>
            </a:r>
            <a:r>
              <a:rPr lang="en-US" altLang="zh-CN" sz="2400" dirty="0">
                <a:latin typeface="Arial" panose="020B0604020202020204" pitchFamily="34" charset="0"/>
                <a:cs typeface="Arial" panose="020B0604020202020204" pitchFamily="34" charset="0"/>
              </a:rPr>
              <a:t>, </a:t>
            </a:r>
            <a:r>
              <a:rPr lang="en-US" altLang="zh-CN" sz="2400" dirty="0" smtClean="0">
                <a:latin typeface="Arial" panose="020B0604020202020204" pitchFamily="34" charset="0"/>
                <a:cs typeface="Arial" panose="020B0604020202020204" pitchFamily="34" charset="0"/>
              </a:rPr>
              <a:t> </a:t>
            </a:r>
            <a:r>
              <a:rPr lang="en-US" altLang="zh-CN" sz="2400" dirty="0" err="1">
                <a:latin typeface="Arial" panose="020B0604020202020204" pitchFamily="34" charset="0"/>
                <a:cs typeface="Arial" panose="020B0604020202020204" pitchFamily="34" charset="0"/>
              </a:rPr>
              <a:t>FCCee</a:t>
            </a:r>
            <a:r>
              <a:rPr lang="en-US" altLang="zh-CN" sz="2400" dirty="0" smtClean="0">
                <a:latin typeface="Arial" panose="020B0604020202020204" pitchFamily="34" charset="0"/>
                <a:cs typeface="Arial" panose="020B0604020202020204" pitchFamily="34" charset="0"/>
              </a:rPr>
              <a:t>, </a:t>
            </a:r>
            <a:r>
              <a:rPr lang="en-US" altLang="zh-CN" sz="2400" dirty="0" err="1" smtClean="0">
                <a:latin typeface="Arial" panose="020B0604020202020204" pitchFamily="34" charset="0"/>
                <a:cs typeface="Arial" panose="020B0604020202020204" pitchFamily="34" charset="0"/>
              </a:rPr>
              <a:t>FCChh</a:t>
            </a:r>
            <a:r>
              <a:rPr lang="en-US" altLang="zh-CN" sz="2400" dirty="0" smtClean="0">
                <a:latin typeface="Arial" panose="020B0604020202020204" pitchFamily="34" charset="0"/>
                <a:cs typeface="Arial" panose="020B0604020202020204" pitchFamily="34" charset="0"/>
              </a:rPr>
              <a:t>, CEPC</a:t>
            </a:r>
            <a:r>
              <a:rPr lang="en-US" altLang="zh-CN" sz="2400" dirty="0">
                <a:latin typeface="Arial" panose="020B0604020202020204" pitchFamily="34" charset="0"/>
                <a:cs typeface="Arial" panose="020B0604020202020204" pitchFamily="34" charset="0"/>
              </a:rPr>
              <a:t>, SPPC</a:t>
            </a:r>
            <a:r>
              <a:rPr lang="en-US" altLang="zh-CN" sz="2400" dirty="0" smtClean="0">
                <a:latin typeface="Arial" panose="020B0604020202020204" pitchFamily="34" charset="0"/>
                <a:cs typeface="Arial" panose="020B0604020202020204" pitchFamily="34" charset="0"/>
              </a:rPr>
              <a:t>…</a:t>
            </a:r>
          </a:p>
          <a:p>
            <a:pPr marL="285750" indent="-285750">
              <a:spcAft>
                <a:spcPts val="1200"/>
              </a:spcAft>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Green and sustainable machines are </a:t>
            </a:r>
            <a:r>
              <a:rPr lang="en-US" altLang="zh-CN" sz="2400" dirty="0">
                <a:latin typeface="Arial" panose="020B0604020202020204" pitchFamily="34" charset="0"/>
                <a:cs typeface="Arial" panose="020B0604020202020204" pitchFamily="34" charset="0"/>
              </a:rPr>
              <a:t>today important drivers of accelerator development and </a:t>
            </a:r>
            <a:r>
              <a:rPr lang="en-US" altLang="zh-CN" sz="2400" dirty="0" smtClean="0">
                <a:latin typeface="Arial" panose="020B0604020202020204" pitchFamily="34" charset="0"/>
                <a:cs typeface="Arial" panose="020B0604020202020204" pitchFamily="34" charset="0"/>
              </a:rPr>
              <a:t>R&amp;D. </a:t>
            </a:r>
            <a:r>
              <a:rPr lang="en-US" altLang="zh-CN" sz="2400" dirty="0">
                <a:latin typeface="Arial" panose="020B0604020202020204" pitchFamily="34" charset="0"/>
                <a:cs typeface="Arial" panose="020B0604020202020204" pitchFamily="34" charset="0"/>
              </a:rPr>
              <a:t>Substantial </a:t>
            </a:r>
            <a:r>
              <a:rPr lang="en-US" altLang="zh-CN" sz="2400" dirty="0" smtClean="0">
                <a:latin typeface="Arial" panose="020B0604020202020204" pitchFamily="34" charset="0"/>
                <a:cs typeface="Arial" panose="020B0604020202020204" pitchFamily="34" charset="0"/>
              </a:rPr>
              <a:t>collaborations should provide </a:t>
            </a:r>
            <a:r>
              <a:rPr lang="en-US" altLang="zh-CN" sz="2400" dirty="0">
                <a:latin typeface="Arial" panose="020B0604020202020204" pitchFamily="34" charset="0"/>
                <a:cs typeface="Arial" panose="020B0604020202020204" pitchFamily="34" charset="0"/>
              </a:rPr>
              <a:t>many </a:t>
            </a:r>
            <a:r>
              <a:rPr lang="en-US" altLang="zh-CN" sz="2400" dirty="0" smtClean="0">
                <a:latin typeface="Arial" panose="020B0604020202020204" pitchFamily="34" charset="0"/>
                <a:cs typeface="Arial" panose="020B0604020202020204" pitchFamily="34" charset="0"/>
              </a:rPr>
              <a:t>benefits.</a:t>
            </a:r>
            <a:endParaRPr lang="en-US" altLang="zh-CN" sz="2400" dirty="0">
              <a:latin typeface="Arial" panose="020B0604020202020204" pitchFamily="34" charset="0"/>
              <a:cs typeface="Arial" panose="020B0604020202020204" pitchFamily="34" charset="0"/>
            </a:endParaRPr>
          </a:p>
          <a:p>
            <a:pPr marL="285750" indent="-285750">
              <a:spcAft>
                <a:spcPts val="1200"/>
              </a:spcAft>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CEPC acc. has successfully finished the TDR and is on the path to the EDR.</a:t>
            </a:r>
          </a:p>
          <a:p>
            <a:pPr marL="285750" indent="-285750">
              <a:spcAft>
                <a:spcPts val="1200"/>
              </a:spcAft>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Finally, </a:t>
            </a:r>
            <a:r>
              <a:rPr lang="en-US" altLang="zh-CN" sz="2400" dirty="0">
                <a:latin typeface="Arial" panose="020B0604020202020204" pitchFamily="34" charset="0"/>
                <a:cs typeface="Arial" panose="020B0604020202020204" pitchFamily="34" charset="0"/>
              </a:rPr>
              <a:t>thanks to </a:t>
            </a:r>
            <a:r>
              <a:rPr lang="en-US" altLang="zh-CN" sz="2400" dirty="0" smtClean="0">
                <a:latin typeface="Arial" panose="020B0604020202020204" pitchFamily="34" charset="0"/>
                <a:cs typeface="Arial" panose="020B0604020202020204" pitchFamily="34" charset="0"/>
              </a:rPr>
              <a:t>our host (IAS) </a:t>
            </a:r>
            <a:r>
              <a:rPr lang="en-US" altLang="zh-CN" sz="2400" dirty="0">
                <a:latin typeface="Arial" panose="020B0604020202020204" pitchFamily="34" charset="0"/>
                <a:cs typeface="Arial" panose="020B0604020202020204" pitchFamily="34" charset="0"/>
              </a:rPr>
              <a:t>for </a:t>
            </a:r>
            <a:r>
              <a:rPr lang="en-US" altLang="zh-CN" sz="2400" dirty="0" smtClean="0">
                <a:latin typeface="Arial" panose="020B0604020202020204" pitchFamily="34" charset="0"/>
                <a:cs typeface="Arial" panose="020B0604020202020204" pitchFamily="34" charset="0"/>
              </a:rPr>
              <a:t>organizing </a:t>
            </a:r>
            <a:r>
              <a:rPr lang="en-US" altLang="zh-CN" sz="2400" dirty="0">
                <a:latin typeface="Arial" panose="020B0604020202020204" pitchFamily="34" charset="0"/>
                <a:cs typeface="Arial" panose="020B0604020202020204" pitchFamily="34" charset="0"/>
              </a:rPr>
              <a:t>this highly stimulating </a:t>
            </a:r>
            <a:r>
              <a:rPr lang="en-US" altLang="zh-CN" sz="2400" dirty="0" smtClean="0">
                <a:latin typeface="Arial" panose="020B0604020202020204" pitchFamily="34" charset="0"/>
                <a:cs typeface="Arial" panose="020B0604020202020204" pitchFamily="34" charset="0"/>
              </a:rPr>
              <a:t>and enjoyable conference and mini-workshop.</a:t>
            </a:r>
            <a:endParaRPr lang="zh-CN" altLang="en-US" sz="2400" dirty="0">
              <a:latin typeface="Arial" panose="020B0604020202020204" pitchFamily="34" charset="0"/>
              <a:cs typeface="Arial" panose="020B0604020202020204" pitchFamily="34" charset="0"/>
            </a:endParaRPr>
          </a:p>
        </p:txBody>
      </p:sp>
      <p:sp>
        <p:nvSpPr>
          <p:cNvPr id="3" name="文本框 2"/>
          <p:cNvSpPr txBox="1"/>
          <p:nvPr/>
        </p:nvSpPr>
        <p:spPr>
          <a:xfrm>
            <a:off x="1606902" y="5464889"/>
            <a:ext cx="8580664"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altLang="zh-CN" sz="5400" dirty="0" smtClean="0">
                <a:solidFill>
                  <a:srgbClr val="FF0000"/>
                </a:solidFill>
                <a:latin typeface="Arial" panose="020B0604020202020204" pitchFamily="34" charset="0"/>
                <a:cs typeface="Arial" panose="020B0604020202020204" pitchFamily="34" charset="0"/>
              </a:rPr>
              <a:t>Thanks for your attention!</a:t>
            </a:r>
            <a:endParaRPr lang="zh-CN" altLang="en-US" sz="5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835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899" y="274320"/>
            <a:ext cx="11613749"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HIAF &amp; </a:t>
            </a:r>
            <a:r>
              <a:rPr lang="en-US" altLang="zh-CN" sz="2800" dirty="0" err="1" smtClean="0">
                <a:solidFill>
                  <a:srgbClr val="0070C0"/>
                </a:solidFill>
              </a:rPr>
              <a:t>CiADS</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0" y="1062723"/>
            <a:ext cx="11636498" cy="5696892"/>
          </a:xfrm>
          <a:prstGeom prst="rect">
            <a:avLst/>
          </a:prstGeom>
        </p:spPr>
      </p:pic>
    </p:spTree>
    <p:extLst>
      <p:ext uri="{BB962C8B-B14F-4D97-AF65-F5344CB8AC3E}">
        <p14:creationId xmlns:p14="http://schemas.microsoft.com/office/powerpoint/2010/main" val="2576247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11278082"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SHINE-FEL</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127321" y="1435261"/>
            <a:ext cx="8620862" cy="4547042"/>
          </a:xfrm>
          <a:prstGeom prst="rect">
            <a:avLst/>
          </a:prstGeom>
        </p:spPr>
      </p:pic>
      <p:pic>
        <p:nvPicPr>
          <p:cNvPr id="4" name="Picture 3"/>
          <p:cNvPicPr>
            <a:picLocks noChangeAspect="1"/>
          </p:cNvPicPr>
          <p:nvPr/>
        </p:nvPicPr>
        <p:blipFill>
          <a:blip r:embed="rId4"/>
          <a:stretch>
            <a:fillRect/>
          </a:stretch>
        </p:blipFill>
        <p:spPr>
          <a:xfrm>
            <a:off x="8938716" y="1169043"/>
            <a:ext cx="3137956" cy="2268638"/>
          </a:xfrm>
          <a:prstGeom prst="rect">
            <a:avLst/>
          </a:prstGeom>
        </p:spPr>
      </p:pic>
      <p:pic>
        <p:nvPicPr>
          <p:cNvPr id="5" name="Picture 4"/>
          <p:cNvPicPr>
            <a:picLocks noChangeAspect="1"/>
          </p:cNvPicPr>
          <p:nvPr/>
        </p:nvPicPr>
        <p:blipFill>
          <a:blip r:embed="rId5"/>
          <a:stretch>
            <a:fillRect/>
          </a:stretch>
        </p:blipFill>
        <p:spPr>
          <a:xfrm>
            <a:off x="9019874" y="3541853"/>
            <a:ext cx="3056798" cy="2012830"/>
          </a:xfrm>
          <a:prstGeom prst="rect">
            <a:avLst/>
          </a:prstGeom>
        </p:spPr>
      </p:pic>
    </p:spTree>
    <p:extLst>
      <p:ext uri="{BB962C8B-B14F-4D97-AF65-F5344CB8AC3E}">
        <p14:creationId xmlns:p14="http://schemas.microsoft.com/office/powerpoint/2010/main" val="2046734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274320"/>
            <a:ext cx="11076940" cy="523220"/>
          </a:xfrm>
          <a:prstGeom prst="rect">
            <a:avLst/>
          </a:prstGeom>
          <a:noFill/>
        </p:spPr>
        <p:txBody>
          <a:bodyPr wrap="square" rtlCol="0">
            <a:spAutoFit/>
          </a:bodyPr>
          <a:lstStyle/>
          <a:p>
            <a:r>
              <a:rPr lang="en-US" altLang="zh-CN" sz="2800" dirty="0" smtClean="0">
                <a:solidFill>
                  <a:srgbClr val="0070C0"/>
                </a:solidFill>
              </a:rPr>
              <a:t>Future accelerator facilities in Asia and Australia: HEPS</a:t>
            </a:r>
            <a:endParaRPr lang="zh-CN" altLang="en-US" sz="2800" dirty="0">
              <a:solidFill>
                <a:srgbClr val="0070C0"/>
              </a:solidFill>
            </a:endParaRPr>
          </a:p>
        </p:txBody>
      </p:sp>
      <p:pic>
        <p:nvPicPr>
          <p:cNvPr id="3" name="Picture 2"/>
          <p:cNvPicPr>
            <a:picLocks noChangeAspect="1"/>
          </p:cNvPicPr>
          <p:nvPr/>
        </p:nvPicPr>
        <p:blipFill>
          <a:blip r:embed="rId3"/>
          <a:stretch>
            <a:fillRect/>
          </a:stretch>
        </p:blipFill>
        <p:spPr>
          <a:xfrm>
            <a:off x="65486" y="1060358"/>
            <a:ext cx="7531192" cy="4160733"/>
          </a:xfrm>
          <a:prstGeom prst="rect">
            <a:avLst/>
          </a:prstGeom>
        </p:spPr>
      </p:pic>
      <p:pic>
        <p:nvPicPr>
          <p:cNvPr id="4" name="Picture 3"/>
          <p:cNvPicPr>
            <a:picLocks noChangeAspect="1"/>
          </p:cNvPicPr>
          <p:nvPr/>
        </p:nvPicPr>
        <p:blipFill rotWithShape="1">
          <a:blip r:embed="rId4"/>
          <a:srcRect l="2922" t="1955"/>
          <a:stretch/>
        </p:blipFill>
        <p:spPr>
          <a:xfrm>
            <a:off x="7971786" y="2181108"/>
            <a:ext cx="3879854" cy="3264654"/>
          </a:xfrm>
          <a:prstGeom prst="rect">
            <a:avLst/>
          </a:prstGeom>
        </p:spPr>
      </p:pic>
      <p:pic>
        <p:nvPicPr>
          <p:cNvPr id="5" name="Picture 4"/>
          <p:cNvPicPr>
            <a:picLocks noChangeAspect="1"/>
          </p:cNvPicPr>
          <p:nvPr/>
        </p:nvPicPr>
        <p:blipFill>
          <a:blip r:embed="rId5"/>
          <a:stretch>
            <a:fillRect/>
          </a:stretch>
        </p:blipFill>
        <p:spPr>
          <a:xfrm>
            <a:off x="7640201" y="1075993"/>
            <a:ext cx="4490812" cy="1006807"/>
          </a:xfrm>
          <a:prstGeom prst="rect">
            <a:avLst/>
          </a:prstGeom>
        </p:spPr>
      </p:pic>
      <p:pic>
        <p:nvPicPr>
          <p:cNvPr id="6" name="Picture 5"/>
          <p:cNvPicPr>
            <a:picLocks noChangeAspect="1"/>
          </p:cNvPicPr>
          <p:nvPr/>
        </p:nvPicPr>
        <p:blipFill>
          <a:blip r:embed="rId6"/>
          <a:stretch>
            <a:fillRect/>
          </a:stretch>
        </p:blipFill>
        <p:spPr>
          <a:xfrm>
            <a:off x="116285" y="5267960"/>
            <a:ext cx="8287583" cy="1590040"/>
          </a:xfrm>
          <a:prstGeom prst="rect">
            <a:avLst/>
          </a:prstGeom>
        </p:spPr>
      </p:pic>
      <p:pic>
        <p:nvPicPr>
          <p:cNvPr id="7" name="Picture 6"/>
          <p:cNvPicPr>
            <a:picLocks noChangeAspect="1"/>
          </p:cNvPicPr>
          <p:nvPr/>
        </p:nvPicPr>
        <p:blipFill>
          <a:blip r:embed="rId7"/>
          <a:stretch>
            <a:fillRect/>
          </a:stretch>
        </p:blipFill>
        <p:spPr>
          <a:xfrm>
            <a:off x="8892540" y="5384801"/>
            <a:ext cx="2461260" cy="1163440"/>
          </a:xfrm>
          <a:prstGeom prst="rect">
            <a:avLst/>
          </a:prstGeom>
        </p:spPr>
      </p:pic>
    </p:spTree>
    <p:extLst>
      <p:ext uri="{BB962C8B-B14F-4D97-AF65-F5344CB8AC3E}">
        <p14:creationId xmlns:p14="http://schemas.microsoft.com/office/powerpoint/2010/main" val="6241374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9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onsolas-Verdana">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a:spAutoFit/>
      </a:bodyPr>
      <a:lstStyle>
        <a:defPPr marL="342900" marR="0" indent="-342900" algn="l" defTabSz="914400" rtl="0" eaLnBrk="1" fontAlgn="base" latinLnBrk="0" hangingPunct="1">
          <a:lnSpc>
            <a:spcPct val="100000"/>
          </a:lnSpc>
          <a:spcBef>
            <a:spcPts val="600"/>
          </a:spcBef>
          <a:spcAft>
            <a:spcPct val="0"/>
          </a:spcAft>
          <a:buClrTx/>
          <a:buSzTx/>
          <a:buFont typeface="Wingdings" panose="05000000000000000000" pitchFamily="2" charset="2"/>
          <a:buChar char="p"/>
          <a:defRPr kumimoji="0" sz="2000" b="1" i="0" u="none" strike="noStrike" kern="1200" cap="none" spc="0" normalizeH="0" baseline="0" noProof="0" dirty="0" smtClean="0">
            <a:ln>
              <a:noFill/>
            </a:ln>
            <a:solidFill>
              <a:srgbClr val="C00000"/>
            </a:solidFill>
            <a:effectLst/>
            <a:uLnTx/>
            <a:uFillTx/>
            <a:latin typeface="+mn-ea"/>
            <a:ea typeface="+mn-ea"/>
            <a:cs typeface="+mn-cs"/>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6655</TotalTime>
  <Words>5208</Words>
  <Application>Microsoft Office PowerPoint</Application>
  <PresentationFormat>宽屏</PresentationFormat>
  <Paragraphs>421</Paragraphs>
  <Slides>60</Slides>
  <Notes>27</Notes>
  <HiddenSlides>0</HiddenSlides>
  <MMClips>0</MMClips>
  <ScaleCrop>false</ScaleCrop>
  <HeadingPairs>
    <vt:vector size="6" baseType="variant">
      <vt:variant>
        <vt:lpstr>已用的字体</vt:lpstr>
      </vt:variant>
      <vt:variant>
        <vt:i4>23</vt:i4>
      </vt:variant>
      <vt:variant>
        <vt:lpstr>主题</vt:lpstr>
      </vt:variant>
      <vt:variant>
        <vt:i4>1</vt:i4>
      </vt:variant>
      <vt:variant>
        <vt:lpstr>幻灯片标题</vt:lpstr>
      </vt:variant>
      <vt:variant>
        <vt:i4>60</vt:i4>
      </vt:variant>
    </vt:vector>
  </HeadingPairs>
  <TitlesOfParts>
    <vt:vector size="84" baseType="lpstr">
      <vt:lpstr>Arial Unicode MS</vt:lpstr>
      <vt:lpstr>Avenir</vt:lpstr>
      <vt:lpstr>Avenir Book</vt:lpstr>
      <vt:lpstr>Gesta Md</vt:lpstr>
      <vt:lpstr>ＭＳ ゴシック</vt:lpstr>
      <vt:lpstr>MS Mincho</vt:lpstr>
      <vt:lpstr>ＭＳ Ｐゴシック</vt:lpstr>
      <vt:lpstr>游ゴシック</vt:lpstr>
      <vt:lpstr>等线</vt:lpstr>
      <vt:lpstr>黑体</vt:lpstr>
      <vt:lpstr>楷体</vt:lpstr>
      <vt:lpstr>宋体</vt:lpstr>
      <vt:lpstr>微软雅黑</vt:lpstr>
      <vt:lpstr>Arial</vt:lpstr>
      <vt:lpstr>Calibri</vt:lpstr>
      <vt:lpstr>Courier New</vt:lpstr>
      <vt:lpstr>Symbol</vt:lpstr>
      <vt:lpstr>Times</vt:lpstr>
      <vt:lpstr>Times New Roman</vt:lpstr>
      <vt:lpstr>Verdana</vt:lpstr>
      <vt:lpstr>Wingdings</vt:lpstr>
      <vt:lpstr>Wingdings 2</vt:lpstr>
      <vt:lpstr>Wingdings 3</vt:lpstr>
      <vt:lpstr>9_Office 主题​​</vt:lpstr>
      <vt:lpstr>PowerPoint 演示文稿</vt:lpstr>
      <vt:lpstr>Program Schedule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Summary</vt:lpstr>
      <vt:lpstr>PowerPoint 演示文稿</vt:lpstr>
      <vt:lpstr>PowerPoint 演示文稿</vt:lpstr>
      <vt:lpstr>PowerPoint 演示文稿</vt:lpstr>
      <vt:lpstr>PowerPoint 演示文稿</vt:lpstr>
      <vt:lpstr>PowerPoint 演示文稿</vt:lpstr>
      <vt:lpstr>PowerPoint 演示文稿</vt:lpstr>
      <vt:lpstr>sextupole demonstrator</vt:lpstr>
      <vt:lpstr>CEPC Efforts Towards a Green Collider</vt:lpstr>
      <vt:lpstr>PowerPoint 演示文稿</vt:lpstr>
      <vt:lpstr>PowerPoint 演示文稿</vt:lpstr>
      <vt:lpstr>PowerPoint 演示文稿</vt:lpstr>
      <vt:lpstr>PowerPoint 演示文稿</vt:lpstr>
      <vt:lpstr>PowerPoint 演示文稿</vt:lpstr>
      <vt:lpstr>PowerPoint 演示文稿</vt:lpstr>
      <vt:lpstr>HEPS Green Energy Applications</vt:lpstr>
      <vt:lpstr>PowerPoint 演示文稿</vt:lpstr>
      <vt:lpstr>IAS-HEP 2024 Conference: Jan 22 - 25, 2024</vt:lpstr>
      <vt:lpstr>CEPC-SppC Progress</vt:lpstr>
      <vt:lpstr>CEPC Accelerator International TDR Review and Cost Review  June 12-16, and Sept. 11-15, 2023, in HKUST-IAS, Hong Kong</vt:lpstr>
      <vt:lpstr>Status of the FCC</vt:lpstr>
      <vt:lpstr>FCC Feasibility Study (2021-2025): high-level objectives</vt:lpstr>
      <vt:lpstr>PERLE Status at IJCLab</vt:lpstr>
      <vt:lpstr>Challenges toward PERLE realization </vt:lpstr>
      <vt:lpstr>Status, Challenges and Plans for ILC and CLIC</vt:lpstr>
      <vt:lpstr>Time-critical WPs at the ILC Technology Network (ITN)</vt:lpstr>
      <vt:lpstr>IDT Scope for  ILC Realization</vt:lpstr>
      <vt:lpstr>ILC possible upgrades</vt:lpstr>
      <vt:lpstr>CLIC accelerator challenges/technologies  </vt:lpstr>
      <vt:lpstr>CLIC studies towards next ESPP update </vt:lpstr>
      <vt:lpstr>Overview on C3 </vt:lpstr>
      <vt:lpstr>Synergies with Future Colliders</vt:lpstr>
      <vt:lpstr>Mechanical Model of the FCCee MDI </vt:lpstr>
      <vt:lpstr>Assembly procedure</vt:lpstr>
      <vt:lpstr>SC Final Focus quadrupoles</vt:lpstr>
      <vt:lpstr>Upgrade to HTS</vt:lpstr>
      <vt:lpstr>From CEPC Lattice Design to Hardware Requirements in EDR</vt:lpstr>
      <vt:lpstr>CEPC Lattice Studies with Various Machine Errors in EDR</vt:lpstr>
      <vt:lpstr>MDI key issue studies in EDR</vt:lpstr>
      <vt:lpstr>MDI key issue studies in EDR</vt:lpstr>
      <vt:lpstr>CEPC SRF Development in EDR</vt:lpstr>
      <vt:lpstr>IHEP Mid-T Bake High Q 1.3 GHz Module</vt:lpstr>
      <vt:lpstr>CEPC RF Power Source and Distribution System Development in EDR</vt:lpstr>
      <vt:lpstr>CEPC Collider magnet development in EDR</vt:lpstr>
      <vt:lpstr>CEPC Advanced Instrumentation Study in EDR</vt:lpstr>
      <vt:lpstr>CEPC Large Scale and Precision Control System Study in EDR</vt:lpstr>
      <vt:lpstr>Interested Talks in This Afternoon Session</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liyuhui</dc:creator>
  <cp:lastModifiedBy>Dou</cp:lastModifiedBy>
  <cp:revision>369</cp:revision>
  <dcterms:created xsi:type="dcterms:W3CDTF">2022-10-27T13:46:41Z</dcterms:created>
  <dcterms:modified xsi:type="dcterms:W3CDTF">2024-01-24T01:35:47Z</dcterms:modified>
</cp:coreProperties>
</file>