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61" r:id="rId2"/>
    <p:sldId id="270" r:id="rId3"/>
    <p:sldId id="257" r:id="rId4"/>
    <p:sldId id="260" r:id="rId5"/>
    <p:sldId id="262" r:id="rId6"/>
    <p:sldId id="263" r:id="rId7"/>
    <p:sldId id="264" r:id="rId8"/>
    <p:sldId id="265" r:id="rId9"/>
    <p:sldId id="266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82" r:id="rId18"/>
    <p:sldId id="280" r:id="rId19"/>
    <p:sldId id="281" r:id="rId20"/>
    <p:sldId id="267" r:id="rId21"/>
    <p:sldId id="278" r:id="rId22"/>
    <p:sldId id="279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900C0-FB3C-41E4-9B79-745E29D585A8}" type="datetimeFigureOut">
              <a:rPr lang="fr-FR" smtClean="0"/>
              <a:t>24/01/2024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DA15F-5F2D-4540-BBF1-B82D9D091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902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855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47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22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932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08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66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32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575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77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89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616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49C28-CF59-4596-89B9-0B032F98B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40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553041"/>
            <a:ext cx="9144000" cy="1741607"/>
          </a:xfrm>
        </p:spPr>
        <p:txBody>
          <a:bodyPr>
            <a:normAutofit fontScale="90000"/>
          </a:bodyPr>
          <a:lstStyle/>
          <a:p>
            <a:r>
              <a:rPr lang="en-US" dirty="0"/>
              <a:t>Perspectives for TPCs at </a:t>
            </a:r>
            <a:r>
              <a:rPr lang="en-US" dirty="0" smtClean="0"/>
              <a:t>Higgs/Electroweak/top </a:t>
            </a:r>
            <a:r>
              <a:rPr lang="en-US" dirty="0"/>
              <a:t>Factories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20483" y="2221833"/>
            <a:ext cx="9144000" cy="417871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Paul Colas, CEA Saclay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757" y="2854406"/>
            <a:ext cx="9202019" cy="270764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524001" y="5952226"/>
            <a:ext cx="9310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Thanks</a:t>
            </a:r>
            <a:r>
              <a:rPr lang="fr-FR" dirty="0" smtClean="0"/>
              <a:t> to </a:t>
            </a:r>
            <a:r>
              <a:rPr lang="fr-FR" dirty="0" err="1" smtClean="0"/>
              <a:t>my</a:t>
            </a:r>
            <a:r>
              <a:rPr lang="fr-FR" dirty="0"/>
              <a:t> </a:t>
            </a:r>
            <a:r>
              <a:rPr lang="fr-FR" dirty="0" smtClean="0"/>
              <a:t>LCTPC and ILD </a:t>
            </a:r>
            <a:r>
              <a:rPr lang="fr-FR" dirty="0" err="1" smtClean="0"/>
              <a:t>colleagues</a:t>
            </a:r>
            <a:r>
              <a:rPr lang="fr-FR" dirty="0" smtClean="0"/>
              <a:t>, and </a:t>
            </a:r>
            <a:r>
              <a:rPr lang="fr-FR" dirty="0" err="1" smtClean="0"/>
              <a:t>especially</a:t>
            </a:r>
            <a:r>
              <a:rPr lang="fr-FR" dirty="0" smtClean="0"/>
              <a:t> Daniel Jeans, Serguei Ganjour, Keisuke Fujii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997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Calculation</a:t>
            </a:r>
            <a:r>
              <a:rPr lang="fr-FR" b="1" dirty="0" smtClean="0"/>
              <a:t> of the </a:t>
            </a:r>
            <a:r>
              <a:rPr lang="fr-FR" b="1" dirty="0" err="1" smtClean="0"/>
              <a:t>distortions</a:t>
            </a:r>
            <a:r>
              <a:rPr lang="fr-FR" b="1" dirty="0" smtClean="0"/>
              <a:t> </a:t>
            </a:r>
            <a:r>
              <a:rPr lang="fr-FR" sz="2400" dirty="0" smtClean="0">
                <a:solidFill>
                  <a:srgbClr val="7030A0"/>
                </a:solidFill>
              </a:rPr>
              <a:t>(K. </a:t>
            </a:r>
            <a:r>
              <a:rPr lang="fr-FR" sz="2400" dirty="0" err="1" smtClean="0">
                <a:solidFill>
                  <a:srgbClr val="7030A0"/>
                </a:solidFill>
              </a:rPr>
              <a:t>Fujii</a:t>
            </a:r>
            <a:r>
              <a:rPr lang="fr-FR" sz="2400" dirty="0" smtClean="0">
                <a:solidFill>
                  <a:srgbClr val="7030A0"/>
                </a:solidFill>
              </a:rPr>
              <a:t>)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10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73" y="2122099"/>
            <a:ext cx="3025000" cy="38841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917271" y="1690688"/>
            <a:ext cx="8433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ion charge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creates</a:t>
            </a:r>
            <a:r>
              <a:rPr lang="fr-FR" dirty="0" smtClean="0"/>
              <a:t> a </a:t>
            </a:r>
            <a:r>
              <a:rPr lang="fr-FR" dirty="0" err="1" smtClean="0"/>
              <a:t>potential</a:t>
            </a:r>
            <a:r>
              <a:rPr lang="fr-FR" dirty="0" smtClean="0"/>
              <a:t> at </a:t>
            </a:r>
            <a:r>
              <a:rPr lang="fr-FR" dirty="0" err="1" smtClean="0"/>
              <a:t>each</a:t>
            </a:r>
            <a:r>
              <a:rPr lang="fr-FR" dirty="0" smtClean="0"/>
              <a:t> point       of the </a:t>
            </a:r>
            <a:r>
              <a:rPr lang="fr-FR" dirty="0" err="1" smtClean="0"/>
              <a:t>field</a:t>
            </a:r>
            <a:r>
              <a:rPr lang="fr-FR" dirty="0" smtClean="0"/>
              <a:t> cage volume :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355" y="3009743"/>
            <a:ext cx="8409688" cy="273543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6131" y="1774120"/>
            <a:ext cx="256427" cy="20931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917270" y="2671192"/>
            <a:ext cx="8054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From </a:t>
            </a:r>
            <a:r>
              <a:rPr lang="fr-FR" dirty="0" err="1" smtClean="0"/>
              <a:t>which</a:t>
            </a:r>
            <a:r>
              <a:rPr lang="fr-FR" dirty="0" smtClean="0"/>
              <a:t> one </a:t>
            </a:r>
            <a:r>
              <a:rPr lang="fr-FR" dirty="0" err="1" smtClean="0"/>
              <a:t>derives</a:t>
            </a:r>
            <a:r>
              <a:rPr lang="fr-FR" dirty="0" smtClean="0"/>
              <a:t> the transverse </a:t>
            </a:r>
            <a:r>
              <a:rPr lang="fr-FR" dirty="0" err="1" smtClean="0"/>
              <a:t>field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I, K </a:t>
            </a:r>
            <a:r>
              <a:rPr lang="fr-FR" dirty="0" err="1" smtClean="0"/>
              <a:t>modified</a:t>
            </a:r>
            <a:r>
              <a:rPr lang="fr-FR" dirty="0" smtClean="0"/>
              <a:t> Bessel </a:t>
            </a:r>
            <a:r>
              <a:rPr lang="fr-FR" dirty="0" err="1" smtClean="0"/>
              <a:t>functions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476" y="5798371"/>
            <a:ext cx="1227271" cy="35252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425350" y="5995358"/>
            <a:ext cx="5141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practice one </a:t>
            </a:r>
            <a:r>
              <a:rPr lang="fr-FR" dirty="0" err="1" smtClean="0"/>
              <a:t>needs</a:t>
            </a:r>
            <a:r>
              <a:rPr lang="fr-FR" dirty="0" smtClean="0"/>
              <a:t> ~n=500 first </a:t>
            </a:r>
            <a:r>
              <a:rPr lang="fr-FR" dirty="0" err="1" smtClean="0"/>
              <a:t>terms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7540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Calculation</a:t>
            </a:r>
            <a:r>
              <a:rPr lang="fr-FR" b="1" dirty="0" smtClean="0"/>
              <a:t> of the </a:t>
            </a:r>
            <a:r>
              <a:rPr lang="fr-FR" b="1" dirty="0" err="1" smtClean="0"/>
              <a:t>distortions</a:t>
            </a:r>
            <a:r>
              <a:rPr lang="fr-FR" b="1" dirty="0" smtClean="0"/>
              <a:t> II </a:t>
            </a:r>
            <a:r>
              <a:rPr lang="fr-FR" sz="2400" dirty="0" smtClean="0">
                <a:solidFill>
                  <a:srgbClr val="7030A0"/>
                </a:solidFill>
              </a:rPr>
              <a:t>(K. </a:t>
            </a:r>
            <a:r>
              <a:rPr lang="fr-FR" sz="2400" dirty="0" err="1" smtClean="0">
                <a:solidFill>
                  <a:srgbClr val="7030A0"/>
                </a:solidFill>
              </a:rPr>
              <a:t>Fujii</a:t>
            </a:r>
            <a:r>
              <a:rPr lang="fr-FR" sz="2400" dirty="0" smtClean="0">
                <a:solidFill>
                  <a:srgbClr val="7030A0"/>
                </a:solidFill>
              </a:rPr>
              <a:t>)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11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917271" y="1584270"/>
            <a:ext cx="7786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Langevin </a:t>
            </a:r>
            <a:r>
              <a:rPr lang="fr-FR" dirty="0" err="1" smtClean="0"/>
              <a:t>equation</a:t>
            </a:r>
            <a:r>
              <a:rPr lang="fr-FR" dirty="0" smtClean="0"/>
              <a:t> </a:t>
            </a:r>
            <a:r>
              <a:rPr lang="fr-FR" dirty="0" err="1" smtClean="0"/>
              <a:t>gives</a:t>
            </a:r>
            <a:r>
              <a:rPr lang="fr-FR" dirty="0" smtClean="0"/>
              <a:t> the modification of the drift </a:t>
            </a:r>
            <a:r>
              <a:rPr lang="fr-FR" dirty="0" err="1" smtClean="0"/>
              <a:t>velocity</a:t>
            </a:r>
            <a:r>
              <a:rPr lang="fr-FR" dirty="0" smtClean="0"/>
              <a:t> :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085" y="1975453"/>
            <a:ext cx="6494417" cy="86120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364" y="3046570"/>
            <a:ext cx="6958866" cy="63691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085" y="4087401"/>
            <a:ext cx="7941988" cy="158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949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7683"/>
          </a:xfrm>
        </p:spPr>
        <p:txBody>
          <a:bodyPr/>
          <a:lstStyle/>
          <a:p>
            <a:r>
              <a:rPr lang="fr-FR" b="1" dirty="0" smtClean="0"/>
              <a:t>Positive ion </a:t>
            </a:r>
            <a:r>
              <a:rPr lang="fr-FR" b="1" dirty="0" err="1" smtClean="0"/>
              <a:t>density</a:t>
            </a:r>
            <a:r>
              <a:rPr lang="fr-FR" b="1" dirty="0" smtClean="0"/>
              <a:t> at the Z </a:t>
            </a:r>
            <a:r>
              <a:rPr lang="fr-FR" b="1" dirty="0" err="1" smtClean="0"/>
              <a:t>peak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332" y="1368424"/>
            <a:ext cx="11438626" cy="4987925"/>
          </a:xfrm>
        </p:spPr>
        <p:txBody>
          <a:bodyPr/>
          <a:lstStyle/>
          <a:p>
            <a:r>
              <a:rPr lang="fr-FR" dirty="0" smtClean="0"/>
              <a:t>From </a:t>
            </a:r>
            <a:r>
              <a:rPr lang="fr-FR" dirty="0" err="1" smtClean="0"/>
              <a:t>hadronic</a:t>
            </a:r>
            <a:r>
              <a:rPr lang="fr-FR" dirty="0" smtClean="0"/>
              <a:t> Z </a:t>
            </a:r>
            <a:r>
              <a:rPr lang="fr-FR" dirty="0" err="1" smtClean="0"/>
              <a:t>decays</a:t>
            </a:r>
            <a:r>
              <a:rPr lang="fr-FR" dirty="0" smtClean="0"/>
              <a:t> (</a:t>
            </a:r>
            <a:r>
              <a:rPr lang="fr-FR" dirty="0" err="1" smtClean="0"/>
              <a:t>Tox</a:t>
            </a:r>
            <a:r>
              <a:rPr lang="fr-FR" dirty="0" smtClean="0"/>
              <a:t> MC by </a:t>
            </a:r>
            <a:r>
              <a:rPr lang="fr-FR" dirty="0" err="1" smtClean="0"/>
              <a:t>K.Fujii</a:t>
            </a:r>
            <a:r>
              <a:rPr lang="fr-FR" dirty="0" smtClean="0"/>
              <a:t>, full simulation by Daniel Jeans)</a:t>
            </a:r>
          </a:p>
          <a:p>
            <a:r>
              <a:rPr lang="fr-FR" dirty="0" smtClean="0"/>
              <a:t>60 KHz of Z </a:t>
            </a:r>
            <a:r>
              <a:rPr lang="fr-FR" dirty="0" err="1" smtClean="0"/>
              <a:t>decays</a:t>
            </a:r>
            <a:r>
              <a:rPr lang="fr-FR" dirty="0" smtClean="0"/>
              <a:t> : 26 000 ion </a:t>
            </a:r>
            <a:r>
              <a:rPr lang="fr-FR" dirty="0" err="1" smtClean="0"/>
              <a:t>disks</a:t>
            </a:r>
            <a:r>
              <a:rPr lang="fr-FR" dirty="0" smtClean="0"/>
              <a:t> </a:t>
            </a:r>
            <a:r>
              <a:rPr lang="fr-FR" dirty="0" err="1" smtClean="0"/>
              <a:t>created</a:t>
            </a:r>
            <a:r>
              <a:rPr lang="fr-FR" dirty="0" smtClean="0"/>
              <a:t> in the amplification pile-up in the 0.44 s of </a:t>
            </a:r>
            <a:r>
              <a:rPr lang="fr-FR" dirty="0" err="1" smtClean="0"/>
              <a:t>flushing</a:t>
            </a:r>
            <a:r>
              <a:rPr lang="fr-FR" dirty="0" smtClean="0"/>
              <a:t> time of the ions (</a:t>
            </a:r>
            <a:r>
              <a:rPr lang="fr-FR" dirty="0" err="1" smtClean="0"/>
              <a:t>assuming</a:t>
            </a:r>
            <a:r>
              <a:rPr lang="fr-FR" dirty="0" smtClean="0"/>
              <a:t> 5 m/s ion drift </a:t>
            </a:r>
            <a:r>
              <a:rPr lang="fr-FR" dirty="0" err="1" smtClean="0"/>
              <a:t>velocity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12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456" y="2828485"/>
            <a:ext cx="8980097" cy="354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9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803" y="571361"/>
            <a:ext cx="5297346" cy="413602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562846" y="1469985"/>
            <a:ext cx="458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Case </a:t>
            </a:r>
            <a:r>
              <a:rPr lang="fr-FR" sz="2400" smtClean="0"/>
              <a:t>of FCC </a:t>
            </a:r>
            <a:r>
              <a:rPr lang="fr-FR" sz="2400" dirty="0" smtClean="0"/>
              <a:t>or CEPC at Z pole : </a:t>
            </a:r>
            <a:r>
              <a:rPr lang="fr-FR" sz="2400" dirty="0" err="1" smtClean="0"/>
              <a:t>almost</a:t>
            </a:r>
            <a:r>
              <a:rPr lang="fr-FR" sz="2400" dirty="0" smtClean="0"/>
              <a:t> </a:t>
            </a:r>
            <a:r>
              <a:rPr lang="fr-FR" sz="2400" dirty="0" err="1" smtClean="0"/>
              <a:t>continuous</a:t>
            </a:r>
            <a:r>
              <a:rPr lang="fr-FR" sz="2400" dirty="0" smtClean="0"/>
              <a:t> set of </a:t>
            </a:r>
            <a:r>
              <a:rPr lang="fr-FR" sz="2400" dirty="0" err="1" smtClean="0"/>
              <a:t>disks</a:t>
            </a:r>
            <a:r>
              <a:rPr lang="fr-FR" sz="2400" dirty="0" smtClean="0"/>
              <a:t>. </a:t>
            </a:r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532435" y="5386049"/>
            <a:ext cx="11659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https://agenda.linearcollider.org/event/5504/</a:t>
            </a:r>
            <a:r>
              <a:rPr lang="fr-FR" dirty="0"/>
              <a:t>contributions/24543/</a:t>
            </a:r>
            <a:r>
              <a:rPr lang="fr-FR" dirty="0" err="1"/>
              <a:t>attachments</a:t>
            </a:r>
            <a:r>
              <a:rPr lang="fr-FR" dirty="0"/>
              <a:t>/20144/31818/PositiveionEffects-kf.pdf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9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14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160" y="96895"/>
            <a:ext cx="9497960" cy="625012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098890" y="3608439"/>
            <a:ext cx="19566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Symbol" panose="05050102010706020507" pitchFamily="18" charset="2"/>
              </a:rPr>
              <a:t> </a:t>
            </a:r>
            <a:r>
              <a:rPr lang="fr-FR" dirty="0" err="1" smtClean="0">
                <a:latin typeface="Symbol" panose="05050102010706020507" pitchFamily="18" charset="2"/>
              </a:rPr>
              <a:t>wt</a:t>
            </a:r>
            <a:r>
              <a:rPr lang="fr-FR" dirty="0" smtClean="0"/>
              <a:t> = 5.7 (B=2T)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098890" y="5043948"/>
            <a:ext cx="3637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9696091" y="439947"/>
            <a:ext cx="118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K. </a:t>
            </a:r>
            <a:r>
              <a:rPr lang="fr-FR" dirty="0" err="1" smtClean="0">
                <a:solidFill>
                  <a:srgbClr val="7030A0"/>
                </a:solidFill>
              </a:rPr>
              <a:t>Fujii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151837" y="746526"/>
            <a:ext cx="23218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IBF*Gain=1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81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15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1930"/>
            <a:ext cx="9927566" cy="59044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46981" y="5745192"/>
            <a:ext cx="1302589" cy="370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D. Jeans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152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90113" y="810228"/>
            <a:ext cx="1015262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Resulting</a:t>
            </a:r>
            <a:r>
              <a:rPr lang="fr-FR" sz="2400" dirty="0" smtClean="0"/>
              <a:t> </a:t>
            </a:r>
            <a:r>
              <a:rPr lang="fr-FR" sz="2400" dirty="0" err="1" smtClean="0"/>
              <a:t>distortions</a:t>
            </a:r>
            <a:r>
              <a:rPr lang="fr-FR" sz="2400" dirty="0" smtClean="0"/>
              <a:t> at Z pole for IBF*gain=5 ~800 µm (</a:t>
            </a:r>
            <a:r>
              <a:rPr lang="fr-FR" sz="2400" dirty="0" err="1" smtClean="0"/>
              <a:t>preliminary</a:t>
            </a:r>
            <a:r>
              <a:rPr lang="fr-FR" sz="2400" dirty="0" smtClean="0"/>
              <a:t>)</a:t>
            </a:r>
          </a:p>
          <a:p>
            <a:r>
              <a:rPr lang="fr-FR" sz="2400" dirty="0" smtClean="0"/>
              <a:t>(330 µm if IBF </a:t>
            </a:r>
            <a:r>
              <a:rPr lang="fr-FR" sz="2400" dirty="0" err="1" smtClean="0"/>
              <a:t>can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fully</a:t>
            </a:r>
            <a:r>
              <a:rPr lang="fr-FR" sz="2400" dirty="0" smtClean="0"/>
              <a:t> </a:t>
            </a:r>
            <a:r>
              <a:rPr lang="fr-FR" sz="2400" dirty="0" err="1" smtClean="0"/>
              <a:t>suppressed</a:t>
            </a:r>
            <a:r>
              <a:rPr lang="fr-FR" sz="2400" dirty="0" smtClean="0"/>
              <a:t>…). But </a:t>
            </a:r>
            <a:r>
              <a:rPr lang="fr-FR" sz="2400" dirty="0" err="1" smtClean="0"/>
              <a:t>recent</a:t>
            </a:r>
            <a:r>
              <a:rPr lang="fr-FR" sz="2400" dirty="0" smtClean="0"/>
              <a:t> </a:t>
            </a:r>
            <a:r>
              <a:rPr lang="fr-FR" sz="2400" dirty="0" err="1" smtClean="0"/>
              <a:t>calculations</a:t>
            </a:r>
            <a:r>
              <a:rPr lang="fr-FR" sz="2400" dirty="0" smtClean="0"/>
              <a:t> by Daniel Jeans show </a:t>
            </a:r>
            <a:r>
              <a:rPr lang="fr-FR" sz="2400" dirty="0" err="1" smtClean="0"/>
              <a:t>that</a:t>
            </a:r>
            <a:r>
              <a:rPr lang="fr-FR" sz="2400" dirty="0" smtClean="0"/>
              <a:t> the machine background </a:t>
            </a:r>
            <a:r>
              <a:rPr lang="fr-FR" sz="2400" dirty="0" err="1" smtClean="0"/>
              <a:t>with</a:t>
            </a:r>
            <a:r>
              <a:rPr lang="fr-FR" sz="2400" dirty="0" smtClean="0"/>
              <a:t> the FCC-</a:t>
            </a:r>
            <a:r>
              <a:rPr lang="fr-FR" sz="2400" dirty="0" err="1" smtClean="0"/>
              <a:t>designed</a:t>
            </a:r>
            <a:r>
              <a:rPr lang="fr-FR" sz="2400" dirty="0" smtClean="0"/>
              <a:t> interaction </a:t>
            </a:r>
            <a:r>
              <a:rPr lang="fr-FR" sz="2400" dirty="0" err="1" smtClean="0"/>
              <a:t>region</a:t>
            </a:r>
            <a:r>
              <a:rPr lang="fr-FR" sz="2400" dirty="0" smtClean="0"/>
              <a:t> </a:t>
            </a:r>
            <a:r>
              <a:rPr lang="fr-FR" sz="2400" dirty="0" err="1" smtClean="0"/>
              <a:t>yields</a:t>
            </a:r>
            <a:r>
              <a:rPr lang="fr-FR" sz="2400" dirty="0" smtClean="0"/>
              <a:t> ~200 times more </a:t>
            </a:r>
            <a:r>
              <a:rPr lang="fr-FR" sz="2400" dirty="0" err="1" smtClean="0"/>
              <a:t>ionization</a:t>
            </a:r>
            <a:r>
              <a:rPr lang="fr-FR" sz="2400" dirty="0" smtClean="0"/>
              <a:t> </a:t>
            </a:r>
            <a:r>
              <a:rPr lang="fr-FR" sz="2400" dirty="0" err="1" smtClean="0"/>
              <a:t>that</a:t>
            </a:r>
            <a:r>
              <a:rPr lang="fr-FR" sz="2400" dirty="0" smtClean="0"/>
              <a:t> the Z </a:t>
            </a:r>
            <a:r>
              <a:rPr lang="fr-FR" sz="2400" dirty="0" err="1" smtClean="0"/>
              <a:t>itself</a:t>
            </a:r>
            <a:r>
              <a:rPr lang="fr-FR" sz="2400" dirty="0" smtClean="0"/>
              <a:t>. </a:t>
            </a:r>
          </a:p>
          <a:p>
            <a:endParaRPr lang="fr-FR" sz="2400" dirty="0"/>
          </a:p>
          <a:p>
            <a:r>
              <a:rPr lang="fr-FR" sz="2400" dirty="0" smtClean="0"/>
              <a:t>Can </a:t>
            </a:r>
            <a:r>
              <a:rPr lang="fr-FR" sz="2400" dirty="0" err="1" smtClean="0"/>
              <a:t>it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corrected</a:t>
            </a:r>
            <a:r>
              <a:rPr lang="fr-FR" sz="2400" dirty="0" smtClean="0"/>
              <a:t> for? </a:t>
            </a:r>
          </a:p>
          <a:p>
            <a:r>
              <a:rPr lang="fr-FR" sz="2400" dirty="0" err="1" smtClean="0"/>
              <a:t>Only</a:t>
            </a:r>
            <a:r>
              <a:rPr lang="fr-FR" sz="2400" dirty="0" smtClean="0"/>
              <a:t> on </a:t>
            </a:r>
            <a:r>
              <a:rPr lang="fr-FR" sz="2400" dirty="0" err="1" smtClean="0"/>
              <a:t>average</a:t>
            </a:r>
            <a:r>
              <a:rPr lang="fr-FR" sz="2400" dirty="0" smtClean="0"/>
              <a:t>, or the charge must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locally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measured</a:t>
            </a:r>
            <a:r>
              <a:rPr lang="fr-FR" sz="2400" dirty="0" smtClean="0"/>
              <a:t>. This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difficult</a:t>
            </a:r>
            <a:r>
              <a:rPr lang="fr-FR" sz="2400" dirty="0" smtClean="0"/>
              <a:t>, as the micro-</a:t>
            </a:r>
            <a:r>
              <a:rPr lang="fr-FR" sz="2400" dirty="0" err="1" smtClean="0"/>
              <a:t>curlers</a:t>
            </a:r>
            <a:r>
              <a:rPr lang="fr-FR" sz="2400" dirty="0" smtClean="0"/>
              <a:t> </a:t>
            </a:r>
            <a:r>
              <a:rPr lang="fr-FR" sz="2400" dirty="0" err="1" smtClean="0"/>
              <a:t>saturate</a:t>
            </a:r>
            <a:r>
              <a:rPr lang="fr-FR" sz="2400" dirty="0" smtClean="0"/>
              <a:t> the </a:t>
            </a:r>
            <a:r>
              <a:rPr lang="fr-FR" sz="2400" dirty="0" err="1" smtClean="0"/>
              <a:t>amplifiers</a:t>
            </a:r>
            <a:r>
              <a:rPr lang="fr-FR" sz="2400" dirty="0" smtClean="0"/>
              <a:t>. </a:t>
            </a:r>
          </a:p>
          <a:p>
            <a:endParaRPr lang="fr-FR" sz="2400" dirty="0"/>
          </a:p>
          <a:p>
            <a:r>
              <a:rPr lang="fr-FR" sz="2400" dirty="0" err="1" smtClean="0"/>
              <a:t>Maybe</a:t>
            </a:r>
            <a:r>
              <a:rPr lang="fr-FR" sz="2400" dirty="0" smtClean="0"/>
              <a:t> </a:t>
            </a:r>
            <a:r>
              <a:rPr lang="fr-FR" sz="2400" dirty="0" err="1" smtClean="0"/>
              <a:t>only</a:t>
            </a:r>
            <a:r>
              <a:rPr lang="fr-FR" sz="2400" dirty="0" smtClean="0"/>
              <a:t> </a:t>
            </a:r>
            <a:r>
              <a:rPr lang="fr-FR" sz="2400" dirty="0" err="1" smtClean="0"/>
              <a:t>way</a:t>
            </a:r>
            <a:r>
              <a:rPr lang="fr-FR" sz="2400" dirty="0" smtClean="0"/>
              <a:t>, in </a:t>
            </a:r>
            <a:r>
              <a:rPr lang="fr-FR" sz="2400" dirty="0" err="1" smtClean="0"/>
              <a:t>Gridpix</a:t>
            </a:r>
            <a:r>
              <a:rPr lang="fr-FR" sz="2400" dirty="0" smtClean="0"/>
              <a:t>, </a:t>
            </a:r>
            <a:r>
              <a:rPr lang="fr-FR" sz="2400" dirty="0" err="1" smtClean="0"/>
              <a:t>using</a:t>
            </a:r>
            <a:r>
              <a:rPr lang="fr-FR" sz="2400" dirty="0" smtClean="0"/>
              <a:t> the </a:t>
            </a:r>
            <a:r>
              <a:rPr lang="fr-FR" sz="2400" dirty="0" err="1" smtClean="0"/>
              <a:t>segmented</a:t>
            </a:r>
            <a:r>
              <a:rPr lang="fr-FR" sz="2400" dirty="0" smtClean="0"/>
              <a:t> </a:t>
            </a:r>
            <a:r>
              <a:rPr lang="fr-FR" sz="2400" dirty="0" err="1" smtClean="0"/>
              <a:t>mesh</a:t>
            </a:r>
            <a:r>
              <a:rPr lang="fr-FR" sz="2400" dirty="0" smtClean="0"/>
              <a:t> of the chips : monitor the </a:t>
            </a:r>
            <a:r>
              <a:rPr lang="fr-FR" sz="2400" dirty="0" err="1" smtClean="0"/>
              <a:t>mesh</a:t>
            </a:r>
            <a:r>
              <a:rPr lang="fr-FR" sz="2400" dirty="0" smtClean="0"/>
              <a:t> </a:t>
            </a:r>
            <a:r>
              <a:rPr lang="fr-FR" sz="2400" dirty="0" err="1" smtClean="0"/>
              <a:t>current</a:t>
            </a:r>
            <a:r>
              <a:rPr lang="fr-FR" sz="2400" dirty="0" smtClean="0"/>
              <a:t> of </a:t>
            </a:r>
            <a:r>
              <a:rPr lang="fr-FR" sz="2400" dirty="0" err="1" smtClean="0"/>
              <a:t>each</a:t>
            </a:r>
            <a:r>
              <a:rPr lang="fr-FR" sz="2400" dirty="0" smtClean="0"/>
              <a:t> chip.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129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17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536" y="526211"/>
            <a:ext cx="9971034" cy="581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10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18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27" y="448574"/>
            <a:ext cx="10630573" cy="589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14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19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32" y="60385"/>
            <a:ext cx="10705568" cy="585404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863970" y="6202392"/>
            <a:ext cx="7401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Time-</a:t>
            </a:r>
            <a:r>
              <a:rPr lang="fr-FR" dirty="0" err="1" smtClean="0"/>
              <a:t>dependent</a:t>
            </a:r>
            <a:r>
              <a:rPr lang="fr-FR" dirty="0" smtClean="0"/>
              <a:t> corrections are more </a:t>
            </a:r>
            <a:r>
              <a:rPr lang="fr-FR" dirty="0" err="1" smtClean="0"/>
              <a:t>difficult</a:t>
            </a:r>
            <a:r>
              <a:rPr lang="fr-FR" dirty="0" smtClean="0"/>
              <a:t> (</a:t>
            </a:r>
            <a:r>
              <a:rPr lang="fr-FR" dirty="0" err="1" smtClean="0"/>
              <a:t>work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6139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2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742" y="1104175"/>
            <a:ext cx="7718517" cy="426210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166559" y="5366279"/>
            <a:ext cx="19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Ioannis Giomataris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9167003" y="5366279"/>
            <a:ext cx="1630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Dave Nygren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65827" y="2078995"/>
            <a:ext cx="296748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a few </a:t>
            </a:r>
            <a:r>
              <a:rPr lang="fr-FR" dirty="0" err="1" smtClean="0"/>
              <a:t>weeks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celebrate</a:t>
            </a:r>
            <a:r>
              <a:rPr lang="fr-FR" dirty="0" smtClean="0"/>
              <a:t> the 50 </a:t>
            </a:r>
            <a:r>
              <a:rPr lang="fr-FR" dirty="0" err="1" smtClean="0"/>
              <a:t>years</a:t>
            </a:r>
            <a:r>
              <a:rPr lang="fr-FR" dirty="0" smtClean="0"/>
              <a:t> of the TPC </a:t>
            </a:r>
            <a:r>
              <a:rPr lang="fr-FR" dirty="0" err="1" smtClean="0"/>
              <a:t>idea</a:t>
            </a:r>
            <a:r>
              <a:rPr lang="fr-FR" dirty="0" smtClean="0"/>
              <a:t>, by Dave Nygren.</a:t>
            </a:r>
          </a:p>
          <a:p>
            <a:endParaRPr lang="fr-FR" dirty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celebrated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event</a:t>
            </a:r>
            <a:r>
              <a:rPr lang="fr-FR" dirty="0" smtClean="0"/>
              <a:t> 2 </a:t>
            </a:r>
            <a:r>
              <a:rPr lang="fr-FR" dirty="0" err="1" smtClean="0"/>
              <a:t>months</a:t>
            </a:r>
            <a:r>
              <a:rPr lang="fr-FR" dirty="0" smtClean="0"/>
              <a:t> in </a:t>
            </a:r>
            <a:r>
              <a:rPr lang="fr-FR" dirty="0" err="1" smtClean="0"/>
              <a:t>advance</a:t>
            </a:r>
            <a:r>
              <a:rPr lang="fr-FR" dirty="0" smtClean="0"/>
              <a:t> at the TPC Paris </a:t>
            </a:r>
            <a:r>
              <a:rPr lang="fr-FR" dirty="0" err="1" smtClean="0"/>
              <a:t>conference</a:t>
            </a:r>
            <a:r>
              <a:rPr lang="fr-FR" dirty="0" smtClean="0"/>
              <a:t>, in the </a:t>
            </a:r>
            <a:r>
              <a:rPr lang="fr-FR" dirty="0" err="1" smtClean="0"/>
              <a:t>presence</a:t>
            </a:r>
            <a:r>
              <a:rPr lang="fr-FR" dirty="0" smtClean="0"/>
              <a:t> of Dave. </a:t>
            </a:r>
          </a:p>
          <a:p>
            <a:endParaRPr lang="fr-FR" dirty="0"/>
          </a:p>
          <a:p>
            <a:r>
              <a:rPr lang="fr-FR" dirty="0" smtClean="0"/>
              <a:t>Let us </a:t>
            </a:r>
            <a:r>
              <a:rPr lang="fr-FR" dirty="0" err="1" smtClean="0"/>
              <a:t>discuss</a:t>
            </a:r>
            <a:r>
              <a:rPr lang="fr-FR" dirty="0" smtClean="0"/>
              <a:t> the </a:t>
            </a:r>
            <a:r>
              <a:rPr lang="fr-FR" b="1" dirty="0" err="1" smtClean="0"/>
              <a:t>advantages</a:t>
            </a:r>
            <a:r>
              <a:rPr lang="fr-FR" dirty="0" smtClean="0"/>
              <a:t> and </a:t>
            </a:r>
            <a:r>
              <a:rPr lang="fr-FR" b="1" dirty="0" smtClean="0"/>
              <a:t>conditions</a:t>
            </a:r>
            <a:r>
              <a:rPr lang="fr-FR" dirty="0" smtClean="0"/>
              <a:t> for </a:t>
            </a:r>
            <a:r>
              <a:rPr lang="fr-FR" dirty="0" err="1" smtClean="0"/>
              <a:t>using</a:t>
            </a:r>
            <a:r>
              <a:rPr lang="fr-FR" dirty="0" smtClean="0"/>
              <a:t> a TPC at an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fr-FR" dirty="0" err="1" smtClean="0"/>
              <a:t>collider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465827" y="871273"/>
            <a:ext cx="28122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/>
              <a:t>50 </a:t>
            </a:r>
            <a:r>
              <a:rPr lang="fr-FR" sz="6000" b="1" dirty="0" err="1" smtClean="0"/>
              <a:t>years</a:t>
            </a:r>
            <a:endParaRPr lang="fr-FR" sz="6000" b="1" dirty="0"/>
          </a:p>
        </p:txBody>
      </p:sp>
    </p:spTree>
    <p:extLst>
      <p:ext uri="{BB962C8B-B14F-4D97-AF65-F5344CB8AC3E}">
        <p14:creationId xmlns:p14="http://schemas.microsoft.com/office/powerpoint/2010/main" val="3199066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20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838199" y="365126"/>
            <a:ext cx="11137777" cy="65377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 smtClean="0">
                <a:latin typeface="+mn-lt"/>
              </a:rPr>
              <a:t>Summary</a:t>
            </a:r>
            <a:r>
              <a:rPr lang="fr-FR" b="1" dirty="0" smtClean="0">
                <a:latin typeface="+mn-lt"/>
              </a:rPr>
              <a:t> and Conclusions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38199" y="1031815"/>
            <a:ext cx="1017917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A TPC </a:t>
            </a:r>
            <a:r>
              <a:rPr lang="fr-FR" sz="2000" dirty="0" err="1" smtClean="0"/>
              <a:t>is</a:t>
            </a:r>
            <a:r>
              <a:rPr lang="fr-FR" sz="2000" dirty="0" smtClean="0"/>
              <a:t> an </a:t>
            </a:r>
            <a:r>
              <a:rPr lang="fr-FR" sz="2000" dirty="0" err="1" smtClean="0"/>
              <a:t>irreplaceable</a:t>
            </a:r>
            <a:r>
              <a:rPr lang="fr-FR" sz="2000" dirty="0" smtClean="0"/>
              <a:t> </a:t>
            </a:r>
            <a:r>
              <a:rPr lang="fr-FR" sz="2000" dirty="0" err="1" smtClean="0"/>
              <a:t>tool</a:t>
            </a:r>
            <a:r>
              <a:rPr lang="fr-FR" sz="2000" dirty="0" smtClean="0"/>
              <a:t> for 3D </a:t>
            </a:r>
            <a:r>
              <a:rPr lang="fr-FR" sz="2000" dirty="0" err="1" smtClean="0"/>
              <a:t>track</a:t>
            </a:r>
            <a:r>
              <a:rPr lang="fr-FR" sz="2000" dirty="0" smtClean="0"/>
              <a:t> reconstruction and for </a:t>
            </a:r>
            <a:r>
              <a:rPr lang="fr-FR" sz="2000" dirty="0" err="1" smtClean="0"/>
              <a:t>particle</a:t>
            </a:r>
            <a:r>
              <a:rPr lang="fr-FR" sz="2000" dirty="0" smtClean="0"/>
              <a:t> identification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almost</a:t>
            </a:r>
            <a:r>
              <a:rPr lang="fr-FR" sz="2000" dirty="0" smtClean="0"/>
              <a:t> no </a:t>
            </a:r>
            <a:r>
              <a:rPr lang="fr-FR" sz="2000" dirty="0" err="1" smtClean="0"/>
              <a:t>matter</a:t>
            </a:r>
            <a:r>
              <a:rPr lang="fr-FR" sz="2000" dirty="0" smtClean="0"/>
              <a:t>.</a:t>
            </a:r>
          </a:p>
          <a:p>
            <a:r>
              <a:rPr lang="fr-FR" sz="2000" dirty="0" err="1" smtClean="0"/>
              <a:t>However</a:t>
            </a:r>
            <a:r>
              <a:rPr lang="fr-FR" sz="2000" dirty="0" smtClean="0"/>
              <a:t> </a:t>
            </a:r>
            <a:r>
              <a:rPr lang="fr-FR" sz="2000" dirty="0" err="1" smtClean="0"/>
              <a:t>distortions</a:t>
            </a:r>
            <a:r>
              <a:rPr lang="fr-FR" sz="2000" dirty="0" smtClean="0"/>
              <a:t> </a:t>
            </a:r>
            <a:r>
              <a:rPr lang="fr-FR" sz="2000" dirty="0" err="1" smtClean="0"/>
              <a:t>can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caused</a:t>
            </a:r>
            <a:r>
              <a:rPr lang="fr-FR" sz="2000" dirty="0" smtClean="0"/>
              <a:t> by a </a:t>
            </a:r>
            <a:r>
              <a:rPr lang="fr-FR" sz="2000" dirty="0" err="1" smtClean="0"/>
              <a:t>space</a:t>
            </a:r>
            <a:r>
              <a:rPr lang="fr-FR" sz="2000" dirty="0" smtClean="0"/>
              <a:t> charge due to </a:t>
            </a:r>
            <a:r>
              <a:rPr lang="fr-FR" sz="2000" dirty="0" err="1" smtClean="0"/>
              <a:t>produced</a:t>
            </a:r>
            <a:r>
              <a:rPr lang="fr-FR" sz="2000" dirty="0" smtClean="0"/>
              <a:t> ions in the drift or in the amplification </a:t>
            </a:r>
            <a:r>
              <a:rPr lang="fr-FR" sz="2000" dirty="0" err="1" smtClean="0"/>
              <a:t>region</a:t>
            </a:r>
            <a:r>
              <a:rPr lang="fr-FR" sz="2000" dirty="0" smtClean="0"/>
              <a:t>.</a:t>
            </a:r>
          </a:p>
          <a:p>
            <a:endParaRPr lang="fr-FR" sz="2000" dirty="0"/>
          </a:p>
          <a:p>
            <a:r>
              <a:rPr lang="fr-FR" sz="2000" dirty="0" smtClean="0"/>
              <a:t>In the </a:t>
            </a:r>
            <a:r>
              <a:rPr lang="fr-FR" sz="2000" dirty="0" err="1" smtClean="0"/>
              <a:t>TeraZ</a:t>
            </a:r>
            <a:r>
              <a:rPr lang="fr-FR" sz="2000" dirty="0" smtClean="0"/>
              <a:t> conditions, </a:t>
            </a:r>
            <a:r>
              <a:rPr lang="fr-FR" sz="2000" dirty="0" err="1" smtClean="0"/>
              <a:t>these</a:t>
            </a:r>
            <a:r>
              <a:rPr lang="fr-FR" sz="2000" dirty="0" smtClean="0"/>
              <a:t> are </a:t>
            </a:r>
            <a:r>
              <a:rPr lang="fr-FR" sz="2000" dirty="0" err="1" smtClean="0"/>
              <a:t>typically</a:t>
            </a:r>
            <a:r>
              <a:rPr lang="fr-FR" sz="2000" dirty="0" smtClean="0"/>
              <a:t> of </a:t>
            </a:r>
            <a:r>
              <a:rPr lang="fr-FR" sz="2000" dirty="0" err="1" smtClean="0"/>
              <a:t>several</a:t>
            </a:r>
            <a:r>
              <a:rPr lang="fr-FR" sz="2000" dirty="0" smtClean="0"/>
              <a:t> </a:t>
            </a:r>
            <a:r>
              <a:rPr lang="fr-FR" sz="2000" dirty="0" err="1" smtClean="0"/>
              <a:t>hundred</a:t>
            </a:r>
            <a:r>
              <a:rPr lang="fr-FR" sz="2000" dirty="0" smtClean="0"/>
              <a:t> microns per point to a mm, and </a:t>
            </a:r>
            <a:r>
              <a:rPr lang="fr-FR" sz="2000" dirty="0" err="1" smtClean="0"/>
              <a:t>even</a:t>
            </a:r>
            <a:r>
              <a:rPr lang="fr-FR" sz="2000" dirty="0" smtClean="0"/>
              <a:t> </a:t>
            </a:r>
            <a:r>
              <a:rPr lang="fr-FR" sz="2000" dirty="0" err="1" smtClean="0"/>
              <a:t>centimeters</a:t>
            </a:r>
            <a:r>
              <a:rPr lang="fr-FR" sz="2000" dirty="0" smtClean="0"/>
              <a:t> if one </a:t>
            </a:r>
            <a:r>
              <a:rPr lang="fr-FR" sz="2000" dirty="0" err="1" smtClean="0"/>
              <a:t>consider</a:t>
            </a:r>
            <a:r>
              <a:rPr lang="fr-FR" sz="2000" dirty="0" smtClean="0"/>
              <a:t> the charge </a:t>
            </a:r>
            <a:r>
              <a:rPr lang="fr-FR" sz="2000" dirty="0" err="1" smtClean="0"/>
              <a:t>created</a:t>
            </a:r>
            <a:r>
              <a:rPr lang="fr-FR" sz="2000" dirty="0" smtClean="0"/>
              <a:t> by the machine background.</a:t>
            </a:r>
          </a:p>
          <a:p>
            <a:r>
              <a:rPr lang="fr-FR" sz="2000" dirty="0" smtClean="0"/>
              <a:t>In the HZ conditions at a high-</a:t>
            </a:r>
            <a:r>
              <a:rPr lang="fr-FR" sz="2000" dirty="0" err="1" smtClean="0"/>
              <a:t>luminosity</a:t>
            </a:r>
            <a:r>
              <a:rPr lang="fr-FR" sz="2000" dirty="0" smtClean="0"/>
              <a:t> </a:t>
            </a:r>
            <a:r>
              <a:rPr lang="fr-FR" sz="2000" dirty="0" err="1" smtClean="0"/>
              <a:t>circular</a:t>
            </a:r>
            <a:r>
              <a:rPr lang="fr-FR" sz="2000" dirty="0" smtClean="0"/>
              <a:t> </a:t>
            </a:r>
            <a:r>
              <a:rPr lang="fr-FR" sz="2000" dirty="0" err="1" smtClean="0"/>
              <a:t>collider</a:t>
            </a:r>
            <a:r>
              <a:rPr lang="fr-FR" sz="2000" dirty="0" smtClean="0"/>
              <a:t>, the </a:t>
            </a:r>
            <a:r>
              <a:rPr lang="fr-FR" sz="2000" dirty="0" err="1" smtClean="0"/>
              <a:t>secondary</a:t>
            </a:r>
            <a:r>
              <a:rPr lang="fr-FR" sz="2000" dirty="0" smtClean="0"/>
              <a:t> ions back-</a:t>
            </a:r>
            <a:r>
              <a:rPr lang="fr-FR" sz="2000" dirty="0" err="1" smtClean="0"/>
              <a:t>flowing</a:t>
            </a:r>
            <a:r>
              <a:rPr lang="fr-FR" sz="2000" dirty="0" smtClean="0"/>
              <a:t> </a:t>
            </a:r>
            <a:r>
              <a:rPr lang="fr-FR" sz="2000" dirty="0" err="1" smtClean="0"/>
              <a:t>need</a:t>
            </a:r>
            <a:r>
              <a:rPr lang="fr-FR" sz="2000" dirty="0" smtClean="0"/>
              <a:t>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strongly</a:t>
            </a:r>
            <a:r>
              <a:rPr lang="fr-FR" sz="2000" dirty="0" smtClean="0"/>
              <a:t> </a:t>
            </a:r>
            <a:r>
              <a:rPr lang="fr-FR" sz="2000" dirty="0" err="1" smtClean="0"/>
              <a:t>suppressed</a:t>
            </a:r>
            <a:r>
              <a:rPr lang="fr-FR" sz="2000" dirty="0" smtClean="0"/>
              <a:t>, and corrections have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dynamically</a:t>
            </a:r>
            <a:r>
              <a:rPr lang="fr-FR" sz="2000" dirty="0" smtClean="0"/>
              <a:t> </a:t>
            </a:r>
            <a:r>
              <a:rPr lang="fr-FR" sz="2000" dirty="0" err="1" smtClean="0"/>
              <a:t>applied</a:t>
            </a:r>
            <a:r>
              <a:rPr lang="fr-FR" sz="2000" dirty="0" smtClean="0"/>
              <a:t>. </a:t>
            </a:r>
          </a:p>
          <a:p>
            <a:endParaRPr lang="fr-FR" sz="2000" dirty="0"/>
          </a:p>
          <a:p>
            <a:r>
              <a:rPr lang="fr-FR" sz="2000" dirty="0" smtClean="0"/>
              <a:t>The Alice TPC </a:t>
            </a:r>
            <a:r>
              <a:rPr lang="fr-FR" sz="2000" dirty="0" err="1" smtClean="0"/>
              <a:t>already</a:t>
            </a:r>
            <a:r>
              <a:rPr lang="fr-FR" sz="2000" dirty="0" smtClean="0"/>
              <a:t> </a:t>
            </a:r>
            <a:r>
              <a:rPr lang="fr-FR" sz="2000" dirty="0" err="1" smtClean="0"/>
              <a:t>encounters</a:t>
            </a:r>
            <a:r>
              <a:rPr lang="fr-FR" sz="2000" dirty="0" smtClean="0"/>
              <a:t> </a:t>
            </a:r>
            <a:r>
              <a:rPr lang="fr-FR" sz="2000" dirty="0" err="1" smtClean="0"/>
              <a:t>this</a:t>
            </a:r>
            <a:r>
              <a:rPr lang="fr-FR" sz="2000" dirty="0" smtClean="0"/>
              <a:t> </a:t>
            </a:r>
            <a:r>
              <a:rPr lang="fr-FR" sz="2000" dirty="0" err="1" smtClean="0"/>
              <a:t>problem</a:t>
            </a:r>
            <a:r>
              <a:rPr lang="fr-FR" sz="2000" dirty="0" smtClean="0"/>
              <a:t> at RUN 3 in </a:t>
            </a:r>
            <a:r>
              <a:rPr lang="fr-FR" sz="2000" dirty="0" err="1" smtClean="0"/>
              <a:t>heavy</a:t>
            </a:r>
            <a:r>
              <a:rPr lang="fr-FR" sz="2000" dirty="0" smtClean="0"/>
              <a:t> ion collisions and </a:t>
            </a:r>
            <a:r>
              <a:rPr lang="fr-FR" sz="2000" dirty="0" err="1" smtClean="0"/>
              <a:t>pionneers</a:t>
            </a:r>
            <a:r>
              <a:rPr lang="fr-FR" sz="2000" dirty="0" smtClean="0"/>
              <a:t> </a:t>
            </a:r>
            <a:r>
              <a:rPr lang="fr-FR" sz="2000" dirty="0" err="1" smtClean="0"/>
              <a:t>various</a:t>
            </a:r>
            <a:r>
              <a:rPr lang="fr-FR" sz="2000" dirty="0" smtClean="0"/>
              <a:t> </a:t>
            </a:r>
            <a:r>
              <a:rPr lang="fr-FR" sz="2000" dirty="0" err="1" smtClean="0"/>
              <a:t>ways</a:t>
            </a:r>
            <a:r>
              <a:rPr lang="fr-FR" sz="2000" dirty="0" smtClean="0"/>
              <a:t> to </a:t>
            </a:r>
            <a:r>
              <a:rPr lang="fr-FR" sz="2000" dirty="0" err="1" smtClean="0"/>
              <a:t>attack</a:t>
            </a:r>
            <a:r>
              <a:rPr lang="fr-FR" sz="2000" dirty="0" smtClean="0"/>
              <a:t> </a:t>
            </a:r>
            <a:r>
              <a:rPr lang="fr-FR" sz="2000" dirty="0" err="1" smtClean="0"/>
              <a:t>this</a:t>
            </a:r>
            <a:r>
              <a:rPr lang="fr-FR" sz="2000" dirty="0" smtClean="0"/>
              <a:t> </a:t>
            </a:r>
            <a:r>
              <a:rPr lang="fr-FR" sz="2000" dirty="0" err="1" smtClean="0"/>
              <a:t>problem</a:t>
            </a:r>
            <a:r>
              <a:rPr lang="fr-FR" sz="2000" dirty="0" smtClean="0"/>
              <a:t>, but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less</a:t>
            </a:r>
            <a:r>
              <a:rPr lang="fr-FR" sz="2000" dirty="0" smtClean="0"/>
              <a:t> </a:t>
            </a:r>
            <a:r>
              <a:rPr lang="fr-FR" sz="2000" dirty="0" err="1" smtClean="0"/>
              <a:t>stringent</a:t>
            </a:r>
            <a:r>
              <a:rPr lang="fr-FR" sz="2000" dirty="0" smtClean="0"/>
              <a:t> </a:t>
            </a:r>
            <a:r>
              <a:rPr lang="fr-FR" sz="2000" dirty="0" err="1" smtClean="0"/>
              <a:t>needs</a:t>
            </a:r>
            <a:r>
              <a:rPr lang="fr-FR" sz="2000" dirty="0" smtClean="0"/>
              <a:t> of </a:t>
            </a:r>
            <a:r>
              <a:rPr lang="fr-FR" sz="2000" dirty="0" err="1" smtClean="0"/>
              <a:t>accuratcy</a:t>
            </a:r>
            <a:r>
              <a:rPr lang="fr-FR" sz="2000" dirty="0" smtClean="0"/>
              <a:t>. </a:t>
            </a:r>
          </a:p>
          <a:p>
            <a:endParaRPr lang="fr-FR" sz="2000" dirty="0"/>
          </a:p>
          <a:p>
            <a:r>
              <a:rPr lang="fr-FR" sz="2000" dirty="0" smtClean="0"/>
              <a:t>An intense R&amp;D program has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started</a:t>
            </a:r>
            <a:r>
              <a:rPr lang="fr-FR" sz="2000" dirty="0" smtClean="0"/>
              <a:t> on </a:t>
            </a:r>
          </a:p>
          <a:p>
            <a:r>
              <a:rPr lang="fr-FR" sz="2000" dirty="0"/>
              <a:t>	</a:t>
            </a:r>
            <a:r>
              <a:rPr lang="fr-FR" sz="2000" dirty="0" err="1" smtClean="0"/>
              <a:t>designing</a:t>
            </a:r>
            <a:r>
              <a:rPr lang="fr-FR" sz="2000" dirty="0" smtClean="0"/>
              <a:t> the interaction </a:t>
            </a:r>
            <a:r>
              <a:rPr lang="fr-FR" sz="2000" dirty="0" err="1" smtClean="0"/>
              <a:t>region</a:t>
            </a:r>
            <a:r>
              <a:rPr lang="fr-FR" sz="2000" dirty="0" smtClean="0"/>
              <a:t> to </a:t>
            </a:r>
            <a:r>
              <a:rPr lang="fr-FR" sz="2000" dirty="0" err="1" smtClean="0"/>
              <a:t>suppress</a:t>
            </a:r>
            <a:r>
              <a:rPr lang="fr-FR" sz="2000" dirty="0" smtClean="0"/>
              <a:t> the </a:t>
            </a:r>
            <a:r>
              <a:rPr lang="fr-FR" sz="2000" dirty="0" err="1" smtClean="0"/>
              <a:t>beam</a:t>
            </a:r>
            <a:r>
              <a:rPr lang="fr-FR" sz="2000" dirty="0" smtClean="0"/>
              <a:t> background</a:t>
            </a:r>
          </a:p>
          <a:p>
            <a:r>
              <a:rPr lang="fr-FR" sz="2000" dirty="0"/>
              <a:t>	</a:t>
            </a:r>
            <a:r>
              <a:rPr lang="fr-FR" sz="2000" dirty="0" err="1" smtClean="0"/>
              <a:t>supressing</a:t>
            </a:r>
            <a:r>
              <a:rPr lang="fr-FR" sz="2000" dirty="0" smtClean="0"/>
              <a:t> the ion </a:t>
            </a:r>
            <a:r>
              <a:rPr lang="fr-FR" sz="2000" dirty="0" err="1" smtClean="0"/>
              <a:t>backflow</a:t>
            </a:r>
            <a:endParaRPr lang="fr-FR" sz="2000" dirty="0" smtClean="0"/>
          </a:p>
          <a:p>
            <a:r>
              <a:rPr lang="fr-FR" sz="2000" dirty="0"/>
              <a:t> </a:t>
            </a:r>
            <a:r>
              <a:rPr lang="fr-FR" sz="2000" dirty="0" smtClean="0"/>
              <a:t>	</a:t>
            </a:r>
            <a:r>
              <a:rPr lang="fr-FR" sz="2000" dirty="0" err="1" smtClean="0"/>
              <a:t>applying</a:t>
            </a:r>
            <a:r>
              <a:rPr lang="fr-FR" sz="2000" dirty="0" smtClean="0"/>
              <a:t> </a:t>
            </a:r>
            <a:r>
              <a:rPr lang="fr-FR" sz="2000" dirty="0" err="1" smtClean="0"/>
              <a:t>dynamic</a:t>
            </a:r>
            <a:r>
              <a:rPr lang="fr-FR" sz="2000" dirty="0" smtClean="0"/>
              <a:t> corrections to the </a:t>
            </a:r>
            <a:r>
              <a:rPr lang="fr-FR" sz="2000" dirty="0" err="1" smtClean="0"/>
              <a:t>coordinates</a:t>
            </a:r>
            <a:r>
              <a:rPr lang="fr-FR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5458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21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838199" y="365126"/>
            <a:ext cx="11137777" cy="65377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 smtClean="0">
                <a:latin typeface="+mn-lt"/>
              </a:rPr>
              <a:t>Summary</a:t>
            </a:r>
            <a:r>
              <a:rPr lang="fr-FR" b="1" dirty="0" smtClean="0">
                <a:latin typeface="+mn-lt"/>
              </a:rPr>
              <a:t> and Conclusions (2)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38199" y="1031815"/>
            <a:ext cx="101791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In </a:t>
            </a:r>
            <a:r>
              <a:rPr lang="fr-FR" sz="2000" dirty="0" err="1" smtClean="0"/>
              <a:t>fact</a:t>
            </a:r>
            <a:r>
              <a:rPr lang="fr-FR" sz="2000" dirty="0" smtClean="0"/>
              <a:t>, a </a:t>
            </a:r>
            <a:r>
              <a:rPr lang="fr-FR" sz="2000" dirty="0" err="1" smtClean="0"/>
              <a:t>linear</a:t>
            </a:r>
            <a:r>
              <a:rPr lang="fr-FR" sz="2000" dirty="0" smtClean="0"/>
              <a:t> </a:t>
            </a:r>
            <a:r>
              <a:rPr lang="fr-FR" sz="2000" dirty="0" err="1" smtClean="0"/>
              <a:t>collider</a:t>
            </a:r>
            <a:r>
              <a:rPr lang="fr-FR" sz="2000" dirty="0" smtClean="0"/>
              <a:t> and a </a:t>
            </a:r>
            <a:r>
              <a:rPr lang="fr-FR" sz="2000" dirty="0" err="1" smtClean="0"/>
              <a:t>circular</a:t>
            </a:r>
            <a:r>
              <a:rPr lang="fr-FR" sz="2000" dirty="0" smtClean="0"/>
              <a:t> </a:t>
            </a:r>
            <a:r>
              <a:rPr lang="fr-FR" sz="2000" dirty="0" err="1" smtClean="0"/>
              <a:t>collider</a:t>
            </a:r>
            <a:r>
              <a:rPr lang="fr-FR" sz="2000" dirty="0" smtClean="0"/>
              <a:t> are </a:t>
            </a:r>
            <a:r>
              <a:rPr lang="fr-FR" sz="2000" dirty="0" err="1" smtClean="0"/>
              <a:t>complementary</a:t>
            </a:r>
            <a:r>
              <a:rPr lang="fr-FR" sz="2000" dirty="0" smtClean="0"/>
              <a:t>. A </a:t>
            </a:r>
            <a:r>
              <a:rPr lang="fr-FR" sz="2000" dirty="0" err="1" smtClean="0"/>
              <a:t>Circular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suited</a:t>
            </a:r>
            <a:r>
              <a:rPr lang="fr-FR" sz="2000" dirty="0" smtClean="0"/>
              <a:t> to do the Z and EW </a:t>
            </a:r>
            <a:r>
              <a:rPr lang="fr-FR" sz="2000" dirty="0" err="1" smtClean="0"/>
              <a:t>studies</a:t>
            </a:r>
            <a:r>
              <a:rPr lang="fr-FR" sz="2000" dirty="0"/>
              <a:t> </a:t>
            </a:r>
            <a:r>
              <a:rPr lang="fr-FR" sz="2000" dirty="0" smtClean="0"/>
              <a:t>at </a:t>
            </a:r>
            <a:r>
              <a:rPr lang="fr-FR" sz="2000" dirty="0" err="1" smtClean="0"/>
              <a:t>very</a:t>
            </a:r>
            <a:r>
              <a:rPr lang="fr-FR" sz="2000" dirty="0" smtClean="0"/>
              <a:t> high </a:t>
            </a:r>
            <a:r>
              <a:rPr lang="fr-FR" sz="2000" dirty="0" err="1" smtClean="0"/>
              <a:t>luminosity</a:t>
            </a:r>
            <a:r>
              <a:rPr lang="fr-FR" sz="2000" dirty="0" smtClean="0"/>
              <a:t>, and a </a:t>
            </a:r>
            <a:r>
              <a:rPr lang="fr-FR" sz="2000" dirty="0" err="1" smtClean="0"/>
              <a:t>Linear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better</a:t>
            </a:r>
            <a:r>
              <a:rPr lang="fr-FR" sz="2000" dirty="0" smtClean="0"/>
              <a:t> </a:t>
            </a:r>
            <a:r>
              <a:rPr lang="fr-FR" sz="2000" dirty="0" err="1" smtClean="0"/>
              <a:t>suited</a:t>
            </a:r>
            <a:r>
              <a:rPr lang="fr-FR" sz="2000" dirty="0" smtClean="0"/>
              <a:t> for </a:t>
            </a:r>
            <a:r>
              <a:rPr lang="fr-FR" sz="2000" dirty="0" err="1" smtClean="0"/>
              <a:t>higher</a:t>
            </a:r>
            <a:r>
              <a:rPr lang="fr-FR" sz="2000" dirty="0" smtClean="0"/>
              <a:t> </a:t>
            </a:r>
            <a:r>
              <a:rPr lang="fr-FR" sz="2000" dirty="0" err="1" smtClean="0"/>
              <a:t>energies</a:t>
            </a:r>
            <a:r>
              <a:rPr lang="fr-FR" sz="2000" dirty="0"/>
              <a:t> </a:t>
            </a:r>
            <a:r>
              <a:rPr lang="fr-FR" sz="2000" dirty="0" smtClean="0"/>
              <a:t>from HZ to </a:t>
            </a:r>
            <a:r>
              <a:rPr lang="fr-FR" sz="2000" dirty="0" err="1" smtClean="0"/>
              <a:t>ttbar</a:t>
            </a:r>
            <a:r>
              <a:rPr lang="fr-FR" sz="2000" dirty="0" smtClean="0"/>
              <a:t> and </a:t>
            </a:r>
            <a:r>
              <a:rPr lang="fr-FR" sz="2000" dirty="0" err="1" smtClean="0"/>
              <a:t>above</a:t>
            </a:r>
            <a:r>
              <a:rPr lang="fr-FR" sz="2000" dirty="0" smtClean="0"/>
              <a:t>.  </a:t>
            </a:r>
          </a:p>
          <a:p>
            <a:endParaRPr lang="fr-FR" sz="2000" dirty="0"/>
          </a:p>
          <a:p>
            <a:r>
              <a:rPr lang="fr-FR" sz="2000" dirty="0" err="1" smtClean="0"/>
              <a:t>They</a:t>
            </a:r>
            <a:r>
              <a:rPr lang="fr-FR" sz="2000" dirty="0" smtClean="0"/>
              <a:t> </a:t>
            </a:r>
            <a:r>
              <a:rPr lang="fr-FR" sz="2000" dirty="0" err="1" smtClean="0"/>
              <a:t>require</a:t>
            </a:r>
            <a:r>
              <a:rPr lang="fr-FR" sz="2000" dirty="0" smtClean="0"/>
              <a:t> </a:t>
            </a:r>
            <a:r>
              <a:rPr lang="fr-FR" sz="2000" dirty="0" err="1" smtClean="0"/>
              <a:t>very</a:t>
            </a:r>
            <a:r>
              <a:rPr lang="fr-FR" sz="2000" dirty="0" smtClean="0"/>
              <a:t> </a:t>
            </a:r>
            <a:r>
              <a:rPr lang="fr-FR" sz="2000" dirty="0" err="1" smtClean="0"/>
              <a:t>different</a:t>
            </a:r>
            <a:r>
              <a:rPr lang="fr-FR" sz="2000" dirty="0" smtClean="0"/>
              <a:t> detector </a:t>
            </a:r>
            <a:r>
              <a:rPr lang="fr-FR" sz="2000" dirty="0" err="1" smtClean="0"/>
              <a:t>optimization</a:t>
            </a:r>
            <a:r>
              <a:rPr lang="fr-FR" sz="2000" dirty="0" smtClean="0"/>
              <a:t>. </a:t>
            </a:r>
          </a:p>
          <a:p>
            <a:endParaRPr lang="fr-FR" sz="2000" dirty="0"/>
          </a:p>
          <a:p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should</a:t>
            </a:r>
            <a:r>
              <a:rPr lang="fr-FR" sz="2000" dirty="0" smtClean="0"/>
              <a:t> </a:t>
            </a:r>
            <a:r>
              <a:rPr lang="fr-FR" sz="2000" dirty="0" err="1" smtClean="0"/>
              <a:t>aim</a:t>
            </a:r>
            <a:r>
              <a:rPr lang="fr-FR" sz="2000" dirty="0" smtClean="0"/>
              <a:t> at a Global project </a:t>
            </a:r>
            <a:r>
              <a:rPr lang="fr-FR" sz="2000" dirty="0" err="1" smtClean="0"/>
              <a:t>with</a:t>
            </a:r>
            <a:r>
              <a:rPr lang="fr-FR" sz="2000" dirty="0" smtClean="0"/>
              <a:t> 2 international </a:t>
            </a:r>
            <a:r>
              <a:rPr lang="fr-FR" sz="2000" dirty="0" err="1" smtClean="0"/>
              <a:t>accelerators</a:t>
            </a:r>
            <a:r>
              <a:rPr lang="fr-FR" sz="2000" dirty="0" smtClean="0"/>
              <a:t> : a </a:t>
            </a:r>
            <a:r>
              <a:rPr lang="fr-FR" sz="2000" dirty="0" err="1" smtClean="0"/>
              <a:t>circular</a:t>
            </a:r>
            <a:r>
              <a:rPr lang="fr-FR" sz="2000" dirty="0" smtClean="0"/>
              <a:t> (FCC/CEPC) and a </a:t>
            </a:r>
            <a:r>
              <a:rPr lang="fr-FR" sz="2000" dirty="0" err="1" smtClean="0"/>
              <a:t>linear</a:t>
            </a:r>
            <a:r>
              <a:rPr lang="fr-FR" sz="2000" dirty="0" smtClean="0"/>
              <a:t> (ILC/CLIC/C3) </a:t>
            </a:r>
            <a:r>
              <a:rPr lang="fr-FR" sz="2000" dirty="0" err="1" smtClean="0"/>
              <a:t>seeking</a:t>
            </a:r>
            <a:r>
              <a:rPr lang="fr-FR" sz="2000" dirty="0" smtClean="0"/>
              <a:t> synergies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</a:t>
            </a:r>
            <a:r>
              <a:rPr lang="fr-FR" sz="2000" dirty="0" err="1" smtClean="0"/>
              <a:t>them</a:t>
            </a:r>
            <a:r>
              <a:rPr lang="fr-FR" sz="2000" dirty="0" smtClean="0"/>
              <a:t>. </a:t>
            </a:r>
          </a:p>
          <a:p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117334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22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2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0100" y="271144"/>
            <a:ext cx="10515600" cy="5939875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A TPC </a:t>
            </a:r>
            <a:r>
              <a:rPr lang="fr-FR" dirty="0" err="1" smtClean="0"/>
              <a:t>is</a:t>
            </a:r>
            <a:r>
              <a:rPr lang="fr-FR" dirty="0" smtClean="0"/>
              <a:t> essential for PID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dE</a:t>
            </a:r>
            <a:r>
              <a:rPr lang="fr-FR" dirty="0" smtClean="0"/>
              <a:t>/dx, </a:t>
            </a:r>
            <a:r>
              <a:rPr lang="fr-FR" dirty="0" err="1" smtClean="0"/>
              <a:t>though</a:t>
            </a:r>
            <a:r>
              <a:rPr lang="fr-FR" dirty="0" smtClean="0"/>
              <a:t> a TOF </a:t>
            </a:r>
            <a:r>
              <a:rPr lang="fr-FR" dirty="0" err="1" smtClean="0"/>
              <a:t>with</a:t>
            </a:r>
            <a:r>
              <a:rPr lang="fr-FR" dirty="0" smtClean="0"/>
              <a:t> 10 </a:t>
            </a:r>
            <a:r>
              <a:rPr lang="fr-FR" dirty="0" err="1" smtClean="0"/>
              <a:t>ps</a:t>
            </a:r>
            <a:r>
              <a:rPr lang="fr-FR" dirty="0" smtClean="0"/>
              <a:t> or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help for </a:t>
            </a:r>
            <a:r>
              <a:rPr lang="fr-FR" dirty="0" err="1" smtClean="0"/>
              <a:t>moderate</a:t>
            </a:r>
            <a:r>
              <a:rPr lang="fr-FR" dirty="0" smtClean="0"/>
              <a:t> </a:t>
            </a:r>
            <a:r>
              <a:rPr lang="fr-FR" dirty="0" err="1" smtClean="0"/>
              <a:t>momenta</a:t>
            </a:r>
            <a:r>
              <a:rPr lang="fr-FR" dirty="0" smtClean="0"/>
              <a:t> (&lt;20 </a:t>
            </a:r>
            <a:r>
              <a:rPr lang="fr-FR" dirty="0" err="1" smtClean="0"/>
              <a:t>GeV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However</a:t>
            </a:r>
            <a:r>
              <a:rPr lang="fr-FR" dirty="0" smtClean="0"/>
              <a:t>, at Z pole (</a:t>
            </a:r>
            <a:r>
              <a:rPr lang="fr-FR" dirty="0" err="1" smtClean="0"/>
              <a:t>we</a:t>
            </a:r>
            <a:r>
              <a:rPr lang="fr-FR" dirty="0" smtClean="0"/>
              <a:t> assume </a:t>
            </a:r>
            <a:r>
              <a:rPr lang="fr-FR" dirty="0" err="1" smtClean="0"/>
              <a:t>lumi</a:t>
            </a:r>
            <a:r>
              <a:rPr lang="fr-FR" dirty="0" smtClean="0"/>
              <a:t> of 2.10</a:t>
            </a:r>
            <a:r>
              <a:rPr lang="fr-FR" baseline="30000" dirty="0" smtClean="0"/>
              <a:t>36</a:t>
            </a:r>
            <a:r>
              <a:rPr lang="fr-FR" dirty="0" smtClean="0"/>
              <a:t> cm</a:t>
            </a:r>
            <a:r>
              <a:rPr lang="fr-FR" baseline="30000" dirty="0" smtClean="0"/>
              <a:t>-2 </a:t>
            </a:r>
            <a:r>
              <a:rPr lang="fr-FR" dirty="0" smtClean="0"/>
              <a:t>s</a:t>
            </a:r>
            <a:r>
              <a:rPr lang="fr-FR" baseline="30000" dirty="0" smtClean="0"/>
              <a:t>-1</a:t>
            </a:r>
            <a:r>
              <a:rPr lang="fr-FR" dirty="0" smtClean="0"/>
              <a:t> for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r>
              <a:rPr lang="fr-FR" dirty="0" smtClean="0"/>
              <a:t>)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huge</a:t>
            </a:r>
            <a:r>
              <a:rPr lang="fr-FR" dirty="0" smtClean="0"/>
              <a:t> production of (slow) positive ions, plus </a:t>
            </a:r>
            <a:r>
              <a:rPr lang="fr-FR" dirty="0" err="1" smtClean="0"/>
              <a:t>possibly</a:t>
            </a:r>
            <a:r>
              <a:rPr lang="fr-FR" dirty="0" smtClean="0"/>
              <a:t> a feed-back from the multiplication </a:t>
            </a:r>
            <a:r>
              <a:rPr lang="fr-FR" dirty="0" err="1" smtClean="0"/>
              <a:t>space</a:t>
            </a:r>
            <a:r>
              <a:rPr lang="fr-FR" dirty="0" smtClean="0"/>
              <a:t>. </a:t>
            </a:r>
            <a:endParaRPr lang="fr-FR" baseline="30000" dirty="0" smtClean="0"/>
          </a:p>
          <a:p>
            <a:r>
              <a:rPr lang="fr-FR" dirty="0" smtClean="0"/>
              <a:t>A drift </a:t>
            </a:r>
            <a:r>
              <a:rPr lang="fr-FR" dirty="0" err="1" smtClean="0"/>
              <a:t>chamber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use </a:t>
            </a:r>
            <a:r>
              <a:rPr lang="fr-FR" dirty="0" err="1" smtClean="0"/>
              <a:t>dE</a:t>
            </a:r>
            <a:r>
              <a:rPr lang="fr-FR" dirty="0" smtClean="0"/>
              <a:t>/dx (by cluster </a:t>
            </a:r>
            <a:r>
              <a:rPr lang="fr-FR" dirty="0" err="1" smtClean="0"/>
              <a:t>counting</a:t>
            </a:r>
            <a:r>
              <a:rPr lang="fr-FR" dirty="0" smtClean="0"/>
              <a:t>), but has certain </a:t>
            </a:r>
            <a:r>
              <a:rPr lang="fr-FR" dirty="0" err="1" smtClean="0"/>
              <a:t>difficulties</a:t>
            </a:r>
            <a:r>
              <a:rPr lang="fr-FR" dirty="0" smtClean="0"/>
              <a:t> (more </a:t>
            </a:r>
            <a:r>
              <a:rPr lang="fr-FR" dirty="0" err="1" smtClean="0"/>
              <a:t>matter</a:t>
            </a:r>
            <a:r>
              <a:rPr lang="fr-FR" dirty="0" smtClean="0"/>
              <a:t>, high </a:t>
            </a:r>
            <a:r>
              <a:rPr lang="fr-FR" dirty="0" err="1" smtClean="0"/>
              <a:t>mechanical</a:t>
            </a:r>
            <a:r>
              <a:rPr lang="fr-FR" dirty="0" smtClean="0"/>
              <a:t> tension, possible </a:t>
            </a:r>
            <a:r>
              <a:rPr lang="fr-FR" dirty="0" err="1" smtClean="0"/>
              <a:t>lack</a:t>
            </a:r>
            <a:r>
              <a:rPr lang="fr-FR" dirty="0" smtClean="0"/>
              <a:t> of </a:t>
            </a:r>
            <a:r>
              <a:rPr lang="fr-FR" dirty="0" err="1" smtClean="0"/>
              <a:t>robustness</a:t>
            </a:r>
            <a:r>
              <a:rPr lang="fr-FR" dirty="0" smtClean="0"/>
              <a:t> for 40,000 </a:t>
            </a:r>
            <a:r>
              <a:rPr lang="fr-FR" dirty="0" err="1" smtClean="0"/>
              <a:t>wires</a:t>
            </a:r>
            <a:r>
              <a:rPr lang="fr-FR" dirty="0" smtClean="0"/>
              <a:t>). As the drift distance </a:t>
            </a:r>
            <a:r>
              <a:rPr lang="fr-FR" dirty="0" err="1" smtClean="0"/>
              <a:t>is</a:t>
            </a:r>
            <a:r>
              <a:rPr lang="fr-FR" dirty="0" smtClean="0"/>
              <a:t> O(few cm),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sensitive to </a:t>
            </a:r>
            <a:r>
              <a:rPr lang="fr-FR" dirty="0" err="1" smtClean="0"/>
              <a:t>distortions</a:t>
            </a:r>
            <a:r>
              <a:rPr lang="fr-FR" dirty="0" smtClean="0"/>
              <a:t> from </a:t>
            </a:r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than</a:t>
            </a:r>
            <a:r>
              <a:rPr lang="fr-FR" dirty="0" smtClean="0"/>
              <a:t> a TPC – but the </a:t>
            </a:r>
            <a:r>
              <a:rPr lang="fr-FR" dirty="0" err="1" smtClean="0"/>
              <a:t>study</a:t>
            </a:r>
            <a:r>
              <a:rPr lang="fr-FR" dirty="0" smtClean="0"/>
              <a:t> has not been made </a:t>
            </a:r>
            <a:r>
              <a:rPr lang="fr-FR" dirty="0" err="1" smtClean="0"/>
              <a:t>so</a:t>
            </a:r>
            <a:r>
              <a:rPr lang="fr-FR" dirty="0" smtClean="0"/>
              <a:t> far. The z </a:t>
            </a:r>
            <a:r>
              <a:rPr lang="fr-FR" dirty="0" err="1" smtClean="0"/>
              <a:t>coordinate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poorer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for a TPC.</a:t>
            </a:r>
          </a:p>
          <a:p>
            <a:r>
              <a:rPr lang="fr-FR" dirty="0" smtClean="0"/>
              <a:t> </a:t>
            </a:r>
            <a:r>
              <a:rPr lang="fr-FR" dirty="0" err="1" smtClean="0"/>
              <a:t>Gaseous</a:t>
            </a:r>
            <a:r>
              <a:rPr lang="fr-FR" dirty="0" smtClean="0"/>
              <a:t> detectors are more transparent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solid</a:t>
            </a:r>
            <a:r>
              <a:rPr lang="fr-FR" dirty="0" smtClean="0"/>
              <a:t>-state (</a:t>
            </a:r>
            <a:r>
              <a:rPr lang="fr-FR" dirty="0" err="1" smtClean="0"/>
              <a:t>unless</a:t>
            </a:r>
            <a:r>
              <a:rPr lang="fr-FR" dirty="0" smtClean="0"/>
              <a:t> </a:t>
            </a:r>
            <a:r>
              <a:rPr lang="fr-FR" dirty="0" err="1" smtClean="0"/>
              <a:t>extremely</a:t>
            </a:r>
            <a:r>
              <a:rPr lang="fr-FR" dirty="0" smtClean="0"/>
              <a:t> </a:t>
            </a:r>
            <a:r>
              <a:rPr lang="fr-FR" dirty="0" err="1" smtClean="0"/>
              <a:t>thinned</a:t>
            </a:r>
            <a:r>
              <a:rPr lang="fr-FR" dirty="0" smtClean="0"/>
              <a:t> </a:t>
            </a:r>
            <a:r>
              <a:rPr lang="fr-FR" dirty="0" err="1" smtClean="0"/>
              <a:t>sensors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made)</a:t>
            </a:r>
          </a:p>
          <a:p>
            <a:r>
              <a:rPr lang="fr-FR" dirty="0" smtClean="0"/>
              <a:t>On a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, to </a:t>
            </a:r>
            <a:r>
              <a:rPr lang="fr-FR" dirty="0" err="1" smtClean="0"/>
              <a:t>reach</a:t>
            </a:r>
            <a:r>
              <a:rPr lang="fr-FR" dirty="0" smtClean="0"/>
              <a:t> the maximum </a:t>
            </a:r>
            <a:r>
              <a:rPr lang="fr-FR" dirty="0" err="1" smtClean="0"/>
              <a:t>lumi</a:t>
            </a:r>
            <a:r>
              <a:rPr lang="fr-FR" dirty="0" smtClean="0"/>
              <a:t> at the Z pole, the B </a:t>
            </a:r>
            <a:r>
              <a:rPr lang="fr-FR" dirty="0" err="1" smtClean="0"/>
              <a:t>field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lowered</a:t>
            </a:r>
            <a:r>
              <a:rPr lang="fr-FR" dirty="0" smtClean="0"/>
              <a:t> to 2T (</a:t>
            </a:r>
            <a:r>
              <a:rPr lang="fr-FR" dirty="0" err="1" smtClean="0"/>
              <a:t>possibly</a:t>
            </a:r>
            <a:r>
              <a:rPr lang="fr-FR" dirty="0" smtClean="0"/>
              <a:t> 3T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reduction</a:t>
            </a:r>
            <a:r>
              <a:rPr lang="fr-FR" dirty="0" smtClean="0"/>
              <a:t> of </a:t>
            </a:r>
            <a:r>
              <a:rPr lang="fr-FR" dirty="0" err="1" smtClean="0"/>
              <a:t>lumi</a:t>
            </a:r>
            <a:r>
              <a:rPr lang="fr-FR" dirty="0" smtClean="0"/>
              <a:t>). This </a:t>
            </a:r>
            <a:r>
              <a:rPr lang="fr-FR" dirty="0" err="1" smtClean="0"/>
              <a:t>also</a:t>
            </a:r>
            <a:r>
              <a:rPr lang="fr-FR" dirty="0" smtClean="0"/>
              <a:t> has </a:t>
            </a:r>
            <a:r>
              <a:rPr lang="fr-FR" dirty="0" err="1" smtClean="0"/>
              <a:t>consequences</a:t>
            </a:r>
            <a:r>
              <a:rPr lang="fr-FR" dirty="0" smtClean="0"/>
              <a:t> on the point </a:t>
            </a:r>
            <a:r>
              <a:rPr lang="fr-FR" dirty="0" err="1" smtClean="0"/>
              <a:t>resolution</a:t>
            </a:r>
            <a:r>
              <a:rPr lang="fr-FR" dirty="0" smtClean="0"/>
              <a:t> (</a:t>
            </a:r>
            <a:r>
              <a:rPr lang="fr-FR" dirty="0" err="1" smtClean="0"/>
              <a:t>higher</a:t>
            </a:r>
            <a:r>
              <a:rPr lang="fr-FR" dirty="0" smtClean="0"/>
              <a:t> diffusion </a:t>
            </a:r>
            <a:r>
              <a:rPr lang="fr-FR" dirty="0" err="1" smtClean="0"/>
              <a:t>because</a:t>
            </a:r>
            <a:r>
              <a:rPr lang="fr-FR" dirty="0" smtClean="0"/>
              <a:t> of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>
                <a:latin typeface="Symbol" panose="05050102010706020507" pitchFamily="18" charset="2"/>
              </a:rPr>
              <a:t>wt</a:t>
            </a:r>
            <a:r>
              <a:rPr lang="fr-FR" dirty="0" smtClean="0"/>
              <a:t>, </a:t>
            </a:r>
            <a:r>
              <a:rPr lang="fr-FR" dirty="0" err="1" smtClean="0"/>
              <a:t>larger</a:t>
            </a:r>
            <a:r>
              <a:rPr lang="fr-FR" dirty="0"/>
              <a:t> </a:t>
            </a:r>
            <a:r>
              <a:rPr lang="fr-FR" dirty="0" smtClean="0"/>
              <a:t>radius of </a:t>
            </a:r>
            <a:r>
              <a:rPr lang="fr-FR" dirty="0" err="1" smtClean="0"/>
              <a:t>curvature</a:t>
            </a:r>
            <a:r>
              <a:rPr lang="fr-FR" dirty="0" smtClean="0"/>
              <a:t>). 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642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018" y="173832"/>
            <a:ext cx="8549589" cy="618251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9979951" y="5649439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E. Perez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4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1440611" y="1285336"/>
            <a:ext cx="2846717" cy="276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53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b="1" dirty="0" err="1" smtClean="0"/>
              <a:t>Gas</a:t>
            </a:r>
            <a:r>
              <a:rPr lang="fr-FR" sz="4000" b="1" dirty="0" smtClean="0"/>
              <a:t> detector R&amp;D in Europe (</a:t>
            </a:r>
            <a:r>
              <a:rPr lang="fr-FR" sz="4000" b="1" dirty="0" err="1" smtClean="0"/>
              <a:t>European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strategy</a:t>
            </a:r>
            <a:r>
              <a:rPr lang="fr-FR" sz="4000" b="1" dirty="0" smtClean="0"/>
              <a:t>)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72982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New </a:t>
            </a:r>
            <a:r>
              <a:rPr lang="fr-FR" dirty="0" err="1" smtClean="0"/>
              <a:t>organization</a:t>
            </a:r>
            <a:r>
              <a:rPr lang="fr-FR" dirty="0" smtClean="0"/>
              <a:t> or detector R&amp;D in </a:t>
            </a:r>
            <a:r>
              <a:rPr lang="fr-FR" dirty="0" err="1" smtClean="0"/>
              <a:t>several</a:t>
            </a:r>
            <a:r>
              <a:rPr lang="fr-FR" dirty="0" smtClean="0"/>
              <a:t> collaborations DRD1, 2, 3,.. for </a:t>
            </a:r>
            <a:r>
              <a:rPr lang="fr-FR" dirty="0" err="1" smtClean="0"/>
              <a:t>gaseous</a:t>
            </a:r>
            <a:r>
              <a:rPr lang="fr-FR" dirty="0" smtClean="0"/>
              <a:t>, </a:t>
            </a:r>
            <a:r>
              <a:rPr lang="fr-FR" dirty="0" err="1" smtClean="0"/>
              <a:t>liquid</a:t>
            </a:r>
            <a:r>
              <a:rPr lang="fr-FR" dirty="0" smtClean="0"/>
              <a:t>, </a:t>
            </a:r>
            <a:r>
              <a:rPr lang="fr-FR" dirty="0" err="1" smtClean="0"/>
              <a:t>solid</a:t>
            </a:r>
            <a:r>
              <a:rPr lang="fr-FR" dirty="0"/>
              <a:t> </a:t>
            </a:r>
            <a:r>
              <a:rPr lang="fr-FR" dirty="0" smtClean="0"/>
              <a:t>state,… detectors.</a:t>
            </a:r>
          </a:p>
          <a:p>
            <a:pPr marL="0" indent="0">
              <a:buNone/>
            </a:pPr>
            <a:r>
              <a:rPr lang="fr-FR" dirty="0" smtClean="0"/>
              <a:t>New </a:t>
            </a:r>
            <a:r>
              <a:rPr lang="fr-FR" dirty="0" err="1" smtClean="0"/>
              <a:t>committee</a:t>
            </a:r>
            <a:r>
              <a:rPr lang="fr-FR" dirty="0" smtClean="0"/>
              <a:t> DRDC to </a:t>
            </a:r>
            <a:r>
              <a:rPr lang="fr-FR" dirty="0" err="1" smtClean="0"/>
              <a:t>review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R&amp;D : structure in Working Groups (</a:t>
            </a:r>
            <a:r>
              <a:rPr lang="fr-FR" dirty="0" err="1" smtClean="0"/>
              <a:t>knowledge</a:t>
            </a:r>
            <a:r>
              <a:rPr lang="fr-FR" dirty="0" smtClean="0"/>
              <a:t>) and </a:t>
            </a:r>
            <a:r>
              <a:rPr lang="fr-FR" dirty="0" err="1" smtClean="0"/>
              <a:t>Work</a:t>
            </a:r>
            <a:r>
              <a:rPr lang="fr-FR" dirty="0" smtClean="0"/>
              <a:t> Packages (actions)</a:t>
            </a:r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237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319732" cy="799441"/>
          </a:xfrm>
        </p:spPr>
        <p:txBody>
          <a:bodyPr/>
          <a:lstStyle/>
          <a:p>
            <a:r>
              <a:rPr lang="fr-FR" b="1" dirty="0" smtClean="0"/>
              <a:t>ILD </a:t>
            </a:r>
            <a:r>
              <a:rPr lang="fr-FR" b="1" dirty="0" err="1" smtClean="0"/>
              <a:t>strategy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50343" y="3506458"/>
            <a:ext cx="9271958" cy="2849892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The ILD detector has been </a:t>
            </a:r>
            <a:r>
              <a:rPr lang="fr-FR" dirty="0" err="1" smtClean="0"/>
              <a:t>designed</a:t>
            </a:r>
            <a:r>
              <a:rPr lang="fr-FR" dirty="0" smtClean="0"/>
              <a:t> in </a:t>
            </a:r>
            <a:r>
              <a:rPr lang="fr-FR" dirty="0" err="1" smtClean="0"/>
              <a:t>detail</a:t>
            </a:r>
            <a:r>
              <a:rPr lang="fr-FR" dirty="0" smtClean="0"/>
              <a:t> and </a:t>
            </a:r>
            <a:r>
              <a:rPr lang="fr-FR" dirty="0" err="1" smtClean="0"/>
              <a:t>costed</a:t>
            </a:r>
            <a:r>
              <a:rPr lang="fr-FR" dirty="0" smtClean="0"/>
              <a:t> (</a:t>
            </a:r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r>
              <a:rPr lang="fr-FR" dirty="0" smtClean="0"/>
              <a:t>, services) for construction and </a:t>
            </a:r>
            <a:r>
              <a:rPr lang="fr-FR" dirty="0" err="1" smtClean="0"/>
              <a:t>operation</a:t>
            </a:r>
            <a:r>
              <a:rPr lang="fr-FR" dirty="0" smtClean="0"/>
              <a:t> at the ILC. </a:t>
            </a:r>
          </a:p>
          <a:p>
            <a:r>
              <a:rPr lang="fr-FR" dirty="0" smtClean="0"/>
              <a:t>Central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entrusted</a:t>
            </a:r>
            <a:r>
              <a:rPr lang="fr-FR" dirty="0" smtClean="0"/>
              <a:t> to a TPC</a:t>
            </a:r>
          </a:p>
          <a:p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clear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 </a:t>
            </a:r>
            <a:r>
              <a:rPr lang="fr-FR" dirty="0" err="1" smtClean="0"/>
              <a:t>that</a:t>
            </a:r>
            <a:r>
              <a:rPr lang="fr-FR" dirty="0" smtClean="0"/>
              <a:t> the ILC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built</a:t>
            </a:r>
            <a:r>
              <a:rPr lang="fr-FR" dirty="0" smtClean="0"/>
              <a:t>. </a:t>
            </a:r>
            <a:r>
              <a:rPr lang="fr-FR" dirty="0" err="1" smtClean="0"/>
              <a:t>Thus</a:t>
            </a:r>
            <a:r>
              <a:rPr lang="fr-FR" dirty="0" smtClean="0"/>
              <a:t> in </a:t>
            </a:r>
            <a:r>
              <a:rPr lang="fr-FR" dirty="0" err="1" smtClean="0"/>
              <a:t>October</a:t>
            </a:r>
            <a:r>
              <a:rPr lang="fr-FR" dirty="0" smtClean="0"/>
              <a:t> 2022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decided</a:t>
            </a:r>
            <a:r>
              <a:rPr lang="fr-FR" dirty="0" smtClean="0"/>
              <a:t> to </a:t>
            </a:r>
            <a:r>
              <a:rPr lang="fr-FR" dirty="0" err="1" smtClean="0"/>
              <a:t>revise</a:t>
            </a:r>
            <a:r>
              <a:rPr lang="fr-FR" dirty="0" smtClean="0"/>
              <a:t> the </a:t>
            </a:r>
            <a:r>
              <a:rPr lang="fr-FR" dirty="0" err="1" smtClean="0"/>
              <a:t>strategy</a:t>
            </a:r>
            <a:r>
              <a:rPr lang="fr-FR" dirty="0" smtClean="0"/>
              <a:t> and </a:t>
            </a:r>
            <a:r>
              <a:rPr lang="fr-FR" dirty="0" err="1" smtClean="0"/>
              <a:t>study</a:t>
            </a:r>
            <a:r>
              <a:rPr lang="fr-FR" dirty="0" smtClean="0"/>
              <a:t> if and how ILD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adapted</a:t>
            </a:r>
            <a:r>
              <a:rPr lang="fr-FR" dirty="0" smtClean="0"/>
              <a:t> to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r>
              <a:rPr lang="fr-FR" dirty="0" smtClean="0"/>
              <a:t>, in </a:t>
            </a:r>
            <a:r>
              <a:rPr lang="fr-FR" dirty="0" err="1" smtClean="0"/>
              <a:t>particular</a:t>
            </a:r>
            <a:r>
              <a:rPr lang="fr-FR" dirty="0" smtClean="0"/>
              <a:t>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r>
              <a:rPr lang="fr-FR" dirty="0" smtClean="0"/>
              <a:t>. </a:t>
            </a:r>
          </a:p>
          <a:p>
            <a:r>
              <a:rPr lang="fr-FR" dirty="0" smtClean="0"/>
              <a:t>It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recognized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points </a:t>
            </a:r>
            <a:r>
              <a:rPr lang="fr-FR" dirty="0" err="1" smtClean="0"/>
              <a:t>had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revised</a:t>
            </a:r>
            <a:endParaRPr lang="fr-FR" dirty="0" smtClean="0"/>
          </a:p>
          <a:p>
            <a:pPr lvl="1"/>
            <a:r>
              <a:rPr lang="fr-FR" dirty="0"/>
              <a:t>T</a:t>
            </a:r>
            <a:r>
              <a:rPr lang="fr-FR" dirty="0" smtClean="0"/>
              <a:t>he </a:t>
            </a:r>
            <a:r>
              <a:rPr lang="fr-FR" dirty="0" err="1" smtClean="0"/>
              <a:t>calorimeter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The </a:t>
            </a:r>
            <a:r>
              <a:rPr lang="fr-FR" dirty="0" err="1" smtClean="0"/>
              <a:t>forward</a:t>
            </a:r>
            <a:r>
              <a:rPr lang="fr-FR" dirty="0" smtClean="0"/>
              <a:t> </a:t>
            </a:r>
            <a:r>
              <a:rPr lang="fr-FR" dirty="0" err="1" smtClean="0"/>
              <a:t>region</a:t>
            </a:r>
            <a:endParaRPr lang="fr-FR" dirty="0" smtClean="0"/>
          </a:p>
          <a:p>
            <a:pPr lvl="1"/>
            <a:r>
              <a:rPr lang="fr-FR" dirty="0" smtClean="0"/>
              <a:t>Can a TPC </a:t>
            </a:r>
            <a:r>
              <a:rPr lang="fr-FR" dirty="0" err="1" smtClean="0"/>
              <a:t>run</a:t>
            </a:r>
            <a:r>
              <a:rPr lang="fr-FR" dirty="0" smtClean="0"/>
              <a:t> in the conditions of a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 : </a:t>
            </a:r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, high </a:t>
            </a:r>
            <a:r>
              <a:rPr lang="fr-FR" dirty="0" err="1" smtClean="0"/>
              <a:t>lumi</a:t>
            </a:r>
            <a:r>
              <a:rPr lang="fr-FR" dirty="0" smtClean="0"/>
              <a:t> at </a:t>
            </a:r>
            <a:r>
              <a:rPr lang="fr-FR" smtClean="0"/>
              <a:t>Z pole?  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49C28-CF59-4596-89B9-0B032F98BCC2}" type="slidenum">
              <a:rPr lang="fr-FR" smtClean="0"/>
              <a:t>6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522" y="215698"/>
            <a:ext cx="3964840" cy="276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177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1137777" cy="653778"/>
          </a:xfrm>
        </p:spPr>
        <p:txBody>
          <a:bodyPr>
            <a:normAutofit fontScale="90000"/>
          </a:bodyPr>
          <a:lstStyle/>
          <a:p>
            <a:r>
              <a:rPr lang="fr-FR" b="1" dirty="0" err="1">
                <a:latin typeface="+mn-lt"/>
              </a:rPr>
              <a:t>D</a:t>
            </a:r>
            <a:r>
              <a:rPr lang="fr-FR" b="1" dirty="0" err="1" smtClean="0">
                <a:latin typeface="+mn-lt"/>
              </a:rPr>
              <a:t>istortions</a:t>
            </a:r>
            <a:r>
              <a:rPr lang="fr-FR" b="1" dirty="0" smtClean="0">
                <a:latin typeface="+mn-lt"/>
              </a:rPr>
              <a:t> in a TPC : </a:t>
            </a:r>
            <a:r>
              <a:rPr lang="fr-FR" b="1" dirty="0" err="1" smtClean="0">
                <a:latin typeface="+mn-lt"/>
              </a:rPr>
              <a:t>space</a:t>
            </a:r>
            <a:r>
              <a:rPr lang="fr-FR" b="1" dirty="0" smtClean="0">
                <a:latin typeface="+mn-lt"/>
              </a:rPr>
              <a:t> charge corrections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7</a:t>
            </a:fld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838200" y="1033463"/>
            <a:ext cx="10515600" cy="4351337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Ions </a:t>
            </a:r>
            <a:r>
              <a:rPr lang="fr-FR" dirty="0" err="1" smtClean="0"/>
              <a:t>drifting</a:t>
            </a:r>
            <a:r>
              <a:rPr lang="fr-FR" dirty="0" smtClean="0"/>
              <a:t> in the </a:t>
            </a:r>
            <a:r>
              <a:rPr lang="fr-FR" dirty="0" err="1" smtClean="0"/>
              <a:t>gas</a:t>
            </a:r>
            <a:r>
              <a:rPr lang="fr-FR" dirty="0" smtClean="0"/>
              <a:t> are </a:t>
            </a:r>
            <a:r>
              <a:rPr lang="fr-FR" dirty="0" err="1" smtClean="0"/>
              <a:t>very</a:t>
            </a:r>
            <a:r>
              <a:rPr lang="fr-FR" dirty="0" smtClean="0"/>
              <a:t> slow (</a:t>
            </a:r>
            <a:r>
              <a:rPr lang="fr-FR" dirty="0" err="1" smtClean="0"/>
              <a:t>typically</a:t>
            </a:r>
            <a:r>
              <a:rPr lang="fr-FR" dirty="0" smtClean="0"/>
              <a:t> </a:t>
            </a:r>
            <a:r>
              <a:rPr lang="fr-FR" dirty="0" smtClean="0"/>
              <a:t>~m/s</a:t>
            </a:r>
            <a:r>
              <a:rPr lang="fr-FR" dirty="0" smtClean="0"/>
              <a:t>)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Primary</a:t>
            </a:r>
            <a:r>
              <a:rPr lang="fr-FR" dirty="0" smtClean="0">
                <a:solidFill>
                  <a:srgbClr val="FF0000"/>
                </a:solidFill>
              </a:rPr>
              <a:t> ions </a:t>
            </a:r>
            <a:r>
              <a:rPr lang="fr-FR" dirty="0" smtClean="0"/>
              <a:t>from </a:t>
            </a:r>
            <a:r>
              <a:rPr lang="fr-FR" dirty="0" err="1" smtClean="0"/>
              <a:t>ionization</a:t>
            </a:r>
            <a:r>
              <a:rPr lang="fr-FR" dirty="0" smtClean="0"/>
              <a:t> in the </a:t>
            </a:r>
            <a:r>
              <a:rPr lang="fr-FR" dirty="0" err="1" smtClean="0"/>
              <a:t>gas</a:t>
            </a:r>
            <a:r>
              <a:rPr lang="fr-FR" dirty="0" smtClean="0"/>
              <a:t> (from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r>
              <a:rPr lang="fr-FR" dirty="0" smtClean="0"/>
              <a:t> of from machine background) or </a:t>
            </a:r>
            <a:r>
              <a:rPr lang="fr-FR" dirty="0" err="1" smtClean="0">
                <a:solidFill>
                  <a:srgbClr val="FF0000"/>
                </a:solidFill>
              </a:rPr>
              <a:t>secondary</a:t>
            </a:r>
            <a:r>
              <a:rPr lang="fr-FR" dirty="0" smtClean="0">
                <a:solidFill>
                  <a:srgbClr val="FF0000"/>
                </a:solidFill>
              </a:rPr>
              <a:t> ions</a:t>
            </a:r>
            <a:r>
              <a:rPr lang="fr-FR" dirty="0" smtClean="0"/>
              <a:t> </a:t>
            </a:r>
            <a:r>
              <a:rPr lang="fr-FR" dirty="0" err="1" smtClean="0"/>
              <a:t>created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amplification and back-</a:t>
            </a:r>
            <a:r>
              <a:rPr lang="fr-FR" dirty="0" err="1" smtClean="0"/>
              <a:t>flowing</a:t>
            </a:r>
            <a:r>
              <a:rPr lang="fr-FR" dirty="0" smtClean="0"/>
              <a:t> in the drift </a:t>
            </a:r>
            <a:r>
              <a:rPr lang="fr-FR" dirty="0" err="1" smtClean="0"/>
              <a:t>region</a:t>
            </a:r>
            <a:r>
              <a:rPr lang="fr-FR" dirty="0" smtClean="0"/>
              <a:t>, drift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slowly</a:t>
            </a:r>
            <a:r>
              <a:rPr lang="fr-FR" dirty="0" smtClean="0"/>
              <a:t>, </a:t>
            </a:r>
            <a:r>
              <a:rPr lang="fr-FR" dirty="0" err="1" smtClean="0"/>
              <a:t>producing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distorts</a:t>
            </a:r>
            <a:r>
              <a:rPr lang="fr-FR" dirty="0" smtClean="0"/>
              <a:t> the </a:t>
            </a:r>
            <a:r>
              <a:rPr lang="fr-FR" dirty="0" err="1" smtClean="0"/>
              <a:t>trajectories</a:t>
            </a:r>
            <a:r>
              <a:rPr lang="fr-FR" dirty="0" smtClean="0"/>
              <a:t> of the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drifting</a:t>
            </a:r>
            <a:r>
              <a:rPr lang="fr-FR" dirty="0" smtClean="0"/>
              <a:t> from the </a:t>
            </a:r>
            <a:r>
              <a:rPr lang="fr-FR" dirty="0" err="1" smtClean="0"/>
              <a:t>tracks</a:t>
            </a:r>
            <a:r>
              <a:rPr lang="fr-FR" dirty="0"/>
              <a:t> </a:t>
            </a:r>
            <a:r>
              <a:rPr lang="fr-FR" dirty="0" smtClean="0"/>
              <a:t>by </a:t>
            </a:r>
            <a:r>
              <a:rPr lang="fr-FR" dirty="0" err="1" smtClean="0"/>
              <a:t>creating</a:t>
            </a:r>
            <a:r>
              <a:rPr lang="fr-FR" dirty="0" smtClean="0"/>
              <a:t> a component transverse to the </a:t>
            </a:r>
            <a:r>
              <a:rPr lang="fr-FR" dirty="0" err="1" smtClean="0"/>
              <a:t>electric</a:t>
            </a:r>
            <a:r>
              <a:rPr lang="fr-FR" dirty="0" smtClean="0"/>
              <a:t> drift </a:t>
            </a:r>
            <a:r>
              <a:rPr lang="fr-FR" dirty="0" err="1" smtClean="0"/>
              <a:t>field</a:t>
            </a:r>
            <a:endParaRPr lang="fr-FR" dirty="0" smtClean="0"/>
          </a:p>
          <a:p>
            <a:r>
              <a:rPr lang="fr-FR" dirty="0"/>
              <a:t>T</a:t>
            </a:r>
            <a:r>
              <a:rPr lang="fr-FR" dirty="0" smtClean="0"/>
              <a:t>his </a:t>
            </a:r>
            <a:r>
              <a:rPr lang="fr-FR" dirty="0" err="1" smtClean="0"/>
              <a:t>effect</a:t>
            </a:r>
            <a:r>
              <a:rPr lang="fr-FR" dirty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common</a:t>
            </a:r>
            <a:r>
              <a:rPr lang="fr-FR" dirty="0" smtClean="0"/>
              <a:t> to all the amplification </a:t>
            </a:r>
            <a:r>
              <a:rPr lang="fr-FR" dirty="0" err="1" smtClean="0"/>
              <a:t>devices</a:t>
            </a:r>
            <a:endParaRPr lang="fr-FR" dirty="0" smtClean="0"/>
          </a:p>
          <a:p>
            <a:r>
              <a:rPr lang="fr-FR" dirty="0" err="1" smtClean="0"/>
              <a:t>Calculated</a:t>
            </a:r>
            <a:r>
              <a:rPr lang="fr-FR" dirty="0" smtClean="0"/>
              <a:t> in 2011 by D. </a:t>
            </a:r>
            <a:r>
              <a:rPr lang="fr-FR" dirty="0" err="1" smtClean="0"/>
              <a:t>Arai</a:t>
            </a:r>
            <a:r>
              <a:rPr lang="fr-FR" dirty="0" smtClean="0"/>
              <a:t> and K. </a:t>
            </a:r>
            <a:r>
              <a:rPr lang="fr-FR" dirty="0" err="1" smtClean="0"/>
              <a:t>Fujii</a:t>
            </a:r>
            <a:endParaRPr lang="fr-FR" dirty="0" smtClean="0"/>
          </a:p>
          <a:p>
            <a:r>
              <a:rPr lang="fr-FR" dirty="0" smtClean="0"/>
              <a:t>2023 : New </a:t>
            </a:r>
            <a:r>
              <a:rPr lang="fr-FR" dirty="0" err="1" smtClean="0"/>
              <a:t>calculation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, </a:t>
            </a:r>
            <a:r>
              <a:rPr lang="fr-FR" dirty="0" err="1" smtClean="0"/>
              <a:t>adapt</a:t>
            </a:r>
            <a:r>
              <a:rPr lang="fr-FR" dirty="0" smtClean="0"/>
              <a:t> to Z pole </a:t>
            </a:r>
          </a:p>
          <a:p>
            <a:pPr marL="0" indent="0">
              <a:buNone/>
            </a:pPr>
            <a:r>
              <a:rPr lang="fr-FR" dirty="0" smtClean="0"/>
              <a:t>(K. </a:t>
            </a:r>
            <a:r>
              <a:rPr lang="fr-FR" dirty="0" err="1" smtClean="0"/>
              <a:t>Fujii</a:t>
            </a:r>
            <a:r>
              <a:rPr lang="fr-FR" dirty="0" smtClean="0"/>
              <a:t>, D. Jeans, S. Ganjour, Mingrui Zhao…)</a:t>
            </a:r>
          </a:p>
          <a:p>
            <a:pPr marL="0" indent="0">
              <a:buNone/>
            </a:pPr>
            <a:r>
              <a:rPr lang="fr-F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3909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40833"/>
            <a:ext cx="10515600" cy="747683"/>
          </a:xfrm>
        </p:spPr>
        <p:txBody>
          <a:bodyPr/>
          <a:lstStyle/>
          <a:p>
            <a:r>
              <a:rPr lang="fr-FR" b="1" dirty="0" smtClean="0"/>
              <a:t>Positive ion </a:t>
            </a:r>
            <a:r>
              <a:rPr lang="fr-FR" b="1" dirty="0" err="1" smtClean="0"/>
              <a:t>density</a:t>
            </a:r>
            <a:r>
              <a:rPr lang="fr-FR" b="1" dirty="0" smtClean="0"/>
              <a:t> at the Z </a:t>
            </a:r>
            <a:r>
              <a:rPr lang="fr-FR" b="1" dirty="0" err="1" smtClean="0"/>
              <a:t>peak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6965" y="917492"/>
            <a:ext cx="11438626" cy="4987925"/>
          </a:xfrm>
        </p:spPr>
        <p:txBody>
          <a:bodyPr/>
          <a:lstStyle/>
          <a:p>
            <a:r>
              <a:rPr lang="fr-FR" dirty="0" smtClean="0"/>
              <a:t>From </a:t>
            </a:r>
            <a:r>
              <a:rPr lang="fr-FR" dirty="0" err="1" smtClean="0"/>
              <a:t>hadronic</a:t>
            </a:r>
            <a:r>
              <a:rPr lang="fr-FR" dirty="0" smtClean="0"/>
              <a:t> Z </a:t>
            </a:r>
            <a:r>
              <a:rPr lang="fr-FR" dirty="0" err="1" smtClean="0"/>
              <a:t>decays</a:t>
            </a:r>
            <a:r>
              <a:rPr lang="fr-FR" dirty="0" smtClean="0"/>
              <a:t> (Toy MC by </a:t>
            </a:r>
            <a:r>
              <a:rPr lang="fr-FR" dirty="0" err="1" smtClean="0"/>
              <a:t>K.Fujii</a:t>
            </a:r>
            <a:r>
              <a:rPr lang="fr-FR" dirty="0" smtClean="0"/>
              <a:t>, full simulation by Daniel Jeans)</a:t>
            </a:r>
          </a:p>
          <a:p>
            <a:r>
              <a:rPr lang="fr-FR" dirty="0" smtClean="0"/>
              <a:t>60 KHz of Z </a:t>
            </a:r>
            <a:r>
              <a:rPr lang="fr-FR" dirty="0" err="1" smtClean="0"/>
              <a:t>decays</a:t>
            </a:r>
            <a:r>
              <a:rPr lang="fr-FR" dirty="0" smtClean="0"/>
              <a:t> : 26 000 ion </a:t>
            </a:r>
            <a:r>
              <a:rPr lang="fr-FR" dirty="0" err="1" smtClean="0"/>
              <a:t>disks</a:t>
            </a:r>
            <a:r>
              <a:rPr lang="fr-FR" dirty="0" smtClean="0"/>
              <a:t> </a:t>
            </a:r>
            <a:r>
              <a:rPr lang="fr-FR" dirty="0" err="1" smtClean="0"/>
              <a:t>created</a:t>
            </a:r>
            <a:r>
              <a:rPr lang="fr-FR" dirty="0" smtClean="0"/>
              <a:t> in the amplification pile-up in the 0.44 s of </a:t>
            </a:r>
            <a:r>
              <a:rPr lang="fr-FR" dirty="0" err="1" smtClean="0"/>
              <a:t>flushing</a:t>
            </a:r>
            <a:r>
              <a:rPr lang="fr-FR" dirty="0" smtClean="0"/>
              <a:t> time of the ions (</a:t>
            </a:r>
            <a:r>
              <a:rPr lang="fr-FR" dirty="0" err="1" smtClean="0"/>
              <a:t>assuming</a:t>
            </a:r>
            <a:r>
              <a:rPr lang="fr-FR" dirty="0" smtClean="0"/>
              <a:t> 5 m/s ion drift </a:t>
            </a:r>
            <a:r>
              <a:rPr lang="fr-FR" dirty="0" err="1" smtClean="0"/>
              <a:t>velocity</a:t>
            </a:r>
            <a:r>
              <a:rPr lang="fr-FR" dirty="0" smtClean="0"/>
              <a:t>)</a:t>
            </a:r>
          </a:p>
          <a:p>
            <a:r>
              <a:rPr lang="fr-FR" dirty="0" smtClean="0"/>
              <a:t>In case of IBF=1, maximal </a:t>
            </a:r>
            <a:r>
              <a:rPr lang="fr-FR" dirty="0" err="1" smtClean="0"/>
              <a:t>distortions</a:t>
            </a:r>
            <a:r>
              <a:rPr lang="fr-FR" dirty="0" smtClean="0"/>
              <a:t> (at </a:t>
            </a:r>
            <a:r>
              <a:rPr lang="fr-FR" dirty="0" err="1" smtClean="0"/>
              <a:t>small</a:t>
            </a:r>
            <a:r>
              <a:rPr lang="fr-FR" dirty="0" smtClean="0"/>
              <a:t> radius) are 330 µm and </a:t>
            </a:r>
            <a:r>
              <a:rPr lang="fr-FR" dirty="0" err="1" smtClean="0"/>
              <a:t>they</a:t>
            </a:r>
            <a:r>
              <a:rPr lang="fr-FR" dirty="0" smtClean="0"/>
              <a:t> are stable </a:t>
            </a:r>
            <a:r>
              <a:rPr lang="fr-FR" dirty="0" err="1" smtClean="0"/>
              <a:t>enough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corrected</a:t>
            </a:r>
            <a:r>
              <a:rPr lang="fr-FR" dirty="0" smtClean="0"/>
              <a:t> for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8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951" y="3177768"/>
            <a:ext cx="8980097" cy="354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09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24/01/2024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9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994" y="98834"/>
            <a:ext cx="5676267" cy="501943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55805" y="981075"/>
            <a:ext cx="581977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Similar</a:t>
            </a:r>
            <a:r>
              <a:rPr lang="fr-FR" dirty="0" smtClean="0"/>
              <a:t> situation in ALICE at LHC Run3. IBF~1%, gain=2000.</a:t>
            </a:r>
          </a:p>
          <a:p>
            <a:r>
              <a:rPr lang="fr-FR" dirty="0" smtClean="0"/>
              <a:t>200 ms ion drift</a:t>
            </a:r>
          </a:p>
          <a:p>
            <a:endParaRPr lang="fr-FR" dirty="0" smtClean="0"/>
          </a:p>
          <a:p>
            <a:r>
              <a:rPr lang="fr-FR" dirty="0" smtClean="0"/>
              <a:t>50 kHz lead-lead collisions.</a:t>
            </a:r>
          </a:p>
          <a:p>
            <a:r>
              <a:rPr lang="fr-FR" dirty="0"/>
              <a:t>-&gt; the ions of 10 000 collisions pile-up in a TPC </a:t>
            </a:r>
            <a:r>
              <a:rPr lang="fr-FR" dirty="0" err="1"/>
              <a:t>length</a:t>
            </a:r>
            <a:r>
              <a:rPr lang="fr-FR" dirty="0"/>
              <a:t>. 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Space</a:t>
            </a:r>
            <a:r>
              <a:rPr lang="fr-FR" dirty="0" smtClean="0"/>
              <a:t>-charge </a:t>
            </a:r>
            <a:r>
              <a:rPr lang="fr-FR" dirty="0" err="1" smtClean="0"/>
              <a:t>density</a:t>
            </a:r>
            <a:r>
              <a:rPr lang="fr-FR" dirty="0" smtClean="0"/>
              <a:t> cause </a:t>
            </a:r>
            <a:r>
              <a:rPr lang="fr-FR" dirty="0" err="1" smtClean="0"/>
              <a:t>distortions</a:t>
            </a:r>
            <a:r>
              <a:rPr lang="fr-FR" dirty="0" smtClean="0"/>
              <a:t> up to </a:t>
            </a:r>
            <a:r>
              <a:rPr lang="fr-FR" dirty="0" err="1" smtClean="0"/>
              <a:t>several</a:t>
            </a:r>
            <a:r>
              <a:rPr lang="fr-FR" dirty="0" smtClean="0"/>
              <a:t> cm, </a:t>
            </a:r>
            <a:r>
              <a:rPr lang="fr-FR" dirty="0" err="1" smtClean="0"/>
              <a:t>varying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instantaneous</a:t>
            </a:r>
            <a:r>
              <a:rPr lang="fr-FR" dirty="0" smtClean="0"/>
              <a:t> </a:t>
            </a:r>
            <a:r>
              <a:rPr lang="fr-FR" dirty="0" err="1" smtClean="0"/>
              <a:t>luminosity</a:t>
            </a:r>
            <a:r>
              <a:rPr lang="fr-FR" dirty="0" smtClean="0"/>
              <a:t> and </a:t>
            </a:r>
            <a:r>
              <a:rPr lang="fr-FR" dirty="0" err="1" smtClean="0"/>
              <a:t>fluctuating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Measurement</a:t>
            </a:r>
            <a:r>
              <a:rPr lang="fr-FR" dirty="0" smtClean="0"/>
              <a:t> of the </a:t>
            </a:r>
            <a:r>
              <a:rPr lang="fr-FR" dirty="0" err="1" smtClean="0"/>
              <a:t>space</a:t>
            </a:r>
            <a:r>
              <a:rPr lang="fr-FR" dirty="0" smtClean="0"/>
              <a:t> charge (from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currents</a:t>
            </a:r>
            <a:r>
              <a:rPr lang="fr-FR" dirty="0" smtClean="0"/>
              <a:t>) </a:t>
            </a:r>
            <a:r>
              <a:rPr lang="fr-FR" dirty="0" err="1" smtClean="0"/>
              <a:t>necessary</a:t>
            </a:r>
            <a:r>
              <a:rPr lang="fr-FR" dirty="0" smtClean="0"/>
              <a:t>. 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7278311" y="5273464"/>
            <a:ext cx="455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ALICE, </a:t>
            </a:r>
            <a:r>
              <a:rPr lang="fr-FR" dirty="0" smtClean="0">
                <a:solidFill>
                  <a:srgbClr val="7030A0"/>
                </a:solidFill>
              </a:rPr>
              <a:t>Jens </a:t>
            </a:r>
            <a:r>
              <a:rPr lang="fr-FR" dirty="0" err="1" smtClean="0">
                <a:solidFill>
                  <a:srgbClr val="7030A0"/>
                </a:solidFill>
              </a:rPr>
              <a:t>Wiechula</a:t>
            </a:r>
            <a:r>
              <a:rPr lang="fr-FR" dirty="0" smtClean="0"/>
              <a:t>, LCTPC collaboration meeting, Jan 18, 2023.</a:t>
            </a:r>
          </a:p>
        </p:txBody>
      </p:sp>
    </p:spTree>
    <p:extLst>
      <p:ext uri="{BB962C8B-B14F-4D97-AF65-F5344CB8AC3E}">
        <p14:creationId xmlns:p14="http://schemas.microsoft.com/office/powerpoint/2010/main" val="25731181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1319</Words>
  <Application>Microsoft Office PowerPoint</Application>
  <PresentationFormat>Grand écran</PresentationFormat>
  <Paragraphs>134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Thème Office</vt:lpstr>
      <vt:lpstr>Perspectives for TPCs at Higgs/Electroweak/top Factories</vt:lpstr>
      <vt:lpstr>Présentation PowerPoint</vt:lpstr>
      <vt:lpstr>Présentation PowerPoint</vt:lpstr>
      <vt:lpstr>Présentation PowerPoint</vt:lpstr>
      <vt:lpstr>Gas detector R&amp;D in Europe (European strategy)</vt:lpstr>
      <vt:lpstr>ILD strategy</vt:lpstr>
      <vt:lpstr>Distortions in a TPC : space charge corrections</vt:lpstr>
      <vt:lpstr>Positive ion density at the Z peak</vt:lpstr>
      <vt:lpstr>Présentation PowerPoint</vt:lpstr>
      <vt:lpstr>Calculation of the distortions (K. Fujii)</vt:lpstr>
      <vt:lpstr>Calculation of the distortions II (K. Fujii)</vt:lpstr>
      <vt:lpstr>Positive ion density at the Z peak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 tracker meeting TPC Introduction</dc:title>
  <dc:creator>Colas Paul</dc:creator>
  <cp:lastModifiedBy>Colas Paul</cp:lastModifiedBy>
  <cp:revision>40</cp:revision>
  <dcterms:created xsi:type="dcterms:W3CDTF">2024-01-11T09:05:37Z</dcterms:created>
  <dcterms:modified xsi:type="dcterms:W3CDTF">2024-01-24T03:00:46Z</dcterms:modified>
</cp:coreProperties>
</file>