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1573" r:id="rId2"/>
    <p:sldId id="1895" r:id="rId3"/>
    <p:sldId id="1893" r:id="rId4"/>
    <p:sldId id="1907" r:id="rId5"/>
    <p:sldId id="1894" r:id="rId6"/>
    <p:sldId id="1887" r:id="rId7"/>
    <p:sldId id="1896" r:id="rId8"/>
    <p:sldId id="1897" r:id="rId9"/>
    <p:sldId id="1898" r:id="rId10"/>
    <p:sldId id="1899" r:id="rId11"/>
    <p:sldId id="1909" r:id="rId12"/>
    <p:sldId id="1917" r:id="rId13"/>
    <p:sldId id="1912" r:id="rId14"/>
    <p:sldId id="1900" r:id="rId15"/>
    <p:sldId id="1901" r:id="rId16"/>
    <p:sldId id="1902" r:id="rId17"/>
    <p:sldId id="1920" r:id="rId18"/>
    <p:sldId id="1915" r:id="rId19"/>
    <p:sldId id="1903" r:id="rId20"/>
    <p:sldId id="1910" r:id="rId21"/>
    <p:sldId id="1905" r:id="rId22"/>
    <p:sldId id="1919" r:id="rId23"/>
    <p:sldId id="1916" r:id="rId24"/>
    <p:sldId id="1918" r:id="rId25"/>
    <p:sldId id="414" r:id="rId26"/>
    <p:sldId id="308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13"/>
    <p:restoredTop sz="95958"/>
  </p:normalViewPr>
  <p:slideViewPr>
    <p:cSldViewPr snapToGrid="0">
      <p:cViewPr varScale="1">
        <p:scale>
          <a:sx n="115" d="100"/>
          <a:sy n="115" d="100"/>
        </p:scale>
        <p:origin x="51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E6EF0-EFA3-DB46-9733-48BDB3B447EE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892E7-4D6A-E548-98BE-96A9869B99C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73072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雪花来解释对称性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9C647-0D63-114C-A592-E60C59CC4655}" type="slidenum">
              <a:rPr kumimoji="1" lang="zh-CN" altLang="en-US" smtClean="0"/>
              <a:t>25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358919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CF0F510F-DC2F-3245-8B17-1F68A3B940CA}" type="slidenum">
              <a:rPr lang="en-GB" altLang="zh-CN"/>
              <a:pPr eaLnBrk="1" hangingPunct="1"/>
              <a:t>26</a:t>
            </a:fld>
            <a:endParaRPr lang="en-GB" altLang="zh-CN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  <a:p>
            <a:r>
              <a:rPr lang="en-US"/>
              <a:t>   </a:t>
            </a:r>
            <a:endParaRPr lang="el-G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770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0DB2FB-B330-1EEB-6659-2E5C1892E8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DDEF74C-C37D-8A8B-DF7C-2C44F3BEC2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2805366-3A02-645D-CFA7-D976C3345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8011C3-EDD5-A07D-8432-744DB3F69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8226C5-FCA8-5F26-5C7C-44D72005B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4446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57B9D4-5948-77FC-C0E7-7BF4DDB76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095C706-B5B6-CBCA-905F-6AAF02955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41F7B4-E46C-1686-799C-758234073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7D1F89F-2AB8-6AB9-BC2A-97683B36D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D74022-A25A-4891-0CD5-6B38C6274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C9ED5AD-9416-EC1A-13BA-F2D1F34FAF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6FED42A-EBEC-4F62-0732-506D2259A0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4258E77-04B2-E11B-4960-15CBFB428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6A83CA2-5912-F1EB-0C10-09C11CC04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5C76A6-BA9D-DAAD-D917-588962FFB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07818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8D0799-643A-9089-3DF1-3F8AAE7ED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187773-EE71-1329-2839-13AF5511D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E0A444-8172-4789-B747-15517A2F3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F6E0EDA-201F-7507-0A70-A1F0350CD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6E92B88-953A-212A-E7FF-453243784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29910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9C1815-3892-7532-3735-3C7924C27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E5E1F03-C414-9E1F-F54C-D50F7BE04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0C85352-8DC2-266B-8C68-348470293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F7F561-4E72-87BB-D3FB-134FF63C2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0436A6-15FD-4E90-48F1-7E49A51B8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85770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55E314-0631-60F0-99B4-B94A83285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EEF5202-22FC-A4D5-0B19-8BA5D50E4E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1E6E456-1CAA-4BF2-F961-2589B18E3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BC48D07-0569-0DE6-E540-3AE150685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9A4787B-9810-2F68-EF4A-31549ABCF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4332863-BAFF-703D-D106-21EE51A01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80534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D42F9B-D031-A69A-F83E-E301753EF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DF8BA21-AE74-9450-5C37-DDF8C77013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F845CE7-F883-0F9C-8BA1-CA756E06CF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A405872-B38D-ABBF-FE65-CC6D588611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AE608EE-92B2-0081-03A3-AC55C0650D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20E3F45-05A6-8914-EC18-315FD39C1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C7212CA-111F-BCBA-CA67-27DD48299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1EE92C3-3EE5-FAC1-AA03-4FD9E398A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2604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9EEFC8-E587-5BF0-B26E-8AB19494A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4D319BB-D95C-E50D-9390-D7DDB34A5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2D6AF0A-A6B9-05EA-F3AD-F67C7186A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C12F3F0-3127-F1AD-E2D1-88D304635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9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8E00F45-7B9E-B54D-65BC-8651AF810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E77ACEA-99BD-07CD-C651-7B90CDEF8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20A88D7-08D5-386C-EEFC-FD60F9A24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0501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0309CB-9F38-BFAD-77D6-F9FAD6B06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2EA2029-CEB8-7F6D-E27A-1595EFB994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736CFEE-1362-C7CD-8F40-DD12724B80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B4AFAB7-CA81-9E69-0CBF-944CCCA7C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5B8A2D6-C842-7551-F343-668B9DD7C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D015C62-FBF8-D16C-ADBA-CD26B09E9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14608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185CC4-50D1-148D-675B-FC7988D11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58A0990-5C31-097B-2AD0-32A00442F1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CF18259-C9E7-41E8-36B5-7475080558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1C9F6A8-86B1-2083-D655-1890DEA0D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70FC97-A9EA-FB6A-6CE8-347AF4FB5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869FA0F-4322-3C46-D444-3C171ECC6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7149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F6B863C-C72A-A5D0-BF92-A490EE571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5D11021-4FC6-B08B-5CD6-5DA490D10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06E7651-A956-FDA3-9068-76EDD71818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5EB06-3C9E-6146-B8C7-43F9BEE771AA}" type="datetimeFigureOut">
              <a:rPr kumimoji="1" lang="zh-CN" altLang="en-US" smtClean="0"/>
              <a:t>2024/1/21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B928A86-EDBA-80BD-7B9A-B3214705CD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E15CCF8-72DF-E2A8-03D8-4A52D8CD4F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62AEE-B5F1-B846-A406-BDD1C7D138F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1368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8.16412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0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37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63/5.0064853" TargetMode="External"/><Relationship Id="rId3" Type="http://schemas.openxmlformats.org/officeDocument/2006/relationships/image" Target="../media/image40.png"/><Relationship Id="rId7" Type="http://schemas.openxmlformats.org/officeDocument/2006/relationships/image" Target="../media/image28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42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tiff"/><Relationship Id="rId4" Type="http://schemas.openxmlformats.org/officeDocument/2006/relationships/image" Target="../media/image44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2.png"/><Relationship Id="rId4" Type="http://schemas.openxmlformats.org/officeDocument/2006/relationships/image" Target="../media/image8.wmf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6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95BED6CF-B790-7D6E-851D-4D026AE77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49"/>
            <a:ext cx="12192000" cy="7095461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1833E2B9-9B2B-6B40-E7C6-C37482BBEF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732" y="1290824"/>
            <a:ext cx="9845913" cy="1655763"/>
          </a:xfrm>
        </p:spPr>
        <p:txBody>
          <a:bodyPr>
            <a:noAutofit/>
          </a:bodyPr>
          <a:lstStyle/>
          <a:p>
            <a:r>
              <a:rPr kumimoji="1" lang="en" altLang="zh-CN" sz="4000" b="1" dirty="0">
                <a:solidFill>
                  <a:srgbClr val="C00000"/>
                </a:solidFill>
                <a:highlight>
                  <a:srgbClr val="00FFFF"/>
                </a:highlight>
              </a:rPr>
              <a:t>Possible time-dependent Z mass from the model of the instantaneous symmetrical breaking and the expansion of the universe</a:t>
            </a:r>
            <a:r>
              <a:rPr kumimoji="1" lang="en-US" altLang="zh-CN" sz="4000" b="1" dirty="0">
                <a:solidFill>
                  <a:srgbClr val="C00000"/>
                </a:solidFill>
                <a:highlight>
                  <a:srgbClr val="00FFFF"/>
                </a:highlight>
              </a:rPr>
              <a:t> </a:t>
            </a:r>
            <a:endParaRPr kumimoji="1" lang="zh-CN" altLang="en-US" sz="4000" b="1" dirty="0">
              <a:solidFill>
                <a:srgbClr val="C00000"/>
              </a:solidFill>
              <a:highlight>
                <a:srgbClr val="00FFFF"/>
              </a:highlight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0A342E5-1533-87C0-1910-E5A8D24A42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2112" y="3971903"/>
            <a:ext cx="10151166" cy="1836631"/>
          </a:xfrm>
        </p:spPr>
        <p:txBody>
          <a:bodyPr>
            <a:normAutofit/>
          </a:bodyPr>
          <a:lstStyle/>
          <a:p>
            <a:r>
              <a:rPr kumimoji="1" lang="en-US" altLang="zh-CN" sz="3900" b="1" dirty="0" err="1">
                <a:solidFill>
                  <a:srgbClr val="002060"/>
                </a:solidFill>
                <a:highlight>
                  <a:srgbClr val="00FFFF"/>
                </a:highlight>
              </a:rPr>
              <a:t>Yaquan</a:t>
            </a:r>
            <a:r>
              <a:rPr kumimoji="1" lang="en-US" altLang="zh-CN" sz="3900" b="1" dirty="0">
                <a:solidFill>
                  <a:srgbClr val="002060"/>
                </a:solidFill>
                <a:highlight>
                  <a:srgbClr val="00FFFF"/>
                </a:highlight>
              </a:rPr>
              <a:t> Fang</a:t>
            </a:r>
          </a:p>
          <a:p>
            <a:r>
              <a:rPr kumimoji="1" lang="en-US" altLang="zh-CN" sz="2600" dirty="0">
                <a:solidFill>
                  <a:srgbClr val="002060"/>
                </a:solidFill>
                <a:highlight>
                  <a:srgbClr val="00FFFF"/>
                </a:highlight>
              </a:rPr>
              <a:t>Institute of High Energy Physics</a:t>
            </a:r>
            <a:r>
              <a:rPr lang="zh-CN" altLang="en-US" dirty="0">
                <a:effectLst/>
                <a:latin typeface="SimSun" panose="02010600030101010101" pitchFamily="2" charset="-122"/>
                <a:ea typeface="SimSun" panose="02010600030101010101" pitchFamily="2" charset="-122"/>
              </a:rPr>
              <a:t> </a:t>
            </a:r>
            <a:r>
              <a:rPr lang="en-US" altLang="zh-CN" dirty="0">
                <a:effectLst/>
                <a:latin typeface="SimSun" panose="02010600030101010101" pitchFamily="2" charset="-122"/>
                <a:ea typeface="SimSun" panose="02010600030101010101" pitchFamily="2" charset="-122"/>
              </a:rPr>
              <a:t> </a:t>
            </a:r>
          </a:p>
          <a:p>
            <a:r>
              <a:rPr lang="en-US" altLang="zh-CN" b="1" dirty="0">
                <a:highlight>
                  <a:srgbClr val="00FFFF"/>
                </a:highlight>
                <a:latin typeface="SimSun" panose="02010600030101010101" pitchFamily="2" charset="-122"/>
                <a:ea typeface="SimSun" panose="02010600030101010101" pitchFamily="2" charset="-122"/>
                <a:hlinkClick r:id="rId3"/>
              </a:rPr>
              <a:t>https://arxiv.org/abs/2308.16412 </a:t>
            </a:r>
            <a:endParaRPr lang="zh-CN" altLang="en-US" b="1" dirty="0">
              <a:highlight>
                <a:srgbClr val="00FFFF"/>
              </a:highlight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77214D6-5281-3EBF-C670-5C0C7F675158}"/>
              </a:ext>
            </a:extLst>
          </p:cNvPr>
          <p:cNvSpPr txBox="1"/>
          <p:nvPr/>
        </p:nvSpPr>
        <p:spPr>
          <a:xfrm>
            <a:off x="705105" y="24149"/>
            <a:ext cx="10151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rgbClr val="7030A0"/>
                </a:solidFill>
                <a:highlight>
                  <a:srgbClr val="808000"/>
                </a:highlight>
              </a:rPr>
              <a:t>IAS</a:t>
            </a:r>
            <a:r>
              <a:rPr kumimoji="1" lang="zh-CN" altLang="en-US" sz="2800" b="1" dirty="0">
                <a:solidFill>
                  <a:srgbClr val="7030A0"/>
                </a:solidFill>
                <a:highlight>
                  <a:srgbClr val="808000"/>
                </a:highlight>
              </a:rPr>
              <a:t> </a:t>
            </a:r>
            <a:r>
              <a:rPr kumimoji="1" lang="en-US" altLang="zh-CN" sz="2800" b="1" dirty="0">
                <a:solidFill>
                  <a:srgbClr val="7030A0"/>
                </a:solidFill>
                <a:highlight>
                  <a:srgbClr val="808000"/>
                </a:highlight>
              </a:rPr>
              <a:t>Program</a:t>
            </a:r>
            <a:r>
              <a:rPr kumimoji="1" lang="zh-CN" altLang="en-US" sz="2800" b="1" dirty="0">
                <a:solidFill>
                  <a:srgbClr val="7030A0"/>
                </a:solidFill>
                <a:highlight>
                  <a:srgbClr val="808000"/>
                </a:highlight>
              </a:rPr>
              <a:t> </a:t>
            </a:r>
            <a:r>
              <a:rPr kumimoji="1" lang="en-US" altLang="zh-CN" sz="2800" b="1" dirty="0">
                <a:solidFill>
                  <a:srgbClr val="7030A0"/>
                </a:solidFill>
                <a:highlight>
                  <a:srgbClr val="808000"/>
                </a:highlight>
              </a:rPr>
              <a:t>on High Energy Physics 2024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27BF428-1F2A-B90D-3C86-9DBDEFC38CE7}"/>
              </a:ext>
            </a:extLst>
          </p:cNvPr>
          <p:cNvSpPr txBox="1"/>
          <p:nvPr/>
        </p:nvSpPr>
        <p:spPr>
          <a:xfrm>
            <a:off x="4605050" y="6106131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0070C0"/>
                </a:solidFill>
                <a:highlight>
                  <a:srgbClr val="00FFFF"/>
                </a:highlight>
              </a:rPr>
              <a:t>Jan</a:t>
            </a:r>
            <a:r>
              <a:rPr kumimoji="1" lang="zh-CN" altLang="en-US" dirty="0">
                <a:solidFill>
                  <a:srgbClr val="0070C0"/>
                </a:solidFill>
                <a:highlight>
                  <a:srgbClr val="00FFFF"/>
                </a:highlight>
              </a:rPr>
              <a:t> </a:t>
            </a:r>
            <a:r>
              <a:rPr kumimoji="1" lang="en-US" altLang="zh-CN" dirty="0">
                <a:solidFill>
                  <a:srgbClr val="0070C0"/>
                </a:solidFill>
                <a:highlight>
                  <a:srgbClr val="00FFFF"/>
                </a:highlight>
              </a:rPr>
              <a:t>22-25 , 2024</a:t>
            </a:r>
            <a:endParaRPr kumimoji="1" lang="zh-CN" altLang="en-US" dirty="0">
              <a:solidFill>
                <a:srgbClr val="0070C0"/>
              </a:solidFill>
              <a:highlight>
                <a:srgbClr val="00FFFF"/>
              </a:highlight>
            </a:endParaRPr>
          </a:p>
        </p:txBody>
      </p:sp>
      <p:pic>
        <p:nvPicPr>
          <p:cNvPr id="12" name="图片 11" descr="屏幕快照 2017-05-31 下午5.17.45.png">
            <a:extLst>
              <a:ext uri="{FF2B5EF4-FFF2-40B4-BE49-F238E27FC236}">
                <a16:creationId xmlns:a16="http://schemas.microsoft.com/office/drawing/2014/main" id="{0B1A8334-7FCF-E601-AB3C-B9F6E4E9BB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52" y="5166910"/>
            <a:ext cx="1344614" cy="122835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982898B6-5275-D49A-C370-51DC78ABB1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6078" y="5107632"/>
            <a:ext cx="1344614" cy="134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11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C38303F-9306-4675-4244-F4624DBFC4D5}"/>
              </a:ext>
            </a:extLst>
          </p:cNvPr>
          <p:cNvSpPr txBox="1"/>
          <p:nvPr/>
        </p:nvSpPr>
        <p:spPr>
          <a:xfrm>
            <a:off x="7119" y="6923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4178734-E450-1546-BBEA-117BF44BA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0775"/>
            <a:ext cx="11353800" cy="1325563"/>
          </a:xfrm>
        </p:spPr>
        <p:txBody>
          <a:bodyPr/>
          <a:lstStyle/>
          <a:p>
            <a:r>
              <a:rPr kumimoji="1" lang="en-US" altLang="zh-CN" dirty="0"/>
              <a:t>             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Where are we now and how to verify it ?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0F80DBCD-48CF-10B1-1C78-A083FC92A626}"/>
              </a:ext>
            </a:extLst>
          </p:cNvPr>
          <p:cNvGrpSpPr/>
          <p:nvPr/>
        </p:nvGrpSpPr>
        <p:grpSpPr>
          <a:xfrm>
            <a:off x="275743" y="1231302"/>
            <a:ext cx="4548506" cy="2920283"/>
            <a:chOff x="4938340" y="1593051"/>
            <a:chExt cx="3993931" cy="2604993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7FE19A9-DBDD-B830-FEE4-CD09C81BD2CB}"/>
                </a:ext>
              </a:extLst>
            </p:cNvPr>
            <p:cNvGrpSpPr/>
            <p:nvPr/>
          </p:nvGrpSpPr>
          <p:grpSpPr>
            <a:xfrm>
              <a:off x="4938340" y="1593051"/>
              <a:ext cx="3993931" cy="2604993"/>
              <a:chOff x="4587139" y="1777173"/>
              <a:chExt cx="3993931" cy="2604993"/>
            </a:xfrm>
          </p:grpSpPr>
          <p:grpSp>
            <p:nvGrpSpPr>
              <p:cNvPr id="8" name="组合 7">
                <a:extLst>
                  <a:ext uri="{FF2B5EF4-FFF2-40B4-BE49-F238E27FC236}">
                    <a16:creationId xmlns:a16="http://schemas.microsoft.com/office/drawing/2014/main" id="{54959E52-23E3-2782-F692-A657043A0E37}"/>
                  </a:ext>
                </a:extLst>
              </p:cNvPr>
              <p:cNvGrpSpPr/>
              <p:nvPr/>
            </p:nvGrpSpPr>
            <p:grpSpPr>
              <a:xfrm>
                <a:off x="4587139" y="1777173"/>
                <a:ext cx="3993931" cy="2604993"/>
                <a:chOff x="838200" y="2404614"/>
                <a:chExt cx="4276009" cy="3116424"/>
              </a:xfrm>
            </p:grpSpPr>
            <p:pic>
              <p:nvPicPr>
                <p:cNvPr id="12" name="图片 11">
                  <a:extLst>
                    <a:ext uri="{FF2B5EF4-FFF2-40B4-BE49-F238E27FC236}">
                      <a16:creationId xmlns:a16="http://schemas.microsoft.com/office/drawing/2014/main" id="{66DB3121-DD75-387A-0945-FE431C2F31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838200" y="2404614"/>
                  <a:ext cx="4276009" cy="3116424"/>
                </a:xfrm>
                <a:prstGeom prst="rect">
                  <a:avLst/>
                </a:prstGeom>
              </p:spPr>
            </p:pic>
            <p:sp>
              <p:nvSpPr>
                <p:cNvPr id="13" name="椭圆 12">
                  <a:extLst>
                    <a:ext uri="{FF2B5EF4-FFF2-40B4-BE49-F238E27FC236}">
                      <a16:creationId xmlns:a16="http://schemas.microsoft.com/office/drawing/2014/main" id="{56E8B1E1-7581-923B-EDDE-E4C2E38E7970}"/>
                    </a:ext>
                  </a:extLst>
                </p:cNvPr>
                <p:cNvSpPr/>
                <p:nvPr/>
              </p:nvSpPr>
              <p:spPr>
                <a:xfrm>
                  <a:off x="4016661" y="3741018"/>
                  <a:ext cx="205965" cy="209754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14" name="椭圆 13">
                  <a:extLst>
                    <a:ext uri="{FF2B5EF4-FFF2-40B4-BE49-F238E27FC236}">
                      <a16:creationId xmlns:a16="http://schemas.microsoft.com/office/drawing/2014/main" id="{E4967158-80E5-172C-DB64-55BB490A2CAC}"/>
                    </a:ext>
                  </a:extLst>
                </p:cNvPr>
                <p:cNvSpPr/>
                <p:nvPr/>
              </p:nvSpPr>
              <p:spPr>
                <a:xfrm>
                  <a:off x="2911155" y="4173490"/>
                  <a:ext cx="205965" cy="209754"/>
                </a:xfrm>
                <a:prstGeom prst="ellipse">
                  <a:avLst/>
                </a:prstGeom>
                <a:solidFill>
                  <a:srgbClr val="C00000">
                    <a:alpha val="46055"/>
                  </a:srgbClr>
                </a:solidFill>
                <a:ln w="9525">
                  <a:prstDash val="lg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cxnSp>
              <p:nvCxnSpPr>
                <p:cNvPr id="15" name="直线连接符 14">
                  <a:extLst>
                    <a:ext uri="{FF2B5EF4-FFF2-40B4-BE49-F238E27FC236}">
                      <a16:creationId xmlns:a16="http://schemas.microsoft.com/office/drawing/2014/main" id="{526A084A-1F10-1D7A-B127-8A22A9F3E2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67337" y="4057021"/>
                  <a:ext cx="299470" cy="0"/>
                </a:xfrm>
                <a:prstGeom prst="line">
                  <a:avLst/>
                </a:prstGeom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线连接符 15">
                  <a:extLst>
                    <a:ext uri="{FF2B5EF4-FFF2-40B4-BE49-F238E27FC236}">
                      <a16:creationId xmlns:a16="http://schemas.microsoft.com/office/drawing/2014/main" id="{2A53224C-0030-6FA2-4AA3-6FBE96DD17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95213" y="4057021"/>
                  <a:ext cx="331159" cy="0"/>
                </a:xfrm>
                <a:prstGeom prst="line">
                  <a:avLst/>
                </a:prstGeom>
                <a:ln w="22225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文本框 16">
                  <a:extLst>
                    <a:ext uri="{FF2B5EF4-FFF2-40B4-BE49-F238E27FC236}">
                      <a16:creationId xmlns:a16="http://schemas.microsoft.com/office/drawing/2014/main" id="{522D7D00-B474-230C-E453-067BD852A16B}"/>
                    </a:ext>
                  </a:extLst>
                </p:cNvPr>
                <p:cNvSpPr txBox="1"/>
                <p:nvPr/>
              </p:nvSpPr>
              <p:spPr>
                <a:xfrm>
                  <a:off x="2760450" y="3670908"/>
                  <a:ext cx="628698" cy="414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1600" b="1" dirty="0" err="1">
                      <a:solidFill>
                        <a:schemeClr val="accent2">
                          <a:lumMod val="50000"/>
                        </a:schemeClr>
                      </a:solidFill>
                    </a:rPr>
                    <a:t>w</a:t>
                  </a:r>
                  <a:r>
                    <a:rPr kumimoji="1" lang="en-US" altLang="zh-CN" sz="1600" b="1" baseline="-25000" dirty="0" err="1">
                      <a:solidFill>
                        <a:schemeClr val="accent2">
                          <a:lumMod val="50000"/>
                        </a:schemeClr>
                      </a:solidFill>
                    </a:rPr>
                    <a:t>L</a:t>
                  </a:r>
                  <a:endParaRPr kumimoji="1" lang="zh-CN" altLang="en-US" sz="1600" b="1" dirty="0">
                    <a:solidFill>
                      <a:schemeClr val="accent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115C18A1-4A71-E5FC-F5CD-2EFA3EA1D8FA}"/>
                    </a:ext>
                  </a:extLst>
                </p:cNvPr>
                <p:cNvSpPr txBox="1"/>
                <p:nvPr/>
              </p:nvSpPr>
              <p:spPr>
                <a:xfrm>
                  <a:off x="3056364" y="3667131"/>
                  <a:ext cx="665567" cy="414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1600" b="1" dirty="0" err="1">
                      <a:solidFill>
                        <a:schemeClr val="accent4">
                          <a:lumMod val="75000"/>
                        </a:schemeClr>
                      </a:solidFill>
                    </a:rPr>
                    <a:t>w</a:t>
                  </a:r>
                  <a:r>
                    <a:rPr kumimoji="1" lang="en-US" altLang="zh-CN" sz="1600" b="1" baseline="-25000" dirty="0" err="1">
                      <a:solidFill>
                        <a:schemeClr val="accent4">
                          <a:lumMod val="75000"/>
                        </a:schemeClr>
                      </a:solidFill>
                    </a:rPr>
                    <a:t>R</a:t>
                  </a:r>
                  <a:endParaRPr kumimoji="1" lang="zh-CN" altLang="en-US" sz="1600" b="1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9" name="直线连接符 8">
                <a:extLst>
                  <a:ext uri="{FF2B5EF4-FFF2-40B4-BE49-F238E27FC236}">
                    <a16:creationId xmlns:a16="http://schemas.microsoft.com/office/drawing/2014/main" id="{DDA26CBF-3058-2331-4198-0C66976B3C5A}"/>
                  </a:ext>
                </a:extLst>
              </p:cNvPr>
              <p:cNvCxnSpPr/>
              <p:nvPr/>
            </p:nvCxnSpPr>
            <p:spPr>
              <a:xfrm>
                <a:off x="8071945" y="2832500"/>
                <a:ext cx="0" cy="121398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线连接符 9">
                <a:extLst>
                  <a:ext uri="{FF2B5EF4-FFF2-40B4-BE49-F238E27FC236}">
                    <a16:creationId xmlns:a16="http://schemas.microsoft.com/office/drawing/2014/main" id="{E6222B80-7636-F63B-2423-64181B2B50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76195" y="3439491"/>
                <a:ext cx="1395750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AF5C88EA-1757-E557-E78E-0057CD299B51}"/>
                  </a:ext>
                </a:extLst>
              </p:cNvPr>
              <p:cNvSpPr txBox="1"/>
              <p:nvPr/>
            </p:nvSpPr>
            <p:spPr>
              <a:xfrm>
                <a:off x="7085776" y="3136593"/>
                <a:ext cx="5533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600" b="1" dirty="0">
                    <a:solidFill>
                      <a:schemeClr val="accent6">
                        <a:lumMod val="75000"/>
                      </a:schemeClr>
                    </a:solidFill>
                  </a:rPr>
                  <a:t>VEV</a:t>
                </a:r>
                <a:endParaRPr kumimoji="1" lang="zh-CN" altLang="en-US" sz="16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3BB10CCA-741E-B044-1CE7-753DCA1DC82F}"/>
                </a:ext>
              </a:extLst>
            </p:cNvPr>
            <p:cNvSpPr txBox="1"/>
            <p:nvPr/>
          </p:nvSpPr>
          <p:spPr>
            <a:xfrm>
              <a:off x="6733784" y="2333627"/>
              <a:ext cx="1102389" cy="497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100" b="1" dirty="0">
                  <a:solidFill>
                    <a:srgbClr val="7030A0"/>
                  </a:solidFill>
                </a:rPr>
                <a:t>Dark energy</a:t>
              </a:r>
            </a:p>
            <a:p>
              <a:r>
                <a:rPr kumimoji="1" lang="en-US" altLang="zh-CN" sz="1100" b="1" dirty="0">
                  <a:solidFill>
                    <a:srgbClr val="7030A0"/>
                  </a:solidFill>
                </a:rPr>
                <a:t>(dark matter)</a:t>
              </a:r>
              <a:endParaRPr kumimoji="1" lang="zh-CN" altLang="en-US" sz="1100" b="1" dirty="0">
                <a:solidFill>
                  <a:srgbClr val="7030A0"/>
                </a:solidFill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1426503-58C7-B664-ED56-B610F990EA38}"/>
                </a:ext>
              </a:extLst>
            </p:cNvPr>
            <p:cNvSpPr txBox="1"/>
            <p:nvPr/>
          </p:nvSpPr>
          <p:spPr>
            <a:xfrm>
              <a:off x="8092407" y="2519717"/>
              <a:ext cx="703048" cy="3017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100" b="1" dirty="0">
                  <a:solidFill>
                    <a:srgbClr val="7030A0"/>
                  </a:solidFill>
                </a:rPr>
                <a:t>Matter </a:t>
              </a:r>
              <a:endParaRPr kumimoji="1" lang="zh-CN" altLang="en-US" sz="1100" b="1" dirty="0">
                <a:solidFill>
                  <a:srgbClr val="7030A0"/>
                </a:solidFill>
              </a:endParaRPr>
            </a:p>
          </p:txBody>
        </p:sp>
      </p:grpSp>
      <p:pic>
        <p:nvPicPr>
          <p:cNvPr id="20" name="图片 19">
            <a:extLst>
              <a:ext uri="{FF2B5EF4-FFF2-40B4-BE49-F238E27FC236}">
                <a16:creationId xmlns:a16="http://schemas.microsoft.com/office/drawing/2014/main" id="{CEA2CDC9-ABF9-DAA5-0960-FC51F25CF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9778" y="1993594"/>
            <a:ext cx="5279406" cy="2258153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FCD553B5-1E38-251D-F9BE-1A8A8ED0A5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1326" y="1075432"/>
            <a:ext cx="1666423" cy="9908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F97E23E8-5C46-00B9-9FAE-01A01EF29C99}"/>
                  </a:ext>
                </a:extLst>
              </p:cNvPr>
              <p:cNvSpPr txBox="1"/>
              <p:nvPr/>
            </p:nvSpPr>
            <p:spPr>
              <a:xfrm>
                <a:off x="86556" y="4326485"/>
                <a:ext cx="11640516" cy="2570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buFont typeface="Wingdings" pitchFamily="2" charset="2"/>
                  <a:buChar char="Ø"/>
                </a:pPr>
                <a:r>
                  <a:rPr kumimoji="1" lang="en-US" altLang="zh-CN" sz="2000" b="1" dirty="0">
                    <a:solidFill>
                      <a:srgbClr val="C00000"/>
                    </a:solidFill>
                  </a:rPr>
                  <a:t>The masses of the fundamental particles are proportional to VEV (V)</a:t>
                </a:r>
              </a:p>
              <a:p>
                <a:pPr marL="800100" lvl="1" indent="-342900">
                  <a:spcBef>
                    <a:spcPts val="600"/>
                  </a:spcBef>
                  <a:buFont typeface="Wingdings" pitchFamily="2" charset="2"/>
                  <a:buChar char="Ø"/>
                </a:pPr>
                <a:r>
                  <a:rPr kumimoji="1" lang="en-US" altLang="zh-CN" b="1" dirty="0">
                    <a:solidFill>
                      <a:srgbClr val="002060"/>
                    </a:solidFill>
                  </a:rPr>
                  <a:t>VEV varies at the different phases of the universe : e.g.  VEV increases when the universe expands acceleratively, leading to the variation of the masses for the fundamental </a:t>
                </a:r>
                <a:r>
                  <a:rPr kumimoji="1" lang="en-US" altLang="zh-CN" b="1" dirty="0" err="1">
                    <a:solidFill>
                      <a:srgbClr val="002060"/>
                    </a:solidFill>
                  </a:rPr>
                  <a:t>patricles</a:t>
                </a:r>
                <a:r>
                  <a:rPr kumimoji="1" lang="en-US" altLang="zh-CN" b="1" dirty="0">
                    <a:solidFill>
                      <a:srgbClr val="002060"/>
                    </a:solidFill>
                  </a:rPr>
                  <a:t>.</a:t>
                </a:r>
              </a:p>
              <a:p>
                <a:pPr marL="342900" indent="-342900">
                  <a:spcBef>
                    <a:spcPts val="600"/>
                  </a:spcBef>
                  <a:buFont typeface="Wingdings" pitchFamily="2" charset="2"/>
                  <a:buChar char="Ø"/>
                </a:pPr>
                <a:r>
                  <a:rPr kumimoji="1" lang="en-US" altLang="zh-CN" sz="2000" b="1" dirty="0">
                    <a:solidFill>
                      <a:srgbClr val="C00000"/>
                    </a:solidFill>
                  </a:rPr>
                  <a:t>By measuring the mass for these heavy fundamental particles over time, it is possible to figure it out where we are. </a:t>
                </a:r>
              </a:p>
              <a:p>
                <a:pPr marL="800100" lvl="1" indent="-342900">
                  <a:spcBef>
                    <a:spcPts val="600"/>
                  </a:spcBef>
                  <a:buFont typeface="Wingdings" pitchFamily="2" charset="2"/>
                  <a:buChar char="Ø"/>
                </a:pPr>
                <a:r>
                  <a:rPr kumimoji="1" lang="en-US" altLang="zh-CN" b="1" dirty="0">
                    <a:solidFill>
                      <a:srgbClr val="002060"/>
                    </a:solidFill>
                  </a:rPr>
                  <a:t>The top-right table shows one example:  the expected deviations of the masses for W,Z,H and top assuming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zh-CN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CN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△</m:t>
                        </m:r>
                        <m:r>
                          <a:rPr kumimoji="1" lang="en-US" altLang="zh-CN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num>
                      <m:den>
                        <m:r>
                          <a:rPr kumimoji="1" lang="en-US" altLang="zh-CN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den>
                    </m:f>
                    <m:r>
                      <a:rPr kumimoji="1" lang="en-US" altLang="zh-CN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kumimoji="1" lang="en-US" altLang="zh-CN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kumimoji="1" lang="en-US" altLang="zh-CN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kumimoji="1" lang="en-US" altLang="zh-CN" b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kumimoji="1" lang="en-US" altLang="zh-CN" b="1" dirty="0">
                    <a:solidFill>
                      <a:srgbClr val="002060"/>
                    </a:solidFill>
                  </a:rPr>
                  <a:t> and the current precisions from the colliders. </a:t>
                </a:r>
                <a:endParaRPr kumimoji="1" lang="zh-CN" alt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F97E23E8-5C46-00B9-9FAE-01A01EF29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56" y="4326485"/>
                <a:ext cx="11640516" cy="2570768"/>
              </a:xfrm>
              <a:prstGeom prst="rect">
                <a:avLst/>
              </a:prstGeom>
              <a:blipFill>
                <a:blip r:embed="rId5"/>
                <a:stretch>
                  <a:fillRect l="-436" t="-1478" r="-8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矩形 23">
            <a:extLst>
              <a:ext uri="{FF2B5EF4-FFF2-40B4-BE49-F238E27FC236}">
                <a16:creationId xmlns:a16="http://schemas.microsoft.com/office/drawing/2014/main" id="{DAB95E17-0B28-FF68-BA3D-DC9B235F943A}"/>
              </a:ext>
            </a:extLst>
          </p:cNvPr>
          <p:cNvSpPr/>
          <p:nvPr/>
        </p:nvSpPr>
        <p:spPr>
          <a:xfrm>
            <a:off x="5980386" y="3134787"/>
            <a:ext cx="4813738" cy="294213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5847E4F6-60BC-B02E-946E-DEC0C5478FF7}"/>
              </a:ext>
            </a:extLst>
          </p:cNvPr>
          <p:cNvSpPr txBox="1"/>
          <p:nvPr/>
        </p:nvSpPr>
        <p:spPr>
          <a:xfrm>
            <a:off x="9481625" y="1336431"/>
            <a:ext cx="219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7030A0"/>
                </a:solidFill>
              </a:rPr>
              <a:t>Z is the best choice</a:t>
            </a:r>
            <a:endParaRPr kumimoji="1" lang="zh-CN" alt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813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C38303F-9306-4675-4244-F4624DBFC4D5}"/>
              </a:ext>
            </a:extLst>
          </p:cNvPr>
          <p:cNvSpPr txBox="1"/>
          <p:nvPr/>
        </p:nvSpPr>
        <p:spPr>
          <a:xfrm>
            <a:off x="0" y="-19446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4178734-E450-1546-BBEA-117BF44BA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615" y="-286028"/>
            <a:ext cx="11353800" cy="1325563"/>
          </a:xfrm>
        </p:spPr>
        <p:txBody>
          <a:bodyPr/>
          <a:lstStyle/>
          <a:p>
            <a:r>
              <a:rPr kumimoji="1" lang="en-US" altLang="zh-CN" dirty="0"/>
              <a:t>             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Why</a:t>
            </a:r>
            <a:r>
              <a:rPr lang="zh-CN" altLang="en-US" sz="3200" b="1" dirty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don’t we consider electron and muon?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8DC9EC13-0F1C-B0C7-805A-85D6A6A691FD}"/>
              </a:ext>
            </a:extLst>
          </p:cNvPr>
          <p:cNvGrpSpPr/>
          <p:nvPr/>
        </p:nvGrpSpPr>
        <p:grpSpPr>
          <a:xfrm>
            <a:off x="412443" y="2109009"/>
            <a:ext cx="5631072" cy="2815536"/>
            <a:chOff x="349314" y="1075432"/>
            <a:chExt cx="5631072" cy="2815536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867E97B1-02A4-CADF-3A1A-2B58D81169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9314" y="1075432"/>
              <a:ext cx="5631072" cy="2815536"/>
            </a:xfrm>
            <a:prstGeom prst="rect">
              <a:avLst/>
            </a:prstGeom>
          </p:spPr>
        </p:pic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DAB95E17-0B28-FF68-BA3D-DC9B235F943A}"/>
                </a:ext>
              </a:extLst>
            </p:cNvPr>
            <p:cNvSpPr/>
            <p:nvPr/>
          </p:nvSpPr>
          <p:spPr>
            <a:xfrm>
              <a:off x="548864" y="1835469"/>
              <a:ext cx="5113806" cy="621291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dirty="0"/>
                <a:t>  </a:t>
              </a:r>
              <a:endParaRPr kumimoji="1" lang="zh-CN" altLang="en-US" dirty="0"/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id="{1E440221-4437-CA45-63A2-9AEBD34BF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5921" y="916503"/>
            <a:ext cx="2920191" cy="68137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C93165D6-0D78-C415-7DFA-B9005CFE1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9630" y="1690052"/>
            <a:ext cx="5170809" cy="3653449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id="{C9291D43-6759-1602-BC69-71AAE280678F}"/>
              </a:ext>
            </a:extLst>
          </p:cNvPr>
          <p:cNvSpPr txBox="1"/>
          <p:nvPr/>
        </p:nvSpPr>
        <p:spPr>
          <a:xfrm>
            <a:off x="7564641" y="3475124"/>
            <a:ext cx="2549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/>
              <a:t>Doi:10.1038/nature13026</a:t>
            </a:r>
            <a:endParaRPr kumimoji="1" lang="zh-CN" altLang="en-US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3303C295-F939-1655-CD3E-1EDFCF305D61}"/>
                  </a:ext>
                </a:extLst>
              </p:cNvPr>
              <p:cNvSpPr txBox="1"/>
              <p:nvPr/>
            </p:nvSpPr>
            <p:spPr>
              <a:xfrm>
                <a:off x="88886" y="5306983"/>
                <a:ext cx="7952818" cy="16239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kumimoji="1" lang="en-US" altLang="zh-CN" b="1" dirty="0">
                    <a:solidFill>
                      <a:srgbClr val="C00000"/>
                    </a:solidFill>
                  </a:rPr>
                  <a:t>Although the deviations are expected to be much larger</a:t>
                </a:r>
              </a:p>
              <a:p>
                <a:r>
                  <a:rPr kumimoji="1" lang="en-US" altLang="zh-CN" b="1" dirty="0">
                    <a:solidFill>
                      <a:srgbClr val="C00000"/>
                    </a:solidFill>
                  </a:rPr>
                  <a:t>for the mases of electron and muon given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l-GR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num>
                      <m:den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den>
                    </m:f>
                    <m:r>
                      <a:rPr kumimoji="1"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kumimoji="1" lang="en-US" altLang="zh-CN" b="1" dirty="0">
                    <a:solidFill>
                      <a:srgbClr val="C00000"/>
                    </a:solidFill>
                  </a:rPr>
                  <a:t>                  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kumimoji="1" lang="en-US" altLang="zh-CN" b="1" dirty="0">
                    <a:solidFill>
                      <a:srgbClr val="C00000"/>
                    </a:solidFill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kumimoji="1" lang="en-US" altLang="zh-CN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kumimoji="1" lang="en-US" altLang="zh-CN" b="1" dirty="0">
                    <a:solidFill>
                      <a:srgbClr val="C00000"/>
                    </a:solidFill>
                  </a:rPr>
                  <a:t> are actually measured:</a:t>
                </a: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kumimoji="1" lang="en-US" altLang="zh-CN" b="1" dirty="0">
                    <a:solidFill>
                      <a:srgbClr val="002060"/>
                    </a:solidFill>
                  </a:rPr>
                  <a:t>It is difficult to say whether these follow </a:t>
                </a:r>
                <a:endParaRPr kumimoji="1" lang="en-US" altLang="zh-CN" b="1" i="1" dirty="0">
                  <a:solidFill>
                    <a:srgbClr val="002060"/>
                  </a:solidFill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kumimoji="1" lang="en-US" altLang="zh-CN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kumimoji="1" lang="en-US" altLang="zh-CN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𝒎</m:t>
                    </m:r>
                    <m:r>
                      <a:rPr kumimoji="1" lang="en-US" altLang="zh-CN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kumimoji="1" lang="en-US" altLang="zh-CN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kumimoji="1" lang="en-US" altLang="zh-CN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kumimoji="1" lang="en-US" altLang="zh-CN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𝑽</m:t>
                    </m:r>
                    <m:r>
                      <a:rPr kumimoji="1" lang="en-US" altLang="zh-CN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zh-CN" b="1" dirty="0">
                    <a:solidFill>
                      <a:srgbClr val="002060"/>
                    </a:solidFill>
                  </a:rPr>
                  <a:t>for the proton and the impact could be cancelled as well. </a:t>
                </a:r>
              </a:p>
            </p:txBody>
          </p:sp>
        </mc:Choice>
        <mc:Fallback xmlns="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3303C295-F939-1655-CD3E-1EDFCF305D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86" y="5306983"/>
                <a:ext cx="7952818" cy="1623971"/>
              </a:xfrm>
              <a:prstGeom prst="rect">
                <a:avLst/>
              </a:prstGeom>
              <a:blipFill>
                <a:blip r:embed="rId5"/>
                <a:stretch>
                  <a:fillRect l="-797" t="-2344" b="-54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4" name="图片 33">
            <a:extLst>
              <a:ext uri="{FF2B5EF4-FFF2-40B4-BE49-F238E27FC236}">
                <a16:creationId xmlns:a16="http://schemas.microsoft.com/office/drawing/2014/main" id="{22A1E450-C612-CB9D-FE63-CBE5D45A21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47533" y="1046206"/>
            <a:ext cx="1666423" cy="99084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6A7C8A3-4A7C-2F7B-107F-7E82782FF1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8551" y="5571109"/>
            <a:ext cx="1510162" cy="125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265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C38303F-9306-4675-4244-F4624DBFC4D5}"/>
              </a:ext>
            </a:extLst>
          </p:cNvPr>
          <p:cNvSpPr txBox="1"/>
          <p:nvPr/>
        </p:nvSpPr>
        <p:spPr>
          <a:xfrm>
            <a:off x="0" y="-19446"/>
            <a:ext cx="12192000" cy="106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4178734-E450-1546-BBEA-117BF44BA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615" y="-98739"/>
            <a:ext cx="11706976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Comic Sans MS"/>
              </a:rPr>
              <a:t>But</a:t>
            </a:r>
            <a:r>
              <a:rPr lang="zh-CN" altLang="en-US" sz="2800" b="1" dirty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Comic Sans MS"/>
              </a:rPr>
              <a:t> the measurements of Rydberg constant hint ……</a:t>
            </a:r>
            <a:endParaRPr lang="zh-CN" altLang="en-US" sz="2800" b="1" dirty="0">
              <a:solidFill>
                <a:srgbClr val="FF0000"/>
              </a:solidFill>
              <a:latin typeface="Comic Sans MS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DF0A4023-70E2-19E8-F5BE-53C576F2C2B4}"/>
              </a:ext>
            </a:extLst>
          </p:cNvPr>
          <p:cNvGrpSpPr/>
          <p:nvPr/>
        </p:nvGrpSpPr>
        <p:grpSpPr>
          <a:xfrm>
            <a:off x="57353" y="1253548"/>
            <a:ext cx="5481971" cy="1498612"/>
            <a:chOff x="57353" y="1253548"/>
            <a:chExt cx="5481971" cy="1498612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34D28C1E-C9F5-AE10-D7F1-210ADAC92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353" y="1253548"/>
              <a:ext cx="5481971" cy="149861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3303C295-F939-1655-CD3E-1EDFCF305D61}"/>
                    </a:ext>
                  </a:extLst>
                </p:cNvPr>
                <p:cNvSpPr txBox="1"/>
                <p:nvPr/>
              </p:nvSpPr>
              <p:spPr>
                <a:xfrm>
                  <a:off x="2875456" y="1266996"/>
                  <a:ext cx="1476686" cy="56925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kumimoji="1" lang="en-US" altLang="zh-CN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r>
                        <a:rPr kumimoji="1" lang="en-US" altLang="zh-CN" b="0" i="0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zh-CN" i="1" dirty="0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zh-CN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zh-CN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kumimoji="1" lang="en-US" altLang="zh-CN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p>
                            <m:sSupPr>
                              <m:ctrlPr>
                                <a:rPr kumimoji="1" lang="en-US" altLang="zh-CN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kumimoji="1" lang="en-US" altLang="zh-CN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r>
                            <a:rPr kumimoji="1" lang="en-US" altLang="zh-CN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sSubSup>
                            <m:sSubSupPr>
                              <m:ctrlPr>
                                <a:rPr kumimoji="1" lang="en-US" altLang="zh-CN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zh-CN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kumimoji="1" lang="en-US" altLang="zh-CN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kumimoji="1" lang="en-US" altLang="zh-CN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kumimoji="1" lang="en-US" altLang="zh-CN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kumimoji="1" lang="en-US" altLang="zh-CN" b="0" i="1" dirty="0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kumimoji="1" lang="en-US" altLang="zh-CN" b="0" i="1" dirty="0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a14:m>
                  <a:r>
                    <a:rPr kumimoji="1" lang="en-US" altLang="zh-CN" dirty="0">
                      <a:solidFill>
                        <a:srgbClr val="FFFF00"/>
                      </a:solidFill>
                    </a:rPr>
                    <a:t> </a:t>
                  </a:r>
                  <a:endParaRPr kumimoji="1" lang="en-US" altLang="zh-CN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3303C295-F939-1655-CD3E-1EDFCF305D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75456" y="1266996"/>
                  <a:ext cx="1476686" cy="56925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id="{D45B9F0B-34DB-0F3C-5282-5FCE7C994D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9374" y="1306117"/>
            <a:ext cx="3115891" cy="210047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106C0283-28D4-862D-F636-522571153109}"/>
              </a:ext>
            </a:extLst>
          </p:cNvPr>
          <p:cNvSpPr txBox="1"/>
          <p:nvPr/>
        </p:nvSpPr>
        <p:spPr>
          <a:xfrm>
            <a:off x="6471138" y="2225547"/>
            <a:ext cx="10342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100" b="1" dirty="0">
                <a:solidFill>
                  <a:srgbClr val="002060"/>
                </a:solidFill>
              </a:rPr>
              <a:t>Balmer series</a:t>
            </a:r>
            <a:endParaRPr kumimoji="1" lang="zh-CN" altLang="en-US" sz="1100" b="1" dirty="0">
              <a:solidFill>
                <a:srgbClr val="002060"/>
              </a:solidFill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F07484F-55E5-77F1-9811-409C6587454B}"/>
              </a:ext>
            </a:extLst>
          </p:cNvPr>
          <p:cNvSpPr txBox="1"/>
          <p:nvPr/>
        </p:nvSpPr>
        <p:spPr>
          <a:xfrm>
            <a:off x="5954009" y="3413634"/>
            <a:ext cx="10278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100" b="1" dirty="0">
                <a:solidFill>
                  <a:srgbClr val="002060"/>
                </a:solidFill>
              </a:rPr>
              <a:t>Raman series</a:t>
            </a:r>
            <a:endParaRPr kumimoji="1" lang="zh-CN" altLang="en-US" sz="1100" b="1" dirty="0">
              <a:solidFill>
                <a:srgbClr val="002060"/>
              </a:solidFill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1E1DBFAB-5C43-20F3-6CE4-0D0B08FD51D5}"/>
              </a:ext>
            </a:extLst>
          </p:cNvPr>
          <p:cNvGrpSpPr/>
          <p:nvPr/>
        </p:nvGrpSpPr>
        <p:grpSpPr>
          <a:xfrm>
            <a:off x="57353" y="3059668"/>
            <a:ext cx="5821631" cy="410000"/>
            <a:chOff x="57353" y="3059668"/>
            <a:chExt cx="5821631" cy="4100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76CEECBA-67D4-D0A9-1830-BA8B9416CAC9}"/>
                    </a:ext>
                  </a:extLst>
                </p:cNvPr>
                <p:cNvSpPr txBox="1"/>
                <p:nvPr/>
              </p:nvSpPr>
              <p:spPr>
                <a:xfrm>
                  <a:off x="1288304" y="3059668"/>
                  <a:ext cx="459068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1"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kumimoji="1" lang="en-US" altLang="zh-CN" i="1"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kumimoji="1" lang="en-US" altLang="zh-CN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b>
                        </m:sSub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=10973731.568508</m:t>
                        </m:r>
                        <m:d>
                          <m:dPr>
                            <m:begChr m:val="（"/>
                            <m:endChr m:val="）"/>
                            <m:ctrlPr>
                              <a:rPr kumimoji="1" lang="zh-CN" alt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</a:rPr>
                              <m:t>65</m:t>
                            </m:r>
                          </m:e>
                        </m:d>
                        <m:r>
                          <a:rPr kumimoji="1" lang="zh-CN" alt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kumimoji="1"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ctrlPr>
                              <a:rPr kumimoji="1"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</a:rPr>
                              <m:t>2018</m:t>
                            </m:r>
                          </m:e>
                        </m:d>
                        <m:r>
                          <a:rPr kumimoji="1"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kumimoji="1" lang="zh-CN" altLang="en-US" dirty="0"/>
                </a:p>
              </p:txBody>
            </p:sp>
          </mc:Choice>
          <mc:Fallback xmlns=""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76CEECBA-67D4-D0A9-1830-BA8B9416CA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8304" y="3059668"/>
                  <a:ext cx="4590680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2903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83F6BF83-3551-C691-9267-70AD354FCD01}"/>
                </a:ext>
              </a:extLst>
            </p:cNvPr>
            <p:cNvSpPr txBox="1"/>
            <p:nvPr/>
          </p:nvSpPr>
          <p:spPr>
            <a:xfrm>
              <a:off x="57353" y="3100336"/>
              <a:ext cx="1366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b="1" dirty="0">
                  <a:solidFill>
                    <a:srgbClr val="002060"/>
                  </a:solidFill>
                </a:rPr>
                <a:t>PDG book: </a:t>
              </a:r>
              <a:endParaRPr kumimoji="1" lang="zh-CN" altLang="en-US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45AEE204-2369-2913-270F-75C8371D82B3}"/>
              </a:ext>
            </a:extLst>
          </p:cNvPr>
          <p:cNvSpPr txBox="1"/>
          <p:nvPr/>
        </p:nvSpPr>
        <p:spPr>
          <a:xfrm>
            <a:off x="57353" y="3817844"/>
            <a:ext cx="47430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b="1" dirty="0">
                <a:solidFill>
                  <a:srgbClr val="C00000"/>
                </a:solidFill>
              </a:rPr>
              <a:t>From the formula, Rydberg constant is proportional to the mass of the electron. </a:t>
            </a:r>
          </a:p>
          <a:p>
            <a:endParaRPr kumimoji="1" lang="en-US" altLang="zh-CN" b="1" dirty="0">
              <a:solidFill>
                <a:srgbClr val="C000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b="1" dirty="0">
                <a:solidFill>
                  <a:srgbClr val="C00000"/>
                </a:solidFill>
              </a:rPr>
              <a:t>If the Rydberg constants varies with time, it perhaps indicates that the mass of the electron varies as well. </a:t>
            </a:r>
          </a:p>
          <a:p>
            <a:endParaRPr kumimoji="1" lang="en-US" altLang="zh-CN" b="1" dirty="0">
              <a:solidFill>
                <a:srgbClr val="C000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b="1" dirty="0">
                <a:solidFill>
                  <a:srgbClr val="C00000"/>
                </a:solidFill>
              </a:rPr>
              <a:t>The Rydberg constant measured in 2018 deviate from that in 2014 with </a:t>
            </a:r>
            <a:r>
              <a:rPr kumimoji="1" lang="en-US" altLang="zh-CN" b="1" dirty="0">
                <a:solidFill>
                  <a:srgbClr val="FF0000"/>
                </a:solidFill>
                <a:highlight>
                  <a:srgbClr val="FFFF00"/>
                </a:highlight>
              </a:rPr>
              <a:t>5.3</a:t>
            </a:r>
            <a:r>
              <a:rPr kumimoji="1" lang="en-US" altLang="zh-CN" b="1" dirty="0">
                <a:solidFill>
                  <a:srgbClr val="FF0000"/>
                </a:solidFill>
                <a:highlight>
                  <a:srgbClr val="FFFF00"/>
                </a:highlight>
                <a:latin typeface="Symbol" pitchFamily="2" charset="2"/>
              </a:rPr>
              <a:t>s</a:t>
            </a:r>
            <a:endParaRPr kumimoji="1" lang="zh-CN" altLang="en-US" b="1" dirty="0">
              <a:solidFill>
                <a:srgbClr val="FF0000"/>
              </a:solidFill>
              <a:highlight>
                <a:srgbClr val="FFFF00"/>
              </a:highlight>
              <a:latin typeface="Symbol" pitchFamily="2" charset="2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EFEC3B7B-A5FA-814A-CF90-B3AAF6A9B544}"/>
              </a:ext>
            </a:extLst>
          </p:cNvPr>
          <p:cNvGrpSpPr/>
          <p:nvPr/>
        </p:nvGrpSpPr>
        <p:grpSpPr>
          <a:xfrm>
            <a:off x="4943845" y="3817844"/>
            <a:ext cx="3758387" cy="2585323"/>
            <a:chOff x="4943845" y="3817844"/>
            <a:chExt cx="3758387" cy="2585323"/>
          </a:xfrm>
        </p:grpSpPr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id="{E1C12C03-9DD4-C381-A5DB-529F4F497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43845" y="3889947"/>
              <a:ext cx="3676157" cy="2513220"/>
            </a:xfrm>
            <a:prstGeom prst="rect">
              <a:avLst/>
            </a:prstGeom>
          </p:spPr>
        </p:pic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5EDF7B1F-95F9-8F07-81E4-1AE159AB7B61}"/>
                </a:ext>
              </a:extLst>
            </p:cNvPr>
            <p:cNvSpPr/>
            <p:nvPr/>
          </p:nvSpPr>
          <p:spPr>
            <a:xfrm>
              <a:off x="7624689" y="3817844"/>
              <a:ext cx="1077543" cy="1914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6B64702C-BCC0-0AE7-7E58-5B4D8FA200B1}"/>
              </a:ext>
            </a:extLst>
          </p:cNvPr>
          <p:cNvGrpSpPr/>
          <p:nvPr/>
        </p:nvGrpSpPr>
        <p:grpSpPr>
          <a:xfrm>
            <a:off x="8749917" y="1601758"/>
            <a:ext cx="3489514" cy="4558783"/>
            <a:chOff x="8848393" y="1517350"/>
            <a:chExt cx="3489514" cy="4558783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2A25567E-7F42-CAEC-5749-86BDCEBE6A07}"/>
                </a:ext>
              </a:extLst>
            </p:cNvPr>
            <p:cNvGrpSpPr/>
            <p:nvPr/>
          </p:nvGrpSpPr>
          <p:grpSpPr>
            <a:xfrm>
              <a:off x="8848393" y="1517350"/>
              <a:ext cx="3489514" cy="4558783"/>
              <a:chOff x="8702232" y="1616029"/>
              <a:chExt cx="3489514" cy="4558783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id="{EBAD3A7F-B67F-88F0-9E34-884128D722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702232" y="2058455"/>
                <a:ext cx="3126568" cy="4116357"/>
              </a:xfrm>
              <a:prstGeom prst="rect">
                <a:avLst/>
              </a:prstGeom>
            </p:spPr>
          </p:pic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3172B48B-88A9-4E86-0CFF-CF70F769B68B}"/>
                  </a:ext>
                </a:extLst>
              </p:cNvPr>
              <p:cNvSpPr txBox="1"/>
              <p:nvPr/>
            </p:nvSpPr>
            <p:spPr>
              <a:xfrm>
                <a:off x="8861988" y="1616029"/>
                <a:ext cx="33297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" altLang="zh-CN" sz="1200" dirty="0">
                    <a:effectLst/>
                    <a:latin typeface="Montserrat" panose="020F0502020204030204" pitchFamily="34" charset="0"/>
                  </a:rPr>
                  <a:t>J. Phys. Chem. Ref. Data </a:t>
                </a:r>
                <a:r>
                  <a:rPr lang="en" altLang="zh-CN" sz="1200" b="1" dirty="0">
                    <a:effectLst/>
                    <a:latin typeface="Montserrat" panose="020F0502020204030204" pitchFamily="34" charset="0"/>
                  </a:rPr>
                  <a:t>50</a:t>
                </a:r>
                <a:r>
                  <a:rPr lang="en" altLang="zh-CN" sz="1200" dirty="0">
                    <a:effectLst/>
                    <a:latin typeface="Montserrat" panose="020F0502020204030204" pitchFamily="34" charset="0"/>
                  </a:rPr>
                  <a:t>, 033105 (2021)</a:t>
                </a:r>
              </a:p>
              <a:p>
                <a:r>
                  <a:rPr lang="en" altLang="zh-CN" sz="1200" dirty="0">
                    <a:solidFill>
                      <a:srgbClr val="00ADED"/>
                    </a:solidFill>
                    <a:effectLst/>
                    <a:latin typeface="Montserrat" panose="020F0502020204030204" pitchFamily="34" charset="0"/>
                    <a:hlinkClick r:id="rId8"/>
                  </a:rPr>
                  <a:t>https://</a:t>
                </a:r>
                <a:r>
                  <a:rPr lang="en" altLang="zh-CN" sz="1200" dirty="0" err="1">
                    <a:solidFill>
                      <a:srgbClr val="00ADED"/>
                    </a:solidFill>
                    <a:effectLst/>
                    <a:latin typeface="Montserrat" panose="020F0502020204030204" pitchFamily="34" charset="0"/>
                    <a:hlinkClick r:id="rId8"/>
                  </a:rPr>
                  <a:t>doi.org</a:t>
                </a:r>
                <a:r>
                  <a:rPr lang="en" altLang="zh-CN" sz="1200" dirty="0">
                    <a:solidFill>
                      <a:srgbClr val="00ADED"/>
                    </a:solidFill>
                    <a:effectLst/>
                    <a:latin typeface="Montserrat" panose="020F0502020204030204" pitchFamily="34" charset="0"/>
                    <a:hlinkClick r:id="rId8"/>
                  </a:rPr>
                  <a:t>/10.1063/5.0064853</a:t>
                </a:r>
                <a:endParaRPr lang="en" altLang="zh-CN" dirty="0"/>
              </a:p>
            </p:txBody>
          </p:sp>
        </p:grp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A10F532A-5B0E-48CB-7B55-7D4900C94143}"/>
                </a:ext>
              </a:extLst>
            </p:cNvPr>
            <p:cNvSpPr/>
            <p:nvPr/>
          </p:nvSpPr>
          <p:spPr>
            <a:xfrm>
              <a:off x="9008149" y="2543525"/>
              <a:ext cx="1280117" cy="264405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61881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C38303F-9306-4675-4244-F4624DBFC4D5}"/>
              </a:ext>
            </a:extLst>
          </p:cNvPr>
          <p:cNvSpPr txBox="1"/>
          <p:nvPr/>
        </p:nvSpPr>
        <p:spPr>
          <a:xfrm>
            <a:off x="0" y="-6220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4178734-E450-1546-BBEA-117BF44BA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86973"/>
            <a:ext cx="11353800" cy="1325563"/>
          </a:xfrm>
        </p:spPr>
        <p:txBody>
          <a:bodyPr/>
          <a:lstStyle/>
          <a:p>
            <a:r>
              <a:rPr kumimoji="1" lang="en-US" altLang="zh-CN" dirty="0"/>
              <a:t>              </a:t>
            </a:r>
            <a:r>
              <a:rPr kumimoji="1" lang="zh-CN" altLang="en-US" dirty="0"/>
              <a:t>          </a:t>
            </a:r>
            <a:r>
              <a:rPr lang="zh-CN" altLang="en-US" sz="3200" b="1" dirty="0">
                <a:solidFill>
                  <a:srgbClr val="FF0000"/>
                </a:solidFill>
                <a:latin typeface="Comic Sans MS"/>
              </a:rPr>
              <a:t> 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Tau mass measurements 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02674C0-7A49-B55C-09C8-4F3AC0658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048" y="870234"/>
            <a:ext cx="5658369" cy="535786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C1EC328C-4ECE-866E-5FFA-956ECFD6B03B}"/>
              </a:ext>
            </a:extLst>
          </p:cNvPr>
          <p:cNvSpPr txBox="1"/>
          <p:nvPr/>
        </p:nvSpPr>
        <p:spPr>
          <a:xfrm>
            <a:off x="6327691" y="1746688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PDG</a:t>
            </a:r>
            <a:r>
              <a:rPr kumimoji="1" lang="zh-CN" altLang="en-US" dirty="0"/>
              <a:t> </a:t>
            </a:r>
            <a:r>
              <a:rPr kumimoji="1" lang="en-US" altLang="zh-CN" dirty="0"/>
              <a:t>book 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56819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C38303F-9306-4675-4244-F4624DBFC4D5}"/>
              </a:ext>
            </a:extLst>
          </p:cNvPr>
          <p:cNvSpPr txBox="1"/>
          <p:nvPr/>
        </p:nvSpPr>
        <p:spPr>
          <a:xfrm>
            <a:off x="0" y="-6220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4178734-E450-1546-BBEA-117BF44BA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6" y="-255251"/>
            <a:ext cx="12044855" cy="1325563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        LEP : the Precise Measurement of Z Mass  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9499B09A-AD2D-7108-897A-1B75F4457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90" y="5038193"/>
            <a:ext cx="7772400" cy="1768719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C1C20C2E-1483-C920-2B30-16DF6EB4294C}"/>
              </a:ext>
            </a:extLst>
          </p:cNvPr>
          <p:cNvSpPr txBox="1"/>
          <p:nvPr/>
        </p:nvSpPr>
        <p:spPr>
          <a:xfrm>
            <a:off x="141890" y="4623313"/>
            <a:ext cx="3126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C00000"/>
                </a:solidFill>
              </a:rPr>
              <a:t>PDG from LEP experiments: </a:t>
            </a:r>
            <a:endParaRPr kumimoji="1" lang="zh-CN" altLang="en-US" b="1" dirty="0">
              <a:solidFill>
                <a:srgbClr val="C00000"/>
              </a:solidFill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B963CA2E-FA2D-A12D-E3E2-C7BFC03FED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076" y="1369992"/>
            <a:ext cx="5655441" cy="3047264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E894EE2E-5BAC-270D-7482-B9896CCDD01D}"/>
              </a:ext>
            </a:extLst>
          </p:cNvPr>
          <p:cNvSpPr txBox="1"/>
          <p:nvPr/>
        </p:nvSpPr>
        <p:spPr>
          <a:xfrm>
            <a:off x="6205485" y="1299914"/>
            <a:ext cx="5385677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800" b="1" dirty="0">
                <a:solidFill>
                  <a:srgbClr val="C00000"/>
                </a:solidFill>
              </a:rPr>
              <a:t>LEP</a:t>
            </a:r>
            <a:r>
              <a:rPr kumimoji="1" lang="zh-CN" altLang="en-US" sz="2800" b="1" dirty="0">
                <a:solidFill>
                  <a:srgbClr val="C00000"/>
                </a:solidFill>
              </a:rPr>
              <a:t> </a:t>
            </a:r>
            <a:r>
              <a:rPr kumimoji="1" lang="en-US" altLang="zh-CN" sz="2800" b="1" dirty="0">
                <a:solidFill>
                  <a:srgbClr val="C00000"/>
                </a:solidFill>
              </a:rPr>
              <a:t>ran in 1990s,  around 30 years from now : 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Four experiments located at the ring : ALEPH, OPAL, DELPHI and L3.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With</a:t>
            </a:r>
            <a:r>
              <a:rPr kumimoji="1" lang="zh-CN" altLang="en-US" sz="2000" b="1" dirty="0">
                <a:solidFill>
                  <a:srgbClr val="002060"/>
                </a:solidFill>
              </a:rPr>
              <a:t> </a:t>
            </a:r>
            <a:r>
              <a:rPr kumimoji="1" lang="en-US" altLang="zh-CN" sz="2000" b="1" dirty="0">
                <a:solidFill>
                  <a:srgbClr val="002060"/>
                </a:solidFill>
              </a:rPr>
              <a:t>the</a:t>
            </a:r>
            <a:r>
              <a:rPr kumimoji="1" lang="zh-CN" altLang="en-US" sz="2000" b="1" dirty="0">
                <a:solidFill>
                  <a:srgbClr val="002060"/>
                </a:solidFill>
              </a:rPr>
              <a:t> </a:t>
            </a:r>
            <a:r>
              <a:rPr kumimoji="1" lang="en-US" altLang="zh-CN" sz="2000" b="1" dirty="0">
                <a:solidFill>
                  <a:srgbClr val="002060"/>
                </a:solidFill>
              </a:rPr>
              <a:t>energy scan, 2 MeV precision can be reached on the measurement of Z mass by combining 4 experiments. 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Ø"/>
            </a:pPr>
            <a:endParaRPr kumimoji="1" lang="zh-CN" altLang="en-US" b="1" dirty="0">
              <a:solidFill>
                <a:srgbClr val="002060"/>
              </a:solidFill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037B8694-D80D-BDFB-B10F-C9F0E5A7F0C2}"/>
              </a:ext>
            </a:extLst>
          </p:cNvPr>
          <p:cNvSpPr/>
          <p:nvPr/>
        </p:nvSpPr>
        <p:spPr>
          <a:xfrm>
            <a:off x="215462" y="5361921"/>
            <a:ext cx="2548758" cy="294213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5371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C38303F-9306-4675-4244-F4624DBFC4D5}"/>
              </a:ext>
            </a:extLst>
          </p:cNvPr>
          <p:cNvSpPr txBox="1"/>
          <p:nvPr/>
        </p:nvSpPr>
        <p:spPr>
          <a:xfrm>
            <a:off x="0" y="-6220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4178734-E450-1546-BBEA-117BF44BA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8224" y="-109317"/>
            <a:ext cx="12044855" cy="1325563"/>
          </a:xfrm>
        </p:spPr>
        <p:txBody>
          <a:bodyPr>
            <a:normAutofit/>
          </a:bodyPr>
          <a:lstStyle/>
          <a:p>
            <a:r>
              <a:rPr kumimoji="1" lang="en-US" altLang="zh-CN" sz="2800" b="1" dirty="0">
                <a:solidFill>
                  <a:srgbClr val="FF0000"/>
                </a:solidFill>
              </a:rPr>
              <a:t>       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LHC : Measurement of Z Mass  with ATLAS/CMS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6229DE7-CB3E-9FAE-25B6-1AF8CB64C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425" y="1216246"/>
            <a:ext cx="6384263" cy="367473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D457DE0-617A-2389-C5F3-FD36FA2181EC}"/>
              </a:ext>
            </a:extLst>
          </p:cNvPr>
          <p:cNvSpPr txBox="1"/>
          <p:nvPr/>
        </p:nvSpPr>
        <p:spPr>
          <a:xfrm>
            <a:off x="563527" y="5124894"/>
            <a:ext cx="1080135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Can’t perform the energy scan to measure the Z mass at the LHC.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No official precise measurements of the Z mass available have been done at ATLAS/CMS.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Perhaps can not exceed the LEP measurements and no much interest.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It is not easy to treat the calibrations and systematics. </a:t>
            </a:r>
            <a:endParaRPr kumimoji="1" lang="zh-CN" alt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002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C38303F-9306-4675-4244-F4624DBFC4D5}"/>
              </a:ext>
            </a:extLst>
          </p:cNvPr>
          <p:cNvSpPr txBox="1"/>
          <p:nvPr/>
        </p:nvSpPr>
        <p:spPr>
          <a:xfrm>
            <a:off x="0" y="0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64F4ACB-9054-3AB4-424B-B3C1633788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507" y="1141716"/>
            <a:ext cx="6550685" cy="461328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817DD3EB-3CB4-F096-38DC-12EDE069956A}"/>
              </a:ext>
            </a:extLst>
          </p:cNvPr>
          <p:cNvSpPr txBox="1"/>
          <p:nvPr/>
        </p:nvSpPr>
        <p:spPr>
          <a:xfrm>
            <a:off x="4159251" y="1426013"/>
            <a:ext cx="193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 err="1">
                <a:solidFill>
                  <a:srgbClr val="00B050"/>
                </a:solidFill>
              </a:rPr>
              <a:t>Siqi</a:t>
            </a:r>
            <a:r>
              <a:rPr kumimoji="1" lang="en-US" altLang="zh-CN" b="1" dirty="0">
                <a:solidFill>
                  <a:srgbClr val="00B050"/>
                </a:solidFill>
              </a:rPr>
              <a:t> Yang (USTC)</a:t>
            </a:r>
            <a:endParaRPr kumimoji="1" lang="zh-CN" altLang="en-US" b="1" dirty="0">
              <a:solidFill>
                <a:srgbClr val="00B050"/>
              </a:solidFill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49549C5A-61CD-1969-F7B0-AD7010002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192" y="1113580"/>
            <a:ext cx="4836785" cy="5690295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D526244B-6924-B9CE-DFE3-54B11F0F1E70}"/>
              </a:ext>
            </a:extLst>
          </p:cNvPr>
          <p:cNvSpPr/>
          <p:nvPr/>
        </p:nvSpPr>
        <p:spPr>
          <a:xfrm>
            <a:off x="7077887" y="1976680"/>
            <a:ext cx="4505394" cy="294213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2E9F2B8-AFAF-28AA-C682-27AB26448049}"/>
              </a:ext>
            </a:extLst>
          </p:cNvPr>
          <p:cNvSpPr txBox="1"/>
          <p:nvPr/>
        </p:nvSpPr>
        <p:spPr>
          <a:xfrm>
            <a:off x="117577" y="5832702"/>
            <a:ext cx="69493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The precision of O(0.1) MeV is expected at CEPC/</a:t>
            </a:r>
            <a:r>
              <a:rPr kumimoji="1" lang="en-US" altLang="zh-CN" sz="2000" b="1" dirty="0" err="1">
                <a:solidFill>
                  <a:srgbClr val="C00000"/>
                </a:solidFill>
              </a:rPr>
              <a:t>Fcc-ee</a:t>
            </a:r>
            <a:endParaRPr kumimoji="1" lang="en-US" altLang="zh-CN" sz="2000" b="1" dirty="0">
              <a:solidFill>
                <a:srgbClr val="C00000"/>
              </a:solidFill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One order of magnitude better than LEP.</a:t>
            </a:r>
            <a:endParaRPr kumimoji="1" lang="zh-CN" altLang="en-US" sz="2000" b="1" dirty="0">
              <a:solidFill>
                <a:srgbClr val="002060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239DF69-9723-3EF2-FD28-C730F2927EFD}"/>
              </a:ext>
            </a:extLst>
          </p:cNvPr>
          <p:cNvSpPr txBox="1"/>
          <p:nvPr/>
        </p:nvSpPr>
        <p:spPr>
          <a:xfrm>
            <a:off x="8222839" y="784976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 err="1">
                <a:solidFill>
                  <a:srgbClr val="C00000"/>
                </a:solidFill>
              </a:rPr>
              <a:t>Fcc-ee</a:t>
            </a:r>
            <a:endParaRPr kumimoji="1"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CB76A782-1DB1-DBD2-969B-04A4E64ACA5E}"/>
              </a:ext>
            </a:extLst>
          </p:cNvPr>
          <p:cNvSpPr txBox="1">
            <a:spLocks/>
          </p:cNvSpPr>
          <p:nvPr/>
        </p:nvSpPr>
        <p:spPr>
          <a:xfrm>
            <a:off x="147145" y="-355921"/>
            <a:ext cx="1204485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sz="2800" b="1" dirty="0">
                <a:solidFill>
                  <a:srgbClr val="FF0000"/>
                </a:solidFill>
              </a:rPr>
              <a:t>  </a:t>
            </a:r>
            <a:r>
              <a:rPr lang="en-US" altLang="zh-CN" sz="2400" b="1" dirty="0">
                <a:solidFill>
                  <a:srgbClr val="FF0000"/>
                </a:solidFill>
                <a:latin typeface="Comic Sans MS"/>
              </a:rPr>
              <a:t>CEPC/</a:t>
            </a:r>
            <a:r>
              <a:rPr lang="en-US" altLang="zh-CN" sz="2400" b="1" dirty="0" err="1">
                <a:solidFill>
                  <a:srgbClr val="FF0000"/>
                </a:solidFill>
                <a:latin typeface="Comic Sans MS"/>
              </a:rPr>
              <a:t>Fcc-ee</a:t>
            </a:r>
            <a:r>
              <a:rPr lang="en-US" altLang="zh-CN" sz="2400" b="1" dirty="0">
                <a:solidFill>
                  <a:srgbClr val="FF0000"/>
                </a:solidFill>
                <a:latin typeface="Comic Sans MS"/>
              </a:rPr>
              <a:t> : Measurements of Z Mass  with unprecedent precisions</a:t>
            </a:r>
            <a:endParaRPr lang="zh-CN" altLang="en-US" sz="2400" b="1" dirty="0">
              <a:solidFill>
                <a:srgbClr val="FF0000"/>
              </a:solidFill>
              <a:latin typeface="Comic Sans MS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16DC97C-D565-973D-F524-ADD013678A39}"/>
              </a:ext>
            </a:extLst>
          </p:cNvPr>
          <p:cNvSpPr txBox="1"/>
          <p:nvPr/>
        </p:nvSpPr>
        <p:spPr>
          <a:xfrm>
            <a:off x="2338161" y="801831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C00000"/>
                </a:solidFill>
              </a:rPr>
              <a:t>CEPC</a:t>
            </a:r>
            <a:endParaRPr kumimoji="1"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2B0EE47F-3700-7CBB-F741-D4AB38540DB8}"/>
              </a:ext>
            </a:extLst>
          </p:cNvPr>
          <p:cNvSpPr/>
          <p:nvPr/>
        </p:nvSpPr>
        <p:spPr>
          <a:xfrm>
            <a:off x="751093" y="3664514"/>
            <a:ext cx="3174136" cy="294213"/>
          </a:xfrm>
          <a:prstGeom prst="rec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40547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19DCF53D-F7AB-753C-F4E9-5FC231847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819" y="3905092"/>
            <a:ext cx="2743663" cy="281025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6034EAC-EC2B-CBE1-08E1-80EC9A10A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43642"/>
            <a:ext cx="4463543" cy="30614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03CEAE5-4A29-E7EB-3685-AEBFEAF30738}"/>
              </a:ext>
            </a:extLst>
          </p:cNvPr>
          <p:cNvSpPr txBox="1"/>
          <p:nvPr/>
        </p:nvSpPr>
        <p:spPr>
          <a:xfrm>
            <a:off x="0" y="-23645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BE403A55-4467-F5DD-8B9F-14CBCD077AB8}"/>
              </a:ext>
            </a:extLst>
          </p:cNvPr>
          <p:cNvSpPr txBox="1">
            <a:spLocks/>
          </p:cNvSpPr>
          <p:nvPr/>
        </p:nvSpPr>
        <p:spPr>
          <a:xfrm>
            <a:off x="727113" y="-32812"/>
            <a:ext cx="11743981" cy="876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       Top Mass Measurements at Tevatron/LHC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DE4BF521-49FA-0CEA-35CF-93A2EA7802F8}"/>
              </a:ext>
            </a:extLst>
          </p:cNvPr>
          <p:cNvGraphicFramePr>
            <a:graphicFrameLocks noGrp="1"/>
          </p:cNvGraphicFramePr>
          <p:nvPr/>
        </p:nvGraphicFramePr>
        <p:xfrm>
          <a:off x="5663482" y="843642"/>
          <a:ext cx="6172982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508">
                  <a:extLst>
                    <a:ext uri="{9D8B030D-6E8A-4147-A177-3AD203B41FA5}">
                      <a16:colId xmlns:a16="http://schemas.microsoft.com/office/drawing/2014/main" val="1312251195"/>
                    </a:ext>
                  </a:extLst>
                </a:gridCol>
                <a:gridCol w="1159727">
                  <a:extLst>
                    <a:ext uri="{9D8B030D-6E8A-4147-A177-3AD203B41FA5}">
                      <a16:colId xmlns:a16="http://schemas.microsoft.com/office/drawing/2014/main" val="3832786136"/>
                    </a:ext>
                  </a:extLst>
                </a:gridCol>
                <a:gridCol w="892098">
                  <a:extLst>
                    <a:ext uri="{9D8B030D-6E8A-4147-A177-3AD203B41FA5}">
                      <a16:colId xmlns:a16="http://schemas.microsoft.com/office/drawing/2014/main" val="1938527662"/>
                    </a:ext>
                  </a:extLst>
                </a:gridCol>
                <a:gridCol w="959005">
                  <a:extLst>
                    <a:ext uri="{9D8B030D-6E8A-4147-A177-3AD203B41FA5}">
                      <a16:colId xmlns:a16="http://schemas.microsoft.com/office/drawing/2014/main" val="3213725036"/>
                    </a:ext>
                  </a:extLst>
                </a:gridCol>
                <a:gridCol w="847492">
                  <a:extLst>
                    <a:ext uri="{9D8B030D-6E8A-4147-A177-3AD203B41FA5}">
                      <a16:colId xmlns:a16="http://schemas.microsoft.com/office/drawing/2014/main" val="2706850492"/>
                    </a:ext>
                  </a:extLst>
                </a:gridCol>
                <a:gridCol w="752152">
                  <a:extLst>
                    <a:ext uri="{9D8B030D-6E8A-4147-A177-3AD203B41FA5}">
                      <a16:colId xmlns:a16="http://schemas.microsoft.com/office/drawing/2014/main" val="32004227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Experiment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   Year 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 Mean</a:t>
                      </a:r>
                    </a:p>
                    <a:p>
                      <a:r>
                        <a:rPr lang="en-US" altLang="zh-CN" sz="1200" dirty="0"/>
                        <a:t> (GeV)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Total Sys.</a:t>
                      </a:r>
                    </a:p>
                    <a:p>
                      <a:r>
                        <a:rPr lang="en-US" altLang="zh-CN" sz="1200" dirty="0"/>
                        <a:t>(GeV)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 Stat.</a:t>
                      </a:r>
                    </a:p>
                    <a:p>
                      <a:r>
                        <a:rPr lang="en-US" altLang="zh-CN" sz="1200" dirty="0"/>
                        <a:t>(GeV)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Syst.</a:t>
                      </a:r>
                    </a:p>
                    <a:p>
                      <a:r>
                        <a:rPr lang="en-US" altLang="zh-CN" sz="1200" dirty="0"/>
                        <a:t>(GeV)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6936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Tevatron</a:t>
                      </a:r>
                    </a:p>
                    <a:p>
                      <a:r>
                        <a:rPr lang="en-US" altLang="zh-CN" sz="900" b="1" dirty="0">
                          <a:solidFill>
                            <a:schemeClr val="tx1"/>
                          </a:solidFill>
                        </a:rPr>
                        <a:t>(1407.2682)</a:t>
                      </a:r>
                      <a:endParaRPr lang="zh-CN" alt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  1.96</a:t>
                      </a:r>
                      <a:r>
                        <a:rPr lang="zh-CN" altLang="en-US" sz="12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CN" sz="1200" b="1" dirty="0" err="1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zh-CN" altLang="en-US" sz="1000" b="1" dirty="0">
                          <a:solidFill>
                            <a:srgbClr val="FF0000"/>
                          </a:solidFill>
                        </a:rPr>
                        <a:t>（</a:t>
                      </a:r>
                      <a:r>
                        <a:rPr lang="en-US" altLang="zh-CN" sz="1000" b="1" dirty="0">
                          <a:solidFill>
                            <a:srgbClr val="FF0000"/>
                          </a:solidFill>
                        </a:rPr>
                        <a:t>1986/92-</a:t>
                      </a:r>
                      <a:r>
                        <a:rPr lang="zh-CN" altLang="en-US" sz="10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CN" sz="1000" b="1" dirty="0">
                          <a:solidFill>
                            <a:srgbClr val="FF0000"/>
                          </a:solidFill>
                        </a:rPr>
                        <a:t>2011</a:t>
                      </a:r>
                      <a:r>
                        <a:rPr lang="zh-CN" altLang="en-US" sz="1000" b="1" dirty="0">
                          <a:solidFill>
                            <a:srgbClr val="FF0000"/>
                          </a:solidFill>
                        </a:rPr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174.34</a:t>
                      </a:r>
                      <a:endParaRPr lang="zh-CN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0.64</a:t>
                      </a:r>
                      <a:endParaRPr lang="zh-CN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452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ATLAS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7/8TeV </a:t>
                      </a:r>
                    </a:p>
                    <a:p>
                      <a:r>
                        <a:rPr lang="en-US" altLang="zh-CN" sz="10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(2011-2012)</a:t>
                      </a:r>
                      <a:endParaRPr lang="zh-CN" alt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172.69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0.48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0.25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0.41</a:t>
                      </a:r>
                      <a:endParaRPr lang="zh-CN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173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CMS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/>
                        <a:t>7/8TeV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dirty="0"/>
                        <a:t>(2011-2012)</a:t>
                      </a:r>
                      <a:endParaRPr lang="zh-CN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172.44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0.48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0.13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0.47</a:t>
                      </a:r>
                      <a:endParaRPr lang="zh-CN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37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ATLAS+CMS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CN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ATLAS-CONF-2023-066 </a:t>
                      </a:r>
                      <a:endParaRPr lang="en" altLang="zh-CN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7/8TeV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dirty="0">
                          <a:solidFill>
                            <a:srgbClr val="FF0000"/>
                          </a:solidFill>
                        </a:rPr>
                        <a:t>(2011-2012)</a:t>
                      </a:r>
                      <a:endParaRPr lang="zh-CN" alt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172.52</a:t>
                      </a:r>
                      <a:endParaRPr lang="zh-CN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0.33</a:t>
                      </a:r>
                      <a:endParaRPr lang="zh-CN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chemeClr val="tx1"/>
                          </a:solidFill>
                        </a:rPr>
                        <a:t>0.14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chemeClr val="tx1"/>
                          </a:solidFill>
                        </a:rPr>
                        <a:t>0.30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348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ATLAS</a:t>
                      </a:r>
                    </a:p>
                    <a:p>
                      <a:pPr marL="0" algn="l" defTabSz="914400" rtl="0" eaLnBrk="1" latinLnBrk="0" hangingPunct="1"/>
                      <a:r>
                        <a:rPr lang="zh-CN" altLang="en-US" sz="1200" b="1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（</a:t>
                      </a:r>
                      <a:r>
                        <a:rPr lang="en-US" altLang="zh-CN" sz="1200" b="1" kern="1200" dirty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by hand)</a:t>
                      </a:r>
                      <a:endParaRPr lang="zh-CN" altLang="en-US" sz="12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13 </a:t>
                      </a:r>
                      <a:r>
                        <a:rPr lang="en-US" altLang="zh-CN" sz="1200" b="1" dirty="0" err="1"/>
                        <a:t>TeV</a:t>
                      </a:r>
                      <a:endParaRPr lang="en-US" altLang="zh-CN" sz="1200" b="1" dirty="0"/>
                    </a:p>
                    <a:p>
                      <a:r>
                        <a:rPr lang="en-US" altLang="zh-CN" sz="1200" b="1" dirty="0"/>
                        <a:t> </a:t>
                      </a:r>
                      <a:r>
                        <a:rPr lang="en-US" altLang="zh-CN" sz="1100" b="1" dirty="0"/>
                        <a:t>(2013-2018)</a:t>
                      </a:r>
                      <a:endParaRPr lang="zh-CN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173.32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 0.65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0.18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0.59</a:t>
                      </a:r>
                      <a:endParaRPr lang="zh-CN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886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CMS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/>
                        <a:t>13 </a:t>
                      </a:r>
                      <a:r>
                        <a:rPr lang="en-US" altLang="zh-CN" sz="1200" b="1" dirty="0" err="1"/>
                        <a:t>TeV</a:t>
                      </a:r>
                      <a:r>
                        <a:rPr lang="en-US" altLang="zh-CN" sz="1200" b="1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dirty="0"/>
                        <a:t>(2013-2018)</a:t>
                      </a:r>
                      <a:endParaRPr lang="zh-CN" alt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172.17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0.24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0.07</a:t>
                      </a:r>
                      <a:endParaRPr lang="zh-CN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/>
                        <a:t>0.23</a:t>
                      </a:r>
                      <a:endParaRPr lang="zh-CN" alt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217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ATLAS+CMS</a:t>
                      </a:r>
                    </a:p>
                    <a:p>
                      <a:pPr algn="ctr"/>
                      <a:r>
                        <a:rPr lang="en-US" altLang="zh-CN" sz="1200" b="1" dirty="0">
                          <a:solidFill>
                            <a:srgbClr val="7030A0"/>
                          </a:solidFill>
                        </a:rPr>
                        <a:t>(by hand)</a:t>
                      </a:r>
                      <a:endParaRPr lang="zh-CN" altLang="en-US" sz="12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13 </a:t>
                      </a:r>
                      <a:r>
                        <a:rPr lang="en-US" altLang="zh-CN" sz="1200" b="1" dirty="0" err="1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b="1" dirty="0">
                          <a:solidFill>
                            <a:srgbClr val="FF0000"/>
                          </a:solidFill>
                        </a:rPr>
                        <a:t>(2013-2018)</a:t>
                      </a:r>
                      <a:endParaRPr lang="zh-CN" alt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172.31</a:t>
                      </a:r>
                      <a:endParaRPr lang="zh-CN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rgbClr val="FF0000"/>
                          </a:solidFill>
                        </a:rPr>
                        <a:t>0.23</a:t>
                      </a:r>
                      <a:endParaRPr lang="zh-CN" altLang="en-US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chemeClr val="tx1"/>
                          </a:solidFill>
                        </a:rPr>
                        <a:t>0.06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b="1" dirty="0">
                          <a:solidFill>
                            <a:schemeClr val="tx1"/>
                          </a:solidFill>
                        </a:rPr>
                        <a:t>0.22</a:t>
                      </a:r>
                      <a:endParaRPr lang="zh-CN" alt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819844"/>
                  </a:ext>
                </a:extLst>
              </a:tr>
            </a:tbl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7A671D88-CE47-D000-3AC8-D300D99D1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683" y="4068649"/>
            <a:ext cx="2638966" cy="248314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1F14750-E1D5-6002-F168-5085076D85DF}"/>
              </a:ext>
            </a:extLst>
          </p:cNvPr>
          <p:cNvSpPr txBox="1"/>
          <p:nvPr/>
        </p:nvSpPr>
        <p:spPr>
          <a:xfrm>
            <a:off x="5973993" y="4770125"/>
            <a:ext cx="59578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To</a:t>
            </a:r>
            <a:r>
              <a:rPr kumimoji="1" lang="zh-CN" altLang="en-US" sz="2400" b="1" dirty="0">
                <a:solidFill>
                  <a:srgbClr val="C00000"/>
                </a:solidFill>
              </a:rPr>
              <a:t> </a:t>
            </a:r>
            <a:r>
              <a:rPr kumimoji="1" lang="en-US" altLang="zh-CN" sz="2400" b="1" dirty="0">
                <a:solidFill>
                  <a:srgbClr val="C00000"/>
                </a:solidFill>
              </a:rPr>
              <a:t>some extent, measured top quark also has a trend of the reduced mass as a function of time.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However, the uncertainty is significant.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9A50AA1-7095-A645-C9DE-8B38F82A383C}"/>
              </a:ext>
            </a:extLst>
          </p:cNvPr>
          <p:cNvSpPr txBox="1"/>
          <p:nvPr/>
        </p:nvSpPr>
        <p:spPr>
          <a:xfrm>
            <a:off x="3739627" y="3780509"/>
            <a:ext cx="14478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900" b="1" dirty="0"/>
              <a:t>ATLAS-CONF-2023-066</a:t>
            </a:r>
            <a:endParaRPr kumimoji="1" lang="zh-CN" altLang="en-US" sz="900" b="1" dirty="0"/>
          </a:p>
        </p:txBody>
      </p:sp>
      <p:sp>
        <p:nvSpPr>
          <p:cNvPr id="11" name="灯片编号占位符 10">
            <a:extLst>
              <a:ext uri="{FF2B5EF4-FFF2-40B4-BE49-F238E27FC236}">
                <a16:creationId xmlns:a16="http://schemas.microsoft.com/office/drawing/2014/main" id="{8E02B620-FF79-3978-256A-190B72A3D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62AEE-B5F1-B846-A406-BDD1C7D138F9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768601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B79636CA-8597-C27C-E2E0-DAD58F022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0" y="2038952"/>
            <a:ext cx="4488581" cy="3281634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BC38303F-9306-4675-4244-F4624DBFC4D5}"/>
              </a:ext>
            </a:extLst>
          </p:cNvPr>
          <p:cNvSpPr txBox="1"/>
          <p:nvPr/>
        </p:nvSpPr>
        <p:spPr>
          <a:xfrm>
            <a:off x="0" y="-282323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64178734-E450-1546-BBEA-117BF44BA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45" y="-506878"/>
            <a:ext cx="12044855" cy="1325563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       CEPC/ILC/CLIC/</a:t>
            </a:r>
            <a:r>
              <a:rPr lang="en-US" altLang="zh-CN" sz="3200" b="1" dirty="0" err="1">
                <a:solidFill>
                  <a:srgbClr val="FF0000"/>
                </a:solidFill>
                <a:latin typeface="Comic Sans MS"/>
              </a:rPr>
              <a:t>Fcc-ee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 : Measurements of top Mass   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17DD3EB-3CB4-F096-38DC-12EDE069956A}"/>
              </a:ext>
            </a:extLst>
          </p:cNvPr>
          <p:cNvSpPr txBox="1"/>
          <p:nvPr/>
        </p:nvSpPr>
        <p:spPr>
          <a:xfrm>
            <a:off x="4610943" y="1043240"/>
            <a:ext cx="2286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 err="1">
                <a:solidFill>
                  <a:srgbClr val="00B050"/>
                </a:solidFill>
              </a:rPr>
              <a:t>Xiaohu</a:t>
            </a:r>
            <a:r>
              <a:rPr kumimoji="1" lang="en-US" altLang="zh-CN" b="1" dirty="0">
                <a:solidFill>
                  <a:srgbClr val="00B050"/>
                </a:solidFill>
              </a:rPr>
              <a:t> Sun (PKU)</a:t>
            </a:r>
          </a:p>
          <a:p>
            <a:r>
              <a:rPr kumimoji="1" lang="en-US" altLang="zh-CN" b="1" dirty="0">
                <a:solidFill>
                  <a:srgbClr val="00B050"/>
                </a:solidFill>
              </a:rPr>
              <a:t>Zhan Li (IHEP) et al.</a:t>
            </a:r>
            <a:endParaRPr kumimoji="1"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2E9F2B8-AFAF-28AA-C682-27AB26448049}"/>
              </a:ext>
            </a:extLst>
          </p:cNvPr>
          <p:cNvSpPr txBox="1"/>
          <p:nvPr/>
        </p:nvSpPr>
        <p:spPr>
          <a:xfrm>
            <a:off x="293847" y="5678465"/>
            <a:ext cx="74847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The precision of O(10) MeV can be reached at </a:t>
            </a:r>
            <a:r>
              <a:rPr kumimoji="1" lang="en-US" altLang="zh-CN" sz="2000" b="1" dirty="0" err="1">
                <a:solidFill>
                  <a:srgbClr val="C00000"/>
                </a:solidFill>
              </a:rPr>
              <a:t>e</a:t>
            </a:r>
            <a:r>
              <a:rPr kumimoji="1" lang="en-US" altLang="zh-CN" sz="2000" b="1" baseline="30000" dirty="0" err="1">
                <a:solidFill>
                  <a:srgbClr val="C00000"/>
                </a:solidFill>
              </a:rPr>
              <a:t>+</a:t>
            </a:r>
            <a:r>
              <a:rPr kumimoji="1" lang="en-US" altLang="zh-CN" sz="2000" b="1" dirty="0" err="1">
                <a:solidFill>
                  <a:srgbClr val="C00000"/>
                </a:solidFill>
              </a:rPr>
              <a:t>e</a:t>
            </a:r>
            <a:r>
              <a:rPr kumimoji="1" lang="en-US" altLang="zh-CN" sz="2000" b="1" baseline="30000" dirty="0">
                <a:solidFill>
                  <a:srgbClr val="C00000"/>
                </a:solidFill>
              </a:rPr>
              <a:t>-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 colliders.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One order of magnitude better than LHC.</a:t>
            </a:r>
            <a:endParaRPr kumimoji="1" lang="zh-CN" altLang="en-US" sz="2000" b="1" dirty="0">
              <a:solidFill>
                <a:srgbClr val="002060"/>
              </a:solidFill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4239DF69-9723-3EF2-FD28-C730F2927EFD}"/>
              </a:ext>
            </a:extLst>
          </p:cNvPr>
          <p:cNvSpPr txBox="1"/>
          <p:nvPr/>
        </p:nvSpPr>
        <p:spPr>
          <a:xfrm>
            <a:off x="8187070" y="634019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C00000"/>
                </a:solidFill>
              </a:rPr>
              <a:t> </a:t>
            </a:r>
            <a:endParaRPr kumimoji="1"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16DC97C-D565-973D-F524-ADD013678A39}"/>
              </a:ext>
            </a:extLst>
          </p:cNvPr>
          <p:cNvSpPr txBox="1"/>
          <p:nvPr/>
        </p:nvSpPr>
        <p:spPr>
          <a:xfrm>
            <a:off x="3152164" y="221943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C00000"/>
                </a:solidFill>
              </a:rPr>
              <a:t>CEPC</a:t>
            </a:r>
            <a:endParaRPr kumimoji="1"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9A30EC9-5FBB-0E58-2A66-5B42176058D6}"/>
              </a:ext>
            </a:extLst>
          </p:cNvPr>
          <p:cNvSpPr txBox="1"/>
          <p:nvPr/>
        </p:nvSpPr>
        <p:spPr>
          <a:xfrm>
            <a:off x="4503586" y="746296"/>
            <a:ext cx="22444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404040"/>
                </a:solidFill>
                <a:effectLst/>
                <a:latin typeface="PT Serif" panose="020A060304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EPJC 83, 269 (2023)</a:t>
            </a:r>
            <a:r>
              <a:rPr lang="zh-CN" altLang="zh-CN" dirty="0">
                <a:effectLst/>
              </a:rPr>
              <a:t> 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D0077FE-9566-0E73-9FD3-D5565B6C39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300" y="1914125"/>
            <a:ext cx="4087759" cy="3443151"/>
          </a:xfrm>
          <a:prstGeom prst="rect">
            <a:avLst/>
          </a:prstGeom>
        </p:spPr>
      </p:pic>
      <p:pic>
        <p:nvPicPr>
          <p:cNvPr id="10" name="Picture 23">
            <a:extLst>
              <a:ext uri="{FF2B5EF4-FFF2-40B4-BE49-F238E27FC236}">
                <a16:creationId xmlns:a16="http://schemas.microsoft.com/office/drawing/2014/main" id="{69893860-4366-88F9-3673-6562C512C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2534" y="746296"/>
            <a:ext cx="3312321" cy="2883885"/>
          </a:xfrm>
          <a:prstGeom prst="rect">
            <a:avLst/>
          </a:prstGeom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A7937A95-98AD-63E6-5ADB-6551EB700F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9297" y="3782346"/>
            <a:ext cx="3018856" cy="276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7881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03CEAE5-4A29-E7EB-3685-AEBFEAF30738}"/>
              </a:ext>
            </a:extLst>
          </p:cNvPr>
          <p:cNvSpPr txBox="1"/>
          <p:nvPr/>
        </p:nvSpPr>
        <p:spPr>
          <a:xfrm>
            <a:off x="0" y="-282323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BE403A55-4467-F5DD-8B9F-14CBCD077AB8}"/>
              </a:ext>
            </a:extLst>
          </p:cNvPr>
          <p:cNvSpPr txBox="1">
            <a:spLocks/>
          </p:cNvSpPr>
          <p:nvPr/>
        </p:nvSpPr>
        <p:spPr>
          <a:xfrm>
            <a:off x="19236" y="-282323"/>
            <a:ext cx="11107800" cy="876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dirty="0"/>
              <a:t>            </a:t>
            </a:r>
            <a:r>
              <a:rPr lang="en-US" altLang="zh-CN" sz="4100" b="1" dirty="0">
                <a:solidFill>
                  <a:srgbClr val="FF0000"/>
                </a:solidFill>
                <a:latin typeface="Comic Sans MS"/>
              </a:rPr>
              <a:t>Hints from W mass measurements and muon g-2</a:t>
            </a:r>
            <a:endParaRPr lang="zh-CN" altLang="en-US" sz="4100" b="1" dirty="0"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F0881E6-4D76-77F5-7CB8-76ADC51C1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759" y="917937"/>
            <a:ext cx="3690650" cy="55792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4B1744D-E34A-04AB-3EC8-34263DA49E8D}"/>
                  </a:ext>
                </a:extLst>
              </p:cNvPr>
              <p:cNvSpPr txBox="1"/>
              <p:nvPr/>
            </p:nvSpPr>
            <p:spPr>
              <a:xfrm>
                <a:off x="4045283" y="691587"/>
                <a:ext cx="8146717" cy="1790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kumimoji="1" lang="en-US" altLang="zh-CN" b="1" dirty="0">
                    <a:solidFill>
                      <a:srgbClr val="C00000"/>
                    </a:solidFill>
                  </a:rPr>
                  <a:t>If the deviation of  the w mass for CDF is true, we may expect the </a:t>
                </a:r>
              </a:p>
              <a:p>
                <a:r>
                  <a:rPr kumimoji="1" lang="en-US" altLang="zh-CN" b="1" dirty="0">
                    <a:solidFill>
                      <a:srgbClr val="C00000"/>
                    </a:solidFill>
                  </a:rPr>
                  <a:t>measured Z mass from LHC(ATLAS/CMS) will be lower than LEP</a:t>
                </a: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kumimoji="1" lang="en-US" altLang="zh-CN" sz="1600" b="1" dirty="0">
                    <a:solidFill>
                      <a:srgbClr val="002060"/>
                    </a:solidFill>
                  </a:rPr>
                  <a:t>CEPC/FCC-</a:t>
                </a:r>
                <a:r>
                  <a:rPr kumimoji="1" lang="en-US" altLang="zh-CN" sz="1600" b="1" dirty="0" err="1">
                    <a:solidFill>
                      <a:srgbClr val="002060"/>
                    </a:solidFill>
                  </a:rPr>
                  <a:t>ee</a:t>
                </a:r>
                <a:r>
                  <a:rPr kumimoji="1" lang="en-US" altLang="zh-CN" sz="1600" b="1" dirty="0">
                    <a:solidFill>
                      <a:srgbClr val="002060"/>
                    </a:solidFill>
                  </a:rPr>
                  <a:t> can deliver very precise measurements of W mass as well. 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kumimoji="1" lang="en-US" altLang="zh-CN" b="1" dirty="0">
                    <a:solidFill>
                      <a:srgbClr val="C00000"/>
                    </a:solidFill>
                  </a:rPr>
                  <a:t>The phase of the universe could be decelerated expanding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kumimoji="1" lang="en-US" altLang="zh-CN" b="1" dirty="0">
                    <a:solidFill>
                      <a:srgbClr val="C00000"/>
                    </a:solidFill>
                  </a:rPr>
                  <a:t>It could also have some impact on the theoretical computation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sub>
                      <m:sup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𝒉𝒂𝒅</m:t>
                        </m:r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zh-CN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𝑳𝑶</m:t>
                        </m:r>
                      </m:sup>
                    </m:sSubSup>
                  </m:oMath>
                </a14:m>
                <a:endParaRPr kumimoji="1" lang="en-US" altLang="zh-CN" b="1" dirty="0"/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kumimoji="1" lang="en-US" altLang="zh-CN" b="1" dirty="0">
                    <a:solidFill>
                      <a:srgbClr val="002060"/>
                    </a:solidFill>
                  </a:rPr>
                  <a:t>contribute the deviation from theoretical computation. </a:t>
                </a:r>
                <a:endParaRPr kumimoji="1" lang="zh-CN" altLang="en-US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74B1744D-E34A-04AB-3EC8-34263DA49E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5283" y="691587"/>
                <a:ext cx="8146717" cy="1790555"/>
              </a:xfrm>
              <a:prstGeom prst="rect">
                <a:avLst/>
              </a:prstGeom>
              <a:blipFill>
                <a:blip r:embed="rId3"/>
                <a:stretch>
                  <a:fillRect l="-622" t="-1408" b="-49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>
            <a:extLst>
              <a:ext uri="{FF2B5EF4-FFF2-40B4-BE49-F238E27FC236}">
                <a16:creationId xmlns:a16="http://schemas.microsoft.com/office/drawing/2014/main" id="{EF74866F-804A-26EC-8829-49B565889D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1662" y="2714770"/>
            <a:ext cx="4010140" cy="3417824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243DAF7-C06E-C97A-CB70-994A621953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6117" y="2999248"/>
            <a:ext cx="3514406" cy="2693341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6A7CA5FE-2FA4-6747-971D-2428115AE8FA}"/>
              </a:ext>
            </a:extLst>
          </p:cNvPr>
          <p:cNvSpPr txBox="1"/>
          <p:nvPr/>
        </p:nvSpPr>
        <p:spPr>
          <a:xfrm>
            <a:off x="3767769" y="6345975"/>
            <a:ext cx="646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C00000"/>
                </a:solidFill>
              </a:rPr>
              <a:t>Two deviation of W-mass supports the excess of  muon g-2</a:t>
            </a:r>
            <a:endParaRPr kumimoji="1" lang="zh-CN" alt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93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3317A8-94E0-0A7F-9AAC-FBED0D59268C}"/>
              </a:ext>
            </a:extLst>
          </p:cNvPr>
          <p:cNvSpPr txBox="1"/>
          <p:nvPr/>
        </p:nvSpPr>
        <p:spPr>
          <a:xfrm>
            <a:off x="0" y="-174555"/>
            <a:ext cx="12192000" cy="9685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18DA087E-1FAC-28A0-AB48-C9369B099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55" y="-352541"/>
            <a:ext cx="10515600" cy="1325563"/>
          </a:xfrm>
        </p:spPr>
        <p:txBody>
          <a:bodyPr/>
          <a:lstStyle/>
          <a:p>
            <a:pPr algn="ctr"/>
            <a:r>
              <a:rPr lang="en-US" altLang="zh-CN" sz="3600" b="1" dirty="0">
                <a:solidFill>
                  <a:srgbClr val="FF0000"/>
                </a:solidFill>
                <a:latin typeface="Comic Sans MS"/>
              </a:rPr>
              <a:t>Motivation</a:t>
            </a:r>
            <a:endParaRPr lang="zh-CN" altLang="en-US" sz="3600" b="1" dirty="0">
              <a:solidFill>
                <a:srgbClr val="FF0000"/>
              </a:solidFill>
              <a:latin typeface="Comic Sans M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0A2CB33-B3A7-C9A2-8ED6-8382A7978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371" y="928448"/>
            <a:ext cx="7744858" cy="57968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The mechanism of electroweak symmetry breaking has been verified with the ATLAS and CMS experiment at the LHC in 2012</a:t>
            </a:r>
          </a:p>
          <a:p>
            <a:pPr lvl="1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Higgs discovery &amp; the Standard Model success</a:t>
            </a:r>
          </a:p>
          <a:p>
            <a:pPr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However, issues or questions are still in puzzle:</a:t>
            </a:r>
          </a:p>
          <a:p>
            <a:pPr lvl="1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Why cannot observe the dark matter while it is demanded in the Astrophysics?</a:t>
            </a:r>
          </a:p>
          <a:p>
            <a:pPr lvl="1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Excess at Muon g-2 </a:t>
            </a:r>
          </a:p>
          <a:p>
            <a:pPr lvl="1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Incompatibility of the W-mass measurements from CDF</a:t>
            </a:r>
            <a:endParaRPr kumimoji="1" lang="en-US" altLang="zh-CN" sz="1800" b="1" dirty="0">
              <a:solidFill>
                <a:srgbClr val="7030A0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DDD522A-E8A2-E55B-3B7A-456DF2670A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0448" y="1061156"/>
            <a:ext cx="3690650" cy="557929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0630532-344A-474A-8B6B-EB136F631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6716" y="4434572"/>
            <a:ext cx="2921464" cy="223892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F444015-2BBD-286F-783B-FEEEB9A6A4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5832" y="4518802"/>
            <a:ext cx="2386970" cy="229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6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03CEAE5-4A29-E7EB-3685-AEBFEAF30738}"/>
              </a:ext>
            </a:extLst>
          </p:cNvPr>
          <p:cNvSpPr txBox="1"/>
          <p:nvPr/>
        </p:nvSpPr>
        <p:spPr>
          <a:xfrm>
            <a:off x="0" y="0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BE403A55-4467-F5DD-8B9F-14CBCD077AB8}"/>
              </a:ext>
            </a:extLst>
          </p:cNvPr>
          <p:cNvSpPr txBox="1">
            <a:spLocks/>
          </p:cNvSpPr>
          <p:nvPr/>
        </p:nvSpPr>
        <p:spPr>
          <a:xfrm>
            <a:off x="655837" y="-186016"/>
            <a:ext cx="11107800" cy="876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b="1" dirty="0">
                <a:solidFill>
                  <a:srgbClr val="FF0000"/>
                </a:solidFill>
              </a:rPr>
              <a:t>             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S8 from Astrophysics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8732F42-0061-42C0-28ED-42B5E10D3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38" y="618919"/>
            <a:ext cx="12191999" cy="623908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ECB1668-7AB5-7654-27B7-B2AAD5877FE5}"/>
              </a:ext>
            </a:extLst>
          </p:cNvPr>
          <p:cNvSpPr txBox="1"/>
          <p:nvPr/>
        </p:nvSpPr>
        <p:spPr>
          <a:xfrm>
            <a:off x="10113484" y="0"/>
            <a:ext cx="247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/>
              <a:t> 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5C270C5-65B1-B036-E609-15877C42773D}"/>
              </a:ext>
            </a:extLst>
          </p:cNvPr>
          <p:cNvSpPr txBox="1"/>
          <p:nvPr/>
        </p:nvSpPr>
        <p:spPr>
          <a:xfrm>
            <a:off x="242372" y="5869749"/>
            <a:ext cx="7059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2060"/>
                </a:solidFill>
              </a:rPr>
              <a:t>Is it possible that Early Universe and/or Late Universe experience</a:t>
            </a:r>
          </a:p>
          <a:p>
            <a:r>
              <a:rPr kumimoji="1" lang="en-US" altLang="zh-CN" b="1" dirty="0">
                <a:solidFill>
                  <a:srgbClr val="002060"/>
                </a:solidFill>
              </a:rPr>
              <a:t>expansions both acceleratively and </a:t>
            </a:r>
            <a:r>
              <a:rPr kumimoji="1" lang="en-US" altLang="zh-CN" b="1" dirty="0" err="1">
                <a:solidFill>
                  <a:srgbClr val="002060"/>
                </a:solidFill>
              </a:rPr>
              <a:t>deceleratively</a:t>
            </a:r>
            <a:r>
              <a:rPr kumimoji="1" lang="en-US" altLang="zh-CN" b="1" dirty="0">
                <a:solidFill>
                  <a:srgbClr val="002060"/>
                </a:solidFill>
              </a:rPr>
              <a:t> ?</a:t>
            </a:r>
            <a:endParaRPr kumimoji="1" lang="zh-CN" altLang="en-US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277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id="{5E7E5A67-853B-28C1-F9DA-765D1C14C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3761" y="2355422"/>
            <a:ext cx="3063949" cy="195217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03317A8-94E0-0A7F-9AAC-FBED0D59268C}"/>
              </a:ext>
            </a:extLst>
          </p:cNvPr>
          <p:cNvSpPr txBox="1"/>
          <p:nvPr/>
        </p:nvSpPr>
        <p:spPr>
          <a:xfrm>
            <a:off x="0" y="6156"/>
            <a:ext cx="12192000" cy="9685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18DA087E-1FAC-28A0-AB48-C9369B099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55" y="-174555"/>
            <a:ext cx="10515600" cy="1325563"/>
          </a:xfrm>
        </p:spPr>
        <p:txBody>
          <a:bodyPr/>
          <a:lstStyle/>
          <a:p>
            <a:pPr algn="ctr"/>
            <a:r>
              <a:rPr kumimoji="1" lang="zh-CN" altLang="en-US" sz="3600" b="1" dirty="0">
                <a:solidFill>
                  <a:srgbClr val="FF0000"/>
                </a:solidFill>
              </a:rPr>
              <a:t>  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Conclusion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0A2CB33-B3A7-C9A2-8ED6-8382A7978D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81267"/>
            <a:ext cx="12192000" cy="599630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 A model combing Higgs potential and asymmetrical potential is proposed to </a:t>
            </a:r>
          </a:p>
          <a:p>
            <a:pPr lvl="1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Try to explain the non-existence of the observed dark matter and source of dark energy</a:t>
            </a:r>
          </a:p>
          <a:p>
            <a:pPr lvl="2"/>
            <a:r>
              <a:rPr kumimoji="1" lang="en-US" altLang="zh-CN" sz="1800" b="1" dirty="0">
                <a:solidFill>
                  <a:srgbClr val="7030A0"/>
                </a:solidFill>
              </a:rPr>
              <a:t>Dark matter describes the extent of the ISB. </a:t>
            </a:r>
          </a:p>
          <a:p>
            <a:pPr lvl="3">
              <a:buSzPct val="60000"/>
              <a:buFont typeface="Wingdings" pitchFamily="2" charset="2"/>
              <a:buChar char="p"/>
            </a:pPr>
            <a:r>
              <a:rPr kumimoji="1" lang="en-US" altLang="zh-CN" sz="1600" b="1" dirty="0">
                <a:solidFill>
                  <a:schemeClr val="accent6">
                    <a:lumMod val="75000"/>
                  </a:schemeClr>
                </a:solidFill>
              </a:rPr>
              <a:t>ISB and VEV = 0 lead to the mass effect involving gravitational force but not observable. </a:t>
            </a:r>
          </a:p>
          <a:p>
            <a:pPr lvl="4">
              <a:buSzPct val="60000"/>
              <a:buFont typeface="Wingdings" pitchFamily="2" charset="2"/>
              <a:buChar char="l"/>
            </a:pPr>
            <a:r>
              <a:rPr kumimoji="1" lang="en-US" altLang="zh-CN" sz="1600" b="1" dirty="0">
                <a:solidFill>
                  <a:schemeClr val="accent6">
                    <a:lumMod val="75000"/>
                  </a:schemeClr>
                </a:solidFill>
              </a:rPr>
              <a:t> no couplings with fundamental particles. </a:t>
            </a:r>
          </a:p>
          <a:p>
            <a:pPr lvl="2"/>
            <a:r>
              <a:rPr kumimoji="1" lang="en-US" altLang="zh-CN" sz="1800" b="1" dirty="0">
                <a:solidFill>
                  <a:srgbClr val="7030A0"/>
                </a:solidFill>
              </a:rPr>
              <a:t>The strength of the symmetry breaking (ISB) of the vacuum is the source </a:t>
            </a:r>
          </a:p>
          <a:p>
            <a:pPr marL="914400" lvl="2" indent="0">
              <a:buNone/>
            </a:pPr>
            <a:r>
              <a:rPr kumimoji="1" lang="en-US" altLang="zh-CN" sz="1800" b="1" dirty="0">
                <a:solidFill>
                  <a:srgbClr val="7030A0"/>
                </a:solidFill>
              </a:rPr>
              <a:t>    of the dark energy</a:t>
            </a:r>
          </a:p>
          <a:p>
            <a:pPr lvl="3">
              <a:buSzPct val="60000"/>
              <a:buFont typeface="Wingdings" pitchFamily="2" charset="2"/>
              <a:buChar char="p"/>
            </a:pPr>
            <a:r>
              <a:rPr kumimoji="1" lang="en-US" altLang="zh-CN" sz="1600" b="1" dirty="0">
                <a:solidFill>
                  <a:schemeClr val="accent6">
                    <a:lumMod val="75000"/>
                  </a:schemeClr>
                </a:solidFill>
              </a:rPr>
              <a:t>Beyond the central potential is energy/matter</a:t>
            </a:r>
          </a:p>
          <a:p>
            <a:pPr lvl="3">
              <a:buSzPct val="60000"/>
              <a:buFont typeface="Wingdings" pitchFamily="2" charset="2"/>
              <a:buChar char="p"/>
            </a:pPr>
            <a:r>
              <a:rPr kumimoji="1" lang="en-US" altLang="zh-CN" sz="1600" b="1" dirty="0">
                <a:solidFill>
                  <a:schemeClr val="accent6">
                    <a:lumMod val="75000"/>
                  </a:schemeClr>
                </a:solidFill>
              </a:rPr>
              <a:t>Within the central potential is called dark energy</a:t>
            </a:r>
          </a:p>
          <a:p>
            <a:pPr lvl="3">
              <a:buSzPct val="60000"/>
              <a:buFont typeface="Wingdings" pitchFamily="2" charset="2"/>
              <a:buChar char="p"/>
            </a:pPr>
            <a:r>
              <a:rPr kumimoji="1" lang="en-US" altLang="zh-CN" sz="1600" b="1" dirty="0">
                <a:solidFill>
                  <a:schemeClr val="accent6">
                    <a:lumMod val="75000"/>
                  </a:schemeClr>
                </a:solidFill>
              </a:rPr>
              <a:t>The frequency of ISB is at least 10</a:t>
            </a:r>
            <a:r>
              <a:rPr kumimoji="1" lang="en-US" altLang="zh-CN" sz="1600" b="1" baseline="30000" dirty="0">
                <a:solidFill>
                  <a:schemeClr val="accent6">
                    <a:lumMod val="75000"/>
                  </a:schemeClr>
                </a:solidFill>
              </a:rPr>
              <a:t>6</a:t>
            </a:r>
            <a:r>
              <a:rPr kumimoji="1" lang="en-US" altLang="zh-CN" sz="1600" b="1" dirty="0">
                <a:solidFill>
                  <a:schemeClr val="accent6">
                    <a:lumMod val="75000"/>
                  </a:schemeClr>
                </a:solidFill>
              </a:rPr>
              <a:t> larger than SSB</a:t>
            </a:r>
          </a:p>
          <a:p>
            <a:pPr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Predict :</a:t>
            </a:r>
          </a:p>
          <a:p>
            <a:pPr lvl="1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the possible mass changes of the fundamental particles over time.</a:t>
            </a:r>
          </a:p>
          <a:p>
            <a:pPr lvl="1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Variation of dark matter/dark energy over time.</a:t>
            </a:r>
          </a:p>
          <a:p>
            <a:pPr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All the evidences point to reduced masses ⟶ decelerative expansion of the current Universe;</a:t>
            </a:r>
          </a:p>
          <a:p>
            <a:pPr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Propose to check:</a:t>
            </a:r>
            <a:endParaRPr kumimoji="1" lang="en-US" altLang="zh-CN" sz="2000" b="1" dirty="0">
              <a:solidFill>
                <a:srgbClr val="002060"/>
              </a:solidFill>
            </a:endParaRPr>
          </a:p>
          <a:p>
            <a:pPr lvl="1"/>
            <a:r>
              <a:rPr kumimoji="1" lang="en-US" altLang="zh-CN" sz="2000" b="1" dirty="0">
                <a:solidFill>
                  <a:srgbClr val="002060"/>
                </a:solidFill>
              </a:rPr>
              <a:t>Possible variation of the measured Z mass at the ATLAS/CMS and compare it with the previous LEP measurements. </a:t>
            </a:r>
          </a:p>
          <a:p>
            <a:pPr lvl="2"/>
            <a:r>
              <a:rPr kumimoji="1" lang="en-US" altLang="zh-CN" sz="1800" b="1" dirty="0">
                <a:solidFill>
                  <a:srgbClr val="7030A0"/>
                </a:solidFill>
              </a:rPr>
              <a:t>More precise measurement will be delivered at the CEPC/</a:t>
            </a:r>
            <a:r>
              <a:rPr kumimoji="1" lang="en-US" altLang="zh-CN" sz="1800" b="1" dirty="0" err="1">
                <a:solidFill>
                  <a:srgbClr val="7030A0"/>
                </a:solidFill>
              </a:rPr>
              <a:t>Fcc-ee</a:t>
            </a:r>
            <a:r>
              <a:rPr kumimoji="1" lang="en-US" altLang="zh-CN" sz="1800" b="1" dirty="0">
                <a:solidFill>
                  <a:srgbClr val="7030A0"/>
                </a:solidFill>
              </a:rPr>
              <a:t> in the future. </a:t>
            </a:r>
          </a:p>
          <a:p>
            <a:pPr lvl="1"/>
            <a:r>
              <a:rPr kumimoji="1" lang="en-US" altLang="zh-CN" sz="2000" b="1" dirty="0">
                <a:solidFill>
                  <a:srgbClr val="002060"/>
                </a:solidFill>
              </a:rPr>
              <a:t>Check the possible variations of ratio of dark matter, dark energy and matter from experimental astrophysics. </a:t>
            </a:r>
          </a:p>
        </p:txBody>
      </p:sp>
    </p:spTree>
    <p:extLst>
      <p:ext uri="{BB962C8B-B14F-4D97-AF65-F5344CB8AC3E}">
        <p14:creationId xmlns:p14="http://schemas.microsoft.com/office/powerpoint/2010/main" val="1193473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C7882C-1C36-7B2E-473D-D3E8AA8BC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                        backup slides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46132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3317A8-94E0-0A7F-9AAC-FBED0D59268C}"/>
              </a:ext>
            </a:extLst>
          </p:cNvPr>
          <p:cNvSpPr txBox="1"/>
          <p:nvPr/>
        </p:nvSpPr>
        <p:spPr>
          <a:xfrm>
            <a:off x="0" y="3936"/>
            <a:ext cx="12192000" cy="9685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122386F5-9EB0-D494-4B89-4370E4FB97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46" y="2423649"/>
            <a:ext cx="4283233" cy="435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18DA087E-1FAC-28A0-AB48-C9369B099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55" y="-174555"/>
            <a:ext cx="10515600" cy="1325563"/>
          </a:xfrm>
        </p:spPr>
        <p:txBody>
          <a:bodyPr/>
          <a:lstStyle/>
          <a:p>
            <a:pPr algn="ctr"/>
            <a:r>
              <a:rPr kumimoji="1" lang="zh-CN" altLang="en-US" sz="3600" b="1" dirty="0">
                <a:solidFill>
                  <a:srgbClr val="FF0000"/>
                </a:solidFill>
              </a:rPr>
              <a:t>   </a:t>
            </a:r>
            <a:r>
              <a:rPr lang="en-US" altLang="zh-CN" sz="3600" b="1" dirty="0">
                <a:solidFill>
                  <a:srgbClr val="FF0000"/>
                </a:solidFill>
                <a:latin typeface="Comic Sans MS"/>
              </a:rPr>
              <a:t>Background: Standard Model </a:t>
            </a:r>
            <a:endParaRPr lang="zh-CN" altLang="en-US" sz="3600" b="1" dirty="0"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11" name="图片 10" descr="Screen Shot 2013-10-14 at 下午8.29.02.png">
            <a:extLst>
              <a:ext uri="{FF2B5EF4-FFF2-40B4-BE49-F238E27FC236}">
                <a16:creationId xmlns:a16="http://schemas.microsoft.com/office/drawing/2014/main" id="{537AA35D-B86E-DB3D-91EA-7058D7BD23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454" y="992500"/>
            <a:ext cx="1272470" cy="119573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BAF45D05-27E4-4C45-39E5-AF6E6651B3B5}"/>
              </a:ext>
            </a:extLst>
          </p:cNvPr>
          <p:cNvSpPr txBox="1"/>
          <p:nvPr/>
        </p:nvSpPr>
        <p:spPr>
          <a:xfrm>
            <a:off x="6418304" y="13294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0000FF"/>
                </a:solidFill>
                <a:latin typeface="Comic Sans MS"/>
                <a:cs typeface="Comic Sans MS"/>
              </a:rPr>
              <a:t>e.g. proton </a:t>
            </a:r>
            <a:r>
              <a:rPr kumimoji="1" lang="zh-CN" altLang="en-US" b="1" dirty="0">
                <a:solidFill>
                  <a:srgbClr val="0000FF"/>
                </a:solidFill>
                <a:latin typeface="Comic Sans MS"/>
                <a:cs typeface="Comic Sans MS"/>
              </a:rPr>
              <a:t>：</a:t>
            </a:r>
            <a:r>
              <a:rPr kumimoji="1" lang="en-US" altLang="zh-CN" b="1" dirty="0">
                <a:solidFill>
                  <a:srgbClr val="0000FF"/>
                </a:solidFill>
                <a:latin typeface="Comic Sans MS"/>
                <a:cs typeface="Comic Sans MS"/>
              </a:rPr>
              <a:t>up-up-down</a:t>
            </a:r>
            <a:endParaRPr kumimoji="1" lang="zh-CN" altLang="en-US" b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4E558B6F-3E9D-538D-6CAF-D6F9DC8DCA12}"/>
              </a:ext>
            </a:extLst>
          </p:cNvPr>
          <p:cNvSpPr txBox="1"/>
          <p:nvPr/>
        </p:nvSpPr>
        <p:spPr>
          <a:xfrm>
            <a:off x="5184157" y="1020999"/>
            <a:ext cx="4092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charset="2"/>
              <a:buChar char="ü"/>
            </a:pPr>
            <a:r>
              <a:rPr kumimoji="1" lang="en-US" altLang="zh-CN" b="1" dirty="0">
                <a:latin typeface="Arial Black"/>
                <a:cs typeface="Arial Black"/>
              </a:rPr>
              <a:t>What ?</a:t>
            </a:r>
            <a:endParaRPr kumimoji="1" lang="zh-CN" altLang="en-US" b="1" dirty="0">
              <a:latin typeface="Arial Black"/>
              <a:cs typeface="Arial Black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FBAF9AE-85FF-E289-0211-C8D69D9C15A8}"/>
              </a:ext>
            </a:extLst>
          </p:cNvPr>
          <p:cNvSpPr txBox="1"/>
          <p:nvPr/>
        </p:nvSpPr>
        <p:spPr>
          <a:xfrm>
            <a:off x="5253270" y="1936303"/>
            <a:ext cx="373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charset="2"/>
              <a:buChar char="ü"/>
            </a:pPr>
            <a:r>
              <a:rPr kumimoji="1" lang="en-US" altLang="zh-CN" b="1" dirty="0">
                <a:latin typeface="Arial Black"/>
                <a:cs typeface="Arial Black"/>
              </a:rPr>
              <a:t>How ?</a:t>
            </a:r>
            <a:endParaRPr kumimoji="1" lang="zh-CN" altLang="en-US" b="1" dirty="0">
              <a:latin typeface="Arial Black"/>
              <a:cs typeface="Arial Black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34B84758-F9FA-9584-9657-D3A638133512}"/>
              </a:ext>
            </a:extLst>
          </p:cNvPr>
          <p:cNvGrpSpPr/>
          <p:nvPr/>
        </p:nvGrpSpPr>
        <p:grpSpPr>
          <a:xfrm>
            <a:off x="6282384" y="2611702"/>
            <a:ext cx="3157565" cy="1177066"/>
            <a:chOff x="6339263" y="4019623"/>
            <a:chExt cx="3157565" cy="1177066"/>
          </a:xfrm>
        </p:grpSpPr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4A3DFC65-1258-4000-1F6A-21818D2E318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6546945" y="4718443"/>
              <a:ext cx="2370665" cy="478246"/>
            </a:xfrm>
            <a:custGeom>
              <a:avLst/>
              <a:gdLst>
                <a:gd name="T0" fmla="*/ 0 w 1920"/>
                <a:gd name="T1" fmla="*/ 1572577500 h 632"/>
                <a:gd name="T2" fmla="*/ 1451610000 w 1920"/>
                <a:gd name="T3" fmla="*/ 1572577500 h 632"/>
                <a:gd name="T4" fmla="*/ 2147483647 w 1920"/>
                <a:gd name="T5" fmla="*/ 1451610000 h 632"/>
                <a:gd name="T6" fmla="*/ 2147483647 w 1920"/>
                <a:gd name="T7" fmla="*/ 967740000 h 632"/>
                <a:gd name="T8" fmla="*/ 2147483647 w 1920"/>
                <a:gd name="T9" fmla="*/ 0 h 6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0"/>
                <a:gd name="T16" fmla="*/ 0 h 632"/>
                <a:gd name="T17" fmla="*/ 1920 w 1920"/>
                <a:gd name="T18" fmla="*/ 632 h 6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0" h="632">
                  <a:moveTo>
                    <a:pt x="0" y="624"/>
                  </a:moveTo>
                  <a:cubicBezTo>
                    <a:pt x="200" y="628"/>
                    <a:pt x="400" y="632"/>
                    <a:pt x="576" y="624"/>
                  </a:cubicBezTo>
                  <a:cubicBezTo>
                    <a:pt x="752" y="616"/>
                    <a:pt x="912" y="616"/>
                    <a:pt x="1056" y="576"/>
                  </a:cubicBezTo>
                  <a:cubicBezTo>
                    <a:pt x="1200" y="536"/>
                    <a:pt x="1296" y="480"/>
                    <a:pt x="1440" y="384"/>
                  </a:cubicBezTo>
                  <a:cubicBezTo>
                    <a:pt x="1584" y="288"/>
                    <a:pt x="1752" y="144"/>
                    <a:pt x="1920" y="0"/>
                  </a:cubicBezTo>
                </a:path>
              </a:pathLst>
            </a:custGeom>
            <a:noFill/>
            <a:ln w="571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Text Box 29">
              <a:extLst>
                <a:ext uri="{FF2B5EF4-FFF2-40B4-BE49-F238E27FC236}">
                  <a16:creationId xmlns:a16="http://schemas.microsoft.com/office/drawing/2014/main" id="{1C984A64-368E-6EF2-1288-55B5CD6EB3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39263" y="4073022"/>
              <a:ext cx="1600199" cy="318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2pPr>
              <a:lvl3pPr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3pPr>
              <a:lvl4pPr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4pPr>
              <a:lvl5pPr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chemeClr val="tx1"/>
                </a:buClr>
                <a:buFont typeface="Wingdings" charset="0"/>
                <a:buNone/>
              </a:pPr>
              <a:r>
                <a:rPr lang="en-US" altLang="zh-CN" sz="1600" b="1" dirty="0">
                  <a:solidFill>
                    <a:srgbClr val="0000FF"/>
                  </a:solidFill>
                </a:rPr>
                <a:t>quark, lepton</a:t>
              </a:r>
            </a:p>
          </p:txBody>
        </p:sp>
        <p:sp>
          <p:nvSpPr>
            <p:cNvPr id="25" name="Text Box 30">
              <a:extLst>
                <a:ext uri="{FF2B5EF4-FFF2-40B4-BE49-F238E27FC236}">
                  <a16:creationId xmlns:a16="http://schemas.microsoft.com/office/drawing/2014/main" id="{21524924-6E11-41A7-06A6-37A593F129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90872" y="4768345"/>
              <a:ext cx="1600199" cy="318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2075" tIns="46038" rIns="92075" bIns="46038">
              <a:spAutoFit/>
            </a:bodyPr>
            <a:lstStyle>
              <a:lvl1pPr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2pPr>
              <a:lvl3pPr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3pPr>
              <a:lvl4pPr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4pPr>
              <a:lvl5pPr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F3300"/>
                  </a:solidFill>
                  <a:latin typeface="Comic Sans MS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chemeClr val="tx1"/>
                </a:buClr>
                <a:buFont typeface="Wingdings" charset="0"/>
                <a:buNone/>
              </a:pPr>
              <a:r>
                <a:rPr lang="en-US" altLang="zh-CN" sz="1600" b="1" dirty="0">
                  <a:solidFill>
                    <a:srgbClr val="0000FF"/>
                  </a:solidFill>
                </a:rPr>
                <a:t>quark, lepton</a:t>
              </a:r>
            </a:p>
          </p:txBody>
        </p:sp>
        <p:grpSp>
          <p:nvGrpSpPr>
            <p:cNvPr id="26" name="组 40">
              <a:extLst>
                <a:ext uri="{FF2B5EF4-FFF2-40B4-BE49-F238E27FC236}">
                  <a16:creationId xmlns:a16="http://schemas.microsoft.com/office/drawing/2014/main" id="{E9D9F5CC-B5AF-0BC7-CD16-DFEB561F9D65}"/>
                </a:ext>
              </a:extLst>
            </p:cNvPr>
            <p:cNvGrpSpPr/>
            <p:nvPr/>
          </p:nvGrpSpPr>
          <p:grpSpPr>
            <a:xfrm>
              <a:off x="6355696" y="4019623"/>
              <a:ext cx="3141132" cy="993587"/>
              <a:chOff x="5105400" y="1667760"/>
              <a:chExt cx="4038600" cy="2084420"/>
            </a:xfrm>
          </p:grpSpPr>
          <p:sp>
            <p:nvSpPr>
              <p:cNvPr id="27" name="Freeform 23">
                <a:extLst>
                  <a:ext uri="{FF2B5EF4-FFF2-40B4-BE49-F238E27FC236}">
                    <a16:creationId xmlns:a16="http://schemas.microsoft.com/office/drawing/2014/main" id="{3A83580D-6261-8500-ACBD-CA24C9AD7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5400" y="1667760"/>
                <a:ext cx="3048000" cy="1003299"/>
              </a:xfrm>
              <a:custGeom>
                <a:avLst/>
                <a:gdLst>
                  <a:gd name="T0" fmla="*/ 0 w 1920"/>
                  <a:gd name="T1" fmla="*/ 1572577500 h 632"/>
                  <a:gd name="T2" fmla="*/ 1451610000 w 1920"/>
                  <a:gd name="T3" fmla="*/ 1572577500 h 632"/>
                  <a:gd name="T4" fmla="*/ 2147483647 w 1920"/>
                  <a:gd name="T5" fmla="*/ 1451610000 h 632"/>
                  <a:gd name="T6" fmla="*/ 2147483647 w 1920"/>
                  <a:gd name="T7" fmla="*/ 967740000 h 632"/>
                  <a:gd name="T8" fmla="*/ 2147483647 w 1920"/>
                  <a:gd name="T9" fmla="*/ 0 h 6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0"/>
                  <a:gd name="T16" fmla="*/ 0 h 632"/>
                  <a:gd name="T17" fmla="*/ 1920 w 1920"/>
                  <a:gd name="T18" fmla="*/ 632 h 6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0" h="632">
                    <a:moveTo>
                      <a:pt x="0" y="624"/>
                    </a:moveTo>
                    <a:cubicBezTo>
                      <a:pt x="200" y="628"/>
                      <a:pt x="400" y="632"/>
                      <a:pt x="576" y="624"/>
                    </a:cubicBezTo>
                    <a:cubicBezTo>
                      <a:pt x="752" y="616"/>
                      <a:pt x="912" y="616"/>
                      <a:pt x="1056" y="576"/>
                    </a:cubicBezTo>
                    <a:cubicBezTo>
                      <a:pt x="1200" y="536"/>
                      <a:pt x="1296" y="480"/>
                      <a:pt x="1440" y="384"/>
                    </a:cubicBezTo>
                    <a:cubicBezTo>
                      <a:pt x="1584" y="288"/>
                      <a:pt x="1752" y="144"/>
                      <a:pt x="1920" y="0"/>
                    </a:cubicBezTo>
                  </a:path>
                </a:pathLst>
              </a:custGeom>
              <a:noFill/>
              <a:ln w="5715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Line 25">
                <a:extLst>
                  <a:ext uri="{FF2B5EF4-FFF2-40B4-BE49-F238E27FC236}">
                    <a16:creationId xmlns:a16="http://schemas.microsoft.com/office/drawing/2014/main" id="{3F834222-12F9-FB88-ED17-E9A7E6F60A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077200" y="3151223"/>
                <a:ext cx="457200" cy="0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" name="Line 26">
                <a:extLst>
                  <a:ext uri="{FF2B5EF4-FFF2-40B4-BE49-F238E27FC236}">
                    <a16:creationId xmlns:a16="http://schemas.microsoft.com/office/drawing/2014/main" id="{BFBE557F-87FD-B9B4-4309-5FCA8DEE64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867399" y="3447380"/>
                <a:ext cx="381000" cy="304800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Line 27">
                <a:extLst>
                  <a:ext uri="{FF2B5EF4-FFF2-40B4-BE49-F238E27FC236}">
                    <a16:creationId xmlns:a16="http://schemas.microsoft.com/office/drawing/2014/main" id="{1D174820-E326-F109-0A6B-3E6CD3D478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391400" y="1972558"/>
                <a:ext cx="381000" cy="304800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" name="Line 28">
                <a:extLst>
                  <a:ext uri="{FF2B5EF4-FFF2-40B4-BE49-F238E27FC236}">
                    <a16:creationId xmlns:a16="http://schemas.microsoft.com/office/drawing/2014/main" id="{F53AF8A5-93EF-1A87-39B7-C9228354A0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34000" y="2689702"/>
                <a:ext cx="457200" cy="0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FBB43769-0DDB-F85B-A67F-39A71712F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6575" y="2682540"/>
                <a:ext cx="247651" cy="450849"/>
              </a:xfrm>
              <a:custGeom>
                <a:avLst/>
                <a:gdLst>
                  <a:gd name="T0" fmla="*/ 272176875 w 156"/>
                  <a:gd name="T1" fmla="*/ 715724375 h 284"/>
                  <a:gd name="T2" fmla="*/ 393144375 w 156"/>
                  <a:gd name="T3" fmla="*/ 579635938 h 284"/>
                  <a:gd name="T4" fmla="*/ 120967500 w 156"/>
                  <a:gd name="T5" fmla="*/ 443547500 h 284"/>
                  <a:gd name="T6" fmla="*/ 75604688 w 156"/>
                  <a:gd name="T7" fmla="*/ 292338125 h 284"/>
                  <a:gd name="T8" fmla="*/ 181451250 w 156"/>
                  <a:gd name="T9" fmla="*/ 262096250 h 284"/>
                  <a:gd name="T10" fmla="*/ 211693125 w 156"/>
                  <a:gd name="T11" fmla="*/ 216733438 h 284"/>
                  <a:gd name="T12" fmla="*/ 257055938 w 156"/>
                  <a:gd name="T13" fmla="*/ 201612500 h 284"/>
                  <a:gd name="T14" fmla="*/ 317539688 w 156"/>
                  <a:gd name="T15" fmla="*/ 110886875 h 284"/>
                  <a:gd name="T16" fmla="*/ 0 w 156"/>
                  <a:gd name="T17" fmla="*/ 5040313 h 28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6"/>
                  <a:gd name="T28" fmla="*/ 0 h 284"/>
                  <a:gd name="T29" fmla="*/ 156 w 156"/>
                  <a:gd name="T30" fmla="*/ 284 h 28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6" h="284">
                    <a:moveTo>
                      <a:pt x="108" y="284"/>
                    </a:moveTo>
                    <a:cubicBezTo>
                      <a:pt x="149" y="243"/>
                      <a:pt x="135" y="262"/>
                      <a:pt x="156" y="230"/>
                    </a:cubicBezTo>
                    <a:cubicBezTo>
                      <a:pt x="142" y="173"/>
                      <a:pt x="103" y="181"/>
                      <a:pt x="48" y="176"/>
                    </a:cubicBezTo>
                    <a:cubicBezTo>
                      <a:pt x="28" y="162"/>
                      <a:pt x="12" y="143"/>
                      <a:pt x="30" y="116"/>
                    </a:cubicBezTo>
                    <a:cubicBezTo>
                      <a:pt x="38" y="104"/>
                      <a:pt x="58" y="108"/>
                      <a:pt x="72" y="104"/>
                    </a:cubicBezTo>
                    <a:cubicBezTo>
                      <a:pt x="76" y="98"/>
                      <a:pt x="78" y="91"/>
                      <a:pt x="84" y="86"/>
                    </a:cubicBezTo>
                    <a:cubicBezTo>
                      <a:pt x="89" y="82"/>
                      <a:pt x="98" y="84"/>
                      <a:pt x="102" y="80"/>
                    </a:cubicBezTo>
                    <a:cubicBezTo>
                      <a:pt x="112" y="70"/>
                      <a:pt x="126" y="44"/>
                      <a:pt x="126" y="44"/>
                    </a:cubicBezTo>
                    <a:cubicBezTo>
                      <a:pt x="97" y="0"/>
                      <a:pt x="50" y="2"/>
                      <a:pt x="0" y="2"/>
                    </a:cubicBezTo>
                  </a:path>
                </a:pathLst>
              </a:custGeom>
              <a:noFill/>
              <a:ln w="5715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" name="Text Box 32">
                <a:extLst>
                  <a:ext uri="{FF2B5EF4-FFF2-40B4-BE49-F238E27FC236}">
                    <a16:creationId xmlns:a16="http://schemas.microsoft.com/office/drawing/2014/main" id="{B5405BCD-3593-CD76-0CA0-424547AEF4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86600" y="2359131"/>
                <a:ext cx="2057400" cy="6599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381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2075" tIns="46038" rIns="92075" bIns="46038">
                <a:spAutoFit/>
              </a:bodyPr>
              <a:lstStyle>
                <a:lvl1pPr>
                  <a:defRPr sz="2400">
                    <a:solidFill>
                      <a:srgbClr val="FF3300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rgbClr val="FF3300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2pPr>
                <a:lvl3pPr>
                  <a:defRPr sz="2400">
                    <a:solidFill>
                      <a:srgbClr val="FF3300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3pPr>
                <a:lvl4pPr>
                  <a:defRPr sz="2400">
                    <a:solidFill>
                      <a:srgbClr val="FF3300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4pPr>
                <a:lvl5pPr>
                  <a:defRPr sz="2400">
                    <a:solidFill>
                      <a:srgbClr val="FF3300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FF3300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FF3300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FF3300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FF3300"/>
                    </a:solidFill>
                    <a:latin typeface="Comic Sans MS" charset="0"/>
                    <a:ea typeface="ＭＳ Ｐゴシック" charset="0"/>
                    <a:cs typeface="ＭＳ Ｐゴシック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chemeClr val="tx1"/>
                  </a:buClr>
                  <a:buFont typeface="Wingdings" charset="0"/>
                  <a:buNone/>
                </a:pPr>
                <a:r>
                  <a:rPr lang="en-US" altLang="zh-CN" sz="1600" b="1" dirty="0">
                    <a:solidFill>
                      <a:schemeClr val="hlink"/>
                    </a:solidFill>
                  </a:rPr>
                  <a:t>force carrier</a:t>
                </a:r>
              </a:p>
            </p:txBody>
          </p:sp>
        </p:grpSp>
      </p:grpSp>
      <p:graphicFrame>
        <p:nvGraphicFramePr>
          <p:cNvPr id="34" name="Group 34">
            <a:extLst>
              <a:ext uri="{FF2B5EF4-FFF2-40B4-BE49-F238E27FC236}">
                <a16:creationId xmlns:a16="http://schemas.microsoft.com/office/drawing/2014/main" id="{AD4051C6-9472-2E18-9E95-9BA02A1582A2}"/>
              </a:ext>
            </a:extLst>
          </p:cNvPr>
          <p:cNvGraphicFramePr>
            <a:graphicFrameLocks noGrp="1"/>
          </p:cNvGraphicFramePr>
          <p:nvPr/>
        </p:nvGraphicFramePr>
        <p:xfrm>
          <a:off x="5947113" y="3939604"/>
          <a:ext cx="4259406" cy="2184494"/>
        </p:xfrm>
        <a:graphic>
          <a:graphicData uri="http://schemas.openxmlformats.org/drawingml/2006/table">
            <a:tbl>
              <a:tblPr/>
              <a:tblGrid>
                <a:gridCol w="2217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18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55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力</a:t>
                      </a: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(Force)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载体</a:t>
                      </a: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(Carrier)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强（</a:t>
                      </a: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Strong</a:t>
                      </a: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）</a:t>
                      </a:r>
                      <a:endParaRPr kumimoji="0" lang="en-US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omic Sans M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胶子</a:t>
                      </a: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Gluons (g)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电磁</a:t>
                      </a: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(EM)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Photon </a:t>
                      </a: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光子</a:t>
                      </a:r>
                      <a:endParaRPr kumimoji="0" lang="en-US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omic Sans M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5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弱（</a:t>
                      </a: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Electro-Weak)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 </a:t>
                      </a: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玻色子</a:t>
                      </a: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bosons W/Z  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0000"/>
                        <a:buFont typeface="Wingdings" charset="0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引力（</a:t>
                      </a: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Gravitation</a:t>
                      </a:r>
                      <a:r>
                        <a:rPr kumimoji="0" lang="zh-CN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）</a:t>
                      </a:r>
                      <a:endParaRPr kumimoji="0" lang="en-US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omic Sans MS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0000"/>
                        <a:buFont typeface="Wingdings" charset="0"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omic Sans MS" charset="0"/>
                          <a:ea typeface="ＭＳ Ｐゴシック" charset="0"/>
                          <a:cs typeface="ＭＳ Ｐゴシック" charset="0"/>
                        </a:rPr>
                        <a:t>?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6" name="文本框 35">
            <a:extLst>
              <a:ext uri="{FF2B5EF4-FFF2-40B4-BE49-F238E27FC236}">
                <a16:creationId xmlns:a16="http://schemas.microsoft.com/office/drawing/2014/main" id="{AC02802D-934F-BD28-60F7-3B809E812473}"/>
              </a:ext>
            </a:extLst>
          </p:cNvPr>
          <p:cNvSpPr txBox="1"/>
          <p:nvPr/>
        </p:nvSpPr>
        <p:spPr>
          <a:xfrm>
            <a:off x="5037693" y="6405318"/>
            <a:ext cx="617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highlight>
                  <a:srgbClr val="00FFFF"/>
                </a:highlight>
                <a:latin typeface="Comic Sans MS"/>
              </a:rPr>
              <a:t>Is the mass of the fundamental particles are fixed ? </a:t>
            </a:r>
            <a:endParaRPr kumimoji="1" lang="zh-CN" altLang="en-US" dirty="0">
              <a:solidFill>
                <a:srgbClr val="FF0000"/>
              </a:solidFill>
              <a:highlight>
                <a:srgbClr val="00FFFF"/>
              </a:highlight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77E5B262-D488-440A-D552-9886EA786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95613"/>
            <a:ext cx="5583469" cy="143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594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3317A8-94E0-0A7F-9AAC-FBED0D59268C}"/>
              </a:ext>
            </a:extLst>
          </p:cNvPr>
          <p:cNvSpPr txBox="1"/>
          <p:nvPr/>
        </p:nvSpPr>
        <p:spPr>
          <a:xfrm>
            <a:off x="0" y="3936"/>
            <a:ext cx="12192000" cy="9685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18DA087E-1FAC-28A0-AB48-C9369B099E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55" y="-174555"/>
            <a:ext cx="10515600" cy="1325563"/>
          </a:xfrm>
        </p:spPr>
        <p:txBody>
          <a:bodyPr/>
          <a:lstStyle/>
          <a:p>
            <a:pPr algn="ctr"/>
            <a:r>
              <a:rPr kumimoji="1" lang="en-US" altLang="zh-CN" sz="3600" b="1" dirty="0">
                <a:solidFill>
                  <a:srgbClr val="FF0000"/>
                </a:solidFill>
                <a:latin typeface="Comic Sans MS"/>
              </a:rPr>
              <a:t>Background</a:t>
            </a:r>
            <a:r>
              <a:rPr lang="en-US" altLang="zh-CN" sz="3600" b="1" dirty="0">
                <a:solidFill>
                  <a:srgbClr val="FF0000"/>
                </a:solidFill>
                <a:latin typeface="Comic Sans MS"/>
              </a:rPr>
              <a:t>: Dark</a:t>
            </a:r>
            <a:r>
              <a:rPr lang="zh-CN" altLang="en-US" sz="3600" b="1" dirty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US" altLang="zh-CN" sz="3600" b="1" dirty="0">
                <a:solidFill>
                  <a:srgbClr val="FF0000"/>
                </a:solidFill>
                <a:latin typeface="Comic Sans MS"/>
              </a:rPr>
              <a:t>Matter</a:t>
            </a:r>
            <a:r>
              <a:rPr lang="zh-CN" altLang="en-US" sz="3600" b="1" dirty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US" altLang="zh-CN" sz="3600" b="1" dirty="0">
                <a:solidFill>
                  <a:srgbClr val="FF0000"/>
                </a:solidFill>
                <a:latin typeface="Comic Sans MS"/>
              </a:rPr>
              <a:t>and Dark Energy</a:t>
            </a:r>
            <a:endParaRPr lang="zh-CN" altLang="en-US" sz="3600" b="1" dirty="0"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28149D1-8942-5FC4-3395-680E4B300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007" y="1002425"/>
            <a:ext cx="5252929" cy="378614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2B8B2F2-6ABC-145B-28EA-A66CE9270E03}"/>
              </a:ext>
            </a:extLst>
          </p:cNvPr>
          <p:cNvSpPr txBox="1"/>
          <p:nvPr/>
        </p:nvSpPr>
        <p:spPr>
          <a:xfrm>
            <a:off x="351578" y="4905405"/>
            <a:ext cx="59154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b="1" dirty="0">
                <a:solidFill>
                  <a:srgbClr val="C00000"/>
                </a:solidFill>
              </a:rPr>
              <a:t>Dark Matter : In order to hold the Universe, </a:t>
            </a:r>
          </a:p>
          <a:p>
            <a:r>
              <a:rPr kumimoji="1" lang="en-US" altLang="zh-CN" sz="2000" b="1" dirty="0">
                <a:solidFill>
                  <a:srgbClr val="C00000"/>
                </a:solidFill>
              </a:rPr>
              <a:t>more matter than observed is needed to provide </a:t>
            </a:r>
          </a:p>
          <a:p>
            <a:r>
              <a:rPr kumimoji="1" lang="en-US" altLang="zh-CN" sz="2000" b="1" dirty="0">
                <a:solidFill>
                  <a:srgbClr val="C00000"/>
                </a:solidFill>
              </a:rPr>
              <a:t>attractive force. </a:t>
            </a:r>
            <a:endParaRPr kumimoji="1" lang="zh-CN" altLang="en-US" sz="2000" b="1" dirty="0">
              <a:solidFill>
                <a:srgbClr val="C00000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1CC18AF-F954-5661-1F27-ECB9E7E414D0}"/>
              </a:ext>
            </a:extLst>
          </p:cNvPr>
          <p:cNvSpPr txBox="1"/>
          <p:nvPr/>
        </p:nvSpPr>
        <p:spPr>
          <a:xfrm>
            <a:off x="6266980" y="4905404"/>
            <a:ext cx="56293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>
                <a:solidFill>
                  <a:srgbClr val="C00000"/>
                </a:solidFill>
              </a:rPr>
              <a:t>Dark Energy : In order to keep the expansion of the Universe,  more energy is needed to provide source energy. </a:t>
            </a:r>
            <a:endParaRPr kumimoji="1" lang="zh-CN" altLang="en-US" sz="2000" b="1" dirty="0">
              <a:solidFill>
                <a:srgbClr val="C00000"/>
              </a:solidFill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AF49DD36-58AE-C3FA-2386-7D0A7F795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863" y="988355"/>
            <a:ext cx="5629334" cy="378614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AFB9FF5B-B95B-A1EC-041C-E417692BAB88}"/>
              </a:ext>
            </a:extLst>
          </p:cNvPr>
          <p:cNvSpPr txBox="1"/>
          <p:nvPr/>
        </p:nvSpPr>
        <p:spPr>
          <a:xfrm>
            <a:off x="5126770" y="6189715"/>
            <a:ext cx="4530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highlight>
                  <a:srgbClr val="00FFFF"/>
                </a:highlight>
                <a:latin typeface="Comic Sans MS"/>
              </a:rPr>
              <a:t>But neither of them has been observed !</a:t>
            </a:r>
            <a:endParaRPr kumimoji="1" lang="zh-CN" altLang="en-US" dirty="0">
              <a:solidFill>
                <a:srgbClr val="FF0000"/>
              </a:solidFill>
              <a:highlight>
                <a:srgbClr val="00FFFF"/>
              </a:highlight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2194D7F-2D4E-020D-1AD0-57DC06106601}"/>
              </a:ext>
            </a:extLst>
          </p:cNvPr>
          <p:cNvSpPr txBox="1"/>
          <p:nvPr/>
        </p:nvSpPr>
        <p:spPr>
          <a:xfrm>
            <a:off x="2372021" y="5681109"/>
            <a:ext cx="29849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>
                <a:solidFill>
                  <a:srgbClr val="7030A0"/>
                </a:solidFill>
              </a:rPr>
              <a:t> Dark Matter : 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27%</a:t>
            </a:r>
          </a:p>
          <a:p>
            <a:r>
              <a:rPr kumimoji="1" lang="en-US" altLang="zh-CN" sz="2000" b="1" dirty="0">
                <a:solidFill>
                  <a:srgbClr val="7030A0"/>
                </a:solidFill>
              </a:rPr>
              <a:t> Dark Energy : 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68%</a:t>
            </a:r>
          </a:p>
          <a:p>
            <a:r>
              <a:rPr kumimoji="1" lang="en-US" altLang="zh-CN" sz="2000" b="1" dirty="0">
                <a:solidFill>
                  <a:srgbClr val="7030A0"/>
                </a:solidFill>
              </a:rPr>
              <a:t> Matter :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5% </a:t>
            </a:r>
            <a:endParaRPr kumimoji="1" lang="zh-CN" alt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0241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3C1C9-C089-B474-87E8-367374F7C65A}"/>
              </a:ext>
            </a:extLst>
          </p:cNvPr>
          <p:cNvSpPr txBox="1"/>
          <p:nvPr/>
        </p:nvSpPr>
        <p:spPr>
          <a:xfrm>
            <a:off x="0" y="0"/>
            <a:ext cx="12192000" cy="9685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25</a:t>
            </a:fld>
            <a:endParaRPr lang="en-US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2892419" y="231234"/>
            <a:ext cx="7313613" cy="405871"/>
          </a:xfrm>
        </p:spPr>
        <p:txBody>
          <a:bodyPr>
            <a:normAutofit fontScale="90000"/>
          </a:bodyPr>
          <a:lstStyle/>
          <a:p>
            <a:r>
              <a:rPr kumimoji="1" lang="en-US" altLang="zh-CN" dirty="0">
                <a:solidFill>
                  <a:srgbClr val="FF0000"/>
                </a:solidFill>
              </a:rPr>
              <a:t>    </a:t>
            </a:r>
            <a:r>
              <a:rPr lang="en-US" altLang="zh-CN" sz="4000" b="1" dirty="0">
                <a:solidFill>
                  <a:srgbClr val="FF0000"/>
                </a:solidFill>
                <a:latin typeface="Comic Sans MS"/>
              </a:rPr>
              <a:t>Introduction : Symmetry</a:t>
            </a:r>
            <a:endParaRPr lang="zh-CN" altLang="en-US" sz="4000" b="1" dirty="0"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6" name="图片 5" descr="Screen Shot 2013-10-15 at 下午6.21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819" y="1812380"/>
            <a:ext cx="3276600" cy="2438400"/>
          </a:xfrm>
          <a:prstGeom prst="rect">
            <a:avLst/>
          </a:prstGeom>
        </p:spPr>
      </p:pic>
      <p:pic>
        <p:nvPicPr>
          <p:cNvPr id="8" name="图片 7" descr="Screen Shot 2013-10-15 at 下午6.24.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740" y="2006613"/>
            <a:ext cx="3060700" cy="2184400"/>
          </a:xfrm>
          <a:prstGeom prst="rect">
            <a:avLst/>
          </a:prstGeom>
        </p:spPr>
      </p:pic>
      <p:pic>
        <p:nvPicPr>
          <p:cNvPr id="9" name="图片 8" descr="Screen Shot 2013-10-15 at 下午6.26.0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19" y="4455209"/>
            <a:ext cx="2273300" cy="2298700"/>
          </a:xfrm>
          <a:prstGeom prst="rect">
            <a:avLst/>
          </a:prstGeom>
        </p:spPr>
      </p:pic>
      <p:pic>
        <p:nvPicPr>
          <p:cNvPr id="10" name="图片 9" descr="Screen Shot 2013-10-15 at 下午6.27.2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981" y="4352994"/>
            <a:ext cx="2572276" cy="2503129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334693" y="929988"/>
            <a:ext cx="88713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	</a:t>
            </a:r>
            <a:r>
              <a:rPr kumimoji="1" lang="en-US" altLang="zh-CN" sz="3200" dirty="0"/>
              <a:t>Symmetry happens everywhere in our world</a:t>
            </a:r>
          </a:p>
          <a:p>
            <a:r>
              <a:rPr kumimoji="1" lang="en-US" altLang="zh-CN" sz="3200" dirty="0"/>
              <a:t>        It means the invariance </a:t>
            </a:r>
            <a:endParaRPr kumimoji="1"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9225497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9AB91-0C08-01A0-F844-5F50A8EC0CF5}"/>
              </a:ext>
            </a:extLst>
          </p:cNvPr>
          <p:cNvSpPr txBox="1"/>
          <p:nvPr/>
        </p:nvSpPr>
        <p:spPr>
          <a:xfrm>
            <a:off x="0" y="3936"/>
            <a:ext cx="12192000" cy="9685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875719" y="0"/>
            <a:ext cx="10712152" cy="1000125"/>
          </a:xfrm>
        </p:spPr>
        <p:txBody>
          <a:bodyPr/>
          <a:lstStyle/>
          <a:p>
            <a:pPr algn="ctr" eaLnBrk="1" hangingPunct="1"/>
            <a:r>
              <a:rPr lang="en-US" altLang="zh-CN" sz="3200" b="1" dirty="0">
                <a:latin typeface="Comic Sans MS"/>
                <a:cs typeface="Comic Sans MS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  <a:cs typeface="Comic Sans MS"/>
              </a:rPr>
              <a:t>How mass is generated : </a:t>
            </a:r>
            <a:r>
              <a:rPr lang="en-US" sz="3200" b="1" dirty="0">
                <a:solidFill>
                  <a:srgbClr val="FF0000"/>
                </a:solidFill>
                <a:latin typeface="Comic Sans MS"/>
                <a:cs typeface="Comic Sans MS"/>
              </a:rPr>
              <a:t>massless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  <a:cs typeface="Comic Sans MS"/>
              </a:rPr>
              <a:t> or</a:t>
            </a:r>
            <a:r>
              <a:rPr lang="en-US" sz="3200" b="1" dirty="0">
                <a:solidFill>
                  <a:srgbClr val="FF0000"/>
                </a:solidFill>
                <a:latin typeface="Comic Sans MS"/>
                <a:cs typeface="Comic Sans MS"/>
              </a:rPr>
              <a:t> massive ？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320B-D4A3-984F-A95E-C5CF2FDB8B61}" type="slidenum">
              <a:rPr lang="en-GB" altLang="zh-CN">
                <a:ea typeface="宋体" charset="0"/>
                <a:cs typeface="Arial" charset="0"/>
              </a:rPr>
              <a:pPr/>
              <a:t>26</a:t>
            </a:fld>
            <a:endParaRPr lang="en-GB" altLang="zh-CN">
              <a:ea typeface="宋体" charset="0"/>
              <a:cs typeface="Arial" charset="0"/>
            </a:endParaRPr>
          </a:p>
        </p:txBody>
      </p:sp>
      <p:sp>
        <p:nvSpPr>
          <p:cNvPr id="102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117917" y="1202970"/>
            <a:ext cx="9594343" cy="52562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Comic Sans MS"/>
                <a:cs typeface="Comic Sans MS"/>
              </a:rPr>
              <a:t>   </a:t>
            </a:r>
            <a:r>
              <a:rPr lang="en-US" dirty="0">
                <a:solidFill>
                  <a:srgbClr val="800000"/>
                </a:solidFill>
                <a:latin typeface="Comic Sans MS"/>
                <a:cs typeface="Comic Sans MS"/>
              </a:rPr>
              <a:t>Gauge Symmetry</a:t>
            </a:r>
            <a:r>
              <a:rPr lang="zh-CN" altLang="en-US" dirty="0">
                <a:solidFill>
                  <a:srgbClr val="800000"/>
                </a:solidFill>
                <a:latin typeface="Comic Sans MS"/>
                <a:cs typeface="Comic Sans MS"/>
              </a:rPr>
              <a:t>：</a:t>
            </a:r>
            <a:r>
              <a:rPr lang="en-US" altLang="zh-CN" dirty="0">
                <a:latin typeface="Comic Sans MS"/>
                <a:cs typeface="Comic Sans MS"/>
              </a:rPr>
              <a:t> </a:t>
            </a:r>
          </a:p>
          <a:p>
            <a:pPr marL="0" indent="0">
              <a:buNone/>
            </a:pPr>
            <a:r>
              <a:rPr lang="en-US" altLang="zh-CN" sz="1800" dirty="0">
                <a:solidFill>
                  <a:srgbClr val="663300"/>
                </a:solidFill>
                <a:latin typeface="Comic Sans MS"/>
                <a:cs typeface="Comic Sans MS"/>
              </a:rPr>
              <a:t>                       </a:t>
            </a:r>
            <a:r>
              <a:rPr lang="en-US" altLang="zh-CN" sz="1800" b="1" dirty="0" err="1">
                <a:solidFill>
                  <a:srgbClr val="0000FF"/>
                </a:solidFill>
                <a:latin typeface="Comic Sans MS"/>
                <a:cs typeface="Comic Sans MS"/>
              </a:rPr>
              <a:t>Lagrangian</a:t>
            </a:r>
            <a:r>
              <a:rPr lang="en-US" altLang="zh-CN" sz="1800" b="1" dirty="0">
                <a:solidFill>
                  <a:srgbClr val="0000FF"/>
                </a:solidFill>
                <a:latin typeface="Comic Sans MS"/>
                <a:cs typeface="Comic Sans MS"/>
              </a:rPr>
              <a:t> is invariant under some phase transition </a:t>
            </a:r>
          </a:p>
          <a:p>
            <a:pPr marL="0" indent="0">
              <a:buNone/>
            </a:pPr>
            <a:endParaRPr lang="en-US" sz="1800" b="1" dirty="0">
              <a:solidFill>
                <a:srgbClr val="0000FF"/>
              </a:solidFill>
              <a:latin typeface="Arial"/>
              <a:cs typeface="Arial"/>
            </a:endParaRPr>
          </a:p>
          <a:p>
            <a:pPr lvl="1"/>
            <a:r>
              <a:rPr lang="en-US" sz="2800" dirty="0">
                <a:latin typeface="Comic Sans MS"/>
                <a:cs typeface="Comic Sans MS"/>
              </a:rPr>
              <a:t>EM force :</a:t>
            </a:r>
          </a:p>
          <a:p>
            <a:pPr lvl="2"/>
            <a:r>
              <a:rPr lang="en-US" altLang="zh-CN" sz="2600" dirty="0">
                <a:latin typeface="Comic Sans MS"/>
                <a:cs typeface="Comic Sans MS"/>
              </a:rPr>
              <a:t>Massless photon </a:t>
            </a:r>
            <a:r>
              <a:rPr lang="en-US" sz="2600" dirty="0">
                <a:latin typeface="Comic Sans MS"/>
                <a:cs typeface="Comic Sans MS"/>
              </a:rPr>
              <a:t> A</a:t>
            </a:r>
            <a:r>
              <a:rPr lang="el-GR" sz="2600" baseline="-25000" dirty="0">
                <a:latin typeface="Comic Sans MS"/>
                <a:cs typeface="Comic Sans MS"/>
              </a:rPr>
              <a:t>μ</a:t>
            </a:r>
            <a:r>
              <a:rPr lang="en-US" sz="2600" baseline="-25000" dirty="0">
                <a:latin typeface="Comic Sans MS"/>
                <a:cs typeface="Comic Sans MS"/>
              </a:rPr>
              <a:t>  </a:t>
            </a:r>
          </a:p>
          <a:p>
            <a:pPr marL="914400" lvl="2" indent="0">
              <a:buNone/>
            </a:pPr>
            <a:endParaRPr lang="el-GR" sz="2600" dirty="0">
              <a:latin typeface="Comic Sans MS"/>
              <a:cs typeface="Comic Sans MS"/>
            </a:endParaRPr>
          </a:p>
          <a:p>
            <a:pPr lvl="1"/>
            <a:r>
              <a:rPr lang="en-US" altLang="zh-CN" sz="2800" dirty="0">
                <a:latin typeface="Comic Sans MS"/>
                <a:cs typeface="Comic Sans MS"/>
              </a:rPr>
              <a:t>Strong interaction</a:t>
            </a:r>
            <a:r>
              <a:rPr lang="en-US" sz="2800" dirty="0">
                <a:latin typeface="Comic Sans MS"/>
                <a:cs typeface="Comic Sans MS"/>
              </a:rPr>
              <a:t>: </a:t>
            </a:r>
          </a:p>
          <a:p>
            <a:pPr lvl="2"/>
            <a:r>
              <a:rPr lang="en-US" altLang="zh-CN" sz="2600" dirty="0">
                <a:latin typeface="Comic Sans MS"/>
                <a:cs typeface="Comic Sans MS"/>
              </a:rPr>
              <a:t>8 massless gluons</a:t>
            </a:r>
          </a:p>
          <a:p>
            <a:pPr marL="914400" lvl="2" indent="0">
              <a:buNone/>
            </a:pPr>
            <a:endParaRPr lang="en-US" sz="2600" dirty="0">
              <a:latin typeface="Comic Sans MS"/>
              <a:cs typeface="Comic Sans MS"/>
            </a:endParaRPr>
          </a:p>
          <a:p>
            <a:pPr lvl="1"/>
            <a:r>
              <a:rPr lang="en-US" sz="2800" dirty="0">
                <a:latin typeface="Comic Sans MS"/>
                <a:cs typeface="Comic Sans MS"/>
              </a:rPr>
              <a:t> EW interaction: </a:t>
            </a:r>
          </a:p>
          <a:p>
            <a:pPr lvl="2"/>
            <a:r>
              <a:rPr lang="en-US" sz="2600" dirty="0">
                <a:latin typeface="Comic Sans MS"/>
                <a:cs typeface="Comic Sans MS"/>
              </a:rPr>
              <a:t> However massive W/Z (1983 at CERN).</a:t>
            </a:r>
          </a:p>
          <a:p>
            <a:pPr marL="914400" lvl="2" indent="0">
              <a:buNone/>
            </a:pPr>
            <a:endParaRPr lang="en-US" sz="2600" dirty="0">
              <a:latin typeface="Comic Sans MS"/>
              <a:cs typeface="Comic Sans MS"/>
            </a:endParaRPr>
          </a:p>
          <a:p>
            <a:pPr marL="914400" lvl="2" indent="0">
              <a:buNone/>
            </a:pPr>
            <a:r>
              <a:rPr lang="en-US" altLang="zh-CN" sz="2600" dirty="0">
                <a:latin typeface="Comic Sans MS"/>
                <a:cs typeface="Comic Sans MS"/>
              </a:rPr>
              <a:t> </a:t>
            </a:r>
            <a:endParaRPr lang="en-US" sz="2600" dirty="0">
              <a:latin typeface="Comic Sans MS"/>
              <a:cs typeface="Comic Sans MS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270943" y="3324326"/>
          <a:ext cx="428625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公式" r:id="rId3" imgW="215640" imgH="253800" progId="Equation.3">
                  <p:embed/>
                </p:oleObj>
              </mc:Choice>
              <mc:Fallback>
                <p:oleObj name="公式" r:id="rId3" imgW="215640" imgH="253800" progId="Equation.3">
                  <p:embed/>
                  <p:pic>
                    <p:nvPicPr>
                      <p:cNvPr id="10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943" y="3324326"/>
                        <a:ext cx="428625" cy="57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TextBox 8"/>
          <p:cNvSpPr txBox="1">
            <a:spLocks noChangeArrowheads="1"/>
          </p:cNvSpPr>
          <p:nvPr/>
        </p:nvSpPr>
        <p:spPr bwMode="auto">
          <a:xfrm>
            <a:off x="5462588" y="2596719"/>
            <a:ext cx="633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/>
              <a:t>U(1)</a:t>
            </a: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4845052" y="4551457"/>
            <a:ext cx="7874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/>
              <a:t>SU(2)</a:t>
            </a: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5838072" y="3410036"/>
            <a:ext cx="7874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dirty="0"/>
              <a:t>SU(3)</a:t>
            </a:r>
          </a:p>
        </p:txBody>
      </p:sp>
      <p:pic>
        <p:nvPicPr>
          <p:cNvPr id="3" name="图片 2" descr="Screen Shot 2013-10-15 at 下午9.58.47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819" y="4551457"/>
            <a:ext cx="682226" cy="60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25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C53D33E-2751-843F-9ACD-26EA503F9872}"/>
              </a:ext>
            </a:extLst>
          </p:cNvPr>
          <p:cNvSpPr txBox="1"/>
          <p:nvPr/>
        </p:nvSpPr>
        <p:spPr>
          <a:xfrm>
            <a:off x="0" y="-6220"/>
            <a:ext cx="12192000" cy="9685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773DF219-4F3E-2F2D-D442-8DC3368B0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47219" y="12366"/>
            <a:ext cx="11227420" cy="939567"/>
          </a:xfrm>
        </p:spPr>
        <p:txBody>
          <a:bodyPr>
            <a:normAutofit fontScale="90000"/>
          </a:bodyPr>
          <a:lstStyle/>
          <a:p>
            <a:r>
              <a:rPr kumimoji="1" lang="zh-CN" altLang="en-US" sz="4000" b="1" dirty="0">
                <a:solidFill>
                  <a:srgbClr val="FF0000"/>
                </a:solidFill>
              </a:rPr>
              <a:t>         </a:t>
            </a:r>
            <a:r>
              <a:rPr lang="en-US" altLang="zh-CN" sz="3600" b="1" dirty="0">
                <a:solidFill>
                  <a:srgbClr val="FF0000"/>
                </a:solidFill>
                <a:latin typeface="Comic Sans MS"/>
              </a:rPr>
              <a:t>Higgs Potential: Stable Symmetry Breaking (SSB)</a:t>
            </a:r>
            <a:endParaRPr lang="zh-CN" altLang="en-US" sz="3600" b="1" dirty="0">
              <a:solidFill>
                <a:srgbClr val="FF0000"/>
              </a:solidFill>
              <a:latin typeface="Comic Sans MS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9DCC4CC-2705-8C70-DAC1-825D86463FE8}"/>
              </a:ext>
            </a:extLst>
          </p:cNvPr>
          <p:cNvSpPr txBox="1"/>
          <p:nvPr/>
        </p:nvSpPr>
        <p:spPr>
          <a:xfrm>
            <a:off x="1382751" y="5519854"/>
            <a:ext cx="247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/>
              <a:t> </a:t>
            </a: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E73D46A-24EE-DA62-3CDB-05BF9F9F020E}"/>
              </a:ext>
            </a:extLst>
          </p:cNvPr>
          <p:cNvSpPr txBox="1"/>
          <p:nvPr/>
        </p:nvSpPr>
        <p:spPr>
          <a:xfrm>
            <a:off x="3420736" y="1022627"/>
            <a:ext cx="68339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>
                <a:solidFill>
                  <a:srgbClr val="7030A0"/>
                </a:solidFill>
              </a:rPr>
              <a:t>Symmetry breaking leads to mass</a:t>
            </a:r>
            <a:endParaRPr kumimoji="1" lang="zh-CN" altLang="en-US" sz="3600" dirty="0">
              <a:solidFill>
                <a:srgbClr val="7030A0"/>
              </a:solidFill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16AC0E8F-528F-531F-0F0F-2F341F9AE226}"/>
              </a:ext>
            </a:extLst>
          </p:cNvPr>
          <p:cNvGrpSpPr/>
          <p:nvPr/>
        </p:nvGrpSpPr>
        <p:grpSpPr>
          <a:xfrm>
            <a:off x="1444395" y="3019631"/>
            <a:ext cx="3590218" cy="3034340"/>
            <a:chOff x="2955813" y="2046450"/>
            <a:chExt cx="5202994" cy="4205065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44A0176B-D87B-BFB2-8DF2-DAD2F7DFA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55813" y="2046450"/>
              <a:ext cx="5202994" cy="4205065"/>
            </a:xfrm>
            <a:prstGeom prst="rect">
              <a:avLst/>
            </a:prstGeom>
          </p:spPr>
        </p:pic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0232FF2B-DB17-EA67-3800-B8CB60D8C962}"/>
                </a:ext>
              </a:extLst>
            </p:cNvPr>
            <p:cNvSpPr/>
            <p:nvPr/>
          </p:nvSpPr>
          <p:spPr>
            <a:xfrm>
              <a:off x="6996936" y="5293992"/>
              <a:ext cx="185110" cy="185899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124C7D04-91CC-1A17-051F-1496BB210252}"/>
              </a:ext>
            </a:extLst>
          </p:cNvPr>
          <p:cNvSpPr txBox="1"/>
          <p:nvPr/>
        </p:nvSpPr>
        <p:spPr>
          <a:xfrm>
            <a:off x="5011850" y="1890454"/>
            <a:ext cx="6509574" cy="4552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Proposed by Peter Higgs et al.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The vacuum expectation value (VEV)~246 GeV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Stable Symmetry breaking (SSB)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Lead to observable mass for fundamental particles.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However,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could not find the experimental evidence of the dark matter coupling with the fundamental particles. 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Ø"/>
            </a:pPr>
            <a:endParaRPr kumimoji="1" lang="en-US" altLang="zh-CN" sz="2000" b="1" dirty="0">
              <a:solidFill>
                <a:srgbClr val="C00000"/>
              </a:solidFill>
            </a:endParaRPr>
          </a:p>
          <a:p>
            <a:endParaRPr kumimoji="1" lang="zh-CN" altLang="en-US" dirty="0"/>
          </a:p>
        </p:txBody>
      </p:sp>
      <p:graphicFrame>
        <p:nvGraphicFramePr>
          <p:cNvPr id="3" name="Object 3">
            <a:extLst>
              <a:ext uri="{FF2B5EF4-FFF2-40B4-BE49-F238E27FC236}">
                <a16:creationId xmlns:a16="http://schemas.microsoft.com/office/drawing/2014/main" id="{1E2EF9CD-29BB-0384-D804-6F689B0415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6354453"/>
              </p:ext>
            </p:extLst>
          </p:nvPr>
        </p:nvGraphicFramePr>
        <p:xfrm>
          <a:off x="679840" y="6124317"/>
          <a:ext cx="7272337" cy="712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949560" imgH="393480" progId="Equation.3">
                  <p:embed/>
                </p:oleObj>
              </mc:Choice>
              <mc:Fallback>
                <p:oleObj name="Equation" r:id="rId3" imgW="3949560" imgH="393480" progId="Equation.3">
                  <p:embed/>
                  <p:pic>
                    <p:nvPicPr>
                      <p:cNvPr id="205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840" y="6124317"/>
                        <a:ext cx="7272337" cy="712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C67FB9C9-8274-123A-1512-638C033BEA41}"/>
              </a:ext>
            </a:extLst>
          </p:cNvPr>
          <p:cNvSpPr txBox="1"/>
          <p:nvPr/>
        </p:nvSpPr>
        <p:spPr>
          <a:xfrm>
            <a:off x="4591346" y="5776218"/>
            <a:ext cx="2020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Mysterious term: </a:t>
            </a:r>
            <a:endParaRPr kumimoji="1"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12" name="Text Box 55">
            <a:extLst>
              <a:ext uri="{FF2B5EF4-FFF2-40B4-BE49-F238E27FC236}">
                <a16:creationId xmlns:a16="http://schemas.microsoft.com/office/drawing/2014/main" id="{D0B9DC1C-AB85-41AD-28B3-1BF8B252E0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1527" y="5724837"/>
            <a:ext cx="2071688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dirty="0"/>
              <a:t>(Where </a:t>
            </a:r>
            <a:r>
              <a:rPr lang="el-GR" dirty="0">
                <a:solidFill>
                  <a:srgbClr val="993366"/>
                </a:solidFill>
              </a:rPr>
              <a:t>μ</a:t>
            </a:r>
            <a:r>
              <a:rPr lang="en-US" baseline="30000" dirty="0">
                <a:solidFill>
                  <a:srgbClr val="993366"/>
                </a:solidFill>
              </a:rPr>
              <a:t>2</a:t>
            </a:r>
            <a:r>
              <a:rPr lang="en-US" dirty="0">
                <a:solidFill>
                  <a:srgbClr val="993366"/>
                </a:solidFill>
              </a:rPr>
              <a:t>&lt;0,</a:t>
            </a:r>
            <a:r>
              <a:rPr lang="el-GR" dirty="0"/>
              <a:t>λ</a:t>
            </a:r>
            <a:r>
              <a:rPr lang="en-US" baseline="30000" dirty="0"/>
              <a:t>2</a:t>
            </a:r>
            <a:r>
              <a:rPr lang="en-US" dirty="0"/>
              <a:t>&gt;0)</a:t>
            </a:r>
            <a:endParaRPr lang="el-GR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E06FCE37-4CC0-8BAF-D724-037BEE7D5D17}"/>
              </a:ext>
            </a:extLst>
          </p:cNvPr>
          <p:cNvSpPr/>
          <p:nvPr/>
        </p:nvSpPr>
        <p:spPr>
          <a:xfrm>
            <a:off x="4427910" y="6215896"/>
            <a:ext cx="877163" cy="5508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>
                <a:alpha val="71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 dirty="0"/>
          </a:p>
        </p:txBody>
      </p:sp>
      <p:grpSp>
        <p:nvGrpSpPr>
          <p:cNvPr id="14" name="组 41">
            <a:extLst>
              <a:ext uri="{FF2B5EF4-FFF2-40B4-BE49-F238E27FC236}">
                <a16:creationId xmlns:a16="http://schemas.microsoft.com/office/drawing/2014/main" id="{B6A31DB6-49C6-4A14-CD91-66F180869F45}"/>
              </a:ext>
            </a:extLst>
          </p:cNvPr>
          <p:cNvGrpSpPr/>
          <p:nvPr/>
        </p:nvGrpSpPr>
        <p:grpSpPr>
          <a:xfrm>
            <a:off x="146267" y="1116648"/>
            <a:ext cx="3140494" cy="1926952"/>
            <a:chOff x="3302000" y="2673350"/>
            <a:chExt cx="2720152" cy="1926952"/>
          </a:xfrm>
        </p:grpSpPr>
        <p:cxnSp>
          <p:nvCxnSpPr>
            <p:cNvPr id="15" name="直线箭头连接符 14">
              <a:extLst>
                <a:ext uri="{FF2B5EF4-FFF2-40B4-BE49-F238E27FC236}">
                  <a16:creationId xmlns:a16="http://schemas.microsoft.com/office/drawing/2014/main" id="{58A2E4AA-B32A-24E5-4407-A6DD20CE3906}"/>
                </a:ext>
              </a:extLst>
            </p:cNvPr>
            <p:cNvCxnSpPr/>
            <p:nvPr/>
          </p:nvCxnSpPr>
          <p:spPr>
            <a:xfrm>
              <a:off x="3302000" y="4149725"/>
              <a:ext cx="240552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箭头连接符 15">
              <a:extLst>
                <a:ext uri="{FF2B5EF4-FFF2-40B4-BE49-F238E27FC236}">
                  <a16:creationId xmlns:a16="http://schemas.microsoft.com/office/drawing/2014/main" id="{B1B8FF2D-BE39-53D8-8A78-B2A750E38C52}"/>
                </a:ext>
              </a:extLst>
            </p:cNvPr>
            <p:cNvCxnSpPr/>
            <p:nvPr/>
          </p:nvCxnSpPr>
          <p:spPr>
            <a:xfrm flipV="1">
              <a:off x="4455086" y="2763373"/>
              <a:ext cx="27957" cy="169862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任意形状 16">
              <a:extLst>
                <a:ext uri="{FF2B5EF4-FFF2-40B4-BE49-F238E27FC236}">
                  <a16:creationId xmlns:a16="http://schemas.microsoft.com/office/drawing/2014/main" id="{C17CAA38-A650-5486-F020-5E6DA771D309}"/>
                </a:ext>
              </a:extLst>
            </p:cNvPr>
            <p:cNvSpPr/>
            <p:nvPr/>
          </p:nvSpPr>
          <p:spPr>
            <a:xfrm>
              <a:off x="3406587" y="3102909"/>
              <a:ext cx="2046941" cy="1050854"/>
            </a:xfrm>
            <a:custGeom>
              <a:avLst/>
              <a:gdLst>
                <a:gd name="connsiteX0" fmla="*/ 0 w 2256117"/>
                <a:gd name="connsiteY0" fmla="*/ 59764 h 1314939"/>
                <a:gd name="connsiteX1" fmla="*/ 1180353 w 2256117"/>
                <a:gd name="connsiteY1" fmla="*/ 1314823 h 1314939"/>
                <a:gd name="connsiteX2" fmla="*/ 2256117 w 2256117"/>
                <a:gd name="connsiteY2" fmla="*/ 0 h 1314939"/>
                <a:gd name="connsiteX3" fmla="*/ 2256117 w 2256117"/>
                <a:gd name="connsiteY3" fmla="*/ 0 h 1314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6117" h="1314939">
                  <a:moveTo>
                    <a:pt x="0" y="59764"/>
                  </a:moveTo>
                  <a:cubicBezTo>
                    <a:pt x="402167" y="692274"/>
                    <a:pt x="804334" y="1324784"/>
                    <a:pt x="1180353" y="1314823"/>
                  </a:cubicBezTo>
                  <a:cubicBezTo>
                    <a:pt x="1556372" y="1304862"/>
                    <a:pt x="2256117" y="0"/>
                    <a:pt x="2256117" y="0"/>
                  </a:cubicBezTo>
                  <a:lnTo>
                    <a:pt x="2256117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graphicFrame>
          <p:nvGraphicFramePr>
            <p:cNvPr id="18" name="对象 17">
              <a:extLst>
                <a:ext uri="{FF2B5EF4-FFF2-40B4-BE49-F238E27FC236}">
                  <a16:creationId xmlns:a16="http://schemas.microsoft.com/office/drawing/2014/main" id="{B04BE433-219E-811D-A3DA-2FDBD5B8F57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535753" y="4127864"/>
            <a:ext cx="192831" cy="472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5" imgW="127000" imgH="190500" progId="Equation.3">
                    <p:embed/>
                  </p:oleObj>
                </mc:Choice>
                <mc:Fallback>
                  <p:oleObj name="公式" r:id="rId5" imgW="127000" imgH="190500" progId="Equation.3">
                    <p:embed/>
                    <p:pic>
                      <p:nvPicPr>
                        <p:cNvPr id="35" name="对象 34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535753" y="4127864"/>
                          <a:ext cx="192831" cy="4724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对象 18">
              <a:extLst>
                <a:ext uri="{FF2B5EF4-FFF2-40B4-BE49-F238E27FC236}">
                  <a16:creationId xmlns:a16="http://schemas.microsoft.com/office/drawing/2014/main" id="{8AEB3930-1E6C-8A30-CE77-8BD8C07594B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16225" y="2673350"/>
            <a:ext cx="1505927" cy="3189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公式" r:id="rId7" imgW="1079500" imgH="228600" progId="Equation.3">
                    <p:embed/>
                  </p:oleObj>
                </mc:Choice>
                <mc:Fallback>
                  <p:oleObj name="公式" r:id="rId7" imgW="1079500" imgH="228600" progId="Equation.3">
                    <p:embed/>
                    <p:pic>
                      <p:nvPicPr>
                        <p:cNvPr id="37" name="对象 36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16225" y="2673350"/>
                          <a:ext cx="1505927" cy="31890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0" name="椭圆 19">
            <a:extLst>
              <a:ext uri="{FF2B5EF4-FFF2-40B4-BE49-F238E27FC236}">
                <a16:creationId xmlns:a16="http://schemas.microsoft.com/office/drawing/2014/main" id="{E9E98E1E-B396-2EA5-2583-B56D1BE966D8}"/>
              </a:ext>
            </a:extLst>
          </p:cNvPr>
          <p:cNvSpPr/>
          <p:nvPr/>
        </p:nvSpPr>
        <p:spPr>
          <a:xfrm>
            <a:off x="1961572" y="2089177"/>
            <a:ext cx="127731" cy="134143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圆角右箭头 20">
            <a:extLst>
              <a:ext uri="{FF2B5EF4-FFF2-40B4-BE49-F238E27FC236}">
                <a16:creationId xmlns:a16="http://schemas.microsoft.com/office/drawing/2014/main" id="{772CBCB5-A5C1-9BF5-8032-F89B3EFBF538}"/>
              </a:ext>
            </a:extLst>
          </p:cNvPr>
          <p:cNvSpPr/>
          <p:nvPr/>
        </p:nvSpPr>
        <p:spPr>
          <a:xfrm rot="5400000">
            <a:off x="3045883" y="1970955"/>
            <a:ext cx="813816" cy="868680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1FC82F45-86D8-B10A-DF7C-CFC30A06E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051" y="1007678"/>
            <a:ext cx="1937512" cy="129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77B9E40C-6FA9-837E-E5A8-6D72D8CF52C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45126" y="-6220"/>
            <a:ext cx="1067326" cy="105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9740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622C67E-F1DC-5D3A-76B0-0AA95C197899}"/>
              </a:ext>
            </a:extLst>
          </p:cNvPr>
          <p:cNvSpPr txBox="1"/>
          <p:nvPr/>
        </p:nvSpPr>
        <p:spPr>
          <a:xfrm>
            <a:off x="0" y="4317"/>
            <a:ext cx="12192000" cy="9685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5C5F6AF-DF84-2F3A-6BC9-8A469BA6C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3714" y="-11316"/>
            <a:ext cx="12305714" cy="962360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What</a:t>
            </a:r>
            <a:r>
              <a:rPr lang="zh-CN" altLang="en-US" sz="3200" b="1" dirty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is the Instantaneous Symmetry Breaking (ISB) ?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A51A569-750F-4E48-0F86-2CB10A4E3A3C}"/>
              </a:ext>
            </a:extLst>
          </p:cNvPr>
          <p:cNvSpPr txBox="1"/>
          <p:nvPr/>
        </p:nvSpPr>
        <p:spPr>
          <a:xfrm>
            <a:off x="2690125" y="871818"/>
            <a:ext cx="710840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kumimoji="1" lang="en-US" altLang="zh-CN" sz="2800" b="1" dirty="0">
                <a:solidFill>
                  <a:srgbClr val="7030A0"/>
                </a:solidFill>
              </a:rPr>
              <a:t>Assume there is an asymmetrical potential: 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Ø"/>
            </a:pPr>
            <a:endParaRPr kumimoji="1" lang="en-US" altLang="zh-CN" sz="2000" b="1" dirty="0">
              <a:solidFill>
                <a:srgbClr val="C00000"/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CCAB73D-F089-510F-5EC9-07A4F658B32E}"/>
              </a:ext>
            </a:extLst>
          </p:cNvPr>
          <p:cNvSpPr txBox="1"/>
          <p:nvPr/>
        </p:nvSpPr>
        <p:spPr>
          <a:xfrm>
            <a:off x="1423921" y="6018060"/>
            <a:ext cx="311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>
                <a:solidFill>
                  <a:srgbClr val="7030A0"/>
                </a:solidFill>
              </a:rPr>
              <a:t> </a:t>
            </a:r>
            <a:endParaRPr kumimoji="1" lang="zh-CN" altLang="en-US" sz="3600" dirty="0">
              <a:solidFill>
                <a:srgbClr val="7030A0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2FE7D7A2-3044-CD7B-4EDF-50598A894EA1}"/>
              </a:ext>
            </a:extLst>
          </p:cNvPr>
          <p:cNvGrpSpPr/>
          <p:nvPr/>
        </p:nvGrpSpPr>
        <p:grpSpPr>
          <a:xfrm>
            <a:off x="842723" y="1385554"/>
            <a:ext cx="3969834" cy="2876936"/>
            <a:chOff x="38686" y="1547446"/>
            <a:chExt cx="5044914" cy="4174145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BCA2B378-808F-D91F-5EB3-20ED967E3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686" y="1547446"/>
              <a:ext cx="5044914" cy="4174145"/>
            </a:xfrm>
            <a:prstGeom prst="rect">
              <a:avLst/>
            </a:prstGeom>
          </p:spPr>
        </p:pic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571B5A80-D116-AB19-19A8-2B64E90DE529}"/>
                </a:ext>
              </a:extLst>
            </p:cNvPr>
            <p:cNvSpPr/>
            <p:nvPr/>
          </p:nvSpPr>
          <p:spPr>
            <a:xfrm>
              <a:off x="3316858" y="3951567"/>
              <a:ext cx="185110" cy="185899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4701EDE2-6859-3120-2350-86CAD03E6BE7}"/>
              </a:ext>
            </a:extLst>
          </p:cNvPr>
          <p:cNvGrpSpPr/>
          <p:nvPr/>
        </p:nvGrpSpPr>
        <p:grpSpPr>
          <a:xfrm>
            <a:off x="6463255" y="1330610"/>
            <a:ext cx="3969834" cy="2876936"/>
            <a:chOff x="6241541" y="1761654"/>
            <a:chExt cx="3969834" cy="2876936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A55D715C-144A-1E3D-F20D-0A0F396EE2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41541" y="1761654"/>
              <a:ext cx="3969834" cy="2876936"/>
            </a:xfrm>
            <a:prstGeom prst="rect">
              <a:avLst/>
            </a:prstGeom>
          </p:spPr>
        </p:pic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998889F6-36FB-8E9A-88D0-1768A3A029B9}"/>
                </a:ext>
              </a:extLst>
            </p:cNvPr>
            <p:cNvSpPr/>
            <p:nvPr/>
          </p:nvSpPr>
          <p:spPr>
            <a:xfrm flipV="1">
              <a:off x="6742134" y="2273939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5BC87FCF-26A4-27FA-E556-505E1173FB4D}"/>
                </a:ext>
              </a:extLst>
            </p:cNvPr>
            <p:cNvSpPr/>
            <p:nvPr/>
          </p:nvSpPr>
          <p:spPr>
            <a:xfrm flipV="1">
              <a:off x="6869832" y="2640781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394BB539-3D0B-DE90-3A8E-1FD3E4A6ADF4}"/>
                </a:ext>
              </a:extLst>
            </p:cNvPr>
            <p:cNvSpPr/>
            <p:nvPr/>
          </p:nvSpPr>
          <p:spPr>
            <a:xfrm flipV="1">
              <a:off x="6912608" y="2774316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id="{DF2326A6-36F7-94D6-D9E2-A7FC5E41E355}"/>
                </a:ext>
              </a:extLst>
            </p:cNvPr>
            <p:cNvSpPr/>
            <p:nvPr/>
          </p:nvSpPr>
          <p:spPr>
            <a:xfrm flipV="1">
              <a:off x="6964873" y="2904637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5AA113B0-0F6A-F88E-816D-BFA80F5465C2}"/>
                </a:ext>
              </a:extLst>
            </p:cNvPr>
            <p:cNvSpPr/>
            <p:nvPr/>
          </p:nvSpPr>
          <p:spPr>
            <a:xfrm flipV="1">
              <a:off x="7092567" y="3144879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id="{A16E9254-6536-D2D4-F64B-32BD8EB29F2B}"/>
                </a:ext>
              </a:extLst>
            </p:cNvPr>
            <p:cNvSpPr/>
            <p:nvPr/>
          </p:nvSpPr>
          <p:spPr>
            <a:xfrm flipV="1">
              <a:off x="7149412" y="3292476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id="{CA2D44C9-7D57-0F71-DC19-6EAD3A466B95}"/>
                </a:ext>
              </a:extLst>
            </p:cNvPr>
            <p:cNvSpPr/>
            <p:nvPr/>
          </p:nvSpPr>
          <p:spPr>
            <a:xfrm flipV="1">
              <a:off x="6683519" y="2060580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E9391EBB-1280-80E6-F6D9-F938FAED9A49}"/>
                </a:ext>
              </a:extLst>
            </p:cNvPr>
            <p:cNvSpPr/>
            <p:nvPr/>
          </p:nvSpPr>
          <p:spPr>
            <a:xfrm flipV="1">
              <a:off x="7036300" y="3018268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id="{F592C798-F7C2-3924-0E89-85575313D20B}"/>
                </a:ext>
              </a:extLst>
            </p:cNvPr>
            <p:cNvSpPr/>
            <p:nvPr/>
          </p:nvSpPr>
          <p:spPr>
            <a:xfrm flipV="1">
              <a:off x="6825857" y="2518756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C99112EB-C4EA-5CDA-5795-57BFB17F7955}"/>
                </a:ext>
              </a:extLst>
            </p:cNvPr>
            <p:cNvSpPr/>
            <p:nvPr/>
          </p:nvSpPr>
          <p:spPr>
            <a:xfrm flipV="1">
              <a:off x="6709311" y="2156709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A721833C-6CC7-1B2A-94CC-0723262BB4F8}"/>
                </a:ext>
              </a:extLst>
            </p:cNvPr>
            <p:cNvSpPr/>
            <p:nvPr/>
          </p:nvSpPr>
          <p:spPr>
            <a:xfrm flipV="1">
              <a:off x="6766668" y="2382879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1A0788F5-A456-DB16-3465-3EE071BB86E7}"/>
                </a:ext>
              </a:extLst>
            </p:cNvPr>
            <p:cNvSpPr/>
            <p:nvPr/>
          </p:nvSpPr>
          <p:spPr>
            <a:xfrm flipV="1">
              <a:off x="7231473" y="3402671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3B4BE146-C2F5-1BB8-36E2-875E36DFB673}"/>
                </a:ext>
              </a:extLst>
            </p:cNvPr>
            <p:cNvSpPr/>
            <p:nvPr/>
          </p:nvSpPr>
          <p:spPr>
            <a:xfrm rot="15257024" flipV="1">
              <a:off x="8005883" y="3987851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5409F2DA-04B2-E3C7-E905-3E2D78E12146}"/>
                </a:ext>
              </a:extLst>
            </p:cNvPr>
            <p:cNvSpPr/>
            <p:nvPr/>
          </p:nvSpPr>
          <p:spPr>
            <a:xfrm rot="15257024" flipV="1">
              <a:off x="8372731" y="3806056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id="{020A6925-5EC2-E290-97BB-A88DCB00C13D}"/>
                </a:ext>
              </a:extLst>
            </p:cNvPr>
            <p:cNvSpPr/>
            <p:nvPr/>
          </p:nvSpPr>
          <p:spPr>
            <a:xfrm rot="15257024" flipV="1">
              <a:off x="8485845" y="3742647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0339F342-0DC5-D766-9FE9-6834CC0E4337}"/>
                </a:ext>
              </a:extLst>
            </p:cNvPr>
            <p:cNvSpPr/>
            <p:nvPr/>
          </p:nvSpPr>
          <p:spPr>
            <a:xfrm rot="15257024" flipH="1">
              <a:off x="7652066" y="3889780"/>
              <a:ext cx="144952" cy="12594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id="{9BF34698-3A66-3176-9B1B-91A146AD9D21}"/>
                </a:ext>
              </a:extLst>
            </p:cNvPr>
            <p:cNvSpPr/>
            <p:nvPr/>
          </p:nvSpPr>
          <p:spPr>
            <a:xfrm rot="15257024" flipV="1">
              <a:off x="7454866" y="3694605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01F4F3ED-7DBB-A2B5-6B80-B1180370EBB8}"/>
                </a:ext>
              </a:extLst>
            </p:cNvPr>
            <p:cNvSpPr/>
            <p:nvPr/>
          </p:nvSpPr>
          <p:spPr>
            <a:xfrm rot="15257024" flipV="1">
              <a:off x="7259608" y="3487080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id="{FEA1B5C0-6FA0-8BC0-A618-540D994FCCE5}"/>
                </a:ext>
              </a:extLst>
            </p:cNvPr>
            <p:cNvSpPr/>
            <p:nvPr/>
          </p:nvSpPr>
          <p:spPr>
            <a:xfrm rot="15784576" flipV="1">
              <a:off x="7862860" y="3971444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8" name="椭圆 47">
              <a:extLst>
                <a:ext uri="{FF2B5EF4-FFF2-40B4-BE49-F238E27FC236}">
                  <a16:creationId xmlns:a16="http://schemas.microsoft.com/office/drawing/2014/main" id="{32EFE2E4-0DF2-7E2E-2AC9-A851E4C1F03E}"/>
                </a:ext>
              </a:extLst>
            </p:cNvPr>
            <p:cNvSpPr/>
            <p:nvPr/>
          </p:nvSpPr>
          <p:spPr>
            <a:xfrm rot="15257024" flipV="1">
              <a:off x="7540021" y="3814918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id="{07E216D8-51AC-CA2A-E0B4-156B6A7865C8}"/>
                </a:ext>
              </a:extLst>
            </p:cNvPr>
            <p:cNvSpPr/>
            <p:nvPr/>
          </p:nvSpPr>
          <p:spPr>
            <a:xfrm rot="15257024" flipV="1">
              <a:off x="8258420" y="3909115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id="{98755078-024F-28E7-67F9-B42A1AA9B216}"/>
                </a:ext>
              </a:extLst>
            </p:cNvPr>
            <p:cNvSpPr/>
            <p:nvPr/>
          </p:nvSpPr>
          <p:spPr>
            <a:xfrm rot="15257024" flipV="1">
              <a:off x="7733908" y="3926896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1" name="椭圆 50">
              <a:extLst>
                <a:ext uri="{FF2B5EF4-FFF2-40B4-BE49-F238E27FC236}">
                  <a16:creationId xmlns:a16="http://schemas.microsoft.com/office/drawing/2014/main" id="{93FBC2F2-C35B-6E62-4F79-519FA8A96579}"/>
                </a:ext>
              </a:extLst>
            </p:cNvPr>
            <p:cNvSpPr/>
            <p:nvPr/>
          </p:nvSpPr>
          <p:spPr>
            <a:xfrm rot="15257024" flipV="1">
              <a:off x="8128887" y="3970190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2" name="椭圆 51">
              <a:extLst>
                <a:ext uri="{FF2B5EF4-FFF2-40B4-BE49-F238E27FC236}">
                  <a16:creationId xmlns:a16="http://schemas.microsoft.com/office/drawing/2014/main" id="{4348568E-0771-D344-5482-CADBEF1754A7}"/>
                </a:ext>
              </a:extLst>
            </p:cNvPr>
            <p:cNvSpPr/>
            <p:nvPr/>
          </p:nvSpPr>
          <p:spPr>
            <a:xfrm rot="15257024" flipV="1">
              <a:off x="7355737" y="3611343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id="{AADEB213-C353-7C17-3596-C96B18068A22}"/>
                </a:ext>
              </a:extLst>
            </p:cNvPr>
            <p:cNvSpPr/>
            <p:nvPr/>
          </p:nvSpPr>
          <p:spPr>
            <a:xfrm flipV="1">
              <a:off x="6613176" y="1849564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87DDA102-62F8-6ABD-D08A-43BB54D952D3}"/>
                </a:ext>
              </a:extLst>
            </p:cNvPr>
            <p:cNvSpPr/>
            <p:nvPr/>
          </p:nvSpPr>
          <p:spPr>
            <a:xfrm flipV="1">
              <a:off x="9821698" y="2019454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5" name="椭圆 54">
              <a:extLst>
                <a:ext uri="{FF2B5EF4-FFF2-40B4-BE49-F238E27FC236}">
                  <a16:creationId xmlns:a16="http://schemas.microsoft.com/office/drawing/2014/main" id="{462114C7-B22D-4D66-1119-DADB9AEADF7D}"/>
                </a:ext>
              </a:extLst>
            </p:cNvPr>
            <p:cNvSpPr/>
            <p:nvPr/>
          </p:nvSpPr>
          <p:spPr>
            <a:xfrm flipV="1">
              <a:off x="9667536" y="2251467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6" name="椭圆 55">
              <a:extLst>
                <a:ext uri="{FF2B5EF4-FFF2-40B4-BE49-F238E27FC236}">
                  <a16:creationId xmlns:a16="http://schemas.microsoft.com/office/drawing/2014/main" id="{AECA0F96-A505-7547-17EC-8A54FEDD7B72}"/>
                </a:ext>
              </a:extLst>
            </p:cNvPr>
            <p:cNvSpPr/>
            <p:nvPr/>
          </p:nvSpPr>
          <p:spPr>
            <a:xfrm flipV="1">
              <a:off x="9593187" y="2381787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5D0B0D86-4C94-257B-43DC-B826136C914E}"/>
                </a:ext>
              </a:extLst>
            </p:cNvPr>
            <p:cNvSpPr/>
            <p:nvPr/>
          </p:nvSpPr>
          <p:spPr>
            <a:xfrm flipV="1">
              <a:off x="9425462" y="2622030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9" name="椭圆 58">
              <a:extLst>
                <a:ext uri="{FF2B5EF4-FFF2-40B4-BE49-F238E27FC236}">
                  <a16:creationId xmlns:a16="http://schemas.microsoft.com/office/drawing/2014/main" id="{90B37EA9-E77F-540B-88A1-87494C12236C}"/>
                </a:ext>
              </a:extLst>
            </p:cNvPr>
            <p:cNvSpPr/>
            <p:nvPr/>
          </p:nvSpPr>
          <p:spPr>
            <a:xfrm flipV="1">
              <a:off x="9987082" y="1819087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id="{AB2A1209-1473-6137-E74A-5365DD5B2E91}"/>
                </a:ext>
              </a:extLst>
            </p:cNvPr>
            <p:cNvSpPr/>
            <p:nvPr/>
          </p:nvSpPr>
          <p:spPr>
            <a:xfrm flipV="1">
              <a:off x="9509874" y="2481355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id="{73A9C6BD-9693-2FAB-D3E7-67CB7A751616}"/>
                </a:ext>
              </a:extLst>
            </p:cNvPr>
            <p:cNvSpPr/>
            <p:nvPr/>
          </p:nvSpPr>
          <p:spPr>
            <a:xfrm flipV="1">
              <a:off x="9735522" y="2136587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id="{A5D86549-4E28-CA3F-EA09-0660AEA7F66B}"/>
                </a:ext>
              </a:extLst>
            </p:cNvPr>
            <p:cNvSpPr/>
            <p:nvPr/>
          </p:nvSpPr>
          <p:spPr>
            <a:xfrm flipV="1">
              <a:off x="6636629" y="1943348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3" name="椭圆 62">
              <a:extLst>
                <a:ext uri="{FF2B5EF4-FFF2-40B4-BE49-F238E27FC236}">
                  <a16:creationId xmlns:a16="http://schemas.microsoft.com/office/drawing/2014/main" id="{88BDDE06-5AAE-6D50-1C25-477863C53FE2}"/>
                </a:ext>
              </a:extLst>
            </p:cNvPr>
            <p:cNvSpPr/>
            <p:nvPr/>
          </p:nvSpPr>
          <p:spPr>
            <a:xfrm flipV="1">
              <a:off x="9887356" y="1930368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id="{D8713A00-1A3D-D6A6-4AAD-C6370A3B78B2}"/>
                </a:ext>
              </a:extLst>
            </p:cNvPr>
            <p:cNvSpPr/>
            <p:nvPr/>
          </p:nvSpPr>
          <p:spPr>
            <a:xfrm rot="15257024" flipV="1">
              <a:off x="8932010" y="3296190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id="{26C5314A-25D6-74D7-AD62-133AA6998E7A}"/>
                </a:ext>
              </a:extLst>
            </p:cNvPr>
            <p:cNvSpPr/>
            <p:nvPr/>
          </p:nvSpPr>
          <p:spPr>
            <a:xfrm rot="15257024" flipV="1">
              <a:off x="8665810" y="3564558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7" name="椭圆 66">
              <a:extLst>
                <a:ext uri="{FF2B5EF4-FFF2-40B4-BE49-F238E27FC236}">
                  <a16:creationId xmlns:a16="http://schemas.microsoft.com/office/drawing/2014/main" id="{7FBB8FAC-99AE-853D-E584-96D4DF1C875E}"/>
                </a:ext>
              </a:extLst>
            </p:cNvPr>
            <p:cNvSpPr/>
            <p:nvPr/>
          </p:nvSpPr>
          <p:spPr>
            <a:xfrm rot="15257024" flipV="1">
              <a:off x="8596041" y="3655893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8" name="椭圆 67">
              <a:extLst>
                <a:ext uri="{FF2B5EF4-FFF2-40B4-BE49-F238E27FC236}">
                  <a16:creationId xmlns:a16="http://schemas.microsoft.com/office/drawing/2014/main" id="{9972154F-C416-821A-9BB2-ED487E852778}"/>
                </a:ext>
              </a:extLst>
            </p:cNvPr>
            <p:cNvSpPr/>
            <p:nvPr/>
          </p:nvSpPr>
          <p:spPr>
            <a:xfrm rot="15257024" flipH="1">
              <a:off x="9084629" y="3057439"/>
              <a:ext cx="144952" cy="12594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69" name="椭圆 68">
              <a:extLst>
                <a:ext uri="{FF2B5EF4-FFF2-40B4-BE49-F238E27FC236}">
                  <a16:creationId xmlns:a16="http://schemas.microsoft.com/office/drawing/2014/main" id="{3DDFEA27-923E-8895-FD67-B089B5097880}"/>
                </a:ext>
              </a:extLst>
            </p:cNvPr>
            <p:cNvSpPr/>
            <p:nvPr/>
          </p:nvSpPr>
          <p:spPr>
            <a:xfrm rot="15257024" flipV="1">
              <a:off x="7607266" y="3847005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1" name="椭圆 70">
              <a:extLst>
                <a:ext uri="{FF2B5EF4-FFF2-40B4-BE49-F238E27FC236}">
                  <a16:creationId xmlns:a16="http://schemas.microsoft.com/office/drawing/2014/main" id="{4E263098-6124-8CC9-3C16-28D170927B28}"/>
                </a:ext>
              </a:extLst>
            </p:cNvPr>
            <p:cNvSpPr/>
            <p:nvPr/>
          </p:nvSpPr>
          <p:spPr>
            <a:xfrm rot="15784576" flipV="1">
              <a:off x="9014067" y="3181309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2" name="椭圆 71">
              <a:extLst>
                <a:ext uri="{FF2B5EF4-FFF2-40B4-BE49-F238E27FC236}">
                  <a16:creationId xmlns:a16="http://schemas.microsoft.com/office/drawing/2014/main" id="{1C58FC3E-6538-DC87-92BA-D0CB425F3B54}"/>
                </a:ext>
              </a:extLst>
            </p:cNvPr>
            <p:cNvSpPr/>
            <p:nvPr/>
          </p:nvSpPr>
          <p:spPr>
            <a:xfrm rot="15257024" flipV="1">
              <a:off x="9268004" y="2841907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3" name="椭圆 72">
              <a:extLst>
                <a:ext uri="{FF2B5EF4-FFF2-40B4-BE49-F238E27FC236}">
                  <a16:creationId xmlns:a16="http://schemas.microsoft.com/office/drawing/2014/main" id="{E6D1FE34-B9C6-FCE9-35D3-1AE5E3DE40D1}"/>
                </a:ext>
              </a:extLst>
            </p:cNvPr>
            <p:cNvSpPr/>
            <p:nvPr/>
          </p:nvSpPr>
          <p:spPr>
            <a:xfrm rot="15257024" flipV="1">
              <a:off x="8734378" y="3512874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4" name="椭圆 73">
              <a:extLst>
                <a:ext uri="{FF2B5EF4-FFF2-40B4-BE49-F238E27FC236}">
                  <a16:creationId xmlns:a16="http://schemas.microsoft.com/office/drawing/2014/main" id="{5F7E5E57-3744-8B55-EA26-6DA303EC297B}"/>
                </a:ext>
              </a:extLst>
            </p:cNvPr>
            <p:cNvSpPr/>
            <p:nvPr/>
          </p:nvSpPr>
          <p:spPr>
            <a:xfrm rot="15257024" flipV="1">
              <a:off x="9194603" y="2953885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5" name="椭圆 74">
              <a:extLst>
                <a:ext uri="{FF2B5EF4-FFF2-40B4-BE49-F238E27FC236}">
                  <a16:creationId xmlns:a16="http://schemas.microsoft.com/office/drawing/2014/main" id="{DE98BCFB-5115-0751-2087-D24E3AB6AAE3}"/>
                </a:ext>
              </a:extLst>
            </p:cNvPr>
            <p:cNvSpPr/>
            <p:nvPr/>
          </p:nvSpPr>
          <p:spPr>
            <a:xfrm rot="15257024" flipV="1">
              <a:off x="8829928" y="3405139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6" name="椭圆 75">
              <a:extLst>
                <a:ext uri="{FF2B5EF4-FFF2-40B4-BE49-F238E27FC236}">
                  <a16:creationId xmlns:a16="http://schemas.microsoft.com/office/drawing/2014/main" id="{84133CDB-0132-CF8D-75F1-0F811C4F1552}"/>
                </a:ext>
              </a:extLst>
            </p:cNvPr>
            <p:cNvSpPr/>
            <p:nvPr/>
          </p:nvSpPr>
          <p:spPr>
            <a:xfrm rot="15257024" flipV="1">
              <a:off x="9351003" y="2750870"/>
              <a:ext cx="133875" cy="129062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77" name="文本框 76">
            <a:extLst>
              <a:ext uri="{FF2B5EF4-FFF2-40B4-BE49-F238E27FC236}">
                <a16:creationId xmlns:a16="http://schemas.microsoft.com/office/drawing/2014/main" id="{7B216C65-1972-3890-64B7-DCDE0983E81B}"/>
              </a:ext>
            </a:extLst>
          </p:cNvPr>
          <p:cNvSpPr txBox="1"/>
          <p:nvPr/>
        </p:nvSpPr>
        <p:spPr>
          <a:xfrm>
            <a:off x="279944" y="4193682"/>
            <a:ext cx="1151839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For a symmetry breaking with the above asymmetrical potential (left plot), the “ball” will go to the center, yielding a VEV=0.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400" b="1" dirty="0">
                <a:solidFill>
                  <a:srgbClr val="C00000"/>
                </a:solidFill>
              </a:rPr>
              <a:t>Now assume the Symmetry breaking with </a:t>
            </a:r>
            <a:r>
              <a:rPr kumimoji="1" lang="en-US" altLang="zh-CN" sz="2400" b="1" dirty="0">
                <a:solidFill>
                  <a:srgbClr val="C00000"/>
                </a:solidFill>
                <a:highlight>
                  <a:srgbClr val="FFFF00"/>
                </a:highlight>
              </a:rPr>
              <a:t>very high frequency </a:t>
            </a:r>
            <a:r>
              <a:rPr kumimoji="1" lang="en-US" altLang="zh-CN" sz="2400" b="1" dirty="0">
                <a:solidFill>
                  <a:srgbClr val="C00000"/>
                </a:solidFill>
              </a:rPr>
              <a:t>(right plot):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Instantaneously, (the balls show) asymmetrical behavior due to asymmetrical potential, </a:t>
            </a:r>
            <a:r>
              <a:rPr kumimoji="1" lang="en-US" altLang="zh-CN" sz="2000" b="1" dirty="0">
                <a:solidFill>
                  <a:srgbClr val="002060"/>
                </a:solidFill>
                <a:sym typeface="Wingdings" pitchFamily="2" charset="2"/>
              </a:rPr>
              <a:t></a:t>
            </a:r>
            <a:r>
              <a:rPr kumimoji="1" lang="en-US" altLang="zh-CN" sz="2000" b="1" dirty="0">
                <a:solidFill>
                  <a:srgbClr val="002060"/>
                </a:solidFill>
              </a:rPr>
              <a:t> has mass effect, involves the gravitational force. 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 but since VEV = 0 for each breaking, it cannot interact with any fundamental particle (non-observable)</a:t>
            </a:r>
          </a:p>
          <a:p>
            <a:pPr marL="800100" lvl="1" indent="-342900">
              <a:buFont typeface="Wingdings" pitchFamily="2" charset="2"/>
              <a:buChar char="ü"/>
            </a:pPr>
            <a:r>
              <a:rPr kumimoji="1" lang="en-US" altLang="zh-CN" sz="2000" b="1" dirty="0">
                <a:solidFill>
                  <a:srgbClr val="002060"/>
                </a:solidFill>
              </a:rPr>
              <a:t>Does not</a:t>
            </a:r>
            <a:r>
              <a:rPr kumimoji="1" lang="zh-CN" altLang="en-US" sz="2000" b="1" dirty="0">
                <a:solidFill>
                  <a:srgbClr val="002060"/>
                </a:solidFill>
              </a:rPr>
              <a:t> </a:t>
            </a:r>
            <a:r>
              <a:rPr kumimoji="1" lang="en-US" altLang="zh-CN" sz="2000" b="1" dirty="0">
                <a:solidFill>
                  <a:srgbClr val="002060"/>
                </a:solidFill>
              </a:rPr>
              <a:t>need to follow QFT. </a:t>
            </a:r>
            <a:endParaRPr kumimoji="1" lang="zh-CN" altLang="en-US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20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622C67E-F1DC-5D3A-76B0-0AA95C197899}"/>
              </a:ext>
            </a:extLst>
          </p:cNvPr>
          <p:cNvSpPr txBox="1"/>
          <p:nvPr/>
        </p:nvSpPr>
        <p:spPr>
          <a:xfrm>
            <a:off x="0" y="-27910"/>
            <a:ext cx="12192000" cy="9685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5C5F6AF-DF84-2F3A-6BC9-8A469BA6C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3714" y="-11316"/>
            <a:ext cx="12305714" cy="962360"/>
          </a:xfrm>
        </p:spPr>
        <p:txBody>
          <a:bodyPr>
            <a:noAutofit/>
          </a:bodyPr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  <a:latin typeface="Comic Sans MS"/>
              </a:rPr>
              <a:t>Asymmetrical</a:t>
            </a:r>
            <a:r>
              <a:rPr lang="zh-CN" altLang="en-US" sz="2800" b="1" dirty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Comic Sans MS"/>
              </a:rPr>
              <a:t>Potential: Instantaneous Symmetry Breaking (ISB)</a:t>
            </a:r>
            <a:endParaRPr lang="zh-CN" altLang="en-US" sz="2800" b="1" dirty="0">
              <a:solidFill>
                <a:srgbClr val="FF0000"/>
              </a:solidFill>
              <a:latin typeface="Comic Sans MS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A51A569-750F-4E48-0F86-2CB10A4E3A3C}"/>
              </a:ext>
            </a:extLst>
          </p:cNvPr>
          <p:cNvSpPr txBox="1"/>
          <p:nvPr/>
        </p:nvSpPr>
        <p:spPr>
          <a:xfrm>
            <a:off x="5072769" y="1417327"/>
            <a:ext cx="71084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The double Gaussian centered at zero is used as an model to represent the asymmetrical potential.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dirty="0"/>
              <a:t> </a:t>
            </a:r>
            <a:r>
              <a:rPr kumimoji="1" lang="en-US" altLang="zh-CN" b="1" dirty="0">
                <a:solidFill>
                  <a:srgbClr val="002060"/>
                </a:solidFill>
              </a:rPr>
              <a:t>VEV = 0 and  non-observable mass. </a:t>
            </a:r>
          </a:p>
          <a:p>
            <a:pPr marL="342900" indent="-342900">
              <a:spcBef>
                <a:spcPts val="1800"/>
              </a:spcBef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When W</a:t>
            </a:r>
            <a:r>
              <a:rPr kumimoji="1" lang="en-US" altLang="zh-CN" sz="2000" b="1" baseline="-25000" dirty="0">
                <a:solidFill>
                  <a:srgbClr val="C00000"/>
                </a:solidFill>
              </a:rPr>
              <a:t>L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=W</a:t>
            </a:r>
            <a:r>
              <a:rPr kumimoji="1" lang="en-US" altLang="zh-CN" sz="2000" b="1" baseline="-25000" dirty="0">
                <a:solidFill>
                  <a:srgbClr val="C00000"/>
                </a:solidFill>
              </a:rPr>
              <a:t>R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,  it degenerates into a single Gaussian and symmetrical. </a:t>
            </a:r>
          </a:p>
          <a:p>
            <a:pPr marL="40005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When W</a:t>
            </a:r>
            <a:r>
              <a:rPr kumimoji="1" lang="en-US" altLang="zh-CN" sz="2000" b="1" baseline="-25000" dirty="0">
                <a:solidFill>
                  <a:srgbClr val="C00000"/>
                </a:solidFill>
              </a:rPr>
              <a:t>R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 goes higher and higher, the potential is more and more asymmetrical. 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b="1" dirty="0">
                <a:solidFill>
                  <a:srgbClr val="002060"/>
                </a:solidFill>
              </a:rPr>
              <a:t>So </a:t>
            </a:r>
            <a:r>
              <a:rPr kumimoji="1" lang="en-US" altLang="zh-CN" b="1" dirty="0">
                <a:solidFill>
                  <a:srgbClr val="002060"/>
                </a:solidFill>
                <a:highlight>
                  <a:srgbClr val="FFFF00"/>
                </a:highlight>
              </a:rPr>
              <a:t>W</a:t>
            </a:r>
            <a:r>
              <a:rPr kumimoji="1" lang="en-US" altLang="zh-CN" b="1" baseline="-25000" dirty="0">
                <a:solidFill>
                  <a:srgbClr val="002060"/>
                </a:solidFill>
                <a:highlight>
                  <a:srgbClr val="FFFF00"/>
                </a:highlight>
              </a:rPr>
              <a:t>R</a:t>
            </a:r>
            <a:r>
              <a:rPr kumimoji="1" lang="en-US" altLang="zh-CN" b="1" dirty="0">
                <a:solidFill>
                  <a:srgbClr val="002060"/>
                </a:solidFill>
                <a:highlight>
                  <a:srgbClr val="FFFF00"/>
                </a:highlight>
              </a:rPr>
              <a:t>-W</a:t>
            </a:r>
            <a:r>
              <a:rPr kumimoji="1" lang="en-US" altLang="zh-CN" b="1" baseline="-25000" dirty="0">
                <a:solidFill>
                  <a:srgbClr val="002060"/>
                </a:solidFill>
                <a:highlight>
                  <a:srgbClr val="FFFF00"/>
                </a:highlight>
              </a:rPr>
              <a:t>L</a:t>
            </a:r>
            <a:r>
              <a:rPr kumimoji="1" lang="en-US" altLang="zh-CN" b="1" dirty="0">
                <a:solidFill>
                  <a:srgbClr val="002060"/>
                </a:solidFill>
                <a:highlight>
                  <a:srgbClr val="FFFF00"/>
                </a:highlight>
              </a:rPr>
              <a:t> can serve an indicator qualifying the asymmetry</a:t>
            </a:r>
            <a:r>
              <a:rPr kumimoji="1" lang="en-US" altLang="zh-CN" b="1" dirty="0">
                <a:solidFill>
                  <a:srgbClr val="002060"/>
                </a:solidFill>
              </a:rPr>
              <a:t>.</a:t>
            </a:r>
          </a:p>
          <a:p>
            <a:pPr marL="40005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Imagine the vacuum with this potential vibrates with very high frequency </a:t>
            </a:r>
            <a:r>
              <a:rPr kumimoji="1" lang="en-US" altLang="zh-CN" sz="2000" b="1" dirty="0" err="1">
                <a:solidFill>
                  <a:srgbClr val="C00000"/>
                </a:solidFill>
              </a:rPr>
              <a:t>f</a:t>
            </a:r>
            <a:r>
              <a:rPr kumimoji="1" lang="en-US" altLang="zh-CN" sz="2000" b="1" baseline="-25000" dirty="0" err="1">
                <a:solidFill>
                  <a:srgbClr val="C00000"/>
                </a:solidFill>
              </a:rPr>
              <a:t>d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, </a:t>
            </a:r>
            <a:r>
              <a:rPr kumimoji="1" lang="zh-CN" altLang="en-US" sz="2000" b="1" dirty="0">
                <a:solidFill>
                  <a:srgbClr val="C00000"/>
                </a:solidFill>
              </a:rPr>
              <a:t>  </a:t>
            </a:r>
            <a:endParaRPr kumimoji="1" lang="en-US" altLang="zh-CN" sz="2000" b="1" dirty="0">
              <a:solidFill>
                <a:srgbClr val="C00000"/>
              </a:solidFill>
            </a:endParaRP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b="1" dirty="0" err="1">
                <a:solidFill>
                  <a:srgbClr val="002060"/>
                </a:solidFill>
                <a:highlight>
                  <a:srgbClr val="FFFF00"/>
                </a:highlight>
              </a:rPr>
              <a:t>f</a:t>
            </a:r>
            <a:r>
              <a:rPr kumimoji="1" lang="en-US" altLang="zh-CN" b="1" baseline="-25000" dirty="0" err="1">
                <a:solidFill>
                  <a:srgbClr val="002060"/>
                </a:solidFill>
                <a:highlight>
                  <a:srgbClr val="FFFF00"/>
                </a:highlight>
              </a:rPr>
              <a:t>d</a:t>
            </a:r>
            <a:r>
              <a:rPr kumimoji="1" lang="en-US" altLang="zh-CN" b="1" dirty="0">
                <a:solidFill>
                  <a:srgbClr val="002060"/>
                </a:solidFill>
                <a:highlight>
                  <a:srgbClr val="FFFF00"/>
                </a:highlight>
              </a:rPr>
              <a:t>*(W</a:t>
            </a:r>
            <a:r>
              <a:rPr kumimoji="1" lang="en-US" altLang="zh-CN" b="1" baseline="-25000" dirty="0">
                <a:solidFill>
                  <a:srgbClr val="002060"/>
                </a:solidFill>
                <a:highlight>
                  <a:srgbClr val="FFFF00"/>
                </a:highlight>
              </a:rPr>
              <a:t>R</a:t>
            </a:r>
            <a:r>
              <a:rPr kumimoji="1" lang="en-US" altLang="zh-CN" b="1" dirty="0">
                <a:solidFill>
                  <a:srgbClr val="002060"/>
                </a:solidFill>
                <a:highlight>
                  <a:srgbClr val="FFFF00"/>
                </a:highlight>
              </a:rPr>
              <a:t>-W</a:t>
            </a:r>
            <a:r>
              <a:rPr kumimoji="1" lang="en-US" altLang="zh-CN" b="1" baseline="-25000" dirty="0">
                <a:solidFill>
                  <a:srgbClr val="002060"/>
                </a:solidFill>
                <a:highlight>
                  <a:srgbClr val="FFFF00"/>
                </a:highlight>
              </a:rPr>
              <a:t>L</a:t>
            </a:r>
            <a:r>
              <a:rPr kumimoji="1" lang="en-US" altLang="zh-CN" b="1" dirty="0">
                <a:solidFill>
                  <a:srgbClr val="002060"/>
                </a:solidFill>
                <a:highlight>
                  <a:srgbClr val="FFFF00"/>
                </a:highlight>
              </a:rPr>
              <a:t>)  can be used to describe  the effect of mass for the non-observable matter (i.e. dark matter).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b="1" dirty="0">
                <a:solidFill>
                  <a:srgbClr val="002060"/>
                </a:solidFill>
              </a:rPr>
              <a:t>It characterizes the asymmetry of ISB. </a:t>
            </a:r>
          </a:p>
          <a:p>
            <a:pPr marL="40005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FF0000"/>
                </a:solidFill>
                <a:highlight>
                  <a:srgbClr val="FFFF00"/>
                </a:highlight>
              </a:rPr>
              <a:t>Unfortunately, this potential is not renormalizable. </a:t>
            </a:r>
          </a:p>
          <a:p>
            <a:endParaRPr kumimoji="1"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CCAB73D-F089-510F-5EC9-07A4F658B32E}"/>
              </a:ext>
            </a:extLst>
          </p:cNvPr>
          <p:cNvSpPr txBox="1"/>
          <p:nvPr/>
        </p:nvSpPr>
        <p:spPr>
          <a:xfrm>
            <a:off x="1423921" y="6018060"/>
            <a:ext cx="311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 dirty="0">
                <a:solidFill>
                  <a:srgbClr val="7030A0"/>
                </a:solidFill>
              </a:rPr>
              <a:t> </a:t>
            </a:r>
            <a:endParaRPr kumimoji="1" lang="zh-CN" altLang="en-US" sz="3600" dirty="0">
              <a:solidFill>
                <a:srgbClr val="7030A0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2FE7D7A2-3044-CD7B-4EDF-50598A894EA1}"/>
              </a:ext>
            </a:extLst>
          </p:cNvPr>
          <p:cNvGrpSpPr/>
          <p:nvPr/>
        </p:nvGrpSpPr>
        <p:grpSpPr>
          <a:xfrm>
            <a:off x="0" y="2226643"/>
            <a:ext cx="5044914" cy="4174145"/>
            <a:chOff x="38686" y="1547446"/>
            <a:chExt cx="5044914" cy="4174145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BCA2B378-808F-D91F-5EB3-20ED967E3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686" y="1547446"/>
              <a:ext cx="5044914" cy="4174145"/>
            </a:xfrm>
            <a:prstGeom prst="rect">
              <a:avLst/>
            </a:prstGeom>
          </p:spPr>
        </p:pic>
        <p:cxnSp>
          <p:nvCxnSpPr>
            <p:cNvPr id="7" name="直线连接符 6">
              <a:extLst>
                <a:ext uri="{FF2B5EF4-FFF2-40B4-BE49-F238E27FC236}">
                  <a16:creationId xmlns:a16="http://schemas.microsoft.com/office/drawing/2014/main" id="{BE9F83FB-B91A-360E-EA00-B33F6216D8C2}"/>
                </a:ext>
              </a:extLst>
            </p:cNvPr>
            <p:cNvCxnSpPr/>
            <p:nvPr/>
          </p:nvCxnSpPr>
          <p:spPr>
            <a:xfrm>
              <a:off x="1024556" y="3459431"/>
              <a:ext cx="128239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>
              <a:extLst>
                <a:ext uri="{FF2B5EF4-FFF2-40B4-BE49-F238E27FC236}">
                  <a16:creationId xmlns:a16="http://schemas.microsoft.com/office/drawing/2014/main" id="{D227A687-83FC-8589-074D-4ADDB18C6D7C}"/>
                </a:ext>
              </a:extLst>
            </p:cNvPr>
            <p:cNvCxnSpPr>
              <a:cxnSpLocks/>
            </p:cNvCxnSpPr>
            <p:nvPr/>
          </p:nvCxnSpPr>
          <p:spPr>
            <a:xfrm>
              <a:off x="2318097" y="3459431"/>
              <a:ext cx="1608693" cy="0"/>
            </a:xfrm>
            <a:prstGeom prst="line">
              <a:avLst/>
            </a:prstGeom>
            <a:ln w="222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AB5BE9CD-4DFD-A20C-6C6D-573D1DB4CC8C}"/>
                </a:ext>
              </a:extLst>
            </p:cNvPr>
            <p:cNvSpPr txBox="1"/>
            <p:nvPr/>
          </p:nvSpPr>
          <p:spPr>
            <a:xfrm>
              <a:off x="1209757" y="2711379"/>
              <a:ext cx="628698" cy="602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b="1" dirty="0" err="1">
                  <a:solidFill>
                    <a:schemeClr val="accent2">
                      <a:lumMod val="50000"/>
                    </a:schemeClr>
                  </a:solidFill>
                </a:rPr>
                <a:t>w</a:t>
              </a:r>
              <a:r>
                <a:rPr kumimoji="1" lang="en-US" altLang="zh-CN" sz="3200" b="1" baseline="-25000" dirty="0" err="1">
                  <a:solidFill>
                    <a:schemeClr val="accent2">
                      <a:lumMod val="50000"/>
                    </a:schemeClr>
                  </a:solidFill>
                </a:rPr>
                <a:t>L</a:t>
              </a:r>
              <a:endParaRPr kumimoji="1" lang="zh-CN" altLang="en-US" sz="32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0DBA92F9-DB8F-387D-C190-85346E0C5D48}"/>
                </a:ext>
              </a:extLst>
            </p:cNvPr>
            <p:cNvSpPr txBox="1"/>
            <p:nvPr/>
          </p:nvSpPr>
          <p:spPr>
            <a:xfrm>
              <a:off x="2684289" y="2711378"/>
              <a:ext cx="665567" cy="602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200" b="1" dirty="0" err="1">
                  <a:solidFill>
                    <a:schemeClr val="accent4">
                      <a:lumMod val="75000"/>
                    </a:schemeClr>
                  </a:solidFill>
                </a:rPr>
                <a:t>w</a:t>
              </a:r>
              <a:r>
                <a:rPr kumimoji="1" lang="en-US" altLang="zh-CN" sz="3200" b="1" baseline="-25000" dirty="0" err="1">
                  <a:solidFill>
                    <a:schemeClr val="accent4">
                      <a:lumMod val="75000"/>
                    </a:schemeClr>
                  </a:solidFill>
                </a:rPr>
                <a:t>R</a:t>
              </a:r>
              <a:endParaRPr kumimoji="1" lang="zh-CN" altLang="en-US" sz="32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571B5A80-D116-AB19-19A8-2B64E90DE529}"/>
                </a:ext>
              </a:extLst>
            </p:cNvPr>
            <p:cNvSpPr/>
            <p:nvPr/>
          </p:nvSpPr>
          <p:spPr>
            <a:xfrm>
              <a:off x="3316858" y="3951567"/>
              <a:ext cx="185110" cy="185899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FB75E3C5-FDA3-5230-191E-7532F1B29E82}"/>
              </a:ext>
            </a:extLst>
          </p:cNvPr>
          <p:cNvSpPr txBox="1"/>
          <p:nvPr/>
        </p:nvSpPr>
        <p:spPr>
          <a:xfrm>
            <a:off x="367862" y="1524850"/>
            <a:ext cx="41569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00B050"/>
                </a:solidFill>
              </a:rPr>
              <a:t>The</a:t>
            </a:r>
            <a:r>
              <a:rPr kumimoji="1" lang="zh-CN" altLang="en-US" b="1" dirty="0">
                <a:solidFill>
                  <a:srgbClr val="00B050"/>
                </a:solidFill>
              </a:rPr>
              <a:t> </a:t>
            </a:r>
            <a:r>
              <a:rPr kumimoji="1" lang="en-US" altLang="zh-CN" b="1" dirty="0">
                <a:solidFill>
                  <a:srgbClr val="00B050"/>
                </a:solidFill>
              </a:rPr>
              <a:t>potential here just a way showing</a:t>
            </a:r>
          </a:p>
          <a:p>
            <a:r>
              <a:rPr kumimoji="1" lang="en-US" altLang="zh-CN" b="1" dirty="0">
                <a:solidFill>
                  <a:srgbClr val="00B050"/>
                </a:solidFill>
              </a:rPr>
              <a:t>how the symmetry breaks.</a:t>
            </a:r>
            <a:endParaRPr kumimoji="1"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6AB5866-C29E-B20C-04B8-7D337C4C2A59}"/>
              </a:ext>
            </a:extLst>
          </p:cNvPr>
          <p:cNvSpPr txBox="1"/>
          <p:nvPr/>
        </p:nvSpPr>
        <p:spPr>
          <a:xfrm>
            <a:off x="2522457" y="877513"/>
            <a:ext cx="5152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rgbClr val="7030A0"/>
                </a:solidFill>
              </a:rPr>
              <a:t>Asymmetry  leads to mass effect</a:t>
            </a:r>
            <a:endParaRPr kumimoji="1" lang="zh-CN" altLang="en-US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56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>
            <a:extLst>
              <a:ext uri="{FF2B5EF4-FFF2-40B4-BE49-F238E27FC236}">
                <a16:creationId xmlns:a16="http://schemas.microsoft.com/office/drawing/2014/main" id="{BBA77064-3765-BACE-8777-4641724E8FB0}"/>
              </a:ext>
            </a:extLst>
          </p:cNvPr>
          <p:cNvSpPr txBox="1"/>
          <p:nvPr/>
        </p:nvSpPr>
        <p:spPr>
          <a:xfrm>
            <a:off x="0" y="6072"/>
            <a:ext cx="12192000" cy="9685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6" name="标题 1">
            <a:extLst>
              <a:ext uri="{FF2B5EF4-FFF2-40B4-BE49-F238E27FC236}">
                <a16:creationId xmlns:a16="http://schemas.microsoft.com/office/drawing/2014/main" id="{7AD5BAE1-4260-688B-CACD-FFC2CDB8A486}"/>
              </a:ext>
            </a:extLst>
          </p:cNvPr>
          <p:cNvSpPr txBox="1">
            <a:spLocks/>
          </p:cNvSpPr>
          <p:nvPr/>
        </p:nvSpPr>
        <p:spPr>
          <a:xfrm>
            <a:off x="-304800" y="-189304"/>
            <a:ext cx="123390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zh-CN" altLang="en-US" dirty="0"/>
              <a:t>         </a:t>
            </a:r>
            <a:r>
              <a:rPr kumimoji="1" lang="en-US" altLang="zh-CN" sz="4000" b="1" dirty="0">
                <a:solidFill>
                  <a:srgbClr val="FF0000"/>
                </a:solidFill>
              </a:rPr>
              <a:t>       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Combination of Different Potentials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75" name="图片 74">
            <a:extLst>
              <a:ext uri="{FF2B5EF4-FFF2-40B4-BE49-F238E27FC236}">
                <a16:creationId xmlns:a16="http://schemas.microsoft.com/office/drawing/2014/main" id="{F754AAAC-9C6F-888C-1F50-00648868C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83" y="1281048"/>
            <a:ext cx="3239471" cy="2618144"/>
          </a:xfrm>
          <a:prstGeom prst="rect">
            <a:avLst/>
          </a:prstGeom>
        </p:spPr>
      </p:pic>
      <p:pic>
        <p:nvPicPr>
          <p:cNvPr id="81" name="图片 80">
            <a:extLst>
              <a:ext uri="{FF2B5EF4-FFF2-40B4-BE49-F238E27FC236}">
                <a16:creationId xmlns:a16="http://schemas.microsoft.com/office/drawing/2014/main" id="{94EDE394-799E-5E2F-9010-D0FF3D42D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2110" y="1250220"/>
            <a:ext cx="3378687" cy="2712781"/>
          </a:xfrm>
          <a:prstGeom prst="rect">
            <a:avLst/>
          </a:prstGeom>
        </p:spPr>
      </p:pic>
      <p:sp>
        <p:nvSpPr>
          <p:cNvPr id="82" name="文本框 81">
            <a:extLst>
              <a:ext uri="{FF2B5EF4-FFF2-40B4-BE49-F238E27FC236}">
                <a16:creationId xmlns:a16="http://schemas.microsoft.com/office/drawing/2014/main" id="{A033244D-581B-BE88-93AD-8978A4DE0568}"/>
              </a:ext>
            </a:extLst>
          </p:cNvPr>
          <p:cNvSpPr txBox="1"/>
          <p:nvPr/>
        </p:nvSpPr>
        <p:spPr>
          <a:xfrm>
            <a:off x="1109923" y="1582076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7030A0"/>
                </a:solidFill>
              </a:rPr>
              <a:t>Higgs</a:t>
            </a:r>
            <a:r>
              <a:rPr kumimoji="1" lang="zh-CN" altLang="en-US" b="1" dirty="0">
                <a:solidFill>
                  <a:srgbClr val="7030A0"/>
                </a:solidFill>
              </a:rPr>
              <a:t> </a:t>
            </a:r>
            <a:r>
              <a:rPr kumimoji="1" lang="en-US" altLang="zh-CN" b="1" dirty="0">
                <a:solidFill>
                  <a:srgbClr val="7030A0"/>
                </a:solidFill>
              </a:rPr>
              <a:t>Potential</a:t>
            </a:r>
            <a:endParaRPr kumimoji="1" lang="zh-CN" altLang="en-US" b="1" dirty="0">
              <a:solidFill>
                <a:srgbClr val="7030A0"/>
              </a:solidFill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300AEB1E-5A3C-E9AB-99B5-4F4CEBBD2049}"/>
              </a:ext>
            </a:extLst>
          </p:cNvPr>
          <p:cNvSpPr txBox="1"/>
          <p:nvPr/>
        </p:nvSpPr>
        <p:spPr>
          <a:xfrm>
            <a:off x="4773723" y="1482553"/>
            <a:ext cx="2613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7030A0"/>
                </a:solidFill>
              </a:rPr>
              <a:t>Asymmetrical</a:t>
            </a:r>
            <a:r>
              <a:rPr kumimoji="1" lang="zh-CN" altLang="en-US" b="1" dirty="0">
                <a:solidFill>
                  <a:srgbClr val="7030A0"/>
                </a:solidFill>
              </a:rPr>
              <a:t> </a:t>
            </a:r>
            <a:r>
              <a:rPr kumimoji="1" lang="en-US" altLang="zh-CN" b="1" dirty="0">
                <a:solidFill>
                  <a:srgbClr val="7030A0"/>
                </a:solidFill>
              </a:rPr>
              <a:t>Potential</a:t>
            </a:r>
            <a:endParaRPr kumimoji="1" lang="zh-CN" altLang="en-US" b="1" dirty="0">
              <a:solidFill>
                <a:srgbClr val="7030A0"/>
              </a:solidFill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315ED043-CDDE-AA30-C057-A5C383AA45B5}"/>
              </a:ext>
            </a:extLst>
          </p:cNvPr>
          <p:cNvSpPr txBox="1"/>
          <p:nvPr/>
        </p:nvSpPr>
        <p:spPr>
          <a:xfrm>
            <a:off x="3760315" y="2197677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 dirty="0">
                <a:solidFill>
                  <a:srgbClr val="002060"/>
                </a:solidFill>
              </a:rPr>
              <a:t>+</a:t>
            </a:r>
            <a:endParaRPr kumimoji="1" lang="zh-CN" altLang="en-US" sz="2800" b="1" dirty="0">
              <a:solidFill>
                <a:srgbClr val="002060"/>
              </a:solidFill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DB04A3C5-BF14-24A5-AADB-DFCD50C4892A}"/>
              </a:ext>
            </a:extLst>
          </p:cNvPr>
          <p:cNvSpPr txBox="1"/>
          <p:nvPr/>
        </p:nvSpPr>
        <p:spPr>
          <a:xfrm>
            <a:off x="7595846" y="2066900"/>
            <a:ext cx="7938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b="1" dirty="0">
                <a:solidFill>
                  <a:srgbClr val="002060"/>
                </a:solidFill>
              </a:rPr>
              <a:t>=》</a:t>
            </a:r>
            <a:endParaRPr kumimoji="1" lang="zh-CN" altLang="en-US" sz="2800" b="1" dirty="0">
              <a:solidFill>
                <a:srgbClr val="002060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68F7E348-2824-3016-2069-9460A45B6947}"/>
              </a:ext>
            </a:extLst>
          </p:cNvPr>
          <p:cNvGrpSpPr/>
          <p:nvPr/>
        </p:nvGrpSpPr>
        <p:grpSpPr>
          <a:xfrm>
            <a:off x="8191254" y="1181918"/>
            <a:ext cx="3843045" cy="2762003"/>
            <a:chOff x="8191254" y="1181918"/>
            <a:chExt cx="3843045" cy="2762003"/>
          </a:xfrm>
        </p:grpSpPr>
        <p:pic>
          <p:nvPicPr>
            <p:cNvPr id="79" name="图片 78">
              <a:extLst>
                <a:ext uri="{FF2B5EF4-FFF2-40B4-BE49-F238E27FC236}">
                  <a16:creationId xmlns:a16="http://schemas.microsoft.com/office/drawing/2014/main" id="{2CED9138-61D9-AEC7-6FEA-DF64226A55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91254" y="1181918"/>
              <a:ext cx="3843045" cy="2762003"/>
            </a:xfrm>
            <a:prstGeom prst="rect">
              <a:avLst/>
            </a:prstGeom>
          </p:spPr>
        </p:pic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FA1FA923-33B3-AF29-6AB2-7DC0114042E3}"/>
                </a:ext>
              </a:extLst>
            </p:cNvPr>
            <p:cNvSpPr txBox="1"/>
            <p:nvPr/>
          </p:nvSpPr>
          <p:spPr>
            <a:xfrm>
              <a:off x="8850727" y="1319343"/>
              <a:ext cx="30283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600" b="1" dirty="0">
                  <a:solidFill>
                    <a:srgbClr val="7030A0"/>
                  </a:solidFill>
                </a:rPr>
                <a:t>Combined Potential Proposed </a:t>
              </a:r>
              <a:endParaRPr kumimoji="1" lang="zh-CN" altLang="en-US" sz="1600" b="1" dirty="0">
                <a:solidFill>
                  <a:srgbClr val="7030A0"/>
                </a:solidFill>
              </a:endParaRPr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id="{963C5A98-F24C-6CCA-BB87-23E7A7B31129}"/>
                </a:ext>
              </a:extLst>
            </p:cNvPr>
            <p:cNvSpPr/>
            <p:nvPr/>
          </p:nvSpPr>
          <p:spPr>
            <a:xfrm>
              <a:off x="11047882" y="2366337"/>
              <a:ext cx="185110" cy="185899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id="{1BCE74C5-64B0-BB38-40FB-FE87ABC19DD3}"/>
                </a:ext>
              </a:extLst>
            </p:cNvPr>
            <p:cNvSpPr/>
            <p:nvPr/>
          </p:nvSpPr>
          <p:spPr>
            <a:xfrm>
              <a:off x="10008932" y="2472997"/>
              <a:ext cx="185110" cy="185899"/>
            </a:xfrm>
            <a:prstGeom prst="ellipse">
              <a:avLst/>
            </a:prstGeom>
            <a:solidFill>
              <a:srgbClr val="C00000">
                <a:alpha val="46055"/>
              </a:srgbClr>
            </a:solidFill>
            <a:ln w="9525"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87A71E2A-DF92-8EFE-3C8A-EBE71948810E}"/>
              </a:ext>
            </a:extLst>
          </p:cNvPr>
          <p:cNvSpPr txBox="1"/>
          <p:nvPr/>
        </p:nvSpPr>
        <p:spPr>
          <a:xfrm>
            <a:off x="220657" y="3965950"/>
            <a:ext cx="116405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The vacuum with the potential shown in the right plot vibrates. 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b="1" dirty="0">
                <a:solidFill>
                  <a:srgbClr val="002060"/>
                </a:solidFill>
              </a:rPr>
              <a:t>The frequency is very high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b="1" dirty="0">
                <a:solidFill>
                  <a:srgbClr val="002060"/>
                </a:solidFill>
              </a:rPr>
              <a:t>Only few vibrations with strong strength can break through the central pitfall, end up with SSB.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b="1" dirty="0">
                <a:solidFill>
                  <a:srgbClr val="002060"/>
                </a:solidFill>
              </a:rPr>
              <a:t>The ISB at the central potential</a:t>
            </a:r>
            <a:r>
              <a:rPr kumimoji="1" lang="zh-CN" altLang="en-US" b="1" dirty="0">
                <a:solidFill>
                  <a:srgbClr val="002060"/>
                </a:solidFill>
              </a:rPr>
              <a:t> </a:t>
            </a:r>
            <a:r>
              <a:rPr kumimoji="1" lang="en-US" altLang="zh-CN" b="1" dirty="0">
                <a:solidFill>
                  <a:srgbClr val="002060"/>
                </a:solidFill>
              </a:rPr>
              <a:t>with high frequency will render the effect of the mass, but no coupling with fundamental particles ( can not be observed, &lt;VEV&gt;=0)</a:t>
            </a:r>
          </a:p>
          <a:p>
            <a:pPr marL="342900" indent="-342900">
              <a:spcBef>
                <a:spcPts val="1800"/>
              </a:spcBef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If the central potential is absorbed to one point, the model can be simplified as the Higgs potential. 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58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1311CCA3-426A-2F39-863E-3AE4DB44F078}"/>
              </a:ext>
            </a:extLst>
          </p:cNvPr>
          <p:cNvSpPr txBox="1"/>
          <p:nvPr/>
        </p:nvSpPr>
        <p:spPr>
          <a:xfrm>
            <a:off x="0" y="-6220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A16C71B-AD4A-DEEE-0D82-59C167111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1116"/>
            <a:ext cx="12097407" cy="960110"/>
          </a:xfrm>
        </p:spPr>
        <p:txBody>
          <a:bodyPr>
            <a:norm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Comic Sans MS"/>
              </a:rPr>
              <a:t>Two Parameters for ISB/the Relation with the Dark Matter and Dark Energy  </a:t>
            </a:r>
            <a:endParaRPr lang="zh-CN" altLang="en-US" sz="2400" b="1" dirty="0">
              <a:solidFill>
                <a:srgbClr val="FF0000"/>
              </a:solidFill>
              <a:latin typeface="Comic Sans MS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5264D94-8F75-9A5B-2330-51B0B9DC4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0140" y="896627"/>
            <a:ext cx="2454026" cy="1814291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id="{263199C3-DB48-24BF-187E-B59EF4FC909E}"/>
              </a:ext>
            </a:extLst>
          </p:cNvPr>
          <p:cNvGrpSpPr/>
          <p:nvPr/>
        </p:nvGrpSpPr>
        <p:grpSpPr>
          <a:xfrm>
            <a:off x="1509823" y="881998"/>
            <a:ext cx="3209322" cy="1786774"/>
            <a:chOff x="838200" y="2404614"/>
            <a:chExt cx="4276009" cy="3116424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18794B7A-23D3-FE63-7D9A-671C9B0C6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8200" y="2404614"/>
              <a:ext cx="4276009" cy="3116424"/>
            </a:xfrm>
            <a:prstGeom prst="rect">
              <a:avLst/>
            </a:prstGeom>
          </p:spPr>
        </p:pic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C1EF4AB2-8AED-DBD5-7F78-0B3C658B724B}"/>
                </a:ext>
              </a:extLst>
            </p:cNvPr>
            <p:cNvSpPr/>
            <p:nvPr/>
          </p:nvSpPr>
          <p:spPr>
            <a:xfrm>
              <a:off x="4016663" y="3741017"/>
              <a:ext cx="150670" cy="23911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3174FA64-5539-079F-3D42-16B3DCAC9B35}"/>
                </a:ext>
              </a:extLst>
            </p:cNvPr>
            <p:cNvSpPr/>
            <p:nvPr/>
          </p:nvSpPr>
          <p:spPr>
            <a:xfrm>
              <a:off x="2911157" y="4173489"/>
              <a:ext cx="144870" cy="206469"/>
            </a:xfrm>
            <a:prstGeom prst="ellipse">
              <a:avLst/>
            </a:prstGeom>
            <a:solidFill>
              <a:srgbClr val="C00000">
                <a:alpha val="46055"/>
              </a:srgbClr>
            </a:solidFill>
            <a:ln w="9525">
              <a:prstDash val="lg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9" name="直线连接符 8">
              <a:extLst>
                <a:ext uri="{FF2B5EF4-FFF2-40B4-BE49-F238E27FC236}">
                  <a16:creationId xmlns:a16="http://schemas.microsoft.com/office/drawing/2014/main" id="{6AD0CFD3-8CD4-03A4-605D-8DF870B6CA36}"/>
                </a:ext>
              </a:extLst>
            </p:cNvPr>
            <p:cNvCxnSpPr>
              <a:cxnSpLocks/>
            </p:cNvCxnSpPr>
            <p:nvPr/>
          </p:nvCxnSpPr>
          <p:spPr>
            <a:xfrm>
              <a:off x="2867337" y="4057021"/>
              <a:ext cx="299470" cy="0"/>
            </a:xfrm>
            <a:prstGeom prst="line">
              <a:avLst/>
            </a:prstGeom>
            <a:ln w="254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>
              <a:extLst>
                <a:ext uri="{FF2B5EF4-FFF2-40B4-BE49-F238E27FC236}">
                  <a16:creationId xmlns:a16="http://schemas.microsoft.com/office/drawing/2014/main" id="{C0EA7B04-26A5-0AA1-3649-AB75752E4E1D}"/>
                </a:ext>
              </a:extLst>
            </p:cNvPr>
            <p:cNvCxnSpPr>
              <a:cxnSpLocks/>
            </p:cNvCxnSpPr>
            <p:nvPr/>
          </p:nvCxnSpPr>
          <p:spPr>
            <a:xfrm>
              <a:off x="3095213" y="4057021"/>
              <a:ext cx="331159" cy="0"/>
            </a:xfrm>
            <a:prstGeom prst="line">
              <a:avLst/>
            </a:prstGeom>
            <a:ln w="2222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AC4F9DE7-37FA-8F42-7077-E1FF3944F44F}"/>
                </a:ext>
              </a:extLst>
            </p:cNvPr>
            <p:cNvSpPr txBox="1"/>
            <p:nvPr/>
          </p:nvSpPr>
          <p:spPr>
            <a:xfrm>
              <a:off x="2717948" y="3448359"/>
              <a:ext cx="628698" cy="536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400" b="1" dirty="0" err="1">
                  <a:solidFill>
                    <a:schemeClr val="accent2">
                      <a:lumMod val="50000"/>
                    </a:schemeClr>
                  </a:solidFill>
                </a:rPr>
                <a:t>w</a:t>
              </a:r>
              <a:r>
                <a:rPr kumimoji="1" lang="en-US" altLang="zh-CN" sz="1400" b="1" baseline="-25000" dirty="0" err="1">
                  <a:solidFill>
                    <a:schemeClr val="accent2">
                      <a:lumMod val="50000"/>
                    </a:schemeClr>
                  </a:solidFill>
                </a:rPr>
                <a:t>L</a:t>
              </a:r>
              <a:endParaRPr kumimoji="1" lang="zh-CN" altLang="en-US" sz="14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E9137C19-3DB3-C646-3598-F1A7125340F3}"/>
                </a:ext>
              </a:extLst>
            </p:cNvPr>
            <p:cNvSpPr txBox="1"/>
            <p:nvPr/>
          </p:nvSpPr>
          <p:spPr>
            <a:xfrm>
              <a:off x="3056027" y="3443320"/>
              <a:ext cx="665568" cy="536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400" b="1" dirty="0" err="1">
                  <a:solidFill>
                    <a:schemeClr val="accent4">
                      <a:lumMod val="75000"/>
                    </a:schemeClr>
                  </a:solidFill>
                </a:rPr>
                <a:t>w</a:t>
              </a:r>
              <a:r>
                <a:rPr kumimoji="1" lang="en-US" altLang="zh-CN" sz="1400" b="1" baseline="-25000" dirty="0" err="1">
                  <a:solidFill>
                    <a:schemeClr val="accent4">
                      <a:lumMod val="75000"/>
                    </a:schemeClr>
                  </a:solidFill>
                </a:rPr>
                <a:t>R</a:t>
              </a:r>
              <a:endParaRPr kumimoji="1" lang="zh-CN" altLang="en-US" sz="14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5CF49826-414D-4AD5-B57E-2E2A25880846}"/>
                  </a:ext>
                </a:extLst>
              </p:cNvPr>
              <p:cNvSpPr txBox="1"/>
              <p:nvPr/>
            </p:nvSpPr>
            <p:spPr>
              <a:xfrm>
                <a:off x="-126124" y="2695165"/>
                <a:ext cx="12097407" cy="44632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buFont typeface="Wingdings" pitchFamily="2" charset="2"/>
                  <a:buChar char="Ø"/>
                </a:pPr>
                <a:r>
                  <a:rPr kumimoji="1" lang="en-US" altLang="zh-CN" sz="2000" b="1" dirty="0">
                    <a:solidFill>
                      <a:srgbClr val="C00000"/>
                    </a:solidFill>
                    <a:highlight>
                      <a:srgbClr val="00FFFF"/>
                    </a:highlight>
                    <a:latin typeface="Comic Sans MS" panose="030F0902030302020204" pitchFamily="66" charset="0"/>
                  </a:rPr>
                  <a:t>Frequency</a:t>
                </a:r>
                <a:r>
                  <a:rPr kumimoji="1" lang="zh-CN" altLang="en-US" sz="2000" b="1" dirty="0">
                    <a:solidFill>
                      <a:srgbClr val="C00000"/>
                    </a:solidFill>
                    <a:latin typeface="Comic Sans MS" panose="030F0902030302020204" pitchFamily="66" charset="0"/>
                  </a:rPr>
                  <a:t>： </a:t>
                </a:r>
                <a:r>
                  <a:rPr kumimoji="1" lang="en-US" altLang="zh-CN" sz="2000" b="1" dirty="0">
                    <a:solidFill>
                      <a:srgbClr val="C00000"/>
                    </a:solidFill>
                  </a:rPr>
                  <a:t>the</a:t>
                </a:r>
                <a:r>
                  <a:rPr kumimoji="1" lang="zh-CN" altLang="en-US" sz="2000" b="1" dirty="0">
                    <a:solidFill>
                      <a:srgbClr val="C00000"/>
                    </a:solidFill>
                  </a:rPr>
                  <a:t> </a:t>
                </a:r>
                <a:r>
                  <a:rPr kumimoji="1" lang="en-US" altLang="zh-CN" sz="2000" b="1" dirty="0">
                    <a:solidFill>
                      <a:srgbClr val="C00000"/>
                    </a:solidFill>
                  </a:rPr>
                  <a:t>symmetry</a:t>
                </a:r>
                <a:r>
                  <a:rPr kumimoji="1" lang="zh-CN" altLang="en-US" sz="2000" b="1" dirty="0">
                    <a:solidFill>
                      <a:srgbClr val="C00000"/>
                    </a:solidFill>
                  </a:rPr>
                  <a:t> </a:t>
                </a:r>
                <a:r>
                  <a:rPr kumimoji="1" lang="en-US" altLang="zh-CN" sz="2000" b="1" dirty="0">
                    <a:solidFill>
                      <a:srgbClr val="C00000"/>
                    </a:solidFill>
                  </a:rPr>
                  <a:t>in particular for ISB is breaking very intensively</a:t>
                </a:r>
              </a:p>
              <a:p>
                <a:pPr marL="800100" lvl="1" indent="-342900">
                  <a:spcBef>
                    <a:spcPts val="600"/>
                  </a:spcBef>
                  <a:buFont typeface="Wingdings" pitchFamily="2" charset="2"/>
                  <a:buChar char="ü"/>
                </a:pPr>
                <a:r>
                  <a:rPr kumimoji="1" lang="en-US" altLang="zh-CN" b="1" dirty="0">
                    <a:solidFill>
                      <a:srgbClr val="002060"/>
                    </a:solidFill>
                  </a:rPr>
                  <a:t>Most within the central potential,  only very few beyond the central potential causing the production of mass/matter. </a:t>
                </a:r>
              </a:p>
              <a:p>
                <a:pPr marL="1257300" lvl="2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kumimoji="1" lang="en-US" altLang="zh-CN" b="1" dirty="0">
                    <a:solidFill>
                      <a:srgbClr val="7030A0"/>
                    </a:solidFill>
                  </a:rPr>
                  <a:t>The former  : </a:t>
                </a:r>
                <a:r>
                  <a:rPr kumimoji="1" lang="en-US" altLang="zh-CN" b="1" dirty="0" err="1">
                    <a:solidFill>
                      <a:srgbClr val="7030A0"/>
                    </a:solidFill>
                  </a:rPr>
                  <a:t>f</a:t>
                </a:r>
                <a:r>
                  <a:rPr kumimoji="1" lang="en-US" altLang="zh-CN" b="1" baseline="-25000" dirty="0" err="1">
                    <a:solidFill>
                      <a:srgbClr val="7030A0"/>
                    </a:solidFill>
                  </a:rPr>
                  <a:t>d</a:t>
                </a:r>
                <a:r>
                  <a:rPr kumimoji="1" lang="en-US" altLang="zh-CN" b="1" dirty="0">
                    <a:solidFill>
                      <a:srgbClr val="7030A0"/>
                    </a:solidFill>
                  </a:rPr>
                  <a:t> (frequency for dark matter);   The latter: </a:t>
                </a:r>
                <a:r>
                  <a:rPr kumimoji="1" lang="en-US" altLang="zh-CN" b="1" dirty="0" err="1">
                    <a:solidFill>
                      <a:srgbClr val="7030A0"/>
                    </a:solidFill>
                  </a:rPr>
                  <a:t>f</a:t>
                </a:r>
                <a:r>
                  <a:rPr kumimoji="1" lang="en-US" altLang="zh-CN" b="1" baseline="-25000" dirty="0" err="1">
                    <a:solidFill>
                      <a:srgbClr val="7030A0"/>
                    </a:solidFill>
                  </a:rPr>
                  <a:t>m</a:t>
                </a:r>
                <a:r>
                  <a:rPr kumimoji="1" lang="en-US" altLang="zh-CN" b="1" dirty="0">
                    <a:solidFill>
                      <a:srgbClr val="7030A0"/>
                    </a:solidFill>
                  </a:rPr>
                  <a:t> (frequency for the matter)</a:t>
                </a:r>
              </a:p>
              <a:p>
                <a:pPr marL="800100" lvl="1" indent="-342900">
                  <a:spcBef>
                    <a:spcPts val="600"/>
                  </a:spcBef>
                  <a:buFont typeface="Wingdings" pitchFamily="2" charset="2"/>
                  <a:buChar char="ü"/>
                </a:pPr>
                <a:r>
                  <a:rPr kumimoji="1" lang="en-US" altLang="zh-CN" b="1" dirty="0">
                    <a:solidFill>
                      <a:srgbClr val="002060"/>
                    </a:solidFill>
                  </a:rPr>
                  <a:t>During the expansion of the universe:   the frequency of dark matter is larger than that of matter </a:t>
                </a:r>
                <a:r>
                  <a:rPr kumimoji="1" lang="en-US" altLang="zh-CN" b="1" dirty="0" err="1">
                    <a:solidFill>
                      <a:srgbClr val="002060"/>
                    </a:solidFill>
                  </a:rPr>
                  <a:t>f</a:t>
                </a:r>
                <a:r>
                  <a:rPr kumimoji="1" lang="en-US" altLang="zh-CN" b="1" baseline="-25000" dirty="0" err="1">
                    <a:solidFill>
                      <a:srgbClr val="002060"/>
                    </a:solidFill>
                  </a:rPr>
                  <a:t>d</a:t>
                </a:r>
                <a:r>
                  <a:rPr kumimoji="1" lang="en-US" altLang="zh-CN" b="1" dirty="0">
                    <a:solidFill>
                      <a:srgbClr val="002060"/>
                    </a:solidFill>
                  </a:rPr>
                  <a:t>&gt;</a:t>
                </a:r>
                <a:r>
                  <a:rPr kumimoji="1" lang="en-US" altLang="zh-CN" b="1" dirty="0" err="1">
                    <a:solidFill>
                      <a:srgbClr val="002060"/>
                    </a:solidFill>
                  </a:rPr>
                  <a:t>f</a:t>
                </a:r>
                <a:r>
                  <a:rPr kumimoji="1" lang="en-US" altLang="zh-CN" b="1" baseline="-25000" dirty="0" err="1">
                    <a:solidFill>
                      <a:srgbClr val="002060"/>
                    </a:solidFill>
                  </a:rPr>
                  <a:t>m</a:t>
                </a:r>
                <a:endParaRPr kumimoji="1" lang="en-US" altLang="zh-CN" b="1" baseline="-25000" dirty="0">
                  <a:solidFill>
                    <a:srgbClr val="002060"/>
                  </a:solidFill>
                </a:endParaRPr>
              </a:p>
              <a:p>
                <a:pPr marL="342900" indent="-342900">
                  <a:spcBef>
                    <a:spcPts val="600"/>
                  </a:spcBef>
                  <a:buFont typeface="Wingdings" pitchFamily="2" charset="2"/>
                  <a:buChar char="Ø"/>
                </a:pPr>
                <a:r>
                  <a:rPr kumimoji="1" lang="en-US" altLang="zh-CN" sz="2000" b="1" dirty="0">
                    <a:solidFill>
                      <a:srgbClr val="C00000"/>
                    </a:solidFill>
                    <a:highlight>
                      <a:srgbClr val="00FFFF"/>
                    </a:highlight>
                    <a:latin typeface="Comic Sans MS" panose="030F0902030302020204" pitchFamily="66" charset="0"/>
                  </a:rPr>
                  <a:t>The</a:t>
                </a:r>
                <a:r>
                  <a:rPr kumimoji="1" lang="zh-CN" altLang="en-US" sz="2000" b="1" dirty="0">
                    <a:solidFill>
                      <a:srgbClr val="C00000"/>
                    </a:solidFill>
                    <a:highlight>
                      <a:srgbClr val="00FFFF"/>
                    </a:highlight>
                    <a:latin typeface="Comic Sans MS" panose="030F0902030302020204" pitchFamily="66" charset="0"/>
                  </a:rPr>
                  <a:t> </a:t>
                </a:r>
                <a:r>
                  <a:rPr kumimoji="1" lang="en-US" altLang="zh-CN" sz="2000" b="1" dirty="0">
                    <a:solidFill>
                      <a:srgbClr val="C00000"/>
                    </a:solidFill>
                    <a:highlight>
                      <a:srgbClr val="00FFFF"/>
                    </a:highlight>
                    <a:latin typeface="Comic Sans MS" panose="030F0902030302020204" pitchFamily="66" charset="0"/>
                  </a:rPr>
                  <a:t>expected strength</a:t>
                </a:r>
                <a:r>
                  <a:rPr kumimoji="1" lang="en-US" altLang="zh-CN" sz="2000" b="1" dirty="0">
                    <a:solidFill>
                      <a:srgbClr val="C00000"/>
                    </a:solidFill>
                    <a:latin typeface="Comic Sans MS" panose="030F0902030302020204" pitchFamily="66" charset="0"/>
                  </a:rPr>
                  <a:t> </a:t>
                </a:r>
                <a:r>
                  <a:rPr kumimoji="1" lang="en-US" altLang="zh-CN" sz="2000" b="1" dirty="0">
                    <a:solidFill>
                      <a:srgbClr val="C00000"/>
                    </a:solidFill>
                  </a:rPr>
                  <a:t>:  is to describe the capacity of the symmetry breaking : </a:t>
                </a:r>
              </a:p>
              <a:p>
                <a:pPr marL="800100" lvl="1" indent="-342900">
                  <a:spcBef>
                    <a:spcPts val="600"/>
                  </a:spcBef>
                  <a:buFont typeface="Wingdings" pitchFamily="2" charset="2"/>
                  <a:buChar char="ü"/>
                </a:pPr>
                <a:r>
                  <a:rPr kumimoji="1" lang="en-US" altLang="zh-CN" b="1" dirty="0">
                    <a:solidFill>
                      <a:srgbClr val="002060"/>
                    </a:solidFill>
                  </a:rPr>
                  <a:t>For ISB, it can be characterized with (W</a:t>
                </a:r>
                <a:r>
                  <a:rPr kumimoji="1" lang="en-US" altLang="zh-CN" b="1" baseline="-25000" dirty="0">
                    <a:solidFill>
                      <a:srgbClr val="002060"/>
                    </a:solidFill>
                  </a:rPr>
                  <a:t>R</a:t>
                </a:r>
                <a:r>
                  <a:rPr kumimoji="1" lang="en-US" altLang="zh-CN" b="1" dirty="0">
                    <a:solidFill>
                      <a:srgbClr val="002060"/>
                    </a:solidFill>
                  </a:rPr>
                  <a:t>+W</a:t>
                </a:r>
                <a:r>
                  <a:rPr kumimoji="1" lang="en-US" altLang="zh-CN" b="1" baseline="-25000" dirty="0">
                    <a:solidFill>
                      <a:srgbClr val="002060"/>
                    </a:solidFill>
                  </a:rPr>
                  <a:t>L</a:t>
                </a:r>
                <a:r>
                  <a:rPr kumimoji="1" lang="en-US" altLang="zh-CN" b="1" dirty="0">
                    <a:solidFill>
                      <a:srgbClr val="002060"/>
                    </a:solidFill>
                  </a:rPr>
                  <a:t>)/2. </a:t>
                </a:r>
              </a:p>
              <a:p>
                <a:pPr marL="1257300" lvl="2" indent="-34290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kumimoji="1" lang="en-US" altLang="zh-CN" b="1" dirty="0">
                    <a:solidFill>
                      <a:srgbClr val="7030A0"/>
                    </a:solidFill>
                  </a:rPr>
                  <a:t>The source of the dark energy for ISB</a:t>
                </a:r>
              </a:p>
              <a:p>
                <a:pPr marL="1714500" lvl="3" indent="-342900">
                  <a:spcBef>
                    <a:spcPts val="600"/>
                  </a:spcBef>
                  <a:buSzPct val="72000"/>
                  <a:buFont typeface="Wingdings" pitchFamily="2" charset="2"/>
                  <a:buChar char="p"/>
                </a:pPr>
                <a:r>
                  <a:rPr kumimoji="1" lang="en-US" altLang="zh-CN" sz="1600" b="1" dirty="0">
                    <a:solidFill>
                      <a:schemeClr val="accent6">
                        <a:lumMod val="50000"/>
                      </a:schemeClr>
                    </a:solidFill>
                    <a:highlight>
                      <a:srgbClr val="FFFF00"/>
                    </a:highlight>
                  </a:rPr>
                  <a:t>If the dark energy is higher (equivalently  W</a:t>
                </a:r>
                <a:r>
                  <a:rPr kumimoji="1" lang="en-US" altLang="zh-CN" sz="1600" b="1" baseline="-25000" dirty="0">
                    <a:solidFill>
                      <a:schemeClr val="accent6">
                        <a:lumMod val="50000"/>
                      </a:schemeClr>
                    </a:solidFill>
                    <a:highlight>
                      <a:srgbClr val="FFFF00"/>
                    </a:highlight>
                  </a:rPr>
                  <a:t>R/L </a:t>
                </a:r>
                <a:r>
                  <a:rPr kumimoji="1" lang="en-US" altLang="zh-CN" sz="1600" b="1" dirty="0">
                    <a:solidFill>
                      <a:schemeClr val="accent6">
                        <a:lumMod val="50000"/>
                      </a:schemeClr>
                    </a:solidFill>
                    <a:highlight>
                      <a:srgbClr val="FFFF00"/>
                    </a:highlight>
                  </a:rPr>
                  <a:t>is higher),  it is easier to break through the central well to produce more visible matter. </a:t>
                </a:r>
              </a:p>
              <a:p>
                <a:pPr marL="1714500" lvl="3" indent="-342900">
                  <a:spcBef>
                    <a:spcPts val="600"/>
                  </a:spcBef>
                  <a:buSzPct val="72000"/>
                  <a:buFont typeface="Wingdings" pitchFamily="2" charset="2"/>
                  <a:buChar char="p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kumimoji="1" lang="en-US" altLang="zh-CN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</m:sSub>
                    <m:f>
                      <m:fPr>
                        <m:ctrlPr>
                          <a:rPr kumimoji="1" lang="en-US" altLang="zh-CN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CN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kumimoji="1" lang="en-US" altLang="zh-CN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d>
                      <m:dPr>
                        <m:ctrlPr>
                          <a:rPr kumimoji="1" lang="en-US" altLang="zh-CN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1" lang="en-US" altLang="zh-CN" sz="16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16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a:rPr kumimoji="1" lang="en-US" altLang="zh-CN" sz="16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𝑳</m:t>
                            </m:r>
                          </m:sub>
                        </m:sSub>
                        <m:r>
                          <a:rPr kumimoji="1" lang="en-US" altLang="zh-CN" sz="16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1" lang="en-US" altLang="zh-CN" sz="16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16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𝑾</m:t>
                            </m:r>
                          </m:e>
                          <m:sub>
                            <m:r>
                              <a:rPr kumimoji="1" lang="en-US" altLang="zh-CN" sz="1600" b="1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zh-CN" sz="1600" b="1" dirty="0">
                    <a:solidFill>
                      <a:schemeClr val="accent6">
                        <a:lumMod val="50000"/>
                      </a:schemeClr>
                    </a:solidFill>
                    <a:highlight>
                      <a:srgbClr val="FFFF00"/>
                    </a:highlight>
                  </a:rPr>
                  <a:t> can be used to describe the overall strength of the dark energy </a:t>
                </a:r>
              </a:p>
              <a:p>
                <a:pPr marL="800100" lvl="1" indent="-342900">
                  <a:spcBef>
                    <a:spcPts val="600"/>
                  </a:spcBef>
                  <a:buFont typeface="Wingdings" pitchFamily="2" charset="2"/>
                  <a:buChar char="ü"/>
                </a:pPr>
                <a:r>
                  <a:rPr kumimoji="1" lang="en-US" altLang="zh-CN" b="1" dirty="0">
                    <a:solidFill>
                      <a:srgbClr val="002060"/>
                    </a:solidFill>
                  </a:rPr>
                  <a:t>For SSB, VEV can be employed to describe this capacity. 	</a:t>
                </a:r>
              </a:p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5CF49826-414D-4AD5-B57E-2E2A25880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26124" y="2695165"/>
                <a:ext cx="12097407" cy="4463273"/>
              </a:xfrm>
              <a:prstGeom prst="rect">
                <a:avLst/>
              </a:prstGeom>
              <a:blipFill>
                <a:blip r:embed="rId4"/>
                <a:stretch>
                  <a:fillRect l="-314" t="-8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9710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1311CCA3-426A-2F39-863E-3AE4DB44F078}"/>
              </a:ext>
            </a:extLst>
          </p:cNvPr>
          <p:cNvSpPr txBox="1"/>
          <p:nvPr/>
        </p:nvSpPr>
        <p:spPr>
          <a:xfrm>
            <a:off x="0" y="2272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A16C71B-AD4A-DEEE-0D82-59C167111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1618"/>
            <a:ext cx="12097407" cy="70757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Some  Derivations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034D030-5DE7-A8B5-C584-D05690555611}"/>
                  </a:ext>
                </a:extLst>
              </p:cNvPr>
              <p:cNvSpPr txBox="1"/>
              <p:nvPr/>
            </p:nvSpPr>
            <p:spPr>
              <a:xfrm>
                <a:off x="3436790" y="4195824"/>
                <a:ext cx="4162404" cy="6812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kumimoji="1"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∙(</m:t>
                        </m:r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kumimoji="1"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kumimoji="1"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kumimoji="1"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kumimoji="1"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kumimoji="1" lang="en-US" altLang="zh-CN" sz="2400" dirty="0"/>
                  <a:t> ~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zh-CN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zh-CN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𝑑𝑎𝑟𝑘</m:t>
                            </m:r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𝑚𝑎𝑡𝑡𝑒𝑟</m:t>
                            </m:r>
                          </m:sub>
                        </m:sSub>
                      </m:num>
                      <m:den>
                        <m:r>
                          <a:rPr kumimoji="1" lang="en-US" altLang="zh-CN" sz="2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𝑑𝑎𝑟𝑘</m:t>
                            </m:r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𝑒𝑛𝑒𝑟𝑔𝑦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1" lang="en-US" altLang="zh-CN" dirty="0"/>
                  <a:t> 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6034D030-5DE7-A8B5-C584-D056905556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6790" y="4195824"/>
                <a:ext cx="4162404" cy="681212"/>
              </a:xfrm>
              <a:prstGeom prst="rect">
                <a:avLst/>
              </a:prstGeom>
              <a:blipFill>
                <a:blip r:embed="rId2"/>
                <a:stretch>
                  <a:fillRect l="-2128" b="-92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1B3B62B-5FFD-C0D6-A1DF-0E960A177681}"/>
                  </a:ext>
                </a:extLst>
              </p:cNvPr>
              <p:cNvSpPr txBox="1"/>
              <p:nvPr/>
            </p:nvSpPr>
            <p:spPr>
              <a:xfrm>
                <a:off x="3362809" y="5365580"/>
                <a:ext cx="4870335" cy="586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kumimoji="1"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∙(</m:t>
                        </m:r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kumimoji="1"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kumimoji="1" lang="en-US" altLang="zh-CN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kumimoji="1"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kumimoji="1" lang="en-US" altLang="zh-CN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r>
                          <a:rPr kumimoji="1"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kumimoji="1"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𝑉𝐸𝑉</m:t>
                        </m:r>
                      </m:den>
                    </m:f>
                  </m:oMath>
                </a14:m>
                <a:r>
                  <a:rPr kumimoji="1" lang="en-US" altLang="zh-CN" sz="2400" dirty="0"/>
                  <a:t> ~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zh-CN" sz="24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1" lang="en-US" altLang="zh-CN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𝑑𝑎𝑟𝑘</m:t>
                            </m:r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𝑚𝑎𝑡𝑡𝑒𝑟</m:t>
                            </m:r>
                          </m:sub>
                        </m:sSub>
                      </m:num>
                      <m:den>
                        <m:r>
                          <a:rPr kumimoji="1" lang="en-US" altLang="zh-CN" sz="24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kumimoji="1" lang="en-US" altLang="zh-CN" sz="2400" b="0" i="1" dirty="0" smtClean="0">
                                <a:latin typeface="Cambria Math" panose="02040503050406030204" pitchFamily="18" charset="0"/>
                              </a:rPr>
                              <m:t>𝑚𝑎𝑡𝑡𝑒𝑟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1" lang="en-US" altLang="zh-CN" dirty="0"/>
                  <a:t> 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41B3B62B-5FFD-C0D6-A1DF-0E960A1776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2809" y="5365580"/>
                <a:ext cx="4870335" cy="586443"/>
              </a:xfrm>
              <a:prstGeom prst="rect">
                <a:avLst/>
              </a:prstGeom>
              <a:blipFill>
                <a:blip r:embed="rId3"/>
                <a:stretch>
                  <a:fillRect l="-1818" b="-191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文本框 15">
            <a:extLst>
              <a:ext uri="{FF2B5EF4-FFF2-40B4-BE49-F238E27FC236}">
                <a16:creationId xmlns:a16="http://schemas.microsoft.com/office/drawing/2014/main" id="{4DB5017B-87A2-3C79-2DF6-B3A556DBE032}"/>
              </a:ext>
            </a:extLst>
          </p:cNvPr>
          <p:cNvSpPr txBox="1"/>
          <p:nvPr/>
        </p:nvSpPr>
        <p:spPr>
          <a:xfrm>
            <a:off x="183876" y="4352915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C00000"/>
                </a:solidFill>
                <a:highlight>
                  <a:srgbClr val="00FFFF"/>
                </a:highlight>
              </a:rPr>
              <a:t>Dark matter vs Dark energy : </a:t>
            </a:r>
            <a:endParaRPr kumimoji="1" lang="zh-CN" altLang="en-US" b="1" dirty="0">
              <a:solidFill>
                <a:srgbClr val="C00000"/>
              </a:solidFill>
              <a:highlight>
                <a:srgbClr val="00FFFF"/>
              </a:highlight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139AB8D-8620-DE65-1647-059A217CD571}"/>
              </a:ext>
            </a:extLst>
          </p:cNvPr>
          <p:cNvSpPr txBox="1"/>
          <p:nvPr/>
        </p:nvSpPr>
        <p:spPr>
          <a:xfrm>
            <a:off x="390609" y="5532705"/>
            <a:ext cx="2670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C00000"/>
                </a:solidFill>
                <a:highlight>
                  <a:srgbClr val="00FFFF"/>
                </a:highlight>
              </a:rPr>
              <a:t>Dark matter vs matter : </a:t>
            </a:r>
            <a:endParaRPr kumimoji="1" lang="zh-CN" altLang="en-US" b="1" dirty="0">
              <a:solidFill>
                <a:srgbClr val="C00000"/>
              </a:solidFill>
              <a:highlight>
                <a:srgbClr val="00FFFF"/>
              </a:highlight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5724DCB-7535-BCD9-DE3B-15F6C0BD7FBA}"/>
              </a:ext>
            </a:extLst>
          </p:cNvPr>
          <p:cNvSpPr txBox="1"/>
          <p:nvPr/>
        </p:nvSpPr>
        <p:spPr>
          <a:xfrm>
            <a:off x="8233144" y="1408835"/>
            <a:ext cx="2984937" cy="1355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>
                <a:solidFill>
                  <a:srgbClr val="7030A0"/>
                </a:solidFill>
              </a:rPr>
              <a:t> Input of current ratios:   </a:t>
            </a:r>
          </a:p>
          <a:p>
            <a:r>
              <a:rPr kumimoji="1" lang="en-US" altLang="zh-CN" sz="2000" b="1" dirty="0">
                <a:solidFill>
                  <a:srgbClr val="7030A0"/>
                </a:solidFill>
              </a:rPr>
              <a:t> Dark matter : 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27%</a:t>
            </a:r>
          </a:p>
          <a:p>
            <a:r>
              <a:rPr kumimoji="1" lang="en-US" altLang="zh-CN" sz="2000" b="1" dirty="0">
                <a:solidFill>
                  <a:srgbClr val="7030A0"/>
                </a:solidFill>
              </a:rPr>
              <a:t> Dark Energy : 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68%</a:t>
            </a:r>
          </a:p>
          <a:p>
            <a:r>
              <a:rPr kumimoji="1" lang="en-US" altLang="zh-CN" sz="2000" b="1" dirty="0">
                <a:solidFill>
                  <a:srgbClr val="7030A0"/>
                </a:solidFill>
              </a:rPr>
              <a:t> Matter :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5% </a:t>
            </a:r>
            <a:endParaRPr kumimoji="1" lang="zh-CN" altLang="en-US" sz="2000" b="1" dirty="0">
              <a:solidFill>
                <a:srgbClr val="C00000"/>
              </a:solidFill>
            </a:endParaRPr>
          </a:p>
        </p:txBody>
      </p:sp>
      <p:sp>
        <p:nvSpPr>
          <p:cNvPr id="20" name="矩形: 圆角 56">
            <a:extLst>
              <a:ext uri="{FF2B5EF4-FFF2-40B4-BE49-F238E27FC236}">
                <a16:creationId xmlns:a16="http://schemas.microsoft.com/office/drawing/2014/main" id="{48ADEB19-C3AD-4E98-ABC9-AA54C6C94B46}"/>
              </a:ext>
            </a:extLst>
          </p:cNvPr>
          <p:cNvSpPr/>
          <p:nvPr/>
        </p:nvSpPr>
        <p:spPr bwMode="auto">
          <a:xfrm>
            <a:off x="8243656" y="1233200"/>
            <a:ext cx="2984936" cy="1862882"/>
          </a:xfrm>
          <a:prstGeom prst="roundRect">
            <a:avLst>
              <a:gd name="adj" fmla="val 10000"/>
            </a:avLst>
          </a:prstGeom>
          <a:solidFill>
            <a:schemeClr val="accent1">
              <a:lumMod val="75000"/>
              <a:alpha val="10000"/>
            </a:scheme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</p:spPr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sz="1800" b="0" i="0" u="none" strike="noStrike" cap="none" spc="0" dirty="0">
              <a:ln>
                <a:noFill/>
              </a:ln>
              <a:solidFill>
                <a:prstClr val="black"/>
              </a:solidFill>
              <a:latin typeface="微软雅黑"/>
              <a:ea typeface="微软雅黑"/>
              <a:cs typeface="+mn-cs"/>
            </a:endParaRPr>
          </a:p>
        </p:txBody>
      </p:sp>
      <p:sp>
        <p:nvSpPr>
          <p:cNvPr id="25" name="矩形: 圆角 70">
            <a:extLst>
              <a:ext uri="{FF2B5EF4-FFF2-40B4-BE49-F238E27FC236}">
                <a16:creationId xmlns:a16="http://schemas.microsoft.com/office/drawing/2014/main" id="{103BB7A6-06FC-70EE-481C-C99363F20DCD}"/>
              </a:ext>
            </a:extLst>
          </p:cNvPr>
          <p:cNvSpPr>
            <a:spLocks noChangeAspect="1"/>
          </p:cNvSpPr>
          <p:nvPr/>
        </p:nvSpPr>
        <p:spPr bwMode="auto">
          <a:xfrm>
            <a:off x="36868" y="3786952"/>
            <a:ext cx="7716912" cy="2838442"/>
          </a:xfrm>
          <a:prstGeom prst="roundRect">
            <a:avLst>
              <a:gd name="adj" fmla="val 24447"/>
            </a:avLst>
          </a:prstGeom>
          <a:noFill/>
          <a:ln>
            <a:solidFill>
              <a:sysClr val="windowText" lastClr="000000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000000"/>
                </a:solidFill>
                <a:latin typeface="微软雅黑"/>
                <a:ea typeface="微软雅黑"/>
              </a:rPr>
              <a:t>  </a:t>
            </a:r>
            <a:r>
              <a:rPr lang="en-US" altLang="zh-CN" b="1" dirty="0">
                <a:solidFill>
                  <a:srgbClr val="0000FD"/>
                </a:solidFill>
                <a:latin typeface="微软雅黑"/>
                <a:ea typeface="微软雅黑"/>
              </a:rPr>
              <a:t> </a:t>
            </a:r>
            <a:endParaRPr lang="zh-CN" sz="2000" b="1" i="0" u="none" strike="noStrike" cap="none" spc="0" dirty="0">
              <a:ln>
                <a:noFill/>
              </a:ln>
              <a:solidFill>
                <a:srgbClr val="C00000"/>
              </a:solidFill>
              <a:latin typeface="微软雅黑"/>
              <a:ea typeface="微软雅黑"/>
              <a:cs typeface="+mn-cs"/>
            </a:endParaRPr>
          </a:p>
        </p:txBody>
      </p:sp>
      <p:sp>
        <p:nvSpPr>
          <p:cNvPr id="26" name="矩形: 圆角 70">
            <a:extLst>
              <a:ext uri="{FF2B5EF4-FFF2-40B4-BE49-F238E27FC236}">
                <a16:creationId xmlns:a16="http://schemas.microsoft.com/office/drawing/2014/main" id="{90CCF546-55D7-6E4E-E759-285EC05619C2}"/>
              </a:ext>
            </a:extLst>
          </p:cNvPr>
          <p:cNvSpPr>
            <a:spLocks noChangeAspect="1"/>
          </p:cNvSpPr>
          <p:nvPr/>
        </p:nvSpPr>
        <p:spPr bwMode="auto">
          <a:xfrm>
            <a:off x="8233144" y="1230912"/>
            <a:ext cx="2984936" cy="1838367"/>
          </a:xfrm>
          <a:prstGeom prst="roundRect">
            <a:avLst>
              <a:gd name="adj" fmla="val 24447"/>
            </a:avLst>
          </a:prstGeom>
          <a:noFill/>
          <a:ln>
            <a:solidFill>
              <a:sysClr val="windowText" lastClr="000000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000000"/>
                </a:solidFill>
                <a:latin typeface="微软雅黑"/>
                <a:ea typeface="微软雅黑"/>
              </a:rPr>
              <a:t>  </a:t>
            </a:r>
            <a:r>
              <a:rPr lang="en-US" altLang="zh-CN" b="1" dirty="0">
                <a:solidFill>
                  <a:srgbClr val="0000FD"/>
                </a:solidFill>
                <a:latin typeface="微软雅黑"/>
                <a:ea typeface="微软雅黑"/>
              </a:rPr>
              <a:t> </a:t>
            </a:r>
            <a:endParaRPr lang="zh-CN" sz="2000" b="1" i="0" u="none" strike="noStrike" cap="none" spc="0" dirty="0">
              <a:ln>
                <a:noFill/>
              </a:ln>
              <a:solidFill>
                <a:srgbClr val="C00000"/>
              </a:solidFill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矩形: 圆角 56">
            <a:extLst>
              <a:ext uri="{FF2B5EF4-FFF2-40B4-BE49-F238E27FC236}">
                <a16:creationId xmlns:a16="http://schemas.microsoft.com/office/drawing/2014/main" id="{AE25F807-5231-812B-65D3-60726CF15010}"/>
              </a:ext>
            </a:extLst>
          </p:cNvPr>
          <p:cNvSpPr/>
          <p:nvPr/>
        </p:nvSpPr>
        <p:spPr bwMode="auto">
          <a:xfrm>
            <a:off x="70095" y="3676048"/>
            <a:ext cx="7716911" cy="3090418"/>
          </a:xfrm>
          <a:prstGeom prst="roundRect">
            <a:avLst>
              <a:gd name="adj" fmla="val 10000"/>
            </a:avLst>
          </a:prstGeom>
          <a:solidFill>
            <a:schemeClr val="accent1">
              <a:lumMod val="75000"/>
              <a:alpha val="10000"/>
            </a:scheme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</p:spPr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sz="1800" b="0" i="0" u="none" strike="noStrike" cap="none" spc="0" dirty="0">
              <a:ln>
                <a:noFill/>
              </a:ln>
              <a:solidFill>
                <a:prstClr val="black"/>
              </a:solidFill>
              <a:latin typeface="微软雅黑"/>
              <a:ea typeface="微软雅黑"/>
              <a:cs typeface="+mn-cs"/>
            </a:endParaRPr>
          </a:p>
        </p:txBody>
      </p:sp>
      <p:cxnSp>
        <p:nvCxnSpPr>
          <p:cNvPr id="28" name="直接箭头连接符 52">
            <a:extLst>
              <a:ext uri="{FF2B5EF4-FFF2-40B4-BE49-F238E27FC236}">
                <a16:creationId xmlns:a16="http://schemas.microsoft.com/office/drawing/2014/main" id="{DC4293B1-18A4-65BB-3EDB-342C39DC2900}"/>
              </a:ext>
            </a:extLst>
          </p:cNvPr>
          <p:cNvCxnSpPr>
            <a:cxnSpLocks/>
            <a:stCxn id="27" idx="3"/>
          </p:cNvCxnSpPr>
          <p:nvPr/>
        </p:nvCxnSpPr>
        <p:spPr bwMode="auto">
          <a:xfrm>
            <a:off x="7787006" y="5221257"/>
            <a:ext cx="667602" cy="8898"/>
          </a:xfrm>
          <a:prstGeom prst="straightConnector1">
            <a:avLst/>
          </a:prstGeom>
          <a:solidFill>
            <a:srgbClr val="5B9BD5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30" name="直接箭头连接符 52">
            <a:extLst>
              <a:ext uri="{FF2B5EF4-FFF2-40B4-BE49-F238E27FC236}">
                <a16:creationId xmlns:a16="http://schemas.microsoft.com/office/drawing/2014/main" id="{FC42D775-39AA-68D0-DA03-629D96877AE1}"/>
              </a:ext>
            </a:extLst>
          </p:cNvPr>
          <p:cNvCxnSpPr>
            <a:cxnSpLocks/>
          </p:cNvCxnSpPr>
          <p:nvPr/>
        </p:nvCxnSpPr>
        <p:spPr bwMode="auto">
          <a:xfrm>
            <a:off x="9955801" y="3069279"/>
            <a:ext cx="0" cy="535120"/>
          </a:xfrm>
          <a:prstGeom prst="straightConnector1">
            <a:avLst/>
          </a:prstGeom>
          <a:solidFill>
            <a:srgbClr val="5B9BD5"/>
          </a:solidFill>
          <a:ln w="381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triangle" w="lg" len="lg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矩形: 圆角 56">
                <a:extLst>
                  <a:ext uri="{FF2B5EF4-FFF2-40B4-BE49-F238E27FC236}">
                    <a16:creationId xmlns:a16="http://schemas.microsoft.com/office/drawing/2014/main" id="{C6D456E9-92FB-06C0-EBBB-FED1AA50C536}"/>
                  </a:ext>
                </a:extLst>
              </p:cNvPr>
              <p:cNvSpPr/>
              <p:nvPr/>
            </p:nvSpPr>
            <p:spPr bwMode="auto">
              <a:xfrm>
                <a:off x="8088281" y="3802036"/>
                <a:ext cx="4272641" cy="2838442"/>
              </a:xfrm>
              <a:prstGeom prst="roundRect">
                <a:avLst>
                  <a:gd name="adj" fmla="val 10000"/>
                </a:avLst>
              </a:prstGeom>
              <a:solidFill>
                <a:srgbClr val="92D050">
                  <a:alpha val="10000"/>
                </a:srgbClr>
              </a:solidFill>
              <a:ln w="127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  <a:miter lim="800000"/>
              </a:ln>
              <a:effectLst>
                <a:outerShdw blurRad="50800" dist="50800" algn="ctr" rotWithShape="0">
                  <a:schemeClr val="accent6">
                    <a:lumMod val="20000"/>
                    <a:lumOff val="80000"/>
                  </a:schemeClr>
                </a:outerShdw>
              </a:effectLst>
            </p:spPr>
            <p:txBody>
              <a:bodyPr/>
              <a:lstStyle/>
              <a:p>
                <a:pPr marL="0" marR="0" lvl="0" indent="0" algn="l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en-US" altLang="zh-CN" sz="1600" b="1" dirty="0">
                  <a:solidFill>
                    <a:srgbClr val="000000"/>
                  </a:solidFill>
                  <a:latin typeface="Ayuthaya" pitchFamily="2" charset="-34"/>
                  <a:ea typeface="Ayuthaya" pitchFamily="2" charset="-34"/>
                  <a:cs typeface="Ayuthaya" pitchFamily="2" charset="-34"/>
                </a:endParaRPr>
              </a:p>
              <a:p>
                <a:pPr marL="171450" marR="0" lvl="0" indent="-17145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ü"/>
                  <a:defRPr/>
                </a:pPr>
                <a:r>
                  <a:rPr lang="en-US" altLang="zh-CN" sz="1600" b="1" i="1" dirty="0">
                    <a:solidFill>
                      <a:srgbClr val="0070C0"/>
                    </a:solidFill>
                    <a:latin typeface="Cambria Math" panose="02040503050406030204" pitchFamily="18" charset="0"/>
                    <a:ea typeface="Ayuthaya" pitchFamily="2" charset="-34"/>
                    <a:cs typeface="Ayuthaya" pitchFamily="2" charset="-34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</m:ctrlPr>
                      </m:sSubPr>
                      <m:e>
                        <m: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  <m:t>𝑾</m:t>
                        </m:r>
                      </m:e>
                      <m:sub>
                        <m: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  <m:t>𝑹</m:t>
                        </m:r>
                        <m: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  <m:t> </m:t>
                        </m:r>
                      </m:sub>
                    </m:sSub>
                    <m:r>
                      <a:rPr lang="en-US" altLang="zh-CN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=</m:t>
                    </m:r>
                    <m:r>
                      <a:rPr lang="en-US" altLang="zh-CN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𝟏</m:t>
                    </m:r>
                    <m:r>
                      <a:rPr lang="en-US" altLang="zh-CN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.</m:t>
                    </m:r>
                    <m:r>
                      <a:rPr lang="en-US" altLang="zh-CN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𝟓</m:t>
                    </m:r>
                    <m:r>
                      <a:rPr lang="en-US" altLang="zh-CN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 </m:t>
                    </m:r>
                    <m:sSub>
                      <m:sSubPr>
                        <m:ctrlP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</m:ctrlPr>
                      </m:sSubPr>
                      <m:e>
                        <m: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  <m:t>𝑾</m:t>
                        </m:r>
                      </m:e>
                      <m:sub>
                        <m: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  <m:t>𝑳</m:t>
                        </m:r>
                      </m:sub>
                    </m:sSub>
                  </m:oMath>
                </a14:m>
                <a:endParaRPr lang="en-US" altLang="zh-CN" sz="1600" b="1" i="1" dirty="0">
                  <a:solidFill>
                    <a:srgbClr val="0070C0"/>
                  </a:solidFill>
                  <a:latin typeface="Cambria Math" panose="02040503050406030204" pitchFamily="18" charset="0"/>
                  <a:ea typeface="Ayuthaya" pitchFamily="2" charset="-34"/>
                  <a:cs typeface="Ayuthaya" pitchFamily="2" charset="-34"/>
                </a:endParaRPr>
              </a:p>
              <a:p>
                <a:pPr marL="285750" marR="0" lvl="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ü"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</m:ctrlPr>
                          </m:sSubPr>
                          <m:e>
                            <m: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  <m:t>𝑾</m:t>
                            </m:r>
                          </m:e>
                          <m:sub>
                            <m: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  <m:t>𝑳</m:t>
                            </m:r>
                          </m:sub>
                        </m:sSub>
                      </m:num>
                      <m:den>
                        <m:r>
                          <a:rPr lang="en-US" altLang="zh-CN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  <m:t>𝑽𝑬𝑽</m:t>
                        </m:r>
                      </m:den>
                    </m:f>
                    <m:r>
                      <a:rPr lang="en-US" altLang="zh-CN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 ~ </m:t>
                    </m:r>
                    <m:r>
                      <a:rPr lang="en-US" altLang="zh-CN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𝟏𝟎</m:t>
                    </m:r>
                    <m:r>
                      <a:rPr lang="en-US" altLang="zh-CN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.</m:t>
                    </m:r>
                    <m:r>
                      <a:rPr lang="en-US" altLang="zh-CN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𝟖</m:t>
                    </m:r>
                    <m:f>
                      <m:fPr>
                        <m:ctrlPr>
                          <a:rPr lang="en-US" altLang="zh-CN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</m:ctrlPr>
                          </m:sSubPr>
                          <m:e>
                            <m: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  <m:t>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</m:ctrlPr>
                          </m:sSubPr>
                          <m:e>
                            <m: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  <m:t>𝒅</m:t>
                            </m:r>
                          </m:sub>
                        </m:sSub>
                      </m:den>
                    </m:f>
                  </m:oMath>
                </a14:m>
                <a:endParaRPr lang="en-US" altLang="zh-CN" sz="1600" b="1" dirty="0">
                  <a:solidFill>
                    <a:srgbClr val="0070C0"/>
                  </a:solidFill>
                  <a:latin typeface="Ayuthaya" pitchFamily="2" charset="-34"/>
                  <a:ea typeface="Ayuthaya" pitchFamily="2" charset="-34"/>
                  <a:cs typeface="Ayuthaya" pitchFamily="2" charset="-34"/>
                </a:endParaRPr>
              </a:p>
              <a:p>
                <a:pPr marL="285750" marR="0" lvl="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ü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</m:ctrlPr>
                      </m:sSubPr>
                      <m:e>
                        <m:r>
                          <a:rPr lang="en-US" altLang="zh-CN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  <m:t>𝑾</m:t>
                        </m:r>
                      </m:e>
                      <m:sub>
                        <m:r>
                          <a:rPr lang="en-US" altLang="zh-CN" sz="1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  <m:t>𝑳</m:t>
                        </m:r>
                      </m:sub>
                    </m:sSub>
                    <m:r>
                      <a:rPr lang="en-US" altLang="zh-CN" sz="1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&lt;</m:t>
                    </m:r>
                    <m:r>
                      <a:rPr lang="en-US" altLang="zh-CN" sz="1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𝑽𝑬𝑽</m:t>
                    </m:r>
                    <m:r>
                      <a:rPr lang="en-US" altLang="zh-CN" sz="1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 </m:t>
                    </m:r>
                    <m:r>
                      <a:rPr lang="en-US" altLang="zh-CN" sz="1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𝒇𝒐𝒓</m:t>
                    </m:r>
                    <m:r>
                      <a:rPr lang="en-US" altLang="zh-CN" sz="1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 </m:t>
                    </m:r>
                    <m:r>
                      <a:rPr lang="en-US" altLang="zh-CN" sz="1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𝒕𝒉𝒆</m:t>
                    </m:r>
                    <m:r>
                      <a:rPr lang="en-US" altLang="zh-CN" sz="1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 </m:t>
                    </m:r>
                    <m:r>
                      <a:rPr lang="en-US" altLang="zh-CN" sz="1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𝒆𝒙𝒑𝒂𝒏𝒅𝒆𝒅</m:t>
                    </m:r>
                    <m:r>
                      <a:rPr lang="en-US" altLang="zh-CN" sz="1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 </m:t>
                    </m:r>
                    <m:r>
                      <a:rPr lang="en-US" altLang="zh-CN" sz="1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𝒖𝒏𝒊𝒗𝒆𝒓𝒔𝒆</m:t>
                    </m:r>
                    <m:r>
                      <a:rPr lang="en-US" altLang="zh-CN" sz="12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:</m:t>
                    </m:r>
                  </m:oMath>
                </a14:m>
                <a:endParaRPr lang="en-US" altLang="zh-CN" sz="1200" b="1" i="1" dirty="0">
                  <a:solidFill>
                    <a:srgbClr val="0070C0"/>
                  </a:solidFill>
                  <a:latin typeface="Cambria Math" panose="02040503050406030204" pitchFamily="18" charset="0"/>
                  <a:ea typeface="Ayuthaya" pitchFamily="2" charset="-34"/>
                  <a:cs typeface="Ayuthaya" pitchFamily="2" charset="-34"/>
                </a:endParaRPr>
              </a:p>
              <a:p>
                <a:pPr marR="0" lv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defRPr/>
                </a:pPr>
                <a14:m>
                  <m:oMath xmlns:m="http://schemas.openxmlformats.org/officeDocument/2006/math">
                    <m:r>
                      <a:rPr lang="en-US" altLang="zh-CN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 </m:t>
                    </m:r>
                  </m:oMath>
                </a14:m>
                <a:r>
                  <a:rPr lang="en-US" altLang="zh-CN" sz="1600" b="1" dirty="0">
                    <a:solidFill>
                      <a:srgbClr val="0070C0"/>
                    </a:solidFill>
                    <a:latin typeface="Ayuthaya" pitchFamily="2" charset="-34"/>
                    <a:ea typeface="Ayuthaya" pitchFamily="2" charset="-34"/>
                    <a:cs typeface="Ayuthaya" pitchFamily="2" charset="-34"/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6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6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</m:ctrlPr>
                          </m:sSubPr>
                          <m:e>
                            <m:r>
                              <a:rPr lang="en-US" altLang="zh-CN" sz="16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16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  <m:t>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6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</m:ctrlPr>
                          </m:sSubPr>
                          <m:e>
                            <m:r>
                              <a:rPr lang="en-US" altLang="zh-CN" sz="16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1600" b="1" i="1" dirty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Ayuthaya" pitchFamily="2" charset="-34"/>
                                <a:cs typeface="Ayuthaya" pitchFamily="2" charset="-34"/>
                              </a:rPr>
                              <m:t>𝒎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600" b="1" dirty="0">
                    <a:solidFill>
                      <a:srgbClr val="FF0000"/>
                    </a:solidFill>
                    <a:latin typeface="Ayuthaya" pitchFamily="2" charset="-34"/>
                    <a:ea typeface="Ayuthaya" pitchFamily="2" charset="-34"/>
                    <a:cs typeface="Ayuthaya" pitchFamily="2" charset="-34"/>
                  </a:rPr>
                  <a:t> &gt; </a:t>
                </a:r>
                <a:r>
                  <a:rPr lang="en-US" altLang="zh-CN" sz="1200" b="1" dirty="0">
                    <a:solidFill>
                      <a:srgbClr val="FF0000"/>
                    </a:solidFill>
                    <a:latin typeface="Ayuthaya" pitchFamily="2" charset="-34"/>
                    <a:ea typeface="Ayuthaya" pitchFamily="2" charset="-34"/>
                    <a:cs typeface="Ayuthaya" pitchFamily="2" charset="-34"/>
                  </a:rPr>
                  <a:t>10.8</a:t>
                </a:r>
              </a:p>
              <a:p>
                <a:pPr marL="285750" indent="-285750">
                  <a:buFont typeface="Wingdings" pitchFamily="2" charset="2"/>
                  <a:buChar char="ü"/>
                  <a:defRPr/>
                </a:pPr>
                <a:r>
                  <a:rPr lang="en-US" altLang="zh-CN" sz="1200" b="1" dirty="0">
                    <a:solidFill>
                      <a:srgbClr val="7030A0"/>
                    </a:solidFill>
                    <a:latin typeface="Ayuthaya" pitchFamily="2" charset="-34"/>
                    <a:ea typeface="Ayuthaya" pitchFamily="2" charset="-34"/>
                    <a:cs typeface="Ayuthaya" pitchFamily="2" charset="-34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</m:ctrlPr>
                      </m:sSubPr>
                      <m:e>
                        <m:r>
                          <a:rPr lang="en-US" altLang="zh-CN" sz="1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  <m:t>𝑾</m:t>
                        </m:r>
                      </m:e>
                      <m:sub>
                        <m:r>
                          <a:rPr lang="en-US" altLang="zh-CN" sz="1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Ayuthaya" pitchFamily="2" charset="-34"/>
                            <a:cs typeface="Ayuthaya" pitchFamily="2" charset="-34"/>
                          </a:rPr>
                          <m:t>𝑳</m:t>
                        </m:r>
                      </m:sub>
                    </m:sSub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Ayuthaya" pitchFamily="2" charset="-34"/>
                        <a:cs typeface="Ayuthaya" pitchFamily="2" charset="-34"/>
                      </a:rPr>
                      <m:t>~</m:t>
                    </m:r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𝚶</m:t>
                    </m:r>
                    <m:d>
                      <m:dPr>
                        <m:ctrlPr>
                          <a:rPr lang="en-US" altLang="zh-CN" sz="1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yuthaya" pitchFamily="2" charset="-34"/>
                          </a:rPr>
                        </m:ctrlPr>
                      </m:dPr>
                      <m:e>
                        <m:r>
                          <a:rPr lang="en-US" altLang="zh-CN" sz="1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yuthaya" pitchFamily="2" charset="-34"/>
                          </a:rPr>
                          <m:t>𝟏</m:t>
                        </m:r>
                      </m:e>
                    </m:d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 </m:t>
                    </m:r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𝑴𝒆𝑽</m:t>
                    </m:r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, </m:t>
                    </m:r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𝒎𝒂𝒔𝒔</m:t>
                    </m:r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 </m:t>
                    </m:r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𝒐𝒇</m:t>
                    </m:r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 </m:t>
                    </m:r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𝒆𝒍𝒆𝒄𝒕𝒓𝒐𝒏</m:t>
                    </m:r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:,                </m:t>
                    </m:r>
                    <m:f>
                      <m:fPr>
                        <m:ctrlPr>
                          <a:rPr lang="en-US" altLang="zh-CN" sz="1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yuthaya" pitchFamily="2" charset="-34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2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yuthaya" pitchFamily="2" charset="-34"/>
                              </a:rPr>
                            </m:ctrlPr>
                          </m:sSubPr>
                          <m:e>
                            <m:r>
                              <a:rPr lang="en-US" altLang="zh-CN" sz="12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yuthaya" pitchFamily="2" charset="-34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12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yuthaya" pitchFamily="2" charset="-34"/>
                              </a:rPr>
                              <m:t>𝒅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2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yuthaya" pitchFamily="2" charset="-34"/>
                              </a:rPr>
                            </m:ctrlPr>
                          </m:sSubPr>
                          <m:e>
                            <m:r>
                              <a:rPr lang="en-US" altLang="zh-CN" sz="12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yuthaya" pitchFamily="2" charset="-34"/>
                              </a:rPr>
                              <m:t>𝒇</m:t>
                            </m:r>
                          </m:e>
                          <m:sub>
                            <m:r>
                              <a:rPr lang="en-US" altLang="zh-CN" sz="12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yuthaya" pitchFamily="2" charset="-34"/>
                              </a:rPr>
                              <m:t>𝒎</m:t>
                            </m:r>
                          </m:sub>
                        </m:sSub>
                      </m:den>
                    </m:f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 ~ </m:t>
                    </m:r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𝚶</m:t>
                    </m:r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(</m:t>
                    </m:r>
                    <m:sSup>
                      <m:sSupPr>
                        <m:ctrlPr>
                          <a:rPr lang="en-US" altLang="zh-CN" sz="1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yuthaya" pitchFamily="2" charset="-34"/>
                          </a:rPr>
                        </m:ctrlPr>
                      </m:sSupPr>
                      <m:e>
                        <m:r>
                          <a:rPr lang="en-US" altLang="zh-CN" sz="1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yuthaya" pitchFamily="2" charset="-34"/>
                          </a:rPr>
                          <m:t>𝟏𝟎</m:t>
                        </m:r>
                      </m:e>
                      <m:sup>
                        <m:r>
                          <a:rPr lang="en-US" altLang="zh-CN" sz="1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yuthaya" pitchFamily="2" charset="-34"/>
                          </a:rPr>
                          <m:t>𝟔</m:t>
                        </m:r>
                      </m:sup>
                    </m:sSup>
                    <m:r>
                      <a:rPr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yuthaya" pitchFamily="2" charset="-34"/>
                      </a:rPr>
                      <m:t>)</m:t>
                    </m:r>
                  </m:oMath>
                </a14:m>
                <a:endParaRPr lang="en-US" altLang="zh-CN" sz="1200" b="1" dirty="0">
                  <a:solidFill>
                    <a:srgbClr val="7030A0"/>
                  </a:solidFill>
                  <a:latin typeface="Ayuthaya" pitchFamily="2" charset="-34"/>
                  <a:ea typeface="Ayuthaya" pitchFamily="2" charset="-34"/>
                  <a:cs typeface="Ayuthaya" pitchFamily="2" charset="-34"/>
                </a:endParaRPr>
              </a:p>
              <a:p>
                <a:pPr marL="742950" lvl="1" indent="-285750">
                  <a:buFont typeface="Wingdings" pitchFamily="2" charset="2"/>
                  <a:buChar char="ü"/>
                  <a:defRPr/>
                </a:pPr>
                <a:r>
                  <a:rPr lang="en-US" altLang="zh-CN" sz="1600" b="1" dirty="0">
                    <a:solidFill>
                      <a:schemeClr val="accent6">
                        <a:lumMod val="50000"/>
                      </a:schemeClr>
                    </a:solidFill>
                    <a:highlight>
                      <a:srgbClr val="00FFFF"/>
                    </a:highlight>
                    <a:latin typeface="Ayuthaya" pitchFamily="2" charset="-34"/>
                    <a:ea typeface="Ayuthaya" pitchFamily="2" charset="-34"/>
                    <a:cs typeface="Ayuthaya" pitchFamily="2" charset="-34"/>
                  </a:rPr>
                  <a:t>The ratio is very amazing </a:t>
                </a:r>
              </a:p>
              <a:p>
                <a:pPr marL="285750" marR="0" lvl="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itchFamily="2" charset="2"/>
                  <a:buChar char="ü"/>
                  <a:defRPr/>
                </a:pPr>
                <a:endParaRPr lang="en-US" altLang="zh-CN" sz="1200" b="1" dirty="0">
                  <a:solidFill>
                    <a:srgbClr val="0070C0"/>
                  </a:solidFill>
                  <a:latin typeface="Ayuthaya" pitchFamily="2" charset="-34"/>
                  <a:ea typeface="Ayuthaya" pitchFamily="2" charset="-34"/>
                  <a:cs typeface="Ayuthaya" pitchFamily="2" charset="-34"/>
                </a:endParaRPr>
              </a:p>
              <a:p>
                <a:pPr marL="0" marR="0" lvl="0" indent="0" algn="ctr" defTabSz="91440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en-US" altLang="zh-CN" sz="2000" b="1" i="0" u="none" strike="noStrike" cap="none" spc="0" dirty="0">
                  <a:ln>
                    <a:noFill/>
                  </a:ln>
                  <a:solidFill>
                    <a:prstClr val="black"/>
                  </a:solidFill>
                  <a:latin typeface="微软雅黑"/>
                  <a:ea typeface="微软雅黑"/>
                  <a:cs typeface="+mn-cs"/>
                </a:endParaRPr>
              </a:p>
            </p:txBody>
          </p:sp>
        </mc:Choice>
        <mc:Fallback xmlns="">
          <p:sp>
            <p:nvSpPr>
              <p:cNvPr id="32" name="矩形: 圆角 56">
                <a:extLst>
                  <a:ext uri="{FF2B5EF4-FFF2-40B4-BE49-F238E27FC236}">
                    <a16:creationId xmlns:a16="http://schemas.microsoft.com/office/drawing/2014/main" id="{C6D456E9-92FB-06C0-EBBB-FED1AA50C5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88281" y="3802036"/>
                <a:ext cx="4272641" cy="2838442"/>
              </a:xfrm>
              <a:prstGeom prst="roundRect">
                <a:avLst>
                  <a:gd name="adj" fmla="val 10000"/>
                </a:avLst>
              </a:prstGeom>
              <a:blipFill>
                <a:blip r:embed="rId4"/>
                <a:stretch>
                  <a:fillRect/>
                </a:stretch>
              </a:blipFill>
              <a:ln w="127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  <a:miter lim="800000"/>
              </a:ln>
              <a:effectLst>
                <a:outerShdw blurRad="50800" dist="50800" algn="ctr" rotWithShape="0">
                  <a:schemeClr val="accent6">
                    <a:lumMod val="20000"/>
                    <a:lumOff val="80000"/>
                  </a:schemeClr>
                </a:outerShdw>
              </a:effec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组合 36">
            <a:extLst>
              <a:ext uri="{FF2B5EF4-FFF2-40B4-BE49-F238E27FC236}">
                <a16:creationId xmlns:a16="http://schemas.microsoft.com/office/drawing/2014/main" id="{D13CA80A-97E3-DFD9-84DF-D723BA419995}"/>
              </a:ext>
            </a:extLst>
          </p:cNvPr>
          <p:cNvGrpSpPr/>
          <p:nvPr/>
        </p:nvGrpSpPr>
        <p:grpSpPr>
          <a:xfrm>
            <a:off x="1396687" y="955963"/>
            <a:ext cx="3993931" cy="2604993"/>
            <a:chOff x="4587139" y="1777173"/>
            <a:chExt cx="3993931" cy="2604993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BF24B803-BA46-C539-2994-07CE6243377B}"/>
                </a:ext>
              </a:extLst>
            </p:cNvPr>
            <p:cNvGrpSpPr/>
            <p:nvPr/>
          </p:nvGrpSpPr>
          <p:grpSpPr>
            <a:xfrm>
              <a:off x="4587139" y="1777173"/>
              <a:ext cx="3993931" cy="2604993"/>
              <a:chOff x="838200" y="2404614"/>
              <a:chExt cx="4276009" cy="3116424"/>
            </a:xfrm>
          </p:grpSpPr>
          <p:pic>
            <p:nvPicPr>
              <p:cNvPr id="42" name="图片 41">
                <a:extLst>
                  <a:ext uri="{FF2B5EF4-FFF2-40B4-BE49-F238E27FC236}">
                    <a16:creationId xmlns:a16="http://schemas.microsoft.com/office/drawing/2014/main" id="{A86857AC-B9E1-4014-B9F9-A0766B5F32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38200" y="2404614"/>
                <a:ext cx="4276009" cy="3116424"/>
              </a:xfrm>
              <a:prstGeom prst="rect">
                <a:avLst/>
              </a:prstGeom>
            </p:spPr>
          </p:pic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6E334BDB-5D93-AE16-CBE4-AA79E6A5F2FC}"/>
                  </a:ext>
                </a:extLst>
              </p:cNvPr>
              <p:cNvSpPr/>
              <p:nvPr/>
            </p:nvSpPr>
            <p:spPr>
              <a:xfrm>
                <a:off x="4016661" y="3741018"/>
                <a:ext cx="205965" cy="20975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A4C5E72E-3195-430D-AB22-8CE329EC4C11}"/>
                  </a:ext>
                </a:extLst>
              </p:cNvPr>
              <p:cNvSpPr/>
              <p:nvPr/>
            </p:nvSpPr>
            <p:spPr>
              <a:xfrm>
                <a:off x="2911155" y="4173490"/>
                <a:ext cx="205965" cy="209754"/>
              </a:xfrm>
              <a:prstGeom prst="ellipse">
                <a:avLst/>
              </a:prstGeom>
              <a:solidFill>
                <a:srgbClr val="C00000">
                  <a:alpha val="46055"/>
                </a:srgbClr>
              </a:solidFill>
              <a:ln w="9525">
                <a:prstDash val="lg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45" name="直线连接符 44">
                <a:extLst>
                  <a:ext uri="{FF2B5EF4-FFF2-40B4-BE49-F238E27FC236}">
                    <a16:creationId xmlns:a16="http://schemas.microsoft.com/office/drawing/2014/main" id="{40FB2DB4-B856-8DF8-E69F-878A6562A7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67337" y="4057021"/>
                <a:ext cx="299470" cy="0"/>
              </a:xfrm>
              <a:prstGeom prst="line">
                <a:avLst/>
              </a:prstGeom>
              <a:ln w="2540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线连接符 45">
                <a:extLst>
                  <a:ext uri="{FF2B5EF4-FFF2-40B4-BE49-F238E27FC236}">
                    <a16:creationId xmlns:a16="http://schemas.microsoft.com/office/drawing/2014/main" id="{98F4ACDC-4162-0149-815E-AAA12351C4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95213" y="4057021"/>
                <a:ext cx="331159" cy="0"/>
              </a:xfrm>
              <a:prstGeom prst="line">
                <a:avLst/>
              </a:prstGeom>
              <a:ln w="22225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5528D94A-8B30-E3E3-817C-264938BA74B9}"/>
                  </a:ext>
                </a:extLst>
              </p:cNvPr>
              <p:cNvSpPr txBox="1"/>
              <p:nvPr/>
            </p:nvSpPr>
            <p:spPr>
              <a:xfrm>
                <a:off x="2760450" y="3670908"/>
                <a:ext cx="628698" cy="414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600" b="1" dirty="0" err="1">
                    <a:solidFill>
                      <a:schemeClr val="accent2">
                        <a:lumMod val="50000"/>
                      </a:schemeClr>
                    </a:solidFill>
                  </a:rPr>
                  <a:t>w</a:t>
                </a:r>
                <a:r>
                  <a:rPr kumimoji="1" lang="en-US" altLang="zh-CN" sz="1600" b="1" baseline="-25000" dirty="0" err="1">
                    <a:solidFill>
                      <a:schemeClr val="accent2">
                        <a:lumMod val="50000"/>
                      </a:schemeClr>
                    </a:solidFill>
                  </a:rPr>
                  <a:t>L</a:t>
                </a:r>
                <a:endParaRPr kumimoji="1" lang="zh-CN" altLang="en-US" sz="1600" b="1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:a16="http://schemas.microsoft.com/office/drawing/2014/main" id="{9B40C999-6BC8-9DDF-6F25-8205C40AA631}"/>
                  </a:ext>
                </a:extLst>
              </p:cNvPr>
              <p:cNvSpPr txBox="1"/>
              <p:nvPr/>
            </p:nvSpPr>
            <p:spPr>
              <a:xfrm>
                <a:off x="3056364" y="3667131"/>
                <a:ext cx="665567" cy="414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1600" b="1" dirty="0" err="1">
                    <a:solidFill>
                      <a:schemeClr val="accent4">
                        <a:lumMod val="75000"/>
                      </a:schemeClr>
                    </a:solidFill>
                  </a:rPr>
                  <a:t>w</a:t>
                </a:r>
                <a:r>
                  <a:rPr kumimoji="1" lang="en-US" altLang="zh-CN" sz="1600" b="1" baseline="-25000" dirty="0" err="1">
                    <a:solidFill>
                      <a:schemeClr val="accent4">
                        <a:lumMod val="75000"/>
                      </a:schemeClr>
                    </a:solidFill>
                  </a:rPr>
                  <a:t>R</a:t>
                </a:r>
                <a:endParaRPr kumimoji="1" lang="zh-CN" altLang="en-US" sz="1600" b="1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39" name="直线连接符 38">
              <a:extLst>
                <a:ext uri="{FF2B5EF4-FFF2-40B4-BE49-F238E27FC236}">
                  <a16:creationId xmlns:a16="http://schemas.microsoft.com/office/drawing/2014/main" id="{EC19661F-8B7F-5B5C-06B3-24DC9B04F6A3}"/>
                </a:ext>
              </a:extLst>
            </p:cNvPr>
            <p:cNvCxnSpPr/>
            <p:nvPr/>
          </p:nvCxnSpPr>
          <p:spPr>
            <a:xfrm>
              <a:off x="8071945" y="2832500"/>
              <a:ext cx="0" cy="12139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>
              <a:extLst>
                <a:ext uri="{FF2B5EF4-FFF2-40B4-BE49-F238E27FC236}">
                  <a16:creationId xmlns:a16="http://schemas.microsoft.com/office/drawing/2014/main" id="{FA2975D4-759E-79BF-739E-DC79985372AA}"/>
                </a:ext>
              </a:extLst>
            </p:cNvPr>
            <p:cNvCxnSpPr>
              <a:cxnSpLocks/>
            </p:cNvCxnSpPr>
            <p:nvPr/>
          </p:nvCxnSpPr>
          <p:spPr>
            <a:xfrm>
              <a:off x="6676195" y="3439491"/>
              <a:ext cx="1395750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554565A5-BAFC-B41B-E468-B31B7853064F}"/>
                </a:ext>
              </a:extLst>
            </p:cNvPr>
            <p:cNvSpPr txBox="1"/>
            <p:nvPr/>
          </p:nvSpPr>
          <p:spPr>
            <a:xfrm>
              <a:off x="7085776" y="3136593"/>
              <a:ext cx="5533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600" b="1" dirty="0">
                  <a:solidFill>
                    <a:schemeClr val="accent6">
                      <a:lumMod val="75000"/>
                    </a:schemeClr>
                  </a:solidFill>
                </a:rPr>
                <a:t>VEV</a:t>
              </a:r>
              <a:endParaRPr kumimoji="1" lang="zh-CN" altLang="en-US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227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7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1311CCA3-426A-2F39-863E-3AE4DB44F078}"/>
              </a:ext>
            </a:extLst>
          </p:cNvPr>
          <p:cNvSpPr txBox="1"/>
          <p:nvPr/>
        </p:nvSpPr>
        <p:spPr>
          <a:xfrm>
            <a:off x="0" y="-6220"/>
            <a:ext cx="12192000" cy="8764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endParaRPr lang="en-US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A16C71B-AD4A-DEEE-0D82-59C167111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1618"/>
            <a:ext cx="12097407" cy="70757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Universe</a:t>
            </a:r>
            <a:r>
              <a:rPr lang="zh-CN" altLang="en-US" sz="3200" b="1" dirty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Model</a:t>
            </a:r>
            <a:r>
              <a:rPr lang="zh-CN" altLang="en-US" sz="3200" b="1" dirty="0">
                <a:solidFill>
                  <a:srgbClr val="FF0000"/>
                </a:solidFill>
                <a:latin typeface="Comic Sans MS"/>
              </a:rPr>
              <a:t>：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Expansion</a:t>
            </a:r>
            <a:r>
              <a:rPr lang="zh-CN" altLang="en-US" sz="3200" b="1" dirty="0">
                <a:solidFill>
                  <a:srgbClr val="FF0000"/>
                </a:solidFill>
                <a:latin typeface="Comic Sans MS"/>
              </a:rPr>
              <a:t> </a:t>
            </a:r>
            <a:r>
              <a:rPr lang="en-US" altLang="zh-CN" sz="3200" b="1" dirty="0">
                <a:solidFill>
                  <a:srgbClr val="FF0000"/>
                </a:solidFill>
                <a:latin typeface="Comic Sans MS"/>
              </a:rPr>
              <a:t>and Contraction</a:t>
            </a:r>
            <a:endParaRPr lang="zh-CN" altLang="en-US" sz="3200" b="1" dirty="0">
              <a:solidFill>
                <a:srgbClr val="FF0000"/>
              </a:solidFill>
              <a:latin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711BA7B6-46E3-7232-E3F0-A1E015CB196D}"/>
                  </a:ext>
                </a:extLst>
              </p:cNvPr>
              <p:cNvSpPr txBox="1"/>
              <p:nvPr/>
            </p:nvSpPr>
            <p:spPr>
              <a:xfrm>
                <a:off x="6167647" y="897151"/>
                <a:ext cx="4491679" cy="5761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kumimoji="1" lang="en-US" altLang="zh-CN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kumimoji="1" lang="en-US" altLang="zh-CN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kumimoji="1" lang="en-US" altLang="zh-CN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zh-CN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kumimoji="1" lang="en-US" altLang="zh-CN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zh-CN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kumimoji="1" lang="en-US" altLang="zh-CN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e>
                      </m:d>
                      <m:r>
                        <a:rPr kumimoji="1" lang="en-US" altLang="zh-CN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kumimoji="1" lang="en-US" altLang="zh-CN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kumimoji="1" lang="en-US" altLang="zh-CN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kumimoji="1" lang="en-US" altLang="zh-CN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kumimoji="1" lang="en-US" altLang="zh-CN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𝑉𝐸𝑉</m:t>
                      </m:r>
                      <m:r>
                        <a:rPr kumimoji="1" lang="en-US" altLang="zh-CN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CN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𝑐𝑜𝑛𝑠𝑡𝑎𝑛𝑡</m:t>
                      </m:r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711BA7B6-46E3-7232-E3F0-A1E015CB19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7647" y="897151"/>
                <a:ext cx="4491679" cy="576183"/>
              </a:xfrm>
              <a:prstGeom prst="rect">
                <a:avLst/>
              </a:prstGeom>
              <a:blipFill>
                <a:blip r:embed="rId2"/>
                <a:stretch>
                  <a:fillRect l="-1408" r="-282" b="-148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>
            <a:extLst>
              <a:ext uri="{FF2B5EF4-FFF2-40B4-BE49-F238E27FC236}">
                <a16:creationId xmlns:a16="http://schemas.microsoft.com/office/drawing/2014/main" id="{A30971E1-6CF6-1578-5979-F76DFD4A890F}"/>
              </a:ext>
            </a:extLst>
          </p:cNvPr>
          <p:cNvSpPr txBox="1"/>
          <p:nvPr/>
        </p:nvSpPr>
        <p:spPr>
          <a:xfrm>
            <a:off x="3818605" y="1013608"/>
            <a:ext cx="223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C00000"/>
                </a:solidFill>
                <a:highlight>
                  <a:srgbClr val="00FFFF"/>
                </a:highlight>
              </a:rPr>
              <a:t>Conservation law  : </a:t>
            </a:r>
            <a:endParaRPr kumimoji="1" lang="zh-CN" altLang="en-US" b="1" dirty="0">
              <a:solidFill>
                <a:srgbClr val="C00000"/>
              </a:solidFill>
              <a:highlight>
                <a:srgbClr val="00FFFF"/>
              </a:highlight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80527B78-5CE4-9804-2A83-C0B117505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542" y="949704"/>
            <a:ext cx="2428865" cy="2808550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:a16="http://schemas.microsoft.com/office/drawing/2014/main" id="{95EFB676-063E-4177-055D-1FACC5A9C0B3}"/>
              </a:ext>
            </a:extLst>
          </p:cNvPr>
          <p:cNvSpPr txBox="1"/>
          <p:nvPr/>
        </p:nvSpPr>
        <p:spPr>
          <a:xfrm>
            <a:off x="-97774" y="3816333"/>
            <a:ext cx="1245869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From</a:t>
            </a:r>
            <a:r>
              <a:rPr kumimoji="1" lang="zh-CN" altLang="en-US" sz="2000" b="1" dirty="0">
                <a:solidFill>
                  <a:srgbClr val="C00000"/>
                </a:solidFill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the</a:t>
            </a:r>
            <a:r>
              <a:rPr kumimoji="1" lang="zh-CN" altLang="en-US" sz="2000" b="1" dirty="0">
                <a:solidFill>
                  <a:srgbClr val="C00000"/>
                </a:solidFill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conservation</a:t>
            </a:r>
            <a:r>
              <a:rPr kumimoji="1" lang="zh-CN" altLang="en-US" sz="2000" b="1" dirty="0">
                <a:solidFill>
                  <a:srgbClr val="C00000"/>
                </a:solidFill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law</a:t>
            </a:r>
            <a:r>
              <a:rPr kumimoji="1" lang="zh-CN" altLang="en-US" sz="2000" b="1" dirty="0">
                <a:solidFill>
                  <a:srgbClr val="C00000"/>
                </a:solidFill>
              </a:rPr>
              <a:t>：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the overall capacity of symmetry breaking  for the</a:t>
            </a:r>
            <a:r>
              <a:rPr kumimoji="1" lang="zh-CN" altLang="en-US" sz="2000" b="1" dirty="0">
                <a:solidFill>
                  <a:srgbClr val="C00000"/>
                </a:solidFill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matter</a:t>
            </a:r>
            <a:r>
              <a:rPr kumimoji="1" lang="zh-CN" altLang="en-US" sz="2000" b="1" dirty="0">
                <a:solidFill>
                  <a:srgbClr val="C00000"/>
                </a:solidFill>
              </a:rPr>
              <a:t> </a:t>
            </a:r>
            <a:r>
              <a:rPr kumimoji="1" lang="en-US" altLang="zh-CN" sz="2000" b="1" dirty="0">
                <a:solidFill>
                  <a:srgbClr val="C00000"/>
                </a:solidFill>
              </a:rPr>
              <a:t>increases/decreases,  the one for the dark energy decreases/increases. </a:t>
            </a:r>
          </a:p>
          <a:p>
            <a:pPr marL="342900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kumimoji="1" lang="en-US" altLang="zh-CN" sz="2000" b="1" dirty="0">
                <a:solidFill>
                  <a:srgbClr val="C00000"/>
                </a:solidFill>
              </a:rPr>
              <a:t>The universe has four phases : 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b="1" dirty="0">
                <a:solidFill>
                  <a:srgbClr val="002060"/>
                </a:solidFill>
              </a:rPr>
              <a:t>Expanding acceleratively</a:t>
            </a:r>
            <a:r>
              <a:rPr kumimoji="1" lang="zh-CN" altLang="en-US" b="1" dirty="0">
                <a:solidFill>
                  <a:srgbClr val="002060"/>
                </a:solidFill>
              </a:rPr>
              <a:t>：</a:t>
            </a:r>
            <a:r>
              <a:rPr kumimoji="1" lang="en-US" altLang="zh-CN" b="1" dirty="0">
                <a:solidFill>
                  <a:srgbClr val="002060"/>
                </a:solidFill>
              </a:rPr>
              <a:t>more  ISB can go beyond the central potential, VEV goes higher, </a:t>
            </a:r>
            <a:r>
              <a:rPr kumimoji="1" lang="en-US" altLang="zh-CN" b="1" dirty="0" err="1">
                <a:solidFill>
                  <a:srgbClr val="002060"/>
                </a:solidFill>
              </a:rPr>
              <a:t>f</a:t>
            </a:r>
            <a:r>
              <a:rPr kumimoji="1" lang="en-US" altLang="zh-CN" b="1" baseline="-25000" dirty="0" err="1">
                <a:solidFill>
                  <a:srgbClr val="002060"/>
                </a:solidFill>
              </a:rPr>
              <a:t>d</a:t>
            </a:r>
            <a:r>
              <a:rPr kumimoji="1" lang="en-US" altLang="zh-CN" b="1" baseline="-25000" dirty="0">
                <a:solidFill>
                  <a:srgbClr val="002060"/>
                </a:solidFill>
              </a:rPr>
              <a:t>/m</a:t>
            </a:r>
            <a:r>
              <a:rPr kumimoji="1" lang="en-US" altLang="zh-CN" b="1" dirty="0">
                <a:solidFill>
                  <a:srgbClr val="002060"/>
                </a:solidFill>
              </a:rPr>
              <a:t> goes lowers. </a:t>
            </a:r>
          </a:p>
          <a:p>
            <a:pPr marL="1257300" lvl="2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sz="1600" b="1" dirty="0">
                <a:solidFill>
                  <a:srgbClr val="7030A0"/>
                </a:solidFill>
              </a:rPr>
              <a:t>More and more energetic in Symmetry breaking resulting in higher SSB. 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b="1" dirty="0">
                <a:solidFill>
                  <a:srgbClr val="002060"/>
                </a:solidFill>
              </a:rPr>
              <a:t>Expanding </a:t>
            </a:r>
            <a:r>
              <a:rPr kumimoji="1" lang="en-US" altLang="zh-CN" b="1" dirty="0" err="1">
                <a:solidFill>
                  <a:srgbClr val="002060"/>
                </a:solidFill>
              </a:rPr>
              <a:t>deceleratively</a:t>
            </a:r>
            <a:r>
              <a:rPr kumimoji="1" lang="zh-CN" altLang="en-US" b="1" dirty="0">
                <a:solidFill>
                  <a:srgbClr val="002060"/>
                </a:solidFill>
              </a:rPr>
              <a:t>：</a:t>
            </a:r>
            <a:r>
              <a:rPr kumimoji="1" lang="en-US" altLang="zh-CN" b="1" dirty="0">
                <a:solidFill>
                  <a:srgbClr val="002060"/>
                </a:solidFill>
              </a:rPr>
              <a:t>Less  ISB can go beyond the central potential, VEV goes lower, </a:t>
            </a:r>
            <a:r>
              <a:rPr kumimoji="1" lang="en-US" altLang="zh-CN" b="1" dirty="0" err="1">
                <a:solidFill>
                  <a:srgbClr val="002060"/>
                </a:solidFill>
              </a:rPr>
              <a:t>f</a:t>
            </a:r>
            <a:r>
              <a:rPr kumimoji="1" lang="en-US" altLang="zh-CN" b="1" baseline="-25000" dirty="0" err="1">
                <a:solidFill>
                  <a:srgbClr val="002060"/>
                </a:solidFill>
              </a:rPr>
              <a:t>d</a:t>
            </a:r>
            <a:r>
              <a:rPr kumimoji="1" lang="en-US" altLang="zh-CN" b="1" baseline="-25000" dirty="0">
                <a:solidFill>
                  <a:srgbClr val="002060"/>
                </a:solidFill>
              </a:rPr>
              <a:t>/m</a:t>
            </a:r>
            <a:r>
              <a:rPr kumimoji="1" lang="en-US" altLang="zh-CN" b="1" dirty="0">
                <a:solidFill>
                  <a:srgbClr val="002060"/>
                </a:solidFill>
              </a:rPr>
              <a:t> higher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b="1" dirty="0">
                <a:solidFill>
                  <a:srgbClr val="002060"/>
                </a:solidFill>
              </a:rPr>
              <a:t>Contracting acceleratively : SSB absorbed into ISB, W</a:t>
            </a:r>
            <a:r>
              <a:rPr kumimoji="1" lang="en-US" altLang="zh-CN" b="1" baseline="-25000" dirty="0">
                <a:solidFill>
                  <a:srgbClr val="002060"/>
                </a:solidFill>
              </a:rPr>
              <a:t>L</a:t>
            </a:r>
            <a:r>
              <a:rPr kumimoji="1" lang="en-US" altLang="zh-CN" b="1" dirty="0">
                <a:solidFill>
                  <a:srgbClr val="002060"/>
                </a:solidFill>
              </a:rPr>
              <a:t>/W</a:t>
            </a:r>
            <a:r>
              <a:rPr kumimoji="1" lang="en-US" altLang="zh-CN" b="1" baseline="-25000" dirty="0">
                <a:solidFill>
                  <a:srgbClr val="002060"/>
                </a:solidFill>
              </a:rPr>
              <a:t>R </a:t>
            </a:r>
            <a:r>
              <a:rPr kumimoji="1" lang="en-US" altLang="zh-CN" b="1" dirty="0">
                <a:solidFill>
                  <a:srgbClr val="002060"/>
                </a:solidFill>
              </a:rPr>
              <a:t>decreases &amp; </a:t>
            </a:r>
            <a:r>
              <a:rPr kumimoji="1" lang="en-US" altLang="zh-CN" b="1" dirty="0" err="1">
                <a:solidFill>
                  <a:srgbClr val="002060"/>
                </a:solidFill>
              </a:rPr>
              <a:t>f</a:t>
            </a:r>
            <a:r>
              <a:rPr kumimoji="1" lang="en-US" altLang="zh-CN" b="1" baseline="-25000" dirty="0" err="1">
                <a:solidFill>
                  <a:srgbClr val="002060"/>
                </a:solidFill>
              </a:rPr>
              <a:t>d</a:t>
            </a:r>
            <a:r>
              <a:rPr kumimoji="1" lang="en-US" altLang="zh-CN" b="1" baseline="-25000" dirty="0">
                <a:solidFill>
                  <a:srgbClr val="002060"/>
                </a:solidFill>
              </a:rPr>
              <a:t> </a:t>
            </a:r>
            <a:r>
              <a:rPr kumimoji="1" lang="en-US" altLang="zh-CN" b="1" dirty="0">
                <a:solidFill>
                  <a:srgbClr val="002060"/>
                </a:solidFill>
              </a:rPr>
              <a:t>increases.</a:t>
            </a:r>
          </a:p>
          <a:p>
            <a:pPr marL="800100" lvl="1" indent="-342900">
              <a:spcBef>
                <a:spcPts val="600"/>
              </a:spcBef>
              <a:buFont typeface="Wingdings" pitchFamily="2" charset="2"/>
              <a:buChar char="ü"/>
            </a:pPr>
            <a:r>
              <a:rPr kumimoji="1" lang="en-US" altLang="zh-CN" b="1" dirty="0">
                <a:solidFill>
                  <a:srgbClr val="002060"/>
                </a:solidFill>
              </a:rPr>
              <a:t>Contracting </a:t>
            </a:r>
            <a:r>
              <a:rPr kumimoji="1" lang="en-US" altLang="zh-CN" b="1" dirty="0" err="1">
                <a:solidFill>
                  <a:srgbClr val="002060"/>
                </a:solidFill>
              </a:rPr>
              <a:t>deceleratively</a:t>
            </a:r>
            <a:r>
              <a:rPr kumimoji="1" lang="zh-CN" altLang="en-US" b="1" dirty="0">
                <a:solidFill>
                  <a:srgbClr val="002060"/>
                </a:solidFill>
              </a:rPr>
              <a:t>：</a:t>
            </a:r>
            <a:r>
              <a:rPr kumimoji="1" lang="en-US" altLang="zh-CN" b="1" dirty="0">
                <a:solidFill>
                  <a:srgbClr val="002060"/>
                </a:solidFill>
              </a:rPr>
              <a:t> W</a:t>
            </a:r>
            <a:r>
              <a:rPr kumimoji="1" lang="en-US" altLang="zh-CN" b="1" baseline="-25000" dirty="0">
                <a:solidFill>
                  <a:srgbClr val="002060"/>
                </a:solidFill>
              </a:rPr>
              <a:t>L</a:t>
            </a:r>
            <a:r>
              <a:rPr kumimoji="1" lang="en-US" altLang="zh-CN" b="1" dirty="0">
                <a:solidFill>
                  <a:srgbClr val="002060"/>
                </a:solidFill>
              </a:rPr>
              <a:t>/W</a:t>
            </a:r>
            <a:r>
              <a:rPr kumimoji="1" lang="en-US" altLang="zh-CN" b="1" baseline="-25000" dirty="0">
                <a:solidFill>
                  <a:srgbClr val="002060"/>
                </a:solidFill>
              </a:rPr>
              <a:t>R </a:t>
            </a:r>
            <a:r>
              <a:rPr kumimoji="1" lang="en-US" altLang="zh-CN" b="1" dirty="0">
                <a:solidFill>
                  <a:srgbClr val="002060"/>
                </a:solidFill>
              </a:rPr>
              <a:t>increases, SSB show up &amp; </a:t>
            </a:r>
            <a:r>
              <a:rPr kumimoji="1" lang="en-US" altLang="zh-CN" b="1" dirty="0" err="1">
                <a:solidFill>
                  <a:srgbClr val="002060"/>
                </a:solidFill>
              </a:rPr>
              <a:t>f</a:t>
            </a:r>
            <a:r>
              <a:rPr kumimoji="1" lang="en-US" altLang="zh-CN" b="1" baseline="-25000" dirty="0" err="1">
                <a:solidFill>
                  <a:srgbClr val="002060"/>
                </a:solidFill>
              </a:rPr>
              <a:t>d</a:t>
            </a:r>
            <a:r>
              <a:rPr kumimoji="1" lang="en-US" altLang="zh-CN" b="1" dirty="0">
                <a:solidFill>
                  <a:srgbClr val="002060"/>
                </a:solidFill>
              </a:rPr>
              <a:t> decreases. </a:t>
            </a:r>
          </a:p>
          <a:p>
            <a:endParaRPr kumimoji="1" lang="zh-CN" altLang="en-US" dirty="0"/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8C7AF626-7446-3FE7-724B-02B21BEA5395}"/>
              </a:ext>
            </a:extLst>
          </p:cNvPr>
          <p:cNvGrpSpPr/>
          <p:nvPr/>
        </p:nvGrpSpPr>
        <p:grpSpPr>
          <a:xfrm>
            <a:off x="3591951" y="1607041"/>
            <a:ext cx="3735475" cy="2258153"/>
            <a:chOff x="4938340" y="1593051"/>
            <a:chExt cx="3993931" cy="2604993"/>
          </a:xfrm>
        </p:grpSpPr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66EB8C6D-1573-3DC1-7E80-D7C606741B8C}"/>
                </a:ext>
              </a:extLst>
            </p:cNvPr>
            <p:cNvGrpSpPr/>
            <p:nvPr/>
          </p:nvGrpSpPr>
          <p:grpSpPr>
            <a:xfrm>
              <a:off x="4938340" y="1593051"/>
              <a:ext cx="3993931" cy="2604993"/>
              <a:chOff x="4587139" y="1777173"/>
              <a:chExt cx="3993931" cy="2604993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id="{263199C3-DB48-24BF-187E-B59EF4FC909E}"/>
                  </a:ext>
                </a:extLst>
              </p:cNvPr>
              <p:cNvGrpSpPr/>
              <p:nvPr/>
            </p:nvGrpSpPr>
            <p:grpSpPr>
              <a:xfrm>
                <a:off x="4587139" y="1777173"/>
                <a:ext cx="3993931" cy="2604993"/>
                <a:chOff x="838200" y="2404614"/>
                <a:chExt cx="4276009" cy="3116424"/>
              </a:xfrm>
            </p:grpSpPr>
            <p:pic>
              <p:nvPicPr>
                <p:cNvPr id="3" name="图片 2">
                  <a:extLst>
                    <a:ext uri="{FF2B5EF4-FFF2-40B4-BE49-F238E27FC236}">
                      <a16:creationId xmlns:a16="http://schemas.microsoft.com/office/drawing/2014/main" id="{18794B7A-23D3-FE63-7D9A-671C9B0C65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38200" y="2404614"/>
                  <a:ext cx="4276009" cy="3116424"/>
                </a:xfrm>
                <a:prstGeom prst="rect">
                  <a:avLst/>
                </a:prstGeom>
              </p:spPr>
            </p:pic>
            <p:sp>
              <p:nvSpPr>
                <p:cNvPr id="4" name="椭圆 3">
                  <a:extLst>
                    <a:ext uri="{FF2B5EF4-FFF2-40B4-BE49-F238E27FC236}">
                      <a16:creationId xmlns:a16="http://schemas.microsoft.com/office/drawing/2014/main" id="{C1EF4AB2-8AED-DBD5-7F78-0B3C658B724B}"/>
                    </a:ext>
                  </a:extLst>
                </p:cNvPr>
                <p:cNvSpPr/>
                <p:nvPr/>
              </p:nvSpPr>
              <p:spPr>
                <a:xfrm>
                  <a:off x="4016661" y="3741018"/>
                  <a:ext cx="205965" cy="209754"/>
                </a:xfrm>
                <a:prstGeom prst="ellipse">
                  <a:avLst/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sp>
              <p:nvSpPr>
                <p:cNvPr id="5" name="椭圆 4">
                  <a:extLst>
                    <a:ext uri="{FF2B5EF4-FFF2-40B4-BE49-F238E27FC236}">
                      <a16:creationId xmlns:a16="http://schemas.microsoft.com/office/drawing/2014/main" id="{3174FA64-5539-079F-3D42-16B3DCAC9B35}"/>
                    </a:ext>
                  </a:extLst>
                </p:cNvPr>
                <p:cNvSpPr/>
                <p:nvPr/>
              </p:nvSpPr>
              <p:spPr>
                <a:xfrm>
                  <a:off x="2911155" y="4173490"/>
                  <a:ext cx="205965" cy="209754"/>
                </a:xfrm>
                <a:prstGeom prst="ellipse">
                  <a:avLst/>
                </a:prstGeom>
                <a:solidFill>
                  <a:srgbClr val="C00000">
                    <a:alpha val="46055"/>
                  </a:srgbClr>
                </a:solidFill>
                <a:ln w="9525">
                  <a:prstDash val="lgDas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zh-CN" altLang="en-US"/>
                </a:p>
              </p:txBody>
            </p:sp>
            <p:cxnSp>
              <p:nvCxnSpPr>
                <p:cNvPr id="9" name="直线连接符 8">
                  <a:extLst>
                    <a:ext uri="{FF2B5EF4-FFF2-40B4-BE49-F238E27FC236}">
                      <a16:creationId xmlns:a16="http://schemas.microsoft.com/office/drawing/2014/main" id="{6AD0CFD3-8CD4-03A4-605D-8DF870B6CA3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67337" y="4057021"/>
                  <a:ext cx="299470" cy="0"/>
                </a:xfrm>
                <a:prstGeom prst="line">
                  <a:avLst/>
                </a:prstGeom>
                <a:ln w="25400"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线连接符 9">
                  <a:extLst>
                    <a:ext uri="{FF2B5EF4-FFF2-40B4-BE49-F238E27FC236}">
                      <a16:creationId xmlns:a16="http://schemas.microsoft.com/office/drawing/2014/main" id="{C0EA7B04-26A5-0AA1-3649-AB75752E4E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95213" y="4057021"/>
                  <a:ext cx="331159" cy="0"/>
                </a:xfrm>
                <a:prstGeom prst="line">
                  <a:avLst/>
                </a:prstGeom>
                <a:ln w="22225"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文本框 10">
                  <a:extLst>
                    <a:ext uri="{FF2B5EF4-FFF2-40B4-BE49-F238E27FC236}">
                      <a16:creationId xmlns:a16="http://schemas.microsoft.com/office/drawing/2014/main" id="{AC4F9DE7-37FA-8F42-7077-E1FF3944F44F}"/>
                    </a:ext>
                  </a:extLst>
                </p:cNvPr>
                <p:cNvSpPr txBox="1"/>
                <p:nvPr/>
              </p:nvSpPr>
              <p:spPr>
                <a:xfrm>
                  <a:off x="2760450" y="3670908"/>
                  <a:ext cx="628698" cy="414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1600" b="1" dirty="0" err="1">
                      <a:solidFill>
                        <a:schemeClr val="accent2">
                          <a:lumMod val="50000"/>
                        </a:schemeClr>
                      </a:solidFill>
                    </a:rPr>
                    <a:t>w</a:t>
                  </a:r>
                  <a:r>
                    <a:rPr kumimoji="1" lang="en-US" altLang="zh-CN" sz="1600" b="1" baseline="-25000" dirty="0" err="1">
                      <a:solidFill>
                        <a:schemeClr val="accent2">
                          <a:lumMod val="50000"/>
                        </a:schemeClr>
                      </a:solidFill>
                    </a:rPr>
                    <a:t>L</a:t>
                  </a:r>
                  <a:endParaRPr kumimoji="1" lang="zh-CN" altLang="en-US" sz="1600" b="1" dirty="0">
                    <a:solidFill>
                      <a:schemeClr val="accent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2" name="文本框 11">
                  <a:extLst>
                    <a:ext uri="{FF2B5EF4-FFF2-40B4-BE49-F238E27FC236}">
                      <a16:creationId xmlns:a16="http://schemas.microsoft.com/office/drawing/2014/main" id="{E9137C19-3DB3-C646-3598-F1A7125340F3}"/>
                    </a:ext>
                  </a:extLst>
                </p:cNvPr>
                <p:cNvSpPr txBox="1"/>
                <p:nvPr/>
              </p:nvSpPr>
              <p:spPr>
                <a:xfrm>
                  <a:off x="3056364" y="3667131"/>
                  <a:ext cx="665567" cy="4142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zh-CN" sz="1600" b="1" dirty="0" err="1">
                      <a:solidFill>
                        <a:schemeClr val="accent4">
                          <a:lumMod val="75000"/>
                        </a:schemeClr>
                      </a:solidFill>
                    </a:rPr>
                    <a:t>w</a:t>
                  </a:r>
                  <a:r>
                    <a:rPr kumimoji="1" lang="en-US" altLang="zh-CN" sz="1600" b="1" baseline="-25000" dirty="0" err="1">
                      <a:solidFill>
                        <a:schemeClr val="accent4">
                          <a:lumMod val="75000"/>
                        </a:schemeClr>
                      </a:solidFill>
                    </a:rPr>
                    <a:t>R</a:t>
                  </a:r>
                  <a:endParaRPr kumimoji="1" lang="zh-CN" altLang="en-US" sz="1600" b="1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</p:grpSp>
          <p:cxnSp>
            <p:nvCxnSpPr>
              <p:cNvPr id="21" name="直线连接符 20">
                <a:extLst>
                  <a:ext uri="{FF2B5EF4-FFF2-40B4-BE49-F238E27FC236}">
                    <a16:creationId xmlns:a16="http://schemas.microsoft.com/office/drawing/2014/main" id="{79F318DA-C289-8243-BB33-95198FCA39B0}"/>
                  </a:ext>
                </a:extLst>
              </p:cNvPr>
              <p:cNvCxnSpPr/>
              <p:nvPr/>
            </p:nvCxnSpPr>
            <p:spPr>
              <a:xfrm>
                <a:off x="8071945" y="2832500"/>
                <a:ext cx="0" cy="121398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线连接符 28">
                <a:extLst>
                  <a:ext uri="{FF2B5EF4-FFF2-40B4-BE49-F238E27FC236}">
                    <a16:creationId xmlns:a16="http://schemas.microsoft.com/office/drawing/2014/main" id="{82092D75-24F8-5704-D61E-A3FC92BF47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76195" y="3439491"/>
                <a:ext cx="1395750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BBC92D7F-C794-2C8C-3121-BD4DCE87D77C}"/>
                  </a:ext>
                </a:extLst>
              </p:cNvPr>
              <p:cNvSpPr txBox="1"/>
              <p:nvPr/>
            </p:nvSpPr>
            <p:spPr>
              <a:xfrm>
                <a:off x="7085776" y="3136593"/>
                <a:ext cx="5533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600" b="1" dirty="0">
                    <a:solidFill>
                      <a:schemeClr val="accent6">
                        <a:lumMod val="75000"/>
                      </a:schemeClr>
                    </a:solidFill>
                  </a:rPr>
                  <a:t>VEV</a:t>
                </a:r>
                <a:endParaRPr kumimoji="1" lang="zh-CN" altLang="en-US" sz="1600" b="1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A6D87DBB-D718-666F-5562-7EBDF04D7DE4}"/>
                </a:ext>
              </a:extLst>
            </p:cNvPr>
            <p:cNvSpPr txBox="1"/>
            <p:nvPr/>
          </p:nvSpPr>
          <p:spPr>
            <a:xfrm>
              <a:off x="6638304" y="2214209"/>
              <a:ext cx="1102389" cy="4970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100" b="1" dirty="0">
                  <a:solidFill>
                    <a:srgbClr val="7030A0"/>
                  </a:solidFill>
                </a:rPr>
                <a:t>Dark energy</a:t>
              </a:r>
            </a:p>
            <a:p>
              <a:r>
                <a:rPr kumimoji="1" lang="en-US" altLang="zh-CN" sz="1100" b="1" dirty="0">
                  <a:solidFill>
                    <a:srgbClr val="7030A0"/>
                  </a:solidFill>
                </a:rPr>
                <a:t>(dark matter)</a:t>
              </a:r>
              <a:endParaRPr kumimoji="1" lang="zh-CN" altLang="en-US" sz="1100" b="1" dirty="0">
                <a:solidFill>
                  <a:srgbClr val="7030A0"/>
                </a:solidFill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612F28A2-44C4-CAAF-60FD-84869B567420}"/>
                </a:ext>
              </a:extLst>
            </p:cNvPr>
            <p:cNvSpPr txBox="1"/>
            <p:nvPr/>
          </p:nvSpPr>
          <p:spPr>
            <a:xfrm>
              <a:off x="8092407" y="2519717"/>
              <a:ext cx="703048" cy="3017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100" b="1" dirty="0">
                  <a:solidFill>
                    <a:srgbClr val="7030A0"/>
                  </a:solidFill>
                </a:rPr>
                <a:t>Matter </a:t>
              </a:r>
              <a:endParaRPr kumimoji="1" lang="zh-CN" altLang="en-US" sz="1100" b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6" name="左大括号 5">
            <a:extLst>
              <a:ext uri="{FF2B5EF4-FFF2-40B4-BE49-F238E27FC236}">
                <a16:creationId xmlns:a16="http://schemas.microsoft.com/office/drawing/2014/main" id="{38EBE4A0-F141-8E76-8A6D-2F292258B6B5}"/>
              </a:ext>
            </a:extLst>
          </p:cNvPr>
          <p:cNvSpPr/>
          <p:nvPr/>
        </p:nvSpPr>
        <p:spPr>
          <a:xfrm flipH="1">
            <a:off x="9502027" y="6050437"/>
            <a:ext cx="334537" cy="560548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AABB584-9445-7A89-7558-7C23F6D7F9F3}"/>
              </a:ext>
            </a:extLst>
          </p:cNvPr>
          <p:cNvSpPr txBox="1"/>
          <p:nvPr/>
        </p:nvSpPr>
        <p:spPr>
          <a:xfrm>
            <a:off x="10108749" y="6146045"/>
            <a:ext cx="165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/>
              <a:t>Not discussed</a:t>
            </a:r>
            <a:endParaRPr kumimoji="1" lang="zh-CN" altLang="en-US" b="1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A0891812-42EB-C50B-7D3C-F9CEFCE202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9895" y="1664738"/>
            <a:ext cx="3346450" cy="1973301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D1C292C7-2F27-5488-3064-69ED5E18C0B1}"/>
              </a:ext>
            </a:extLst>
          </p:cNvPr>
          <p:cNvSpPr txBox="1"/>
          <p:nvPr/>
        </p:nvSpPr>
        <p:spPr>
          <a:xfrm>
            <a:off x="8158807" y="2932200"/>
            <a:ext cx="1704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b="1" dirty="0">
                <a:solidFill>
                  <a:srgbClr val="7030A0"/>
                </a:solidFill>
                <a:highlight>
                  <a:srgbClr val="00FFFF"/>
                </a:highlight>
              </a:rPr>
              <a:t>Dark </a:t>
            </a:r>
          </a:p>
          <a:p>
            <a:pPr algn="ctr"/>
            <a:r>
              <a:rPr kumimoji="1" lang="en-US" altLang="zh-CN" b="1" dirty="0">
                <a:solidFill>
                  <a:srgbClr val="7030A0"/>
                </a:solidFill>
                <a:highlight>
                  <a:srgbClr val="00FFFF"/>
                </a:highlight>
              </a:rPr>
              <a:t>matter/energy</a:t>
            </a:r>
            <a:endParaRPr kumimoji="1" lang="zh-CN" altLang="en-US" b="1" dirty="0">
              <a:solidFill>
                <a:srgbClr val="7030A0"/>
              </a:solidFill>
              <a:highlight>
                <a:srgbClr val="00FFFF"/>
              </a:highlight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F59533C-99B3-7A46-A890-7A07E8FE97EC}"/>
              </a:ext>
            </a:extLst>
          </p:cNvPr>
          <p:cNvSpPr txBox="1"/>
          <p:nvPr/>
        </p:nvSpPr>
        <p:spPr>
          <a:xfrm>
            <a:off x="9963145" y="3116833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b="1" dirty="0">
                <a:solidFill>
                  <a:srgbClr val="7030A0"/>
                </a:solidFill>
                <a:highlight>
                  <a:srgbClr val="00FFFF"/>
                </a:highlight>
              </a:rPr>
              <a:t>matter/energy</a:t>
            </a:r>
            <a:endParaRPr kumimoji="1" lang="zh-CN" altLang="en-US" b="1" dirty="0">
              <a:solidFill>
                <a:srgbClr val="7030A0"/>
              </a:solidFill>
              <a:highlight>
                <a:srgbClr val="00FFFF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7B980B87-64A3-017A-75BD-56E221466F59}"/>
                  </a:ext>
                </a:extLst>
              </p:cNvPr>
              <p:cNvSpPr txBox="1"/>
              <p:nvPr/>
            </p:nvSpPr>
            <p:spPr>
              <a:xfrm>
                <a:off x="9133963" y="1606294"/>
                <a:ext cx="1949573" cy="6226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200" b="1" dirty="0">
                    <a:solidFill>
                      <a:srgbClr val="7030A0"/>
                    </a:solidFill>
                  </a:rPr>
                  <a:t>a </a:t>
                </a:r>
                <a14:m>
                  <m:oMath xmlns:m="http://schemas.openxmlformats.org/officeDocument/2006/math">
                    <m:r>
                      <a:rPr kumimoji="1" lang="en-US" altLang="zh-CN" sz="12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kumimoji="1" lang="en-US" altLang="zh-CN" sz="1200" b="1" dirty="0">
                    <a:solidFill>
                      <a:srgbClr val="7030A0"/>
                    </a:solidFill>
                  </a:rPr>
                  <a:t>expansion acc./</a:t>
                </a:r>
                <a:r>
                  <a:rPr kumimoji="1" lang="en-US" altLang="zh-CN" sz="1200" b="1" dirty="0" err="1">
                    <a:solidFill>
                      <a:srgbClr val="7030A0"/>
                    </a:solidFill>
                  </a:rPr>
                  <a:t>decel</a:t>
                </a:r>
                <a:r>
                  <a:rPr kumimoji="1" lang="en-US" altLang="zh-CN" sz="1200" b="1" dirty="0">
                    <a:solidFill>
                      <a:srgbClr val="7030A0"/>
                    </a:solidFill>
                  </a:rPr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zh-CN" sz="12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CN" sz="12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1" lang="en-US" altLang="zh-CN" sz="12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kumimoji="1" lang="en-US" altLang="zh-CN" sz="12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sSup>
                        <m:sSupPr>
                          <m:ctrlPr>
                            <a:rPr kumimoji="1" lang="en-US" altLang="zh-CN" sz="12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zh-CN" sz="12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p>
                          <m:r>
                            <a:rPr kumimoji="1" lang="en-US" altLang="zh-CN" sz="12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kumimoji="1" lang="en-US" altLang="zh-CN" sz="12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kumimoji="1" lang="en-US" altLang="zh-CN" sz="12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𝑽𝑬𝑽</m:t>
                      </m:r>
                    </m:oMath>
                  </m:oMathPara>
                </a14:m>
                <a:endParaRPr kumimoji="1" lang="zh-CN" altLang="en-US" sz="1200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7B980B87-64A3-017A-75BD-56E221466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3963" y="1606294"/>
                <a:ext cx="1949573" cy="62267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42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22036</TotalTime>
  <Words>2227</Words>
  <Application>Microsoft Macintosh PowerPoint</Application>
  <PresentationFormat>宽屏</PresentationFormat>
  <Paragraphs>325</Paragraphs>
  <Slides>26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3" baseType="lpstr">
      <vt:lpstr>等线</vt:lpstr>
      <vt:lpstr>等线 Light</vt:lpstr>
      <vt:lpstr>SimSun</vt:lpstr>
      <vt:lpstr>微软雅黑</vt:lpstr>
      <vt:lpstr>Arial</vt:lpstr>
      <vt:lpstr>Arial Black</vt:lpstr>
      <vt:lpstr>Ayuthaya</vt:lpstr>
      <vt:lpstr>Cambria Math</vt:lpstr>
      <vt:lpstr>Comic Sans MS</vt:lpstr>
      <vt:lpstr>Montserrat</vt:lpstr>
      <vt:lpstr>PT Serif</vt:lpstr>
      <vt:lpstr>Symbol</vt:lpstr>
      <vt:lpstr>Times New Roman</vt:lpstr>
      <vt:lpstr>Wingdings</vt:lpstr>
      <vt:lpstr>Office 主题​​</vt:lpstr>
      <vt:lpstr>Equation</vt:lpstr>
      <vt:lpstr>公式</vt:lpstr>
      <vt:lpstr>Possible time-dependent Z mass from the model of the instantaneous symmetrical breaking and the expansion of the universe </vt:lpstr>
      <vt:lpstr>Motivation</vt:lpstr>
      <vt:lpstr>         Higgs Potential: Stable Symmetry Breaking (SSB)</vt:lpstr>
      <vt:lpstr>What is the Instantaneous Symmetry Breaking (ISB) ?</vt:lpstr>
      <vt:lpstr>Asymmetrical Potential: Instantaneous Symmetry Breaking (ISB)</vt:lpstr>
      <vt:lpstr>PowerPoint 演示文稿</vt:lpstr>
      <vt:lpstr>Two Parameters for ISB/the Relation with the Dark Matter and Dark Energy  </vt:lpstr>
      <vt:lpstr>Some  Derivations</vt:lpstr>
      <vt:lpstr>Universe Model： Expansion and Contraction</vt:lpstr>
      <vt:lpstr>              Where are we now and how to verify it ?</vt:lpstr>
      <vt:lpstr>              Why don’t we consider electron and muon?</vt:lpstr>
      <vt:lpstr>But  the measurements of Rydberg constant hint ……</vt:lpstr>
      <vt:lpstr>                          Tau mass measurements </vt:lpstr>
      <vt:lpstr>        LEP : the Precise Measurement of Z Mass  </vt:lpstr>
      <vt:lpstr>        LHC : Measurement of Z Mass  with ATLAS/CMS</vt:lpstr>
      <vt:lpstr>PowerPoint 演示文稿</vt:lpstr>
      <vt:lpstr>PowerPoint 演示文稿</vt:lpstr>
      <vt:lpstr>       CEPC/ILC/CLIC/Fcc-ee : Measurements of top Mass   </vt:lpstr>
      <vt:lpstr>PowerPoint 演示文稿</vt:lpstr>
      <vt:lpstr>PowerPoint 演示文稿</vt:lpstr>
      <vt:lpstr>   Conclusion</vt:lpstr>
      <vt:lpstr>                        backup slides</vt:lpstr>
      <vt:lpstr>   Background: Standard Model </vt:lpstr>
      <vt:lpstr>Background: Dark Matter and Dark Energy</vt:lpstr>
      <vt:lpstr>    Introduction : Symmetry</vt:lpstr>
      <vt:lpstr> How mass is generated : massless or massive ？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206</cp:revision>
  <dcterms:created xsi:type="dcterms:W3CDTF">2023-04-03T03:12:25Z</dcterms:created>
  <dcterms:modified xsi:type="dcterms:W3CDTF">2024-01-21T09:11:34Z</dcterms:modified>
</cp:coreProperties>
</file>