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67" r:id="rId3"/>
  </p:sldMasterIdLst>
  <p:notesMasterIdLst>
    <p:notesMasterId r:id="rId29"/>
  </p:notesMasterIdLst>
  <p:sldIdLst>
    <p:sldId id="953" r:id="rId4"/>
    <p:sldId id="973" r:id="rId5"/>
    <p:sldId id="974" r:id="rId6"/>
    <p:sldId id="284" r:id="rId7"/>
    <p:sldId id="264" r:id="rId8"/>
    <p:sldId id="957" r:id="rId9"/>
    <p:sldId id="1112" r:id="rId10"/>
    <p:sldId id="278" r:id="rId11"/>
    <p:sldId id="958" r:id="rId12"/>
    <p:sldId id="256" r:id="rId13"/>
    <p:sldId id="257" r:id="rId14"/>
    <p:sldId id="1009" r:id="rId15"/>
    <p:sldId id="1047" r:id="rId16"/>
    <p:sldId id="1023" r:id="rId17"/>
    <p:sldId id="1048" r:id="rId18"/>
    <p:sldId id="1046" r:id="rId19"/>
    <p:sldId id="1020" r:id="rId20"/>
    <p:sldId id="1021" r:id="rId21"/>
    <p:sldId id="972" r:id="rId22"/>
    <p:sldId id="1068" r:id="rId23"/>
    <p:sldId id="626" r:id="rId24"/>
    <p:sldId id="962" r:id="rId25"/>
    <p:sldId id="1109" r:id="rId26"/>
    <p:sldId id="1110" r:id="rId27"/>
    <p:sldId id="1111" r:id="rId28"/>
  </p:sldIdLst>
  <p:sldSz cx="12192000" cy="6858000"/>
  <p:notesSz cx="6858000" cy="9144000"/>
  <p:defaultTextStyle>
    <a:defPPr>
      <a:defRPr lang="zh-S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2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SG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9E23B-E578-400C-BE46-6ED8EB843C28}" type="datetimeFigureOut">
              <a:rPr lang="zh-SG" altLang="en-US" smtClean="0"/>
              <a:t>21/1/2024</a:t>
            </a:fld>
            <a:endParaRPr lang="zh-SG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SG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SG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A7DAD-3535-4EA5-BFAF-FACDA330C564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390289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990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056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534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456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153B4B-DA53-41B5-B843-2C08EB7A6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102EB91-10A4-4E59-A7EA-08E5D74A54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SG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3A1CFF-BBAB-459E-9D3F-DB504BC7D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56D8D-7E0F-40AA-B84E-B39AF017577F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84902A4-DBC2-4987-81D6-3D04CC766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4940AEB-98EB-4EAE-BF6E-D0DC7235F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37130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45CBAA-34AB-48CF-8728-039F2BE5B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A08766F-6641-465D-9EB8-1A20E6F07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FE675B-2EEC-4FEC-965C-136D2A97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905BF-9120-41B5-87D1-E9D3C0E17F2A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0A9A940-28EF-4CC9-BEDC-A0D511A13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4FD6F9B-616E-4D2E-A013-484BF4F26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3090650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B4C11BC-055C-476F-BDEA-5CF83529C7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6D51BF4-2AA8-404D-BF54-F8A94F330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77D2F8-6DE3-4D0C-8CC0-BF13181A8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74488-68D0-483B-A7DA-66B444DE27A7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E7203A3-355B-453C-BEC4-C3117038F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980DE5A-9460-49EB-B552-67FEE2C5B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2750120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3A141-23D0-4DA1-B207-9E199E98A712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22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FBBA7-41E2-4AD2-96F6-990AFD9E0FFA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6221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E8C8-CCD2-4748-8D2B-A12A7E7CBC8D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368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B023-E08B-48F3-A87C-F5BFB5AA4813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6109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1EED9-500B-42E5-A575-0324ECB650EE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96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4916-D050-442A-996F-D085C1E460F9}" type="datetime1">
              <a:rPr lang="zh-CN" altLang="en-US" smtClean="0"/>
              <a:t>2024/1/21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of IAS Program on High Energy Physics 2024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35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918B-2A9C-4C3E-9836-1F1DB136A43D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3162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7A85-7968-4819-B4DD-3D4644F60BFD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27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A14B9BC-E46C-4B79-932F-3CC5D3725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F9AEDB-4076-4293-AEB5-AE1159C03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01D418-E735-4035-9342-3B005EB93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F402-1472-4765-828D-6C4EC6D52C93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A6CE1B-A805-48B9-9406-D9DDF31C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0509880-1D44-41E2-8B47-C4BAFB852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3845252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0940-F29D-4D2D-A3A9-95B97D4A7CCB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4977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4C34-D5AF-4148-88A0-8089B43A0C2F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354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E6D7-8FD0-46A0-B8B9-01CB39DDD8C5}" type="datetime1">
              <a:rPr lang="zh-CN" altLang="en-US" smtClean="0"/>
              <a:t>2024/1/21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of IAS Program on High Energy Physics 2024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2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C1C861B-98AB-4C00-BC2D-C984E8419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8C816E8-6E19-43F6-9234-F5F8ADD68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D74AD9-1DEF-4248-AF89-BBB83A884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00A2-F0BB-40B7-AB0A-EF2E7ADAFADB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BFF00A6-8411-4A34-BF80-4AC7D2CE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27605C-EB34-4770-8AB6-E538E6A78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108936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F16EDF-3F7E-4695-89DB-207A50EEC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55123D1-43D7-438F-B501-81F3980788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8CBDD87-85E4-45BD-8680-09614F4CE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CC5C32A-EF38-4E5C-B60C-215ACB542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ECB2-AE23-46E2-9ECB-3D2DDA284448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210F9AE-F6B4-40A5-9241-6F90C4BB3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90F3A94-CAFF-4133-8BE4-2BBA2F31A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162628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BD64E4D-1DCC-4C2F-BEB2-746093816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DDF399C-B706-4685-99F7-35B74AD1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839B45E-A3C3-4448-A136-FD22A61D9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3512E5E-8610-4924-AF2D-BAE455F06F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8565CF9-8354-4637-BA26-18594BF11F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1070C626-F80A-472A-BD63-F78FE36DC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A2CB-A5E2-45C9-A965-63C7886E0269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710EC7B-DD9A-457D-845F-37BD351F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4E73C09-99C9-48EC-A053-E5C1EA62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291335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8B80A2-F6FD-48F6-B79B-9943C21FB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D78F4BE-FA32-4460-A7D2-E3ACC5F51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0ED7-1904-4FB7-B5AF-CDF167CEE373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C729AC6-FC25-4CD6-B85D-E15AAA125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A88925E-4EE1-4724-BF3E-8BB6407B7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298426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0CA867E-529E-48DA-BE7C-5ECE67997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CB87-7C21-4CA8-842C-5B5F398BBA2C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84D34C3-BF8C-4F7B-9512-AF853514E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3EC2B6B-4310-405A-9A65-E1D4B4082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797208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E9A709-135D-452A-BBEE-4461199B9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3A62423-EB1F-44F6-97B4-A5B7397834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982FFF9-8DEF-4212-80FA-F1D76E472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9EB1FEE-C76B-4051-A8F4-0307FCE83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F01B-3F0B-4194-B78C-CD0A31797144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F6C5B75-FD8C-487D-90B7-D7D6ACE7D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69F4507-ABE6-4620-B999-0E82AE388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105696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910809-55A0-4691-86E0-DFBC30E74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2D65A8B-A95C-42DD-91E6-F462351EFB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SG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EF8059A-2B48-4026-BFA9-3D6F26EA9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414CE2F-0F5E-40A0-8D95-6A8D50D54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4A68D-E09C-4601-8581-DCDA90911E66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A2A47AB-B180-4B0E-BC07-54BF0BDEC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9E7F5E0-99D3-412F-B6F4-ACF64D918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218703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F67C3B8-0474-42D2-B423-DD1D12416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SG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AA0CAAC-C405-42C1-8787-D3658BEDE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SG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1CB532C-2998-4880-9B06-FEB34B9854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935DB-29B4-4BE7-B606-53A6C5E02CD2}" type="datetime1">
              <a:rPr lang="zh-CN" altLang="en-US" smtClean="0"/>
              <a:t>2024/1/21</a:t>
            </a:fld>
            <a:endParaRPr lang="zh-SG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EA96A87-99EB-43AD-9DE4-61190EB7D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SG"/>
              <a:t>Conference of IAS Program on High Energy Physics 2024</a:t>
            </a:r>
            <a:endParaRPr lang="zh-SG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B8DE042-F983-4A2F-B887-50522FDDBA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518A7-99D0-4CAA-8724-FFA3CA342EF8}" type="slidenum">
              <a:rPr lang="zh-SG" altLang="en-US" smtClean="0"/>
              <a:t>‹#›</a:t>
            </a:fld>
            <a:endParaRPr lang="zh-SG" altLang="en-US"/>
          </a:p>
        </p:txBody>
      </p:sp>
    </p:spTree>
    <p:extLst>
      <p:ext uri="{BB962C8B-B14F-4D97-AF65-F5344CB8AC3E}">
        <p14:creationId xmlns:p14="http://schemas.microsoft.com/office/powerpoint/2010/main" val="12195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S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DCA59-98A5-4255-BA7C-B9E42534D4B6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693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2207D-446C-4C14-97CD-F4BFB7EE68F3}" type="datetime1">
              <a:rPr lang="zh-CN" altLang="en-US" smtClean="0"/>
              <a:t>2024/1/21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14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emf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wmf"/><Relationship Id="rId9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692720" y="2480570"/>
            <a:ext cx="8627534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5400" dirty="0">
                <a:solidFill>
                  <a:srgbClr val="C00000"/>
                </a:solidFill>
              </a:rPr>
              <a:t>CEPC Booster and Damping Ring Development in EDR</a:t>
            </a:r>
            <a:endParaRPr lang="zh-CN" altLang="en-US" sz="5400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xmlns="" id="{785816F2-AEF2-4FFE-A0DA-84B4490709A4}"/>
              </a:ext>
            </a:extLst>
          </p:cNvPr>
          <p:cNvSpPr txBox="1"/>
          <p:nvPr/>
        </p:nvSpPr>
        <p:spPr>
          <a:xfrm>
            <a:off x="2621737" y="4242209"/>
            <a:ext cx="6769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Dou Wang (IHEP)</a:t>
            </a:r>
          </a:p>
          <a:p>
            <a:pPr algn="ctr"/>
            <a:endParaRPr lang="en-US" altLang="zh-CN" sz="12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CEPC Acc group</a:t>
            </a:r>
          </a:p>
          <a:p>
            <a:pPr algn="ctr"/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22-25. Jan. 2024, Hong Kong, IAS Program on High Energy Physics.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1" y="0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5517232"/>
            <a:ext cx="3552825" cy="67291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0F04B6D-E0C8-4EC5-9285-CA11FE1C0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7996" y="0"/>
            <a:ext cx="2904004" cy="762100"/>
          </a:xfrm>
          <a:prstGeom prst="rect">
            <a:avLst/>
          </a:prstGeom>
        </p:spPr>
      </p:pic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xmlns="" id="{750CC91D-A07A-45CC-9882-076DD925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xmlns="" id="{8C321E64-3B5D-488D-BA3D-F66CF8035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603"/>
            <a:ext cx="10515600" cy="84585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2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CEPC Booster Superconducting RF R&amp;D in EDR  </a:t>
            </a:r>
            <a:endParaRPr lang="zh-CN" altLang="en-US" sz="32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EA678422-58F1-4632-B91B-1FEC22816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418" y="1148450"/>
            <a:ext cx="11425164" cy="3076253"/>
          </a:xfrm>
        </p:spPr>
        <p:txBody>
          <a:bodyPr>
            <a:no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</a:t>
            </a:r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Q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 1.3 GHz cryomodule prototyping: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based on the successful verification module, build two more mid-T bake module prototypes using domestic CW FEL funding. Make improvements and increase module average CW gradient to &gt; 25 MV/m with Q</a:t>
            </a:r>
            <a:r>
              <a:rPr lang="en-US" altLang="zh-CN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&gt; 3E10.</a:t>
            </a:r>
            <a:r>
              <a:rPr lang="zh-CN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  <a:r>
              <a:rPr lang="zh-CN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engineering design for CEPC Higgs booster module (without cold BPM and quadrupole as in FEL module).  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Z-pole </a:t>
            </a:r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current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1.3 GHz cryomodule design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: complete conceptual design and component development in synergy of domestic ERL project R&amp;D.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zh-CN" sz="1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ttbar </a:t>
            </a:r>
            <a:r>
              <a:rPr lang="en-US" altLang="zh-CN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gradient and high Q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1.3 GHz cryomodule R&amp;D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:  build one ILC/XFEL type 8x9-cell module prototype using domestic pulsed XFEL funding. Achieve module average gradient &gt; 35 MV/m with high Q.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内容占位符 9">
            <a:extLst>
              <a:ext uri="{FF2B5EF4-FFF2-40B4-BE49-F238E27FC236}">
                <a16:creationId xmlns:a16="http://schemas.microsoft.com/office/drawing/2014/main" xmlns="" id="{2387BEAC-7A0F-4188-8B62-AD8C5D9F36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408697"/>
            <a:ext cx="3892062" cy="218846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F81B82B-F329-406A-B2DB-0822B66CAB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455" y="4241127"/>
            <a:ext cx="5774510" cy="2356036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xmlns="" id="{1074F28F-2B16-4849-9348-B1E2B5F7FA77}"/>
              </a:ext>
            </a:extLst>
          </p:cNvPr>
          <p:cNvSpPr/>
          <p:nvPr/>
        </p:nvSpPr>
        <p:spPr>
          <a:xfrm>
            <a:off x="7596554" y="5502930"/>
            <a:ext cx="378069" cy="453858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3169B447-69AF-4DD4-BA24-EDACAC5D3FD8}"/>
              </a:ext>
            </a:extLst>
          </p:cNvPr>
          <p:cNvSpPr/>
          <p:nvPr/>
        </p:nvSpPr>
        <p:spPr>
          <a:xfrm>
            <a:off x="7041905" y="5502930"/>
            <a:ext cx="378069" cy="45385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7D7747E9-BD8A-4B4A-AFCA-7DD0C47BC3DB}"/>
              </a:ext>
            </a:extLst>
          </p:cNvPr>
          <p:cNvSpPr/>
          <p:nvPr/>
        </p:nvSpPr>
        <p:spPr>
          <a:xfrm>
            <a:off x="9108829" y="5502930"/>
            <a:ext cx="760535" cy="453858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D92334F-3484-4703-99FD-BB7E44EFABD5}"/>
              </a:ext>
            </a:extLst>
          </p:cNvPr>
          <p:cNvSpPr txBox="1"/>
          <p:nvPr/>
        </p:nvSpPr>
        <p:spPr>
          <a:xfrm>
            <a:off x="11194676" y="719418"/>
            <a:ext cx="997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J. Y. </a:t>
            </a:r>
            <a:r>
              <a:rPr lang="en-US" altLang="zh-SG" sz="1400" dirty="0" err="1"/>
              <a:t>Zhai</a:t>
            </a:r>
            <a:endParaRPr lang="zh-SG" altLang="en-US" sz="1400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F48C198-A243-45F0-B75C-D63C98DE9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xmlns="" id="{9116A06B-A66B-4C85-86CA-2B667C13E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18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50" y="1"/>
            <a:ext cx="11515774" cy="1052736"/>
          </a:xfrm>
        </p:spPr>
        <p:txBody>
          <a:bodyPr>
            <a:normAutofit/>
          </a:bodyPr>
          <a:lstStyle/>
          <a:p>
            <a:pPr algn="ctr"/>
            <a:r>
              <a:rPr lang="x-none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RF </a:t>
            </a:r>
            <a:r>
              <a:rPr lang="en-US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b</a:t>
            </a:r>
            <a:r>
              <a:rPr lang="x-none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eam </a:t>
            </a:r>
            <a:r>
              <a:rPr lang="en-US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l</a:t>
            </a:r>
            <a:r>
              <a:rPr lang="x-none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oading </a:t>
            </a:r>
            <a:r>
              <a:rPr lang="en-US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e</a:t>
            </a:r>
            <a:r>
              <a:rPr lang="x-none" altLang="en-US" sz="4000" dirty="0">
                <a:solidFill>
                  <a:srgbClr val="C00000"/>
                </a:solidFill>
                <a:latin typeface="+mn-lt"/>
                <a:ea typeface="+mj-ea"/>
                <a:cs typeface="Arial" panose="020B0604020202020204" pitchFamily="34" charset="0"/>
              </a:rPr>
              <a:t>ffect @ 30 GeV </a:t>
            </a:r>
          </a:p>
        </p:txBody>
      </p:sp>
      <p:sp>
        <p:nvSpPr>
          <p:cNvPr id="3" name="Text Box 2"/>
          <p:cNvSpPr txBox="1"/>
          <p:nvPr/>
        </p:nvSpPr>
        <p:spPr>
          <a:xfrm>
            <a:off x="7041953" y="1233674"/>
            <a:ext cx="4905375" cy="2584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80604020202020204" pitchFamily="34" charset="0"/>
              <a:buChar char="•"/>
              <a:tabLst/>
              <a:defRPr/>
            </a:pPr>
            <a:r>
              <a:rPr kumimoji="0" lang="x-non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Assuming a constant detuning and a consistent loaded Q optimized for the top energy in each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 </a:t>
            </a:r>
            <a:r>
              <a:rPr kumimoji="0" lang="x-non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mode.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80604020202020204" pitchFamily="34" charset="0"/>
              <a:buChar char="•"/>
              <a:tabLst/>
              <a:defRPr/>
            </a:pPr>
            <a:r>
              <a:rPr kumimoji="0" lang="x-non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The longitudinal coupled bunch mode will be effectively managed with the aid of bunch-by-bunch feedback.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80604020202020204" pitchFamily="34" charset="0"/>
              <a:buChar char="•"/>
              <a:tabLst/>
              <a:defRPr/>
            </a:pPr>
            <a:r>
              <a:rPr kumimoji="0" lang="x-non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However, for Z mode we might need to consider adding more power to meet the requirement. </a:t>
            </a:r>
          </a:p>
        </p:txBody>
      </p:sp>
      <p:pic>
        <p:nvPicPr>
          <p:cNvPr id="16" name="Picture 15" descr="CEPC_Booster_Higgs_low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3609" y="4123691"/>
            <a:ext cx="3615265" cy="2617678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10095230" y="4881880"/>
            <a:ext cx="1699260" cy="306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ea typeface="+mn-ea"/>
                <a:cs typeface="+mn-cs"/>
              </a:rPr>
              <a:t>Growth rate = 3.7 Hz</a:t>
            </a:r>
          </a:p>
        </p:txBody>
      </p:sp>
      <p:sp>
        <p:nvSpPr>
          <p:cNvPr id="18" name="Text Box 17"/>
          <p:cNvSpPr txBox="1"/>
          <p:nvPr/>
        </p:nvSpPr>
        <p:spPr>
          <a:xfrm>
            <a:off x="8988425" y="5713730"/>
            <a:ext cx="1503680" cy="3371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Pg = 1.14 MW</a:t>
            </a:r>
          </a:p>
        </p:txBody>
      </p:sp>
      <p:sp>
        <p:nvSpPr>
          <p:cNvPr id="20" name="Text Box 19"/>
          <p:cNvSpPr txBox="1"/>
          <p:nvPr/>
        </p:nvSpPr>
        <p:spPr>
          <a:xfrm>
            <a:off x="9454515" y="4335145"/>
            <a:ext cx="1097280" cy="306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ea typeface="+mn-ea"/>
                <a:cs typeface="+mn-cs"/>
              </a:rPr>
              <a:t>df = -752 Hz</a:t>
            </a:r>
          </a:p>
        </p:txBody>
      </p:sp>
      <p:pic>
        <p:nvPicPr>
          <p:cNvPr id="22" name="Picture 21" descr="CEPC_Booster_Higgs_low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573" y="4123690"/>
            <a:ext cx="3691741" cy="2617441"/>
          </a:xfrm>
          <a:prstGeom prst="rect">
            <a:avLst/>
          </a:prstGeom>
        </p:spPr>
      </p:pic>
      <p:sp>
        <p:nvSpPr>
          <p:cNvPr id="23" name="Text Box 22"/>
          <p:cNvSpPr txBox="1"/>
          <p:nvPr/>
        </p:nvSpPr>
        <p:spPr>
          <a:xfrm>
            <a:off x="4843145" y="5920740"/>
            <a:ext cx="1788160" cy="306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ea typeface="+mn-ea"/>
                <a:cs typeface="+mn-cs"/>
              </a:rPr>
              <a:t>Growth rate = 0.88 Hz</a:t>
            </a:r>
          </a:p>
        </p:txBody>
      </p:sp>
      <p:sp>
        <p:nvSpPr>
          <p:cNvPr id="24" name="Text Box 23"/>
          <p:cNvSpPr txBox="1"/>
          <p:nvPr/>
        </p:nvSpPr>
        <p:spPr>
          <a:xfrm>
            <a:off x="5504180" y="5057140"/>
            <a:ext cx="1503680" cy="3371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Pg = 0.61 MW</a:t>
            </a:r>
          </a:p>
        </p:txBody>
      </p:sp>
      <p:sp>
        <p:nvSpPr>
          <p:cNvPr id="25" name="Text Box 24"/>
          <p:cNvSpPr txBox="1"/>
          <p:nvPr/>
        </p:nvSpPr>
        <p:spPr>
          <a:xfrm>
            <a:off x="5707380" y="4335145"/>
            <a:ext cx="1097280" cy="306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ea typeface="+mn-ea"/>
                <a:cs typeface="+mn-cs"/>
              </a:rPr>
              <a:t>df = -216 Hz</a:t>
            </a:r>
          </a:p>
        </p:txBody>
      </p:sp>
      <p:pic>
        <p:nvPicPr>
          <p:cNvPr id="26" name="Picture 25" descr="CEPC_Booster_Higgs_low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4123689"/>
            <a:ext cx="3905041" cy="2606589"/>
          </a:xfrm>
          <a:prstGeom prst="rect">
            <a:avLst/>
          </a:prstGeom>
        </p:spPr>
      </p:pic>
      <p:sp>
        <p:nvSpPr>
          <p:cNvPr id="27" name="Text Box 26"/>
          <p:cNvSpPr txBox="1"/>
          <p:nvPr/>
        </p:nvSpPr>
        <p:spPr>
          <a:xfrm>
            <a:off x="1002030" y="5680710"/>
            <a:ext cx="1788160" cy="306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ea typeface="+mn-ea"/>
                <a:cs typeface="+mn-cs"/>
              </a:rPr>
              <a:t>Growth rate &lt; 0.01 Hz</a:t>
            </a:r>
          </a:p>
        </p:txBody>
      </p:sp>
      <p:sp>
        <p:nvSpPr>
          <p:cNvPr id="28" name="Text Box 27"/>
          <p:cNvSpPr txBox="1"/>
          <p:nvPr/>
        </p:nvSpPr>
        <p:spPr>
          <a:xfrm>
            <a:off x="1400175" y="4719955"/>
            <a:ext cx="1503680" cy="3371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Pg = 0.095 MW</a:t>
            </a:r>
          </a:p>
        </p:txBody>
      </p:sp>
      <p:sp>
        <p:nvSpPr>
          <p:cNvPr id="29" name="Text Box 28"/>
          <p:cNvSpPr txBox="1"/>
          <p:nvPr/>
        </p:nvSpPr>
        <p:spPr>
          <a:xfrm>
            <a:off x="1999615" y="4335145"/>
            <a:ext cx="1141730" cy="306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t>df = -19.4 Hz</a:t>
            </a:r>
          </a:p>
        </p:txBody>
      </p:sp>
      <p:sp>
        <p:nvSpPr>
          <p:cNvPr id="30" name="Text Box 29"/>
          <p:cNvSpPr txBox="1"/>
          <p:nvPr/>
        </p:nvSpPr>
        <p:spPr>
          <a:xfrm>
            <a:off x="1687830" y="3888740"/>
            <a:ext cx="7289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+mn-ea"/>
              </a:rPr>
              <a:t>Higgs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 Box 30"/>
          <p:cNvSpPr txBox="1"/>
          <p:nvPr/>
        </p:nvSpPr>
        <p:spPr>
          <a:xfrm>
            <a:off x="6056630" y="3924935"/>
            <a:ext cx="3987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+mn-ea"/>
              </a:rPr>
              <a:t>W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 Box 31"/>
          <p:cNvSpPr txBox="1"/>
          <p:nvPr/>
        </p:nvSpPr>
        <p:spPr>
          <a:xfrm>
            <a:off x="10229215" y="3883025"/>
            <a:ext cx="3225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  <a:sym typeface="+mn-ea"/>
              </a:rPr>
              <a:t>Z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4" name="Picture 33" descr="dPhi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6467" y="1054910"/>
            <a:ext cx="4088130" cy="1641475"/>
          </a:xfrm>
          <a:prstGeom prst="rect">
            <a:avLst/>
          </a:prstGeom>
        </p:spPr>
      </p:pic>
      <p:pic>
        <p:nvPicPr>
          <p:cNvPr id="35" name="Picture 34" descr="sig_z"/>
          <p:cNvPicPr>
            <a:picLocks noChangeAspect="1"/>
          </p:cNvPicPr>
          <p:nvPr/>
        </p:nvPicPr>
        <p:blipFill>
          <a:blip r:embed="rId7"/>
          <a:srcRect b="67222"/>
          <a:stretch>
            <a:fillRect/>
          </a:stretch>
        </p:blipFill>
        <p:spPr>
          <a:xfrm>
            <a:off x="2576327" y="2690232"/>
            <a:ext cx="4396740" cy="1267460"/>
          </a:xfrm>
          <a:prstGeom prst="rect">
            <a:avLst/>
          </a:prstGeom>
        </p:spPr>
      </p:pic>
      <p:sp>
        <p:nvSpPr>
          <p:cNvPr id="36" name="Text Box 35"/>
          <p:cNvSpPr txBox="1"/>
          <p:nvPr/>
        </p:nvSpPr>
        <p:spPr>
          <a:xfrm>
            <a:off x="263352" y="1124744"/>
            <a:ext cx="2564130" cy="9220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Transient beam loading due to half filled ring in Higgs mode.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62C5AE6B-1FA5-47C7-9241-67AE8F59510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611" r="19913"/>
          <a:stretch/>
        </p:blipFill>
        <p:spPr>
          <a:xfrm>
            <a:off x="551383" y="2083796"/>
            <a:ext cx="2088233" cy="182144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54CE5F8-C712-4DA1-B324-02D3D8A321CB}"/>
              </a:ext>
            </a:extLst>
          </p:cNvPr>
          <p:cNvSpPr txBox="1"/>
          <p:nvPr/>
        </p:nvSpPr>
        <p:spPr>
          <a:xfrm>
            <a:off x="5519936" y="126876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S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Higgs</a:t>
            </a:r>
            <a:endParaRPr kumimoji="0" lang="zh-SG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AA19BC98-FF04-4707-844D-5E3C98513C84}"/>
              </a:ext>
            </a:extLst>
          </p:cNvPr>
          <p:cNvSpPr txBox="1"/>
          <p:nvPr/>
        </p:nvSpPr>
        <p:spPr>
          <a:xfrm>
            <a:off x="5663952" y="27089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S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Higgs</a:t>
            </a:r>
            <a:endParaRPr kumimoji="0" lang="zh-SG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C06F84E-9FF4-4353-9DFD-38BC9FC9E708}"/>
              </a:ext>
            </a:extLst>
          </p:cNvPr>
          <p:cNvSpPr txBox="1"/>
          <p:nvPr/>
        </p:nvSpPr>
        <p:spPr>
          <a:xfrm>
            <a:off x="10056440" y="641313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SG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 M. Xin, J. Y. </a:t>
            </a:r>
            <a:r>
              <a:rPr kumimoji="0" lang="en-US" altLang="zh-SG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Zhai</a:t>
            </a:r>
            <a:endParaRPr kumimoji="0" lang="zh-SG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AD9CB07-0C14-40A6-A6A6-1034B5E52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5E9139-A00B-4B2A-98A6-095DC08F134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6CA558-3A25-4F12-A219-0D45B1F91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Conference of IAS Program on High Energy Physics 2024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9C5E8926-018F-430D-84D1-72EB44396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16632"/>
            <a:ext cx="10763325" cy="725470"/>
          </a:xfrm>
        </p:spPr>
        <p:txBody>
          <a:bodyPr/>
          <a:lstStyle/>
          <a:p>
            <a:pPr algn="ctr"/>
            <a:r>
              <a:rPr lang="en-US" altLang="zh-SG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Magnets</a:t>
            </a:r>
            <a:r>
              <a:rPr lang="en-US" altLang="zh-SG" dirty="0"/>
              <a:t> </a:t>
            </a:r>
            <a:r>
              <a:rPr lang="en-US" altLang="zh-SG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Requirement</a:t>
            </a:r>
            <a:endParaRPr lang="zh-SG" altLang="en-US" sz="40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F706B2B-45F4-4900-8C59-ED0946D9E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xmlns="" id="{1EBF0E29-AA4F-4BBF-8FF1-57193B6439E8}"/>
              </a:ext>
            </a:extLst>
          </p:cNvPr>
          <p:cNvGraphicFramePr>
            <a:graphicFrameLocks noGrp="1"/>
          </p:cNvGraphicFramePr>
          <p:nvPr/>
        </p:nvGraphicFramePr>
        <p:xfrm>
          <a:off x="1135158" y="1648060"/>
          <a:ext cx="7262530" cy="2165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9372">
                  <a:extLst>
                    <a:ext uri="{9D8B030D-6E8A-4147-A177-3AD203B41FA5}">
                      <a16:colId xmlns:a16="http://schemas.microsoft.com/office/drawing/2014/main" xmlns="" val="1866339938"/>
                    </a:ext>
                  </a:extLst>
                </a:gridCol>
                <a:gridCol w="1307129">
                  <a:extLst>
                    <a:ext uri="{9D8B030D-6E8A-4147-A177-3AD203B41FA5}">
                      <a16:colId xmlns:a16="http://schemas.microsoft.com/office/drawing/2014/main" xmlns="" val="3610866283"/>
                    </a:ext>
                  </a:extLst>
                </a:gridCol>
                <a:gridCol w="1284194">
                  <a:extLst>
                    <a:ext uri="{9D8B030D-6E8A-4147-A177-3AD203B41FA5}">
                      <a16:colId xmlns:a16="http://schemas.microsoft.com/office/drawing/2014/main" xmlns="" val="616155824"/>
                    </a:ext>
                  </a:extLst>
                </a:gridCol>
                <a:gridCol w="1358153">
                  <a:extLst>
                    <a:ext uri="{9D8B030D-6E8A-4147-A177-3AD203B41FA5}">
                      <a16:colId xmlns:a16="http://schemas.microsoft.com/office/drawing/2014/main" xmlns="" val="3127371735"/>
                    </a:ext>
                  </a:extLst>
                </a:gridCol>
                <a:gridCol w="1223682">
                  <a:extLst>
                    <a:ext uri="{9D8B030D-6E8A-4147-A177-3AD203B41FA5}">
                      <a16:colId xmlns:a16="http://schemas.microsoft.com/office/drawing/2014/main" xmlns="" val="1808541643"/>
                    </a:ext>
                  </a:extLst>
                </a:gridCol>
              </a:tblGrid>
              <a:tr h="18965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Dipole</a:t>
                      </a:r>
                      <a:endParaRPr lang="zh-SG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BST-63B-Arc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BST-63B-Arc-SF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BST-63B-Arc-SD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BST-74B-IR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438288290"/>
                  </a:ext>
                </a:extLst>
              </a:tr>
              <a:tr h="18965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Number</a:t>
                      </a:r>
                      <a:endParaRPr lang="zh-SG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10192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2017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2017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640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618183306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Gap [</a:t>
                      </a:r>
                      <a:r>
                        <a:rPr lang="en-US" sz="1200" u="none" strike="noStrike" dirty="0">
                          <a:effectLst/>
                        </a:rPr>
                        <a:t>mm]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63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878295060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Dipole strength [</a:t>
                      </a:r>
                      <a:r>
                        <a:rPr lang="en-US" sz="1200" u="none" strike="noStrike" dirty="0">
                          <a:effectLst/>
                        </a:rPr>
                        <a:t>Gs]@180GeV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564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564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564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549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610770091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Dipole strength [</a:t>
                      </a:r>
                      <a:r>
                        <a:rPr lang="en-US" sz="1200" u="none" strike="noStrike" dirty="0">
                          <a:effectLst/>
                        </a:rPr>
                        <a:t>Gs]@120GeV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376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376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376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366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548931199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Dipole strength [</a:t>
                      </a:r>
                      <a:r>
                        <a:rPr lang="en-US" sz="1200" u="none" strike="noStrike" dirty="0">
                          <a:effectLst/>
                        </a:rPr>
                        <a:t>Gs]@30GeV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94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94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94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91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842568588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effectLst/>
                        </a:rPr>
                        <a:t>Sext. Strength [T/m^2]@180GeV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0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16.0388 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19.1423 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24875394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effectLst/>
                        </a:rPr>
                        <a:t>Sext. Strength [T/m^2]@120GeV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10.6925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12.7615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123425409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u="none" strike="noStrike" dirty="0">
                          <a:effectLst/>
                        </a:rPr>
                        <a:t>Sext. Strength [T/m^2]@30GeV</a:t>
                      </a:r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0 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2.67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3.19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0 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247165852"/>
                  </a:ext>
                </a:extLst>
              </a:tr>
              <a:tr h="19577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Length [</a:t>
                      </a:r>
                      <a:r>
                        <a:rPr lang="en-US" sz="1200" u="none" strike="noStrike" dirty="0">
                          <a:effectLst/>
                        </a:rPr>
                        <a:t>mm]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4700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4700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4700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2350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744382518"/>
                  </a:ext>
                </a:extLst>
              </a:tr>
              <a:tr h="218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Good field region [</a:t>
                      </a:r>
                      <a:r>
                        <a:rPr lang="en-US" sz="1200" u="none" strike="noStrike" dirty="0">
                          <a:effectLst/>
                        </a:rPr>
                        <a:t>mm]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45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45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45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3977131809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44ABC7CD-D261-4C0C-A72E-97793C89A142}"/>
              </a:ext>
            </a:extLst>
          </p:cNvPr>
          <p:cNvGraphicFramePr>
            <a:graphicFrameLocks noGrp="1"/>
          </p:cNvGraphicFramePr>
          <p:nvPr/>
        </p:nvGraphicFramePr>
        <p:xfrm>
          <a:off x="1167653" y="4318564"/>
          <a:ext cx="9045389" cy="18349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0154">
                  <a:extLst>
                    <a:ext uri="{9D8B030D-6E8A-4147-A177-3AD203B41FA5}">
                      <a16:colId xmlns:a16="http://schemas.microsoft.com/office/drawing/2014/main" xmlns="" val="974755590"/>
                    </a:ext>
                  </a:extLst>
                </a:gridCol>
                <a:gridCol w="900953">
                  <a:extLst>
                    <a:ext uri="{9D8B030D-6E8A-4147-A177-3AD203B41FA5}">
                      <a16:colId xmlns:a16="http://schemas.microsoft.com/office/drawing/2014/main" xmlns="" val="1556109338"/>
                    </a:ext>
                  </a:extLst>
                </a:gridCol>
                <a:gridCol w="995082">
                  <a:extLst>
                    <a:ext uri="{9D8B030D-6E8A-4147-A177-3AD203B41FA5}">
                      <a16:colId xmlns:a16="http://schemas.microsoft.com/office/drawing/2014/main" xmlns="" val="1472603545"/>
                    </a:ext>
                  </a:extLst>
                </a:gridCol>
                <a:gridCol w="974287">
                  <a:extLst>
                    <a:ext uri="{9D8B030D-6E8A-4147-A177-3AD203B41FA5}">
                      <a16:colId xmlns:a16="http://schemas.microsoft.com/office/drawing/2014/main" xmlns="" val="4292257318"/>
                    </a:ext>
                  </a:extLst>
                </a:gridCol>
                <a:gridCol w="1076390">
                  <a:extLst>
                    <a:ext uri="{9D8B030D-6E8A-4147-A177-3AD203B41FA5}">
                      <a16:colId xmlns:a16="http://schemas.microsoft.com/office/drawing/2014/main" xmlns="" val="1139917252"/>
                    </a:ext>
                  </a:extLst>
                </a:gridCol>
                <a:gridCol w="1015253">
                  <a:extLst>
                    <a:ext uri="{9D8B030D-6E8A-4147-A177-3AD203B41FA5}">
                      <a16:colId xmlns:a16="http://schemas.microsoft.com/office/drawing/2014/main" xmlns="" val="1540108421"/>
                    </a:ext>
                  </a:extLst>
                </a:gridCol>
                <a:gridCol w="961464">
                  <a:extLst>
                    <a:ext uri="{9D8B030D-6E8A-4147-A177-3AD203B41FA5}">
                      <a16:colId xmlns:a16="http://schemas.microsoft.com/office/drawing/2014/main" xmlns="" val="931498069"/>
                    </a:ext>
                  </a:extLst>
                </a:gridCol>
                <a:gridCol w="1001806">
                  <a:extLst>
                    <a:ext uri="{9D8B030D-6E8A-4147-A177-3AD203B41FA5}">
                      <a16:colId xmlns:a16="http://schemas.microsoft.com/office/drawing/2014/main" xmlns="" val="1675261339"/>
                    </a:ext>
                  </a:extLst>
                </a:gridCol>
              </a:tblGrid>
              <a:tr h="1525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Quadrupole</a:t>
                      </a:r>
                      <a:endParaRPr lang="zh-SG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QDM-63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QFM-63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QM-RF-63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QFM-ARC-63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QDM-ARC-63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QF-DIS-63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QD-DIS-63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680882352"/>
                  </a:ext>
                </a:extLst>
              </a:tr>
              <a:tr h="1525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Number</a:t>
                      </a:r>
                      <a:endParaRPr lang="zh-SG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64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48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264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1016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2018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16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32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3401777441"/>
                  </a:ext>
                </a:extLst>
              </a:tr>
              <a:tr h="15744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Gap[</a:t>
                      </a:r>
                      <a:r>
                        <a:rPr lang="en-US" sz="1200" u="none" strike="noStrike" dirty="0">
                          <a:effectLst/>
                        </a:rPr>
                        <a:t>mm]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63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1088473125"/>
                  </a:ext>
                </a:extLst>
              </a:tr>
              <a:tr h="29657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Quad. Strength [</a:t>
                      </a:r>
                      <a:r>
                        <a:rPr lang="en-US" sz="1200" u="none" strike="noStrike" dirty="0">
                          <a:effectLst/>
                        </a:rPr>
                        <a:t>T/m]@180GeV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12.8811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16.3553 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12.7248 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12.0313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12.0313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18.0522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15.8575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3665573633"/>
                  </a:ext>
                </a:extLst>
              </a:tr>
              <a:tr h="29657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Quad. Strength [</a:t>
                      </a:r>
                      <a:r>
                        <a:rPr lang="en-US" sz="1200" u="none" strike="noStrike" dirty="0">
                          <a:effectLst/>
                        </a:rPr>
                        <a:t>T/m]@120GeV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8.5874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10.9036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8.4832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8.0209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8.0209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12.0348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10.5717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2481433641"/>
                  </a:ext>
                </a:extLst>
              </a:tr>
              <a:tr h="29657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Quad. Strength [</a:t>
                      </a:r>
                      <a:r>
                        <a:rPr lang="en-US" sz="1200" u="none" strike="noStrike" dirty="0">
                          <a:effectLst/>
                        </a:rPr>
                        <a:t>T/m]@30GeV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2.147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2.726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2.121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2.005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2.005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3.008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2.643 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1202972140"/>
                  </a:ext>
                </a:extLst>
              </a:tr>
              <a:tr h="15744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Length [</a:t>
                      </a:r>
                      <a:r>
                        <a:rPr lang="en-US" sz="1200" u="none" strike="noStrike" dirty="0">
                          <a:effectLst/>
                        </a:rPr>
                        <a:t>mm]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1000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700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2000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>
                          <a:effectLst/>
                        </a:rPr>
                        <a:t>1000</a:t>
                      </a:r>
                      <a:endParaRPr lang="en-US" altLang="zh-SG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863224792"/>
                  </a:ext>
                </a:extLst>
              </a:tr>
              <a:tr h="17589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200" u="none" strike="noStrike" dirty="0">
                          <a:effectLst/>
                        </a:rPr>
                        <a:t>Good field region [</a:t>
                      </a:r>
                      <a:r>
                        <a:rPr lang="en-US" sz="1200" u="none" strike="noStrike" dirty="0">
                          <a:effectLst/>
                        </a:rPr>
                        <a:t>mm]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200" u="none" strike="noStrike" dirty="0">
                          <a:effectLst/>
                        </a:rPr>
                        <a:t>45</a:t>
                      </a:r>
                      <a:endParaRPr lang="en-US" altLang="zh-SG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170" marR="6170" marT="6170" marB="0" anchor="ctr"/>
                </a:tc>
                <a:extLst>
                  <a:ext uri="{0D108BD9-81ED-4DB2-BD59-A6C34878D82A}">
                    <a16:rowId xmlns:a16="http://schemas.microsoft.com/office/drawing/2014/main" xmlns="" val="2848095146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380EC919-CC8F-4025-BDE3-C8B785B01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852" y="1096770"/>
            <a:ext cx="6809801" cy="711859"/>
          </a:xfrm>
        </p:spPr>
        <p:txBody>
          <a:bodyPr>
            <a:normAutofit/>
          </a:bodyPr>
          <a:lstStyle/>
          <a:p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Dipoles (series connection) -- 14866</a:t>
            </a:r>
          </a:p>
          <a:p>
            <a:endParaRPr lang="en-US" altLang="zh-CN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B862C312-31CC-4A0C-AF1D-56D54EACDCE2}"/>
              </a:ext>
            </a:extLst>
          </p:cNvPr>
          <p:cNvSpPr txBox="1">
            <a:spLocks/>
          </p:cNvSpPr>
          <p:nvPr/>
        </p:nvSpPr>
        <p:spPr>
          <a:xfrm>
            <a:off x="946911" y="3878070"/>
            <a:ext cx="9057701" cy="711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Quadrupoles </a:t>
            </a:r>
            <a:r>
              <a:rPr lang="en-US" altLang="zh-SG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(series connection + 3200 independent PS) --3458</a:t>
            </a:r>
            <a:endParaRPr lang="en-US" altLang="zh-CN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054B898D-3DFD-415E-9B18-D28076562CDA}"/>
              </a:ext>
            </a:extLst>
          </p:cNvPr>
          <p:cNvSpPr txBox="1">
            <a:spLocks/>
          </p:cNvSpPr>
          <p:nvPr/>
        </p:nvSpPr>
        <p:spPr>
          <a:xfrm>
            <a:off x="8369687" y="1040741"/>
            <a:ext cx="3618366" cy="7118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correctors</a:t>
            </a:r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xmlns="" id="{04E9EB3A-9DD2-4824-9EDB-33E4348CE298}"/>
              </a:ext>
            </a:extLst>
          </p:cNvPr>
          <p:cNvGraphicFramePr>
            <a:graphicFrameLocks noGrp="1"/>
          </p:cNvGraphicFramePr>
          <p:nvPr/>
        </p:nvGraphicFramePr>
        <p:xfrm>
          <a:off x="8832304" y="1844824"/>
          <a:ext cx="2521323" cy="9816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9809">
                  <a:extLst>
                    <a:ext uri="{9D8B030D-6E8A-4147-A177-3AD203B41FA5}">
                      <a16:colId xmlns:a16="http://schemas.microsoft.com/office/drawing/2014/main" xmlns="" val="2547423965"/>
                    </a:ext>
                  </a:extLst>
                </a:gridCol>
                <a:gridCol w="870757">
                  <a:extLst>
                    <a:ext uri="{9D8B030D-6E8A-4147-A177-3AD203B41FA5}">
                      <a16:colId xmlns:a16="http://schemas.microsoft.com/office/drawing/2014/main" xmlns="" val="479342828"/>
                    </a:ext>
                  </a:extLst>
                </a:gridCol>
                <a:gridCol w="870757">
                  <a:extLst>
                    <a:ext uri="{9D8B030D-6E8A-4147-A177-3AD203B41FA5}">
                      <a16:colId xmlns:a16="http://schemas.microsoft.com/office/drawing/2014/main" xmlns="" val="255064734"/>
                    </a:ext>
                  </a:extLst>
                </a:gridCol>
              </a:tblGrid>
              <a:tr h="327212">
                <a:tc>
                  <a:txBody>
                    <a:bodyPr/>
                    <a:lstStyle/>
                    <a:p>
                      <a:pPr algn="l" fontAlgn="ctr"/>
                      <a:endParaRPr lang="zh-SG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Number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Length [m]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956430444"/>
                  </a:ext>
                </a:extLst>
              </a:tr>
              <a:tr h="3272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400" u="none" strike="noStrike" dirty="0" err="1">
                          <a:effectLst/>
                        </a:rPr>
                        <a:t>Sextupole</a:t>
                      </a:r>
                      <a:endParaRPr lang="zh-SG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400" u="none" strike="noStrike" dirty="0">
                          <a:effectLst/>
                        </a:rPr>
                        <a:t>100</a:t>
                      </a:r>
                      <a:endParaRPr lang="en-US" altLang="zh-S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0.4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512045198"/>
                  </a:ext>
                </a:extLst>
              </a:tr>
              <a:tr h="3272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SG" sz="1400" u="none" strike="noStrike" dirty="0">
                          <a:effectLst/>
                        </a:rPr>
                        <a:t>Corrector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400" u="none" strike="noStrike" dirty="0">
                          <a:effectLst/>
                        </a:rPr>
                        <a:t>1200</a:t>
                      </a:r>
                      <a:endParaRPr lang="en-US" altLang="zh-S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SG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0.58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243954075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D5D42D6-4706-4604-BD57-EE21B4F42F8B}"/>
              </a:ext>
            </a:extLst>
          </p:cNvPr>
          <p:cNvSpPr txBox="1"/>
          <p:nvPr/>
        </p:nvSpPr>
        <p:spPr>
          <a:xfrm>
            <a:off x="10730753" y="658905"/>
            <a:ext cx="1411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200" dirty="0"/>
              <a:t>D. Wang, W. Kang</a:t>
            </a:r>
            <a:endParaRPr lang="zh-SG" altLang="en-US" sz="1200" dirty="0"/>
          </a:p>
        </p:txBody>
      </p:sp>
      <p:sp>
        <p:nvSpPr>
          <p:cNvPr id="14" name="页脚占位符 5">
            <a:extLst>
              <a:ext uri="{FF2B5EF4-FFF2-40B4-BE49-F238E27FC236}">
                <a16:creationId xmlns:a16="http://schemas.microsoft.com/office/drawing/2014/main" xmlns="" id="{1AF1C297-0ED8-4472-A58B-7A48E4B66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0708" y="6357516"/>
            <a:ext cx="5040560" cy="354977"/>
          </a:xfrm>
        </p:spPr>
        <p:txBody>
          <a:bodyPr/>
          <a:lstStyle/>
          <a:p>
            <a:r>
              <a:rPr lang="en-US" altLang="zh-CN" dirty="0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8528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5699" y="1157843"/>
            <a:ext cx="115289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just">
              <a:spcBef>
                <a:spcPts val="9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zh-CN" sz="2400" dirty="0">
                <a:ea typeface="华文楷体"/>
                <a:cs typeface="Times New Roman" pitchFamily="18" charset="0"/>
              </a:rPr>
              <a:t>There are three families of dipole magnets in the CEPC </a:t>
            </a:r>
            <a:r>
              <a:rPr lang="en-US" altLang="zh-CN" sz="2400" dirty="0">
                <a:ea typeface="华文楷体"/>
                <a:cs typeface="Times New Roman" pitchFamily="18" charset="0"/>
              </a:rPr>
              <a:t>booster</a:t>
            </a:r>
            <a:r>
              <a:rPr lang="en-GB" altLang="zh-CN" sz="2400" dirty="0">
                <a:ea typeface="华文楷体"/>
                <a:cs typeface="Times New Roman" pitchFamily="18" charset="0"/>
              </a:rPr>
              <a:t>. One family is the pure dipoles while the other two families are the dipole-</a:t>
            </a:r>
            <a:r>
              <a:rPr lang="en-GB" altLang="zh-CN" sz="2400" dirty="0" err="1">
                <a:ea typeface="华文楷体"/>
                <a:cs typeface="Times New Roman" pitchFamily="18" charset="0"/>
              </a:rPr>
              <a:t>sextupole</a:t>
            </a:r>
            <a:r>
              <a:rPr lang="en-GB" altLang="zh-CN" sz="2400" dirty="0">
                <a:ea typeface="华文楷体"/>
                <a:cs typeface="Times New Roman" pitchFamily="18" charset="0"/>
              </a:rPr>
              <a:t> combined magnets. </a:t>
            </a:r>
          </a:p>
        </p:txBody>
      </p:sp>
      <p:pic>
        <p:nvPicPr>
          <p:cNvPr id="10" name="picture" descr="descript"/>
          <p:cNvPicPr>
            <a:picLocks noChangeAspect="1"/>
          </p:cNvPicPr>
          <p:nvPr/>
        </p:nvPicPr>
        <p:blipFill rotWithShape="1">
          <a:blip r:embed="rId3"/>
          <a:srcRect b="3503"/>
          <a:stretch/>
        </p:blipFill>
        <p:spPr>
          <a:xfrm>
            <a:off x="1195145" y="2348880"/>
            <a:ext cx="2799733" cy="1994703"/>
          </a:xfrm>
          <a:prstGeom prst="rect">
            <a:avLst/>
          </a:prstGeom>
        </p:spPr>
      </p:pic>
      <p:pic>
        <p:nvPicPr>
          <p:cNvPr id="11" name="picture" descr="descript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4651349" y="2252333"/>
            <a:ext cx="2911032" cy="2106640"/>
          </a:xfrm>
          <a:prstGeom prst="rect">
            <a:avLst/>
          </a:prstGeom>
        </p:spPr>
      </p:pic>
      <p:pic>
        <p:nvPicPr>
          <p:cNvPr id="12" name="picture" descr="descript"/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7915849" y="2273248"/>
            <a:ext cx="3019120" cy="2203201"/>
          </a:xfrm>
          <a:prstGeom prst="rect">
            <a:avLst/>
          </a:prstGeom>
        </p:spPr>
      </p:pic>
      <p:pic>
        <p:nvPicPr>
          <p:cNvPr id="14" name="picture" descr="descript"/>
          <p:cNvPicPr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>
            <a:off x="7968208" y="4569429"/>
            <a:ext cx="3056075" cy="2115317"/>
          </a:xfrm>
          <a:prstGeom prst="rect">
            <a:avLst/>
          </a:prstGeom>
        </p:spPr>
      </p:pic>
      <p:pic>
        <p:nvPicPr>
          <p:cNvPr id="19" name="picture" descr="descript"/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4617806" y="4556530"/>
            <a:ext cx="3026420" cy="2142927"/>
          </a:xfrm>
          <a:prstGeom prst="rect">
            <a:avLst/>
          </a:prstGeom>
        </p:spPr>
      </p:pic>
      <p:pic>
        <p:nvPicPr>
          <p:cNvPr id="21" name="picture" descr="descript"/>
          <p:cNvPicPr>
            <a:picLocks noChangeAspect="1"/>
          </p:cNvPicPr>
          <p:nvPr/>
        </p:nvPicPr>
        <p:blipFill rotWithShape="1">
          <a:blip r:embed="rId8"/>
          <a:srcRect/>
          <a:stretch/>
        </p:blipFill>
        <p:spPr>
          <a:xfrm>
            <a:off x="1022897" y="4509120"/>
            <a:ext cx="3144227" cy="2080001"/>
          </a:xfrm>
          <a:prstGeom prst="rect">
            <a:avLst/>
          </a:prstGeom>
        </p:spPr>
      </p:pic>
      <p:sp>
        <p:nvSpPr>
          <p:cNvPr id="23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407368" y="103681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rgbClr val="C00000"/>
                </a:solidFill>
              </a:rPr>
              <a:t>Introduction of the dipole magnets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8131681-6F03-435A-BD4B-E15059830A0A}"/>
              </a:ext>
            </a:extLst>
          </p:cNvPr>
          <p:cNvSpPr txBox="1"/>
          <p:nvPr/>
        </p:nvSpPr>
        <p:spPr>
          <a:xfrm>
            <a:off x="11275358" y="746312"/>
            <a:ext cx="916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W. Kang</a:t>
            </a:r>
            <a:endParaRPr lang="zh-SG" altLang="en-US" sz="14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B886149-3843-4F94-89AE-EC9455108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38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63352" y="1124744"/>
            <a:ext cx="115969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zh-CN" sz="2800" dirty="0">
                <a:ea typeface="华文楷体"/>
                <a:cs typeface="Times New Roman" pitchFamily="18" charset="0"/>
              </a:rPr>
              <a:t>In TDR stage, a full-scale pure dipole magnet for the CEPC booster has been produced and the field performance is satisfied with the requirements.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353" y="2348880"/>
            <a:ext cx="5371746" cy="3867964"/>
          </a:xfrm>
          <a:prstGeom prst="rect">
            <a:avLst/>
          </a:prstGeom>
        </p:spPr>
      </p:pic>
      <p:pic>
        <p:nvPicPr>
          <p:cNvPr id="10" name="picture" descr="descript"/>
          <p:cNvPicPr>
            <a:picLocks noChangeAspect="1"/>
          </p:cNvPicPr>
          <p:nvPr/>
        </p:nvPicPr>
        <p:blipFill rotWithShape="1">
          <a:blip r:embed="rId4"/>
          <a:srcRect b="3503"/>
          <a:stretch/>
        </p:blipFill>
        <p:spPr>
          <a:xfrm>
            <a:off x="1631504" y="2984601"/>
            <a:ext cx="3436356" cy="2448272"/>
          </a:xfrm>
          <a:prstGeom prst="rect">
            <a:avLst/>
          </a:prstGeom>
        </p:spPr>
      </p:pic>
      <p:sp>
        <p:nvSpPr>
          <p:cNvPr id="14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407368" y="103681"/>
            <a:ext cx="11690652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b="1" dirty="0">
                <a:solidFill>
                  <a:srgbClr val="C00000"/>
                </a:solidFill>
              </a:rPr>
              <a:t>Booster magnet R&amp;D in TDR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7E0E21A-5C50-40EC-B4B4-84CC6E72FE4A}"/>
              </a:ext>
            </a:extLst>
          </p:cNvPr>
          <p:cNvSpPr txBox="1"/>
          <p:nvPr/>
        </p:nvSpPr>
        <p:spPr>
          <a:xfrm>
            <a:off x="11275358" y="746312"/>
            <a:ext cx="916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W. Kang</a:t>
            </a:r>
            <a:endParaRPr lang="zh-SG" altLang="en-US" sz="1400" dirty="0"/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xmlns="" id="{714EBC31-412A-4595-8FB1-50604FC6B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240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69808" y="6338623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13" name="文本框 23">
            <a:extLst>
              <a:ext uri="{FF2B5EF4-FFF2-40B4-BE49-F238E27FC236}">
                <a16:creationId xmlns:a16="http://schemas.microsoft.com/office/drawing/2014/main" xmlns="" id="{3545BBB0-F5A1-4124-8C5A-A942C707EE66}"/>
              </a:ext>
            </a:extLst>
          </p:cNvPr>
          <p:cNvSpPr txBox="1"/>
          <p:nvPr/>
        </p:nvSpPr>
        <p:spPr>
          <a:xfrm>
            <a:off x="778033" y="158789"/>
            <a:ext cx="11299600" cy="7330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40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>
              <a:lnSpc>
                <a:spcPct val="120000"/>
              </a:lnSpc>
              <a:spcBef>
                <a:spcPts val="1000"/>
              </a:spcBef>
              <a:buClr>
                <a:srgbClr val="C00000"/>
              </a:buClr>
            </a:pPr>
            <a:r>
              <a:rPr lang="en-US" altLang="zh-CN" sz="3200" b="1" dirty="0">
                <a:solidFill>
                  <a:srgbClr val="C00000"/>
                </a:solidFill>
              </a:rPr>
              <a:t>The plan of the Booster magnet production in EDR</a:t>
            </a:r>
            <a:endParaRPr lang="en-US" altLang="zh-CN" sz="3200" b="1" dirty="0">
              <a:solidFill>
                <a:srgbClr val="0000FF"/>
              </a:solidFill>
              <a:latin typeface="+mn-lt"/>
              <a:ea typeface="华文楷体"/>
              <a:cs typeface="Times New Roman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19336" y="1124744"/>
            <a:ext cx="11651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GB" altLang="zh-CN" sz="2800" dirty="0">
                <a:ea typeface="华文楷体"/>
                <a:cs typeface="Times New Roman" pitchFamily="18" charset="0"/>
              </a:rPr>
              <a:t>In the EDR stage, </a:t>
            </a:r>
            <a:r>
              <a:rPr lang="en-US" altLang="zh-CN" sz="2800" dirty="0">
                <a:ea typeface="华文楷体"/>
                <a:cs typeface="Times New Roman" pitchFamily="18" charset="0"/>
              </a:rPr>
              <a:t>in order to verify </a:t>
            </a:r>
            <a:r>
              <a:rPr lang="en-GB" altLang="zh-CN" sz="2800" dirty="0">
                <a:ea typeface="华文楷体"/>
                <a:cs typeface="Times New Roman" pitchFamily="18" charset="0"/>
              </a:rPr>
              <a:t>the magnetic field design of the dipole-</a:t>
            </a:r>
            <a:r>
              <a:rPr lang="en-GB" altLang="zh-CN" sz="2800" dirty="0" err="1">
                <a:ea typeface="华文楷体"/>
                <a:cs typeface="Times New Roman" pitchFamily="18" charset="0"/>
              </a:rPr>
              <a:t>sextupole</a:t>
            </a:r>
            <a:r>
              <a:rPr lang="en-GB" altLang="zh-CN" sz="2800" dirty="0">
                <a:ea typeface="华文楷体"/>
                <a:cs typeface="Times New Roman" pitchFamily="18" charset="0"/>
              </a:rPr>
              <a:t> combined magnet, a full scale prototype magnet will be developed and measured by a harmonic coil field measurement system.</a:t>
            </a:r>
            <a:endParaRPr lang="en-US" altLang="zh-CN" sz="2800" dirty="0">
              <a:ea typeface="华文楷体"/>
              <a:cs typeface="Times New Roman" pitchFamily="18" charset="0"/>
            </a:endParaRPr>
          </a:p>
        </p:txBody>
      </p:sp>
      <p:pic>
        <p:nvPicPr>
          <p:cNvPr id="9" name="picture" descr="descript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3791744" y="2420888"/>
            <a:ext cx="3582118" cy="2592288"/>
          </a:xfrm>
          <a:prstGeom prst="rect">
            <a:avLst/>
          </a:prstGeom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63352" y="5140349"/>
            <a:ext cx="11651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457200" indent="-457200" algn="just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GB" altLang="zh-CN" sz="2800" dirty="0">
                <a:ea typeface="华文楷体"/>
                <a:cs typeface="Times New Roman" pitchFamily="18" charset="0"/>
              </a:rPr>
              <a:t>In addition, </a:t>
            </a:r>
            <a:r>
              <a:rPr lang="en-US" altLang="zh-CN" sz="2800" dirty="0">
                <a:ea typeface="华文楷体"/>
                <a:cs typeface="Times New Roman" pitchFamily="18" charset="0"/>
              </a:rPr>
              <a:t>in order to improve the production efficiency and reduce production cost</a:t>
            </a:r>
            <a:r>
              <a:rPr lang="en-GB" altLang="zh-CN" sz="2800" dirty="0">
                <a:ea typeface="华文楷体"/>
                <a:cs typeface="Times New Roman" pitchFamily="18" charset="0"/>
              </a:rPr>
              <a:t>, an automatic production line for the dipole magnets of the Booster will be designed and developed.</a:t>
            </a:r>
            <a:endParaRPr lang="en-US" altLang="zh-CN" sz="2800" dirty="0">
              <a:ea typeface="华文楷体"/>
              <a:cs typeface="Times New Roman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2ACF1A0-566D-423F-9A99-96DE39EA7BC7}"/>
              </a:ext>
            </a:extLst>
          </p:cNvPr>
          <p:cNvSpPr txBox="1"/>
          <p:nvPr/>
        </p:nvSpPr>
        <p:spPr>
          <a:xfrm>
            <a:off x="11228294" y="699247"/>
            <a:ext cx="916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W. Kang</a:t>
            </a:r>
            <a:endParaRPr lang="zh-SG" altLang="en-US" sz="1400" dirty="0"/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xmlns="" id="{3D04E0CF-1CA0-4F9E-8518-EFD8FE997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914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837"/>
    </mc:Choice>
    <mc:Fallback xmlns="">
      <p:transition spd="slow" advTm="15583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FA6A17-CF09-04B0-4DE7-908260422A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1308" y="1936628"/>
            <a:ext cx="10363200" cy="14700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BA9625-E599-FA97-21A7-4EFFC378D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104680"/>
            <a:ext cx="8534400" cy="1752600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9FD22DC-50C2-9D3A-491E-AF2F3283A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24" y="784233"/>
            <a:ext cx="11723531" cy="5726494"/>
          </a:xfrm>
          <a:prstGeom prst="rect">
            <a:avLst/>
          </a:prstGeom>
        </p:spPr>
      </p:pic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5C3E4A2C-1745-D558-3927-3DC549BC859F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1770077" y="3143106"/>
            <a:ext cx="1317728" cy="1008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9B94DF52-B1EA-A1C4-CB5C-8E72F940BDF5}"/>
              </a:ext>
            </a:extLst>
          </p:cNvPr>
          <p:cNvSpPr/>
          <p:nvPr/>
        </p:nvSpPr>
        <p:spPr>
          <a:xfrm>
            <a:off x="738231" y="2786071"/>
            <a:ext cx="2063692" cy="3570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切片、掺和、冲制、打毛刺</a:t>
            </a: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xmlns="" id="{490A8B5B-0219-855A-C14F-61226CA4E045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656498" y="5227436"/>
            <a:ext cx="1145425" cy="585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646725E5-BC8F-DAF2-954F-96012BFF6ED7}"/>
              </a:ext>
            </a:extLst>
          </p:cNvPr>
          <p:cNvSpPr/>
          <p:nvPr/>
        </p:nvSpPr>
        <p:spPr>
          <a:xfrm>
            <a:off x="1283516" y="5812773"/>
            <a:ext cx="745964" cy="3570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三坐标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xmlns="" id="{A01EC584-CC57-F07B-3DFE-EE4B0AEA17B2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4225257" y="4966649"/>
            <a:ext cx="464189" cy="926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8A424C82-6752-EA83-CD8D-7F30AB853217}"/>
              </a:ext>
            </a:extLst>
          </p:cNvPr>
          <p:cNvSpPr/>
          <p:nvPr/>
        </p:nvSpPr>
        <p:spPr>
          <a:xfrm>
            <a:off x="3692556" y="5893178"/>
            <a:ext cx="1065402" cy="2766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涂胶（按需）</a:t>
            </a: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xmlns="" id="{7EF20E16-FF78-D337-3BD4-D97C6D8778D3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5231772" y="4857592"/>
            <a:ext cx="195905" cy="1039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: 圆角 34">
            <a:extLst>
              <a:ext uri="{FF2B5EF4-FFF2-40B4-BE49-F238E27FC236}">
                <a16:creationId xmlns:a16="http://schemas.microsoft.com/office/drawing/2014/main" xmlns="" id="{36558D3C-450E-C672-4AB3-915231880ADF}"/>
              </a:ext>
            </a:extLst>
          </p:cNvPr>
          <p:cNvSpPr/>
          <p:nvPr/>
        </p:nvSpPr>
        <p:spPr>
          <a:xfrm>
            <a:off x="4960364" y="5896918"/>
            <a:ext cx="542816" cy="2766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叠装</a:t>
            </a: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xmlns="" id="{21BDE059-25D6-1B17-D245-EEA04F895531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6071160" y="4697918"/>
            <a:ext cx="20895" cy="1195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: 圆角 38">
            <a:extLst>
              <a:ext uri="{FF2B5EF4-FFF2-40B4-BE49-F238E27FC236}">
                <a16:creationId xmlns:a16="http://schemas.microsoft.com/office/drawing/2014/main" xmlns="" id="{1613981B-0488-24CA-750D-638E03F84C38}"/>
              </a:ext>
            </a:extLst>
          </p:cNvPr>
          <p:cNvSpPr/>
          <p:nvPr/>
        </p:nvSpPr>
        <p:spPr>
          <a:xfrm>
            <a:off x="5799752" y="5893178"/>
            <a:ext cx="542816" cy="2766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固化</a:t>
            </a:r>
          </a:p>
        </p:txBody>
      </p: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xmlns="" id="{4E4500C0-DD84-27EC-845F-EB352B57AADC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6625321" y="4102004"/>
            <a:ext cx="222727" cy="1791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: 圆角 41">
            <a:extLst>
              <a:ext uri="{FF2B5EF4-FFF2-40B4-BE49-F238E27FC236}">
                <a16:creationId xmlns:a16="http://schemas.microsoft.com/office/drawing/2014/main" xmlns="" id="{A13DBB5E-1D2D-223C-CD8A-CF88A7F75AAA}"/>
              </a:ext>
            </a:extLst>
          </p:cNvPr>
          <p:cNvSpPr/>
          <p:nvPr/>
        </p:nvSpPr>
        <p:spPr>
          <a:xfrm>
            <a:off x="6576640" y="5893178"/>
            <a:ext cx="542816" cy="2766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焊接</a:t>
            </a:r>
          </a:p>
        </p:txBody>
      </p: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xmlns="" id="{93CC0401-6613-2EFD-172A-B9E40C6E9E92}"/>
              </a:ext>
            </a:extLst>
          </p:cNvPr>
          <p:cNvCxnSpPr>
            <a:cxnSpLocks/>
            <a:stCxn id="48" idx="0"/>
          </p:cNvCxnSpPr>
          <p:nvPr/>
        </p:nvCxnSpPr>
        <p:spPr>
          <a:xfrm flipH="1" flipV="1">
            <a:off x="8120543" y="3820518"/>
            <a:ext cx="233210" cy="1992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: 圆角 47">
            <a:extLst>
              <a:ext uri="{FF2B5EF4-FFF2-40B4-BE49-F238E27FC236}">
                <a16:creationId xmlns:a16="http://schemas.microsoft.com/office/drawing/2014/main" xmlns="" id="{317A4ADD-F880-1C8E-CC53-D18F523E9E85}"/>
              </a:ext>
            </a:extLst>
          </p:cNvPr>
          <p:cNvSpPr/>
          <p:nvPr/>
        </p:nvSpPr>
        <p:spPr>
          <a:xfrm>
            <a:off x="7402388" y="5812773"/>
            <a:ext cx="1902730" cy="4373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尺寸测量、合铁、尺寸测量、骑缝销、尺寸测量</a:t>
            </a:r>
          </a:p>
        </p:txBody>
      </p: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xmlns="" id="{A6A23219-7058-F506-99C3-0F306210C9EE}"/>
              </a:ext>
            </a:extLst>
          </p:cNvPr>
          <p:cNvCxnSpPr>
            <a:cxnSpLocks/>
            <a:stCxn id="60" idx="0"/>
          </p:cNvCxnSpPr>
          <p:nvPr/>
        </p:nvCxnSpPr>
        <p:spPr>
          <a:xfrm flipV="1">
            <a:off x="9933766" y="3431463"/>
            <a:ext cx="41071" cy="2381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: 圆角 59">
            <a:extLst>
              <a:ext uri="{FF2B5EF4-FFF2-40B4-BE49-F238E27FC236}">
                <a16:creationId xmlns:a16="http://schemas.microsoft.com/office/drawing/2014/main" xmlns="" id="{F336F0E6-9118-8A47-3D40-B1019EF8FAC0}"/>
              </a:ext>
            </a:extLst>
          </p:cNvPr>
          <p:cNvSpPr/>
          <p:nvPr/>
        </p:nvSpPr>
        <p:spPr>
          <a:xfrm>
            <a:off x="9502594" y="5812773"/>
            <a:ext cx="862344" cy="3570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焊外围件</a:t>
            </a:r>
          </a:p>
        </p:txBody>
      </p:sp>
      <p:cxnSp>
        <p:nvCxnSpPr>
          <p:cNvPr id="64" name="直接箭头连接符 63">
            <a:extLst>
              <a:ext uri="{FF2B5EF4-FFF2-40B4-BE49-F238E27FC236}">
                <a16:creationId xmlns:a16="http://schemas.microsoft.com/office/drawing/2014/main" xmlns="" id="{61EA3606-A6A0-925D-2A05-59224922799B}"/>
              </a:ext>
            </a:extLst>
          </p:cNvPr>
          <p:cNvCxnSpPr>
            <a:cxnSpLocks/>
            <a:stCxn id="65" idx="2"/>
          </p:cNvCxnSpPr>
          <p:nvPr/>
        </p:nvCxnSpPr>
        <p:spPr>
          <a:xfrm>
            <a:off x="7739626" y="1697878"/>
            <a:ext cx="962855" cy="836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: 圆角 64">
            <a:extLst>
              <a:ext uri="{FF2B5EF4-FFF2-40B4-BE49-F238E27FC236}">
                <a16:creationId xmlns:a16="http://schemas.microsoft.com/office/drawing/2014/main" xmlns="" id="{989B8C12-43CA-84C4-E161-30FBF85CFC02}"/>
              </a:ext>
            </a:extLst>
          </p:cNvPr>
          <p:cNvSpPr/>
          <p:nvPr/>
        </p:nvSpPr>
        <p:spPr>
          <a:xfrm>
            <a:off x="7258198" y="1248768"/>
            <a:ext cx="962855" cy="44911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铁芯保护、铁芯喷漆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xmlns="" id="{A7D7CBD2-8B15-2470-C992-A0CDE7D2D99B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6483567" y="1697878"/>
            <a:ext cx="774631" cy="1271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: 圆角 71">
            <a:extLst>
              <a:ext uri="{FF2B5EF4-FFF2-40B4-BE49-F238E27FC236}">
                <a16:creationId xmlns:a16="http://schemas.microsoft.com/office/drawing/2014/main" xmlns="" id="{BD635872-181A-40FC-AD04-89630288C06E}"/>
              </a:ext>
            </a:extLst>
          </p:cNvPr>
          <p:cNvSpPr/>
          <p:nvPr/>
        </p:nvSpPr>
        <p:spPr>
          <a:xfrm>
            <a:off x="6071160" y="1401782"/>
            <a:ext cx="824814" cy="296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安装线圈</a:t>
            </a:r>
          </a:p>
        </p:txBody>
      </p: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xmlns="" id="{A795F20C-1031-FA39-CA68-4C19748EF71D}"/>
              </a:ext>
            </a:extLst>
          </p:cNvPr>
          <p:cNvCxnSpPr>
            <a:cxnSpLocks/>
            <a:stCxn id="79" idx="2"/>
          </p:cNvCxnSpPr>
          <p:nvPr/>
        </p:nvCxnSpPr>
        <p:spPr>
          <a:xfrm>
            <a:off x="5730242" y="2054913"/>
            <a:ext cx="753325" cy="928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: 圆角 78">
            <a:extLst>
              <a:ext uri="{FF2B5EF4-FFF2-40B4-BE49-F238E27FC236}">
                <a16:creationId xmlns:a16="http://schemas.microsoft.com/office/drawing/2014/main" xmlns="" id="{5B69EE36-3743-1E7A-6945-4F9645667B59}"/>
              </a:ext>
            </a:extLst>
          </p:cNvPr>
          <p:cNvSpPr/>
          <p:nvPr/>
        </p:nvSpPr>
        <p:spPr>
          <a:xfrm>
            <a:off x="5317835" y="1758817"/>
            <a:ext cx="824814" cy="296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线圈固定</a:t>
            </a:r>
          </a:p>
        </p:txBody>
      </p:sp>
      <p:cxnSp>
        <p:nvCxnSpPr>
          <p:cNvPr id="82" name="直接箭头连接符 81">
            <a:extLst>
              <a:ext uri="{FF2B5EF4-FFF2-40B4-BE49-F238E27FC236}">
                <a16:creationId xmlns:a16="http://schemas.microsoft.com/office/drawing/2014/main" xmlns="" id="{8DF20805-F69A-DCBF-D7EF-5D1FC4F83142}"/>
              </a:ext>
            </a:extLst>
          </p:cNvPr>
          <p:cNvCxnSpPr>
            <a:cxnSpLocks/>
            <a:stCxn id="83" idx="2"/>
          </p:cNvCxnSpPr>
          <p:nvPr/>
        </p:nvCxnSpPr>
        <p:spPr>
          <a:xfrm>
            <a:off x="4762012" y="2054913"/>
            <a:ext cx="932486" cy="1107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: 圆角 82">
            <a:extLst>
              <a:ext uri="{FF2B5EF4-FFF2-40B4-BE49-F238E27FC236}">
                <a16:creationId xmlns:a16="http://schemas.microsoft.com/office/drawing/2014/main" xmlns="" id="{8EA7CEC1-15B2-85B8-0920-491AC467FC28}"/>
              </a:ext>
            </a:extLst>
          </p:cNvPr>
          <p:cNvSpPr/>
          <p:nvPr/>
        </p:nvSpPr>
        <p:spPr>
          <a:xfrm>
            <a:off x="4349605" y="1758817"/>
            <a:ext cx="824814" cy="296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铁芯装配</a:t>
            </a:r>
          </a:p>
        </p:txBody>
      </p: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xmlns="" id="{A6EBA2E5-42F1-19A5-8A9D-03FD758AE9D8}"/>
              </a:ext>
            </a:extLst>
          </p:cNvPr>
          <p:cNvCxnSpPr>
            <a:cxnSpLocks/>
            <a:stCxn id="86" idx="2"/>
          </p:cNvCxnSpPr>
          <p:nvPr/>
        </p:nvCxnSpPr>
        <p:spPr>
          <a:xfrm>
            <a:off x="4304110" y="2506573"/>
            <a:ext cx="805802" cy="803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: 圆角 85">
            <a:extLst>
              <a:ext uri="{FF2B5EF4-FFF2-40B4-BE49-F238E27FC236}">
                <a16:creationId xmlns:a16="http://schemas.microsoft.com/office/drawing/2014/main" xmlns="" id="{9F91688C-6FD1-DDA2-08B3-95AA1C07B2D1}"/>
              </a:ext>
            </a:extLst>
          </p:cNvPr>
          <p:cNvSpPr/>
          <p:nvPr/>
        </p:nvSpPr>
        <p:spPr>
          <a:xfrm>
            <a:off x="3891703" y="2210477"/>
            <a:ext cx="824814" cy="296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整铁装配</a:t>
            </a:r>
          </a:p>
        </p:txBody>
      </p:sp>
      <p:cxnSp>
        <p:nvCxnSpPr>
          <p:cNvPr id="88" name="直接箭头连接符 87">
            <a:extLst>
              <a:ext uri="{FF2B5EF4-FFF2-40B4-BE49-F238E27FC236}">
                <a16:creationId xmlns:a16="http://schemas.microsoft.com/office/drawing/2014/main" xmlns="" id="{DFD0D7AE-12A7-4A45-0726-A3A30C70E8A3}"/>
              </a:ext>
            </a:extLst>
          </p:cNvPr>
          <p:cNvCxnSpPr>
            <a:cxnSpLocks/>
            <a:stCxn id="89" idx="2"/>
          </p:cNvCxnSpPr>
          <p:nvPr/>
        </p:nvCxnSpPr>
        <p:spPr>
          <a:xfrm>
            <a:off x="3634437" y="2845830"/>
            <a:ext cx="805802" cy="803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: 圆角 88">
            <a:extLst>
              <a:ext uri="{FF2B5EF4-FFF2-40B4-BE49-F238E27FC236}">
                <a16:creationId xmlns:a16="http://schemas.microsoft.com/office/drawing/2014/main" xmlns="" id="{FB6A44D9-45B2-6B42-EAA0-FD3FCDD1AEFA}"/>
              </a:ext>
            </a:extLst>
          </p:cNvPr>
          <p:cNvSpPr/>
          <p:nvPr/>
        </p:nvSpPr>
        <p:spPr>
          <a:xfrm>
            <a:off x="3222030" y="2549734"/>
            <a:ext cx="824814" cy="296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安装电排</a:t>
            </a:r>
          </a:p>
        </p:txBody>
      </p:sp>
      <p:cxnSp>
        <p:nvCxnSpPr>
          <p:cNvPr id="90" name="直接箭头连接符 89">
            <a:extLst>
              <a:ext uri="{FF2B5EF4-FFF2-40B4-BE49-F238E27FC236}">
                <a16:creationId xmlns:a16="http://schemas.microsoft.com/office/drawing/2014/main" xmlns="" id="{A90E3505-A55B-2D99-6809-786ACED87732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2606193" y="2384213"/>
            <a:ext cx="1216489" cy="1332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矩形: 圆角 90">
            <a:extLst>
              <a:ext uri="{FF2B5EF4-FFF2-40B4-BE49-F238E27FC236}">
                <a16:creationId xmlns:a16="http://schemas.microsoft.com/office/drawing/2014/main" xmlns="" id="{EEA30ABC-53B1-4A76-66D4-9F1A04FCA248}"/>
              </a:ext>
            </a:extLst>
          </p:cNvPr>
          <p:cNvSpPr/>
          <p:nvPr/>
        </p:nvSpPr>
        <p:spPr>
          <a:xfrm>
            <a:off x="2139950" y="1953276"/>
            <a:ext cx="932486" cy="4309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包绝缘带、水路安装</a:t>
            </a:r>
          </a:p>
        </p:txBody>
      </p:sp>
      <p:sp>
        <p:nvSpPr>
          <p:cNvPr id="94" name="箭头: 右 93">
            <a:extLst>
              <a:ext uri="{FF2B5EF4-FFF2-40B4-BE49-F238E27FC236}">
                <a16:creationId xmlns:a16="http://schemas.microsoft.com/office/drawing/2014/main" xmlns="" id="{EA8F5812-07BA-6F07-716D-1E396A61456C}"/>
              </a:ext>
            </a:extLst>
          </p:cNvPr>
          <p:cNvSpPr/>
          <p:nvPr/>
        </p:nvSpPr>
        <p:spPr>
          <a:xfrm rot="20687938">
            <a:off x="4682540" y="4244771"/>
            <a:ext cx="807339" cy="366718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箭头: 右 94">
            <a:extLst>
              <a:ext uri="{FF2B5EF4-FFF2-40B4-BE49-F238E27FC236}">
                <a16:creationId xmlns:a16="http://schemas.microsoft.com/office/drawing/2014/main" xmlns="" id="{8E3C37A2-845A-0D05-2139-8A03D3B4427E}"/>
              </a:ext>
            </a:extLst>
          </p:cNvPr>
          <p:cNvSpPr/>
          <p:nvPr/>
        </p:nvSpPr>
        <p:spPr>
          <a:xfrm rot="9672499">
            <a:off x="4879801" y="3618420"/>
            <a:ext cx="807339" cy="366718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箭头: 左弧形 96">
            <a:extLst>
              <a:ext uri="{FF2B5EF4-FFF2-40B4-BE49-F238E27FC236}">
                <a16:creationId xmlns:a16="http://schemas.microsoft.com/office/drawing/2014/main" xmlns="" id="{5CADA2DD-A387-4990-7A03-AF0572B81C83}"/>
              </a:ext>
            </a:extLst>
          </p:cNvPr>
          <p:cNvSpPr/>
          <p:nvPr/>
        </p:nvSpPr>
        <p:spPr>
          <a:xfrm>
            <a:off x="1725328" y="4729970"/>
            <a:ext cx="326634" cy="565578"/>
          </a:xfrm>
          <a:prstGeom prst="curved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9" name="箭头: 左弧形 98">
            <a:extLst>
              <a:ext uri="{FF2B5EF4-FFF2-40B4-BE49-F238E27FC236}">
                <a16:creationId xmlns:a16="http://schemas.microsoft.com/office/drawing/2014/main" xmlns="" id="{40B45DE3-494C-1CC1-8673-C7659BD35A35}"/>
              </a:ext>
            </a:extLst>
          </p:cNvPr>
          <p:cNvSpPr/>
          <p:nvPr/>
        </p:nvSpPr>
        <p:spPr>
          <a:xfrm rot="8937104">
            <a:off x="9225992" y="2533810"/>
            <a:ext cx="326634" cy="565578"/>
          </a:xfrm>
          <a:prstGeom prst="curved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00" name="直接箭头连接符 99">
            <a:extLst>
              <a:ext uri="{FF2B5EF4-FFF2-40B4-BE49-F238E27FC236}">
                <a16:creationId xmlns:a16="http://schemas.microsoft.com/office/drawing/2014/main" xmlns="" id="{FFBC8322-B7E8-AB87-5AFB-5E4A8C547828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1198285" y="3848305"/>
            <a:ext cx="868481" cy="458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: 圆角 100">
            <a:extLst>
              <a:ext uri="{FF2B5EF4-FFF2-40B4-BE49-F238E27FC236}">
                <a16:creationId xmlns:a16="http://schemas.microsoft.com/office/drawing/2014/main" xmlns="" id="{7053F908-4E2F-045B-266B-FB83EA624112}"/>
              </a:ext>
            </a:extLst>
          </p:cNvPr>
          <p:cNvSpPr/>
          <p:nvPr/>
        </p:nvSpPr>
        <p:spPr>
          <a:xfrm>
            <a:off x="166439" y="3491270"/>
            <a:ext cx="2063692" cy="35703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尺寸测量、电测、水压检测、准直测磁、出厂检查</a:t>
            </a: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655451" y="312508"/>
            <a:ext cx="10873208" cy="627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2800" b="1" dirty="0">
                <a:solidFill>
                  <a:srgbClr val="0000FF"/>
                </a:solidFill>
                <a:ea typeface="华文楷体"/>
                <a:cs typeface="Times New Roman" pitchFamily="18" charset="0"/>
              </a:rPr>
              <a:t>The sketch map of the automatic production line for the</a:t>
            </a:r>
            <a:r>
              <a:rPr lang="en-US" sz="2800" b="1" dirty="0">
                <a:solidFill>
                  <a:srgbClr val="0000FF"/>
                </a:solidFill>
                <a:ea typeface="华文楷体"/>
                <a:cs typeface="Times New Roman" pitchFamily="18" charset="0"/>
              </a:rPr>
              <a:t> dipole magnet 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3A949EA1-3FEF-45DB-8409-ED19C600DB5B}"/>
              </a:ext>
            </a:extLst>
          </p:cNvPr>
          <p:cNvSpPr txBox="1"/>
          <p:nvPr/>
        </p:nvSpPr>
        <p:spPr>
          <a:xfrm>
            <a:off x="121024" y="3940333"/>
            <a:ext cx="160692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Dimensional measurement, electrical testing, water pressure testing, magnetic collimation measurement, factory inspection</a:t>
            </a:r>
            <a:endParaRPr lang="zh-SG" altLang="en-US" sz="1000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8EA8284D-A8B7-483A-9BAF-15EF2CC63D90}"/>
              </a:ext>
            </a:extLst>
          </p:cNvPr>
          <p:cNvSpPr txBox="1"/>
          <p:nvPr/>
        </p:nvSpPr>
        <p:spPr>
          <a:xfrm>
            <a:off x="526117" y="2478632"/>
            <a:ext cx="161196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Slice, mix, punch, deburr</a:t>
            </a:r>
            <a:endParaRPr lang="zh-SG" altLang="en-US" sz="10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42328BFB-31DB-411B-85E0-93F003FB582C}"/>
              </a:ext>
            </a:extLst>
          </p:cNvPr>
          <p:cNvSpPr txBox="1"/>
          <p:nvPr/>
        </p:nvSpPr>
        <p:spPr>
          <a:xfrm>
            <a:off x="1749798" y="1523892"/>
            <a:ext cx="2425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Wrap insulation tape, install water channels</a:t>
            </a:r>
            <a:endParaRPr lang="zh-SG" altLang="en-US" sz="10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6DB090A3-7E50-4207-8AE1-129EDC928007}"/>
              </a:ext>
            </a:extLst>
          </p:cNvPr>
          <p:cNvSpPr txBox="1"/>
          <p:nvPr/>
        </p:nvSpPr>
        <p:spPr>
          <a:xfrm>
            <a:off x="2980205" y="2882044"/>
            <a:ext cx="60948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Install electrical outlets</a:t>
            </a:r>
            <a:endParaRPr lang="zh-SG" altLang="en-US" sz="1000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3E718B51-C42A-4876-BE6D-04A10E75B19F}"/>
              </a:ext>
            </a:extLst>
          </p:cNvPr>
          <p:cNvSpPr txBox="1"/>
          <p:nvPr/>
        </p:nvSpPr>
        <p:spPr>
          <a:xfrm>
            <a:off x="3578598" y="2001262"/>
            <a:ext cx="60948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assembly of magnets</a:t>
            </a:r>
            <a:endParaRPr lang="zh-SG" altLang="en-US" sz="1000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1F5CF451-6FC0-4C50-B75B-5A3A5FFB85D3}"/>
              </a:ext>
            </a:extLst>
          </p:cNvPr>
          <p:cNvSpPr txBox="1"/>
          <p:nvPr/>
        </p:nvSpPr>
        <p:spPr>
          <a:xfrm>
            <a:off x="4183716" y="1510444"/>
            <a:ext cx="128923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Iron core assembly</a:t>
            </a:r>
            <a:endParaRPr lang="zh-SG" altLang="en-US" sz="1000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97C247F7-30A5-4E80-B3DE-496E1F685D80}"/>
              </a:ext>
            </a:extLst>
          </p:cNvPr>
          <p:cNvSpPr txBox="1"/>
          <p:nvPr/>
        </p:nvSpPr>
        <p:spPr>
          <a:xfrm>
            <a:off x="5326717" y="1510444"/>
            <a:ext cx="8387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coil fixation</a:t>
            </a:r>
            <a:endParaRPr lang="zh-SG" altLang="en-US" sz="1000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E3D61A13-2716-4EF6-B468-6389F998BFA0}"/>
              </a:ext>
            </a:extLst>
          </p:cNvPr>
          <p:cNvSpPr txBox="1"/>
          <p:nvPr/>
        </p:nvSpPr>
        <p:spPr>
          <a:xfrm>
            <a:off x="5965452" y="1120479"/>
            <a:ext cx="12623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installing the coil</a:t>
            </a:r>
            <a:endParaRPr lang="zh-SG" altLang="en-US" sz="1000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93BED2F6-54F2-4F17-9FC3-1AF0D7C8506A}"/>
              </a:ext>
            </a:extLst>
          </p:cNvPr>
          <p:cNvSpPr txBox="1"/>
          <p:nvPr/>
        </p:nvSpPr>
        <p:spPr>
          <a:xfrm>
            <a:off x="7101728" y="992733"/>
            <a:ext cx="24524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Iron core protection, Iron core painting</a:t>
            </a:r>
            <a:endParaRPr lang="zh-SG" altLang="en-US" sz="1000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A7827CFC-901F-4742-A53E-C84FC10CEB39}"/>
              </a:ext>
            </a:extLst>
          </p:cNvPr>
          <p:cNvSpPr txBox="1"/>
          <p:nvPr/>
        </p:nvSpPr>
        <p:spPr>
          <a:xfrm>
            <a:off x="1124510" y="6270703"/>
            <a:ext cx="11816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three-coordinate</a:t>
            </a:r>
            <a:endParaRPr lang="zh-SG" altLang="en-US" sz="10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7939D745-B9DF-4DBD-9AC1-B3D1AADA3A79}"/>
              </a:ext>
            </a:extLst>
          </p:cNvPr>
          <p:cNvSpPr txBox="1"/>
          <p:nvPr/>
        </p:nvSpPr>
        <p:spPr>
          <a:xfrm>
            <a:off x="3249146" y="6223639"/>
            <a:ext cx="19212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Glue application (as needed)</a:t>
            </a:r>
            <a:endParaRPr lang="zh-SG" altLang="en-US" sz="1000" dirty="0"/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0813A2AD-4E2E-4588-9084-4A7D33FF56E5}"/>
              </a:ext>
            </a:extLst>
          </p:cNvPr>
          <p:cNvSpPr txBox="1"/>
          <p:nvPr/>
        </p:nvSpPr>
        <p:spPr>
          <a:xfrm>
            <a:off x="4956922" y="6196744"/>
            <a:ext cx="67067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stacking</a:t>
            </a:r>
            <a:endParaRPr lang="zh-SG" altLang="en-US" sz="1000" dirty="0"/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D5C640AC-3A21-426D-B56C-DA5BC1271639}"/>
              </a:ext>
            </a:extLst>
          </p:cNvPr>
          <p:cNvSpPr txBox="1"/>
          <p:nvPr/>
        </p:nvSpPr>
        <p:spPr>
          <a:xfrm>
            <a:off x="5790640" y="6230362"/>
            <a:ext cx="58998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solidify</a:t>
            </a:r>
            <a:endParaRPr lang="zh-SG" altLang="en-US" sz="1000" dirty="0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975138BA-82AA-47A3-8B6E-F8ECBCFC821D}"/>
              </a:ext>
            </a:extLst>
          </p:cNvPr>
          <p:cNvSpPr txBox="1"/>
          <p:nvPr/>
        </p:nvSpPr>
        <p:spPr>
          <a:xfrm>
            <a:off x="6536952" y="6216915"/>
            <a:ext cx="65722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welding</a:t>
            </a:r>
            <a:endParaRPr lang="zh-SG" altLang="en-US" sz="1000" dirty="0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933A40D5-A429-4D4D-8429-C92CB8AC00B4}"/>
              </a:ext>
            </a:extLst>
          </p:cNvPr>
          <p:cNvSpPr txBox="1"/>
          <p:nvPr/>
        </p:nvSpPr>
        <p:spPr>
          <a:xfrm>
            <a:off x="7195858" y="5150569"/>
            <a:ext cx="255325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dimension measurement, iron fitting, dimension measurement, saddle stitching, dimension measurement</a:t>
            </a:r>
            <a:endParaRPr lang="zh-SG" altLang="en-US" sz="1000" dirty="0"/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AF9FBFFA-634F-4E23-A6AE-6DE0D216D6AA}"/>
              </a:ext>
            </a:extLst>
          </p:cNvPr>
          <p:cNvSpPr txBox="1"/>
          <p:nvPr/>
        </p:nvSpPr>
        <p:spPr>
          <a:xfrm>
            <a:off x="9394452" y="6250533"/>
            <a:ext cx="16523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SG" sz="1000" dirty="0"/>
              <a:t>Welding peripheral parts</a:t>
            </a:r>
            <a:endParaRPr lang="zh-SG" altLang="en-US" sz="1000" dirty="0"/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99D3175B-1F7E-44A3-A940-30BDC52B81E0}"/>
              </a:ext>
            </a:extLst>
          </p:cNvPr>
          <p:cNvSpPr txBox="1"/>
          <p:nvPr/>
        </p:nvSpPr>
        <p:spPr>
          <a:xfrm>
            <a:off x="11060205" y="821051"/>
            <a:ext cx="916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W. Kang</a:t>
            </a:r>
            <a:endParaRPr lang="zh-SG" altLang="en-US" sz="1400" dirty="0"/>
          </a:p>
        </p:txBody>
      </p:sp>
      <p:sp>
        <p:nvSpPr>
          <p:cNvPr id="68" name="页脚占位符 5">
            <a:extLst>
              <a:ext uri="{FF2B5EF4-FFF2-40B4-BE49-F238E27FC236}">
                <a16:creationId xmlns:a16="http://schemas.microsoft.com/office/drawing/2014/main" xmlns="" id="{D3111BFD-8486-470F-8757-8F2AA346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2957" y="6434517"/>
            <a:ext cx="5040560" cy="354977"/>
          </a:xfrm>
        </p:spPr>
        <p:txBody>
          <a:bodyPr/>
          <a:lstStyle/>
          <a:p>
            <a:r>
              <a:rPr lang="en-US" altLang="zh-CN" dirty="0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1983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65D70D99-DB15-4628-A27A-832FEB137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094" y="2192203"/>
            <a:ext cx="2520000" cy="2473591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8E691D86-C45B-48EE-9B37-49A33555C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5008"/>
            <a:ext cx="10972800" cy="4840303"/>
          </a:xfrm>
        </p:spPr>
        <p:txBody>
          <a:bodyPr/>
          <a:lstStyle/>
          <a:p>
            <a:r>
              <a:rPr lang="en-US" dirty="0"/>
              <a:t>Magnet supports and mockup tunnel</a:t>
            </a:r>
          </a:p>
          <a:p>
            <a:pPr lvl="1"/>
            <a:r>
              <a:rPr lang="en-US" sz="2000" dirty="0"/>
              <a:t>For the TDR design, the Booster ring is 2.4 meters higher above Collider.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altLang="zh-CN" sz="2000" dirty="0">
                <a:sym typeface="Wingdings" panose="05000000000000000000" pitchFamily="2" charset="2"/>
              </a:rPr>
              <a:t>Reasonable </a:t>
            </a:r>
            <a:r>
              <a:rPr lang="en-US" sz="2000" dirty="0">
                <a:sym typeface="Wingdings" panose="05000000000000000000" pitchFamily="2" charset="2"/>
              </a:rPr>
              <a:t>stability </a:t>
            </a:r>
            <a:r>
              <a:rPr lang="en-US" altLang="zh-CN" sz="2000" dirty="0">
                <a:sym typeface="Wingdings" panose="05000000000000000000" pitchFamily="2" charset="2"/>
              </a:rPr>
              <a:t>by optimizing the </a:t>
            </a:r>
            <a:r>
              <a:rPr lang="en-US" sz="2000" dirty="0">
                <a:sym typeface="Wingdings" panose="05000000000000000000" pitchFamily="2" charset="2"/>
              </a:rPr>
              <a:t> supports.</a:t>
            </a:r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B343135-FB27-438B-B9D3-7F8DC3ED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41" y="95787"/>
            <a:ext cx="10763325" cy="725470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Mechanics plan in EDR </a:t>
            </a:r>
            <a:endParaRPr 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540B88A-BB71-4649-927F-49F9BB59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0737" y="6288974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  <p:pic>
        <p:nvPicPr>
          <p:cNvPr id="14" name="图片 13" descr="Diagram&#10;&#10;Description automatically generated">
            <a:extLst>
              <a:ext uri="{FF2B5EF4-FFF2-40B4-BE49-F238E27FC236}">
                <a16:creationId xmlns:a16="http://schemas.microsoft.com/office/drawing/2014/main" xmlns="" id="{1BD5E754-1A03-494A-99D2-69E714D4F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61" y="2996952"/>
            <a:ext cx="3600000" cy="299673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85759F2-6E5E-4602-9A3B-50860E12A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519" y="2438552"/>
            <a:ext cx="2520000" cy="1980895"/>
          </a:xfrm>
          <a:prstGeom prst="rect">
            <a:avLst/>
          </a:prstGeom>
        </p:spPr>
      </p:pic>
      <p:sp>
        <p:nvSpPr>
          <p:cNvPr id="6" name="箭头: 右 5">
            <a:extLst>
              <a:ext uri="{FF2B5EF4-FFF2-40B4-BE49-F238E27FC236}">
                <a16:creationId xmlns:a16="http://schemas.microsoft.com/office/drawing/2014/main" xmlns="" id="{1768CDB2-A269-40BD-8C16-7542B0ABD583}"/>
              </a:ext>
            </a:extLst>
          </p:cNvPr>
          <p:cNvSpPr/>
          <p:nvPr/>
        </p:nvSpPr>
        <p:spPr>
          <a:xfrm>
            <a:off x="6096000" y="3428999"/>
            <a:ext cx="913441" cy="3600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0F122DB-E14B-47CB-B107-8BF45102C17C}"/>
              </a:ext>
            </a:extLst>
          </p:cNvPr>
          <p:cNvSpPr txBox="1"/>
          <p:nvPr/>
        </p:nvSpPr>
        <p:spPr>
          <a:xfrm>
            <a:off x="6679186" y="2365505"/>
            <a:ext cx="165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support height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CDB3A730-7A8F-4413-BF6A-8CBF6E71CA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991"/>
          <a:stretch/>
        </p:blipFill>
        <p:spPr>
          <a:xfrm>
            <a:off x="9231469" y="5003599"/>
            <a:ext cx="2520000" cy="1676091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A1D0E72B-E4F7-4790-BF18-79119AC70A9D}"/>
              </a:ext>
            </a:extLst>
          </p:cNvPr>
          <p:cNvSpPr txBox="1"/>
          <p:nvPr/>
        </p:nvSpPr>
        <p:spPr>
          <a:xfrm>
            <a:off x="9433175" y="4566516"/>
            <a:ext cx="1806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support number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7FBA026-447F-4355-BCE8-98DA60C648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557"/>
          <a:stretch/>
        </p:blipFill>
        <p:spPr>
          <a:xfrm>
            <a:off x="9391518" y="2614838"/>
            <a:ext cx="2520000" cy="1988362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3ECD3E2C-DF94-4F18-8D4D-DDA68A86D761}"/>
              </a:ext>
            </a:extLst>
          </p:cNvPr>
          <p:cNvSpPr txBox="1"/>
          <p:nvPr/>
        </p:nvSpPr>
        <p:spPr>
          <a:xfrm>
            <a:off x="9331408" y="2419972"/>
            <a:ext cx="165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Change steel sections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AB488016-133D-4422-8989-4316F0C515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4055" y="4501207"/>
            <a:ext cx="2520000" cy="2141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9A1F17A-65D7-4B54-8037-CA194EF241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8562" y="4537805"/>
            <a:ext cx="2520000" cy="201860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EE08189-5459-4D56-8FE7-DB17CDEF9363}"/>
              </a:ext>
            </a:extLst>
          </p:cNvPr>
          <p:cNvSpPr txBox="1"/>
          <p:nvPr/>
        </p:nvSpPr>
        <p:spPr>
          <a:xfrm>
            <a:off x="10952629" y="679076"/>
            <a:ext cx="1239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H. J. Wang</a:t>
            </a:r>
            <a:endParaRPr lang="zh-SG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35798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2F043B54-DBCE-488E-9750-CC6C58A32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Booster magnet supports plan</a:t>
            </a:r>
          </a:p>
          <a:p>
            <a:pPr lvl="1"/>
            <a:r>
              <a:rPr lang="en-US" sz="2000" dirty="0"/>
              <a:t>The final magnet support scheme</a:t>
            </a:r>
          </a:p>
          <a:p>
            <a:pPr lvl="1"/>
            <a:r>
              <a:rPr lang="en-US" sz="2000" dirty="0"/>
              <a:t>The deformation and stability simulation and optimization.</a:t>
            </a:r>
          </a:p>
          <a:p>
            <a:pPr lvl="1"/>
            <a:r>
              <a:rPr lang="en-US" sz="2000" dirty="0"/>
              <a:t>Verification of support structure, stability, installation and alignment in a mockup tunnel.</a:t>
            </a:r>
          </a:p>
          <a:p>
            <a:pPr lvl="1"/>
            <a:r>
              <a:rPr lang="en-US" sz="2000" dirty="0"/>
              <a:t>Considering method for efficient installation and alignment: semi-automatic adjustment and high-precision alignment field.</a:t>
            </a:r>
          </a:p>
          <a:p>
            <a:pPr lvl="1"/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3C10A084-1C3A-40CF-8BF2-BF5FEFD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3" y="142852"/>
            <a:ext cx="10393494" cy="725470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Mechanics plan in EDR </a:t>
            </a:r>
            <a:endParaRPr 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A07C471-B417-48D5-8612-61DE9181A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F8C862C-3795-4C13-9B2D-410E587EA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3777372"/>
            <a:ext cx="6480000" cy="266273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A3496D9-C76B-4E56-9619-2F0B2A55CC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7"/>
          <a:stretch/>
        </p:blipFill>
        <p:spPr>
          <a:xfrm>
            <a:off x="7968208" y="3934382"/>
            <a:ext cx="3240000" cy="234871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B25BF35-724C-4482-B68E-91393059FBA3}"/>
              </a:ext>
            </a:extLst>
          </p:cNvPr>
          <p:cNvSpPr txBox="1"/>
          <p:nvPr/>
        </p:nvSpPr>
        <p:spPr>
          <a:xfrm>
            <a:off x="10952629" y="1095935"/>
            <a:ext cx="1239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H. J. Wang</a:t>
            </a:r>
            <a:endParaRPr lang="zh-SG" altLang="en-US" sz="14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5DA6BD6-0C0C-4AA1-BDC7-06AA2873B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4938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F0868C8F-5AE8-452A-BFFC-8025644D7C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177"/>
          <a:stretch/>
        </p:blipFill>
        <p:spPr>
          <a:xfrm>
            <a:off x="5257800" y="4820766"/>
            <a:ext cx="1653668" cy="96697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7552D84B-0791-4D05-AAC7-2A97EE063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524" y="3808068"/>
            <a:ext cx="1661771" cy="1006592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xmlns="" id="{02A8BE17-2991-4C01-A2DF-BB6A02B95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zh-SG" sz="4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CEPC Damping Ring</a:t>
            </a:r>
            <a:endParaRPr lang="zh-SG" altLang="en-US" sz="4000" dirty="0">
              <a:solidFill>
                <a:srgbClr val="C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2F1375B-6D64-44A4-BD98-097542FF1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AAD0618-00D8-49BE-9F95-C374BA89C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434" y="1039206"/>
            <a:ext cx="3065931" cy="258748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00D03F2-A151-41F1-A0D2-43FB45E067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48" t="6855"/>
          <a:stretch/>
        </p:blipFill>
        <p:spPr>
          <a:xfrm>
            <a:off x="7214349" y="3369434"/>
            <a:ext cx="4480952" cy="24763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954D847-283B-4D9C-B9DC-95CEFDAE35E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282" y="1162961"/>
            <a:ext cx="3301253" cy="2171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00E8A99-6DA6-4669-A40D-F5C0078570FC}"/>
              </a:ext>
            </a:extLst>
          </p:cNvPr>
          <p:cNvSpPr/>
          <p:nvPr/>
        </p:nvSpPr>
        <p:spPr>
          <a:xfrm>
            <a:off x="613599" y="1094179"/>
            <a:ext cx="4960207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Damping with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reversed bending magnet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FODO   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en-US" altLang="zh-SG" sz="16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kumimoji="0" lang="en-US" altLang="zh-SG" sz="160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r </a:t>
            </a:r>
            <a:r>
              <a:rPr kumimoji="0" lang="en-US" altLang="zh-SG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/</a:t>
            </a:r>
            <a:r>
              <a:rPr kumimoji="0" lang="en-US" altLang="zh-SG" sz="16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kumimoji="0" lang="en-US" altLang="zh-SG" sz="160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0" lang="en-US" altLang="zh-SG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=0.355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(max. 8)-bunch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storage, 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storage time: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(40)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GB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endParaRPr kumimoji="0" lang="en-GB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Emittance: 2500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</a:t>
            </a:r>
            <a:r>
              <a:rPr kumimoji="0" lang="en-GB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166/75 (97/3) </a:t>
            </a:r>
            <a:r>
              <a:rPr kumimoji="0" lang="en-GB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mm.mrad</a:t>
            </a:r>
            <a:endParaRPr kumimoji="0" lang="en-GB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F600477-4619-4A60-8D07-5923618078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033" y="2556324"/>
            <a:ext cx="4191255" cy="393860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4C6B91C-D1DA-4CE8-8D13-FD697D272C3E}"/>
              </a:ext>
            </a:extLst>
          </p:cNvPr>
          <p:cNvSpPr txBox="1"/>
          <p:nvPr/>
        </p:nvSpPr>
        <p:spPr>
          <a:xfrm>
            <a:off x="8801100" y="1069041"/>
            <a:ext cx="2144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dirty="0"/>
              <a:t>DA with errors</a:t>
            </a:r>
            <a:endParaRPr lang="zh-SG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3068662-B6E3-4BB6-ABC7-83AE0861735F}"/>
              </a:ext>
            </a:extLst>
          </p:cNvPr>
          <p:cNvSpPr txBox="1"/>
          <p:nvPr/>
        </p:nvSpPr>
        <p:spPr>
          <a:xfrm>
            <a:off x="5439335" y="5930153"/>
            <a:ext cx="5741894" cy="6589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b="0" baseline="0">
                <a:latin typeface="Arial" panose="020B0604020202020204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 baseline="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 baseline="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 baseline="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zh-SG" dirty="0"/>
              <a:t>Both the DR and trans. lines are well optimized in TDR,  with lower emittance than CDR.</a:t>
            </a:r>
            <a:endParaRPr lang="zh-SG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58A7768-A035-4A52-B373-3E4100602A29}"/>
              </a:ext>
            </a:extLst>
          </p:cNvPr>
          <p:cNvSpPr txBox="1"/>
          <p:nvPr/>
        </p:nvSpPr>
        <p:spPr>
          <a:xfrm>
            <a:off x="5170394" y="3657595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SG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tt</a:t>
            </a:r>
            <a:r>
              <a:rPr kumimoji="0" lang="en-US" altLang="zh-SG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/Higgs/W</a:t>
            </a:r>
            <a:endParaRPr lang="zh-SG" altLang="en-US" sz="14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60904C8-FA8F-4C68-B196-E3936FF54E20}"/>
              </a:ext>
            </a:extLst>
          </p:cNvPr>
          <p:cNvSpPr txBox="1"/>
          <p:nvPr/>
        </p:nvSpPr>
        <p:spPr>
          <a:xfrm>
            <a:off x="5365375" y="4921619"/>
            <a:ext cx="591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zh-SG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xmlns="" id="{E63F34B3-3352-478C-97F0-8F7E4442A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9749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F2F642C-65D5-478C-AA26-9A1D04068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Conference of IAS Program on High Energy Physics 2024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D30C5BC-3B47-4BCF-A2DE-7BA28380F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5E9139-A00B-4B2A-98A6-095DC08F134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A5EEB1B-C288-4420-9D9D-99D9BC9B6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527"/>
          <a:stretch/>
        </p:blipFill>
        <p:spPr>
          <a:xfrm>
            <a:off x="4847659" y="1237230"/>
            <a:ext cx="5118429" cy="3200298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xmlns="" id="{B7360CE2-D655-4D8E-9C09-7CB2480D556D}"/>
              </a:ext>
            </a:extLst>
          </p:cNvPr>
          <p:cNvSpPr txBox="1">
            <a:spLocks/>
          </p:cNvSpPr>
          <p:nvPr/>
        </p:nvSpPr>
        <p:spPr>
          <a:xfrm>
            <a:off x="1879711" y="50493"/>
            <a:ext cx="8229600" cy="930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CEPC injector chain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D9FAA91-422D-4D3A-A876-00AEDB034567}"/>
              </a:ext>
            </a:extLst>
          </p:cNvPr>
          <p:cNvSpPr/>
          <p:nvPr/>
        </p:nvSpPr>
        <p:spPr>
          <a:xfrm>
            <a:off x="1391966" y="4115528"/>
            <a:ext cx="103909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30 GeV </a:t>
            </a:r>
            <a:r>
              <a:rPr kumimoji="0" lang="en-US" altLang="x-non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linac</a:t>
            </a:r>
            <a:r>
              <a:rPr kumimoji="0" lang="en-US" alt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 provides electron and positron beams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for booster</a:t>
            </a:r>
            <a:r>
              <a:rPr kumimoji="0" lang="en-US" alt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. </a:t>
            </a:r>
          </a:p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Top up injection for collider ring ~ 3% current decay</a:t>
            </a:r>
          </a:p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x-non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Booster is in the same tunnel as collider ring, above the collider ring, bypass in IRs (same circumference).</a:t>
            </a:r>
          </a:p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Budget for transfer efficiency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90%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95%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booster +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95%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transport lines (inj. to collider).</a:t>
            </a:r>
          </a:p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current threshold in booster is limited by RF system.</a:t>
            </a:r>
          </a:p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Feedback systems (Transverse &amp; longitudinal) are need to damp the instability at low energy.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58072CF8-00CE-4A74-BBF5-3E59AAB6477C}"/>
              </a:ext>
            </a:extLst>
          </p:cNvPr>
          <p:cNvSpPr txBox="1"/>
          <p:nvPr/>
        </p:nvSpPr>
        <p:spPr>
          <a:xfrm>
            <a:off x="7311248" y="2244715"/>
            <a:ext cx="7200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100km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B478A7E1-735B-4BE4-B0CA-77108B5D9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887" y="1282227"/>
            <a:ext cx="3712540" cy="289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66BBEA9-241D-4DDD-9353-14DEFD83D0BB}"/>
              </a:ext>
            </a:extLst>
          </p:cNvPr>
          <p:cNvSpPr txBox="1"/>
          <p:nvPr/>
        </p:nvSpPr>
        <p:spPr>
          <a:xfrm>
            <a:off x="1542680" y="1508078"/>
            <a:ext cx="62495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30GeV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B861F41-743F-4985-B509-29B1B9793F37}"/>
              </a:ext>
            </a:extLst>
          </p:cNvPr>
          <p:cNvSpPr txBox="1"/>
          <p:nvPr/>
        </p:nvSpPr>
        <p:spPr>
          <a:xfrm>
            <a:off x="4089479" y="1306114"/>
            <a:ext cx="101198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 panose="05050102010706020507" pitchFamily="18" charset="2"/>
              </a:rPr>
              <a:t>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180GeV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44D1694-624F-403B-B662-35FAFAB15F4A}"/>
              </a:ext>
            </a:extLst>
          </p:cNvPr>
          <p:cNvSpPr txBox="1"/>
          <p:nvPr/>
        </p:nvSpPr>
        <p:spPr>
          <a:xfrm>
            <a:off x="9695328" y="1485901"/>
            <a:ext cx="220531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SG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 RF stations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SG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 Inj.                    </a:t>
            </a:r>
            <a:r>
              <a:rPr kumimoji="0" lang="en-US" altLang="zh-SG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(</a:t>
            </a:r>
            <a:r>
              <a:rPr kumimoji="0" lang="en-US" altLang="zh-SG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Linac</a:t>
            </a:r>
            <a:r>
              <a:rPr kumimoji="0" lang="en-US" altLang="zh-SG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to Booster)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SG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 Inj.               </a:t>
            </a:r>
            <a:r>
              <a:rPr kumimoji="0" lang="en-US" altLang="zh-SG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(Collider to Booster)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SG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4 Ext.              </a:t>
            </a:r>
            <a:r>
              <a:rPr kumimoji="0" lang="en-US" altLang="zh-SG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(Booster to Collider)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SG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 Ext.             </a:t>
            </a:r>
            <a:r>
              <a:rPr kumimoji="0" lang="en-US" altLang="zh-SG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(Booster to Dump</a:t>
            </a:r>
            <a:endParaRPr kumimoji="0" lang="zh-SG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4760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C835F151-D1BD-4052-AA55-1E5A2D4CB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zh-CN" sz="2400" dirty="0">
                <a:cs typeface="Arial" panose="020B0604020202020204" pitchFamily="34" charset="0"/>
              </a:rPr>
              <a:t>The total cavity voltage requirement is 2.5MV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zh-CN" sz="2400" dirty="0">
                <a:cs typeface="Arial" panose="020B0604020202020204" pitchFamily="34" charset="0"/>
              </a:rPr>
              <a:t>5 cell cavity aperture is decided by impedance</a:t>
            </a:r>
            <a:r>
              <a:rPr lang="zh-CN" altLang="en-US" sz="2400" dirty="0">
                <a:cs typeface="Arial" panose="020B0604020202020204" pitchFamily="34" charset="0"/>
              </a:rPr>
              <a:t>、</a:t>
            </a:r>
            <a:r>
              <a:rPr lang="en-US" altLang="zh-CN" sz="2400" dirty="0">
                <a:cs typeface="Arial" panose="020B0604020202020204" pitchFamily="34" charset="0"/>
              </a:rPr>
              <a:t>HOM  and instability threshold   </a:t>
            </a:r>
          </a:p>
          <a:p>
            <a:pPr lvl="1">
              <a:spcBef>
                <a:spcPts val="600"/>
              </a:spcBef>
            </a:pPr>
            <a:r>
              <a:rPr lang="en-GB" altLang="zh-CN" sz="1800" dirty="0">
                <a:cs typeface="Arial" panose="020B0604020202020204" pitchFamily="34" charset="0"/>
              </a:rPr>
              <a:t>Taking into account the simulation results for impedance threshold and HOM power, the 5-cell cavity with a 90 mm aperture is considered the best choice</a:t>
            </a:r>
            <a:endParaRPr lang="zh-CN" altLang="en-US" sz="1800" dirty="0"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zh-CN" altLang="en-US" sz="2000" dirty="0">
              <a:cs typeface="Arial" panose="020B0604020202020204" pitchFamily="34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3EC392F0-1C01-4497-B206-99A4B5052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3" y="142852"/>
            <a:ext cx="10158170" cy="725470"/>
          </a:xfrm>
        </p:spPr>
        <p:txBody>
          <a:bodyPr/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Damping Ring RF requirement</a:t>
            </a:r>
            <a:endParaRPr lang="zh-CN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C75F6BC-23CC-4966-8334-8BCEFC5A0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11824BA-B2E5-4072-B6E1-A14858C1D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78" y="3819770"/>
            <a:ext cx="4413983" cy="253658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9CB9FE9-B554-4017-8ABE-6A8D78AAB4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3665" y="3814224"/>
            <a:ext cx="4521120" cy="2489884"/>
          </a:xfrm>
          <a:prstGeom prst="rect">
            <a:avLst/>
          </a:prstGeom>
        </p:spPr>
      </p:pic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4E9B4F3-39FA-4E59-8028-D17058368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0675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23392" y="1130339"/>
            <a:ext cx="6505880" cy="2699385"/>
          </a:xfrm>
        </p:spPr>
        <p:txBody>
          <a:bodyPr>
            <a:normAutofit/>
          </a:bodyPr>
          <a:lstStyle/>
          <a:p>
            <a:pPr>
              <a:lnSpc>
                <a:spcPts val="2000"/>
              </a:lnSpc>
            </a:pPr>
            <a:r>
              <a:rPr lang="en-US" altLang="zh-CN" dirty="0"/>
              <a:t>The design of the 650MHz 5 cell cavity finished</a:t>
            </a:r>
          </a:p>
          <a:p>
            <a:pPr lvl="1">
              <a:lnSpc>
                <a:spcPts val="2000"/>
              </a:lnSpc>
            </a:pPr>
            <a:r>
              <a:rPr lang="en-US" altLang="zh-CN" sz="1800" dirty="0"/>
              <a:t>RF cavity design</a:t>
            </a:r>
          </a:p>
          <a:p>
            <a:pPr lvl="1">
              <a:lnSpc>
                <a:spcPts val="2000"/>
              </a:lnSpc>
            </a:pPr>
            <a:r>
              <a:rPr lang="en-US" altLang="zh-CN" sz="1800" dirty="0"/>
              <a:t>Input coupler and doorknob design</a:t>
            </a:r>
          </a:p>
          <a:p>
            <a:pPr lvl="1">
              <a:lnSpc>
                <a:spcPts val="2000"/>
              </a:lnSpc>
            </a:pPr>
            <a:r>
              <a:rPr lang="en-US" altLang="zh-CN" sz="1800" dirty="0"/>
              <a:t>Vacuum design</a:t>
            </a:r>
          </a:p>
          <a:p>
            <a:pPr lvl="1">
              <a:lnSpc>
                <a:spcPts val="2000"/>
              </a:lnSpc>
            </a:pPr>
            <a:r>
              <a:rPr lang="en-US" altLang="zh-CN" sz="1800" dirty="0">
                <a:sym typeface="+mn-ea"/>
              </a:rPr>
              <a:t>Mechanical design</a:t>
            </a:r>
            <a:endParaRPr lang="en-US" altLang="zh-CN" sz="1800" dirty="0"/>
          </a:p>
          <a:p>
            <a:pPr lvl="1">
              <a:lnSpc>
                <a:spcPts val="2000"/>
              </a:lnSpc>
            </a:pPr>
            <a:endParaRPr lang="en-US" altLang="zh-CN" sz="2055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Damping Ring RF cavity design</a:t>
            </a:r>
            <a:endParaRPr lang="en-US" altLang="zh-CN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r:id="rId3" imgW="914400" imgH="215900" progId="Equation.KSEE3">
                  <p:embed/>
                </p:oleObj>
              </mc:Choice>
              <mc:Fallback>
                <p:oleObj r:id="rId3" imgW="914400" imgH="215900" progId="Equation.KSEE3">
                  <p:embed/>
                  <p:pic>
                    <p:nvPicPr>
                      <p:cNvPr id="4" name="对象 3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8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4233C68-4390-4FA1-A49B-3A4968F665C9}"/>
              </a:ext>
            </a:extLst>
          </p:cNvPr>
          <p:cNvGrpSpPr/>
          <p:nvPr/>
        </p:nvGrpSpPr>
        <p:grpSpPr>
          <a:xfrm>
            <a:off x="1024691" y="5147649"/>
            <a:ext cx="3461779" cy="1373109"/>
            <a:chOff x="278130" y="3429000"/>
            <a:chExt cx="4087934" cy="191044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130" y="3429000"/>
              <a:ext cx="1955165" cy="155125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0092" y="3429857"/>
              <a:ext cx="1664335" cy="1405129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52354" y="4825583"/>
              <a:ext cx="3913710" cy="513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Electromagnetic field distribution</a:t>
              </a:r>
              <a:endParaRPr lang="zh-CN" altLang="en-US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F6C19E34-8EA7-4125-8B4A-DF89F16C0C1F}"/>
              </a:ext>
            </a:extLst>
          </p:cNvPr>
          <p:cNvGrpSpPr/>
          <p:nvPr/>
        </p:nvGrpSpPr>
        <p:grpSpPr>
          <a:xfrm>
            <a:off x="4661440" y="4618722"/>
            <a:ext cx="3044727" cy="1796287"/>
            <a:chOff x="1613" y="6507"/>
            <a:chExt cx="5376" cy="355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6B1378F4-5DDD-41E9-9FB8-9874306B1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3" y="6507"/>
              <a:ext cx="5019" cy="2755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E660FB68-B4F0-4EE1-BF08-752C233B30A7}"/>
                </a:ext>
              </a:extLst>
            </p:cNvPr>
            <p:cNvSpPr txBox="1"/>
            <p:nvPr/>
          </p:nvSpPr>
          <p:spPr>
            <a:xfrm>
              <a:off x="2146" y="9179"/>
              <a:ext cx="4843" cy="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Ion pump distribution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C3C257EB-C00E-484A-8CFA-AD37CB23001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87" y="3172185"/>
            <a:ext cx="3167138" cy="1821180"/>
          </a:xfrm>
          <a:prstGeom prst="rect">
            <a:avLst/>
          </a:prstGeom>
        </p:spPr>
      </p:pic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id="{51B5FBE1-6599-46C6-AB07-78E8BBC34C70}"/>
              </a:ext>
            </a:extLst>
          </p:cNvPr>
          <p:cNvGraphicFramePr>
            <a:graphicFrameLocks noGrp="1"/>
          </p:cNvGraphicFramePr>
          <p:nvPr/>
        </p:nvGraphicFramePr>
        <p:xfrm>
          <a:off x="6680730" y="1118083"/>
          <a:ext cx="5139605" cy="25623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4213">
                  <a:extLst>
                    <a:ext uri="{9D8B030D-6E8A-4147-A177-3AD203B41FA5}">
                      <a16:colId xmlns:a16="http://schemas.microsoft.com/office/drawing/2014/main" xmlns="" val="1663220206"/>
                    </a:ext>
                  </a:extLst>
                </a:gridCol>
                <a:gridCol w="953975">
                  <a:extLst>
                    <a:ext uri="{9D8B030D-6E8A-4147-A177-3AD203B41FA5}">
                      <a16:colId xmlns:a16="http://schemas.microsoft.com/office/drawing/2014/main" xmlns="" val="1345011132"/>
                    </a:ext>
                  </a:extLst>
                </a:gridCol>
                <a:gridCol w="1581417">
                  <a:extLst>
                    <a:ext uri="{9D8B030D-6E8A-4147-A177-3AD203B41FA5}">
                      <a16:colId xmlns:a16="http://schemas.microsoft.com/office/drawing/2014/main" xmlns="" val="1437787223"/>
                    </a:ext>
                  </a:extLst>
                </a:gridCol>
              </a:tblGrid>
              <a:tr h="311901"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Parameters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Unit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Value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3802194110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 dirty="0">
                          <a:effectLst/>
                        </a:rPr>
                        <a:t>Operation frequency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 dirty="0">
                          <a:effectLst/>
                        </a:rPr>
                        <a:t>MHz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650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2899677619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>
                          <a:effectLst/>
                        </a:rPr>
                        <a:t>Voltage per cavity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MV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1.25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634605744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>
                          <a:effectLst/>
                        </a:rPr>
                        <a:t>Cell length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mm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5</a:t>
                      </a:r>
                      <a:r>
                        <a:rPr lang="en-GB" sz="160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GB" sz="1600">
                          <a:effectLst/>
                        </a:rPr>
                        <a:t>230.61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2924646789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 dirty="0">
                          <a:effectLst/>
                        </a:rPr>
                        <a:t>Shunt impedance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M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16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3060437748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>
                          <a:effectLst/>
                        </a:rPr>
                        <a:t>R/(Q</a:t>
                      </a:r>
                      <a:r>
                        <a:rPr lang="en-GB" sz="1600"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GB" sz="1600">
                          <a:effectLst/>
                        </a:rPr>
                        <a:t>l)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zh-CN" sz="1600">
                          <a:effectLst/>
                        </a:rPr>
                        <a:t>Ω</a:t>
                      </a:r>
                      <a:r>
                        <a:rPr lang="en-GB" sz="1600">
                          <a:effectLst/>
                        </a:rPr>
                        <a:t>/m 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430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3066607347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>
                          <a:effectLst/>
                        </a:rPr>
                        <a:t>Q factor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 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32000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77104573"/>
                  </a:ext>
                </a:extLst>
              </a:tr>
              <a:tr h="416126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>
                          <a:effectLst/>
                        </a:rPr>
                        <a:t>Dissipated power per cavity</a:t>
                      </a:r>
                      <a:endParaRPr lang="zh-CN" sz="1600">
                        <a:effectLst/>
                      </a:endParaRPr>
                    </a:p>
                    <a:p>
                      <a:pPr indent="118745" algn="just"/>
                      <a:r>
                        <a:rPr lang="en-GB" sz="1600">
                          <a:effectLst/>
                        </a:rPr>
                        <a:t>(20% margin)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kW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59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55603237"/>
                  </a:ext>
                </a:extLst>
              </a:tr>
              <a:tr h="212309">
                <a:tc>
                  <a:txBody>
                    <a:bodyPr/>
                    <a:lstStyle/>
                    <a:p>
                      <a:pPr indent="118745" algn="just"/>
                      <a:r>
                        <a:rPr lang="en-GB" sz="1600">
                          <a:effectLst/>
                        </a:rPr>
                        <a:t>Emax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>
                          <a:effectLst/>
                        </a:rPr>
                        <a:t>MV/m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118745" algn="ctr"/>
                      <a:r>
                        <a:rPr lang="en-GB" sz="1600" dirty="0">
                          <a:effectLst/>
                        </a:rPr>
                        <a:t>8.5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985" marB="0" anchor="ctr"/>
                </a:tc>
                <a:extLst>
                  <a:ext uri="{0D108BD9-81ED-4DB2-BD59-A6C34878D82A}">
                    <a16:rowId xmlns:a16="http://schemas.microsoft.com/office/drawing/2014/main" xmlns="" val="2181654030"/>
                  </a:ext>
                </a:extLst>
              </a:tr>
            </a:tbl>
          </a:graphicData>
        </a:graphic>
      </p:graphicFrame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0493432-B528-4810-B9CE-F149D155C059}"/>
              </a:ext>
            </a:extLst>
          </p:cNvPr>
          <p:cNvSpPr/>
          <p:nvPr/>
        </p:nvSpPr>
        <p:spPr>
          <a:xfrm>
            <a:off x="8360962" y="6027200"/>
            <a:ext cx="2806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  <a:sym typeface="+mn-ea"/>
              </a:rPr>
              <a:t>Mechanical design</a:t>
            </a: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17975E2-1A76-4C85-9AF9-73068235D46A}"/>
              </a:ext>
            </a:extLst>
          </p:cNvPr>
          <p:cNvGrpSpPr/>
          <p:nvPr/>
        </p:nvGrpSpPr>
        <p:grpSpPr>
          <a:xfrm>
            <a:off x="8183004" y="4043146"/>
            <a:ext cx="2658619" cy="1970928"/>
            <a:chOff x="1901725" y="3422951"/>
            <a:chExt cx="2709777" cy="3387081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6A502B8-F656-42DB-B0CF-87CDAEB50342}"/>
                </a:ext>
              </a:extLst>
            </p:cNvPr>
            <p:cNvGrpSpPr/>
            <p:nvPr/>
          </p:nvGrpSpPr>
          <p:grpSpPr>
            <a:xfrm>
              <a:off x="2299511" y="5283668"/>
              <a:ext cx="2263730" cy="1526364"/>
              <a:chOff x="3754" y="7678"/>
              <a:chExt cx="4342" cy="3033"/>
            </a:xfrm>
          </p:grpSpPr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57B2FCDD-FB4F-4801-B5A5-C19D0A811A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754" y="7678"/>
                <a:ext cx="4342" cy="2013"/>
              </a:xfrm>
              <a:prstGeom prst="rect">
                <a:avLst/>
              </a:prstGeom>
            </p:spPr>
          </p:pic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A3F3192E-6850-4C41-888D-3C87CE29E328}"/>
                  </a:ext>
                </a:extLst>
              </p:cNvPr>
              <p:cNvSpPr txBox="1"/>
              <p:nvPr/>
            </p:nvSpPr>
            <p:spPr>
              <a:xfrm>
                <a:off x="5353" y="9690"/>
                <a:ext cx="1630" cy="1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Cavity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CFE8A7DB-57CF-4E8B-A7A4-75350F43268C}"/>
                </a:ext>
              </a:extLst>
            </p:cNvPr>
            <p:cNvGrpSpPr/>
            <p:nvPr/>
          </p:nvGrpSpPr>
          <p:grpSpPr>
            <a:xfrm>
              <a:off x="1901725" y="3422951"/>
              <a:ext cx="1536324" cy="1459839"/>
              <a:chOff x="2010" y="3632"/>
              <a:chExt cx="2892" cy="3369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2F208973-98E8-4286-9368-3EC98C4D97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10" y="3632"/>
                <a:ext cx="2892" cy="2033"/>
              </a:xfrm>
              <a:prstGeom prst="rect">
                <a:avLst/>
              </a:prstGeom>
            </p:spPr>
          </p:pic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68DB36BA-9A72-4DD3-9365-47330747BD47}"/>
                  </a:ext>
                </a:extLst>
              </p:cNvPr>
              <p:cNvSpPr txBox="1"/>
              <p:nvPr/>
            </p:nvSpPr>
            <p:spPr>
              <a:xfrm>
                <a:off x="2778" y="5815"/>
                <a:ext cx="1780" cy="1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Tunner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0854DF23-1A49-4D99-BBF0-6080F4A75E9B}"/>
                </a:ext>
              </a:extLst>
            </p:cNvPr>
            <p:cNvGrpSpPr/>
            <p:nvPr/>
          </p:nvGrpSpPr>
          <p:grpSpPr>
            <a:xfrm>
              <a:off x="3673793" y="3506393"/>
              <a:ext cx="937709" cy="1630673"/>
              <a:chOff x="6257" y="3589"/>
              <a:chExt cx="2636" cy="5730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9A083681-6509-45B0-BAD3-5234E9FFAA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257" y="3589"/>
                <a:ext cx="2508" cy="3318"/>
              </a:xfrm>
              <a:prstGeom prst="rect">
                <a:avLst/>
              </a:prstGeom>
            </p:spPr>
          </p:pic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4239A575-457B-4751-883A-1590CE978DB5}"/>
                  </a:ext>
                </a:extLst>
              </p:cNvPr>
              <p:cNvSpPr txBox="1"/>
              <p:nvPr/>
            </p:nvSpPr>
            <p:spPr>
              <a:xfrm>
                <a:off x="6456" y="7513"/>
                <a:ext cx="2437" cy="18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50" dirty="0">
                    <a:solidFill>
                      <a:prstClr val="black"/>
                    </a:solidFill>
                    <a:latin typeface="等线" panose="020F0502020204030204"/>
                    <a:ea typeface="等线" panose="02010600030101010101" pitchFamily="2" charset="-122"/>
                  </a:rPr>
                  <a:t>Coupler </a:t>
                </a:r>
              </a:p>
            </p:txBody>
          </p:sp>
        </p:grp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0E90F6D-012B-46CA-81D8-9EB7CBEF6F7A}"/>
              </a:ext>
            </a:extLst>
          </p:cNvPr>
          <p:cNvSpPr txBox="1"/>
          <p:nvPr/>
        </p:nvSpPr>
        <p:spPr>
          <a:xfrm>
            <a:off x="11040035" y="665629"/>
            <a:ext cx="1237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J. R. Zhang</a:t>
            </a:r>
            <a:endParaRPr lang="zh-SG" altLang="en-US" sz="1400" dirty="0"/>
          </a:p>
        </p:txBody>
      </p:sp>
      <p:sp>
        <p:nvSpPr>
          <p:cNvPr id="10" name="页脚占位符 9">
            <a:extLst>
              <a:ext uri="{FF2B5EF4-FFF2-40B4-BE49-F238E27FC236}">
                <a16:creationId xmlns:a16="http://schemas.microsoft.com/office/drawing/2014/main" xmlns="" id="{0380684A-0852-4311-8E8F-22AE63C90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15" name="灯片编号占位符 14">
            <a:extLst>
              <a:ext uri="{FF2B5EF4-FFF2-40B4-BE49-F238E27FC236}">
                <a16:creationId xmlns:a16="http://schemas.microsoft.com/office/drawing/2014/main" xmlns="" id="{12CAADAF-4788-409F-AEB1-61D228E28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0CE039FD-65A3-4FD8-A53C-785F249D7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628817" cy="725470"/>
          </a:xfrm>
        </p:spPr>
        <p:txBody>
          <a:bodyPr/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+mn-ea"/>
              </a:rPr>
              <a:t>Damping Ring RF cavity R&amp;D in EDR</a:t>
            </a:r>
            <a:endParaRPr lang="zh-CN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575B442-8F63-4806-943F-C24B594F9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xmlns="" id="{23A338CA-C1AA-48B9-A87B-70AE63B5C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4731"/>
            <a:ext cx="10571629" cy="5241620"/>
          </a:xfrm>
        </p:spPr>
        <p:txBody>
          <a:bodyPr/>
          <a:lstStyle/>
          <a:p>
            <a:r>
              <a:rPr lang="en-US" altLang="zh-CN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Further optimize the 5 cell cavity design</a:t>
            </a:r>
            <a:endParaRPr lang="en-US" altLang="zh-CN" sz="2400" dirty="0"/>
          </a:p>
          <a:p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</a:rPr>
              <a:t>We hope to process a DR normal conducting 5 cell cavity. And finished the cold test of the cavity.</a:t>
            </a:r>
          </a:p>
          <a:p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</a:rPr>
              <a:t>After the machining of the cavity completed, use PAPS (a test bench of IHEP at </a:t>
            </a:r>
            <a:r>
              <a:rPr lang="en-US" altLang="zh-CN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Huairou</a:t>
            </a:r>
            <a:r>
              <a:rPr lang="en-US" altLang="zh-CN" sz="2400" dirty="0">
                <a:solidFill>
                  <a:srgbClr val="000000"/>
                </a:solidFill>
                <a:latin typeface="Calibri" panose="020F0502020204030204" pitchFamily="34" charset="0"/>
              </a:rPr>
              <a:t>) test bench to do the high-power test of the DR normal conducting 5 cell cavity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51FF89E-68CD-4558-810D-5B6EC29CCBF0}"/>
              </a:ext>
            </a:extLst>
          </p:cNvPr>
          <p:cNvGrpSpPr/>
          <p:nvPr/>
        </p:nvGrpSpPr>
        <p:grpSpPr>
          <a:xfrm>
            <a:off x="3870476" y="3696662"/>
            <a:ext cx="3528392" cy="2845603"/>
            <a:chOff x="6665155" y="4499527"/>
            <a:chExt cx="2178135" cy="189560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430CB20A-09DA-4BDA-99EC-C7C718F3B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5155" y="4499527"/>
              <a:ext cx="2178135" cy="1652485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379B7608-DB99-400C-B74E-09E3D9B3DA97}"/>
                </a:ext>
              </a:extLst>
            </p:cNvPr>
            <p:cNvSpPr/>
            <p:nvPr/>
          </p:nvSpPr>
          <p:spPr>
            <a:xfrm>
              <a:off x="6806098" y="6115057"/>
              <a:ext cx="1857241" cy="280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altLang="zh-CN" dirty="0">
                  <a:sym typeface="+mn-ea"/>
                </a:rPr>
                <a:t>Mechanical design</a:t>
              </a:r>
              <a:endParaRPr lang="en-US" altLang="zh-CN" dirty="0"/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C13C22A-0823-4F83-A030-041D97A2B704}"/>
              </a:ext>
            </a:extLst>
          </p:cNvPr>
          <p:cNvSpPr txBox="1"/>
          <p:nvPr/>
        </p:nvSpPr>
        <p:spPr>
          <a:xfrm>
            <a:off x="11033311" y="1042147"/>
            <a:ext cx="1237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J. R. Zhang</a:t>
            </a:r>
            <a:endParaRPr lang="zh-SG" altLang="en-US" sz="1400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EE7C5B4-89E2-4D33-A70F-D45A0200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5034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BA84FAA3-9C4E-0A42-A29A-32881CEF3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923" y="32149"/>
            <a:ext cx="11590277" cy="1063786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Booster lattice optimization for better polarization transmission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931C6AF-7D46-2144-81F5-C0A46BD37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3104" y="6377372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26F065C-1AB7-C740-8052-AB0ADE517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24" y="4118814"/>
            <a:ext cx="6696760" cy="26407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150B7C1-9D81-C546-8AC6-A03CB354E4B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980530" y="1604463"/>
            <a:ext cx="3816424" cy="230425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8642CDC-BFF3-8D42-A7B6-E7235B095F25}"/>
              </a:ext>
            </a:extLst>
          </p:cNvPr>
          <p:cNvSpPr/>
          <p:nvPr/>
        </p:nvSpPr>
        <p:spPr>
          <a:xfrm>
            <a:off x="249079" y="973944"/>
            <a:ext cx="7560840" cy="317009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TDR lattice suffers from </a:t>
            </a:r>
            <a:r>
              <a:rPr lang="en-US" altLang="zh-CN" sz="2000" dirty="0" err="1"/>
              <a:t>superstrong</a:t>
            </a:r>
            <a:r>
              <a:rPr lang="en-US" altLang="zh-CN" sz="2000" dirty="0"/>
              <a:t> resonances before Z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Injected vertical emittance 6.5nm -&gt; Polarization trans. ~ 50% @ Z &amp; W, 20% @ Higgs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Injected vertical emittance 1.5 nm -&gt; Polarization trans. ~ 80% @ Z &amp; W, 30% @ Higgs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Potential optimization: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Increase vertical focusing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Mitigation of imperfection resonances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Reduce lattice sensitivity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Harmonic spin matching &amp; partial snakes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B7B8256-ADB9-534E-9B9D-29D92E23D6CE}"/>
              </a:ext>
            </a:extLst>
          </p:cNvPr>
          <p:cNvSpPr txBox="1"/>
          <p:nvPr/>
        </p:nvSpPr>
        <p:spPr>
          <a:xfrm>
            <a:off x="9780730" y="177406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TDR bare lattice</a:t>
            </a:r>
          </a:p>
          <a:p>
            <a:r>
              <a:rPr lang="en-US" dirty="0">
                <a:solidFill>
                  <a:srgbClr val="0000FF"/>
                </a:solidFill>
              </a:rPr>
              <a:t>Intrinsic resonance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04A3CF6-45D2-3F49-A084-FE79C40F57A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073275" y="4008060"/>
            <a:ext cx="3723677" cy="23042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BBC5079-68C8-234B-9AB5-DF74D09D9BF9}"/>
              </a:ext>
            </a:extLst>
          </p:cNvPr>
          <p:cNvSpPr txBox="1"/>
          <p:nvPr/>
        </p:nvSpPr>
        <p:spPr>
          <a:xfrm>
            <a:off x="9350270" y="4093827"/>
            <a:ext cx="2538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TDR lattice (one seed)</a:t>
            </a:r>
          </a:p>
          <a:p>
            <a:r>
              <a:rPr lang="en-US" dirty="0">
                <a:solidFill>
                  <a:srgbClr val="0000FF"/>
                </a:solidFill>
              </a:rPr>
              <a:t>Imperfection resonance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9BD6E96-F3BC-4D89-97E0-3E91ED3002AE}"/>
              </a:ext>
            </a:extLst>
          </p:cNvPr>
          <p:cNvSpPr txBox="1"/>
          <p:nvPr/>
        </p:nvSpPr>
        <p:spPr>
          <a:xfrm>
            <a:off x="11214847" y="1062318"/>
            <a:ext cx="1069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Z. Duan</a:t>
            </a:r>
            <a:endParaRPr lang="zh-SG" altLang="en-US" sz="14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112A866-9BEF-4A4A-83CA-9749C359E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0400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6CB788-AF5C-73F6-A7A7-117C81783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6" y="-55703"/>
            <a:ext cx="10515600" cy="111129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Positron damping/polarizing 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8E45424-9795-32DF-B736-328557FD7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855" y="1075997"/>
            <a:ext cx="10712669" cy="4758066"/>
          </a:xfrm>
        </p:spPr>
        <p:txBody>
          <a:bodyPr/>
          <a:lstStyle/>
          <a:p>
            <a:r>
              <a:rPr lang="en-US" dirty="0"/>
              <a:t>Optimization of a dual-purpose design</a:t>
            </a:r>
          </a:p>
          <a:p>
            <a:pPr lvl="1"/>
            <a:r>
              <a:rPr lang="en-US" dirty="0"/>
              <a:t>Bunches stay ~ 20 msec for regular refill</a:t>
            </a:r>
          </a:p>
          <a:p>
            <a:pPr lvl="1"/>
            <a:r>
              <a:rPr lang="en-US" dirty="0"/>
              <a:t>Bunches stay ~ 10 min to accumulate &gt; 20% polarization for resonant depolarization in the Colliders</a:t>
            </a:r>
          </a:p>
          <a:p>
            <a:r>
              <a:rPr lang="en-US" dirty="0"/>
              <a:t>Cost and benefit comparison between two schemes</a:t>
            </a:r>
          </a:p>
          <a:p>
            <a:pPr lvl="1"/>
            <a:r>
              <a:rPr lang="en-US" dirty="0"/>
              <a:t>Higher beam energy without asymmetric wigglers</a:t>
            </a:r>
          </a:p>
          <a:p>
            <a:pPr lvl="1"/>
            <a:r>
              <a:rPr lang="en-US" dirty="0"/>
              <a:t>Lower beam energy with asymmetric wigglers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D6F0E87-A3D5-1F4A-E888-5D970A228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9" y="4532093"/>
            <a:ext cx="4621834" cy="21597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1CAC3BA-429E-5781-61E5-779BE9757D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014" y="4030534"/>
            <a:ext cx="3018050" cy="260078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21F4BDD0-1F6B-5594-212A-5FF0364A6840}"/>
              </a:ext>
            </a:extLst>
          </p:cNvPr>
          <p:cNvCxnSpPr/>
          <p:nvPr/>
        </p:nvCxnSpPr>
        <p:spPr>
          <a:xfrm flipH="1" flipV="1">
            <a:off x="8993540" y="4177647"/>
            <a:ext cx="292608" cy="70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508E883F-D315-4630-7F1D-B7172153A72B}"/>
              </a:ext>
            </a:extLst>
          </p:cNvPr>
          <p:cNvCxnSpPr>
            <a:cxnSpLocks/>
          </p:cNvCxnSpPr>
          <p:nvPr/>
        </p:nvCxnSpPr>
        <p:spPr>
          <a:xfrm flipV="1">
            <a:off x="9463297" y="4177647"/>
            <a:ext cx="399784" cy="70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B59F9D7C-61FE-A666-F5A3-85946DC09F76}"/>
              </a:ext>
            </a:extLst>
          </p:cNvPr>
          <p:cNvCxnSpPr>
            <a:cxnSpLocks/>
          </p:cNvCxnSpPr>
          <p:nvPr/>
        </p:nvCxnSpPr>
        <p:spPr>
          <a:xfrm>
            <a:off x="9431318" y="5792256"/>
            <a:ext cx="488358" cy="707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660A316E-0D97-D83D-F6DD-71C55CE824EA}"/>
              </a:ext>
            </a:extLst>
          </p:cNvPr>
          <p:cNvCxnSpPr>
            <a:cxnSpLocks/>
          </p:cNvCxnSpPr>
          <p:nvPr/>
        </p:nvCxnSpPr>
        <p:spPr>
          <a:xfrm flipH="1">
            <a:off x="8827078" y="5839464"/>
            <a:ext cx="312766" cy="6414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F6C5866-0E87-E698-AC90-8468D4E48896}"/>
              </a:ext>
            </a:extLst>
          </p:cNvPr>
          <p:cNvSpPr txBox="1"/>
          <p:nvPr/>
        </p:nvSpPr>
        <p:spPr>
          <a:xfrm>
            <a:off x="8827078" y="5056327"/>
            <a:ext cx="1776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Asymmetric wigglers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819BB1A-0AC4-49A9-BCB9-22A5B0586EB7}"/>
              </a:ext>
            </a:extLst>
          </p:cNvPr>
          <p:cNvSpPr txBox="1"/>
          <p:nvPr/>
        </p:nvSpPr>
        <p:spPr>
          <a:xfrm>
            <a:off x="11214847" y="1062318"/>
            <a:ext cx="1069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Z. Duan</a:t>
            </a:r>
            <a:endParaRPr lang="zh-SG" altLang="en-US" sz="14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4B27E3E-F3AB-4B61-8844-76A403527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xmlns="" id="{766DA3D1-676F-46C0-BED5-0F2BE75F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1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E4D5C3F1-6459-4EA8-9ABF-08EC4F861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78" y="1373267"/>
            <a:ext cx="10390094" cy="4840303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altLang="zh-S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CEPC booster TDR parameter and design optimizations for all four energies (Higgs, W/Z and ttbar) have been studied. The results demonstrate that the physics design satisfies the scientific goals. </a:t>
            </a:r>
          </a:p>
          <a:p>
            <a:pPr>
              <a:spcAft>
                <a:spcPts val="1800"/>
              </a:spcAft>
            </a:pPr>
            <a:r>
              <a:rPr lang="en-US" altLang="zh-S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 booster development was reported on the TDR international review meeting and cost review meeting from June 12-16, 2023 and Sept. 11-15, 2023</a:t>
            </a:r>
          </a:p>
          <a:p>
            <a:pPr>
              <a:spcAft>
                <a:spcPts val="1800"/>
              </a:spcAft>
            </a:pPr>
            <a:r>
              <a:rPr lang="en-US" altLang="zh-S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 plan for EDR phase (2024-2027) before construction have been established, with the aim of starting the construction in “15th five-year-plan” (2026-2030) . </a:t>
            </a:r>
            <a:endParaRPr lang="zh-SG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D38DB8C8-3CBD-4EFB-8529-148BEA0C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9465647" cy="725470"/>
          </a:xfrm>
        </p:spPr>
        <p:txBody>
          <a:bodyPr/>
          <a:lstStyle/>
          <a:p>
            <a:pPr algn="ctr"/>
            <a:r>
              <a:rPr lang="en-US" altLang="zh-SG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Summary</a:t>
            </a:r>
            <a:endParaRPr lang="zh-SG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2D5FF00-C1EB-432F-AB1D-AB6535CB9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B5D0228-816F-416B-9536-9DE0DAA1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01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1830" y="1236742"/>
            <a:ext cx="5600246" cy="49732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Booster TDR parameters</a:t>
            </a:r>
            <a:endParaRPr lang="zh-CN" altLang="en-US" sz="40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Conference of IAS Program on High Energy Physics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xmlns="" id="{A9E253D9-4438-4258-B961-C8D855A89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80639A-74FB-4196-9892-1DEBA96902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2506" y="233782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Injection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2557" y="1231749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Extraction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4584" y="6027414"/>
            <a:ext cx="829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*Diameter of beam pipe is 56mm for re-injection with high single bunch current @120GeV.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77535" y="1013078"/>
            <a:ext cx="48614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Injection energy: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10GeV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20GeV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  30GeV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Max energy: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120GeV  180GeV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Lower emittance ─ new lattice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TME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5" y="2402887"/>
            <a:ext cx="5396150" cy="3695306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8989540" y="4463151"/>
            <a:ext cx="558065" cy="215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D8FF8378-D0F5-470A-8AD4-A653309721C9}"/>
              </a:ext>
            </a:extLst>
          </p:cNvPr>
          <p:cNvSpPr/>
          <p:nvPr/>
        </p:nvSpPr>
        <p:spPr>
          <a:xfrm>
            <a:off x="9007470" y="4985345"/>
            <a:ext cx="558065" cy="215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8FD459FD-0846-4FB0-AFF1-2F66FEDB8EDD}"/>
              </a:ext>
            </a:extLst>
          </p:cNvPr>
          <p:cNvSpPr/>
          <p:nvPr/>
        </p:nvSpPr>
        <p:spPr>
          <a:xfrm>
            <a:off x="4354787" y="2564874"/>
            <a:ext cx="558065" cy="215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6B441501-F023-4192-A253-DA0A24A135C3}"/>
              </a:ext>
            </a:extLst>
          </p:cNvPr>
          <p:cNvSpPr/>
          <p:nvPr/>
        </p:nvSpPr>
        <p:spPr>
          <a:xfrm>
            <a:off x="3279022" y="6037729"/>
            <a:ext cx="533219" cy="3133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285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5A2F1AD-2009-4AB4-966F-C5A0FA6743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00" t="4313" r="9893" b="19510"/>
          <a:stretch/>
        </p:blipFill>
        <p:spPr>
          <a:xfrm>
            <a:off x="6108785" y="4249273"/>
            <a:ext cx="2818758" cy="19094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Booster TDR optics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Conference of IAS Program on High Energy Physics 2024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xmlns="" id="{974295EE-DC98-4D72-89A6-BA07EA28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80639A-74FB-4196-9892-1DEBA96902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26293" y="1327796"/>
            <a:ext cx="523229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Arc: TME like structure (cell length=78m)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Interleave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sextupole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scheme</a:t>
            </a:r>
          </a:p>
          <a:p>
            <a:pPr marL="285750" marR="0" lvl="0" indent="-285750" algn="l" defTabSz="914400" rtl="0" eaLnBrk="1" fontAlgn="auto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Emittance@120GeV=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1.26nm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943719" y="1027791"/>
            <a:ext cx="2248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D. Wang, C. H. Yu, D. H. Ji, Y. M. Peng, X. H. Cui,…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977700" y="2368231"/>
            <a:ext cx="4999509" cy="3908428"/>
            <a:chOff x="1026322" y="2710301"/>
            <a:chExt cx="4218798" cy="375713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6322" y="3035087"/>
              <a:ext cx="4218798" cy="3432345"/>
            </a:xfrm>
            <a:prstGeom prst="rect">
              <a:avLst/>
            </a:prstGeom>
          </p:spPr>
        </p:pic>
        <p:sp>
          <p:nvSpPr>
            <p:cNvPr id="19" name="下箭头 18"/>
            <p:cNvSpPr/>
            <p:nvPr/>
          </p:nvSpPr>
          <p:spPr>
            <a:xfrm>
              <a:off x="2927411" y="2710301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下箭头 19"/>
            <p:cNvSpPr/>
            <p:nvPr/>
          </p:nvSpPr>
          <p:spPr>
            <a:xfrm>
              <a:off x="3356101" y="2717976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下箭头 21"/>
            <p:cNvSpPr/>
            <p:nvPr/>
          </p:nvSpPr>
          <p:spPr>
            <a:xfrm>
              <a:off x="2033842" y="2750853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下箭头 22"/>
            <p:cNvSpPr/>
            <p:nvPr/>
          </p:nvSpPr>
          <p:spPr>
            <a:xfrm>
              <a:off x="4231034" y="2717961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908758" y="4408636"/>
              <a:ext cx="788314" cy="295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Arc cell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5964432" y="1301650"/>
            <a:ext cx="43636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Overall idea: uniform distribution for the Q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Combined magnet (B+S) scheme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Phase advance/cell: 100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 (H) / 28 (V)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/>
          <a:srcRect l="10991" t="4417" r="9614" b="19412"/>
          <a:stretch>
            <a:fillRect/>
          </a:stretch>
        </p:blipFill>
        <p:spPr>
          <a:xfrm>
            <a:off x="6062184" y="2447598"/>
            <a:ext cx="2769514" cy="1876372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7083158" y="3243886"/>
            <a:ext cx="11578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Dispersion sup.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70115" y="5116315"/>
            <a:ext cx="1783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Straight cell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A71FF475-EF28-461D-A9BD-8F81C946E3E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818" y="2455741"/>
            <a:ext cx="1909048" cy="100688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B718F19D-41A0-4D30-A51C-266776A257A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819" y="3599177"/>
            <a:ext cx="2010334" cy="1093854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9903BA8-E20F-4BF8-BAC9-3BE0473FF47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754" y="4770085"/>
            <a:ext cx="2069927" cy="121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48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99456" y="116632"/>
            <a:ext cx="10118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Booster error study and correction</a:t>
            </a:r>
          </a:p>
        </p:txBody>
      </p:sp>
      <p:graphicFrame>
        <p:nvGraphicFramePr>
          <p:cNvPr id="8" name="内容占位符 3"/>
          <p:cNvGraphicFramePr/>
          <p:nvPr/>
        </p:nvGraphicFramePr>
        <p:xfrm>
          <a:off x="1498612" y="1205788"/>
          <a:ext cx="4674328" cy="169164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1767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95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39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39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Dipole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Quadrupole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Sextupole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Transverse shift X/Y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Longitudinal shift Z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150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Tilt about X/Y (mrad)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/>
                        <a:t>Tilt about Z (mrad)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Nominal field 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1e-3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203448" y="1208420"/>
          <a:ext cx="4583720" cy="64008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47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00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437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43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93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914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Accuracy (m)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Tilt (mrad)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Gain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Offset w/ BBA(mm)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2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BPM(10Hz)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1e-7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5%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30e-3</a:t>
                      </a:r>
                      <a:endParaRPr lang="zh-CN" sz="14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1064552" y="1052736"/>
            <a:ext cx="121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H. Ji</a:t>
            </a: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of IAS Program on High Energy Physics 2024</a:t>
            </a:r>
            <a:endParaRPr lang="en-US" dirty="0"/>
          </a:p>
        </p:txBody>
      </p:sp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xmlns="" id="{D05EAE96-E8AB-429F-A031-2DD37E70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797151" y="3360477"/>
          <a:ext cx="3537946" cy="28396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4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837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76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dipole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quadrupole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B1/B0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sym typeface="Symbol" panose="05050102010706020507"/>
                        </a:rPr>
                        <a:t>2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B2/B0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sym typeface="Symbol" panose="05050102010706020507"/>
                        </a:rPr>
                        <a:t>5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B2/B1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310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B3/B0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/>
                        <a:t>B3/B1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sym typeface="Symbol" panose="05050102010706020507"/>
                        </a:rPr>
                        <a:t>2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23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B4/B0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B4/B1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110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B5/B0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B5/B1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110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B6/B0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B6/B1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B7/B0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B7/B1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B8/B0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B8/B1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B9/B0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B9/B1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B10/B0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B10/B1 </a:t>
                      </a:r>
                      <a:r>
                        <a:rPr lang="en-US" altLang="zh-CN" sz="1200" dirty="0">
                          <a:sym typeface="Symbol" panose="05050102010706020507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 panose="05050102010706020507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34095" y="2986602"/>
            <a:ext cx="2960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multipole errors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b="25119"/>
          <a:stretch>
            <a:fillRect/>
          </a:stretch>
        </p:blipFill>
        <p:spPr>
          <a:xfrm>
            <a:off x="6506061" y="1920711"/>
            <a:ext cx="2873124" cy="100010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904312" y="1944332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seeds)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099133" y="2402226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(93 seeds)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519212" y="2881347"/>
            <a:ext cx="3473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track in AT  w/o SR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0505" y="2282710"/>
            <a:ext cx="1846125" cy="92097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906642E6-5DF9-4C1E-A558-BEADF2592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763" y="3359217"/>
            <a:ext cx="3561808" cy="288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28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738F6BD-14E7-47F4-8A2B-DE4CB7E8B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SG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Booster DA results after error correction</a:t>
            </a:r>
            <a:endParaRPr lang="zh-SG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AE94AFE-F2AB-41B8-9813-DE57E1F6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DBC0FD4-E737-471F-9D21-710E2235A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A69AB3A-8B0D-4D47-9D70-408DB24B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23" y="1352179"/>
            <a:ext cx="2887644" cy="201631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23E6E15-2CCD-40DA-84C8-21BF0079B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876" y="1342859"/>
            <a:ext cx="3291446" cy="201890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2493864-536D-4035-8924-F6E23471D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877" y="1304365"/>
            <a:ext cx="3371457" cy="208058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F0833F7-05E7-402D-BA72-D2C3548A4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413" y="3524871"/>
            <a:ext cx="3047634" cy="181830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9542FF5-EF7B-423E-9C77-FF811B947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5176" y="3400087"/>
            <a:ext cx="3181882" cy="200412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3038031-8BBB-4892-B685-45707B5395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577" y="3860179"/>
            <a:ext cx="4336294" cy="1969341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87A73F2-CEC6-495B-AEC2-92EB3E6A4F22}"/>
              </a:ext>
            </a:extLst>
          </p:cNvPr>
          <p:cNvSpPr txBox="1"/>
          <p:nvPr/>
        </p:nvSpPr>
        <p:spPr>
          <a:xfrm>
            <a:off x="7068111" y="3493105"/>
            <a:ext cx="3938307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altLang="zh-SG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The definition of beam stay clear region at different energies</a:t>
            </a:r>
            <a:endParaRPr lang="zh-SG" altLang="en-US" sz="1200" dirty="0"/>
          </a:p>
        </p:txBody>
      </p:sp>
      <p:sp>
        <p:nvSpPr>
          <p:cNvPr id="20" name="内容占位符 1">
            <a:extLst>
              <a:ext uri="{FF2B5EF4-FFF2-40B4-BE49-F238E27FC236}">
                <a16:creationId xmlns:a16="http://schemas.microsoft.com/office/drawing/2014/main" xmlns="" id="{789DF246-384C-4530-9385-0EDC1E628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320" y="5588370"/>
            <a:ext cx="6888545" cy="758642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altLang="zh-CN" sz="1800" dirty="0"/>
              <a:t>Lattice design with TME structure, lower emittance than CDR</a:t>
            </a:r>
          </a:p>
          <a:p>
            <a:pPr>
              <a:spcAft>
                <a:spcPts val="600"/>
              </a:spcAft>
            </a:pPr>
            <a:r>
              <a:rPr lang="en-US" altLang="zh-CN" sz="1800" dirty="0"/>
              <a:t>Sufficient Dynamic Aperture for all energies with errors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2AADCC3-619D-46A6-B0E4-093650173588}"/>
              </a:ext>
            </a:extLst>
          </p:cNvPr>
          <p:cNvSpPr txBox="1"/>
          <p:nvPr/>
        </p:nvSpPr>
        <p:spPr>
          <a:xfrm>
            <a:off x="1297640" y="1411941"/>
            <a:ext cx="93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600" dirty="0"/>
              <a:t>30GeV</a:t>
            </a:r>
            <a:endParaRPr lang="zh-SG" altLang="en-US" sz="16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BA248E3-4DC6-4AFD-A590-4B7F6339FC0F}"/>
              </a:ext>
            </a:extLst>
          </p:cNvPr>
          <p:cNvSpPr txBox="1"/>
          <p:nvPr/>
        </p:nvSpPr>
        <p:spPr>
          <a:xfrm>
            <a:off x="4199963" y="1362635"/>
            <a:ext cx="93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600" dirty="0"/>
              <a:t>45GeV</a:t>
            </a:r>
            <a:endParaRPr lang="zh-SG" altLang="en-US" sz="16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0782242-6BF0-4708-B0DB-E65EB728688D}"/>
              </a:ext>
            </a:extLst>
          </p:cNvPr>
          <p:cNvSpPr txBox="1"/>
          <p:nvPr/>
        </p:nvSpPr>
        <p:spPr>
          <a:xfrm>
            <a:off x="7655858" y="1315571"/>
            <a:ext cx="93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600" dirty="0"/>
              <a:t>80GeV</a:t>
            </a:r>
            <a:endParaRPr lang="zh-SG" altLang="en-US" sz="16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48246082-476B-441C-AF3A-A60AB80853D6}"/>
              </a:ext>
            </a:extLst>
          </p:cNvPr>
          <p:cNvSpPr txBox="1"/>
          <p:nvPr/>
        </p:nvSpPr>
        <p:spPr>
          <a:xfrm>
            <a:off x="1046628" y="3527612"/>
            <a:ext cx="93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600" dirty="0"/>
              <a:t>120GeV</a:t>
            </a:r>
            <a:endParaRPr lang="zh-SG" altLang="en-US" sz="16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E6E67FD-738B-4D1C-B47B-BDC526F52790}"/>
              </a:ext>
            </a:extLst>
          </p:cNvPr>
          <p:cNvSpPr txBox="1"/>
          <p:nvPr/>
        </p:nvSpPr>
        <p:spPr>
          <a:xfrm>
            <a:off x="4327710" y="3460375"/>
            <a:ext cx="934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600" dirty="0"/>
              <a:t>180GeV</a:t>
            </a:r>
            <a:endParaRPr lang="zh-SG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13855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68690" y="1516048"/>
            <a:ext cx="10559368" cy="4840303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loading study for the bunch structure with half ring distribution (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ttbar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80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Redundancy study for the BPM and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correctors</a:t>
            </a:r>
          </a:p>
          <a:p>
            <a:pPr>
              <a:spcAft>
                <a:spcPts val="1800"/>
              </a:spcAft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simulations related with the on-axis injection</a:t>
            </a:r>
          </a:p>
          <a:p>
            <a:pPr>
              <a:spcAft>
                <a:spcPts val="1800"/>
              </a:spcAft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simulations during the ramping process</a:t>
            </a:r>
          </a:p>
          <a:p>
            <a:pPr>
              <a:spcAft>
                <a:spcPts val="1800"/>
              </a:spcAft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ramping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</a:t>
            </a:r>
          </a:p>
          <a:p>
            <a:pPr>
              <a:spcAft>
                <a:spcPts val="1800"/>
              </a:spcAft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machine/beam commissioning plan is proposed. 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Booster</a:t>
            </a:r>
            <a:r>
              <a:rPr lang="en-US" altLang="zh-CN" dirty="0" smtClean="0"/>
              <a:t> </a:t>
            </a:r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Physics Study in EDR</a:t>
            </a:r>
            <a:endParaRPr lang="zh-CN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Conference of IAS Program on High Energy Physics 2024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473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644" y="4025782"/>
            <a:ext cx="3644441" cy="224344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219" y="4081182"/>
            <a:ext cx="3623278" cy="22304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4041" y="1801334"/>
            <a:ext cx="3465838" cy="226053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RF ramping curve</a:t>
            </a:r>
            <a:endParaRPr lang="zh-CN" altLang="en-US" sz="40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Conference of IAS Program on High Energy Physics 2024</a:t>
            </a:r>
            <a:endParaRPr lang="en-US" dirty="0"/>
          </a:p>
        </p:txBody>
      </p:sp>
      <p:sp>
        <p:nvSpPr>
          <p:cNvPr id="15" name="灯片编号占位符 14">
            <a:extLst>
              <a:ext uri="{FF2B5EF4-FFF2-40B4-BE49-F238E27FC236}">
                <a16:creationId xmlns:a16="http://schemas.microsoft.com/office/drawing/2014/main" xmlns="" id="{E855C5CB-88C1-4424-BA21-0DF995241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0639A-74FB-4196-9892-1DEBA969028F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38935" y="1094105"/>
            <a:ext cx="42691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RF ramping curve for each energy mode (constant </a:t>
            </a:r>
            <a:r>
              <a:rPr lang="en-US" altLang="zh-CN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0307" y="2717216"/>
            <a:ext cx="4312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RF voltage @</a:t>
            </a:r>
            <a:r>
              <a:rPr lang="en-US" altLang="zh-CN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by longitudinal quantum lifetime &amp; DA.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6873" y="1749242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 for </a:t>
            </a:r>
            <a:r>
              <a:rPr lang="en-US" altLang="zh-CN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tt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:  0.14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 for Higgs:  0.094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s for W &amp; Z:  0.088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0030" y="3320932"/>
            <a:ext cx="379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</a:t>
            </a:r>
            <a:r>
              <a:rPr lang="en-US" altLang="zh-CN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RF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: ~ 12 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/>
              </a:rPr>
              <a:t>VRF (180GeV)=9.8GV</a:t>
            </a:r>
            <a:endParaRPr lang="zh-CN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9350" y="51803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 &amp;Z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43802" y="447340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Higgs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84933" y="250138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err="1"/>
              <a:t>tt</a:t>
            </a:r>
            <a:endParaRPr lang="zh-CN" altLang="en-US" i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8E13AAF-E944-498F-8FBB-EAC235F045C9}"/>
              </a:ext>
            </a:extLst>
          </p:cNvPr>
          <p:cNvSpPr txBox="1"/>
          <p:nvPr/>
        </p:nvSpPr>
        <p:spPr>
          <a:xfrm>
            <a:off x="10488488" y="62068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SG" sz="1400" dirty="0"/>
              <a:t>D. Wang, J.Y. </a:t>
            </a:r>
            <a:r>
              <a:rPr lang="en-US" altLang="zh-SG" sz="1400" dirty="0" err="1"/>
              <a:t>Zhai</a:t>
            </a:r>
            <a:endParaRPr lang="zh-SG" altLang="en-US" sz="1400" dirty="0"/>
          </a:p>
        </p:txBody>
      </p: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ABDE12A9-CA22-461B-ACBE-833701B88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702116"/>
              </p:ext>
            </p:extLst>
          </p:nvPr>
        </p:nvGraphicFramePr>
        <p:xfrm>
          <a:off x="6583830" y="1049120"/>
          <a:ext cx="4315010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002">
                  <a:extLst>
                    <a:ext uri="{9D8B030D-6E8A-4147-A177-3AD203B41FA5}">
                      <a16:colId xmlns:a16="http://schemas.microsoft.com/office/drawing/2014/main" xmlns="" val="449171681"/>
                    </a:ext>
                  </a:extLst>
                </a:gridCol>
                <a:gridCol w="863002">
                  <a:extLst>
                    <a:ext uri="{9D8B030D-6E8A-4147-A177-3AD203B41FA5}">
                      <a16:colId xmlns:a16="http://schemas.microsoft.com/office/drawing/2014/main" xmlns="" val="658414161"/>
                    </a:ext>
                  </a:extLst>
                </a:gridCol>
                <a:gridCol w="863002">
                  <a:extLst>
                    <a:ext uri="{9D8B030D-6E8A-4147-A177-3AD203B41FA5}">
                      <a16:colId xmlns:a16="http://schemas.microsoft.com/office/drawing/2014/main" xmlns="" val="2874823554"/>
                    </a:ext>
                  </a:extLst>
                </a:gridCol>
                <a:gridCol w="863002">
                  <a:extLst>
                    <a:ext uri="{9D8B030D-6E8A-4147-A177-3AD203B41FA5}">
                      <a16:colId xmlns:a16="http://schemas.microsoft.com/office/drawing/2014/main" xmlns="" val="4065373073"/>
                    </a:ext>
                  </a:extLst>
                </a:gridCol>
                <a:gridCol w="863002">
                  <a:extLst>
                    <a:ext uri="{9D8B030D-6E8A-4147-A177-3AD203B41FA5}">
                      <a16:colId xmlns:a16="http://schemas.microsoft.com/office/drawing/2014/main" xmlns="" val="4101092773"/>
                    </a:ext>
                  </a:extLst>
                </a:gridCol>
              </a:tblGrid>
              <a:tr h="224035">
                <a:tc>
                  <a:txBody>
                    <a:bodyPr/>
                    <a:lstStyle/>
                    <a:p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 err="1"/>
                        <a:t>tt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Higgs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W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Z</a:t>
                      </a:r>
                      <a:endParaRPr lang="zh-SG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3590988"/>
                  </a:ext>
                </a:extLst>
              </a:tr>
              <a:tr h="224035">
                <a:tc>
                  <a:txBody>
                    <a:bodyPr/>
                    <a:lstStyle/>
                    <a:p>
                      <a:r>
                        <a:rPr lang="en-US" altLang="zh-SG" sz="1100" dirty="0"/>
                        <a:t>V</a:t>
                      </a:r>
                      <a:r>
                        <a:rPr lang="en-US" altLang="zh-SG" sz="1100" baseline="-25000" dirty="0"/>
                        <a:t>RF</a:t>
                      </a:r>
                      <a:r>
                        <a:rPr lang="en-US" altLang="zh-SG" sz="1100" dirty="0"/>
                        <a:t> (GV)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9.8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2.2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0.87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0.46</a:t>
                      </a:r>
                      <a:endParaRPr lang="zh-SG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2134794"/>
                  </a:ext>
                </a:extLst>
              </a:tr>
              <a:tr h="224035">
                <a:tc>
                  <a:txBody>
                    <a:bodyPr/>
                    <a:lstStyle/>
                    <a:p>
                      <a:r>
                        <a:rPr lang="en-US" altLang="zh-SG" sz="1100" dirty="0"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en-US" altLang="zh-SG" sz="1100" baseline="-25000" dirty="0">
                          <a:sym typeface="Symbol" panose="05050102010706020507" pitchFamily="18" charset="2"/>
                        </a:rPr>
                        <a:t>s</a:t>
                      </a:r>
                      <a:r>
                        <a:rPr lang="en-US" altLang="zh-SG" sz="1100" dirty="0">
                          <a:sym typeface="Symbol" panose="05050102010706020507" pitchFamily="18" charset="2"/>
                        </a:rPr>
                        <a:t> 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0.14</a:t>
                      </a:r>
                      <a:endParaRPr lang="zh-SG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0.094</a:t>
                      </a:r>
                      <a:endParaRPr lang="zh-SG" altLang="en-US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SG" sz="1100" dirty="0"/>
                        <a:t>0.088</a:t>
                      </a:r>
                      <a:endParaRPr lang="zh-SG" alt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SG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8088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4810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xmlns="" id="{FFA51391-2EDB-4FB1-BD74-3ACF6B3F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3" y="0"/>
            <a:ext cx="12163678" cy="942975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CEPC Booster Ring 1.3 GHz RF Parameters</a:t>
            </a:r>
            <a:endParaRPr lang="zh-CN" altLang="en-US" sz="36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CE5F4AF-968C-4485-BF5D-1E226987B7CF}"/>
              </a:ext>
            </a:extLst>
          </p:cNvPr>
          <p:cNvSpPr/>
          <p:nvPr/>
        </p:nvSpPr>
        <p:spPr>
          <a:xfrm>
            <a:off x="8400256" y="1193726"/>
            <a:ext cx="3628738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1.3 GHz 9-cell cavities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Higgs and ttbar booster are half filled for the injection timing with Collider ring.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Transient beam loading for Higgs on-axis injection tolerable (both at injection and extraction).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Increased average HOM power of HL-Z requires ERL-type 1.3 GHz cryomodule (HOM absorber at low temperature between cavities). Four cryomodules for Z with RF bypass, also to reduce impedance and increase current limit.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High gradient high Q 9-cell cavities for ttbar.</a:t>
            </a:r>
          </a:p>
          <a:p>
            <a:pPr marL="171450" indent="-1714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Narrow bandwidth high gradient cavity voltage ramping through the multipacting region to be studied. Counter-phasing ramp.  </a:t>
            </a:r>
          </a:p>
          <a:p>
            <a:pPr algn="just">
              <a:spcBef>
                <a:spcPts val="1200"/>
              </a:spcBef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The small bunch charge number before the parenthesis is for the bunches injected from the </a:t>
            </a:r>
            <a:r>
              <a:rPr lang="en-US" altLang="zh-CN" sz="105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. The large bunch charge number in the parenthesis is for the bunches injected back from the Collider ring during the swap-out injection at Higgs energy.</a:t>
            </a:r>
            <a:endParaRPr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内容占位符 3">
            <a:extLst>
              <a:ext uri="{FF2B5EF4-FFF2-40B4-BE49-F238E27FC236}">
                <a16:creationId xmlns:a16="http://schemas.microsoft.com/office/drawing/2014/main" xmlns="" id="{538138C8-FE89-480B-8784-D38A8F18243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63352" y="1230779"/>
          <a:ext cx="7956656" cy="5296596"/>
        </p:xfrm>
        <a:graphic>
          <a:graphicData uri="http://schemas.openxmlformats.org/drawingml/2006/table">
            <a:tbl>
              <a:tblPr/>
              <a:tblGrid>
                <a:gridCol w="2592000">
                  <a:extLst>
                    <a:ext uri="{9D8B030D-6E8A-4147-A177-3AD203B41FA5}">
                      <a16:colId xmlns:a16="http://schemas.microsoft.com/office/drawing/2014/main" xmlns="" val="925020983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1976252843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2573899118"/>
                    </a:ext>
                  </a:extLst>
                </a:gridCol>
                <a:gridCol w="1296656">
                  <a:extLst>
                    <a:ext uri="{9D8B030D-6E8A-4147-A177-3AD203B41FA5}">
                      <a16:colId xmlns:a16="http://schemas.microsoft.com/office/drawing/2014/main" xmlns="" val="154533857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xmlns="" val="2328239737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3262748232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30/50 MW Collider SR power per beam.</a:t>
                      </a:r>
                    </a:p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30 GeV injection</a:t>
                      </a:r>
                      <a:r>
                        <a:rPr lang="en-US" altLang="zh-CN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. Higgs &amp; ttbar half filled.</a:t>
                      </a:r>
                    </a:p>
                    <a:p>
                      <a:pPr marL="7200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Higgs on-axis injection with bunch swapping.</a:t>
                      </a:r>
                    </a:p>
                    <a:p>
                      <a:pPr marL="7200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Z injection from empty ring.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ttbar </a:t>
                      </a: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30/50 MW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Higgs</a:t>
                      </a:r>
                    </a:p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30/50 MW</a:t>
                      </a:r>
                    </a:p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on-axis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W</a:t>
                      </a:r>
                    </a:p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30/50 MW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Z</a:t>
                      </a:r>
                    </a:p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30/50 MW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9134076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New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cavities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Higgs</a:t>
                      </a:r>
                    </a:p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cavities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63030393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beam energy [GeV]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180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45.5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739144022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average SR power [MW]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0.5 / 0.67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0.02 / 0.04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0.05 / 0.1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105277251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Bunch charge [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nC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0.78 (</a:t>
                      </a: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20.3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)*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0.81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81398101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Beam current [mA]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0.12 /</a:t>
                      </a:r>
                      <a:r>
                        <a:rPr lang="zh-CN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 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 / 1.4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3.1 / 5.3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16 / 30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48793725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Injection RF voltage [GV]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0.761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0.346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13704281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RF voltage [GV]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9.7 (7.53 + 2.17)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2.17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0.87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0.46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16681073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bunch length [mm]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1.86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6257400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Cavity number (1.3 GHz 9-cell)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84225062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Module number (8 cavities / module)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94951151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</a:t>
                      </a: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g</a:t>
                      </a:r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radient [MV/m]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28.3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21.8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21.8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8.7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13.8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57076971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Q</a:t>
                      </a:r>
                      <a:r>
                        <a:rPr lang="en-US" sz="1200" b="0" i="0" u="none" strike="noStrike" baseline="-250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</a:t>
                      </a:r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 @ 2 K at operating gradient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2E10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3E10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3E10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3E10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3E10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24344553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Q</a:t>
                      </a:r>
                      <a:r>
                        <a:rPr lang="en-US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4E7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4E7</a:t>
                      </a:r>
                      <a:endParaRPr lang="zh-CN" altLang="en-US" sz="1200" b="0" i="0" u="none" strike="noStrike" kern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1.2E7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7.3E6</a:t>
                      </a:r>
                      <a:r>
                        <a:rPr lang="zh-CN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 </a:t>
                      </a:r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/</a:t>
                      </a:r>
                      <a:r>
                        <a:rPr lang="zh-CN" alt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 </a:t>
                      </a:r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4.4E6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1.2E7 / 6.3E6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14946363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Cavity bandwidth [Hz]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33</a:t>
                      </a:r>
                      <a:endParaRPr lang="zh-CN" altLang="en-US" sz="1200" b="0" i="0" u="none" strike="noStrike" kern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110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178 / 296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111 / 208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31743309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Peak HOM power per cavity [W]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0.5 / 0.8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~ 75 / ~ </a:t>
                      </a: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11.8 / 19.6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146 / </a:t>
                      </a: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272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33167023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Average 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HOM power per cavity [W]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0.2 / 0.32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~ 10 / ~ 15 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3.8 / 6.3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80 / </a:t>
                      </a: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150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90751190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Input peak power per cavity [kW] 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8.3 / 9.2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5.1 / 5.9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22 / 32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10.9 / 18.1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17 / 32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8604033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Input average power per cavity [kW]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6.5 / </a:t>
                      </a: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9.2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0.3 / 0.5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2.5 / 4.5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89285998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SSA power [kW] (1 cavity / SSA)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 / 30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 / 30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 / 40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632805820"/>
                  </a:ext>
                </a:extLst>
              </a:tr>
              <a:tr h="237084"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Total cavity wall loss @ 2 K [kW]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0.36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657616567"/>
                  </a:ext>
                </a:extLst>
              </a:tr>
            </a:tbl>
          </a:graphicData>
        </a:graphic>
      </p:graphicFrame>
      <p:sp>
        <p:nvSpPr>
          <p:cNvPr id="8" name="灯片编号占位符 3">
            <a:extLst>
              <a:ext uri="{FF2B5EF4-FFF2-40B4-BE49-F238E27FC236}">
                <a16:creationId xmlns:a16="http://schemas.microsoft.com/office/drawing/2014/main" xmlns="" id="{56A9A767-064A-40E2-AC52-581F7424E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D81A5892-4DC8-4C24-8E36-6364759EFE91}" type="slidenum">
              <a:rPr lang="zh-CN" altLang="en-US" smtClean="0"/>
              <a:t>9</a:t>
            </a:fld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90D19C5-F5D4-4808-A6B9-BCBEE4EBE787}"/>
              </a:ext>
            </a:extLst>
          </p:cNvPr>
          <p:cNvSpPr txBox="1"/>
          <p:nvPr/>
        </p:nvSpPr>
        <p:spPr>
          <a:xfrm>
            <a:off x="11094384" y="662498"/>
            <a:ext cx="1097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SG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J.Y. </a:t>
            </a:r>
            <a:r>
              <a:rPr kumimoji="0" lang="en-US" altLang="zh-SG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Zhai</a:t>
            </a:r>
            <a:endParaRPr lang="zh-SG" altLang="en-US" dirty="0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D09A7036-A430-40A6-A0D1-B7CB6D2620BE}"/>
              </a:ext>
            </a:extLst>
          </p:cNvPr>
          <p:cNvSpPr/>
          <p:nvPr/>
        </p:nvSpPr>
        <p:spPr>
          <a:xfrm>
            <a:off x="5244534" y="3697941"/>
            <a:ext cx="558065" cy="7328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1F6F36FA-2F1A-4895-9715-D6B05D4FA346}"/>
              </a:ext>
            </a:extLst>
          </p:cNvPr>
          <p:cNvSpPr/>
          <p:nvPr/>
        </p:nvSpPr>
        <p:spPr>
          <a:xfrm>
            <a:off x="5210917" y="3219299"/>
            <a:ext cx="558065" cy="2159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xmlns="" id="{82ADD850-E820-4807-969F-780D9C07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Conference of IAS Program on High Energy Physics 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0320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2829</Words>
  <Application>Microsoft Office PowerPoint</Application>
  <PresentationFormat>宽屏</PresentationFormat>
  <Paragraphs>621</Paragraphs>
  <Slides>25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等线</vt:lpstr>
      <vt:lpstr>等线 Light</vt:lpstr>
      <vt:lpstr>华文楷体</vt:lpstr>
      <vt:lpstr>宋体</vt:lpstr>
      <vt:lpstr>微软雅黑</vt:lpstr>
      <vt:lpstr>Arial</vt:lpstr>
      <vt:lpstr>Arial Black</vt:lpstr>
      <vt:lpstr>Calibri</vt:lpstr>
      <vt:lpstr>Calibri Light</vt:lpstr>
      <vt:lpstr>Symbol</vt:lpstr>
      <vt:lpstr>Times New Roman</vt:lpstr>
      <vt:lpstr>Wingdings</vt:lpstr>
      <vt:lpstr>Office 主题​​</vt:lpstr>
      <vt:lpstr>Office 主题</vt:lpstr>
      <vt:lpstr>1_Office 主题</vt:lpstr>
      <vt:lpstr>Equation.KSEE3</vt:lpstr>
      <vt:lpstr>PowerPoint 演示文稿</vt:lpstr>
      <vt:lpstr>PowerPoint 演示文稿</vt:lpstr>
      <vt:lpstr>Booster TDR parameters</vt:lpstr>
      <vt:lpstr>Booster TDR optics</vt:lpstr>
      <vt:lpstr>PowerPoint 演示文稿</vt:lpstr>
      <vt:lpstr>Booster DA results after error correction</vt:lpstr>
      <vt:lpstr>Booster Physics Study in EDR</vt:lpstr>
      <vt:lpstr>RF ramping curve</vt:lpstr>
      <vt:lpstr>CEPC Booster Ring 1.3 GHz RF Parameters</vt:lpstr>
      <vt:lpstr>CEPC Booster Superconducting RF R&amp;D in EDR  </vt:lpstr>
      <vt:lpstr>RF beam loading effect @ 30 GeV </vt:lpstr>
      <vt:lpstr>Magnets Requirement</vt:lpstr>
      <vt:lpstr>PowerPoint 演示文稿</vt:lpstr>
      <vt:lpstr>PowerPoint 演示文稿</vt:lpstr>
      <vt:lpstr>PowerPoint 演示文稿</vt:lpstr>
      <vt:lpstr>PowerPoint 演示文稿</vt:lpstr>
      <vt:lpstr>Mechanics plan in EDR </vt:lpstr>
      <vt:lpstr>Mechanics plan in EDR </vt:lpstr>
      <vt:lpstr>CEPC Damping Ring</vt:lpstr>
      <vt:lpstr>Damping Ring RF requirement</vt:lpstr>
      <vt:lpstr>Damping Ring RF cavity design</vt:lpstr>
      <vt:lpstr>Damping Ring RF cavity R&amp;D in EDR</vt:lpstr>
      <vt:lpstr>Booster lattice optimization for better polarization transmission</vt:lpstr>
      <vt:lpstr>Positron damping/polarizing ring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Dou</dc:creator>
  <cp:lastModifiedBy>Dou</cp:lastModifiedBy>
  <cp:revision>50</cp:revision>
  <dcterms:created xsi:type="dcterms:W3CDTF">2024-01-16T00:21:25Z</dcterms:created>
  <dcterms:modified xsi:type="dcterms:W3CDTF">2024-01-21T02:58:42Z</dcterms:modified>
</cp:coreProperties>
</file>