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544" r:id="rId2"/>
    <p:sldId id="2202" r:id="rId3"/>
    <p:sldId id="2093" r:id="rId4"/>
    <p:sldId id="2172" r:id="rId5"/>
    <p:sldId id="2171" r:id="rId6"/>
    <p:sldId id="2173" r:id="rId7"/>
    <p:sldId id="2175" r:id="rId8"/>
    <p:sldId id="2176" r:id="rId9"/>
    <p:sldId id="2151" r:id="rId10"/>
    <p:sldId id="2165" r:id="rId11"/>
    <p:sldId id="2169" r:id="rId12"/>
    <p:sldId id="2178" r:id="rId13"/>
    <p:sldId id="2181" r:id="rId14"/>
    <p:sldId id="2168" r:id="rId15"/>
    <p:sldId id="2179" r:id="rId16"/>
    <p:sldId id="2180" r:id="rId17"/>
    <p:sldId id="2182" r:id="rId18"/>
    <p:sldId id="2177" r:id="rId19"/>
    <p:sldId id="2184" r:id="rId20"/>
    <p:sldId id="2183" r:id="rId21"/>
    <p:sldId id="2185" r:id="rId22"/>
    <p:sldId id="2187" r:id="rId23"/>
    <p:sldId id="2188" r:id="rId24"/>
    <p:sldId id="2189" r:id="rId25"/>
    <p:sldId id="2186" r:id="rId26"/>
    <p:sldId id="2162" r:id="rId27"/>
    <p:sldId id="2163" r:id="rId28"/>
    <p:sldId id="2191" r:id="rId29"/>
    <p:sldId id="2190" r:id="rId30"/>
    <p:sldId id="2192" r:id="rId31"/>
    <p:sldId id="2194" r:id="rId32"/>
    <p:sldId id="2195" r:id="rId33"/>
    <p:sldId id="2196" r:id="rId34"/>
    <p:sldId id="2197" r:id="rId35"/>
    <p:sldId id="2198" r:id="rId36"/>
    <p:sldId id="2199" r:id="rId37"/>
    <p:sldId id="2200" r:id="rId38"/>
    <p:sldId id="2201" r:id="rId39"/>
    <p:sldId id="51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A00"/>
    <a:srgbClr val="FED164"/>
    <a:srgbClr val="9F9F0C"/>
    <a:srgbClr val="AEAF00"/>
    <a:srgbClr val="F9FF9F"/>
    <a:srgbClr val="A94EF0"/>
    <a:srgbClr val="00BEFF"/>
    <a:srgbClr val="1623FF"/>
    <a:srgbClr val="F7F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8" autoAdjust="0"/>
    <p:restoredTop sz="96327" autoAdjust="0"/>
  </p:normalViewPr>
  <p:slideViewPr>
    <p:cSldViewPr snapToGrid="0" snapToObjects="1">
      <p:cViewPr>
        <p:scale>
          <a:sx n="131" d="100"/>
          <a:sy n="131" d="100"/>
        </p:scale>
        <p:origin x="14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CF740C-E1CC-204D-ADDF-4AB9A075B4D8}" type="datetimeFigureOut">
              <a:rPr lang="en-US" smtClean="0"/>
              <a:pPr/>
              <a:t>1/13/24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C4920B-18F0-CA46-B418-9287C204357C}" type="slidenum">
              <a:rPr lang="en-US" smtClean="0"/>
              <a:pPr/>
              <a:t>‹#›</a:t>
            </a:fld>
            <a:endParaRPr lang="en-US"/>
          </a:p>
        </p:txBody>
      </p:sp>
    </p:spTree>
    <p:extLst>
      <p:ext uri="{BB962C8B-B14F-4D97-AF65-F5344CB8AC3E}">
        <p14:creationId xmlns:p14="http://schemas.microsoft.com/office/powerpoint/2010/main" val="7453729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C4920B-18F0-CA46-B418-9287C204357C}" type="slidenum">
              <a:rPr lang="en-US" smtClean="0"/>
              <a:pPr/>
              <a:t>1</a:t>
            </a:fld>
            <a:endParaRPr lang="en-US"/>
          </a:p>
        </p:txBody>
      </p:sp>
    </p:spTree>
    <p:extLst>
      <p:ext uri="{BB962C8B-B14F-4D97-AF65-F5344CB8AC3E}">
        <p14:creationId xmlns:p14="http://schemas.microsoft.com/office/powerpoint/2010/main" val="4013191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10</a:t>
            </a:fld>
            <a:endParaRPr lang="en-US"/>
          </a:p>
        </p:txBody>
      </p:sp>
    </p:spTree>
    <p:extLst>
      <p:ext uri="{BB962C8B-B14F-4D97-AF65-F5344CB8AC3E}">
        <p14:creationId xmlns:p14="http://schemas.microsoft.com/office/powerpoint/2010/main" val="982819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SIMPs are massive composites of ordinary particles</a:t>
            </a:r>
          </a:p>
        </p:txBody>
      </p:sp>
      <p:sp>
        <p:nvSpPr>
          <p:cNvPr id="4" name="Slide Number Placeholder 3"/>
          <p:cNvSpPr>
            <a:spLocks noGrp="1"/>
          </p:cNvSpPr>
          <p:nvPr>
            <p:ph type="sldNum" sz="quarter" idx="5"/>
          </p:nvPr>
        </p:nvSpPr>
        <p:spPr/>
        <p:txBody>
          <a:bodyPr/>
          <a:lstStyle/>
          <a:p>
            <a:fld id="{0DC3BF89-C3A4-1C45-A2DD-C41E539F66B8}" type="slidenum">
              <a:rPr lang="en-US" smtClean="0"/>
              <a:t>11</a:t>
            </a:fld>
            <a:endParaRPr lang="en-US"/>
          </a:p>
        </p:txBody>
      </p:sp>
    </p:spTree>
    <p:extLst>
      <p:ext uri="{BB962C8B-B14F-4D97-AF65-F5344CB8AC3E}">
        <p14:creationId xmlns:p14="http://schemas.microsoft.com/office/powerpoint/2010/main" val="2509276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SIMPs are massive composites of ordinary particles</a:t>
            </a:r>
          </a:p>
        </p:txBody>
      </p:sp>
      <p:sp>
        <p:nvSpPr>
          <p:cNvPr id="4" name="Slide Number Placeholder 3"/>
          <p:cNvSpPr>
            <a:spLocks noGrp="1"/>
          </p:cNvSpPr>
          <p:nvPr>
            <p:ph type="sldNum" sz="quarter" idx="5"/>
          </p:nvPr>
        </p:nvSpPr>
        <p:spPr/>
        <p:txBody>
          <a:bodyPr/>
          <a:lstStyle/>
          <a:p>
            <a:fld id="{0DC3BF89-C3A4-1C45-A2DD-C41E539F66B8}" type="slidenum">
              <a:rPr lang="en-US" smtClean="0"/>
              <a:t>12</a:t>
            </a:fld>
            <a:endParaRPr lang="en-US"/>
          </a:p>
        </p:txBody>
      </p:sp>
    </p:spTree>
    <p:extLst>
      <p:ext uri="{BB962C8B-B14F-4D97-AF65-F5344CB8AC3E}">
        <p14:creationId xmlns:p14="http://schemas.microsoft.com/office/powerpoint/2010/main" val="4201724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13</a:t>
            </a:fld>
            <a:endParaRPr lang="en-US"/>
          </a:p>
        </p:txBody>
      </p:sp>
    </p:spTree>
    <p:extLst>
      <p:ext uri="{BB962C8B-B14F-4D97-AF65-F5344CB8AC3E}">
        <p14:creationId xmlns:p14="http://schemas.microsoft.com/office/powerpoint/2010/main" val="821658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14</a:t>
            </a:fld>
            <a:endParaRPr lang="en-US"/>
          </a:p>
        </p:txBody>
      </p:sp>
    </p:spTree>
    <p:extLst>
      <p:ext uri="{BB962C8B-B14F-4D97-AF65-F5344CB8AC3E}">
        <p14:creationId xmlns:p14="http://schemas.microsoft.com/office/powerpoint/2010/main" val="3560283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15</a:t>
            </a:fld>
            <a:endParaRPr lang="en-US"/>
          </a:p>
        </p:txBody>
      </p:sp>
    </p:spTree>
    <p:extLst>
      <p:ext uri="{BB962C8B-B14F-4D97-AF65-F5344CB8AC3E}">
        <p14:creationId xmlns:p14="http://schemas.microsoft.com/office/powerpoint/2010/main" val="2223912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16</a:t>
            </a:fld>
            <a:endParaRPr lang="en-US"/>
          </a:p>
        </p:txBody>
      </p:sp>
    </p:spTree>
    <p:extLst>
      <p:ext uri="{BB962C8B-B14F-4D97-AF65-F5344CB8AC3E}">
        <p14:creationId xmlns:p14="http://schemas.microsoft.com/office/powerpoint/2010/main" val="1561038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SIMPs are massive composites of ordinary particles</a:t>
            </a:r>
          </a:p>
        </p:txBody>
      </p:sp>
      <p:sp>
        <p:nvSpPr>
          <p:cNvPr id="4" name="Slide Number Placeholder 3"/>
          <p:cNvSpPr>
            <a:spLocks noGrp="1"/>
          </p:cNvSpPr>
          <p:nvPr>
            <p:ph type="sldNum" sz="quarter" idx="5"/>
          </p:nvPr>
        </p:nvSpPr>
        <p:spPr/>
        <p:txBody>
          <a:bodyPr/>
          <a:lstStyle/>
          <a:p>
            <a:fld id="{0DC3BF89-C3A4-1C45-A2DD-C41E539F66B8}" type="slidenum">
              <a:rPr lang="en-US" smtClean="0"/>
              <a:t>17</a:t>
            </a:fld>
            <a:endParaRPr lang="en-US"/>
          </a:p>
        </p:txBody>
      </p:sp>
    </p:spTree>
    <p:extLst>
      <p:ext uri="{BB962C8B-B14F-4D97-AF65-F5344CB8AC3E}">
        <p14:creationId xmlns:p14="http://schemas.microsoft.com/office/powerpoint/2010/main" val="3724850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18</a:t>
            </a:fld>
            <a:endParaRPr lang="en-US"/>
          </a:p>
        </p:txBody>
      </p:sp>
    </p:spTree>
    <p:extLst>
      <p:ext uri="{BB962C8B-B14F-4D97-AF65-F5344CB8AC3E}">
        <p14:creationId xmlns:p14="http://schemas.microsoft.com/office/powerpoint/2010/main" val="3571379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19</a:t>
            </a:fld>
            <a:endParaRPr lang="en-US"/>
          </a:p>
        </p:txBody>
      </p:sp>
    </p:spTree>
    <p:extLst>
      <p:ext uri="{BB962C8B-B14F-4D97-AF65-F5344CB8AC3E}">
        <p14:creationId xmlns:p14="http://schemas.microsoft.com/office/powerpoint/2010/main" val="3398917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C4920B-18F0-CA46-B418-9287C204357C}" type="slidenum">
              <a:rPr lang="en-US" smtClean="0"/>
              <a:pPr/>
              <a:t>2</a:t>
            </a:fld>
            <a:endParaRPr lang="en-US"/>
          </a:p>
        </p:txBody>
      </p:sp>
    </p:spTree>
    <p:extLst>
      <p:ext uri="{BB962C8B-B14F-4D97-AF65-F5344CB8AC3E}">
        <p14:creationId xmlns:p14="http://schemas.microsoft.com/office/powerpoint/2010/main" val="3520839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20</a:t>
            </a:fld>
            <a:endParaRPr lang="en-US"/>
          </a:p>
        </p:txBody>
      </p:sp>
    </p:spTree>
    <p:extLst>
      <p:ext uri="{BB962C8B-B14F-4D97-AF65-F5344CB8AC3E}">
        <p14:creationId xmlns:p14="http://schemas.microsoft.com/office/powerpoint/2010/main" val="1977225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21</a:t>
            </a:fld>
            <a:endParaRPr lang="en-US"/>
          </a:p>
        </p:txBody>
      </p:sp>
    </p:spTree>
    <p:extLst>
      <p:ext uri="{BB962C8B-B14F-4D97-AF65-F5344CB8AC3E}">
        <p14:creationId xmlns:p14="http://schemas.microsoft.com/office/powerpoint/2010/main" val="3387169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22</a:t>
            </a:fld>
            <a:endParaRPr lang="en-US"/>
          </a:p>
        </p:txBody>
      </p:sp>
    </p:spTree>
    <p:extLst>
      <p:ext uri="{BB962C8B-B14F-4D97-AF65-F5344CB8AC3E}">
        <p14:creationId xmlns:p14="http://schemas.microsoft.com/office/powerpoint/2010/main" val="2137927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23</a:t>
            </a:fld>
            <a:endParaRPr lang="en-US"/>
          </a:p>
        </p:txBody>
      </p:sp>
    </p:spTree>
    <p:extLst>
      <p:ext uri="{BB962C8B-B14F-4D97-AF65-F5344CB8AC3E}">
        <p14:creationId xmlns:p14="http://schemas.microsoft.com/office/powerpoint/2010/main" val="29433277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24</a:t>
            </a:fld>
            <a:endParaRPr lang="en-US"/>
          </a:p>
        </p:txBody>
      </p:sp>
    </p:spTree>
    <p:extLst>
      <p:ext uri="{BB962C8B-B14F-4D97-AF65-F5344CB8AC3E}">
        <p14:creationId xmlns:p14="http://schemas.microsoft.com/office/powerpoint/2010/main" val="41694495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Einstein’s theory of GR published in 1915</a:t>
            </a:r>
          </a:p>
        </p:txBody>
      </p:sp>
      <p:sp>
        <p:nvSpPr>
          <p:cNvPr id="4" name="Slide Number Placeholder 3"/>
          <p:cNvSpPr>
            <a:spLocks noGrp="1"/>
          </p:cNvSpPr>
          <p:nvPr>
            <p:ph type="sldNum" sz="quarter" idx="5"/>
          </p:nvPr>
        </p:nvSpPr>
        <p:spPr/>
        <p:txBody>
          <a:bodyPr/>
          <a:lstStyle/>
          <a:p>
            <a:fld id="{0DC3BF89-C3A4-1C45-A2DD-C41E539F66B8}" type="slidenum">
              <a:rPr lang="en-US" smtClean="0"/>
              <a:t>25</a:t>
            </a:fld>
            <a:endParaRPr lang="en-US"/>
          </a:p>
        </p:txBody>
      </p:sp>
    </p:spTree>
    <p:extLst>
      <p:ext uri="{BB962C8B-B14F-4D97-AF65-F5344CB8AC3E}">
        <p14:creationId xmlns:p14="http://schemas.microsoft.com/office/powerpoint/2010/main" val="619803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26</a:t>
            </a:fld>
            <a:endParaRPr lang="en-US"/>
          </a:p>
        </p:txBody>
      </p:sp>
    </p:spTree>
    <p:extLst>
      <p:ext uri="{BB962C8B-B14F-4D97-AF65-F5344CB8AC3E}">
        <p14:creationId xmlns:p14="http://schemas.microsoft.com/office/powerpoint/2010/main" val="802793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27</a:t>
            </a:fld>
            <a:endParaRPr lang="en-US"/>
          </a:p>
        </p:txBody>
      </p:sp>
    </p:spTree>
    <p:extLst>
      <p:ext uri="{BB962C8B-B14F-4D97-AF65-F5344CB8AC3E}">
        <p14:creationId xmlns:p14="http://schemas.microsoft.com/office/powerpoint/2010/main" val="1294283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28</a:t>
            </a:fld>
            <a:endParaRPr lang="en-US"/>
          </a:p>
        </p:txBody>
      </p:sp>
    </p:spTree>
    <p:extLst>
      <p:ext uri="{BB962C8B-B14F-4D97-AF65-F5344CB8AC3E}">
        <p14:creationId xmlns:p14="http://schemas.microsoft.com/office/powerpoint/2010/main" val="28530504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29</a:t>
            </a:fld>
            <a:endParaRPr lang="en-US"/>
          </a:p>
        </p:txBody>
      </p:sp>
    </p:spTree>
    <p:extLst>
      <p:ext uri="{BB962C8B-B14F-4D97-AF65-F5344CB8AC3E}">
        <p14:creationId xmlns:p14="http://schemas.microsoft.com/office/powerpoint/2010/main" val="4227480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a:t>
            </a:fld>
            <a:endParaRPr lang="en-US"/>
          </a:p>
        </p:txBody>
      </p:sp>
    </p:spTree>
    <p:extLst>
      <p:ext uri="{BB962C8B-B14F-4D97-AF65-F5344CB8AC3E}">
        <p14:creationId xmlns:p14="http://schemas.microsoft.com/office/powerpoint/2010/main" val="2829185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30</a:t>
            </a:fld>
            <a:endParaRPr lang="en-US"/>
          </a:p>
        </p:txBody>
      </p:sp>
    </p:spTree>
    <p:extLst>
      <p:ext uri="{BB962C8B-B14F-4D97-AF65-F5344CB8AC3E}">
        <p14:creationId xmlns:p14="http://schemas.microsoft.com/office/powerpoint/2010/main" val="30038844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31</a:t>
            </a:fld>
            <a:endParaRPr lang="en-US"/>
          </a:p>
        </p:txBody>
      </p:sp>
    </p:spTree>
    <p:extLst>
      <p:ext uri="{BB962C8B-B14F-4D97-AF65-F5344CB8AC3E}">
        <p14:creationId xmlns:p14="http://schemas.microsoft.com/office/powerpoint/2010/main" val="4677059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32</a:t>
            </a:fld>
            <a:endParaRPr lang="en-US"/>
          </a:p>
        </p:txBody>
      </p:sp>
    </p:spTree>
    <p:extLst>
      <p:ext uri="{BB962C8B-B14F-4D97-AF65-F5344CB8AC3E}">
        <p14:creationId xmlns:p14="http://schemas.microsoft.com/office/powerpoint/2010/main" val="1236869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75 GRF </a:t>
            </a:r>
            <a:r>
              <a:rPr lang="en-US" dirty="0" err="1"/>
              <a:t>realisations</a:t>
            </a:r>
            <a:endParaRPr lang="en-US" dirty="0"/>
          </a:p>
          <a:p>
            <a:r>
              <a:rPr lang="en-US" dirty="0"/>
              <a:t>180 pc is 23 mas</a:t>
            </a:r>
          </a:p>
        </p:txBody>
      </p:sp>
      <p:sp>
        <p:nvSpPr>
          <p:cNvPr id="4" name="Slide Number Placeholder 3"/>
          <p:cNvSpPr>
            <a:spLocks noGrp="1"/>
          </p:cNvSpPr>
          <p:nvPr>
            <p:ph type="sldNum" sz="quarter" idx="5"/>
          </p:nvPr>
        </p:nvSpPr>
        <p:spPr/>
        <p:txBody>
          <a:bodyPr/>
          <a:lstStyle/>
          <a:p>
            <a:fld id="{0DC3BF89-C3A4-1C45-A2DD-C41E539F66B8}" type="slidenum">
              <a:rPr lang="en-US" smtClean="0"/>
              <a:t>33</a:t>
            </a:fld>
            <a:endParaRPr lang="en-US"/>
          </a:p>
        </p:txBody>
      </p:sp>
    </p:spTree>
    <p:extLst>
      <p:ext uri="{BB962C8B-B14F-4D97-AF65-F5344CB8AC3E}">
        <p14:creationId xmlns:p14="http://schemas.microsoft.com/office/powerpoint/2010/main" val="33200799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34</a:t>
            </a:fld>
            <a:endParaRPr lang="en-US"/>
          </a:p>
        </p:txBody>
      </p:sp>
    </p:spTree>
    <p:extLst>
      <p:ext uri="{BB962C8B-B14F-4D97-AF65-F5344CB8AC3E}">
        <p14:creationId xmlns:p14="http://schemas.microsoft.com/office/powerpoint/2010/main" val="41302625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35</a:t>
            </a:fld>
            <a:endParaRPr lang="en-US"/>
          </a:p>
        </p:txBody>
      </p:sp>
    </p:spTree>
    <p:extLst>
      <p:ext uri="{BB962C8B-B14F-4D97-AF65-F5344CB8AC3E}">
        <p14:creationId xmlns:p14="http://schemas.microsoft.com/office/powerpoint/2010/main" val="3489686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36</a:t>
            </a:fld>
            <a:endParaRPr lang="en-US"/>
          </a:p>
        </p:txBody>
      </p:sp>
    </p:spTree>
    <p:extLst>
      <p:ext uri="{BB962C8B-B14F-4D97-AF65-F5344CB8AC3E}">
        <p14:creationId xmlns:p14="http://schemas.microsoft.com/office/powerpoint/2010/main" val="31321086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37</a:t>
            </a:fld>
            <a:endParaRPr lang="en-US"/>
          </a:p>
        </p:txBody>
      </p:sp>
    </p:spTree>
    <p:extLst>
      <p:ext uri="{BB962C8B-B14F-4D97-AF65-F5344CB8AC3E}">
        <p14:creationId xmlns:p14="http://schemas.microsoft.com/office/powerpoint/2010/main" val="22101351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38</a:t>
            </a:fld>
            <a:endParaRPr lang="en-US"/>
          </a:p>
        </p:txBody>
      </p:sp>
    </p:spTree>
    <p:extLst>
      <p:ext uri="{BB962C8B-B14F-4D97-AF65-F5344CB8AC3E}">
        <p14:creationId xmlns:p14="http://schemas.microsoft.com/office/powerpoint/2010/main" val="23002443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39</a:t>
            </a:fld>
            <a:endParaRPr lang="en-US"/>
          </a:p>
        </p:txBody>
      </p:sp>
    </p:spTree>
    <p:extLst>
      <p:ext uri="{BB962C8B-B14F-4D97-AF65-F5344CB8AC3E}">
        <p14:creationId xmlns:p14="http://schemas.microsoft.com/office/powerpoint/2010/main" val="1205898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4</a:t>
            </a:fld>
            <a:endParaRPr lang="en-US"/>
          </a:p>
        </p:txBody>
      </p:sp>
    </p:spTree>
    <p:extLst>
      <p:ext uri="{BB962C8B-B14F-4D97-AF65-F5344CB8AC3E}">
        <p14:creationId xmlns:p14="http://schemas.microsoft.com/office/powerpoint/2010/main" val="339037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5</a:t>
            </a:fld>
            <a:endParaRPr lang="en-US"/>
          </a:p>
        </p:txBody>
      </p:sp>
    </p:spTree>
    <p:extLst>
      <p:ext uri="{BB962C8B-B14F-4D97-AF65-F5344CB8AC3E}">
        <p14:creationId xmlns:p14="http://schemas.microsoft.com/office/powerpoint/2010/main" val="1253198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6</a:t>
            </a:fld>
            <a:endParaRPr lang="en-US"/>
          </a:p>
        </p:txBody>
      </p:sp>
    </p:spTree>
    <p:extLst>
      <p:ext uri="{BB962C8B-B14F-4D97-AF65-F5344CB8AC3E}">
        <p14:creationId xmlns:p14="http://schemas.microsoft.com/office/powerpoint/2010/main" val="2512311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7</a:t>
            </a:fld>
            <a:endParaRPr lang="en-US"/>
          </a:p>
        </p:txBody>
      </p:sp>
    </p:spTree>
    <p:extLst>
      <p:ext uri="{BB962C8B-B14F-4D97-AF65-F5344CB8AC3E}">
        <p14:creationId xmlns:p14="http://schemas.microsoft.com/office/powerpoint/2010/main" val="4147434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8</a:t>
            </a:fld>
            <a:endParaRPr lang="en-US"/>
          </a:p>
        </p:txBody>
      </p:sp>
    </p:spTree>
    <p:extLst>
      <p:ext uri="{BB962C8B-B14F-4D97-AF65-F5344CB8AC3E}">
        <p14:creationId xmlns:p14="http://schemas.microsoft.com/office/powerpoint/2010/main" val="96796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3BF89-C3A4-1C45-A2DD-C41E539F66B8}" type="slidenum">
              <a:rPr lang="en-US" smtClean="0"/>
              <a:t>9</a:t>
            </a:fld>
            <a:endParaRPr lang="en-US"/>
          </a:p>
        </p:txBody>
      </p:sp>
    </p:spTree>
    <p:extLst>
      <p:ext uri="{BB962C8B-B14F-4D97-AF65-F5344CB8AC3E}">
        <p14:creationId xmlns:p14="http://schemas.microsoft.com/office/powerpoint/2010/main" val="2026940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B85E570-0034-C343-82C9-B785791F655E}" type="datetimeFigureOut">
              <a:rPr lang="en-US" smtClean="0"/>
              <a:pPr/>
              <a:t>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5E570-0034-C343-82C9-B785791F655E}" type="datetimeFigureOut">
              <a:rPr lang="en-US" smtClean="0"/>
              <a:pPr/>
              <a:t>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5E570-0034-C343-82C9-B785791F655E}" type="datetimeFigureOut">
              <a:rPr lang="en-US" smtClean="0"/>
              <a:pPr/>
              <a:t>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5E570-0034-C343-82C9-B785791F655E}" type="datetimeFigureOut">
              <a:rPr lang="en-US" smtClean="0"/>
              <a:pPr/>
              <a:t>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85E570-0034-C343-82C9-B785791F655E}" type="datetimeFigureOut">
              <a:rPr lang="en-US" smtClean="0"/>
              <a:pPr/>
              <a:t>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85E570-0034-C343-82C9-B785791F655E}" type="datetimeFigureOut">
              <a:rPr lang="en-US" smtClean="0"/>
              <a:pPr/>
              <a:t>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85E570-0034-C343-82C9-B785791F655E}" type="datetimeFigureOut">
              <a:rPr lang="en-US" smtClean="0"/>
              <a:pPr/>
              <a:t>1/13/24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85E570-0034-C343-82C9-B785791F655E}" type="datetimeFigureOut">
              <a:rPr lang="en-US" smtClean="0"/>
              <a:pPr/>
              <a:t>1/13/24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85E570-0034-C343-82C9-B785791F655E}" type="datetimeFigureOut">
              <a:rPr lang="en-US" smtClean="0"/>
              <a:pPr/>
              <a:t>1/13/24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85E570-0034-C343-82C9-B785791F655E}" type="datetimeFigureOut">
              <a:rPr lang="en-US" smtClean="0"/>
              <a:pPr/>
              <a:t>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85E570-0034-C343-82C9-B785791F655E}" type="datetimeFigureOut">
              <a:rPr lang="en-US" smtClean="0"/>
              <a:pPr/>
              <a:t>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D7A227-CF20-6C40-A0CB-A18F5DE2F2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E570-0034-C343-82C9-B785791F655E}" type="datetimeFigureOut">
              <a:rPr lang="en-US" smtClean="0"/>
              <a:pPr/>
              <a:t>1/13/24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7A227-CF20-6C40-A0CB-A18F5DE2F2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_rels/slide31.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50.png"/><Relationship Id="rId18" Type="http://schemas.openxmlformats.org/officeDocument/2006/relationships/image" Target="../media/image54.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47.png"/><Relationship Id="rId2" Type="http://schemas.openxmlformats.org/officeDocument/2006/relationships/notesSlide" Target="../notesSlides/notesSlide31.xml"/><Relationship Id="rId16" Type="http://schemas.openxmlformats.org/officeDocument/2006/relationships/image" Target="../media/image53.png"/><Relationship Id="rId20"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52.png"/><Relationship Id="rId10" Type="http://schemas.openxmlformats.org/officeDocument/2006/relationships/image" Target="../media/image44.png"/><Relationship Id="rId19" Type="http://schemas.openxmlformats.org/officeDocument/2006/relationships/image" Target="../media/image55.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9.emf"/><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3.emf"/><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7.emf"/><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71.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emf"/></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75.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emf"/></Relationships>
</file>

<file path=ppt/slides/_rels/slide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78.jpg"/></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4.emf"/><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637968" y="246500"/>
            <a:ext cx="7868064" cy="523220"/>
          </a:xfrm>
          <a:prstGeom prst="rect">
            <a:avLst/>
          </a:prstGeom>
          <a:solidFill>
            <a:srgbClr val="FFFF00"/>
          </a:solidFill>
        </p:spPr>
        <p:txBody>
          <a:bodyPr wrap="square" rtlCol="0">
            <a:spAutoFit/>
          </a:bodyPr>
          <a:lstStyle/>
          <a:p>
            <a:pPr algn="ctr"/>
            <a:r>
              <a:rPr lang="en-US" sz="2800" dirty="0">
                <a:latin typeface="Times"/>
                <a:cs typeface="Times"/>
              </a:rPr>
              <a:t>Dark Matter under the Gravitational Lens</a:t>
            </a:r>
          </a:p>
        </p:txBody>
      </p:sp>
      <p:pic>
        <p:nvPicPr>
          <p:cNvPr id="5" name="Picture 2" descr="Nature Astronomy) Alfred Amruth has the front cover of the Nature Astronomy  | LSR HKU">
            <a:extLst>
              <a:ext uri="{FF2B5EF4-FFF2-40B4-BE49-F238E27FC236}">
                <a16:creationId xmlns:a16="http://schemas.microsoft.com/office/drawing/2014/main" id="{140513ED-777A-23F4-5F20-C522EAD59F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0" y="835377"/>
            <a:ext cx="4494273" cy="59647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501DA93-7FC5-DCD5-D381-018AF759A07A}"/>
              </a:ext>
            </a:extLst>
          </p:cNvPr>
          <p:cNvPicPr>
            <a:picLocks noChangeAspect="1"/>
          </p:cNvPicPr>
          <p:nvPr/>
        </p:nvPicPr>
        <p:blipFill rotWithShape="1">
          <a:blip r:embed="rId4"/>
          <a:srcRect b="2540"/>
          <a:stretch/>
        </p:blipFill>
        <p:spPr>
          <a:xfrm>
            <a:off x="4587836" y="881677"/>
            <a:ext cx="4480269" cy="2221257"/>
          </a:xfrm>
          <a:prstGeom prst="rect">
            <a:avLst/>
          </a:prstGeom>
        </p:spPr>
      </p:pic>
      <p:pic>
        <p:nvPicPr>
          <p:cNvPr id="7" name="Picture 2">
            <a:extLst>
              <a:ext uri="{FF2B5EF4-FFF2-40B4-BE49-F238E27FC236}">
                <a16:creationId xmlns:a16="http://schemas.microsoft.com/office/drawing/2014/main" id="{5FBE37A5-0EB4-9A12-2716-93C12A1B17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3807" y="3270059"/>
            <a:ext cx="4316455" cy="28776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3C7F781-CBBA-45B4-1EA7-FC8AC9873025}"/>
              </a:ext>
            </a:extLst>
          </p:cNvPr>
          <p:cNvSpPr txBox="1"/>
          <p:nvPr/>
        </p:nvSpPr>
        <p:spPr>
          <a:xfrm>
            <a:off x="4676173" y="6157731"/>
            <a:ext cx="4259483" cy="646331"/>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2023 HK Young Scientist Award in Physical and Mathematical Sciences: </a:t>
            </a:r>
            <a:r>
              <a:rPr lang="en-US" dirty="0" err="1">
                <a:solidFill>
                  <a:schemeClr val="bg1"/>
                </a:solidFill>
                <a:latin typeface="Times New Roman" panose="02020603050405020304" pitchFamily="18" charset="0"/>
                <a:cs typeface="Times New Roman" panose="02020603050405020304" pitchFamily="18" charset="0"/>
              </a:rPr>
              <a:t>Amruth</a:t>
            </a:r>
            <a:r>
              <a:rPr lang="en-US" dirty="0">
                <a:solidFill>
                  <a:schemeClr val="bg1"/>
                </a:solidFill>
                <a:latin typeface="Times New Roman" panose="02020603050405020304" pitchFamily="18" charset="0"/>
                <a:cs typeface="Times New Roman" panose="02020603050405020304" pitchFamily="18" charset="0"/>
              </a:rPr>
              <a:t> Alfred</a:t>
            </a:r>
          </a:p>
        </p:txBody>
      </p:sp>
    </p:spTree>
    <p:extLst>
      <p:ext uri="{BB962C8B-B14F-4D97-AF65-F5344CB8AC3E}">
        <p14:creationId xmlns:p14="http://schemas.microsoft.com/office/powerpoint/2010/main" val="1223423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Standard Model of Particle Physics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357020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The Standard Model of Particle Physics – a pillar of modern physics – is incomplete:		- ad hoc assumptions														- predicts neutrinos to be massless, in contradiction to neutrino oscillations				- no explanation for matter-antimatter asymmetry									- no explanation for gravity													- no explanation for Dark Energy												- no particle for Dark Matter (manifested through gravity)</a:t>
            </a:r>
          </a:p>
          <a:p>
            <a:pPr marL="285750" indent="-285750">
              <a:spcBef>
                <a:spcPts val="600"/>
              </a:spcBef>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Theoretical extension to the Standard Model to address ad hoc assumptions predict 	hypothetical particles with masses of ~10</a:t>
            </a:r>
            <a:r>
              <a:rPr lang="en-US" baseline="30000" dirty="0">
                <a:solidFill>
                  <a:schemeClr val="bg1"/>
                </a:solidFill>
                <a:latin typeface="Times New Roman" panose="02020603050405020304" pitchFamily="18" charset="0"/>
                <a:cs typeface="Times New Roman" panose="02020603050405020304" pitchFamily="18" charset="0"/>
              </a:rPr>
              <a:t>-22</a:t>
            </a:r>
            <a:r>
              <a:rPr lang="en-US" dirty="0">
                <a:solidFill>
                  <a:schemeClr val="bg1"/>
                </a:solidFill>
                <a:latin typeface="Times New Roman" panose="02020603050405020304" pitchFamily="18" charset="0"/>
                <a:cs typeface="Times New Roman" panose="02020603050405020304" pitchFamily="18" charset="0"/>
              </a:rPr>
              <a:t> eV to ~10</a:t>
            </a:r>
            <a:r>
              <a:rPr lang="en-US" baseline="30000" dirty="0">
                <a:solidFill>
                  <a:schemeClr val="bg1"/>
                </a:solidFill>
                <a:latin typeface="Times New Roman" panose="02020603050405020304" pitchFamily="18" charset="0"/>
                <a:cs typeface="Times New Roman" panose="02020603050405020304" pitchFamily="18" charset="0"/>
              </a:rPr>
              <a:t>9</a:t>
            </a:r>
            <a:r>
              <a:rPr lang="en-US" dirty="0">
                <a:solidFill>
                  <a:schemeClr val="bg1"/>
                </a:solidFill>
                <a:latin typeface="Times New Roman" panose="02020603050405020304" pitchFamily="18" charset="0"/>
                <a:cs typeface="Times New Roman" panose="02020603050405020304" pitchFamily="18" charset="0"/>
              </a:rPr>
              <a:t> eV</a:t>
            </a:r>
          </a:p>
          <a:p>
            <a:pPr marL="285750" indent="-285750">
              <a:spcBef>
                <a:spcPts val="600"/>
              </a:spcBef>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These hypothetical particles have been proposed as candidates for Dark Matter: 	identification of the Dark Matter particle mass will therefore eliminate whole classes 	of theories, and point to the correct class of theory for New Physics</a:t>
            </a:r>
          </a:p>
        </p:txBody>
      </p: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719174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Candidates for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In descending order of favoritism (according to a popular article in 2019):		- Weakly Interacting Massive Particles (WIMPs), 1⎯1000 GeV (1985)			- Axions, ≪1 eV (1977)</a:t>
            </a:r>
          </a:p>
          <a:p>
            <a:pPr lvl="1"/>
            <a:r>
              <a:rPr lang="en-US" sz="2000" dirty="0">
                <a:solidFill>
                  <a:schemeClr val="bg1"/>
                </a:solidFill>
                <a:latin typeface="Times New Roman" panose="02020603050405020304" pitchFamily="18" charset="0"/>
                <a:cs typeface="Times New Roman" panose="02020603050405020304" pitchFamily="18" charset="0"/>
              </a:rPr>
              <a:t>- Sterile neutrinos, ~1 GeV (late 1970s)									  - Strongly Interacting Massive Particles (SIMPs), ~0.1 GeV (2014)			    - </a:t>
            </a:r>
            <a:r>
              <a:rPr lang="en-US" sz="2000" dirty="0" err="1">
                <a:solidFill>
                  <a:schemeClr val="bg1"/>
                </a:solidFill>
                <a:latin typeface="Times New Roman" panose="02020603050405020304" pitchFamily="18" charset="0"/>
                <a:cs typeface="Times New Roman" panose="02020603050405020304" pitchFamily="18" charset="0"/>
              </a:rPr>
              <a:t>MAssive</a:t>
            </a:r>
            <a:r>
              <a:rPr lang="en-US" sz="2000" dirty="0">
                <a:solidFill>
                  <a:schemeClr val="bg1"/>
                </a:solidFill>
                <a:latin typeface="Times New Roman" panose="02020603050405020304" pitchFamily="18" charset="0"/>
                <a:cs typeface="Times New Roman" panose="02020603050405020304" pitchFamily="18" charset="0"/>
              </a:rPr>
              <a:t> Compact Halo Object (MACHOs), astronomical bodies			  - Gravitationally Interacting Massive Particles (GIMPs)</a:t>
            </a:r>
          </a:p>
        </p:txBody>
      </p:sp>
      <p:pic>
        <p:nvPicPr>
          <p:cNvPr id="2" name="Picture 1">
            <a:extLst>
              <a:ext uri="{FF2B5EF4-FFF2-40B4-BE49-F238E27FC236}">
                <a16:creationId xmlns:a16="http://schemas.microsoft.com/office/drawing/2014/main" id="{A45846D4-8D0C-FD03-568B-11197A2CDFDC}"/>
              </a:ext>
            </a:extLst>
          </p:cNvPr>
          <p:cNvPicPr>
            <a:picLocks noChangeAspect="1"/>
          </p:cNvPicPr>
          <p:nvPr/>
        </p:nvPicPr>
        <p:blipFill>
          <a:blip r:embed="rId3"/>
          <a:stretch>
            <a:fillRect/>
          </a:stretch>
        </p:blipFill>
        <p:spPr>
          <a:xfrm>
            <a:off x="599738" y="3074363"/>
            <a:ext cx="8081683" cy="3690526"/>
          </a:xfrm>
          <a:prstGeom prst="rect">
            <a:avLst/>
          </a:prstGeom>
        </p:spPr>
      </p:pic>
    </p:spTree>
    <p:extLst>
      <p:ext uri="{BB962C8B-B14F-4D97-AF65-F5344CB8AC3E}">
        <p14:creationId xmlns:p14="http://schemas.microsoft.com/office/powerpoint/2010/main" val="1723406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Candidates for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In descending order of favoritism (according to a popular article in 2019):		- Weakly Interacting Massive Particles (WIMPs), 1⎯1000 GeV (1985)			- Axions, ≪1 eV (1977) </a:t>
            </a:r>
          </a:p>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Focus on ultra-massive (WIMPs) versus ultra-light (Axions) Cold Dark Matter</a:t>
            </a:r>
          </a:p>
        </p:txBody>
      </p:sp>
      <p:pic>
        <p:nvPicPr>
          <p:cNvPr id="5" name="Picture 4">
            <a:extLst>
              <a:ext uri="{FF2B5EF4-FFF2-40B4-BE49-F238E27FC236}">
                <a16:creationId xmlns:a16="http://schemas.microsoft.com/office/drawing/2014/main" id="{EE2337EA-E3A8-0A3E-9552-C3536CAA40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799"/>
          <a:stretch/>
        </p:blipFill>
        <p:spPr bwMode="auto">
          <a:xfrm>
            <a:off x="193638" y="2439157"/>
            <a:ext cx="4414457" cy="431741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Volume 10 Issue 7, July 2014">
            <a:extLst>
              <a:ext uri="{FF2B5EF4-FFF2-40B4-BE49-F238E27FC236}">
                <a16:creationId xmlns:a16="http://schemas.microsoft.com/office/drawing/2014/main" id="{2DDAFACB-2DB3-0518-849C-154F76C4A2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9869" y="2417666"/>
            <a:ext cx="3298173" cy="433204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95DE422-2965-4356-0CE7-B91E1A2C1AFF}"/>
              </a:ext>
            </a:extLst>
          </p:cNvPr>
          <p:cNvSpPr txBox="1"/>
          <p:nvPr/>
        </p:nvSpPr>
        <p:spPr>
          <a:xfrm>
            <a:off x="597218" y="2047218"/>
            <a:ext cx="3759629"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Ultra-massive cold particles (WIMPs)</a:t>
            </a:r>
          </a:p>
        </p:txBody>
      </p:sp>
      <p:sp>
        <p:nvSpPr>
          <p:cNvPr id="8" name="TextBox 7">
            <a:extLst>
              <a:ext uri="{FF2B5EF4-FFF2-40B4-BE49-F238E27FC236}">
                <a16:creationId xmlns:a16="http://schemas.microsoft.com/office/drawing/2014/main" id="{E44D8181-29D2-94D0-DADC-3037A7C7A1C7}"/>
              </a:ext>
            </a:extLst>
          </p:cNvPr>
          <p:cNvSpPr txBox="1"/>
          <p:nvPr/>
        </p:nvSpPr>
        <p:spPr>
          <a:xfrm>
            <a:off x="5165208" y="2047218"/>
            <a:ext cx="3505456"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Ultra-light cold particles (Axions)</a:t>
            </a:r>
          </a:p>
        </p:txBody>
      </p:sp>
    </p:spTree>
    <p:extLst>
      <p:ext uri="{BB962C8B-B14F-4D97-AF65-F5344CB8AC3E}">
        <p14:creationId xmlns:p14="http://schemas.microsoft.com/office/powerpoint/2010/main" val="3113984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Structures formed by WIMPs vs Axions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WIMP vs. Axion Dark Matter:												- form same large-scale structure											- form halos with same global density profiles								- differ in low-mass halos and therefore also sub-halos</a:t>
            </a:r>
          </a:p>
        </p:txBody>
      </p:sp>
      <p:pic>
        <p:nvPicPr>
          <p:cNvPr id="14338" name="Picture 2" descr="Figure 1">
            <a:extLst>
              <a:ext uri="{FF2B5EF4-FFF2-40B4-BE49-F238E27FC236}">
                <a16:creationId xmlns:a16="http://schemas.microsoft.com/office/drawing/2014/main" id="{2B662783-4F97-C0B1-430A-56B488FE33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46" t="8647" r="52118" b="-195"/>
          <a:stretch/>
        </p:blipFill>
        <p:spPr bwMode="auto">
          <a:xfrm>
            <a:off x="4625784" y="2332694"/>
            <a:ext cx="4367607" cy="43908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igure 1">
            <a:extLst>
              <a:ext uri="{FF2B5EF4-FFF2-40B4-BE49-F238E27FC236}">
                <a16:creationId xmlns:a16="http://schemas.microsoft.com/office/drawing/2014/main" id="{30E34FBB-0031-CBDC-1334-C7B5D7125C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764" t="8647" b="-195"/>
          <a:stretch/>
        </p:blipFill>
        <p:spPr bwMode="auto">
          <a:xfrm>
            <a:off x="161364" y="2332693"/>
            <a:ext cx="4367604" cy="43908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66E42FC-569C-62A5-831D-916ACF2858FB}"/>
              </a:ext>
            </a:extLst>
          </p:cNvPr>
          <p:cNvSpPr txBox="1"/>
          <p:nvPr/>
        </p:nvSpPr>
        <p:spPr>
          <a:xfrm>
            <a:off x="457368" y="2004186"/>
            <a:ext cx="3759629"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Ultra-massive cold particles (WIMPs)</a:t>
            </a:r>
          </a:p>
        </p:txBody>
      </p:sp>
      <p:sp>
        <p:nvSpPr>
          <p:cNvPr id="8" name="TextBox 7">
            <a:extLst>
              <a:ext uri="{FF2B5EF4-FFF2-40B4-BE49-F238E27FC236}">
                <a16:creationId xmlns:a16="http://schemas.microsoft.com/office/drawing/2014/main" id="{FC73D181-12CA-A336-3727-C2BE2B0FF21A}"/>
              </a:ext>
            </a:extLst>
          </p:cNvPr>
          <p:cNvSpPr txBox="1"/>
          <p:nvPr/>
        </p:nvSpPr>
        <p:spPr>
          <a:xfrm>
            <a:off x="5132934" y="2004186"/>
            <a:ext cx="3505456"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Ultra-light cold particles (Axions)</a:t>
            </a:r>
          </a:p>
        </p:txBody>
      </p:sp>
      <p:sp>
        <p:nvSpPr>
          <p:cNvPr id="9" name="TextBox 8">
            <a:extLst>
              <a:ext uri="{FF2B5EF4-FFF2-40B4-BE49-F238E27FC236}">
                <a16:creationId xmlns:a16="http://schemas.microsoft.com/office/drawing/2014/main" id="{FF21B629-BE62-D4FE-79E6-CF956D176285}"/>
              </a:ext>
            </a:extLst>
          </p:cNvPr>
          <p:cNvSpPr txBox="1"/>
          <p:nvPr/>
        </p:nvSpPr>
        <p:spPr>
          <a:xfrm>
            <a:off x="7970848" y="6369205"/>
            <a:ext cx="1087090"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Schive+16</a:t>
            </a:r>
          </a:p>
        </p:txBody>
      </p:sp>
    </p:spTree>
    <p:extLst>
      <p:ext uri="{BB962C8B-B14F-4D97-AF65-F5344CB8AC3E}">
        <p14:creationId xmlns:p14="http://schemas.microsoft.com/office/powerpoint/2010/main" val="3574468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4D4DEBA-96C6-C0FE-5C41-04A21FEAA193}"/>
              </a:ext>
            </a:extLst>
          </p:cNvPr>
          <p:cNvSpPr/>
          <p:nvPr/>
        </p:nvSpPr>
        <p:spPr>
          <a:xfrm>
            <a:off x="4658061" y="2775472"/>
            <a:ext cx="4442908" cy="370063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Structures formed by WIMPs vs Axions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WIMP DM halos characterized by:											- smoothly decreasing density outwards										- abundance of sub-halos (satellite galaxies) around massive halos</a:t>
            </a:r>
          </a:p>
        </p:txBody>
      </p:sp>
      <p:pic>
        <p:nvPicPr>
          <p:cNvPr id="12" name="Picture 11">
            <a:extLst>
              <a:ext uri="{FF2B5EF4-FFF2-40B4-BE49-F238E27FC236}">
                <a16:creationId xmlns:a16="http://schemas.microsoft.com/office/drawing/2014/main" id="{011F5142-21D4-6292-6BCA-2490521033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799"/>
          <a:stretch/>
        </p:blipFill>
        <p:spPr bwMode="auto">
          <a:xfrm>
            <a:off x="193638" y="2439157"/>
            <a:ext cx="4414457" cy="431741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019F83FF-5AA4-9D73-B561-6B11C05F0A43}"/>
              </a:ext>
            </a:extLst>
          </p:cNvPr>
          <p:cNvSpPr txBox="1"/>
          <p:nvPr/>
        </p:nvSpPr>
        <p:spPr>
          <a:xfrm>
            <a:off x="597218" y="2047218"/>
            <a:ext cx="3252887"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Ultra-massive particles (WIMPs)</a:t>
            </a:r>
          </a:p>
        </p:txBody>
      </p:sp>
      <p:pic>
        <p:nvPicPr>
          <p:cNvPr id="10242" name="Picture 2" descr="undefined">
            <a:extLst>
              <a:ext uri="{FF2B5EF4-FFF2-40B4-BE49-F238E27FC236}">
                <a16:creationId xmlns:a16="http://schemas.microsoft.com/office/drawing/2014/main" id="{AFC1461F-9CF2-F723-5D95-EC64D52FEC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128"/>
          <a:stretch/>
        </p:blipFill>
        <p:spPr bwMode="auto">
          <a:xfrm>
            <a:off x="4664786" y="2850776"/>
            <a:ext cx="4412250" cy="358229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1DD3D7CC-42F7-C51B-CC88-FAF0C945AD35}"/>
              </a:ext>
            </a:extLst>
          </p:cNvPr>
          <p:cNvSpPr txBox="1"/>
          <p:nvPr/>
        </p:nvSpPr>
        <p:spPr>
          <a:xfrm>
            <a:off x="5321620" y="2414772"/>
            <a:ext cx="3467380" cy="369332"/>
          </a:xfrm>
          <a:prstGeom prst="rect">
            <a:avLst/>
          </a:prstGeom>
          <a:noFill/>
        </p:spPr>
        <p:txBody>
          <a:bodyPr wrap="square" rtlCol="0">
            <a:spAutoFit/>
          </a:bodyPr>
          <a:lstStyle/>
          <a:p>
            <a:pPr algn="ctr"/>
            <a:r>
              <a:rPr lang="en-US" dirty="0">
                <a:solidFill>
                  <a:srgbClr val="FFFF00"/>
                </a:solidFill>
                <a:latin typeface="Times New Roman"/>
                <a:cs typeface="Times New Roman"/>
              </a:rPr>
              <a:t>Radial density profile of DM halo</a:t>
            </a:r>
          </a:p>
        </p:txBody>
      </p:sp>
    </p:spTree>
    <p:extLst>
      <p:ext uri="{BB962C8B-B14F-4D97-AF65-F5344CB8AC3E}">
        <p14:creationId xmlns:p14="http://schemas.microsoft.com/office/powerpoint/2010/main" val="2055444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Structures formed by WIMPs vs Axions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WIMP DM halos characterized by:											- smoothly decreasing density outwards										- abundance of sub-halos (satellite galaxies) around massive halos</a:t>
            </a:r>
          </a:p>
        </p:txBody>
      </p:sp>
      <p:pic>
        <p:nvPicPr>
          <p:cNvPr id="12" name="Picture 11">
            <a:extLst>
              <a:ext uri="{FF2B5EF4-FFF2-40B4-BE49-F238E27FC236}">
                <a16:creationId xmlns:a16="http://schemas.microsoft.com/office/drawing/2014/main" id="{011F5142-21D4-6292-6BCA-2490521033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799"/>
          <a:stretch/>
        </p:blipFill>
        <p:spPr bwMode="auto">
          <a:xfrm>
            <a:off x="193638" y="2439157"/>
            <a:ext cx="4414457" cy="431741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019F83FF-5AA4-9D73-B561-6B11C05F0A43}"/>
              </a:ext>
            </a:extLst>
          </p:cNvPr>
          <p:cNvSpPr txBox="1"/>
          <p:nvPr/>
        </p:nvSpPr>
        <p:spPr>
          <a:xfrm>
            <a:off x="597218" y="2047218"/>
            <a:ext cx="3252887"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Ultra-massive particles (WIMPs)</a:t>
            </a:r>
          </a:p>
        </p:txBody>
      </p:sp>
      <p:sp>
        <p:nvSpPr>
          <p:cNvPr id="18" name="TextBox 17">
            <a:extLst>
              <a:ext uri="{FF2B5EF4-FFF2-40B4-BE49-F238E27FC236}">
                <a16:creationId xmlns:a16="http://schemas.microsoft.com/office/drawing/2014/main" id="{1DD3D7CC-42F7-C51B-CC88-FAF0C945AD35}"/>
              </a:ext>
            </a:extLst>
          </p:cNvPr>
          <p:cNvSpPr txBox="1"/>
          <p:nvPr/>
        </p:nvSpPr>
        <p:spPr>
          <a:xfrm>
            <a:off x="5321620" y="2414772"/>
            <a:ext cx="3467380" cy="369332"/>
          </a:xfrm>
          <a:prstGeom prst="rect">
            <a:avLst/>
          </a:prstGeom>
          <a:noFill/>
        </p:spPr>
        <p:txBody>
          <a:bodyPr wrap="square" rtlCol="0">
            <a:spAutoFit/>
          </a:bodyPr>
          <a:lstStyle/>
          <a:p>
            <a:pPr algn="ctr"/>
            <a:r>
              <a:rPr lang="en-US" dirty="0">
                <a:solidFill>
                  <a:srgbClr val="FFFF00"/>
                </a:solidFill>
                <a:latin typeface="Times New Roman"/>
                <a:cs typeface="Times New Roman"/>
              </a:rPr>
              <a:t>Sub-halos around Massive Halos</a:t>
            </a:r>
          </a:p>
        </p:txBody>
      </p:sp>
      <p:pic>
        <p:nvPicPr>
          <p:cNvPr id="12290" name="Picture 2" descr="Dark Matter's Biggest Problem Might Simply Be A Numerical Error | by Ethan  Siegel | Starts With A Bang! | Medium">
            <a:extLst>
              <a:ext uri="{FF2B5EF4-FFF2-40B4-BE49-F238E27FC236}">
                <a16:creationId xmlns:a16="http://schemas.microsoft.com/office/drawing/2014/main" id="{502133F1-7EC3-3B23-78E1-713E770C55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8820" y="3291840"/>
            <a:ext cx="4412746" cy="2459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498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Structures formed by WIMPs vs Axions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DM halos characterized by:											- </a:t>
            </a:r>
            <a:r>
              <a:rPr lang="en-US" sz="2000" dirty="0" err="1">
                <a:solidFill>
                  <a:schemeClr val="bg1"/>
                </a:solidFill>
                <a:latin typeface="Times New Roman" panose="02020603050405020304" pitchFamily="18" charset="0"/>
                <a:cs typeface="Times New Roman" panose="02020603050405020304" pitchFamily="18" charset="0"/>
              </a:rPr>
              <a:t>solitonic</a:t>
            </a:r>
            <a:r>
              <a:rPr lang="en-US" sz="2000" dirty="0">
                <a:solidFill>
                  <a:schemeClr val="bg1"/>
                </a:solidFill>
                <a:latin typeface="Times New Roman" panose="02020603050405020304" pitchFamily="18" charset="0"/>
                <a:cs typeface="Times New Roman" panose="02020603050405020304" pitchFamily="18" charset="0"/>
              </a:rPr>
              <a:t> core (larger towards lower-mass halos)								- pervasive density modulations on de-Broglie scale (~100 pc massive halos)	- (fewer sub-halos)</a:t>
            </a:r>
          </a:p>
        </p:txBody>
      </p:sp>
      <p:pic>
        <p:nvPicPr>
          <p:cNvPr id="2" name="Picture 2" descr="Volume 10 Issue 7, July 2014">
            <a:extLst>
              <a:ext uri="{FF2B5EF4-FFF2-40B4-BE49-F238E27FC236}">
                <a16:creationId xmlns:a16="http://schemas.microsoft.com/office/drawing/2014/main" id="{4049F3DE-335A-9719-1D74-69B59B9CF8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17" y="2417666"/>
            <a:ext cx="3298173" cy="43320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FFBD151-495B-5B8B-4768-BDB9634D4C71}"/>
              </a:ext>
            </a:extLst>
          </p:cNvPr>
          <p:cNvSpPr txBox="1"/>
          <p:nvPr/>
        </p:nvSpPr>
        <p:spPr>
          <a:xfrm>
            <a:off x="152156" y="2047218"/>
            <a:ext cx="3252887"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Ultra-light particles (axions)</a:t>
            </a:r>
          </a:p>
        </p:txBody>
      </p:sp>
      <p:pic>
        <p:nvPicPr>
          <p:cNvPr id="15362" name="Picture 2" descr="Figure 2">
            <a:extLst>
              <a:ext uri="{FF2B5EF4-FFF2-40B4-BE49-F238E27FC236}">
                <a16:creationId xmlns:a16="http://schemas.microsoft.com/office/drawing/2014/main" id="{7B7AFFEB-CC18-93D8-8665-7D8C8FD43D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3961" y="3063040"/>
            <a:ext cx="5604735" cy="310109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85B635B-7865-FF39-75D0-498A02A3BA26}"/>
              </a:ext>
            </a:extLst>
          </p:cNvPr>
          <p:cNvSpPr txBox="1"/>
          <p:nvPr/>
        </p:nvSpPr>
        <p:spPr>
          <a:xfrm>
            <a:off x="7970848" y="6197082"/>
            <a:ext cx="1087090"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Schive+16</a:t>
            </a:r>
          </a:p>
        </p:txBody>
      </p:sp>
    </p:spTree>
    <p:extLst>
      <p:ext uri="{BB962C8B-B14F-4D97-AF65-F5344CB8AC3E}">
        <p14:creationId xmlns:p14="http://schemas.microsoft.com/office/powerpoint/2010/main" val="1502801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Structures formed by WIMPs vs Axions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Different “substructures” of WIMP vs Axion DM permit their distinction</a:t>
            </a:r>
          </a:p>
        </p:txBody>
      </p:sp>
      <p:sp>
        <p:nvSpPr>
          <p:cNvPr id="7" name="TextBox 6">
            <a:extLst>
              <a:ext uri="{FF2B5EF4-FFF2-40B4-BE49-F238E27FC236}">
                <a16:creationId xmlns:a16="http://schemas.microsoft.com/office/drawing/2014/main" id="{395DE422-2965-4356-0CE7-B91E1A2C1AFF}"/>
              </a:ext>
            </a:extLst>
          </p:cNvPr>
          <p:cNvSpPr txBox="1"/>
          <p:nvPr/>
        </p:nvSpPr>
        <p:spPr>
          <a:xfrm>
            <a:off x="209941" y="1135862"/>
            <a:ext cx="3759629" cy="406265"/>
          </a:xfrm>
          <a:prstGeom prst="rect">
            <a:avLst/>
          </a:prstGeom>
          <a:noFill/>
        </p:spPr>
        <p:txBody>
          <a:bodyPr wrap="square" rtlCol="0">
            <a:spAutoFit/>
          </a:bodyPr>
          <a:lstStyle/>
          <a:p>
            <a:pPr algn="ctr"/>
            <a:r>
              <a:rPr lang="en-US" dirty="0">
                <a:solidFill>
                  <a:srgbClr val="FFFF00"/>
                </a:solidFill>
                <a:latin typeface="Times New Roman"/>
                <a:cs typeface="Times New Roman"/>
              </a:rPr>
              <a:t>Ultra-massive cold particles (WIMPs)</a:t>
            </a:r>
          </a:p>
        </p:txBody>
      </p:sp>
      <p:sp>
        <p:nvSpPr>
          <p:cNvPr id="8" name="TextBox 7">
            <a:extLst>
              <a:ext uri="{FF2B5EF4-FFF2-40B4-BE49-F238E27FC236}">
                <a16:creationId xmlns:a16="http://schemas.microsoft.com/office/drawing/2014/main" id="{E44D8181-29D2-94D0-DADC-3037A7C7A1C7}"/>
              </a:ext>
            </a:extLst>
          </p:cNvPr>
          <p:cNvSpPr txBox="1"/>
          <p:nvPr/>
        </p:nvSpPr>
        <p:spPr>
          <a:xfrm>
            <a:off x="5713852" y="3198291"/>
            <a:ext cx="3322574" cy="369332"/>
          </a:xfrm>
          <a:prstGeom prst="rect">
            <a:avLst/>
          </a:prstGeom>
          <a:noFill/>
        </p:spPr>
        <p:txBody>
          <a:bodyPr wrap="square" rtlCol="0">
            <a:spAutoFit/>
          </a:bodyPr>
          <a:lstStyle/>
          <a:p>
            <a:pPr algn="ctr"/>
            <a:r>
              <a:rPr lang="en-US" dirty="0">
                <a:solidFill>
                  <a:srgbClr val="FFFF00"/>
                </a:solidFill>
                <a:latin typeface="Times New Roman"/>
                <a:cs typeface="Times New Roman"/>
              </a:rPr>
              <a:t>Ultra-light cold particles (Axions)</a:t>
            </a:r>
          </a:p>
        </p:txBody>
      </p:sp>
      <p:pic>
        <p:nvPicPr>
          <p:cNvPr id="9" name="Picture 2" descr="Figure 2">
            <a:extLst>
              <a:ext uri="{FF2B5EF4-FFF2-40B4-BE49-F238E27FC236}">
                <a16:creationId xmlns:a16="http://schemas.microsoft.com/office/drawing/2014/main" id="{48837671-F795-7CCD-834D-38EA3C4E1F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961" y="3633196"/>
            <a:ext cx="5604735" cy="310109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Dark Matter's Biggest Problem Might Simply Be A Numerical Error | by Ethan  Siegel | Starts With A Bang! | Medium">
            <a:extLst>
              <a:ext uri="{FF2B5EF4-FFF2-40B4-BE49-F238E27FC236}">
                <a16:creationId xmlns:a16="http://schemas.microsoft.com/office/drawing/2014/main" id="{EB7B60B3-DBF2-3D7D-BFF8-A45AB1FDC1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64" y="1522953"/>
            <a:ext cx="4854021" cy="27051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2EE3259-8D03-A015-C596-B5F301F7EF8B}"/>
              </a:ext>
            </a:extLst>
          </p:cNvPr>
          <p:cNvSpPr txBox="1"/>
          <p:nvPr/>
        </p:nvSpPr>
        <p:spPr>
          <a:xfrm>
            <a:off x="7970848" y="6408098"/>
            <a:ext cx="1087090"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Schive+16</a:t>
            </a:r>
          </a:p>
        </p:txBody>
      </p:sp>
    </p:spTree>
    <p:extLst>
      <p:ext uri="{BB962C8B-B14F-4D97-AF65-F5344CB8AC3E}">
        <p14:creationId xmlns:p14="http://schemas.microsoft.com/office/powerpoint/2010/main" val="2063048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Revealing Dark Matter “substructure” through Gravitational Lensing</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Deflection (focusing) of light from background galaxy by foreground massive 	object (galaxy or galaxy cluster) results in multiply-lensed images	</a:t>
            </a:r>
          </a:p>
        </p:txBody>
      </p:sp>
      <p:pic>
        <p:nvPicPr>
          <p:cNvPr id="1026" name="Picture 2" descr="lensing 2">
            <a:extLst>
              <a:ext uri="{FF2B5EF4-FFF2-40B4-BE49-F238E27FC236}">
                <a16:creationId xmlns:a16="http://schemas.microsoft.com/office/drawing/2014/main" id="{AD350587-8395-9185-48DC-06519B6B2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745" y="1839557"/>
            <a:ext cx="7447290" cy="488082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AD620004-1FB2-9BD7-0DC8-1DC123D4B625}"/>
              </a:ext>
            </a:extLst>
          </p:cNvPr>
          <p:cNvSpPr/>
          <p:nvPr/>
        </p:nvSpPr>
        <p:spPr>
          <a:xfrm>
            <a:off x="3556800" y="1936800"/>
            <a:ext cx="640800" cy="640800"/>
          </a:xfrm>
          <a:prstGeom prst="ellipse">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Arrow Connector 4">
            <a:extLst>
              <a:ext uri="{FF2B5EF4-FFF2-40B4-BE49-F238E27FC236}">
                <a16:creationId xmlns:a16="http://schemas.microsoft.com/office/drawing/2014/main" id="{67A7F7F4-A49C-EA6D-0E45-17E0C693ED1C}"/>
              </a:ext>
            </a:extLst>
          </p:cNvPr>
          <p:cNvCxnSpPr>
            <a:cxnSpLocks/>
          </p:cNvCxnSpPr>
          <p:nvPr/>
        </p:nvCxnSpPr>
        <p:spPr>
          <a:xfrm flipH="1" flipV="1">
            <a:off x="3963971" y="2356701"/>
            <a:ext cx="2286222" cy="297909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D75A2EF1-919C-21DC-63D9-C52A606C4050}"/>
              </a:ext>
            </a:extLst>
          </p:cNvPr>
          <p:cNvSpPr/>
          <p:nvPr/>
        </p:nvSpPr>
        <p:spPr>
          <a:xfrm>
            <a:off x="1542000" y="2226000"/>
            <a:ext cx="640800" cy="640800"/>
          </a:xfrm>
          <a:prstGeom prst="ellipse">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 name="Straight Arrow Connector 7">
            <a:extLst>
              <a:ext uri="{FF2B5EF4-FFF2-40B4-BE49-F238E27FC236}">
                <a16:creationId xmlns:a16="http://schemas.microsoft.com/office/drawing/2014/main" id="{2A03EDCB-2352-F9AD-ABE0-F904442DABDF}"/>
              </a:ext>
            </a:extLst>
          </p:cNvPr>
          <p:cNvCxnSpPr>
            <a:cxnSpLocks/>
          </p:cNvCxnSpPr>
          <p:nvPr/>
        </p:nvCxnSpPr>
        <p:spPr>
          <a:xfrm flipH="1" flipV="1">
            <a:off x="1968649" y="2646381"/>
            <a:ext cx="4208033" cy="2766509"/>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681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Revealing Dark Matter “substructure” through Gravitational Lensing</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Deflection (focusing) of light from background galaxy by foreground massive 	object (galaxy or galaxy cluster) results in multiply-lensed images	</a:t>
            </a:r>
          </a:p>
        </p:txBody>
      </p:sp>
      <p:pic>
        <p:nvPicPr>
          <p:cNvPr id="17410" name="Picture 2" descr="Hubble Space Telescope images of three representative four-image strongly-lensed quasars, illustrating the types of objects that produce cosmological microlensing. A 1 ′′ angular scale bar is shown in each panel. The intrinsic variability of the lensed quasar will appear in each of the four images with a time-delay that is set primarily by the gravitational profile of the lensing galaxy and the relative distances. Each lensed image will feature additional magnification changes through microlensing by the screen of stars within the lensing galaxy, along each image's line of sight. This is the signal discussed here.">
            <a:extLst>
              <a:ext uri="{FF2B5EF4-FFF2-40B4-BE49-F238E27FC236}">
                <a16:creationId xmlns:a16="http://schemas.microsoft.com/office/drawing/2014/main" id="{7EDA9FB8-FD33-8C8F-1E92-A826A38FED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053"/>
          <a:stretch/>
        </p:blipFill>
        <p:spPr bwMode="auto">
          <a:xfrm>
            <a:off x="182879" y="1529909"/>
            <a:ext cx="8820443" cy="277480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6C98B13-DF1B-024E-6C03-3180D802CB58}"/>
              </a:ext>
            </a:extLst>
          </p:cNvPr>
          <p:cNvPicPr>
            <a:picLocks noChangeAspect="1"/>
          </p:cNvPicPr>
          <p:nvPr/>
        </p:nvPicPr>
        <p:blipFill rotWithShape="1">
          <a:blip r:embed="rId4"/>
          <a:srcRect b="59484"/>
          <a:stretch/>
        </p:blipFill>
        <p:spPr>
          <a:xfrm>
            <a:off x="1182037" y="4403188"/>
            <a:ext cx="6461973" cy="2363373"/>
          </a:xfrm>
          <a:prstGeom prst="rect">
            <a:avLst/>
          </a:prstGeom>
        </p:spPr>
      </p:pic>
      <p:sp>
        <p:nvSpPr>
          <p:cNvPr id="6" name="TextBox 5">
            <a:extLst>
              <a:ext uri="{FF2B5EF4-FFF2-40B4-BE49-F238E27FC236}">
                <a16:creationId xmlns:a16="http://schemas.microsoft.com/office/drawing/2014/main" id="{D4C6427F-3BCD-A66A-00EC-9BD719FA10FB}"/>
              </a:ext>
            </a:extLst>
          </p:cNvPr>
          <p:cNvSpPr txBox="1"/>
          <p:nvPr/>
        </p:nvSpPr>
        <p:spPr>
          <a:xfrm>
            <a:off x="7675426" y="6379962"/>
            <a:ext cx="905866"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Treu+10</a:t>
            </a:r>
          </a:p>
        </p:txBody>
      </p:sp>
    </p:spTree>
    <p:extLst>
      <p:ext uri="{BB962C8B-B14F-4D97-AF65-F5344CB8AC3E}">
        <p14:creationId xmlns:p14="http://schemas.microsoft.com/office/powerpoint/2010/main" val="2590177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637968" y="246500"/>
            <a:ext cx="7868064" cy="523220"/>
          </a:xfrm>
          <a:prstGeom prst="rect">
            <a:avLst/>
          </a:prstGeom>
          <a:solidFill>
            <a:srgbClr val="FFFF00"/>
          </a:solidFill>
        </p:spPr>
        <p:txBody>
          <a:bodyPr wrap="square" rtlCol="0">
            <a:spAutoFit/>
          </a:bodyPr>
          <a:lstStyle/>
          <a:p>
            <a:pPr algn="ctr"/>
            <a:r>
              <a:rPr lang="en-US" sz="2800" dirty="0">
                <a:latin typeface="Times"/>
                <a:cs typeface="Times"/>
              </a:rPr>
              <a:t>Dark Matter under the Gravitational Lens</a:t>
            </a:r>
          </a:p>
        </p:txBody>
      </p:sp>
      <p:pic>
        <p:nvPicPr>
          <p:cNvPr id="3" name="Picture 2" descr="Volume 10 Issue 7, July 2014">
            <a:extLst>
              <a:ext uri="{FF2B5EF4-FFF2-40B4-BE49-F238E27FC236}">
                <a16:creationId xmlns:a16="http://schemas.microsoft.com/office/drawing/2014/main" id="{82428BA8-6F2F-AC7A-4DDB-81C0AC3832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0" y="835377"/>
            <a:ext cx="4541561" cy="59652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F2BFE68-BD77-01A5-7246-00C7D66AD918}"/>
              </a:ext>
            </a:extLst>
          </p:cNvPr>
          <p:cNvSpPr txBox="1"/>
          <p:nvPr/>
        </p:nvSpPr>
        <p:spPr>
          <a:xfrm>
            <a:off x="4670956" y="1184766"/>
            <a:ext cx="4414682"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Unique macro properties of Ultralight 	Cold Particles as Dark Matter:			- </a:t>
            </a:r>
            <a:r>
              <a:rPr lang="en-US" sz="2000" dirty="0" err="1">
                <a:solidFill>
                  <a:schemeClr val="bg1"/>
                </a:solidFill>
                <a:latin typeface="Times New Roman" panose="02020603050405020304" pitchFamily="18" charset="0"/>
                <a:cs typeface="Times New Roman" panose="02020603050405020304" pitchFamily="18" charset="0"/>
              </a:rPr>
              <a:t>solitonic</a:t>
            </a:r>
            <a:r>
              <a:rPr lang="en-US" sz="2000" dirty="0">
                <a:solidFill>
                  <a:schemeClr val="bg1"/>
                </a:solidFill>
                <a:latin typeface="Times New Roman" panose="02020603050405020304" pitchFamily="18" charset="0"/>
                <a:cs typeface="Times New Roman" panose="02020603050405020304" pitchFamily="18" charset="0"/>
              </a:rPr>
              <a:t> cores						- pervasive density modulations	</a:t>
            </a:r>
          </a:p>
        </p:txBody>
      </p:sp>
      <p:pic>
        <p:nvPicPr>
          <p:cNvPr id="10" name="Picture 2" descr="Figure 2">
            <a:extLst>
              <a:ext uri="{FF2B5EF4-FFF2-40B4-BE49-F238E27FC236}">
                <a16:creationId xmlns:a16="http://schemas.microsoft.com/office/drawing/2014/main" id="{0CCD32A5-2E68-2FD4-A2E7-6CB5620F49C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128"/>
          <a:stretch/>
        </p:blipFill>
        <p:spPr bwMode="auto">
          <a:xfrm>
            <a:off x="4660462" y="4004705"/>
            <a:ext cx="4427676" cy="2503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156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Revealing Dark Matter “substructure” through Gravitational Lensing</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WIMP vs Axion DM halo predict different positions and </a:t>
            </a:r>
            <a:r>
              <a:rPr lang="en-US" sz="2000" dirty="0" err="1">
                <a:solidFill>
                  <a:schemeClr val="bg1"/>
                </a:solidFill>
                <a:latin typeface="Times New Roman" panose="02020603050405020304" pitchFamily="18" charset="0"/>
                <a:cs typeface="Times New Roman" panose="02020603050405020304" pitchFamily="18" charset="0"/>
              </a:rPr>
              <a:t>brightnesses</a:t>
            </a:r>
            <a:r>
              <a:rPr lang="en-US" sz="2000" dirty="0">
                <a:solidFill>
                  <a:schemeClr val="bg1"/>
                </a:solidFill>
                <a:latin typeface="Times New Roman" panose="02020603050405020304" pitchFamily="18" charset="0"/>
                <a:cs typeface="Times New Roman" panose="02020603050405020304" pitchFamily="18" charset="0"/>
              </a:rPr>
              <a:t> of 	multiply-lensed images</a:t>
            </a:r>
          </a:p>
        </p:txBody>
      </p:sp>
      <p:pic>
        <p:nvPicPr>
          <p:cNvPr id="2" name="Picture 1" descr="A picture containing screenshot, art, light&#10;&#10;Description automatically generated">
            <a:extLst>
              <a:ext uri="{FF2B5EF4-FFF2-40B4-BE49-F238E27FC236}">
                <a16:creationId xmlns:a16="http://schemas.microsoft.com/office/drawing/2014/main" id="{C2354659-FEB4-2392-1A31-B72A93C3FB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1305" y="2393974"/>
            <a:ext cx="4458615" cy="3261238"/>
          </a:xfrm>
          <a:prstGeom prst="rect">
            <a:avLst/>
          </a:prstGeom>
        </p:spPr>
      </p:pic>
      <p:pic>
        <p:nvPicPr>
          <p:cNvPr id="6" name="Picture 5" descr="A picture containing screenshot, art, light, astronomy&#10;&#10;Description automatically generated">
            <a:extLst>
              <a:ext uri="{FF2B5EF4-FFF2-40B4-BE49-F238E27FC236}">
                <a16:creationId xmlns:a16="http://schemas.microsoft.com/office/drawing/2014/main" id="{3FFB3AC9-FCAF-CA75-35EB-FA831DD728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69" y="2393974"/>
            <a:ext cx="4458615" cy="3261238"/>
          </a:xfrm>
          <a:prstGeom prst="rect">
            <a:avLst/>
          </a:prstGeom>
        </p:spPr>
      </p:pic>
      <p:sp>
        <p:nvSpPr>
          <p:cNvPr id="9" name="TextBox 8">
            <a:extLst>
              <a:ext uri="{FF2B5EF4-FFF2-40B4-BE49-F238E27FC236}">
                <a16:creationId xmlns:a16="http://schemas.microsoft.com/office/drawing/2014/main" id="{0564E6B1-6165-5F87-6037-02E57B050378}"/>
              </a:ext>
            </a:extLst>
          </p:cNvPr>
          <p:cNvSpPr txBox="1"/>
          <p:nvPr/>
        </p:nvSpPr>
        <p:spPr>
          <a:xfrm>
            <a:off x="567293" y="2018731"/>
            <a:ext cx="3759629" cy="369332"/>
          </a:xfrm>
          <a:prstGeom prst="rect">
            <a:avLst/>
          </a:prstGeom>
          <a:noFill/>
        </p:spPr>
        <p:txBody>
          <a:bodyPr wrap="square" rtlCol="0">
            <a:spAutoFit/>
          </a:bodyPr>
          <a:lstStyle/>
          <a:p>
            <a:pPr algn="ctr"/>
            <a:r>
              <a:rPr lang="en-US" dirty="0">
                <a:solidFill>
                  <a:srgbClr val="FFFF00"/>
                </a:solidFill>
                <a:latin typeface="Times New Roman"/>
                <a:cs typeface="Times New Roman"/>
              </a:rPr>
              <a:t>WIMP halo gravitational lensing</a:t>
            </a:r>
          </a:p>
        </p:txBody>
      </p:sp>
      <p:sp>
        <p:nvSpPr>
          <p:cNvPr id="10" name="TextBox 9">
            <a:extLst>
              <a:ext uri="{FF2B5EF4-FFF2-40B4-BE49-F238E27FC236}">
                <a16:creationId xmlns:a16="http://schemas.microsoft.com/office/drawing/2014/main" id="{62D5163A-854E-4E9A-E96F-F2B37E38A6EC}"/>
              </a:ext>
            </a:extLst>
          </p:cNvPr>
          <p:cNvSpPr txBox="1"/>
          <p:nvPr/>
        </p:nvSpPr>
        <p:spPr>
          <a:xfrm>
            <a:off x="5060466" y="2018731"/>
            <a:ext cx="3759629"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 gravitational lensing</a:t>
            </a:r>
          </a:p>
        </p:txBody>
      </p:sp>
    </p:spTree>
    <p:extLst>
      <p:ext uri="{BB962C8B-B14F-4D97-AF65-F5344CB8AC3E}">
        <p14:creationId xmlns:p14="http://schemas.microsoft.com/office/powerpoint/2010/main" val="3607056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Galaxy or galaxy cluster DM halos are triaxial ellipsoids: 						- positions and </a:t>
            </a:r>
            <a:r>
              <a:rPr lang="en-US" sz="2000" dirty="0" err="1">
                <a:solidFill>
                  <a:schemeClr val="bg1"/>
                </a:solidFill>
                <a:latin typeface="Times New Roman" panose="02020603050405020304" pitchFamily="18" charset="0"/>
                <a:cs typeface="Times New Roman" panose="02020603050405020304" pitchFamily="18" charset="0"/>
              </a:rPr>
              <a:t>brightnesses</a:t>
            </a:r>
            <a:r>
              <a:rPr lang="en-US" sz="2000" dirty="0">
                <a:solidFill>
                  <a:schemeClr val="bg1"/>
                </a:solidFill>
                <a:latin typeface="Times New Roman" panose="02020603050405020304" pitchFamily="18" charset="0"/>
                <a:cs typeface="Times New Roman" panose="02020603050405020304" pitchFamily="18" charset="0"/>
              </a:rPr>
              <a:t> of multiply-lensed images depend upon alignment 	   between foreground lensing and background lensed objects</a:t>
            </a:r>
          </a:p>
        </p:txBody>
      </p:sp>
      <p:sp>
        <p:nvSpPr>
          <p:cNvPr id="7" name="Rectangle 6">
            <a:extLst>
              <a:ext uri="{FF2B5EF4-FFF2-40B4-BE49-F238E27FC236}">
                <a16:creationId xmlns:a16="http://schemas.microsoft.com/office/drawing/2014/main" id="{3CEFF014-3F54-9165-108A-B7BE0F8F2F2A}"/>
              </a:ext>
            </a:extLst>
          </p:cNvPr>
          <p:cNvSpPr/>
          <p:nvPr/>
        </p:nvSpPr>
        <p:spPr>
          <a:xfrm>
            <a:off x="257573" y="1869610"/>
            <a:ext cx="8692737" cy="12825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ure 3.">
            <a:extLst>
              <a:ext uri="{FF2B5EF4-FFF2-40B4-BE49-F238E27FC236}">
                <a16:creationId xmlns:a16="http://schemas.microsoft.com/office/drawing/2014/main" id="{E0B0D754-786D-DA9A-F204-1045A9B4D6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916" y="2967994"/>
            <a:ext cx="8708637" cy="3675045"/>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83800A36-4784-41C9-A15C-233E7798FF6D}"/>
              </a:ext>
            </a:extLst>
          </p:cNvPr>
          <p:cNvSpPr/>
          <p:nvPr/>
        </p:nvSpPr>
        <p:spPr>
          <a:xfrm>
            <a:off x="4684489" y="2929492"/>
            <a:ext cx="347241" cy="3356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04F635A4-A2AE-222A-BAAA-481619B90113}"/>
              </a:ext>
            </a:extLst>
          </p:cNvPr>
          <p:cNvCxnSpPr>
            <a:cxnSpLocks/>
          </p:cNvCxnSpPr>
          <p:nvPr/>
        </p:nvCxnSpPr>
        <p:spPr>
          <a:xfrm flipH="1">
            <a:off x="7587805" y="2834969"/>
            <a:ext cx="150471" cy="26621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1D5DCD9-C08A-D703-9596-608DD05E9DFA}"/>
              </a:ext>
            </a:extLst>
          </p:cNvPr>
          <p:cNvSpPr txBox="1"/>
          <p:nvPr/>
        </p:nvSpPr>
        <p:spPr>
          <a:xfrm>
            <a:off x="6002072" y="2476155"/>
            <a:ext cx="266217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Critical curve</a:t>
            </a:r>
          </a:p>
        </p:txBody>
      </p:sp>
      <p:sp>
        <p:nvSpPr>
          <p:cNvPr id="15" name="TextBox 14">
            <a:extLst>
              <a:ext uri="{FF2B5EF4-FFF2-40B4-BE49-F238E27FC236}">
                <a16:creationId xmlns:a16="http://schemas.microsoft.com/office/drawing/2014/main" id="{C8599C9A-FCFC-B737-BF8B-BBD23A47DE52}"/>
              </a:ext>
            </a:extLst>
          </p:cNvPr>
          <p:cNvSpPr txBox="1"/>
          <p:nvPr/>
        </p:nvSpPr>
        <p:spPr>
          <a:xfrm>
            <a:off x="1709794" y="2872523"/>
            <a:ext cx="208662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Caustic</a:t>
            </a:r>
          </a:p>
        </p:txBody>
      </p:sp>
      <p:cxnSp>
        <p:nvCxnSpPr>
          <p:cNvPr id="16" name="Straight Arrow Connector 15">
            <a:extLst>
              <a:ext uri="{FF2B5EF4-FFF2-40B4-BE49-F238E27FC236}">
                <a16:creationId xmlns:a16="http://schemas.microsoft.com/office/drawing/2014/main" id="{BAA7A697-8F26-4031-4D32-DC37D91727D9}"/>
              </a:ext>
            </a:extLst>
          </p:cNvPr>
          <p:cNvCxnSpPr>
            <a:cxnSpLocks/>
          </p:cNvCxnSpPr>
          <p:nvPr/>
        </p:nvCxnSpPr>
        <p:spPr>
          <a:xfrm flipH="1">
            <a:off x="1984757" y="3229408"/>
            <a:ext cx="601884" cy="91440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D1042529-2CE7-3614-0A53-C6E13FB25257}"/>
              </a:ext>
            </a:extLst>
          </p:cNvPr>
          <p:cNvSpPr/>
          <p:nvPr/>
        </p:nvSpPr>
        <p:spPr>
          <a:xfrm>
            <a:off x="245699" y="2900784"/>
            <a:ext cx="368134" cy="405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C6BED1DF-1694-1899-013C-0460059C005C}"/>
              </a:ext>
            </a:extLst>
          </p:cNvPr>
          <p:cNvSpPr txBox="1"/>
          <p:nvPr/>
        </p:nvSpPr>
        <p:spPr>
          <a:xfrm>
            <a:off x="1042797" y="1920518"/>
            <a:ext cx="1791722" cy="430887"/>
          </a:xfrm>
          <a:prstGeom prst="rect">
            <a:avLst/>
          </a:prstGeom>
          <a:noFill/>
        </p:spPr>
        <p:txBody>
          <a:bodyPr wrap="square" rtlCol="0">
            <a:spAutoFit/>
          </a:bodyPr>
          <a:lstStyle/>
          <a:p>
            <a:r>
              <a:rPr lang="en-US" sz="2200" b="1" u="sng" dirty="0">
                <a:latin typeface="Times New Roman" panose="02020603050405020304" pitchFamily="18" charset="0"/>
                <a:cs typeface="Times New Roman" panose="02020603050405020304" pitchFamily="18" charset="0"/>
              </a:rPr>
              <a:t>Source Plane</a:t>
            </a:r>
          </a:p>
        </p:txBody>
      </p:sp>
      <p:sp>
        <p:nvSpPr>
          <p:cNvPr id="19" name="TextBox 18">
            <a:extLst>
              <a:ext uri="{FF2B5EF4-FFF2-40B4-BE49-F238E27FC236}">
                <a16:creationId xmlns:a16="http://schemas.microsoft.com/office/drawing/2014/main" id="{87C6B690-0DE6-FDAD-FC39-3B865958C008}"/>
              </a:ext>
            </a:extLst>
          </p:cNvPr>
          <p:cNvSpPr txBox="1"/>
          <p:nvPr/>
        </p:nvSpPr>
        <p:spPr>
          <a:xfrm>
            <a:off x="6444090" y="1871038"/>
            <a:ext cx="1805576" cy="461665"/>
          </a:xfrm>
          <a:prstGeom prst="rect">
            <a:avLst/>
          </a:prstGeom>
          <a:noFill/>
        </p:spPr>
        <p:txBody>
          <a:bodyPr wrap="square" rtlCol="0">
            <a:spAutoFit/>
          </a:bodyPr>
          <a:lstStyle/>
          <a:p>
            <a:r>
              <a:rPr lang="en-US" sz="2400" b="1" u="sng" dirty="0">
                <a:latin typeface="Times New Roman" panose="02020603050405020304" pitchFamily="18" charset="0"/>
                <a:cs typeface="Times New Roman" panose="02020603050405020304" pitchFamily="18" charset="0"/>
              </a:rPr>
              <a:t>Image Plane</a:t>
            </a:r>
          </a:p>
        </p:txBody>
      </p:sp>
      <p:sp>
        <p:nvSpPr>
          <p:cNvPr id="27" name="TextBox 26">
            <a:extLst>
              <a:ext uri="{FF2B5EF4-FFF2-40B4-BE49-F238E27FC236}">
                <a16:creationId xmlns:a16="http://schemas.microsoft.com/office/drawing/2014/main" id="{BF5A15A4-CDB1-3669-4F40-392894A86A03}"/>
              </a:ext>
            </a:extLst>
          </p:cNvPr>
          <p:cNvSpPr txBox="1"/>
          <p:nvPr/>
        </p:nvSpPr>
        <p:spPr>
          <a:xfrm>
            <a:off x="3077836" y="6255448"/>
            <a:ext cx="2330744"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Narayan &amp; Bartlemann95</a:t>
            </a:r>
          </a:p>
        </p:txBody>
      </p:sp>
    </p:spTree>
    <p:extLst>
      <p:ext uri="{BB962C8B-B14F-4D97-AF65-F5344CB8AC3E}">
        <p14:creationId xmlns:p14="http://schemas.microsoft.com/office/powerpoint/2010/main" val="1006068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Galaxy or galaxy cluster DM halos are triaxial ellipsoids: 						- positions and </a:t>
            </a:r>
            <a:r>
              <a:rPr lang="en-US" sz="2000" dirty="0" err="1">
                <a:solidFill>
                  <a:schemeClr val="bg1"/>
                </a:solidFill>
                <a:latin typeface="Times New Roman" panose="02020603050405020304" pitchFamily="18" charset="0"/>
                <a:cs typeface="Times New Roman" panose="02020603050405020304" pitchFamily="18" charset="0"/>
              </a:rPr>
              <a:t>brightnesses</a:t>
            </a:r>
            <a:r>
              <a:rPr lang="en-US" sz="2000" dirty="0">
                <a:solidFill>
                  <a:schemeClr val="bg1"/>
                </a:solidFill>
                <a:latin typeface="Times New Roman" panose="02020603050405020304" pitchFamily="18" charset="0"/>
                <a:cs typeface="Times New Roman" panose="02020603050405020304" pitchFamily="18" charset="0"/>
              </a:rPr>
              <a:t> of multiply-lensed images depend upon alignment 	   between foreground lensing and background lensed objects</a:t>
            </a:r>
          </a:p>
        </p:txBody>
      </p:sp>
      <p:sp>
        <p:nvSpPr>
          <p:cNvPr id="7" name="Rectangle 6">
            <a:extLst>
              <a:ext uri="{FF2B5EF4-FFF2-40B4-BE49-F238E27FC236}">
                <a16:creationId xmlns:a16="http://schemas.microsoft.com/office/drawing/2014/main" id="{3CEFF014-3F54-9165-108A-B7BE0F8F2F2A}"/>
              </a:ext>
            </a:extLst>
          </p:cNvPr>
          <p:cNvSpPr/>
          <p:nvPr/>
        </p:nvSpPr>
        <p:spPr>
          <a:xfrm>
            <a:off x="257573" y="1869610"/>
            <a:ext cx="8692737" cy="12825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ure 3.">
            <a:extLst>
              <a:ext uri="{FF2B5EF4-FFF2-40B4-BE49-F238E27FC236}">
                <a16:creationId xmlns:a16="http://schemas.microsoft.com/office/drawing/2014/main" id="{E0B0D754-786D-DA9A-F204-1045A9B4D6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916" y="2967994"/>
            <a:ext cx="8708637" cy="3675045"/>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83800A36-4784-41C9-A15C-233E7798FF6D}"/>
              </a:ext>
            </a:extLst>
          </p:cNvPr>
          <p:cNvSpPr/>
          <p:nvPr/>
        </p:nvSpPr>
        <p:spPr>
          <a:xfrm>
            <a:off x="4684489" y="2929492"/>
            <a:ext cx="347241" cy="3356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04F635A4-A2AE-222A-BAAA-481619B90113}"/>
              </a:ext>
            </a:extLst>
          </p:cNvPr>
          <p:cNvCxnSpPr>
            <a:cxnSpLocks/>
          </p:cNvCxnSpPr>
          <p:nvPr/>
        </p:nvCxnSpPr>
        <p:spPr>
          <a:xfrm flipH="1">
            <a:off x="7587805" y="2834969"/>
            <a:ext cx="150471" cy="26621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1D5DCD9-C08A-D703-9596-608DD05E9DFA}"/>
              </a:ext>
            </a:extLst>
          </p:cNvPr>
          <p:cNvSpPr txBox="1"/>
          <p:nvPr/>
        </p:nvSpPr>
        <p:spPr>
          <a:xfrm>
            <a:off x="6002072" y="2476155"/>
            <a:ext cx="266217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Critical curve</a:t>
            </a:r>
          </a:p>
        </p:txBody>
      </p:sp>
      <p:sp>
        <p:nvSpPr>
          <p:cNvPr id="15" name="TextBox 14">
            <a:extLst>
              <a:ext uri="{FF2B5EF4-FFF2-40B4-BE49-F238E27FC236}">
                <a16:creationId xmlns:a16="http://schemas.microsoft.com/office/drawing/2014/main" id="{C8599C9A-FCFC-B737-BF8B-BBD23A47DE52}"/>
              </a:ext>
            </a:extLst>
          </p:cNvPr>
          <p:cNvSpPr txBox="1"/>
          <p:nvPr/>
        </p:nvSpPr>
        <p:spPr>
          <a:xfrm>
            <a:off x="1709794" y="2872523"/>
            <a:ext cx="208662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Caustic</a:t>
            </a:r>
          </a:p>
        </p:txBody>
      </p:sp>
      <p:cxnSp>
        <p:nvCxnSpPr>
          <p:cNvPr id="16" name="Straight Arrow Connector 15">
            <a:extLst>
              <a:ext uri="{FF2B5EF4-FFF2-40B4-BE49-F238E27FC236}">
                <a16:creationId xmlns:a16="http://schemas.microsoft.com/office/drawing/2014/main" id="{BAA7A697-8F26-4031-4D32-DC37D91727D9}"/>
              </a:ext>
            </a:extLst>
          </p:cNvPr>
          <p:cNvCxnSpPr>
            <a:cxnSpLocks/>
          </p:cNvCxnSpPr>
          <p:nvPr/>
        </p:nvCxnSpPr>
        <p:spPr>
          <a:xfrm flipH="1">
            <a:off x="1984757" y="3229408"/>
            <a:ext cx="601884" cy="91440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D1042529-2CE7-3614-0A53-C6E13FB25257}"/>
              </a:ext>
            </a:extLst>
          </p:cNvPr>
          <p:cNvSpPr/>
          <p:nvPr/>
        </p:nvSpPr>
        <p:spPr>
          <a:xfrm>
            <a:off x="245699" y="2900784"/>
            <a:ext cx="368134" cy="405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C6BED1DF-1694-1899-013C-0460059C005C}"/>
              </a:ext>
            </a:extLst>
          </p:cNvPr>
          <p:cNvSpPr txBox="1"/>
          <p:nvPr/>
        </p:nvSpPr>
        <p:spPr>
          <a:xfrm>
            <a:off x="1042797" y="1920518"/>
            <a:ext cx="1791722" cy="430887"/>
          </a:xfrm>
          <a:prstGeom prst="rect">
            <a:avLst/>
          </a:prstGeom>
          <a:noFill/>
        </p:spPr>
        <p:txBody>
          <a:bodyPr wrap="square" rtlCol="0">
            <a:spAutoFit/>
          </a:bodyPr>
          <a:lstStyle/>
          <a:p>
            <a:r>
              <a:rPr lang="en-US" sz="2200" b="1" u="sng" dirty="0">
                <a:latin typeface="Times New Roman" panose="02020603050405020304" pitchFamily="18" charset="0"/>
                <a:cs typeface="Times New Roman" panose="02020603050405020304" pitchFamily="18" charset="0"/>
              </a:rPr>
              <a:t>Source Plane</a:t>
            </a:r>
          </a:p>
        </p:txBody>
      </p:sp>
      <p:sp>
        <p:nvSpPr>
          <p:cNvPr id="19" name="TextBox 18">
            <a:extLst>
              <a:ext uri="{FF2B5EF4-FFF2-40B4-BE49-F238E27FC236}">
                <a16:creationId xmlns:a16="http://schemas.microsoft.com/office/drawing/2014/main" id="{87C6B690-0DE6-FDAD-FC39-3B865958C008}"/>
              </a:ext>
            </a:extLst>
          </p:cNvPr>
          <p:cNvSpPr txBox="1"/>
          <p:nvPr/>
        </p:nvSpPr>
        <p:spPr>
          <a:xfrm>
            <a:off x="6444090" y="1871038"/>
            <a:ext cx="1805576" cy="461665"/>
          </a:xfrm>
          <a:prstGeom prst="rect">
            <a:avLst/>
          </a:prstGeom>
          <a:noFill/>
        </p:spPr>
        <p:txBody>
          <a:bodyPr wrap="square" rtlCol="0">
            <a:spAutoFit/>
          </a:bodyPr>
          <a:lstStyle/>
          <a:p>
            <a:r>
              <a:rPr lang="en-US" sz="2400" b="1" u="sng" dirty="0">
                <a:latin typeface="Times New Roman" panose="02020603050405020304" pitchFamily="18" charset="0"/>
                <a:cs typeface="Times New Roman" panose="02020603050405020304" pitchFamily="18" charset="0"/>
              </a:rPr>
              <a:t>Image Plane</a:t>
            </a:r>
          </a:p>
        </p:txBody>
      </p:sp>
      <p:pic>
        <p:nvPicPr>
          <p:cNvPr id="10" name="Picture 2" descr="Hubble Space Telescope images of three representative four-image strongly-lensed quasars, illustrating the types of objects that produce cosmological microlensing. A 1 ′′ angular scale bar is shown in each panel. The intrinsic variability of the lensed quasar will appear in each of the four images with a time-delay that is set primarily by the gravitational profile of the lensing galaxy and the relative distances. Each lensed image will feature additional magnification changes through microlensing by the screen of stars within the lensing galaxy, along each image's line of sight. This is the signal discussed here.">
            <a:extLst>
              <a:ext uri="{FF2B5EF4-FFF2-40B4-BE49-F238E27FC236}">
                <a16:creationId xmlns:a16="http://schemas.microsoft.com/office/drawing/2014/main" id="{C0674D75-03C4-F120-CDC3-8D84DF80BD3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8351" b="2053"/>
          <a:stretch/>
        </p:blipFill>
        <p:spPr bwMode="auto">
          <a:xfrm>
            <a:off x="5826933" y="3327182"/>
            <a:ext cx="2791549" cy="277480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FD8EBB36-6521-AAE9-2D43-7DA7B2FD04FC}"/>
              </a:ext>
            </a:extLst>
          </p:cNvPr>
          <p:cNvSpPr txBox="1"/>
          <p:nvPr/>
        </p:nvSpPr>
        <p:spPr>
          <a:xfrm>
            <a:off x="3077836" y="6255448"/>
            <a:ext cx="2330744"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Narayan &amp; Bartlemann95</a:t>
            </a:r>
          </a:p>
        </p:txBody>
      </p:sp>
    </p:spTree>
    <p:extLst>
      <p:ext uri="{BB962C8B-B14F-4D97-AF65-F5344CB8AC3E}">
        <p14:creationId xmlns:p14="http://schemas.microsoft.com/office/powerpoint/2010/main" val="4152476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Galaxy or galaxy cluster DM halos are triaxial ellipsoids: 						- positions and </a:t>
            </a:r>
            <a:r>
              <a:rPr lang="en-US" sz="2000" dirty="0" err="1">
                <a:solidFill>
                  <a:schemeClr val="bg1"/>
                </a:solidFill>
                <a:latin typeface="Times New Roman" panose="02020603050405020304" pitchFamily="18" charset="0"/>
                <a:cs typeface="Times New Roman" panose="02020603050405020304" pitchFamily="18" charset="0"/>
              </a:rPr>
              <a:t>brightnesses</a:t>
            </a:r>
            <a:r>
              <a:rPr lang="en-US" sz="2000" dirty="0">
                <a:solidFill>
                  <a:schemeClr val="bg1"/>
                </a:solidFill>
                <a:latin typeface="Times New Roman" panose="02020603050405020304" pitchFamily="18" charset="0"/>
                <a:cs typeface="Times New Roman" panose="02020603050405020304" pitchFamily="18" charset="0"/>
              </a:rPr>
              <a:t> of multiply-lensed images depend upon alignment 	   between foreground lensing and background lensed objects</a:t>
            </a:r>
          </a:p>
        </p:txBody>
      </p:sp>
      <p:sp>
        <p:nvSpPr>
          <p:cNvPr id="7" name="Rectangle 6">
            <a:extLst>
              <a:ext uri="{FF2B5EF4-FFF2-40B4-BE49-F238E27FC236}">
                <a16:creationId xmlns:a16="http://schemas.microsoft.com/office/drawing/2014/main" id="{3CEFF014-3F54-9165-108A-B7BE0F8F2F2A}"/>
              </a:ext>
            </a:extLst>
          </p:cNvPr>
          <p:cNvSpPr/>
          <p:nvPr/>
        </p:nvSpPr>
        <p:spPr>
          <a:xfrm>
            <a:off x="257573" y="1869610"/>
            <a:ext cx="8692737" cy="12825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ure 3.">
            <a:extLst>
              <a:ext uri="{FF2B5EF4-FFF2-40B4-BE49-F238E27FC236}">
                <a16:creationId xmlns:a16="http://schemas.microsoft.com/office/drawing/2014/main" id="{E0B0D754-786D-DA9A-F204-1045A9B4D6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916" y="2967994"/>
            <a:ext cx="8708637" cy="3675045"/>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83800A36-4784-41C9-A15C-233E7798FF6D}"/>
              </a:ext>
            </a:extLst>
          </p:cNvPr>
          <p:cNvSpPr/>
          <p:nvPr/>
        </p:nvSpPr>
        <p:spPr>
          <a:xfrm>
            <a:off x="4684489" y="2929492"/>
            <a:ext cx="347241" cy="3356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04F635A4-A2AE-222A-BAAA-481619B90113}"/>
              </a:ext>
            </a:extLst>
          </p:cNvPr>
          <p:cNvCxnSpPr>
            <a:cxnSpLocks/>
          </p:cNvCxnSpPr>
          <p:nvPr/>
        </p:nvCxnSpPr>
        <p:spPr>
          <a:xfrm flipH="1">
            <a:off x="7587805" y="2834969"/>
            <a:ext cx="150471" cy="26621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1D5DCD9-C08A-D703-9596-608DD05E9DFA}"/>
              </a:ext>
            </a:extLst>
          </p:cNvPr>
          <p:cNvSpPr txBox="1"/>
          <p:nvPr/>
        </p:nvSpPr>
        <p:spPr>
          <a:xfrm>
            <a:off x="6002072" y="2476155"/>
            <a:ext cx="266217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Critical curve</a:t>
            </a:r>
          </a:p>
        </p:txBody>
      </p:sp>
      <p:sp>
        <p:nvSpPr>
          <p:cNvPr id="15" name="TextBox 14">
            <a:extLst>
              <a:ext uri="{FF2B5EF4-FFF2-40B4-BE49-F238E27FC236}">
                <a16:creationId xmlns:a16="http://schemas.microsoft.com/office/drawing/2014/main" id="{C8599C9A-FCFC-B737-BF8B-BBD23A47DE52}"/>
              </a:ext>
            </a:extLst>
          </p:cNvPr>
          <p:cNvSpPr txBox="1"/>
          <p:nvPr/>
        </p:nvSpPr>
        <p:spPr>
          <a:xfrm>
            <a:off x="1709794" y="2872523"/>
            <a:ext cx="208662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Caustic</a:t>
            </a:r>
          </a:p>
        </p:txBody>
      </p:sp>
      <p:cxnSp>
        <p:nvCxnSpPr>
          <p:cNvPr id="16" name="Straight Arrow Connector 15">
            <a:extLst>
              <a:ext uri="{FF2B5EF4-FFF2-40B4-BE49-F238E27FC236}">
                <a16:creationId xmlns:a16="http://schemas.microsoft.com/office/drawing/2014/main" id="{BAA7A697-8F26-4031-4D32-DC37D91727D9}"/>
              </a:ext>
            </a:extLst>
          </p:cNvPr>
          <p:cNvCxnSpPr>
            <a:cxnSpLocks/>
          </p:cNvCxnSpPr>
          <p:nvPr/>
        </p:nvCxnSpPr>
        <p:spPr>
          <a:xfrm flipH="1">
            <a:off x="1984757" y="3229408"/>
            <a:ext cx="601884" cy="91440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D1042529-2CE7-3614-0A53-C6E13FB25257}"/>
              </a:ext>
            </a:extLst>
          </p:cNvPr>
          <p:cNvSpPr/>
          <p:nvPr/>
        </p:nvSpPr>
        <p:spPr>
          <a:xfrm>
            <a:off x="245699" y="2900784"/>
            <a:ext cx="368134" cy="405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C6BED1DF-1694-1899-013C-0460059C005C}"/>
              </a:ext>
            </a:extLst>
          </p:cNvPr>
          <p:cNvSpPr txBox="1"/>
          <p:nvPr/>
        </p:nvSpPr>
        <p:spPr>
          <a:xfrm>
            <a:off x="1042797" y="1920518"/>
            <a:ext cx="1791722" cy="430887"/>
          </a:xfrm>
          <a:prstGeom prst="rect">
            <a:avLst/>
          </a:prstGeom>
          <a:noFill/>
        </p:spPr>
        <p:txBody>
          <a:bodyPr wrap="square" rtlCol="0">
            <a:spAutoFit/>
          </a:bodyPr>
          <a:lstStyle/>
          <a:p>
            <a:r>
              <a:rPr lang="en-US" sz="2200" b="1" u="sng" dirty="0">
                <a:latin typeface="Times New Roman" panose="02020603050405020304" pitchFamily="18" charset="0"/>
                <a:cs typeface="Times New Roman" panose="02020603050405020304" pitchFamily="18" charset="0"/>
              </a:rPr>
              <a:t>Source Plane</a:t>
            </a:r>
          </a:p>
        </p:txBody>
      </p:sp>
      <p:sp>
        <p:nvSpPr>
          <p:cNvPr id="19" name="TextBox 18">
            <a:extLst>
              <a:ext uri="{FF2B5EF4-FFF2-40B4-BE49-F238E27FC236}">
                <a16:creationId xmlns:a16="http://schemas.microsoft.com/office/drawing/2014/main" id="{87C6B690-0DE6-FDAD-FC39-3B865958C008}"/>
              </a:ext>
            </a:extLst>
          </p:cNvPr>
          <p:cNvSpPr txBox="1"/>
          <p:nvPr/>
        </p:nvSpPr>
        <p:spPr>
          <a:xfrm>
            <a:off x="6444090" y="1871038"/>
            <a:ext cx="1805576" cy="461665"/>
          </a:xfrm>
          <a:prstGeom prst="rect">
            <a:avLst/>
          </a:prstGeom>
          <a:noFill/>
        </p:spPr>
        <p:txBody>
          <a:bodyPr wrap="square" rtlCol="0">
            <a:spAutoFit/>
          </a:bodyPr>
          <a:lstStyle/>
          <a:p>
            <a:r>
              <a:rPr lang="en-US" sz="2400" b="1" u="sng" dirty="0">
                <a:latin typeface="Times New Roman" panose="02020603050405020304" pitchFamily="18" charset="0"/>
                <a:cs typeface="Times New Roman" panose="02020603050405020304" pitchFamily="18" charset="0"/>
              </a:rPr>
              <a:t>Image Plane</a:t>
            </a:r>
          </a:p>
        </p:txBody>
      </p:sp>
      <p:sp>
        <p:nvSpPr>
          <p:cNvPr id="5" name="Oval 4">
            <a:extLst>
              <a:ext uri="{FF2B5EF4-FFF2-40B4-BE49-F238E27FC236}">
                <a16:creationId xmlns:a16="http://schemas.microsoft.com/office/drawing/2014/main" id="{2475386E-0250-060E-32D1-87E808399562}"/>
              </a:ext>
            </a:extLst>
          </p:cNvPr>
          <p:cNvSpPr>
            <a:spLocks noChangeAspect="1"/>
          </p:cNvSpPr>
          <p:nvPr/>
        </p:nvSpPr>
        <p:spPr>
          <a:xfrm>
            <a:off x="1535773" y="4169996"/>
            <a:ext cx="216000" cy="216000"/>
          </a:xfrm>
          <a:prstGeom prst="ellipse">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9CD56E1C-A4B3-E4EC-E7AB-4B975290CC4B}"/>
              </a:ext>
            </a:extLst>
          </p:cNvPr>
          <p:cNvSpPr/>
          <p:nvPr/>
        </p:nvSpPr>
        <p:spPr>
          <a:xfrm>
            <a:off x="5701132" y="2985868"/>
            <a:ext cx="2673752" cy="3657600"/>
          </a:xfrm>
          <a:prstGeom prst="ellipse">
            <a:avLst/>
          </a:prstGeom>
          <a:noFill/>
          <a:ln w="4445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B81FECC-0978-7BC5-A9E9-D1FC31DDCB1A}"/>
              </a:ext>
            </a:extLst>
          </p:cNvPr>
          <p:cNvSpPr txBox="1"/>
          <p:nvPr/>
        </p:nvSpPr>
        <p:spPr>
          <a:xfrm>
            <a:off x="3077836" y="6255448"/>
            <a:ext cx="2330744"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Narayan &amp; Bartlemann95</a:t>
            </a:r>
          </a:p>
        </p:txBody>
      </p:sp>
    </p:spTree>
    <p:extLst>
      <p:ext uri="{BB962C8B-B14F-4D97-AF65-F5344CB8AC3E}">
        <p14:creationId xmlns:p14="http://schemas.microsoft.com/office/powerpoint/2010/main" val="391890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Galaxy or galaxy cluster DM halos are triaxial ellipsoids: 						- positions and </a:t>
            </a:r>
            <a:r>
              <a:rPr lang="en-US" sz="2000" dirty="0" err="1">
                <a:solidFill>
                  <a:schemeClr val="bg1"/>
                </a:solidFill>
                <a:latin typeface="Times New Roman" panose="02020603050405020304" pitchFamily="18" charset="0"/>
                <a:cs typeface="Times New Roman" panose="02020603050405020304" pitchFamily="18" charset="0"/>
              </a:rPr>
              <a:t>brightnesses</a:t>
            </a:r>
            <a:r>
              <a:rPr lang="en-US" sz="2000" dirty="0">
                <a:solidFill>
                  <a:schemeClr val="bg1"/>
                </a:solidFill>
                <a:latin typeface="Times New Roman" panose="02020603050405020304" pitchFamily="18" charset="0"/>
                <a:cs typeface="Times New Roman" panose="02020603050405020304" pitchFamily="18" charset="0"/>
              </a:rPr>
              <a:t> of multiply-lensed images depend upon alignment 	   between foreground lensing and background lensed objects</a:t>
            </a:r>
          </a:p>
        </p:txBody>
      </p:sp>
      <p:sp>
        <p:nvSpPr>
          <p:cNvPr id="7" name="Rectangle 6">
            <a:extLst>
              <a:ext uri="{FF2B5EF4-FFF2-40B4-BE49-F238E27FC236}">
                <a16:creationId xmlns:a16="http://schemas.microsoft.com/office/drawing/2014/main" id="{3CEFF014-3F54-9165-108A-B7BE0F8F2F2A}"/>
              </a:ext>
            </a:extLst>
          </p:cNvPr>
          <p:cNvSpPr/>
          <p:nvPr/>
        </p:nvSpPr>
        <p:spPr>
          <a:xfrm>
            <a:off x="257573" y="1869610"/>
            <a:ext cx="8692737" cy="12825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ure 3.">
            <a:extLst>
              <a:ext uri="{FF2B5EF4-FFF2-40B4-BE49-F238E27FC236}">
                <a16:creationId xmlns:a16="http://schemas.microsoft.com/office/drawing/2014/main" id="{E0B0D754-786D-DA9A-F204-1045A9B4D6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916" y="2967994"/>
            <a:ext cx="8708637" cy="3675045"/>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83800A36-4784-41C9-A15C-233E7798FF6D}"/>
              </a:ext>
            </a:extLst>
          </p:cNvPr>
          <p:cNvSpPr/>
          <p:nvPr/>
        </p:nvSpPr>
        <p:spPr>
          <a:xfrm>
            <a:off x="4684489" y="2929492"/>
            <a:ext cx="347241" cy="3356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04F635A4-A2AE-222A-BAAA-481619B90113}"/>
              </a:ext>
            </a:extLst>
          </p:cNvPr>
          <p:cNvCxnSpPr>
            <a:cxnSpLocks/>
          </p:cNvCxnSpPr>
          <p:nvPr/>
        </p:nvCxnSpPr>
        <p:spPr>
          <a:xfrm flipH="1">
            <a:off x="7587805" y="2834969"/>
            <a:ext cx="150471" cy="26621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1D5DCD9-C08A-D703-9596-608DD05E9DFA}"/>
              </a:ext>
            </a:extLst>
          </p:cNvPr>
          <p:cNvSpPr txBox="1"/>
          <p:nvPr/>
        </p:nvSpPr>
        <p:spPr>
          <a:xfrm>
            <a:off x="6002072" y="2476155"/>
            <a:ext cx="266217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Critical curve</a:t>
            </a:r>
          </a:p>
        </p:txBody>
      </p:sp>
      <p:sp>
        <p:nvSpPr>
          <p:cNvPr id="15" name="TextBox 14">
            <a:extLst>
              <a:ext uri="{FF2B5EF4-FFF2-40B4-BE49-F238E27FC236}">
                <a16:creationId xmlns:a16="http://schemas.microsoft.com/office/drawing/2014/main" id="{C8599C9A-FCFC-B737-BF8B-BBD23A47DE52}"/>
              </a:ext>
            </a:extLst>
          </p:cNvPr>
          <p:cNvSpPr txBox="1"/>
          <p:nvPr/>
        </p:nvSpPr>
        <p:spPr>
          <a:xfrm>
            <a:off x="1709794" y="2872523"/>
            <a:ext cx="208662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(Tangential) Caustic</a:t>
            </a:r>
          </a:p>
        </p:txBody>
      </p:sp>
      <p:cxnSp>
        <p:nvCxnSpPr>
          <p:cNvPr id="16" name="Straight Arrow Connector 15">
            <a:extLst>
              <a:ext uri="{FF2B5EF4-FFF2-40B4-BE49-F238E27FC236}">
                <a16:creationId xmlns:a16="http://schemas.microsoft.com/office/drawing/2014/main" id="{BAA7A697-8F26-4031-4D32-DC37D91727D9}"/>
              </a:ext>
            </a:extLst>
          </p:cNvPr>
          <p:cNvCxnSpPr>
            <a:cxnSpLocks/>
          </p:cNvCxnSpPr>
          <p:nvPr/>
        </p:nvCxnSpPr>
        <p:spPr>
          <a:xfrm flipH="1">
            <a:off x="1984757" y="3229408"/>
            <a:ext cx="601884" cy="91440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D1042529-2CE7-3614-0A53-C6E13FB25257}"/>
              </a:ext>
            </a:extLst>
          </p:cNvPr>
          <p:cNvSpPr/>
          <p:nvPr/>
        </p:nvSpPr>
        <p:spPr>
          <a:xfrm>
            <a:off x="245699" y="2900784"/>
            <a:ext cx="368134" cy="405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C6BED1DF-1694-1899-013C-0460059C005C}"/>
              </a:ext>
            </a:extLst>
          </p:cNvPr>
          <p:cNvSpPr txBox="1"/>
          <p:nvPr/>
        </p:nvSpPr>
        <p:spPr>
          <a:xfrm>
            <a:off x="1042797" y="1920518"/>
            <a:ext cx="1791722" cy="430887"/>
          </a:xfrm>
          <a:prstGeom prst="rect">
            <a:avLst/>
          </a:prstGeom>
          <a:noFill/>
        </p:spPr>
        <p:txBody>
          <a:bodyPr wrap="square" rtlCol="0">
            <a:spAutoFit/>
          </a:bodyPr>
          <a:lstStyle/>
          <a:p>
            <a:r>
              <a:rPr lang="en-US" sz="2200" b="1" u="sng" dirty="0">
                <a:latin typeface="Times New Roman" panose="02020603050405020304" pitchFamily="18" charset="0"/>
                <a:cs typeface="Times New Roman" panose="02020603050405020304" pitchFamily="18" charset="0"/>
              </a:rPr>
              <a:t>Source Plane</a:t>
            </a:r>
          </a:p>
        </p:txBody>
      </p:sp>
      <p:sp>
        <p:nvSpPr>
          <p:cNvPr id="19" name="TextBox 18">
            <a:extLst>
              <a:ext uri="{FF2B5EF4-FFF2-40B4-BE49-F238E27FC236}">
                <a16:creationId xmlns:a16="http://schemas.microsoft.com/office/drawing/2014/main" id="{87C6B690-0DE6-FDAD-FC39-3B865958C008}"/>
              </a:ext>
            </a:extLst>
          </p:cNvPr>
          <p:cNvSpPr txBox="1"/>
          <p:nvPr/>
        </p:nvSpPr>
        <p:spPr>
          <a:xfrm>
            <a:off x="6444090" y="1871038"/>
            <a:ext cx="1805576" cy="461665"/>
          </a:xfrm>
          <a:prstGeom prst="rect">
            <a:avLst/>
          </a:prstGeom>
          <a:noFill/>
        </p:spPr>
        <p:txBody>
          <a:bodyPr wrap="square" rtlCol="0">
            <a:spAutoFit/>
          </a:bodyPr>
          <a:lstStyle/>
          <a:p>
            <a:r>
              <a:rPr lang="en-US" sz="2400" b="1" u="sng" dirty="0">
                <a:latin typeface="Times New Roman" panose="02020603050405020304" pitchFamily="18" charset="0"/>
                <a:cs typeface="Times New Roman" panose="02020603050405020304" pitchFamily="18" charset="0"/>
              </a:rPr>
              <a:t>Image Plane</a:t>
            </a:r>
          </a:p>
        </p:txBody>
      </p:sp>
      <p:sp>
        <p:nvSpPr>
          <p:cNvPr id="5" name="Oval 4">
            <a:extLst>
              <a:ext uri="{FF2B5EF4-FFF2-40B4-BE49-F238E27FC236}">
                <a16:creationId xmlns:a16="http://schemas.microsoft.com/office/drawing/2014/main" id="{2475386E-0250-060E-32D1-87E808399562}"/>
              </a:ext>
            </a:extLst>
          </p:cNvPr>
          <p:cNvSpPr>
            <a:spLocks noChangeAspect="1"/>
          </p:cNvSpPr>
          <p:nvPr/>
        </p:nvSpPr>
        <p:spPr>
          <a:xfrm>
            <a:off x="1535773" y="4169996"/>
            <a:ext cx="216000" cy="216000"/>
          </a:xfrm>
          <a:prstGeom prst="ellipse">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9CD56E1C-A4B3-E4EC-E7AB-4B975290CC4B}"/>
              </a:ext>
            </a:extLst>
          </p:cNvPr>
          <p:cNvSpPr/>
          <p:nvPr/>
        </p:nvSpPr>
        <p:spPr>
          <a:xfrm>
            <a:off x="5701132" y="2985868"/>
            <a:ext cx="2673752" cy="3657600"/>
          </a:xfrm>
          <a:prstGeom prst="ellipse">
            <a:avLst/>
          </a:prstGeom>
          <a:noFill/>
          <a:ln w="4445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2" descr="A Gallery of Einstein Rings">
            <a:extLst>
              <a:ext uri="{FF2B5EF4-FFF2-40B4-BE49-F238E27FC236}">
                <a16:creationId xmlns:a16="http://schemas.microsoft.com/office/drawing/2014/main" id="{BA110A4B-D37D-842F-6CC8-B29438229C0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988" t="43205" r="49770" b="26348"/>
          <a:stretch/>
        </p:blipFill>
        <p:spPr bwMode="auto">
          <a:xfrm>
            <a:off x="5738648" y="3518024"/>
            <a:ext cx="2711670" cy="269359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7CC61069-EAC9-DA45-6BB2-D63DE37902C8}"/>
              </a:ext>
            </a:extLst>
          </p:cNvPr>
          <p:cNvSpPr txBox="1"/>
          <p:nvPr/>
        </p:nvSpPr>
        <p:spPr>
          <a:xfrm>
            <a:off x="3077836" y="6255448"/>
            <a:ext cx="2330744"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Narayan &amp; Bartlemann95</a:t>
            </a:r>
          </a:p>
        </p:txBody>
      </p:sp>
    </p:spTree>
    <p:extLst>
      <p:ext uri="{BB962C8B-B14F-4D97-AF65-F5344CB8AC3E}">
        <p14:creationId xmlns:p14="http://schemas.microsoft.com/office/powerpoint/2010/main" val="2415299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screenshot, colorfulness&#10;&#10;Description automatically generated">
            <a:extLst>
              <a:ext uri="{FF2B5EF4-FFF2-40B4-BE49-F238E27FC236}">
                <a16:creationId xmlns:a16="http://schemas.microsoft.com/office/drawing/2014/main" id="{19B08B55-5048-CDBB-EA57-B84EEBEB443F}"/>
              </a:ext>
            </a:extLst>
          </p:cNvPr>
          <p:cNvPicPr>
            <a:picLocks noChangeAspect="1"/>
          </p:cNvPicPr>
          <p:nvPr/>
        </p:nvPicPr>
        <p:blipFill rotWithShape="1">
          <a:blip r:embed="rId3">
            <a:extLst>
              <a:ext uri="{28A0092B-C50C-407E-A947-70E740481C1C}">
                <a14:useLocalDpi xmlns:a14="http://schemas.microsoft.com/office/drawing/2010/main" val="0"/>
              </a:ext>
            </a:extLst>
          </a:blip>
          <a:srcRect t="4865" r="32647" b="3726"/>
          <a:stretch/>
        </p:blipFill>
        <p:spPr>
          <a:xfrm>
            <a:off x="47794" y="1678587"/>
            <a:ext cx="6720869" cy="5083856"/>
          </a:xfrm>
          <a:prstGeom prst="rect">
            <a:avLst/>
          </a:prstGeom>
        </p:spPr>
      </p:pic>
      <p:cxnSp>
        <p:nvCxnSpPr>
          <p:cNvPr id="7" name="Straight Arrow Connector 6">
            <a:extLst>
              <a:ext uri="{FF2B5EF4-FFF2-40B4-BE49-F238E27FC236}">
                <a16:creationId xmlns:a16="http://schemas.microsoft.com/office/drawing/2014/main" id="{3027CEA9-DC5E-F476-2A27-96863C139751}"/>
              </a:ext>
            </a:extLst>
          </p:cNvPr>
          <p:cNvCxnSpPr>
            <a:cxnSpLocks/>
          </p:cNvCxnSpPr>
          <p:nvPr/>
        </p:nvCxnSpPr>
        <p:spPr>
          <a:xfrm flipH="1">
            <a:off x="2385191" y="2277920"/>
            <a:ext cx="150471" cy="266218"/>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8BA41D1-F9F2-9FD9-D432-AB42CF6F21FF}"/>
              </a:ext>
            </a:extLst>
          </p:cNvPr>
          <p:cNvSpPr txBox="1"/>
          <p:nvPr/>
        </p:nvSpPr>
        <p:spPr>
          <a:xfrm>
            <a:off x="799458" y="1919106"/>
            <a:ext cx="2662178" cy="369332"/>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(Tangential) Critical curve</a:t>
            </a:r>
          </a:p>
        </p:txBody>
      </p:sp>
      <p:cxnSp>
        <p:nvCxnSpPr>
          <p:cNvPr id="9" name="Straight Arrow Connector 8">
            <a:extLst>
              <a:ext uri="{FF2B5EF4-FFF2-40B4-BE49-F238E27FC236}">
                <a16:creationId xmlns:a16="http://schemas.microsoft.com/office/drawing/2014/main" id="{C47344DB-D35F-F070-F536-03906CB12E2B}"/>
              </a:ext>
            </a:extLst>
          </p:cNvPr>
          <p:cNvCxnSpPr>
            <a:cxnSpLocks/>
          </p:cNvCxnSpPr>
          <p:nvPr/>
        </p:nvCxnSpPr>
        <p:spPr>
          <a:xfrm flipH="1">
            <a:off x="5575078" y="2146540"/>
            <a:ext cx="150471" cy="266218"/>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C47E2F91-ED8D-3D5B-04F0-97EC1016192A}"/>
              </a:ext>
            </a:extLst>
          </p:cNvPr>
          <p:cNvSpPr txBox="1"/>
          <p:nvPr/>
        </p:nvSpPr>
        <p:spPr>
          <a:xfrm>
            <a:off x="3989345" y="1787726"/>
            <a:ext cx="2662178" cy="369332"/>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(Tangential) Critical curve</a:t>
            </a:r>
          </a:p>
        </p:txBody>
      </p:sp>
      <p:sp>
        <p:nvSpPr>
          <p:cNvPr id="14" name="TextBox 13">
            <a:extLst>
              <a:ext uri="{FF2B5EF4-FFF2-40B4-BE49-F238E27FC236}">
                <a16:creationId xmlns:a16="http://schemas.microsoft.com/office/drawing/2014/main" id="{513C58F9-934B-570D-C992-3C1C7C8263FC}"/>
              </a:ext>
            </a:extLst>
          </p:cNvPr>
          <p:cNvSpPr txBox="1"/>
          <p:nvPr/>
        </p:nvSpPr>
        <p:spPr>
          <a:xfrm>
            <a:off x="1345064" y="1335556"/>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WIMP halo</a:t>
            </a:r>
          </a:p>
        </p:txBody>
      </p:sp>
      <p:sp>
        <p:nvSpPr>
          <p:cNvPr id="15" name="TextBox 14">
            <a:extLst>
              <a:ext uri="{FF2B5EF4-FFF2-40B4-BE49-F238E27FC236}">
                <a16:creationId xmlns:a16="http://schemas.microsoft.com/office/drawing/2014/main" id="{3A3DF1E1-D4B4-E812-34B8-2C1B208E3CFA}"/>
              </a:ext>
            </a:extLst>
          </p:cNvPr>
          <p:cNvSpPr txBox="1"/>
          <p:nvPr/>
        </p:nvSpPr>
        <p:spPr>
          <a:xfrm>
            <a:off x="4492912" y="1330301"/>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a:t>
            </a:r>
          </a:p>
        </p:txBody>
      </p:sp>
      <p:pic>
        <p:nvPicPr>
          <p:cNvPr id="19" name="Picture 2" descr="Figure 2">
            <a:extLst>
              <a:ext uri="{FF2B5EF4-FFF2-40B4-BE49-F238E27FC236}">
                <a16:creationId xmlns:a16="http://schemas.microsoft.com/office/drawing/2014/main" id="{B177E430-A412-8744-562B-82DB6307C98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3586" t="19850" r="907"/>
          <a:stretch/>
        </p:blipFill>
        <p:spPr bwMode="auto">
          <a:xfrm>
            <a:off x="6801254" y="2354320"/>
            <a:ext cx="2321726" cy="18548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EC9AACBE-056D-2847-CA08-D0CE5727DFFD}"/>
              </a:ext>
            </a:extLst>
          </p:cNvPr>
          <p:cNvSpPr txBox="1"/>
          <p:nvPr/>
        </p:nvSpPr>
        <p:spPr>
          <a:xfrm>
            <a:off x="283778" y="756747"/>
            <a:ext cx="8618483"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bg1"/>
                </a:solidFill>
                <a:latin typeface="Times New Roman" panose="02020603050405020304" pitchFamily="18" charset="0"/>
                <a:cs typeface="Times New Roman" panose="02020603050405020304" pitchFamily="18" charset="0"/>
              </a:rPr>
              <a:t>Smooth vs perturbed critical curves for WIMP vs Axion DM halos</a:t>
            </a:r>
          </a:p>
        </p:txBody>
      </p:sp>
      <p:sp>
        <p:nvSpPr>
          <p:cNvPr id="22" name="TextBox 21">
            <a:extLst>
              <a:ext uri="{FF2B5EF4-FFF2-40B4-BE49-F238E27FC236}">
                <a16:creationId xmlns:a16="http://schemas.microsoft.com/office/drawing/2014/main" id="{47AEB482-7177-CB39-2B0A-4C2F45E399A7}"/>
              </a:ext>
            </a:extLst>
          </p:cNvPr>
          <p:cNvSpPr txBox="1"/>
          <p:nvPr/>
        </p:nvSpPr>
        <p:spPr>
          <a:xfrm>
            <a:off x="7178305" y="2039750"/>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a:t>
            </a:r>
          </a:p>
        </p:txBody>
      </p:sp>
      <p:sp>
        <p:nvSpPr>
          <p:cNvPr id="23" name="Rectangle 22">
            <a:extLst>
              <a:ext uri="{FF2B5EF4-FFF2-40B4-BE49-F238E27FC236}">
                <a16:creationId xmlns:a16="http://schemas.microsoft.com/office/drawing/2014/main" id="{ADA1493D-220F-0FBC-24F8-0008852EDB3A}"/>
              </a:ext>
            </a:extLst>
          </p:cNvPr>
          <p:cNvSpPr/>
          <p:nvPr/>
        </p:nvSpPr>
        <p:spPr>
          <a:xfrm>
            <a:off x="4134391" y="3003572"/>
            <a:ext cx="526474" cy="775854"/>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C572FEE-046C-60E6-56B6-706347C02394}"/>
              </a:ext>
            </a:extLst>
          </p:cNvPr>
          <p:cNvSpPr/>
          <p:nvPr/>
        </p:nvSpPr>
        <p:spPr>
          <a:xfrm>
            <a:off x="1002786" y="3003572"/>
            <a:ext cx="526474" cy="775854"/>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9336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bg1"/>
                </a:solidFill>
                <a:latin typeface="Times New Roman" panose="02020603050405020304" pitchFamily="18" charset="0"/>
                <a:cs typeface="Times New Roman" panose="02020603050405020304" pitchFamily="18" charset="0"/>
              </a:rPr>
              <a:t>Smooth vs perturbed critical curves for WIMP vs Axion DM halos</a:t>
            </a:r>
          </a:p>
        </p:txBody>
      </p:sp>
      <p:pic>
        <p:nvPicPr>
          <p:cNvPr id="5" name="Picture 4" descr="A picture containing chart&#10;&#10;Description automatically generated">
            <a:extLst>
              <a:ext uri="{FF2B5EF4-FFF2-40B4-BE49-F238E27FC236}">
                <a16:creationId xmlns:a16="http://schemas.microsoft.com/office/drawing/2014/main" id="{F6F86FB8-505A-0CC7-5AF5-BCC348B2C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143" y="1395128"/>
            <a:ext cx="3143689" cy="5353797"/>
          </a:xfrm>
          <a:prstGeom prst="rect">
            <a:avLst/>
          </a:prstGeom>
        </p:spPr>
      </p:pic>
      <p:pic>
        <p:nvPicPr>
          <p:cNvPr id="7" name="Picture 6" descr="Chart&#10;&#10;Description automatically generated">
            <a:extLst>
              <a:ext uri="{FF2B5EF4-FFF2-40B4-BE49-F238E27FC236}">
                <a16:creationId xmlns:a16="http://schemas.microsoft.com/office/drawing/2014/main" id="{0E601E07-4883-14FE-9193-00DD97AD55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348" y="1390734"/>
            <a:ext cx="5620534" cy="5344271"/>
          </a:xfrm>
          <a:prstGeom prst="rect">
            <a:avLst/>
          </a:prstGeom>
        </p:spPr>
      </p:pic>
      <p:pic>
        <p:nvPicPr>
          <p:cNvPr id="8" name="Picture 7" descr="Chart&#10;&#10;Description automatically generated with medium confidence">
            <a:extLst>
              <a:ext uri="{FF2B5EF4-FFF2-40B4-BE49-F238E27FC236}">
                <a16:creationId xmlns:a16="http://schemas.microsoft.com/office/drawing/2014/main" id="{CF9C3873-3BF4-2854-3D18-1B55C65200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348" y="1387799"/>
            <a:ext cx="8183117" cy="5381136"/>
          </a:xfrm>
          <a:prstGeom prst="rect">
            <a:avLst/>
          </a:prstGeom>
        </p:spPr>
      </p:pic>
      <p:pic>
        <p:nvPicPr>
          <p:cNvPr id="44" name="Picture 43" descr="Chart&#10;&#10;Description automatically generated">
            <a:extLst>
              <a:ext uri="{FF2B5EF4-FFF2-40B4-BE49-F238E27FC236}">
                <a16:creationId xmlns:a16="http://schemas.microsoft.com/office/drawing/2014/main" id="{6A9BEC34-6459-9463-B993-9EE5FAE65F76}"/>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572912" y="1438233"/>
            <a:ext cx="3092400" cy="5256000"/>
          </a:xfrm>
          <a:prstGeom prst="rect">
            <a:avLst/>
          </a:prstGeom>
        </p:spPr>
      </p:pic>
      <p:pic>
        <p:nvPicPr>
          <p:cNvPr id="7170" name="Picture 7169" descr="A picture containing histogram&#10;&#10;Description automatically generated">
            <a:extLst>
              <a:ext uri="{FF2B5EF4-FFF2-40B4-BE49-F238E27FC236}">
                <a16:creationId xmlns:a16="http://schemas.microsoft.com/office/drawing/2014/main" id="{727B3458-265C-B1F4-9BA0-CFE676F9CBDF}"/>
              </a:ext>
            </a:extLst>
          </p:cNvPr>
          <p:cNvPicPr>
            <a:picLocks/>
          </p:cNvPicPr>
          <p:nvPr/>
        </p:nvPicPr>
        <p:blipFill rotWithShape="1">
          <a:blip r:embed="rId7">
            <a:extLst>
              <a:ext uri="{28A0092B-C50C-407E-A947-70E740481C1C}">
                <a14:useLocalDpi xmlns:a14="http://schemas.microsoft.com/office/drawing/2010/main" val="0"/>
              </a:ext>
            </a:extLst>
          </a:blip>
          <a:srcRect l="38636"/>
          <a:stretch/>
        </p:blipFill>
        <p:spPr>
          <a:xfrm>
            <a:off x="3681350" y="1435147"/>
            <a:ext cx="4935701" cy="5248800"/>
          </a:xfrm>
          <a:prstGeom prst="rect">
            <a:avLst/>
          </a:prstGeom>
        </p:spPr>
      </p:pic>
      <p:sp>
        <p:nvSpPr>
          <p:cNvPr id="2" name="TextBox 1">
            <a:extLst>
              <a:ext uri="{FF2B5EF4-FFF2-40B4-BE49-F238E27FC236}">
                <a16:creationId xmlns:a16="http://schemas.microsoft.com/office/drawing/2014/main" id="{EAAEADD7-A474-8469-5B65-4A696C62A5D7}"/>
              </a:ext>
            </a:extLst>
          </p:cNvPr>
          <p:cNvSpPr txBox="1"/>
          <p:nvPr/>
        </p:nvSpPr>
        <p:spPr>
          <a:xfrm>
            <a:off x="7546427" y="6422003"/>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
        <p:nvSpPr>
          <p:cNvPr id="6" name="TextBox 5">
            <a:extLst>
              <a:ext uri="{FF2B5EF4-FFF2-40B4-BE49-F238E27FC236}">
                <a16:creationId xmlns:a16="http://schemas.microsoft.com/office/drawing/2014/main" id="{65B68ADD-A1BC-D835-7B8A-6CE8D9EE7195}"/>
              </a:ext>
            </a:extLst>
          </p:cNvPr>
          <p:cNvSpPr txBox="1"/>
          <p:nvPr/>
        </p:nvSpPr>
        <p:spPr>
          <a:xfrm>
            <a:off x="1565780" y="1498468"/>
            <a:ext cx="1345590" cy="369332"/>
          </a:xfrm>
          <a:prstGeom prst="rect">
            <a:avLst/>
          </a:prstGeom>
          <a:noFill/>
        </p:spPr>
        <p:txBody>
          <a:bodyPr wrap="square" rtlCol="0">
            <a:spAutoFit/>
          </a:bodyPr>
          <a:lstStyle/>
          <a:p>
            <a:pPr algn="ctr"/>
            <a:r>
              <a:rPr lang="en-US" dirty="0">
                <a:solidFill>
                  <a:srgbClr val="FF9A00"/>
                </a:solidFill>
                <a:latin typeface="Times New Roman"/>
                <a:cs typeface="Times New Roman"/>
              </a:rPr>
              <a:t>WIMP halo</a:t>
            </a:r>
          </a:p>
        </p:txBody>
      </p:sp>
      <p:sp>
        <p:nvSpPr>
          <p:cNvPr id="9" name="TextBox 8">
            <a:extLst>
              <a:ext uri="{FF2B5EF4-FFF2-40B4-BE49-F238E27FC236}">
                <a16:creationId xmlns:a16="http://schemas.microsoft.com/office/drawing/2014/main" id="{B727ACF7-2156-012D-77BB-1C2458AD8199}"/>
              </a:ext>
            </a:extLst>
          </p:cNvPr>
          <p:cNvSpPr txBox="1"/>
          <p:nvPr/>
        </p:nvSpPr>
        <p:spPr>
          <a:xfrm>
            <a:off x="4198621" y="1498468"/>
            <a:ext cx="1345590" cy="369332"/>
          </a:xfrm>
          <a:prstGeom prst="rect">
            <a:avLst/>
          </a:prstGeom>
          <a:noFill/>
        </p:spPr>
        <p:txBody>
          <a:bodyPr wrap="square" rtlCol="0">
            <a:spAutoFit/>
          </a:bodyPr>
          <a:lstStyle/>
          <a:p>
            <a:pPr algn="ctr"/>
            <a:r>
              <a:rPr lang="en-US" dirty="0">
                <a:solidFill>
                  <a:srgbClr val="FF9A00"/>
                </a:solidFill>
                <a:latin typeface="Times New Roman"/>
                <a:cs typeface="Times New Roman"/>
              </a:rPr>
              <a:t>Axion halo</a:t>
            </a:r>
          </a:p>
        </p:txBody>
      </p:sp>
      <p:sp>
        <p:nvSpPr>
          <p:cNvPr id="10" name="TextBox 9">
            <a:extLst>
              <a:ext uri="{FF2B5EF4-FFF2-40B4-BE49-F238E27FC236}">
                <a16:creationId xmlns:a16="http://schemas.microsoft.com/office/drawing/2014/main" id="{794BBF28-19ED-A1FA-36FD-56C4C8F1399E}"/>
              </a:ext>
            </a:extLst>
          </p:cNvPr>
          <p:cNvSpPr txBox="1"/>
          <p:nvPr/>
        </p:nvSpPr>
        <p:spPr>
          <a:xfrm>
            <a:off x="6663297" y="1498468"/>
            <a:ext cx="1345590" cy="369332"/>
          </a:xfrm>
          <a:prstGeom prst="rect">
            <a:avLst/>
          </a:prstGeom>
          <a:noFill/>
        </p:spPr>
        <p:txBody>
          <a:bodyPr wrap="square" rtlCol="0">
            <a:spAutoFit/>
          </a:bodyPr>
          <a:lstStyle/>
          <a:p>
            <a:pPr algn="ctr"/>
            <a:r>
              <a:rPr lang="en-US" dirty="0">
                <a:solidFill>
                  <a:srgbClr val="FF9A00"/>
                </a:solidFill>
                <a:latin typeface="Times New Roman"/>
                <a:cs typeface="Times New Roman"/>
              </a:rPr>
              <a:t>Axion halo</a:t>
            </a:r>
          </a:p>
        </p:txBody>
      </p:sp>
    </p:spTree>
    <p:extLst>
      <p:ext uri="{BB962C8B-B14F-4D97-AF65-F5344CB8AC3E}">
        <p14:creationId xmlns:p14="http://schemas.microsoft.com/office/powerpoint/2010/main" val="202612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ssolv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dissolve">
                                      <p:cBhvr>
                                        <p:cTn id="12"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Positions and </a:t>
            </a:r>
            <a:r>
              <a:rPr lang="en-US" dirty="0" err="1">
                <a:solidFill>
                  <a:schemeClr val="bg1"/>
                </a:solidFill>
                <a:latin typeface="Times New Roman" panose="02020603050405020304" pitchFamily="18" charset="0"/>
                <a:cs typeface="Times New Roman" panose="02020603050405020304" pitchFamily="18" charset="0"/>
              </a:rPr>
              <a:t>brightnesses</a:t>
            </a:r>
            <a:r>
              <a:rPr lang="en-US" dirty="0">
                <a:solidFill>
                  <a:schemeClr val="bg1"/>
                </a:solidFill>
                <a:latin typeface="Times New Roman" panose="02020603050405020304" pitchFamily="18" charset="0"/>
                <a:cs typeface="Times New Roman" panose="02020603050405020304" pitchFamily="18" charset="0"/>
              </a:rPr>
              <a:t> of multiply-lensed images generated by WIMP vs Axion DM 	halos</a:t>
            </a:r>
          </a:p>
          <a:p>
            <a:pPr marL="285750" indent="-285750">
              <a:buFont typeface="Arial" panose="020B0604020202020204" pitchFamily="34" charset="0"/>
              <a:buChar char="•"/>
            </a:pPr>
            <a:endParaRPr lang="en-US" dirty="0">
              <a:solidFill>
                <a:schemeClr val="bg1"/>
              </a:solidFill>
              <a:latin typeface="Times New Roman" panose="02020603050405020304" pitchFamily="18" charset="0"/>
              <a:cs typeface="Times New Roman" panose="02020603050405020304" pitchFamily="18" charset="0"/>
            </a:endParaRPr>
          </a:p>
        </p:txBody>
      </p:sp>
      <p:pic>
        <p:nvPicPr>
          <p:cNvPr id="2" name="Picture 1" descr="A picture containing text, indoor&#10;&#10;Description automatically generated">
            <a:extLst>
              <a:ext uri="{FF2B5EF4-FFF2-40B4-BE49-F238E27FC236}">
                <a16:creationId xmlns:a16="http://schemas.microsoft.com/office/drawing/2014/main" id="{00E7F8BA-055D-0AB5-617F-E1B6548E8483}"/>
              </a:ext>
            </a:extLst>
          </p:cNvPr>
          <p:cNvPicPr>
            <a:picLocks noChangeAspect="1"/>
          </p:cNvPicPr>
          <p:nvPr/>
        </p:nvPicPr>
        <p:blipFill rotWithShape="1">
          <a:blip r:embed="rId3">
            <a:extLst>
              <a:ext uri="{28A0092B-C50C-407E-A947-70E740481C1C}">
                <a14:useLocalDpi xmlns:a14="http://schemas.microsoft.com/office/drawing/2010/main" val="0"/>
              </a:ext>
            </a:extLst>
          </a:blip>
          <a:srcRect l="1" r="50354"/>
          <a:stretch/>
        </p:blipFill>
        <p:spPr>
          <a:xfrm>
            <a:off x="429623" y="1652728"/>
            <a:ext cx="4110846" cy="5115654"/>
          </a:xfrm>
          <a:prstGeom prst="rect">
            <a:avLst/>
          </a:prstGeom>
        </p:spPr>
      </p:pic>
      <p:pic>
        <p:nvPicPr>
          <p:cNvPr id="8" name="Picture 7" descr="A picture containing text, indoor&#10;&#10;Description automatically generated">
            <a:extLst>
              <a:ext uri="{FF2B5EF4-FFF2-40B4-BE49-F238E27FC236}">
                <a16:creationId xmlns:a16="http://schemas.microsoft.com/office/drawing/2014/main" id="{572C0FD6-8C1B-1F29-B3AF-5F13374ED3F6}"/>
              </a:ext>
            </a:extLst>
          </p:cNvPr>
          <p:cNvPicPr>
            <a:picLocks noChangeAspect="1"/>
          </p:cNvPicPr>
          <p:nvPr/>
        </p:nvPicPr>
        <p:blipFill rotWithShape="1">
          <a:blip r:embed="rId3">
            <a:extLst>
              <a:ext uri="{28A0092B-C50C-407E-A947-70E740481C1C}">
                <a14:useLocalDpi xmlns:a14="http://schemas.microsoft.com/office/drawing/2010/main" val="0"/>
              </a:ext>
            </a:extLst>
          </a:blip>
          <a:srcRect l="90200" r="-38"/>
          <a:stretch/>
        </p:blipFill>
        <p:spPr>
          <a:xfrm>
            <a:off x="4529958" y="1652728"/>
            <a:ext cx="814551" cy="5115654"/>
          </a:xfrm>
          <a:prstGeom prst="rect">
            <a:avLst/>
          </a:prstGeom>
        </p:spPr>
      </p:pic>
      <p:pic>
        <p:nvPicPr>
          <p:cNvPr id="25602" name="Picture 2" descr="Three basic configurations of quad lenses: cusp (top), fold (middle),... |  Download Scientific Diagram">
            <a:extLst>
              <a:ext uri="{FF2B5EF4-FFF2-40B4-BE49-F238E27FC236}">
                <a16:creationId xmlns:a16="http://schemas.microsoft.com/office/drawing/2014/main" id="{7D8917F8-B945-AA1B-6E59-7087480859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4973" y="2301764"/>
            <a:ext cx="3717497" cy="39045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D755CE7-CB94-9BC3-2A24-A6BEE0D19EA3}"/>
              </a:ext>
            </a:extLst>
          </p:cNvPr>
          <p:cNvSpPr txBox="1"/>
          <p:nvPr/>
        </p:nvSpPr>
        <p:spPr>
          <a:xfrm>
            <a:off x="5446632" y="1881547"/>
            <a:ext cx="1791722" cy="400110"/>
          </a:xfrm>
          <a:prstGeom prst="rect">
            <a:avLst/>
          </a:prstGeom>
          <a:noFill/>
        </p:spPr>
        <p:txBody>
          <a:bodyPr wrap="square" rtlCol="0">
            <a:spAutoFit/>
          </a:bodyPr>
          <a:lstStyle/>
          <a:p>
            <a:r>
              <a:rPr lang="en-US" sz="2000" b="1" dirty="0">
                <a:solidFill>
                  <a:schemeClr val="bg1"/>
                </a:solidFill>
                <a:latin typeface="Times New Roman" panose="02020603050405020304" pitchFamily="18" charset="0"/>
                <a:cs typeface="Times New Roman" panose="02020603050405020304" pitchFamily="18" charset="0"/>
              </a:rPr>
              <a:t>Source Plane</a:t>
            </a:r>
          </a:p>
        </p:txBody>
      </p:sp>
      <p:sp>
        <p:nvSpPr>
          <p:cNvPr id="15" name="TextBox 14">
            <a:extLst>
              <a:ext uri="{FF2B5EF4-FFF2-40B4-BE49-F238E27FC236}">
                <a16:creationId xmlns:a16="http://schemas.microsoft.com/office/drawing/2014/main" id="{F07BD13F-27A1-AFCC-BF90-AC056E53211A}"/>
              </a:ext>
            </a:extLst>
          </p:cNvPr>
          <p:cNvSpPr txBox="1"/>
          <p:nvPr/>
        </p:nvSpPr>
        <p:spPr>
          <a:xfrm>
            <a:off x="7432062" y="1881547"/>
            <a:ext cx="1805576" cy="400110"/>
          </a:xfrm>
          <a:prstGeom prst="rect">
            <a:avLst/>
          </a:prstGeom>
          <a:noFill/>
        </p:spPr>
        <p:txBody>
          <a:bodyPr wrap="square" rtlCol="0">
            <a:spAutoFit/>
          </a:bodyPr>
          <a:lstStyle/>
          <a:p>
            <a:r>
              <a:rPr lang="en-US" sz="2000" b="1" dirty="0">
                <a:solidFill>
                  <a:schemeClr val="bg1"/>
                </a:solidFill>
                <a:latin typeface="Times New Roman" panose="02020603050405020304" pitchFamily="18" charset="0"/>
                <a:cs typeface="Times New Roman" panose="02020603050405020304" pitchFamily="18" charset="0"/>
              </a:rPr>
              <a:t>Image Plane</a:t>
            </a:r>
          </a:p>
        </p:txBody>
      </p:sp>
      <p:sp>
        <p:nvSpPr>
          <p:cNvPr id="16" name="TextBox 15">
            <a:extLst>
              <a:ext uri="{FF2B5EF4-FFF2-40B4-BE49-F238E27FC236}">
                <a16:creationId xmlns:a16="http://schemas.microsoft.com/office/drawing/2014/main" id="{48367B51-A53F-4BCA-301B-790F976C09EF}"/>
              </a:ext>
            </a:extLst>
          </p:cNvPr>
          <p:cNvSpPr txBox="1"/>
          <p:nvPr/>
        </p:nvSpPr>
        <p:spPr>
          <a:xfrm>
            <a:off x="1345064"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WIMP halo</a:t>
            </a:r>
          </a:p>
        </p:txBody>
      </p:sp>
      <p:sp>
        <p:nvSpPr>
          <p:cNvPr id="17" name="TextBox 16">
            <a:extLst>
              <a:ext uri="{FF2B5EF4-FFF2-40B4-BE49-F238E27FC236}">
                <a16:creationId xmlns:a16="http://schemas.microsoft.com/office/drawing/2014/main" id="{EF851E8A-F229-6E7C-0895-F9D05E00365E}"/>
              </a:ext>
            </a:extLst>
          </p:cNvPr>
          <p:cNvSpPr txBox="1"/>
          <p:nvPr/>
        </p:nvSpPr>
        <p:spPr>
          <a:xfrm>
            <a:off x="3105550"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a:t>
            </a:r>
          </a:p>
        </p:txBody>
      </p:sp>
      <p:sp>
        <p:nvSpPr>
          <p:cNvPr id="18" name="TextBox 17">
            <a:extLst>
              <a:ext uri="{FF2B5EF4-FFF2-40B4-BE49-F238E27FC236}">
                <a16:creationId xmlns:a16="http://schemas.microsoft.com/office/drawing/2014/main" id="{30D679D0-7BE2-1C34-3676-60F16C3C1435}"/>
              </a:ext>
            </a:extLst>
          </p:cNvPr>
          <p:cNvSpPr txBox="1"/>
          <p:nvPr/>
        </p:nvSpPr>
        <p:spPr>
          <a:xfrm>
            <a:off x="4132019" y="6431731"/>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2732710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Positions and </a:t>
            </a:r>
            <a:r>
              <a:rPr lang="en-US" dirty="0" err="1">
                <a:solidFill>
                  <a:schemeClr val="bg1"/>
                </a:solidFill>
                <a:latin typeface="Times New Roman" panose="02020603050405020304" pitchFamily="18" charset="0"/>
                <a:cs typeface="Times New Roman" panose="02020603050405020304" pitchFamily="18" charset="0"/>
              </a:rPr>
              <a:t>brightnesses</a:t>
            </a:r>
            <a:r>
              <a:rPr lang="en-US" dirty="0">
                <a:solidFill>
                  <a:schemeClr val="bg1"/>
                </a:solidFill>
                <a:latin typeface="Times New Roman" panose="02020603050405020304" pitchFamily="18" charset="0"/>
                <a:cs typeface="Times New Roman" panose="02020603050405020304" pitchFamily="18" charset="0"/>
              </a:rPr>
              <a:t> of multiply-lensed images generated by WIMP vs Axion DM 	halos</a:t>
            </a:r>
          </a:p>
          <a:p>
            <a:pPr marL="285750" indent="-285750">
              <a:buFont typeface="Arial" panose="020B0604020202020204" pitchFamily="34" charset="0"/>
              <a:buChar char="•"/>
            </a:pPr>
            <a:endParaRPr lang="en-US" dirty="0">
              <a:solidFill>
                <a:schemeClr val="bg1"/>
              </a:solidFill>
              <a:latin typeface="Times New Roman" panose="02020603050405020304" pitchFamily="18" charset="0"/>
              <a:cs typeface="Times New Roman" panose="02020603050405020304" pitchFamily="18" charset="0"/>
            </a:endParaRPr>
          </a:p>
        </p:txBody>
      </p:sp>
      <p:pic>
        <p:nvPicPr>
          <p:cNvPr id="2" name="Picture 1" descr="A picture containing text, indoor&#10;&#10;Description automatically generated">
            <a:extLst>
              <a:ext uri="{FF2B5EF4-FFF2-40B4-BE49-F238E27FC236}">
                <a16:creationId xmlns:a16="http://schemas.microsoft.com/office/drawing/2014/main" id="{00E7F8BA-055D-0AB5-617F-E1B6548E8483}"/>
              </a:ext>
            </a:extLst>
          </p:cNvPr>
          <p:cNvPicPr>
            <a:picLocks noChangeAspect="1"/>
          </p:cNvPicPr>
          <p:nvPr/>
        </p:nvPicPr>
        <p:blipFill rotWithShape="1">
          <a:blip r:embed="rId3">
            <a:extLst>
              <a:ext uri="{28A0092B-C50C-407E-A947-70E740481C1C}">
                <a14:useLocalDpi xmlns:a14="http://schemas.microsoft.com/office/drawing/2010/main" val="0"/>
              </a:ext>
            </a:extLst>
          </a:blip>
          <a:srcRect r="29918"/>
          <a:stretch/>
        </p:blipFill>
        <p:spPr>
          <a:xfrm>
            <a:off x="429623" y="1652728"/>
            <a:ext cx="5803011" cy="5115654"/>
          </a:xfrm>
          <a:prstGeom prst="rect">
            <a:avLst/>
          </a:prstGeom>
        </p:spPr>
      </p:pic>
      <p:pic>
        <p:nvPicPr>
          <p:cNvPr id="8" name="Picture 7" descr="A picture containing text, indoor&#10;&#10;Description automatically generated">
            <a:extLst>
              <a:ext uri="{FF2B5EF4-FFF2-40B4-BE49-F238E27FC236}">
                <a16:creationId xmlns:a16="http://schemas.microsoft.com/office/drawing/2014/main" id="{3D9A425F-A3AF-A332-EA8D-7B3923643A4D}"/>
              </a:ext>
            </a:extLst>
          </p:cNvPr>
          <p:cNvPicPr>
            <a:picLocks noChangeAspect="1"/>
          </p:cNvPicPr>
          <p:nvPr/>
        </p:nvPicPr>
        <p:blipFill rotWithShape="1">
          <a:blip r:embed="rId3">
            <a:extLst>
              <a:ext uri="{28A0092B-C50C-407E-A947-70E740481C1C}">
                <a14:useLocalDpi xmlns:a14="http://schemas.microsoft.com/office/drawing/2010/main" val="0"/>
              </a:ext>
            </a:extLst>
          </a:blip>
          <a:srcRect l="90200" r="-38"/>
          <a:stretch/>
        </p:blipFill>
        <p:spPr>
          <a:xfrm>
            <a:off x="6222119" y="1652728"/>
            <a:ext cx="814551" cy="5115654"/>
          </a:xfrm>
          <a:prstGeom prst="rect">
            <a:avLst/>
          </a:prstGeom>
        </p:spPr>
      </p:pic>
      <p:sp>
        <p:nvSpPr>
          <p:cNvPr id="9" name="TextBox 8">
            <a:extLst>
              <a:ext uri="{FF2B5EF4-FFF2-40B4-BE49-F238E27FC236}">
                <a16:creationId xmlns:a16="http://schemas.microsoft.com/office/drawing/2014/main" id="{440B5459-70BB-98FF-FE60-39F8052DA6B0}"/>
              </a:ext>
            </a:extLst>
          </p:cNvPr>
          <p:cNvSpPr txBox="1"/>
          <p:nvPr/>
        </p:nvSpPr>
        <p:spPr>
          <a:xfrm>
            <a:off x="1345064"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WIMP halo</a:t>
            </a:r>
          </a:p>
        </p:txBody>
      </p:sp>
      <p:sp>
        <p:nvSpPr>
          <p:cNvPr id="10" name="TextBox 9">
            <a:extLst>
              <a:ext uri="{FF2B5EF4-FFF2-40B4-BE49-F238E27FC236}">
                <a16:creationId xmlns:a16="http://schemas.microsoft.com/office/drawing/2014/main" id="{97CF5188-348C-0CD2-16AB-1D316C2FCB77}"/>
              </a:ext>
            </a:extLst>
          </p:cNvPr>
          <p:cNvSpPr txBox="1"/>
          <p:nvPr/>
        </p:nvSpPr>
        <p:spPr>
          <a:xfrm>
            <a:off x="3105550"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a:t>
            </a:r>
          </a:p>
        </p:txBody>
      </p:sp>
      <p:sp>
        <p:nvSpPr>
          <p:cNvPr id="17" name="TextBox 16">
            <a:extLst>
              <a:ext uri="{FF2B5EF4-FFF2-40B4-BE49-F238E27FC236}">
                <a16:creationId xmlns:a16="http://schemas.microsoft.com/office/drawing/2014/main" id="{1978A05F-8F18-DF6C-8AC8-1D4037B9FB58}"/>
              </a:ext>
            </a:extLst>
          </p:cNvPr>
          <p:cNvSpPr txBox="1"/>
          <p:nvPr/>
        </p:nvSpPr>
        <p:spPr>
          <a:xfrm>
            <a:off x="4676847" y="1253299"/>
            <a:ext cx="1450684" cy="460575"/>
          </a:xfrm>
          <a:prstGeom prst="rect">
            <a:avLst/>
          </a:prstGeom>
          <a:noFill/>
        </p:spPr>
        <p:txBody>
          <a:bodyPr wrap="square" rtlCol="0">
            <a:spAutoFit/>
          </a:bodyPr>
          <a:lstStyle/>
          <a:p>
            <a:pPr algn="ctr">
              <a:lnSpc>
                <a:spcPts val="1360"/>
              </a:lnSpc>
            </a:pPr>
            <a:r>
              <a:rPr lang="en-US" dirty="0">
                <a:solidFill>
                  <a:srgbClr val="FFFF00"/>
                </a:solidFill>
                <a:latin typeface="Times New Roman"/>
                <a:cs typeface="Times New Roman"/>
              </a:rPr>
              <a:t>Axion halo + some stars</a:t>
            </a:r>
          </a:p>
        </p:txBody>
      </p:sp>
      <p:sp>
        <p:nvSpPr>
          <p:cNvPr id="18" name="TextBox 17">
            <a:extLst>
              <a:ext uri="{FF2B5EF4-FFF2-40B4-BE49-F238E27FC236}">
                <a16:creationId xmlns:a16="http://schemas.microsoft.com/office/drawing/2014/main" id="{3431994D-C5DB-5AFB-EBA8-17320415B444}"/>
              </a:ext>
            </a:extLst>
          </p:cNvPr>
          <p:cNvSpPr txBox="1"/>
          <p:nvPr/>
        </p:nvSpPr>
        <p:spPr>
          <a:xfrm>
            <a:off x="4132019" y="6431731"/>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1359840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Gravitational Lensing of WIMP vs Axion Halos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Positions and </a:t>
            </a:r>
            <a:r>
              <a:rPr lang="en-US" dirty="0" err="1">
                <a:solidFill>
                  <a:schemeClr val="bg1"/>
                </a:solidFill>
                <a:latin typeface="Times New Roman" panose="02020603050405020304" pitchFamily="18" charset="0"/>
                <a:cs typeface="Times New Roman" panose="02020603050405020304" pitchFamily="18" charset="0"/>
              </a:rPr>
              <a:t>brightnesses</a:t>
            </a:r>
            <a:r>
              <a:rPr lang="en-US" dirty="0">
                <a:solidFill>
                  <a:schemeClr val="bg1"/>
                </a:solidFill>
                <a:latin typeface="Times New Roman" panose="02020603050405020304" pitchFamily="18" charset="0"/>
                <a:cs typeface="Times New Roman" panose="02020603050405020304" pitchFamily="18" charset="0"/>
              </a:rPr>
              <a:t> of multiply-lensed images generated by WIMP vs Axion DM 	halos</a:t>
            </a:r>
          </a:p>
          <a:p>
            <a:pPr marL="285750" indent="-285750">
              <a:buFont typeface="Arial" panose="020B0604020202020204" pitchFamily="34" charset="0"/>
              <a:buChar char="•"/>
            </a:pPr>
            <a:endParaRPr lang="en-US" dirty="0">
              <a:solidFill>
                <a:schemeClr val="bg1"/>
              </a:solidFill>
              <a:latin typeface="Times New Roman" panose="02020603050405020304" pitchFamily="18" charset="0"/>
              <a:cs typeface="Times New Roman" panose="02020603050405020304" pitchFamily="18" charset="0"/>
            </a:endParaRPr>
          </a:p>
        </p:txBody>
      </p:sp>
      <p:pic>
        <p:nvPicPr>
          <p:cNvPr id="2" name="Picture 1" descr="A picture containing text, indoor&#10;&#10;Description automatically generated">
            <a:extLst>
              <a:ext uri="{FF2B5EF4-FFF2-40B4-BE49-F238E27FC236}">
                <a16:creationId xmlns:a16="http://schemas.microsoft.com/office/drawing/2014/main" id="{00E7F8BA-055D-0AB5-617F-E1B6548E8483}"/>
              </a:ext>
            </a:extLst>
          </p:cNvPr>
          <p:cNvPicPr>
            <a:picLocks noChangeAspect="1"/>
          </p:cNvPicPr>
          <p:nvPr/>
        </p:nvPicPr>
        <p:blipFill rotWithShape="1">
          <a:blip r:embed="rId3">
            <a:extLst>
              <a:ext uri="{28A0092B-C50C-407E-A947-70E740481C1C}">
                <a14:useLocalDpi xmlns:a14="http://schemas.microsoft.com/office/drawing/2010/main" val="0"/>
              </a:ext>
            </a:extLst>
          </a:blip>
          <a:srcRect l="1" r="-38"/>
          <a:stretch/>
        </p:blipFill>
        <p:spPr>
          <a:xfrm>
            <a:off x="429623" y="1652728"/>
            <a:ext cx="8283452" cy="5115654"/>
          </a:xfrm>
          <a:prstGeom prst="rect">
            <a:avLst/>
          </a:prstGeom>
        </p:spPr>
      </p:pic>
      <p:sp>
        <p:nvSpPr>
          <p:cNvPr id="6" name="TextBox 5">
            <a:extLst>
              <a:ext uri="{FF2B5EF4-FFF2-40B4-BE49-F238E27FC236}">
                <a16:creationId xmlns:a16="http://schemas.microsoft.com/office/drawing/2014/main" id="{472D18A1-B869-A5F7-931A-297EF3F89AD5}"/>
              </a:ext>
            </a:extLst>
          </p:cNvPr>
          <p:cNvSpPr txBox="1"/>
          <p:nvPr/>
        </p:nvSpPr>
        <p:spPr>
          <a:xfrm>
            <a:off x="1345064"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WIMP halo</a:t>
            </a:r>
          </a:p>
        </p:txBody>
      </p:sp>
      <p:sp>
        <p:nvSpPr>
          <p:cNvPr id="7" name="TextBox 6">
            <a:extLst>
              <a:ext uri="{FF2B5EF4-FFF2-40B4-BE49-F238E27FC236}">
                <a16:creationId xmlns:a16="http://schemas.microsoft.com/office/drawing/2014/main" id="{959E8AE1-995F-86E9-F8B5-A6AD39B2FDE2}"/>
              </a:ext>
            </a:extLst>
          </p:cNvPr>
          <p:cNvSpPr txBox="1"/>
          <p:nvPr/>
        </p:nvSpPr>
        <p:spPr>
          <a:xfrm>
            <a:off x="3105550" y="1344542"/>
            <a:ext cx="1345590" cy="369332"/>
          </a:xfrm>
          <a:prstGeom prst="rect">
            <a:avLst/>
          </a:prstGeom>
          <a:noFill/>
        </p:spPr>
        <p:txBody>
          <a:bodyPr wrap="square" rtlCol="0">
            <a:spAutoFit/>
          </a:bodyPr>
          <a:lstStyle/>
          <a:p>
            <a:pPr algn="ctr"/>
            <a:r>
              <a:rPr lang="en-US" dirty="0">
                <a:solidFill>
                  <a:srgbClr val="FFFF00"/>
                </a:solidFill>
                <a:latin typeface="Times New Roman"/>
                <a:cs typeface="Times New Roman"/>
              </a:rPr>
              <a:t>Axion halo</a:t>
            </a:r>
          </a:p>
        </p:txBody>
      </p:sp>
      <p:sp>
        <p:nvSpPr>
          <p:cNvPr id="8" name="TextBox 7">
            <a:extLst>
              <a:ext uri="{FF2B5EF4-FFF2-40B4-BE49-F238E27FC236}">
                <a16:creationId xmlns:a16="http://schemas.microsoft.com/office/drawing/2014/main" id="{1E389D62-264E-CB11-A966-6DE66DB454FC}"/>
              </a:ext>
            </a:extLst>
          </p:cNvPr>
          <p:cNvSpPr txBox="1"/>
          <p:nvPr/>
        </p:nvSpPr>
        <p:spPr>
          <a:xfrm>
            <a:off x="4676847" y="1253299"/>
            <a:ext cx="1450684" cy="460575"/>
          </a:xfrm>
          <a:prstGeom prst="rect">
            <a:avLst/>
          </a:prstGeom>
          <a:noFill/>
        </p:spPr>
        <p:txBody>
          <a:bodyPr wrap="square" rtlCol="0">
            <a:spAutoFit/>
          </a:bodyPr>
          <a:lstStyle/>
          <a:p>
            <a:pPr algn="ctr">
              <a:lnSpc>
                <a:spcPts val="1360"/>
              </a:lnSpc>
            </a:pPr>
            <a:r>
              <a:rPr lang="en-US" dirty="0">
                <a:solidFill>
                  <a:srgbClr val="FFFF00"/>
                </a:solidFill>
                <a:latin typeface="Times New Roman"/>
                <a:cs typeface="Times New Roman"/>
              </a:rPr>
              <a:t>Axion halo + some stars</a:t>
            </a:r>
          </a:p>
        </p:txBody>
      </p:sp>
      <p:sp>
        <p:nvSpPr>
          <p:cNvPr id="10" name="TextBox 9">
            <a:extLst>
              <a:ext uri="{FF2B5EF4-FFF2-40B4-BE49-F238E27FC236}">
                <a16:creationId xmlns:a16="http://schemas.microsoft.com/office/drawing/2014/main" id="{7B176C13-BD9C-833D-F036-1211B15B0206}"/>
              </a:ext>
            </a:extLst>
          </p:cNvPr>
          <p:cNvSpPr txBox="1"/>
          <p:nvPr/>
        </p:nvSpPr>
        <p:spPr>
          <a:xfrm>
            <a:off x="6269165" y="1253299"/>
            <a:ext cx="1450684" cy="460575"/>
          </a:xfrm>
          <a:prstGeom prst="rect">
            <a:avLst/>
          </a:prstGeom>
          <a:noFill/>
        </p:spPr>
        <p:txBody>
          <a:bodyPr wrap="square" rtlCol="0">
            <a:spAutoFit/>
          </a:bodyPr>
          <a:lstStyle/>
          <a:p>
            <a:pPr algn="ctr">
              <a:lnSpc>
                <a:spcPts val="1360"/>
              </a:lnSpc>
            </a:pPr>
            <a:r>
              <a:rPr lang="en-US" dirty="0">
                <a:solidFill>
                  <a:srgbClr val="FFFF00"/>
                </a:solidFill>
                <a:latin typeface="Times New Roman"/>
                <a:cs typeface="Times New Roman"/>
              </a:rPr>
              <a:t>Axion halo + more stars</a:t>
            </a:r>
          </a:p>
        </p:txBody>
      </p:sp>
      <p:sp>
        <p:nvSpPr>
          <p:cNvPr id="12" name="TextBox 11">
            <a:extLst>
              <a:ext uri="{FF2B5EF4-FFF2-40B4-BE49-F238E27FC236}">
                <a16:creationId xmlns:a16="http://schemas.microsoft.com/office/drawing/2014/main" id="{B3C2FEB4-DD4A-F820-64CA-3F95103C317F}"/>
              </a:ext>
            </a:extLst>
          </p:cNvPr>
          <p:cNvSpPr txBox="1"/>
          <p:nvPr/>
        </p:nvSpPr>
        <p:spPr>
          <a:xfrm>
            <a:off x="4132019" y="6431731"/>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96110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Dark Matter:																- does not absorb or emit light 												- interacts with ordinary particles, including light, only through gravity	</a:t>
            </a:r>
          </a:p>
        </p:txBody>
      </p:sp>
      <p:pic>
        <p:nvPicPr>
          <p:cNvPr id="2052" name="Picture 4" descr="1: Schematic illustration of the distribution of galaxies and dark matter on large scales. A string of galaxy-mass dark halos (containing galaxies of varying morphological type) are located in medium-density filaments leading into a larger halo of galaxy-cluster mass. At the centre of the cluster, a giant elliptical galaxy has formed from the merging of several smaller galaxies. A number of galaxy-mass subhalos are orbiting the cluster centre. In the low-density void outside the filaments, only a single galaxy is found. In this figure, only one hierarchy of subhalos is shown (i.e. no dwarf- mass dark halos inside the galaxy-mass ones). The different objects are not plotted to scale. ">
            <a:extLst>
              <a:ext uri="{FF2B5EF4-FFF2-40B4-BE49-F238E27FC236}">
                <a16:creationId xmlns:a16="http://schemas.microsoft.com/office/drawing/2014/main" id="{FA2F85D3-E73A-0FCE-37C1-87DCAAB5AD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11" r="2693"/>
          <a:stretch/>
        </p:blipFill>
        <p:spPr bwMode="auto">
          <a:xfrm>
            <a:off x="4991549" y="2460894"/>
            <a:ext cx="4044876" cy="34827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ark matter can give you cancer — and that may be a good thing. | by Sabine  Hossenfelder | Starts With A Bang! | Medium">
            <a:extLst>
              <a:ext uri="{FF2B5EF4-FFF2-40B4-BE49-F238E27FC236}">
                <a16:creationId xmlns:a16="http://schemas.microsoft.com/office/drawing/2014/main" id="{638B4716-B616-6904-DB68-3A105E9D3B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29" y="2300597"/>
            <a:ext cx="4490192" cy="394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6378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5C906227-CAB9-2D08-ED9E-94F022571942}"/>
              </a:ext>
            </a:extLst>
          </p:cNvPr>
          <p:cNvSpPr txBox="1"/>
          <p:nvPr/>
        </p:nvSpPr>
        <p:spPr>
          <a:xfrm>
            <a:off x="2737945" y="1634358"/>
            <a:ext cx="1960181" cy="276999"/>
          </a:xfrm>
          <a:prstGeom prst="rect">
            <a:avLst/>
          </a:prstGeom>
          <a:noFill/>
        </p:spPr>
        <p:txBody>
          <a:bodyPr wrap="square" rtlCol="0">
            <a:spAutoFit/>
          </a:bodyPr>
          <a:lstStyle/>
          <a:p>
            <a:r>
              <a:rPr lang="en-US" sz="1200" dirty="0">
                <a:solidFill>
                  <a:schemeClr val="bg1"/>
                </a:solidFill>
                <a:latin typeface="Times New Roman" panose="02020603050405020304" pitchFamily="18" charset="0"/>
                <a:cs typeface="Times New Roman" panose="02020603050405020304" pitchFamily="18" charset="0"/>
              </a:rPr>
              <a:t>(</a:t>
            </a:r>
            <a:r>
              <a:rPr lang="en-US" sz="1200" i="1" dirty="0">
                <a:solidFill>
                  <a:schemeClr val="bg1"/>
                </a:solidFill>
                <a:latin typeface="Times New Roman" panose="02020603050405020304" pitchFamily="18" charset="0"/>
                <a:cs typeface="Times New Roman" panose="02020603050405020304" pitchFamily="18" charset="0"/>
              </a:rPr>
              <a:t>m</a:t>
            </a:r>
            <a:r>
              <a:rPr lang="en-HK" sz="1200" baseline="-250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200" dirty="0">
                <a:solidFill>
                  <a:schemeClr val="bg1"/>
                </a:solidFill>
                <a:effectLst/>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 = 8 </a:t>
            </a:r>
            <a:r>
              <a:rPr lang="en-HK" sz="12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200" dirty="0">
                <a:solidFill>
                  <a:schemeClr val="bg1"/>
                </a:solidFill>
                <a:effectLst/>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10</a:t>
            </a:r>
            <a:r>
              <a:rPr lang="en-US" sz="1200" baseline="30000" dirty="0">
                <a:solidFill>
                  <a:schemeClr val="bg1"/>
                </a:solidFill>
                <a:latin typeface="Times New Roman" panose="02020603050405020304" pitchFamily="18" charset="0"/>
                <a:cs typeface="Times New Roman" panose="02020603050405020304" pitchFamily="18" charset="0"/>
              </a:rPr>
              <a:t>-22</a:t>
            </a:r>
            <a:r>
              <a:rPr lang="en-US" sz="1200" dirty="0">
                <a:solidFill>
                  <a:schemeClr val="bg1"/>
                </a:solidFill>
                <a:latin typeface="Times New Roman" panose="02020603050405020304" pitchFamily="18" charset="0"/>
                <a:cs typeface="Times New Roman" panose="02020603050405020304" pitchFamily="18" charset="0"/>
              </a:rPr>
              <a:t> eV)</a:t>
            </a:r>
          </a:p>
        </p:txBody>
      </p:sp>
      <p:sp>
        <p:nvSpPr>
          <p:cNvPr id="35" name="TextBox 34">
            <a:extLst>
              <a:ext uri="{FF2B5EF4-FFF2-40B4-BE49-F238E27FC236}">
                <a16:creationId xmlns:a16="http://schemas.microsoft.com/office/drawing/2014/main" id="{C68D5775-5798-AF09-C79E-2899DA925EA8}"/>
              </a:ext>
            </a:extLst>
          </p:cNvPr>
          <p:cNvSpPr txBox="1"/>
          <p:nvPr/>
        </p:nvSpPr>
        <p:spPr>
          <a:xfrm>
            <a:off x="2737945" y="2480439"/>
            <a:ext cx="1960181" cy="276999"/>
          </a:xfrm>
          <a:prstGeom prst="rect">
            <a:avLst/>
          </a:prstGeom>
          <a:noFill/>
        </p:spPr>
        <p:txBody>
          <a:bodyPr wrap="square" rtlCol="0">
            <a:spAutoFit/>
          </a:bodyPr>
          <a:lstStyle/>
          <a:p>
            <a:r>
              <a:rPr lang="en-US" sz="1200" dirty="0">
                <a:solidFill>
                  <a:schemeClr val="bg1"/>
                </a:solidFill>
                <a:latin typeface="Times New Roman" panose="02020603050405020304" pitchFamily="18" charset="0"/>
                <a:cs typeface="Times New Roman" panose="02020603050405020304" pitchFamily="18" charset="0"/>
              </a:rPr>
              <a:t>(</a:t>
            </a:r>
            <a:r>
              <a:rPr lang="en-US" sz="1200" i="1" dirty="0">
                <a:solidFill>
                  <a:schemeClr val="bg1"/>
                </a:solidFill>
                <a:latin typeface="Times New Roman" panose="02020603050405020304" pitchFamily="18" charset="0"/>
                <a:cs typeface="Times New Roman" panose="02020603050405020304" pitchFamily="18" charset="0"/>
              </a:rPr>
              <a:t>m</a:t>
            </a:r>
            <a:r>
              <a:rPr lang="en-HK" sz="1200" baseline="-250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200" dirty="0">
                <a:solidFill>
                  <a:schemeClr val="bg1"/>
                </a:solidFill>
                <a:effectLst/>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 = 0.8 </a:t>
            </a:r>
            <a:r>
              <a:rPr lang="en-HK" sz="12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200" dirty="0">
                <a:solidFill>
                  <a:schemeClr val="bg1"/>
                </a:solidFill>
                <a:effectLst/>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10</a:t>
            </a:r>
            <a:r>
              <a:rPr lang="en-US" sz="1200" baseline="30000" dirty="0">
                <a:solidFill>
                  <a:schemeClr val="bg1"/>
                </a:solidFill>
                <a:latin typeface="Times New Roman" panose="02020603050405020304" pitchFamily="18" charset="0"/>
                <a:cs typeface="Times New Roman" panose="02020603050405020304" pitchFamily="18" charset="0"/>
              </a:rPr>
              <a:t>-22</a:t>
            </a:r>
            <a:r>
              <a:rPr lang="en-US" sz="1200" dirty="0">
                <a:solidFill>
                  <a:schemeClr val="bg1"/>
                </a:solidFill>
                <a:latin typeface="Times New Roman" panose="02020603050405020304" pitchFamily="18" charset="0"/>
                <a:cs typeface="Times New Roman" panose="02020603050405020304" pitchFamily="18" charset="0"/>
              </a:rPr>
              <a:t> eV)</a:t>
            </a:r>
          </a:p>
        </p:txBody>
      </p:sp>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36933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Predicted position anomalies left by Axion DM halo. </a:t>
            </a:r>
            <a:endParaRPr lang="en-HK" sz="1800" kern="100" dirty="0">
              <a:solidFill>
                <a:schemeClr val="bg1"/>
              </a:solidFill>
              <a:effectLst/>
              <a:latin typeface="Calibri" panose="020F0502020204030204" pitchFamily="34" charset="0"/>
              <a:ea typeface="PMingLiU" panose="02020500000000000000" pitchFamily="18" charset="-120"/>
              <a:cs typeface="Times New Roman" panose="02020603050405020304" pitchFamily="18" charset="0"/>
            </a:endParaRPr>
          </a:p>
        </p:txBody>
      </p:sp>
      <p:pic>
        <p:nvPicPr>
          <p:cNvPr id="12" name="Picture 11" descr="Chart&#10;&#10;Description automatically generated">
            <a:extLst>
              <a:ext uri="{FF2B5EF4-FFF2-40B4-BE49-F238E27FC236}">
                <a16:creationId xmlns:a16="http://schemas.microsoft.com/office/drawing/2014/main" id="{2BE1E9EE-98BD-5322-ACED-850359A52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20" y="1330652"/>
            <a:ext cx="2632291" cy="5070686"/>
          </a:xfrm>
          <a:prstGeom prst="rect">
            <a:avLst/>
          </a:prstGeom>
        </p:spPr>
      </p:pic>
      <p:pic>
        <p:nvPicPr>
          <p:cNvPr id="14" name="Picture 13" descr="Chart, line chart, histogram&#10;&#10;Description automatically generated">
            <a:extLst>
              <a:ext uri="{FF2B5EF4-FFF2-40B4-BE49-F238E27FC236}">
                <a16:creationId xmlns:a16="http://schemas.microsoft.com/office/drawing/2014/main" id="{3345AF82-81BA-F6AF-8071-0CC7DD2F66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420" y="1330652"/>
            <a:ext cx="2639855" cy="5062032"/>
          </a:xfrm>
          <a:prstGeom prst="rect">
            <a:avLst/>
          </a:prstGeom>
        </p:spPr>
      </p:pic>
      <p:pic>
        <p:nvPicPr>
          <p:cNvPr id="15" name="Picture 14" descr="Chart, histogram&#10;&#10;Description automatically generated">
            <a:extLst>
              <a:ext uri="{FF2B5EF4-FFF2-40B4-BE49-F238E27FC236}">
                <a16:creationId xmlns:a16="http://schemas.microsoft.com/office/drawing/2014/main" id="{5B1D54FD-9571-6EDA-AA1C-81D2E0B502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420" y="1330652"/>
            <a:ext cx="2624726" cy="5062032"/>
          </a:xfrm>
          <a:prstGeom prst="rect">
            <a:avLst/>
          </a:prstGeom>
        </p:spPr>
      </p:pic>
      <p:pic>
        <p:nvPicPr>
          <p:cNvPr id="16" name="Picture 15" descr="Chart, histogram&#10;&#10;Description automatically generated">
            <a:extLst>
              <a:ext uri="{FF2B5EF4-FFF2-40B4-BE49-F238E27FC236}">
                <a16:creationId xmlns:a16="http://schemas.microsoft.com/office/drawing/2014/main" id="{DAEBEEE8-E667-3200-BA09-74728A01C2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420" y="1330652"/>
            <a:ext cx="2632291" cy="5062032"/>
          </a:xfrm>
          <a:prstGeom prst="rect">
            <a:avLst/>
          </a:prstGeom>
        </p:spPr>
      </p:pic>
      <p:pic>
        <p:nvPicPr>
          <p:cNvPr id="17" name="Picture 16" descr="Chart, histogram&#10;&#10;Description automatically generated">
            <a:extLst>
              <a:ext uri="{FF2B5EF4-FFF2-40B4-BE49-F238E27FC236}">
                <a16:creationId xmlns:a16="http://schemas.microsoft.com/office/drawing/2014/main" id="{49E42677-219A-1DDC-2CAA-50822BFDE67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420" y="1330652"/>
            <a:ext cx="2624726" cy="5070686"/>
          </a:xfrm>
          <a:prstGeom prst="rect">
            <a:avLst/>
          </a:prstGeom>
        </p:spPr>
      </p:pic>
      <p:pic>
        <p:nvPicPr>
          <p:cNvPr id="18" name="Picture 17" descr="Chart, histogram&#10;&#10;Description automatically generated">
            <a:extLst>
              <a:ext uri="{FF2B5EF4-FFF2-40B4-BE49-F238E27FC236}">
                <a16:creationId xmlns:a16="http://schemas.microsoft.com/office/drawing/2014/main" id="{792D3219-054B-BEA2-24D9-0EE7CF6918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3420" y="1330652"/>
            <a:ext cx="2632291" cy="5062032"/>
          </a:xfrm>
          <a:prstGeom prst="rect">
            <a:avLst/>
          </a:prstGeom>
        </p:spPr>
      </p:pic>
      <p:pic>
        <p:nvPicPr>
          <p:cNvPr id="19" name="Picture 18" descr="Chart, diagram, histogram&#10;&#10;Description automatically generated">
            <a:extLst>
              <a:ext uri="{FF2B5EF4-FFF2-40B4-BE49-F238E27FC236}">
                <a16:creationId xmlns:a16="http://schemas.microsoft.com/office/drawing/2014/main" id="{C0C3E4B6-6246-7F41-7389-D23AE72BE28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3420" y="1330652"/>
            <a:ext cx="5192404" cy="5070687"/>
          </a:xfrm>
          <a:prstGeom prst="rect">
            <a:avLst/>
          </a:prstGeom>
        </p:spPr>
      </p:pic>
      <p:pic>
        <p:nvPicPr>
          <p:cNvPr id="20" name="Picture 19" descr="Chart, diagram, histogram&#10;&#10;Description automatically generated">
            <a:extLst>
              <a:ext uri="{FF2B5EF4-FFF2-40B4-BE49-F238E27FC236}">
                <a16:creationId xmlns:a16="http://schemas.microsoft.com/office/drawing/2014/main" id="{4F0CE339-4881-071E-526D-25F26CDA5AB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3420" y="1330652"/>
            <a:ext cx="5192404" cy="5070687"/>
          </a:xfrm>
          <a:prstGeom prst="rect">
            <a:avLst/>
          </a:prstGeom>
        </p:spPr>
      </p:pic>
      <p:pic>
        <p:nvPicPr>
          <p:cNvPr id="22" name="Picture 21" descr="Chart, histogram&#10;&#10;Description automatically generated">
            <a:extLst>
              <a:ext uri="{FF2B5EF4-FFF2-40B4-BE49-F238E27FC236}">
                <a16:creationId xmlns:a16="http://schemas.microsoft.com/office/drawing/2014/main" id="{19E17802-F764-281F-70DF-E443A46F024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3420" y="1330653"/>
            <a:ext cx="5192404" cy="5070686"/>
          </a:xfrm>
          <a:prstGeom prst="rect">
            <a:avLst/>
          </a:prstGeom>
        </p:spPr>
      </p:pic>
      <p:pic>
        <p:nvPicPr>
          <p:cNvPr id="23" name="Picture 22" descr="Chart, diagram, histogram&#10;&#10;Description automatically generated">
            <a:extLst>
              <a:ext uri="{FF2B5EF4-FFF2-40B4-BE49-F238E27FC236}">
                <a16:creationId xmlns:a16="http://schemas.microsoft.com/office/drawing/2014/main" id="{D478B629-1308-2648-6278-4BF13A168B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3420" y="1330653"/>
            <a:ext cx="5192404" cy="5070686"/>
          </a:xfrm>
          <a:prstGeom prst="rect">
            <a:avLst/>
          </a:prstGeom>
        </p:spPr>
      </p:pic>
      <p:pic>
        <p:nvPicPr>
          <p:cNvPr id="40" name="Picture 39" descr="Graphical user interface, chart, diagram, histogram&#10;&#10;Description automatically generated">
            <a:extLst>
              <a:ext uri="{FF2B5EF4-FFF2-40B4-BE49-F238E27FC236}">
                <a16:creationId xmlns:a16="http://schemas.microsoft.com/office/drawing/2014/main" id="{C2291FD4-0C7C-971A-D535-69639147CF3F}"/>
              </a:ext>
            </a:extLst>
          </p:cNvPr>
          <p:cNvPicPr>
            <a:picLocks/>
          </p:cNvPicPr>
          <p:nvPr/>
        </p:nvPicPr>
        <p:blipFill>
          <a:blip r:embed="rId13">
            <a:extLst>
              <a:ext uri="{28A0092B-C50C-407E-A947-70E740481C1C}">
                <a14:useLocalDpi xmlns:a14="http://schemas.microsoft.com/office/drawing/2010/main" val="0"/>
              </a:ext>
            </a:extLst>
          </a:blip>
          <a:stretch>
            <a:fillRect/>
          </a:stretch>
        </p:blipFill>
        <p:spPr>
          <a:xfrm>
            <a:off x="151861" y="1331726"/>
            <a:ext cx="7639200" cy="5070686"/>
          </a:xfrm>
          <a:prstGeom prst="rect">
            <a:avLst/>
          </a:prstGeom>
        </p:spPr>
      </p:pic>
      <p:sp>
        <p:nvSpPr>
          <p:cNvPr id="31" name="Rectangle 30">
            <a:extLst>
              <a:ext uri="{FF2B5EF4-FFF2-40B4-BE49-F238E27FC236}">
                <a16:creationId xmlns:a16="http://schemas.microsoft.com/office/drawing/2014/main" id="{03F2311F-8588-E672-2D55-A2EA13A56188}"/>
              </a:ext>
            </a:extLst>
          </p:cNvPr>
          <p:cNvSpPr/>
          <p:nvPr/>
        </p:nvSpPr>
        <p:spPr>
          <a:xfrm>
            <a:off x="5330757" y="1240221"/>
            <a:ext cx="3014457" cy="525517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42032604-BC3B-472E-D736-D045793F8A9D}"/>
                  </a:ext>
                </a:extLst>
              </p:cNvPr>
              <p:cNvSpPr txBox="1">
                <a:spLocks noChangeAspect="1"/>
              </p:cNvSpPr>
              <p:nvPr/>
            </p:nvSpPr>
            <p:spPr>
              <a:xfrm>
                <a:off x="5480338" y="5169650"/>
                <a:ext cx="3487848" cy="936988"/>
              </a:xfrm>
              <a:prstGeom prst="rect">
                <a:avLst/>
              </a:prstGeom>
              <a:noFill/>
            </p:spPr>
            <p:txBody>
              <a:bodyPr wrap="square">
                <a:spAutoFit/>
              </a:bodyPr>
              <a:lstStyle/>
              <a:p>
                <a:pPr marL="228600" indent="0"/>
                <a14:m>
                  <m:oMathPara xmlns:m="http://schemas.openxmlformats.org/officeDocument/2006/math">
                    <m:oMathParaPr>
                      <m:jc m:val="centerGroup"/>
                    </m:oMathParaPr>
                    <m:oMath xmlns:m="http://schemas.openxmlformats.org/officeDocument/2006/math">
                      <m:r>
                        <a:rPr lang="en-US" sz="1800" b="0" i="1" smtClean="0">
                          <a:solidFill>
                            <a:schemeClr val="bg1"/>
                          </a:solidFill>
                          <a:latin typeface="Cambria Math" panose="02040503050406030204" pitchFamily="18" charset="0"/>
                          <a:cs typeface="Calibri" panose="020F0502020204030204" pitchFamily="34" charset="0"/>
                        </a:rPr>
                        <m:t>𝐴</m:t>
                      </m:r>
                      <m:sSup>
                        <m:sSupPr>
                          <m:ctrlPr>
                            <a:rPr lang="en-US" sz="1800" i="1" smtClean="0">
                              <a:solidFill>
                                <a:schemeClr val="bg1"/>
                              </a:solidFill>
                              <a:latin typeface="Cambria Math" panose="02040503050406030204" pitchFamily="18" charset="0"/>
                              <a:cs typeface="Calibri" panose="020F0502020204030204" pitchFamily="34" charset="0"/>
                            </a:rPr>
                          </m:ctrlPr>
                        </m:sSupPr>
                        <m:e>
                          <m:r>
                            <a:rPr lang="en-US" sz="1800" b="0" i="1" smtClean="0">
                              <a:solidFill>
                                <a:schemeClr val="bg1"/>
                              </a:solidFill>
                              <a:latin typeface="Cambria Math" panose="02040503050406030204" pitchFamily="18" charset="0"/>
                              <a:cs typeface="Calibri" panose="020F0502020204030204" pitchFamily="34" charset="0"/>
                            </a:rPr>
                            <m:t>= </m:t>
                          </m:r>
                          <m:r>
                            <a:rPr lang="en-US" sz="1800" i="1">
                              <a:solidFill>
                                <a:schemeClr val="bg1"/>
                              </a:solidFill>
                              <a:latin typeface="Cambria Math" panose="02040503050406030204" pitchFamily="18" charset="0"/>
                              <a:cs typeface="Calibri" panose="020F0502020204030204" pitchFamily="34" charset="0"/>
                            </a:rPr>
                            <m:t>[</m:t>
                          </m:r>
                          <m:f>
                            <m:fPr>
                              <m:ctrlPr>
                                <a:rPr lang="en-US" sz="1800" i="1">
                                  <a:solidFill>
                                    <a:schemeClr val="bg1"/>
                                  </a:solidFill>
                                  <a:latin typeface="Cambria Math" panose="02040503050406030204" pitchFamily="18" charset="0"/>
                                  <a:cs typeface="Calibri" panose="020F0502020204030204" pitchFamily="34" charset="0"/>
                                </a:rPr>
                              </m:ctrlPr>
                            </m:fPr>
                            <m:num>
                              <m:r>
                                <a:rPr lang="en-US" sz="1800" i="1">
                                  <a:solidFill>
                                    <a:schemeClr val="bg1"/>
                                  </a:solidFill>
                                  <a:latin typeface="Cambria Math" panose="02040503050406030204" pitchFamily="18" charset="0"/>
                                  <a:cs typeface="Calibri" panose="020F0502020204030204" pitchFamily="34" charset="0"/>
                                </a:rPr>
                                <m:t>1</m:t>
                              </m:r>
                            </m:num>
                            <m:den>
                              <m:r>
                                <a:rPr lang="en-US" sz="1800" i="1">
                                  <a:solidFill>
                                    <a:schemeClr val="bg1"/>
                                  </a:solidFill>
                                  <a:latin typeface="Cambria Math" panose="02040503050406030204" pitchFamily="18" charset="0"/>
                                  <a:cs typeface="Calibri" panose="020F0502020204030204" pitchFamily="34" charset="0"/>
                                </a:rPr>
                                <m:t>3</m:t>
                              </m:r>
                            </m:den>
                          </m:f>
                          <m:nary>
                            <m:naryPr>
                              <m:chr m:val="∑"/>
                              <m:ctrlPr>
                                <a:rPr lang="en-US" sz="1800" i="1">
                                  <a:solidFill>
                                    <a:schemeClr val="bg1"/>
                                  </a:solidFill>
                                  <a:latin typeface="Cambria Math" panose="02040503050406030204" pitchFamily="18" charset="0"/>
                                  <a:cs typeface="Calibri" panose="020F0502020204030204" pitchFamily="34" charset="0"/>
                                </a:rPr>
                              </m:ctrlPr>
                            </m:naryPr>
                            <m:sub>
                              <m:r>
                                <a:rPr lang="en-US" sz="1800" i="1">
                                  <a:solidFill>
                                    <a:schemeClr val="bg1"/>
                                  </a:solidFill>
                                  <a:latin typeface="Cambria Math" panose="02040503050406030204" pitchFamily="18" charset="0"/>
                                  <a:cs typeface="Calibri" panose="020F0502020204030204" pitchFamily="34" charset="0"/>
                                </a:rPr>
                                <m:t>𝑖</m:t>
                              </m:r>
                              <m:r>
                                <a:rPr lang="en-US" sz="1800" i="1">
                                  <a:solidFill>
                                    <a:schemeClr val="bg1"/>
                                  </a:solidFill>
                                  <a:latin typeface="Cambria Math" panose="02040503050406030204" pitchFamily="18" charset="0"/>
                                  <a:cs typeface="Calibri" panose="020F0502020204030204" pitchFamily="34" charset="0"/>
                                </a:rPr>
                                <m:t>=1</m:t>
                              </m:r>
                            </m:sub>
                            <m:sup>
                              <m:r>
                                <a:rPr lang="en-US" sz="1800" i="1">
                                  <a:solidFill>
                                    <a:schemeClr val="bg1"/>
                                  </a:solidFill>
                                  <a:latin typeface="Cambria Math" panose="02040503050406030204" pitchFamily="18" charset="0"/>
                                  <a:cs typeface="Calibri" panose="020F0502020204030204" pitchFamily="34" charset="0"/>
                                </a:rPr>
                                <m:t>3</m:t>
                              </m:r>
                            </m:sup>
                            <m:e>
                              <m:sSup>
                                <m:sSupPr>
                                  <m:ctrlPr>
                                    <a:rPr lang="en-US" sz="1800" i="1">
                                      <a:solidFill>
                                        <a:schemeClr val="bg1"/>
                                      </a:solidFill>
                                      <a:latin typeface="Cambria Math" panose="02040503050406030204" pitchFamily="18" charset="0"/>
                                      <a:cs typeface="Calibri" panose="020F0502020204030204" pitchFamily="34" charset="0"/>
                                    </a:rPr>
                                  </m:ctrlPr>
                                </m:sSupPr>
                                <m:e>
                                  <m:d>
                                    <m:dPr>
                                      <m:ctrlPr>
                                        <a:rPr lang="en-US" sz="1800" i="1">
                                          <a:solidFill>
                                            <a:schemeClr val="bg1"/>
                                          </a:solidFill>
                                          <a:latin typeface="Cambria Math" panose="02040503050406030204" pitchFamily="18" charset="0"/>
                                          <a:cs typeface="Calibri" panose="020F0502020204030204" pitchFamily="34" charset="0"/>
                                        </a:rPr>
                                      </m:ctrlPr>
                                    </m:dPr>
                                    <m:e>
                                      <m:sSubSup>
                                        <m:sSubSupPr>
                                          <m:ctrlPr>
                                            <a:rPr lang="en-US" sz="1800" i="1">
                                              <a:solidFill>
                                                <a:schemeClr val="bg1"/>
                                              </a:solidFill>
                                              <a:latin typeface="Cambria Math" panose="02040503050406030204" pitchFamily="18" charset="0"/>
                                              <a:cs typeface="Calibri" panose="020F0502020204030204" pitchFamily="34" charset="0"/>
                                            </a:rPr>
                                          </m:ctrlPr>
                                        </m:sSubSupPr>
                                        <m:e>
                                          <m:r>
                                            <a:rPr lang="en-US" sz="1800" i="1">
                                              <a:solidFill>
                                                <a:schemeClr val="bg1"/>
                                              </a:solidFill>
                                              <a:latin typeface="Cambria Math" panose="02040503050406030204" pitchFamily="18" charset="0"/>
                                              <a:cs typeface="Calibri" panose="020F0502020204030204" pitchFamily="34" charset="0"/>
                                            </a:rPr>
                                            <m:t>𝑥</m:t>
                                          </m:r>
                                        </m:e>
                                        <m:sub>
                                          <m:r>
                                            <a:rPr lang="en-US" sz="1800" i="1">
                                              <a:solidFill>
                                                <a:schemeClr val="bg1"/>
                                              </a:solidFill>
                                              <a:latin typeface="Cambria Math" panose="02040503050406030204" pitchFamily="18" charset="0"/>
                                              <a:cs typeface="Calibri" panose="020F0502020204030204" pitchFamily="34" charset="0"/>
                                            </a:rPr>
                                            <m:t>𝑖</m:t>
                                          </m:r>
                                        </m:sub>
                                        <m:sup>
                                          <m:r>
                                            <a:rPr lang="en-US" sz="1800" i="1">
                                              <a:solidFill>
                                                <a:schemeClr val="bg1"/>
                                              </a:solidFill>
                                              <a:latin typeface="Cambria Math" panose="02040503050406030204" pitchFamily="18" charset="0"/>
                                              <a:cs typeface="Calibri" panose="020F0502020204030204" pitchFamily="34" charset="0"/>
                                            </a:rPr>
                                            <m:t>𝑝𝑒𝑟𝑡</m:t>
                                          </m:r>
                                        </m:sup>
                                      </m:sSubSup>
                                      <m:r>
                                        <a:rPr lang="en-US" sz="1800" i="1">
                                          <a:solidFill>
                                            <a:schemeClr val="bg1"/>
                                          </a:solidFill>
                                          <a:latin typeface="Cambria Math" panose="02040503050406030204" pitchFamily="18" charset="0"/>
                                          <a:cs typeface="Calibri" panose="020F0502020204030204" pitchFamily="34" charset="0"/>
                                        </a:rPr>
                                        <m:t>−</m:t>
                                      </m:r>
                                      <m:sSubSup>
                                        <m:sSubSupPr>
                                          <m:ctrlPr>
                                            <a:rPr lang="en-US" sz="1800" i="1">
                                              <a:solidFill>
                                                <a:schemeClr val="bg1"/>
                                              </a:solidFill>
                                              <a:latin typeface="Cambria Math" panose="02040503050406030204" pitchFamily="18" charset="0"/>
                                              <a:cs typeface="Calibri" panose="020F0502020204030204" pitchFamily="34" charset="0"/>
                                            </a:rPr>
                                          </m:ctrlPr>
                                        </m:sSubSupPr>
                                        <m:e>
                                          <m:r>
                                            <a:rPr lang="en-US" sz="1800" i="1">
                                              <a:solidFill>
                                                <a:schemeClr val="bg1"/>
                                              </a:solidFill>
                                              <a:latin typeface="Cambria Math" panose="02040503050406030204" pitchFamily="18" charset="0"/>
                                              <a:cs typeface="Calibri" panose="020F0502020204030204" pitchFamily="34" charset="0"/>
                                            </a:rPr>
                                            <m:t>𝑥</m:t>
                                          </m:r>
                                        </m:e>
                                        <m:sub>
                                          <m:r>
                                            <a:rPr lang="en-US" sz="1800" i="1">
                                              <a:solidFill>
                                                <a:schemeClr val="bg1"/>
                                              </a:solidFill>
                                              <a:latin typeface="Cambria Math" panose="02040503050406030204" pitchFamily="18" charset="0"/>
                                              <a:cs typeface="Calibri" panose="020F0502020204030204" pitchFamily="34" charset="0"/>
                                            </a:rPr>
                                            <m:t>𝑖</m:t>
                                          </m:r>
                                        </m:sub>
                                        <m:sup>
                                          <m:r>
                                            <a:rPr lang="en-US" sz="1800" i="1">
                                              <a:solidFill>
                                                <a:schemeClr val="bg1"/>
                                              </a:solidFill>
                                              <a:latin typeface="Cambria Math" panose="02040503050406030204" pitchFamily="18" charset="0"/>
                                              <a:cs typeface="Calibri" panose="020F0502020204030204" pitchFamily="34" charset="0"/>
                                            </a:rPr>
                                            <m:t>𝑠𝑚𝑜𝑜𝑡h</m:t>
                                          </m:r>
                                        </m:sup>
                                      </m:sSubSup>
                                    </m:e>
                                  </m:d>
                                </m:e>
                                <m:sup>
                                  <m:r>
                                    <a:rPr lang="en-US" sz="1800" i="1">
                                      <a:solidFill>
                                        <a:schemeClr val="bg1"/>
                                      </a:solidFill>
                                      <a:latin typeface="Cambria Math" panose="02040503050406030204" pitchFamily="18" charset="0"/>
                                      <a:cs typeface="Calibri" panose="020F0502020204030204" pitchFamily="34" charset="0"/>
                                    </a:rPr>
                                    <m:t>2</m:t>
                                  </m:r>
                                </m:sup>
                              </m:sSup>
                              <m:r>
                                <a:rPr lang="en-US" sz="1800" i="1">
                                  <a:solidFill>
                                    <a:schemeClr val="bg1"/>
                                  </a:solidFill>
                                  <a:latin typeface="Cambria Math" panose="02040503050406030204" pitchFamily="18" charset="0"/>
                                  <a:cs typeface="Calibri" panose="020F0502020204030204" pitchFamily="34" charset="0"/>
                                </a:rPr>
                                <m:t>]</m:t>
                              </m:r>
                            </m:e>
                          </m:nary>
                        </m:e>
                        <m:sup>
                          <m:r>
                            <a:rPr lang="en-US" sz="1800" b="0" i="1" smtClean="0">
                              <a:solidFill>
                                <a:schemeClr val="bg1"/>
                              </a:solidFill>
                              <a:latin typeface="Cambria Math" panose="02040503050406030204" pitchFamily="18" charset="0"/>
                              <a:cs typeface="Calibri" panose="020F0502020204030204" pitchFamily="34" charset="0"/>
                            </a:rPr>
                            <m:t>1/2</m:t>
                          </m:r>
                        </m:sup>
                      </m:sSup>
                    </m:oMath>
                  </m:oMathPara>
                </a14:m>
                <a:endParaRPr lang="en-US" sz="1800" dirty="0">
                  <a:solidFill>
                    <a:schemeClr val="bg1"/>
                  </a:solidFill>
                  <a:latin typeface="Calibri" panose="020F0502020204030204" pitchFamily="34" charset="0"/>
                  <a:cs typeface="Calibri" panose="020F0502020204030204" pitchFamily="34" charset="0"/>
                </a:endParaRPr>
              </a:p>
            </p:txBody>
          </p:sp>
        </mc:Choice>
        <mc:Fallback>
          <p:sp>
            <p:nvSpPr>
              <p:cNvPr id="9" name="TextBox 8">
                <a:extLst>
                  <a:ext uri="{FF2B5EF4-FFF2-40B4-BE49-F238E27FC236}">
                    <a16:creationId xmlns:a16="http://schemas.microsoft.com/office/drawing/2014/main" id="{42032604-BC3B-472E-D736-D045793F8A9D}"/>
                  </a:ext>
                </a:extLst>
              </p:cNvPr>
              <p:cNvSpPr txBox="1">
                <a:spLocks noRot="1" noChangeAspect="1" noMove="1" noResize="1" noEditPoints="1" noAdjustHandles="1" noChangeArrowheads="1" noChangeShapeType="1" noTextEdit="1"/>
              </p:cNvSpPr>
              <p:nvPr/>
            </p:nvSpPr>
            <p:spPr>
              <a:xfrm>
                <a:off x="5480338" y="5169650"/>
                <a:ext cx="3487848" cy="936988"/>
              </a:xfrm>
              <a:prstGeom prst="rect">
                <a:avLst/>
              </a:prstGeom>
              <a:blipFill>
                <a:blip r:embed="rId14"/>
                <a:stretch>
                  <a:fillRect t="-82432" r="-3623" b="-141892"/>
                </a:stretch>
              </a:blipFill>
            </p:spPr>
            <p:txBody>
              <a:bodyPr/>
              <a:lstStyle/>
              <a:p>
                <a:r>
                  <a:rPr lang="en-US">
                    <a:noFill/>
                  </a:rPr>
                  <a:t> </a:t>
                </a:r>
              </a:p>
            </p:txBody>
          </p:sp>
        </mc:Fallback>
      </mc:AlternateContent>
      <p:pic>
        <p:nvPicPr>
          <p:cNvPr id="32" name="Picture 31">
            <a:extLst>
              <a:ext uri="{FF2B5EF4-FFF2-40B4-BE49-F238E27FC236}">
                <a16:creationId xmlns:a16="http://schemas.microsoft.com/office/drawing/2014/main" id="{325E3541-39CD-B3E4-E9CE-DE762C654DE8}"/>
              </a:ext>
            </a:extLst>
          </p:cNvPr>
          <p:cNvPicPr>
            <a:picLocks noChangeAspect="1"/>
          </p:cNvPicPr>
          <p:nvPr/>
        </p:nvPicPr>
        <p:blipFill>
          <a:blip r:embed="rId15"/>
          <a:stretch>
            <a:fillRect/>
          </a:stretch>
        </p:blipFill>
        <p:spPr>
          <a:xfrm>
            <a:off x="5702737" y="1729167"/>
            <a:ext cx="3374084" cy="803826"/>
          </a:xfrm>
          <a:prstGeom prst="rect">
            <a:avLst/>
          </a:prstGeom>
        </p:spPr>
      </p:pic>
      <p:sp>
        <p:nvSpPr>
          <p:cNvPr id="33" name="TextBox 32">
            <a:extLst>
              <a:ext uri="{FF2B5EF4-FFF2-40B4-BE49-F238E27FC236}">
                <a16:creationId xmlns:a16="http://schemas.microsoft.com/office/drawing/2014/main" id="{5B8AD20C-E141-2EA0-F9E5-7EDB91766E08}"/>
              </a:ext>
            </a:extLst>
          </p:cNvPr>
          <p:cNvSpPr txBox="1"/>
          <p:nvPr/>
        </p:nvSpPr>
        <p:spPr>
          <a:xfrm>
            <a:off x="6337737" y="2543504"/>
            <a:ext cx="2049517" cy="369332"/>
          </a:xfrm>
          <a:prstGeom prst="rect">
            <a:avLst/>
          </a:prstGeom>
          <a:noFill/>
        </p:spPr>
        <p:txBody>
          <a:bodyPr wrap="square" rtlCol="0">
            <a:spAutoFit/>
          </a:bodyPr>
          <a:lstStyle/>
          <a:p>
            <a:r>
              <a:rPr lang="en-US" i="1" dirty="0" err="1">
                <a:solidFill>
                  <a:srgbClr val="FFFF00"/>
                </a:solidFill>
                <a:latin typeface="Times New Roman" panose="02020603050405020304" pitchFamily="18" charset="0"/>
                <a:cs typeface="Times New Roman" panose="02020603050405020304" pitchFamily="18" charset="0"/>
              </a:rPr>
              <a:t>M</a:t>
            </a:r>
            <a:r>
              <a:rPr lang="en-US" baseline="-25000" dirty="0" err="1">
                <a:solidFill>
                  <a:srgbClr val="FFFF00"/>
                </a:solidFill>
                <a:latin typeface="Times New Roman" panose="02020603050405020304" pitchFamily="18" charset="0"/>
                <a:cs typeface="Times New Roman" panose="02020603050405020304" pitchFamily="18" charset="0"/>
              </a:rPr>
              <a:t>h</a:t>
            </a:r>
            <a:r>
              <a:rPr lang="en-US" dirty="0">
                <a:solidFill>
                  <a:srgbClr val="FFFF00"/>
                </a:solidFill>
                <a:latin typeface="Times New Roman" panose="02020603050405020304" pitchFamily="18" charset="0"/>
                <a:cs typeface="Times New Roman" panose="02020603050405020304" pitchFamily="18" charset="0"/>
              </a:rPr>
              <a:t> = 7 </a:t>
            </a:r>
            <a:r>
              <a:rPr lang="en-HK" sz="1800" dirty="0">
                <a:solidFill>
                  <a:srgbClr val="FFFF00"/>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dirty="0">
                <a:solidFill>
                  <a:srgbClr val="FFFF00"/>
                </a:solidFill>
                <a:effectLst/>
                <a:latin typeface="Times New Roman" panose="02020603050405020304" pitchFamily="18" charset="0"/>
                <a:cs typeface="Times New Roman" panose="02020603050405020304" pitchFamily="18" charset="0"/>
              </a:rPr>
              <a:t> </a:t>
            </a:r>
            <a:r>
              <a:rPr lang="en-US" dirty="0">
                <a:solidFill>
                  <a:srgbClr val="FFFF00"/>
                </a:solidFill>
                <a:latin typeface="Times New Roman" panose="02020603050405020304" pitchFamily="18" charset="0"/>
                <a:cs typeface="Times New Roman" panose="02020603050405020304" pitchFamily="18" charset="0"/>
              </a:rPr>
              <a:t>10</a:t>
            </a:r>
            <a:r>
              <a:rPr lang="en-US" baseline="30000" dirty="0">
                <a:solidFill>
                  <a:srgbClr val="FFFF00"/>
                </a:solidFill>
                <a:latin typeface="Times New Roman" panose="02020603050405020304" pitchFamily="18" charset="0"/>
                <a:cs typeface="Times New Roman" panose="02020603050405020304" pitchFamily="18" charset="0"/>
              </a:rPr>
              <a:t>11</a:t>
            </a:r>
            <a:r>
              <a:rPr lang="en-US" dirty="0">
                <a:solidFill>
                  <a:srgbClr val="FFFF00"/>
                </a:solidFill>
                <a:latin typeface="Times New Roman" panose="02020603050405020304" pitchFamily="18" charset="0"/>
                <a:cs typeface="Times New Roman" panose="02020603050405020304" pitchFamily="18" charset="0"/>
              </a:rPr>
              <a:t> </a:t>
            </a:r>
            <a:r>
              <a:rPr lang="en-US" i="1" dirty="0">
                <a:solidFill>
                  <a:srgbClr val="FFFF00"/>
                </a:solidFill>
                <a:latin typeface="Times New Roman" panose="02020603050405020304" pitchFamily="18" charset="0"/>
                <a:cs typeface="Times New Roman" panose="02020603050405020304" pitchFamily="18" charset="0"/>
              </a:rPr>
              <a:t>M</a:t>
            </a:r>
            <a:r>
              <a:rPr lang="en-HK" sz="1800" baseline="-25000" dirty="0">
                <a:solidFill>
                  <a:srgbClr val="FFFF00"/>
                </a:solidFill>
                <a:effectLst/>
                <a:latin typeface="Times New Roman" panose="02020603050405020304" pitchFamily="18" charset="0"/>
                <a:ea typeface="PMingLiU" panose="02020500000000000000" pitchFamily="18" charset="-120"/>
                <a:cs typeface="Times New Roman" panose="02020603050405020304" pitchFamily="18" charset="0"/>
              </a:rPr>
              <a:t>☉</a:t>
            </a:r>
            <a:r>
              <a:rPr lang="en-HK" dirty="0">
                <a:effectLst/>
                <a:latin typeface="Times New Roman" panose="02020603050405020304" pitchFamily="18" charset="0"/>
                <a:cs typeface="Times New Roman" panose="02020603050405020304" pitchFamily="18" charset="0"/>
              </a:rPr>
              <a:t> </a:t>
            </a:r>
            <a:r>
              <a:rPr lang="en-US" dirty="0">
                <a:solidFill>
                  <a:srgbClr val="FFFF00"/>
                </a:solidFill>
                <a:latin typeface="Times New Roman" panose="02020603050405020304" pitchFamily="18" charset="0"/>
                <a:cs typeface="Times New Roman" panose="02020603050405020304" pitchFamily="18" charset="0"/>
              </a:rPr>
              <a:t> </a:t>
            </a:r>
          </a:p>
        </p:txBody>
      </p:sp>
      <p:sp>
        <p:nvSpPr>
          <p:cNvPr id="38" name="TextBox 37">
            <a:extLst>
              <a:ext uri="{FF2B5EF4-FFF2-40B4-BE49-F238E27FC236}">
                <a16:creationId xmlns:a16="http://schemas.microsoft.com/office/drawing/2014/main" id="{6DE04666-26FF-AFA9-C0FE-AB6FA1DA8CCD}"/>
              </a:ext>
            </a:extLst>
          </p:cNvPr>
          <p:cNvSpPr txBox="1"/>
          <p:nvPr/>
        </p:nvSpPr>
        <p:spPr>
          <a:xfrm>
            <a:off x="1865474" y="6402548"/>
            <a:ext cx="1171499"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Amruth+23</a:t>
            </a:r>
          </a:p>
        </p:txBody>
      </p:sp>
      <p:sp>
        <p:nvSpPr>
          <p:cNvPr id="39" name="TextBox 38">
            <a:extLst>
              <a:ext uri="{FF2B5EF4-FFF2-40B4-BE49-F238E27FC236}">
                <a16:creationId xmlns:a16="http://schemas.microsoft.com/office/drawing/2014/main" id="{3E16BBAA-8690-7D36-4F6B-B7CCA3881E2C}"/>
              </a:ext>
            </a:extLst>
          </p:cNvPr>
          <p:cNvSpPr txBox="1"/>
          <p:nvPr/>
        </p:nvSpPr>
        <p:spPr>
          <a:xfrm>
            <a:off x="8715983" y="3579779"/>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529455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36933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Predicted brightness (magnification) anomalies left by Axion DM halo. </a:t>
            </a:r>
            <a:endParaRPr lang="en-HK" sz="1800" kern="100" dirty="0">
              <a:solidFill>
                <a:schemeClr val="bg1"/>
              </a:solidFill>
              <a:effectLst/>
              <a:latin typeface="Calibri" panose="020F0502020204030204" pitchFamily="34" charset="0"/>
              <a:ea typeface="PMingLiU" panose="02020500000000000000" pitchFamily="18" charset="-120"/>
              <a:cs typeface="Times New Roman" panose="02020603050405020304" pitchFamily="18" charset="0"/>
            </a:endParaRPr>
          </a:p>
        </p:txBody>
      </p:sp>
      <p:pic>
        <p:nvPicPr>
          <p:cNvPr id="12" name="Picture 11" descr="Chart&#10;&#10;Description automatically generated">
            <a:extLst>
              <a:ext uri="{FF2B5EF4-FFF2-40B4-BE49-F238E27FC236}">
                <a16:creationId xmlns:a16="http://schemas.microsoft.com/office/drawing/2014/main" id="{2BE1E9EE-98BD-5322-ACED-850359A52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660" y="1330652"/>
            <a:ext cx="2632291" cy="5070686"/>
          </a:xfrm>
          <a:prstGeom prst="rect">
            <a:avLst/>
          </a:prstGeom>
        </p:spPr>
      </p:pic>
      <p:pic>
        <p:nvPicPr>
          <p:cNvPr id="14" name="Picture 13" descr="Chart, line chart, histogram&#10;&#10;Description automatically generated">
            <a:extLst>
              <a:ext uri="{FF2B5EF4-FFF2-40B4-BE49-F238E27FC236}">
                <a16:creationId xmlns:a16="http://schemas.microsoft.com/office/drawing/2014/main" id="{3345AF82-81BA-F6AF-8071-0CC7DD2F66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660" y="1330652"/>
            <a:ext cx="2639855" cy="5062032"/>
          </a:xfrm>
          <a:prstGeom prst="rect">
            <a:avLst/>
          </a:prstGeom>
        </p:spPr>
      </p:pic>
      <p:pic>
        <p:nvPicPr>
          <p:cNvPr id="15" name="Picture 14" descr="Chart, histogram&#10;&#10;Description automatically generated">
            <a:extLst>
              <a:ext uri="{FF2B5EF4-FFF2-40B4-BE49-F238E27FC236}">
                <a16:creationId xmlns:a16="http://schemas.microsoft.com/office/drawing/2014/main" id="{5B1D54FD-9571-6EDA-AA1C-81D2E0B502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660" y="1330652"/>
            <a:ext cx="2624726" cy="5062032"/>
          </a:xfrm>
          <a:prstGeom prst="rect">
            <a:avLst/>
          </a:prstGeom>
        </p:spPr>
      </p:pic>
      <p:pic>
        <p:nvPicPr>
          <p:cNvPr id="16" name="Picture 15" descr="Chart, histogram&#10;&#10;Description automatically generated">
            <a:extLst>
              <a:ext uri="{FF2B5EF4-FFF2-40B4-BE49-F238E27FC236}">
                <a16:creationId xmlns:a16="http://schemas.microsoft.com/office/drawing/2014/main" id="{DAEBEEE8-E667-3200-BA09-74728A01C2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8660" y="1330652"/>
            <a:ext cx="2632291" cy="5062032"/>
          </a:xfrm>
          <a:prstGeom prst="rect">
            <a:avLst/>
          </a:prstGeom>
        </p:spPr>
      </p:pic>
      <p:pic>
        <p:nvPicPr>
          <p:cNvPr id="17" name="Picture 16" descr="Chart, histogram&#10;&#10;Description automatically generated">
            <a:extLst>
              <a:ext uri="{FF2B5EF4-FFF2-40B4-BE49-F238E27FC236}">
                <a16:creationId xmlns:a16="http://schemas.microsoft.com/office/drawing/2014/main" id="{49E42677-219A-1DDC-2CAA-50822BFDE67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8660" y="1330652"/>
            <a:ext cx="2624726" cy="5070686"/>
          </a:xfrm>
          <a:prstGeom prst="rect">
            <a:avLst/>
          </a:prstGeom>
        </p:spPr>
      </p:pic>
      <p:pic>
        <p:nvPicPr>
          <p:cNvPr id="18" name="Picture 17" descr="Chart, histogram&#10;&#10;Description automatically generated">
            <a:extLst>
              <a:ext uri="{FF2B5EF4-FFF2-40B4-BE49-F238E27FC236}">
                <a16:creationId xmlns:a16="http://schemas.microsoft.com/office/drawing/2014/main" id="{792D3219-054B-BEA2-24D9-0EE7CF6918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8660" y="1330652"/>
            <a:ext cx="2632291" cy="5062032"/>
          </a:xfrm>
          <a:prstGeom prst="rect">
            <a:avLst/>
          </a:prstGeom>
        </p:spPr>
      </p:pic>
      <p:pic>
        <p:nvPicPr>
          <p:cNvPr id="19" name="Picture 18" descr="Chart, diagram, histogram&#10;&#10;Description automatically generated">
            <a:extLst>
              <a:ext uri="{FF2B5EF4-FFF2-40B4-BE49-F238E27FC236}">
                <a16:creationId xmlns:a16="http://schemas.microsoft.com/office/drawing/2014/main" id="{C0C3E4B6-6246-7F41-7389-D23AE72BE28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8660" y="1330652"/>
            <a:ext cx="5192404" cy="5070687"/>
          </a:xfrm>
          <a:prstGeom prst="rect">
            <a:avLst/>
          </a:prstGeom>
        </p:spPr>
      </p:pic>
      <p:pic>
        <p:nvPicPr>
          <p:cNvPr id="20" name="Picture 19" descr="Chart, diagram, histogram&#10;&#10;Description automatically generated">
            <a:extLst>
              <a:ext uri="{FF2B5EF4-FFF2-40B4-BE49-F238E27FC236}">
                <a16:creationId xmlns:a16="http://schemas.microsoft.com/office/drawing/2014/main" id="{4F0CE339-4881-071E-526D-25F26CDA5AB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8660" y="1330652"/>
            <a:ext cx="5192404" cy="5070687"/>
          </a:xfrm>
          <a:prstGeom prst="rect">
            <a:avLst/>
          </a:prstGeom>
        </p:spPr>
      </p:pic>
      <p:pic>
        <p:nvPicPr>
          <p:cNvPr id="22" name="Picture 21" descr="Chart, histogram&#10;&#10;Description automatically generated">
            <a:extLst>
              <a:ext uri="{FF2B5EF4-FFF2-40B4-BE49-F238E27FC236}">
                <a16:creationId xmlns:a16="http://schemas.microsoft.com/office/drawing/2014/main" id="{19E17802-F764-281F-70DF-E443A46F024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8660" y="1330653"/>
            <a:ext cx="5192404" cy="5070686"/>
          </a:xfrm>
          <a:prstGeom prst="rect">
            <a:avLst/>
          </a:prstGeom>
        </p:spPr>
      </p:pic>
      <p:pic>
        <p:nvPicPr>
          <p:cNvPr id="23" name="Picture 22" descr="Chart, diagram, histogram&#10;&#10;Description automatically generated">
            <a:extLst>
              <a:ext uri="{FF2B5EF4-FFF2-40B4-BE49-F238E27FC236}">
                <a16:creationId xmlns:a16="http://schemas.microsoft.com/office/drawing/2014/main" id="{D478B629-1308-2648-6278-4BF13A168B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8660" y="1330653"/>
            <a:ext cx="5192404" cy="5070686"/>
          </a:xfrm>
          <a:prstGeom prst="rect">
            <a:avLst/>
          </a:prstGeom>
        </p:spPr>
      </p:pic>
      <p:pic>
        <p:nvPicPr>
          <p:cNvPr id="24" name="Picture 23" descr="Graphical user interface, chart, diagram, histogram&#10;&#10;Description automatically generated">
            <a:extLst>
              <a:ext uri="{FF2B5EF4-FFF2-40B4-BE49-F238E27FC236}">
                <a16:creationId xmlns:a16="http://schemas.microsoft.com/office/drawing/2014/main" id="{F82C1AC3-8C06-F6B6-3A0C-24F3DC5D1A4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7643" y="1321998"/>
            <a:ext cx="8145154" cy="5070686"/>
          </a:xfrm>
          <a:prstGeom prst="rect">
            <a:avLst/>
          </a:prstGeom>
        </p:spPr>
      </p:pic>
      <p:pic>
        <p:nvPicPr>
          <p:cNvPr id="25" name="Picture 24" descr="Diagram, histogram&#10;&#10;Description automatically generated">
            <a:extLst>
              <a:ext uri="{FF2B5EF4-FFF2-40B4-BE49-F238E27FC236}">
                <a16:creationId xmlns:a16="http://schemas.microsoft.com/office/drawing/2014/main" id="{42E2C90F-AA99-0A1D-4705-3018536669E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7643" y="1321998"/>
            <a:ext cx="8153913" cy="5070686"/>
          </a:xfrm>
          <a:prstGeom prst="rect">
            <a:avLst/>
          </a:prstGeom>
        </p:spPr>
      </p:pic>
      <p:pic>
        <p:nvPicPr>
          <p:cNvPr id="26" name="Picture 25" descr="Graphical user interface, chart, histogram&#10;&#10;Description automatically generated">
            <a:extLst>
              <a:ext uri="{FF2B5EF4-FFF2-40B4-BE49-F238E27FC236}">
                <a16:creationId xmlns:a16="http://schemas.microsoft.com/office/drawing/2014/main" id="{270AA52A-7C1E-EEE3-490C-A7CEBC61614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7643" y="1321998"/>
            <a:ext cx="8145154" cy="5070686"/>
          </a:xfrm>
          <a:prstGeom prst="rect">
            <a:avLst/>
          </a:prstGeom>
        </p:spPr>
      </p:pic>
      <p:pic>
        <p:nvPicPr>
          <p:cNvPr id="27" name="Picture 26" descr="Graphical user interface, chart, histogram&#10;&#10;Description automatically generated">
            <a:extLst>
              <a:ext uri="{FF2B5EF4-FFF2-40B4-BE49-F238E27FC236}">
                <a16:creationId xmlns:a16="http://schemas.microsoft.com/office/drawing/2014/main" id="{15477CD7-4B84-C928-E2B6-AF308F177F7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7643" y="1321998"/>
            <a:ext cx="8145154" cy="5070686"/>
          </a:xfrm>
          <a:prstGeom prst="rect">
            <a:avLst/>
          </a:prstGeom>
        </p:spPr>
      </p:pic>
      <p:pic>
        <p:nvPicPr>
          <p:cNvPr id="28" name="Picture 27" descr="Graphical user interface, chart, diagram, histogram&#10;&#10;Description automatically generated">
            <a:extLst>
              <a:ext uri="{FF2B5EF4-FFF2-40B4-BE49-F238E27FC236}">
                <a16:creationId xmlns:a16="http://schemas.microsoft.com/office/drawing/2014/main" id="{E8BA80DE-941E-C8B2-7AA9-8398AFEDEF5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47643" y="1321998"/>
            <a:ext cx="8145154" cy="5070686"/>
          </a:xfrm>
          <a:prstGeom prst="rect">
            <a:avLst/>
          </a:prstGeom>
        </p:spPr>
      </p:pic>
      <p:pic>
        <p:nvPicPr>
          <p:cNvPr id="29" name="Picture 28" descr="Graphical user interface, chart, histogram&#10;&#10;Description automatically generated">
            <a:extLst>
              <a:ext uri="{FF2B5EF4-FFF2-40B4-BE49-F238E27FC236}">
                <a16:creationId xmlns:a16="http://schemas.microsoft.com/office/drawing/2014/main" id="{C88178E4-39D4-C450-A709-F1D5BB10E48D}"/>
              </a:ext>
            </a:extLst>
          </p:cNvPr>
          <p:cNvPicPr>
            <a:picLocks/>
          </p:cNvPicPr>
          <p:nvPr/>
        </p:nvPicPr>
        <p:blipFill rotWithShape="1">
          <a:blip r:embed="rId18">
            <a:extLst>
              <a:ext uri="{28A0092B-C50C-407E-A947-70E740481C1C}">
                <a14:useLocalDpi xmlns:a14="http://schemas.microsoft.com/office/drawing/2010/main" val="0"/>
              </a:ext>
            </a:extLst>
          </a:blip>
          <a:srcRect r="212"/>
          <a:stretch/>
        </p:blipFill>
        <p:spPr>
          <a:xfrm>
            <a:off x="151201" y="1321998"/>
            <a:ext cx="8136766" cy="5070686"/>
          </a:xfrm>
          <a:prstGeom prst="rect">
            <a:avLst/>
          </a:prstGeom>
        </p:spPr>
      </p:pic>
      <p:pic>
        <p:nvPicPr>
          <p:cNvPr id="6" name="Picture 5" descr="Graphical user interface, chart, histogram&#10;&#10;Description automatically generated">
            <a:extLst>
              <a:ext uri="{FF2B5EF4-FFF2-40B4-BE49-F238E27FC236}">
                <a16:creationId xmlns:a16="http://schemas.microsoft.com/office/drawing/2014/main" id="{07C35BD4-3A76-A2B7-68AE-FBDC845BDBC2}"/>
              </a:ext>
            </a:extLst>
          </p:cNvPr>
          <p:cNvPicPr>
            <a:picLocks noChangeAspect="1"/>
          </p:cNvPicPr>
          <p:nvPr/>
        </p:nvPicPr>
        <p:blipFill rotWithShape="1">
          <a:blip r:embed="rId18">
            <a:extLst>
              <a:ext uri="{28A0092B-C50C-407E-A947-70E740481C1C}">
                <a14:useLocalDpi xmlns:a14="http://schemas.microsoft.com/office/drawing/2010/main" val="0"/>
              </a:ext>
            </a:extLst>
          </a:blip>
          <a:srcRect r="93365"/>
          <a:stretch/>
        </p:blipFill>
        <p:spPr>
          <a:xfrm>
            <a:off x="5124288" y="1325841"/>
            <a:ext cx="541574" cy="5070686"/>
          </a:xfrm>
          <a:prstGeom prst="rect">
            <a:avLst/>
          </a:prstGeom>
        </p:spPr>
      </p:pic>
      <p:sp>
        <p:nvSpPr>
          <p:cNvPr id="5" name="Rectangle 4">
            <a:extLst>
              <a:ext uri="{FF2B5EF4-FFF2-40B4-BE49-F238E27FC236}">
                <a16:creationId xmlns:a16="http://schemas.microsoft.com/office/drawing/2014/main" id="{7383265C-8765-1943-634F-3D2049E969E3}"/>
              </a:ext>
            </a:extLst>
          </p:cNvPr>
          <p:cNvSpPr/>
          <p:nvPr/>
        </p:nvSpPr>
        <p:spPr>
          <a:xfrm>
            <a:off x="-1" y="1163806"/>
            <a:ext cx="5203065" cy="525517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44C7C336-CAE5-B510-B81A-61728456A074}"/>
                  </a:ext>
                </a:extLst>
              </p:cNvPr>
              <p:cNvSpPr txBox="1"/>
              <p:nvPr/>
            </p:nvSpPr>
            <p:spPr>
              <a:xfrm>
                <a:off x="-96591" y="5609608"/>
                <a:ext cx="5628066" cy="6422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smtClean="0">
                              <a:solidFill>
                                <a:schemeClr val="bg1"/>
                              </a:solidFill>
                              <a:latin typeface="Cambria Math" panose="02040503050406030204" pitchFamily="18" charset="0"/>
                              <a:cs typeface="Calibri" panose="020F0502020204030204" pitchFamily="34" charset="0"/>
                            </a:rPr>
                          </m:ctrlPr>
                        </m:sSubPr>
                        <m:e>
                          <m:r>
                            <a:rPr lang="en-HK" sz="1800" i="1" smtClean="0">
                              <a:solidFill>
                                <a:schemeClr val="bg1"/>
                              </a:solidFill>
                              <a:latin typeface="Cambria Math" panose="02040503050406030204" pitchFamily="18" charset="0"/>
                              <a:cs typeface="Calibri" panose="020F0502020204030204" pitchFamily="34" charset="0"/>
                            </a:rPr>
                            <m:t>𝑅</m:t>
                          </m:r>
                        </m:e>
                        <m:sub>
                          <m:r>
                            <a:rPr lang="en-US" sz="1800" b="0" i="1" smtClean="0">
                              <a:solidFill>
                                <a:schemeClr val="bg1"/>
                              </a:solidFill>
                              <a:latin typeface="Cambria Math" panose="02040503050406030204" pitchFamily="18" charset="0"/>
                              <a:cs typeface="Calibri" panose="020F0502020204030204" pitchFamily="34" charset="0"/>
                            </a:rPr>
                            <m:t>𝑐𝑢𝑠𝑝</m:t>
                          </m:r>
                        </m:sub>
                      </m:sSub>
                      <m:r>
                        <a:rPr lang="en-HK" sz="1800" i="1" smtClean="0">
                          <a:solidFill>
                            <a:schemeClr val="bg1"/>
                          </a:solidFill>
                          <a:latin typeface="Cambria Math" panose="02040503050406030204" pitchFamily="18" charset="0"/>
                          <a:cs typeface="Calibri" panose="020F0502020204030204" pitchFamily="34" charset="0"/>
                        </a:rPr>
                        <m:t>=</m:t>
                      </m:r>
                      <m:f>
                        <m:fPr>
                          <m:ctrlPr>
                            <a:rPr lang="en-HK" sz="1800" i="1" smtClean="0">
                              <a:solidFill>
                                <a:schemeClr val="bg1"/>
                              </a:solidFill>
                              <a:latin typeface="Cambria Math" panose="02040503050406030204" pitchFamily="18" charset="0"/>
                              <a:cs typeface="Calibri" panose="020F0502020204030204" pitchFamily="34" charset="0"/>
                            </a:rPr>
                          </m:ctrlPr>
                        </m:fPr>
                        <m:num>
                          <m:sSub>
                            <m:sSubPr>
                              <m:ctrlPr>
                                <a:rPr lang="en-HK" sz="1800" i="1">
                                  <a:solidFill>
                                    <a:schemeClr val="bg1"/>
                                  </a:solidFill>
                                  <a:latin typeface="Cambria Math" panose="02040503050406030204" pitchFamily="18" charset="0"/>
                                  <a:cs typeface="Calibri" panose="020F0502020204030204" pitchFamily="34" charset="0"/>
                                </a:rPr>
                              </m:ctrlPr>
                            </m:sSubPr>
                            <m:e>
                              <m:r>
                                <a:rPr lang="en-HK" sz="1800" i="1">
                                  <a:solidFill>
                                    <a:schemeClr val="bg1"/>
                                  </a:solidFill>
                                  <a:latin typeface="Cambria Math" panose="02040503050406030204" pitchFamily="18" charset="0"/>
                                  <a:cs typeface="Calibri" panose="020F0502020204030204" pitchFamily="34" charset="0"/>
                                </a:rPr>
                                <m:t>𝜇</m:t>
                              </m:r>
                            </m:e>
                            <m:sub>
                              <m:r>
                                <a:rPr lang="en-HK" sz="1800" i="1">
                                  <a:solidFill>
                                    <a:schemeClr val="bg1"/>
                                  </a:solidFill>
                                  <a:latin typeface="Cambria Math" panose="02040503050406030204" pitchFamily="18" charset="0"/>
                                  <a:cs typeface="Calibri" panose="020F0502020204030204" pitchFamily="34" charset="0"/>
                                </a:rPr>
                                <m:t>1</m:t>
                              </m:r>
                            </m:sub>
                          </m:sSub>
                          <m:r>
                            <a:rPr lang="en-HK" sz="1800" i="1">
                              <a:solidFill>
                                <a:schemeClr val="bg1"/>
                              </a:solidFill>
                              <a:latin typeface="Cambria Math" panose="02040503050406030204" pitchFamily="18" charset="0"/>
                              <a:cs typeface="Calibri" panose="020F0502020204030204" pitchFamily="34" charset="0"/>
                            </a:rPr>
                            <m:t>+</m:t>
                          </m:r>
                          <m:sSub>
                            <m:sSubPr>
                              <m:ctrlPr>
                                <a:rPr lang="en-HK" sz="1800" i="1">
                                  <a:solidFill>
                                    <a:schemeClr val="bg1"/>
                                  </a:solidFill>
                                  <a:latin typeface="Cambria Math" panose="02040503050406030204" pitchFamily="18" charset="0"/>
                                  <a:cs typeface="Calibri" panose="020F0502020204030204" pitchFamily="34" charset="0"/>
                                </a:rPr>
                              </m:ctrlPr>
                            </m:sSubPr>
                            <m:e>
                              <m:r>
                                <a:rPr lang="en-HK" sz="1800" i="1">
                                  <a:solidFill>
                                    <a:schemeClr val="bg1"/>
                                  </a:solidFill>
                                  <a:latin typeface="Cambria Math" panose="02040503050406030204" pitchFamily="18" charset="0"/>
                                  <a:cs typeface="Calibri" panose="020F0502020204030204" pitchFamily="34" charset="0"/>
                                </a:rPr>
                                <m:t>𝜇</m:t>
                              </m:r>
                            </m:e>
                            <m:sub>
                              <m:r>
                                <a:rPr lang="en-HK" sz="1800" i="1">
                                  <a:solidFill>
                                    <a:schemeClr val="bg1"/>
                                  </a:solidFill>
                                  <a:latin typeface="Cambria Math" panose="02040503050406030204" pitchFamily="18" charset="0"/>
                                  <a:cs typeface="Calibri" panose="020F0502020204030204" pitchFamily="34" charset="0"/>
                                </a:rPr>
                                <m:t>2</m:t>
                              </m:r>
                            </m:sub>
                          </m:sSub>
                          <m:r>
                            <a:rPr lang="en-US" sz="1800" b="0" i="1" smtClean="0">
                              <a:solidFill>
                                <a:schemeClr val="bg1"/>
                              </a:solidFill>
                              <a:latin typeface="Cambria Math" panose="02040503050406030204" pitchFamily="18" charset="0"/>
                              <a:cs typeface="Calibri" panose="020F0502020204030204" pitchFamily="34" charset="0"/>
                            </a:rPr>
                            <m:t>+</m:t>
                          </m:r>
                          <m:sSub>
                            <m:sSubPr>
                              <m:ctrlPr>
                                <a:rPr lang="en-HK" sz="1800" i="1" smtClean="0">
                                  <a:solidFill>
                                    <a:schemeClr val="bg1"/>
                                  </a:solidFill>
                                  <a:latin typeface="Cambria Math" panose="02040503050406030204" pitchFamily="18" charset="0"/>
                                  <a:cs typeface="Calibri" panose="020F0502020204030204" pitchFamily="34" charset="0"/>
                                </a:rPr>
                              </m:ctrlPr>
                            </m:sSubPr>
                            <m:e>
                              <m:r>
                                <a:rPr lang="en-HK" sz="1800" i="1" smtClean="0">
                                  <a:solidFill>
                                    <a:schemeClr val="bg1"/>
                                  </a:solidFill>
                                  <a:latin typeface="Cambria Math" panose="02040503050406030204" pitchFamily="18" charset="0"/>
                                  <a:cs typeface="Calibri" panose="020F0502020204030204" pitchFamily="34" charset="0"/>
                                </a:rPr>
                                <m:t>𝜇</m:t>
                              </m:r>
                            </m:e>
                            <m:sub>
                              <m:r>
                                <a:rPr lang="en-HK" sz="1800" i="1" smtClean="0">
                                  <a:solidFill>
                                    <a:schemeClr val="bg1"/>
                                  </a:solidFill>
                                  <a:latin typeface="Cambria Math" panose="02040503050406030204" pitchFamily="18" charset="0"/>
                                  <a:cs typeface="Calibri" panose="020F0502020204030204" pitchFamily="34" charset="0"/>
                                </a:rPr>
                                <m:t>3</m:t>
                              </m:r>
                            </m:sub>
                          </m:sSub>
                        </m:num>
                        <m:den>
                          <m:d>
                            <m:dPr>
                              <m:ctrlPr>
                                <a:rPr lang="en-HK" sz="1800" i="1" smtClean="0">
                                  <a:solidFill>
                                    <a:schemeClr val="bg1"/>
                                  </a:solidFill>
                                  <a:latin typeface="Cambria Math" panose="02040503050406030204" pitchFamily="18" charset="0"/>
                                  <a:cs typeface="Calibri" panose="020F0502020204030204" pitchFamily="34" charset="0"/>
                                </a:rPr>
                              </m:ctrlPr>
                            </m:dPr>
                            <m:e>
                              <m:d>
                                <m:dPr>
                                  <m:begChr m:val="|"/>
                                  <m:endChr m:val="|"/>
                                  <m:ctrlPr>
                                    <a:rPr lang="en-HK" sz="1800" i="1" smtClean="0">
                                      <a:solidFill>
                                        <a:schemeClr val="bg1"/>
                                      </a:solidFill>
                                      <a:latin typeface="Cambria Math" panose="02040503050406030204" pitchFamily="18" charset="0"/>
                                      <a:cs typeface="Calibri" panose="020F0502020204030204" pitchFamily="34" charset="0"/>
                                    </a:rPr>
                                  </m:ctrlPr>
                                </m:dPr>
                                <m:e>
                                  <m:sSub>
                                    <m:sSubPr>
                                      <m:ctrlPr>
                                        <a:rPr lang="en-HK" sz="1800" i="1" smtClean="0">
                                          <a:solidFill>
                                            <a:schemeClr val="bg1"/>
                                          </a:solidFill>
                                          <a:latin typeface="Cambria Math" panose="02040503050406030204" pitchFamily="18" charset="0"/>
                                          <a:cs typeface="Calibri" panose="020F0502020204030204" pitchFamily="34" charset="0"/>
                                        </a:rPr>
                                      </m:ctrlPr>
                                    </m:sSubPr>
                                    <m:e>
                                      <m:r>
                                        <a:rPr lang="en-HK" sz="1800" i="1" smtClean="0">
                                          <a:solidFill>
                                            <a:schemeClr val="bg1"/>
                                          </a:solidFill>
                                          <a:latin typeface="Cambria Math" panose="02040503050406030204" pitchFamily="18" charset="0"/>
                                          <a:cs typeface="Calibri" panose="020F0502020204030204" pitchFamily="34" charset="0"/>
                                        </a:rPr>
                                        <m:t>𝜇</m:t>
                                      </m:r>
                                    </m:e>
                                    <m:sub>
                                      <m:r>
                                        <a:rPr lang="en-HK" sz="1800" i="1" smtClean="0">
                                          <a:solidFill>
                                            <a:schemeClr val="bg1"/>
                                          </a:solidFill>
                                          <a:latin typeface="Cambria Math" panose="02040503050406030204" pitchFamily="18" charset="0"/>
                                          <a:cs typeface="Calibri" panose="020F0502020204030204" pitchFamily="34" charset="0"/>
                                        </a:rPr>
                                        <m:t>1</m:t>
                                      </m:r>
                                    </m:sub>
                                  </m:sSub>
                                </m:e>
                              </m:d>
                              <m:r>
                                <a:rPr lang="en-HK" sz="1800" i="1" smtClean="0">
                                  <a:solidFill>
                                    <a:schemeClr val="bg1"/>
                                  </a:solidFill>
                                  <a:latin typeface="Cambria Math" panose="02040503050406030204" pitchFamily="18" charset="0"/>
                                  <a:cs typeface="Calibri" panose="020F0502020204030204" pitchFamily="34" charset="0"/>
                                </a:rPr>
                                <m:t>+</m:t>
                              </m:r>
                            </m:e>
                            <m:e>
                              <m:sSub>
                                <m:sSubPr>
                                  <m:ctrlPr>
                                    <a:rPr lang="en-HK" sz="1800" i="1" smtClean="0">
                                      <a:solidFill>
                                        <a:schemeClr val="bg1"/>
                                      </a:solidFill>
                                      <a:latin typeface="Cambria Math" panose="02040503050406030204" pitchFamily="18" charset="0"/>
                                      <a:cs typeface="Calibri" panose="020F0502020204030204" pitchFamily="34" charset="0"/>
                                    </a:rPr>
                                  </m:ctrlPr>
                                </m:sSubPr>
                                <m:e>
                                  <m:r>
                                    <a:rPr lang="en-HK" sz="1800" i="1" smtClean="0">
                                      <a:solidFill>
                                        <a:schemeClr val="bg1"/>
                                      </a:solidFill>
                                      <a:latin typeface="Cambria Math" panose="02040503050406030204" pitchFamily="18" charset="0"/>
                                      <a:cs typeface="Calibri" panose="020F0502020204030204" pitchFamily="34" charset="0"/>
                                    </a:rPr>
                                    <m:t>𝜇</m:t>
                                  </m:r>
                                </m:e>
                                <m:sub>
                                  <m:r>
                                    <a:rPr lang="en-HK" sz="1800" i="1" smtClean="0">
                                      <a:solidFill>
                                        <a:schemeClr val="bg1"/>
                                      </a:solidFill>
                                      <a:latin typeface="Cambria Math" panose="02040503050406030204" pitchFamily="18" charset="0"/>
                                      <a:cs typeface="Calibri" panose="020F0502020204030204" pitchFamily="34" charset="0"/>
                                    </a:rPr>
                                    <m:t>2</m:t>
                                  </m:r>
                                </m:sub>
                              </m:sSub>
                              <m:r>
                                <a:rPr lang="en-HK" sz="1800" i="1" smtClean="0">
                                  <a:solidFill>
                                    <a:schemeClr val="bg1"/>
                                  </a:solidFill>
                                  <a:latin typeface="Cambria Math" panose="02040503050406030204" pitchFamily="18" charset="0"/>
                                  <a:cs typeface="Calibri" panose="020F0502020204030204" pitchFamily="34" charset="0"/>
                                </a:rPr>
                                <m:t>|+|</m:t>
                              </m:r>
                              <m:sSub>
                                <m:sSubPr>
                                  <m:ctrlPr>
                                    <a:rPr lang="en-HK" sz="1800" i="1" smtClean="0">
                                      <a:solidFill>
                                        <a:schemeClr val="bg1"/>
                                      </a:solidFill>
                                      <a:latin typeface="Cambria Math" panose="02040503050406030204" pitchFamily="18" charset="0"/>
                                      <a:cs typeface="Calibri" panose="020F0502020204030204" pitchFamily="34" charset="0"/>
                                    </a:rPr>
                                  </m:ctrlPr>
                                </m:sSubPr>
                                <m:e>
                                  <m:r>
                                    <a:rPr lang="en-HK" sz="1800" i="1" smtClean="0">
                                      <a:solidFill>
                                        <a:schemeClr val="bg1"/>
                                      </a:solidFill>
                                      <a:latin typeface="Cambria Math" panose="02040503050406030204" pitchFamily="18" charset="0"/>
                                      <a:cs typeface="Calibri" panose="020F0502020204030204" pitchFamily="34" charset="0"/>
                                    </a:rPr>
                                    <m:t>𝜇</m:t>
                                  </m:r>
                                </m:e>
                                <m:sub>
                                  <m:r>
                                    <a:rPr lang="en-HK" sz="1800" i="1" smtClean="0">
                                      <a:solidFill>
                                        <a:schemeClr val="bg1"/>
                                      </a:solidFill>
                                      <a:latin typeface="Cambria Math" panose="02040503050406030204" pitchFamily="18" charset="0"/>
                                      <a:cs typeface="Calibri" panose="020F0502020204030204" pitchFamily="34" charset="0"/>
                                    </a:rPr>
                                    <m:t>3</m:t>
                                  </m:r>
                                </m:sub>
                              </m:sSub>
                              <m:r>
                                <a:rPr lang="en-HK" sz="1800" i="1" smtClean="0">
                                  <a:solidFill>
                                    <a:schemeClr val="bg1"/>
                                  </a:solidFill>
                                  <a:latin typeface="Cambria Math" panose="02040503050406030204" pitchFamily="18" charset="0"/>
                                  <a:cs typeface="Calibri" panose="020F0502020204030204" pitchFamily="34" charset="0"/>
                                </a:rPr>
                                <m:t>|</m:t>
                              </m:r>
                            </m:e>
                          </m:d>
                        </m:den>
                      </m:f>
                    </m:oMath>
                  </m:oMathPara>
                </a14:m>
                <a:endParaRPr lang="en-US" dirty="0"/>
              </a:p>
            </p:txBody>
          </p:sp>
        </mc:Choice>
        <mc:Fallback>
          <p:sp>
            <p:nvSpPr>
              <p:cNvPr id="8" name="TextBox 7">
                <a:extLst>
                  <a:ext uri="{FF2B5EF4-FFF2-40B4-BE49-F238E27FC236}">
                    <a16:creationId xmlns:a16="http://schemas.microsoft.com/office/drawing/2014/main" id="{44C7C336-CAE5-B510-B81A-61728456A074}"/>
                  </a:ext>
                </a:extLst>
              </p:cNvPr>
              <p:cNvSpPr txBox="1">
                <a:spLocks noRot="1" noChangeAspect="1" noMove="1" noResize="1" noEditPoints="1" noAdjustHandles="1" noChangeArrowheads="1" noChangeShapeType="1" noTextEdit="1"/>
              </p:cNvSpPr>
              <p:nvPr/>
            </p:nvSpPr>
            <p:spPr>
              <a:xfrm>
                <a:off x="-96591" y="5609608"/>
                <a:ext cx="5628066" cy="642227"/>
              </a:xfrm>
              <a:prstGeom prst="rect">
                <a:avLst/>
              </a:prstGeom>
              <a:blipFill>
                <a:blip r:embed="rId19"/>
                <a:stretch>
                  <a:fillRect b="-9615"/>
                </a:stretch>
              </a:blipFill>
            </p:spPr>
            <p:txBody>
              <a:bodyPr/>
              <a:lstStyle/>
              <a:p>
                <a:r>
                  <a:rPr lang="en-US">
                    <a:noFill/>
                  </a:rPr>
                  <a:t> </a:t>
                </a:r>
              </a:p>
            </p:txBody>
          </p:sp>
        </mc:Fallback>
      </mc:AlternateContent>
      <p:pic>
        <p:nvPicPr>
          <p:cNvPr id="10" name="Picture 9" descr="A picture containing text, indoor&#10;&#10;Description automatically generated">
            <a:extLst>
              <a:ext uri="{FF2B5EF4-FFF2-40B4-BE49-F238E27FC236}">
                <a16:creationId xmlns:a16="http://schemas.microsoft.com/office/drawing/2014/main" id="{41F2DD37-2426-FC1C-7962-D0D39B6F4BAD}"/>
              </a:ext>
            </a:extLst>
          </p:cNvPr>
          <p:cNvPicPr>
            <a:picLocks noChangeAspect="1"/>
          </p:cNvPicPr>
          <p:nvPr/>
        </p:nvPicPr>
        <p:blipFill rotWithShape="1">
          <a:blip r:embed="rId20">
            <a:extLst>
              <a:ext uri="{28A0092B-C50C-407E-A947-70E740481C1C}">
                <a14:useLocalDpi xmlns:a14="http://schemas.microsoft.com/office/drawing/2010/main" val="0"/>
              </a:ext>
            </a:extLst>
          </a:blip>
          <a:srcRect l="1" r="50354"/>
          <a:stretch/>
        </p:blipFill>
        <p:spPr>
          <a:xfrm>
            <a:off x="506896" y="1313645"/>
            <a:ext cx="3431197" cy="4269879"/>
          </a:xfrm>
          <a:prstGeom prst="rect">
            <a:avLst/>
          </a:prstGeom>
        </p:spPr>
      </p:pic>
      <p:pic>
        <p:nvPicPr>
          <p:cNvPr id="30" name="Picture 29" descr="A picture containing text, indoor&#10;&#10;Description automatically generated">
            <a:extLst>
              <a:ext uri="{FF2B5EF4-FFF2-40B4-BE49-F238E27FC236}">
                <a16:creationId xmlns:a16="http://schemas.microsoft.com/office/drawing/2014/main" id="{DB2A122C-2566-4D17-B18C-1C1CAAFC9925}"/>
              </a:ext>
            </a:extLst>
          </p:cNvPr>
          <p:cNvPicPr>
            <a:picLocks noChangeAspect="1"/>
          </p:cNvPicPr>
          <p:nvPr/>
        </p:nvPicPr>
        <p:blipFill rotWithShape="1">
          <a:blip r:embed="rId20">
            <a:extLst>
              <a:ext uri="{28A0092B-C50C-407E-A947-70E740481C1C}">
                <a14:useLocalDpi xmlns:a14="http://schemas.microsoft.com/office/drawing/2010/main" val="0"/>
              </a:ext>
            </a:extLst>
          </a:blip>
          <a:srcRect l="90200" r="-38"/>
          <a:stretch/>
        </p:blipFill>
        <p:spPr>
          <a:xfrm>
            <a:off x="3937531" y="1313645"/>
            <a:ext cx="679881" cy="4269880"/>
          </a:xfrm>
          <a:prstGeom prst="rect">
            <a:avLst/>
          </a:prstGeom>
        </p:spPr>
      </p:pic>
      <p:sp>
        <p:nvSpPr>
          <p:cNvPr id="36" name="TextBox 35">
            <a:extLst>
              <a:ext uri="{FF2B5EF4-FFF2-40B4-BE49-F238E27FC236}">
                <a16:creationId xmlns:a16="http://schemas.microsoft.com/office/drawing/2014/main" id="{9F014183-4506-00D9-82D3-D90D20E1F2DF}"/>
              </a:ext>
            </a:extLst>
          </p:cNvPr>
          <p:cNvSpPr txBox="1"/>
          <p:nvPr/>
        </p:nvSpPr>
        <p:spPr>
          <a:xfrm>
            <a:off x="1654936" y="1637694"/>
            <a:ext cx="470078" cy="369332"/>
          </a:xfrm>
          <a:prstGeom prst="rect">
            <a:avLst/>
          </a:prstGeom>
          <a:noFill/>
        </p:spPr>
        <p:txBody>
          <a:bodyPr wrap="square">
            <a:spAutoFit/>
          </a:bodyPr>
          <a:lstStyle/>
          <a:p>
            <a:r>
              <a:rPr lang="en-HK" sz="1800" i="1"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800" baseline="-250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rPr>
              <a:t>1</a:t>
            </a:r>
            <a:r>
              <a:rPr lang="en-HK" dirty="0">
                <a:solidFill>
                  <a:schemeClr val="bg1"/>
                </a:solidFill>
                <a:effectLst/>
                <a:latin typeface="Times New Roman" panose="02020603050405020304" pitchFamily="18" charset="0"/>
                <a:cs typeface="Times New Roman" panose="02020603050405020304" pitchFamily="18" charset="0"/>
              </a:rPr>
              <a:t> </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892A440D-8391-7AD5-EA51-B61684E51FE7}"/>
              </a:ext>
            </a:extLst>
          </p:cNvPr>
          <p:cNvSpPr txBox="1"/>
          <p:nvPr/>
        </p:nvSpPr>
        <p:spPr>
          <a:xfrm>
            <a:off x="1588395" y="3155255"/>
            <a:ext cx="470078" cy="369332"/>
          </a:xfrm>
          <a:prstGeom prst="rect">
            <a:avLst/>
          </a:prstGeom>
          <a:noFill/>
        </p:spPr>
        <p:txBody>
          <a:bodyPr wrap="square">
            <a:spAutoFit/>
          </a:bodyPr>
          <a:lstStyle/>
          <a:p>
            <a:r>
              <a:rPr lang="en-HK" sz="1800" i="1"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i="1" baseline="-25000" dirty="0">
                <a:solidFill>
                  <a:schemeClr val="bg1"/>
                </a:solidFill>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2</a:t>
            </a:r>
            <a:r>
              <a:rPr lang="en-HK" dirty="0">
                <a:solidFill>
                  <a:schemeClr val="bg1"/>
                </a:solidFill>
                <a:effectLst/>
                <a:latin typeface="Times New Roman" panose="02020603050405020304" pitchFamily="18" charset="0"/>
                <a:cs typeface="Times New Roman" panose="02020603050405020304" pitchFamily="18" charset="0"/>
              </a:rPr>
              <a:t> </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2071469E-16EE-4193-F7E6-AF39ED59FECE}"/>
              </a:ext>
            </a:extLst>
          </p:cNvPr>
          <p:cNvSpPr txBox="1"/>
          <p:nvPr/>
        </p:nvSpPr>
        <p:spPr>
          <a:xfrm>
            <a:off x="1715038" y="4775847"/>
            <a:ext cx="470078" cy="369332"/>
          </a:xfrm>
          <a:prstGeom prst="rect">
            <a:avLst/>
          </a:prstGeom>
          <a:noFill/>
        </p:spPr>
        <p:txBody>
          <a:bodyPr wrap="square">
            <a:spAutoFit/>
          </a:bodyPr>
          <a:lstStyle/>
          <a:p>
            <a:r>
              <a:rPr lang="en-HK" sz="1800" i="1"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a:t>
            </a:r>
            <a:r>
              <a:rPr lang="en-HK" sz="1800" i="1" baseline="-250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sym typeface="Symbol" pitchFamily="2" charset="2"/>
              </a:rPr>
              <a:t>3</a:t>
            </a:r>
            <a:r>
              <a:rPr lang="en-HK" dirty="0">
                <a:solidFill>
                  <a:schemeClr val="bg1"/>
                </a:solidFill>
                <a:effectLst/>
                <a:latin typeface="Times New Roman" panose="02020603050405020304" pitchFamily="18" charset="0"/>
                <a:cs typeface="Times New Roman" panose="02020603050405020304" pitchFamily="18" charset="0"/>
              </a:rPr>
              <a:t> </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9" name="TextBox 38">
            <a:extLst>
              <a:ext uri="{FF2B5EF4-FFF2-40B4-BE49-F238E27FC236}">
                <a16:creationId xmlns:a16="http://schemas.microsoft.com/office/drawing/2014/main" id="{F6615090-900A-8420-BB30-F8EB4A19D8C9}"/>
              </a:ext>
            </a:extLst>
          </p:cNvPr>
          <p:cNvSpPr txBox="1"/>
          <p:nvPr/>
        </p:nvSpPr>
        <p:spPr>
          <a:xfrm>
            <a:off x="6048369" y="6373365"/>
            <a:ext cx="1171499"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59335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WIMP lens models leave both position and brightness anomalies in the 	multiply-lensed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HST and Very Long 	Baseline Interferometry (VLBI)</a:t>
            </a:r>
            <a:endParaRPr lang="en-HK" sz="2000" kern="1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endParaRPr>
          </a:p>
        </p:txBody>
      </p:sp>
      <p:pic>
        <p:nvPicPr>
          <p:cNvPr id="65" name="Picture 64" descr="A picture containing space, outer space, universe, astronomy&#10;&#10;Description automatically generated">
            <a:extLst>
              <a:ext uri="{FF2B5EF4-FFF2-40B4-BE49-F238E27FC236}">
                <a16:creationId xmlns:a16="http://schemas.microsoft.com/office/drawing/2014/main" id="{625A6F3D-344C-F462-16F3-D4E3450F21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369270" y="2851451"/>
            <a:ext cx="4598399" cy="2796513"/>
          </a:xfrm>
          <a:prstGeom prst="rect">
            <a:avLst/>
          </a:prstGeom>
        </p:spPr>
      </p:pic>
      <p:pic>
        <p:nvPicPr>
          <p:cNvPr id="78" name="Picture 77">
            <a:extLst>
              <a:ext uri="{FF2B5EF4-FFF2-40B4-BE49-F238E27FC236}">
                <a16:creationId xmlns:a16="http://schemas.microsoft.com/office/drawing/2014/main" id="{967057D3-8A43-4D9F-BB46-83EE8017F1DB}"/>
              </a:ext>
            </a:extLst>
          </p:cNvPr>
          <p:cNvPicPr>
            <a:picLocks noChangeAspect="1"/>
          </p:cNvPicPr>
          <p:nvPr/>
        </p:nvPicPr>
        <p:blipFill rotWithShape="1">
          <a:blip r:embed="rId4"/>
          <a:srcRect l="3841"/>
          <a:stretch/>
        </p:blipFill>
        <p:spPr>
          <a:xfrm>
            <a:off x="148856" y="1866011"/>
            <a:ext cx="6237664" cy="4736805"/>
          </a:xfrm>
          <a:prstGeom prst="rect">
            <a:avLst/>
          </a:prstGeom>
        </p:spPr>
      </p:pic>
      <p:pic>
        <p:nvPicPr>
          <p:cNvPr id="112" name="Picture 111">
            <a:extLst>
              <a:ext uri="{FF2B5EF4-FFF2-40B4-BE49-F238E27FC236}">
                <a16:creationId xmlns:a16="http://schemas.microsoft.com/office/drawing/2014/main" id="{3FE6EDC9-D618-6341-F870-907A8A93B751}"/>
              </a:ext>
            </a:extLst>
          </p:cNvPr>
          <p:cNvPicPr>
            <a:picLocks noChangeAspect="1"/>
          </p:cNvPicPr>
          <p:nvPr/>
        </p:nvPicPr>
        <p:blipFill rotWithShape="1">
          <a:blip r:embed="rId5"/>
          <a:srcRect l="3841" r="1722"/>
          <a:stretch/>
        </p:blipFill>
        <p:spPr>
          <a:xfrm>
            <a:off x="148855" y="1866011"/>
            <a:ext cx="6124353" cy="4734000"/>
          </a:xfrm>
          <a:prstGeom prst="rect">
            <a:avLst/>
          </a:prstGeom>
        </p:spPr>
      </p:pic>
      <p:pic>
        <p:nvPicPr>
          <p:cNvPr id="124" name="Picture 123">
            <a:extLst>
              <a:ext uri="{FF2B5EF4-FFF2-40B4-BE49-F238E27FC236}">
                <a16:creationId xmlns:a16="http://schemas.microsoft.com/office/drawing/2014/main" id="{1FA7E9E3-359E-FB4B-86BB-2B667ECFC5E9}"/>
              </a:ext>
            </a:extLst>
          </p:cNvPr>
          <p:cNvPicPr>
            <a:picLocks noChangeAspect="1"/>
          </p:cNvPicPr>
          <p:nvPr/>
        </p:nvPicPr>
        <p:blipFill>
          <a:blip r:embed="rId6"/>
          <a:stretch>
            <a:fillRect/>
          </a:stretch>
        </p:blipFill>
        <p:spPr>
          <a:xfrm>
            <a:off x="4338674" y="2105099"/>
            <a:ext cx="2082800" cy="393700"/>
          </a:xfrm>
          <a:prstGeom prst="rect">
            <a:avLst/>
          </a:prstGeom>
        </p:spPr>
      </p:pic>
      <p:sp>
        <p:nvSpPr>
          <p:cNvPr id="125" name="TextBox 124">
            <a:extLst>
              <a:ext uri="{FF2B5EF4-FFF2-40B4-BE49-F238E27FC236}">
                <a16:creationId xmlns:a16="http://schemas.microsoft.com/office/drawing/2014/main" id="{FD62D082-F893-D527-2B10-6EA876CC19FF}"/>
              </a:ext>
            </a:extLst>
          </p:cNvPr>
          <p:cNvSpPr txBox="1"/>
          <p:nvPr/>
        </p:nvSpPr>
        <p:spPr>
          <a:xfrm>
            <a:off x="4317783" y="2324645"/>
            <a:ext cx="1842307" cy="307777"/>
          </a:xfrm>
          <a:prstGeom prst="rect">
            <a:avLst/>
          </a:prstGeom>
          <a:noFill/>
        </p:spPr>
        <p:txBody>
          <a:bodyPr wrap="square" rtlCol="0">
            <a:spAutoFit/>
          </a:bodyPr>
          <a:lstStyle/>
          <a:p>
            <a:r>
              <a:rPr lang="en-US" sz="1400" b="1" dirty="0"/>
              <a:t>X  </a:t>
            </a:r>
            <a:r>
              <a:rPr lang="en-US" sz="1400" dirty="0"/>
              <a:t>-</a:t>
            </a:r>
            <a:r>
              <a:rPr lang="en-US" sz="1400" b="1" dirty="0"/>
              <a:t> </a:t>
            </a:r>
            <a:r>
              <a:rPr lang="en-US" sz="1400" dirty="0"/>
              <a:t>Predicted position</a:t>
            </a:r>
            <a:endParaRPr lang="en-US" sz="1400" b="1" dirty="0"/>
          </a:p>
        </p:txBody>
      </p:sp>
      <p:sp>
        <p:nvSpPr>
          <p:cNvPr id="66" name="Google Shape;145;p31">
            <a:extLst>
              <a:ext uri="{FF2B5EF4-FFF2-40B4-BE49-F238E27FC236}">
                <a16:creationId xmlns:a16="http://schemas.microsoft.com/office/drawing/2014/main" id="{0C7A4E24-1583-FDB1-B785-DB8726F01797}"/>
              </a:ext>
            </a:extLst>
          </p:cNvPr>
          <p:cNvSpPr/>
          <p:nvPr/>
        </p:nvSpPr>
        <p:spPr>
          <a:xfrm>
            <a:off x="5129498" y="5856028"/>
            <a:ext cx="1078118" cy="3502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HK" sz="1400" i="0" u="none" strike="noStrike" cap="none" dirty="0">
                <a:latin typeface="Times New Roman" panose="02020603050405020304" pitchFamily="18" charset="0"/>
                <a:ea typeface="Calibri"/>
                <a:cs typeface="Times New Roman" panose="02020603050405020304" pitchFamily="18" charset="0"/>
                <a:sym typeface="Calibri"/>
              </a:rPr>
              <a:t>Hartley+19</a:t>
            </a:r>
            <a:endParaRPr sz="1400" i="0" u="none" strike="noStrike" cap="none" dirty="0">
              <a:latin typeface="Times New Roman" panose="02020603050405020304" pitchFamily="18" charset="0"/>
              <a:ea typeface="Arial"/>
              <a:cs typeface="Times New Roman" panose="02020603050405020304" pitchFamily="18" charset="0"/>
              <a:sym typeface="Arial"/>
            </a:endParaRPr>
          </a:p>
        </p:txBody>
      </p:sp>
    </p:spTree>
    <p:extLst>
      <p:ext uri="{BB962C8B-B14F-4D97-AF65-F5344CB8AC3E}">
        <p14:creationId xmlns:p14="http://schemas.microsoft.com/office/powerpoint/2010/main" val="422461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dissolve">
                                      <p:cBhvr>
                                        <p:cTn id="7" dur="500"/>
                                        <p:tgtEl>
                                          <p:spTgt spid="1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5"/>
                                        </p:tgtEl>
                                        <p:attrNameLst>
                                          <p:attrName>style.visibility</p:attrName>
                                        </p:attrNameLst>
                                      </p:cBhvr>
                                      <p:to>
                                        <p:strVal val="visible"/>
                                      </p:to>
                                    </p:set>
                                    <p:animEffect transition="in" filter="dissolve">
                                      <p:cBhvr>
                                        <p:cTn id="10"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7BFA5769-84F6-D920-4618-28284CD0E988}"/>
              </a:ext>
            </a:extLst>
          </p:cNvPr>
          <p:cNvPicPr>
            <a:picLocks noChangeAspect="1"/>
          </p:cNvPicPr>
          <p:nvPr/>
        </p:nvPicPr>
        <p:blipFill rotWithShape="1">
          <a:blip r:embed="rId3"/>
          <a:srcRect l="3841"/>
          <a:stretch/>
        </p:blipFill>
        <p:spPr>
          <a:xfrm>
            <a:off x="148856" y="1866011"/>
            <a:ext cx="6237664" cy="4736805"/>
          </a:xfrm>
          <a:prstGeom prst="rect">
            <a:avLst/>
          </a:prstGeom>
        </p:spPr>
      </p:pic>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lens models able to reproduce observed positions of multiply-lensed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HST and Very Long Baseline 	Interferometry (VLBI)</a:t>
            </a:r>
            <a:endParaRPr lang="en-HK" sz="2000" kern="100" dirty="0">
              <a:solidFill>
                <a:schemeClr val="bg1"/>
              </a:solidFill>
              <a:effectLst/>
              <a:latin typeface="Times New Roman" panose="02020603050405020304" pitchFamily="18" charset="0"/>
              <a:ea typeface="PMingLiU" panose="02020500000000000000" pitchFamily="18" charset="-120"/>
              <a:cs typeface="Times New Roman" panose="02020603050405020304" pitchFamily="18" charset="0"/>
            </a:endParaRPr>
          </a:p>
        </p:txBody>
      </p:sp>
      <p:pic>
        <p:nvPicPr>
          <p:cNvPr id="8" name="Picture 7" descr="Diagram&#10;&#10;Description automatically generated">
            <a:extLst>
              <a:ext uri="{FF2B5EF4-FFF2-40B4-BE49-F238E27FC236}">
                <a16:creationId xmlns:a16="http://schemas.microsoft.com/office/drawing/2014/main" id="{16EB5732-6648-5892-BED0-6BAB95B61B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2186" y="2759932"/>
            <a:ext cx="3519201" cy="2782656"/>
          </a:xfrm>
          <a:prstGeom prst="rect">
            <a:avLst/>
          </a:prstGeom>
        </p:spPr>
      </p:pic>
      <p:pic>
        <p:nvPicPr>
          <p:cNvPr id="9" name="Picture 8" descr="Diagram&#10;&#10;Description automatically generated">
            <a:extLst>
              <a:ext uri="{FF2B5EF4-FFF2-40B4-BE49-F238E27FC236}">
                <a16:creationId xmlns:a16="http://schemas.microsoft.com/office/drawing/2014/main" id="{C0D19FE1-279C-AEA3-37B5-49B47779A4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2187" y="2751748"/>
            <a:ext cx="3519202" cy="2790840"/>
          </a:xfrm>
          <a:prstGeom prst="rect">
            <a:avLst/>
          </a:prstGeom>
        </p:spPr>
      </p:pic>
      <p:pic>
        <p:nvPicPr>
          <p:cNvPr id="10" name="Picture 9" descr="Diagram, schematic&#10;&#10;Description automatically generated">
            <a:extLst>
              <a:ext uri="{FF2B5EF4-FFF2-40B4-BE49-F238E27FC236}">
                <a16:creationId xmlns:a16="http://schemas.microsoft.com/office/drawing/2014/main" id="{06795F44-9075-41EB-B1B7-386A3F107B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2186" y="2755840"/>
            <a:ext cx="3519201" cy="2786748"/>
          </a:xfrm>
          <a:prstGeom prst="rect">
            <a:avLst/>
          </a:prstGeom>
        </p:spPr>
      </p:pic>
      <p:sp>
        <p:nvSpPr>
          <p:cNvPr id="22" name="Google Shape;145;p31">
            <a:extLst>
              <a:ext uri="{FF2B5EF4-FFF2-40B4-BE49-F238E27FC236}">
                <a16:creationId xmlns:a16="http://schemas.microsoft.com/office/drawing/2014/main" id="{BE0B9E7C-1D65-0694-478C-7F00149E4155}"/>
              </a:ext>
            </a:extLst>
          </p:cNvPr>
          <p:cNvSpPr/>
          <p:nvPr/>
        </p:nvSpPr>
        <p:spPr>
          <a:xfrm>
            <a:off x="5129498" y="5856028"/>
            <a:ext cx="1078118" cy="3502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HK" sz="1400" i="0" u="none" strike="noStrike" cap="none" dirty="0">
                <a:latin typeface="Times New Roman" panose="02020603050405020304" pitchFamily="18" charset="0"/>
                <a:ea typeface="Calibri"/>
                <a:cs typeface="Times New Roman" panose="02020603050405020304" pitchFamily="18" charset="0"/>
                <a:sym typeface="Calibri"/>
              </a:rPr>
              <a:t>Hartley+19</a:t>
            </a:r>
            <a:endParaRPr sz="1400" i="0" u="none" strike="noStrike" cap="none" dirty="0">
              <a:latin typeface="Times New Roman" panose="02020603050405020304" pitchFamily="18" charset="0"/>
              <a:ea typeface="Arial"/>
              <a:cs typeface="Times New Roman" panose="02020603050405020304" pitchFamily="18" charset="0"/>
              <a:sym typeface="Arial"/>
            </a:endParaRPr>
          </a:p>
        </p:txBody>
      </p:sp>
      <p:sp>
        <p:nvSpPr>
          <p:cNvPr id="23" name="Rectangle 22">
            <a:extLst>
              <a:ext uri="{FF2B5EF4-FFF2-40B4-BE49-F238E27FC236}">
                <a16:creationId xmlns:a16="http://schemas.microsoft.com/office/drawing/2014/main" id="{586EC671-807E-F7AA-A294-836954816542}"/>
              </a:ext>
            </a:extLst>
          </p:cNvPr>
          <p:cNvSpPr/>
          <p:nvPr/>
        </p:nvSpPr>
        <p:spPr>
          <a:xfrm>
            <a:off x="1957589" y="2137893"/>
            <a:ext cx="965916" cy="51515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41DD5312-D3E1-D09C-1F2F-B67B46337470}"/>
              </a:ext>
            </a:extLst>
          </p:cNvPr>
          <p:cNvCxnSpPr>
            <a:cxnSpLocks/>
          </p:cNvCxnSpPr>
          <p:nvPr/>
        </p:nvCxnSpPr>
        <p:spPr>
          <a:xfrm>
            <a:off x="2923504" y="2653048"/>
            <a:ext cx="2605426" cy="288651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BDAE53BF-6D29-3579-3F79-7A76BB63ADCE}"/>
              </a:ext>
            </a:extLst>
          </p:cNvPr>
          <p:cNvCxnSpPr>
            <a:cxnSpLocks/>
          </p:cNvCxnSpPr>
          <p:nvPr/>
        </p:nvCxnSpPr>
        <p:spPr>
          <a:xfrm>
            <a:off x="2921357" y="2135745"/>
            <a:ext cx="2628838" cy="618088"/>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Rectangle 29">
            <a:extLst>
              <a:ext uri="{FF2B5EF4-FFF2-40B4-BE49-F238E27FC236}">
                <a16:creationId xmlns:a16="http://schemas.microsoft.com/office/drawing/2014/main" id="{1C24FA4A-B3D9-9A2A-95AC-166CA4C99895}"/>
              </a:ext>
            </a:extLst>
          </p:cNvPr>
          <p:cNvSpPr/>
          <p:nvPr/>
        </p:nvSpPr>
        <p:spPr>
          <a:xfrm>
            <a:off x="5535770" y="2753833"/>
            <a:ext cx="3608230" cy="2784081"/>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5" name="Picture 34">
            <a:extLst>
              <a:ext uri="{FF2B5EF4-FFF2-40B4-BE49-F238E27FC236}">
                <a16:creationId xmlns:a16="http://schemas.microsoft.com/office/drawing/2014/main" id="{ECC2709B-EDCF-C675-4E9D-9A6581C2AA23}"/>
              </a:ext>
            </a:extLst>
          </p:cNvPr>
          <p:cNvPicPr>
            <a:picLocks noChangeAspect="1"/>
          </p:cNvPicPr>
          <p:nvPr/>
        </p:nvPicPr>
        <p:blipFill>
          <a:blip r:embed="rId7"/>
          <a:stretch>
            <a:fillRect/>
          </a:stretch>
        </p:blipFill>
        <p:spPr>
          <a:xfrm>
            <a:off x="4338674" y="2105099"/>
            <a:ext cx="2082800" cy="393700"/>
          </a:xfrm>
          <a:prstGeom prst="rect">
            <a:avLst/>
          </a:prstGeom>
        </p:spPr>
      </p:pic>
      <p:sp>
        <p:nvSpPr>
          <p:cNvPr id="37" name="TextBox 36">
            <a:extLst>
              <a:ext uri="{FF2B5EF4-FFF2-40B4-BE49-F238E27FC236}">
                <a16:creationId xmlns:a16="http://schemas.microsoft.com/office/drawing/2014/main" id="{67EBE2F0-2A5E-5B95-5021-6F68657944E2}"/>
              </a:ext>
            </a:extLst>
          </p:cNvPr>
          <p:cNvSpPr txBox="1"/>
          <p:nvPr/>
        </p:nvSpPr>
        <p:spPr>
          <a:xfrm>
            <a:off x="7777948" y="5206043"/>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cxnSp>
        <p:nvCxnSpPr>
          <p:cNvPr id="39" name="Straight Arrow Connector 38">
            <a:extLst>
              <a:ext uri="{FF2B5EF4-FFF2-40B4-BE49-F238E27FC236}">
                <a16:creationId xmlns:a16="http://schemas.microsoft.com/office/drawing/2014/main" id="{D831E49A-A785-9FB2-46F4-D5285C11D2FB}"/>
              </a:ext>
            </a:extLst>
          </p:cNvPr>
          <p:cNvCxnSpPr/>
          <p:nvPr/>
        </p:nvCxnSpPr>
        <p:spPr>
          <a:xfrm>
            <a:off x="6128427" y="2986394"/>
            <a:ext cx="58366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57571E9C-600D-22FF-19F6-41D5B20E0B39}"/>
              </a:ext>
            </a:extLst>
          </p:cNvPr>
          <p:cNvSpPr txBox="1"/>
          <p:nvPr/>
        </p:nvSpPr>
        <p:spPr>
          <a:xfrm>
            <a:off x="6082095" y="2683338"/>
            <a:ext cx="766180" cy="338554"/>
          </a:xfrm>
          <a:prstGeom prst="rect">
            <a:avLst/>
          </a:prstGeom>
          <a:noFill/>
        </p:spPr>
        <p:txBody>
          <a:bodyPr wrap="square" rtlCol="0">
            <a:spAutoFit/>
          </a:bodyPr>
          <a:lstStyle/>
          <a:p>
            <a:r>
              <a:rPr lang="en-US" sz="1600" dirty="0">
                <a:solidFill>
                  <a:srgbClr val="0070C0"/>
                </a:solidFill>
                <a:latin typeface="Times New Roman" panose="02020603050405020304" pitchFamily="18" charset="0"/>
                <a:cs typeface="Times New Roman" panose="02020603050405020304" pitchFamily="18" charset="0"/>
              </a:rPr>
              <a:t>180 pc</a:t>
            </a:r>
          </a:p>
        </p:txBody>
      </p:sp>
    </p:spTree>
    <p:extLst>
      <p:ext uri="{BB962C8B-B14F-4D97-AF65-F5344CB8AC3E}">
        <p14:creationId xmlns:p14="http://schemas.microsoft.com/office/powerpoint/2010/main" val="152633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A27EB46E-A004-514A-5684-725822353FD5}"/>
              </a:ext>
            </a:extLst>
          </p:cNvPr>
          <p:cNvPicPr>
            <a:picLocks noChangeAspect="1"/>
          </p:cNvPicPr>
          <p:nvPr/>
        </p:nvPicPr>
        <p:blipFill rotWithShape="1">
          <a:blip r:embed="rId3"/>
          <a:srcRect l="3841"/>
          <a:stretch/>
        </p:blipFill>
        <p:spPr>
          <a:xfrm>
            <a:off x="148856" y="1866011"/>
            <a:ext cx="6237664" cy="4736805"/>
          </a:xfrm>
          <a:prstGeom prst="rect">
            <a:avLst/>
          </a:prstGeom>
        </p:spPr>
      </p:pic>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lens models able to reproduce observed positions of multiply-lensed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HST and Very Long Baseline 	Interferometry (VLBI)</a:t>
            </a:r>
            <a:endParaRPr lang="en-HK" sz="2000" kern="100" dirty="0">
              <a:solidFill>
                <a:schemeClr val="bg1"/>
              </a:solidFill>
              <a:latin typeface="Times New Roman" panose="02020603050405020304" pitchFamily="18" charset="0"/>
              <a:ea typeface="PMingLiU" panose="02020500000000000000" pitchFamily="18" charset="-120"/>
              <a:cs typeface="Times New Roman" panose="02020603050405020304" pitchFamily="18" charset="0"/>
            </a:endParaRPr>
          </a:p>
        </p:txBody>
      </p:sp>
      <p:sp>
        <p:nvSpPr>
          <p:cNvPr id="22" name="Google Shape;145;p31">
            <a:extLst>
              <a:ext uri="{FF2B5EF4-FFF2-40B4-BE49-F238E27FC236}">
                <a16:creationId xmlns:a16="http://schemas.microsoft.com/office/drawing/2014/main" id="{BE0B9E7C-1D65-0694-478C-7F00149E4155}"/>
              </a:ext>
            </a:extLst>
          </p:cNvPr>
          <p:cNvSpPr/>
          <p:nvPr/>
        </p:nvSpPr>
        <p:spPr>
          <a:xfrm>
            <a:off x="5129498" y="5856028"/>
            <a:ext cx="1078118" cy="3502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HK" sz="1400" i="0" u="none" strike="noStrike" cap="none" dirty="0">
                <a:latin typeface="Times New Roman" panose="02020603050405020304" pitchFamily="18" charset="0"/>
                <a:ea typeface="Calibri"/>
                <a:cs typeface="Times New Roman" panose="02020603050405020304" pitchFamily="18" charset="0"/>
                <a:sym typeface="Calibri"/>
              </a:rPr>
              <a:t>Hartley+19</a:t>
            </a:r>
            <a:endParaRPr sz="1400" i="0" u="none" strike="noStrike" cap="none" dirty="0">
              <a:latin typeface="Times New Roman" panose="02020603050405020304" pitchFamily="18" charset="0"/>
              <a:ea typeface="Arial"/>
              <a:cs typeface="Times New Roman" panose="02020603050405020304" pitchFamily="18" charset="0"/>
              <a:sym typeface="Arial"/>
            </a:endParaRPr>
          </a:p>
        </p:txBody>
      </p:sp>
      <p:sp>
        <p:nvSpPr>
          <p:cNvPr id="23" name="Rectangle 22">
            <a:extLst>
              <a:ext uri="{FF2B5EF4-FFF2-40B4-BE49-F238E27FC236}">
                <a16:creationId xmlns:a16="http://schemas.microsoft.com/office/drawing/2014/main" id="{586EC671-807E-F7AA-A294-836954816542}"/>
              </a:ext>
            </a:extLst>
          </p:cNvPr>
          <p:cNvSpPr/>
          <p:nvPr/>
        </p:nvSpPr>
        <p:spPr>
          <a:xfrm>
            <a:off x="1223493" y="4887831"/>
            <a:ext cx="978795" cy="63106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41DD5312-D3E1-D09C-1F2F-B67B46337470}"/>
              </a:ext>
            </a:extLst>
          </p:cNvPr>
          <p:cNvCxnSpPr>
            <a:cxnSpLocks/>
          </p:cNvCxnSpPr>
          <p:nvPr/>
        </p:nvCxnSpPr>
        <p:spPr>
          <a:xfrm>
            <a:off x="2211705" y="5520690"/>
            <a:ext cx="3370388" cy="35911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BDAE53BF-6D29-3579-3F79-7A76BB63ADCE}"/>
              </a:ext>
            </a:extLst>
          </p:cNvPr>
          <p:cNvCxnSpPr>
            <a:cxnSpLocks/>
          </p:cNvCxnSpPr>
          <p:nvPr/>
        </p:nvCxnSpPr>
        <p:spPr>
          <a:xfrm flipV="1">
            <a:off x="2205990" y="2732567"/>
            <a:ext cx="3386736" cy="215947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2" name="Picture 1" descr="Diagram&#10;&#10;Description automatically generated">
            <a:extLst>
              <a:ext uri="{FF2B5EF4-FFF2-40B4-BE49-F238E27FC236}">
                <a16:creationId xmlns:a16="http://schemas.microsoft.com/office/drawing/2014/main" id="{31D39E8B-1EAC-3762-A9FB-98902EA504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2187" y="2733979"/>
            <a:ext cx="3489162" cy="3096677"/>
          </a:xfrm>
          <a:prstGeom prst="rect">
            <a:avLst/>
          </a:prstGeom>
        </p:spPr>
      </p:pic>
      <p:pic>
        <p:nvPicPr>
          <p:cNvPr id="5" name="Picture 4" descr="Diagram, schematic&#10;&#10;Description automatically generated">
            <a:extLst>
              <a:ext uri="{FF2B5EF4-FFF2-40B4-BE49-F238E27FC236}">
                <a16:creationId xmlns:a16="http://schemas.microsoft.com/office/drawing/2014/main" id="{E417FC5B-799D-6BF8-FBC4-5F6A162083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2187" y="2733979"/>
            <a:ext cx="3506453" cy="3096677"/>
          </a:xfrm>
          <a:prstGeom prst="rect">
            <a:avLst/>
          </a:prstGeom>
        </p:spPr>
      </p:pic>
      <p:pic>
        <p:nvPicPr>
          <p:cNvPr id="6" name="Picture 5" descr="Chart, scatter chart&#10;&#10;Description automatically generated">
            <a:extLst>
              <a:ext uri="{FF2B5EF4-FFF2-40B4-BE49-F238E27FC236}">
                <a16:creationId xmlns:a16="http://schemas.microsoft.com/office/drawing/2014/main" id="{72C84A9D-818C-78E1-B98C-19E4D88266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2186" y="2733979"/>
            <a:ext cx="3519833" cy="3096677"/>
          </a:xfrm>
          <a:prstGeom prst="rect">
            <a:avLst/>
          </a:prstGeom>
        </p:spPr>
      </p:pic>
      <p:sp>
        <p:nvSpPr>
          <p:cNvPr id="20" name="Rectangle 19">
            <a:extLst>
              <a:ext uri="{FF2B5EF4-FFF2-40B4-BE49-F238E27FC236}">
                <a16:creationId xmlns:a16="http://schemas.microsoft.com/office/drawing/2014/main" id="{49F85393-CBE5-71B2-44D8-89BBFE56025A}"/>
              </a:ext>
            </a:extLst>
          </p:cNvPr>
          <p:cNvSpPr/>
          <p:nvPr/>
        </p:nvSpPr>
        <p:spPr>
          <a:xfrm>
            <a:off x="5589430" y="2732567"/>
            <a:ext cx="3554570" cy="3136605"/>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40">
            <a:extLst>
              <a:ext uri="{FF2B5EF4-FFF2-40B4-BE49-F238E27FC236}">
                <a16:creationId xmlns:a16="http://schemas.microsoft.com/office/drawing/2014/main" id="{B7B2CD90-877E-67A6-D903-A33CA543CA22}"/>
              </a:ext>
            </a:extLst>
          </p:cNvPr>
          <p:cNvPicPr>
            <a:picLocks noChangeAspect="1"/>
          </p:cNvPicPr>
          <p:nvPr/>
        </p:nvPicPr>
        <p:blipFill>
          <a:blip r:embed="rId7"/>
          <a:stretch>
            <a:fillRect/>
          </a:stretch>
        </p:blipFill>
        <p:spPr>
          <a:xfrm>
            <a:off x="4338674" y="2105099"/>
            <a:ext cx="2082800" cy="393700"/>
          </a:xfrm>
          <a:prstGeom prst="rect">
            <a:avLst/>
          </a:prstGeom>
        </p:spPr>
      </p:pic>
      <p:sp>
        <p:nvSpPr>
          <p:cNvPr id="42" name="TextBox 41">
            <a:extLst>
              <a:ext uri="{FF2B5EF4-FFF2-40B4-BE49-F238E27FC236}">
                <a16:creationId xmlns:a16="http://schemas.microsoft.com/office/drawing/2014/main" id="{C8023D1D-79E0-2C6B-E436-F822AB345403}"/>
              </a:ext>
            </a:extLst>
          </p:cNvPr>
          <p:cNvSpPr txBox="1"/>
          <p:nvPr/>
        </p:nvSpPr>
        <p:spPr>
          <a:xfrm>
            <a:off x="7777948" y="5507603"/>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409958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54508389-44FF-8232-0EA6-96FDA6242BC8}"/>
              </a:ext>
            </a:extLst>
          </p:cNvPr>
          <p:cNvPicPr>
            <a:picLocks noChangeAspect="1"/>
          </p:cNvPicPr>
          <p:nvPr/>
        </p:nvPicPr>
        <p:blipFill rotWithShape="1">
          <a:blip r:embed="rId3"/>
          <a:srcRect l="3841"/>
          <a:stretch/>
        </p:blipFill>
        <p:spPr>
          <a:xfrm>
            <a:off x="148856" y="1866011"/>
            <a:ext cx="6237664" cy="4736805"/>
          </a:xfrm>
          <a:prstGeom prst="rect">
            <a:avLst/>
          </a:prstGeom>
        </p:spPr>
      </p:pic>
      <p:pic>
        <p:nvPicPr>
          <p:cNvPr id="36" name="Picture 35">
            <a:extLst>
              <a:ext uri="{FF2B5EF4-FFF2-40B4-BE49-F238E27FC236}">
                <a16:creationId xmlns:a16="http://schemas.microsoft.com/office/drawing/2014/main" id="{A9ECA60F-01FC-83D1-E647-03356165C5B8}"/>
              </a:ext>
            </a:extLst>
          </p:cNvPr>
          <p:cNvPicPr>
            <a:picLocks noChangeAspect="1"/>
          </p:cNvPicPr>
          <p:nvPr/>
        </p:nvPicPr>
        <p:blipFill>
          <a:blip r:embed="rId4"/>
          <a:stretch>
            <a:fillRect/>
          </a:stretch>
        </p:blipFill>
        <p:spPr>
          <a:xfrm>
            <a:off x="4338674" y="2105099"/>
            <a:ext cx="2082800" cy="393700"/>
          </a:xfrm>
          <a:prstGeom prst="rect">
            <a:avLst/>
          </a:prstGeom>
        </p:spPr>
      </p:pic>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lens models able to reproduce observed positions of multiply-lensed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HST and Very Long Baseline 	Interferometry (VLBI)</a:t>
            </a:r>
            <a:endParaRPr lang="en-HK" sz="2000" kern="100" dirty="0">
              <a:solidFill>
                <a:schemeClr val="bg1"/>
              </a:solidFill>
              <a:latin typeface="Times New Roman" panose="02020603050405020304" pitchFamily="18" charset="0"/>
              <a:ea typeface="PMingLiU" panose="02020500000000000000" pitchFamily="18" charset="-120"/>
              <a:cs typeface="Times New Roman" panose="02020603050405020304" pitchFamily="18" charset="0"/>
            </a:endParaRPr>
          </a:p>
        </p:txBody>
      </p:sp>
      <p:sp>
        <p:nvSpPr>
          <p:cNvPr id="22" name="Google Shape;145;p31">
            <a:extLst>
              <a:ext uri="{FF2B5EF4-FFF2-40B4-BE49-F238E27FC236}">
                <a16:creationId xmlns:a16="http://schemas.microsoft.com/office/drawing/2014/main" id="{BE0B9E7C-1D65-0694-478C-7F00149E4155}"/>
              </a:ext>
            </a:extLst>
          </p:cNvPr>
          <p:cNvSpPr/>
          <p:nvPr/>
        </p:nvSpPr>
        <p:spPr>
          <a:xfrm>
            <a:off x="5129498" y="5856028"/>
            <a:ext cx="1078118" cy="3502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HK" sz="1400" i="0" u="none" strike="noStrike" cap="none" dirty="0">
                <a:latin typeface="Times New Roman" panose="02020603050405020304" pitchFamily="18" charset="0"/>
                <a:ea typeface="Calibri"/>
                <a:cs typeface="Times New Roman" panose="02020603050405020304" pitchFamily="18" charset="0"/>
                <a:sym typeface="Calibri"/>
              </a:rPr>
              <a:t>Hartley+19</a:t>
            </a:r>
            <a:endParaRPr sz="1400" i="0" u="none" strike="noStrike" cap="none" dirty="0">
              <a:latin typeface="Times New Roman" panose="02020603050405020304" pitchFamily="18" charset="0"/>
              <a:ea typeface="Arial"/>
              <a:cs typeface="Times New Roman" panose="02020603050405020304" pitchFamily="18" charset="0"/>
              <a:sym typeface="Arial"/>
            </a:endParaRPr>
          </a:p>
        </p:txBody>
      </p:sp>
      <p:sp>
        <p:nvSpPr>
          <p:cNvPr id="23" name="Rectangle 22">
            <a:extLst>
              <a:ext uri="{FF2B5EF4-FFF2-40B4-BE49-F238E27FC236}">
                <a16:creationId xmlns:a16="http://schemas.microsoft.com/office/drawing/2014/main" id="{586EC671-807E-F7AA-A294-836954816542}"/>
              </a:ext>
            </a:extLst>
          </p:cNvPr>
          <p:cNvSpPr/>
          <p:nvPr/>
        </p:nvSpPr>
        <p:spPr>
          <a:xfrm>
            <a:off x="4094287" y="4795897"/>
            <a:ext cx="775425" cy="60665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41DD5312-D3E1-D09C-1F2F-B67B46337470}"/>
              </a:ext>
            </a:extLst>
          </p:cNvPr>
          <p:cNvCxnSpPr>
            <a:cxnSpLocks/>
          </p:cNvCxnSpPr>
          <p:nvPr/>
        </p:nvCxnSpPr>
        <p:spPr>
          <a:xfrm>
            <a:off x="4864472" y="5394867"/>
            <a:ext cx="731999" cy="44507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BDAE53BF-6D29-3579-3F79-7A76BB63ADCE}"/>
              </a:ext>
            </a:extLst>
          </p:cNvPr>
          <p:cNvCxnSpPr>
            <a:cxnSpLocks/>
          </p:cNvCxnSpPr>
          <p:nvPr/>
        </p:nvCxnSpPr>
        <p:spPr>
          <a:xfrm flipV="1">
            <a:off x="4873625" y="2385391"/>
            <a:ext cx="718792" cy="2412034"/>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29" name="Picture 28" descr="A picture containing line chart&#10;&#10;Description automatically generated">
            <a:extLst>
              <a:ext uri="{FF2B5EF4-FFF2-40B4-BE49-F238E27FC236}">
                <a16:creationId xmlns:a16="http://schemas.microsoft.com/office/drawing/2014/main" id="{085E5BDD-DF34-9EBC-85DF-1D37640DF2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9422" y="2392142"/>
            <a:ext cx="3473256" cy="3466398"/>
          </a:xfrm>
          <a:prstGeom prst="rect">
            <a:avLst/>
          </a:prstGeom>
        </p:spPr>
      </p:pic>
      <p:pic>
        <p:nvPicPr>
          <p:cNvPr id="30" name="Picture 29" descr="A picture containing chart&#10;&#10;Description automatically generated">
            <a:extLst>
              <a:ext uri="{FF2B5EF4-FFF2-40B4-BE49-F238E27FC236}">
                <a16:creationId xmlns:a16="http://schemas.microsoft.com/office/drawing/2014/main" id="{F6914F01-2B4C-76EC-9D41-56B2ED81E1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9336" y="2392142"/>
            <a:ext cx="3473448" cy="3466398"/>
          </a:xfrm>
          <a:prstGeom prst="rect">
            <a:avLst/>
          </a:prstGeom>
        </p:spPr>
      </p:pic>
      <p:pic>
        <p:nvPicPr>
          <p:cNvPr id="31" name="Picture 30" descr="Chart, scatter chart&#10;&#10;Description automatically generated">
            <a:extLst>
              <a:ext uri="{FF2B5EF4-FFF2-40B4-BE49-F238E27FC236}">
                <a16:creationId xmlns:a16="http://schemas.microsoft.com/office/drawing/2014/main" id="{8992A608-2527-2045-7669-B57FDD4193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9422" y="2392142"/>
            <a:ext cx="3473256" cy="3466398"/>
          </a:xfrm>
          <a:prstGeom prst="rect">
            <a:avLst/>
          </a:prstGeom>
        </p:spPr>
      </p:pic>
      <p:sp>
        <p:nvSpPr>
          <p:cNvPr id="20" name="Rectangle 19">
            <a:extLst>
              <a:ext uri="{FF2B5EF4-FFF2-40B4-BE49-F238E27FC236}">
                <a16:creationId xmlns:a16="http://schemas.microsoft.com/office/drawing/2014/main" id="{49F85393-CBE5-71B2-44D8-89BBFE56025A}"/>
              </a:ext>
            </a:extLst>
          </p:cNvPr>
          <p:cNvSpPr/>
          <p:nvPr/>
        </p:nvSpPr>
        <p:spPr>
          <a:xfrm>
            <a:off x="5589430" y="2392326"/>
            <a:ext cx="3480142" cy="3455581"/>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D39335FA-E6D7-F6A4-F552-4AC856D8DA52}"/>
              </a:ext>
            </a:extLst>
          </p:cNvPr>
          <p:cNvSpPr txBox="1"/>
          <p:nvPr/>
        </p:nvSpPr>
        <p:spPr>
          <a:xfrm>
            <a:off x="7777948" y="5507603"/>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198292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CFB0E043-01B1-A622-9923-4A1E5EFDADA3}"/>
              </a:ext>
            </a:extLst>
          </p:cNvPr>
          <p:cNvPicPr>
            <a:picLocks noChangeAspect="1"/>
          </p:cNvPicPr>
          <p:nvPr/>
        </p:nvPicPr>
        <p:blipFill rotWithShape="1">
          <a:blip r:embed="rId3"/>
          <a:srcRect l="3841"/>
          <a:stretch/>
        </p:blipFill>
        <p:spPr>
          <a:xfrm>
            <a:off x="148856" y="1866011"/>
            <a:ext cx="6237664" cy="4736805"/>
          </a:xfrm>
          <a:prstGeom prst="rect">
            <a:avLst/>
          </a:prstGeom>
        </p:spPr>
      </p:pic>
      <p:pic>
        <p:nvPicPr>
          <p:cNvPr id="35" name="Picture 34">
            <a:extLst>
              <a:ext uri="{FF2B5EF4-FFF2-40B4-BE49-F238E27FC236}">
                <a16:creationId xmlns:a16="http://schemas.microsoft.com/office/drawing/2014/main" id="{3E638A5C-48F7-0ED3-974F-5562141C9D63}"/>
              </a:ext>
            </a:extLst>
          </p:cNvPr>
          <p:cNvPicPr>
            <a:picLocks noChangeAspect="1"/>
          </p:cNvPicPr>
          <p:nvPr/>
        </p:nvPicPr>
        <p:blipFill>
          <a:blip r:embed="rId4"/>
          <a:stretch>
            <a:fillRect/>
          </a:stretch>
        </p:blipFill>
        <p:spPr>
          <a:xfrm>
            <a:off x="4338674" y="2105099"/>
            <a:ext cx="2082800" cy="393700"/>
          </a:xfrm>
          <a:prstGeom prst="rect">
            <a:avLst/>
          </a:prstGeom>
        </p:spPr>
      </p:pic>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lens models able to reproduce observed positions of multiply-lensed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HST and Very Long Baseline 	Interferometry (VLBI)</a:t>
            </a:r>
            <a:endParaRPr lang="en-HK" sz="2000" kern="100" dirty="0">
              <a:solidFill>
                <a:schemeClr val="bg1"/>
              </a:solidFill>
              <a:latin typeface="Times New Roman" panose="02020603050405020304" pitchFamily="18" charset="0"/>
              <a:ea typeface="PMingLiU" panose="02020500000000000000" pitchFamily="18" charset="-120"/>
              <a:cs typeface="Times New Roman" panose="02020603050405020304" pitchFamily="18" charset="0"/>
            </a:endParaRPr>
          </a:p>
        </p:txBody>
      </p:sp>
      <p:sp>
        <p:nvSpPr>
          <p:cNvPr id="22" name="Google Shape;145;p31">
            <a:extLst>
              <a:ext uri="{FF2B5EF4-FFF2-40B4-BE49-F238E27FC236}">
                <a16:creationId xmlns:a16="http://schemas.microsoft.com/office/drawing/2014/main" id="{BE0B9E7C-1D65-0694-478C-7F00149E4155}"/>
              </a:ext>
            </a:extLst>
          </p:cNvPr>
          <p:cNvSpPr/>
          <p:nvPr/>
        </p:nvSpPr>
        <p:spPr>
          <a:xfrm>
            <a:off x="5129498" y="5856028"/>
            <a:ext cx="1078118" cy="3502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HK" sz="1400" i="0" u="none" strike="noStrike" cap="none" dirty="0">
                <a:latin typeface="Times New Roman" panose="02020603050405020304" pitchFamily="18" charset="0"/>
                <a:ea typeface="Calibri"/>
                <a:cs typeface="Times New Roman" panose="02020603050405020304" pitchFamily="18" charset="0"/>
                <a:sym typeface="Calibri"/>
              </a:rPr>
              <a:t>Hartley+19</a:t>
            </a:r>
            <a:endParaRPr sz="1400" i="0" u="none" strike="noStrike" cap="none" dirty="0">
              <a:latin typeface="Times New Roman" panose="02020603050405020304" pitchFamily="18" charset="0"/>
              <a:ea typeface="Arial"/>
              <a:cs typeface="Times New Roman" panose="02020603050405020304" pitchFamily="18" charset="0"/>
              <a:sym typeface="Arial"/>
            </a:endParaRPr>
          </a:p>
        </p:txBody>
      </p:sp>
      <p:sp>
        <p:nvSpPr>
          <p:cNvPr id="23" name="Rectangle 22">
            <a:extLst>
              <a:ext uri="{FF2B5EF4-FFF2-40B4-BE49-F238E27FC236}">
                <a16:creationId xmlns:a16="http://schemas.microsoft.com/office/drawing/2014/main" id="{586EC671-807E-F7AA-A294-836954816542}"/>
              </a:ext>
            </a:extLst>
          </p:cNvPr>
          <p:cNvSpPr/>
          <p:nvPr/>
        </p:nvSpPr>
        <p:spPr>
          <a:xfrm>
            <a:off x="4806670" y="4199859"/>
            <a:ext cx="615935" cy="53222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41DD5312-D3E1-D09C-1F2F-B67B46337470}"/>
              </a:ext>
            </a:extLst>
          </p:cNvPr>
          <p:cNvCxnSpPr>
            <a:cxnSpLocks/>
          </p:cNvCxnSpPr>
          <p:nvPr/>
        </p:nvCxnSpPr>
        <p:spPr>
          <a:xfrm>
            <a:off x="5422605" y="4742121"/>
            <a:ext cx="168474" cy="108302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BDAE53BF-6D29-3579-3F79-7A76BB63ADCE}"/>
              </a:ext>
            </a:extLst>
          </p:cNvPr>
          <p:cNvCxnSpPr>
            <a:cxnSpLocks/>
          </p:cNvCxnSpPr>
          <p:nvPr/>
        </p:nvCxnSpPr>
        <p:spPr>
          <a:xfrm flipV="1">
            <a:off x="5433237" y="2678356"/>
            <a:ext cx="143315" cy="1521504"/>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2" name="Picture 1" descr="Diagram&#10;&#10;Description automatically generated">
            <a:extLst>
              <a:ext uri="{FF2B5EF4-FFF2-40B4-BE49-F238E27FC236}">
                <a16:creationId xmlns:a16="http://schemas.microsoft.com/office/drawing/2014/main" id="{EFC60BEE-A17E-84BE-D51A-B1761BC77A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0906" y="2690038"/>
            <a:ext cx="3490959" cy="3144054"/>
          </a:xfrm>
          <a:prstGeom prst="rect">
            <a:avLst/>
          </a:prstGeom>
        </p:spPr>
      </p:pic>
      <p:pic>
        <p:nvPicPr>
          <p:cNvPr id="5" name="Picture 4" descr="Diagram&#10;&#10;Description automatically generated">
            <a:extLst>
              <a:ext uri="{FF2B5EF4-FFF2-40B4-BE49-F238E27FC236}">
                <a16:creationId xmlns:a16="http://schemas.microsoft.com/office/drawing/2014/main" id="{2CD41F92-5C7B-B762-F25F-C049F9595D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90906" y="2690038"/>
            <a:ext cx="3477049" cy="3144054"/>
          </a:xfrm>
          <a:prstGeom prst="rect">
            <a:avLst/>
          </a:prstGeom>
        </p:spPr>
      </p:pic>
      <p:pic>
        <p:nvPicPr>
          <p:cNvPr id="6" name="Picture 5" descr="Diagram&#10;&#10;Description automatically generated with low confidence">
            <a:extLst>
              <a:ext uri="{FF2B5EF4-FFF2-40B4-BE49-F238E27FC236}">
                <a16:creationId xmlns:a16="http://schemas.microsoft.com/office/drawing/2014/main" id="{30767916-DD79-E869-DD2D-AFFF9FFF2F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90906" y="2690038"/>
            <a:ext cx="3478258" cy="3144054"/>
          </a:xfrm>
          <a:prstGeom prst="rect">
            <a:avLst/>
          </a:prstGeom>
        </p:spPr>
      </p:pic>
      <p:sp>
        <p:nvSpPr>
          <p:cNvPr id="20" name="Rectangle 19">
            <a:extLst>
              <a:ext uri="{FF2B5EF4-FFF2-40B4-BE49-F238E27FC236}">
                <a16:creationId xmlns:a16="http://schemas.microsoft.com/office/drawing/2014/main" id="{49F85393-CBE5-71B2-44D8-89BBFE56025A}"/>
              </a:ext>
            </a:extLst>
          </p:cNvPr>
          <p:cNvSpPr/>
          <p:nvPr/>
        </p:nvSpPr>
        <p:spPr>
          <a:xfrm>
            <a:off x="5589430" y="2690037"/>
            <a:ext cx="3480142" cy="3157870"/>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ACEFA19-3D48-DE35-3608-F244D1E0ED7D}"/>
              </a:ext>
            </a:extLst>
          </p:cNvPr>
          <p:cNvSpPr txBox="1"/>
          <p:nvPr/>
        </p:nvSpPr>
        <p:spPr>
          <a:xfrm>
            <a:off x="7777948" y="5507603"/>
            <a:ext cx="117149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Amruth+23</a:t>
            </a:r>
          </a:p>
        </p:txBody>
      </p:sp>
    </p:spTree>
    <p:extLst>
      <p:ext uri="{BB962C8B-B14F-4D97-AF65-F5344CB8AC3E}">
        <p14:creationId xmlns:p14="http://schemas.microsoft.com/office/powerpoint/2010/main" val="27055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Lensing Anomalies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Axion lens models able to reproduce observed brightness ratios of multiply-	lensed quasar </a:t>
            </a:r>
            <a:r>
              <a:rPr lang="en-US" sz="2000" dirty="0">
                <a:solidFill>
                  <a:schemeClr val="bg1"/>
                </a:solidFill>
                <a:latin typeface="Times New Roman" panose="02020603050405020304" pitchFamily="18" charset="0"/>
                <a:ea typeface="Calibri"/>
                <a:cs typeface="Times New Roman" panose="02020603050405020304" pitchFamily="18" charset="0"/>
                <a:sym typeface="Calibri"/>
              </a:rPr>
              <a:t>HS0810+2554 as observed with Very Long Baseline 	Interferometry (VLBI)</a:t>
            </a:r>
            <a:endParaRPr lang="en-HK" sz="2000" kern="100" dirty="0">
              <a:solidFill>
                <a:schemeClr val="bg1"/>
              </a:solidFill>
              <a:latin typeface="Times New Roman" panose="02020603050405020304" pitchFamily="18" charset="0"/>
              <a:ea typeface="PMingLiU" panose="02020500000000000000" pitchFamily="18" charset="-120"/>
              <a:cs typeface="Times New Roman" panose="02020603050405020304" pitchFamily="18" charset="0"/>
            </a:endParaRPr>
          </a:p>
        </p:txBody>
      </p:sp>
      <p:pic>
        <p:nvPicPr>
          <p:cNvPr id="7" name="Picture 6">
            <a:extLst>
              <a:ext uri="{FF2B5EF4-FFF2-40B4-BE49-F238E27FC236}">
                <a16:creationId xmlns:a16="http://schemas.microsoft.com/office/drawing/2014/main" id="{DAD16F02-DDCF-63D7-EF2E-48EE3B55E52A}"/>
              </a:ext>
            </a:extLst>
          </p:cNvPr>
          <p:cNvPicPr>
            <a:picLocks noChangeAspect="1"/>
          </p:cNvPicPr>
          <p:nvPr/>
        </p:nvPicPr>
        <p:blipFill>
          <a:blip r:embed="rId3"/>
          <a:stretch>
            <a:fillRect/>
          </a:stretch>
        </p:blipFill>
        <p:spPr>
          <a:xfrm>
            <a:off x="1844749" y="1819184"/>
            <a:ext cx="5821326" cy="4874697"/>
          </a:xfrm>
          <a:prstGeom prst="rect">
            <a:avLst/>
          </a:prstGeom>
        </p:spPr>
      </p:pic>
    </p:spTree>
    <p:extLst>
      <p:ext uri="{BB962C8B-B14F-4D97-AF65-F5344CB8AC3E}">
        <p14:creationId xmlns:p14="http://schemas.microsoft.com/office/powerpoint/2010/main" val="3669704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Conclusions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200329"/>
          </a:xfrm>
          <a:prstGeom prst="rect">
            <a:avLst/>
          </a:prstGeom>
          <a:noFill/>
        </p:spPr>
        <p:txBody>
          <a:bodyPr wrap="square" rtlCol="0">
            <a:spAutoFit/>
          </a:bodyPr>
          <a:lstStyle/>
          <a:p>
            <a:pPr marL="285750" indent="-285750">
              <a:buFont typeface="Arial" panose="020B0604020202020204" pitchFamily="34" charset="0"/>
              <a:buChar char="•"/>
            </a:pPr>
            <a:r>
              <a:rPr lang="en-US" altLang="zh-TW" dirty="0">
                <a:solidFill>
                  <a:schemeClr val="bg1"/>
                </a:solidFill>
                <a:latin typeface="Times New Roman" panose="02020603050405020304" pitchFamily="18" charset="0"/>
                <a:ea typeface="新細明體" charset="-120"/>
                <a:cs typeface="Times New Roman" panose="02020603050405020304" pitchFamily="18" charset="0"/>
              </a:rPr>
              <a:t>Scales tilting towards ultra-light particles for Cold Dark Matter:						- resolution of lensing anomalies (Amruth+23)									- mitigates problem of missing satellites										- evidence for </a:t>
            </a:r>
            <a:r>
              <a:rPr lang="en-US" altLang="zh-TW" dirty="0" err="1">
                <a:solidFill>
                  <a:schemeClr val="bg1"/>
                </a:solidFill>
                <a:latin typeface="Times New Roman" panose="02020603050405020304" pitchFamily="18" charset="0"/>
                <a:ea typeface="新細明體" charset="-120"/>
                <a:cs typeface="Times New Roman" panose="02020603050405020304" pitchFamily="18" charset="0"/>
              </a:rPr>
              <a:t>solitonic</a:t>
            </a:r>
            <a:r>
              <a:rPr lang="en-US" altLang="zh-TW" dirty="0">
                <a:solidFill>
                  <a:schemeClr val="bg1"/>
                </a:solidFill>
                <a:latin typeface="Times New Roman" panose="02020603050405020304" pitchFamily="18" charset="0"/>
                <a:ea typeface="新細明體" charset="-120"/>
                <a:cs typeface="Times New Roman" panose="02020603050405020304" pitchFamily="18" charset="0"/>
              </a:rPr>
              <a:t> cores in dwarf galaxies (Broadhurst+20, Pozo+21, Pozo+22)</a:t>
            </a:r>
            <a:endParaRPr lang="en-US" altLang="zh-TW" dirty="0">
              <a:solidFill>
                <a:schemeClr val="bg1"/>
              </a:solidFill>
              <a:latin typeface="Times New Roman"/>
              <a:ea typeface="新細明體" charset="-120"/>
              <a:cs typeface="Times New Roman"/>
            </a:endParaRPr>
          </a:p>
        </p:txBody>
      </p: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pic>
        <p:nvPicPr>
          <p:cNvPr id="5" name="Picture 4" descr="A picture containing device, scale&#10;&#10;Description automatically generated">
            <a:extLst>
              <a:ext uri="{FF2B5EF4-FFF2-40B4-BE49-F238E27FC236}">
                <a16:creationId xmlns:a16="http://schemas.microsoft.com/office/drawing/2014/main" id="{BEDDFD29-9E1E-40D0-4819-2148B65274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107" y="2052084"/>
            <a:ext cx="7609738" cy="4628026"/>
          </a:xfrm>
          <a:prstGeom prst="rect">
            <a:avLst/>
          </a:prstGeom>
        </p:spPr>
      </p:pic>
      <p:pic>
        <p:nvPicPr>
          <p:cNvPr id="10" name="Picture 9" descr="A picture containing text, orange, convenience food, food&#10;&#10;Description automatically generated">
            <a:extLst>
              <a:ext uri="{FF2B5EF4-FFF2-40B4-BE49-F238E27FC236}">
                <a16:creationId xmlns:a16="http://schemas.microsoft.com/office/drawing/2014/main" id="{9B3971CB-2929-C25A-533E-6FDFAC9DE0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3642" y="4223157"/>
            <a:ext cx="1145220" cy="1118091"/>
          </a:xfrm>
          <a:prstGeom prst="rect">
            <a:avLst/>
          </a:prstGeom>
        </p:spPr>
      </p:pic>
    </p:spTree>
    <p:extLst>
      <p:ext uri="{BB962C8B-B14F-4D97-AF65-F5344CB8AC3E}">
        <p14:creationId xmlns:p14="http://schemas.microsoft.com/office/powerpoint/2010/main" val="11873663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Future Work</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200329"/>
          </a:xfrm>
          <a:prstGeom prst="rect">
            <a:avLst/>
          </a:prstGeom>
          <a:noFill/>
        </p:spPr>
        <p:txBody>
          <a:bodyPr wrap="square" rtlCol="0">
            <a:spAutoFit/>
          </a:bodyPr>
          <a:lstStyle/>
          <a:p>
            <a:pPr marL="285750" indent="-285750">
              <a:buFont typeface="Arial" panose="020B0604020202020204" pitchFamily="34" charset="0"/>
              <a:buChar char="•"/>
            </a:pPr>
            <a:r>
              <a:rPr lang="en-US" altLang="zh-TW" dirty="0">
                <a:solidFill>
                  <a:schemeClr val="bg1"/>
                </a:solidFill>
                <a:latin typeface="Times New Roman" panose="02020603050405020304" pitchFamily="18" charset="0"/>
                <a:ea typeface="新細明體" charset="-120"/>
                <a:cs typeface="Times New Roman" panose="02020603050405020304" pitchFamily="18" charset="0"/>
              </a:rPr>
              <a:t>Extend work by Amruth+23 to:													- lensing galaxies with different masses											- multiply-lensed </a:t>
            </a:r>
            <a:r>
              <a:rPr lang="en-US" altLang="zh-TW" dirty="0" err="1">
                <a:solidFill>
                  <a:schemeClr val="bg1"/>
                </a:solidFill>
                <a:latin typeface="Times New Roman" panose="02020603050405020304" pitchFamily="18" charset="0"/>
                <a:ea typeface="新細明體" charset="-120"/>
                <a:cs typeface="Times New Roman" panose="02020603050405020304" pitchFamily="18" charset="0"/>
              </a:rPr>
              <a:t>SNIa</a:t>
            </a:r>
            <a:r>
              <a:rPr lang="en-US" altLang="zh-TW" dirty="0">
                <a:solidFill>
                  <a:schemeClr val="bg1"/>
                </a:solidFill>
                <a:latin typeface="Times New Roman" panose="02020603050405020304" pitchFamily="18" charset="0"/>
                <a:ea typeface="新細明體" charset="-120"/>
                <a:cs typeface="Times New Roman" panose="02020603050405020304" pitchFamily="18" charset="0"/>
              </a:rPr>
              <a:t>														- galaxy clusters</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pic>
        <p:nvPicPr>
          <p:cNvPr id="6" name="Picture 5">
            <a:extLst>
              <a:ext uri="{FF2B5EF4-FFF2-40B4-BE49-F238E27FC236}">
                <a16:creationId xmlns:a16="http://schemas.microsoft.com/office/drawing/2014/main" id="{AA52921E-E7BF-AEF8-5DFF-EE9907BC7BAA}"/>
              </a:ext>
            </a:extLst>
          </p:cNvPr>
          <p:cNvPicPr>
            <a:picLocks noChangeAspect="1"/>
          </p:cNvPicPr>
          <p:nvPr/>
        </p:nvPicPr>
        <p:blipFill rotWithShape="1">
          <a:blip r:embed="rId3"/>
          <a:srcRect l="19666" t="47252"/>
          <a:stretch/>
        </p:blipFill>
        <p:spPr>
          <a:xfrm>
            <a:off x="5093358" y="2020189"/>
            <a:ext cx="3943565" cy="4693301"/>
          </a:xfrm>
          <a:prstGeom prst="rect">
            <a:avLst/>
          </a:prstGeom>
        </p:spPr>
      </p:pic>
      <p:grpSp>
        <p:nvGrpSpPr>
          <p:cNvPr id="9" name="Group 8">
            <a:extLst>
              <a:ext uri="{FF2B5EF4-FFF2-40B4-BE49-F238E27FC236}">
                <a16:creationId xmlns:a16="http://schemas.microsoft.com/office/drawing/2014/main" id="{1A67B70F-1F4B-AB7C-FC5A-418183A14F6B}"/>
              </a:ext>
            </a:extLst>
          </p:cNvPr>
          <p:cNvGrpSpPr/>
          <p:nvPr/>
        </p:nvGrpSpPr>
        <p:grpSpPr>
          <a:xfrm>
            <a:off x="54732" y="2041453"/>
            <a:ext cx="4953204" cy="4667133"/>
            <a:chOff x="454295" y="2322095"/>
            <a:chExt cx="3783724" cy="3613483"/>
          </a:xfrm>
        </p:grpSpPr>
        <p:pic>
          <p:nvPicPr>
            <p:cNvPr id="2" name="Picture 1">
              <a:extLst>
                <a:ext uri="{FF2B5EF4-FFF2-40B4-BE49-F238E27FC236}">
                  <a16:creationId xmlns:a16="http://schemas.microsoft.com/office/drawing/2014/main" id="{35E2168F-E076-410B-AE58-8615FEBF6745}"/>
                </a:ext>
              </a:extLst>
            </p:cNvPr>
            <p:cNvPicPr>
              <a:picLocks noChangeAspect="1"/>
            </p:cNvPicPr>
            <p:nvPr/>
          </p:nvPicPr>
          <p:blipFill rotWithShape="1">
            <a:blip r:embed="rId3"/>
            <a:srcRect b="54738"/>
            <a:stretch/>
          </p:blipFill>
          <p:spPr>
            <a:xfrm>
              <a:off x="454295" y="2322095"/>
              <a:ext cx="3783724" cy="3104147"/>
            </a:xfrm>
            <a:prstGeom prst="rect">
              <a:avLst/>
            </a:prstGeom>
          </p:spPr>
        </p:pic>
        <p:pic>
          <p:nvPicPr>
            <p:cNvPr id="7" name="Picture 6">
              <a:extLst>
                <a:ext uri="{FF2B5EF4-FFF2-40B4-BE49-F238E27FC236}">
                  <a16:creationId xmlns:a16="http://schemas.microsoft.com/office/drawing/2014/main" id="{1E957568-BF0C-C4ED-D5B9-A940A7DF1C8D}"/>
                </a:ext>
              </a:extLst>
            </p:cNvPr>
            <p:cNvPicPr>
              <a:picLocks noChangeAspect="1"/>
            </p:cNvPicPr>
            <p:nvPr/>
          </p:nvPicPr>
          <p:blipFill rotWithShape="1">
            <a:blip r:embed="rId3"/>
            <a:srcRect t="91696"/>
            <a:stretch/>
          </p:blipFill>
          <p:spPr>
            <a:xfrm>
              <a:off x="454295" y="5366083"/>
              <a:ext cx="3783724" cy="569495"/>
            </a:xfrm>
            <a:prstGeom prst="rect">
              <a:avLst/>
            </a:prstGeom>
          </p:spPr>
        </p:pic>
      </p:grpSp>
      <p:sp>
        <p:nvSpPr>
          <p:cNvPr id="5" name="TextBox 4">
            <a:extLst>
              <a:ext uri="{FF2B5EF4-FFF2-40B4-BE49-F238E27FC236}">
                <a16:creationId xmlns:a16="http://schemas.microsoft.com/office/drawing/2014/main" id="{E51F47C7-6EB2-F203-DDD1-D34ECB088021}"/>
              </a:ext>
            </a:extLst>
          </p:cNvPr>
          <p:cNvSpPr txBox="1"/>
          <p:nvPr/>
        </p:nvSpPr>
        <p:spPr>
          <a:xfrm>
            <a:off x="4170943" y="1667375"/>
            <a:ext cx="1772657" cy="369332"/>
          </a:xfrm>
          <a:prstGeom prst="rect">
            <a:avLst/>
          </a:prstGeom>
          <a:noFill/>
        </p:spPr>
        <p:txBody>
          <a:bodyPr wrap="square" rtlCol="0">
            <a:spAutoFit/>
          </a:bodyPr>
          <a:lstStyle/>
          <a:p>
            <a:r>
              <a:rPr lang="en-US" dirty="0" err="1">
                <a:solidFill>
                  <a:srgbClr val="FFFF00"/>
                </a:solidFill>
                <a:latin typeface="Times New Roman" panose="02020603050405020304" pitchFamily="18" charset="0"/>
                <a:cs typeface="Times New Roman" panose="02020603050405020304" pitchFamily="18" charset="0"/>
              </a:rPr>
              <a:t>SNIa</a:t>
            </a:r>
            <a:r>
              <a:rPr lang="en-US" dirty="0">
                <a:solidFill>
                  <a:srgbClr val="FFFF00"/>
                </a:solidFill>
                <a:latin typeface="Times New Roman" panose="02020603050405020304" pitchFamily="18" charset="0"/>
                <a:cs typeface="Times New Roman" panose="02020603050405020304" pitchFamily="18" charset="0"/>
              </a:rPr>
              <a:t> iPTF16geu</a:t>
            </a:r>
          </a:p>
        </p:txBody>
      </p:sp>
    </p:spTree>
    <p:extLst>
      <p:ext uri="{BB962C8B-B14F-4D97-AF65-F5344CB8AC3E}">
        <p14:creationId xmlns:p14="http://schemas.microsoft.com/office/powerpoint/2010/main" val="3246308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Dark Matter:																- does not absorb or emit light 												- interacts with ordinary particles, including light, only through gravity	</a:t>
            </a:r>
          </a:p>
        </p:txBody>
      </p:sp>
      <p:sp>
        <p:nvSpPr>
          <p:cNvPr id="6" name="TextBox 5">
            <a:extLst>
              <a:ext uri="{FF2B5EF4-FFF2-40B4-BE49-F238E27FC236}">
                <a16:creationId xmlns:a16="http://schemas.microsoft.com/office/drawing/2014/main" id="{14874BBE-23E2-96F4-DD1C-CE4E7A59C7A6}"/>
              </a:ext>
            </a:extLst>
          </p:cNvPr>
          <p:cNvSpPr txBox="1"/>
          <p:nvPr/>
        </p:nvSpPr>
        <p:spPr>
          <a:xfrm>
            <a:off x="1651937" y="2069452"/>
            <a:ext cx="2554302"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Rotation curve of M33</a:t>
            </a:r>
          </a:p>
        </p:txBody>
      </p:sp>
      <p:pic>
        <p:nvPicPr>
          <p:cNvPr id="7" name="Picture 4" descr="1: Schematic illustration of the distribution of galaxies and dark matter on large scales. A string of galaxy-mass dark halos (containing galaxies of varying morphological type) are located in medium-density filaments leading into a larger halo of galaxy-cluster mass. At the centre of the cluster, a giant elliptical galaxy has formed from the merging of several smaller galaxies. A number of galaxy-mass subhalos are orbiting the cluster centre. In the low-density void outside the filaments, only a single galaxy is found. In this figure, only one hierarchy of subhalos is shown (i.e. no dwarf- mass dark halos inside the galaxy-mass ones). The different objects are not plotted to scale. ">
            <a:extLst>
              <a:ext uri="{FF2B5EF4-FFF2-40B4-BE49-F238E27FC236}">
                <a16:creationId xmlns:a16="http://schemas.microsoft.com/office/drawing/2014/main" id="{1456E425-8AF2-3FE8-B727-5E598B55DE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11" r="2693"/>
          <a:stretch/>
        </p:blipFill>
        <p:spPr bwMode="auto">
          <a:xfrm>
            <a:off x="4991549" y="2460894"/>
            <a:ext cx="4044876" cy="348270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undefined">
            <a:extLst>
              <a:ext uri="{FF2B5EF4-FFF2-40B4-BE49-F238E27FC236}">
                <a16:creationId xmlns:a16="http://schemas.microsoft.com/office/drawing/2014/main" id="{679A9CAE-486B-B3B6-DCB2-84B39F053A0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412"/>
          <a:stretch/>
        </p:blipFill>
        <p:spPr bwMode="auto">
          <a:xfrm>
            <a:off x="107575" y="2544856"/>
            <a:ext cx="4859514" cy="2952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591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Dark Matter:																- does not absorb or emit light 												- interacts with ordinary particles, including light, only through gravity	</a:t>
            </a:r>
          </a:p>
        </p:txBody>
      </p:sp>
      <p:pic>
        <p:nvPicPr>
          <p:cNvPr id="5122" name="Picture 2" descr="undefined">
            <a:extLst>
              <a:ext uri="{FF2B5EF4-FFF2-40B4-BE49-F238E27FC236}">
                <a16:creationId xmlns:a16="http://schemas.microsoft.com/office/drawing/2014/main" id="{E21768CA-245A-FC92-60D0-D963FA54C55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12"/>
          <a:stretch/>
        </p:blipFill>
        <p:spPr bwMode="auto">
          <a:xfrm>
            <a:off x="107575" y="2544856"/>
            <a:ext cx="4859514" cy="29523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s it possible that the outward acceleration of galaxies is due to unknown  large masses beyond the visible cosmos? - Quora">
            <a:extLst>
              <a:ext uri="{FF2B5EF4-FFF2-40B4-BE49-F238E27FC236}">
                <a16:creationId xmlns:a16="http://schemas.microsoft.com/office/drawing/2014/main" id="{8FF25465-8EED-0D83-776B-8396C8A69A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429"/>
          <a:stretch/>
        </p:blipFill>
        <p:spPr bwMode="auto">
          <a:xfrm>
            <a:off x="5013065" y="2435112"/>
            <a:ext cx="4083100" cy="32879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4D9CA65-3A54-906C-5A7C-32CFDC3379BD}"/>
              </a:ext>
            </a:extLst>
          </p:cNvPr>
          <p:cNvSpPr txBox="1"/>
          <p:nvPr/>
        </p:nvSpPr>
        <p:spPr>
          <a:xfrm>
            <a:off x="4855125" y="2069452"/>
            <a:ext cx="4395883" cy="353943"/>
          </a:xfrm>
          <a:prstGeom prst="rect">
            <a:avLst/>
          </a:prstGeom>
          <a:noFill/>
        </p:spPr>
        <p:txBody>
          <a:bodyPr wrap="square" rtlCol="0">
            <a:spAutoFit/>
          </a:bodyPr>
          <a:lstStyle/>
          <a:p>
            <a:r>
              <a:rPr lang="en-US" sz="1700" dirty="0">
                <a:solidFill>
                  <a:srgbClr val="FFFF00"/>
                </a:solidFill>
                <a:latin typeface="Times New Roman" panose="02020603050405020304" pitchFamily="18" charset="0"/>
                <a:cs typeface="Times New Roman" panose="02020603050405020304" pitchFamily="18" charset="0"/>
              </a:rPr>
              <a:t>Velocity dispersion of galaxies in Coma Cluster</a:t>
            </a:r>
          </a:p>
        </p:txBody>
      </p:sp>
      <p:sp>
        <p:nvSpPr>
          <p:cNvPr id="8" name="TextBox 7">
            <a:extLst>
              <a:ext uri="{FF2B5EF4-FFF2-40B4-BE49-F238E27FC236}">
                <a16:creationId xmlns:a16="http://schemas.microsoft.com/office/drawing/2014/main" id="{DBD91588-5211-4AC6-F0DC-C80029DD7681}"/>
              </a:ext>
            </a:extLst>
          </p:cNvPr>
          <p:cNvSpPr txBox="1"/>
          <p:nvPr/>
        </p:nvSpPr>
        <p:spPr>
          <a:xfrm>
            <a:off x="1651937" y="2069452"/>
            <a:ext cx="2554302"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Rotation curve of M33</a:t>
            </a:r>
          </a:p>
        </p:txBody>
      </p:sp>
    </p:spTree>
    <p:extLst>
      <p:ext uri="{BB962C8B-B14F-4D97-AF65-F5344CB8AC3E}">
        <p14:creationId xmlns:p14="http://schemas.microsoft.com/office/powerpoint/2010/main" val="919638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a:solidFill>
                  <a:schemeClr val="bg1"/>
                </a:solidFill>
                <a:latin typeface="Times New Roman" panose="02020603050405020304" pitchFamily="18" charset="0"/>
                <a:cs typeface="Times New Roman" panose="02020603050405020304" pitchFamily="18" charset="0"/>
              </a:rPr>
              <a:t>Dark </a:t>
            </a:r>
            <a:r>
              <a:rPr lang="en-US" sz="2000" dirty="0">
                <a:solidFill>
                  <a:schemeClr val="bg1"/>
                </a:solidFill>
                <a:latin typeface="Times New Roman" panose="02020603050405020304" pitchFamily="18" charset="0"/>
                <a:cs typeface="Times New Roman" panose="02020603050405020304" pitchFamily="18" charset="0"/>
              </a:rPr>
              <a:t>Matter:											</a:t>
            </a:r>
            <a:r>
              <a:rPr lang="en-US" sz="2000">
                <a:solidFill>
                  <a:schemeClr val="bg1"/>
                </a:solidFill>
                <a:latin typeface="Times New Roman" panose="02020603050405020304" pitchFamily="18" charset="0"/>
                <a:cs typeface="Times New Roman" panose="02020603050405020304" pitchFamily="18" charset="0"/>
              </a:rPr>
              <a:t>					- </a:t>
            </a:r>
            <a:r>
              <a:rPr lang="en-US" sz="2000" dirty="0">
                <a:solidFill>
                  <a:schemeClr val="bg1"/>
                </a:solidFill>
                <a:latin typeface="Times New Roman" panose="02020603050405020304" pitchFamily="18" charset="0"/>
                <a:cs typeface="Times New Roman" panose="02020603050405020304" pitchFamily="18" charset="0"/>
              </a:rPr>
              <a:t>does not absorb or emit light 												- interacts with ordinary particles, including light, only through gravity	</a:t>
            </a:r>
          </a:p>
        </p:txBody>
      </p:sp>
      <p:pic>
        <p:nvPicPr>
          <p:cNvPr id="6" name="Picture 4" descr="Is it possible that the outward acceleration of galaxies is due to unknown  large masses beyond the visible cosmos? - Quora">
            <a:extLst>
              <a:ext uri="{FF2B5EF4-FFF2-40B4-BE49-F238E27FC236}">
                <a16:creationId xmlns:a16="http://schemas.microsoft.com/office/drawing/2014/main" id="{8FF25465-8EED-0D83-776B-8396C8A69A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429"/>
          <a:stretch/>
        </p:blipFill>
        <p:spPr bwMode="auto">
          <a:xfrm>
            <a:off x="5013065" y="2435112"/>
            <a:ext cx="4083100" cy="32879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4D9CA65-3A54-906C-5A7C-32CFDC3379BD}"/>
              </a:ext>
            </a:extLst>
          </p:cNvPr>
          <p:cNvSpPr txBox="1"/>
          <p:nvPr/>
        </p:nvSpPr>
        <p:spPr>
          <a:xfrm>
            <a:off x="5253956" y="2069452"/>
            <a:ext cx="3771710"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Velocities of galaxies in Coma Custers</a:t>
            </a:r>
          </a:p>
        </p:txBody>
      </p:sp>
      <p:pic>
        <p:nvPicPr>
          <p:cNvPr id="2" name="Picture 1">
            <a:extLst>
              <a:ext uri="{FF2B5EF4-FFF2-40B4-BE49-F238E27FC236}">
                <a16:creationId xmlns:a16="http://schemas.microsoft.com/office/drawing/2014/main" id="{8F1F8170-3C42-2B6F-F082-377E044B4F8E}"/>
              </a:ext>
            </a:extLst>
          </p:cNvPr>
          <p:cNvPicPr>
            <a:picLocks noChangeAspect="1"/>
          </p:cNvPicPr>
          <p:nvPr/>
        </p:nvPicPr>
        <p:blipFill>
          <a:blip r:embed="rId4"/>
          <a:stretch>
            <a:fillRect/>
          </a:stretch>
        </p:blipFill>
        <p:spPr>
          <a:xfrm>
            <a:off x="58364" y="2101174"/>
            <a:ext cx="4780170" cy="4704743"/>
          </a:xfrm>
          <a:prstGeom prst="rect">
            <a:avLst/>
          </a:prstGeom>
        </p:spPr>
      </p:pic>
      <p:sp>
        <p:nvSpPr>
          <p:cNvPr id="9" name="TextBox 8">
            <a:extLst>
              <a:ext uri="{FF2B5EF4-FFF2-40B4-BE49-F238E27FC236}">
                <a16:creationId xmlns:a16="http://schemas.microsoft.com/office/drawing/2014/main" id="{F897608B-842C-64D9-B1EF-0A3C46BF35B9}"/>
              </a:ext>
            </a:extLst>
          </p:cNvPr>
          <p:cNvSpPr txBox="1"/>
          <p:nvPr/>
        </p:nvSpPr>
        <p:spPr>
          <a:xfrm>
            <a:off x="1807122" y="1764652"/>
            <a:ext cx="1772657" cy="369332"/>
          </a:xfrm>
          <a:prstGeom prst="rect">
            <a:avLst/>
          </a:prstGeom>
          <a:noFill/>
        </p:spPr>
        <p:txBody>
          <a:bodyPr wrap="square" rtlCol="0">
            <a:spAutoFit/>
          </a:bodyPr>
          <a:lstStyle/>
          <a:p>
            <a:r>
              <a:rPr lang="en-US" dirty="0" err="1">
                <a:solidFill>
                  <a:srgbClr val="FFFF00"/>
                </a:solidFill>
                <a:latin typeface="Times New Roman" panose="02020603050405020304" pitchFamily="18" charset="0"/>
                <a:cs typeface="Times New Roman" panose="02020603050405020304" pitchFamily="18" charset="0"/>
              </a:rPr>
              <a:t>SNIa</a:t>
            </a:r>
            <a:r>
              <a:rPr lang="en-US" dirty="0">
                <a:solidFill>
                  <a:srgbClr val="FFFF00"/>
                </a:solidFill>
                <a:latin typeface="Times New Roman" panose="02020603050405020304" pitchFamily="18" charset="0"/>
                <a:cs typeface="Times New Roman" panose="02020603050405020304" pitchFamily="18" charset="0"/>
              </a:rPr>
              <a:t> iPTF16geu</a:t>
            </a:r>
          </a:p>
        </p:txBody>
      </p:sp>
      <p:pic>
        <p:nvPicPr>
          <p:cNvPr id="12" name="Picture 11">
            <a:extLst>
              <a:ext uri="{FF2B5EF4-FFF2-40B4-BE49-F238E27FC236}">
                <a16:creationId xmlns:a16="http://schemas.microsoft.com/office/drawing/2014/main" id="{499C003E-037E-062B-2BBF-80A024F37B8D}"/>
              </a:ext>
            </a:extLst>
          </p:cNvPr>
          <p:cNvPicPr>
            <a:picLocks noChangeAspect="1"/>
          </p:cNvPicPr>
          <p:nvPr/>
        </p:nvPicPr>
        <p:blipFill>
          <a:blip r:embed="rId5"/>
          <a:stretch>
            <a:fillRect/>
          </a:stretch>
        </p:blipFill>
        <p:spPr>
          <a:xfrm>
            <a:off x="58364" y="2101174"/>
            <a:ext cx="4780634" cy="4705200"/>
          </a:xfrm>
          <a:prstGeom prst="rect">
            <a:avLst/>
          </a:prstGeom>
        </p:spPr>
      </p:pic>
      <p:cxnSp>
        <p:nvCxnSpPr>
          <p:cNvPr id="15" name="Straight Arrow Connector 14">
            <a:extLst>
              <a:ext uri="{FF2B5EF4-FFF2-40B4-BE49-F238E27FC236}">
                <a16:creationId xmlns:a16="http://schemas.microsoft.com/office/drawing/2014/main" id="{A78E978D-F440-4581-C52B-38D4E8716E81}"/>
              </a:ext>
            </a:extLst>
          </p:cNvPr>
          <p:cNvCxnSpPr>
            <a:cxnSpLocks/>
          </p:cNvCxnSpPr>
          <p:nvPr/>
        </p:nvCxnSpPr>
        <p:spPr>
          <a:xfrm flipV="1">
            <a:off x="2529191" y="4455267"/>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99862586-E36E-50AA-5230-9D06B996AA9D}"/>
              </a:ext>
            </a:extLst>
          </p:cNvPr>
          <p:cNvCxnSpPr>
            <a:cxnSpLocks/>
          </p:cNvCxnSpPr>
          <p:nvPr/>
        </p:nvCxnSpPr>
        <p:spPr>
          <a:xfrm flipH="1">
            <a:off x="2924781" y="3741905"/>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0305A7D0-4B0A-4F05-C908-50323C7B318F}"/>
              </a:ext>
            </a:extLst>
          </p:cNvPr>
          <p:cNvCxnSpPr>
            <a:cxnSpLocks/>
          </p:cNvCxnSpPr>
          <p:nvPr/>
        </p:nvCxnSpPr>
        <p:spPr>
          <a:xfrm rot="16200000" flipV="1">
            <a:off x="3109609" y="4228290"/>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CB3416F0-CFD1-7884-1E51-E6A080CEAF39}"/>
              </a:ext>
            </a:extLst>
          </p:cNvPr>
          <p:cNvCxnSpPr>
            <a:cxnSpLocks/>
          </p:cNvCxnSpPr>
          <p:nvPr/>
        </p:nvCxnSpPr>
        <p:spPr>
          <a:xfrm rot="16200000" flipH="1">
            <a:off x="2405973" y="3874849"/>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273C252F-0447-D546-C4A9-D1740E57B472}"/>
              </a:ext>
            </a:extLst>
          </p:cNvPr>
          <p:cNvSpPr txBox="1"/>
          <p:nvPr/>
        </p:nvSpPr>
        <p:spPr>
          <a:xfrm>
            <a:off x="3839485" y="6480534"/>
            <a:ext cx="105028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Chow+</a:t>
            </a:r>
          </a:p>
        </p:txBody>
      </p:sp>
    </p:spTree>
    <p:extLst>
      <p:ext uri="{BB962C8B-B14F-4D97-AF65-F5344CB8AC3E}">
        <p14:creationId xmlns:p14="http://schemas.microsoft.com/office/powerpoint/2010/main" val="144556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100"/>
                                        <p:tgtEl>
                                          <p:spTgt spid="18"/>
                                        </p:tgtEl>
                                      </p:cBhvr>
                                    </p:animEffect>
                                  </p:childTnLst>
                                </p:cTn>
                              </p:par>
                            </p:childTnLst>
                          </p:cTn>
                        </p:par>
                        <p:par>
                          <p:cTn id="8" fill="hold">
                            <p:stCondLst>
                              <p:cond delay="100"/>
                            </p:stCondLst>
                            <p:childTnLst>
                              <p:par>
                                <p:cTn id="9" presetID="2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100"/>
                                        <p:tgtEl>
                                          <p:spTgt spid="19"/>
                                        </p:tgtEl>
                                      </p:cBhvr>
                                    </p:animEffect>
                                  </p:childTnLst>
                                </p:cTn>
                              </p:par>
                            </p:childTnLst>
                          </p:cTn>
                        </p:par>
                        <p:par>
                          <p:cTn id="16" fill="hold">
                            <p:stCondLst>
                              <p:cond delay="700"/>
                            </p:stCondLst>
                            <p:childTnLst>
                              <p:par>
                                <p:cTn id="17" presetID="22" presetClass="entr" presetSubtype="1"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1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015663"/>
          </a:xfrm>
          <a:prstGeom prst="rect">
            <a:avLst/>
          </a:prstGeom>
          <a:noFill/>
        </p:spPr>
        <p:txBody>
          <a:bodyPr wrap="square" rtlCol="0">
            <a:spAutoFit/>
          </a:bodyPr>
          <a:lstStyle/>
          <a:p>
            <a:pPr marL="285750" indent="-285750">
              <a:buFont typeface="Arial" panose="020B0604020202020204" pitchFamily="34" charset="0"/>
              <a:buChar char="•"/>
            </a:pPr>
            <a:r>
              <a:rPr lang="en-US" sz="2000">
                <a:solidFill>
                  <a:schemeClr val="bg1"/>
                </a:solidFill>
                <a:latin typeface="Times New Roman" panose="02020603050405020304" pitchFamily="18" charset="0"/>
                <a:cs typeface="Times New Roman" panose="02020603050405020304" pitchFamily="18" charset="0"/>
              </a:rPr>
              <a:t>Dark </a:t>
            </a:r>
            <a:r>
              <a:rPr lang="en-US" sz="2000" dirty="0">
                <a:solidFill>
                  <a:schemeClr val="bg1"/>
                </a:solidFill>
                <a:latin typeface="Times New Roman" panose="02020603050405020304" pitchFamily="18" charset="0"/>
                <a:cs typeface="Times New Roman" panose="02020603050405020304" pitchFamily="18" charset="0"/>
              </a:rPr>
              <a:t>Matter:											</a:t>
            </a:r>
            <a:r>
              <a:rPr lang="en-US" sz="2000">
                <a:solidFill>
                  <a:schemeClr val="bg1"/>
                </a:solidFill>
                <a:latin typeface="Times New Roman" panose="02020603050405020304" pitchFamily="18" charset="0"/>
                <a:cs typeface="Times New Roman" panose="02020603050405020304" pitchFamily="18" charset="0"/>
              </a:rPr>
              <a:t>					- </a:t>
            </a:r>
            <a:r>
              <a:rPr lang="en-US" sz="2000" dirty="0">
                <a:solidFill>
                  <a:schemeClr val="bg1"/>
                </a:solidFill>
                <a:latin typeface="Times New Roman" panose="02020603050405020304" pitchFamily="18" charset="0"/>
                <a:cs typeface="Times New Roman" panose="02020603050405020304" pitchFamily="18" charset="0"/>
              </a:rPr>
              <a:t>does not absorb or emit light 												- interacts with ordinary particles, including light, only through gravity	</a:t>
            </a:r>
          </a:p>
        </p:txBody>
      </p:sp>
      <p:pic>
        <p:nvPicPr>
          <p:cNvPr id="2" name="Picture 1">
            <a:extLst>
              <a:ext uri="{FF2B5EF4-FFF2-40B4-BE49-F238E27FC236}">
                <a16:creationId xmlns:a16="http://schemas.microsoft.com/office/drawing/2014/main" id="{77342910-68CA-A4F4-20BF-3114E71D7435}"/>
              </a:ext>
            </a:extLst>
          </p:cNvPr>
          <p:cNvPicPr>
            <a:picLocks noChangeAspect="1"/>
          </p:cNvPicPr>
          <p:nvPr/>
        </p:nvPicPr>
        <p:blipFill rotWithShape="1">
          <a:blip r:embed="rId3">
            <a:extLst>
              <a:ext uri="{28A0092B-C50C-407E-A947-70E740481C1C}">
                <a14:useLocalDpi xmlns:a14="http://schemas.microsoft.com/office/drawing/2010/main" val="0"/>
              </a:ext>
            </a:extLst>
          </a:blip>
          <a:srcRect l="22623" t="2324" r="1984" b="12709"/>
          <a:stretch/>
        </p:blipFill>
        <p:spPr>
          <a:xfrm>
            <a:off x="4935711" y="2204626"/>
            <a:ext cx="4143746" cy="4131629"/>
          </a:xfrm>
          <a:prstGeom prst="rect">
            <a:avLst/>
          </a:prstGeom>
        </p:spPr>
      </p:pic>
      <p:pic>
        <p:nvPicPr>
          <p:cNvPr id="9" name="Picture 8">
            <a:extLst>
              <a:ext uri="{FF2B5EF4-FFF2-40B4-BE49-F238E27FC236}">
                <a16:creationId xmlns:a16="http://schemas.microsoft.com/office/drawing/2014/main" id="{DBD9AC4B-020B-F23F-9A2B-325156765648}"/>
              </a:ext>
            </a:extLst>
          </p:cNvPr>
          <p:cNvPicPr>
            <a:picLocks noChangeAspect="1"/>
          </p:cNvPicPr>
          <p:nvPr/>
        </p:nvPicPr>
        <p:blipFill rotWithShape="1">
          <a:blip r:embed="rId4">
            <a:extLst>
              <a:ext uri="{28A0092B-C50C-407E-A947-70E740481C1C}">
                <a14:useLocalDpi xmlns:a14="http://schemas.microsoft.com/office/drawing/2010/main" val="0"/>
              </a:ext>
            </a:extLst>
          </a:blip>
          <a:srcRect l="22621" t="2574" r="1996" b="12719"/>
          <a:stretch/>
        </p:blipFill>
        <p:spPr>
          <a:xfrm>
            <a:off x="4935711" y="2215384"/>
            <a:ext cx="4143600" cy="4119368"/>
          </a:xfrm>
          <a:prstGeom prst="rect">
            <a:avLst/>
          </a:prstGeom>
        </p:spPr>
      </p:pic>
      <p:pic>
        <p:nvPicPr>
          <p:cNvPr id="11" name="Picture 10">
            <a:extLst>
              <a:ext uri="{FF2B5EF4-FFF2-40B4-BE49-F238E27FC236}">
                <a16:creationId xmlns:a16="http://schemas.microsoft.com/office/drawing/2014/main" id="{54920DA9-0152-F0E2-1173-3C5E169797BC}"/>
              </a:ext>
            </a:extLst>
          </p:cNvPr>
          <p:cNvPicPr>
            <a:picLocks noChangeAspect="1"/>
          </p:cNvPicPr>
          <p:nvPr/>
        </p:nvPicPr>
        <p:blipFill rotWithShape="1">
          <a:blip r:embed="rId5">
            <a:extLst>
              <a:ext uri="{28A0092B-C50C-407E-A947-70E740481C1C}">
                <a14:useLocalDpi xmlns:a14="http://schemas.microsoft.com/office/drawing/2010/main" val="0"/>
              </a:ext>
            </a:extLst>
          </a:blip>
          <a:srcRect l="22685" t="2347" r="2000" b="12768"/>
          <a:stretch/>
        </p:blipFill>
        <p:spPr>
          <a:xfrm>
            <a:off x="4935600" y="2199600"/>
            <a:ext cx="4140000" cy="4128230"/>
          </a:xfrm>
          <a:prstGeom prst="rect">
            <a:avLst/>
          </a:prstGeom>
        </p:spPr>
      </p:pic>
      <p:sp>
        <p:nvSpPr>
          <p:cNvPr id="12" name="TextBox 11">
            <a:extLst>
              <a:ext uri="{FF2B5EF4-FFF2-40B4-BE49-F238E27FC236}">
                <a16:creationId xmlns:a16="http://schemas.microsoft.com/office/drawing/2014/main" id="{326A24C4-4B9F-C8AB-290A-1262833F9C18}"/>
              </a:ext>
            </a:extLst>
          </p:cNvPr>
          <p:cNvSpPr txBox="1"/>
          <p:nvPr/>
        </p:nvSpPr>
        <p:spPr>
          <a:xfrm>
            <a:off x="5030206" y="1831185"/>
            <a:ext cx="3869477" cy="369332"/>
          </a:xfrm>
          <a:prstGeom prst="rect">
            <a:avLst/>
          </a:prstGeom>
          <a:noFill/>
        </p:spPr>
        <p:txBody>
          <a:bodyPr wrap="square" rtlCol="0">
            <a:spAutoFit/>
          </a:bodyPr>
          <a:lstStyle/>
          <a:p>
            <a:pPr algn="ctr"/>
            <a:r>
              <a:rPr lang="en-US" dirty="0">
                <a:solidFill>
                  <a:srgbClr val="FFFF00"/>
                </a:solidFill>
                <a:latin typeface="Times New Roman"/>
                <a:cs typeface="Times New Roman"/>
              </a:rPr>
              <a:t>Galaxy cluster SMACS J0723.3–7327</a:t>
            </a:r>
          </a:p>
        </p:txBody>
      </p:sp>
      <p:pic>
        <p:nvPicPr>
          <p:cNvPr id="6" name="Picture 5">
            <a:extLst>
              <a:ext uri="{FF2B5EF4-FFF2-40B4-BE49-F238E27FC236}">
                <a16:creationId xmlns:a16="http://schemas.microsoft.com/office/drawing/2014/main" id="{CEB31A71-6DF6-E733-D2ED-A09791F396ED}"/>
              </a:ext>
            </a:extLst>
          </p:cNvPr>
          <p:cNvPicPr>
            <a:picLocks noChangeAspect="1"/>
          </p:cNvPicPr>
          <p:nvPr/>
        </p:nvPicPr>
        <p:blipFill>
          <a:blip r:embed="rId6"/>
          <a:stretch>
            <a:fillRect/>
          </a:stretch>
        </p:blipFill>
        <p:spPr>
          <a:xfrm>
            <a:off x="58364" y="2101174"/>
            <a:ext cx="4780170" cy="4704743"/>
          </a:xfrm>
          <a:prstGeom prst="rect">
            <a:avLst/>
          </a:prstGeom>
        </p:spPr>
      </p:pic>
      <p:sp>
        <p:nvSpPr>
          <p:cNvPr id="7" name="TextBox 6">
            <a:extLst>
              <a:ext uri="{FF2B5EF4-FFF2-40B4-BE49-F238E27FC236}">
                <a16:creationId xmlns:a16="http://schemas.microsoft.com/office/drawing/2014/main" id="{104F3DE1-61D0-7720-09A4-152CB2333402}"/>
              </a:ext>
            </a:extLst>
          </p:cNvPr>
          <p:cNvSpPr txBox="1"/>
          <p:nvPr/>
        </p:nvSpPr>
        <p:spPr>
          <a:xfrm>
            <a:off x="1807122" y="1764652"/>
            <a:ext cx="1772657" cy="369332"/>
          </a:xfrm>
          <a:prstGeom prst="rect">
            <a:avLst/>
          </a:prstGeom>
          <a:noFill/>
        </p:spPr>
        <p:txBody>
          <a:bodyPr wrap="square" rtlCol="0">
            <a:spAutoFit/>
          </a:bodyPr>
          <a:lstStyle/>
          <a:p>
            <a:r>
              <a:rPr lang="en-US" dirty="0" err="1">
                <a:solidFill>
                  <a:srgbClr val="FFFF00"/>
                </a:solidFill>
                <a:latin typeface="Times New Roman" panose="02020603050405020304" pitchFamily="18" charset="0"/>
                <a:cs typeface="Times New Roman" panose="02020603050405020304" pitchFamily="18" charset="0"/>
              </a:rPr>
              <a:t>SNIa</a:t>
            </a:r>
            <a:r>
              <a:rPr lang="en-US" dirty="0">
                <a:solidFill>
                  <a:srgbClr val="FFFF00"/>
                </a:solidFill>
                <a:latin typeface="Times New Roman" panose="02020603050405020304" pitchFamily="18" charset="0"/>
                <a:cs typeface="Times New Roman" panose="02020603050405020304" pitchFamily="18" charset="0"/>
              </a:rPr>
              <a:t> iPTF16geu</a:t>
            </a:r>
          </a:p>
        </p:txBody>
      </p:sp>
      <p:pic>
        <p:nvPicPr>
          <p:cNvPr id="10" name="Picture 9">
            <a:extLst>
              <a:ext uri="{FF2B5EF4-FFF2-40B4-BE49-F238E27FC236}">
                <a16:creationId xmlns:a16="http://schemas.microsoft.com/office/drawing/2014/main" id="{CA840632-2492-DDB2-D0BC-3710075DC7E8}"/>
              </a:ext>
            </a:extLst>
          </p:cNvPr>
          <p:cNvPicPr>
            <a:picLocks noChangeAspect="1"/>
          </p:cNvPicPr>
          <p:nvPr/>
        </p:nvPicPr>
        <p:blipFill>
          <a:blip r:embed="rId7"/>
          <a:stretch>
            <a:fillRect/>
          </a:stretch>
        </p:blipFill>
        <p:spPr>
          <a:xfrm>
            <a:off x="58364" y="2101174"/>
            <a:ext cx="4780634" cy="4705200"/>
          </a:xfrm>
          <a:prstGeom prst="rect">
            <a:avLst/>
          </a:prstGeom>
        </p:spPr>
      </p:pic>
      <p:cxnSp>
        <p:nvCxnSpPr>
          <p:cNvPr id="14" name="Straight Arrow Connector 13">
            <a:extLst>
              <a:ext uri="{FF2B5EF4-FFF2-40B4-BE49-F238E27FC236}">
                <a16:creationId xmlns:a16="http://schemas.microsoft.com/office/drawing/2014/main" id="{8082A7B6-989D-FFB8-9BE9-0C3B7937FF4D}"/>
              </a:ext>
            </a:extLst>
          </p:cNvPr>
          <p:cNvCxnSpPr>
            <a:cxnSpLocks/>
          </p:cNvCxnSpPr>
          <p:nvPr/>
        </p:nvCxnSpPr>
        <p:spPr>
          <a:xfrm flipV="1">
            <a:off x="2529191" y="4455267"/>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276C2CD5-A18D-8E23-44F5-53027644B3ED}"/>
              </a:ext>
            </a:extLst>
          </p:cNvPr>
          <p:cNvCxnSpPr>
            <a:cxnSpLocks/>
          </p:cNvCxnSpPr>
          <p:nvPr/>
        </p:nvCxnSpPr>
        <p:spPr>
          <a:xfrm flipH="1">
            <a:off x="2924781" y="3741905"/>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03FDDF7-38BD-C428-D4B6-B2DBAEF1B068}"/>
              </a:ext>
            </a:extLst>
          </p:cNvPr>
          <p:cNvCxnSpPr>
            <a:cxnSpLocks/>
          </p:cNvCxnSpPr>
          <p:nvPr/>
        </p:nvCxnSpPr>
        <p:spPr>
          <a:xfrm rot="16200000" flipV="1">
            <a:off x="3109609" y="4228290"/>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A214878-0993-186A-CC3F-6DE5ECE4BECB}"/>
              </a:ext>
            </a:extLst>
          </p:cNvPr>
          <p:cNvCxnSpPr>
            <a:cxnSpLocks/>
          </p:cNvCxnSpPr>
          <p:nvPr/>
        </p:nvCxnSpPr>
        <p:spPr>
          <a:xfrm rot="16200000" flipH="1">
            <a:off x="2405973" y="3874849"/>
            <a:ext cx="116731" cy="204281"/>
          </a:xfrm>
          <a:prstGeom prst="straightConnector1">
            <a:avLst/>
          </a:prstGeom>
          <a:ln>
            <a:solidFill>
              <a:srgbClr val="92D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7C8386D8-3456-61AC-C7D7-29E398970242}"/>
              </a:ext>
            </a:extLst>
          </p:cNvPr>
          <p:cNvSpPr txBox="1"/>
          <p:nvPr/>
        </p:nvSpPr>
        <p:spPr>
          <a:xfrm>
            <a:off x="7675425" y="6379962"/>
            <a:ext cx="1050285" cy="33855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Chow+23</a:t>
            </a:r>
          </a:p>
        </p:txBody>
      </p:sp>
      <p:sp>
        <p:nvSpPr>
          <p:cNvPr id="19" name="TextBox 18">
            <a:extLst>
              <a:ext uri="{FF2B5EF4-FFF2-40B4-BE49-F238E27FC236}">
                <a16:creationId xmlns:a16="http://schemas.microsoft.com/office/drawing/2014/main" id="{EF9D14AD-63B7-B516-76D6-D7F1AA59BA64}"/>
              </a:ext>
            </a:extLst>
          </p:cNvPr>
          <p:cNvSpPr txBox="1"/>
          <p:nvPr/>
        </p:nvSpPr>
        <p:spPr>
          <a:xfrm>
            <a:off x="3839485" y="6480534"/>
            <a:ext cx="105028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Chow+</a:t>
            </a:r>
          </a:p>
        </p:txBody>
      </p:sp>
    </p:spTree>
    <p:extLst>
      <p:ext uri="{BB962C8B-B14F-4D97-AF65-F5344CB8AC3E}">
        <p14:creationId xmlns:p14="http://schemas.microsoft.com/office/powerpoint/2010/main" val="90585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Nature of Dark Matter</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latin typeface="Times New Roman" panose="02020603050405020304" pitchFamily="18" charset="0"/>
                <a:cs typeface="Times New Roman" panose="02020603050405020304" pitchFamily="18" charset="0"/>
              </a:rPr>
              <a:t>Dark Matter:																- does not absorb or emit light 												- interacts with ordinary particles, including light, only through gravity		 	- favored to be cold, perhaps (some fraction) warm, but not predominantly hot</a:t>
            </a:r>
          </a:p>
        </p:txBody>
      </p:sp>
      <p:pic>
        <p:nvPicPr>
          <p:cNvPr id="9218" name="Picture 2">
            <a:extLst>
              <a:ext uri="{FF2B5EF4-FFF2-40B4-BE49-F238E27FC236}">
                <a16:creationId xmlns:a16="http://schemas.microsoft.com/office/drawing/2014/main" id="{2C9B4CB3-E012-D309-EA51-2267CF759D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584" y="2703755"/>
            <a:ext cx="6110344" cy="40735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D78B7F2-DE30-424F-3509-0DC7046BC8A0}"/>
              </a:ext>
            </a:extLst>
          </p:cNvPr>
          <p:cNvSpPr txBox="1"/>
          <p:nvPr/>
        </p:nvSpPr>
        <p:spPr>
          <a:xfrm>
            <a:off x="1856331" y="2091997"/>
            <a:ext cx="5200686"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Cosmological Simulations of Structure Formation for:</a:t>
            </a:r>
          </a:p>
        </p:txBody>
      </p:sp>
      <p:sp>
        <p:nvSpPr>
          <p:cNvPr id="10" name="TextBox 9">
            <a:extLst>
              <a:ext uri="{FF2B5EF4-FFF2-40B4-BE49-F238E27FC236}">
                <a16:creationId xmlns:a16="http://schemas.microsoft.com/office/drawing/2014/main" id="{E8E0B8C7-5F68-97D2-82CC-556E075BDEC6}"/>
              </a:ext>
            </a:extLst>
          </p:cNvPr>
          <p:cNvSpPr txBox="1"/>
          <p:nvPr/>
        </p:nvSpPr>
        <p:spPr>
          <a:xfrm>
            <a:off x="1696759" y="2365287"/>
            <a:ext cx="1713415"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Hot Dark Matter</a:t>
            </a:r>
          </a:p>
        </p:txBody>
      </p:sp>
      <p:sp>
        <p:nvSpPr>
          <p:cNvPr id="14" name="TextBox 13">
            <a:extLst>
              <a:ext uri="{FF2B5EF4-FFF2-40B4-BE49-F238E27FC236}">
                <a16:creationId xmlns:a16="http://schemas.microsoft.com/office/drawing/2014/main" id="{AA6B00F9-45F8-7524-2E43-D172A68D458E}"/>
              </a:ext>
            </a:extLst>
          </p:cNvPr>
          <p:cNvSpPr txBox="1"/>
          <p:nvPr/>
        </p:nvSpPr>
        <p:spPr>
          <a:xfrm>
            <a:off x="3613414" y="2365287"/>
            <a:ext cx="1948291"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Warm Dark Matter</a:t>
            </a:r>
          </a:p>
        </p:txBody>
      </p:sp>
      <p:sp>
        <p:nvSpPr>
          <p:cNvPr id="15" name="TextBox 14">
            <a:extLst>
              <a:ext uri="{FF2B5EF4-FFF2-40B4-BE49-F238E27FC236}">
                <a16:creationId xmlns:a16="http://schemas.microsoft.com/office/drawing/2014/main" id="{2DC3B082-CDB3-511A-05CC-5B5591E2B2DD}"/>
              </a:ext>
            </a:extLst>
          </p:cNvPr>
          <p:cNvSpPr txBox="1"/>
          <p:nvPr/>
        </p:nvSpPr>
        <p:spPr>
          <a:xfrm>
            <a:off x="5723709" y="2365287"/>
            <a:ext cx="1948291" cy="369332"/>
          </a:xfrm>
          <a:prstGeom prst="rect">
            <a:avLst/>
          </a:prstGeom>
          <a:noFill/>
        </p:spPr>
        <p:txBody>
          <a:bodyPr wrap="square" rtlCol="0">
            <a:spAutoFit/>
          </a:bodyPr>
          <a:lstStyle/>
          <a:p>
            <a:r>
              <a:rPr lang="en-US" dirty="0">
                <a:solidFill>
                  <a:srgbClr val="FFFF00"/>
                </a:solidFill>
                <a:latin typeface="Times New Roman" panose="02020603050405020304" pitchFamily="18" charset="0"/>
                <a:cs typeface="Times New Roman" panose="02020603050405020304" pitchFamily="18" charset="0"/>
              </a:rPr>
              <a:t>Cold Dark Matter</a:t>
            </a:r>
          </a:p>
        </p:txBody>
      </p:sp>
    </p:spTree>
    <p:extLst>
      <p:ext uri="{BB962C8B-B14F-4D97-AF65-F5344CB8AC3E}">
        <p14:creationId xmlns:p14="http://schemas.microsoft.com/office/powerpoint/2010/main" val="3579739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C81973-530A-9C90-5E60-C7007A085D81}"/>
              </a:ext>
            </a:extLst>
          </p:cNvPr>
          <p:cNvSpPr/>
          <p:nvPr/>
        </p:nvSpPr>
        <p:spPr>
          <a:xfrm>
            <a:off x="1911927" y="2790701"/>
            <a:ext cx="5296395" cy="397823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3B6821F-6410-5AD2-37A9-64463CF202EA}"/>
              </a:ext>
            </a:extLst>
          </p:cNvPr>
          <p:cNvSpPr txBox="1"/>
          <p:nvPr/>
        </p:nvSpPr>
        <p:spPr>
          <a:xfrm>
            <a:off x="451749" y="162741"/>
            <a:ext cx="8166734" cy="461665"/>
          </a:xfrm>
          <a:prstGeom prst="rect">
            <a:avLst/>
          </a:prstGeom>
          <a:noFill/>
        </p:spPr>
        <p:txBody>
          <a:bodyPr wrap="square">
            <a:spAutoFit/>
          </a:bodyPr>
          <a:lstStyle/>
          <a:p>
            <a:pPr algn="l"/>
            <a:r>
              <a:rPr lang="en-HK" sz="2400" dirty="0">
                <a:solidFill>
                  <a:srgbClr val="FFC000"/>
                </a:solidFill>
                <a:latin typeface="oswald" panose="020F0502020204030204" pitchFamily="34" charset="0"/>
              </a:rPr>
              <a:t>Standard Model of Particle Physics</a:t>
            </a:r>
          </a:p>
        </p:txBody>
      </p:sp>
      <p:cxnSp>
        <p:nvCxnSpPr>
          <p:cNvPr id="4" name="Straight Connector 3">
            <a:extLst>
              <a:ext uri="{FF2B5EF4-FFF2-40B4-BE49-F238E27FC236}">
                <a16:creationId xmlns:a16="http://schemas.microsoft.com/office/drawing/2014/main" id="{54C8325B-E3A0-96D6-E976-B38BA1D2DBF6}"/>
              </a:ext>
            </a:extLst>
          </p:cNvPr>
          <p:cNvCxnSpPr/>
          <p:nvPr/>
        </p:nvCxnSpPr>
        <p:spPr>
          <a:xfrm>
            <a:off x="557048" y="672662"/>
            <a:ext cx="6840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B52931F-F967-E936-093F-0C0AEF050AFC}"/>
              </a:ext>
            </a:extLst>
          </p:cNvPr>
          <p:cNvSpPr txBox="1"/>
          <p:nvPr/>
        </p:nvSpPr>
        <p:spPr>
          <a:xfrm>
            <a:off x="283778" y="756747"/>
            <a:ext cx="8618483"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The Standard Model of Particle Physics – a pillar of modern physics – is incomplete:		- ad hoc assumptions														- predicts neutrinos to be massless, in contradiction to neutrino oscillations				- no explanation for matter-antimatter asymmetry									- no explanation for gravity													- no explanation for Dark Energy												- no particle for Dark Matter (manifested through gravity)</a:t>
            </a:r>
          </a:p>
        </p:txBody>
      </p:sp>
      <p:sp>
        <p:nvSpPr>
          <p:cNvPr id="21" name="TextBox 20">
            <a:extLst>
              <a:ext uri="{FF2B5EF4-FFF2-40B4-BE49-F238E27FC236}">
                <a16:creationId xmlns:a16="http://schemas.microsoft.com/office/drawing/2014/main" id="{DD12B099-040A-9BA8-64A6-9C9E2BB588E4}"/>
              </a:ext>
            </a:extLst>
          </p:cNvPr>
          <p:cNvSpPr txBox="1"/>
          <p:nvPr/>
        </p:nvSpPr>
        <p:spPr>
          <a:xfrm>
            <a:off x="10802319" y="3332136"/>
            <a:ext cx="184731" cy="369332"/>
          </a:xfrm>
          <a:prstGeom prst="rect">
            <a:avLst/>
          </a:prstGeom>
          <a:noFill/>
        </p:spPr>
        <p:txBody>
          <a:bodyPr wrap="none" rtlCol="0">
            <a:spAutoFit/>
          </a:bodyPr>
          <a:lstStyle/>
          <a:p>
            <a:endParaRPr lang="en-US" dirty="0"/>
          </a:p>
        </p:txBody>
      </p:sp>
      <p:pic>
        <p:nvPicPr>
          <p:cNvPr id="1026" name="Picture 2" descr="undefined">
            <a:extLst>
              <a:ext uri="{FF2B5EF4-FFF2-40B4-BE49-F238E27FC236}">
                <a16:creationId xmlns:a16="http://schemas.microsoft.com/office/drawing/2014/main" id="{02FFBBC7-F9B4-E0C8-0CE4-62041B9D88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8805" y="2701320"/>
            <a:ext cx="5155438" cy="4156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0261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47798</TotalTime>
  <Words>2294</Words>
  <Application>Microsoft Macintosh PowerPoint</Application>
  <PresentationFormat>On-screen Show (4:3)</PresentationFormat>
  <Paragraphs>234</Paragraphs>
  <Slides>39</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Times</vt:lpstr>
      <vt:lpstr>Arial</vt:lpstr>
      <vt:lpstr>Calibri</vt:lpstr>
      <vt:lpstr>Cambria Math</vt:lpstr>
      <vt:lpstr>oswald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Hong Kong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Jeremy Lim</dc:creator>
  <cp:lastModifiedBy>Jeremy Jin Leong Lim</cp:lastModifiedBy>
  <cp:revision>4214</cp:revision>
  <dcterms:created xsi:type="dcterms:W3CDTF">2011-11-21T00:46:11Z</dcterms:created>
  <dcterms:modified xsi:type="dcterms:W3CDTF">2024-01-15T01:40:27Z</dcterms:modified>
</cp:coreProperties>
</file>