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1" r:id="rId1"/>
  </p:sldMasterIdLst>
  <p:notesMasterIdLst>
    <p:notesMasterId r:id="rId28"/>
  </p:notesMasterIdLst>
  <p:sldIdLst>
    <p:sldId id="2828" r:id="rId2"/>
    <p:sldId id="2867" r:id="rId3"/>
    <p:sldId id="2886" r:id="rId4"/>
    <p:sldId id="2889" r:id="rId5"/>
    <p:sldId id="2890" r:id="rId6"/>
    <p:sldId id="2891" r:id="rId7"/>
    <p:sldId id="2892" r:id="rId8"/>
    <p:sldId id="2893" r:id="rId9"/>
    <p:sldId id="2903" r:id="rId10"/>
    <p:sldId id="2894" r:id="rId11"/>
    <p:sldId id="2895" r:id="rId12"/>
    <p:sldId id="2896" r:id="rId13"/>
    <p:sldId id="2900" r:id="rId14"/>
    <p:sldId id="2905" r:id="rId15"/>
    <p:sldId id="2906" r:id="rId16"/>
    <p:sldId id="2904" r:id="rId17"/>
    <p:sldId id="2901" r:id="rId18"/>
    <p:sldId id="2874" r:id="rId19"/>
    <p:sldId id="2875" r:id="rId20"/>
    <p:sldId id="2876" r:id="rId21"/>
    <p:sldId id="2882" r:id="rId22"/>
    <p:sldId id="2880" r:id="rId23"/>
    <p:sldId id="2902" r:id="rId24"/>
    <p:sldId id="2885" r:id="rId25"/>
    <p:sldId id="2908" r:id="rId26"/>
    <p:sldId id="2909"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6D89EB0A-34B7-4955-ACDE-FF1E4D8A54CD}">
          <p14:sldIdLst>
            <p14:sldId id="2828"/>
            <p14:sldId id="2867"/>
            <p14:sldId id="2886"/>
            <p14:sldId id="2889"/>
            <p14:sldId id="2890"/>
            <p14:sldId id="2891"/>
            <p14:sldId id="2892"/>
            <p14:sldId id="2893"/>
            <p14:sldId id="2903"/>
            <p14:sldId id="2894"/>
            <p14:sldId id="2895"/>
            <p14:sldId id="2896"/>
            <p14:sldId id="2900"/>
            <p14:sldId id="2905"/>
            <p14:sldId id="2906"/>
            <p14:sldId id="2904"/>
            <p14:sldId id="2901"/>
            <p14:sldId id="2874"/>
            <p14:sldId id="2875"/>
            <p14:sldId id="2876"/>
            <p14:sldId id="2882"/>
            <p14:sldId id="2880"/>
            <p14:sldId id="2902"/>
            <p14:sldId id="2885"/>
            <p14:sldId id="2908"/>
            <p14:sldId id="290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a:srgbClr val="ED7D31"/>
    <a:srgbClr val="70AD47"/>
    <a:srgbClr val="D9E6D4"/>
    <a:srgbClr val="7993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12C8C85-51F0-491E-9774-3900AFEF0FD7}" styleName="浅色样式 2 - 强调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FD0F851-EC5A-4D38-B0AD-8093EC10F338}" styleName="浅色样式 1 - 强调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8D230F3-CF80-4859-8CE7-A43EE81993B5}" styleName="浅色样式 1 - 强调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98" autoAdjust="0"/>
    <p:restoredTop sz="95100" autoAdjust="0"/>
  </p:normalViewPr>
  <p:slideViewPr>
    <p:cSldViewPr snapToGrid="0">
      <p:cViewPr varScale="1">
        <p:scale>
          <a:sx n="89" d="100"/>
          <a:sy n="89" d="100"/>
        </p:scale>
        <p:origin x="1120" y="176"/>
      </p:cViewPr>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71" d="100"/>
          <a:sy n="71" d="100"/>
        </p:scale>
        <p:origin x="35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71A0FE-C9B1-4032-BD91-57FF2DE7097E}" type="datetimeFigureOut">
              <a:rPr lang="zh-CN" altLang="en-US" smtClean="0"/>
              <a:t>2024/1/19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3248FE-A215-46F8-844E-3D5CCC7B229A}" type="slidenum">
              <a:rPr lang="zh-CN" altLang="en-US" smtClean="0"/>
              <a:t>‹#›</a:t>
            </a:fld>
            <a:endParaRPr lang="zh-CN" altLang="en-US"/>
          </a:p>
        </p:txBody>
      </p:sp>
    </p:spTree>
    <p:extLst>
      <p:ext uri="{BB962C8B-B14F-4D97-AF65-F5344CB8AC3E}">
        <p14:creationId xmlns:p14="http://schemas.microsoft.com/office/powerpoint/2010/main" val="2315779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FE3248FE-A215-46F8-844E-3D5CCC7B229A}" type="slidenum">
              <a:rPr lang="zh-CN" altLang="en-US" smtClean="0"/>
              <a:t>1</a:t>
            </a:fld>
            <a:endParaRPr lang="zh-CN" altLang="en-US"/>
          </a:p>
        </p:txBody>
      </p:sp>
    </p:spTree>
    <p:extLst>
      <p:ext uri="{BB962C8B-B14F-4D97-AF65-F5344CB8AC3E}">
        <p14:creationId xmlns:p14="http://schemas.microsoft.com/office/powerpoint/2010/main" val="4139221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2</a:t>
            </a:fld>
            <a:endParaRPr lang="zh-CN" altLang="en-US"/>
          </a:p>
        </p:txBody>
      </p:sp>
    </p:spTree>
    <p:extLst>
      <p:ext uri="{BB962C8B-B14F-4D97-AF65-F5344CB8AC3E}">
        <p14:creationId xmlns:p14="http://schemas.microsoft.com/office/powerpoint/2010/main" val="1430644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招标的时候，请厂商分析</a:t>
            </a:r>
          </a:p>
        </p:txBody>
      </p:sp>
      <p:sp>
        <p:nvSpPr>
          <p:cNvPr id="4" name="灯片编号占位符 3"/>
          <p:cNvSpPr>
            <a:spLocks noGrp="1"/>
          </p:cNvSpPr>
          <p:nvPr>
            <p:ph type="sldNum" sz="quarter" idx="5"/>
          </p:nvPr>
        </p:nvSpPr>
        <p:spPr/>
        <p:txBody>
          <a:bodyPr/>
          <a:lstStyle/>
          <a:p>
            <a:fld id="{FE3248FE-A215-46F8-844E-3D5CCC7B229A}" type="slidenum">
              <a:rPr lang="zh-CN" altLang="en-US" smtClean="0"/>
              <a:t>18</a:t>
            </a:fld>
            <a:endParaRPr lang="zh-CN" altLang="en-US"/>
          </a:p>
        </p:txBody>
      </p:sp>
    </p:spTree>
    <p:extLst>
      <p:ext uri="{BB962C8B-B14F-4D97-AF65-F5344CB8AC3E}">
        <p14:creationId xmlns:p14="http://schemas.microsoft.com/office/powerpoint/2010/main" val="4192414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21308" y="1718148"/>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a:t>单击此处编辑母版标题样式</a:t>
            </a:r>
            <a:endParaRPr lang="zh-CN" altLang="en-US" dirty="0"/>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单击以编辑母版副标题样式</a:t>
            </a:r>
            <a:endParaRPr lang="zh-CN" altLang="en-US" dirty="0"/>
          </a:p>
        </p:txBody>
      </p:sp>
      <p:sp>
        <p:nvSpPr>
          <p:cNvPr id="8" name="矩形 7"/>
          <p:cNvSpPr/>
          <p:nvPr/>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3290847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600"/>
              </a:spcBef>
              <a:spcAft>
                <a:spcPts val="600"/>
              </a:spcAft>
              <a:buClr>
                <a:srgbClr val="FFC000"/>
              </a:buClr>
              <a:buSzPct val="80000"/>
              <a:buFont typeface="Wingdings" pitchFamily="2" charset="2"/>
              <a:buChar char="n"/>
              <a:defRPr sz="2800" b="0" baseline="0">
                <a:latin typeface="Times New Roman" panose="02020603050405020304" pitchFamily="18" charset="0"/>
                <a:ea typeface="微软雅黑" pitchFamily="34" charset="-122"/>
                <a:cs typeface="Times New Roman" panose="02020603050405020304" pitchFamily="18" charset="0"/>
              </a:defRPr>
            </a:lvl1pPr>
            <a:lvl2pPr>
              <a:spcBef>
                <a:spcPts val="600"/>
              </a:spcBef>
              <a:spcAft>
                <a:spcPts val="600"/>
              </a:spcAft>
              <a:defRPr sz="2400" baseline="0">
                <a:latin typeface="Times New Roman" panose="02020603050405020304" pitchFamily="18" charset="0"/>
                <a:ea typeface="微软雅黑" pitchFamily="34" charset="-122"/>
                <a:cs typeface="Times New Roman" panose="02020603050405020304" pitchFamily="18" charset="0"/>
              </a:defRPr>
            </a:lvl2pPr>
            <a:lvl3pPr>
              <a:spcBef>
                <a:spcPts val="600"/>
              </a:spcBef>
              <a:spcAft>
                <a:spcPts val="600"/>
              </a:spcAft>
              <a:defRPr baseline="0">
                <a:latin typeface="Times New Roman" panose="02020603050405020304" pitchFamily="18" charset="0"/>
                <a:cs typeface="Times New Roman" panose="02020603050405020304" pitchFamily="18" charset="0"/>
              </a:defRPr>
            </a:lvl3pPr>
            <a:lvl4pPr>
              <a:spcBef>
                <a:spcPts val="600"/>
              </a:spcBef>
              <a:spcAft>
                <a:spcPts val="600"/>
              </a:spcAft>
              <a:defRPr baseline="0">
                <a:latin typeface="Times New Roman" panose="02020603050405020304" pitchFamily="18" charset="0"/>
                <a:cs typeface="Times New Roman" panose="02020603050405020304" pitchFamily="18" charset="0"/>
              </a:defRPr>
            </a:lvl4pPr>
            <a:lvl5pPr>
              <a:spcBef>
                <a:spcPts val="600"/>
              </a:spcBef>
              <a:spcAft>
                <a:spcPts val="600"/>
              </a:spcAft>
              <a:defRPr baseline="0">
                <a:latin typeface="Times New Roman" panose="02020603050405020304" pitchFamily="18" charset="0"/>
                <a:cs typeface="Times New Roman" panose="02020603050405020304" pitchFamily="18" charset="0"/>
              </a:defRPr>
            </a:lvl5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2" name="标题 1"/>
          <p:cNvSpPr>
            <a:spLocks noGrp="1"/>
          </p:cNvSpPr>
          <p:nvPr>
            <p:ph type="title"/>
          </p:nvPr>
        </p:nvSpPr>
        <p:spPr>
          <a:xfrm>
            <a:off x="666712" y="142852"/>
            <a:ext cx="10763325" cy="725470"/>
          </a:xfrm>
        </p:spPr>
        <p:txBody>
          <a:bodyPr>
            <a:normAutofit/>
          </a:bodyPr>
          <a:lstStyle>
            <a:lvl1pPr algn="l">
              <a:defRPr sz="3000" b="1" baseline="0">
                <a:solidFill>
                  <a:srgbClr val="C00000"/>
                </a:solidFill>
                <a:effectLst>
                  <a:outerShdw blurRad="38100" dist="38100" dir="2700000" algn="tl">
                    <a:srgbClr val="000000">
                      <a:alpha val="43137"/>
                    </a:srgbClr>
                  </a:outerShdw>
                </a:effectLst>
                <a:latin typeface="Arial Black" pitchFamily="34" charset="0"/>
                <a:ea typeface="微软雅黑" pitchFamily="34" charset="-122"/>
              </a:defRPr>
            </a:lvl1pPr>
          </a:lstStyle>
          <a:p>
            <a:r>
              <a:rPr lang="zh-CN" altLang="en-US"/>
              <a:t>单击此处编辑母版标题样式</a:t>
            </a:r>
            <a:endParaRPr lang="zh-CN" altLang="en-US" dirty="0"/>
          </a:p>
        </p:txBody>
      </p:sp>
      <p:sp>
        <p:nvSpPr>
          <p:cNvPr id="15" name="矩形 14"/>
          <p:cNvSpPr/>
          <p:nvPr/>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日期占位符 3">
            <a:extLst>
              <a:ext uri="{FF2B5EF4-FFF2-40B4-BE49-F238E27FC236}">
                <a16:creationId xmlns:a16="http://schemas.microsoft.com/office/drawing/2014/main" id="{0C71C393-DA4A-4DE2-9628-7CC56808A9BE}"/>
              </a:ext>
            </a:extLst>
          </p:cNvPr>
          <p:cNvSpPr txBox="1">
            <a:spLocks/>
          </p:cNvSpPr>
          <p:nvPr userDrawn="1"/>
        </p:nvSpPr>
        <p:spPr>
          <a:xfrm>
            <a:off x="-1" y="6477923"/>
            <a:ext cx="28448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CN" dirty="0"/>
              <a:t>Jan 18~19th, 2024</a:t>
            </a:r>
            <a:endParaRPr lang="zh-CN" altLang="en-US" dirty="0"/>
          </a:p>
        </p:txBody>
      </p:sp>
      <p:sp>
        <p:nvSpPr>
          <p:cNvPr id="12" name="页脚占位符 4">
            <a:extLst>
              <a:ext uri="{FF2B5EF4-FFF2-40B4-BE49-F238E27FC236}">
                <a16:creationId xmlns:a16="http://schemas.microsoft.com/office/drawing/2014/main" id="{BEC92728-DAA8-4820-A32A-1A29CA31B4E8}"/>
              </a:ext>
            </a:extLst>
          </p:cNvPr>
          <p:cNvSpPr txBox="1">
            <a:spLocks/>
          </p:cNvSpPr>
          <p:nvPr userDrawn="1"/>
        </p:nvSpPr>
        <p:spPr>
          <a:xfrm>
            <a:off x="3733552" y="6492875"/>
            <a:ext cx="4738712" cy="365125"/>
          </a:xfrm>
          <a:prstGeom prst="rect">
            <a:avLst/>
          </a:prstGeom>
        </p:spPr>
        <p:txBody>
          <a:bodyPr vert="horz" lIns="91440" tIns="45720" rIns="91440" bIns="45720" rtlCol="0" anchor="ctr"/>
          <a:lstStyle>
            <a:defPPr>
              <a:defRPr lang="en-US"/>
            </a:defPPr>
            <a:lvl1pPr marL="0" algn="ctr" defTabSz="457200" rtl="0" eaLnBrk="1" latinLnBrk="0" hangingPunct="1">
              <a:defRPr lang="en-US" altLang="zh-CN" sz="1200" kern="1200" smtClean="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t>HEP 2024</a:t>
            </a:r>
            <a:endParaRPr lang="en-US" dirty="0"/>
          </a:p>
        </p:txBody>
      </p:sp>
      <p:sp>
        <p:nvSpPr>
          <p:cNvPr id="13" name="灯片编号占位符 5">
            <a:extLst>
              <a:ext uri="{FF2B5EF4-FFF2-40B4-BE49-F238E27FC236}">
                <a16:creationId xmlns:a16="http://schemas.microsoft.com/office/drawing/2014/main" id="{5D0CF2EC-4DCE-4D68-A92E-5911A168D20C}"/>
              </a:ext>
            </a:extLst>
          </p:cNvPr>
          <p:cNvSpPr txBox="1">
            <a:spLocks/>
          </p:cNvSpPr>
          <p:nvPr userDrawn="1"/>
        </p:nvSpPr>
        <p:spPr>
          <a:xfrm>
            <a:off x="9347201" y="6477923"/>
            <a:ext cx="28448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0F4F1B7-B247-4728-A113-D9509F67E374}" type="slidenum">
              <a:rPr lang="zh-CN" altLang="en-US" smtClean="0"/>
              <a:pPr/>
              <a:t>‹#›</a:t>
            </a:fld>
            <a:endParaRPr lang="zh-CN" altLang="en-US"/>
          </a:p>
        </p:txBody>
      </p:sp>
    </p:spTree>
    <p:extLst>
      <p:ext uri="{BB962C8B-B14F-4D97-AF65-F5344CB8AC3E}">
        <p14:creationId xmlns:p14="http://schemas.microsoft.com/office/powerpoint/2010/main" val="3395432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8" name="页脚占位符 4">
            <a:extLst>
              <a:ext uri="{FF2B5EF4-FFF2-40B4-BE49-F238E27FC236}">
                <a16:creationId xmlns:a16="http://schemas.microsoft.com/office/drawing/2014/main" id="{3B203421-5184-4942-85D0-F6758625D750}"/>
              </a:ext>
            </a:extLst>
          </p:cNvPr>
          <p:cNvSpPr txBox="1">
            <a:spLocks/>
          </p:cNvSpPr>
          <p:nvPr userDrawn="1"/>
        </p:nvSpPr>
        <p:spPr>
          <a:xfrm>
            <a:off x="3733552" y="6492875"/>
            <a:ext cx="4738712" cy="365125"/>
          </a:xfrm>
          <a:prstGeom prst="rect">
            <a:avLst/>
          </a:prstGeom>
        </p:spPr>
        <p:txBody>
          <a:bodyPr vert="horz" lIns="91440" tIns="45720" rIns="91440" bIns="45720" rtlCol="0" anchor="ctr"/>
          <a:lstStyle>
            <a:defPPr>
              <a:defRPr lang="en-US"/>
            </a:defPPr>
            <a:lvl1pPr marL="0" algn="ctr" defTabSz="457200" rtl="0" eaLnBrk="1" latinLnBrk="0" hangingPunct="1">
              <a:defRPr lang="en-US" altLang="zh-CN" sz="1200" kern="1200" smtClean="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t>HEP 2024</a:t>
            </a:r>
            <a:endParaRPr lang="en-US" dirty="0"/>
          </a:p>
        </p:txBody>
      </p:sp>
      <p:sp>
        <p:nvSpPr>
          <p:cNvPr id="9" name="灯片编号占位符 5">
            <a:extLst>
              <a:ext uri="{FF2B5EF4-FFF2-40B4-BE49-F238E27FC236}">
                <a16:creationId xmlns:a16="http://schemas.microsoft.com/office/drawing/2014/main" id="{BC01654F-6624-454A-8993-83973A25B52F}"/>
              </a:ext>
            </a:extLst>
          </p:cNvPr>
          <p:cNvSpPr txBox="1">
            <a:spLocks/>
          </p:cNvSpPr>
          <p:nvPr userDrawn="1"/>
        </p:nvSpPr>
        <p:spPr>
          <a:xfrm>
            <a:off x="9347201" y="6477923"/>
            <a:ext cx="28448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0F4F1B7-B247-4728-A113-D9509F67E374}" type="slidenum">
              <a:rPr lang="zh-CN" altLang="en-US" smtClean="0"/>
              <a:pPr/>
              <a:t>‹#›</a:t>
            </a:fld>
            <a:endParaRPr lang="zh-CN" altLang="en-US"/>
          </a:p>
        </p:txBody>
      </p:sp>
    </p:spTree>
    <p:extLst>
      <p:ext uri="{BB962C8B-B14F-4D97-AF65-F5344CB8AC3E}">
        <p14:creationId xmlns:p14="http://schemas.microsoft.com/office/powerpoint/2010/main" val="2662572336"/>
      </p:ext>
    </p:extLst>
  </p:cSld>
  <p:clrMap bg1="lt1" tx1="dk1" bg2="lt2" tx2="dk2" accent1="accent1" accent2="accent2" accent3="accent3" accent4="accent4" accent5="accent5" accent6="accent6" hlink="hlink" folHlink="folHlink"/>
  <p:sldLayoutIdLst>
    <p:sldLayoutId id="2147484032" r:id="rId1"/>
    <p:sldLayoutId id="2147484033" r:id="rId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ts val="600"/>
        </a:spcBef>
        <a:spcAft>
          <a:spcPts val="600"/>
        </a:spcAft>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ts val="600"/>
        </a:spcBef>
        <a:spcAft>
          <a:spcPts val="600"/>
        </a:spcAft>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ts val="600"/>
        </a:spcBef>
        <a:spcAft>
          <a:spcPts val="600"/>
        </a:spcAft>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ts val="600"/>
        </a:spcBef>
        <a:spcAft>
          <a:spcPts val="600"/>
        </a:spcAft>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ts val="600"/>
        </a:spcBef>
        <a:spcAft>
          <a:spcPts val="60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9759A636-E3EB-B442-ECEE-CDF678092206}"/>
              </a:ext>
            </a:extLst>
          </p:cNvPr>
          <p:cNvSpPr>
            <a:spLocks noGrp="1"/>
          </p:cNvSpPr>
          <p:nvPr>
            <p:ph idx="1"/>
          </p:nvPr>
        </p:nvSpPr>
        <p:spPr>
          <a:xfrm>
            <a:off x="837882" y="4307120"/>
            <a:ext cx="10515600" cy="1164158"/>
          </a:xfrm>
        </p:spPr>
        <p:txBody>
          <a:bodyPr>
            <a:noAutofit/>
          </a:bodyPr>
          <a:lstStyle/>
          <a:p>
            <a:pPr marL="0" indent="0" algn="ctr">
              <a:buNone/>
            </a:pPr>
            <a:r>
              <a:rPr kumimoji="1" lang="en-US" altLang="zh-CN" sz="2400" b="1" dirty="0">
                <a:latin typeface="Times New Roman" panose="02020603050405020304" pitchFamily="18" charset="0"/>
                <a:cs typeface="Times New Roman" panose="02020603050405020304" pitchFamily="18" charset="0"/>
              </a:rPr>
              <a:t>Song Jin</a:t>
            </a:r>
          </a:p>
          <a:p>
            <a:pPr marL="0" indent="0" algn="ctr">
              <a:buNone/>
            </a:pPr>
            <a:r>
              <a:rPr kumimoji="1" lang="zh-CN" altLang="en-US" sz="2400" b="1" dirty="0">
                <a:latin typeface="Times New Roman" panose="02020603050405020304" pitchFamily="18" charset="0"/>
                <a:cs typeface="Times New Roman" panose="02020603050405020304" pitchFamily="18" charset="0"/>
              </a:rPr>
              <a:t>（</a:t>
            </a:r>
            <a:r>
              <a:rPr kumimoji="1" lang="en-US" altLang="zh-CN" sz="2400" b="1" dirty="0">
                <a:latin typeface="Times New Roman" panose="02020603050405020304" pitchFamily="18" charset="0"/>
                <a:cs typeface="Times New Roman" panose="02020603050405020304" pitchFamily="18" charset="0"/>
              </a:rPr>
              <a:t>For CEPC study group</a:t>
            </a:r>
            <a:r>
              <a:rPr kumimoji="1" lang="zh-CN" altLang="en-US" sz="2400" b="1" dirty="0">
                <a:latin typeface="Times New Roman" panose="02020603050405020304" pitchFamily="18" charset="0"/>
                <a:cs typeface="Times New Roman" panose="02020603050405020304" pitchFamily="18" charset="0"/>
              </a:rPr>
              <a:t>）</a:t>
            </a:r>
            <a:endParaRPr kumimoji="1" lang="en-US" altLang="zh-CN" sz="2400" b="1" dirty="0">
              <a:latin typeface="Times New Roman" panose="02020603050405020304" pitchFamily="18" charset="0"/>
              <a:cs typeface="Times New Roman" panose="02020603050405020304" pitchFamily="18" charset="0"/>
            </a:endParaRPr>
          </a:p>
        </p:txBody>
      </p:sp>
      <p:sp>
        <p:nvSpPr>
          <p:cNvPr id="9" name="标题 3"/>
          <p:cNvSpPr txBox="1">
            <a:spLocks/>
          </p:cNvSpPr>
          <p:nvPr/>
        </p:nvSpPr>
        <p:spPr>
          <a:xfrm>
            <a:off x="0" y="2747499"/>
            <a:ext cx="12191365" cy="1326319"/>
          </a:xfrm>
          <a:prstGeom prst="rect">
            <a:avLst/>
          </a:prstGeom>
        </p:spPr>
        <p:txBody>
          <a:bodyPr vert="horz" lIns="68580" tIns="34290" rIns="68580" bIns="34290" rtlCol="0" anchor="ctr">
            <a:noAutofit/>
          </a:bodyPr>
          <a:lstStyle>
            <a:lvl1pPr algn="ctr" defTabSz="914354" rtl="0" eaLnBrk="1" latinLnBrk="0" hangingPunct="1">
              <a:lnSpc>
                <a:spcPct val="90000"/>
              </a:lnSpc>
              <a:spcBef>
                <a:spcPct val="0"/>
              </a:spcBef>
              <a:buNone/>
              <a:defRPr sz="4000" b="1" kern="1200">
                <a:solidFill>
                  <a:schemeClr val="accent1"/>
                </a:solidFill>
                <a:latin typeface="+mj-lt"/>
                <a:ea typeface="+mj-ea"/>
                <a:cs typeface="+mj-cs"/>
              </a:defRPr>
            </a:lvl1pPr>
          </a:lstStyle>
          <a:p>
            <a:r>
              <a:rPr lang="en-US" altLang="zh-CN" sz="4400" dirty="0">
                <a:solidFill>
                  <a:srgbClr val="C00000"/>
                </a:solidFill>
                <a:latin typeface="Times New Roman" panose="02020603050405020304" pitchFamily="18" charset="0"/>
                <a:cs typeface="Times New Roman" panose="02020603050405020304" pitchFamily="18" charset="0"/>
              </a:rPr>
              <a:t>Economical and high efficiency </a:t>
            </a:r>
          </a:p>
          <a:p>
            <a:r>
              <a:rPr lang="en-US" altLang="zh-CN" sz="4400" dirty="0">
                <a:solidFill>
                  <a:srgbClr val="C00000"/>
                </a:solidFill>
                <a:latin typeface="Times New Roman" panose="02020603050405020304" pitchFamily="18" charset="0"/>
                <a:cs typeface="Times New Roman" panose="02020603050405020304" pitchFamily="18" charset="0"/>
              </a:rPr>
              <a:t>industrial production of accelerator components</a:t>
            </a:r>
            <a:endParaRPr lang="zh-CN" altLang="en-US" sz="4400" dirty="0">
              <a:solidFill>
                <a:srgbClr val="C00000"/>
              </a:solidFill>
              <a:latin typeface="Times New Roman" panose="02020603050405020304" pitchFamily="18" charset="0"/>
              <a:cs typeface="Times New Roman" panose="02020603050405020304" pitchFamily="18" charset="0"/>
            </a:endParaRPr>
          </a:p>
        </p:txBody>
      </p:sp>
      <p:pic>
        <p:nvPicPr>
          <p:cNvPr id="10"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83177" y="5602361"/>
            <a:ext cx="3987413" cy="755224"/>
          </a:xfrm>
          <a:prstGeom prst="rect">
            <a:avLst/>
          </a:prstGeom>
        </p:spPr>
      </p:pic>
      <p:pic>
        <p:nvPicPr>
          <p:cNvPr id="11" name="图片 3" descr="8d5d924e275b0c7f58feed1244176003"/>
          <p:cNvPicPr>
            <a:picLocks noChangeAspect="1"/>
          </p:cNvPicPr>
          <p:nvPr/>
        </p:nvPicPr>
        <p:blipFill rotWithShape="1">
          <a:blip r:embed="rId4"/>
          <a:srcRect t="28679" b="6192"/>
          <a:stretch/>
        </p:blipFill>
        <p:spPr>
          <a:xfrm>
            <a:off x="0" y="-14007"/>
            <a:ext cx="12191365" cy="2118283"/>
          </a:xfrm>
          <a:prstGeom prst="rect">
            <a:avLst/>
          </a:prstGeom>
        </p:spPr>
      </p:pic>
      <p:sp>
        <p:nvSpPr>
          <p:cNvPr id="12" name="TextBox 8"/>
          <p:cNvSpPr txBox="1"/>
          <p:nvPr/>
        </p:nvSpPr>
        <p:spPr>
          <a:xfrm>
            <a:off x="8498" y="6488668"/>
            <a:ext cx="12191365" cy="369332"/>
          </a:xfrm>
          <a:prstGeom prst="rect">
            <a:avLst/>
          </a:prstGeom>
          <a:solidFill>
            <a:schemeClr val="tx2"/>
          </a:solidFill>
        </p:spPr>
        <p:txBody>
          <a:bodyPr wrap="square" rtlCol="0">
            <a:spAutoFit/>
          </a:bodyPr>
          <a:lstStyle/>
          <a:p>
            <a:pPr algn="ctr"/>
            <a:r>
              <a:rPr lang="en-US" altLang="zh-CN" dirty="0">
                <a:solidFill>
                  <a:schemeClr val="bg1"/>
                </a:solidFill>
              </a:rPr>
              <a:t>Mini-workshop of IAS Program on High Energy Physics (HEP) 2024, 18-19. Jan., 2024, HKUST,</a:t>
            </a:r>
            <a:r>
              <a:rPr lang="zh-CN" altLang="en-US" dirty="0">
                <a:solidFill>
                  <a:schemeClr val="bg1"/>
                </a:solidFill>
              </a:rPr>
              <a:t> </a:t>
            </a:r>
            <a:r>
              <a:rPr lang="en-US" altLang="zh-CN" dirty="0">
                <a:solidFill>
                  <a:schemeClr val="bg1"/>
                </a:solidFill>
              </a:rPr>
              <a:t>Hongkong </a:t>
            </a:r>
            <a:endParaRPr lang="zh-CN" altLang="en-US" dirty="0">
              <a:solidFill>
                <a:schemeClr val="bg1"/>
              </a:solidFill>
            </a:endParaRPr>
          </a:p>
        </p:txBody>
      </p:sp>
      <p:pic>
        <p:nvPicPr>
          <p:cNvPr id="13" name="Picture 2" descr="C:\Users\Administrator\Desktop\1111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14007"/>
            <a:ext cx="1548428" cy="91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9346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BAF74F9-4408-4CD7-ADAE-BB0348586251}"/>
              </a:ext>
            </a:extLst>
          </p:cNvPr>
          <p:cNvSpPr>
            <a:spLocks noGrp="1"/>
          </p:cNvSpPr>
          <p:nvPr>
            <p:ph idx="1"/>
          </p:nvPr>
        </p:nvSpPr>
        <p:spPr>
          <a:xfrm>
            <a:off x="609599" y="1064525"/>
            <a:ext cx="11063289" cy="5308979"/>
          </a:xfrm>
        </p:spPr>
        <p:txBody>
          <a:bodyPr>
            <a:normAutofit/>
          </a:bodyPr>
          <a:lstStyle/>
          <a:p>
            <a:r>
              <a:rPr lang="en-US" altLang="zh-CN" sz="2400" b="0" i="0" dirty="0">
                <a:solidFill>
                  <a:srgbClr val="24292F"/>
                </a:solidFill>
                <a:effectLst/>
              </a:rPr>
              <a:t>Effectively </a:t>
            </a:r>
            <a:r>
              <a:rPr lang="en-US" altLang="zh-CN" sz="2400" b="1" i="0" dirty="0">
                <a:solidFill>
                  <a:srgbClr val="24292F"/>
                </a:solidFill>
                <a:effectLst/>
              </a:rPr>
              <a:t>manage the supply chain</a:t>
            </a:r>
            <a:r>
              <a:rPr lang="en-US" altLang="zh-CN" sz="2400" b="0" i="0" dirty="0">
                <a:solidFill>
                  <a:srgbClr val="24292F"/>
                </a:solidFill>
                <a:effectLst/>
              </a:rPr>
              <a:t>, including </a:t>
            </a:r>
          </a:p>
          <a:p>
            <a:pPr lvl="1">
              <a:spcBef>
                <a:spcPts val="0"/>
              </a:spcBef>
              <a:spcAft>
                <a:spcPts val="0"/>
              </a:spcAft>
              <a:buFont typeface="Arial" panose="020B0604020202020204" pitchFamily="34" charset="0"/>
              <a:buChar char="•"/>
            </a:pPr>
            <a:r>
              <a:rPr lang="en-US" altLang="zh-CN" b="1" i="0" dirty="0">
                <a:solidFill>
                  <a:srgbClr val="24292F"/>
                </a:solidFill>
                <a:effectLst/>
              </a:rPr>
              <a:t>raw material </a:t>
            </a:r>
            <a:r>
              <a:rPr lang="en-US" altLang="zh-CN" b="0" i="0" dirty="0">
                <a:solidFill>
                  <a:srgbClr val="24292F"/>
                </a:solidFill>
                <a:effectLst/>
              </a:rPr>
              <a:t>suppliers</a:t>
            </a:r>
          </a:p>
          <a:p>
            <a:pPr lvl="1">
              <a:spcBef>
                <a:spcPts val="0"/>
              </a:spcBef>
              <a:spcAft>
                <a:spcPts val="0"/>
              </a:spcAft>
              <a:buFont typeface="Arial" panose="020B0604020202020204" pitchFamily="34" charset="0"/>
              <a:buChar char="•"/>
            </a:pPr>
            <a:r>
              <a:rPr lang="en-US" altLang="zh-CN" b="0" i="0" dirty="0">
                <a:solidFill>
                  <a:srgbClr val="24292F"/>
                </a:solidFill>
                <a:effectLst/>
              </a:rPr>
              <a:t>processing plants: </a:t>
            </a:r>
            <a:r>
              <a:rPr lang="en-US" altLang="zh-CN" b="1" i="0" dirty="0">
                <a:solidFill>
                  <a:srgbClr val="24292F"/>
                </a:solidFill>
                <a:effectLst/>
              </a:rPr>
              <a:t>Production equipment</a:t>
            </a:r>
            <a:r>
              <a:rPr lang="en-US" altLang="zh-CN" b="0" i="0" dirty="0">
                <a:solidFill>
                  <a:srgbClr val="24292F"/>
                </a:solidFill>
                <a:effectLst/>
              </a:rPr>
              <a:t>, Processing, Plants</a:t>
            </a:r>
          </a:p>
          <a:p>
            <a:pPr lvl="1">
              <a:spcBef>
                <a:spcPts val="0"/>
              </a:spcBef>
              <a:spcAft>
                <a:spcPts val="0"/>
              </a:spcAft>
              <a:buFont typeface="Arial" panose="020B0604020202020204" pitchFamily="34" charset="0"/>
              <a:buChar char="•"/>
            </a:pPr>
            <a:r>
              <a:rPr lang="en-US" altLang="zh-CN" b="0" i="0" dirty="0">
                <a:solidFill>
                  <a:srgbClr val="24292F"/>
                </a:solidFill>
                <a:effectLst/>
              </a:rPr>
              <a:t>logistics</a:t>
            </a:r>
          </a:p>
          <a:p>
            <a:pPr lvl="1">
              <a:spcBef>
                <a:spcPts val="0"/>
              </a:spcBef>
              <a:spcAft>
                <a:spcPts val="0"/>
              </a:spcAft>
              <a:buFont typeface="Arial" panose="020B0604020202020204" pitchFamily="34" charset="0"/>
              <a:buChar char="•"/>
            </a:pPr>
            <a:r>
              <a:rPr lang="en-US" altLang="zh-CN" b="0" i="0" dirty="0">
                <a:solidFill>
                  <a:srgbClr val="24292F"/>
                </a:solidFill>
                <a:effectLst/>
              </a:rPr>
              <a:t>labors for assembly or integration</a:t>
            </a:r>
          </a:p>
          <a:p>
            <a:pPr marL="0" lvl="1" indent="0">
              <a:lnSpc>
                <a:spcPct val="110000"/>
              </a:lnSpc>
              <a:buClr>
                <a:srgbClr val="FFC000"/>
              </a:buClr>
              <a:buSzPct val="80000"/>
              <a:buNone/>
            </a:pPr>
            <a:r>
              <a:rPr lang="en-US" altLang="zh-CN" dirty="0">
                <a:solidFill>
                  <a:srgbClr val="24292F"/>
                </a:solidFill>
              </a:rPr>
              <a:t>     To ensure the stability and efficiency of the supply chain.</a:t>
            </a:r>
          </a:p>
          <a:p>
            <a:pPr marL="342900" lvl="1" indent="-342900">
              <a:lnSpc>
                <a:spcPct val="110000"/>
              </a:lnSpc>
              <a:buClr>
                <a:srgbClr val="FFC000"/>
              </a:buClr>
              <a:buSzPct val="80000"/>
              <a:buFont typeface="Wingdings" pitchFamily="2" charset="2"/>
              <a:buChar char="n"/>
            </a:pPr>
            <a:r>
              <a:rPr lang="en-US" altLang="zh-CN" dirty="0">
                <a:solidFill>
                  <a:srgbClr val="24292F"/>
                </a:solidFill>
              </a:rPr>
              <a:t>For a large project, management strategies will need for the economical benefit. </a:t>
            </a:r>
          </a:p>
          <a:p>
            <a:pPr marL="342900" lvl="1" indent="-342900">
              <a:lnSpc>
                <a:spcPct val="110000"/>
              </a:lnSpc>
              <a:buClr>
                <a:srgbClr val="FFC000"/>
              </a:buClr>
              <a:buSzPct val="80000"/>
              <a:buFont typeface="Wingdings" pitchFamily="2" charset="2"/>
              <a:buChar char="n"/>
            </a:pPr>
            <a:r>
              <a:rPr lang="en-US" altLang="zh-CN" dirty="0">
                <a:solidFill>
                  <a:srgbClr val="24292F"/>
                </a:solidFill>
              </a:rPr>
              <a:t>For example, traditionally, the procurement or processing is done separately by various sub-systems. But for a large project, </a:t>
            </a:r>
            <a:r>
              <a:rPr lang="en-US" altLang="zh-CN" b="1" dirty="0">
                <a:solidFill>
                  <a:srgbClr val="24292F"/>
                </a:solidFill>
              </a:rPr>
              <a:t>the centralized procurement, resources coordinate of processing plant and logistics</a:t>
            </a:r>
            <a:r>
              <a:rPr lang="en-US" altLang="zh-CN" dirty="0">
                <a:solidFill>
                  <a:srgbClr val="24292F"/>
                </a:solidFill>
              </a:rPr>
              <a:t> may have more advantages for economical purpose.</a:t>
            </a:r>
            <a:endParaRPr lang="zh-CN" altLang="en-US" dirty="0">
              <a:solidFill>
                <a:srgbClr val="24292F"/>
              </a:solidFill>
            </a:endParaRPr>
          </a:p>
        </p:txBody>
      </p:sp>
      <p:sp>
        <p:nvSpPr>
          <p:cNvPr id="3" name="标题 2">
            <a:extLst>
              <a:ext uri="{FF2B5EF4-FFF2-40B4-BE49-F238E27FC236}">
                <a16:creationId xmlns:a16="http://schemas.microsoft.com/office/drawing/2014/main" id="{9E8668DA-C6AD-400B-90F7-7134B7B3CD1D}"/>
              </a:ext>
            </a:extLst>
          </p:cNvPr>
          <p:cNvSpPr>
            <a:spLocks noGrp="1"/>
          </p:cNvSpPr>
          <p:nvPr>
            <p:ph type="title"/>
          </p:nvPr>
        </p:nvSpPr>
        <p:spPr/>
        <p:txBody>
          <a:bodyPr>
            <a:normAutofit/>
          </a:bodyPr>
          <a:lstStyle/>
          <a:p>
            <a:r>
              <a:rPr lang="en-US" altLang="zh-CN" dirty="0">
                <a:solidFill>
                  <a:srgbClr val="0432FF"/>
                </a:solidFill>
                <a:latin typeface="Times New Roman" panose="02020603050405020304" pitchFamily="18" charset="0"/>
                <a:cs typeface="Times New Roman" panose="02020603050405020304" pitchFamily="18" charset="0"/>
              </a:rPr>
              <a:t>The main process: Supply chain management</a:t>
            </a:r>
            <a:endParaRPr lang="zh-CN" altLang="en-US" dirty="0">
              <a:solidFill>
                <a:srgbClr val="0432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027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fade">
                                      <p:cBhvr>
                                        <p:cTn id="22" dur="500"/>
                                        <p:tgtEl>
                                          <p:spTgt spid="2">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500"/>
                                        <p:tgtEl>
                                          <p:spTgt spid="2">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
                                            <p:txEl>
                                              <p:pRg st="7" end="7"/>
                                            </p:txEl>
                                          </p:spTgt>
                                        </p:tgtEl>
                                        <p:attrNameLst>
                                          <p:attrName>style.visibility</p:attrName>
                                        </p:attrNameLst>
                                      </p:cBhvr>
                                      <p:to>
                                        <p:strVal val="visible"/>
                                      </p:to>
                                    </p:set>
                                    <p:animEffect transition="in" filter="fade">
                                      <p:cBhvr>
                                        <p:cTn id="30"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ACFDC39-3861-4AB0-8AB1-EC329337A9ED}"/>
              </a:ext>
            </a:extLst>
          </p:cNvPr>
          <p:cNvSpPr>
            <a:spLocks noGrp="1"/>
          </p:cNvSpPr>
          <p:nvPr>
            <p:ph idx="1"/>
          </p:nvPr>
        </p:nvSpPr>
        <p:spPr>
          <a:xfrm>
            <a:off x="609600" y="1433015"/>
            <a:ext cx="10972800" cy="4693149"/>
          </a:xfrm>
        </p:spPr>
        <p:txBody>
          <a:bodyPr>
            <a:normAutofit/>
          </a:bodyPr>
          <a:lstStyle/>
          <a:p>
            <a:r>
              <a:rPr lang="en-US" altLang="zh-CN" sz="2400" dirty="0"/>
              <a:t>Quality control: a sound quality management system, including measures for</a:t>
            </a:r>
          </a:p>
          <a:p>
            <a:pPr lvl="1">
              <a:buFont typeface="Arial" panose="020B0604020202020204" pitchFamily="34" charset="0"/>
              <a:buChar char="•"/>
            </a:pPr>
            <a:r>
              <a:rPr lang="en-US" altLang="zh-CN" dirty="0"/>
              <a:t>raw material inspection, </a:t>
            </a:r>
          </a:p>
          <a:p>
            <a:pPr lvl="1">
              <a:buFont typeface="Arial" panose="020B0604020202020204" pitchFamily="34" charset="0"/>
              <a:buChar char="•"/>
            </a:pPr>
            <a:r>
              <a:rPr lang="en-US" altLang="zh-CN" dirty="0"/>
              <a:t>production process control, </a:t>
            </a:r>
          </a:p>
          <a:p>
            <a:pPr lvl="1">
              <a:buFont typeface="Arial" panose="020B0604020202020204" pitchFamily="34" charset="0"/>
              <a:buChar char="•"/>
            </a:pPr>
            <a:r>
              <a:rPr lang="en-US" altLang="zh-CN" dirty="0"/>
              <a:t>finished product inspection.</a:t>
            </a:r>
          </a:p>
          <a:p>
            <a:r>
              <a:rPr lang="en-US" altLang="zh-CN" sz="2400" dirty="0"/>
              <a:t>Cost control: Reasonably control production costs, including </a:t>
            </a:r>
          </a:p>
          <a:p>
            <a:pPr lvl="1">
              <a:buFont typeface="Arial" panose="020B0604020202020204" pitchFamily="34" charset="0"/>
              <a:buChar char="•"/>
            </a:pPr>
            <a:r>
              <a:rPr lang="en-US" altLang="zh-CN" dirty="0"/>
              <a:t>raw material costs, </a:t>
            </a:r>
          </a:p>
          <a:p>
            <a:pPr lvl="1">
              <a:buFont typeface="Arial" panose="020B0604020202020204" pitchFamily="34" charset="0"/>
              <a:buChar char="•"/>
            </a:pPr>
            <a:r>
              <a:rPr lang="en-US" altLang="zh-CN" dirty="0"/>
              <a:t>labor costs, </a:t>
            </a:r>
          </a:p>
          <a:p>
            <a:pPr lvl="1">
              <a:buFont typeface="Arial" panose="020B0604020202020204" pitchFamily="34" charset="0"/>
              <a:buChar char="•"/>
            </a:pPr>
            <a:r>
              <a:rPr lang="en-US" altLang="zh-CN" dirty="0"/>
              <a:t>equipment depreciation, etc.</a:t>
            </a:r>
          </a:p>
        </p:txBody>
      </p:sp>
      <p:sp>
        <p:nvSpPr>
          <p:cNvPr id="3" name="标题 2">
            <a:extLst>
              <a:ext uri="{FF2B5EF4-FFF2-40B4-BE49-F238E27FC236}">
                <a16:creationId xmlns:a16="http://schemas.microsoft.com/office/drawing/2014/main" id="{18C5BA15-68A6-410F-AE38-49A668C5D500}"/>
              </a:ext>
            </a:extLst>
          </p:cNvPr>
          <p:cNvSpPr>
            <a:spLocks noGrp="1"/>
          </p:cNvSpPr>
          <p:nvPr>
            <p:ph type="title"/>
          </p:nvPr>
        </p:nvSpPr>
        <p:spPr/>
        <p:txBody>
          <a:bodyPr>
            <a:normAutofit/>
          </a:bodyPr>
          <a:lstStyle/>
          <a:p>
            <a:r>
              <a:rPr lang="en-US" altLang="zh-CN" dirty="0">
                <a:solidFill>
                  <a:srgbClr val="0432FF"/>
                </a:solidFill>
                <a:latin typeface="Times New Roman" panose="02020603050405020304" pitchFamily="18" charset="0"/>
                <a:cs typeface="Times New Roman" panose="02020603050405020304" pitchFamily="18" charset="0"/>
              </a:rPr>
              <a:t>The main process: Quality and cost control</a:t>
            </a:r>
            <a:endParaRPr lang="zh-CN" altLang="en-US" dirty="0">
              <a:solidFill>
                <a:srgbClr val="0432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30352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500"/>
                                        <p:tgtEl>
                                          <p:spTgt spid="2">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fade">
                                      <p:cBhvr>
                                        <p:cTn id="24" dur="500"/>
                                        <p:tgtEl>
                                          <p:spTgt spid="2">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500"/>
                                        <p:tgtEl>
                                          <p:spTgt spid="2">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
                                            <p:txEl>
                                              <p:pRg st="7" end="7"/>
                                            </p:txEl>
                                          </p:spTgt>
                                        </p:tgtEl>
                                        <p:attrNameLst>
                                          <p:attrName>style.visibility</p:attrName>
                                        </p:attrNameLst>
                                      </p:cBhvr>
                                      <p:to>
                                        <p:strVal val="visible"/>
                                      </p:to>
                                    </p:set>
                                    <p:animEffect transition="in" filter="fade">
                                      <p:cBhvr>
                                        <p:cTn id="30"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285861"/>
            <a:ext cx="11311218" cy="4840303"/>
          </a:xfrm>
        </p:spPr>
        <p:txBody>
          <a:bodyPr>
            <a:normAutofit/>
          </a:bodyPr>
          <a:lstStyle/>
          <a:p>
            <a:r>
              <a:rPr lang="en-US" altLang="zh-CN" sz="2400" dirty="0"/>
              <a:t>The cost of raw material could be more than 1/3 of the total cost of production. So, it is one of the main factors affects economical production.</a:t>
            </a:r>
          </a:p>
          <a:p>
            <a:r>
              <a:rPr lang="en-US" altLang="zh-CN" sz="2400" dirty="0"/>
              <a:t>For a large project, the centralized procurement should be considered to lower the cost.</a:t>
            </a:r>
          </a:p>
          <a:p>
            <a:r>
              <a:rPr lang="en-US" altLang="zh-CN" sz="2400" dirty="0"/>
              <a:t>And if possible, the project also can work with the material industries to see whether some process can be optimized and even using new technology to lower the cost.</a:t>
            </a:r>
          </a:p>
          <a:p>
            <a:pPr lvl="1"/>
            <a:r>
              <a:rPr lang="en-US" altLang="zh-CN" dirty="0"/>
              <a:t>For example, several years ago, there was no so high RRR niobium for SRF cavities. The SRF committee help to improve the material. </a:t>
            </a:r>
            <a:endParaRPr lang="zh-CN" altLang="en-US" dirty="0"/>
          </a:p>
        </p:txBody>
      </p:sp>
      <p:sp>
        <p:nvSpPr>
          <p:cNvPr id="4" name="标题 2">
            <a:extLst>
              <a:ext uri="{FF2B5EF4-FFF2-40B4-BE49-F238E27FC236}">
                <a16:creationId xmlns:a16="http://schemas.microsoft.com/office/drawing/2014/main" id="{18C5BA15-68A6-410F-AE38-49A668C5D500}"/>
              </a:ext>
            </a:extLst>
          </p:cNvPr>
          <p:cNvSpPr>
            <a:spLocks noGrp="1"/>
          </p:cNvSpPr>
          <p:nvPr>
            <p:ph type="title"/>
          </p:nvPr>
        </p:nvSpPr>
        <p:spPr/>
        <p:txBody>
          <a:bodyPr>
            <a:normAutofit/>
          </a:bodyPr>
          <a:lstStyle/>
          <a:p>
            <a:r>
              <a:rPr lang="en-US" altLang="zh-CN" dirty="0">
                <a:solidFill>
                  <a:schemeClr val="tx1"/>
                </a:solidFill>
                <a:latin typeface="Times New Roman" panose="02020603050405020304" pitchFamily="18" charset="0"/>
                <a:cs typeface="Times New Roman" panose="02020603050405020304" pitchFamily="18" charset="0"/>
              </a:rPr>
              <a:t>Key points:  Raw Material</a:t>
            </a:r>
            <a:endParaRPr lang="zh-CN"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2858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fade">
                                      <p:cBhvr>
                                        <p:cTn id="20"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8869" y="1229555"/>
            <a:ext cx="11367246" cy="2689413"/>
          </a:xfrm>
        </p:spPr>
        <p:txBody>
          <a:bodyPr>
            <a:normAutofit lnSpcReduction="10000"/>
          </a:bodyPr>
          <a:lstStyle/>
          <a:p>
            <a:pPr algn="just"/>
            <a:r>
              <a:rPr lang="en-US" altLang="zh-CN" sz="2400" dirty="0"/>
              <a:t>For mass production, the highly automated production equipment is the key to ensuring high efficiency.</a:t>
            </a:r>
          </a:p>
          <a:p>
            <a:pPr algn="just"/>
            <a:r>
              <a:rPr lang="en-US" altLang="zh-CN" sz="2400" dirty="0"/>
              <a:t>We are currently in the era of AI, and intelligent production become the mainstream trend for the industrial sector. CEPC also made some effort.</a:t>
            </a:r>
          </a:p>
          <a:p>
            <a:pPr algn="just"/>
            <a:r>
              <a:rPr lang="en-US" altLang="zh-CN" sz="2400" dirty="0"/>
              <a:t>However, there will also be some challenges we need to be carefully assessed. Following table shows some of comparison *. </a:t>
            </a:r>
            <a:endParaRPr lang="zh-CN" altLang="en-US" sz="2400" dirty="0"/>
          </a:p>
        </p:txBody>
      </p:sp>
      <p:sp>
        <p:nvSpPr>
          <p:cNvPr id="4" name="标题 2">
            <a:extLst>
              <a:ext uri="{FF2B5EF4-FFF2-40B4-BE49-F238E27FC236}">
                <a16:creationId xmlns:a16="http://schemas.microsoft.com/office/drawing/2014/main" id="{18C5BA15-68A6-410F-AE38-49A668C5D500}"/>
              </a:ext>
            </a:extLst>
          </p:cNvPr>
          <p:cNvSpPr>
            <a:spLocks noGrp="1"/>
          </p:cNvSpPr>
          <p:nvPr>
            <p:ph type="title"/>
          </p:nvPr>
        </p:nvSpPr>
        <p:spPr/>
        <p:txBody>
          <a:bodyPr>
            <a:normAutofit/>
          </a:bodyPr>
          <a:lstStyle/>
          <a:p>
            <a:r>
              <a:rPr lang="en-US" altLang="zh-CN" dirty="0">
                <a:solidFill>
                  <a:schemeClr val="tx1"/>
                </a:solidFill>
                <a:latin typeface="Times New Roman" panose="02020603050405020304" pitchFamily="18" charset="0"/>
                <a:cs typeface="Times New Roman" panose="02020603050405020304" pitchFamily="18" charset="0"/>
              </a:rPr>
              <a:t>Key points: Automation for high efficiency production</a:t>
            </a:r>
            <a:endParaRPr lang="zh-CN" altLang="en-US" dirty="0">
              <a:solidFill>
                <a:schemeClr val="tx1"/>
              </a:solidFill>
              <a:latin typeface="Times New Roman" panose="02020603050405020304" pitchFamily="18" charset="0"/>
              <a:cs typeface="Times New Roman" panose="02020603050405020304" pitchFamily="18" charset="0"/>
            </a:endParaRPr>
          </a:p>
        </p:txBody>
      </p:sp>
      <p:graphicFrame>
        <p:nvGraphicFramePr>
          <p:cNvPr id="3" name="表格 4">
            <a:extLst>
              <a:ext uri="{FF2B5EF4-FFF2-40B4-BE49-F238E27FC236}">
                <a16:creationId xmlns:a16="http://schemas.microsoft.com/office/drawing/2014/main" id="{F367125C-A996-4EE6-9953-BB325F77AE74}"/>
              </a:ext>
            </a:extLst>
          </p:cNvPr>
          <p:cNvGraphicFramePr>
            <a:graphicFrameLocks noGrp="1"/>
          </p:cNvGraphicFramePr>
          <p:nvPr>
            <p:extLst>
              <p:ext uri="{D42A27DB-BD31-4B8C-83A1-F6EECF244321}">
                <p14:modId xmlns:p14="http://schemas.microsoft.com/office/powerpoint/2010/main" val="4042887258"/>
              </p:ext>
            </p:extLst>
          </p:nvPr>
        </p:nvGraphicFramePr>
        <p:xfrm>
          <a:off x="236724" y="3918968"/>
          <a:ext cx="11623299" cy="2011680"/>
        </p:xfrm>
        <a:graphic>
          <a:graphicData uri="http://schemas.openxmlformats.org/drawingml/2006/table">
            <a:tbl>
              <a:tblPr firstRow="1" bandRow="1">
                <a:tableStyleId>{16D9F66E-5EB9-4882-86FB-DCBF35E3C3E4}</a:tableStyleId>
              </a:tblPr>
              <a:tblGrid>
                <a:gridCol w="1356752">
                  <a:extLst>
                    <a:ext uri="{9D8B030D-6E8A-4147-A177-3AD203B41FA5}">
                      <a16:colId xmlns:a16="http://schemas.microsoft.com/office/drawing/2014/main" val="3611575137"/>
                    </a:ext>
                  </a:extLst>
                </a:gridCol>
                <a:gridCol w="1532965">
                  <a:extLst>
                    <a:ext uri="{9D8B030D-6E8A-4147-A177-3AD203B41FA5}">
                      <a16:colId xmlns:a16="http://schemas.microsoft.com/office/drawing/2014/main" val="45086494"/>
                    </a:ext>
                  </a:extLst>
                </a:gridCol>
                <a:gridCol w="1539688">
                  <a:extLst>
                    <a:ext uri="{9D8B030D-6E8A-4147-A177-3AD203B41FA5}">
                      <a16:colId xmlns:a16="http://schemas.microsoft.com/office/drawing/2014/main" val="355422984"/>
                    </a:ext>
                  </a:extLst>
                </a:gridCol>
                <a:gridCol w="1243853">
                  <a:extLst>
                    <a:ext uri="{9D8B030D-6E8A-4147-A177-3AD203B41FA5}">
                      <a16:colId xmlns:a16="http://schemas.microsoft.com/office/drawing/2014/main" val="3667799562"/>
                    </a:ext>
                  </a:extLst>
                </a:gridCol>
                <a:gridCol w="1586753">
                  <a:extLst>
                    <a:ext uri="{9D8B030D-6E8A-4147-A177-3AD203B41FA5}">
                      <a16:colId xmlns:a16="http://schemas.microsoft.com/office/drawing/2014/main" val="1684222490"/>
                    </a:ext>
                  </a:extLst>
                </a:gridCol>
                <a:gridCol w="1311089">
                  <a:extLst>
                    <a:ext uri="{9D8B030D-6E8A-4147-A177-3AD203B41FA5}">
                      <a16:colId xmlns:a16="http://schemas.microsoft.com/office/drawing/2014/main" val="1467633229"/>
                    </a:ext>
                  </a:extLst>
                </a:gridCol>
                <a:gridCol w="1460521">
                  <a:extLst>
                    <a:ext uri="{9D8B030D-6E8A-4147-A177-3AD203B41FA5}">
                      <a16:colId xmlns:a16="http://schemas.microsoft.com/office/drawing/2014/main" val="2417791003"/>
                    </a:ext>
                  </a:extLst>
                </a:gridCol>
                <a:gridCol w="1591678">
                  <a:extLst>
                    <a:ext uri="{9D8B030D-6E8A-4147-A177-3AD203B41FA5}">
                      <a16:colId xmlns:a16="http://schemas.microsoft.com/office/drawing/2014/main" val="495928214"/>
                    </a:ext>
                  </a:extLst>
                </a:gridCol>
              </a:tblGrid>
              <a:tr h="784950">
                <a:tc>
                  <a:txBody>
                    <a:bodyPr/>
                    <a:lstStyle/>
                    <a:p>
                      <a:pPr algn="l"/>
                      <a:r>
                        <a:rPr lang="en-US" altLang="zh-CN" sz="2000" b="1" dirty="0">
                          <a:solidFill>
                            <a:schemeClr val="bg1"/>
                          </a:solidFill>
                        </a:rPr>
                        <a:t>Benefits</a:t>
                      </a:r>
                      <a:endParaRPr lang="zh-CN" altLang="en-US" sz="2000" b="1" dirty="0">
                        <a:solidFill>
                          <a:schemeClr val="bg1"/>
                        </a:solidFill>
                      </a:endParaRPr>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ctr"/>
                      <a:r>
                        <a:rPr lang="en-US" altLang="zh-CN" sz="2000" b="0" dirty="0">
                          <a:solidFill>
                            <a:srgbClr val="0070C0"/>
                          </a:solidFill>
                        </a:rPr>
                        <a:t>Increased productivity</a:t>
                      </a:r>
                      <a:endParaRPr lang="zh-CN" altLang="en-US" sz="2000" b="0" dirty="0">
                        <a:solidFill>
                          <a:srgbClr val="0070C0"/>
                        </a:solidFill>
                        <a:latin typeface="Times New Roman" panose="02020603050405020304" pitchFamily="18" charset="0"/>
                        <a:cs typeface="Times New Roman" panose="02020603050405020304" pitchFamily="18" charset="0"/>
                      </a:endParaRPr>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2000" b="0" kern="1200" dirty="0">
                          <a:solidFill>
                            <a:srgbClr val="0070C0"/>
                          </a:solidFill>
                          <a:effectLst/>
                        </a:rPr>
                        <a:t>Consistency</a:t>
                      </a:r>
                      <a:endParaRPr lang="zh-CN" altLang="en-US" sz="2000" b="0" dirty="0">
                        <a:solidFill>
                          <a:srgbClr val="0070C0"/>
                        </a:solidFill>
                        <a:latin typeface="Times New Roman" panose="02020603050405020304" pitchFamily="18" charset="0"/>
                        <a:cs typeface="Times New Roman" panose="02020603050405020304" pitchFamily="18" charset="0"/>
                      </a:endParaRPr>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2000" b="0" kern="1200" dirty="0">
                          <a:solidFill>
                            <a:srgbClr val="0070C0"/>
                          </a:solidFill>
                          <a:effectLst/>
                        </a:rPr>
                        <a:t>Cost-effective</a:t>
                      </a:r>
                      <a:endParaRPr lang="zh-CN" altLang="en-US" sz="2000" b="0" dirty="0">
                        <a:solidFill>
                          <a:srgbClr val="0070C0"/>
                        </a:solidFill>
                        <a:latin typeface="Times New Roman" panose="02020603050405020304" pitchFamily="18" charset="0"/>
                        <a:cs typeface="Times New Roman" panose="02020603050405020304" pitchFamily="18" charset="0"/>
                      </a:endParaRPr>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2000" b="0" kern="1200" dirty="0">
                          <a:solidFill>
                            <a:srgbClr val="0070C0"/>
                          </a:solidFill>
                          <a:effectLst/>
                        </a:rPr>
                        <a:t>Safety</a:t>
                      </a:r>
                      <a:endParaRPr lang="zh-CN" altLang="en-US" sz="2000" b="0" dirty="0">
                        <a:solidFill>
                          <a:srgbClr val="0070C0"/>
                        </a:solidFill>
                        <a:latin typeface="Times New Roman" panose="02020603050405020304" pitchFamily="18" charset="0"/>
                        <a:cs typeface="Times New Roman" panose="02020603050405020304" pitchFamily="18" charset="0"/>
                      </a:endParaRPr>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2000" b="0" kern="1200" dirty="0">
                          <a:solidFill>
                            <a:srgbClr val="0070C0"/>
                          </a:solidFill>
                          <a:effectLst/>
                        </a:rPr>
                        <a:t>Improved quality control</a:t>
                      </a:r>
                      <a:endParaRPr lang="zh-CN" altLang="en-US" sz="2000" b="0" dirty="0">
                        <a:solidFill>
                          <a:srgbClr val="0070C0"/>
                        </a:solidFill>
                        <a:latin typeface="Times New Roman" panose="02020603050405020304" pitchFamily="18" charset="0"/>
                        <a:cs typeface="Times New Roman" panose="02020603050405020304" pitchFamily="18" charset="0"/>
                      </a:endParaRPr>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2000" b="0" kern="1200" dirty="0">
                          <a:solidFill>
                            <a:srgbClr val="0070C0"/>
                          </a:solidFill>
                          <a:effectLst/>
                        </a:rPr>
                        <a:t>Increased flexibility</a:t>
                      </a:r>
                      <a:endParaRPr lang="zh-CN" altLang="en-US" sz="2000" b="0" dirty="0">
                        <a:solidFill>
                          <a:srgbClr val="0070C0"/>
                        </a:solidFill>
                        <a:latin typeface="Times New Roman" panose="02020603050405020304" pitchFamily="18" charset="0"/>
                        <a:cs typeface="Times New Roman" panose="02020603050405020304" pitchFamily="18" charset="0"/>
                      </a:endParaRPr>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2000" b="0" kern="1200" dirty="0">
                          <a:solidFill>
                            <a:srgbClr val="0070C0"/>
                          </a:solidFill>
                          <a:effectLst/>
                        </a:rPr>
                        <a:t>Better use of time and resources</a:t>
                      </a:r>
                      <a:endParaRPr lang="zh-CN" altLang="en-US" sz="2000" b="0" dirty="0">
                        <a:solidFill>
                          <a:srgbClr val="0070C0"/>
                        </a:solidFill>
                        <a:latin typeface="Times New Roman" panose="02020603050405020304" pitchFamily="18" charset="0"/>
                        <a:cs typeface="Times New Roman" panose="02020603050405020304" pitchFamily="18" charset="0"/>
                      </a:endParaRPr>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41567335"/>
                  </a:ext>
                </a:extLst>
              </a:tr>
              <a:tr h="861837">
                <a:tc>
                  <a:txBody>
                    <a:bodyPr/>
                    <a:lstStyle/>
                    <a:p>
                      <a:pPr algn="l"/>
                      <a:r>
                        <a:rPr lang="en-US" altLang="zh-CN" sz="2000" b="1" dirty="0">
                          <a:solidFill>
                            <a:schemeClr val="bg1"/>
                          </a:solidFill>
                        </a:rPr>
                        <a:t>Challenges</a:t>
                      </a:r>
                      <a:endParaRPr lang="zh-CN" altLang="en-US" sz="2000" b="1" dirty="0">
                        <a:solidFill>
                          <a:schemeClr val="bg1"/>
                        </a:solidFill>
                      </a:endParaRPr>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ctr"/>
                      <a:r>
                        <a:rPr lang="en-US" altLang="zh-CN" sz="2000" b="0" kern="1200" dirty="0">
                          <a:solidFill>
                            <a:schemeClr val="tx1"/>
                          </a:solidFill>
                          <a:effectLst/>
                        </a:rPr>
                        <a:t>High initial cost</a:t>
                      </a:r>
                      <a:endParaRPr lang="zh-CN" altLang="en-US" sz="2000" b="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2000" b="0" kern="1200" dirty="0">
                          <a:solidFill>
                            <a:schemeClr val="tx1"/>
                          </a:solidFill>
                          <a:effectLst/>
                        </a:rPr>
                        <a:t>Maintenance and repair</a:t>
                      </a:r>
                      <a:endParaRPr lang="zh-CN" altLang="en-US" sz="2000" b="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2000" b="0" kern="1200" dirty="0">
                          <a:solidFill>
                            <a:schemeClr val="tx1"/>
                          </a:solidFill>
                          <a:effectLst/>
                        </a:rPr>
                        <a:t>Lack of flexibility</a:t>
                      </a:r>
                      <a:endParaRPr lang="zh-CN" altLang="en-US" sz="2000" b="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2000" b="0" kern="1200" dirty="0">
                          <a:solidFill>
                            <a:schemeClr val="tx1"/>
                          </a:solidFill>
                          <a:effectLst/>
                        </a:rPr>
                        <a:t>Integration with existing systems</a:t>
                      </a:r>
                      <a:endParaRPr lang="zh-CN" altLang="en-US" sz="2000" b="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2000" b="0" kern="1200" dirty="0">
                          <a:solidFill>
                            <a:schemeClr val="tx1"/>
                          </a:solidFill>
                          <a:effectLst/>
                        </a:rPr>
                        <a:t>Safety concerns</a:t>
                      </a:r>
                      <a:endParaRPr lang="zh-CN" altLang="en-US" sz="2000" b="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2000" b="0" kern="1200" dirty="0">
                          <a:solidFill>
                            <a:schemeClr val="tx1"/>
                          </a:solidFill>
                          <a:effectLst/>
                        </a:rPr>
                        <a:t>Workforce training</a:t>
                      </a:r>
                      <a:endParaRPr lang="zh-CN" altLang="en-US" sz="2000" b="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2000" b="0" kern="1200" dirty="0">
                          <a:solidFill>
                            <a:schemeClr val="tx1"/>
                          </a:solidFill>
                          <a:effectLst/>
                        </a:rPr>
                        <a:t>Resistance to change</a:t>
                      </a:r>
                      <a:endParaRPr lang="zh-CN" altLang="en-US" sz="2000" b="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0466044"/>
                  </a:ext>
                </a:extLst>
              </a:tr>
            </a:tbl>
          </a:graphicData>
        </a:graphic>
      </p:graphicFrame>
      <p:sp>
        <p:nvSpPr>
          <p:cNvPr id="6" name="文本框 5">
            <a:extLst>
              <a:ext uri="{FF2B5EF4-FFF2-40B4-BE49-F238E27FC236}">
                <a16:creationId xmlns:a16="http://schemas.microsoft.com/office/drawing/2014/main" id="{CAF125B6-EED0-4A38-8E63-557EFCA788B9}"/>
              </a:ext>
            </a:extLst>
          </p:cNvPr>
          <p:cNvSpPr txBox="1"/>
          <p:nvPr/>
        </p:nvSpPr>
        <p:spPr>
          <a:xfrm>
            <a:off x="230843" y="5930648"/>
            <a:ext cx="11623298" cy="369332"/>
          </a:xfrm>
          <a:prstGeom prst="rect">
            <a:avLst/>
          </a:prstGeom>
          <a:noFill/>
        </p:spPr>
        <p:txBody>
          <a:bodyPr wrap="square">
            <a:spAutoFit/>
          </a:bodyPr>
          <a:lstStyle/>
          <a:p>
            <a:r>
              <a:rPr lang="en-US" altLang="zh-CN" dirty="0"/>
              <a:t>*</a:t>
            </a:r>
            <a:r>
              <a:rPr lang="en-US" altLang="zh-CN" sz="1600" dirty="0"/>
              <a:t>https://www.wevolver.com/article/how-assembly-line-automation-is-revolutionizing-manufacturing-types-benefits-and-challenges</a:t>
            </a:r>
            <a:endParaRPr lang="zh-CN" altLang="en-US" dirty="0"/>
          </a:p>
        </p:txBody>
      </p:sp>
    </p:spTree>
    <p:extLst>
      <p:ext uri="{BB962C8B-B14F-4D97-AF65-F5344CB8AC3E}">
        <p14:creationId xmlns:p14="http://schemas.microsoft.com/office/powerpoint/2010/main" val="1666374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A30597EA-59AF-7BFA-D2E5-6E875E6F5C47}"/>
              </a:ext>
            </a:extLst>
          </p:cNvPr>
          <p:cNvSpPr>
            <a:spLocks noGrp="1"/>
          </p:cNvSpPr>
          <p:nvPr>
            <p:ph idx="1"/>
          </p:nvPr>
        </p:nvSpPr>
        <p:spPr>
          <a:xfrm>
            <a:off x="330630" y="1208370"/>
            <a:ext cx="11246603" cy="5269922"/>
          </a:xfrm>
        </p:spPr>
        <p:txBody>
          <a:bodyPr>
            <a:normAutofit lnSpcReduction="10000"/>
          </a:bodyPr>
          <a:lstStyle/>
          <a:p>
            <a:r>
              <a:rPr lang="en-US" altLang="zh-CN" sz="1600" b="1" i="0" u="none" strike="noStrike" dirty="0">
                <a:solidFill>
                  <a:srgbClr val="424242"/>
                </a:solidFill>
                <a:effectLst/>
              </a:rPr>
              <a:t>Increased productivity:</a:t>
            </a:r>
            <a:r>
              <a:rPr lang="en-US" altLang="zh-CN" sz="1600" b="0" i="0" u="none" strike="noStrike" dirty="0">
                <a:solidFill>
                  <a:srgbClr val="424242"/>
                </a:solidFill>
                <a:effectLst/>
              </a:rPr>
              <a:t> Automation can increase productivity by reducing manual labor, eliminating human error, and increasing the speed of production. Businesses can cut down the time to market for new products which ultimately improves profitability.</a:t>
            </a:r>
          </a:p>
          <a:p>
            <a:r>
              <a:rPr lang="en-US" altLang="zh-CN" sz="1600" b="1" i="0" u="none" strike="noStrike" dirty="0">
                <a:solidFill>
                  <a:srgbClr val="424242"/>
                </a:solidFill>
                <a:effectLst/>
              </a:rPr>
              <a:t>Consistency:</a:t>
            </a:r>
            <a:r>
              <a:rPr lang="en-US" altLang="zh-CN" sz="1600" b="0" i="0" u="none" strike="noStrike" dirty="0">
                <a:solidFill>
                  <a:srgbClr val="424242"/>
                </a:solidFill>
                <a:effectLst/>
              </a:rPr>
              <a:t> Automated systems can </a:t>
            </a:r>
            <a:r>
              <a:rPr lang="en-US" altLang="zh-CN" sz="1600" b="1" i="0" u="none" strike="noStrike" dirty="0">
                <a:solidFill>
                  <a:srgbClr val="424242"/>
                </a:solidFill>
                <a:effectLst/>
              </a:rPr>
              <a:t>perform tasks with a high level of accuracy and consistency</a:t>
            </a:r>
            <a:r>
              <a:rPr lang="en-US" altLang="zh-CN" sz="1600" b="0" i="0" u="none" strike="noStrike" dirty="0">
                <a:solidFill>
                  <a:srgbClr val="424242"/>
                </a:solidFill>
                <a:effectLst/>
              </a:rPr>
              <a:t>, ensuring that each product is identical in quality.</a:t>
            </a:r>
          </a:p>
          <a:p>
            <a:r>
              <a:rPr lang="en-US" altLang="zh-CN" sz="1600" b="1" i="0" u="none" strike="noStrike" dirty="0">
                <a:solidFill>
                  <a:srgbClr val="424242"/>
                </a:solidFill>
                <a:effectLst/>
              </a:rPr>
              <a:t>Cost-effective:</a:t>
            </a:r>
            <a:r>
              <a:rPr lang="en-US" altLang="zh-CN" sz="1600" b="0" i="0" u="none" strike="noStrike" dirty="0">
                <a:solidFill>
                  <a:srgbClr val="424242"/>
                </a:solidFill>
                <a:effectLst/>
              </a:rPr>
              <a:t> Automation reduces production </a:t>
            </a:r>
            <a:r>
              <a:rPr lang="en-US" altLang="zh-CN" sz="1600" b="1" i="0" u="none" strike="noStrike" dirty="0">
                <a:solidFill>
                  <a:srgbClr val="424242"/>
                </a:solidFill>
                <a:effectLst/>
              </a:rPr>
              <a:t>costs by eliminating the need for manual labor </a:t>
            </a:r>
            <a:r>
              <a:rPr lang="en-US" altLang="zh-CN" sz="1600" b="0" i="0" u="none" strike="noStrike" dirty="0">
                <a:solidFill>
                  <a:srgbClr val="424242"/>
                </a:solidFill>
                <a:effectLst/>
              </a:rPr>
              <a:t>and offering high-performance and high-quality output. Machines and robots can perform tasks 24/7 with minimal human intervention, leading to reduced labor costs. Automation also </a:t>
            </a:r>
            <a:r>
              <a:rPr lang="en-US" altLang="zh-CN" sz="1600" b="1" i="0" u="none" strike="noStrike" dirty="0">
                <a:solidFill>
                  <a:srgbClr val="424242"/>
                </a:solidFill>
                <a:effectLst/>
              </a:rPr>
              <a:t>reduces the risk of errors and defects, leading to reduced waste and rework costs</a:t>
            </a:r>
            <a:r>
              <a:rPr lang="en-US" altLang="zh-CN" sz="1600" b="0" i="0" u="none" strike="noStrike" dirty="0">
                <a:solidFill>
                  <a:srgbClr val="424242"/>
                </a:solidFill>
                <a:effectLst/>
              </a:rPr>
              <a:t>.</a:t>
            </a:r>
          </a:p>
          <a:p>
            <a:r>
              <a:rPr lang="en-US" altLang="zh-CN" sz="1600" b="1" i="0" u="none" strike="noStrike" dirty="0">
                <a:solidFill>
                  <a:srgbClr val="424242"/>
                </a:solidFill>
                <a:effectLst/>
              </a:rPr>
              <a:t>Safety: </a:t>
            </a:r>
            <a:r>
              <a:rPr lang="en-US" altLang="zh-CN" sz="1600" b="0" i="0" u="none" strike="noStrike" dirty="0">
                <a:solidFill>
                  <a:srgbClr val="424242"/>
                </a:solidFill>
                <a:effectLst/>
              </a:rPr>
              <a:t>Automation improves workplace safety by eliminating the need for humans to perform dangerous and repetitive tasks. Machines and robots </a:t>
            </a:r>
            <a:r>
              <a:rPr lang="en-US" altLang="zh-CN" sz="1600" b="1" i="0" u="none" strike="noStrike" dirty="0">
                <a:solidFill>
                  <a:srgbClr val="424242"/>
                </a:solidFill>
                <a:effectLst/>
              </a:rPr>
              <a:t>can perform tasks in hazardous environments, reducing the </a:t>
            </a:r>
            <a:r>
              <a:rPr lang="en-US" altLang="zh-CN" sz="1600" b="1" dirty="0" err="1">
                <a:solidFill>
                  <a:srgbClr val="424242"/>
                </a:solidFill>
              </a:rPr>
              <a:t>rImproved</a:t>
            </a:r>
            <a:r>
              <a:rPr lang="en-US" altLang="zh-CN" sz="1600" b="1" dirty="0">
                <a:solidFill>
                  <a:srgbClr val="424242"/>
                </a:solidFill>
              </a:rPr>
              <a:t> quality control:</a:t>
            </a:r>
            <a:r>
              <a:rPr lang="en-US" altLang="zh-CN" sz="1600" dirty="0">
                <a:solidFill>
                  <a:srgbClr val="424242"/>
                </a:solidFill>
              </a:rPr>
              <a:t> Automation technologies such as sensors and data analytics can monitor production processes and identify defects and errors in real time. This allows manufacturers to improve product quality and reduce waste. They perform inspections, and quality control checks much faster and more consistently than humans, reducing the likelihood of defective products.</a:t>
            </a:r>
          </a:p>
          <a:p>
            <a:r>
              <a:rPr lang="en-US" altLang="zh-CN" sz="1600" b="1" dirty="0">
                <a:solidFill>
                  <a:srgbClr val="424242"/>
                </a:solidFill>
              </a:rPr>
              <a:t>Increased flexibility: </a:t>
            </a:r>
            <a:r>
              <a:rPr lang="en-US" altLang="zh-CN" sz="1600" dirty="0">
                <a:solidFill>
                  <a:srgbClr val="424242"/>
                </a:solidFill>
              </a:rPr>
              <a:t>Flexible automation systems can be easily modified to accommodate changes in product design and production requirements.</a:t>
            </a:r>
          </a:p>
          <a:p>
            <a:r>
              <a:rPr lang="en-US" altLang="zh-CN" sz="1600" b="1" dirty="0">
                <a:solidFill>
                  <a:srgbClr val="424242"/>
                </a:solidFill>
              </a:rPr>
              <a:t>Better use of time and risk </a:t>
            </a:r>
            <a:r>
              <a:rPr lang="en-US" altLang="zh-CN" sz="1600" b="1" i="0" u="none" strike="noStrike" dirty="0">
                <a:solidFill>
                  <a:srgbClr val="424242"/>
                </a:solidFill>
                <a:effectLst/>
              </a:rPr>
              <a:t>of workplace accidents and injuries.</a:t>
            </a:r>
          </a:p>
          <a:p>
            <a:r>
              <a:rPr lang="en-US" altLang="zh-CN" sz="1600" b="1" i="0" u="none" strike="noStrike" dirty="0">
                <a:solidFill>
                  <a:srgbClr val="424242"/>
                </a:solidFill>
                <a:effectLst/>
              </a:rPr>
              <a:t>resources: </a:t>
            </a:r>
            <a:r>
              <a:rPr lang="en-US" altLang="zh-CN" sz="1600" b="0" i="0" u="none" strike="noStrike" dirty="0">
                <a:solidFill>
                  <a:srgbClr val="424242"/>
                </a:solidFill>
                <a:effectLst/>
              </a:rPr>
              <a:t>Automation allows workers to focus on more complex tasks, improving the production line's overall efficiency.</a:t>
            </a:r>
          </a:p>
        </p:txBody>
      </p:sp>
      <p:sp>
        <p:nvSpPr>
          <p:cNvPr id="3" name="标题 2">
            <a:extLst>
              <a:ext uri="{FF2B5EF4-FFF2-40B4-BE49-F238E27FC236}">
                <a16:creationId xmlns:a16="http://schemas.microsoft.com/office/drawing/2014/main" id="{79F81BD5-F03F-9162-23ED-7AAC2A3FB967}"/>
              </a:ext>
            </a:extLst>
          </p:cNvPr>
          <p:cNvSpPr>
            <a:spLocks noGrp="1"/>
          </p:cNvSpPr>
          <p:nvPr>
            <p:ph type="title"/>
          </p:nvPr>
        </p:nvSpPr>
        <p:spPr/>
        <p:txBody>
          <a:bodyPr>
            <a:normAutofit/>
          </a:bodyPr>
          <a:lstStyle/>
          <a:p>
            <a:r>
              <a:rPr kumimoji="1" lang="en-US" altLang="zh-CN" sz="2800" i="1" dirty="0">
                <a:solidFill>
                  <a:schemeClr val="tx1"/>
                </a:solidFill>
                <a:latin typeface="Times New Roman" panose="02020603050405020304" pitchFamily="18" charset="0"/>
                <a:cs typeface="Times New Roman" panose="02020603050405020304" pitchFamily="18" charset="0"/>
              </a:rPr>
              <a:t>A few explanation about benefits  </a:t>
            </a:r>
            <a:endParaRPr kumimoji="1" lang="zh-CN" altLang="en-US" sz="2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7016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A30597EA-59AF-7BFA-D2E5-6E875E6F5C47}"/>
              </a:ext>
            </a:extLst>
          </p:cNvPr>
          <p:cNvSpPr>
            <a:spLocks noGrp="1"/>
          </p:cNvSpPr>
          <p:nvPr>
            <p:ph idx="1"/>
          </p:nvPr>
        </p:nvSpPr>
        <p:spPr>
          <a:xfrm>
            <a:off x="330630" y="1208370"/>
            <a:ext cx="11246603" cy="5269922"/>
          </a:xfrm>
        </p:spPr>
        <p:txBody>
          <a:bodyPr>
            <a:normAutofit fontScale="85000" lnSpcReduction="10000"/>
          </a:bodyPr>
          <a:lstStyle/>
          <a:p>
            <a:pPr algn="l" rtl="0"/>
            <a:r>
              <a:rPr lang="en-US" altLang="zh-CN" sz="1600" b="1" i="0" u="none" strike="noStrike" dirty="0">
                <a:solidFill>
                  <a:srgbClr val="424242"/>
                </a:solidFill>
                <a:effectLst/>
              </a:rPr>
              <a:t>High initial cost: </a:t>
            </a:r>
            <a:r>
              <a:rPr lang="en-US" altLang="zh-CN" sz="1600" b="0" i="0" u="none" strike="noStrike" dirty="0">
                <a:solidFill>
                  <a:srgbClr val="424242"/>
                </a:solidFill>
                <a:effectLst/>
              </a:rPr>
              <a:t>One of the main challenges of robotic assembly and automation is the high upfront costs. The cost of purchasing and installing automation equipment can be significant, especially for small and medium-sized enterprises. However, the long-term benefits of automation, such as increased productivity and reduced costs, often outweigh the initial investment.</a:t>
            </a:r>
          </a:p>
          <a:p>
            <a:pPr algn="l" rtl="0"/>
            <a:r>
              <a:rPr lang="en-US" altLang="zh-CN" sz="1600" b="1" i="0" u="none" strike="noStrike" dirty="0">
                <a:solidFill>
                  <a:srgbClr val="424242"/>
                </a:solidFill>
                <a:effectLst/>
              </a:rPr>
              <a:t>Maintenance and repair: </a:t>
            </a:r>
            <a:r>
              <a:rPr lang="en-US" altLang="zh-CN" sz="1600" b="0" i="0" u="none" strike="noStrike" dirty="0">
                <a:solidFill>
                  <a:srgbClr val="424242"/>
                </a:solidFill>
                <a:effectLst/>
              </a:rPr>
              <a:t>Automation equipment requires regular maintenance and repair to ensure smooth and efficient operation. This can be a significant challenge for some companies, especially those with limited technical expertise.</a:t>
            </a:r>
          </a:p>
          <a:p>
            <a:pPr algn="l" rtl="0"/>
            <a:r>
              <a:rPr lang="en-US" altLang="zh-CN" sz="1600" b="1" i="0" u="none" strike="noStrike" dirty="0">
                <a:solidFill>
                  <a:srgbClr val="424242"/>
                </a:solidFill>
                <a:effectLst/>
              </a:rPr>
              <a:t>Lack of flexibility:</a:t>
            </a:r>
            <a:r>
              <a:rPr lang="en-US" altLang="zh-CN" sz="1600" b="0" i="0" u="none" strike="noStrike" dirty="0">
                <a:solidFill>
                  <a:srgbClr val="424242"/>
                </a:solidFill>
                <a:effectLst/>
              </a:rPr>
              <a:t> </a:t>
            </a:r>
            <a:r>
              <a:rPr lang="en-US" altLang="zh-CN" sz="1600" b="1" i="0" u="none" strike="noStrike" dirty="0">
                <a:solidFill>
                  <a:srgbClr val="424242"/>
                </a:solidFill>
                <a:effectLst/>
              </a:rPr>
              <a:t>Some types of automation systems are designed for specific tasks and cannot be easily modified. </a:t>
            </a:r>
            <a:r>
              <a:rPr lang="en-US" altLang="zh-CN" sz="1600" b="0" i="0" u="none" strike="noStrike" dirty="0">
                <a:solidFill>
                  <a:srgbClr val="424242"/>
                </a:solidFill>
                <a:effectLst/>
              </a:rPr>
              <a:t>This lack of flexibility can be a challenge for companies that need to adapt to changing production requirements.</a:t>
            </a:r>
          </a:p>
          <a:p>
            <a:pPr algn="l" rtl="0"/>
            <a:r>
              <a:rPr lang="en-US" altLang="zh-CN" sz="1600" b="1" i="0" u="none" strike="noStrike" dirty="0">
                <a:solidFill>
                  <a:srgbClr val="424242"/>
                </a:solidFill>
                <a:effectLst/>
              </a:rPr>
              <a:t>Integration with existing systems:</a:t>
            </a:r>
            <a:r>
              <a:rPr lang="en-US" altLang="zh-CN" sz="1600" b="0" i="0" u="none" strike="noStrike" dirty="0">
                <a:solidFill>
                  <a:srgbClr val="424242"/>
                </a:solidFill>
                <a:effectLst/>
              </a:rPr>
              <a:t> </a:t>
            </a:r>
            <a:r>
              <a:rPr lang="en-US" altLang="zh-CN" sz="1600" b="1" i="0" u="none" strike="noStrike" dirty="0">
                <a:solidFill>
                  <a:srgbClr val="424242"/>
                </a:solidFill>
                <a:effectLst/>
              </a:rPr>
              <a:t>Retrofitting new automation systems </a:t>
            </a:r>
            <a:r>
              <a:rPr lang="en-US" altLang="zh-CN" sz="1600" b="0" i="0" u="none" strike="noStrike" dirty="0">
                <a:solidFill>
                  <a:srgbClr val="424242"/>
                </a:solidFill>
                <a:effectLst/>
              </a:rPr>
              <a:t>with existing production processes can be challenging. This can require substantial redesign and reconfiguration of the production line, which can be time-consuming and expensive.</a:t>
            </a:r>
          </a:p>
          <a:p>
            <a:pPr algn="l" rtl="0"/>
            <a:r>
              <a:rPr lang="en-US" altLang="zh-CN" sz="1600" b="1" i="0" u="none" strike="noStrike" dirty="0">
                <a:solidFill>
                  <a:srgbClr val="424242"/>
                </a:solidFill>
                <a:effectLst/>
              </a:rPr>
              <a:t>Safety concerns: </a:t>
            </a:r>
            <a:r>
              <a:rPr lang="en-US" altLang="zh-CN" sz="1600" b="0" i="0" u="none" strike="noStrike" dirty="0">
                <a:solidFill>
                  <a:srgbClr val="424242"/>
                </a:solidFill>
                <a:effectLst/>
              </a:rPr>
              <a:t>Automation equipment can </a:t>
            </a:r>
            <a:r>
              <a:rPr lang="en-US" altLang="zh-CN" sz="1600" b="1" i="0" u="none" strike="noStrike" dirty="0">
                <a:solidFill>
                  <a:srgbClr val="424242"/>
                </a:solidFill>
                <a:effectLst/>
              </a:rPr>
              <a:t>be dangerous if not properly designed, installed, and maintained</a:t>
            </a:r>
            <a:r>
              <a:rPr lang="en-US" altLang="zh-CN" sz="1600" b="0" i="0" u="none" strike="noStrike" dirty="0">
                <a:solidFill>
                  <a:srgbClr val="424242"/>
                </a:solidFill>
                <a:effectLst/>
              </a:rPr>
              <a:t>. Companies must take steps to ensure that their workers are trained on safety procedures and that the equipment is properly safeguarded to prevent accidents.</a:t>
            </a:r>
          </a:p>
          <a:p>
            <a:pPr algn="l" rtl="0"/>
            <a:r>
              <a:rPr lang="en-US" altLang="zh-CN" sz="1600" b="1" i="0" u="none" strike="noStrike" dirty="0">
                <a:solidFill>
                  <a:srgbClr val="424242"/>
                </a:solidFill>
                <a:effectLst/>
              </a:rPr>
              <a:t>Risk of Job Displacement:</a:t>
            </a:r>
            <a:r>
              <a:rPr lang="en-US" altLang="zh-CN" sz="1600" b="0" i="0" u="none" strike="noStrike" dirty="0">
                <a:solidFill>
                  <a:srgbClr val="424242"/>
                </a:solidFill>
                <a:effectLst/>
              </a:rPr>
              <a:t> Automation can lead to job displacement as machines and robots replace human labor. This can lead to social and economic challenges in communities that rely on manufacturing jobs. However, automation can also create new job opportunities in areas such as programming, maintenance, and repair of automation equipment.</a:t>
            </a:r>
          </a:p>
          <a:p>
            <a:pPr algn="l" rtl="0"/>
            <a:r>
              <a:rPr lang="en-US" altLang="zh-CN" sz="1600" b="1" i="0" u="none" strike="noStrike" dirty="0">
                <a:solidFill>
                  <a:srgbClr val="424242"/>
                </a:solidFill>
                <a:effectLst/>
              </a:rPr>
              <a:t>Workforce training: </a:t>
            </a:r>
            <a:r>
              <a:rPr lang="en-US" altLang="zh-CN" sz="1600" b="0" i="0" u="none" strike="noStrike" dirty="0">
                <a:solidFill>
                  <a:srgbClr val="424242"/>
                </a:solidFill>
                <a:effectLst/>
              </a:rPr>
              <a:t>Assembly systems </a:t>
            </a:r>
            <a:r>
              <a:rPr lang="en-US" altLang="zh-CN" sz="1600" b="1" i="0" u="none" strike="noStrike" dirty="0">
                <a:solidFill>
                  <a:srgbClr val="424242"/>
                </a:solidFill>
                <a:effectLst/>
              </a:rPr>
              <a:t>often require specialized skills and knowledge that may not be readily available in the workforce. </a:t>
            </a:r>
            <a:r>
              <a:rPr lang="en-US" altLang="zh-CN" sz="1600" b="0" i="0" u="none" strike="noStrike" dirty="0">
                <a:solidFill>
                  <a:srgbClr val="424242"/>
                </a:solidFill>
                <a:effectLst/>
              </a:rPr>
              <a:t>Companies may need to invest in employee training and development to ensure that their workers are able to operate and maintain the new systems.</a:t>
            </a:r>
          </a:p>
          <a:p>
            <a:pPr algn="l" rtl="0"/>
            <a:r>
              <a:rPr lang="en-US" altLang="zh-CN" sz="1600" b="1" i="0" u="none" strike="noStrike" dirty="0">
                <a:solidFill>
                  <a:srgbClr val="424242"/>
                </a:solidFill>
                <a:effectLst/>
              </a:rPr>
              <a:t>Resistance to change:</a:t>
            </a:r>
            <a:r>
              <a:rPr lang="en-US" altLang="zh-CN" sz="1600" b="0" i="0" u="none" strike="noStrike" dirty="0">
                <a:solidFill>
                  <a:srgbClr val="424242"/>
                </a:solidFill>
                <a:effectLst/>
              </a:rPr>
              <a:t> Implementing assembly machines can be a significant change for workers and management alike. Some employees may resist the changes, which can lead to morale and productivity issues. It is important to communicate clearly and effectively with employees about the reasons for the changes and how they will benefit the company and the workforce.</a:t>
            </a:r>
          </a:p>
        </p:txBody>
      </p:sp>
      <p:sp>
        <p:nvSpPr>
          <p:cNvPr id="3" name="标题 2">
            <a:extLst>
              <a:ext uri="{FF2B5EF4-FFF2-40B4-BE49-F238E27FC236}">
                <a16:creationId xmlns:a16="http://schemas.microsoft.com/office/drawing/2014/main" id="{79F81BD5-F03F-9162-23ED-7AAC2A3FB967}"/>
              </a:ext>
            </a:extLst>
          </p:cNvPr>
          <p:cNvSpPr>
            <a:spLocks noGrp="1"/>
          </p:cNvSpPr>
          <p:nvPr>
            <p:ph type="title"/>
          </p:nvPr>
        </p:nvSpPr>
        <p:spPr/>
        <p:txBody>
          <a:bodyPr>
            <a:normAutofit/>
          </a:bodyPr>
          <a:lstStyle/>
          <a:p>
            <a:r>
              <a:rPr kumimoji="1" lang="en-US" altLang="zh-CN" sz="3200" i="1" dirty="0">
                <a:solidFill>
                  <a:schemeClr val="tx1"/>
                </a:solidFill>
                <a:latin typeface="Times New Roman" panose="02020603050405020304" pitchFamily="18" charset="0"/>
                <a:cs typeface="Times New Roman" panose="02020603050405020304" pitchFamily="18" charset="0"/>
              </a:rPr>
              <a:t>Some of explanation about challenges  </a:t>
            </a:r>
            <a:endParaRPr kumimoji="1" lang="zh-CN" altLang="en-US" sz="3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3004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5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fade">
                                      <p:cBhvr>
                                        <p:cTn id="4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36CDDBF-FEA1-454F-AAF3-908B9EC4C703}"/>
              </a:ext>
            </a:extLst>
          </p:cNvPr>
          <p:cNvSpPr>
            <a:spLocks noGrp="1"/>
          </p:cNvSpPr>
          <p:nvPr>
            <p:ph idx="1"/>
          </p:nvPr>
        </p:nvSpPr>
        <p:spPr/>
        <p:txBody>
          <a:bodyPr/>
          <a:lstStyle/>
          <a:p>
            <a:endParaRPr lang="zh-CN" altLang="en-US" dirty="0"/>
          </a:p>
        </p:txBody>
      </p:sp>
      <p:sp>
        <p:nvSpPr>
          <p:cNvPr id="3" name="标题 2">
            <a:extLst>
              <a:ext uri="{FF2B5EF4-FFF2-40B4-BE49-F238E27FC236}">
                <a16:creationId xmlns:a16="http://schemas.microsoft.com/office/drawing/2014/main" id="{47B013DD-7C36-439A-9F04-3B265F8CB2B3}"/>
              </a:ext>
            </a:extLst>
          </p:cNvPr>
          <p:cNvSpPr>
            <a:spLocks noGrp="1"/>
          </p:cNvSpPr>
          <p:nvPr>
            <p:ph type="title"/>
          </p:nvPr>
        </p:nvSpPr>
        <p:spPr/>
        <p:txBody>
          <a:bodyPr>
            <a:normAutofit fontScale="90000"/>
          </a:bodyPr>
          <a:lstStyle/>
          <a:p>
            <a:r>
              <a:rPr lang="en-US" altLang="zh-CN" sz="2800" dirty="0">
                <a:solidFill>
                  <a:schemeClr val="tx1"/>
                </a:solidFill>
              </a:rPr>
              <a:t>An example of R&amp;D on CEPC magnet automation production</a:t>
            </a:r>
            <a:endParaRPr lang="zh-CN" altLang="en-US" sz="2800" dirty="0">
              <a:solidFill>
                <a:schemeClr val="tx1"/>
              </a:solidFill>
            </a:endParaRPr>
          </a:p>
        </p:txBody>
      </p:sp>
      <p:pic>
        <p:nvPicPr>
          <p:cNvPr id="6" name="图片 5">
            <a:extLst>
              <a:ext uri="{FF2B5EF4-FFF2-40B4-BE49-F238E27FC236}">
                <a16:creationId xmlns:a16="http://schemas.microsoft.com/office/drawing/2014/main" id="{989CBB2E-C5D0-49E4-8BB0-115118FC2894}"/>
              </a:ext>
            </a:extLst>
          </p:cNvPr>
          <p:cNvPicPr>
            <a:picLocks noChangeAspect="1"/>
          </p:cNvPicPr>
          <p:nvPr/>
        </p:nvPicPr>
        <p:blipFill>
          <a:blip r:embed="rId2"/>
          <a:stretch>
            <a:fillRect/>
          </a:stretch>
        </p:blipFill>
        <p:spPr>
          <a:xfrm>
            <a:off x="777725" y="1360794"/>
            <a:ext cx="10652312" cy="4851025"/>
          </a:xfrm>
          <a:prstGeom prst="rect">
            <a:avLst/>
          </a:prstGeom>
        </p:spPr>
      </p:pic>
    </p:spTree>
    <p:extLst>
      <p:ext uri="{BB962C8B-B14F-4D97-AF65-F5344CB8AC3E}">
        <p14:creationId xmlns:p14="http://schemas.microsoft.com/office/powerpoint/2010/main" val="23145726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61974" y="1514461"/>
            <a:ext cx="10972800" cy="4840303"/>
          </a:xfrm>
        </p:spPr>
        <p:txBody>
          <a:bodyPr>
            <a:normAutofit/>
          </a:bodyPr>
          <a:lstStyle/>
          <a:p>
            <a:r>
              <a:rPr lang="en-US" altLang="zh-CN" sz="2400" dirty="0"/>
              <a:t>Usually, for non-standard products, the maturity is not as high as standard products.</a:t>
            </a:r>
          </a:p>
          <a:p>
            <a:r>
              <a:rPr lang="en-US" altLang="zh-CN" sz="2400" dirty="0"/>
              <a:t>Effective processing control helps in managing variations, identifying defects, ensuring consistency, and meets the required quality standards and performance criteria.</a:t>
            </a:r>
          </a:p>
          <a:p>
            <a:r>
              <a:rPr lang="en-US" altLang="zh-CN" sz="2400" dirty="0"/>
              <a:t>Beyond, the manufacturing processing optimization can also help the lower the cost of non-standard products.</a:t>
            </a:r>
          </a:p>
          <a:p>
            <a:r>
              <a:rPr lang="en-US" altLang="zh-CN" sz="2400" dirty="0"/>
              <a:t>Work with industrial will become necessary. And there are several considerations for the manufacture processing as discuss in following items*</a:t>
            </a:r>
            <a:r>
              <a:rPr lang="en-US" altLang="zh-CN" sz="2000" dirty="0"/>
              <a:t>. </a:t>
            </a:r>
          </a:p>
        </p:txBody>
      </p:sp>
      <p:sp>
        <p:nvSpPr>
          <p:cNvPr id="3" name="标题 2"/>
          <p:cNvSpPr>
            <a:spLocks noGrp="1"/>
          </p:cNvSpPr>
          <p:nvPr>
            <p:ph type="title"/>
          </p:nvPr>
        </p:nvSpPr>
        <p:spPr/>
        <p:txBody>
          <a:bodyPr>
            <a:normAutofit/>
          </a:bodyPr>
          <a:lstStyle/>
          <a:p>
            <a:r>
              <a:rPr lang="en-US" altLang="zh-CN" dirty="0">
                <a:solidFill>
                  <a:schemeClr val="tx1"/>
                </a:solidFill>
                <a:latin typeface="Times New Roman" panose="02020603050405020304" pitchFamily="18" charset="0"/>
                <a:cs typeface="Times New Roman" panose="02020603050405020304" pitchFamily="18" charset="0"/>
              </a:rPr>
              <a:t>Key points: Manufacture processing control</a:t>
            </a:r>
            <a:endParaRPr lang="zh-CN" altLang="en-US" dirty="0">
              <a:solidFill>
                <a:schemeClr val="tx1"/>
              </a:solidFill>
            </a:endParaRPr>
          </a:p>
        </p:txBody>
      </p:sp>
      <p:sp>
        <p:nvSpPr>
          <p:cNvPr id="5" name="文本框 4">
            <a:extLst>
              <a:ext uri="{FF2B5EF4-FFF2-40B4-BE49-F238E27FC236}">
                <a16:creationId xmlns:a16="http://schemas.microsoft.com/office/drawing/2014/main" id="{C9F14B89-8C64-A1B7-DDF1-9C25C0E97D06}"/>
              </a:ext>
            </a:extLst>
          </p:cNvPr>
          <p:cNvSpPr txBox="1"/>
          <p:nvPr/>
        </p:nvSpPr>
        <p:spPr>
          <a:xfrm>
            <a:off x="786290" y="5556242"/>
            <a:ext cx="10843736" cy="338554"/>
          </a:xfrm>
          <a:prstGeom prst="rect">
            <a:avLst/>
          </a:prstGeom>
          <a:noFill/>
        </p:spPr>
        <p:txBody>
          <a:bodyPr wrap="square">
            <a:spAutoFit/>
          </a:bodyPr>
          <a:lstStyle/>
          <a:p>
            <a:r>
              <a:rPr lang="en-US" altLang="zh-CN" sz="1600" dirty="0"/>
              <a:t>*https://www.mckinsey.com/capabilities/operations/our-insights/more-from-less-making-resources-more-productive</a:t>
            </a:r>
            <a:endParaRPr lang="zh-CN" altLang="en-US" sz="1600" dirty="0"/>
          </a:p>
        </p:txBody>
      </p:sp>
    </p:spTree>
    <p:extLst>
      <p:ext uri="{BB962C8B-B14F-4D97-AF65-F5344CB8AC3E}">
        <p14:creationId xmlns:p14="http://schemas.microsoft.com/office/powerpoint/2010/main" val="1190686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fade">
                                      <p:cBhvr>
                                        <p:cTn id="20" dur="500"/>
                                        <p:tgtEl>
                                          <p:spTgt spid="2">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AA9B8B8-3F0E-419E-B242-3DF4F0A2F315}"/>
              </a:ext>
            </a:extLst>
          </p:cNvPr>
          <p:cNvSpPr>
            <a:spLocks noGrp="1"/>
          </p:cNvSpPr>
          <p:nvPr>
            <p:ph idx="1"/>
          </p:nvPr>
        </p:nvSpPr>
        <p:spPr>
          <a:xfrm>
            <a:off x="193310" y="1537480"/>
            <a:ext cx="4587281" cy="4840303"/>
          </a:xfrm>
        </p:spPr>
        <p:txBody>
          <a:bodyPr>
            <a:normAutofit/>
          </a:bodyPr>
          <a:lstStyle/>
          <a:p>
            <a:pPr marL="342900" lvl="1" indent="-342900">
              <a:buFont typeface="Arial" panose="020B0604020202020204" pitchFamily="34" charset="0"/>
              <a:buChar char="•"/>
            </a:pPr>
            <a:r>
              <a:rPr lang="en-US" altLang="zh-CN" b="0" i="0" dirty="0">
                <a:solidFill>
                  <a:srgbClr val="333333"/>
                </a:solidFill>
                <a:effectLst/>
              </a:rPr>
              <a:t>The lean ideas first advanced in the Toyota production system gave </a:t>
            </a:r>
            <a:r>
              <a:rPr lang="en-US" altLang="zh-CN" i="0" dirty="0">
                <a:solidFill>
                  <a:srgbClr val="333333"/>
                </a:solidFill>
                <a:effectLst/>
              </a:rPr>
              <a:t>organizations a new way </a:t>
            </a:r>
            <a:r>
              <a:rPr lang="en-US" altLang="zh-CN" b="1" i="0" dirty="0">
                <a:solidFill>
                  <a:srgbClr val="333333"/>
                </a:solidFill>
                <a:effectLst/>
              </a:rPr>
              <a:t>to recognize and root out waste</a:t>
            </a:r>
          </a:p>
          <a:p>
            <a:pPr marL="342900" lvl="1" indent="-342900">
              <a:buFont typeface="Arial" panose="020B0604020202020204" pitchFamily="34" charset="0"/>
              <a:buChar char="•"/>
            </a:pPr>
            <a:r>
              <a:rPr lang="en-US" altLang="zh-CN" dirty="0">
                <a:solidFill>
                  <a:srgbClr val="333333"/>
                </a:solidFill>
              </a:rPr>
              <a:t>That’s known as </a:t>
            </a:r>
            <a:r>
              <a:rPr lang="en-US" altLang="zh-CN" b="1" dirty="0">
                <a:solidFill>
                  <a:srgbClr val="333333"/>
                </a:solidFill>
              </a:rPr>
              <a:t>value-stream mapping</a:t>
            </a:r>
            <a:r>
              <a:rPr lang="en-US" altLang="zh-CN" dirty="0">
                <a:solidFill>
                  <a:srgbClr val="333333"/>
                </a:solidFill>
              </a:rPr>
              <a:t>, which can be illustrated by a Sankey diagram that highlights streams of resource waste</a:t>
            </a:r>
          </a:p>
          <a:p>
            <a:pPr marL="342900" lvl="1" indent="-342900">
              <a:buFont typeface="Arial" panose="020B0604020202020204" pitchFamily="34" charset="0"/>
              <a:buChar char="•"/>
            </a:pPr>
            <a:r>
              <a:rPr lang="en-US" altLang="zh-CN" b="0" i="0" dirty="0">
                <a:solidFill>
                  <a:srgbClr val="333333"/>
                </a:solidFill>
                <a:effectLst/>
              </a:rPr>
              <a:t>In practice, these methods often involve a product through a factory or service operation. </a:t>
            </a:r>
            <a:endParaRPr lang="zh-CN" altLang="en-US" dirty="0"/>
          </a:p>
        </p:txBody>
      </p:sp>
      <p:sp>
        <p:nvSpPr>
          <p:cNvPr id="3" name="标题 2">
            <a:extLst>
              <a:ext uri="{FF2B5EF4-FFF2-40B4-BE49-F238E27FC236}">
                <a16:creationId xmlns:a16="http://schemas.microsoft.com/office/drawing/2014/main" id="{A16C2F63-23EC-4271-8FE1-B2B2BB1C0421}"/>
              </a:ext>
            </a:extLst>
          </p:cNvPr>
          <p:cNvSpPr>
            <a:spLocks noGrp="1"/>
          </p:cNvSpPr>
          <p:nvPr>
            <p:ph type="title"/>
          </p:nvPr>
        </p:nvSpPr>
        <p:spPr/>
        <p:txBody>
          <a:bodyPr>
            <a:normAutofit/>
          </a:bodyPr>
          <a:lstStyle/>
          <a:p>
            <a:r>
              <a:rPr lang="en-US" altLang="zh-CN" i="1" dirty="0">
                <a:solidFill>
                  <a:schemeClr val="tx1"/>
                </a:solidFill>
                <a:latin typeface="Times New Roman" panose="02020603050405020304" pitchFamily="18" charset="0"/>
                <a:cs typeface="Times New Roman" panose="02020603050405020304" pitchFamily="18" charset="0"/>
              </a:rPr>
              <a:t>Think lean for the process</a:t>
            </a:r>
            <a:endParaRPr lang="zh-CN" altLang="en-US" i="1" dirty="0">
              <a:solidFill>
                <a:schemeClr val="tx1"/>
              </a:solidFill>
              <a:latin typeface="Times New Roman" panose="02020603050405020304" pitchFamily="18" charset="0"/>
              <a:cs typeface="Times New Roman" panose="02020603050405020304" pitchFamily="18" charset="0"/>
            </a:endParaRPr>
          </a:p>
        </p:txBody>
      </p:sp>
      <p:pic>
        <p:nvPicPr>
          <p:cNvPr id="7" name="图片 6">
            <a:extLst>
              <a:ext uri="{FF2B5EF4-FFF2-40B4-BE49-F238E27FC236}">
                <a16:creationId xmlns:a16="http://schemas.microsoft.com/office/drawing/2014/main" id="{E967A003-3A8D-4E0A-AD89-DA121DCEAF6D}"/>
              </a:ext>
            </a:extLst>
          </p:cNvPr>
          <p:cNvPicPr>
            <a:picLocks noChangeAspect="1"/>
          </p:cNvPicPr>
          <p:nvPr/>
        </p:nvPicPr>
        <p:blipFill rotWithShape="1">
          <a:blip r:embed="rId3"/>
          <a:srcRect t="3150"/>
          <a:stretch/>
        </p:blipFill>
        <p:spPr>
          <a:xfrm>
            <a:off x="4963105" y="1511556"/>
            <a:ext cx="7035585" cy="4866227"/>
          </a:xfrm>
          <a:prstGeom prst="rect">
            <a:avLst/>
          </a:prstGeom>
          <a:ln>
            <a:solidFill>
              <a:schemeClr val="tx1"/>
            </a:solidFill>
          </a:ln>
          <a:effectLst>
            <a:outerShdw blurRad="50800" dist="38100" dir="2700000" algn="tl" rotWithShape="0">
              <a:prstClr val="black">
                <a:alpha val="40000"/>
              </a:prstClr>
            </a:outerShdw>
          </a:effectLst>
        </p:spPr>
      </p:pic>
      <p:sp>
        <p:nvSpPr>
          <p:cNvPr id="8" name="矩形 7">
            <a:extLst>
              <a:ext uri="{FF2B5EF4-FFF2-40B4-BE49-F238E27FC236}">
                <a16:creationId xmlns:a16="http://schemas.microsoft.com/office/drawing/2014/main" id="{FDEDA67F-5455-45B4-86CC-77EE826AA26F}"/>
              </a:ext>
            </a:extLst>
          </p:cNvPr>
          <p:cNvSpPr/>
          <p:nvPr/>
        </p:nvSpPr>
        <p:spPr>
          <a:xfrm>
            <a:off x="7802238" y="2509215"/>
            <a:ext cx="1096664" cy="5184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53C49920-1062-4EAB-AA5C-6CDF92200184}"/>
              </a:ext>
            </a:extLst>
          </p:cNvPr>
          <p:cNvSpPr/>
          <p:nvPr/>
        </p:nvSpPr>
        <p:spPr>
          <a:xfrm>
            <a:off x="5214584" y="3245176"/>
            <a:ext cx="1271056" cy="30889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3C23A72C-E522-4D8D-801E-2929792198B7}"/>
              </a:ext>
            </a:extLst>
          </p:cNvPr>
          <p:cNvSpPr/>
          <p:nvPr/>
        </p:nvSpPr>
        <p:spPr>
          <a:xfrm rot="5400000">
            <a:off x="8373296" y="3977463"/>
            <a:ext cx="518474" cy="419492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id="{E60404E7-2305-46AC-AF09-2F36DF65A7AE}"/>
              </a:ext>
            </a:extLst>
          </p:cNvPr>
          <p:cNvSpPr txBox="1"/>
          <p:nvPr/>
        </p:nvSpPr>
        <p:spPr>
          <a:xfrm>
            <a:off x="5214583" y="2843024"/>
            <a:ext cx="1271057" cy="369332"/>
          </a:xfrm>
          <a:prstGeom prst="rect">
            <a:avLst/>
          </a:prstGeom>
          <a:solidFill>
            <a:schemeClr val="accent6"/>
          </a:solidFill>
        </p:spPr>
        <p:txBody>
          <a:bodyPr wrap="square" rtlCol="0">
            <a:spAutoFit/>
          </a:bodyPr>
          <a:lstStyle/>
          <a:p>
            <a:pPr algn="ctr"/>
            <a:r>
              <a:rPr lang="en-US" altLang="zh-CN" dirty="0"/>
              <a:t>Input</a:t>
            </a:r>
            <a:endParaRPr lang="zh-CN" altLang="en-US" dirty="0"/>
          </a:p>
        </p:txBody>
      </p:sp>
      <p:sp>
        <p:nvSpPr>
          <p:cNvPr id="12" name="文本框 11">
            <a:extLst>
              <a:ext uri="{FF2B5EF4-FFF2-40B4-BE49-F238E27FC236}">
                <a16:creationId xmlns:a16="http://schemas.microsoft.com/office/drawing/2014/main" id="{77F10A0B-AADF-4EB0-831C-4E3303A26940}"/>
              </a:ext>
            </a:extLst>
          </p:cNvPr>
          <p:cNvSpPr txBox="1"/>
          <p:nvPr/>
        </p:nvSpPr>
        <p:spPr>
          <a:xfrm>
            <a:off x="10779424" y="5873085"/>
            <a:ext cx="1219265" cy="369332"/>
          </a:xfrm>
          <a:prstGeom prst="rect">
            <a:avLst/>
          </a:prstGeom>
          <a:solidFill>
            <a:schemeClr val="accent6"/>
          </a:solidFill>
        </p:spPr>
        <p:txBody>
          <a:bodyPr wrap="square" rtlCol="0">
            <a:spAutoFit/>
          </a:bodyPr>
          <a:lstStyle/>
          <a:p>
            <a:r>
              <a:rPr lang="en-US" altLang="zh-CN" dirty="0"/>
              <a:t>Processing</a:t>
            </a:r>
            <a:endParaRPr lang="zh-CN" altLang="en-US" dirty="0"/>
          </a:p>
        </p:txBody>
      </p:sp>
    </p:spTree>
    <p:extLst>
      <p:ext uri="{BB962C8B-B14F-4D97-AF65-F5344CB8AC3E}">
        <p14:creationId xmlns:p14="http://schemas.microsoft.com/office/powerpoint/2010/main" val="3646172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34785DEE-DDAD-452E-8604-6CCE058BE849}"/>
              </a:ext>
            </a:extLst>
          </p:cNvPr>
          <p:cNvSpPr>
            <a:spLocks noGrp="1"/>
          </p:cNvSpPr>
          <p:nvPr>
            <p:ph idx="1"/>
          </p:nvPr>
        </p:nvSpPr>
        <p:spPr>
          <a:xfrm>
            <a:off x="121023" y="1285861"/>
            <a:ext cx="5459505" cy="4840303"/>
          </a:xfrm>
        </p:spPr>
        <p:txBody>
          <a:bodyPr>
            <a:normAutofit fontScale="70000" lnSpcReduction="20000"/>
          </a:bodyPr>
          <a:lstStyle/>
          <a:p>
            <a:r>
              <a:rPr lang="en-US" altLang="zh-CN" b="0" i="0" dirty="0">
                <a:solidFill>
                  <a:srgbClr val="333333"/>
                </a:solidFill>
                <a:effectLst/>
                <a:latin typeface="+mn-lt"/>
              </a:rPr>
              <a:t>The starting point for most operational-improvement efforts is </a:t>
            </a:r>
            <a:r>
              <a:rPr lang="en-US" altLang="zh-CN" i="0" dirty="0">
                <a:solidFill>
                  <a:srgbClr val="333333"/>
                </a:solidFill>
                <a:effectLst/>
                <a:latin typeface="+mn-lt"/>
              </a:rPr>
              <a:t>incremental change</a:t>
            </a:r>
            <a:r>
              <a:rPr lang="en-US" altLang="zh-CN" b="0" i="0" dirty="0">
                <a:solidFill>
                  <a:srgbClr val="333333"/>
                </a:solidFill>
                <a:effectLst/>
                <a:latin typeface="+mn-lt"/>
              </a:rPr>
              <a:t>: </a:t>
            </a:r>
            <a:r>
              <a:rPr lang="en-US" altLang="zh-CN" b="1" i="0" dirty="0">
                <a:solidFill>
                  <a:srgbClr val="333333"/>
                </a:solidFill>
                <a:effectLst/>
                <a:latin typeface="+mn-lt"/>
              </a:rPr>
              <a:t>taking an existing process as a baseline and </a:t>
            </a:r>
            <a:r>
              <a:rPr lang="en-US" altLang="zh-CN" i="0" dirty="0">
                <a:solidFill>
                  <a:srgbClr val="333333"/>
                </a:solidFill>
                <a:effectLst/>
                <a:latin typeface="+mn-lt"/>
              </a:rPr>
              <a:t>seeing what improvements are possible from that point. </a:t>
            </a:r>
          </a:p>
          <a:p>
            <a:r>
              <a:rPr lang="en-US" altLang="zh-CN" dirty="0">
                <a:solidFill>
                  <a:srgbClr val="333333"/>
                </a:solidFill>
                <a:latin typeface="+mn-lt"/>
              </a:rPr>
              <a:t>For any process</a:t>
            </a:r>
            <a:r>
              <a:rPr lang="en-US" altLang="zh-CN" b="1" dirty="0">
                <a:solidFill>
                  <a:srgbClr val="333333"/>
                </a:solidFill>
                <a:latin typeface="+mn-lt"/>
              </a:rPr>
              <a:t>, the baseline is the theoretical limit</a:t>
            </a:r>
            <a:r>
              <a:rPr lang="en-US" altLang="zh-CN" dirty="0">
                <a:solidFill>
                  <a:srgbClr val="333333"/>
                </a:solidFill>
                <a:latin typeface="+mn-lt"/>
              </a:rPr>
              <a:t>: the level of resource efficiency that the process could achieve under perfect conditions, such as a hypothetical state in which it produces zero emissions or if the heat it generates can be recovered.</a:t>
            </a:r>
            <a:endParaRPr lang="zh-CN" altLang="en-US" dirty="0">
              <a:latin typeface="+mn-lt"/>
            </a:endParaRPr>
          </a:p>
          <a:p>
            <a:r>
              <a:rPr lang="en-US" altLang="zh-CN" b="0" i="0" dirty="0">
                <a:solidFill>
                  <a:srgbClr val="333333"/>
                </a:solidFill>
                <a:effectLst/>
                <a:latin typeface="+mn-lt"/>
              </a:rPr>
              <a:t>For example, an organization might begin with </a:t>
            </a:r>
            <a:r>
              <a:rPr lang="en-US" altLang="zh-CN" i="0" dirty="0">
                <a:solidFill>
                  <a:srgbClr val="333333"/>
                </a:solidFill>
                <a:effectLst/>
                <a:latin typeface="+mn-lt"/>
              </a:rPr>
              <a:t>actual consumption and identify ideas to reduce it. </a:t>
            </a:r>
            <a:r>
              <a:rPr lang="en-US" altLang="zh-CN" b="0" i="0" dirty="0">
                <a:solidFill>
                  <a:srgbClr val="333333"/>
                </a:solidFill>
                <a:effectLst/>
                <a:latin typeface="+mn-lt"/>
              </a:rPr>
              <a:t>As right Exhibit suggests, an aggressive approach to resource productivity makes almost the opposite assumption. </a:t>
            </a:r>
          </a:p>
        </p:txBody>
      </p:sp>
      <p:sp>
        <p:nvSpPr>
          <p:cNvPr id="3" name="标题 2">
            <a:extLst>
              <a:ext uri="{FF2B5EF4-FFF2-40B4-BE49-F238E27FC236}">
                <a16:creationId xmlns:a16="http://schemas.microsoft.com/office/drawing/2014/main" id="{B417BD36-D785-43E2-BCE8-5F5D052833B1}"/>
              </a:ext>
            </a:extLst>
          </p:cNvPr>
          <p:cNvSpPr>
            <a:spLocks noGrp="1"/>
          </p:cNvSpPr>
          <p:nvPr>
            <p:ph type="title"/>
          </p:nvPr>
        </p:nvSpPr>
        <p:spPr/>
        <p:txBody>
          <a:bodyPr/>
          <a:lstStyle/>
          <a:p>
            <a:r>
              <a:rPr lang="en-US" altLang="zh-CN" i="1" dirty="0">
                <a:solidFill>
                  <a:schemeClr val="tx1"/>
                </a:solidFill>
                <a:latin typeface="Times New Roman" panose="02020603050405020304" pitchFamily="18" charset="0"/>
                <a:cs typeface="Times New Roman" panose="02020603050405020304" pitchFamily="18" charset="0"/>
              </a:rPr>
              <a:t>Think limits</a:t>
            </a:r>
            <a:endParaRPr lang="zh-CN" altLang="en-US" i="1" dirty="0">
              <a:solidFill>
                <a:schemeClr val="tx1"/>
              </a:solidFill>
              <a:latin typeface="Times New Roman" panose="02020603050405020304" pitchFamily="18" charset="0"/>
              <a:cs typeface="Times New Roman" panose="02020603050405020304" pitchFamily="18" charset="0"/>
            </a:endParaRPr>
          </a:p>
        </p:txBody>
      </p:sp>
      <p:pic>
        <p:nvPicPr>
          <p:cNvPr id="6" name="图片 5">
            <a:extLst>
              <a:ext uri="{FF2B5EF4-FFF2-40B4-BE49-F238E27FC236}">
                <a16:creationId xmlns:a16="http://schemas.microsoft.com/office/drawing/2014/main" id="{AD1E1580-DD90-4020-B653-8EAC1DFAD9A2}"/>
              </a:ext>
            </a:extLst>
          </p:cNvPr>
          <p:cNvPicPr>
            <a:picLocks noChangeAspect="1"/>
          </p:cNvPicPr>
          <p:nvPr/>
        </p:nvPicPr>
        <p:blipFill>
          <a:blip r:embed="rId2"/>
          <a:stretch>
            <a:fillRect/>
          </a:stretch>
        </p:blipFill>
        <p:spPr>
          <a:xfrm>
            <a:off x="5671116" y="1333267"/>
            <a:ext cx="5995939" cy="4501299"/>
          </a:xfrm>
          <a:prstGeom prst="rect">
            <a:avLst/>
          </a:prstGeom>
          <a:ln>
            <a:solidFill>
              <a:schemeClr val="tx1"/>
            </a:solidFill>
          </a:ln>
        </p:spPr>
      </p:pic>
    </p:spTree>
    <p:extLst>
      <p:ext uri="{BB962C8B-B14F-4D97-AF65-F5344CB8AC3E}">
        <p14:creationId xmlns:p14="http://schemas.microsoft.com/office/powerpoint/2010/main" val="3244655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21448" y="67537"/>
            <a:ext cx="7916416" cy="1036506"/>
          </a:xfrm>
        </p:spPr>
        <p:txBody>
          <a:bodyPr/>
          <a:lstStyle/>
          <a:p>
            <a:pPr>
              <a:lnSpc>
                <a:spcPct val="150000"/>
              </a:lnSpc>
              <a:defRPr/>
            </a:pPr>
            <a:r>
              <a:rPr lang="en-US" altLang="zh-CN" sz="4800" kern="0" dirty="0">
                <a:latin typeface="Arial Black" panose="020B0A04020102020204" pitchFamily="34" charset="0"/>
              </a:rPr>
              <a:t>Content</a:t>
            </a:r>
            <a:endParaRPr lang="zh-CN" altLang="en-US" sz="4800" kern="0" dirty="0">
              <a:latin typeface="Arial Black" panose="020B0A04020102020204" pitchFamily="34" charset="0"/>
            </a:endParaRPr>
          </a:p>
        </p:txBody>
      </p:sp>
      <p:sp>
        <p:nvSpPr>
          <p:cNvPr id="7" name="内容占位符 2"/>
          <p:cNvSpPr txBox="1">
            <a:spLocks/>
          </p:cNvSpPr>
          <p:nvPr/>
        </p:nvSpPr>
        <p:spPr>
          <a:xfrm>
            <a:off x="640326" y="1549434"/>
            <a:ext cx="11244696" cy="47472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lnSpc>
                <a:spcPct val="150000"/>
              </a:lnSpc>
              <a:buFont typeface="+mj-lt"/>
              <a:buAutoNum type="arabicPeriod"/>
            </a:pPr>
            <a:r>
              <a:rPr lang="en-US" altLang="zh-CN" sz="3200" b="1" dirty="0">
                <a:solidFill>
                  <a:srgbClr val="C00000"/>
                </a:solidFill>
                <a:latin typeface="Arial" panose="020B0604020202020204" pitchFamily="34" charset="0"/>
                <a:ea typeface="微软雅黑" panose="020B0503020204020204" pitchFamily="34" charset="-122"/>
                <a:cs typeface="Arial" panose="020B0604020202020204" pitchFamily="34" charset="0"/>
              </a:rPr>
              <a:t>Introduction</a:t>
            </a:r>
          </a:p>
          <a:p>
            <a:pPr marL="514350" indent="-514350">
              <a:lnSpc>
                <a:spcPct val="150000"/>
              </a:lnSpc>
              <a:buFont typeface="+mj-lt"/>
              <a:buAutoNum type="arabicPeriod"/>
            </a:pPr>
            <a:r>
              <a:rPr lang="en-US" altLang="zh-CN" sz="3200" b="1" dirty="0">
                <a:solidFill>
                  <a:srgbClr val="C00000"/>
                </a:solidFill>
                <a:latin typeface="Arial" panose="020B0604020202020204" pitchFamily="34" charset="0"/>
                <a:ea typeface="微软雅黑" panose="020B0503020204020204" pitchFamily="34" charset="-122"/>
                <a:cs typeface="Arial" panose="020B0604020202020204" pitchFamily="34" charset="0"/>
              </a:rPr>
              <a:t>Main factors affecting the industrial production</a:t>
            </a:r>
          </a:p>
          <a:p>
            <a:pPr marL="514350" indent="-514350">
              <a:lnSpc>
                <a:spcPct val="150000"/>
              </a:lnSpc>
              <a:buFont typeface="+mj-lt"/>
              <a:buAutoNum type="arabicPeriod"/>
            </a:pPr>
            <a:r>
              <a:rPr lang="en-US" altLang="zh-CN" sz="3200" b="1" dirty="0">
                <a:solidFill>
                  <a:srgbClr val="C00000"/>
                </a:solidFill>
                <a:latin typeface="Arial" panose="020B0604020202020204" pitchFamily="34" charset="0"/>
                <a:ea typeface="微软雅黑" panose="020B0503020204020204" pitchFamily="34" charset="-122"/>
                <a:cs typeface="Arial" panose="020B0604020202020204" pitchFamily="34" charset="0"/>
              </a:rPr>
              <a:t>Virtual factory</a:t>
            </a:r>
          </a:p>
          <a:p>
            <a:pPr marL="514350" indent="-514350">
              <a:lnSpc>
                <a:spcPct val="150000"/>
              </a:lnSpc>
              <a:buFont typeface="+mj-lt"/>
              <a:buAutoNum type="arabicPeriod"/>
            </a:pPr>
            <a:r>
              <a:rPr lang="en-US" altLang="zh-CN" sz="3200" b="1" dirty="0">
                <a:solidFill>
                  <a:srgbClr val="C00000"/>
                </a:solidFill>
                <a:latin typeface="Arial" panose="020B0604020202020204" pitchFamily="34" charset="0"/>
                <a:ea typeface="微软雅黑" panose="020B0503020204020204" pitchFamily="34" charset="-122"/>
                <a:cs typeface="Arial" panose="020B0604020202020204" pitchFamily="34" charset="0"/>
              </a:rPr>
              <a:t>Summary</a:t>
            </a:r>
          </a:p>
        </p:txBody>
      </p:sp>
    </p:spTree>
    <p:extLst>
      <p:ext uri="{BB962C8B-B14F-4D97-AF65-F5344CB8AC3E}">
        <p14:creationId xmlns:p14="http://schemas.microsoft.com/office/powerpoint/2010/main" val="4278740131"/>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24A78BC-CD0A-486B-AA58-73813AECF62E}"/>
              </a:ext>
            </a:extLst>
          </p:cNvPr>
          <p:cNvSpPr>
            <a:spLocks noGrp="1"/>
          </p:cNvSpPr>
          <p:nvPr>
            <p:ph idx="1"/>
          </p:nvPr>
        </p:nvSpPr>
        <p:spPr>
          <a:xfrm>
            <a:off x="145578" y="1370223"/>
            <a:ext cx="6127175" cy="4840303"/>
          </a:xfrm>
        </p:spPr>
        <p:txBody>
          <a:bodyPr>
            <a:normAutofit fontScale="85000" lnSpcReduction="10000"/>
          </a:bodyPr>
          <a:lstStyle/>
          <a:p>
            <a:r>
              <a:rPr lang="en-US" altLang="zh-CN" sz="2400" b="0" i="0" dirty="0">
                <a:solidFill>
                  <a:srgbClr val="333333"/>
                </a:solidFill>
                <a:effectLst/>
                <a:latin typeface="+mn-lt"/>
              </a:rPr>
              <a:t>To choose among competing resource-productivity initiatives</a:t>
            </a:r>
            <a:r>
              <a:rPr lang="zh-CN" altLang="en-US" sz="2400" b="0" i="0" dirty="0">
                <a:solidFill>
                  <a:srgbClr val="333333"/>
                </a:solidFill>
                <a:effectLst/>
                <a:latin typeface="+mn-lt"/>
              </a:rPr>
              <a:t>，</a:t>
            </a:r>
            <a:r>
              <a:rPr lang="en-US" altLang="zh-CN" sz="2400" b="0" i="0" dirty="0">
                <a:solidFill>
                  <a:srgbClr val="333333"/>
                </a:solidFill>
                <a:effectLst/>
                <a:latin typeface="+mn-lt"/>
              </a:rPr>
              <a:t>a common language for evaluating each idea’s impact is </a:t>
            </a:r>
            <a:r>
              <a:rPr lang="en-US" altLang="zh-CN" sz="2400" dirty="0">
                <a:solidFill>
                  <a:srgbClr val="333333"/>
                </a:solidFill>
                <a:latin typeface="+mn-lt"/>
              </a:rPr>
              <a:t>needed and </a:t>
            </a:r>
            <a:r>
              <a:rPr lang="en-US" altLang="zh-CN" sz="2400" b="0" i="0" dirty="0">
                <a:solidFill>
                  <a:srgbClr val="333333"/>
                </a:solidFill>
                <a:effectLst/>
                <a:latin typeface="+mn-lt"/>
              </a:rPr>
              <a:t>the trade-offs involved.</a:t>
            </a:r>
          </a:p>
          <a:p>
            <a:r>
              <a:rPr lang="en-US" altLang="zh-CN" sz="2400" dirty="0">
                <a:solidFill>
                  <a:srgbClr val="333333"/>
                </a:solidFill>
                <a:latin typeface="+mn-lt"/>
              </a:rPr>
              <a:t>Right exhibit shows a model including the </a:t>
            </a:r>
            <a:r>
              <a:rPr lang="en-US" altLang="zh-CN" sz="2400" b="1" dirty="0">
                <a:solidFill>
                  <a:srgbClr val="333333"/>
                </a:solidFill>
                <a:latin typeface="+mn-lt"/>
              </a:rPr>
              <a:t>essential resource: time</a:t>
            </a:r>
            <a:r>
              <a:rPr lang="en-US" altLang="zh-CN" sz="2400" dirty="0">
                <a:solidFill>
                  <a:srgbClr val="333333"/>
                </a:solidFill>
                <a:latin typeface="+mn-lt"/>
              </a:rPr>
              <a:t> that tracks a typical portfolio of products by profitability as a percentage of a company’s highest-margin offering. </a:t>
            </a:r>
          </a:p>
          <a:p>
            <a:r>
              <a:rPr lang="en-US" altLang="zh-CN" sz="2400" dirty="0">
                <a:solidFill>
                  <a:srgbClr val="333333"/>
                </a:solidFill>
                <a:latin typeface="+mn-lt"/>
              </a:rPr>
              <a:t>It sometimes can be easy to help make decision. For example, i</a:t>
            </a:r>
            <a:r>
              <a:rPr lang="en-US" altLang="zh-CN" sz="2400" b="0" i="0" dirty="0">
                <a:solidFill>
                  <a:srgbClr val="333333"/>
                </a:solidFill>
                <a:effectLst/>
                <a:latin typeface="+mn-lt"/>
              </a:rPr>
              <a:t>ncreasing </a:t>
            </a:r>
            <a:r>
              <a:rPr lang="en-US" altLang="zh-CN" sz="2400" b="1" i="0" dirty="0">
                <a:solidFill>
                  <a:srgbClr val="333333"/>
                </a:solidFill>
                <a:effectLst/>
                <a:latin typeface="+mn-lt"/>
              </a:rPr>
              <a:t>a product’s yield </a:t>
            </a:r>
            <a:r>
              <a:rPr lang="en-US" altLang="zh-CN" sz="2400" b="0" i="0" dirty="0">
                <a:solidFill>
                  <a:srgbClr val="333333"/>
                </a:solidFill>
                <a:effectLst/>
                <a:latin typeface="+mn-lt"/>
              </a:rPr>
              <a:t>usually reduces cost, </a:t>
            </a:r>
            <a:r>
              <a:rPr lang="en-US" altLang="zh-CN" sz="2400" b="1" i="0" dirty="0">
                <a:solidFill>
                  <a:srgbClr val="333333"/>
                </a:solidFill>
                <a:effectLst/>
                <a:latin typeface="+mn-lt"/>
              </a:rPr>
              <a:t>but requires longer times </a:t>
            </a:r>
            <a:r>
              <a:rPr lang="en-US" altLang="zh-CN" sz="2400" b="0" i="0" dirty="0">
                <a:solidFill>
                  <a:srgbClr val="333333"/>
                </a:solidFill>
                <a:effectLst/>
                <a:latin typeface="+mn-lt"/>
              </a:rPr>
              <a:t>and leaves less capacity for other products. </a:t>
            </a:r>
            <a:r>
              <a:rPr lang="en-US" altLang="zh-CN" sz="2400" dirty="0">
                <a:solidFill>
                  <a:srgbClr val="333333"/>
                </a:solidFill>
                <a:latin typeface="+mn-lt"/>
              </a:rPr>
              <a:t>In this case, the factor of time should be taken</a:t>
            </a:r>
            <a:r>
              <a:rPr lang="zh-CN" altLang="en-US" sz="2400" dirty="0">
                <a:solidFill>
                  <a:srgbClr val="333333"/>
                </a:solidFill>
                <a:latin typeface="+mn-lt"/>
              </a:rPr>
              <a:t> </a:t>
            </a:r>
            <a:r>
              <a:rPr lang="en-US" altLang="zh-CN" sz="2400" dirty="0">
                <a:solidFill>
                  <a:srgbClr val="333333"/>
                </a:solidFill>
                <a:latin typeface="+mn-lt"/>
              </a:rPr>
              <a:t>into</a:t>
            </a:r>
            <a:r>
              <a:rPr lang="zh-CN" altLang="en-US" sz="2400" dirty="0">
                <a:solidFill>
                  <a:srgbClr val="333333"/>
                </a:solidFill>
                <a:latin typeface="+mn-lt"/>
              </a:rPr>
              <a:t> </a:t>
            </a:r>
            <a:r>
              <a:rPr lang="en-US" altLang="zh-CN" sz="2400" dirty="0">
                <a:solidFill>
                  <a:srgbClr val="333333"/>
                </a:solidFill>
                <a:latin typeface="+mn-lt"/>
              </a:rPr>
              <a:t>account.</a:t>
            </a:r>
            <a:endParaRPr lang="zh-CN" altLang="en-US" sz="2400" dirty="0">
              <a:solidFill>
                <a:srgbClr val="333333"/>
              </a:solidFill>
              <a:latin typeface="+mn-lt"/>
            </a:endParaRPr>
          </a:p>
        </p:txBody>
      </p:sp>
      <p:sp>
        <p:nvSpPr>
          <p:cNvPr id="3" name="标题 2">
            <a:extLst>
              <a:ext uri="{FF2B5EF4-FFF2-40B4-BE49-F238E27FC236}">
                <a16:creationId xmlns:a16="http://schemas.microsoft.com/office/drawing/2014/main" id="{456A52B2-B504-41AC-848B-E388A997CA7D}"/>
              </a:ext>
            </a:extLst>
          </p:cNvPr>
          <p:cNvSpPr>
            <a:spLocks noGrp="1"/>
          </p:cNvSpPr>
          <p:nvPr>
            <p:ph type="title"/>
          </p:nvPr>
        </p:nvSpPr>
        <p:spPr/>
        <p:txBody>
          <a:bodyPr/>
          <a:lstStyle/>
          <a:p>
            <a:r>
              <a:rPr lang="en-US" altLang="zh-CN" i="1" dirty="0">
                <a:solidFill>
                  <a:schemeClr val="tx1"/>
                </a:solidFill>
                <a:latin typeface="Times New Roman" panose="02020603050405020304" pitchFamily="18" charset="0"/>
                <a:cs typeface="Times New Roman" panose="02020603050405020304" pitchFamily="18" charset="0"/>
              </a:rPr>
              <a:t>Think profits per hour</a:t>
            </a:r>
            <a:endParaRPr lang="zh-CN" altLang="en-US" i="1" dirty="0">
              <a:solidFill>
                <a:schemeClr val="tx1"/>
              </a:solidFill>
              <a:latin typeface="Times New Roman" panose="02020603050405020304" pitchFamily="18" charset="0"/>
              <a:cs typeface="Times New Roman" panose="02020603050405020304" pitchFamily="18" charset="0"/>
            </a:endParaRPr>
          </a:p>
        </p:txBody>
      </p:sp>
      <p:pic>
        <p:nvPicPr>
          <p:cNvPr id="4" name="图片 3">
            <a:extLst>
              <a:ext uri="{FF2B5EF4-FFF2-40B4-BE49-F238E27FC236}">
                <a16:creationId xmlns:a16="http://schemas.microsoft.com/office/drawing/2014/main" id="{5A7090FE-10BE-04CC-9A3F-6D5EEA2E6103}"/>
              </a:ext>
            </a:extLst>
          </p:cNvPr>
          <p:cNvPicPr>
            <a:picLocks noChangeAspect="1"/>
          </p:cNvPicPr>
          <p:nvPr/>
        </p:nvPicPr>
        <p:blipFill>
          <a:blip r:embed="rId2"/>
          <a:stretch>
            <a:fillRect/>
          </a:stretch>
        </p:blipFill>
        <p:spPr>
          <a:xfrm>
            <a:off x="6204513" y="1285861"/>
            <a:ext cx="5919247" cy="5009029"/>
          </a:xfrm>
          <a:prstGeom prst="rect">
            <a:avLst/>
          </a:prstGeom>
        </p:spPr>
      </p:pic>
    </p:spTree>
    <p:extLst>
      <p:ext uri="{BB962C8B-B14F-4D97-AF65-F5344CB8AC3E}">
        <p14:creationId xmlns:p14="http://schemas.microsoft.com/office/powerpoint/2010/main" val="27243721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7D003F1F-2F1C-4A0E-AB3F-38979FA0B180}"/>
              </a:ext>
            </a:extLst>
          </p:cNvPr>
          <p:cNvSpPr>
            <a:spLocks noGrp="1"/>
          </p:cNvSpPr>
          <p:nvPr>
            <p:ph type="title"/>
          </p:nvPr>
        </p:nvSpPr>
        <p:spPr>
          <a:ln>
            <a:solidFill>
              <a:schemeClr val="accent1"/>
            </a:solidFill>
          </a:ln>
        </p:spPr>
        <p:txBody>
          <a:bodyPr>
            <a:normAutofit/>
          </a:bodyPr>
          <a:lstStyle/>
          <a:p>
            <a:r>
              <a:rPr lang="en-US" altLang="zh-CN" i="1" dirty="0">
                <a:solidFill>
                  <a:schemeClr val="tx1"/>
                </a:solidFill>
                <a:latin typeface="Times New Roman" panose="02020603050405020304" pitchFamily="18" charset="0"/>
                <a:cs typeface="Times New Roman" panose="02020603050405020304" pitchFamily="18" charset="0"/>
              </a:rPr>
              <a:t>Remaking the industrial economy in the progress control</a:t>
            </a:r>
            <a:endParaRPr lang="zh-CN" altLang="en-US" i="1" dirty="0">
              <a:solidFill>
                <a:schemeClr val="tx1"/>
              </a:solidFill>
              <a:latin typeface="Times New Roman" panose="02020603050405020304" pitchFamily="18" charset="0"/>
              <a:cs typeface="Times New Roman" panose="02020603050405020304" pitchFamily="18" charset="0"/>
            </a:endParaRPr>
          </a:p>
        </p:txBody>
      </p:sp>
      <p:pic>
        <p:nvPicPr>
          <p:cNvPr id="7" name="图片 6">
            <a:extLst>
              <a:ext uri="{FF2B5EF4-FFF2-40B4-BE49-F238E27FC236}">
                <a16:creationId xmlns:a16="http://schemas.microsoft.com/office/drawing/2014/main" id="{D37CA650-311C-4EC2-A1A1-B010CA2971AC}"/>
              </a:ext>
            </a:extLst>
          </p:cNvPr>
          <p:cNvPicPr>
            <a:picLocks noChangeAspect="1"/>
          </p:cNvPicPr>
          <p:nvPr/>
        </p:nvPicPr>
        <p:blipFill rotWithShape="1">
          <a:blip r:embed="rId2"/>
          <a:srcRect b="19859"/>
          <a:stretch/>
        </p:blipFill>
        <p:spPr>
          <a:xfrm>
            <a:off x="5500239" y="1147319"/>
            <a:ext cx="6339848" cy="4699509"/>
          </a:xfrm>
          <a:prstGeom prst="rect">
            <a:avLst/>
          </a:prstGeom>
        </p:spPr>
      </p:pic>
      <p:sp>
        <p:nvSpPr>
          <p:cNvPr id="4" name="文本框 3">
            <a:extLst>
              <a:ext uri="{FF2B5EF4-FFF2-40B4-BE49-F238E27FC236}">
                <a16:creationId xmlns:a16="http://schemas.microsoft.com/office/drawing/2014/main" id="{79F63D58-799A-9452-38B9-8E9C5810FBEC}"/>
              </a:ext>
            </a:extLst>
          </p:cNvPr>
          <p:cNvSpPr txBox="1"/>
          <p:nvPr/>
        </p:nvSpPr>
        <p:spPr>
          <a:xfrm>
            <a:off x="10587304" y="1464858"/>
            <a:ext cx="1685466" cy="646331"/>
          </a:xfrm>
          <a:prstGeom prst="rect">
            <a:avLst/>
          </a:prstGeom>
          <a:solidFill>
            <a:schemeClr val="accent6"/>
          </a:solidFill>
        </p:spPr>
        <p:txBody>
          <a:bodyPr wrap="square" rtlCol="0">
            <a:spAutoFit/>
          </a:bodyPr>
          <a:lstStyle/>
          <a:p>
            <a:r>
              <a:rPr lang="en-US" altLang="zh-CN" dirty="0"/>
              <a:t>Accelerator components</a:t>
            </a:r>
            <a:endParaRPr lang="zh-CN" altLang="en-US" dirty="0"/>
          </a:p>
        </p:txBody>
      </p:sp>
      <p:sp>
        <p:nvSpPr>
          <p:cNvPr id="5" name="文本框 4">
            <a:extLst>
              <a:ext uri="{FF2B5EF4-FFF2-40B4-BE49-F238E27FC236}">
                <a16:creationId xmlns:a16="http://schemas.microsoft.com/office/drawing/2014/main" id="{2880DC29-00FB-23E1-B381-64DF05E0C80F}"/>
              </a:ext>
            </a:extLst>
          </p:cNvPr>
          <p:cNvSpPr txBox="1"/>
          <p:nvPr/>
        </p:nvSpPr>
        <p:spPr>
          <a:xfrm>
            <a:off x="674132" y="6376594"/>
            <a:ext cx="10843736" cy="338554"/>
          </a:xfrm>
          <a:prstGeom prst="rect">
            <a:avLst/>
          </a:prstGeom>
          <a:noFill/>
        </p:spPr>
        <p:txBody>
          <a:bodyPr wrap="square">
            <a:spAutoFit/>
          </a:bodyPr>
          <a:lstStyle/>
          <a:p>
            <a:r>
              <a:rPr lang="en-US" altLang="zh-CN" sz="1600" dirty="0"/>
              <a:t>*https://www.mckinsey.com/capabilities/operations/our-insights/more-from-less-making-resources-more-productive</a:t>
            </a:r>
            <a:endParaRPr lang="zh-CN" altLang="en-US" sz="1600" dirty="0"/>
          </a:p>
        </p:txBody>
      </p:sp>
      <p:sp>
        <p:nvSpPr>
          <p:cNvPr id="8" name="文本框 7">
            <a:extLst>
              <a:ext uri="{FF2B5EF4-FFF2-40B4-BE49-F238E27FC236}">
                <a16:creationId xmlns:a16="http://schemas.microsoft.com/office/drawing/2014/main" id="{66C07EF5-4111-D719-DF83-9B7A5C6900FF}"/>
              </a:ext>
            </a:extLst>
          </p:cNvPr>
          <p:cNvSpPr txBox="1"/>
          <p:nvPr/>
        </p:nvSpPr>
        <p:spPr>
          <a:xfrm>
            <a:off x="5560979" y="5665604"/>
            <a:ext cx="6495449" cy="646331"/>
          </a:xfrm>
          <a:prstGeom prst="rect">
            <a:avLst/>
          </a:prstGeom>
          <a:noFill/>
        </p:spPr>
        <p:txBody>
          <a:bodyPr wrap="square" rtlCol="0">
            <a:spAutoFit/>
          </a:bodyPr>
          <a:lstStyle/>
          <a:p>
            <a:r>
              <a:rPr lang="en-US" altLang="zh-CN" dirty="0"/>
              <a:t>Loss of materials, energy, and labor when products, components and row material cannot be reused, refurbished or recycled.</a:t>
            </a:r>
            <a:endParaRPr lang="zh-CN" altLang="en-US" dirty="0"/>
          </a:p>
        </p:txBody>
      </p:sp>
      <p:sp>
        <p:nvSpPr>
          <p:cNvPr id="2" name="内容占位符 1">
            <a:extLst>
              <a:ext uri="{FF2B5EF4-FFF2-40B4-BE49-F238E27FC236}">
                <a16:creationId xmlns:a16="http://schemas.microsoft.com/office/drawing/2014/main" id="{2D72D156-0395-4A54-B891-6EC5AF14C8D4}"/>
              </a:ext>
            </a:extLst>
          </p:cNvPr>
          <p:cNvSpPr>
            <a:spLocks noGrp="1"/>
          </p:cNvSpPr>
          <p:nvPr>
            <p:ph idx="1"/>
          </p:nvPr>
        </p:nvSpPr>
        <p:spPr>
          <a:xfrm>
            <a:off x="0" y="1788023"/>
            <a:ext cx="5319157" cy="3642600"/>
          </a:xfrm>
        </p:spPr>
        <p:txBody>
          <a:bodyPr>
            <a:normAutofit/>
          </a:bodyPr>
          <a:lstStyle/>
          <a:p>
            <a:r>
              <a:rPr lang="en-US" altLang="zh-CN" sz="2400" b="0" i="0" dirty="0">
                <a:solidFill>
                  <a:srgbClr val="333333"/>
                </a:solidFill>
                <a:effectLst/>
              </a:rPr>
              <a:t>A </a:t>
            </a:r>
            <a:r>
              <a:rPr lang="en-US" altLang="zh-CN" sz="2400" b="1" i="0" dirty="0">
                <a:solidFill>
                  <a:srgbClr val="333333"/>
                </a:solidFill>
                <a:effectLst/>
              </a:rPr>
              <a:t>regenerative economic model</a:t>
            </a:r>
            <a:r>
              <a:rPr lang="en-US" altLang="zh-CN" sz="2400" b="0" i="0" dirty="0">
                <a:solidFill>
                  <a:srgbClr val="333333"/>
                </a:solidFill>
                <a:effectLst/>
              </a:rPr>
              <a:t>—the circular economy—is starting to help lower cost while reducing their dependence on scarce resources.</a:t>
            </a:r>
          </a:p>
          <a:p>
            <a:r>
              <a:rPr lang="en-US" altLang="zh-CN" sz="2400" b="0" i="0" dirty="0">
                <a:solidFill>
                  <a:srgbClr val="333333"/>
                </a:solidFill>
                <a:effectLst/>
              </a:rPr>
              <a:t> </a:t>
            </a:r>
            <a:r>
              <a:rPr lang="en-US" altLang="zh-CN" sz="2400" b="0" i="0" dirty="0">
                <a:solidFill>
                  <a:srgbClr val="000000"/>
                </a:solidFill>
                <a:effectLst/>
              </a:rPr>
              <a:t>In a circular economy, i</a:t>
            </a:r>
            <a:r>
              <a:rPr lang="en-US" altLang="zh-CN" sz="2400" dirty="0">
                <a:solidFill>
                  <a:srgbClr val="000000"/>
                </a:solidFill>
              </a:rPr>
              <a:t>deas are needed</a:t>
            </a:r>
            <a:r>
              <a:rPr lang="en-US" altLang="zh-CN" sz="2400" b="0" i="0" dirty="0">
                <a:solidFill>
                  <a:srgbClr val="000000"/>
                </a:solidFill>
                <a:effectLst/>
              </a:rPr>
              <a:t> to enable cycles of disassembly and reuse, thus reducing or eliminating waste. </a:t>
            </a:r>
            <a:endParaRPr lang="en-US" altLang="zh-CN" sz="2400" b="0" i="0" dirty="0">
              <a:solidFill>
                <a:srgbClr val="333333"/>
              </a:solidFill>
              <a:effectLst/>
            </a:endParaRPr>
          </a:p>
        </p:txBody>
      </p:sp>
      <p:sp>
        <p:nvSpPr>
          <p:cNvPr id="9" name="矩形 8">
            <a:extLst>
              <a:ext uri="{FF2B5EF4-FFF2-40B4-BE49-F238E27FC236}">
                <a16:creationId xmlns:a16="http://schemas.microsoft.com/office/drawing/2014/main" id="{274C4FC0-2E89-519C-3522-3BC6BC8CAADC}"/>
              </a:ext>
            </a:extLst>
          </p:cNvPr>
          <p:cNvSpPr/>
          <p:nvPr/>
        </p:nvSpPr>
        <p:spPr>
          <a:xfrm rot="5400000">
            <a:off x="8226655" y="2863923"/>
            <a:ext cx="646332" cy="63398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174992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D3598C7-FCF5-42B6-AAFA-F00CA8447D39}"/>
              </a:ext>
            </a:extLst>
          </p:cNvPr>
          <p:cNvSpPr>
            <a:spLocks noGrp="1"/>
          </p:cNvSpPr>
          <p:nvPr>
            <p:ph idx="1"/>
          </p:nvPr>
        </p:nvSpPr>
        <p:spPr>
          <a:xfrm>
            <a:off x="253139" y="1414366"/>
            <a:ext cx="6287146" cy="5187912"/>
          </a:xfrm>
        </p:spPr>
        <p:txBody>
          <a:bodyPr>
            <a:normAutofit fontScale="92500" lnSpcReduction="10000"/>
          </a:bodyPr>
          <a:lstStyle/>
          <a:p>
            <a:r>
              <a:rPr lang="en-US" altLang="zh-CN" sz="2000" b="1" i="0" dirty="0">
                <a:solidFill>
                  <a:srgbClr val="333333"/>
                </a:solidFill>
                <a:effectLst/>
              </a:rPr>
              <a:t>Resource productivity also requires a comprehensive change-management effort</a:t>
            </a:r>
            <a:r>
              <a:rPr lang="en-US" altLang="zh-CN" sz="2000" b="0" i="0" dirty="0">
                <a:solidFill>
                  <a:srgbClr val="333333"/>
                </a:solidFill>
                <a:effectLst/>
              </a:rPr>
              <a:t>. </a:t>
            </a:r>
          </a:p>
          <a:p>
            <a:r>
              <a:rPr lang="en-US" altLang="zh-CN" sz="2000" dirty="0">
                <a:solidFill>
                  <a:srgbClr val="333333"/>
                </a:solidFill>
              </a:rPr>
              <a:t>Generally, we</a:t>
            </a:r>
            <a:r>
              <a:rPr lang="en-US" altLang="zh-CN" sz="2000" b="0" i="0" dirty="0">
                <a:solidFill>
                  <a:srgbClr val="333333"/>
                </a:solidFill>
                <a:effectLst/>
              </a:rPr>
              <a:t> rely on teaching workers specific resource-productivity tools and analyses. </a:t>
            </a:r>
            <a:r>
              <a:rPr lang="en-US" altLang="zh-CN" sz="2000" dirty="0">
                <a:solidFill>
                  <a:srgbClr val="333333"/>
                </a:solidFill>
              </a:rPr>
              <a:t>H</a:t>
            </a:r>
            <a:r>
              <a:rPr lang="en-US" altLang="zh-CN" sz="2000" b="0" i="0" dirty="0">
                <a:solidFill>
                  <a:srgbClr val="333333"/>
                </a:solidFill>
                <a:effectLst/>
              </a:rPr>
              <a:t>owever, </a:t>
            </a:r>
            <a:r>
              <a:rPr lang="en-US" altLang="zh-CN" sz="2000" b="1" i="0" dirty="0">
                <a:solidFill>
                  <a:srgbClr val="333333"/>
                </a:solidFill>
                <a:effectLst/>
              </a:rPr>
              <a:t>changing people’s underlying mind-sets </a:t>
            </a:r>
            <a:r>
              <a:rPr lang="en-US" altLang="zh-CN" sz="2000" b="1" dirty="0">
                <a:solidFill>
                  <a:srgbClr val="333333"/>
                </a:solidFill>
              </a:rPr>
              <a:t>is e</a:t>
            </a:r>
            <a:r>
              <a:rPr lang="en-US" altLang="zh-CN" sz="2000" b="1" i="0" dirty="0">
                <a:solidFill>
                  <a:srgbClr val="333333"/>
                </a:solidFill>
                <a:effectLst/>
              </a:rPr>
              <a:t>qually importan</a:t>
            </a:r>
            <a:r>
              <a:rPr lang="en-US" altLang="zh-CN" sz="2000" b="1" dirty="0">
                <a:solidFill>
                  <a:srgbClr val="333333"/>
                </a:solidFill>
              </a:rPr>
              <a:t>t to </a:t>
            </a:r>
            <a:r>
              <a:rPr lang="en-US" altLang="zh-CN" sz="2000" b="1" i="0" dirty="0">
                <a:solidFill>
                  <a:srgbClr val="333333"/>
                </a:solidFill>
                <a:effectLst/>
              </a:rPr>
              <a:t>support the new mind-sets with revised</a:t>
            </a:r>
            <a:r>
              <a:rPr lang="en-US" altLang="zh-CN" sz="2000" b="0" i="0" dirty="0">
                <a:solidFill>
                  <a:srgbClr val="333333"/>
                </a:solidFill>
                <a:effectLst/>
              </a:rPr>
              <a:t>. So, resource productivity informs almost every aspect of operations, ensuring that people keep finding new opportunities to create more value from less.</a:t>
            </a:r>
          </a:p>
          <a:p>
            <a:r>
              <a:rPr lang="en-US" altLang="zh-CN" sz="2000" b="1" i="0" dirty="0">
                <a:solidFill>
                  <a:srgbClr val="333333"/>
                </a:solidFill>
                <a:effectLst/>
              </a:rPr>
              <a:t>Traditional take–make–dispose logic</a:t>
            </a:r>
            <a:r>
              <a:rPr lang="en-US" altLang="zh-CN" sz="2000" b="0" i="0" dirty="0">
                <a:solidFill>
                  <a:srgbClr val="333333"/>
                </a:solidFill>
                <a:effectLst/>
              </a:rPr>
              <a:t>: take raw materials out of the ground, assemble them into finished products, and then throw them away. </a:t>
            </a:r>
            <a:r>
              <a:rPr lang="en-US" altLang="zh-CN" sz="2000" b="1" i="0" dirty="0">
                <a:solidFill>
                  <a:srgbClr val="333333"/>
                </a:solidFill>
                <a:effectLst/>
              </a:rPr>
              <a:t>A more sustainable logic is to “think circular,” </a:t>
            </a:r>
            <a:r>
              <a:rPr lang="en-US" altLang="zh-CN" sz="2000" b="0" i="0" dirty="0">
                <a:solidFill>
                  <a:srgbClr val="333333"/>
                </a:solidFill>
                <a:effectLst/>
              </a:rPr>
              <a:t>creating new value for companies and society by looping products, components, and materials back into the production process after they have fulfilled their initial use.</a:t>
            </a:r>
            <a:endParaRPr lang="zh-CN" altLang="en-US" sz="2000" dirty="0"/>
          </a:p>
        </p:txBody>
      </p:sp>
      <p:sp>
        <p:nvSpPr>
          <p:cNvPr id="3" name="标题 2">
            <a:extLst>
              <a:ext uri="{FF2B5EF4-FFF2-40B4-BE49-F238E27FC236}">
                <a16:creationId xmlns:a16="http://schemas.microsoft.com/office/drawing/2014/main" id="{829A59A5-7854-4D59-851B-3143371DE26A}"/>
              </a:ext>
            </a:extLst>
          </p:cNvPr>
          <p:cNvSpPr>
            <a:spLocks noGrp="1"/>
          </p:cNvSpPr>
          <p:nvPr>
            <p:ph type="title"/>
          </p:nvPr>
        </p:nvSpPr>
        <p:spPr>
          <a:effectLst>
            <a:outerShdw blurRad="50800" dist="38100" dir="2700000" algn="tl" rotWithShape="0">
              <a:prstClr val="black">
                <a:alpha val="40000"/>
              </a:prstClr>
            </a:outerShdw>
          </a:effectLst>
        </p:spPr>
        <p:txBody>
          <a:bodyPr>
            <a:normAutofit/>
          </a:bodyPr>
          <a:lstStyle/>
          <a:p>
            <a:r>
              <a:rPr lang="en-US" altLang="zh-CN" i="1" dirty="0">
                <a:solidFill>
                  <a:schemeClr val="tx1"/>
                </a:solidFill>
                <a:effectLst/>
                <a:latin typeface="Times New Roman" panose="02020603050405020304" pitchFamily="18" charset="0"/>
                <a:cs typeface="Times New Roman" panose="02020603050405020304" pitchFamily="18" charset="0"/>
              </a:rPr>
              <a:t>B</a:t>
            </a:r>
            <a:r>
              <a:rPr lang="en-US" altLang="zh-CN" b="1" i="1" dirty="0">
                <a:solidFill>
                  <a:schemeClr val="tx1"/>
                </a:solidFill>
                <a:effectLst/>
                <a:latin typeface="Times New Roman" panose="02020603050405020304" pitchFamily="18" charset="0"/>
                <a:cs typeface="Times New Roman" panose="02020603050405020304" pitchFamily="18" charset="0"/>
              </a:rPr>
              <a:t>eyond tools</a:t>
            </a:r>
            <a:endParaRPr lang="zh-CN" altLang="en-US" i="1" dirty="0">
              <a:solidFill>
                <a:schemeClr val="tx1"/>
              </a:solidFill>
              <a:latin typeface="Times New Roman" panose="02020603050405020304" pitchFamily="18" charset="0"/>
              <a:cs typeface="Times New Roman" panose="02020603050405020304" pitchFamily="18" charset="0"/>
            </a:endParaRPr>
          </a:p>
        </p:txBody>
      </p:sp>
      <p:pic>
        <p:nvPicPr>
          <p:cNvPr id="4" name="图片 3">
            <a:extLst>
              <a:ext uri="{FF2B5EF4-FFF2-40B4-BE49-F238E27FC236}">
                <a16:creationId xmlns:a16="http://schemas.microsoft.com/office/drawing/2014/main" id="{6E64256F-00CC-E68E-7D24-E824ABF2D7EA}"/>
              </a:ext>
            </a:extLst>
          </p:cNvPr>
          <p:cNvPicPr>
            <a:picLocks noChangeAspect="1"/>
          </p:cNvPicPr>
          <p:nvPr/>
        </p:nvPicPr>
        <p:blipFill>
          <a:blip r:embed="rId2"/>
          <a:stretch>
            <a:fillRect/>
          </a:stretch>
        </p:blipFill>
        <p:spPr>
          <a:xfrm>
            <a:off x="6194100" y="1506351"/>
            <a:ext cx="5782110" cy="4043047"/>
          </a:xfrm>
          <a:prstGeom prst="rect">
            <a:avLst/>
          </a:prstGeom>
        </p:spPr>
      </p:pic>
      <p:sp>
        <p:nvSpPr>
          <p:cNvPr id="5" name="文本框 4">
            <a:extLst>
              <a:ext uri="{FF2B5EF4-FFF2-40B4-BE49-F238E27FC236}">
                <a16:creationId xmlns:a16="http://schemas.microsoft.com/office/drawing/2014/main" id="{FAE5E0C2-AA08-9214-272D-0B99ED0D5300}"/>
              </a:ext>
            </a:extLst>
          </p:cNvPr>
          <p:cNvSpPr txBox="1"/>
          <p:nvPr/>
        </p:nvSpPr>
        <p:spPr>
          <a:xfrm>
            <a:off x="6540284" y="5641382"/>
            <a:ext cx="5089741" cy="830997"/>
          </a:xfrm>
          <a:prstGeom prst="rect">
            <a:avLst/>
          </a:prstGeom>
          <a:noFill/>
        </p:spPr>
        <p:txBody>
          <a:bodyPr wrap="square">
            <a:spAutoFit/>
          </a:bodyPr>
          <a:lstStyle/>
          <a:p>
            <a:r>
              <a:rPr lang="en-US" altLang="zh-CN" sz="1600" dirty="0"/>
              <a:t>*https://www.mckinsey.com/capabilities/operations/our-insights/more-from-less-making-resources-more-productive</a:t>
            </a:r>
            <a:endParaRPr lang="zh-CN" altLang="en-US" sz="1600" dirty="0"/>
          </a:p>
        </p:txBody>
      </p:sp>
    </p:spTree>
    <p:extLst>
      <p:ext uri="{BB962C8B-B14F-4D97-AF65-F5344CB8AC3E}">
        <p14:creationId xmlns:p14="http://schemas.microsoft.com/office/powerpoint/2010/main" val="12916388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E3895CD-C777-4B7D-9D01-340EEB949577}"/>
              </a:ext>
            </a:extLst>
          </p:cNvPr>
          <p:cNvSpPr>
            <a:spLocks noGrp="1"/>
          </p:cNvSpPr>
          <p:nvPr>
            <p:ph idx="1"/>
          </p:nvPr>
        </p:nvSpPr>
        <p:spPr/>
        <p:txBody>
          <a:bodyPr>
            <a:normAutofit/>
          </a:bodyPr>
          <a:lstStyle/>
          <a:p>
            <a:r>
              <a:rPr lang="en-US" altLang="zh-CN" sz="2400" b="0" i="0" u="none" strike="noStrike" dirty="0">
                <a:solidFill>
                  <a:srgbClr val="24292F"/>
                </a:solidFill>
                <a:effectLst/>
              </a:rPr>
              <a:t>For the components of the scientific projects</a:t>
            </a:r>
            <a:r>
              <a:rPr lang="zh-CN" altLang="en-US" sz="2400" b="0" i="0" u="none" strike="noStrike" dirty="0">
                <a:solidFill>
                  <a:srgbClr val="24292F"/>
                </a:solidFill>
                <a:effectLst/>
              </a:rPr>
              <a:t> </a:t>
            </a:r>
            <a:r>
              <a:rPr lang="en-US" altLang="zh-CN" sz="2400" b="0" i="0" u="none" strike="noStrike" dirty="0">
                <a:solidFill>
                  <a:srgbClr val="24292F"/>
                </a:solidFill>
                <a:effectLst/>
              </a:rPr>
              <a:t>as accelerator complex, multiple processes are required to complete them.</a:t>
            </a:r>
          </a:p>
          <a:p>
            <a:r>
              <a:rPr lang="en-US" altLang="zh-CN" sz="2400" b="0" i="0" u="none" strike="noStrike" dirty="0">
                <a:solidFill>
                  <a:srgbClr val="24292F"/>
                </a:solidFill>
                <a:effectLst/>
              </a:rPr>
              <a:t>However, usually e</a:t>
            </a:r>
            <a:r>
              <a:rPr lang="en-US" altLang="zh-CN" sz="2400" dirty="0">
                <a:solidFill>
                  <a:srgbClr val="24292F"/>
                </a:solidFill>
              </a:rPr>
              <a:t>ach company has different areas of technical expertise. For a given product, they may not excellent in every aspect.</a:t>
            </a:r>
          </a:p>
          <a:p>
            <a:r>
              <a:rPr lang="en-US" altLang="zh-CN" sz="2400" dirty="0">
                <a:solidFill>
                  <a:srgbClr val="24292F"/>
                </a:solidFill>
              </a:rPr>
              <a:t>So, a manufactory model may be possible that we can processing the product or component to various to companies according</a:t>
            </a:r>
            <a:r>
              <a:rPr lang="zh-CN" altLang="en-US" sz="2400" dirty="0">
                <a:solidFill>
                  <a:srgbClr val="24292F"/>
                </a:solidFill>
              </a:rPr>
              <a:t> </a:t>
            </a:r>
            <a:r>
              <a:rPr lang="en-US" altLang="zh-CN" sz="2400" dirty="0">
                <a:solidFill>
                  <a:srgbClr val="24292F"/>
                </a:solidFill>
              </a:rPr>
              <a:t>the technologies they are good at. That means several companies to manufacture one type of component in collaboration with each other. </a:t>
            </a:r>
          </a:p>
          <a:p>
            <a:r>
              <a:rPr lang="en-US" altLang="zh-CN" sz="2400" dirty="0">
                <a:solidFill>
                  <a:srgbClr val="24292F"/>
                </a:solidFill>
              </a:rPr>
              <a:t>In this case, a good organization will be one of critical challenges.</a:t>
            </a:r>
          </a:p>
        </p:txBody>
      </p:sp>
      <p:sp>
        <p:nvSpPr>
          <p:cNvPr id="3" name="标题 2">
            <a:extLst>
              <a:ext uri="{FF2B5EF4-FFF2-40B4-BE49-F238E27FC236}">
                <a16:creationId xmlns:a16="http://schemas.microsoft.com/office/drawing/2014/main" id="{908921EB-144D-4134-8B94-5827EB330D34}"/>
              </a:ext>
            </a:extLst>
          </p:cNvPr>
          <p:cNvSpPr>
            <a:spLocks noGrp="1"/>
          </p:cNvSpPr>
          <p:nvPr>
            <p:ph type="title"/>
          </p:nvPr>
        </p:nvSpPr>
        <p:spPr/>
        <p:txBody>
          <a:bodyPr>
            <a:normAutofit/>
          </a:bodyPr>
          <a:lstStyle/>
          <a:p>
            <a:r>
              <a:rPr lang="en-US" altLang="zh-CN" dirty="0">
                <a:solidFill>
                  <a:schemeClr val="tx1"/>
                </a:solidFill>
                <a:latin typeface="Times New Roman" panose="02020603050405020304" pitchFamily="18" charset="0"/>
                <a:cs typeface="Times New Roman" panose="02020603050405020304" pitchFamily="18" charset="0"/>
              </a:rPr>
              <a:t> Key points: collaboration between companies</a:t>
            </a:r>
            <a:endParaRPr lang="zh-CN"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18301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fade">
                                      <p:cBhvr>
                                        <p:cTn id="20"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0F7A4723-6FBC-4296-A4A5-070A13121D6A}"/>
              </a:ext>
            </a:extLst>
          </p:cNvPr>
          <p:cNvSpPr>
            <a:spLocks noGrp="1"/>
          </p:cNvSpPr>
          <p:nvPr>
            <p:ph idx="1"/>
          </p:nvPr>
        </p:nvSpPr>
        <p:spPr>
          <a:xfrm>
            <a:off x="444104" y="1396707"/>
            <a:ext cx="6983202" cy="1297358"/>
          </a:xfrm>
        </p:spPr>
        <p:txBody>
          <a:bodyPr>
            <a:normAutofit/>
          </a:bodyPr>
          <a:lstStyle/>
          <a:p>
            <a:r>
              <a:rPr lang="en-US" altLang="zh-CN" sz="2400" dirty="0">
                <a:solidFill>
                  <a:srgbClr val="24292F"/>
                </a:solidFill>
              </a:rPr>
              <a:t>V</a:t>
            </a:r>
            <a:r>
              <a:rPr lang="en-US" altLang="zh-CN" sz="2400" b="0" i="0" u="none" strike="noStrike" dirty="0">
                <a:solidFill>
                  <a:srgbClr val="24292F"/>
                </a:solidFill>
                <a:effectLst/>
              </a:rPr>
              <a:t>irtual factory can help to optimize several layout</a:t>
            </a:r>
            <a:r>
              <a:rPr lang="en-US" altLang="zh-CN" sz="2400" dirty="0">
                <a:solidFill>
                  <a:srgbClr val="24292F"/>
                </a:solidFill>
              </a:rPr>
              <a:t>, automation</a:t>
            </a:r>
            <a:r>
              <a:rPr lang="en-US" altLang="zh-CN" sz="2400" b="0" i="0" u="none" strike="noStrike" dirty="0">
                <a:solidFill>
                  <a:srgbClr val="24292F"/>
                </a:solidFill>
                <a:effectLst/>
              </a:rPr>
              <a:t> technology,  process and logistics systems.</a:t>
            </a:r>
          </a:p>
        </p:txBody>
      </p:sp>
      <p:sp>
        <p:nvSpPr>
          <p:cNvPr id="3" name="标题 2">
            <a:extLst>
              <a:ext uri="{FF2B5EF4-FFF2-40B4-BE49-F238E27FC236}">
                <a16:creationId xmlns:a16="http://schemas.microsoft.com/office/drawing/2014/main" id="{75B5E4ED-339F-4261-BA50-0201B9272BA1}"/>
              </a:ext>
            </a:extLst>
          </p:cNvPr>
          <p:cNvSpPr>
            <a:spLocks noGrp="1"/>
          </p:cNvSpPr>
          <p:nvPr>
            <p:ph type="title"/>
          </p:nvPr>
        </p:nvSpPr>
        <p:spPr/>
        <p:txBody>
          <a:bodyPr/>
          <a:lstStyle/>
          <a:p>
            <a:r>
              <a:rPr lang="en-US" altLang="zh-CN" dirty="0"/>
              <a:t>3. Virtual factory</a:t>
            </a:r>
            <a:endParaRPr lang="zh-CN" altLang="en-US" dirty="0"/>
          </a:p>
        </p:txBody>
      </p:sp>
      <p:sp>
        <p:nvSpPr>
          <p:cNvPr id="5" name="文本框 4">
            <a:extLst>
              <a:ext uri="{FF2B5EF4-FFF2-40B4-BE49-F238E27FC236}">
                <a16:creationId xmlns:a16="http://schemas.microsoft.com/office/drawing/2014/main" id="{DDAEA762-E37F-4225-AA14-EEB7D772EE8D}"/>
              </a:ext>
            </a:extLst>
          </p:cNvPr>
          <p:cNvSpPr txBox="1"/>
          <p:nvPr/>
        </p:nvSpPr>
        <p:spPr>
          <a:xfrm>
            <a:off x="6291194" y="6095200"/>
            <a:ext cx="6384517" cy="584775"/>
          </a:xfrm>
          <a:prstGeom prst="rect">
            <a:avLst/>
          </a:prstGeom>
          <a:noFill/>
        </p:spPr>
        <p:txBody>
          <a:bodyPr wrap="square">
            <a:spAutoFit/>
          </a:bodyPr>
          <a:lstStyle/>
          <a:p>
            <a:pPr algn="ctr"/>
            <a:r>
              <a:rPr lang="en-US" altLang="zh-CN" sz="1600" dirty="0"/>
              <a:t>Virtual factory by BMW </a:t>
            </a:r>
          </a:p>
          <a:p>
            <a:pPr algn="ctr"/>
            <a:r>
              <a:rPr lang="en-US" altLang="zh-CN" sz="1600" dirty="0"/>
              <a:t>(https://mp.weixin.qq.com/s/4GpZGGwRKqxR-dFcKkfsPA)</a:t>
            </a:r>
            <a:endParaRPr lang="zh-CN" altLang="en-US" sz="1600" dirty="0"/>
          </a:p>
        </p:txBody>
      </p:sp>
      <p:pic>
        <p:nvPicPr>
          <p:cNvPr id="6" name="图片 5">
            <a:extLst>
              <a:ext uri="{FF2B5EF4-FFF2-40B4-BE49-F238E27FC236}">
                <a16:creationId xmlns:a16="http://schemas.microsoft.com/office/drawing/2014/main" id="{934A8298-DEAB-2A62-0C6C-2752DDC93677}"/>
              </a:ext>
            </a:extLst>
          </p:cNvPr>
          <p:cNvPicPr>
            <a:picLocks noChangeAspect="1"/>
          </p:cNvPicPr>
          <p:nvPr/>
        </p:nvPicPr>
        <p:blipFill rotWithShape="1">
          <a:blip r:embed="rId2"/>
          <a:srcRect l="23312"/>
          <a:stretch/>
        </p:blipFill>
        <p:spPr>
          <a:xfrm>
            <a:off x="7545839" y="1133493"/>
            <a:ext cx="4116252" cy="2687748"/>
          </a:xfrm>
          <a:prstGeom prst="rect">
            <a:avLst/>
          </a:prstGeom>
        </p:spPr>
      </p:pic>
      <p:sp>
        <p:nvSpPr>
          <p:cNvPr id="9" name="内容占位符 1">
            <a:extLst>
              <a:ext uri="{FF2B5EF4-FFF2-40B4-BE49-F238E27FC236}">
                <a16:creationId xmlns:a16="http://schemas.microsoft.com/office/drawing/2014/main" id="{358A2D05-C7A3-AA9D-27E3-A218D50A17EB}"/>
              </a:ext>
            </a:extLst>
          </p:cNvPr>
          <p:cNvSpPr txBox="1">
            <a:spLocks/>
          </p:cNvSpPr>
          <p:nvPr/>
        </p:nvSpPr>
        <p:spPr>
          <a:xfrm>
            <a:off x="426977" y="2691425"/>
            <a:ext cx="6986532" cy="3981996"/>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lnSpc>
                <a:spcPct val="110000"/>
              </a:lnSpc>
              <a:spcBef>
                <a:spcPts val="600"/>
              </a:spcBef>
              <a:spcAft>
                <a:spcPts val="600"/>
              </a:spcAft>
              <a:buClr>
                <a:srgbClr val="FFC000"/>
              </a:buClr>
              <a:buSzPct val="80000"/>
              <a:buFont typeface="Wingdings" pitchFamily="2" charset="2"/>
              <a:buChar char="n"/>
              <a:defRPr sz="2800" b="0" kern="1200" baseline="0">
                <a:solidFill>
                  <a:schemeClr val="tx1"/>
                </a:solidFill>
                <a:latin typeface="Times New Roman" panose="02020603050405020304" pitchFamily="18" charset="0"/>
                <a:ea typeface="微软雅黑" pitchFamily="34" charset="-122"/>
                <a:cs typeface="Times New Roman" panose="02020603050405020304" pitchFamily="18" charset="0"/>
              </a:defRPr>
            </a:lvl1pPr>
            <a:lvl2pPr marL="742950" indent="-285750" algn="l" defTabSz="914400" rtl="0" eaLnBrk="1" latinLnBrk="0" hangingPunct="1">
              <a:spcBef>
                <a:spcPts val="600"/>
              </a:spcBef>
              <a:spcAft>
                <a:spcPts val="600"/>
              </a:spcAft>
              <a:buFont typeface="Arial" pitchFamily="34" charset="0"/>
              <a:buChar char="–"/>
              <a:defRPr sz="2400" kern="1200" baseline="0">
                <a:solidFill>
                  <a:schemeClr val="tx1"/>
                </a:solidFill>
                <a:latin typeface="Times New Roman" panose="02020603050405020304" pitchFamily="18" charset="0"/>
                <a:ea typeface="微软雅黑" pitchFamily="34" charset="-122"/>
                <a:cs typeface="Times New Roman" panose="02020603050405020304" pitchFamily="18" charset="0"/>
              </a:defRPr>
            </a:lvl2pPr>
            <a:lvl3pPr marL="1143000" indent="-228600" algn="l" defTabSz="914400" rtl="0" eaLnBrk="1" latinLnBrk="0" hangingPunct="1">
              <a:spcBef>
                <a:spcPts val="600"/>
              </a:spcBef>
              <a:spcAft>
                <a:spcPts val="600"/>
              </a:spcAft>
              <a:buFont typeface="Arial" pitchFamily="34" charset="0"/>
              <a:buChar char="•"/>
              <a:defRPr sz="2400" kern="1200" baseline="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ts val="600"/>
              </a:spcBef>
              <a:spcAft>
                <a:spcPts val="600"/>
              </a:spcAft>
              <a:buFont typeface="Arial" pitchFamily="34" charset="0"/>
              <a:buChar char="–"/>
              <a:defRPr sz="2000" kern="1200" baseline="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ts val="600"/>
              </a:spcBef>
              <a:spcAft>
                <a:spcPts val="600"/>
              </a:spcAft>
              <a:buFont typeface="Arial" pitchFamily="34" charset="0"/>
              <a:buChar char="»"/>
              <a:defRPr sz="2000" kern="1200" baseline="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zh-CN" sz="2400" dirty="0">
                <a:solidFill>
                  <a:srgbClr val="24292F"/>
                </a:solidFill>
                <a:latin typeface="Times New Roman" panose="02020603050405020304" pitchFamily="18" charset="0"/>
                <a:ea typeface="微软雅黑" pitchFamily="34" charset="-122"/>
                <a:cs typeface="Times New Roman" panose="02020603050405020304" pitchFamily="18" charset="0"/>
              </a:rPr>
              <a:t>According to BMW company data, by optimizing facility planning and implementing efficient processes, </a:t>
            </a:r>
            <a:r>
              <a:rPr lang="en-US" altLang="zh-CN" sz="2400" b="1" dirty="0">
                <a:solidFill>
                  <a:srgbClr val="24292F"/>
                </a:solidFill>
                <a:latin typeface="Times New Roman" panose="02020603050405020304" pitchFamily="18" charset="0"/>
                <a:ea typeface="微软雅黑" pitchFamily="34" charset="-122"/>
                <a:cs typeface="Times New Roman" panose="02020603050405020304" pitchFamily="18" charset="0"/>
              </a:rPr>
              <a:t>an estimated cost savings of 30% is expected.</a:t>
            </a:r>
          </a:p>
          <a:p>
            <a:r>
              <a:rPr lang="en-US" altLang="zh-CN" sz="2400" dirty="0">
                <a:solidFill>
                  <a:srgbClr val="24292F"/>
                </a:solidFill>
              </a:rPr>
              <a:t>Building Information Modeling (BIM) system  can </a:t>
            </a:r>
            <a:r>
              <a:rPr lang="en-US" altLang="zh-CN" sz="2400" b="1" dirty="0">
                <a:solidFill>
                  <a:srgbClr val="24292F"/>
                </a:solidFill>
              </a:rPr>
              <a:t>involve  various related files like drawings, layout and so on together.</a:t>
            </a:r>
            <a:r>
              <a:rPr lang="en-US" altLang="zh-CN" sz="2400" dirty="0">
                <a:solidFill>
                  <a:srgbClr val="24292F"/>
                </a:solidFill>
              </a:rPr>
              <a:t> It bring greatly convenient for designers.</a:t>
            </a:r>
          </a:p>
          <a:p>
            <a:r>
              <a:rPr lang="en-US" altLang="zh-CN" sz="2400" dirty="0">
                <a:solidFill>
                  <a:srgbClr val="24292F"/>
                </a:solidFill>
                <a:latin typeface="Times New Roman" panose="02020603050405020304" pitchFamily="18" charset="0"/>
                <a:ea typeface="微软雅黑" pitchFamily="34" charset="-122"/>
                <a:cs typeface="Times New Roman" panose="02020603050405020304" pitchFamily="18" charset="0"/>
              </a:rPr>
              <a:t>Besides in the virtual factory</a:t>
            </a:r>
            <a:r>
              <a:rPr lang="en-US" altLang="zh-CN" sz="2400" b="1" dirty="0">
                <a:solidFill>
                  <a:srgbClr val="24292F"/>
                </a:solidFill>
                <a:latin typeface="Times New Roman" panose="02020603050405020304" pitchFamily="18" charset="0"/>
                <a:ea typeface="微软雅黑" pitchFamily="34" charset="-122"/>
                <a:cs typeface="Times New Roman" panose="02020603050405020304" pitchFamily="18" charset="0"/>
              </a:rPr>
              <a:t>, teams can engage in real-time remote collaboration with multiple users and diverse data from different fields</a:t>
            </a:r>
            <a:r>
              <a:rPr lang="en-US" altLang="zh-CN" sz="2400" dirty="0">
                <a:solidFill>
                  <a:srgbClr val="24292F"/>
                </a:solidFill>
                <a:latin typeface="Times New Roman" panose="02020603050405020304" pitchFamily="18" charset="0"/>
                <a:ea typeface="微软雅黑" pitchFamily="34" charset="-122"/>
                <a:cs typeface="Times New Roman" panose="02020603050405020304" pitchFamily="18" charset="0"/>
              </a:rPr>
              <a:t> in large-scale scenarios, without the need for in-person meetings.</a:t>
            </a:r>
            <a:endParaRPr lang="zh-CN" altLang="en-US" sz="2400" dirty="0">
              <a:solidFill>
                <a:srgbClr val="24292F"/>
              </a:solidFill>
              <a:latin typeface="Times New Roman" panose="02020603050405020304" pitchFamily="18" charset="0"/>
              <a:ea typeface="微软雅黑" pitchFamily="34" charset="-122"/>
              <a:cs typeface="Times New Roman" panose="02020603050405020304" pitchFamily="18" charset="0"/>
            </a:endParaRPr>
          </a:p>
        </p:txBody>
      </p:sp>
      <p:pic>
        <p:nvPicPr>
          <p:cNvPr id="10" name="图片 9">
            <a:extLst>
              <a:ext uri="{FF2B5EF4-FFF2-40B4-BE49-F238E27FC236}">
                <a16:creationId xmlns:a16="http://schemas.microsoft.com/office/drawing/2014/main" id="{755494A7-9430-2A00-7FE7-60BF4EDB8725}"/>
              </a:ext>
            </a:extLst>
          </p:cNvPr>
          <p:cNvPicPr>
            <a:picLocks noChangeAspect="1"/>
          </p:cNvPicPr>
          <p:nvPr/>
        </p:nvPicPr>
        <p:blipFill>
          <a:blip r:embed="rId3"/>
          <a:stretch>
            <a:fillRect/>
          </a:stretch>
        </p:blipFill>
        <p:spPr>
          <a:xfrm>
            <a:off x="7527452" y="3821241"/>
            <a:ext cx="4151766" cy="2360333"/>
          </a:xfrm>
          <a:prstGeom prst="rect">
            <a:avLst/>
          </a:prstGeom>
        </p:spPr>
      </p:pic>
    </p:spTree>
    <p:extLst>
      <p:ext uri="{BB962C8B-B14F-4D97-AF65-F5344CB8AC3E}">
        <p14:creationId xmlns:p14="http://schemas.microsoft.com/office/powerpoint/2010/main" val="2066543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xEl>
                                              <p:pRg st="1" end="1"/>
                                            </p:txEl>
                                          </p:spTgt>
                                        </p:tgtEl>
                                        <p:attrNameLst>
                                          <p:attrName>style.visibility</p:attrName>
                                        </p:attrNameLst>
                                      </p:cBhvr>
                                      <p:to>
                                        <p:strVal val="visible"/>
                                      </p:to>
                                    </p:set>
                                    <p:animEffect transition="in" filter="fade">
                                      <p:cBhvr>
                                        <p:cTn id="20" dur="500"/>
                                        <p:tgtEl>
                                          <p:spTgt spid="9">
                                            <p:txEl>
                                              <p:pRg st="1" end="1"/>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animEffect transition="in" filter="fade">
                                      <p:cBhvr>
                                        <p:cTn id="31"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E87F99D-6A40-8EDC-733E-F98610E74EB6}"/>
              </a:ext>
            </a:extLst>
          </p:cNvPr>
          <p:cNvSpPr>
            <a:spLocks noGrp="1"/>
          </p:cNvSpPr>
          <p:nvPr>
            <p:ph idx="1"/>
          </p:nvPr>
        </p:nvSpPr>
        <p:spPr>
          <a:xfrm>
            <a:off x="308081" y="1658320"/>
            <a:ext cx="4242752" cy="3983064"/>
          </a:xfrm>
        </p:spPr>
        <p:txBody>
          <a:bodyPr>
            <a:normAutofit/>
          </a:bodyPr>
          <a:lstStyle/>
          <a:p>
            <a:r>
              <a:rPr kumimoji="1" lang="en-US" altLang="zh-CN" sz="2400" dirty="0"/>
              <a:t>At present, several functions has achieved in DeepC</a:t>
            </a:r>
          </a:p>
          <a:p>
            <a:pPr lvl="1">
              <a:buFont typeface="Arial" panose="020B0604020202020204" pitchFamily="34" charset="0"/>
              <a:buChar char="•"/>
            </a:pPr>
            <a:r>
              <a:rPr kumimoji="1" lang="en-US" altLang="zh-CN" dirty="0">
                <a:solidFill>
                  <a:srgbClr val="24292F"/>
                </a:solidFill>
              </a:rPr>
              <a:t>M</a:t>
            </a:r>
            <a:r>
              <a:rPr lang="en-US" altLang="zh-CN" b="0" i="0" u="none" strike="noStrike" dirty="0">
                <a:solidFill>
                  <a:srgbClr val="24292F"/>
                </a:solidFill>
                <a:effectLst/>
              </a:rPr>
              <a:t>anagement of parameter and model separation</a:t>
            </a:r>
            <a:endParaRPr lang="en-US" altLang="zh-CN" dirty="0"/>
          </a:p>
          <a:p>
            <a:pPr lvl="1">
              <a:buFont typeface="Arial" panose="020B0604020202020204" pitchFamily="34" charset="0"/>
              <a:buChar char="•"/>
            </a:pPr>
            <a:r>
              <a:rPr lang="en-US" altLang="zh-CN" b="0" i="0" u="none" strike="noStrike" dirty="0">
                <a:solidFill>
                  <a:srgbClr val="24292F"/>
                </a:solidFill>
                <a:effectLst/>
              </a:rPr>
              <a:t>Consistent management of models and files</a:t>
            </a:r>
          </a:p>
          <a:p>
            <a:pPr lvl="1">
              <a:buFont typeface="Arial" panose="020B0604020202020204" pitchFamily="34" charset="0"/>
              <a:buChar char="•"/>
            </a:pPr>
            <a:r>
              <a:rPr kumimoji="1" lang="en-US" altLang="zh-CN" dirty="0">
                <a:solidFill>
                  <a:srgbClr val="24292F"/>
                </a:solidFill>
              </a:rPr>
              <a:t>Automatic location update of components</a:t>
            </a:r>
            <a:endParaRPr kumimoji="1" lang="zh-CN" altLang="en-US" dirty="0"/>
          </a:p>
        </p:txBody>
      </p:sp>
      <p:sp>
        <p:nvSpPr>
          <p:cNvPr id="3" name="标题 2">
            <a:extLst>
              <a:ext uri="{FF2B5EF4-FFF2-40B4-BE49-F238E27FC236}">
                <a16:creationId xmlns:a16="http://schemas.microsoft.com/office/drawing/2014/main" id="{12E681DA-1B5B-DF84-0BAA-2205D4F4F36F}"/>
              </a:ext>
            </a:extLst>
          </p:cNvPr>
          <p:cNvSpPr>
            <a:spLocks noGrp="1"/>
          </p:cNvSpPr>
          <p:nvPr>
            <p:ph type="title"/>
          </p:nvPr>
        </p:nvSpPr>
        <p:spPr/>
        <p:txBody>
          <a:bodyPr/>
          <a:lstStyle/>
          <a:p>
            <a:r>
              <a:rPr lang="en-US" altLang="zh-CN" sz="3200" b="0" dirty="0">
                <a:solidFill>
                  <a:schemeClr val="tx1"/>
                </a:solidFill>
              </a:rPr>
              <a:t>An example from CEPC</a:t>
            </a:r>
            <a:endParaRPr kumimoji="1" lang="zh-CN" altLang="en-US" dirty="0"/>
          </a:p>
        </p:txBody>
      </p:sp>
      <p:grpSp>
        <p:nvGrpSpPr>
          <p:cNvPr id="4" name="组合 3">
            <a:extLst>
              <a:ext uri="{FF2B5EF4-FFF2-40B4-BE49-F238E27FC236}">
                <a16:creationId xmlns:a16="http://schemas.microsoft.com/office/drawing/2014/main" id="{6586C5DC-96D4-854C-F736-E43F05D0D13F}"/>
              </a:ext>
            </a:extLst>
          </p:cNvPr>
          <p:cNvGrpSpPr/>
          <p:nvPr/>
        </p:nvGrpSpPr>
        <p:grpSpPr>
          <a:xfrm>
            <a:off x="4550833" y="1533835"/>
            <a:ext cx="7346197" cy="4107549"/>
            <a:chOff x="3011903" y="1308625"/>
            <a:chExt cx="9640884" cy="4770230"/>
          </a:xfrm>
        </p:grpSpPr>
        <p:pic>
          <p:nvPicPr>
            <p:cNvPr id="5" name="图片 4">
              <a:extLst>
                <a:ext uri="{FF2B5EF4-FFF2-40B4-BE49-F238E27FC236}">
                  <a16:creationId xmlns:a16="http://schemas.microsoft.com/office/drawing/2014/main" id="{AA3A1CBD-F5D7-3DA1-32F4-FC4B3F200F0A}"/>
                </a:ext>
              </a:extLst>
            </p:cNvPr>
            <p:cNvPicPr>
              <a:picLocks noChangeAspect="1"/>
            </p:cNvPicPr>
            <p:nvPr/>
          </p:nvPicPr>
          <p:blipFill>
            <a:blip r:embed="rId2"/>
            <a:stretch>
              <a:fillRect/>
            </a:stretch>
          </p:blipFill>
          <p:spPr>
            <a:xfrm>
              <a:off x="3011903" y="1308625"/>
              <a:ext cx="9640884" cy="4770230"/>
            </a:xfrm>
            <a:prstGeom prst="roundRect">
              <a:avLst>
                <a:gd name="adj" fmla="val 4151"/>
              </a:avLst>
            </a:prstGeom>
            <a:ln w="50800">
              <a:solidFill>
                <a:schemeClr val="accent1">
                  <a:alpha val="44000"/>
                </a:schemeClr>
              </a:solidFill>
            </a:ln>
          </p:spPr>
        </p:pic>
        <p:pic>
          <p:nvPicPr>
            <p:cNvPr id="6" name="图片 5">
              <a:extLst>
                <a:ext uri="{FF2B5EF4-FFF2-40B4-BE49-F238E27FC236}">
                  <a16:creationId xmlns:a16="http://schemas.microsoft.com/office/drawing/2014/main" id="{CB8C4B53-12AD-E75F-15B2-DD72F0627FC2}"/>
                </a:ext>
              </a:extLst>
            </p:cNvPr>
            <p:cNvPicPr>
              <a:picLocks noChangeAspect="1"/>
            </p:cNvPicPr>
            <p:nvPr/>
          </p:nvPicPr>
          <p:blipFill rotWithShape="1">
            <a:blip r:embed="rId3"/>
            <a:srcRect l="17356" t="12168" r="71918" b="71718"/>
            <a:stretch>
              <a:fillRect/>
            </a:stretch>
          </p:blipFill>
          <p:spPr>
            <a:xfrm>
              <a:off x="4549086" y="2777284"/>
              <a:ext cx="980400" cy="674519"/>
            </a:xfrm>
            <a:prstGeom prst="roundRect">
              <a:avLst>
                <a:gd name="adj" fmla="val 8594"/>
              </a:avLst>
            </a:prstGeom>
            <a:solidFill>
              <a:srgbClr val="FFFFFF">
                <a:shade val="85000"/>
              </a:srgbClr>
            </a:solidFill>
            <a:ln>
              <a:noFill/>
            </a:ln>
            <a:effectLst/>
          </p:spPr>
        </p:pic>
        <p:pic>
          <p:nvPicPr>
            <p:cNvPr id="7" name="图片 6">
              <a:extLst>
                <a:ext uri="{FF2B5EF4-FFF2-40B4-BE49-F238E27FC236}">
                  <a16:creationId xmlns:a16="http://schemas.microsoft.com/office/drawing/2014/main" id="{60752AA5-F22A-D979-1AA6-461948F42AE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9866" t="15384" r="1026" b="4878"/>
            <a:stretch>
              <a:fillRect/>
            </a:stretch>
          </p:blipFill>
          <p:spPr>
            <a:xfrm>
              <a:off x="5529486" y="1906444"/>
              <a:ext cx="6993826" cy="4039071"/>
            </a:xfrm>
            <a:prstGeom prst="roundRect">
              <a:avLst>
                <a:gd name="adj" fmla="val 8594"/>
              </a:avLst>
            </a:prstGeom>
            <a:solidFill>
              <a:srgbClr val="FFFFFF">
                <a:shade val="85000"/>
              </a:srgbClr>
            </a:solidFill>
            <a:ln>
              <a:noFill/>
            </a:ln>
            <a:effectLst/>
          </p:spPr>
        </p:pic>
      </p:grpSp>
    </p:spTree>
    <p:extLst>
      <p:ext uri="{BB962C8B-B14F-4D97-AF65-F5344CB8AC3E}">
        <p14:creationId xmlns:p14="http://schemas.microsoft.com/office/powerpoint/2010/main" val="20124557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6B8402A-6260-4A51-D479-578FB36B7509}"/>
              </a:ext>
            </a:extLst>
          </p:cNvPr>
          <p:cNvSpPr>
            <a:spLocks noGrp="1"/>
          </p:cNvSpPr>
          <p:nvPr>
            <p:ph idx="1"/>
          </p:nvPr>
        </p:nvSpPr>
        <p:spPr>
          <a:xfrm>
            <a:off x="415279" y="1313156"/>
            <a:ext cx="11266190" cy="3791106"/>
          </a:xfrm>
        </p:spPr>
        <p:txBody>
          <a:bodyPr>
            <a:normAutofit/>
          </a:bodyPr>
          <a:lstStyle/>
          <a:p>
            <a:r>
              <a:rPr lang="en-US" altLang="zh-CN" sz="2400" dirty="0">
                <a:latin typeface="Times New Roman" panose="02020603050405020304" pitchFamily="18" charset="0"/>
                <a:cs typeface="Times New Roman" panose="02020603050405020304" pitchFamily="18" charset="0"/>
              </a:rPr>
              <a:t>Nowadays, </a:t>
            </a:r>
            <a:r>
              <a:rPr lang="zh-CN" altLang="en-US" sz="2400" dirty="0">
                <a:latin typeface="Times New Roman" panose="02020603050405020304" pitchFamily="18" charset="0"/>
                <a:cs typeface="Times New Roman" panose="02020603050405020304" pitchFamily="18" charset="0"/>
              </a:rPr>
              <a:t> </a:t>
            </a:r>
            <a:r>
              <a:rPr lang="en-US" altLang="zh-CN" sz="2400" dirty="0">
                <a:latin typeface="Times New Roman" panose="02020603050405020304" pitchFamily="18" charset="0"/>
                <a:cs typeface="Times New Roman" panose="02020603050405020304" pitchFamily="18" charset="0"/>
              </a:rPr>
              <a:t>accelerator projects are getting bigger and more numerous</a:t>
            </a:r>
            <a:r>
              <a:rPr lang="en-US" altLang="zh-CN" sz="2400" dirty="0"/>
              <a:t>. </a:t>
            </a:r>
            <a:r>
              <a:rPr lang="en-US" altLang="zh-CN" sz="2400" dirty="0">
                <a:latin typeface="Times New Roman" panose="02020603050405020304" pitchFamily="18" charset="0"/>
                <a:cs typeface="Times New Roman" panose="02020603050405020304" pitchFamily="18" charset="0"/>
              </a:rPr>
              <a:t>Economical and high efficiency industrial production </a:t>
            </a:r>
            <a:r>
              <a:rPr lang="en-US" altLang="zh-CN" sz="2400" dirty="0"/>
              <a:t>becomes </a:t>
            </a:r>
            <a:r>
              <a:rPr lang="en-US" altLang="zh-CN" sz="2400" dirty="0">
                <a:latin typeface="Times New Roman" panose="02020603050405020304" pitchFamily="18" charset="0"/>
                <a:cs typeface="Times New Roman" panose="02020603050405020304" pitchFamily="18" charset="0"/>
              </a:rPr>
              <a:t>important for the accelerator components or devices.</a:t>
            </a:r>
          </a:p>
          <a:p>
            <a:r>
              <a:rPr kumimoji="1" lang="en-US" altLang="zh-CN" sz="2400" dirty="0"/>
              <a:t>For a scientific facility, a considerable parts</a:t>
            </a:r>
            <a:r>
              <a:rPr kumimoji="1" lang="zh-CN" altLang="en-US" sz="2400" dirty="0"/>
              <a:t> </a:t>
            </a:r>
            <a:r>
              <a:rPr kumimoji="1" lang="en-US" altLang="zh-CN" sz="2400" dirty="0"/>
              <a:t>of components are non-standard products. Work with industry for the optimization process is important. The automation device will be active for high efficiency, but fine assessment is still needed.</a:t>
            </a:r>
          </a:p>
          <a:p>
            <a:r>
              <a:rPr kumimoji="1" lang="en-US" altLang="zh-CN" sz="2400" dirty="0"/>
              <a:t>There were several aspects we can optimize. It is believed that through efforts the product efficiency will have a great improvement and cost will be lower and lower.</a:t>
            </a:r>
            <a:endParaRPr kumimoji="1" lang="zh-CN" altLang="en-US" sz="2400" dirty="0"/>
          </a:p>
        </p:txBody>
      </p:sp>
      <p:sp>
        <p:nvSpPr>
          <p:cNvPr id="3" name="标题 2">
            <a:extLst>
              <a:ext uri="{FF2B5EF4-FFF2-40B4-BE49-F238E27FC236}">
                <a16:creationId xmlns:a16="http://schemas.microsoft.com/office/drawing/2014/main" id="{CC62D934-A1A1-FF39-E03B-1144F3CF12E5}"/>
              </a:ext>
            </a:extLst>
          </p:cNvPr>
          <p:cNvSpPr>
            <a:spLocks noGrp="1"/>
          </p:cNvSpPr>
          <p:nvPr>
            <p:ph type="title"/>
          </p:nvPr>
        </p:nvSpPr>
        <p:spPr/>
        <p:txBody>
          <a:bodyPr/>
          <a:lstStyle/>
          <a:p>
            <a:r>
              <a:rPr lang="en-US" altLang="zh-CN" dirty="0"/>
              <a:t>Summary</a:t>
            </a:r>
            <a:endParaRPr kumimoji="1" lang="zh-CN" altLang="en-US" dirty="0"/>
          </a:p>
        </p:txBody>
      </p:sp>
      <p:sp>
        <p:nvSpPr>
          <p:cNvPr id="4" name="标题 2">
            <a:extLst>
              <a:ext uri="{FF2B5EF4-FFF2-40B4-BE49-F238E27FC236}">
                <a16:creationId xmlns:a16="http://schemas.microsoft.com/office/drawing/2014/main" id="{61103ECB-7AFF-F587-F660-9A6539CE33D7}"/>
              </a:ext>
            </a:extLst>
          </p:cNvPr>
          <p:cNvSpPr txBox="1">
            <a:spLocks/>
          </p:cNvSpPr>
          <p:nvPr/>
        </p:nvSpPr>
        <p:spPr>
          <a:xfrm>
            <a:off x="5404514" y="5104262"/>
            <a:ext cx="6550926" cy="873457"/>
          </a:xfrm>
          <a:prstGeom prst="rect">
            <a:avLst/>
          </a:prstGeom>
        </p:spPr>
        <p:txBody>
          <a:bodyPr vert="horz" lIns="91440" tIns="45720" rIns="91440" bIns="45720" rtlCol="0" anchor="ctr">
            <a:noAutofit/>
          </a:bodyPr>
          <a:lstStyle>
            <a:lvl1pPr algn="l" defTabSz="914400" rtl="0" eaLnBrk="1" latinLnBrk="0" hangingPunct="1">
              <a:spcBef>
                <a:spcPct val="0"/>
              </a:spcBef>
              <a:buNone/>
              <a:defRPr sz="3000" b="1" kern="1200" baseline="0">
                <a:solidFill>
                  <a:srgbClr val="C0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pPr algn="ctr"/>
            <a:r>
              <a:rPr kumimoji="1" lang="en-US" altLang="zh-CN" sz="3200" dirty="0"/>
              <a:t>Thanks for your attention!</a:t>
            </a:r>
            <a:endParaRPr kumimoji="1" lang="zh-CN" altLang="en-US" sz="3200" dirty="0"/>
          </a:p>
        </p:txBody>
      </p:sp>
    </p:spTree>
    <p:extLst>
      <p:ext uri="{BB962C8B-B14F-4D97-AF65-F5344CB8AC3E}">
        <p14:creationId xmlns:p14="http://schemas.microsoft.com/office/powerpoint/2010/main" val="696740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1E38FBC7-CFA8-4463-8F89-2B82D85A4EA7}"/>
              </a:ext>
            </a:extLst>
          </p:cNvPr>
          <p:cNvSpPr>
            <a:spLocks noGrp="1"/>
          </p:cNvSpPr>
          <p:nvPr>
            <p:ph idx="1"/>
          </p:nvPr>
        </p:nvSpPr>
        <p:spPr>
          <a:xfrm>
            <a:off x="666712" y="1138378"/>
            <a:ext cx="11321340" cy="5480860"/>
          </a:xfrm>
        </p:spPr>
        <p:txBody>
          <a:bodyPr>
            <a:normAutofit/>
          </a:bodyPr>
          <a:lstStyle/>
          <a:p>
            <a:pPr>
              <a:lnSpc>
                <a:spcPct val="150000"/>
              </a:lnSpc>
              <a:spcBef>
                <a:spcPts val="0"/>
              </a:spcBef>
              <a:spcAft>
                <a:spcPts val="0"/>
              </a:spcAft>
            </a:pPr>
            <a:r>
              <a:rPr lang="en-GB" altLang="zh-CN" sz="2400" b="1" dirty="0">
                <a:solidFill>
                  <a:srgbClr val="0070C0"/>
                </a:solidFill>
                <a:effectLst/>
                <a:latin typeface="Times New Roman" panose="02020603050405020304" pitchFamily="18" charset="0"/>
                <a:ea typeface="MS Mincho" panose="02020609040205080304" pitchFamily="49" charset="-128"/>
              </a:rPr>
              <a:t>CEPC project represents one of the most advanced future colliders, featuring a large-scale accelerator complex comprising </a:t>
            </a:r>
          </a:p>
          <a:p>
            <a:pPr lvl="1">
              <a:lnSpc>
                <a:spcPct val="150000"/>
              </a:lnSpc>
              <a:spcBef>
                <a:spcPts val="0"/>
              </a:spcBef>
              <a:spcAft>
                <a:spcPts val="0"/>
              </a:spcAft>
              <a:buFont typeface="Arial" panose="020B0604020202020204" pitchFamily="34" charset="0"/>
              <a:buChar char="•"/>
            </a:pPr>
            <a:r>
              <a:rPr lang="en-GB" altLang="zh-CN" sz="2000" dirty="0">
                <a:effectLst/>
                <a:latin typeface="Times New Roman" panose="02020603050405020304" pitchFamily="18" charset="0"/>
                <a:ea typeface="MS Mincho" panose="02020609040205080304" pitchFamily="49" charset="-128"/>
              </a:rPr>
              <a:t>A 1.8 km linear accelerator</a:t>
            </a:r>
          </a:p>
          <a:p>
            <a:pPr lvl="1">
              <a:lnSpc>
                <a:spcPct val="150000"/>
              </a:lnSpc>
              <a:spcBef>
                <a:spcPts val="0"/>
              </a:spcBef>
              <a:spcAft>
                <a:spcPts val="0"/>
              </a:spcAft>
              <a:buFont typeface="Arial" panose="020B0604020202020204" pitchFamily="34" charset="0"/>
              <a:buChar char="•"/>
            </a:pPr>
            <a:r>
              <a:rPr lang="en-GB" altLang="zh-CN" sz="2000" dirty="0">
                <a:effectLst/>
                <a:latin typeface="Times New Roman" panose="02020603050405020304" pitchFamily="18" charset="0"/>
                <a:ea typeface="MS Mincho" panose="02020609040205080304" pitchFamily="49" charset="-128"/>
              </a:rPr>
              <a:t>two 100 km circular accelerators, including a booster and a collider. </a:t>
            </a:r>
          </a:p>
          <a:p>
            <a:pPr>
              <a:lnSpc>
                <a:spcPct val="150000"/>
              </a:lnSpc>
              <a:spcBef>
                <a:spcPts val="0"/>
              </a:spcBef>
              <a:spcAft>
                <a:spcPts val="0"/>
              </a:spcAft>
            </a:pPr>
            <a:endParaRPr lang="en-GB" altLang="zh-CN" sz="2000" dirty="0">
              <a:effectLst/>
              <a:latin typeface="Times New Roman" panose="02020603050405020304" pitchFamily="18" charset="0"/>
              <a:ea typeface="MS Mincho" panose="02020609040205080304" pitchFamily="49" charset="-128"/>
            </a:endParaRPr>
          </a:p>
        </p:txBody>
      </p:sp>
      <p:sp>
        <p:nvSpPr>
          <p:cNvPr id="3" name="标题 2">
            <a:extLst>
              <a:ext uri="{FF2B5EF4-FFF2-40B4-BE49-F238E27FC236}">
                <a16:creationId xmlns:a16="http://schemas.microsoft.com/office/drawing/2014/main" id="{0B3F87E9-647A-4A7B-B275-A68A5F657B8A}"/>
              </a:ext>
            </a:extLst>
          </p:cNvPr>
          <p:cNvSpPr>
            <a:spLocks noGrp="1"/>
          </p:cNvSpPr>
          <p:nvPr>
            <p:ph type="title"/>
          </p:nvPr>
        </p:nvSpPr>
        <p:spPr/>
        <p:txBody>
          <a:bodyPr/>
          <a:lstStyle/>
          <a:p>
            <a:r>
              <a:rPr lang="en-US" altLang="zh-CN" dirty="0"/>
              <a:t>1. Introduction</a:t>
            </a:r>
            <a:endParaRPr lang="zh-CN" altLang="en-US" dirty="0"/>
          </a:p>
        </p:txBody>
      </p:sp>
      <p:sp>
        <p:nvSpPr>
          <p:cNvPr id="4" name="内容占位符 1">
            <a:extLst>
              <a:ext uri="{FF2B5EF4-FFF2-40B4-BE49-F238E27FC236}">
                <a16:creationId xmlns:a16="http://schemas.microsoft.com/office/drawing/2014/main" id="{809AF109-C0D5-1003-D1CF-2D478D60E359}"/>
              </a:ext>
            </a:extLst>
          </p:cNvPr>
          <p:cNvSpPr txBox="1">
            <a:spLocks/>
          </p:cNvSpPr>
          <p:nvPr/>
        </p:nvSpPr>
        <p:spPr>
          <a:xfrm>
            <a:off x="666712" y="3114220"/>
            <a:ext cx="11321340" cy="3505018"/>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600"/>
              </a:spcBef>
              <a:spcAft>
                <a:spcPts val="600"/>
              </a:spcAft>
              <a:buClr>
                <a:srgbClr val="FFC000"/>
              </a:buClr>
              <a:buSzPct val="80000"/>
              <a:buFont typeface="Wingdings" pitchFamily="2" charset="2"/>
              <a:buChar char="n"/>
              <a:defRPr sz="2800" b="0" kern="1200" baseline="0">
                <a:solidFill>
                  <a:schemeClr val="tx1"/>
                </a:solidFill>
                <a:latin typeface="Times New Roman" panose="02020603050405020304" pitchFamily="18" charset="0"/>
                <a:ea typeface="微软雅黑" pitchFamily="34" charset="-122"/>
                <a:cs typeface="Times New Roman" panose="02020603050405020304" pitchFamily="18" charset="0"/>
              </a:defRPr>
            </a:lvl1pPr>
            <a:lvl2pPr marL="742950" indent="-285750" algn="l" defTabSz="914400" rtl="0" eaLnBrk="1" latinLnBrk="0" hangingPunct="1">
              <a:spcBef>
                <a:spcPts val="600"/>
              </a:spcBef>
              <a:spcAft>
                <a:spcPts val="600"/>
              </a:spcAft>
              <a:buFont typeface="Arial" pitchFamily="34" charset="0"/>
              <a:buChar char="–"/>
              <a:defRPr sz="2400" kern="1200" baseline="0">
                <a:solidFill>
                  <a:schemeClr val="tx1"/>
                </a:solidFill>
                <a:latin typeface="Times New Roman" panose="02020603050405020304" pitchFamily="18" charset="0"/>
                <a:ea typeface="微软雅黑" pitchFamily="34" charset="-122"/>
                <a:cs typeface="Times New Roman" panose="02020603050405020304" pitchFamily="18" charset="0"/>
              </a:defRPr>
            </a:lvl2pPr>
            <a:lvl3pPr marL="1143000" indent="-228600" algn="l" defTabSz="914400" rtl="0" eaLnBrk="1" latinLnBrk="0" hangingPunct="1">
              <a:spcBef>
                <a:spcPts val="600"/>
              </a:spcBef>
              <a:spcAft>
                <a:spcPts val="600"/>
              </a:spcAft>
              <a:buFont typeface="Arial" pitchFamily="34" charset="0"/>
              <a:buChar char="•"/>
              <a:defRPr sz="2400" kern="1200" baseline="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ts val="600"/>
              </a:spcBef>
              <a:spcAft>
                <a:spcPts val="600"/>
              </a:spcAft>
              <a:buFont typeface="Arial" pitchFamily="34" charset="0"/>
              <a:buChar char="–"/>
              <a:defRPr sz="2000" kern="1200" baseline="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ts val="600"/>
              </a:spcBef>
              <a:spcAft>
                <a:spcPts val="600"/>
              </a:spcAft>
              <a:buFont typeface="Arial" pitchFamily="34" charset="0"/>
              <a:buChar char="»"/>
              <a:defRPr sz="2000" kern="1200" baseline="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spcBef>
                <a:spcPts val="0"/>
              </a:spcBef>
              <a:spcAft>
                <a:spcPts val="0"/>
              </a:spcAft>
            </a:pPr>
            <a:r>
              <a:rPr lang="en-GB" altLang="zh-CN" sz="2400" b="1" dirty="0">
                <a:solidFill>
                  <a:srgbClr val="0070C0"/>
                </a:solidFill>
                <a:ea typeface="MS Mincho" panose="02020609040205080304" pitchFamily="49" charset="-128"/>
              </a:rPr>
              <a:t>This endeavour necessitates large-volume components for various accelerator systems</a:t>
            </a:r>
            <a:r>
              <a:rPr lang="en-US" altLang="zh-CN" sz="2400" b="1" dirty="0">
                <a:solidFill>
                  <a:srgbClr val="0070C0"/>
                </a:solidFill>
                <a:ea typeface="MS Mincho" panose="02020609040205080304" pitchFamily="49" charset="-128"/>
              </a:rPr>
              <a:t>.</a:t>
            </a:r>
            <a:r>
              <a:rPr lang="zh-CN" altLang="en-US" sz="2400" b="1" dirty="0">
                <a:solidFill>
                  <a:srgbClr val="0070C0"/>
                </a:solidFill>
                <a:ea typeface="MS Mincho" panose="02020609040205080304" pitchFamily="49" charset="-128"/>
              </a:rPr>
              <a:t> </a:t>
            </a:r>
            <a:r>
              <a:rPr lang="en-GB" altLang="zh-CN" sz="2400" b="1" dirty="0">
                <a:solidFill>
                  <a:srgbClr val="0070C0"/>
                </a:solidFill>
                <a:ea typeface="MS Mincho" panose="02020609040205080304" pitchFamily="49" charset="-128"/>
              </a:rPr>
              <a:t>For example: </a:t>
            </a:r>
          </a:p>
          <a:p>
            <a:pPr lvl="1">
              <a:lnSpc>
                <a:spcPct val="150000"/>
              </a:lnSpc>
              <a:spcBef>
                <a:spcPts val="0"/>
              </a:spcBef>
              <a:spcAft>
                <a:spcPts val="0"/>
              </a:spcAft>
              <a:buFont typeface="Arial" pitchFamily="34" charset="0"/>
              <a:buChar char="•"/>
            </a:pPr>
            <a:r>
              <a:rPr lang="en-GB" altLang="zh-CN" sz="2000" dirty="0">
                <a:ea typeface="MS Mincho" panose="02020609040205080304" pitchFamily="49" charset="-128"/>
              </a:rPr>
              <a:t>~37,000 magnets, more than 20,000 magnet power supplies</a:t>
            </a:r>
          </a:p>
          <a:p>
            <a:pPr lvl="1">
              <a:lnSpc>
                <a:spcPct val="150000"/>
              </a:lnSpc>
              <a:spcBef>
                <a:spcPts val="0"/>
              </a:spcBef>
              <a:spcAft>
                <a:spcPts val="0"/>
              </a:spcAft>
              <a:buFont typeface="Arial" pitchFamily="34" charset="0"/>
              <a:buChar char="•"/>
            </a:pPr>
            <a:r>
              <a:rPr lang="en-GB" altLang="zh-CN" sz="2000" dirty="0">
                <a:ea typeface="MS Mincho" panose="02020609040205080304" pitchFamily="49" charset="-128"/>
              </a:rPr>
              <a:t>~ 200 km of copper with NEG film, 100 km of aluminium and 6 km of stainless-steel vacuum pipes </a:t>
            </a:r>
          </a:p>
          <a:p>
            <a:pPr lvl="1">
              <a:lnSpc>
                <a:spcPct val="150000"/>
              </a:lnSpc>
              <a:spcBef>
                <a:spcPts val="0"/>
              </a:spcBef>
              <a:spcAft>
                <a:spcPts val="0"/>
              </a:spcAft>
              <a:buFont typeface="Arial" pitchFamily="34" charset="0"/>
              <a:buChar char="•"/>
            </a:pPr>
            <a:r>
              <a:rPr lang="en-GB" altLang="zh-CN" sz="2000" dirty="0">
                <a:ea typeface="MS Mincho" panose="02020609040205080304" pitchFamily="49" charset="-128"/>
              </a:rPr>
              <a:t>over 80,000 mechanical supports </a:t>
            </a:r>
          </a:p>
          <a:p>
            <a:pPr lvl="1">
              <a:lnSpc>
                <a:spcPct val="150000"/>
              </a:lnSpc>
              <a:spcBef>
                <a:spcPts val="0"/>
              </a:spcBef>
              <a:spcAft>
                <a:spcPts val="0"/>
              </a:spcAft>
              <a:buFont typeface="Arial" pitchFamily="34" charset="0"/>
              <a:buChar char="•"/>
            </a:pPr>
            <a:r>
              <a:rPr lang="en-GB" altLang="zh-CN" sz="2000" dirty="0">
                <a:ea typeface="MS Mincho" panose="02020609040205080304" pitchFamily="49" charset="-128"/>
              </a:rPr>
              <a:t>about 192  650 MHz two-cell SRF cavities, and 96 1.3-GHz nine-cell SRF cavities</a:t>
            </a:r>
          </a:p>
          <a:p>
            <a:pPr lvl="1">
              <a:lnSpc>
                <a:spcPct val="150000"/>
              </a:lnSpc>
              <a:spcBef>
                <a:spcPts val="0"/>
              </a:spcBef>
              <a:spcAft>
                <a:spcPts val="0"/>
              </a:spcAft>
              <a:buFont typeface="Arial" pitchFamily="34" charset="0"/>
              <a:buChar char="•"/>
            </a:pPr>
            <a:r>
              <a:rPr lang="en-GB" altLang="zh-CN" sz="2000" dirty="0">
                <a:ea typeface="MS Mincho" panose="02020609040205080304" pitchFamily="49" charset="-128"/>
              </a:rPr>
              <a:t>around 96 high efficient klystrons, to name a few</a:t>
            </a:r>
          </a:p>
        </p:txBody>
      </p:sp>
    </p:spTree>
    <p:extLst>
      <p:ext uri="{BB962C8B-B14F-4D97-AF65-F5344CB8AC3E}">
        <p14:creationId xmlns:p14="http://schemas.microsoft.com/office/powerpoint/2010/main" val="672163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0630393-DBEC-478F-9440-AD0EEDB9DBC7}"/>
              </a:ext>
            </a:extLst>
          </p:cNvPr>
          <p:cNvSpPr>
            <a:spLocks noGrp="1"/>
          </p:cNvSpPr>
          <p:nvPr>
            <p:ph idx="1"/>
          </p:nvPr>
        </p:nvSpPr>
        <p:spPr>
          <a:xfrm>
            <a:off x="358878" y="1183586"/>
            <a:ext cx="11649346" cy="1388164"/>
          </a:xfrm>
        </p:spPr>
        <p:txBody>
          <a:bodyPr>
            <a:normAutofit/>
          </a:bodyPr>
          <a:lstStyle/>
          <a:p>
            <a:r>
              <a:rPr lang="en-US" altLang="zh-CN" sz="2400" b="1" dirty="0">
                <a:solidFill>
                  <a:srgbClr val="0070C0"/>
                </a:solidFill>
                <a:latin typeface="Times New Roman" panose="02020603050405020304" pitchFamily="18" charset="0"/>
                <a:ea typeface="MS Mincho" panose="02020609040205080304" pitchFamily="49" charset="-128"/>
              </a:rPr>
              <a:t>So, economical and high efficiency of</a:t>
            </a:r>
            <a:r>
              <a:rPr lang="zh-CN" altLang="en-US" sz="2400" b="1" dirty="0">
                <a:solidFill>
                  <a:srgbClr val="0070C0"/>
                </a:solidFill>
                <a:latin typeface="Times New Roman" panose="02020603050405020304" pitchFamily="18" charset="0"/>
                <a:ea typeface="MS Mincho" panose="02020609040205080304" pitchFamily="49" charset="-128"/>
              </a:rPr>
              <a:t> </a:t>
            </a:r>
            <a:r>
              <a:rPr lang="en-US" altLang="zh-CN" sz="2400" b="1" dirty="0">
                <a:solidFill>
                  <a:srgbClr val="0070C0"/>
                </a:solidFill>
                <a:latin typeface="Times New Roman" panose="02020603050405020304" pitchFamily="18" charset="0"/>
                <a:ea typeface="MS Mincho" panose="02020609040205080304" pitchFamily="49" charset="-128"/>
              </a:rPr>
              <a:t>the</a:t>
            </a:r>
            <a:r>
              <a:rPr lang="zh-CN" altLang="en-US" sz="2400" b="1" dirty="0">
                <a:solidFill>
                  <a:srgbClr val="0070C0"/>
                </a:solidFill>
                <a:latin typeface="Times New Roman" panose="02020603050405020304" pitchFamily="18" charset="0"/>
                <a:ea typeface="MS Mincho" panose="02020609040205080304" pitchFamily="49" charset="-128"/>
              </a:rPr>
              <a:t> </a:t>
            </a:r>
            <a:r>
              <a:rPr lang="en-US" altLang="zh-CN" sz="2400" b="1" dirty="0">
                <a:solidFill>
                  <a:srgbClr val="0070C0"/>
                </a:solidFill>
                <a:latin typeface="Times New Roman" panose="02020603050405020304" pitchFamily="18" charset="0"/>
                <a:ea typeface="MS Mincho" panose="02020609040205080304" pitchFamily="49" charset="-128"/>
              </a:rPr>
              <a:t>production became important:</a:t>
            </a:r>
          </a:p>
          <a:p>
            <a:pPr lvl="1">
              <a:lnSpc>
                <a:spcPct val="110000"/>
              </a:lnSpc>
            </a:pPr>
            <a:r>
              <a:rPr lang="en-US" altLang="zh-CN" dirty="0">
                <a:ea typeface="MS Mincho" panose="02020609040205080304" pitchFamily="49" charset="-128"/>
              </a:rPr>
              <a:t>For a so </a:t>
            </a:r>
            <a:r>
              <a:rPr lang="en-US" altLang="zh-CN" dirty="0">
                <a:latin typeface="Times New Roman" panose="02020603050405020304" pitchFamily="18" charset="0"/>
                <a:ea typeface="MS Mincho" panose="02020609040205080304" pitchFamily="49" charset="-128"/>
              </a:rPr>
              <a:t>large project, </a:t>
            </a:r>
            <a:r>
              <a:rPr lang="en-US" altLang="zh-CN" dirty="0">
                <a:ea typeface="MS Mincho" panose="02020609040205080304" pitchFamily="49" charset="-128"/>
              </a:rPr>
              <a:t>e</a:t>
            </a:r>
            <a:r>
              <a:rPr lang="en-US" altLang="zh-CN" dirty="0">
                <a:latin typeface="Times New Roman" panose="02020603050405020304" pitchFamily="18" charset="0"/>
                <a:ea typeface="MS Mincho" panose="02020609040205080304" pitchFamily="49" charset="-128"/>
              </a:rPr>
              <a:t>conomical strategy</a:t>
            </a:r>
            <a:r>
              <a:rPr lang="zh-CN" altLang="en-US" dirty="0">
                <a:latin typeface="Times New Roman" panose="02020603050405020304" pitchFamily="18" charset="0"/>
                <a:ea typeface="MS Mincho" panose="02020609040205080304" pitchFamily="49" charset="-128"/>
              </a:rPr>
              <a:t> </a:t>
            </a:r>
            <a:r>
              <a:rPr lang="en-US" altLang="zh-CN" dirty="0">
                <a:ea typeface="MS Mincho" panose="02020609040205080304" pitchFamily="49" charset="-128"/>
              </a:rPr>
              <a:t>should have high priority</a:t>
            </a:r>
            <a:r>
              <a:rPr lang="zh-CN" altLang="en-US" dirty="0">
                <a:ea typeface="MS Mincho" panose="02020609040205080304" pitchFamily="49" charset="-128"/>
              </a:rPr>
              <a:t> </a:t>
            </a:r>
            <a:r>
              <a:rPr lang="en-US" altLang="zh-CN" b="1" dirty="0">
                <a:solidFill>
                  <a:schemeClr val="tx2"/>
                </a:solidFill>
                <a:latin typeface="Times New Roman" panose="02020603050405020304" pitchFamily="18" charset="0"/>
                <a:ea typeface="MS Mincho" panose="02020609040205080304" pitchFamily="49" charset="-128"/>
              </a:rPr>
              <a:t>to control cost</a:t>
            </a:r>
            <a:endParaRPr lang="en-US" altLang="zh-CN" dirty="0">
              <a:latin typeface="Times New Roman" panose="02020603050405020304" pitchFamily="18" charset="0"/>
              <a:ea typeface="MS Mincho" panose="02020609040205080304" pitchFamily="49" charset="-128"/>
            </a:endParaRPr>
          </a:p>
        </p:txBody>
      </p:sp>
      <p:sp>
        <p:nvSpPr>
          <p:cNvPr id="3" name="标题 2">
            <a:extLst>
              <a:ext uri="{FF2B5EF4-FFF2-40B4-BE49-F238E27FC236}">
                <a16:creationId xmlns:a16="http://schemas.microsoft.com/office/drawing/2014/main" id="{21AB361C-B290-44E6-B336-A6573583B16E}"/>
              </a:ext>
            </a:extLst>
          </p:cNvPr>
          <p:cNvSpPr>
            <a:spLocks noGrp="1"/>
          </p:cNvSpPr>
          <p:nvPr>
            <p:ph type="title"/>
          </p:nvPr>
        </p:nvSpPr>
        <p:spPr/>
        <p:txBody>
          <a:bodyPr/>
          <a:lstStyle/>
          <a:p>
            <a:r>
              <a:rPr lang="en-US" altLang="zh-CN" dirty="0">
                <a:solidFill>
                  <a:srgbClr val="0432FF"/>
                </a:solidFill>
                <a:latin typeface="Times New Roman" panose="02020603050405020304" pitchFamily="18" charset="0"/>
                <a:cs typeface="Times New Roman" panose="02020603050405020304" pitchFamily="18" charset="0"/>
              </a:rPr>
              <a:t>Relationship between economical efficiency and high efficiency </a:t>
            </a:r>
            <a:endParaRPr lang="zh-CN" altLang="en-US" dirty="0">
              <a:solidFill>
                <a:srgbClr val="0432FF"/>
              </a:solidFill>
              <a:latin typeface="Times New Roman" panose="02020603050405020304" pitchFamily="18" charset="0"/>
              <a:cs typeface="Times New Roman" panose="02020603050405020304" pitchFamily="18" charset="0"/>
            </a:endParaRPr>
          </a:p>
        </p:txBody>
      </p:sp>
      <p:sp>
        <p:nvSpPr>
          <p:cNvPr id="4" name="内容占位符 1">
            <a:extLst>
              <a:ext uri="{FF2B5EF4-FFF2-40B4-BE49-F238E27FC236}">
                <a16:creationId xmlns:a16="http://schemas.microsoft.com/office/drawing/2014/main" id="{F93CB58D-8156-AB0C-A58D-96905DD3666F}"/>
              </a:ext>
            </a:extLst>
          </p:cNvPr>
          <p:cNvSpPr txBox="1">
            <a:spLocks/>
          </p:cNvSpPr>
          <p:nvPr/>
        </p:nvSpPr>
        <p:spPr>
          <a:xfrm>
            <a:off x="358878" y="2335511"/>
            <a:ext cx="11649346" cy="970487"/>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600"/>
              </a:spcBef>
              <a:spcAft>
                <a:spcPts val="600"/>
              </a:spcAft>
              <a:buClr>
                <a:srgbClr val="FFC000"/>
              </a:buClr>
              <a:buSzPct val="80000"/>
              <a:buFont typeface="Wingdings" pitchFamily="2" charset="2"/>
              <a:buChar char="n"/>
              <a:defRPr sz="2800" b="0" kern="1200" baseline="0">
                <a:solidFill>
                  <a:schemeClr val="tx1"/>
                </a:solidFill>
                <a:latin typeface="Times New Roman" panose="02020603050405020304" pitchFamily="18" charset="0"/>
                <a:ea typeface="微软雅黑" pitchFamily="34" charset="-122"/>
                <a:cs typeface="Times New Roman" panose="02020603050405020304" pitchFamily="18" charset="0"/>
              </a:defRPr>
            </a:lvl1pPr>
            <a:lvl2pPr marL="742950" indent="-285750" algn="l" defTabSz="914400" rtl="0" eaLnBrk="1" latinLnBrk="0" hangingPunct="1">
              <a:spcBef>
                <a:spcPts val="600"/>
              </a:spcBef>
              <a:spcAft>
                <a:spcPts val="600"/>
              </a:spcAft>
              <a:buFont typeface="Arial" pitchFamily="34" charset="0"/>
              <a:buChar char="–"/>
              <a:defRPr sz="2400" kern="1200" baseline="0">
                <a:solidFill>
                  <a:schemeClr val="tx1"/>
                </a:solidFill>
                <a:latin typeface="Times New Roman" panose="02020603050405020304" pitchFamily="18" charset="0"/>
                <a:ea typeface="微软雅黑" pitchFamily="34" charset="-122"/>
                <a:cs typeface="Times New Roman" panose="02020603050405020304" pitchFamily="18" charset="0"/>
              </a:defRPr>
            </a:lvl2pPr>
            <a:lvl3pPr marL="1143000" indent="-228600" algn="l" defTabSz="914400" rtl="0" eaLnBrk="1" latinLnBrk="0" hangingPunct="1">
              <a:spcBef>
                <a:spcPts val="600"/>
              </a:spcBef>
              <a:spcAft>
                <a:spcPts val="600"/>
              </a:spcAft>
              <a:buFont typeface="Arial" pitchFamily="34" charset="0"/>
              <a:buChar char="•"/>
              <a:defRPr sz="2400" kern="1200" baseline="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ts val="600"/>
              </a:spcBef>
              <a:spcAft>
                <a:spcPts val="600"/>
              </a:spcAft>
              <a:buFont typeface="Arial" pitchFamily="34" charset="0"/>
              <a:buChar char="–"/>
              <a:defRPr sz="2000" kern="1200" baseline="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ts val="600"/>
              </a:spcBef>
              <a:spcAft>
                <a:spcPts val="600"/>
              </a:spcAft>
              <a:buFont typeface="Arial" pitchFamily="34" charset="0"/>
              <a:buChar char="»"/>
              <a:defRPr sz="2000" kern="1200" baseline="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lnSpc>
                <a:spcPct val="110000"/>
              </a:lnSpc>
            </a:pPr>
            <a:r>
              <a:rPr lang="en-US" altLang="zh-CN" dirty="0">
                <a:ea typeface="MS Mincho" panose="02020609040205080304" pitchFamily="49" charset="-128"/>
              </a:rPr>
              <a:t>High efficiency: it is </a:t>
            </a:r>
            <a:r>
              <a:rPr lang="en-US" altLang="zh-CN" b="1" dirty="0">
                <a:solidFill>
                  <a:schemeClr val="tx2"/>
                </a:solidFill>
                <a:ea typeface="MS Mincho" panose="02020609040205080304" pitchFamily="49" charset="-128"/>
              </a:rPr>
              <a:t>highly related to project schedule</a:t>
            </a:r>
            <a:r>
              <a:rPr lang="en-US" altLang="zh-CN" dirty="0">
                <a:ea typeface="MS Mincho" panose="02020609040205080304" pitchFamily="49" charset="-128"/>
              </a:rPr>
              <a:t>, and normally could </a:t>
            </a:r>
            <a:r>
              <a:rPr lang="en-US" altLang="zh-CN" b="1" dirty="0">
                <a:solidFill>
                  <a:schemeClr val="tx2"/>
                </a:solidFill>
                <a:ea typeface="MS Mincho" panose="02020609040205080304" pitchFamily="49" charset="-128"/>
              </a:rPr>
              <a:t>reduce cost </a:t>
            </a:r>
          </a:p>
        </p:txBody>
      </p:sp>
      <p:sp>
        <p:nvSpPr>
          <p:cNvPr id="5" name="内容占位符 1">
            <a:extLst>
              <a:ext uri="{FF2B5EF4-FFF2-40B4-BE49-F238E27FC236}">
                <a16:creationId xmlns:a16="http://schemas.microsoft.com/office/drawing/2014/main" id="{6AABEFAD-0567-5BE9-2D95-796AC981C560}"/>
              </a:ext>
            </a:extLst>
          </p:cNvPr>
          <p:cNvSpPr txBox="1">
            <a:spLocks/>
          </p:cNvSpPr>
          <p:nvPr/>
        </p:nvSpPr>
        <p:spPr>
          <a:xfrm>
            <a:off x="358878" y="3163543"/>
            <a:ext cx="11649346" cy="2621760"/>
          </a:xfrm>
          <a:prstGeom prst="rect">
            <a:avLst/>
          </a:prstGeom>
        </p:spPr>
        <p:txBody>
          <a:bodyPr vert="horz" lIns="91440" tIns="45720" rIns="91440" bIns="45720" rtlCol="0">
            <a:normAutofit lnSpcReduction="10000"/>
          </a:bodyPr>
          <a:lstStyle>
            <a:lvl1pPr marL="342900" indent="-342900" algn="l" defTabSz="914400" rtl="0" eaLnBrk="1" latinLnBrk="0" hangingPunct="1">
              <a:lnSpc>
                <a:spcPct val="110000"/>
              </a:lnSpc>
              <a:spcBef>
                <a:spcPts val="600"/>
              </a:spcBef>
              <a:spcAft>
                <a:spcPts val="600"/>
              </a:spcAft>
              <a:buClr>
                <a:srgbClr val="FFC000"/>
              </a:buClr>
              <a:buSzPct val="80000"/>
              <a:buFont typeface="Wingdings" pitchFamily="2" charset="2"/>
              <a:buChar char="n"/>
              <a:defRPr sz="2800" b="0" kern="1200" baseline="0">
                <a:solidFill>
                  <a:schemeClr val="tx1"/>
                </a:solidFill>
                <a:latin typeface="Times New Roman" panose="02020603050405020304" pitchFamily="18" charset="0"/>
                <a:ea typeface="微软雅黑" pitchFamily="34" charset="-122"/>
                <a:cs typeface="Times New Roman" panose="02020603050405020304" pitchFamily="18" charset="0"/>
              </a:defRPr>
            </a:lvl1pPr>
            <a:lvl2pPr marL="742950" indent="-285750" algn="l" defTabSz="914400" rtl="0" eaLnBrk="1" latinLnBrk="0" hangingPunct="1">
              <a:spcBef>
                <a:spcPts val="600"/>
              </a:spcBef>
              <a:spcAft>
                <a:spcPts val="600"/>
              </a:spcAft>
              <a:buFont typeface="Arial" pitchFamily="34" charset="0"/>
              <a:buChar char="–"/>
              <a:defRPr sz="2400" kern="1200" baseline="0">
                <a:solidFill>
                  <a:schemeClr val="tx1"/>
                </a:solidFill>
                <a:latin typeface="Times New Roman" panose="02020603050405020304" pitchFamily="18" charset="0"/>
                <a:ea typeface="微软雅黑" pitchFamily="34" charset="-122"/>
                <a:cs typeface="Times New Roman" panose="02020603050405020304" pitchFamily="18" charset="0"/>
              </a:defRPr>
            </a:lvl2pPr>
            <a:lvl3pPr marL="1143000" indent="-228600" algn="l" defTabSz="914400" rtl="0" eaLnBrk="1" latinLnBrk="0" hangingPunct="1">
              <a:spcBef>
                <a:spcPts val="600"/>
              </a:spcBef>
              <a:spcAft>
                <a:spcPts val="600"/>
              </a:spcAft>
              <a:buFont typeface="Arial" pitchFamily="34" charset="0"/>
              <a:buChar char="•"/>
              <a:defRPr sz="2400" kern="1200" baseline="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ts val="600"/>
              </a:spcBef>
              <a:spcAft>
                <a:spcPts val="600"/>
              </a:spcAft>
              <a:buFont typeface="Arial" pitchFamily="34" charset="0"/>
              <a:buChar char="–"/>
              <a:defRPr sz="2000" kern="1200" baseline="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ts val="600"/>
              </a:spcBef>
              <a:spcAft>
                <a:spcPts val="600"/>
              </a:spcAft>
              <a:buFont typeface="Arial" pitchFamily="34" charset="0"/>
              <a:buChar char="»"/>
              <a:defRPr sz="2000" kern="1200" baseline="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2">
              <a:lnSpc>
                <a:spcPct val="110000"/>
              </a:lnSpc>
            </a:pPr>
            <a:r>
              <a:rPr lang="en-US" altLang="zh-CN" dirty="0">
                <a:ea typeface="MS Mincho" panose="02020609040205080304" pitchFamily="49" charset="-128"/>
              </a:rPr>
              <a:t>However, in special cases, it is possible that high efficiency may increase the cost . For example, for high efficiency, additional manufacture machines or human resource may be</a:t>
            </a:r>
            <a:r>
              <a:rPr lang="zh-CN" altLang="en-US" dirty="0">
                <a:ea typeface="MS Mincho" panose="02020609040205080304" pitchFamily="49" charset="-128"/>
              </a:rPr>
              <a:t> </a:t>
            </a:r>
            <a:r>
              <a:rPr lang="en-US" altLang="zh-CN" dirty="0">
                <a:ea typeface="MS Mincho" panose="02020609040205080304" pitchFamily="49" charset="-128"/>
              </a:rPr>
              <a:t>needed</a:t>
            </a:r>
            <a:r>
              <a:rPr lang="zh-CN" altLang="en-US" dirty="0">
                <a:ea typeface="MS Mincho" panose="02020609040205080304" pitchFamily="49" charset="-128"/>
              </a:rPr>
              <a:t> </a:t>
            </a:r>
            <a:r>
              <a:rPr lang="en-US" altLang="zh-CN" dirty="0">
                <a:ea typeface="MS Mincho" panose="02020609040205080304" pitchFamily="49" charset="-128"/>
              </a:rPr>
              <a:t>and</a:t>
            </a:r>
            <a:r>
              <a:rPr lang="zh-CN" altLang="en-US" dirty="0">
                <a:ea typeface="MS Mincho" panose="02020609040205080304" pitchFamily="49" charset="-128"/>
              </a:rPr>
              <a:t> </a:t>
            </a:r>
            <a:r>
              <a:rPr lang="en-US" altLang="zh-CN" dirty="0">
                <a:ea typeface="MS Mincho" panose="02020609040205080304" pitchFamily="49" charset="-128"/>
              </a:rPr>
              <a:t>then</a:t>
            </a:r>
            <a:r>
              <a:rPr lang="zh-CN" altLang="en-US" dirty="0">
                <a:ea typeface="MS Mincho" panose="02020609040205080304" pitchFamily="49" charset="-128"/>
              </a:rPr>
              <a:t> </a:t>
            </a:r>
            <a:r>
              <a:rPr lang="en-US" altLang="zh-CN" dirty="0">
                <a:ea typeface="MS Mincho" panose="02020609040205080304" pitchFamily="49" charset="-128"/>
              </a:rPr>
              <a:t>increase cost</a:t>
            </a:r>
            <a:r>
              <a:rPr lang="zh-CN" altLang="en-US" dirty="0">
                <a:ea typeface="MS Mincho" panose="02020609040205080304" pitchFamily="49" charset="-128"/>
              </a:rPr>
              <a:t> </a:t>
            </a:r>
            <a:r>
              <a:rPr lang="en-US" altLang="zh-CN" dirty="0">
                <a:ea typeface="MS Mincho" panose="02020609040205080304" pitchFamily="49" charset="-128"/>
              </a:rPr>
              <a:t>in a  short period of</a:t>
            </a:r>
            <a:r>
              <a:rPr lang="zh-CN" altLang="en-US" dirty="0">
                <a:ea typeface="MS Mincho" panose="02020609040205080304" pitchFamily="49" charset="-128"/>
              </a:rPr>
              <a:t> </a:t>
            </a:r>
            <a:r>
              <a:rPr lang="en-US" altLang="zh-CN" dirty="0">
                <a:ea typeface="MS Mincho" panose="02020609040205080304" pitchFamily="49" charset="-128"/>
              </a:rPr>
              <a:t>the</a:t>
            </a:r>
            <a:r>
              <a:rPr lang="zh-CN" altLang="en-US" dirty="0">
                <a:ea typeface="MS Mincho" panose="02020609040205080304" pitchFamily="49" charset="-128"/>
              </a:rPr>
              <a:t> </a:t>
            </a:r>
            <a:r>
              <a:rPr lang="en-US" altLang="zh-CN" dirty="0">
                <a:ea typeface="MS Mincho" panose="02020609040205080304" pitchFamily="49" charset="-128"/>
              </a:rPr>
              <a:t>project construction</a:t>
            </a:r>
          </a:p>
          <a:p>
            <a:pPr lvl="2">
              <a:lnSpc>
                <a:spcPct val="110000"/>
              </a:lnSpc>
            </a:pPr>
            <a:r>
              <a:rPr lang="en-US" altLang="zh-CN" dirty="0">
                <a:ea typeface="MS Mincho" panose="02020609040205080304" pitchFamily="49" charset="-128"/>
              </a:rPr>
              <a:t>But in a view</a:t>
            </a:r>
            <a:r>
              <a:rPr lang="zh-CN" altLang="en-US" dirty="0">
                <a:ea typeface="MS Mincho" panose="02020609040205080304" pitchFamily="49" charset="-128"/>
              </a:rPr>
              <a:t> </a:t>
            </a:r>
            <a:r>
              <a:rPr lang="en-US" altLang="zh-CN" dirty="0">
                <a:ea typeface="MS Mincho" panose="02020609040205080304" pitchFamily="49" charset="-128"/>
              </a:rPr>
              <a:t>of</a:t>
            </a:r>
            <a:r>
              <a:rPr lang="zh-CN" altLang="en-US" dirty="0">
                <a:ea typeface="MS Mincho" panose="02020609040205080304" pitchFamily="49" charset="-128"/>
              </a:rPr>
              <a:t> </a:t>
            </a:r>
            <a:r>
              <a:rPr lang="en-US" altLang="zh-CN" dirty="0">
                <a:ea typeface="MS Mincho" panose="02020609040205080304" pitchFamily="49" charset="-128"/>
              </a:rPr>
              <a:t>long term, the improvement of efficiency will be helpful.</a:t>
            </a:r>
            <a:r>
              <a:rPr lang="zh-CN" altLang="en-US" dirty="0">
                <a:ea typeface="MS Mincho" panose="02020609040205080304" pitchFamily="49" charset="-128"/>
              </a:rPr>
              <a:t> </a:t>
            </a:r>
            <a:r>
              <a:rPr lang="en-US" altLang="zh-CN" dirty="0">
                <a:ea typeface="MS Mincho" panose="02020609040205080304" pitchFamily="49" charset="-128"/>
              </a:rPr>
              <a:t>R&amp;D and a</a:t>
            </a:r>
            <a:r>
              <a:rPr lang="zh-CN" altLang="en-US" dirty="0">
                <a:ea typeface="MS Mincho" panose="02020609040205080304" pitchFamily="49" charset="-128"/>
              </a:rPr>
              <a:t> </a:t>
            </a:r>
            <a:r>
              <a:rPr lang="en-US" altLang="zh-CN" dirty="0">
                <a:ea typeface="MS Mincho" panose="02020609040205080304" pitchFamily="49" charset="-128"/>
              </a:rPr>
              <a:t>good</a:t>
            </a:r>
            <a:r>
              <a:rPr lang="zh-CN" altLang="en-US" dirty="0">
                <a:ea typeface="MS Mincho" panose="02020609040205080304" pitchFamily="49" charset="-128"/>
              </a:rPr>
              <a:t> </a:t>
            </a:r>
            <a:r>
              <a:rPr lang="en-US" altLang="zh-CN" dirty="0">
                <a:ea typeface="MS Mincho" panose="02020609040205080304" pitchFamily="49" charset="-128"/>
              </a:rPr>
              <a:t>assessment</a:t>
            </a:r>
            <a:r>
              <a:rPr lang="zh-CN" altLang="en-US" dirty="0">
                <a:ea typeface="MS Mincho" panose="02020609040205080304" pitchFamily="49" charset="-128"/>
              </a:rPr>
              <a:t> </a:t>
            </a:r>
            <a:r>
              <a:rPr lang="en-US" altLang="zh-CN" dirty="0">
                <a:ea typeface="MS Mincho" panose="02020609040205080304" pitchFamily="49" charset="-128"/>
              </a:rPr>
              <a:t>will</a:t>
            </a:r>
            <a:r>
              <a:rPr lang="zh-CN" altLang="en-US" dirty="0">
                <a:ea typeface="MS Mincho" panose="02020609040205080304" pitchFamily="49" charset="-128"/>
              </a:rPr>
              <a:t> </a:t>
            </a:r>
            <a:r>
              <a:rPr lang="en-US" altLang="zh-CN" dirty="0">
                <a:ea typeface="MS Mincho" panose="02020609040205080304" pitchFamily="49" charset="-128"/>
              </a:rPr>
              <a:t>be necessary</a:t>
            </a:r>
            <a:r>
              <a:rPr lang="zh-CN" altLang="en-US" dirty="0">
                <a:ea typeface="MS Mincho" panose="02020609040205080304" pitchFamily="49" charset="-128"/>
              </a:rPr>
              <a:t> </a:t>
            </a:r>
            <a:r>
              <a:rPr lang="en-US" altLang="zh-CN" dirty="0">
                <a:ea typeface="MS Mincho" panose="02020609040205080304" pitchFamily="49" charset="-128"/>
              </a:rPr>
              <a:t>for a</a:t>
            </a:r>
            <a:r>
              <a:rPr lang="zh-CN" altLang="en-US" dirty="0">
                <a:ea typeface="MS Mincho" panose="02020609040205080304" pitchFamily="49" charset="-128"/>
              </a:rPr>
              <a:t> </a:t>
            </a:r>
            <a:r>
              <a:rPr lang="en-US" altLang="zh-CN" dirty="0">
                <a:ea typeface="MS Mincho" panose="02020609040205080304" pitchFamily="49" charset="-128"/>
              </a:rPr>
              <a:t>target</a:t>
            </a:r>
            <a:r>
              <a:rPr lang="zh-CN" altLang="en-US" dirty="0">
                <a:ea typeface="MS Mincho" panose="02020609040205080304" pitchFamily="49" charset="-128"/>
              </a:rPr>
              <a:t> </a:t>
            </a:r>
            <a:r>
              <a:rPr lang="en-US" altLang="zh-CN" dirty="0">
                <a:ea typeface="MS Mincho" panose="02020609040205080304" pitchFamily="49" charset="-128"/>
              </a:rPr>
              <a:t>of high efficiency . </a:t>
            </a:r>
            <a:endParaRPr lang="en-US" altLang="zh-CN" b="1" dirty="0">
              <a:solidFill>
                <a:srgbClr val="0070C0"/>
              </a:solidFill>
              <a:ea typeface="MS Mincho" panose="02020609040205080304" pitchFamily="49" charset="-128"/>
            </a:endParaRPr>
          </a:p>
        </p:txBody>
      </p:sp>
      <p:sp>
        <p:nvSpPr>
          <p:cNvPr id="6" name="内容占位符 1">
            <a:extLst>
              <a:ext uri="{FF2B5EF4-FFF2-40B4-BE49-F238E27FC236}">
                <a16:creationId xmlns:a16="http://schemas.microsoft.com/office/drawing/2014/main" id="{F5E89F4E-F015-B9FD-7286-715D6265E334}"/>
              </a:ext>
            </a:extLst>
          </p:cNvPr>
          <p:cNvSpPr txBox="1">
            <a:spLocks/>
          </p:cNvSpPr>
          <p:nvPr/>
        </p:nvSpPr>
        <p:spPr>
          <a:xfrm>
            <a:off x="358878" y="5785303"/>
            <a:ext cx="11649346" cy="557511"/>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600"/>
              </a:spcBef>
              <a:spcAft>
                <a:spcPts val="600"/>
              </a:spcAft>
              <a:buClr>
                <a:srgbClr val="FFC000"/>
              </a:buClr>
              <a:buSzPct val="80000"/>
              <a:buFont typeface="Wingdings" pitchFamily="2" charset="2"/>
              <a:buChar char="n"/>
              <a:defRPr sz="2800" b="0" kern="1200" baseline="0">
                <a:solidFill>
                  <a:schemeClr val="tx1"/>
                </a:solidFill>
                <a:latin typeface="Times New Roman" panose="02020603050405020304" pitchFamily="18" charset="0"/>
                <a:ea typeface="微软雅黑" pitchFamily="34" charset="-122"/>
                <a:cs typeface="Times New Roman" panose="02020603050405020304" pitchFamily="18" charset="0"/>
              </a:defRPr>
            </a:lvl1pPr>
            <a:lvl2pPr marL="742950" indent="-285750" algn="l" defTabSz="914400" rtl="0" eaLnBrk="1" latinLnBrk="0" hangingPunct="1">
              <a:spcBef>
                <a:spcPts val="600"/>
              </a:spcBef>
              <a:spcAft>
                <a:spcPts val="600"/>
              </a:spcAft>
              <a:buFont typeface="Arial" pitchFamily="34" charset="0"/>
              <a:buChar char="–"/>
              <a:defRPr sz="2400" kern="1200" baseline="0">
                <a:solidFill>
                  <a:schemeClr val="tx1"/>
                </a:solidFill>
                <a:latin typeface="Times New Roman" panose="02020603050405020304" pitchFamily="18" charset="0"/>
                <a:ea typeface="微软雅黑" pitchFamily="34" charset="-122"/>
                <a:cs typeface="Times New Roman" panose="02020603050405020304" pitchFamily="18" charset="0"/>
              </a:defRPr>
            </a:lvl2pPr>
            <a:lvl3pPr marL="1143000" indent="-228600" algn="l" defTabSz="914400" rtl="0" eaLnBrk="1" latinLnBrk="0" hangingPunct="1">
              <a:spcBef>
                <a:spcPts val="600"/>
              </a:spcBef>
              <a:spcAft>
                <a:spcPts val="600"/>
              </a:spcAft>
              <a:buFont typeface="Arial" pitchFamily="34" charset="0"/>
              <a:buChar char="•"/>
              <a:defRPr sz="2400" kern="1200" baseline="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ts val="600"/>
              </a:spcBef>
              <a:spcAft>
                <a:spcPts val="600"/>
              </a:spcAft>
              <a:buFont typeface="Arial" pitchFamily="34" charset="0"/>
              <a:buChar char="–"/>
              <a:defRPr sz="2000" kern="1200" baseline="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ts val="600"/>
              </a:spcBef>
              <a:spcAft>
                <a:spcPts val="600"/>
              </a:spcAft>
              <a:buFont typeface="Arial" pitchFamily="34" charset="0"/>
              <a:buChar char="»"/>
              <a:defRPr sz="2000" kern="1200" baseline="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zh-CN" sz="2400" b="1" dirty="0">
                <a:solidFill>
                  <a:srgbClr val="0070C0"/>
                </a:solidFill>
                <a:ea typeface="MS Mincho" panose="02020609040205080304" pitchFamily="49" charset="-128"/>
              </a:rPr>
              <a:t>In the talk, some of </a:t>
            </a:r>
            <a:r>
              <a:rPr lang="en-US" altLang="zh-CN" sz="2400" b="1" dirty="0">
                <a:solidFill>
                  <a:schemeClr val="accent2"/>
                </a:solidFill>
                <a:ea typeface="MS Mincho" panose="02020609040205080304" pitchFamily="49" charset="-128"/>
              </a:rPr>
              <a:t>considerations </a:t>
            </a:r>
            <a:r>
              <a:rPr lang="en-US" altLang="zh-CN" sz="2400" b="1" dirty="0">
                <a:solidFill>
                  <a:srgbClr val="0070C0"/>
                </a:solidFill>
                <a:ea typeface="MS Mincho" panose="02020609040205080304" pitchFamily="49" charset="-128"/>
              </a:rPr>
              <a:t>are presented for the further discussion.</a:t>
            </a:r>
            <a:endParaRPr lang="zh-CN" altLang="en-US" sz="2400" b="1" dirty="0">
              <a:solidFill>
                <a:srgbClr val="0070C0"/>
              </a:solidFill>
              <a:ea typeface="MS Mincho" panose="02020609040205080304" pitchFamily="49" charset="-128"/>
            </a:endParaRPr>
          </a:p>
        </p:txBody>
      </p:sp>
    </p:spTree>
    <p:extLst>
      <p:ext uri="{BB962C8B-B14F-4D97-AF65-F5344CB8AC3E}">
        <p14:creationId xmlns:p14="http://schemas.microsoft.com/office/powerpoint/2010/main" val="2150905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4289F91-EF50-4944-8706-A7D684663AF7}"/>
              </a:ext>
            </a:extLst>
          </p:cNvPr>
          <p:cNvSpPr>
            <a:spLocks noGrp="1"/>
          </p:cNvSpPr>
          <p:nvPr>
            <p:ph idx="1"/>
          </p:nvPr>
        </p:nvSpPr>
        <p:spPr>
          <a:xfrm>
            <a:off x="370803" y="1187355"/>
            <a:ext cx="11821197" cy="1874188"/>
          </a:xfrm>
        </p:spPr>
        <p:txBody>
          <a:bodyPr>
            <a:noAutofit/>
          </a:bodyPr>
          <a:lstStyle/>
          <a:p>
            <a:pPr>
              <a:lnSpc>
                <a:spcPct val="100000"/>
              </a:lnSpc>
              <a:spcBef>
                <a:spcPts val="0"/>
              </a:spcBef>
              <a:spcAft>
                <a:spcPts val="0"/>
              </a:spcAft>
            </a:pPr>
            <a:r>
              <a:rPr lang="en-US" altLang="zh-CN" sz="2400" b="1" dirty="0">
                <a:solidFill>
                  <a:srgbClr val="0070C0"/>
                </a:solidFill>
                <a:latin typeface="Times New Roman" panose="02020603050405020304" pitchFamily="18" charset="0"/>
                <a:ea typeface="MS Mincho" panose="02020609040205080304" pitchFamily="49" charset="-128"/>
                <a:cs typeface="Times New Roman" panose="02020603050405020304" pitchFamily="18" charset="0"/>
              </a:rPr>
              <a:t>Standard Products</a:t>
            </a:r>
          </a:p>
          <a:p>
            <a:pPr lvl="1">
              <a:spcBef>
                <a:spcPts val="0"/>
              </a:spcBef>
              <a:spcAft>
                <a:spcPts val="0"/>
              </a:spcAft>
            </a:pPr>
            <a:r>
              <a:rPr lang="en-US" altLang="zh-CN" dirty="0"/>
              <a:t>Usually </a:t>
            </a:r>
            <a:r>
              <a:rPr lang="en-US" altLang="zh-CN" b="1" dirty="0"/>
              <a:t>do not require customization or special processing</a:t>
            </a:r>
          </a:p>
          <a:p>
            <a:pPr lvl="1">
              <a:spcBef>
                <a:spcPts val="0"/>
              </a:spcBef>
              <a:spcAft>
                <a:spcPts val="0"/>
              </a:spcAft>
            </a:pPr>
            <a:r>
              <a:rPr lang="en-US" altLang="zh-CN" dirty="0">
                <a:latin typeface="Times New Roman" panose="02020603050405020304" pitchFamily="18" charset="0"/>
                <a:cs typeface="Times New Roman" panose="02020603050405020304" pitchFamily="18" charset="0"/>
              </a:rPr>
              <a:t>Those components or products that can be </a:t>
            </a:r>
            <a:r>
              <a:rPr lang="en-US" altLang="zh-CN" b="1" dirty="0">
                <a:latin typeface="Times New Roman" panose="02020603050405020304" pitchFamily="18" charset="0"/>
                <a:cs typeface="Times New Roman" panose="02020603050405020304" pitchFamily="18" charset="0"/>
              </a:rPr>
              <a:t>purchased directly</a:t>
            </a:r>
            <a:r>
              <a:rPr lang="en-US" altLang="zh-CN" dirty="0">
                <a:latin typeface="Times New Roman" panose="02020603050405020304" pitchFamily="18" charset="0"/>
                <a:cs typeface="Times New Roman" panose="02020603050405020304" pitchFamily="18" charset="0"/>
              </a:rPr>
              <a:t> from suppliers. </a:t>
            </a:r>
          </a:p>
          <a:p>
            <a:pPr lvl="1">
              <a:spcBef>
                <a:spcPts val="0"/>
              </a:spcBef>
              <a:spcAft>
                <a:spcPts val="0"/>
              </a:spcAft>
            </a:pPr>
            <a:r>
              <a:rPr lang="en-US" altLang="zh-CN" dirty="0">
                <a:latin typeface="Times New Roman" panose="02020603050405020304" pitchFamily="18" charset="0"/>
                <a:cs typeface="Times New Roman" panose="02020603050405020304" pitchFamily="18" charset="0"/>
              </a:rPr>
              <a:t>Typically common </a:t>
            </a:r>
            <a:r>
              <a:rPr lang="en-US" altLang="zh-CN" b="1" dirty="0">
                <a:latin typeface="Times New Roman" panose="02020603050405020304" pitchFamily="18" charset="0"/>
                <a:cs typeface="Times New Roman" panose="02020603050405020304" pitchFamily="18" charset="0"/>
              </a:rPr>
              <a:t>standard specification </a:t>
            </a:r>
            <a:r>
              <a:rPr lang="en-US" altLang="zh-CN" dirty="0">
                <a:latin typeface="Times New Roman" panose="02020603050405020304" pitchFamily="18" charset="0"/>
                <a:cs typeface="Times New Roman" panose="02020603050405020304" pitchFamily="18" charset="0"/>
              </a:rPr>
              <a:t>products, such as screws, nuts, bearings, etc. </a:t>
            </a:r>
          </a:p>
          <a:p>
            <a:pPr lvl="1">
              <a:spcBef>
                <a:spcPts val="0"/>
              </a:spcBef>
              <a:spcAft>
                <a:spcPts val="0"/>
              </a:spcAft>
            </a:pPr>
            <a:r>
              <a:rPr lang="en-US" altLang="zh-CN" dirty="0"/>
              <a:t>Procurement</a:t>
            </a:r>
            <a:r>
              <a:rPr lang="zh-CN" altLang="en-US" dirty="0"/>
              <a:t> </a:t>
            </a:r>
            <a:r>
              <a:rPr lang="en-US" altLang="zh-CN" dirty="0"/>
              <a:t>strategies</a:t>
            </a:r>
            <a:r>
              <a:rPr lang="zh-CN" altLang="en-US" dirty="0"/>
              <a:t> </a:t>
            </a:r>
            <a:r>
              <a:rPr lang="en-US" altLang="zh-CN" dirty="0"/>
              <a:t>are</a:t>
            </a:r>
            <a:r>
              <a:rPr lang="zh-CN" altLang="en-US" dirty="0"/>
              <a:t> </a:t>
            </a:r>
            <a:r>
              <a:rPr lang="en-US" altLang="zh-CN" dirty="0"/>
              <a:t>needed</a:t>
            </a:r>
            <a:endParaRPr lang="en-US" altLang="zh-CN" dirty="0">
              <a:latin typeface="Times New Roman" panose="02020603050405020304" pitchFamily="18" charset="0"/>
              <a:cs typeface="Times New Roman" panose="02020603050405020304" pitchFamily="18" charset="0"/>
            </a:endParaRPr>
          </a:p>
        </p:txBody>
      </p:sp>
      <p:sp>
        <p:nvSpPr>
          <p:cNvPr id="3" name="标题 2">
            <a:extLst>
              <a:ext uri="{FF2B5EF4-FFF2-40B4-BE49-F238E27FC236}">
                <a16:creationId xmlns:a16="http://schemas.microsoft.com/office/drawing/2014/main" id="{3A06F634-80D7-41CA-AB49-6DF8AC15A3CB}"/>
              </a:ext>
            </a:extLst>
          </p:cNvPr>
          <p:cNvSpPr>
            <a:spLocks noGrp="1"/>
          </p:cNvSpPr>
          <p:nvPr>
            <p:ph type="title"/>
          </p:nvPr>
        </p:nvSpPr>
        <p:spPr/>
        <p:txBody>
          <a:bodyPr>
            <a:normAutofit/>
          </a:bodyPr>
          <a:lstStyle/>
          <a:p>
            <a:r>
              <a:rPr lang="en-US" altLang="zh-CN" dirty="0">
                <a:solidFill>
                  <a:srgbClr val="0432FF"/>
                </a:solidFill>
                <a:latin typeface="Times New Roman" panose="02020603050405020304" pitchFamily="18" charset="0"/>
                <a:cs typeface="Times New Roman" panose="02020603050405020304" pitchFamily="18" charset="0"/>
              </a:rPr>
              <a:t>Types of components</a:t>
            </a:r>
            <a:endParaRPr lang="zh-CN" altLang="en-US" dirty="0">
              <a:solidFill>
                <a:srgbClr val="0432FF"/>
              </a:solidFill>
              <a:latin typeface="Times New Roman" panose="02020603050405020304" pitchFamily="18" charset="0"/>
              <a:cs typeface="Times New Roman" panose="02020603050405020304" pitchFamily="18" charset="0"/>
            </a:endParaRPr>
          </a:p>
        </p:txBody>
      </p:sp>
      <p:sp>
        <p:nvSpPr>
          <p:cNvPr id="4" name="内容占位符 1">
            <a:extLst>
              <a:ext uri="{FF2B5EF4-FFF2-40B4-BE49-F238E27FC236}">
                <a16:creationId xmlns:a16="http://schemas.microsoft.com/office/drawing/2014/main" id="{024FB48A-29E0-83CD-5C4B-EE8A9FCF6453}"/>
              </a:ext>
            </a:extLst>
          </p:cNvPr>
          <p:cNvSpPr txBox="1">
            <a:spLocks/>
          </p:cNvSpPr>
          <p:nvPr/>
        </p:nvSpPr>
        <p:spPr>
          <a:xfrm>
            <a:off x="370803" y="3061543"/>
            <a:ext cx="11557341" cy="1869743"/>
          </a:xfrm>
          <a:prstGeom prst="rect">
            <a:avLst/>
          </a:prstGeom>
        </p:spPr>
        <p:txBody>
          <a:bodyPr vert="horz" lIns="91440" tIns="45720" rIns="91440" bIns="45720" rtlCol="0">
            <a:noAutofit/>
          </a:bodyPr>
          <a:lstStyle>
            <a:lvl1pPr marL="342900" indent="-342900" algn="l" defTabSz="914400" rtl="0" eaLnBrk="1" latinLnBrk="0" hangingPunct="1">
              <a:lnSpc>
                <a:spcPct val="110000"/>
              </a:lnSpc>
              <a:spcBef>
                <a:spcPts val="600"/>
              </a:spcBef>
              <a:spcAft>
                <a:spcPts val="600"/>
              </a:spcAft>
              <a:buClr>
                <a:srgbClr val="FFC000"/>
              </a:buClr>
              <a:buSzPct val="80000"/>
              <a:buFont typeface="Wingdings" pitchFamily="2" charset="2"/>
              <a:buChar char="n"/>
              <a:defRPr sz="2800" b="0" kern="1200" baseline="0">
                <a:solidFill>
                  <a:schemeClr val="tx1"/>
                </a:solidFill>
                <a:latin typeface="Times New Roman" panose="02020603050405020304" pitchFamily="18" charset="0"/>
                <a:ea typeface="微软雅黑" pitchFamily="34" charset="-122"/>
                <a:cs typeface="Times New Roman" panose="02020603050405020304" pitchFamily="18" charset="0"/>
              </a:defRPr>
            </a:lvl1pPr>
            <a:lvl2pPr marL="742950" indent="-285750" algn="l" defTabSz="914400" rtl="0" eaLnBrk="1" latinLnBrk="0" hangingPunct="1">
              <a:spcBef>
                <a:spcPts val="600"/>
              </a:spcBef>
              <a:spcAft>
                <a:spcPts val="600"/>
              </a:spcAft>
              <a:buFont typeface="Arial" pitchFamily="34" charset="0"/>
              <a:buChar char="–"/>
              <a:defRPr sz="2400" kern="1200" baseline="0">
                <a:solidFill>
                  <a:schemeClr val="tx1"/>
                </a:solidFill>
                <a:latin typeface="Times New Roman" panose="02020603050405020304" pitchFamily="18" charset="0"/>
                <a:ea typeface="微软雅黑" pitchFamily="34" charset="-122"/>
                <a:cs typeface="Times New Roman" panose="02020603050405020304" pitchFamily="18" charset="0"/>
              </a:defRPr>
            </a:lvl2pPr>
            <a:lvl3pPr marL="1143000" indent="-228600" algn="l" defTabSz="914400" rtl="0" eaLnBrk="1" latinLnBrk="0" hangingPunct="1">
              <a:spcBef>
                <a:spcPts val="600"/>
              </a:spcBef>
              <a:spcAft>
                <a:spcPts val="600"/>
              </a:spcAft>
              <a:buFont typeface="Arial" pitchFamily="34" charset="0"/>
              <a:buChar char="•"/>
              <a:defRPr sz="2400" kern="1200" baseline="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ts val="600"/>
              </a:spcBef>
              <a:spcAft>
                <a:spcPts val="600"/>
              </a:spcAft>
              <a:buFont typeface="Arial" pitchFamily="34" charset="0"/>
              <a:buChar char="–"/>
              <a:defRPr sz="2000" kern="1200" baseline="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ts val="600"/>
              </a:spcBef>
              <a:spcAft>
                <a:spcPts val="600"/>
              </a:spcAft>
              <a:buFont typeface="Arial" pitchFamily="34" charset="0"/>
              <a:buChar char="»"/>
              <a:defRPr sz="2000" kern="1200" baseline="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spcBef>
                <a:spcPts val="0"/>
              </a:spcBef>
              <a:spcAft>
                <a:spcPts val="0"/>
              </a:spcAft>
            </a:pPr>
            <a:r>
              <a:rPr lang="en-US" altLang="zh-CN" sz="2400" b="1" dirty="0">
                <a:solidFill>
                  <a:srgbClr val="FF0000"/>
                </a:solidFill>
                <a:ea typeface="MS Mincho" panose="02020609040205080304" pitchFamily="49" charset="-128"/>
              </a:rPr>
              <a:t>Non-standard Products</a:t>
            </a:r>
          </a:p>
          <a:p>
            <a:pPr lvl="1">
              <a:spcBef>
                <a:spcPts val="0"/>
              </a:spcBef>
              <a:spcAft>
                <a:spcPts val="0"/>
              </a:spcAft>
            </a:pPr>
            <a:r>
              <a:rPr lang="en-US" altLang="zh-CN" dirty="0"/>
              <a:t>They</a:t>
            </a:r>
            <a:r>
              <a:rPr lang="zh-CN" altLang="en-US" dirty="0"/>
              <a:t> </a:t>
            </a:r>
            <a:r>
              <a:rPr lang="en-US" altLang="zh-CN" dirty="0"/>
              <a:t>require custom production based on specific requirements. </a:t>
            </a:r>
          </a:p>
          <a:p>
            <a:pPr lvl="1">
              <a:spcBef>
                <a:spcPts val="0"/>
              </a:spcBef>
              <a:spcAft>
                <a:spcPts val="0"/>
              </a:spcAft>
            </a:pPr>
            <a:r>
              <a:rPr lang="en-US" altLang="zh-CN" dirty="0"/>
              <a:t>Involve special dimensions, materials, or functional requirements, necessitating customized communication with suppliers.</a:t>
            </a:r>
          </a:p>
          <a:p>
            <a:pPr lvl="1">
              <a:spcBef>
                <a:spcPts val="0"/>
              </a:spcBef>
              <a:spcAft>
                <a:spcPts val="0"/>
              </a:spcAft>
            </a:pPr>
            <a:r>
              <a:rPr lang="en-US" altLang="zh-CN" dirty="0">
                <a:ea typeface="MS Mincho" panose="02020609040205080304" pitchFamily="49" charset="-128"/>
              </a:rPr>
              <a:t>Most accelerator components are belong to this type, and we</a:t>
            </a:r>
            <a:r>
              <a:rPr lang="zh-CN" altLang="en-US" dirty="0">
                <a:ea typeface="MS Mincho" panose="02020609040205080304" pitchFamily="49" charset="-128"/>
              </a:rPr>
              <a:t> </a:t>
            </a:r>
            <a:r>
              <a:rPr lang="en-US" altLang="zh-CN" dirty="0">
                <a:ea typeface="MS Mincho" panose="02020609040205080304" pitchFamily="49" charset="-128"/>
              </a:rPr>
              <a:t>need</a:t>
            </a:r>
            <a:r>
              <a:rPr lang="zh-CN" altLang="en-US" dirty="0">
                <a:ea typeface="MS Mincho" panose="02020609040205080304" pitchFamily="49" charset="-128"/>
              </a:rPr>
              <a:t> </a:t>
            </a:r>
            <a:r>
              <a:rPr lang="en-US" altLang="zh-CN" dirty="0">
                <a:ea typeface="MS Mincho" panose="02020609040205080304" pitchFamily="49" charset="-128"/>
              </a:rPr>
              <a:t>to</a:t>
            </a:r>
            <a:r>
              <a:rPr lang="zh-CN" altLang="en-US" dirty="0">
                <a:ea typeface="MS Mincho" panose="02020609040205080304" pitchFamily="49" charset="-128"/>
              </a:rPr>
              <a:t> </a:t>
            </a:r>
            <a:r>
              <a:rPr lang="en-US" altLang="zh-CN" dirty="0">
                <a:ea typeface="MS Mincho" panose="02020609040205080304" pitchFamily="49" charset="-128"/>
              </a:rPr>
              <a:t>focus on this type of components</a:t>
            </a:r>
            <a:r>
              <a:rPr lang="zh-CN" altLang="en-US" dirty="0">
                <a:ea typeface="MS Mincho" panose="02020609040205080304" pitchFamily="49" charset="-128"/>
              </a:rPr>
              <a:t> </a:t>
            </a:r>
            <a:r>
              <a:rPr lang="en-US" altLang="zh-CN" dirty="0">
                <a:ea typeface="MS Mincho" panose="02020609040205080304" pitchFamily="49" charset="-128"/>
              </a:rPr>
              <a:t>for industrial production</a:t>
            </a:r>
            <a:endParaRPr lang="en-US" altLang="zh-CN" dirty="0"/>
          </a:p>
          <a:p>
            <a:pPr lvl="1">
              <a:spcBef>
                <a:spcPts val="0"/>
              </a:spcBef>
              <a:spcAft>
                <a:spcPts val="0"/>
              </a:spcAft>
            </a:pPr>
            <a:endParaRPr lang="en-US" altLang="zh-CN" dirty="0"/>
          </a:p>
          <a:p>
            <a:pPr>
              <a:lnSpc>
                <a:spcPct val="100000"/>
              </a:lnSpc>
              <a:spcBef>
                <a:spcPts val="0"/>
              </a:spcBef>
              <a:spcAft>
                <a:spcPts val="0"/>
              </a:spcAft>
            </a:pPr>
            <a:endParaRPr lang="en-US" altLang="zh-CN" sz="2400" dirty="0"/>
          </a:p>
        </p:txBody>
      </p:sp>
      <p:sp>
        <p:nvSpPr>
          <p:cNvPr id="5" name="内容占位符 1">
            <a:extLst>
              <a:ext uri="{FF2B5EF4-FFF2-40B4-BE49-F238E27FC236}">
                <a16:creationId xmlns:a16="http://schemas.microsoft.com/office/drawing/2014/main" id="{EB5BD421-5CEE-6B0F-4850-AB2BF0253514}"/>
              </a:ext>
            </a:extLst>
          </p:cNvPr>
          <p:cNvSpPr txBox="1">
            <a:spLocks/>
          </p:cNvSpPr>
          <p:nvPr/>
        </p:nvSpPr>
        <p:spPr>
          <a:xfrm>
            <a:off x="370802" y="5259576"/>
            <a:ext cx="11821197" cy="1322920"/>
          </a:xfrm>
          <a:prstGeom prst="rect">
            <a:avLst/>
          </a:prstGeom>
        </p:spPr>
        <p:txBody>
          <a:bodyPr vert="horz" lIns="91440" tIns="45720" rIns="91440" bIns="45720" rtlCol="0">
            <a:noAutofit/>
          </a:bodyPr>
          <a:lstStyle>
            <a:lvl1pPr marL="342900" indent="-342900" algn="l" defTabSz="914400" rtl="0" eaLnBrk="1" latinLnBrk="0" hangingPunct="1">
              <a:lnSpc>
                <a:spcPct val="110000"/>
              </a:lnSpc>
              <a:spcBef>
                <a:spcPts val="600"/>
              </a:spcBef>
              <a:spcAft>
                <a:spcPts val="600"/>
              </a:spcAft>
              <a:buClr>
                <a:srgbClr val="FFC000"/>
              </a:buClr>
              <a:buSzPct val="80000"/>
              <a:buFont typeface="Wingdings" pitchFamily="2" charset="2"/>
              <a:buChar char="n"/>
              <a:defRPr sz="2800" b="0" kern="1200" baseline="0">
                <a:solidFill>
                  <a:schemeClr val="tx1"/>
                </a:solidFill>
                <a:latin typeface="Times New Roman" panose="02020603050405020304" pitchFamily="18" charset="0"/>
                <a:ea typeface="微软雅黑" pitchFamily="34" charset="-122"/>
                <a:cs typeface="Times New Roman" panose="02020603050405020304" pitchFamily="18" charset="0"/>
              </a:defRPr>
            </a:lvl1pPr>
            <a:lvl2pPr marL="742950" indent="-285750" algn="l" defTabSz="914400" rtl="0" eaLnBrk="1" latinLnBrk="0" hangingPunct="1">
              <a:spcBef>
                <a:spcPts val="600"/>
              </a:spcBef>
              <a:spcAft>
                <a:spcPts val="600"/>
              </a:spcAft>
              <a:buFont typeface="Arial" pitchFamily="34" charset="0"/>
              <a:buChar char="–"/>
              <a:defRPr sz="2400" kern="1200" baseline="0">
                <a:solidFill>
                  <a:schemeClr val="tx1"/>
                </a:solidFill>
                <a:latin typeface="Times New Roman" panose="02020603050405020304" pitchFamily="18" charset="0"/>
                <a:ea typeface="微软雅黑" pitchFamily="34" charset="-122"/>
                <a:cs typeface="Times New Roman" panose="02020603050405020304" pitchFamily="18" charset="0"/>
              </a:defRPr>
            </a:lvl2pPr>
            <a:lvl3pPr marL="1143000" indent="-228600" algn="l" defTabSz="914400" rtl="0" eaLnBrk="1" latinLnBrk="0" hangingPunct="1">
              <a:spcBef>
                <a:spcPts val="600"/>
              </a:spcBef>
              <a:spcAft>
                <a:spcPts val="600"/>
              </a:spcAft>
              <a:buFont typeface="Arial" pitchFamily="34" charset="0"/>
              <a:buChar char="•"/>
              <a:defRPr sz="2400" kern="1200" baseline="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ts val="600"/>
              </a:spcBef>
              <a:spcAft>
                <a:spcPts val="600"/>
              </a:spcAft>
              <a:buFont typeface="Arial" pitchFamily="34" charset="0"/>
              <a:buChar char="–"/>
              <a:defRPr sz="2000" kern="1200" baseline="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ts val="600"/>
              </a:spcBef>
              <a:spcAft>
                <a:spcPts val="600"/>
              </a:spcAft>
              <a:buFont typeface="Arial" pitchFamily="34" charset="0"/>
              <a:buChar char="»"/>
              <a:defRPr sz="2000" kern="1200" baseline="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spcBef>
                <a:spcPts val="0"/>
              </a:spcBef>
              <a:spcAft>
                <a:spcPts val="0"/>
              </a:spcAft>
            </a:pPr>
            <a:r>
              <a:rPr lang="en-US" altLang="zh-CN" sz="2400" b="1" dirty="0">
                <a:solidFill>
                  <a:srgbClr val="0070C0"/>
                </a:solidFill>
                <a:ea typeface="MS Mincho" panose="02020609040205080304" pitchFamily="49" charset="-128"/>
              </a:rPr>
              <a:t>Integration and Testing Category</a:t>
            </a:r>
          </a:p>
          <a:p>
            <a:pPr lvl="1">
              <a:spcBef>
                <a:spcPts val="0"/>
              </a:spcBef>
              <a:spcAft>
                <a:spcPts val="0"/>
              </a:spcAft>
            </a:pPr>
            <a:r>
              <a:rPr lang="en-US" altLang="zh-CN" dirty="0"/>
              <a:t>These components may include various sensors, actuators, controllers, etc., and require installation and testing during the entire system integration and testing process.</a:t>
            </a:r>
            <a:endParaRPr lang="zh-CN" altLang="en-US" dirty="0"/>
          </a:p>
        </p:txBody>
      </p:sp>
    </p:spTree>
    <p:extLst>
      <p:ext uri="{BB962C8B-B14F-4D97-AF65-F5344CB8AC3E}">
        <p14:creationId xmlns:p14="http://schemas.microsoft.com/office/powerpoint/2010/main" val="2387314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B0A1B35-D871-45F1-9A7F-88801274AEF5}"/>
              </a:ext>
            </a:extLst>
          </p:cNvPr>
          <p:cNvSpPr>
            <a:spLocks noGrp="1"/>
          </p:cNvSpPr>
          <p:nvPr>
            <p:ph idx="1"/>
          </p:nvPr>
        </p:nvSpPr>
        <p:spPr>
          <a:xfrm>
            <a:off x="609600" y="1164837"/>
            <a:ext cx="10972800" cy="5141833"/>
          </a:xfrm>
        </p:spPr>
        <p:txBody>
          <a:bodyPr>
            <a:noAutofit/>
          </a:bodyPr>
          <a:lstStyle/>
          <a:p>
            <a:pPr>
              <a:lnSpc>
                <a:spcPct val="100000"/>
              </a:lnSpc>
              <a:spcBef>
                <a:spcPts val="600"/>
              </a:spcBef>
              <a:spcAft>
                <a:spcPts val="600"/>
              </a:spcAft>
            </a:pPr>
            <a:r>
              <a:rPr lang="en-US" altLang="zh-CN" sz="2400" b="1" dirty="0">
                <a:solidFill>
                  <a:schemeClr val="tx2"/>
                </a:solidFill>
              </a:rPr>
              <a:t>Main process control of the economical and high efficiency production</a:t>
            </a:r>
            <a:endParaRPr lang="en-US" altLang="zh-CN" sz="2400" b="1" dirty="0">
              <a:solidFill>
                <a:schemeClr val="tx2"/>
              </a:solidFill>
              <a:latin typeface="Times New Roman" panose="02020603050405020304" pitchFamily="18" charset="0"/>
              <a:cs typeface="Times New Roman" panose="02020603050405020304" pitchFamily="18" charset="0"/>
            </a:endParaRPr>
          </a:p>
          <a:p>
            <a:pPr lvl="1">
              <a:spcBef>
                <a:spcPts val="600"/>
              </a:spcBef>
              <a:spcAft>
                <a:spcPts val="600"/>
              </a:spcAft>
              <a:buFont typeface="Wingdings" panose="05000000000000000000" pitchFamily="2" charset="2"/>
              <a:buChar char="Ø"/>
            </a:pPr>
            <a:r>
              <a:rPr lang="en-US" altLang="zh-CN" dirty="0">
                <a:solidFill>
                  <a:srgbClr val="24292F"/>
                </a:solidFill>
              </a:rPr>
              <a:t>Engineer design</a:t>
            </a:r>
          </a:p>
          <a:p>
            <a:pPr lvl="1">
              <a:spcBef>
                <a:spcPts val="600"/>
              </a:spcBef>
              <a:spcAft>
                <a:spcPts val="600"/>
              </a:spcAft>
              <a:buFont typeface="Wingdings" panose="05000000000000000000" pitchFamily="2" charset="2"/>
              <a:buChar char="Ø"/>
            </a:pPr>
            <a:r>
              <a:rPr lang="en-US" altLang="zh-CN" dirty="0">
                <a:solidFill>
                  <a:srgbClr val="24292F"/>
                </a:solidFill>
                <a:latin typeface="Times New Roman" panose="02020603050405020304" pitchFamily="18" charset="0"/>
                <a:cs typeface="Times New Roman" panose="02020603050405020304" pitchFamily="18" charset="0"/>
              </a:rPr>
              <a:t>Product process flow control</a:t>
            </a:r>
          </a:p>
          <a:p>
            <a:pPr lvl="1">
              <a:spcBef>
                <a:spcPts val="600"/>
              </a:spcBef>
              <a:spcAft>
                <a:spcPts val="600"/>
              </a:spcAft>
              <a:buFont typeface="Wingdings" panose="05000000000000000000" pitchFamily="2" charset="2"/>
              <a:buChar char="Ø"/>
            </a:pPr>
            <a:r>
              <a:rPr lang="en-US" altLang="zh-CN" dirty="0">
                <a:solidFill>
                  <a:srgbClr val="24292F"/>
                </a:solidFill>
                <a:latin typeface="Times New Roman" panose="02020603050405020304" pitchFamily="18" charset="0"/>
                <a:cs typeface="Times New Roman" panose="02020603050405020304" pitchFamily="18" charset="0"/>
              </a:rPr>
              <a:t>Supply chain management </a:t>
            </a:r>
          </a:p>
          <a:p>
            <a:pPr lvl="1">
              <a:buFont typeface="Wingdings" panose="05000000000000000000" pitchFamily="2" charset="2"/>
              <a:buChar char="Ø"/>
            </a:pPr>
            <a:r>
              <a:rPr lang="en-US" altLang="zh-CN" dirty="0">
                <a:solidFill>
                  <a:srgbClr val="24292F"/>
                </a:solidFill>
              </a:rPr>
              <a:t>Quality and cost control</a:t>
            </a:r>
          </a:p>
          <a:p>
            <a:pPr>
              <a:lnSpc>
                <a:spcPct val="100000"/>
              </a:lnSpc>
              <a:spcBef>
                <a:spcPts val="600"/>
              </a:spcBef>
              <a:spcAft>
                <a:spcPts val="600"/>
              </a:spcAft>
            </a:pPr>
            <a:r>
              <a:rPr lang="en-US" altLang="zh-CN" sz="2400" b="1" dirty="0">
                <a:solidFill>
                  <a:schemeClr val="tx2"/>
                </a:solidFill>
              </a:rPr>
              <a:t>Some of critical points need to take care of in above processes</a:t>
            </a:r>
            <a:endParaRPr lang="en-US" altLang="zh-CN" sz="2400" b="1" dirty="0">
              <a:solidFill>
                <a:schemeClr val="tx2"/>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altLang="zh-CN" dirty="0">
                <a:solidFill>
                  <a:srgbClr val="24292F"/>
                </a:solidFill>
                <a:latin typeface="Times New Roman" panose="02020603050405020304" pitchFamily="18" charset="0"/>
                <a:cs typeface="Times New Roman" panose="02020603050405020304" pitchFamily="18" charset="0"/>
              </a:rPr>
              <a:t>Material</a:t>
            </a:r>
          </a:p>
          <a:p>
            <a:pPr lvl="1">
              <a:buFont typeface="Wingdings" panose="05000000000000000000" pitchFamily="2" charset="2"/>
              <a:buChar char="Ø"/>
            </a:pPr>
            <a:r>
              <a:rPr lang="en-US" altLang="zh-CN" dirty="0">
                <a:solidFill>
                  <a:srgbClr val="24292F"/>
                </a:solidFill>
                <a:latin typeface="Times New Roman" panose="02020603050405020304" pitchFamily="18" charset="0"/>
                <a:cs typeface="Times New Roman" panose="02020603050405020304" pitchFamily="18" charset="0"/>
              </a:rPr>
              <a:t>Automated manufacture </a:t>
            </a:r>
            <a:r>
              <a:rPr lang="en-US" altLang="zh-CN" dirty="0">
                <a:solidFill>
                  <a:srgbClr val="24292F"/>
                </a:solidFill>
              </a:rPr>
              <a:t>equipment</a:t>
            </a:r>
            <a:endParaRPr lang="en-US" altLang="zh-CN" dirty="0">
              <a:solidFill>
                <a:srgbClr val="24292F"/>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altLang="zh-CN">
                <a:solidFill>
                  <a:srgbClr val="24292F"/>
                </a:solidFill>
                <a:latin typeface="Times New Roman" panose="02020603050405020304" pitchFamily="18" charset="0"/>
                <a:cs typeface="Times New Roman" panose="02020603050405020304" pitchFamily="18" charset="0"/>
              </a:rPr>
              <a:t>Manufacture processing</a:t>
            </a:r>
            <a:endParaRPr lang="en-US" altLang="zh-CN" dirty="0">
              <a:solidFill>
                <a:srgbClr val="24292F"/>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altLang="zh-CN" dirty="0">
                <a:solidFill>
                  <a:srgbClr val="24292F"/>
                </a:solidFill>
              </a:rPr>
              <a:t>Collaboration between companies</a:t>
            </a:r>
            <a:endParaRPr lang="en-US" altLang="zh-CN" dirty="0">
              <a:solidFill>
                <a:srgbClr val="24292F"/>
              </a:solidFill>
              <a:latin typeface="Times New Roman" panose="02020603050405020304" pitchFamily="18" charset="0"/>
              <a:cs typeface="Times New Roman" panose="02020603050405020304" pitchFamily="18" charset="0"/>
            </a:endParaRPr>
          </a:p>
          <a:p>
            <a:pPr lvl="1">
              <a:lnSpc>
                <a:spcPct val="150000"/>
              </a:lnSpc>
              <a:buFont typeface="Arial" panose="020B0604020202020204" pitchFamily="34" charset="0"/>
              <a:buChar char="•"/>
            </a:pPr>
            <a:endParaRPr lang="zh-CN" altLang="en-US" dirty="0">
              <a:latin typeface="Times New Roman" panose="02020603050405020304" pitchFamily="18" charset="0"/>
              <a:cs typeface="Times New Roman" panose="02020603050405020304" pitchFamily="18" charset="0"/>
            </a:endParaRPr>
          </a:p>
        </p:txBody>
      </p:sp>
      <p:sp>
        <p:nvSpPr>
          <p:cNvPr id="3" name="标题 2">
            <a:extLst>
              <a:ext uri="{FF2B5EF4-FFF2-40B4-BE49-F238E27FC236}">
                <a16:creationId xmlns:a16="http://schemas.microsoft.com/office/drawing/2014/main" id="{F24246F4-17F4-4BB5-915B-D81158D046AB}"/>
              </a:ext>
            </a:extLst>
          </p:cNvPr>
          <p:cNvSpPr>
            <a:spLocks noGrp="1"/>
          </p:cNvSpPr>
          <p:nvPr>
            <p:ph type="title"/>
          </p:nvPr>
        </p:nvSpPr>
        <p:spPr/>
        <p:txBody>
          <a:bodyPr>
            <a:normAutofit/>
          </a:bodyPr>
          <a:lstStyle/>
          <a:p>
            <a:r>
              <a:rPr lang="en-US" altLang="zh-CN" dirty="0"/>
              <a:t>2. </a:t>
            </a:r>
            <a:r>
              <a:rPr lang="en-US" altLang="zh-CN" sz="2800" b="1" dirty="0">
                <a:solidFill>
                  <a:srgbClr val="C00000"/>
                </a:solidFill>
                <a:latin typeface="Arial" panose="020B0604020202020204" pitchFamily="34" charset="0"/>
                <a:ea typeface="微软雅黑" panose="020B0503020204020204" pitchFamily="34" charset="-122"/>
                <a:cs typeface="Arial" panose="020B0604020202020204" pitchFamily="34" charset="0"/>
              </a:rPr>
              <a:t>Main factors affecting the industrial production</a:t>
            </a:r>
            <a:endParaRPr lang="zh-CN" altLang="en-US" dirty="0"/>
          </a:p>
        </p:txBody>
      </p:sp>
    </p:spTree>
    <p:extLst>
      <p:ext uri="{BB962C8B-B14F-4D97-AF65-F5344CB8AC3E}">
        <p14:creationId xmlns:p14="http://schemas.microsoft.com/office/powerpoint/2010/main" val="1854816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fade">
                                      <p:cBhvr>
                                        <p:cTn id="24" dur="500"/>
                                        <p:tgtEl>
                                          <p:spTgt spid="2">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500"/>
                                        <p:tgtEl>
                                          <p:spTgt spid="2">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
                                            <p:txEl>
                                              <p:pRg st="7" end="7"/>
                                            </p:txEl>
                                          </p:spTgt>
                                        </p:tgtEl>
                                        <p:attrNameLst>
                                          <p:attrName>style.visibility</p:attrName>
                                        </p:attrNameLst>
                                      </p:cBhvr>
                                      <p:to>
                                        <p:strVal val="visible"/>
                                      </p:to>
                                    </p:set>
                                    <p:animEffect transition="in" filter="fade">
                                      <p:cBhvr>
                                        <p:cTn id="30" dur="500"/>
                                        <p:tgtEl>
                                          <p:spTgt spid="2">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animEffect transition="in" filter="fade">
                                      <p:cBhvr>
                                        <p:cTn id="33" dur="500"/>
                                        <p:tgtEl>
                                          <p:spTgt spid="2">
                                            <p:txEl>
                                              <p:pRg st="8" end="8"/>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2">
                                            <p:txEl>
                                              <p:pRg st="9" end="9"/>
                                            </p:txEl>
                                          </p:spTgt>
                                        </p:tgtEl>
                                        <p:attrNameLst>
                                          <p:attrName>style.visibility</p:attrName>
                                        </p:attrNameLst>
                                      </p:cBhvr>
                                      <p:to>
                                        <p:strVal val="visible"/>
                                      </p:to>
                                    </p:set>
                                    <p:animEffect transition="in" filter="fade">
                                      <p:cBhvr>
                                        <p:cTn id="36"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75880B4D-DD80-4773-B060-D4FFC284B7B4}"/>
              </a:ext>
            </a:extLst>
          </p:cNvPr>
          <p:cNvSpPr>
            <a:spLocks noGrp="1"/>
          </p:cNvSpPr>
          <p:nvPr>
            <p:ph idx="1"/>
          </p:nvPr>
        </p:nvSpPr>
        <p:spPr/>
        <p:txBody>
          <a:bodyPr>
            <a:normAutofit/>
          </a:bodyPr>
          <a:lstStyle/>
          <a:p>
            <a:r>
              <a:rPr lang="en-US" altLang="zh-CN" sz="2400" dirty="0"/>
              <a:t>In</a:t>
            </a:r>
            <a:r>
              <a:rPr lang="en-US" altLang="zh-CN" sz="2400" dirty="0">
                <a:latin typeface="Times New Roman" panose="02020603050405020304" pitchFamily="18" charset="0"/>
                <a:cs typeface="Times New Roman" panose="02020603050405020304" pitchFamily="18" charset="0"/>
              </a:rPr>
              <a:t> </a:t>
            </a:r>
            <a:r>
              <a:rPr lang="en-US" altLang="zh-CN" sz="2400" dirty="0"/>
              <a:t>engineer</a:t>
            </a:r>
            <a:r>
              <a:rPr lang="en-US" altLang="zh-CN" sz="2400" dirty="0">
                <a:latin typeface="Times New Roman" panose="02020603050405020304" pitchFamily="18" charset="0"/>
                <a:cs typeface="Times New Roman" panose="02020603050405020304" pitchFamily="18" charset="0"/>
              </a:rPr>
              <a:t> design phase, </a:t>
            </a:r>
            <a:r>
              <a:rPr lang="zh-CN" altLang="en-US" sz="2400" dirty="0">
                <a:latin typeface="Times New Roman" panose="02020603050405020304" pitchFamily="18" charset="0"/>
                <a:cs typeface="Times New Roman" panose="02020603050405020304" pitchFamily="18" charset="0"/>
              </a:rPr>
              <a:t> </a:t>
            </a:r>
            <a:r>
              <a:rPr lang="en-US" altLang="zh-CN" sz="2400" dirty="0">
                <a:latin typeface="Times New Roman" panose="02020603050405020304" pitchFamily="18" charset="0"/>
                <a:cs typeface="Times New Roman" panose="02020603050405020304" pitchFamily="18" charset="0"/>
              </a:rPr>
              <a:t>manufacturability and reliability will be </a:t>
            </a:r>
            <a:r>
              <a:rPr lang="en-US" altLang="zh-CN" sz="2400" dirty="0"/>
              <a:t>crucial. Actually, reliability is one of factors which can lower the cost.  Several aspects are important as following:</a:t>
            </a:r>
            <a:endParaRPr lang="en-US" altLang="zh-CN" sz="2400" dirty="0">
              <a:latin typeface="Times New Roman" panose="02020603050405020304" pitchFamily="18" charset="0"/>
              <a:cs typeface="Times New Roman" panose="02020603050405020304" pitchFamily="18" charset="0"/>
            </a:endParaRPr>
          </a:p>
          <a:p>
            <a:pPr lvl="1">
              <a:buFont typeface="Arial" panose="020B0604020202020204" pitchFamily="34" charset="0"/>
              <a:buChar char="•"/>
            </a:pPr>
            <a:r>
              <a:rPr lang="en-US" altLang="zh-CN" dirty="0">
                <a:latin typeface="Times New Roman" panose="02020603050405020304" pitchFamily="18" charset="0"/>
                <a:cs typeface="Times New Roman" panose="02020603050405020304" pitchFamily="18" charset="0"/>
              </a:rPr>
              <a:t>reasonably design </a:t>
            </a:r>
          </a:p>
          <a:p>
            <a:pPr lvl="1">
              <a:buFont typeface="Arial" panose="020B0604020202020204" pitchFamily="34" charset="0"/>
              <a:buChar char="•"/>
            </a:pPr>
            <a:r>
              <a:rPr lang="en-US" altLang="zh-CN" dirty="0">
                <a:latin typeface="Times New Roman" panose="02020603050405020304" pitchFamily="18" charset="0"/>
                <a:cs typeface="Times New Roman" panose="02020603050405020304" pitchFamily="18" charset="0"/>
              </a:rPr>
              <a:t>Selection of  the product's functions</a:t>
            </a:r>
          </a:p>
          <a:p>
            <a:pPr lvl="1">
              <a:buFont typeface="Arial" panose="020B0604020202020204" pitchFamily="34" charset="0"/>
              <a:buChar char="•"/>
            </a:pPr>
            <a:r>
              <a:rPr lang="en-US" altLang="zh-CN" dirty="0">
                <a:latin typeface="Times New Roman" panose="02020603050405020304" pitchFamily="18" charset="0"/>
                <a:cs typeface="Times New Roman" panose="02020603050405020304" pitchFamily="18" charset="0"/>
              </a:rPr>
              <a:t>structure</a:t>
            </a:r>
          </a:p>
          <a:p>
            <a:pPr lvl="1">
              <a:buFont typeface="Arial" panose="020B0604020202020204" pitchFamily="34" charset="0"/>
              <a:buChar char="•"/>
            </a:pPr>
            <a:r>
              <a:rPr lang="en-US" altLang="zh-CN" dirty="0">
                <a:latin typeface="Times New Roman" panose="02020603050405020304" pitchFamily="18" charset="0"/>
                <a:cs typeface="Times New Roman" panose="02020603050405020304" pitchFamily="18" charset="0"/>
              </a:rPr>
              <a:t>materials </a:t>
            </a:r>
          </a:p>
          <a:p>
            <a:pPr marL="342900" lvl="1" indent="-342900">
              <a:lnSpc>
                <a:spcPct val="110000"/>
              </a:lnSpc>
              <a:buClr>
                <a:srgbClr val="FFC000"/>
              </a:buClr>
              <a:buSzPct val="80000"/>
              <a:buFont typeface="Wingdings" pitchFamily="2" charset="2"/>
              <a:buChar char="n"/>
            </a:pPr>
            <a:r>
              <a:rPr lang="en-US" altLang="zh-CN" dirty="0">
                <a:solidFill>
                  <a:schemeClr val="tx2"/>
                </a:solidFill>
              </a:rPr>
              <a:t>Besides, some ideas for increasing efficiency also need to be considered and combined to the design,  which are discussed in following.</a:t>
            </a:r>
            <a:endParaRPr lang="zh-CN" altLang="en-US" dirty="0">
              <a:latin typeface="Times New Roman" panose="02020603050405020304" pitchFamily="18" charset="0"/>
              <a:cs typeface="Times New Roman" panose="02020603050405020304" pitchFamily="18" charset="0"/>
            </a:endParaRPr>
          </a:p>
        </p:txBody>
      </p:sp>
      <p:sp>
        <p:nvSpPr>
          <p:cNvPr id="3" name="标题 2">
            <a:extLst>
              <a:ext uri="{FF2B5EF4-FFF2-40B4-BE49-F238E27FC236}">
                <a16:creationId xmlns:a16="http://schemas.microsoft.com/office/drawing/2014/main" id="{8D3225AA-4972-4972-8112-63C8F6B570A1}"/>
              </a:ext>
            </a:extLst>
          </p:cNvPr>
          <p:cNvSpPr>
            <a:spLocks noGrp="1"/>
          </p:cNvSpPr>
          <p:nvPr>
            <p:ph type="title"/>
          </p:nvPr>
        </p:nvSpPr>
        <p:spPr/>
        <p:txBody>
          <a:bodyPr>
            <a:normAutofit/>
          </a:bodyPr>
          <a:lstStyle/>
          <a:p>
            <a:r>
              <a:rPr lang="en-US" altLang="zh-CN" dirty="0">
                <a:solidFill>
                  <a:srgbClr val="0432FF"/>
                </a:solidFill>
                <a:latin typeface="Times New Roman" panose="02020603050405020304" pitchFamily="18" charset="0"/>
                <a:cs typeface="Times New Roman" panose="02020603050405020304" pitchFamily="18" charset="0"/>
              </a:rPr>
              <a:t>The main process: Engineer design for manufacture</a:t>
            </a:r>
            <a:endParaRPr lang="zh-CN" altLang="en-US" dirty="0">
              <a:solidFill>
                <a:srgbClr val="0432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9879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fade">
                                      <p:cBhvr>
                                        <p:cTn id="18" dur="500"/>
                                        <p:tgtEl>
                                          <p:spTgt spid="2">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500"/>
                                        <p:tgtEl>
                                          <p:spTgt spid="2">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animEffect transition="in" filter="fade">
                                      <p:cBhvr>
                                        <p:cTn id="26"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34817CB1-2827-4ABA-9932-EDCEEA9D716E}"/>
              </a:ext>
            </a:extLst>
          </p:cNvPr>
          <p:cNvSpPr>
            <a:spLocks noGrp="1"/>
          </p:cNvSpPr>
          <p:nvPr>
            <p:ph idx="1"/>
          </p:nvPr>
        </p:nvSpPr>
        <p:spPr>
          <a:xfrm>
            <a:off x="561974" y="1384087"/>
            <a:ext cx="10972800" cy="3888119"/>
          </a:xfrm>
        </p:spPr>
        <p:txBody>
          <a:bodyPr>
            <a:normAutofit/>
          </a:bodyPr>
          <a:lstStyle/>
          <a:p>
            <a:pPr algn="l"/>
            <a:r>
              <a:rPr lang="en-US" altLang="zh-CN" sz="2400" b="0" i="0" dirty="0">
                <a:solidFill>
                  <a:srgbClr val="24292F"/>
                </a:solidFill>
                <a:effectLst/>
              </a:rPr>
              <a:t>Develop a </a:t>
            </a:r>
            <a:r>
              <a:rPr lang="en-US" altLang="zh-CN" sz="2400" b="1" dirty="0">
                <a:solidFill>
                  <a:schemeClr val="tx2"/>
                </a:solidFill>
              </a:rPr>
              <a:t>reasonable production process flow</a:t>
            </a:r>
            <a:r>
              <a:rPr lang="en-US" altLang="zh-CN" sz="2400" b="0" i="0" dirty="0">
                <a:solidFill>
                  <a:srgbClr val="24292F"/>
                </a:solidFill>
                <a:effectLst/>
              </a:rPr>
              <a:t>, including control measures for raw material procurement, processing, and assembly to ensure product quality and production efficiency.</a:t>
            </a:r>
          </a:p>
          <a:p>
            <a:r>
              <a:rPr lang="en-US" altLang="zh-CN" sz="2400" dirty="0"/>
              <a:t>We had a preliminary construction schedule for each system in TDR process. The further consideration for special points likes </a:t>
            </a:r>
            <a:r>
              <a:rPr lang="en-US" altLang="zh-CN" sz="2400" b="1" dirty="0">
                <a:solidFill>
                  <a:schemeClr val="tx2"/>
                </a:solidFill>
              </a:rPr>
              <a:t>milestones or deadlines and so on </a:t>
            </a:r>
            <a:r>
              <a:rPr lang="en-US" altLang="zh-CN" sz="2400" dirty="0"/>
              <a:t>might be needed to go to details.  </a:t>
            </a:r>
          </a:p>
          <a:p>
            <a:r>
              <a:rPr lang="en-US" altLang="zh-CN" sz="2400" dirty="0"/>
              <a:t>Besides, the </a:t>
            </a:r>
            <a:r>
              <a:rPr lang="en-US" altLang="zh-CN" sz="2400" b="1" dirty="0">
                <a:solidFill>
                  <a:schemeClr val="tx2"/>
                </a:solidFill>
              </a:rPr>
              <a:t>interfaces of various </a:t>
            </a:r>
            <a:r>
              <a:rPr lang="en-US" altLang="zh-CN" sz="2400" dirty="0"/>
              <a:t>systems in the schedule sometimes are complicated. Some detailed planned may need to make further more.</a:t>
            </a:r>
          </a:p>
        </p:txBody>
      </p:sp>
      <p:sp>
        <p:nvSpPr>
          <p:cNvPr id="3" name="标题 2">
            <a:extLst>
              <a:ext uri="{FF2B5EF4-FFF2-40B4-BE49-F238E27FC236}">
                <a16:creationId xmlns:a16="http://schemas.microsoft.com/office/drawing/2014/main" id="{62B8FA34-BF2C-402D-8D73-771188CD6BD3}"/>
              </a:ext>
            </a:extLst>
          </p:cNvPr>
          <p:cNvSpPr>
            <a:spLocks noGrp="1"/>
          </p:cNvSpPr>
          <p:nvPr>
            <p:ph type="title"/>
          </p:nvPr>
        </p:nvSpPr>
        <p:spPr/>
        <p:txBody>
          <a:bodyPr>
            <a:normAutofit/>
          </a:bodyPr>
          <a:lstStyle/>
          <a:p>
            <a:r>
              <a:rPr lang="en-US" altLang="zh-CN" dirty="0">
                <a:solidFill>
                  <a:srgbClr val="0432FF"/>
                </a:solidFill>
                <a:latin typeface="Times New Roman" panose="02020603050405020304" pitchFamily="18" charset="0"/>
                <a:cs typeface="Times New Roman" panose="02020603050405020304" pitchFamily="18" charset="0"/>
              </a:rPr>
              <a:t>The main process : Product process flow control</a:t>
            </a:r>
            <a:endParaRPr lang="zh-CN" altLang="en-US" dirty="0">
              <a:solidFill>
                <a:srgbClr val="0432FF"/>
              </a:solidFill>
            </a:endParaRPr>
          </a:p>
        </p:txBody>
      </p:sp>
    </p:spTree>
    <p:extLst>
      <p:ext uri="{BB962C8B-B14F-4D97-AF65-F5344CB8AC3E}">
        <p14:creationId xmlns:p14="http://schemas.microsoft.com/office/powerpoint/2010/main" val="1285138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1B350B97-0CD2-4387-994B-2103B6D533F9}"/>
              </a:ext>
            </a:extLst>
          </p:cNvPr>
          <p:cNvSpPr>
            <a:spLocks noGrp="1"/>
          </p:cNvSpPr>
          <p:nvPr>
            <p:ph idx="1"/>
          </p:nvPr>
        </p:nvSpPr>
        <p:spPr/>
        <p:txBody>
          <a:bodyPr>
            <a:normAutofit/>
          </a:bodyPr>
          <a:lstStyle/>
          <a:p>
            <a:r>
              <a:rPr lang="en-US" altLang="zh-CN" sz="2400" dirty="0">
                <a:ea typeface="微软雅黑" panose="020B0503020204020204" charset="-122"/>
              </a:rPr>
              <a:t>The  progress flow could be automatedly created from multiple WBS processes in the file like  Excel. The critical path in red color can be clearly visible</a:t>
            </a:r>
            <a:endParaRPr lang="zh-CN" altLang="en-US" sz="2400" dirty="0"/>
          </a:p>
        </p:txBody>
      </p:sp>
      <p:sp>
        <p:nvSpPr>
          <p:cNvPr id="3" name="标题 2">
            <a:extLst>
              <a:ext uri="{FF2B5EF4-FFF2-40B4-BE49-F238E27FC236}">
                <a16:creationId xmlns:a16="http://schemas.microsoft.com/office/drawing/2014/main" id="{A09D7E46-B0C4-466C-9F70-261ECA35CDDE}"/>
              </a:ext>
            </a:extLst>
          </p:cNvPr>
          <p:cNvSpPr>
            <a:spLocks noGrp="1"/>
          </p:cNvSpPr>
          <p:nvPr>
            <p:ph type="title"/>
          </p:nvPr>
        </p:nvSpPr>
        <p:spPr/>
        <p:txBody>
          <a:bodyPr>
            <a:normAutofit/>
          </a:bodyPr>
          <a:lstStyle/>
          <a:p>
            <a:r>
              <a:rPr lang="en-US" altLang="zh-CN" sz="2400" b="0" dirty="0">
                <a:solidFill>
                  <a:schemeClr val="tx1"/>
                </a:solidFill>
              </a:rPr>
              <a:t>An example from software called DeepC</a:t>
            </a:r>
            <a:endParaRPr lang="zh-CN" altLang="en-US" sz="2400" b="0" dirty="0">
              <a:solidFill>
                <a:schemeClr val="tx1"/>
              </a:solidFill>
            </a:endParaRPr>
          </a:p>
        </p:txBody>
      </p:sp>
      <p:grpSp>
        <p:nvGrpSpPr>
          <p:cNvPr id="4" name="组合 3">
            <a:extLst>
              <a:ext uri="{FF2B5EF4-FFF2-40B4-BE49-F238E27FC236}">
                <a16:creationId xmlns:a16="http://schemas.microsoft.com/office/drawing/2014/main" id="{867D63EE-39FA-4842-8ACD-1DCE76312AF9}"/>
              </a:ext>
            </a:extLst>
          </p:cNvPr>
          <p:cNvGrpSpPr/>
          <p:nvPr/>
        </p:nvGrpSpPr>
        <p:grpSpPr>
          <a:xfrm>
            <a:off x="1300163" y="2143125"/>
            <a:ext cx="8941387" cy="4572023"/>
            <a:chOff x="1828" y="3058"/>
            <a:chExt cx="12587" cy="6547"/>
          </a:xfrm>
        </p:grpSpPr>
        <p:pic>
          <p:nvPicPr>
            <p:cNvPr id="5" name="图片 4">
              <a:extLst>
                <a:ext uri="{FF2B5EF4-FFF2-40B4-BE49-F238E27FC236}">
                  <a16:creationId xmlns:a16="http://schemas.microsoft.com/office/drawing/2014/main" id="{854F1F44-8A9A-4D22-8B30-3204FE59C9E5}"/>
                </a:ext>
              </a:extLst>
            </p:cNvPr>
            <p:cNvPicPr>
              <a:picLocks noChangeAspect="1"/>
            </p:cNvPicPr>
            <p:nvPr/>
          </p:nvPicPr>
          <p:blipFill>
            <a:blip r:embed="rId2"/>
            <a:stretch>
              <a:fillRect/>
            </a:stretch>
          </p:blipFill>
          <p:spPr>
            <a:xfrm>
              <a:off x="1828" y="3058"/>
              <a:ext cx="12587" cy="6547"/>
            </a:xfrm>
            <a:prstGeom prst="rect">
              <a:avLst/>
            </a:prstGeom>
            <a:effectLst>
              <a:reflection blurRad="6350" stA="30000" endA="300" endPos="6000" dist="50800" dir="5400000" sy="-100000" algn="bl" rotWithShape="0"/>
            </a:effectLst>
          </p:spPr>
        </p:pic>
        <p:pic>
          <p:nvPicPr>
            <p:cNvPr id="6" name="图片 5" descr="/Users/lc/Desktop/ppt图片/02三跑道关键路径.png02三跑道关键路径">
              <a:extLst>
                <a:ext uri="{FF2B5EF4-FFF2-40B4-BE49-F238E27FC236}">
                  <a16:creationId xmlns:a16="http://schemas.microsoft.com/office/drawing/2014/main" id="{3B64BA2D-03AF-4D66-8397-EFBDC07F4FFB}"/>
                </a:ext>
              </a:extLst>
            </p:cNvPr>
            <p:cNvPicPr>
              <a:picLocks noChangeAspect="1"/>
            </p:cNvPicPr>
            <p:nvPr/>
          </p:nvPicPr>
          <p:blipFill>
            <a:blip r:embed="rId3"/>
            <a:srcRect l="-5" t="883" r="5" b="883"/>
            <a:stretch>
              <a:fillRect/>
            </a:stretch>
          </p:blipFill>
          <p:spPr>
            <a:xfrm>
              <a:off x="3311" y="3470"/>
              <a:ext cx="9683" cy="5271"/>
            </a:xfrm>
            <a:prstGeom prst="rect">
              <a:avLst/>
            </a:prstGeom>
          </p:spPr>
        </p:pic>
      </p:grpSp>
      <p:grpSp>
        <p:nvGrpSpPr>
          <p:cNvPr id="7" name="组合 6">
            <a:extLst>
              <a:ext uri="{FF2B5EF4-FFF2-40B4-BE49-F238E27FC236}">
                <a16:creationId xmlns:a16="http://schemas.microsoft.com/office/drawing/2014/main" id="{1320ABBC-2939-4362-8E21-BC1803B4EBEC}"/>
              </a:ext>
            </a:extLst>
          </p:cNvPr>
          <p:cNvGrpSpPr/>
          <p:nvPr/>
        </p:nvGrpSpPr>
        <p:grpSpPr>
          <a:xfrm>
            <a:off x="9801187" y="4504792"/>
            <a:ext cx="1628850" cy="1144284"/>
            <a:chOff x="8816" y="219"/>
            <a:chExt cx="1675" cy="1756"/>
          </a:xfrm>
        </p:grpSpPr>
        <p:sp>
          <p:nvSpPr>
            <p:cNvPr id="8" name="文本框 7">
              <a:extLst>
                <a:ext uri="{FF2B5EF4-FFF2-40B4-BE49-F238E27FC236}">
                  <a16:creationId xmlns:a16="http://schemas.microsoft.com/office/drawing/2014/main" id="{42E47F05-8A1A-46AE-A58E-70CBA5A1890A}"/>
                </a:ext>
              </a:extLst>
            </p:cNvPr>
            <p:cNvSpPr txBox="1"/>
            <p:nvPr/>
          </p:nvSpPr>
          <p:spPr>
            <a:xfrm>
              <a:off x="9168" y="219"/>
              <a:ext cx="1308" cy="483"/>
            </a:xfrm>
            <a:prstGeom prst="rect">
              <a:avLst/>
            </a:prstGeom>
            <a:noFill/>
          </p:spPr>
          <p:txBody>
            <a:bodyPr wrap="square" rtlCol="0">
              <a:noAutofit/>
            </a:bodyPr>
            <a:lstStyle/>
            <a:p>
              <a:pPr lvl="0" algn="l">
                <a:buClrTx/>
                <a:buSzTx/>
                <a:buFontTx/>
              </a:pPr>
              <a:r>
                <a:rPr lang="en-US" altLang="zh-CN"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Complete</a:t>
              </a:r>
              <a:endParaRPr lang="zh-CN" altLang="en-US"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9" name="圆角矩形 19">
              <a:extLst>
                <a:ext uri="{FF2B5EF4-FFF2-40B4-BE49-F238E27FC236}">
                  <a16:creationId xmlns:a16="http://schemas.microsoft.com/office/drawing/2014/main" id="{D4FB27D5-7A9B-4F9A-8F90-CAB7A5354931}"/>
                </a:ext>
              </a:extLst>
            </p:cNvPr>
            <p:cNvSpPr/>
            <p:nvPr/>
          </p:nvSpPr>
          <p:spPr>
            <a:xfrm>
              <a:off x="8816" y="287"/>
              <a:ext cx="352" cy="352"/>
            </a:xfrm>
            <a:prstGeom prst="roundRect">
              <a:avLst/>
            </a:prstGeom>
            <a:solidFill>
              <a:srgbClr val="52C41A"/>
            </a:solidFill>
            <a:ln w="12700" cap="flat" cmpd="sng">
              <a:noFill/>
              <a:prstDash val="solid"/>
              <a:miter lim="800000"/>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0" name="圆角矩形 20">
              <a:extLst>
                <a:ext uri="{FF2B5EF4-FFF2-40B4-BE49-F238E27FC236}">
                  <a16:creationId xmlns:a16="http://schemas.microsoft.com/office/drawing/2014/main" id="{0EF02667-DC26-4908-86A4-B7B56C5F9D7C}"/>
                </a:ext>
              </a:extLst>
            </p:cNvPr>
            <p:cNvSpPr/>
            <p:nvPr/>
          </p:nvSpPr>
          <p:spPr>
            <a:xfrm>
              <a:off x="8831" y="923"/>
              <a:ext cx="352" cy="352"/>
            </a:xfrm>
            <a:prstGeom prst="roundRect">
              <a:avLst/>
            </a:prstGeom>
            <a:solidFill>
              <a:srgbClr val="2E9BFF"/>
            </a:solidFill>
            <a:ln w="12700" cap="flat" cmpd="sng">
              <a:noFill/>
              <a:prstDash val="solid"/>
              <a:miter lim="800000"/>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1" name="圆角矩形 21">
              <a:extLst>
                <a:ext uri="{FF2B5EF4-FFF2-40B4-BE49-F238E27FC236}">
                  <a16:creationId xmlns:a16="http://schemas.microsoft.com/office/drawing/2014/main" id="{722B7437-B95A-467D-8F3D-1901C497D2F5}"/>
                </a:ext>
              </a:extLst>
            </p:cNvPr>
            <p:cNvSpPr/>
            <p:nvPr/>
          </p:nvSpPr>
          <p:spPr>
            <a:xfrm>
              <a:off x="8831" y="1560"/>
              <a:ext cx="352" cy="352"/>
            </a:xfrm>
            <a:prstGeom prst="roundRect">
              <a:avLst/>
            </a:prstGeom>
            <a:solidFill>
              <a:srgbClr val="FAAF1B"/>
            </a:solidFill>
            <a:ln w="12700" cap="flat" cmpd="sng">
              <a:noFill/>
              <a:prstDash val="solid"/>
              <a:miter lim="800000"/>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2" name="文本框 11">
              <a:extLst>
                <a:ext uri="{FF2B5EF4-FFF2-40B4-BE49-F238E27FC236}">
                  <a16:creationId xmlns:a16="http://schemas.microsoft.com/office/drawing/2014/main" id="{704B2846-1F6D-4B9D-BF4C-AA525795B65E}"/>
                </a:ext>
              </a:extLst>
            </p:cNvPr>
            <p:cNvSpPr txBox="1"/>
            <p:nvPr/>
          </p:nvSpPr>
          <p:spPr>
            <a:xfrm>
              <a:off x="9168" y="855"/>
              <a:ext cx="1308" cy="483"/>
            </a:xfrm>
            <a:prstGeom prst="rect">
              <a:avLst/>
            </a:prstGeom>
            <a:noFill/>
          </p:spPr>
          <p:txBody>
            <a:bodyPr wrap="square" rtlCol="0">
              <a:noAutofit/>
            </a:bodyPr>
            <a:lstStyle/>
            <a:p>
              <a:pPr lvl="0" algn="l">
                <a:buClrTx/>
                <a:buSzTx/>
                <a:buFontTx/>
              </a:pPr>
              <a:r>
                <a:rPr lang="en-US" altLang="zh-CN"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On going</a:t>
              </a:r>
              <a:endParaRPr lang="zh-CN" altLang="en-US"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3" name="文本框 12">
              <a:extLst>
                <a:ext uri="{FF2B5EF4-FFF2-40B4-BE49-F238E27FC236}">
                  <a16:creationId xmlns:a16="http://schemas.microsoft.com/office/drawing/2014/main" id="{77771579-F3AB-4F31-B560-9A438F5A98CA}"/>
                </a:ext>
              </a:extLst>
            </p:cNvPr>
            <p:cNvSpPr txBox="1"/>
            <p:nvPr/>
          </p:nvSpPr>
          <p:spPr>
            <a:xfrm>
              <a:off x="9183" y="1492"/>
              <a:ext cx="1308" cy="483"/>
            </a:xfrm>
            <a:prstGeom prst="rect">
              <a:avLst/>
            </a:prstGeom>
            <a:noFill/>
          </p:spPr>
          <p:txBody>
            <a:bodyPr wrap="square" rtlCol="0">
              <a:noAutofit/>
            </a:bodyPr>
            <a:lstStyle/>
            <a:p>
              <a:pPr lvl="0" algn="l">
                <a:buClrTx/>
                <a:buSzTx/>
                <a:buFontTx/>
              </a:pPr>
              <a:r>
                <a:rPr lang="en-US" altLang="zh-CN"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Will begin</a:t>
              </a:r>
              <a:endParaRPr lang="zh-CN" altLang="en-US" sz="14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p:txBody>
        </p:sp>
      </p:grpSp>
    </p:spTree>
    <p:extLst>
      <p:ext uri="{BB962C8B-B14F-4D97-AF65-F5344CB8AC3E}">
        <p14:creationId xmlns:p14="http://schemas.microsoft.com/office/powerpoint/2010/main" val="3383118448"/>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plate.pptx" id="{F43A0F0A-ED6F-4378-84C7-A88A5B32945F}" vid="{92809505-1CB3-4E5A-89E7-2BCDD22934A9}"/>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86630</TotalTime>
  <Words>2726</Words>
  <Application>Microsoft Macintosh PowerPoint</Application>
  <PresentationFormat>宽屏</PresentationFormat>
  <Paragraphs>185</Paragraphs>
  <Slides>26</Slides>
  <Notes>3</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26</vt:i4>
      </vt:variant>
    </vt:vector>
  </HeadingPairs>
  <TitlesOfParts>
    <vt:vector size="34" baseType="lpstr">
      <vt:lpstr>等线</vt:lpstr>
      <vt:lpstr>微软雅黑</vt:lpstr>
      <vt:lpstr>Arial</vt:lpstr>
      <vt:lpstr>Arial Black</vt:lpstr>
      <vt:lpstr>Calibri</vt:lpstr>
      <vt:lpstr>Times New Roman</vt:lpstr>
      <vt:lpstr>Wingdings</vt:lpstr>
      <vt:lpstr>Office 主题</vt:lpstr>
      <vt:lpstr>PowerPoint 演示文稿</vt:lpstr>
      <vt:lpstr>Content</vt:lpstr>
      <vt:lpstr>1. Introduction</vt:lpstr>
      <vt:lpstr>Relationship between economical efficiency and high efficiency </vt:lpstr>
      <vt:lpstr>Types of components</vt:lpstr>
      <vt:lpstr>2. Main factors affecting the industrial production</vt:lpstr>
      <vt:lpstr>The main process: Engineer design for manufacture</vt:lpstr>
      <vt:lpstr>The main process : Product process flow control</vt:lpstr>
      <vt:lpstr>An example from software called DeepC</vt:lpstr>
      <vt:lpstr>The main process: Supply chain management</vt:lpstr>
      <vt:lpstr>The main process: Quality and cost control</vt:lpstr>
      <vt:lpstr>Key points:  Raw Material</vt:lpstr>
      <vt:lpstr>Key points: Automation for high efficiency production</vt:lpstr>
      <vt:lpstr>A few explanation about benefits  </vt:lpstr>
      <vt:lpstr>Some of explanation about challenges  </vt:lpstr>
      <vt:lpstr>An example of R&amp;D on CEPC magnet automation production</vt:lpstr>
      <vt:lpstr>Key points: Manufacture processing control</vt:lpstr>
      <vt:lpstr>Think lean for the process</vt:lpstr>
      <vt:lpstr>Think limits</vt:lpstr>
      <vt:lpstr>Think profits per hour</vt:lpstr>
      <vt:lpstr>Remaking the industrial economy in the progress control</vt:lpstr>
      <vt:lpstr>Beyond tools</vt:lpstr>
      <vt:lpstr> Key points: collaboration between companies</vt:lpstr>
      <vt:lpstr>3. Virtual factory</vt:lpstr>
      <vt:lpstr>An example from CEPC</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Mengcheng Sun</dc:creator>
  <cp:lastModifiedBy>Song Jin</cp:lastModifiedBy>
  <cp:revision>2226</cp:revision>
  <dcterms:created xsi:type="dcterms:W3CDTF">2021-10-26T11:37:53Z</dcterms:created>
  <dcterms:modified xsi:type="dcterms:W3CDTF">2024-01-19T01:58:04Z</dcterms:modified>
</cp:coreProperties>
</file>