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942" r:id="rId2"/>
    <p:sldId id="1537" r:id="rId3"/>
    <p:sldId id="1570" r:id="rId4"/>
    <p:sldId id="1602" r:id="rId5"/>
    <p:sldId id="1603" r:id="rId6"/>
    <p:sldId id="1566" r:id="rId7"/>
    <p:sldId id="1608" r:id="rId8"/>
    <p:sldId id="1609" r:id="rId9"/>
    <p:sldId id="1610" r:id="rId10"/>
    <p:sldId id="1600" r:id="rId11"/>
    <p:sldId id="1611" r:id="rId12"/>
    <p:sldId id="1601" r:id="rId13"/>
    <p:sldId id="1613" r:id="rId14"/>
    <p:sldId id="1616" r:id="rId15"/>
    <p:sldId id="1606" r:id="rId16"/>
    <p:sldId id="1615" r:id="rId17"/>
    <p:sldId id="1604" r:id="rId18"/>
    <p:sldId id="1614" r:id="rId19"/>
  </p:sldIdLst>
  <p:sldSz cx="10799763" cy="7199313"/>
  <p:notesSz cx="6858000" cy="9144000"/>
  <p:defaultTextStyle>
    <a:defPPr>
      <a:defRPr lang="zh-CN"/>
    </a:defPPr>
    <a:lvl1pPr marL="0" algn="l" defTabSz="1028463" rtl="0" eaLnBrk="1" latinLnBrk="0" hangingPunct="1">
      <a:defRPr sz="2025" kern="1200">
        <a:solidFill>
          <a:schemeClr val="tx1"/>
        </a:solidFill>
        <a:latin typeface="+mn-lt"/>
        <a:ea typeface="+mn-ea"/>
        <a:cs typeface="+mn-cs"/>
      </a:defRPr>
    </a:lvl1pPr>
    <a:lvl2pPr marL="514232" algn="l" defTabSz="1028463" rtl="0" eaLnBrk="1" latinLnBrk="0" hangingPunct="1">
      <a:defRPr sz="2025" kern="1200">
        <a:solidFill>
          <a:schemeClr val="tx1"/>
        </a:solidFill>
        <a:latin typeface="+mn-lt"/>
        <a:ea typeface="+mn-ea"/>
        <a:cs typeface="+mn-cs"/>
      </a:defRPr>
    </a:lvl2pPr>
    <a:lvl3pPr marL="1028463" algn="l" defTabSz="1028463" rtl="0" eaLnBrk="1" latinLnBrk="0" hangingPunct="1">
      <a:defRPr sz="2025" kern="1200">
        <a:solidFill>
          <a:schemeClr val="tx1"/>
        </a:solidFill>
        <a:latin typeface="+mn-lt"/>
        <a:ea typeface="+mn-ea"/>
        <a:cs typeface="+mn-cs"/>
      </a:defRPr>
    </a:lvl3pPr>
    <a:lvl4pPr marL="1542695" algn="l" defTabSz="1028463" rtl="0" eaLnBrk="1" latinLnBrk="0" hangingPunct="1">
      <a:defRPr sz="2025" kern="1200">
        <a:solidFill>
          <a:schemeClr val="tx1"/>
        </a:solidFill>
        <a:latin typeface="+mn-lt"/>
        <a:ea typeface="+mn-ea"/>
        <a:cs typeface="+mn-cs"/>
      </a:defRPr>
    </a:lvl4pPr>
    <a:lvl5pPr marL="2056925" algn="l" defTabSz="1028463" rtl="0" eaLnBrk="1" latinLnBrk="0" hangingPunct="1">
      <a:defRPr sz="2025" kern="1200">
        <a:solidFill>
          <a:schemeClr val="tx1"/>
        </a:solidFill>
        <a:latin typeface="+mn-lt"/>
        <a:ea typeface="+mn-ea"/>
        <a:cs typeface="+mn-cs"/>
      </a:defRPr>
    </a:lvl5pPr>
    <a:lvl6pPr marL="2571157" algn="l" defTabSz="1028463" rtl="0" eaLnBrk="1" latinLnBrk="0" hangingPunct="1">
      <a:defRPr sz="2025" kern="1200">
        <a:solidFill>
          <a:schemeClr val="tx1"/>
        </a:solidFill>
        <a:latin typeface="+mn-lt"/>
        <a:ea typeface="+mn-ea"/>
        <a:cs typeface="+mn-cs"/>
      </a:defRPr>
    </a:lvl6pPr>
    <a:lvl7pPr marL="3085388" algn="l" defTabSz="1028463" rtl="0" eaLnBrk="1" latinLnBrk="0" hangingPunct="1">
      <a:defRPr sz="2025" kern="1200">
        <a:solidFill>
          <a:schemeClr val="tx1"/>
        </a:solidFill>
        <a:latin typeface="+mn-lt"/>
        <a:ea typeface="+mn-ea"/>
        <a:cs typeface="+mn-cs"/>
      </a:defRPr>
    </a:lvl7pPr>
    <a:lvl8pPr marL="3599620" algn="l" defTabSz="1028463" rtl="0" eaLnBrk="1" latinLnBrk="0" hangingPunct="1">
      <a:defRPr sz="2025" kern="1200">
        <a:solidFill>
          <a:schemeClr val="tx1"/>
        </a:solidFill>
        <a:latin typeface="+mn-lt"/>
        <a:ea typeface="+mn-ea"/>
        <a:cs typeface="+mn-cs"/>
      </a:defRPr>
    </a:lvl8pPr>
    <a:lvl9pPr marL="4113850" algn="l" defTabSz="1028463" rtl="0" eaLnBrk="1" latinLnBrk="0" hangingPunct="1">
      <a:defRPr sz="2025"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DFA9CCF5-8293-407E-A19D-063C2C2F5DBC}">
          <p14:sldIdLst>
            <p14:sldId id="942"/>
            <p14:sldId id="1537"/>
            <p14:sldId id="1570"/>
            <p14:sldId id="1602"/>
            <p14:sldId id="1603"/>
            <p14:sldId id="1566"/>
            <p14:sldId id="1608"/>
            <p14:sldId id="1609"/>
            <p14:sldId id="1610"/>
            <p14:sldId id="1600"/>
            <p14:sldId id="1611"/>
            <p14:sldId id="1601"/>
            <p14:sldId id="1613"/>
            <p14:sldId id="1616"/>
            <p14:sldId id="1606"/>
            <p14:sldId id="1615"/>
            <p14:sldId id="1604"/>
            <p14:sldId id="1614"/>
          </p14:sldIdLst>
        </p14:section>
      </p14:sectionLst>
    </p:ext>
    <p:ext uri="{EFAFB233-063F-42B5-8137-9DF3F51BA10A}">
      <p15:sldGuideLst xmlns:p15="http://schemas.microsoft.com/office/powerpoint/2012/main">
        <p15:guide id="1" orient="horz" pos="2268" userDrawn="1">
          <p15:clr>
            <a:srgbClr val="A4A3A4"/>
          </p15:clr>
        </p15:guide>
        <p15:guide id="2" pos="340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1A59B0"/>
    <a:srgbClr val="213457"/>
    <a:srgbClr val="0147A7"/>
    <a:srgbClr val="DFAE59"/>
    <a:srgbClr val="5D6683"/>
    <a:srgbClr val="CCECFF"/>
    <a:srgbClr val="0B1739"/>
    <a:srgbClr val="000000"/>
    <a:srgbClr val="8F51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中度样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29" autoAdjust="0"/>
    <p:restoredTop sz="95846" autoAdjust="0"/>
  </p:normalViewPr>
  <p:slideViewPr>
    <p:cSldViewPr>
      <p:cViewPr varScale="1">
        <p:scale>
          <a:sx n="96" d="100"/>
          <a:sy n="96" d="100"/>
        </p:scale>
        <p:origin x="771" y="39"/>
      </p:cViewPr>
      <p:guideLst>
        <p:guide orient="horz" pos="2268"/>
        <p:guide pos="3402"/>
      </p:guideLst>
    </p:cSldViewPr>
  </p:slideViewPr>
  <p:outlineViewPr>
    <p:cViewPr>
      <p:scale>
        <a:sx n="33" d="100"/>
        <a:sy n="33" d="100"/>
      </p:scale>
      <p:origin x="0" y="-7544"/>
    </p:cViewPr>
  </p:outlineViewPr>
  <p:notesTextViewPr>
    <p:cViewPr>
      <p:scale>
        <a:sx n="100" d="100"/>
        <a:sy n="100" d="100"/>
      </p:scale>
      <p:origin x="0" y="0"/>
    </p:cViewPr>
  </p:notesTextViewPr>
  <p:sorterViewPr>
    <p:cViewPr>
      <p:scale>
        <a:sx n="66" d="100"/>
        <a:sy n="66" d="100"/>
      </p:scale>
      <p:origin x="0" y="3294"/>
    </p:cViewPr>
  </p:sorterViewPr>
  <p:notesViewPr>
    <p:cSldViewPr>
      <p:cViewPr varScale="1">
        <p:scale>
          <a:sx n="153" d="100"/>
          <a:sy n="153" d="100"/>
        </p:scale>
        <p:origin x="2464"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BEE8299-5851-48F8-A93D-0C9C70F52B9F}" type="datetimeFigureOut">
              <a:rPr lang="zh-CN" altLang="en-US" smtClean="0"/>
              <a:t>2024/1/18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16FB17-EE8E-4505-A893-B2008129B306}" type="slidenum">
              <a:rPr lang="zh-CN" altLang="en-US" smtClean="0"/>
              <a:t>‹#›</a:t>
            </a:fld>
            <a:endParaRPr lang="zh-CN" altLang="en-US"/>
          </a:p>
        </p:txBody>
      </p:sp>
    </p:spTree>
    <p:extLst>
      <p:ext uri="{BB962C8B-B14F-4D97-AF65-F5344CB8AC3E}">
        <p14:creationId xmlns:p14="http://schemas.microsoft.com/office/powerpoint/2010/main" val="13469279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936417-7B58-450F-BECC-B036CFC93360}" type="datetimeFigureOut">
              <a:rPr lang="zh-CN" altLang="en-US" smtClean="0"/>
              <a:pPr/>
              <a:t>2024/1/18</a:t>
            </a:fld>
            <a:endParaRPr lang="zh-CN" altLang="en-US"/>
          </a:p>
        </p:txBody>
      </p:sp>
      <p:sp>
        <p:nvSpPr>
          <p:cNvPr id="4" name="幻灯片图像占位符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6CAE43-ACC3-46A2-B54E-1BDE2F671732}" type="slidenum">
              <a:rPr lang="zh-CN" altLang="en-US" smtClean="0"/>
              <a:pPr/>
              <a:t>‹#›</a:t>
            </a:fld>
            <a:endParaRPr lang="zh-CN" altLang="en-US"/>
          </a:p>
        </p:txBody>
      </p:sp>
    </p:spTree>
    <p:extLst>
      <p:ext uri="{BB962C8B-B14F-4D97-AF65-F5344CB8AC3E}">
        <p14:creationId xmlns:p14="http://schemas.microsoft.com/office/powerpoint/2010/main" val="3173257799"/>
      </p:ext>
    </p:extLst>
  </p:cSld>
  <p:clrMap bg1="lt1" tx1="dk1" bg2="lt2" tx2="dk2" accent1="accent1" accent2="accent2" accent3="accent3" accent4="accent4" accent5="accent5" accent6="accent6" hlink="hlink" folHlink="folHlink"/>
  <p:hf hdr="0" ftr="0" dt="0"/>
  <p:notesStyle>
    <a:lvl1pPr marL="0" algn="l" defTabSz="1028463" rtl="0" eaLnBrk="1" latinLnBrk="0" hangingPunct="1">
      <a:defRPr sz="1350" kern="1200">
        <a:solidFill>
          <a:schemeClr val="tx1"/>
        </a:solidFill>
        <a:latin typeface="+mn-lt"/>
        <a:ea typeface="+mn-ea"/>
        <a:cs typeface="+mn-cs"/>
      </a:defRPr>
    </a:lvl1pPr>
    <a:lvl2pPr marL="514232" algn="l" defTabSz="1028463" rtl="0" eaLnBrk="1" latinLnBrk="0" hangingPunct="1">
      <a:defRPr sz="1350" kern="1200">
        <a:solidFill>
          <a:schemeClr val="tx1"/>
        </a:solidFill>
        <a:latin typeface="+mn-lt"/>
        <a:ea typeface="+mn-ea"/>
        <a:cs typeface="+mn-cs"/>
      </a:defRPr>
    </a:lvl2pPr>
    <a:lvl3pPr marL="1028463" algn="l" defTabSz="1028463" rtl="0" eaLnBrk="1" latinLnBrk="0" hangingPunct="1">
      <a:defRPr sz="1350" kern="1200">
        <a:solidFill>
          <a:schemeClr val="tx1"/>
        </a:solidFill>
        <a:latin typeface="+mn-lt"/>
        <a:ea typeface="+mn-ea"/>
        <a:cs typeface="+mn-cs"/>
      </a:defRPr>
    </a:lvl3pPr>
    <a:lvl4pPr marL="1542695" algn="l" defTabSz="1028463" rtl="0" eaLnBrk="1" latinLnBrk="0" hangingPunct="1">
      <a:defRPr sz="1350" kern="1200">
        <a:solidFill>
          <a:schemeClr val="tx1"/>
        </a:solidFill>
        <a:latin typeface="+mn-lt"/>
        <a:ea typeface="+mn-ea"/>
        <a:cs typeface="+mn-cs"/>
      </a:defRPr>
    </a:lvl4pPr>
    <a:lvl5pPr marL="2056925" algn="l" defTabSz="1028463" rtl="0" eaLnBrk="1" latinLnBrk="0" hangingPunct="1">
      <a:defRPr sz="1350" kern="1200">
        <a:solidFill>
          <a:schemeClr val="tx1"/>
        </a:solidFill>
        <a:latin typeface="+mn-lt"/>
        <a:ea typeface="+mn-ea"/>
        <a:cs typeface="+mn-cs"/>
      </a:defRPr>
    </a:lvl5pPr>
    <a:lvl6pPr marL="2571157" algn="l" defTabSz="1028463" rtl="0" eaLnBrk="1" latinLnBrk="0" hangingPunct="1">
      <a:defRPr sz="1350" kern="1200">
        <a:solidFill>
          <a:schemeClr val="tx1"/>
        </a:solidFill>
        <a:latin typeface="+mn-lt"/>
        <a:ea typeface="+mn-ea"/>
        <a:cs typeface="+mn-cs"/>
      </a:defRPr>
    </a:lvl6pPr>
    <a:lvl7pPr marL="3085388" algn="l" defTabSz="1028463" rtl="0" eaLnBrk="1" latinLnBrk="0" hangingPunct="1">
      <a:defRPr sz="1350" kern="1200">
        <a:solidFill>
          <a:schemeClr val="tx1"/>
        </a:solidFill>
        <a:latin typeface="+mn-lt"/>
        <a:ea typeface="+mn-ea"/>
        <a:cs typeface="+mn-cs"/>
      </a:defRPr>
    </a:lvl7pPr>
    <a:lvl8pPr marL="3599620" algn="l" defTabSz="1028463" rtl="0" eaLnBrk="1" latinLnBrk="0" hangingPunct="1">
      <a:defRPr sz="1350" kern="1200">
        <a:solidFill>
          <a:schemeClr val="tx1"/>
        </a:solidFill>
        <a:latin typeface="+mn-lt"/>
        <a:ea typeface="+mn-ea"/>
        <a:cs typeface="+mn-cs"/>
      </a:defRPr>
    </a:lvl8pPr>
    <a:lvl9pPr marL="4113850" algn="l" defTabSz="1028463" rtl="0" eaLnBrk="1" latinLnBrk="0" hangingPunct="1">
      <a:defRPr sz="13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857250" y="685800"/>
            <a:ext cx="5143500" cy="3429000"/>
          </a:xfrm>
        </p:spPr>
      </p:sp>
      <p:sp>
        <p:nvSpPr>
          <p:cNvPr id="3" name="备注占位符 2"/>
          <p:cNvSpPr>
            <a:spLocks noGrp="1"/>
          </p:cNvSpPr>
          <p:nvPr>
            <p:ph type="body" idx="1"/>
          </p:nvPr>
        </p:nvSpPr>
        <p:spPr/>
        <p:txBody>
          <a:bodyPr/>
          <a:lstStyle/>
          <a:p>
            <a:pPr marL="0" marR="0" lvl="0" indent="0" algn="l" defTabSz="1028463" rtl="0" eaLnBrk="1" fontAlgn="auto" latinLnBrk="0" hangingPunct="1">
              <a:lnSpc>
                <a:spcPct val="100000"/>
              </a:lnSpc>
              <a:spcBef>
                <a:spcPts val="0"/>
              </a:spcBef>
              <a:spcAft>
                <a:spcPts val="0"/>
              </a:spcAft>
              <a:buClrTx/>
              <a:buSzTx/>
              <a:buFontTx/>
              <a:buNone/>
              <a:tabLst/>
              <a:defRPr/>
            </a:pPr>
            <a:r>
              <a:rPr lang="zh-CN" altLang="en-US" dirty="0">
                <a:effectLst/>
              </a:rPr>
              <a:t>重点报告内容：（</a:t>
            </a:r>
            <a:r>
              <a:rPr lang="en-US" altLang="zh-CN" dirty="0">
                <a:effectLst/>
              </a:rPr>
              <a:t>1</a:t>
            </a:r>
            <a:r>
              <a:rPr lang="zh-CN" altLang="en-US" dirty="0">
                <a:effectLst/>
              </a:rPr>
              <a:t>）未来</a:t>
            </a:r>
            <a:r>
              <a:rPr lang="en-US" altLang="zh-CN" dirty="0">
                <a:effectLst/>
              </a:rPr>
              <a:t>5</a:t>
            </a:r>
            <a:r>
              <a:rPr lang="zh-CN" altLang="en-US" dirty="0">
                <a:effectLst/>
              </a:rPr>
              <a:t>年拟开展的研究工作，包括主要研究方向、关键科学问题与研究内容；（</a:t>
            </a:r>
            <a:r>
              <a:rPr lang="en-US" altLang="zh-CN" dirty="0">
                <a:effectLst/>
              </a:rPr>
              <a:t>2</a:t>
            </a:r>
            <a:r>
              <a:rPr lang="zh-CN" altLang="en-US" dirty="0">
                <a:effectLst/>
              </a:rPr>
              <a:t>）研究方案，包括骨干成员之间的分工及合作方式、学科交叉融合研究计划、年度工作计划与目标等；（</a:t>
            </a:r>
            <a:r>
              <a:rPr lang="en-US" altLang="zh-CN" dirty="0">
                <a:effectLst/>
              </a:rPr>
              <a:t>3</a:t>
            </a:r>
            <a:r>
              <a:rPr lang="zh-CN" altLang="en-US" dirty="0">
                <a:effectLst/>
              </a:rPr>
              <a:t>）五年预期目标和可能取得的重大突破等。</a:t>
            </a:r>
          </a:p>
          <a:p>
            <a:endParaRPr kumimoji="1" lang="zh-CN" altLang="en-US" dirty="0"/>
          </a:p>
        </p:txBody>
      </p:sp>
      <p:sp>
        <p:nvSpPr>
          <p:cNvPr id="4" name="灯片编号占位符 3"/>
          <p:cNvSpPr>
            <a:spLocks noGrp="1"/>
          </p:cNvSpPr>
          <p:nvPr>
            <p:ph type="sldNum" sz="quarter" idx="5"/>
          </p:nvPr>
        </p:nvSpPr>
        <p:spPr/>
        <p:txBody>
          <a:bodyPr/>
          <a:lstStyle/>
          <a:p>
            <a:fld id="{346CAE43-ACC3-46A2-B54E-1BDE2F671732}" type="slidenum">
              <a:rPr lang="zh-CN" altLang="en-US" smtClean="0"/>
              <a:pPr/>
              <a:t>1</a:t>
            </a:fld>
            <a:endParaRPr lang="zh-CN" altLang="en-US"/>
          </a:p>
        </p:txBody>
      </p:sp>
    </p:spTree>
    <p:extLst>
      <p:ext uri="{BB962C8B-B14F-4D97-AF65-F5344CB8AC3E}">
        <p14:creationId xmlns:p14="http://schemas.microsoft.com/office/powerpoint/2010/main" val="2394714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857250" y="685800"/>
            <a:ext cx="5143500" cy="3429000"/>
          </a:xfrm>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46CAE43-ACC3-46A2-B54E-1BDE2F671732}" type="slidenum">
              <a:rPr lang="zh-CN" altLang="en-US" smtClean="0"/>
              <a:pPr/>
              <a:t>2</a:t>
            </a:fld>
            <a:endParaRPr lang="zh-CN" altLang="en-US"/>
          </a:p>
        </p:txBody>
      </p:sp>
    </p:spTree>
    <p:extLst>
      <p:ext uri="{BB962C8B-B14F-4D97-AF65-F5344CB8AC3E}">
        <p14:creationId xmlns:p14="http://schemas.microsoft.com/office/powerpoint/2010/main" val="2409201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46CAE43-ACC3-46A2-B54E-1BDE2F671732}" type="slidenum">
              <a:rPr lang="zh-CN" altLang="en-US" smtClean="0"/>
              <a:pPr/>
              <a:t>3</a:t>
            </a:fld>
            <a:endParaRPr lang="zh-CN" altLang="en-US"/>
          </a:p>
        </p:txBody>
      </p:sp>
    </p:spTree>
    <p:extLst>
      <p:ext uri="{BB962C8B-B14F-4D97-AF65-F5344CB8AC3E}">
        <p14:creationId xmlns:p14="http://schemas.microsoft.com/office/powerpoint/2010/main" val="557347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46CAE43-ACC3-46A2-B54E-1BDE2F671732}" type="slidenum">
              <a:rPr lang="zh-CN" altLang="en-US" smtClean="0"/>
              <a:pPr/>
              <a:t>6</a:t>
            </a:fld>
            <a:endParaRPr lang="zh-CN" altLang="en-US"/>
          </a:p>
        </p:txBody>
      </p:sp>
    </p:spTree>
    <p:extLst>
      <p:ext uri="{BB962C8B-B14F-4D97-AF65-F5344CB8AC3E}">
        <p14:creationId xmlns:p14="http://schemas.microsoft.com/office/powerpoint/2010/main" val="3430455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572769" y="5361833"/>
            <a:ext cx="7559834" cy="1034719"/>
          </a:xfrm>
        </p:spPr>
        <p:txBody>
          <a:bodyPr/>
          <a:lstStyle>
            <a:lvl1pPr marL="0" indent="0" algn="ctr">
              <a:buNone/>
              <a:defRPr/>
            </a:lvl1pPr>
            <a:lvl2pPr marL="479987" indent="0" algn="ctr">
              <a:buNone/>
              <a:defRPr/>
            </a:lvl2pPr>
            <a:lvl3pPr marL="959975" indent="0" algn="ctr">
              <a:buNone/>
              <a:defRPr/>
            </a:lvl3pPr>
            <a:lvl4pPr marL="1439962" indent="0" algn="ctr">
              <a:buNone/>
              <a:defRPr/>
            </a:lvl4pPr>
            <a:lvl5pPr marL="1919950" indent="0" algn="ctr">
              <a:buNone/>
              <a:defRPr/>
            </a:lvl5pPr>
            <a:lvl6pPr marL="2399937" indent="0" algn="ctr">
              <a:buNone/>
              <a:defRPr/>
            </a:lvl6pPr>
            <a:lvl7pPr marL="2879925" indent="0" algn="ctr">
              <a:buNone/>
              <a:defRPr/>
            </a:lvl7pPr>
            <a:lvl8pPr marL="3359912" indent="0" algn="ctr">
              <a:buNone/>
              <a:defRPr/>
            </a:lvl8pPr>
            <a:lvl9pPr marL="3839900" indent="0" algn="ctr">
              <a:buNone/>
              <a:defRPr/>
            </a:lvl9pPr>
          </a:lstStyle>
          <a:p>
            <a:r>
              <a:rPr lang="zh-CN" altLang="en-US"/>
              <a:t>单击此处编辑母版副标题样式</a:t>
            </a:r>
          </a:p>
        </p:txBody>
      </p:sp>
      <p:sp>
        <p:nvSpPr>
          <p:cNvPr id="2" name="标题 1"/>
          <p:cNvSpPr>
            <a:spLocks noGrp="1"/>
          </p:cNvSpPr>
          <p:nvPr>
            <p:ph type="ctrTitle"/>
          </p:nvPr>
        </p:nvSpPr>
        <p:spPr>
          <a:xfrm>
            <a:off x="467158" y="1149370"/>
            <a:ext cx="9950493" cy="1543186"/>
          </a:xfrm>
        </p:spPr>
        <p:txBody>
          <a:bodyPr/>
          <a:lstStyle>
            <a:lvl1pPr algn="ctr">
              <a:defRPr sz="5669" b="1" cap="none" spc="0">
                <a:ln w="17780" cmpd="sng">
                  <a:solidFill>
                    <a:srgbClr val="FFFFFF"/>
                  </a:solidFill>
                  <a:prstDash val="solid"/>
                  <a:miter lim="800000"/>
                </a:ln>
                <a:solidFill>
                  <a:srgbClr val="EEB500"/>
                </a:solidFill>
                <a:effectLst>
                  <a:outerShdw blurRad="50800" algn="tl" rotWithShape="0">
                    <a:srgbClr val="000000"/>
                  </a:outerShdw>
                </a:effectLst>
              </a:defRPr>
            </a:lvl1pPr>
          </a:lstStyle>
          <a:p>
            <a:r>
              <a:rPr lang="zh-CN" altLang="en-US" dirty="0"/>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06205" y="149961"/>
            <a:ext cx="9826400" cy="749934"/>
          </a:xfrm>
        </p:spPr>
        <p:txBody>
          <a:bodyPr/>
          <a:lstStyle>
            <a:lvl1pPr algn="l">
              <a:defRPr lang="zh-CN" altLang="en-US" sz="3359"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
        <p:nvSpPr>
          <p:cNvPr id="5" name="Rectangle 3"/>
          <p:cNvSpPr>
            <a:spLocks noGrp="1" noChangeArrowheads="1"/>
          </p:cNvSpPr>
          <p:nvPr>
            <p:ph idx="1"/>
          </p:nvPr>
        </p:nvSpPr>
        <p:spPr bwMode="auto">
          <a:xfrm>
            <a:off x="539988" y="1151384"/>
            <a:ext cx="9719787" cy="52796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2pPr>
              <a:defRPr sz="1890"/>
            </a:lvl2p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灯片编号占位符 5"/>
          <p:cNvSpPr txBox="1">
            <a:spLocks/>
          </p:cNvSpPr>
          <p:nvPr userDrawn="1"/>
        </p:nvSpPr>
        <p:spPr>
          <a:xfrm>
            <a:off x="10209147" y="6925693"/>
            <a:ext cx="590616" cy="273620"/>
          </a:xfrm>
          <a:prstGeom prst="rect">
            <a:avLst/>
          </a:prstGeom>
          <a:solidFill>
            <a:schemeClr val="bg1"/>
          </a:solidFill>
        </p:spPr>
        <p:txBody>
          <a:bodyPr anchor="ctr" anchorCtr="1"/>
          <a:lstStyle>
            <a:lvl1pPr>
              <a:defRPr/>
            </a:lvl1pPr>
          </a:lstStyle>
          <a:p>
            <a:pPr marL="0" marR="0" lvl="0" indent="0" algn="l" defTabSz="959975" rtl="0" eaLnBrk="1" fontAlgn="auto" latinLnBrk="0" hangingPunct="1">
              <a:lnSpc>
                <a:spcPct val="100000"/>
              </a:lnSpc>
              <a:spcBef>
                <a:spcPts val="0"/>
              </a:spcBef>
              <a:spcAft>
                <a:spcPts val="0"/>
              </a:spcAft>
              <a:buClrTx/>
              <a:buSzTx/>
              <a:buFontTx/>
              <a:buNone/>
              <a:tabLst/>
              <a:defRPr/>
            </a:pPr>
            <a:fld id="{9B0C5876-8388-41A3-8BE4-31463CEC1D15}" type="slidenum">
              <a:rPr kumimoji="0" lang="en-US" altLang="zh-CN" sz="1470" b="0" i="0" u="none" strike="noStrike" kern="1200" cap="none" spc="0" normalizeH="0" baseline="0" noProof="0" smtClean="0">
                <a:ln>
                  <a:noFill/>
                </a:ln>
                <a:solidFill>
                  <a:schemeClr val="tx1"/>
                </a:solidFill>
                <a:effectLst/>
                <a:uLnTx/>
                <a:uFillTx/>
                <a:latin typeface="Calibri"/>
                <a:ea typeface="+mn-ea"/>
                <a:cs typeface="Calibri"/>
              </a:rPr>
              <a:pPr marL="0" marR="0" lvl="0" indent="0" algn="l" defTabSz="959975" rtl="0" eaLnBrk="1" fontAlgn="auto" latinLnBrk="0" hangingPunct="1">
                <a:lnSpc>
                  <a:spcPct val="100000"/>
                </a:lnSpc>
                <a:spcBef>
                  <a:spcPts val="0"/>
                </a:spcBef>
                <a:spcAft>
                  <a:spcPts val="0"/>
                </a:spcAft>
                <a:buClrTx/>
                <a:buSzTx/>
                <a:buFontTx/>
                <a:buNone/>
                <a:tabLst/>
                <a:defRPr/>
              </a:pPr>
              <a:t>‹#›</a:t>
            </a:fld>
            <a:r>
              <a:rPr kumimoji="0" lang="en-US" altLang="zh-CN" sz="1470" b="0" i="0" u="none" strike="noStrike" kern="1200" cap="none" spc="0" normalizeH="0" baseline="0" noProof="0" dirty="0">
                <a:ln>
                  <a:noFill/>
                </a:ln>
                <a:solidFill>
                  <a:schemeClr val="tx1"/>
                </a:solidFill>
                <a:effectLst/>
                <a:uLnTx/>
                <a:uFillTx/>
                <a:latin typeface="Calibri"/>
                <a:ea typeface="+mn-ea"/>
                <a:cs typeface="Calibri"/>
              </a:rPr>
              <a:t>   </a:t>
            </a:r>
          </a:p>
        </p:txBody>
      </p:sp>
    </p:spTree>
    <p:extLst>
      <p:ext uri="{BB962C8B-B14F-4D97-AF65-F5344CB8AC3E}">
        <p14:creationId xmlns:p14="http://schemas.microsoft.com/office/powerpoint/2010/main" val="6188364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7" name="Rectangle 3"/>
          <p:cNvSpPr>
            <a:spLocks noGrp="1" noChangeArrowheads="1"/>
          </p:cNvSpPr>
          <p:nvPr>
            <p:ph idx="1"/>
          </p:nvPr>
        </p:nvSpPr>
        <p:spPr bwMode="auto">
          <a:xfrm>
            <a:off x="539988" y="1349857"/>
            <a:ext cx="4434659" cy="50811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8" name="Rectangle 3"/>
          <p:cNvSpPr>
            <a:spLocks noGrp="1" noChangeArrowheads="1"/>
          </p:cNvSpPr>
          <p:nvPr>
            <p:ph idx="10"/>
          </p:nvPr>
        </p:nvSpPr>
        <p:spPr bwMode="auto">
          <a:xfrm>
            <a:off x="5825116" y="1349857"/>
            <a:ext cx="4434659" cy="50811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标题居中">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dirty="0"/>
              <a:t>单击此处编辑母版标题样式</a:t>
            </a:r>
          </a:p>
        </p:txBody>
      </p:sp>
      <p:sp>
        <p:nvSpPr>
          <p:cNvPr id="3" name="日期占位符 2"/>
          <p:cNvSpPr>
            <a:spLocks noGrp="1"/>
          </p:cNvSpPr>
          <p:nvPr>
            <p:ph type="dt" sz="half" idx="10"/>
          </p:nvPr>
        </p:nvSpPr>
        <p:spPr>
          <a:xfrm>
            <a:off x="539988" y="6556041"/>
            <a:ext cx="2519945" cy="499952"/>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689919" y="6556041"/>
            <a:ext cx="3419925" cy="499952"/>
          </a:xfrm>
          <a:prstGeom prst="rect">
            <a:avLst/>
          </a:prstGeom>
        </p:spPr>
        <p:txBody>
          <a:bodyPr/>
          <a:lstStyle>
            <a:lvl1pPr>
              <a:defRPr/>
            </a:lvl1pPr>
          </a:lstStyle>
          <a:p>
            <a:endParaRPr lang="en-US" altLang="zh-CN"/>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标题居左">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b="1"/>
            </a:lvl1pPr>
          </a:lstStyle>
          <a:p>
            <a:r>
              <a:rPr lang="zh-CN" altLang="en-US" dirty="0"/>
              <a:t>单击此处编辑母版标题样式</a:t>
            </a:r>
          </a:p>
        </p:txBody>
      </p:sp>
      <p:sp>
        <p:nvSpPr>
          <p:cNvPr id="3" name="日期占位符 2"/>
          <p:cNvSpPr>
            <a:spLocks noGrp="1"/>
          </p:cNvSpPr>
          <p:nvPr>
            <p:ph type="dt" sz="half" idx="10"/>
          </p:nvPr>
        </p:nvSpPr>
        <p:spPr>
          <a:xfrm>
            <a:off x="539988" y="6556041"/>
            <a:ext cx="2519945" cy="499952"/>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689919" y="6556041"/>
            <a:ext cx="3419925" cy="499952"/>
          </a:xfrm>
          <a:prstGeom prst="rect">
            <a:avLst/>
          </a:prstGeom>
        </p:spPr>
        <p:txBody>
          <a:bodyPr/>
          <a:lstStyle>
            <a:lvl1pPr>
              <a:defRPr/>
            </a:lvl1pPr>
          </a:lstStyle>
          <a:p>
            <a:endParaRPr lang="en-US" altLang="zh-CN"/>
          </a:p>
        </p:txBody>
      </p:sp>
    </p:spTree>
    <p:extLst>
      <p:ext uri="{BB962C8B-B14F-4D97-AF65-F5344CB8AC3E}">
        <p14:creationId xmlns:p14="http://schemas.microsoft.com/office/powerpoint/2010/main" val="24455041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539988" y="6556041"/>
            <a:ext cx="2519945" cy="499952"/>
          </a:xfrm>
          <a:prstGeom prst="rect">
            <a:avLst/>
          </a:prstGeom>
        </p:spPr>
        <p:txBody>
          <a:bodyPr/>
          <a:lstStyle>
            <a:lvl1pPr>
              <a:defRPr/>
            </a:lvl1pPr>
          </a:lstStyle>
          <a:p>
            <a:endParaRPr lang="en-US" altLang="zh-CN"/>
          </a:p>
        </p:txBody>
      </p:sp>
      <p:sp>
        <p:nvSpPr>
          <p:cNvPr id="3" name="页脚占位符 2"/>
          <p:cNvSpPr>
            <a:spLocks noGrp="1"/>
          </p:cNvSpPr>
          <p:nvPr>
            <p:ph type="ftr" sz="quarter" idx="11"/>
          </p:nvPr>
        </p:nvSpPr>
        <p:spPr>
          <a:xfrm>
            <a:off x="3689919" y="6556041"/>
            <a:ext cx="3419925" cy="499952"/>
          </a:xfrm>
          <a:prstGeom prst="rect">
            <a:avLst/>
          </a:prstGeom>
        </p:spPr>
        <p:txBody>
          <a:bodyPr/>
          <a:lstStyle>
            <a:lvl1pPr>
              <a:defRPr/>
            </a:lvl1pPr>
          </a:lstStyle>
          <a:p>
            <a:endParaRPr lang="en-US" altLang="zh-CN"/>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539988" y="6556041"/>
            <a:ext cx="2519945" cy="499952"/>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689919" y="6556041"/>
            <a:ext cx="3419925" cy="499952"/>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7739830" y="6556041"/>
            <a:ext cx="2519945" cy="499952"/>
          </a:xfrm>
          <a:prstGeom prst="rect">
            <a:avLst/>
          </a:prstGeom>
        </p:spPr>
        <p:txBody>
          <a:bodyPr/>
          <a:lstStyle>
            <a:lvl1pPr>
              <a:defRPr/>
            </a:lvl1pPr>
          </a:lstStyle>
          <a:p>
            <a:fld id="{CD9D1A18-FFAF-4E4E-B7F0-364A06E9EF24}" type="slidenum">
              <a:rPr lang="en-US" altLang="zh-CN"/>
              <a:pPr/>
              <a:t>‹#›</a:t>
            </a:fld>
            <a:endParaRPr lang="en-US" altLang="zh-CN"/>
          </a:p>
        </p:txBody>
      </p:sp>
    </p:spTree>
    <p:extLst>
      <p:ext uri="{BB962C8B-B14F-4D97-AF65-F5344CB8AC3E}">
        <p14:creationId xmlns:p14="http://schemas.microsoft.com/office/powerpoint/2010/main" val="2166487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
        <p:nvSpPr>
          <p:cNvPr id="5" name="Rectangle 3"/>
          <p:cNvSpPr>
            <a:spLocks noGrp="1" noChangeArrowheads="1"/>
          </p:cNvSpPr>
          <p:nvPr>
            <p:ph idx="1"/>
          </p:nvPr>
        </p:nvSpPr>
        <p:spPr bwMode="auto">
          <a:xfrm>
            <a:off x="539988" y="1223392"/>
            <a:ext cx="9719787" cy="55446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2pPr>
              <a:defRPr sz="1890"/>
            </a:lvl2p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Tree>
    <p:extLst>
      <p:ext uri="{BB962C8B-B14F-4D97-AF65-F5344CB8AC3E}">
        <p14:creationId xmlns:p14="http://schemas.microsoft.com/office/powerpoint/2010/main" val="26490949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拟开展研究工作">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
        <p:nvSpPr>
          <p:cNvPr id="5" name="Rectangle 3"/>
          <p:cNvSpPr>
            <a:spLocks noGrp="1" noChangeArrowheads="1"/>
          </p:cNvSpPr>
          <p:nvPr>
            <p:ph idx="1"/>
          </p:nvPr>
        </p:nvSpPr>
        <p:spPr bwMode="auto">
          <a:xfrm>
            <a:off x="539988" y="1223392"/>
            <a:ext cx="9719787" cy="55446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2pPr>
              <a:defRPr sz="1890"/>
            </a:lvl2p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5568948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拟开展研究工作">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Tree>
    <p:extLst>
      <p:ext uri="{BB962C8B-B14F-4D97-AF65-F5344CB8AC3E}">
        <p14:creationId xmlns:p14="http://schemas.microsoft.com/office/powerpoint/2010/main" val="6977851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支撑与保障条件">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
        <p:nvSpPr>
          <p:cNvPr id="5" name="Rectangle 3"/>
          <p:cNvSpPr>
            <a:spLocks noGrp="1" noChangeArrowheads="1"/>
          </p:cNvSpPr>
          <p:nvPr>
            <p:ph idx="1"/>
          </p:nvPr>
        </p:nvSpPr>
        <p:spPr bwMode="auto">
          <a:xfrm>
            <a:off x="539988" y="1223392"/>
            <a:ext cx="9719787" cy="55446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2pPr>
              <a:defRPr sz="1890"/>
            </a:lvl2p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5292024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支撑与保障条件">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Tree>
    <p:extLst>
      <p:ext uri="{BB962C8B-B14F-4D97-AF65-F5344CB8AC3E}">
        <p14:creationId xmlns:p14="http://schemas.microsoft.com/office/powerpoint/2010/main" val="21856865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空-标题无内容">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295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
        <p:nvSpPr>
          <p:cNvPr id="5" name="Rectangle 3"/>
          <p:cNvSpPr>
            <a:spLocks noGrp="1" noChangeArrowheads="1"/>
          </p:cNvSpPr>
          <p:nvPr>
            <p:ph idx="1"/>
          </p:nvPr>
        </p:nvSpPr>
        <p:spPr bwMode="auto">
          <a:xfrm>
            <a:off x="539988" y="1223392"/>
            <a:ext cx="9719787" cy="55446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2pPr>
              <a:defRPr sz="1890"/>
            </a:lvl2p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6514953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标题-空白">
    <p:spTree>
      <p:nvGrpSpPr>
        <p:cNvPr id="1" name=""/>
        <p:cNvGrpSpPr/>
        <p:nvPr/>
      </p:nvGrpSpPr>
      <p:grpSpPr>
        <a:xfrm>
          <a:off x="0" y="0"/>
          <a:ext cx="0" cy="0"/>
          <a:chOff x="0" y="0"/>
          <a:chExt cx="0" cy="0"/>
        </a:xfrm>
      </p:grpSpPr>
      <p:sp>
        <p:nvSpPr>
          <p:cNvPr id="7" name="矩形 6"/>
          <p:cNvSpPr/>
          <p:nvPr userDrawn="1"/>
        </p:nvSpPr>
        <p:spPr bwMode="auto">
          <a:xfrm>
            <a:off x="0" y="287288"/>
            <a:ext cx="10799763" cy="604543"/>
          </a:xfrm>
          <a:prstGeom prst="rect">
            <a:avLst/>
          </a:prstGeom>
          <a:solidFill>
            <a:srgbClr val="21345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pitchFamily="2" charset="-122"/>
            </a:endParaRPr>
          </a:p>
        </p:txBody>
      </p:sp>
      <p:sp>
        <p:nvSpPr>
          <p:cNvPr id="8" name="任意多边形: 形状 5">
            <a:extLst>
              <a:ext uri="{FF2B5EF4-FFF2-40B4-BE49-F238E27FC236}">
                <a16:creationId xmlns:a16="http://schemas.microsoft.com/office/drawing/2014/main" id="{7BAE4E3F-6FF7-481C-AE70-11460C0D7610}"/>
              </a:ext>
            </a:extLst>
          </p:cNvPr>
          <p:cNvSpPr/>
          <p:nvPr userDrawn="1"/>
        </p:nvSpPr>
        <p:spPr>
          <a:xfrm>
            <a:off x="0" y="287288"/>
            <a:ext cx="876882" cy="604543"/>
          </a:xfrm>
          <a:custGeom>
            <a:avLst/>
            <a:gdLst>
              <a:gd name="connsiteX0" fmla="*/ 0 w 1152630"/>
              <a:gd name="connsiteY0" fmla="*/ 0 h 457200"/>
              <a:gd name="connsiteX1" fmla="*/ 1152630 w 1152630"/>
              <a:gd name="connsiteY1" fmla="*/ 0 h 457200"/>
              <a:gd name="connsiteX2" fmla="*/ 864030 w 1152630"/>
              <a:gd name="connsiteY2" fmla="*/ 457200 h 457200"/>
              <a:gd name="connsiteX3" fmla="*/ 0 w 115263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152630" h="457200">
                <a:moveTo>
                  <a:pt x="0" y="0"/>
                </a:moveTo>
                <a:lnTo>
                  <a:pt x="1152630" y="0"/>
                </a:lnTo>
                <a:lnTo>
                  <a:pt x="864030" y="457200"/>
                </a:lnTo>
                <a:lnTo>
                  <a:pt x="0" y="457200"/>
                </a:lnTo>
                <a:close/>
              </a:path>
            </a:pathLst>
          </a:custGeom>
          <a:solidFill>
            <a:sysClr val="window" lastClr="FFFFFF">
              <a:lumMod val="6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思源黑体 CN Normal"/>
              <a:ea typeface="宋体" pitchFamily="2" charset="-122"/>
            </a:endParaRPr>
          </a:p>
        </p:txBody>
      </p:sp>
      <p:sp>
        <p:nvSpPr>
          <p:cNvPr id="2" name="标题 1"/>
          <p:cNvSpPr>
            <a:spLocks noGrp="1"/>
          </p:cNvSpPr>
          <p:nvPr>
            <p:ph type="title"/>
          </p:nvPr>
        </p:nvSpPr>
        <p:spPr>
          <a:xfrm>
            <a:off x="878377" y="313738"/>
            <a:ext cx="9826400" cy="549614"/>
          </a:xfrm>
        </p:spPr>
        <p:txBody>
          <a:bodyPr/>
          <a:lstStyle>
            <a:lvl1pPr algn="l">
              <a:def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lgn="l" rtl="0" fontAlgn="base">
              <a:spcBef>
                <a:spcPct val="0"/>
              </a:spcBef>
              <a:spcAft>
                <a:spcPct val="0"/>
              </a:spcAft>
            </a:pPr>
            <a:r>
              <a:rPr lang="zh-CN" altLang="en-US" dirty="0"/>
              <a:t>单击此处编辑母版标题样式</a:t>
            </a:r>
          </a:p>
        </p:txBody>
      </p:sp>
    </p:spTree>
    <p:extLst>
      <p:ext uri="{BB962C8B-B14F-4D97-AF65-F5344CB8AC3E}">
        <p14:creationId xmlns:p14="http://schemas.microsoft.com/office/powerpoint/2010/main" val="40623842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988" y="277808"/>
            <a:ext cx="9719787" cy="5249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27" name="Rectangle 3"/>
          <p:cNvSpPr>
            <a:spLocks noGrp="1" noChangeArrowheads="1"/>
          </p:cNvSpPr>
          <p:nvPr>
            <p:ph type="body" idx="1"/>
          </p:nvPr>
        </p:nvSpPr>
        <p:spPr bwMode="auto">
          <a:xfrm>
            <a:off x="539988" y="1079376"/>
            <a:ext cx="9719787" cy="53516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59990" lvl="0" indent="-359990" algn="l" rtl="0" fontAlgn="base">
              <a:lnSpc>
                <a:spcPct val="120000"/>
              </a:lnSpc>
              <a:spcBef>
                <a:spcPts val="0"/>
              </a:spcBef>
              <a:spcAft>
                <a:spcPts val="630"/>
              </a:spcAft>
              <a:buClr>
                <a:srgbClr val="FFC000"/>
              </a:buClr>
              <a:buSzPct val="80000"/>
              <a:buFont typeface="Wingdings" pitchFamily="2" charset="2"/>
              <a:buChar char="n"/>
            </a:pPr>
            <a:r>
              <a:rPr lang="zh-CN" altLang="en-US" dirty="0"/>
              <a:t>单击此处编辑母版文本样式</a:t>
            </a:r>
          </a:p>
          <a:p>
            <a:pPr marL="779979" lvl="1" indent="-299992" algn="l" rtl="0" fontAlgn="base">
              <a:lnSpc>
                <a:spcPct val="120000"/>
              </a:lnSpc>
              <a:spcBef>
                <a:spcPts val="630"/>
              </a:spcBef>
              <a:spcAft>
                <a:spcPct val="0"/>
              </a:spcAft>
              <a:buClr>
                <a:srgbClr val="00B0F0"/>
              </a:buClr>
              <a:buSzPct val="80000"/>
              <a:buFont typeface="Arial" panose="020B0604020202020204" pitchFamily="34" charset="0"/>
              <a:buChar char="•"/>
            </a:pPr>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灯片编号占位符 5"/>
          <p:cNvSpPr txBox="1">
            <a:spLocks/>
          </p:cNvSpPr>
          <p:nvPr/>
        </p:nvSpPr>
        <p:spPr>
          <a:xfrm>
            <a:off x="10209147" y="6925693"/>
            <a:ext cx="590616" cy="273620"/>
          </a:xfrm>
          <a:prstGeom prst="rect">
            <a:avLst/>
          </a:prstGeom>
          <a:solidFill>
            <a:schemeClr val="bg1"/>
          </a:solidFill>
        </p:spPr>
        <p:txBody>
          <a:bodyPr anchor="ctr" anchorCtr="1"/>
          <a:lstStyle>
            <a:lvl1pPr>
              <a:defRPr/>
            </a:lvl1pPr>
          </a:lstStyle>
          <a:p>
            <a:pPr marL="0" marR="0" lvl="0" indent="0" algn="l" defTabSz="959975" rtl="0" eaLnBrk="1" fontAlgn="auto" latinLnBrk="0" hangingPunct="1">
              <a:lnSpc>
                <a:spcPct val="100000"/>
              </a:lnSpc>
              <a:spcBef>
                <a:spcPts val="0"/>
              </a:spcBef>
              <a:spcAft>
                <a:spcPts val="0"/>
              </a:spcAft>
              <a:buClrTx/>
              <a:buSzTx/>
              <a:buFontTx/>
              <a:buNone/>
              <a:tabLst/>
              <a:defRPr/>
            </a:pPr>
            <a:fld id="{9B0C5876-8388-41A3-8BE4-31463CEC1D15}" type="slidenum">
              <a:rPr kumimoji="0" lang="en-US" altLang="zh-CN" sz="1470" b="0" i="0" u="none" strike="noStrike" kern="1200" cap="none" spc="0" normalizeH="0" baseline="0" noProof="0" smtClean="0">
                <a:ln>
                  <a:noFill/>
                </a:ln>
                <a:solidFill>
                  <a:schemeClr val="tx1"/>
                </a:solidFill>
                <a:effectLst/>
                <a:uLnTx/>
                <a:uFillTx/>
                <a:latin typeface="Calibri"/>
                <a:ea typeface="+mn-ea"/>
                <a:cs typeface="Calibri"/>
              </a:rPr>
              <a:pPr marL="0" marR="0" lvl="0" indent="0" algn="l" defTabSz="959975" rtl="0" eaLnBrk="1" fontAlgn="auto" latinLnBrk="0" hangingPunct="1">
                <a:lnSpc>
                  <a:spcPct val="100000"/>
                </a:lnSpc>
                <a:spcBef>
                  <a:spcPts val="0"/>
                </a:spcBef>
                <a:spcAft>
                  <a:spcPts val="0"/>
                </a:spcAft>
                <a:buClrTx/>
                <a:buSzTx/>
                <a:buFontTx/>
                <a:buNone/>
                <a:tabLst/>
                <a:defRPr/>
              </a:pPr>
              <a:t>‹#›</a:t>
            </a:fld>
            <a:r>
              <a:rPr kumimoji="0" lang="en-US" altLang="zh-CN" sz="1470" b="0" i="0" u="none" strike="noStrike" kern="1200" cap="none" spc="0" normalizeH="0" baseline="0" noProof="0" dirty="0">
                <a:ln>
                  <a:noFill/>
                </a:ln>
                <a:solidFill>
                  <a:schemeClr val="tx1"/>
                </a:solidFill>
                <a:effectLst/>
                <a:uLnTx/>
                <a:uFillTx/>
                <a:latin typeface="Calibri"/>
                <a:ea typeface="+mn-ea"/>
                <a:cs typeface="Calibri"/>
              </a:rPr>
              <a:t>   </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 id="2147483680" r:id="rId4"/>
    <p:sldLayoutId id="2147483679" r:id="rId5"/>
    <p:sldLayoutId id="2147483681" r:id="rId6"/>
    <p:sldLayoutId id="2147483682" r:id="rId7"/>
    <p:sldLayoutId id="2147483684" r:id="rId8"/>
    <p:sldLayoutId id="2147483683" r:id="rId9"/>
    <p:sldLayoutId id="2147483675" r:id="rId10"/>
    <p:sldLayoutId id="2147483664" r:id="rId11"/>
    <p:sldLayoutId id="2147483666" r:id="rId12"/>
    <p:sldLayoutId id="2147483674" r:id="rId13"/>
    <p:sldLayoutId id="2147483667" r:id="rId14"/>
    <p:sldLayoutId id="2147483673" r:id="rId15"/>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rtl="0" fontAlgn="base">
        <a:spcBef>
          <a:spcPct val="0"/>
        </a:spcBef>
        <a:spcAft>
          <a:spcPct val="0"/>
        </a:spcAft>
        <a:defRPr lang="zh-CN" altLang="en-US" sz="3200" b="1"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algn="ctr" rtl="0" fontAlgn="base">
        <a:spcBef>
          <a:spcPct val="0"/>
        </a:spcBef>
        <a:spcAft>
          <a:spcPct val="0"/>
        </a:spcAft>
        <a:defRPr sz="3779" b="1">
          <a:solidFill>
            <a:srgbClr val="FF3300"/>
          </a:solidFill>
          <a:latin typeface="Arial" pitchFamily="34" charset="0"/>
          <a:ea typeface="华文新魏" pitchFamily="2" charset="-122"/>
        </a:defRPr>
      </a:lvl2pPr>
      <a:lvl3pPr algn="ctr" rtl="0" fontAlgn="base">
        <a:spcBef>
          <a:spcPct val="0"/>
        </a:spcBef>
        <a:spcAft>
          <a:spcPct val="0"/>
        </a:spcAft>
        <a:defRPr sz="3779" b="1">
          <a:solidFill>
            <a:srgbClr val="FF3300"/>
          </a:solidFill>
          <a:latin typeface="Arial" pitchFamily="34" charset="0"/>
          <a:ea typeface="华文新魏" pitchFamily="2" charset="-122"/>
        </a:defRPr>
      </a:lvl3pPr>
      <a:lvl4pPr algn="ctr" rtl="0" fontAlgn="base">
        <a:spcBef>
          <a:spcPct val="0"/>
        </a:spcBef>
        <a:spcAft>
          <a:spcPct val="0"/>
        </a:spcAft>
        <a:defRPr sz="3779" b="1">
          <a:solidFill>
            <a:srgbClr val="FF3300"/>
          </a:solidFill>
          <a:latin typeface="Arial" pitchFamily="34" charset="0"/>
          <a:ea typeface="华文新魏" pitchFamily="2" charset="-122"/>
        </a:defRPr>
      </a:lvl4pPr>
      <a:lvl5pPr algn="ctr" rtl="0" fontAlgn="base">
        <a:spcBef>
          <a:spcPct val="0"/>
        </a:spcBef>
        <a:spcAft>
          <a:spcPct val="0"/>
        </a:spcAft>
        <a:defRPr sz="3779" b="1">
          <a:solidFill>
            <a:srgbClr val="FF3300"/>
          </a:solidFill>
          <a:latin typeface="Arial" pitchFamily="34" charset="0"/>
          <a:ea typeface="华文新魏" pitchFamily="2" charset="-122"/>
        </a:defRPr>
      </a:lvl5pPr>
      <a:lvl6pPr marL="479987" algn="ctr" rtl="0" fontAlgn="base">
        <a:spcBef>
          <a:spcPct val="0"/>
        </a:spcBef>
        <a:spcAft>
          <a:spcPct val="0"/>
        </a:spcAft>
        <a:defRPr sz="3779" b="1">
          <a:solidFill>
            <a:srgbClr val="FF3300"/>
          </a:solidFill>
          <a:latin typeface="Arial" pitchFamily="34" charset="0"/>
          <a:ea typeface="华文新魏" pitchFamily="2" charset="-122"/>
        </a:defRPr>
      </a:lvl6pPr>
      <a:lvl7pPr marL="959975" algn="ctr" rtl="0" fontAlgn="base">
        <a:spcBef>
          <a:spcPct val="0"/>
        </a:spcBef>
        <a:spcAft>
          <a:spcPct val="0"/>
        </a:spcAft>
        <a:defRPr sz="3779" b="1">
          <a:solidFill>
            <a:srgbClr val="FF3300"/>
          </a:solidFill>
          <a:latin typeface="Arial" pitchFamily="34" charset="0"/>
          <a:ea typeface="华文新魏" pitchFamily="2" charset="-122"/>
        </a:defRPr>
      </a:lvl7pPr>
      <a:lvl8pPr marL="1439962" algn="ctr" rtl="0" fontAlgn="base">
        <a:spcBef>
          <a:spcPct val="0"/>
        </a:spcBef>
        <a:spcAft>
          <a:spcPct val="0"/>
        </a:spcAft>
        <a:defRPr sz="3779" b="1">
          <a:solidFill>
            <a:srgbClr val="FF3300"/>
          </a:solidFill>
          <a:latin typeface="Arial" pitchFamily="34" charset="0"/>
          <a:ea typeface="华文新魏" pitchFamily="2" charset="-122"/>
        </a:defRPr>
      </a:lvl8pPr>
      <a:lvl9pPr marL="1919950" algn="ctr" rtl="0" fontAlgn="base">
        <a:spcBef>
          <a:spcPct val="0"/>
        </a:spcBef>
        <a:spcAft>
          <a:spcPct val="0"/>
        </a:spcAft>
        <a:defRPr sz="3779" b="1">
          <a:solidFill>
            <a:srgbClr val="FF3300"/>
          </a:solidFill>
          <a:latin typeface="Arial" pitchFamily="34" charset="0"/>
          <a:ea typeface="华文新魏" pitchFamily="2" charset="-122"/>
        </a:defRPr>
      </a:lvl9pPr>
    </p:titleStyle>
    <p:bodyStyle>
      <a:lvl1pPr marL="359990" indent="-359990" algn="l" rtl="0" fontAlgn="base">
        <a:lnSpc>
          <a:spcPct val="100000"/>
        </a:lnSpc>
        <a:spcBef>
          <a:spcPct val="10000"/>
        </a:spcBef>
        <a:spcAft>
          <a:spcPct val="30000"/>
        </a:spcAft>
        <a:buClr>
          <a:srgbClr val="FFC000"/>
        </a:buClr>
        <a:buSzPct val="80000"/>
        <a:buFont typeface="Wingdings" pitchFamily="2" charset="2"/>
        <a:buChar char="n"/>
        <a:defRPr lang="zh-CN" altLang="en-US" sz="2400" b="0" dirty="0">
          <a:solidFill>
            <a:schemeClr val="tx1"/>
          </a:solidFill>
          <a:latin typeface="Kaiti SC Regular"/>
          <a:ea typeface="微软雅黑" pitchFamily="34" charset="-122"/>
          <a:cs typeface="Kaiti SC Regular"/>
        </a:defRPr>
      </a:lvl1pPr>
      <a:lvl2pPr marL="839979" indent="-359990" algn="l" rtl="0" fontAlgn="base">
        <a:lnSpc>
          <a:spcPct val="100000"/>
        </a:lnSpc>
        <a:spcBef>
          <a:spcPts val="630"/>
        </a:spcBef>
        <a:spcAft>
          <a:spcPct val="0"/>
        </a:spcAft>
        <a:buClr>
          <a:srgbClr val="00B050"/>
        </a:buClr>
        <a:buSzPct val="80000"/>
        <a:buFont typeface="Wingdings" panose="05000000000000000000" pitchFamily="2" charset="2"/>
        <a:buChar char="n"/>
        <a:defRPr lang="zh-CN" altLang="en-US" sz="2100" b="0" dirty="0">
          <a:solidFill>
            <a:schemeClr val="tx1"/>
          </a:solidFill>
          <a:latin typeface="Kaiti SC Regular"/>
          <a:ea typeface="微软雅黑" pitchFamily="34" charset="-122"/>
          <a:cs typeface="Kaiti SC Regular"/>
        </a:defRPr>
      </a:lvl2pPr>
      <a:lvl3pPr marL="1199969" indent="-239994" algn="l" rtl="0" fontAlgn="base">
        <a:spcBef>
          <a:spcPct val="20000"/>
        </a:spcBef>
        <a:spcAft>
          <a:spcPct val="0"/>
        </a:spcAft>
        <a:buChar char="•"/>
        <a:defRPr sz="1890">
          <a:solidFill>
            <a:schemeClr val="tx1"/>
          </a:solidFill>
          <a:latin typeface="Kaiti SC Regular"/>
          <a:ea typeface="宋体" pitchFamily="2" charset="-122"/>
          <a:cs typeface="Kaiti SC Regular"/>
        </a:defRPr>
      </a:lvl3pPr>
      <a:lvl4pPr marL="1679956" indent="-239994" algn="l" rtl="0" fontAlgn="base">
        <a:spcBef>
          <a:spcPct val="20000"/>
        </a:spcBef>
        <a:spcAft>
          <a:spcPct val="0"/>
        </a:spcAft>
        <a:buChar char="–"/>
        <a:defRPr sz="1680">
          <a:solidFill>
            <a:schemeClr val="tx1"/>
          </a:solidFill>
          <a:latin typeface="Kaiti SC Regular"/>
          <a:ea typeface="宋体" pitchFamily="2" charset="-122"/>
          <a:cs typeface="Kaiti SC Regular"/>
        </a:defRPr>
      </a:lvl4pPr>
      <a:lvl5pPr marL="2159945" indent="-239994" algn="l" rtl="0" fontAlgn="base">
        <a:spcBef>
          <a:spcPct val="20000"/>
        </a:spcBef>
        <a:spcAft>
          <a:spcPct val="0"/>
        </a:spcAft>
        <a:buChar char="»"/>
        <a:defRPr sz="1680">
          <a:solidFill>
            <a:schemeClr val="tx1"/>
          </a:solidFill>
          <a:latin typeface="Kaiti SC Regular"/>
          <a:ea typeface="宋体" pitchFamily="2" charset="-122"/>
          <a:cs typeface="Kaiti SC Regular"/>
        </a:defRPr>
      </a:lvl5pPr>
      <a:lvl6pPr marL="2639931" indent="-239994" algn="l" rtl="0" fontAlgn="base">
        <a:spcBef>
          <a:spcPct val="20000"/>
        </a:spcBef>
        <a:spcAft>
          <a:spcPct val="0"/>
        </a:spcAft>
        <a:buChar char="»"/>
        <a:defRPr sz="2100">
          <a:solidFill>
            <a:schemeClr val="tx1"/>
          </a:solidFill>
          <a:latin typeface="+mn-lt"/>
          <a:ea typeface="宋体" pitchFamily="2" charset="-122"/>
        </a:defRPr>
      </a:lvl6pPr>
      <a:lvl7pPr marL="3119920" indent="-239994" algn="l" rtl="0" fontAlgn="base">
        <a:spcBef>
          <a:spcPct val="20000"/>
        </a:spcBef>
        <a:spcAft>
          <a:spcPct val="0"/>
        </a:spcAft>
        <a:buChar char="»"/>
        <a:defRPr sz="2100">
          <a:solidFill>
            <a:schemeClr val="tx1"/>
          </a:solidFill>
          <a:latin typeface="+mn-lt"/>
          <a:ea typeface="宋体" pitchFamily="2" charset="-122"/>
        </a:defRPr>
      </a:lvl7pPr>
      <a:lvl8pPr marL="3599906" indent="-239994" algn="l" rtl="0" fontAlgn="base">
        <a:spcBef>
          <a:spcPct val="20000"/>
        </a:spcBef>
        <a:spcAft>
          <a:spcPct val="0"/>
        </a:spcAft>
        <a:buChar char="»"/>
        <a:defRPr sz="2100">
          <a:solidFill>
            <a:schemeClr val="tx1"/>
          </a:solidFill>
          <a:latin typeface="+mn-lt"/>
          <a:ea typeface="宋体" pitchFamily="2" charset="-122"/>
        </a:defRPr>
      </a:lvl8pPr>
      <a:lvl9pPr marL="4079894" indent="-239994" algn="l" rtl="0" fontAlgn="base">
        <a:spcBef>
          <a:spcPct val="20000"/>
        </a:spcBef>
        <a:spcAft>
          <a:spcPct val="0"/>
        </a:spcAft>
        <a:buChar char="»"/>
        <a:defRPr sz="2100">
          <a:solidFill>
            <a:schemeClr val="tx1"/>
          </a:solidFill>
          <a:latin typeface="+mn-lt"/>
          <a:ea typeface="宋体" pitchFamily="2" charset="-122"/>
        </a:defRPr>
      </a:lvl9pPr>
    </p:bodyStyle>
    <p:otherStyle>
      <a:defPPr>
        <a:defRPr lang="zh-CN"/>
      </a:defPPr>
      <a:lvl1pPr marL="0" algn="l" defTabSz="959975" rtl="0" eaLnBrk="1" latinLnBrk="0" hangingPunct="1">
        <a:defRPr sz="1890" kern="1200">
          <a:solidFill>
            <a:schemeClr val="tx1"/>
          </a:solidFill>
          <a:latin typeface="+mn-lt"/>
          <a:ea typeface="+mn-ea"/>
          <a:cs typeface="+mn-cs"/>
        </a:defRPr>
      </a:lvl1pPr>
      <a:lvl2pPr marL="479987" algn="l" defTabSz="959975" rtl="0" eaLnBrk="1" latinLnBrk="0" hangingPunct="1">
        <a:defRPr sz="1890" kern="1200">
          <a:solidFill>
            <a:schemeClr val="tx1"/>
          </a:solidFill>
          <a:latin typeface="+mn-lt"/>
          <a:ea typeface="+mn-ea"/>
          <a:cs typeface="+mn-cs"/>
        </a:defRPr>
      </a:lvl2pPr>
      <a:lvl3pPr marL="959975" algn="l" defTabSz="959975" rtl="0" eaLnBrk="1" latinLnBrk="0" hangingPunct="1">
        <a:defRPr sz="1890" kern="1200">
          <a:solidFill>
            <a:schemeClr val="tx1"/>
          </a:solidFill>
          <a:latin typeface="+mn-lt"/>
          <a:ea typeface="+mn-ea"/>
          <a:cs typeface="+mn-cs"/>
        </a:defRPr>
      </a:lvl3pPr>
      <a:lvl4pPr marL="1439962" algn="l" defTabSz="959975" rtl="0" eaLnBrk="1" latinLnBrk="0" hangingPunct="1">
        <a:defRPr sz="1890" kern="1200">
          <a:solidFill>
            <a:schemeClr val="tx1"/>
          </a:solidFill>
          <a:latin typeface="+mn-lt"/>
          <a:ea typeface="+mn-ea"/>
          <a:cs typeface="+mn-cs"/>
        </a:defRPr>
      </a:lvl4pPr>
      <a:lvl5pPr marL="1919950" algn="l" defTabSz="959975" rtl="0" eaLnBrk="1" latinLnBrk="0" hangingPunct="1">
        <a:defRPr sz="1890" kern="1200">
          <a:solidFill>
            <a:schemeClr val="tx1"/>
          </a:solidFill>
          <a:latin typeface="+mn-lt"/>
          <a:ea typeface="+mn-ea"/>
          <a:cs typeface="+mn-cs"/>
        </a:defRPr>
      </a:lvl5pPr>
      <a:lvl6pPr marL="2399937" algn="l" defTabSz="959975" rtl="0" eaLnBrk="1" latinLnBrk="0" hangingPunct="1">
        <a:defRPr sz="1890" kern="1200">
          <a:solidFill>
            <a:schemeClr val="tx1"/>
          </a:solidFill>
          <a:latin typeface="+mn-lt"/>
          <a:ea typeface="+mn-ea"/>
          <a:cs typeface="+mn-cs"/>
        </a:defRPr>
      </a:lvl6pPr>
      <a:lvl7pPr marL="2879925" algn="l" defTabSz="959975" rtl="0" eaLnBrk="1" latinLnBrk="0" hangingPunct="1">
        <a:defRPr sz="1890" kern="1200">
          <a:solidFill>
            <a:schemeClr val="tx1"/>
          </a:solidFill>
          <a:latin typeface="+mn-lt"/>
          <a:ea typeface="+mn-ea"/>
          <a:cs typeface="+mn-cs"/>
        </a:defRPr>
      </a:lvl7pPr>
      <a:lvl8pPr marL="3359912" algn="l" defTabSz="959975" rtl="0" eaLnBrk="1" latinLnBrk="0" hangingPunct="1">
        <a:defRPr sz="1890" kern="1200">
          <a:solidFill>
            <a:schemeClr val="tx1"/>
          </a:solidFill>
          <a:latin typeface="+mn-lt"/>
          <a:ea typeface="+mn-ea"/>
          <a:cs typeface="+mn-cs"/>
        </a:defRPr>
      </a:lvl8pPr>
      <a:lvl9pPr marL="3839900" algn="l" defTabSz="959975"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jpeg"/></Relationships>
</file>

<file path=ppt/slides/_rels/slide1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5" Type="http://schemas.openxmlformats.org/officeDocument/2006/relationships/image" Target="../media/image60.png"/><Relationship Id="rId4" Type="http://schemas.openxmlformats.org/officeDocument/2006/relationships/image" Target="../media/image59.png"/></Relationships>
</file>

<file path=ppt/slides/_rels/slide15.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5.xml"/><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emf"/><Relationship Id="rId4" Type="http://schemas.openxmlformats.org/officeDocument/2006/relationships/image" Target="../media/image16.emf"/></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9.emf"/><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emf"/><Relationship Id="rId9" Type="http://schemas.openxmlformats.org/officeDocument/2006/relationships/image" Target="../media/image32.jpeg"/></Relationships>
</file>

<file path=ppt/slides/_rels/slide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emf"/><Relationship Id="rId2"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0799760" cy="7199313"/>
          </a:xfrm>
          <a:prstGeom prst="rect">
            <a:avLst/>
          </a:prstGeom>
        </p:spPr>
      </p:pic>
      <p:sp>
        <p:nvSpPr>
          <p:cNvPr id="2" name="Subtitle 1">
            <a:extLst>
              <a:ext uri="{FF2B5EF4-FFF2-40B4-BE49-F238E27FC236}">
                <a16:creationId xmlns:a16="http://schemas.microsoft.com/office/drawing/2014/main" id="{A5283E80-BB61-0846-BB1D-7847AB709262}"/>
              </a:ext>
            </a:extLst>
          </p:cNvPr>
          <p:cNvSpPr>
            <a:spLocks noGrp="1"/>
          </p:cNvSpPr>
          <p:nvPr>
            <p:ph type="subTitle" idx="1"/>
          </p:nvPr>
        </p:nvSpPr>
        <p:spPr>
          <a:xfrm>
            <a:off x="0" y="4175720"/>
            <a:ext cx="10799763" cy="2334983"/>
          </a:xfrm>
        </p:spPr>
        <p:txBody>
          <a:bodyPr/>
          <a:lstStyle/>
          <a:p>
            <a:r>
              <a:rPr lang="en-US" altLang="zh-CN" sz="2800" dirty="0">
                <a:solidFill>
                  <a:schemeClr val="bg1"/>
                </a:solidFill>
                <a:latin typeface="微软雅黑" panose="020B0503020204020204" pitchFamily="34" charset="-122"/>
              </a:rPr>
              <a:t>Qingjin Xu</a:t>
            </a:r>
          </a:p>
          <a:p>
            <a:r>
              <a:rPr lang="en-US" altLang="zh-CN" sz="2800" dirty="0">
                <a:solidFill>
                  <a:schemeClr val="bg1"/>
                </a:solidFill>
                <a:latin typeface="微软雅黑" panose="020B0503020204020204" pitchFamily="34" charset="-122"/>
              </a:rPr>
              <a:t>IHEP-</a:t>
            </a:r>
            <a:r>
              <a:rPr lang="zh-CN" altLang="en-US" sz="2800" dirty="0">
                <a:solidFill>
                  <a:schemeClr val="bg1"/>
                </a:solidFill>
                <a:latin typeface="微软雅黑" panose="020B0503020204020204" pitchFamily="34" charset="-122"/>
              </a:rPr>
              <a:t> </a:t>
            </a:r>
            <a:r>
              <a:rPr lang="en-US" altLang="zh-CN" sz="2800" dirty="0">
                <a:solidFill>
                  <a:schemeClr val="bg1"/>
                </a:solidFill>
                <a:latin typeface="微软雅黑" panose="020B0503020204020204" pitchFamily="34" charset="-122"/>
              </a:rPr>
              <a:t>CAS</a:t>
            </a:r>
          </a:p>
          <a:p>
            <a:r>
              <a:rPr lang="en-US" altLang="zh-CN" sz="2800" dirty="0">
                <a:solidFill>
                  <a:schemeClr val="bg1"/>
                </a:solidFill>
                <a:latin typeface="微软雅黑" panose="020B0503020204020204" pitchFamily="34" charset="-122"/>
              </a:rPr>
              <a:t>On behalf of the CCT Chinese Team</a:t>
            </a:r>
          </a:p>
          <a:p>
            <a:endParaRPr lang="en-US" altLang="zh-CN" sz="1200" dirty="0">
              <a:solidFill>
                <a:schemeClr val="bg1"/>
              </a:solidFill>
              <a:latin typeface="微软雅黑" panose="020B0503020204020204" pitchFamily="34" charset="-122"/>
            </a:endParaRPr>
          </a:p>
          <a:p>
            <a:r>
              <a:rPr lang="en-US" altLang="zh-CN" sz="2800" dirty="0">
                <a:solidFill>
                  <a:schemeClr val="bg1"/>
                </a:solidFill>
                <a:latin typeface="微软雅黑" panose="020B0503020204020204" pitchFamily="34" charset="-122"/>
              </a:rPr>
              <a:t>Jan 2024</a:t>
            </a:r>
          </a:p>
        </p:txBody>
      </p:sp>
      <p:sp>
        <p:nvSpPr>
          <p:cNvPr id="3" name="Title 2">
            <a:extLst>
              <a:ext uri="{FF2B5EF4-FFF2-40B4-BE49-F238E27FC236}">
                <a16:creationId xmlns:a16="http://schemas.microsoft.com/office/drawing/2014/main" id="{368FBD20-73F3-FD49-9FF3-08FB522C3640}"/>
              </a:ext>
            </a:extLst>
          </p:cNvPr>
          <p:cNvSpPr>
            <a:spLocks noGrp="1"/>
          </p:cNvSpPr>
          <p:nvPr>
            <p:ph type="ctrTitle"/>
          </p:nvPr>
        </p:nvSpPr>
        <p:spPr>
          <a:xfrm>
            <a:off x="13683" y="1708004"/>
            <a:ext cx="10799763" cy="1360651"/>
          </a:xfrm>
          <a:ln>
            <a:noFill/>
          </a:ln>
        </p:spPr>
        <p:txBody>
          <a:bodyPr>
            <a:noAutofit/>
          </a:bodyPr>
          <a:lstStyle/>
          <a:p>
            <a:br>
              <a:rPr lang="en-US" altLang="zh-CN" sz="4800" spc="52" dirty="0">
                <a:ln w="11430">
                  <a:solidFill>
                    <a:srgbClr val="FFFFFF"/>
                  </a:solidFill>
                </a:ln>
                <a:solidFill>
                  <a:schemeClr val="bg1"/>
                </a:solidFill>
                <a:effectLst>
                  <a:outerShdw blurRad="38100" dist="38100" dir="2700000" algn="tl">
                    <a:srgbClr val="000000">
                      <a:alpha val="43137"/>
                    </a:srgbClr>
                  </a:outerShdw>
                </a:effectLst>
              </a:rPr>
            </a:br>
            <a:r>
              <a:rPr lang="en-US" altLang="zh-CN" sz="4800" spc="52" dirty="0">
                <a:ln w="11430">
                  <a:solidFill>
                    <a:srgbClr val="FFFFFF"/>
                  </a:solidFill>
                </a:ln>
                <a:solidFill>
                  <a:srgbClr val="1A59B0"/>
                </a:solidFill>
                <a:effectLst>
                  <a:outerShdw blurRad="38100" dist="38100" dir="2700000" algn="tl">
                    <a:srgbClr val="000000">
                      <a:alpha val="43137"/>
                    </a:srgbClr>
                  </a:outerShdw>
                </a:effectLst>
              </a:rPr>
              <a:t>Progress of the </a:t>
            </a:r>
            <a:br>
              <a:rPr lang="en-US" altLang="zh-CN" sz="4800" spc="52" dirty="0">
                <a:ln w="11430">
                  <a:solidFill>
                    <a:srgbClr val="FFFFFF"/>
                  </a:solidFill>
                </a:ln>
                <a:solidFill>
                  <a:schemeClr val="bg1"/>
                </a:solidFill>
                <a:effectLst>
                  <a:outerShdw blurRad="38100" dist="38100" dir="2700000" algn="tl">
                    <a:srgbClr val="000000">
                      <a:alpha val="43137"/>
                    </a:srgbClr>
                  </a:outerShdw>
                </a:effectLst>
              </a:rPr>
            </a:br>
            <a:r>
              <a:rPr lang="en-US" altLang="zh-CN" sz="4800" spc="52" dirty="0">
                <a:ln w="11430">
                  <a:solidFill>
                    <a:srgbClr val="FFFFFF"/>
                  </a:solidFill>
                </a:ln>
                <a:solidFill>
                  <a:srgbClr val="1A59B0"/>
                </a:solidFill>
                <a:effectLst>
                  <a:outerShdw blurRad="38100" dist="38100" dir="2700000" algn="tl">
                    <a:srgbClr val="000000">
                      <a:alpha val="43137"/>
                    </a:srgbClr>
                  </a:outerShdw>
                </a:effectLst>
              </a:rPr>
              <a:t>HL-LHC CCT</a:t>
            </a:r>
            <a:r>
              <a:rPr lang="zh-CN" altLang="en-US" sz="4800" spc="52" dirty="0">
                <a:ln w="11430">
                  <a:solidFill>
                    <a:srgbClr val="FFFFFF"/>
                  </a:solidFill>
                </a:ln>
                <a:solidFill>
                  <a:srgbClr val="1A59B0"/>
                </a:solidFill>
                <a:effectLst>
                  <a:outerShdw blurRad="38100" dist="38100" dir="2700000" algn="tl">
                    <a:srgbClr val="000000">
                      <a:alpha val="43137"/>
                    </a:srgbClr>
                  </a:outerShdw>
                </a:effectLst>
              </a:rPr>
              <a:t> </a:t>
            </a:r>
            <a:r>
              <a:rPr lang="en-US" altLang="zh-CN" sz="4800" spc="52" dirty="0">
                <a:ln w="11430">
                  <a:solidFill>
                    <a:srgbClr val="FFFFFF"/>
                  </a:solidFill>
                </a:ln>
                <a:solidFill>
                  <a:srgbClr val="1A59B0"/>
                </a:solidFill>
                <a:effectLst>
                  <a:outerShdw blurRad="38100" dist="38100" dir="2700000" algn="tl">
                    <a:srgbClr val="000000">
                      <a:alpha val="43137"/>
                    </a:srgbClr>
                  </a:outerShdw>
                </a:effectLst>
              </a:rPr>
              <a:t>Magnets</a:t>
            </a:r>
            <a:endParaRPr lang="en-US" sz="4800" dirty="0">
              <a:ln w="11430">
                <a:solidFill>
                  <a:srgbClr val="FFFFFF"/>
                </a:solidFill>
              </a:ln>
              <a:solidFill>
                <a:schemeClr val="bg1"/>
              </a:solidFill>
              <a:effectLst>
                <a:outerShdw blurRad="38100" dist="38100" dir="2700000" algn="tl">
                  <a:srgbClr val="000000">
                    <a:alpha val="43137"/>
                  </a:srgbClr>
                </a:outerShdw>
              </a:effectLst>
            </a:endParaRPr>
          </a:p>
        </p:txBody>
      </p:sp>
      <p:grpSp>
        <p:nvGrpSpPr>
          <p:cNvPr id="11" name="组合 10"/>
          <p:cNvGrpSpPr/>
          <p:nvPr/>
        </p:nvGrpSpPr>
        <p:grpSpPr>
          <a:xfrm>
            <a:off x="1439444" y="1553815"/>
            <a:ext cx="7776864" cy="467722"/>
            <a:chOff x="1439444" y="1683542"/>
            <a:chExt cx="7776864" cy="467722"/>
          </a:xfrm>
        </p:grpSpPr>
        <p:sp>
          <p:nvSpPr>
            <p:cNvPr id="6" name="Rectangle 5">
              <a:extLst>
                <a:ext uri="{FF2B5EF4-FFF2-40B4-BE49-F238E27FC236}">
                  <a16:creationId xmlns:a16="http://schemas.microsoft.com/office/drawing/2014/main" id="{45CAA565-F747-CF42-95A8-9EB0EC94C41A}"/>
                </a:ext>
              </a:extLst>
            </p:cNvPr>
            <p:cNvSpPr/>
            <p:nvPr/>
          </p:nvSpPr>
          <p:spPr>
            <a:xfrm>
              <a:off x="1835488" y="1689599"/>
              <a:ext cx="6984776" cy="461665"/>
            </a:xfrm>
            <a:prstGeom prst="rect">
              <a:avLst/>
            </a:prstGeom>
          </p:spPr>
          <p:txBody>
            <a:bodyPr wrap="square">
              <a:spAutoFit/>
            </a:bodyPr>
            <a:lstStyle/>
            <a:p>
              <a:pPr algn="dist"/>
              <a:endParaRPr kumimoji="1" lang="en-US" altLang="zh-CN" sz="2400" dirty="0">
                <a:solidFill>
                  <a:schemeClr val="bg1"/>
                </a:solidFill>
                <a:latin typeface="+mj-ea"/>
                <a:ea typeface="+mj-ea"/>
              </a:endParaRPr>
            </a:p>
          </p:txBody>
        </p:sp>
        <p:cxnSp>
          <p:nvCxnSpPr>
            <p:cNvPr id="8" name="直接连接符 7"/>
            <p:cNvCxnSpPr/>
            <p:nvPr/>
          </p:nvCxnSpPr>
          <p:spPr bwMode="auto">
            <a:xfrm>
              <a:off x="1439444" y="1683542"/>
              <a:ext cx="7776864" cy="0"/>
            </a:xfrm>
            <a:prstGeom prst="line">
              <a:avLst/>
            </a:prstGeom>
            <a:solidFill>
              <a:schemeClr val="accent1"/>
            </a:solidFill>
            <a:ln w="9525" cap="flat" cmpd="sng" algn="ctr">
              <a:gradFill flip="none" rotWithShape="1">
                <a:gsLst>
                  <a:gs pos="0">
                    <a:schemeClr val="accent1">
                      <a:lumMod val="5000"/>
                      <a:lumOff val="95000"/>
                      <a:alpha val="0"/>
                    </a:schemeClr>
                  </a:gs>
                  <a:gs pos="48000">
                    <a:schemeClr val="accent1">
                      <a:lumMod val="45000"/>
                      <a:lumOff val="55000"/>
                    </a:schemeClr>
                  </a:gs>
                  <a:gs pos="72000">
                    <a:schemeClr val="accent1">
                      <a:lumMod val="45000"/>
                      <a:lumOff val="55000"/>
                    </a:schemeClr>
                  </a:gs>
                  <a:gs pos="100000">
                    <a:schemeClr val="accent1">
                      <a:lumMod val="30000"/>
                      <a:lumOff val="70000"/>
                      <a:alpha val="0"/>
                    </a:schemeClr>
                  </a:gs>
                </a:gsLst>
                <a:path path="circle">
                  <a:fillToRect l="100000" t="100000"/>
                </a:path>
                <a:tileRect r="-100000" b="-100000"/>
              </a:gradFill>
              <a:prstDash val="solid"/>
              <a:round/>
              <a:headEnd type="none" w="med" len="med"/>
              <a:tailEnd type="none" w="med" len="med"/>
            </a:ln>
            <a:effectLst/>
          </p:spPr>
        </p:cxnSp>
        <p:cxnSp>
          <p:nvCxnSpPr>
            <p:cNvPr id="9" name="直接连接符 8"/>
            <p:cNvCxnSpPr/>
            <p:nvPr/>
          </p:nvCxnSpPr>
          <p:spPr bwMode="auto">
            <a:xfrm>
              <a:off x="1439444" y="2145207"/>
              <a:ext cx="7776864" cy="0"/>
            </a:xfrm>
            <a:prstGeom prst="line">
              <a:avLst/>
            </a:prstGeom>
            <a:solidFill>
              <a:schemeClr val="accent1"/>
            </a:solidFill>
            <a:ln w="9525" cap="flat" cmpd="sng" algn="ctr">
              <a:gradFill flip="none" rotWithShape="1">
                <a:gsLst>
                  <a:gs pos="0">
                    <a:schemeClr val="accent1">
                      <a:lumMod val="5000"/>
                      <a:lumOff val="95000"/>
                      <a:alpha val="0"/>
                    </a:schemeClr>
                  </a:gs>
                  <a:gs pos="48000">
                    <a:schemeClr val="accent1">
                      <a:lumMod val="45000"/>
                      <a:lumOff val="55000"/>
                    </a:schemeClr>
                  </a:gs>
                  <a:gs pos="72000">
                    <a:schemeClr val="accent1">
                      <a:lumMod val="45000"/>
                      <a:lumOff val="55000"/>
                    </a:schemeClr>
                  </a:gs>
                  <a:gs pos="100000">
                    <a:schemeClr val="accent1">
                      <a:lumMod val="30000"/>
                      <a:lumOff val="70000"/>
                      <a:alpha val="0"/>
                    </a:schemeClr>
                  </a:gs>
                </a:gsLst>
                <a:path path="circle">
                  <a:fillToRect l="100000" t="100000"/>
                </a:path>
                <a:tileRect r="-100000" b="-100000"/>
              </a:gradFill>
              <a:prstDash val="solid"/>
              <a:round/>
              <a:headEnd type="none" w="med" len="med"/>
              <a:tailEnd type="none" w="med" len="med"/>
            </a:ln>
            <a:effectLst/>
          </p:spPr>
        </p:cxnSp>
      </p:grpSp>
    </p:spTree>
    <p:extLst>
      <p:ext uri="{BB962C8B-B14F-4D97-AF65-F5344CB8AC3E}">
        <p14:creationId xmlns:p14="http://schemas.microsoft.com/office/powerpoint/2010/main" val="1175316891"/>
      </p:ext>
    </p:extLst>
  </p:cSld>
  <p:clrMapOvr>
    <a:masterClrMapping/>
  </p:clrMapOvr>
  <mc:AlternateContent xmlns:mc="http://schemas.openxmlformats.org/markup-compatibility/2006" xmlns:p14="http://schemas.microsoft.com/office/powerpoint/2010/main">
    <mc:Choice Requires="p14">
      <p:transition p14:dur="0" advTm="7091"/>
    </mc:Choice>
    <mc:Fallback xmlns="">
      <p:transition advTm="709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8231F7-6167-4846-50D0-153D8E8CC475}"/>
              </a:ext>
            </a:extLst>
          </p:cNvPr>
          <p:cNvSpPr>
            <a:spLocks noGrp="1"/>
          </p:cNvSpPr>
          <p:nvPr>
            <p:ph type="title"/>
          </p:nvPr>
        </p:nvSpPr>
        <p:spPr>
          <a:xfrm>
            <a:off x="878377" y="313738"/>
            <a:ext cx="3945440" cy="549614"/>
          </a:xfrm>
        </p:spPr>
        <p:txBody>
          <a:bodyPr/>
          <a:lstStyle/>
          <a:p>
            <a:r>
              <a:rPr lang="en-US" altLang="zh-CN" dirty="0"/>
              <a:t>Mass Production</a:t>
            </a:r>
            <a:endParaRPr lang="zh-CN" altLang="en-US" dirty="0"/>
          </a:p>
        </p:txBody>
      </p:sp>
      <p:pic>
        <p:nvPicPr>
          <p:cNvPr id="4" name="图片 3">
            <a:extLst>
              <a:ext uri="{FF2B5EF4-FFF2-40B4-BE49-F238E27FC236}">
                <a16:creationId xmlns:a16="http://schemas.microsoft.com/office/drawing/2014/main" id="{C9934E5E-CF51-79C7-FCC7-ADEF71B63A7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0127" y="925437"/>
            <a:ext cx="3042435" cy="2418378"/>
          </a:xfrm>
          <a:prstGeom prst="rect">
            <a:avLst/>
          </a:prstGeom>
        </p:spPr>
      </p:pic>
      <p:pic>
        <p:nvPicPr>
          <p:cNvPr id="5" name="图片 4">
            <a:extLst>
              <a:ext uri="{FF2B5EF4-FFF2-40B4-BE49-F238E27FC236}">
                <a16:creationId xmlns:a16="http://schemas.microsoft.com/office/drawing/2014/main" id="{2E05B713-3CED-66B6-D230-4D7A152AD4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011" y="939741"/>
            <a:ext cx="3067737" cy="2224648"/>
          </a:xfrm>
          <a:prstGeom prst="rect">
            <a:avLst/>
          </a:prstGeom>
        </p:spPr>
      </p:pic>
      <p:pic>
        <p:nvPicPr>
          <p:cNvPr id="6" name="Picture 2">
            <a:extLst>
              <a:ext uri="{FF2B5EF4-FFF2-40B4-BE49-F238E27FC236}">
                <a16:creationId xmlns:a16="http://schemas.microsoft.com/office/drawing/2014/main" id="{E68B90AA-764E-1A6F-2C94-5E1235AC9A69}"/>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40127" y="3424316"/>
            <a:ext cx="3042435" cy="1828922"/>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7981E6CF-8CF8-4D23-08AD-215D83EB5FB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15031" y="3167608"/>
            <a:ext cx="6225758" cy="1898856"/>
          </a:xfrm>
          <a:prstGeom prst="rect">
            <a:avLst/>
          </a:prstGeom>
        </p:spPr>
      </p:pic>
      <p:pic>
        <p:nvPicPr>
          <p:cNvPr id="8" name="图片 7">
            <a:extLst>
              <a:ext uri="{FF2B5EF4-FFF2-40B4-BE49-F238E27FC236}">
                <a16:creationId xmlns:a16="http://schemas.microsoft.com/office/drawing/2014/main" id="{39C0B8F7-07E0-2045-E3F5-D38330191E6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40127" y="5333739"/>
            <a:ext cx="3058908" cy="1690977"/>
          </a:xfrm>
          <a:prstGeom prst="rect">
            <a:avLst/>
          </a:prstGeom>
        </p:spPr>
      </p:pic>
      <p:sp>
        <p:nvSpPr>
          <p:cNvPr id="9" name="文本框 8">
            <a:extLst>
              <a:ext uri="{FF2B5EF4-FFF2-40B4-BE49-F238E27FC236}">
                <a16:creationId xmlns:a16="http://schemas.microsoft.com/office/drawing/2014/main" id="{0044B602-ACFB-890B-BF7B-2B6432E959B0}"/>
              </a:ext>
            </a:extLst>
          </p:cNvPr>
          <p:cNvSpPr txBox="1"/>
          <p:nvPr/>
        </p:nvSpPr>
        <p:spPr>
          <a:xfrm>
            <a:off x="7093425" y="1391531"/>
            <a:ext cx="2947364" cy="1321067"/>
          </a:xfrm>
          <a:prstGeom prst="rect">
            <a:avLst/>
          </a:prstGeom>
          <a:solidFill>
            <a:srgbClr val="FFC000"/>
          </a:solidFill>
        </p:spPr>
        <p:txBody>
          <a:bodyPr wrap="square" rtlCol="0">
            <a:spAutoFit/>
          </a:bodyPr>
          <a:lstStyle/>
          <a:p>
            <a:pPr algn="just" fontAlgn="base">
              <a:lnSpc>
                <a:spcPct val="125000"/>
              </a:lnSpc>
              <a:spcBef>
                <a:spcPct val="10000"/>
              </a:spcBef>
              <a:spcAft>
                <a:spcPct val="30000"/>
              </a:spcAft>
              <a:buClr>
                <a:srgbClr val="FFC000"/>
              </a:buClr>
              <a:buSzPct val="80000"/>
            </a:pPr>
            <a:r>
              <a:rPr lang="zh-CN" altLang="en-US" sz="1800" kern="0" dirty="0">
                <a:solidFill>
                  <a:srgbClr val="000000"/>
                </a:solidFill>
                <a:latin typeface="微软雅黑" panose="020B0503020204020204" pitchFamily="34" charset="-122"/>
                <a:ea typeface="微软雅黑" pitchFamily="34" charset="-122"/>
                <a:cs typeface="Calibri"/>
              </a:rPr>
              <a:t>全尺寸样机</a:t>
            </a:r>
            <a:r>
              <a:rPr lang="en-US" altLang="zh-CN" sz="1800" kern="0" dirty="0">
                <a:solidFill>
                  <a:srgbClr val="000000"/>
                </a:solidFill>
                <a:latin typeface="微软雅黑" panose="020B0503020204020204" pitchFamily="34" charset="-122"/>
                <a:ea typeface="微软雅黑" pitchFamily="34" charset="-122"/>
                <a:cs typeface="Calibri"/>
              </a:rPr>
              <a:t>2020</a:t>
            </a:r>
            <a:r>
              <a:rPr lang="zh-CN" altLang="en-US" sz="1800" kern="0" dirty="0">
                <a:solidFill>
                  <a:srgbClr val="000000"/>
                </a:solidFill>
                <a:latin typeface="微软雅黑" panose="020B0503020204020204" pitchFamily="34" charset="-122"/>
                <a:ea typeface="微软雅黑" pitchFamily="34" charset="-122"/>
                <a:cs typeface="Calibri"/>
              </a:rPr>
              <a:t>年</a:t>
            </a:r>
            <a:r>
              <a:rPr lang="en-US" altLang="zh-CN" sz="1800" kern="0" dirty="0">
                <a:solidFill>
                  <a:srgbClr val="000000"/>
                </a:solidFill>
                <a:latin typeface="微软雅黑" panose="020B0503020204020204" pitchFamily="34" charset="-122"/>
                <a:ea typeface="微软雅黑" pitchFamily="34" charset="-122"/>
                <a:cs typeface="Calibri"/>
              </a:rPr>
              <a:t>5</a:t>
            </a:r>
            <a:r>
              <a:rPr lang="zh-CN" altLang="en-US" sz="1800" kern="0" dirty="0">
                <a:solidFill>
                  <a:srgbClr val="000000"/>
                </a:solidFill>
                <a:latin typeface="微软雅黑" panose="020B0503020204020204" pitchFamily="34" charset="-122"/>
                <a:ea typeface="微软雅黑" pitchFamily="34" charset="-122"/>
                <a:cs typeface="Calibri"/>
              </a:rPr>
              <a:t>月完成</a:t>
            </a:r>
            <a:endParaRPr lang="en-US" altLang="zh-CN" sz="1800" kern="0" dirty="0">
              <a:solidFill>
                <a:srgbClr val="000000"/>
              </a:solidFill>
              <a:latin typeface="微软雅黑" panose="020B0503020204020204" pitchFamily="34" charset="-122"/>
              <a:ea typeface="微软雅黑" pitchFamily="34" charset="-122"/>
              <a:cs typeface="Calibri"/>
            </a:endParaRPr>
          </a:p>
          <a:p>
            <a:pPr algn="just" fontAlgn="base">
              <a:lnSpc>
                <a:spcPct val="125000"/>
              </a:lnSpc>
              <a:spcBef>
                <a:spcPct val="10000"/>
              </a:spcBef>
              <a:spcAft>
                <a:spcPct val="30000"/>
              </a:spcAft>
              <a:buClr>
                <a:srgbClr val="FFC000"/>
              </a:buClr>
              <a:buSzPct val="80000"/>
            </a:pPr>
            <a:r>
              <a:rPr lang="zh-CN" altLang="en-US" sz="1800" kern="0" dirty="0">
                <a:solidFill>
                  <a:srgbClr val="000000"/>
                </a:solidFill>
                <a:latin typeface="微软雅黑" panose="020B0503020204020204" pitchFamily="34" charset="-122"/>
                <a:ea typeface="微软雅黑" pitchFamily="34" charset="-122"/>
                <a:cs typeface="Calibri"/>
              </a:rPr>
              <a:t>性能达到设计指标</a:t>
            </a:r>
            <a:endParaRPr lang="en-US" altLang="zh-CN" sz="1800" kern="0" dirty="0">
              <a:solidFill>
                <a:srgbClr val="000000"/>
              </a:solidFill>
              <a:latin typeface="微软雅黑" panose="020B0503020204020204" pitchFamily="34" charset="-122"/>
              <a:ea typeface="微软雅黑" pitchFamily="34" charset="-122"/>
              <a:cs typeface="Calibri"/>
            </a:endParaRPr>
          </a:p>
          <a:p>
            <a:pPr algn="just" fontAlgn="base">
              <a:lnSpc>
                <a:spcPct val="125000"/>
              </a:lnSpc>
              <a:spcBef>
                <a:spcPct val="10000"/>
              </a:spcBef>
              <a:spcAft>
                <a:spcPct val="30000"/>
              </a:spcAft>
              <a:buClr>
                <a:srgbClr val="FFC000"/>
              </a:buClr>
              <a:buSzPct val="80000"/>
            </a:pPr>
            <a:r>
              <a:rPr lang="en-US" altLang="zh-CN" sz="1800" kern="0" dirty="0">
                <a:solidFill>
                  <a:srgbClr val="000000"/>
                </a:solidFill>
                <a:latin typeface="微软雅黑" panose="020B0503020204020204" pitchFamily="34" charset="-122"/>
                <a:ea typeface="微软雅黑" pitchFamily="34" charset="-122"/>
                <a:cs typeface="Calibri"/>
              </a:rPr>
              <a:t>2020</a:t>
            </a:r>
            <a:r>
              <a:rPr lang="zh-CN" altLang="en-US" sz="1800" kern="0" dirty="0">
                <a:solidFill>
                  <a:srgbClr val="000000"/>
                </a:solidFill>
                <a:latin typeface="微软雅黑" panose="020B0503020204020204" pitchFamily="34" charset="-122"/>
                <a:ea typeface="微软雅黑" pitchFamily="34" charset="-122"/>
                <a:cs typeface="Calibri"/>
              </a:rPr>
              <a:t>年</a:t>
            </a:r>
            <a:r>
              <a:rPr lang="en-US" altLang="zh-CN" sz="1800" kern="0" dirty="0">
                <a:solidFill>
                  <a:srgbClr val="000000"/>
                </a:solidFill>
                <a:latin typeface="微软雅黑" panose="020B0503020204020204" pitchFamily="34" charset="-122"/>
                <a:ea typeface="微软雅黑" pitchFamily="34" charset="-122"/>
                <a:cs typeface="Calibri"/>
              </a:rPr>
              <a:t>8</a:t>
            </a:r>
            <a:r>
              <a:rPr lang="zh-CN" altLang="en-US" sz="1800" kern="0" dirty="0">
                <a:solidFill>
                  <a:srgbClr val="000000"/>
                </a:solidFill>
                <a:latin typeface="微软雅黑" panose="020B0503020204020204" pitchFamily="34" charset="-122"/>
                <a:ea typeface="微软雅黑" pitchFamily="34" charset="-122"/>
                <a:cs typeface="Calibri"/>
              </a:rPr>
              <a:t>月运往</a:t>
            </a:r>
            <a:r>
              <a:rPr lang="en-US" altLang="zh-CN" sz="1800" kern="0" dirty="0">
                <a:solidFill>
                  <a:srgbClr val="000000"/>
                </a:solidFill>
                <a:latin typeface="微软雅黑" panose="020B0503020204020204" pitchFamily="34" charset="-122"/>
                <a:ea typeface="微软雅黑" pitchFamily="34" charset="-122"/>
                <a:cs typeface="Calibri"/>
              </a:rPr>
              <a:t>CERN</a:t>
            </a:r>
            <a:endParaRPr lang="zh-CN" altLang="en-US" sz="1800" kern="0" dirty="0">
              <a:solidFill>
                <a:srgbClr val="000000"/>
              </a:solidFill>
              <a:latin typeface="微软雅黑" panose="020B0503020204020204" pitchFamily="34" charset="-122"/>
              <a:ea typeface="微软雅黑" pitchFamily="34" charset="-122"/>
              <a:cs typeface="Calibri"/>
            </a:endParaRPr>
          </a:p>
        </p:txBody>
      </p:sp>
      <p:sp>
        <p:nvSpPr>
          <p:cNvPr id="10" name="矩形 9">
            <a:extLst>
              <a:ext uri="{FF2B5EF4-FFF2-40B4-BE49-F238E27FC236}">
                <a16:creationId xmlns:a16="http://schemas.microsoft.com/office/drawing/2014/main" id="{2493A782-5A1F-98C1-5AC9-D7DBFC659EEA}"/>
              </a:ext>
            </a:extLst>
          </p:cNvPr>
          <p:cNvSpPr/>
          <p:nvPr/>
        </p:nvSpPr>
        <p:spPr>
          <a:xfrm>
            <a:off x="2200928" y="2955664"/>
            <a:ext cx="1455848" cy="419474"/>
          </a:xfrm>
          <a:prstGeom prst="rect">
            <a:avLst/>
          </a:prstGeom>
        </p:spPr>
        <p:txBody>
          <a:bodyPr wrap="none">
            <a:spAutoFit/>
          </a:bodyPr>
          <a:lstStyle/>
          <a:p>
            <a:r>
              <a:rPr lang="en-US" altLang="zh-CN" sz="2126" dirty="0">
                <a:solidFill>
                  <a:srgbClr val="FF0000"/>
                </a:solidFill>
                <a:latin typeface="Times New Roman" panose="02020603050405020304" pitchFamily="18" charset="0"/>
                <a:cs typeface="Times New Roman" panose="02020603050405020304" pitchFamily="18" charset="0"/>
              </a:rPr>
              <a:t>MCBRDP2</a:t>
            </a:r>
            <a:endParaRPr lang="zh-CN" altLang="en-US" sz="2126" dirty="0">
              <a:solidFill>
                <a:srgbClr val="FF0000"/>
              </a:solidFill>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6E6453E2-2146-F777-7EA3-99106897B1F2}"/>
              </a:ext>
            </a:extLst>
          </p:cNvPr>
          <p:cNvSpPr/>
          <p:nvPr/>
        </p:nvSpPr>
        <p:spPr>
          <a:xfrm>
            <a:off x="2231871" y="6636566"/>
            <a:ext cx="1439818" cy="419474"/>
          </a:xfrm>
          <a:prstGeom prst="rect">
            <a:avLst/>
          </a:prstGeom>
        </p:spPr>
        <p:txBody>
          <a:bodyPr wrap="none">
            <a:spAutoFit/>
          </a:bodyPr>
          <a:lstStyle/>
          <a:p>
            <a:r>
              <a:rPr lang="en-US" altLang="zh-CN" sz="2126" dirty="0">
                <a:solidFill>
                  <a:srgbClr val="FF0000"/>
                </a:solidFill>
                <a:latin typeface="Times New Roman" panose="02020603050405020304" pitchFamily="18" charset="0"/>
                <a:cs typeface="Times New Roman" panose="02020603050405020304" pitchFamily="18" charset="0"/>
              </a:rPr>
              <a:t>MCBRD02</a:t>
            </a:r>
            <a:endParaRPr lang="zh-CN" altLang="en-US" sz="2126" dirty="0">
              <a:solidFill>
                <a:srgbClr val="FF0000"/>
              </a:solidFill>
              <a:latin typeface="Times New Roman" panose="02020603050405020304" pitchFamily="18" charset="0"/>
              <a:cs typeface="Times New Roman" panose="02020603050405020304" pitchFamily="18" charset="0"/>
            </a:endParaRPr>
          </a:p>
        </p:txBody>
      </p:sp>
      <p:sp>
        <p:nvSpPr>
          <p:cNvPr id="12" name="矩形 11">
            <a:extLst>
              <a:ext uri="{FF2B5EF4-FFF2-40B4-BE49-F238E27FC236}">
                <a16:creationId xmlns:a16="http://schemas.microsoft.com/office/drawing/2014/main" id="{F5AB65BF-AAC6-793C-3034-E48C0F7C0E87}"/>
              </a:ext>
            </a:extLst>
          </p:cNvPr>
          <p:cNvSpPr/>
          <p:nvPr/>
        </p:nvSpPr>
        <p:spPr>
          <a:xfrm>
            <a:off x="2231871" y="4855894"/>
            <a:ext cx="1439818" cy="419474"/>
          </a:xfrm>
          <a:prstGeom prst="rect">
            <a:avLst/>
          </a:prstGeom>
        </p:spPr>
        <p:txBody>
          <a:bodyPr wrap="none">
            <a:spAutoFit/>
          </a:bodyPr>
          <a:lstStyle/>
          <a:p>
            <a:r>
              <a:rPr lang="en-US" altLang="zh-CN" sz="2126" dirty="0">
                <a:solidFill>
                  <a:srgbClr val="FF0000"/>
                </a:solidFill>
                <a:latin typeface="Times New Roman" panose="02020603050405020304" pitchFamily="18" charset="0"/>
                <a:cs typeface="Times New Roman" panose="02020603050405020304" pitchFamily="18" charset="0"/>
              </a:rPr>
              <a:t>MCBRD01</a:t>
            </a:r>
            <a:endParaRPr lang="zh-CN" altLang="en-US" sz="2126" dirty="0">
              <a:solidFill>
                <a:srgbClr val="FF0000"/>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4A029A61-D507-09D6-594B-E1B4EAF42ED1}"/>
              </a:ext>
            </a:extLst>
          </p:cNvPr>
          <p:cNvSpPr txBox="1"/>
          <p:nvPr/>
        </p:nvSpPr>
        <p:spPr>
          <a:xfrm>
            <a:off x="7200726" y="5197663"/>
            <a:ext cx="2947364" cy="1556516"/>
          </a:xfrm>
          <a:prstGeom prst="rect">
            <a:avLst/>
          </a:prstGeom>
          <a:solidFill>
            <a:srgbClr val="FFC000"/>
          </a:solidFill>
        </p:spPr>
        <p:txBody>
          <a:bodyPr wrap="square" rtlCol="0">
            <a:spAutoFit/>
          </a:bodyPr>
          <a:lstStyle/>
          <a:p>
            <a:pPr algn="just" fontAlgn="base">
              <a:lnSpc>
                <a:spcPct val="125000"/>
              </a:lnSpc>
              <a:spcBef>
                <a:spcPct val="10000"/>
              </a:spcBef>
              <a:spcAft>
                <a:spcPct val="30000"/>
              </a:spcAft>
              <a:buClr>
                <a:srgbClr val="FFC000"/>
              </a:buClr>
              <a:buSzPct val="80000"/>
            </a:pPr>
            <a:r>
              <a:rPr lang="zh-CN" altLang="en-US" sz="1800" kern="0" dirty="0">
                <a:solidFill>
                  <a:srgbClr val="000000"/>
                </a:solidFill>
                <a:latin typeface="微软雅黑" panose="020B0503020204020204" pitchFamily="34" charset="-122"/>
                <a:ea typeface="微软雅黑" pitchFamily="34" charset="-122"/>
                <a:cs typeface="Calibri"/>
              </a:rPr>
              <a:t>首套量产</a:t>
            </a:r>
            <a:r>
              <a:rPr lang="en-US" altLang="zh-CN" sz="1800" kern="0" dirty="0">
                <a:solidFill>
                  <a:srgbClr val="000000"/>
                </a:solidFill>
                <a:latin typeface="微软雅黑" panose="020B0503020204020204" pitchFamily="34" charset="-122"/>
                <a:ea typeface="微软雅黑" pitchFamily="34" charset="-122"/>
                <a:cs typeface="Calibri"/>
              </a:rPr>
              <a:t>CCT</a:t>
            </a:r>
            <a:r>
              <a:rPr lang="zh-CN" altLang="en-US" sz="1800" kern="0" dirty="0">
                <a:solidFill>
                  <a:srgbClr val="000000"/>
                </a:solidFill>
                <a:latin typeface="微软雅黑" panose="020B0503020204020204" pitchFamily="34" charset="-122"/>
                <a:ea typeface="微软雅黑" pitchFamily="34" charset="-122"/>
                <a:cs typeface="Calibri"/>
              </a:rPr>
              <a:t>磁体性能达标 </a:t>
            </a:r>
            <a:r>
              <a:rPr lang="en-US" altLang="zh-CN" sz="1800" kern="0" dirty="0">
                <a:solidFill>
                  <a:srgbClr val="000000"/>
                </a:solidFill>
                <a:latin typeface="微软雅黑" panose="020B0503020204020204" pitchFamily="34" charset="-122"/>
                <a:ea typeface="微软雅黑" pitchFamily="34" charset="-122"/>
                <a:cs typeface="Calibri"/>
              </a:rPr>
              <a:t>2021</a:t>
            </a:r>
            <a:r>
              <a:rPr lang="zh-CN" altLang="en-US" sz="1800" kern="0" dirty="0">
                <a:solidFill>
                  <a:srgbClr val="000000"/>
                </a:solidFill>
                <a:latin typeface="微软雅黑" panose="020B0503020204020204" pitchFamily="34" charset="-122"/>
                <a:ea typeface="微软雅黑" pitchFamily="34" charset="-122"/>
                <a:cs typeface="Calibri"/>
              </a:rPr>
              <a:t>年</a:t>
            </a:r>
            <a:r>
              <a:rPr lang="en-US" altLang="zh-CN" sz="1800" kern="0" dirty="0">
                <a:solidFill>
                  <a:srgbClr val="000000"/>
                </a:solidFill>
                <a:latin typeface="微软雅黑" panose="020B0503020204020204" pitchFamily="34" charset="-122"/>
                <a:ea typeface="微软雅黑" pitchFamily="34" charset="-122"/>
                <a:cs typeface="Calibri"/>
              </a:rPr>
              <a:t>10</a:t>
            </a:r>
            <a:r>
              <a:rPr lang="zh-CN" altLang="en-US" sz="1800" kern="0" dirty="0">
                <a:solidFill>
                  <a:srgbClr val="000000"/>
                </a:solidFill>
                <a:latin typeface="微软雅黑" panose="020B0503020204020204" pitchFamily="34" charset="-122"/>
                <a:ea typeface="微软雅黑" pitchFamily="34" charset="-122"/>
                <a:cs typeface="Calibri"/>
              </a:rPr>
              <a:t>月运往欧洲</a:t>
            </a:r>
            <a:endParaRPr lang="en-US" altLang="zh-CN" sz="1800" kern="0" dirty="0">
              <a:solidFill>
                <a:srgbClr val="000000"/>
              </a:solidFill>
              <a:latin typeface="微软雅黑" panose="020B0503020204020204" pitchFamily="34" charset="-122"/>
              <a:ea typeface="微软雅黑" pitchFamily="34" charset="-122"/>
              <a:cs typeface="Calibri"/>
            </a:endParaRPr>
          </a:p>
          <a:p>
            <a:pPr algn="just" fontAlgn="base">
              <a:lnSpc>
                <a:spcPct val="125000"/>
              </a:lnSpc>
              <a:spcBef>
                <a:spcPct val="10000"/>
              </a:spcBef>
              <a:spcAft>
                <a:spcPct val="30000"/>
              </a:spcAft>
              <a:buClr>
                <a:srgbClr val="FFC000"/>
              </a:buClr>
              <a:buSzPct val="80000"/>
            </a:pPr>
            <a:r>
              <a:rPr lang="zh-CN" altLang="en-US" sz="1800" kern="0" dirty="0">
                <a:solidFill>
                  <a:srgbClr val="000000"/>
                </a:solidFill>
                <a:latin typeface="微软雅黑" panose="020B0503020204020204" pitchFamily="34" charset="-122"/>
                <a:ea typeface="微软雅黑" pitchFamily="34" charset="-122"/>
                <a:cs typeface="Calibri"/>
              </a:rPr>
              <a:t>第二套</a:t>
            </a:r>
            <a:r>
              <a:rPr lang="en-US" altLang="zh-CN" sz="1800" kern="0" dirty="0">
                <a:solidFill>
                  <a:srgbClr val="000000"/>
                </a:solidFill>
                <a:latin typeface="微软雅黑" panose="020B0503020204020204" pitchFamily="34" charset="-122"/>
                <a:ea typeface="微软雅黑" pitchFamily="34" charset="-122"/>
                <a:cs typeface="Calibri"/>
              </a:rPr>
              <a:t>CCT</a:t>
            </a:r>
            <a:r>
              <a:rPr lang="zh-CN" altLang="en-US" sz="1800" kern="0" dirty="0">
                <a:solidFill>
                  <a:srgbClr val="000000"/>
                </a:solidFill>
                <a:latin typeface="微软雅黑" panose="020B0503020204020204" pitchFamily="34" charset="-122"/>
                <a:ea typeface="微软雅黑" pitchFamily="34" charset="-122"/>
                <a:cs typeface="Calibri"/>
              </a:rPr>
              <a:t>磁体性能达标</a:t>
            </a:r>
            <a:r>
              <a:rPr lang="en-US" altLang="zh-CN" sz="1800" kern="0" dirty="0">
                <a:solidFill>
                  <a:srgbClr val="000000"/>
                </a:solidFill>
                <a:latin typeface="微软雅黑" panose="020B0503020204020204" pitchFamily="34" charset="-122"/>
                <a:ea typeface="微软雅黑" pitchFamily="34" charset="-122"/>
                <a:cs typeface="Calibri"/>
              </a:rPr>
              <a:t>2022</a:t>
            </a:r>
            <a:r>
              <a:rPr lang="zh-CN" altLang="en-US" sz="1800" kern="0" dirty="0">
                <a:solidFill>
                  <a:srgbClr val="000000"/>
                </a:solidFill>
                <a:latin typeface="微软雅黑" panose="020B0503020204020204" pitchFamily="34" charset="-122"/>
                <a:ea typeface="微软雅黑" pitchFamily="34" charset="-122"/>
                <a:cs typeface="Calibri"/>
              </a:rPr>
              <a:t>年</a:t>
            </a:r>
            <a:r>
              <a:rPr lang="en-US" altLang="zh-CN" sz="1800" kern="0" dirty="0">
                <a:solidFill>
                  <a:srgbClr val="000000"/>
                </a:solidFill>
                <a:latin typeface="微软雅黑" panose="020B0503020204020204" pitchFamily="34" charset="-122"/>
                <a:ea typeface="微软雅黑" pitchFamily="34" charset="-122"/>
                <a:cs typeface="Calibri"/>
              </a:rPr>
              <a:t>6</a:t>
            </a:r>
            <a:r>
              <a:rPr lang="zh-CN" altLang="en-US" sz="1800" kern="0" dirty="0">
                <a:solidFill>
                  <a:srgbClr val="000000"/>
                </a:solidFill>
                <a:latin typeface="微软雅黑" panose="020B0503020204020204" pitchFamily="34" charset="-122"/>
                <a:ea typeface="微软雅黑" pitchFamily="34" charset="-122"/>
                <a:cs typeface="Calibri"/>
              </a:rPr>
              <a:t>月运往欧洲</a:t>
            </a:r>
          </a:p>
        </p:txBody>
      </p:sp>
      <p:pic>
        <p:nvPicPr>
          <p:cNvPr id="15" name="图片 14">
            <a:extLst>
              <a:ext uri="{FF2B5EF4-FFF2-40B4-BE49-F238E27FC236}">
                <a16:creationId xmlns:a16="http://schemas.microsoft.com/office/drawing/2014/main" id="{ACF97946-E1D5-A8FF-FF18-A6924D523A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66011" y="5072902"/>
            <a:ext cx="3067739" cy="1983138"/>
          </a:xfrm>
          <a:prstGeom prst="rect">
            <a:avLst/>
          </a:prstGeom>
        </p:spPr>
      </p:pic>
    </p:spTree>
    <p:extLst>
      <p:ext uri="{BB962C8B-B14F-4D97-AF65-F5344CB8AC3E}">
        <p14:creationId xmlns:p14="http://schemas.microsoft.com/office/powerpoint/2010/main" val="40384932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ED554E7-33DC-A6F0-9332-0BB2B62B71A2}"/>
              </a:ext>
            </a:extLst>
          </p:cNvPr>
          <p:cNvSpPr>
            <a:spLocks noGrp="1"/>
          </p:cNvSpPr>
          <p:nvPr>
            <p:ph type="title"/>
          </p:nvPr>
        </p:nvSpPr>
        <p:spPr/>
        <p:txBody>
          <a:bodyPr/>
          <a:lstStyle/>
          <a:p>
            <a:r>
              <a:rPr lang="it-IT" altLang="zh-CN" dirty="0"/>
              <a:t>Delivery to CERN</a:t>
            </a:r>
            <a:endParaRPr lang="zh-CN" altLang="en-US" dirty="0"/>
          </a:p>
        </p:txBody>
      </p:sp>
      <p:pic>
        <p:nvPicPr>
          <p:cNvPr id="3" name="图片 2">
            <a:extLst>
              <a:ext uri="{FF2B5EF4-FFF2-40B4-BE49-F238E27FC236}">
                <a16:creationId xmlns:a16="http://schemas.microsoft.com/office/drawing/2014/main" id="{C5A4B46C-E76A-4DE7-8C95-0147889ED81E}"/>
              </a:ext>
            </a:extLst>
          </p:cNvPr>
          <p:cNvPicPr>
            <a:picLocks noChangeAspect="1"/>
          </p:cNvPicPr>
          <p:nvPr/>
        </p:nvPicPr>
        <p:blipFill>
          <a:blip r:embed="rId2"/>
          <a:stretch>
            <a:fillRect/>
          </a:stretch>
        </p:blipFill>
        <p:spPr>
          <a:xfrm>
            <a:off x="479698" y="1727448"/>
            <a:ext cx="9840365" cy="4896544"/>
          </a:xfrm>
          <a:prstGeom prst="rect">
            <a:avLst/>
          </a:prstGeom>
        </p:spPr>
      </p:pic>
      <p:sp>
        <p:nvSpPr>
          <p:cNvPr id="4" name="文本框 3">
            <a:extLst>
              <a:ext uri="{FF2B5EF4-FFF2-40B4-BE49-F238E27FC236}">
                <a16:creationId xmlns:a16="http://schemas.microsoft.com/office/drawing/2014/main" id="{AB6C4741-EB00-F836-EEAF-218D0EEEAFA6}"/>
              </a:ext>
            </a:extLst>
          </p:cNvPr>
          <p:cNvSpPr txBox="1"/>
          <p:nvPr/>
        </p:nvSpPr>
        <p:spPr>
          <a:xfrm>
            <a:off x="2447553" y="1079376"/>
            <a:ext cx="6120680" cy="406971"/>
          </a:xfrm>
          <a:prstGeom prst="rect">
            <a:avLst/>
          </a:prstGeom>
          <a:solidFill>
            <a:srgbClr val="FFC000"/>
          </a:solidFill>
        </p:spPr>
        <p:txBody>
          <a:bodyPr wrap="square" rtlCol="0">
            <a:spAutoFit/>
          </a:bodyPr>
          <a:lstStyle/>
          <a:p>
            <a:pPr algn="just" fontAlgn="base">
              <a:lnSpc>
                <a:spcPct val="125000"/>
              </a:lnSpc>
              <a:spcBef>
                <a:spcPct val="10000"/>
              </a:spcBef>
              <a:spcAft>
                <a:spcPct val="30000"/>
              </a:spcAft>
              <a:buClr>
                <a:srgbClr val="FFC000"/>
              </a:buClr>
              <a:buSzPct val="80000"/>
            </a:pPr>
            <a:r>
              <a:rPr lang="zh-CN" altLang="en-US" sz="1800" kern="0" dirty="0">
                <a:solidFill>
                  <a:srgbClr val="000000"/>
                </a:solidFill>
                <a:latin typeface="微软雅黑" panose="020B0503020204020204" pitchFamily="34" charset="-122"/>
                <a:ea typeface="微软雅黑" pitchFamily="34" charset="-122"/>
                <a:cs typeface="Calibri"/>
              </a:rPr>
              <a:t>首套正式磁体国内性能测试达标后，</a:t>
            </a:r>
            <a:r>
              <a:rPr lang="en-US" altLang="zh-CN" sz="1800" kern="0" dirty="0">
                <a:solidFill>
                  <a:srgbClr val="000000"/>
                </a:solidFill>
                <a:latin typeface="微软雅黑" panose="020B0503020204020204" pitchFamily="34" charset="-122"/>
                <a:ea typeface="微软雅黑" pitchFamily="34" charset="-122"/>
                <a:cs typeface="Calibri"/>
              </a:rPr>
              <a:t>2021</a:t>
            </a:r>
            <a:r>
              <a:rPr lang="zh-CN" altLang="en-US" sz="1800" kern="0" dirty="0">
                <a:solidFill>
                  <a:srgbClr val="000000"/>
                </a:solidFill>
                <a:latin typeface="微软雅黑" panose="020B0503020204020204" pitchFamily="34" charset="-122"/>
                <a:ea typeface="微软雅黑" pitchFamily="34" charset="-122"/>
                <a:cs typeface="Calibri"/>
              </a:rPr>
              <a:t>年</a:t>
            </a:r>
            <a:r>
              <a:rPr lang="en-US" altLang="zh-CN" sz="1800" kern="0" dirty="0">
                <a:solidFill>
                  <a:srgbClr val="000000"/>
                </a:solidFill>
                <a:latin typeface="微软雅黑" panose="020B0503020204020204" pitchFamily="34" charset="-122"/>
                <a:ea typeface="微软雅黑" pitchFamily="34" charset="-122"/>
                <a:cs typeface="Calibri"/>
              </a:rPr>
              <a:t>10</a:t>
            </a:r>
            <a:r>
              <a:rPr lang="zh-CN" altLang="en-US" sz="1800" kern="0" dirty="0">
                <a:solidFill>
                  <a:srgbClr val="000000"/>
                </a:solidFill>
                <a:latin typeface="微软雅黑" panose="020B0503020204020204" pitchFamily="34" charset="-122"/>
                <a:ea typeface="微软雅黑" pitchFamily="34" charset="-122"/>
                <a:cs typeface="Calibri"/>
              </a:rPr>
              <a:t>月发往欧洲</a:t>
            </a:r>
          </a:p>
        </p:txBody>
      </p:sp>
    </p:spTree>
    <p:extLst>
      <p:ext uri="{BB962C8B-B14F-4D97-AF65-F5344CB8AC3E}">
        <p14:creationId xmlns:p14="http://schemas.microsoft.com/office/powerpoint/2010/main" val="6613170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F79DB492-B276-CD82-2672-E7CA801B6DA4}"/>
              </a:ext>
            </a:extLst>
          </p:cNvPr>
          <p:cNvSpPr>
            <a:spLocks noGrp="1"/>
          </p:cNvSpPr>
          <p:nvPr>
            <p:ph type="title"/>
          </p:nvPr>
        </p:nvSpPr>
        <p:spPr>
          <a:xfrm>
            <a:off x="878377" y="313738"/>
            <a:ext cx="9562064" cy="549614"/>
          </a:xfrm>
        </p:spPr>
        <p:txBody>
          <a:bodyPr/>
          <a:lstStyle/>
          <a:p>
            <a:r>
              <a:rPr lang="en-US" altLang="zh-CN" dirty="0"/>
              <a:t>Problems and Solutions During Mass Production</a:t>
            </a:r>
            <a:endParaRPr lang="zh-CN" altLang="en-US" dirty="0"/>
          </a:p>
        </p:txBody>
      </p:sp>
      <p:pic>
        <p:nvPicPr>
          <p:cNvPr id="2" name="图片 1">
            <a:extLst>
              <a:ext uri="{FF2B5EF4-FFF2-40B4-BE49-F238E27FC236}">
                <a16:creationId xmlns:a16="http://schemas.microsoft.com/office/drawing/2014/main" id="{77286698-0F50-7486-CF68-F83D3BD8BF2D}"/>
              </a:ext>
            </a:extLst>
          </p:cNvPr>
          <p:cNvPicPr>
            <a:picLocks noChangeAspect="1"/>
          </p:cNvPicPr>
          <p:nvPr/>
        </p:nvPicPr>
        <p:blipFill>
          <a:blip r:embed="rId2"/>
          <a:stretch>
            <a:fillRect/>
          </a:stretch>
        </p:blipFill>
        <p:spPr>
          <a:xfrm>
            <a:off x="827881" y="2281822"/>
            <a:ext cx="9144000" cy="4486186"/>
          </a:xfrm>
          <a:prstGeom prst="rect">
            <a:avLst/>
          </a:prstGeom>
        </p:spPr>
      </p:pic>
      <p:sp>
        <p:nvSpPr>
          <p:cNvPr id="7" name="矩形 6">
            <a:extLst>
              <a:ext uri="{FF2B5EF4-FFF2-40B4-BE49-F238E27FC236}">
                <a16:creationId xmlns:a16="http://schemas.microsoft.com/office/drawing/2014/main" id="{C6563578-4C6B-A90F-5CA7-092C9C6BDC25}"/>
              </a:ext>
            </a:extLst>
          </p:cNvPr>
          <p:cNvSpPr/>
          <p:nvPr/>
        </p:nvSpPr>
        <p:spPr>
          <a:xfrm>
            <a:off x="827881" y="1118814"/>
            <a:ext cx="9143999" cy="853567"/>
          </a:xfrm>
          <a:prstGeom prst="rect">
            <a:avLst/>
          </a:prstGeom>
          <a:solidFill>
            <a:srgbClr val="FFC000"/>
          </a:solidFill>
        </p:spPr>
        <p:txBody>
          <a:bodyPr wrap="square">
            <a:spAutoFit/>
          </a:bodyPr>
          <a:lstStyle/>
          <a:p>
            <a:pPr algn="ctr">
              <a:lnSpc>
                <a:spcPct val="130000"/>
              </a:lnSpc>
            </a:pPr>
            <a:r>
              <a:rPr lang="zh-CN" altLang="en-US" sz="2000" dirty="0">
                <a:solidFill>
                  <a:srgbClr val="FF0000"/>
                </a:solidFill>
                <a:latin typeface="微软雅黑" panose="020B0503020204020204" pitchFamily="34" charset="-122"/>
                <a:ea typeface="微软雅黑" panose="020B0503020204020204" pitchFamily="34" charset="-122"/>
              </a:rPr>
              <a:t>批量制作过程中，解决了</a:t>
            </a:r>
            <a:r>
              <a:rPr lang="en-US" altLang="zh-CN" sz="2000" dirty="0">
                <a:solidFill>
                  <a:srgbClr val="FF0000"/>
                </a:solidFill>
                <a:latin typeface="微软雅黑" panose="020B0503020204020204" pitchFamily="34" charset="-122"/>
                <a:ea typeface="微软雅黑" panose="020B0503020204020204" pitchFamily="34" charset="-122"/>
              </a:rPr>
              <a:t>CCT</a:t>
            </a:r>
            <a:r>
              <a:rPr lang="zh-CN" altLang="en-US" sz="2000" dirty="0">
                <a:solidFill>
                  <a:srgbClr val="FF0000"/>
                </a:solidFill>
                <a:latin typeface="微软雅黑" panose="020B0503020204020204" pitchFamily="34" charset="-122"/>
                <a:ea typeface="微软雅黑" panose="020B0503020204020204" pitchFamily="34" charset="-122"/>
              </a:rPr>
              <a:t>超导线圈结构存在多年的“</a:t>
            </a:r>
            <a:r>
              <a:rPr lang="en-US" altLang="zh-CN" sz="2000" dirty="0">
                <a:solidFill>
                  <a:srgbClr val="FF0000"/>
                </a:solidFill>
                <a:latin typeface="微软雅黑" panose="020B0503020204020204" pitchFamily="34" charset="-122"/>
                <a:ea typeface="微软雅黑" panose="020B0503020204020204" pitchFamily="34" charset="-122"/>
              </a:rPr>
              <a:t>long training</a:t>
            </a:r>
            <a:r>
              <a:rPr lang="zh-CN" altLang="en-US" sz="2000" dirty="0">
                <a:solidFill>
                  <a:srgbClr val="FF0000"/>
                </a:solidFill>
                <a:latin typeface="微软雅黑" panose="020B0503020204020204" pitchFamily="34" charset="-122"/>
                <a:ea typeface="微软雅黑" panose="020B0503020204020204" pitchFamily="34" charset="-122"/>
              </a:rPr>
              <a:t>”问题</a:t>
            </a:r>
            <a:endParaRPr lang="en-US" altLang="zh-CN" sz="2000" dirty="0">
              <a:solidFill>
                <a:srgbClr val="FF0000"/>
              </a:solidFill>
              <a:latin typeface="微软雅黑" panose="020B0503020204020204" pitchFamily="34" charset="-122"/>
              <a:ea typeface="微软雅黑" panose="020B0503020204020204" pitchFamily="34" charset="-122"/>
            </a:endParaRPr>
          </a:p>
          <a:p>
            <a:pPr algn="ctr">
              <a:lnSpc>
                <a:spcPct val="130000"/>
              </a:lnSpc>
            </a:pPr>
            <a:r>
              <a:rPr lang="zh-CN" altLang="en-US" sz="2000" dirty="0">
                <a:solidFill>
                  <a:schemeClr val="tx1"/>
                </a:solidFill>
                <a:latin typeface="微软雅黑" panose="020B0503020204020204" pitchFamily="34" charset="-122"/>
                <a:ea typeface="微软雅黑" panose="020B0503020204020204" pitchFamily="34" charset="-122"/>
              </a:rPr>
              <a:t>保证了</a:t>
            </a:r>
            <a:r>
              <a:rPr lang="en-US" altLang="zh-CN" sz="2000" dirty="0">
                <a:solidFill>
                  <a:schemeClr val="tx1"/>
                </a:solidFill>
                <a:latin typeface="微软雅黑" panose="020B0503020204020204" pitchFamily="34" charset="-122"/>
                <a:ea typeface="微软雅黑" panose="020B0503020204020204" pitchFamily="34" charset="-122"/>
              </a:rPr>
              <a:t>HL-LHC</a:t>
            </a:r>
            <a:r>
              <a:rPr lang="zh-CN" altLang="en-US" sz="2000" dirty="0">
                <a:solidFill>
                  <a:schemeClr val="tx1"/>
                </a:solidFill>
                <a:latin typeface="微软雅黑" panose="020B0503020204020204" pitchFamily="34" charset="-122"/>
                <a:ea typeface="微软雅黑" panose="020B0503020204020204" pitchFamily="34" charset="-122"/>
              </a:rPr>
              <a:t>项目的整体进度不受我们的影响</a:t>
            </a:r>
            <a:endParaRPr lang="en-US" altLang="zh-CN" sz="2000" dirty="0">
              <a:solidFill>
                <a:schemeClr val="tx1"/>
              </a:solidFill>
              <a:latin typeface="微软雅黑" panose="020B0503020204020204" pitchFamily="34" charset="-122"/>
              <a:ea typeface="微软雅黑" panose="020B0503020204020204" pitchFamily="34" charset="-122"/>
            </a:endParaRPr>
          </a:p>
        </p:txBody>
      </p:sp>
      <p:sp>
        <p:nvSpPr>
          <p:cNvPr id="8" name="箭头: 左 7">
            <a:extLst>
              <a:ext uri="{FF2B5EF4-FFF2-40B4-BE49-F238E27FC236}">
                <a16:creationId xmlns:a16="http://schemas.microsoft.com/office/drawing/2014/main" id="{1FF5E2D8-6A4C-C15C-1D11-063C6A391C12}"/>
              </a:ext>
            </a:extLst>
          </p:cNvPr>
          <p:cNvSpPr/>
          <p:nvPr/>
        </p:nvSpPr>
        <p:spPr>
          <a:xfrm>
            <a:off x="3671689" y="2807568"/>
            <a:ext cx="1624096" cy="37602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2398"/>
          </a:p>
        </p:txBody>
      </p:sp>
      <p:pic>
        <p:nvPicPr>
          <p:cNvPr id="9" name="图片 8">
            <a:extLst>
              <a:ext uri="{FF2B5EF4-FFF2-40B4-BE49-F238E27FC236}">
                <a16:creationId xmlns:a16="http://schemas.microsoft.com/office/drawing/2014/main" id="{0CD4BEBA-9FD1-A37D-50CC-502CE9167CA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3091688" y="4808452"/>
            <a:ext cx="1352006" cy="1094659"/>
          </a:xfrm>
          <a:prstGeom prst="rect">
            <a:avLst/>
          </a:prstGeom>
        </p:spPr>
      </p:pic>
      <p:pic>
        <p:nvPicPr>
          <p:cNvPr id="10" name="图片 9">
            <a:extLst>
              <a:ext uri="{FF2B5EF4-FFF2-40B4-BE49-F238E27FC236}">
                <a16:creationId xmlns:a16="http://schemas.microsoft.com/office/drawing/2014/main" id="{E75DD19F-0FCC-708A-F60E-ADC073AA6AC0}"/>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rot="5400000">
            <a:off x="4721142" y="4611088"/>
            <a:ext cx="1352007" cy="1489385"/>
          </a:xfrm>
          <a:prstGeom prst="rect">
            <a:avLst/>
          </a:prstGeom>
          <a:ln>
            <a:noFill/>
          </a:ln>
          <a:effectLst>
            <a:outerShdw blurRad="190500" algn="tl" rotWithShape="0">
              <a:srgbClr val="000000">
                <a:alpha val="70000"/>
              </a:srgbClr>
            </a:outerShdw>
          </a:effectLst>
        </p:spPr>
      </p:pic>
      <p:sp>
        <p:nvSpPr>
          <p:cNvPr id="11" name="箭头: 右 10">
            <a:extLst>
              <a:ext uri="{FF2B5EF4-FFF2-40B4-BE49-F238E27FC236}">
                <a16:creationId xmlns:a16="http://schemas.microsoft.com/office/drawing/2014/main" id="{E4C0115B-F01D-1532-9508-0EE451A31502}"/>
              </a:ext>
            </a:extLst>
          </p:cNvPr>
          <p:cNvSpPr/>
          <p:nvPr/>
        </p:nvSpPr>
        <p:spPr>
          <a:xfrm>
            <a:off x="4372409" y="5012880"/>
            <a:ext cx="222656" cy="6858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716454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3189E007-5EBA-F3BE-F6D1-8F52C52F3BB3}"/>
              </a:ext>
            </a:extLst>
          </p:cNvPr>
          <p:cNvPicPr>
            <a:picLocks noChangeAspect="1"/>
          </p:cNvPicPr>
          <p:nvPr/>
        </p:nvPicPr>
        <p:blipFill>
          <a:blip r:embed="rId2"/>
          <a:stretch>
            <a:fillRect/>
          </a:stretch>
        </p:blipFill>
        <p:spPr>
          <a:xfrm>
            <a:off x="177681" y="1079376"/>
            <a:ext cx="5126985" cy="2952328"/>
          </a:xfrm>
          <a:prstGeom prst="rect">
            <a:avLst/>
          </a:prstGeom>
        </p:spPr>
      </p:pic>
      <p:pic>
        <p:nvPicPr>
          <p:cNvPr id="4" name="图片 3">
            <a:extLst>
              <a:ext uri="{FF2B5EF4-FFF2-40B4-BE49-F238E27FC236}">
                <a16:creationId xmlns:a16="http://schemas.microsoft.com/office/drawing/2014/main" id="{FD388BBD-B34D-FD75-BDB8-F8DF1B39BB40}"/>
              </a:ext>
            </a:extLst>
          </p:cNvPr>
          <p:cNvPicPr>
            <a:picLocks noChangeAspect="1"/>
          </p:cNvPicPr>
          <p:nvPr/>
        </p:nvPicPr>
        <p:blipFill>
          <a:blip r:embed="rId3"/>
          <a:stretch>
            <a:fillRect/>
          </a:stretch>
        </p:blipFill>
        <p:spPr>
          <a:xfrm>
            <a:off x="5352979" y="1079376"/>
            <a:ext cx="5303485" cy="3045601"/>
          </a:xfrm>
          <a:prstGeom prst="rect">
            <a:avLst/>
          </a:prstGeom>
        </p:spPr>
      </p:pic>
      <p:pic>
        <p:nvPicPr>
          <p:cNvPr id="5" name="图片 4">
            <a:extLst>
              <a:ext uri="{FF2B5EF4-FFF2-40B4-BE49-F238E27FC236}">
                <a16:creationId xmlns:a16="http://schemas.microsoft.com/office/drawing/2014/main" id="{8DCB1BA5-EEA6-6D11-5D57-76D9CEA7CF07}"/>
              </a:ext>
            </a:extLst>
          </p:cNvPr>
          <p:cNvPicPr>
            <a:picLocks noChangeAspect="1"/>
          </p:cNvPicPr>
          <p:nvPr/>
        </p:nvPicPr>
        <p:blipFill>
          <a:blip r:embed="rId4"/>
          <a:stretch>
            <a:fillRect/>
          </a:stretch>
        </p:blipFill>
        <p:spPr>
          <a:xfrm>
            <a:off x="204559" y="4031704"/>
            <a:ext cx="5327019" cy="3045600"/>
          </a:xfrm>
          <a:prstGeom prst="rect">
            <a:avLst/>
          </a:prstGeom>
        </p:spPr>
      </p:pic>
      <p:pic>
        <p:nvPicPr>
          <p:cNvPr id="6" name="图片 5">
            <a:extLst>
              <a:ext uri="{FF2B5EF4-FFF2-40B4-BE49-F238E27FC236}">
                <a16:creationId xmlns:a16="http://schemas.microsoft.com/office/drawing/2014/main" id="{4C0600C7-002E-B481-3C68-96A09FA7F70A}"/>
              </a:ext>
            </a:extLst>
          </p:cNvPr>
          <p:cNvPicPr>
            <a:picLocks noChangeAspect="1"/>
          </p:cNvPicPr>
          <p:nvPr/>
        </p:nvPicPr>
        <p:blipFill>
          <a:blip r:embed="rId5"/>
          <a:stretch>
            <a:fillRect/>
          </a:stretch>
        </p:blipFill>
        <p:spPr>
          <a:xfrm>
            <a:off x="5392594" y="4031704"/>
            <a:ext cx="5312183" cy="3045602"/>
          </a:xfrm>
          <a:prstGeom prst="rect">
            <a:avLst/>
          </a:prstGeom>
        </p:spPr>
      </p:pic>
      <p:sp>
        <p:nvSpPr>
          <p:cNvPr id="8" name="标题 1">
            <a:extLst>
              <a:ext uri="{FF2B5EF4-FFF2-40B4-BE49-F238E27FC236}">
                <a16:creationId xmlns:a16="http://schemas.microsoft.com/office/drawing/2014/main" id="{F915B6AF-2867-F6F6-EF7B-51B3044B5CAE}"/>
              </a:ext>
            </a:extLst>
          </p:cNvPr>
          <p:cNvSpPr>
            <a:spLocks noGrp="1"/>
          </p:cNvSpPr>
          <p:nvPr>
            <p:ph type="title"/>
          </p:nvPr>
        </p:nvSpPr>
        <p:spPr>
          <a:xfrm>
            <a:off x="878377" y="313738"/>
            <a:ext cx="9562064" cy="549614"/>
          </a:xfrm>
        </p:spPr>
        <p:txBody>
          <a:bodyPr/>
          <a:lstStyle/>
          <a:p>
            <a:r>
              <a:rPr lang="en-US" altLang="zh-CN" dirty="0"/>
              <a:t>Problems and Solutions During Mass Production</a:t>
            </a:r>
            <a:endParaRPr lang="zh-CN" altLang="en-US" dirty="0"/>
          </a:p>
        </p:txBody>
      </p:sp>
    </p:spTree>
    <p:extLst>
      <p:ext uri="{BB962C8B-B14F-4D97-AF65-F5344CB8AC3E}">
        <p14:creationId xmlns:p14="http://schemas.microsoft.com/office/powerpoint/2010/main" val="20992649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1FAD9FE-E480-273F-C136-2195581D0B6D}"/>
              </a:ext>
            </a:extLst>
          </p:cNvPr>
          <p:cNvPicPr>
            <a:picLocks noChangeAspect="1"/>
          </p:cNvPicPr>
          <p:nvPr/>
        </p:nvPicPr>
        <p:blipFill>
          <a:blip r:embed="rId2"/>
          <a:stretch>
            <a:fillRect/>
          </a:stretch>
        </p:blipFill>
        <p:spPr>
          <a:xfrm>
            <a:off x="5563561" y="1079374"/>
            <a:ext cx="4975426" cy="3010880"/>
          </a:xfrm>
          <a:prstGeom prst="rect">
            <a:avLst/>
          </a:prstGeom>
        </p:spPr>
      </p:pic>
      <p:pic>
        <p:nvPicPr>
          <p:cNvPr id="5" name="图片 4">
            <a:extLst>
              <a:ext uri="{FF2B5EF4-FFF2-40B4-BE49-F238E27FC236}">
                <a16:creationId xmlns:a16="http://schemas.microsoft.com/office/drawing/2014/main" id="{C0BABB67-75E9-6B91-A52F-AE3789B5C6D3}"/>
              </a:ext>
            </a:extLst>
          </p:cNvPr>
          <p:cNvPicPr>
            <a:picLocks noChangeAspect="1"/>
          </p:cNvPicPr>
          <p:nvPr/>
        </p:nvPicPr>
        <p:blipFill>
          <a:blip r:embed="rId3"/>
          <a:stretch>
            <a:fillRect/>
          </a:stretch>
        </p:blipFill>
        <p:spPr>
          <a:xfrm>
            <a:off x="273888" y="1079375"/>
            <a:ext cx="5289673" cy="3010879"/>
          </a:xfrm>
          <a:prstGeom prst="rect">
            <a:avLst/>
          </a:prstGeom>
        </p:spPr>
      </p:pic>
      <p:pic>
        <p:nvPicPr>
          <p:cNvPr id="7" name="图片 6">
            <a:extLst>
              <a:ext uri="{FF2B5EF4-FFF2-40B4-BE49-F238E27FC236}">
                <a16:creationId xmlns:a16="http://schemas.microsoft.com/office/drawing/2014/main" id="{A214F9A9-887F-65C1-60D9-629B35B6E2FC}"/>
              </a:ext>
            </a:extLst>
          </p:cNvPr>
          <p:cNvPicPr>
            <a:picLocks noChangeAspect="1"/>
          </p:cNvPicPr>
          <p:nvPr/>
        </p:nvPicPr>
        <p:blipFill>
          <a:blip r:embed="rId4"/>
          <a:stretch>
            <a:fillRect/>
          </a:stretch>
        </p:blipFill>
        <p:spPr>
          <a:xfrm>
            <a:off x="273888" y="4085173"/>
            <a:ext cx="5289673" cy="2888919"/>
          </a:xfrm>
          <a:prstGeom prst="rect">
            <a:avLst/>
          </a:prstGeom>
        </p:spPr>
      </p:pic>
      <p:pic>
        <p:nvPicPr>
          <p:cNvPr id="8" name="图片 7">
            <a:extLst>
              <a:ext uri="{FF2B5EF4-FFF2-40B4-BE49-F238E27FC236}">
                <a16:creationId xmlns:a16="http://schemas.microsoft.com/office/drawing/2014/main" id="{BF3D5539-E79A-E6CA-412F-35DA8A76D4AD}"/>
              </a:ext>
            </a:extLst>
          </p:cNvPr>
          <p:cNvPicPr>
            <a:picLocks noChangeAspect="1"/>
          </p:cNvPicPr>
          <p:nvPr/>
        </p:nvPicPr>
        <p:blipFill>
          <a:blip r:embed="rId5"/>
          <a:stretch>
            <a:fillRect/>
          </a:stretch>
        </p:blipFill>
        <p:spPr>
          <a:xfrm>
            <a:off x="5465478" y="4094572"/>
            <a:ext cx="4677464" cy="2888919"/>
          </a:xfrm>
          <a:prstGeom prst="rect">
            <a:avLst/>
          </a:prstGeom>
        </p:spPr>
      </p:pic>
      <p:sp>
        <p:nvSpPr>
          <p:cNvPr id="6" name="标题 1">
            <a:extLst>
              <a:ext uri="{FF2B5EF4-FFF2-40B4-BE49-F238E27FC236}">
                <a16:creationId xmlns:a16="http://schemas.microsoft.com/office/drawing/2014/main" id="{4A5FC2B9-EDB6-E34A-8D07-4837AAD041AA}"/>
              </a:ext>
            </a:extLst>
          </p:cNvPr>
          <p:cNvSpPr>
            <a:spLocks noGrp="1"/>
          </p:cNvSpPr>
          <p:nvPr>
            <p:ph type="title"/>
          </p:nvPr>
        </p:nvSpPr>
        <p:spPr>
          <a:xfrm>
            <a:off x="878377" y="313738"/>
            <a:ext cx="9562064" cy="549614"/>
          </a:xfrm>
        </p:spPr>
        <p:txBody>
          <a:bodyPr/>
          <a:lstStyle/>
          <a:p>
            <a:r>
              <a:rPr lang="en-US" altLang="zh-CN" dirty="0"/>
              <a:t>Problems and Solutions During Mass Production</a:t>
            </a:r>
            <a:endParaRPr lang="zh-CN" altLang="en-US" dirty="0"/>
          </a:p>
        </p:txBody>
      </p:sp>
    </p:spTree>
    <p:extLst>
      <p:ext uri="{BB962C8B-B14F-4D97-AF65-F5344CB8AC3E}">
        <p14:creationId xmlns:p14="http://schemas.microsoft.com/office/powerpoint/2010/main" val="19046142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44B6E00-E6B2-887B-EF08-82E9CAEB6B48}"/>
              </a:ext>
            </a:extLst>
          </p:cNvPr>
          <p:cNvSpPr/>
          <p:nvPr/>
        </p:nvSpPr>
        <p:spPr>
          <a:xfrm>
            <a:off x="2231529" y="1991652"/>
            <a:ext cx="6515589" cy="577850"/>
          </a:xfrm>
          <a:prstGeom prst="rect">
            <a:avLst/>
          </a:prstGeom>
        </p:spPr>
        <p:txBody>
          <a:bodyPr wrap="square">
            <a:spAutoFit/>
          </a:bodyPr>
          <a:lstStyle/>
          <a:p>
            <a:pPr algn="ctr">
              <a:lnSpc>
                <a:spcPct val="150000"/>
              </a:lnSpc>
              <a:spcBef>
                <a:spcPct val="0"/>
              </a:spcBef>
              <a:defRPr/>
            </a:pPr>
            <a:r>
              <a:rPr lang="en-US" altLang="zh-CN" sz="2400" b="1" dirty="0">
                <a:solidFill>
                  <a:srgbClr val="0093BE"/>
                </a:solidFill>
                <a:latin typeface="Arial" panose="020B0604020202020204"/>
                <a:ea typeface="黑体" panose="02010609060101010101" pitchFamily="49" charset="-122"/>
                <a:cs typeface="+mj-cs"/>
              </a:rPr>
              <a:t>Performance of SCQ-CCT coils</a:t>
            </a:r>
            <a:endParaRPr lang="zh-CN" altLang="en-US" sz="2400" b="1" dirty="0">
              <a:solidFill>
                <a:srgbClr val="0093BE"/>
              </a:solidFill>
              <a:latin typeface="Arial" panose="020B0604020202020204"/>
              <a:ea typeface="黑体" panose="02010609060101010101" pitchFamily="49" charset="-122"/>
              <a:cs typeface="+mj-cs"/>
            </a:endParaRPr>
          </a:p>
        </p:txBody>
      </p:sp>
      <p:pic>
        <p:nvPicPr>
          <p:cNvPr id="4" name="图片 3" descr="银色的金属&#10;&#10;中度可信度描述已自动生成">
            <a:extLst>
              <a:ext uri="{FF2B5EF4-FFF2-40B4-BE49-F238E27FC236}">
                <a16:creationId xmlns:a16="http://schemas.microsoft.com/office/drawing/2014/main" id="{90CCF6C4-F935-AE62-6AF3-049121F71140}"/>
              </a:ext>
            </a:extLst>
          </p:cNvPr>
          <p:cNvPicPr>
            <a:picLocks noChangeAspect="1"/>
          </p:cNvPicPr>
          <p:nvPr/>
        </p:nvPicPr>
        <p:blipFill rotWithShape="1">
          <a:blip r:embed="rId2"/>
          <a:srcRect l="31531" r="21587"/>
          <a:stretch/>
        </p:blipFill>
        <p:spPr>
          <a:xfrm rot="5400000">
            <a:off x="7615872" y="3086829"/>
            <a:ext cx="1221050" cy="3474039"/>
          </a:xfrm>
          <a:prstGeom prst="rect">
            <a:avLst/>
          </a:prstGeom>
        </p:spPr>
      </p:pic>
      <p:pic>
        <p:nvPicPr>
          <p:cNvPr id="5" name="图片 4" descr="手拿冲浪板的女人&#10;&#10;描述已自动生成">
            <a:extLst>
              <a:ext uri="{FF2B5EF4-FFF2-40B4-BE49-F238E27FC236}">
                <a16:creationId xmlns:a16="http://schemas.microsoft.com/office/drawing/2014/main" id="{56071E60-E457-1454-F95F-6F4E55EE8A66}"/>
              </a:ext>
            </a:extLst>
          </p:cNvPr>
          <p:cNvPicPr>
            <a:picLocks noChangeAspect="1"/>
          </p:cNvPicPr>
          <p:nvPr/>
        </p:nvPicPr>
        <p:blipFill rotWithShape="1">
          <a:blip r:embed="rId3"/>
          <a:srcRect t="25503"/>
          <a:stretch/>
        </p:blipFill>
        <p:spPr>
          <a:xfrm rot="10800000">
            <a:off x="6489378" y="2663552"/>
            <a:ext cx="3482502" cy="1455720"/>
          </a:xfrm>
          <a:prstGeom prst="rect">
            <a:avLst/>
          </a:prstGeom>
        </p:spPr>
      </p:pic>
      <p:sp>
        <p:nvSpPr>
          <p:cNvPr id="6" name="文本框 5">
            <a:extLst>
              <a:ext uri="{FF2B5EF4-FFF2-40B4-BE49-F238E27FC236}">
                <a16:creationId xmlns:a16="http://schemas.microsoft.com/office/drawing/2014/main" id="{6EBEEB9C-C49D-6EA0-6B69-331E8E9463B9}"/>
              </a:ext>
            </a:extLst>
          </p:cNvPr>
          <p:cNvSpPr txBox="1"/>
          <p:nvPr/>
        </p:nvSpPr>
        <p:spPr>
          <a:xfrm>
            <a:off x="6497842" y="5528423"/>
            <a:ext cx="3474038" cy="1323439"/>
          </a:xfrm>
          <a:prstGeom prst="rect">
            <a:avLst/>
          </a:prstGeom>
          <a:solidFill>
            <a:srgbClr val="FFFF00"/>
          </a:solidFill>
        </p:spPr>
        <p:txBody>
          <a:bodyPr wrap="square" rtlCol="0">
            <a:spAutoFit/>
          </a:bodyPr>
          <a:lstStyle/>
          <a:p>
            <a:pPr marL="285750" indent="-285750" algn="just">
              <a:buFont typeface="Arial" panose="020B0604020202020204" pitchFamily="34" charset="0"/>
              <a:buChar char="•"/>
            </a:pPr>
            <a:r>
              <a:rPr lang="en-US" altLang="zh-CN" sz="1600" dirty="0"/>
              <a:t>Well impregnated magnet SCQ-1 experienced long training</a:t>
            </a:r>
          </a:p>
          <a:p>
            <a:pPr marL="285750" indent="-285750" algn="just">
              <a:buFont typeface="Arial" panose="020B0604020202020204" pitchFamily="34" charset="0"/>
              <a:buChar char="•"/>
            </a:pPr>
            <a:r>
              <a:rPr lang="en-US" altLang="zh-CN" sz="1600" dirty="0"/>
              <a:t>With the modified channel size, the training performance of SCQ-2  significantly improved. </a:t>
            </a:r>
            <a:endParaRPr lang="zh-CN" altLang="en-US" sz="1600" dirty="0"/>
          </a:p>
        </p:txBody>
      </p:sp>
      <p:pic>
        <p:nvPicPr>
          <p:cNvPr id="7" name="图片 6">
            <a:extLst>
              <a:ext uri="{FF2B5EF4-FFF2-40B4-BE49-F238E27FC236}">
                <a16:creationId xmlns:a16="http://schemas.microsoft.com/office/drawing/2014/main" id="{4DFC5BD5-813C-5798-971D-13ACB51DF23B}"/>
              </a:ext>
            </a:extLst>
          </p:cNvPr>
          <p:cNvPicPr>
            <a:picLocks noChangeAspect="1"/>
          </p:cNvPicPr>
          <p:nvPr/>
        </p:nvPicPr>
        <p:blipFill>
          <a:blip r:embed="rId4"/>
          <a:stretch>
            <a:fillRect/>
          </a:stretch>
        </p:blipFill>
        <p:spPr>
          <a:xfrm>
            <a:off x="719361" y="2502335"/>
            <a:ext cx="5583970" cy="4379370"/>
          </a:xfrm>
          <a:prstGeom prst="rect">
            <a:avLst/>
          </a:prstGeom>
        </p:spPr>
      </p:pic>
      <p:sp>
        <p:nvSpPr>
          <p:cNvPr id="11" name="矩形 10">
            <a:extLst>
              <a:ext uri="{FF2B5EF4-FFF2-40B4-BE49-F238E27FC236}">
                <a16:creationId xmlns:a16="http://schemas.microsoft.com/office/drawing/2014/main" id="{45A1735C-3225-5866-40D0-2E1141A044F0}"/>
              </a:ext>
            </a:extLst>
          </p:cNvPr>
          <p:cNvSpPr/>
          <p:nvPr/>
        </p:nvSpPr>
        <p:spPr>
          <a:xfrm>
            <a:off x="2519561" y="1161913"/>
            <a:ext cx="5832648" cy="853567"/>
          </a:xfrm>
          <a:prstGeom prst="rect">
            <a:avLst/>
          </a:prstGeom>
          <a:solidFill>
            <a:srgbClr val="FFC000"/>
          </a:solidFill>
        </p:spPr>
        <p:txBody>
          <a:bodyPr wrap="square">
            <a:spAutoFit/>
          </a:bodyPr>
          <a:lstStyle/>
          <a:p>
            <a:pPr algn="ctr">
              <a:lnSpc>
                <a:spcPct val="130000"/>
              </a:lnSpc>
            </a:pPr>
            <a:r>
              <a:rPr lang="zh-CN" altLang="en-US" sz="2000" dirty="0">
                <a:solidFill>
                  <a:srgbClr val="FF0000"/>
                </a:solidFill>
                <a:latin typeface="微软雅黑" panose="020B0503020204020204" pitchFamily="34" charset="-122"/>
                <a:ea typeface="微软雅黑" panose="020B0503020204020204" pitchFamily="34" charset="-122"/>
              </a:rPr>
              <a:t>“</a:t>
            </a:r>
            <a:r>
              <a:rPr lang="en-US" altLang="zh-CN" sz="2000" dirty="0">
                <a:solidFill>
                  <a:srgbClr val="FF0000"/>
                </a:solidFill>
                <a:latin typeface="微软雅黑" panose="020B0503020204020204" pitchFamily="34" charset="-122"/>
                <a:ea typeface="微软雅黑" panose="020B0503020204020204" pitchFamily="34" charset="-122"/>
              </a:rPr>
              <a:t>long training</a:t>
            </a:r>
            <a:r>
              <a:rPr lang="zh-CN" altLang="en-US" sz="2000" dirty="0">
                <a:solidFill>
                  <a:srgbClr val="FF0000"/>
                </a:solidFill>
                <a:latin typeface="微软雅黑" panose="020B0503020204020204" pitchFamily="34" charset="-122"/>
                <a:ea typeface="微软雅黑" panose="020B0503020204020204" pitchFamily="34" charset="-122"/>
              </a:rPr>
              <a:t>”问题解决方案</a:t>
            </a:r>
            <a:r>
              <a:rPr lang="en-US" altLang="zh-CN" sz="2000" dirty="0">
                <a:solidFill>
                  <a:srgbClr val="FF0000"/>
                </a:solidFill>
                <a:latin typeface="微软雅黑" panose="020B0503020204020204" pitchFamily="34" charset="-122"/>
                <a:ea typeface="微软雅黑" panose="020B0503020204020204" pitchFamily="34" charset="-122"/>
              </a:rPr>
              <a:t>CCT</a:t>
            </a:r>
            <a:r>
              <a:rPr lang="zh-CN" altLang="en-US" sz="2000" dirty="0">
                <a:solidFill>
                  <a:srgbClr val="FF0000"/>
                </a:solidFill>
                <a:latin typeface="微软雅黑" panose="020B0503020204020204" pitchFamily="34" charset="-122"/>
                <a:ea typeface="微软雅黑" panose="020B0503020204020204" pitchFamily="34" charset="-122"/>
              </a:rPr>
              <a:t>四极线圈验证</a:t>
            </a:r>
            <a:endParaRPr lang="en-US" altLang="zh-CN" sz="2000" dirty="0">
              <a:solidFill>
                <a:srgbClr val="FF0000"/>
              </a:solidFill>
              <a:latin typeface="微软雅黑" panose="020B0503020204020204" pitchFamily="34" charset="-122"/>
              <a:ea typeface="微软雅黑" panose="020B0503020204020204" pitchFamily="34" charset="-122"/>
            </a:endParaRPr>
          </a:p>
          <a:p>
            <a:pPr algn="ctr">
              <a:lnSpc>
                <a:spcPct val="130000"/>
              </a:lnSpc>
            </a:pPr>
            <a:r>
              <a:rPr lang="zh-CN" altLang="en-US" sz="2000" dirty="0">
                <a:solidFill>
                  <a:schemeClr val="tx1"/>
                </a:solidFill>
                <a:latin typeface="微软雅黑" panose="020B0503020204020204" pitchFamily="34" charset="-122"/>
                <a:ea typeface="微软雅黑" panose="020B0503020204020204" pitchFamily="34" charset="-122"/>
              </a:rPr>
              <a:t>确认了解决方案的有效性及普适性</a:t>
            </a:r>
            <a:endParaRPr lang="en-US" altLang="zh-CN" sz="2000" dirty="0">
              <a:solidFill>
                <a:schemeClr val="tx1"/>
              </a:solidFill>
              <a:latin typeface="微软雅黑" panose="020B0503020204020204" pitchFamily="34" charset="-122"/>
              <a:ea typeface="微软雅黑" panose="020B0503020204020204" pitchFamily="34" charset="-122"/>
            </a:endParaRPr>
          </a:p>
        </p:txBody>
      </p:sp>
      <p:sp>
        <p:nvSpPr>
          <p:cNvPr id="9" name="标题 1">
            <a:extLst>
              <a:ext uri="{FF2B5EF4-FFF2-40B4-BE49-F238E27FC236}">
                <a16:creationId xmlns:a16="http://schemas.microsoft.com/office/drawing/2014/main" id="{5A1906FF-1022-9BDF-0D68-E35CAFEE4A24}"/>
              </a:ext>
            </a:extLst>
          </p:cNvPr>
          <p:cNvSpPr>
            <a:spLocks noGrp="1"/>
          </p:cNvSpPr>
          <p:nvPr>
            <p:ph type="title"/>
          </p:nvPr>
        </p:nvSpPr>
        <p:spPr>
          <a:xfrm>
            <a:off x="878377" y="313738"/>
            <a:ext cx="9562064" cy="549614"/>
          </a:xfrm>
        </p:spPr>
        <p:txBody>
          <a:bodyPr/>
          <a:lstStyle/>
          <a:p>
            <a:r>
              <a:rPr lang="en-US" altLang="zh-CN" dirty="0"/>
              <a:t>Problems and Solutions During Mass Production</a:t>
            </a:r>
            <a:endParaRPr lang="zh-CN" altLang="en-US" dirty="0"/>
          </a:p>
        </p:txBody>
      </p:sp>
    </p:spTree>
    <p:extLst>
      <p:ext uri="{BB962C8B-B14F-4D97-AF65-F5344CB8AC3E}">
        <p14:creationId xmlns:p14="http://schemas.microsoft.com/office/powerpoint/2010/main" val="34092190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4F30712-0270-1497-8FBC-07FB2C0BAAE8}"/>
              </a:ext>
            </a:extLst>
          </p:cNvPr>
          <p:cNvPicPr>
            <a:picLocks noChangeAspect="1"/>
          </p:cNvPicPr>
          <p:nvPr/>
        </p:nvPicPr>
        <p:blipFill rotWithShape="1">
          <a:blip r:embed="rId2"/>
          <a:srcRect t="22678" r="2864"/>
          <a:stretch/>
        </p:blipFill>
        <p:spPr>
          <a:xfrm>
            <a:off x="503337" y="2879576"/>
            <a:ext cx="9792370" cy="4319737"/>
          </a:xfrm>
          <a:prstGeom prst="rect">
            <a:avLst/>
          </a:prstGeom>
        </p:spPr>
      </p:pic>
      <p:pic>
        <p:nvPicPr>
          <p:cNvPr id="11" name="图片 10">
            <a:extLst>
              <a:ext uri="{FF2B5EF4-FFF2-40B4-BE49-F238E27FC236}">
                <a16:creationId xmlns:a16="http://schemas.microsoft.com/office/drawing/2014/main" id="{7690B593-0DAA-3755-A07E-9F81F18E1884}"/>
              </a:ext>
            </a:extLst>
          </p:cNvPr>
          <p:cNvPicPr>
            <a:picLocks noChangeAspect="1"/>
          </p:cNvPicPr>
          <p:nvPr/>
        </p:nvPicPr>
        <p:blipFill rotWithShape="1">
          <a:blip r:embed="rId3">
            <a:clrChange>
              <a:clrFrom>
                <a:srgbClr val="000000">
                  <a:alpha val="0"/>
                </a:srgbClr>
              </a:clrFrom>
              <a:clrTo>
                <a:srgbClr val="000000">
                  <a:alpha val="0"/>
                </a:srgbClr>
              </a:clrTo>
            </a:clrChange>
          </a:blip>
          <a:srcRect l="2439" b="4368"/>
          <a:stretch/>
        </p:blipFill>
        <p:spPr>
          <a:xfrm>
            <a:off x="7416105" y="1007369"/>
            <a:ext cx="2879602" cy="2160240"/>
          </a:xfrm>
          <a:prstGeom prst="rect">
            <a:avLst/>
          </a:prstGeom>
          <a:solidFill>
            <a:schemeClr val="bg1"/>
          </a:solidFill>
        </p:spPr>
      </p:pic>
      <p:sp>
        <p:nvSpPr>
          <p:cNvPr id="7" name="矩形 6">
            <a:extLst>
              <a:ext uri="{FF2B5EF4-FFF2-40B4-BE49-F238E27FC236}">
                <a16:creationId xmlns:a16="http://schemas.microsoft.com/office/drawing/2014/main" id="{CBB7B7AC-8E5C-841A-39E4-EA08F47AEEB7}"/>
              </a:ext>
            </a:extLst>
          </p:cNvPr>
          <p:cNvSpPr/>
          <p:nvPr/>
        </p:nvSpPr>
        <p:spPr>
          <a:xfrm>
            <a:off x="503337" y="1189815"/>
            <a:ext cx="6624736" cy="1473737"/>
          </a:xfrm>
          <a:prstGeom prst="rect">
            <a:avLst/>
          </a:prstGeom>
          <a:solidFill>
            <a:srgbClr val="FFC000"/>
          </a:solidFill>
        </p:spPr>
        <p:txBody>
          <a:bodyPr wrap="square">
            <a:spAutoFit/>
          </a:bodyPr>
          <a:lstStyle/>
          <a:p>
            <a:pPr algn="ctr">
              <a:lnSpc>
                <a:spcPct val="130000"/>
              </a:lnSpc>
            </a:pPr>
            <a:r>
              <a:rPr lang="zh-CN" altLang="en-US" sz="2000" dirty="0">
                <a:solidFill>
                  <a:srgbClr val="FF0000"/>
                </a:solidFill>
                <a:latin typeface="微软雅黑" panose="020B0503020204020204" pitchFamily="34" charset="-122"/>
                <a:ea typeface="微软雅黑" panose="020B0503020204020204" pitchFamily="34" charset="-122"/>
              </a:rPr>
              <a:t>解决了</a:t>
            </a:r>
            <a:r>
              <a:rPr lang="en-US" altLang="zh-CN" sz="2000" dirty="0">
                <a:solidFill>
                  <a:srgbClr val="FF0000"/>
                </a:solidFill>
                <a:latin typeface="微软雅黑" panose="020B0503020204020204" pitchFamily="34" charset="-122"/>
                <a:ea typeface="微软雅黑" panose="020B0503020204020204" pitchFamily="34" charset="-122"/>
              </a:rPr>
              <a:t>CCT</a:t>
            </a:r>
            <a:r>
              <a:rPr lang="zh-CN" altLang="en-US" sz="2000" dirty="0">
                <a:solidFill>
                  <a:srgbClr val="FF0000"/>
                </a:solidFill>
                <a:latin typeface="微软雅黑" panose="020B0503020204020204" pitchFamily="34" charset="-122"/>
                <a:ea typeface="微软雅黑" panose="020B0503020204020204" pitchFamily="34" charset="-122"/>
              </a:rPr>
              <a:t>超导线圈“</a:t>
            </a:r>
            <a:r>
              <a:rPr lang="en-US" altLang="zh-CN" sz="2000" dirty="0">
                <a:solidFill>
                  <a:srgbClr val="FF0000"/>
                </a:solidFill>
                <a:latin typeface="微软雅黑" panose="020B0503020204020204" pitchFamily="34" charset="-122"/>
                <a:ea typeface="微软雅黑" panose="020B0503020204020204" pitchFamily="34" charset="-122"/>
              </a:rPr>
              <a:t>detraining</a:t>
            </a:r>
            <a:r>
              <a:rPr lang="zh-CN" altLang="en-US" sz="2000" dirty="0">
                <a:solidFill>
                  <a:srgbClr val="FF0000"/>
                </a:solidFill>
                <a:latin typeface="微软雅黑" panose="020B0503020204020204" pitchFamily="34" charset="-122"/>
                <a:ea typeface="微软雅黑" panose="020B0503020204020204" pitchFamily="34" charset="-122"/>
              </a:rPr>
              <a:t>”问题</a:t>
            </a:r>
            <a:endParaRPr lang="en-US" altLang="zh-CN" sz="2000" dirty="0">
              <a:solidFill>
                <a:srgbClr val="FF0000"/>
              </a:solidFill>
              <a:latin typeface="微软雅黑" panose="020B0503020204020204" pitchFamily="34" charset="-122"/>
              <a:ea typeface="微软雅黑" panose="020B0503020204020204" pitchFamily="34" charset="-122"/>
            </a:endParaRPr>
          </a:p>
          <a:p>
            <a:pPr algn="ctr">
              <a:lnSpc>
                <a:spcPct val="130000"/>
              </a:lnSpc>
            </a:pPr>
            <a:endParaRPr lang="zh-CN" altLang="en-US" sz="1100" dirty="0">
              <a:solidFill>
                <a:srgbClr val="FF0000"/>
              </a:solidFill>
              <a:latin typeface="微软雅黑" panose="020B0503020204020204" pitchFamily="34" charset="-122"/>
              <a:ea typeface="微软雅黑" panose="020B0503020204020204" pitchFamily="34" charset="-122"/>
            </a:endParaRPr>
          </a:p>
          <a:p>
            <a:pPr algn="ctr">
              <a:lnSpc>
                <a:spcPct val="130000"/>
              </a:lnSpc>
            </a:pPr>
            <a:r>
              <a:rPr lang="zh-CN" altLang="en-US" sz="2000" dirty="0">
                <a:latin typeface="微软雅黑" panose="020B0503020204020204" pitchFamily="34" charset="-122"/>
                <a:ea typeface="微软雅黑" panose="020B0503020204020204" pitchFamily="34" charset="-122"/>
              </a:rPr>
              <a:t>参照高能所高场超导磁体</a:t>
            </a:r>
            <a:r>
              <a:rPr lang="en-US" altLang="zh-CN" sz="2000" dirty="0">
                <a:latin typeface="微软雅黑" panose="020B0503020204020204" pitchFamily="34" charset="-122"/>
                <a:ea typeface="微软雅黑" panose="020B0503020204020204" pitchFamily="34" charset="-122"/>
              </a:rPr>
              <a:t>VPI</a:t>
            </a:r>
            <a:r>
              <a:rPr lang="zh-CN" altLang="en-US" sz="2000" dirty="0">
                <a:latin typeface="微软雅黑" panose="020B0503020204020204" pitchFamily="34" charset="-122"/>
                <a:ea typeface="微软雅黑" panose="020B0503020204020204" pitchFamily="34" charset="-122"/>
              </a:rPr>
              <a:t>经验，全面升级八马</a:t>
            </a:r>
            <a:r>
              <a:rPr lang="en-US" altLang="zh-CN" sz="2000" dirty="0">
                <a:latin typeface="微软雅黑" panose="020B0503020204020204" pitchFamily="34" charset="-122"/>
                <a:ea typeface="微软雅黑" panose="020B0503020204020204" pitchFamily="34" charset="-122"/>
              </a:rPr>
              <a:t>VPI</a:t>
            </a:r>
            <a:r>
              <a:rPr lang="zh-CN" altLang="en-US" sz="2000" dirty="0">
                <a:latin typeface="微软雅黑" panose="020B0503020204020204" pitchFamily="34" charset="-122"/>
                <a:ea typeface="微软雅黑" panose="020B0503020204020204" pitchFamily="34" charset="-122"/>
              </a:rPr>
              <a:t>系统</a:t>
            </a:r>
            <a:endParaRPr lang="en-US" altLang="zh-CN" sz="2000" dirty="0">
              <a:latin typeface="微软雅黑" panose="020B0503020204020204" pitchFamily="34" charset="-122"/>
              <a:ea typeface="微软雅黑" panose="020B0503020204020204" pitchFamily="34" charset="-122"/>
            </a:endParaRPr>
          </a:p>
          <a:p>
            <a:pPr algn="ctr">
              <a:lnSpc>
                <a:spcPct val="130000"/>
              </a:lnSpc>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注胶速度、温度控制；质量管控等</a:t>
            </a:r>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标题 1">
            <a:extLst>
              <a:ext uri="{FF2B5EF4-FFF2-40B4-BE49-F238E27FC236}">
                <a16:creationId xmlns:a16="http://schemas.microsoft.com/office/drawing/2014/main" id="{128869CE-09EC-81CF-F7F1-113DC304DBF8}"/>
              </a:ext>
            </a:extLst>
          </p:cNvPr>
          <p:cNvSpPr>
            <a:spLocks noGrp="1"/>
          </p:cNvSpPr>
          <p:nvPr>
            <p:ph type="title"/>
          </p:nvPr>
        </p:nvSpPr>
        <p:spPr>
          <a:xfrm>
            <a:off x="878377" y="313738"/>
            <a:ext cx="9562064" cy="549614"/>
          </a:xfrm>
        </p:spPr>
        <p:txBody>
          <a:bodyPr/>
          <a:lstStyle/>
          <a:p>
            <a:r>
              <a:rPr lang="en-US" altLang="zh-CN" dirty="0"/>
              <a:t>Problems and Solutions During Mass Production</a:t>
            </a:r>
            <a:endParaRPr lang="zh-CN" altLang="en-US" dirty="0"/>
          </a:p>
        </p:txBody>
      </p:sp>
    </p:spTree>
    <p:extLst>
      <p:ext uri="{BB962C8B-B14F-4D97-AF65-F5344CB8AC3E}">
        <p14:creationId xmlns:p14="http://schemas.microsoft.com/office/powerpoint/2010/main" val="3802374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5">
            <a:extLst>
              <a:ext uri="{FF2B5EF4-FFF2-40B4-BE49-F238E27FC236}">
                <a16:creationId xmlns:a16="http://schemas.microsoft.com/office/drawing/2014/main" id="{00D4BFAC-1B63-5B69-4F9E-8769BB9537BB}"/>
              </a:ext>
            </a:extLst>
          </p:cNvPr>
          <p:cNvSpPr>
            <a:spLocks noGrp="1"/>
          </p:cNvSpPr>
          <p:nvPr>
            <p:ph type="title"/>
          </p:nvPr>
        </p:nvSpPr>
        <p:spPr>
          <a:xfrm>
            <a:off x="878377" y="313738"/>
            <a:ext cx="9826400" cy="549614"/>
          </a:xfrm>
        </p:spPr>
        <p:txBody>
          <a:bodyPr/>
          <a:lstStyle/>
          <a:p>
            <a:r>
              <a:rPr lang="it-IT" altLang="zh-CN" sz="2940" dirty="0" err="1"/>
              <a:t>Latest</a:t>
            </a:r>
            <a:r>
              <a:rPr lang="it-IT" altLang="zh-CN" sz="2940" dirty="0"/>
              <a:t> Progress</a:t>
            </a:r>
            <a:endParaRPr lang="zh-CN" altLang="en-US" sz="2940" dirty="0"/>
          </a:p>
        </p:txBody>
      </p:sp>
      <p:pic>
        <p:nvPicPr>
          <p:cNvPr id="2" name="图片 1">
            <a:extLst>
              <a:ext uri="{FF2B5EF4-FFF2-40B4-BE49-F238E27FC236}">
                <a16:creationId xmlns:a16="http://schemas.microsoft.com/office/drawing/2014/main" id="{875EB3AE-6847-F8BC-73BF-6025ECD4BE75}"/>
              </a:ext>
            </a:extLst>
          </p:cNvPr>
          <p:cNvPicPr>
            <a:picLocks noChangeAspect="1"/>
          </p:cNvPicPr>
          <p:nvPr/>
        </p:nvPicPr>
        <p:blipFill>
          <a:blip r:embed="rId2"/>
          <a:stretch>
            <a:fillRect/>
          </a:stretch>
        </p:blipFill>
        <p:spPr>
          <a:xfrm>
            <a:off x="287313" y="2244625"/>
            <a:ext cx="10212344" cy="4640950"/>
          </a:xfrm>
          <a:prstGeom prst="rect">
            <a:avLst/>
          </a:prstGeom>
        </p:spPr>
      </p:pic>
      <p:sp>
        <p:nvSpPr>
          <p:cNvPr id="4" name="矩形 3">
            <a:extLst>
              <a:ext uri="{FF2B5EF4-FFF2-40B4-BE49-F238E27FC236}">
                <a16:creationId xmlns:a16="http://schemas.microsoft.com/office/drawing/2014/main" id="{E3E4D58D-7642-25A5-3B2D-F98907C3D7A4}"/>
              </a:ext>
            </a:extLst>
          </p:cNvPr>
          <p:cNvSpPr/>
          <p:nvPr/>
        </p:nvSpPr>
        <p:spPr>
          <a:xfrm>
            <a:off x="1126876" y="1096074"/>
            <a:ext cx="8546010" cy="853567"/>
          </a:xfrm>
          <a:prstGeom prst="rect">
            <a:avLst/>
          </a:prstGeom>
          <a:solidFill>
            <a:srgbClr val="FFC000"/>
          </a:solidFill>
        </p:spPr>
        <p:txBody>
          <a:bodyPr wrap="square">
            <a:spAutoFit/>
          </a:bodyPr>
          <a:lstStyle/>
          <a:p>
            <a:pPr algn="ctr">
              <a:lnSpc>
                <a:spcPct val="130000"/>
              </a:lnSpc>
            </a:pPr>
            <a:r>
              <a:rPr lang="zh-CN" altLang="en-US" sz="2000" dirty="0">
                <a:solidFill>
                  <a:srgbClr val="FF0000"/>
                </a:solidFill>
                <a:latin typeface="微软雅黑" panose="020B0503020204020204" pitchFamily="34" charset="-122"/>
                <a:ea typeface="微软雅黑" panose="020B0503020204020204" pitchFamily="34" charset="-122"/>
              </a:rPr>
              <a:t>目前已经完成一半批量磁体的研制：约每</a:t>
            </a:r>
            <a:r>
              <a:rPr lang="en-US" altLang="zh-CN" sz="2000" dirty="0">
                <a:solidFill>
                  <a:srgbClr val="FF0000"/>
                </a:solidFill>
                <a:latin typeface="微软雅黑" panose="020B0503020204020204" pitchFamily="34" charset="-122"/>
                <a:ea typeface="微软雅黑" panose="020B0503020204020204" pitchFamily="34" charset="-122"/>
              </a:rPr>
              <a:t>3</a:t>
            </a:r>
            <a:r>
              <a:rPr lang="zh-CN" altLang="en-US" sz="2000" dirty="0">
                <a:solidFill>
                  <a:srgbClr val="FF0000"/>
                </a:solidFill>
                <a:latin typeface="微软雅黑" panose="020B0503020204020204" pitchFamily="34" charset="-122"/>
                <a:ea typeface="微软雅黑" panose="020B0503020204020204" pitchFamily="34" charset="-122"/>
              </a:rPr>
              <a:t>月交付一套磁体</a:t>
            </a:r>
            <a:endParaRPr lang="en-US" altLang="zh-CN" sz="2000" dirty="0">
              <a:solidFill>
                <a:srgbClr val="FF0000"/>
              </a:solidFill>
              <a:latin typeface="微软雅黑" panose="020B0503020204020204" pitchFamily="34" charset="-122"/>
              <a:ea typeface="微软雅黑" panose="020B0503020204020204" pitchFamily="34" charset="-122"/>
            </a:endParaRPr>
          </a:p>
          <a:p>
            <a:pPr algn="ctr">
              <a:lnSpc>
                <a:spcPct val="130000"/>
              </a:lnSpc>
            </a:pPr>
            <a:r>
              <a:rPr lang="en-US" altLang="zh-CN" sz="2000" dirty="0">
                <a:solidFill>
                  <a:schemeClr val="tx1"/>
                </a:solidFill>
                <a:latin typeface="微软雅黑" panose="020B0503020204020204" pitchFamily="34" charset="-122"/>
                <a:ea typeface="微软雅黑" panose="020B0503020204020204" pitchFamily="34" charset="-122"/>
              </a:rPr>
              <a:t>2025</a:t>
            </a:r>
            <a:r>
              <a:rPr lang="zh-CN" altLang="en-US" sz="2000" dirty="0">
                <a:solidFill>
                  <a:schemeClr val="tx1"/>
                </a:solidFill>
                <a:latin typeface="微软雅黑" panose="020B0503020204020204" pitchFamily="34" charset="-122"/>
                <a:ea typeface="微软雅黑" panose="020B0503020204020204" pitchFamily="34" charset="-122"/>
              </a:rPr>
              <a:t>年年中前完成所有磁体的交付，</a:t>
            </a:r>
            <a:r>
              <a:rPr lang="en-US" altLang="zh-CN" sz="2000" dirty="0">
                <a:solidFill>
                  <a:schemeClr val="tx1"/>
                </a:solidFill>
                <a:latin typeface="微软雅黑" panose="020B0503020204020204" pitchFamily="34" charset="-122"/>
                <a:ea typeface="微软雅黑" panose="020B0503020204020204" pitchFamily="34" charset="-122"/>
              </a:rPr>
              <a:t>2026</a:t>
            </a:r>
            <a:r>
              <a:rPr lang="zh-CN" altLang="en-US" sz="2000" dirty="0">
                <a:solidFill>
                  <a:schemeClr val="tx1"/>
                </a:solidFill>
                <a:latin typeface="微软雅黑" panose="020B0503020204020204" pitchFamily="34" charset="-122"/>
                <a:ea typeface="微软雅黑" panose="020B0503020204020204" pitchFamily="34" charset="-122"/>
              </a:rPr>
              <a:t>年开始隧道安装</a:t>
            </a:r>
            <a:endParaRPr lang="en-US" altLang="zh-CN" sz="20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65831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5">
            <a:extLst>
              <a:ext uri="{FF2B5EF4-FFF2-40B4-BE49-F238E27FC236}">
                <a16:creationId xmlns:a16="http://schemas.microsoft.com/office/drawing/2014/main" id="{00D4BFAC-1B63-5B69-4F9E-8769BB9537BB}"/>
              </a:ext>
            </a:extLst>
          </p:cNvPr>
          <p:cNvSpPr>
            <a:spLocks noGrp="1"/>
          </p:cNvSpPr>
          <p:nvPr>
            <p:ph type="title"/>
          </p:nvPr>
        </p:nvSpPr>
        <p:spPr>
          <a:xfrm>
            <a:off x="878377" y="313738"/>
            <a:ext cx="9826400" cy="549614"/>
          </a:xfrm>
        </p:spPr>
        <p:txBody>
          <a:bodyPr/>
          <a:lstStyle/>
          <a:p>
            <a:r>
              <a:rPr lang="it-IT" altLang="zh-CN" sz="2940" dirty="0" err="1"/>
              <a:t>Summary</a:t>
            </a:r>
            <a:endParaRPr lang="zh-CN" altLang="en-US" sz="2940" dirty="0"/>
          </a:p>
        </p:txBody>
      </p:sp>
      <p:sp>
        <p:nvSpPr>
          <p:cNvPr id="4" name="文本框 3">
            <a:extLst>
              <a:ext uri="{FF2B5EF4-FFF2-40B4-BE49-F238E27FC236}">
                <a16:creationId xmlns:a16="http://schemas.microsoft.com/office/drawing/2014/main" id="{E0D19D70-8534-83E5-8923-D9C4986F7CCB}"/>
              </a:ext>
            </a:extLst>
          </p:cNvPr>
          <p:cNvSpPr txBox="1"/>
          <p:nvPr/>
        </p:nvSpPr>
        <p:spPr>
          <a:xfrm>
            <a:off x="575345" y="1223392"/>
            <a:ext cx="9649072" cy="4451924"/>
          </a:xfrm>
          <a:prstGeom prst="rect">
            <a:avLst/>
          </a:prstGeom>
          <a:noFill/>
        </p:spPr>
        <p:txBody>
          <a:bodyPr wrap="square">
            <a:spAutoFit/>
          </a:bodyPr>
          <a:lstStyle/>
          <a:p>
            <a:pPr marL="342900" indent="-342900" algn="just">
              <a:lnSpc>
                <a:spcPct val="130000"/>
              </a:lnSpc>
              <a:buFont typeface="Arial" panose="020B0604020202020204" pitchFamily="34" charset="0"/>
              <a:buChar char="•"/>
            </a:pPr>
            <a:r>
              <a:rPr lang="en-US" altLang="zh-CN" sz="2000" dirty="0">
                <a:cs typeface="Times New Roman" panose="02020603050405020304" pitchFamily="18" charset="0"/>
              </a:rPr>
              <a:t>China provides 12+1 sets of CCT superconducting magnets for the HL-LHC project, helping to increase the luminosity by 5 times
 For the first time the CCT superconducting magnets are adopted for an operating accelerator 
During mass production, effective and universal solutions have been developed to solve the serious problem of "long training", which make possible large-scale application of CCT magnets in future while ensuring the progress of the HL-LHC project
Half of the series magnets have been developed presently. Delivery of all magnets is expected to be completed by mid-2025, and tunnel installation will begin in 2026</a:t>
            </a:r>
            <a:endParaRPr lang="zh-CN" altLang="en-US" sz="2400" dirty="0">
              <a:cs typeface="Times New Roman" panose="02020603050405020304" pitchFamily="18" charset="0"/>
            </a:endParaRPr>
          </a:p>
        </p:txBody>
      </p:sp>
      <p:sp>
        <p:nvSpPr>
          <p:cNvPr id="2" name="矩形 1">
            <a:extLst>
              <a:ext uri="{FF2B5EF4-FFF2-40B4-BE49-F238E27FC236}">
                <a16:creationId xmlns:a16="http://schemas.microsoft.com/office/drawing/2014/main" id="{1544B39F-2CE6-4B89-9E0A-659CB3301F02}"/>
              </a:ext>
            </a:extLst>
          </p:cNvPr>
          <p:cNvSpPr/>
          <p:nvPr/>
        </p:nvSpPr>
        <p:spPr>
          <a:xfrm>
            <a:off x="3011350" y="5975921"/>
            <a:ext cx="5124835" cy="670120"/>
          </a:xfrm>
          <a:prstGeom prst="rect">
            <a:avLst/>
          </a:prstGeom>
          <a:solidFill>
            <a:srgbClr val="FFC000"/>
          </a:solidFill>
        </p:spPr>
        <p:txBody>
          <a:bodyPr wrap="square">
            <a:spAutoFit/>
          </a:bodyPr>
          <a:lstStyle/>
          <a:p>
            <a:pPr algn="ctr">
              <a:lnSpc>
                <a:spcPct val="130000"/>
              </a:lnSpc>
            </a:pPr>
            <a:r>
              <a:rPr lang="en-US" altLang="zh-CN" sz="3200" dirty="0">
                <a:solidFill>
                  <a:srgbClr val="FF0000"/>
                </a:solidFill>
                <a:latin typeface="微软雅黑" panose="020B0503020204020204" pitchFamily="34" charset="-122"/>
                <a:ea typeface="微软雅黑" panose="020B0503020204020204" pitchFamily="34" charset="-122"/>
              </a:rPr>
              <a:t>Thanks for your attention!</a:t>
            </a:r>
          </a:p>
        </p:txBody>
      </p:sp>
    </p:spTree>
    <p:extLst>
      <p:ext uri="{BB962C8B-B14F-4D97-AF65-F5344CB8AC3E}">
        <p14:creationId xmlns:p14="http://schemas.microsoft.com/office/powerpoint/2010/main" val="21900875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标题 1"/>
          <p:cNvSpPr txBox="1">
            <a:spLocks/>
          </p:cNvSpPr>
          <p:nvPr/>
        </p:nvSpPr>
        <p:spPr>
          <a:xfrm>
            <a:off x="626743" y="198028"/>
            <a:ext cx="8930683" cy="68032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zh-CN" altLang="en-US" sz="3569" kern="0" dirty="0">
              <a:solidFill>
                <a:srgbClr val="FF0000"/>
              </a:solidFill>
              <a:latin typeface="微软雅黑" pitchFamily="34" charset="-122"/>
              <a:ea typeface="微软雅黑" pitchFamily="34" charset="-122"/>
            </a:endParaRPr>
          </a:p>
        </p:txBody>
      </p:sp>
      <p:sp>
        <p:nvSpPr>
          <p:cNvPr id="87" name="文本框 28"/>
          <p:cNvSpPr txBox="1">
            <a:spLocks noChangeArrowheads="1"/>
          </p:cNvSpPr>
          <p:nvPr/>
        </p:nvSpPr>
        <p:spPr bwMode="auto">
          <a:xfrm>
            <a:off x="0" y="1200406"/>
            <a:ext cx="10799763" cy="2183226"/>
          </a:xfrm>
          <a:prstGeom prst="rect">
            <a:avLst/>
          </a:prstGeom>
          <a:noFill/>
          <a:ln w="19050">
            <a:noFill/>
            <a:miter lim="800000"/>
            <a:headEnd/>
            <a:tailEnd/>
          </a:ln>
        </p:spPr>
        <p:txBody>
          <a:bodyPr wrap="square">
            <a:spAutoFit/>
          </a:bodyPr>
          <a:lstStyle/>
          <a:p>
            <a:pPr algn="ctr" defTabSz="959975">
              <a:lnSpc>
                <a:spcPct val="120000"/>
              </a:lnSpc>
              <a:spcBef>
                <a:spcPct val="0"/>
              </a:spcBef>
              <a:spcAft>
                <a:spcPts val="325"/>
              </a:spcAft>
              <a:tabLst>
                <a:tab pos="1984615" algn="l"/>
              </a:tabLst>
            </a:pPr>
            <a:r>
              <a:rPr lang="en-US" altLang="zh-CN" sz="2400" b="1" kern="100" dirty="0">
                <a:latin typeface="微软雅黑" panose="020B0503020204020204" pitchFamily="34" charset="-122"/>
                <a:ea typeface="微软雅黑" panose="020B0503020204020204" pitchFamily="34" charset="-122"/>
                <a:cs typeface="+mj-cs"/>
              </a:rPr>
              <a:t>Together with other magnets, to increase Luminosity by 5 times </a:t>
            </a:r>
          </a:p>
          <a:p>
            <a:pPr marL="479989" lvl="1">
              <a:lnSpc>
                <a:spcPct val="120000"/>
              </a:lnSpc>
              <a:spcBef>
                <a:spcPts val="630"/>
              </a:spcBef>
            </a:pPr>
            <a:r>
              <a:rPr lang="en-US" altLang="zh-CN" sz="1800" dirty="0">
                <a:latin typeface="微软雅黑" panose="020B0503020204020204" pitchFamily="34" charset="-122"/>
                <a:ea typeface="微软雅黑" panose="020B0503020204020204" pitchFamily="34" charset="-122"/>
                <a:cs typeface="Calibri"/>
              </a:rPr>
              <a:t>Chinese team develop 12+1 set CCT </a:t>
            </a:r>
          </a:p>
          <a:p>
            <a:pPr marL="479989" lvl="1">
              <a:lnSpc>
                <a:spcPct val="120000"/>
              </a:lnSpc>
              <a:spcBef>
                <a:spcPts val="630"/>
              </a:spcBef>
            </a:pPr>
            <a:r>
              <a:rPr lang="en-US" altLang="zh-CN" sz="1800" dirty="0">
                <a:latin typeface="微软雅黑" panose="020B0503020204020204" pitchFamily="34" charset="-122"/>
                <a:ea typeface="微软雅黑" panose="020B0503020204020204" pitchFamily="34" charset="-122"/>
                <a:cs typeface="Calibri"/>
              </a:rPr>
              <a:t>Superconducting magnets for HL-LHC</a:t>
            </a:r>
          </a:p>
          <a:p>
            <a:pPr marL="479989" lvl="1">
              <a:lnSpc>
                <a:spcPct val="120000"/>
              </a:lnSpc>
              <a:spcBef>
                <a:spcPts val="630"/>
              </a:spcBef>
            </a:pPr>
            <a:r>
              <a:rPr lang="en-US" altLang="zh-CN" sz="1800" dirty="0">
                <a:latin typeface="微软雅黑" panose="020B0503020204020204" pitchFamily="34" charset="-122"/>
                <a:ea typeface="微软雅黑" panose="020B0503020204020204" pitchFamily="34" charset="-122"/>
                <a:cs typeface="Calibri"/>
              </a:rPr>
              <a:t>For the first time CCT-type magnets </a:t>
            </a:r>
          </a:p>
          <a:p>
            <a:pPr marL="479989" lvl="1">
              <a:lnSpc>
                <a:spcPct val="120000"/>
              </a:lnSpc>
              <a:spcBef>
                <a:spcPts val="630"/>
              </a:spcBef>
            </a:pPr>
            <a:r>
              <a:rPr lang="en-US" altLang="zh-CN" sz="1800" dirty="0">
                <a:latin typeface="微软雅黑" panose="020B0503020204020204" pitchFamily="34" charset="-122"/>
                <a:ea typeface="微软雅黑" panose="020B0503020204020204" pitchFamily="34" charset="-122"/>
                <a:cs typeface="Calibri"/>
              </a:rPr>
              <a:t>being used in particle accelerator</a:t>
            </a:r>
          </a:p>
        </p:txBody>
      </p:sp>
      <p:sp>
        <p:nvSpPr>
          <p:cNvPr id="6" name="标题 5"/>
          <p:cNvSpPr>
            <a:spLocks noGrp="1"/>
          </p:cNvSpPr>
          <p:nvPr>
            <p:ph type="title"/>
          </p:nvPr>
        </p:nvSpPr>
        <p:spPr/>
        <p:txBody>
          <a:bodyPr/>
          <a:lstStyle/>
          <a:p>
            <a:r>
              <a:rPr lang="en-US" altLang="zh-CN" sz="2940" dirty="0"/>
              <a:t>CCT Magnets- Key Components of HL-LHC </a:t>
            </a:r>
            <a:endParaRPr lang="zh-CN" altLang="en-US" sz="2940" dirty="0"/>
          </a:p>
        </p:txBody>
      </p:sp>
      <p:pic>
        <p:nvPicPr>
          <p:cNvPr id="11" name="图片 2">
            <a:extLst>
              <a:ext uri="{FF2B5EF4-FFF2-40B4-BE49-F238E27FC236}">
                <a16:creationId xmlns:a16="http://schemas.microsoft.com/office/drawing/2014/main" id="{547251BA-823A-90F5-65BC-ECA02904E41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3344" y="3561562"/>
            <a:ext cx="4205762" cy="2990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5">
            <a:extLst>
              <a:ext uri="{FF2B5EF4-FFF2-40B4-BE49-F238E27FC236}">
                <a16:creationId xmlns:a16="http://schemas.microsoft.com/office/drawing/2014/main" id="{0A5DE7BD-F5CD-133B-10E6-5E1A00CD2D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263" r="27702" b="11011"/>
          <a:stretch/>
        </p:blipFill>
        <p:spPr bwMode="auto">
          <a:xfrm>
            <a:off x="4910474" y="1826192"/>
            <a:ext cx="2592288" cy="141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6">
            <a:extLst>
              <a:ext uri="{FF2B5EF4-FFF2-40B4-BE49-F238E27FC236}">
                <a16:creationId xmlns:a16="http://schemas.microsoft.com/office/drawing/2014/main" id="{43A7C100-C42C-E6F7-F9DE-1496F01D427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6041"/>
          <a:stretch/>
        </p:blipFill>
        <p:spPr bwMode="auto">
          <a:xfrm>
            <a:off x="7502762" y="1833389"/>
            <a:ext cx="3096344" cy="1411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C90E8BE2-946A-C04A-617B-898CD39ACF2E}"/>
              </a:ext>
            </a:extLst>
          </p:cNvPr>
          <p:cNvPicPr>
            <a:picLocks noChangeAspect="1"/>
          </p:cNvPicPr>
          <p:nvPr/>
        </p:nvPicPr>
        <p:blipFill>
          <a:blip r:embed="rId6"/>
          <a:stretch>
            <a:fillRect/>
          </a:stretch>
        </p:blipFill>
        <p:spPr>
          <a:xfrm>
            <a:off x="233001" y="3660760"/>
            <a:ext cx="4724757" cy="2820390"/>
          </a:xfrm>
          <a:prstGeom prst="rect">
            <a:avLst/>
          </a:prstGeom>
        </p:spPr>
      </p:pic>
      <p:pic>
        <p:nvPicPr>
          <p:cNvPr id="7" name="Picture 3">
            <a:extLst>
              <a:ext uri="{FF2B5EF4-FFF2-40B4-BE49-F238E27FC236}">
                <a16:creationId xmlns:a16="http://schemas.microsoft.com/office/drawing/2014/main" id="{7445BCCE-A978-6CEE-F6D0-4A18E6AAA7EA}"/>
              </a:ext>
            </a:extLst>
          </p:cNvPr>
          <p:cNvPicPr/>
          <p:nvPr/>
        </p:nvPicPr>
        <p:blipFill>
          <a:blip r:embed="rId7" cstate="print">
            <a:extLst>
              <a:ext uri="{28A0092B-C50C-407E-A947-70E740481C1C}">
                <a14:useLocalDpi xmlns:a14="http://schemas.microsoft.com/office/drawing/2010/main"/>
              </a:ext>
            </a:extLst>
          </a:blip>
          <a:stretch>
            <a:fillRect/>
          </a:stretch>
        </p:blipFill>
        <p:spPr>
          <a:xfrm>
            <a:off x="4995043" y="3941647"/>
            <a:ext cx="1526915" cy="949405"/>
          </a:xfrm>
          <a:prstGeom prst="rect">
            <a:avLst/>
          </a:prstGeom>
        </p:spPr>
      </p:pic>
      <p:pic>
        <p:nvPicPr>
          <p:cNvPr id="9" name="Picture 3">
            <a:extLst>
              <a:ext uri="{FF2B5EF4-FFF2-40B4-BE49-F238E27FC236}">
                <a16:creationId xmlns:a16="http://schemas.microsoft.com/office/drawing/2014/main" id="{66B448CA-BBBE-BD6B-9106-DBB63C93F017}"/>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996123" y="4963060"/>
            <a:ext cx="1526915" cy="1573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16821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表格 4">
            <a:extLst>
              <a:ext uri="{FF2B5EF4-FFF2-40B4-BE49-F238E27FC236}">
                <a16:creationId xmlns:a16="http://schemas.microsoft.com/office/drawing/2014/main" id="{BCCB9D1A-5EBB-9F48-95E2-0126C03A7293}"/>
              </a:ext>
            </a:extLst>
          </p:cNvPr>
          <p:cNvGraphicFramePr>
            <a:graphicFrameLocks noGrp="1"/>
          </p:cNvGraphicFramePr>
          <p:nvPr>
            <p:extLst>
              <p:ext uri="{D42A27DB-BD31-4B8C-83A1-F6EECF244321}">
                <p14:modId xmlns:p14="http://schemas.microsoft.com/office/powerpoint/2010/main" val="1144201330"/>
              </p:ext>
            </p:extLst>
          </p:nvPr>
        </p:nvGraphicFramePr>
        <p:xfrm>
          <a:off x="2528207" y="1151384"/>
          <a:ext cx="5824002" cy="498349"/>
        </p:xfrm>
        <a:graphic>
          <a:graphicData uri="http://schemas.openxmlformats.org/drawingml/2006/table">
            <a:tbl>
              <a:tblPr firstRow="1" bandRow="1">
                <a:tableStyleId>{5C22544A-7EE6-4342-B048-85BDC9FD1C3A}</a:tableStyleId>
              </a:tblPr>
              <a:tblGrid>
                <a:gridCol w="5824002">
                  <a:extLst>
                    <a:ext uri="{9D8B030D-6E8A-4147-A177-3AD203B41FA5}">
                      <a16:colId xmlns:a16="http://schemas.microsoft.com/office/drawing/2014/main" val="2784252519"/>
                    </a:ext>
                  </a:extLst>
                </a:gridCol>
              </a:tblGrid>
              <a:tr h="498349">
                <a:tc>
                  <a:txBody>
                    <a:bodyPr/>
                    <a:lstStyle/>
                    <a:p>
                      <a:pPr algn="ctr">
                        <a:spcAft>
                          <a:spcPts val="325"/>
                        </a:spcAft>
                        <a:tabLst>
                          <a:tab pos="1984615" algn="l"/>
                        </a:tabLst>
                      </a:pPr>
                      <a:r>
                        <a:rPr lang="en-US" altLang="zh-CN" sz="2400" b="1" kern="100" dirty="0">
                          <a:solidFill>
                            <a:schemeClr val="tx1"/>
                          </a:solidFill>
                          <a:latin typeface="微软雅黑" panose="020B0503020204020204" pitchFamily="34" charset="-122"/>
                          <a:ea typeface="微软雅黑" panose="020B0503020204020204" pitchFamily="34" charset="-122"/>
                          <a:cs typeface="+mj-cs"/>
                        </a:rPr>
                        <a:t>Contribution to HL-LHC from China</a:t>
                      </a:r>
                      <a:endParaRPr lang="zh-CN" altLang="en-US" sz="2400" b="1" kern="100" dirty="0">
                        <a:solidFill>
                          <a:schemeClr val="tx1"/>
                        </a:solidFill>
                        <a:latin typeface="微软雅黑" panose="020B0503020204020204" pitchFamily="34" charset="-122"/>
                        <a:ea typeface="微软雅黑" panose="020B0503020204020204" pitchFamily="34" charset="-122"/>
                        <a:cs typeface="+mj-cs"/>
                      </a:endParaRPr>
                    </a:p>
                  </a:txBody>
                  <a:tcPr anchor="ctr"/>
                </a:tc>
                <a:extLst>
                  <a:ext uri="{0D108BD9-81ED-4DB2-BD59-A6C34878D82A}">
                    <a16:rowId xmlns:a16="http://schemas.microsoft.com/office/drawing/2014/main" val="4249267454"/>
                  </a:ext>
                </a:extLst>
              </a:tr>
            </a:tbl>
          </a:graphicData>
        </a:graphic>
      </p:graphicFrame>
      <p:sp>
        <p:nvSpPr>
          <p:cNvPr id="2" name="标题 1">
            <a:extLst>
              <a:ext uri="{FF2B5EF4-FFF2-40B4-BE49-F238E27FC236}">
                <a16:creationId xmlns:a16="http://schemas.microsoft.com/office/drawing/2014/main" id="{7EFE6D69-0B2C-3240-902C-5E3153B8DDFD}"/>
              </a:ext>
            </a:extLst>
          </p:cNvPr>
          <p:cNvSpPr>
            <a:spLocks noGrp="1"/>
          </p:cNvSpPr>
          <p:nvPr>
            <p:ph type="title"/>
          </p:nvPr>
        </p:nvSpPr>
        <p:spPr/>
        <p:txBody>
          <a:bodyPr/>
          <a:lstStyle/>
          <a:p>
            <a:r>
              <a:rPr kumimoji="1" lang="en-US" altLang="zh-CN" dirty="0"/>
              <a:t>Roadmap of the HL-LHC CCT Magnets</a:t>
            </a:r>
            <a:endParaRPr kumimoji="1" lang="zh-CN" altLang="en-US" dirty="0"/>
          </a:p>
        </p:txBody>
      </p:sp>
      <p:sp>
        <p:nvSpPr>
          <p:cNvPr id="5" name="Right Arrow 30"/>
          <p:cNvSpPr/>
          <p:nvPr/>
        </p:nvSpPr>
        <p:spPr bwMode="auto">
          <a:xfrm>
            <a:off x="431329" y="4115763"/>
            <a:ext cx="5824003" cy="179479"/>
          </a:xfrm>
          <a:prstGeom prst="rightArrow">
            <a:avLst>
              <a:gd name="adj1" fmla="val 50000"/>
              <a:gd name="adj2" fmla="val 0"/>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sp>
        <p:nvSpPr>
          <p:cNvPr id="6" name="Right Arrow 30"/>
          <p:cNvSpPr/>
          <p:nvPr/>
        </p:nvSpPr>
        <p:spPr bwMode="auto">
          <a:xfrm>
            <a:off x="6259374" y="4097959"/>
            <a:ext cx="3980830" cy="197283"/>
          </a:xfrm>
          <a:prstGeom prst="rightArrow">
            <a:avLst>
              <a:gd name="adj1" fmla="val 50000"/>
              <a:gd name="adj2" fmla="val 126667"/>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grpSp>
        <p:nvGrpSpPr>
          <p:cNvPr id="7" name="Group 22"/>
          <p:cNvGrpSpPr>
            <a:grpSpLocks/>
          </p:cNvGrpSpPr>
          <p:nvPr/>
        </p:nvGrpSpPr>
        <p:grpSpPr bwMode="auto">
          <a:xfrm>
            <a:off x="2848509" y="4094138"/>
            <a:ext cx="216000" cy="216000"/>
            <a:chOff x="0" y="0"/>
            <a:chExt cx="258778" cy="256382"/>
          </a:xfrm>
        </p:grpSpPr>
        <p:sp>
          <p:nvSpPr>
            <p:cNvPr id="8" name="Oval 370"/>
            <p:cNvSpPr>
              <a:spLocks noChangeArrowheads="1"/>
            </p:cNvSpPr>
            <p:nvPr/>
          </p:nvSpPr>
          <p:spPr bwMode="auto">
            <a:xfrm>
              <a:off x="0" y="0"/>
              <a:ext cx="258778" cy="256382"/>
            </a:xfrm>
            <a:prstGeom prst="ellipse">
              <a:avLst/>
            </a:prstGeom>
            <a:solidFill>
              <a:srgbClr val="0066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sp>
          <p:nvSpPr>
            <p:cNvPr id="9" name="Oval 371"/>
            <p:cNvSpPr>
              <a:spLocks noChangeArrowheads="1"/>
            </p:cNvSpPr>
            <p:nvPr/>
          </p:nvSpPr>
          <p:spPr bwMode="auto">
            <a:xfrm>
              <a:off x="58993" y="55796"/>
              <a:ext cx="129389" cy="12819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grpSp>
      <p:grpSp>
        <p:nvGrpSpPr>
          <p:cNvPr id="10" name="Group 19"/>
          <p:cNvGrpSpPr>
            <a:grpSpLocks/>
          </p:cNvGrpSpPr>
          <p:nvPr/>
        </p:nvGrpSpPr>
        <p:grpSpPr bwMode="auto">
          <a:xfrm>
            <a:off x="4416029" y="4093815"/>
            <a:ext cx="216000" cy="216000"/>
            <a:chOff x="0" y="0"/>
            <a:chExt cx="258778" cy="256382"/>
          </a:xfrm>
        </p:grpSpPr>
        <p:sp>
          <p:nvSpPr>
            <p:cNvPr id="11" name="Oval 368"/>
            <p:cNvSpPr>
              <a:spLocks noChangeArrowheads="1"/>
            </p:cNvSpPr>
            <p:nvPr/>
          </p:nvSpPr>
          <p:spPr bwMode="auto">
            <a:xfrm>
              <a:off x="0" y="0"/>
              <a:ext cx="258778" cy="256382"/>
            </a:xfrm>
            <a:prstGeom prst="ellipse">
              <a:avLst/>
            </a:prstGeom>
            <a:solidFill>
              <a:srgbClr val="32B1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sp>
          <p:nvSpPr>
            <p:cNvPr id="12" name="Oval 369"/>
            <p:cNvSpPr>
              <a:spLocks noChangeArrowheads="1"/>
            </p:cNvSpPr>
            <p:nvPr/>
          </p:nvSpPr>
          <p:spPr bwMode="auto">
            <a:xfrm>
              <a:off x="59901" y="59903"/>
              <a:ext cx="129389" cy="12819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grpSp>
      <p:sp>
        <p:nvSpPr>
          <p:cNvPr id="13" name="矩形 12"/>
          <p:cNvSpPr/>
          <p:nvPr/>
        </p:nvSpPr>
        <p:spPr>
          <a:xfrm>
            <a:off x="1168234" y="4331763"/>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2018</a:t>
            </a:r>
            <a:endParaRPr kumimoji="1" lang="ko-KR" altLang="en-US" sz="1600" dirty="0">
              <a:latin typeface="Britannic Bold" panose="020B0903060703020204" pitchFamily="34" charset="0"/>
              <a:ea typeface="方正粗黑宋简体" panose="02000000000000000000" pitchFamily="2" charset="-122"/>
            </a:endParaRPr>
          </a:p>
        </p:txBody>
      </p:sp>
      <p:sp>
        <p:nvSpPr>
          <p:cNvPr id="14" name="矩形 13"/>
          <p:cNvSpPr/>
          <p:nvPr/>
        </p:nvSpPr>
        <p:spPr>
          <a:xfrm>
            <a:off x="4191273" y="4332511"/>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2022</a:t>
            </a:r>
            <a:endParaRPr kumimoji="1" lang="ko-KR" altLang="en-US" sz="1600" dirty="0">
              <a:latin typeface="Britannic Bold" panose="020B0903060703020204" pitchFamily="34" charset="0"/>
              <a:ea typeface="方正粗黑宋简体" panose="02000000000000000000" pitchFamily="2" charset="-122"/>
            </a:endParaRPr>
          </a:p>
        </p:txBody>
      </p:sp>
      <p:sp>
        <p:nvSpPr>
          <p:cNvPr id="15" name="矩形 14"/>
          <p:cNvSpPr/>
          <p:nvPr/>
        </p:nvSpPr>
        <p:spPr>
          <a:xfrm>
            <a:off x="5883139" y="4331560"/>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2024</a:t>
            </a:r>
            <a:endParaRPr kumimoji="1" lang="ko-KR" altLang="en-US" sz="1600" dirty="0">
              <a:latin typeface="Britannic Bold" panose="020B0903060703020204" pitchFamily="34" charset="0"/>
              <a:ea typeface="方正粗黑宋简体" panose="02000000000000000000" pitchFamily="2" charset="-122"/>
            </a:endParaRPr>
          </a:p>
        </p:txBody>
      </p:sp>
      <p:sp>
        <p:nvSpPr>
          <p:cNvPr id="16" name="Oval 358"/>
          <p:cNvSpPr>
            <a:spLocks noChangeArrowheads="1"/>
          </p:cNvSpPr>
          <p:nvPr/>
        </p:nvSpPr>
        <p:spPr bwMode="auto">
          <a:xfrm>
            <a:off x="1335258" y="4097959"/>
            <a:ext cx="216000" cy="216000"/>
          </a:xfrm>
          <a:prstGeom prst="ellipse">
            <a:avLst/>
          </a:prstGeom>
          <a:solidFill>
            <a:srgbClr val="DC6D07"/>
          </a:solidFill>
          <a:ln>
            <a:noFill/>
          </a:ln>
          <a:extLst>
            <a:ext uri="{91240B29-F687-4F45-9708-019B960494DF}">
              <a14:hiddenLine xmlns:a14="http://schemas.microsoft.com/office/drawing/2010/main" w="9525">
                <a:solidFill>
                  <a:srgbClr val="000000"/>
                </a:solidFill>
                <a:round/>
                <a:headEnd/>
                <a:tailEnd/>
              </a14:hiddenLine>
            </a:ext>
          </a:extLst>
        </p:spPr>
        <p:txBody>
          <a:bodyPr lIns="77925" tIns="38963" rIns="77925" bIns="38963"/>
          <a:lstStyle/>
          <a:p>
            <a:endParaRPr lang="zh-CN" altLang="zh-CN">
              <a:solidFill>
                <a:srgbClr val="000000"/>
              </a:solidFill>
              <a:latin typeface="宋体" pitchFamily="2" charset="-122"/>
              <a:sym typeface="宋体" pitchFamily="2" charset="-122"/>
            </a:endParaRPr>
          </a:p>
        </p:txBody>
      </p:sp>
      <p:sp>
        <p:nvSpPr>
          <p:cNvPr id="17" name="Oval 359"/>
          <p:cNvSpPr>
            <a:spLocks noChangeArrowheads="1"/>
          </p:cNvSpPr>
          <p:nvPr/>
        </p:nvSpPr>
        <p:spPr bwMode="auto">
          <a:xfrm>
            <a:off x="1388989" y="4143451"/>
            <a:ext cx="108000" cy="1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7925" tIns="38963" rIns="77925" bIns="38963"/>
          <a:lstStyle/>
          <a:p>
            <a:endParaRPr lang="zh-CN" altLang="zh-CN">
              <a:solidFill>
                <a:srgbClr val="000000"/>
              </a:solidFill>
              <a:latin typeface="宋体" pitchFamily="2" charset="-122"/>
              <a:sym typeface="宋体" pitchFamily="2" charset="-122"/>
            </a:endParaRPr>
          </a:p>
        </p:txBody>
      </p:sp>
      <p:sp>
        <p:nvSpPr>
          <p:cNvPr id="18" name="Oval 368"/>
          <p:cNvSpPr>
            <a:spLocks noChangeArrowheads="1"/>
          </p:cNvSpPr>
          <p:nvPr/>
        </p:nvSpPr>
        <p:spPr bwMode="auto">
          <a:xfrm>
            <a:off x="6096308" y="4090177"/>
            <a:ext cx="216000" cy="216000"/>
          </a:xfrm>
          <a:prstGeom prst="ellipse">
            <a:avLst/>
          </a:prstGeom>
          <a:solidFill>
            <a:schemeClr val="accent3">
              <a:lumMod val="60000"/>
              <a:lumOff val="40000"/>
            </a:schemeClr>
          </a:solidFill>
          <a:ln>
            <a:noFill/>
          </a:ln>
        </p:spPr>
        <p:txBody>
          <a:bodyPr lIns="77925" tIns="38963" rIns="77925" bIns="38963"/>
          <a:lstStyle/>
          <a:p>
            <a:endParaRPr lang="zh-CN" altLang="zh-CN">
              <a:solidFill>
                <a:srgbClr val="000000"/>
              </a:solidFill>
              <a:latin typeface="宋体" pitchFamily="2" charset="-122"/>
              <a:sym typeface="宋体" pitchFamily="2" charset="-122"/>
            </a:endParaRPr>
          </a:p>
        </p:txBody>
      </p:sp>
      <p:sp>
        <p:nvSpPr>
          <p:cNvPr id="19" name="Oval 369"/>
          <p:cNvSpPr>
            <a:spLocks noChangeArrowheads="1"/>
          </p:cNvSpPr>
          <p:nvPr/>
        </p:nvSpPr>
        <p:spPr bwMode="auto">
          <a:xfrm>
            <a:off x="6148343" y="4141146"/>
            <a:ext cx="108000" cy="1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7925" tIns="38963" rIns="77925" bIns="38963"/>
          <a:lstStyle/>
          <a:p>
            <a:endParaRPr lang="zh-CN" altLang="zh-CN">
              <a:solidFill>
                <a:srgbClr val="000000"/>
              </a:solidFill>
              <a:latin typeface="宋体" pitchFamily="2" charset="-122"/>
              <a:sym typeface="宋体" pitchFamily="2" charset="-122"/>
            </a:endParaRPr>
          </a:p>
        </p:txBody>
      </p:sp>
      <p:sp>
        <p:nvSpPr>
          <p:cNvPr id="20" name="矩形 19"/>
          <p:cNvSpPr/>
          <p:nvPr/>
        </p:nvSpPr>
        <p:spPr>
          <a:xfrm>
            <a:off x="7446659" y="4327219"/>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2026</a:t>
            </a:r>
            <a:endParaRPr kumimoji="1" lang="ko-KR" altLang="en-US" sz="1600" dirty="0">
              <a:latin typeface="Britannic Bold" panose="020B0903060703020204" pitchFamily="34" charset="0"/>
              <a:ea typeface="方正粗黑宋简体" panose="02000000000000000000" pitchFamily="2" charset="-122"/>
            </a:endParaRPr>
          </a:p>
        </p:txBody>
      </p:sp>
      <p:sp>
        <p:nvSpPr>
          <p:cNvPr id="21" name="TextBox 29"/>
          <p:cNvSpPr txBox="1">
            <a:spLocks noChangeArrowheads="1"/>
          </p:cNvSpPr>
          <p:nvPr/>
        </p:nvSpPr>
        <p:spPr bwMode="auto">
          <a:xfrm>
            <a:off x="986938" y="3646826"/>
            <a:ext cx="1080702" cy="263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200" b="1" dirty="0">
                <a:latin typeface="+mj-lt"/>
                <a:ea typeface="+mj-ea"/>
                <a:cs typeface="Times New Roman" pitchFamily="18" charset="0"/>
              </a:rPr>
              <a:t>合作协议签订</a:t>
            </a:r>
            <a:endParaRPr lang="en-US" altLang="zh-CN" sz="1200" b="1" dirty="0">
              <a:latin typeface="+mj-lt"/>
              <a:ea typeface="+mj-ea"/>
              <a:cs typeface="Times New Roman" pitchFamily="18" charset="0"/>
            </a:endParaRPr>
          </a:p>
        </p:txBody>
      </p:sp>
      <p:sp>
        <p:nvSpPr>
          <p:cNvPr id="22" name="矩形 21"/>
          <p:cNvSpPr/>
          <p:nvPr/>
        </p:nvSpPr>
        <p:spPr>
          <a:xfrm>
            <a:off x="2627754" y="4331763"/>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2020</a:t>
            </a:r>
            <a:endParaRPr kumimoji="1" lang="ko-KR" altLang="en-US" sz="1600" dirty="0">
              <a:latin typeface="Britannic Bold" panose="020B0903060703020204" pitchFamily="34" charset="0"/>
              <a:ea typeface="方正粗黑宋简体" panose="02000000000000000000" pitchFamily="2" charset="-122"/>
            </a:endParaRPr>
          </a:p>
        </p:txBody>
      </p:sp>
      <p:grpSp>
        <p:nvGrpSpPr>
          <p:cNvPr id="23" name="组合 22"/>
          <p:cNvGrpSpPr/>
          <p:nvPr/>
        </p:nvGrpSpPr>
        <p:grpSpPr>
          <a:xfrm>
            <a:off x="7655733" y="4102133"/>
            <a:ext cx="216000" cy="216000"/>
            <a:chOff x="4292052" y="4179440"/>
            <a:chExt cx="258762" cy="255587"/>
          </a:xfrm>
        </p:grpSpPr>
        <p:sp>
          <p:nvSpPr>
            <p:cNvPr id="24" name="Oval 370"/>
            <p:cNvSpPr>
              <a:spLocks noChangeArrowheads="1"/>
            </p:cNvSpPr>
            <p:nvPr/>
          </p:nvSpPr>
          <p:spPr bwMode="auto">
            <a:xfrm>
              <a:off x="4292052" y="4179440"/>
              <a:ext cx="258762" cy="255587"/>
            </a:xfrm>
            <a:prstGeom prst="ellipse">
              <a:avLst/>
            </a:prstGeom>
            <a:solidFill>
              <a:schemeClr val="accent5">
                <a:lumMod val="60000"/>
                <a:lumOff val="40000"/>
              </a:schemeClr>
            </a:solidFill>
            <a:ln>
              <a:noFill/>
            </a:ln>
          </p:spPr>
          <p:txBody>
            <a:bodyPr/>
            <a:lstStyle/>
            <a:p>
              <a:endParaRPr lang="zh-CN" altLang="zh-CN">
                <a:solidFill>
                  <a:srgbClr val="000000"/>
                </a:solidFill>
                <a:latin typeface="宋体" pitchFamily="2" charset="-122"/>
                <a:sym typeface="宋体" pitchFamily="2" charset="-122"/>
              </a:endParaRPr>
            </a:p>
          </p:txBody>
        </p:sp>
        <p:sp>
          <p:nvSpPr>
            <p:cNvPr id="25" name="Oval 371"/>
            <p:cNvSpPr>
              <a:spLocks noChangeArrowheads="1"/>
            </p:cNvSpPr>
            <p:nvPr/>
          </p:nvSpPr>
          <p:spPr bwMode="auto">
            <a:xfrm>
              <a:off x="4359563" y="4239156"/>
              <a:ext cx="129381" cy="1277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grpSp>
      <p:sp>
        <p:nvSpPr>
          <p:cNvPr id="29" name="矩形 28"/>
          <p:cNvSpPr/>
          <p:nvPr/>
        </p:nvSpPr>
        <p:spPr>
          <a:xfrm>
            <a:off x="8339717" y="4327117"/>
            <a:ext cx="657509" cy="324908"/>
          </a:xfrm>
          <a:prstGeom prst="rect">
            <a:avLst/>
          </a:prstGeom>
        </p:spPr>
        <p:txBody>
          <a:bodyPr wrap="none" lIns="77925" tIns="38963" rIns="77925" bIns="3896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2027</a:t>
            </a:r>
            <a:endParaRPr kumimoji="1" lang="ko-KR" altLang="en-US" sz="1600" dirty="0">
              <a:latin typeface="Britannic Bold" panose="020B0903060703020204" pitchFamily="34" charset="0"/>
              <a:ea typeface="方正粗黑宋简体" panose="02000000000000000000" pitchFamily="2" charset="-122"/>
            </a:endParaRPr>
          </a:p>
        </p:txBody>
      </p:sp>
      <p:grpSp>
        <p:nvGrpSpPr>
          <p:cNvPr id="30" name="组合 29"/>
          <p:cNvGrpSpPr/>
          <p:nvPr/>
        </p:nvGrpSpPr>
        <p:grpSpPr>
          <a:xfrm>
            <a:off x="8504122" y="4093815"/>
            <a:ext cx="216000" cy="216000"/>
            <a:chOff x="4896198" y="4127684"/>
            <a:chExt cx="258762" cy="255587"/>
          </a:xfrm>
        </p:grpSpPr>
        <p:sp>
          <p:nvSpPr>
            <p:cNvPr id="31" name="Oval 370"/>
            <p:cNvSpPr>
              <a:spLocks noChangeArrowheads="1"/>
            </p:cNvSpPr>
            <p:nvPr/>
          </p:nvSpPr>
          <p:spPr bwMode="auto">
            <a:xfrm>
              <a:off x="4896198" y="4127684"/>
              <a:ext cx="258762" cy="255587"/>
            </a:xfrm>
            <a:prstGeom prst="ellipse">
              <a:avLst/>
            </a:prstGeom>
            <a:solidFill>
              <a:srgbClr val="FF0000"/>
            </a:solidFill>
            <a:ln>
              <a:noFill/>
            </a:ln>
          </p:spPr>
          <p:txBody>
            <a:bodyPr/>
            <a:lstStyle/>
            <a:p>
              <a:endParaRPr lang="zh-CN" altLang="zh-CN">
                <a:solidFill>
                  <a:srgbClr val="000000"/>
                </a:solidFill>
                <a:latin typeface="宋体" pitchFamily="2" charset="-122"/>
                <a:sym typeface="宋体" pitchFamily="2" charset="-122"/>
              </a:endParaRPr>
            </a:p>
          </p:txBody>
        </p:sp>
        <p:sp>
          <p:nvSpPr>
            <p:cNvPr id="32" name="Oval 371"/>
            <p:cNvSpPr>
              <a:spLocks noChangeArrowheads="1"/>
            </p:cNvSpPr>
            <p:nvPr/>
          </p:nvSpPr>
          <p:spPr bwMode="auto">
            <a:xfrm>
              <a:off x="4963704" y="4187400"/>
              <a:ext cx="129381" cy="1277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宋体" pitchFamily="2" charset="-122"/>
                <a:sym typeface="宋体" pitchFamily="2" charset="-122"/>
              </a:endParaRPr>
            </a:p>
          </p:txBody>
        </p:sp>
      </p:grpSp>
      <p:sp>
        <p:nvSpPr>
          <p:cNvPr id="38" name="TextBox 29"/>
          <p:cNvSpPr txBox="1">
            <a:spLocks noChangeArrowheads="1"/>
          </p:cNvSpPr>
          <p:nvPr/>
        </p:nvSpPr>
        <p:spPr bwMode="auto">
          <a:xfrm>
            <a:off x="2127038" y="4676796"/>
            <a:ext cx="1696255" cy="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200" b="1" dirty="0">
                <a:latin typeface="+mj-lt"/>
                <a:ea typeface="+mj-ea"/>
                <a:cs typeface="Times New Roman" pitchFamily="18" charset="0"/>
              </a:rPr>
              <a:t>全尺寸样机通过测试后</a:t>
            </a:r>
            <a:endParaRPr lang="en-US" altLang="zh-CN" sz="1200" b="1" dirty="0">
              <a:latin typeface="+mj-lt"/>
              <a:ea typeface="+mj-ea"/>
              <a:cs typeface="Times New Roman" pitchFamily="18" charset="0"/>
            </a:endParaRPr>
          </a:p>
          <a:p>
            <a:pPr algn="ctr" eaLnBrk="1" hangingPunct="1"/>
            <a:r>
              <a:rPr lang="zh-CN" altLang="en-US" sz="1200" b="1" dirty="0">
                <a:latin typeface="+mj-lt"/>
                <a:ea typeface="+mj-ea"/>
                <a:cs typeface="Times New Roman" pitchFamily="18" charset="0"/>
              </a:rPr>
              <a:t>发往</a:t>
            </a:r>
            <a:r>
              <a:rPr lang="en-US" altLang="zh-CN" sz="1200" b="1" dirty="0">
                <a:latin typeface="+mj-lt"/>
                <a:ea typeface="+mj-ea"/>
                <a:cs typeface="Times New Roman" pitchFamily="18" charset="0"/>
              </a:rPr>
              <a:t>CERN</a:t>
            </a:r>
          </a:p>
        </p:txBody>
      </p:sp>
      <p:sp>
        <p:nvSpPr>
          <p:cNvPr id="39" name="TextBox 29"/>
          <p:cNvSpPr txBox="1">
            <a:spLocks noChangeArrowheads="1"/>
          </p:cNvSpPr>
          <p:nvPr/>
        </p:nvSpPr>
        <p:spPr bwMode="auto">
          <a:xfrm>
            <a:off x="3253537" y="3554750"/>
            <a:ext cx="2311809" cy="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200" b="1" dirty="0">
                <a:latin typeface="+mj-lt"/>
                <a:ea typeface="+mj-ea"/>
                <a:cs typeface="Times New Roman" pitchFamily="18" charset="0"/>
              </a:rPr>
              <a:t>首套正式磁体发往</a:t>
            </a:r>
            <a:r>
              <a:rPr lang="en-US" altLang="zh-CN" sz="1200" b="1" dirty="0">
                <a:latin typeface="+mj-lt"/>
                <a:ea typeface="+mj-ea"/>
                <a:cs typeface="Times New Roman" pitchFamily="18" charset="0"/>
              </a:rPr>
              <a:t>CERN</a:t>
            </a:r>
          </a:p>
          <a:p>
            <a:pPr algn="ctr" eaLnBrk="1" hangingPunct="1"/>
            <a:r>
              <a:rPr lang="zh-CN" altLang="en-US" sz="1200" b="1" dirty="0">
                <a:latin typeface="+mj-ea"/>
                <a:ea typeface="+mj-ea"/>
                <a:cs typeface="Times New Roman" pitchFamily="18" charset="0"/>
              </a:rPr>
              <a:t>与其他磁体集成后水平性能测试</a:t>
            </a:r>
            <a:endParaRPr lang="en-US" altLang="zh-CN" sz="1200" b="1" dirty="0">
              <a:latin typeface="+mj-ea"/>
              <a:ea typeface="+mj-ea"/>
              <a:cs typeface="Times New Roman" pitchFamily="18" charset="0"/>
            </a:endParaRPr>
          </a:p>
        </p:txBody>
      </p:sp>
      <p:sp>
        <p:nvSpPr>
          <p:cNvPr id="40" name="TextBox 29"/>
          <p:cNvSpPr txBox="1">
            <a:spLocks noChangeArrowheads="1"/>
          </p:cNvSpPr>
          <p:nvPr/>
        </p:nvSpPr>
        <p:spPr bwMode="auto">
          <a:xfrm>
            <a:off x="5596546" y="4615240"/>
            <a:ext cx="1747551" cy="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200" b="1" dirty="0">
                <a:latin typeface="+mj-lt"/>
                <a:ea typeface="+mj-ea"/>
                <a:cs typeface="Times New Roman" pitchFamily="18" charset="0"/>
              </a:rPr>
              <a:t>完成全部</a:t>
            </a:r>
            <a:r>
              <a:rPr lang="en-US" altLang="zh-CN" sz="1200" b="1" dirty="0">
                <a:latin typeface="+mj-lt"/>
                <a:ea typeface="+mj-ea"/>
                <a:cs typeface="Times New Roman" pitchFamily="18" charset="0"/>
              </a:rPr>
              <a:t>12</a:t>
            </a:r>
            <a:r>
              <a:rPr lang="zh-CN" altLang="en-US" sz="1200" b="1" dirty="0">
                <a:latin typeface="+mj-lt"/>
                <a:ea typeface="+mj-ea"/>
                <a:cs typeface="Times New Roman" pitchFamily="18" charset="0"/>
              </a:rPr>
              <a:t>套正式磁体</a:t>
            </a:r>
            <a:endParaRPr lang="en-US" altLang="zh-CN" sz="1200" b="1" dirty="0">
              <a:latin typeface="+mj-lt"/>
              <a:ea typeface="+mj-ea"/>
              <a:cs typeface="Times New Roman" pitchFamily="18" charset="0"/>
            </a:endParaRPr>
          </a:p>
          <a:p>
            <a:pPr algn="ctr" eaLnBrk="1" hangingPunct="1"/>
            <a:r>
              <a:rPr lang="zh-CN" altLang="en-US" sz="1200" b="1" dirty="0">
                <a:latin typeface="+mj-lt"/>
                <a:ea typeface="+mj-ea"/>
                <a:cs typeface="Times New Roman" pitchFamily="18" charset="0"/>
              </a:rPr>
              <a:t>参加</a:t>
            </a:r>
            <a:r>
              <a:rPr lang="en-US" altLang="zh-CN" sz="1200" b="1" dirty="0">
                <a:latin typeface="+mj-lt"/>
                <a:ea typeface="+mj-ea"/>
                <a:cs typeface="Times New Roman" pitchFamily="18" charset="0"/>
              </a:rPr>
              <a:t>LHC</a:t>
            </a:r>
            <a:r>
              <a:rPr lang="zh-CN" altLang="en-US" sz="1200" b="1" dirty="0">
                <a:latin typeface="+mj-lt"/>
                <a:ea typeface="+mj-ea"/>
                <a:cs typeface="Times New Roman" pitchFamily="18" charset="0"/>
              </a:rPr>
              <a:t>束流调控</a:t>
            </a:r>
            <a:endParaRPr lang="en-US" altLang="zh-CN" sz="1200" b="1" dirty="0">
              <a:latin typeface="+mj-lt"/>
              <a:ea typeface="+mj-ea"/>
              <a:cs typeface="Times New Roman" pitchFamily="18" charset="0"/>
            </a:endParaRPr>
          </a:p>
        </p:txBody>
      </p:sp>
      <p:sp>
        <p:nvSpPr>
          <p:cNvPr id="41" name="TextBox 29"/>
          <p:cNvSpPr txBox="1">
            <a:spLocks noChangeArrowheads="1"/>
          </p:cNvSpPr>
          <p:nvPr/>
        </p:nvSpPr>
        <p:spPr bwMode="auto">
          <a:xfrm>
            <a:off x="6856947" y="3603955"/>
            <a:ext cx="1542367" cy="263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200" b="1" dirty="0">
                <a:latin typeface="+mj-lt"/>
                <a:ea typeface="+mj-ea"/>
                <a:cs typeface="Times New Roman" pitchFamily="18" charset="0"/>
              </a:rPr>
              <a:t>磁体隧道安装及调试</a:t>
            </a:r>
            <a:endParaRPr lang="en-US" altLang="zh-CN" sz="1200" b="1" dirty="0">
              <a:latin typeface="+mj-lt"/>
              <a:ea typeface="+mj-ea"/>
              <a:cs typeface="Times New Roman" pitchFamily="18" charset="0"/>
            </a:endParaRPr>
          </a:p>
        </p:txBody>
      </p:sp>
      <p:sp>
        <p:nvSpPr>
          <p:cNvPr id="42" name="TextBox 29"/>
          <p:cNvSpPr txBox="1">
            <a:spLocks noChangeArrowheads="1"/>
          </p:cNvSpPr>
          <p:nvPr/>
        </p:nvSpPr>
        <p:spPr bwMode="auto">
          <a:xfrm>
            <a:off x="7953136" y="4683900"/>
            <a:ext cx="1406112" cy="263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925" tIns="38963" rIns="77925" bIns="3896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200" b="1" dirty="0">
                <a:latin typeface="+mj-lt"/>
                <a:ea typeface="+mj-ea"/>
                <a:cs typeface="Times New Roman" pitchFamily="18" charset="0"/>
              </a:rPr>
              <a:t>HL-LHC</a:t>
            </a:r>
            <a:r>
              <a:rPr lang="zh-CN" altLang="en-US" sz="1200" b="1" dirty="0">
                <a:latin typeface="+mj-lt"/>
                <a:ea typeface="+mj-ea"/>
                <a:cs typeface="Times New Roman" pitchFamily="18" charset="0"/>
              </a:rPr>
              <a:t>束流调试</a:t>
            </a:r>
            <a:endParaRPr lang="en-US" altLang="zh-CN" sz="1200" b="1" dirty="0">
              <a:latin typeface="+mj-lt"/>
              <a:ea typeface="+mj-ea"/>
              <a:cs typeface="Times New Roman" pitchFamily="18" charset="0"/>
            </a:endParaRPr>
          </a:p>
        </p:txBody>
      </p:sp>
      <p:pic>
        <p:nvPicPr>
          <p:cNvPr id="45" name="图片 4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7355" y="5132759"/>
            <a:ext cx="2035620" cy="1618079"/>
          </a:xfrm>
          <a:prstGeom prst="rect">
            <a:avLst/>
          </a:prstGeom>
        </p:spPr>
      </p:pic>
      <p:pic>
        <p:nvPicPr>
          <p:cNvPr id="46" name="图片 4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79375" y="1999326"/>
            <a:ext cx="2469134" cy="1534255"/>
          </a:xfrm>
          <a:prstGeom prst="rect">
            <a:avLst/>
          </a:prstGeom>
        </p:spPr>
      </p:pic>
      <p:pic>
        <p:nvPicPr>
          <p:cNvPr id="47" name="图片 4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637840" y="5124815"/>
            <a:ext cx="1664962" cy="1614509"/>
          </a:xfrm>
          <a:prstGeom prst="rect">
            <a:avLst/>
          </a:prstGeom>
        </p:spPr>
      </p:pic>
      <p:pic>
        <p:nvPicPr>
          <p:cNvPr id="49" name="图片 4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711221" y="5111440"/>
            <a:ext cx="2084489" cy="1611718"/>
          </a:xfrm>
          <a:prstGeom prst="rect">
            <a:avLst/>
          </a:prstGeom>
        </p:spPr>
      </p:pic>
      <p:pic>
        <p:nvPicPr>
          <p:cNvPr id="3" name="Picture 12">
            <a:extLst>
              <a:ext uri="{FF2B5EF4-FFF2-40B4-BE49-F238E27FC236}">
                <a16:creationId xmlns:a16="http://schemas.microsoft.com/office/drawing/2014/main" id="{F62B5755-7235-E1E0-D3AA-51B2C3CC175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4245" b="8692"/>
          <a:stretch/>
        </p:blipFill>
        <p:spPr>
          <a:xfrm>
            <a:off x="3095625" y="1999879"/>
            <a:ext cx="2658193" cy="1533147"/>
          </a:xfrm>
          <a:prstGeom prst="rect">
            <a:avLst/>
          </a:prstGeom>
        </p:spPr>
      </p:pic>
      <p:pic>
        <p:nvPicPr>
          <p:cNvPr id="4" name="Picture 2" descr="查看源图像">
            <a:extLst>
              <a:ext uri="{FF2B5EF4-FFF2-40B4-BE49-F238E27FC236}">
                <a16:creationId xmlns:a16="http://schemas.microsoft.com/office/drawing/2014/main" id="{1ED2B240-6F54-5AF7-5108-AFDC4D825175}"/>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6630"/>
          <a:stretch/>
        </p:blipFill>
        <p:spPr bwMode="auto">
          <a:xfrm>
            <a:off x="6399996" y="2006046"/>
            <a:ext cx="2456267" cy="1540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4246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5">
            <a:extLst>
              <a:ext uri="{FF2B5EF4-FFF2-40B4-BE49-F238E27FC236}">
                <a16:creationId xmlns:a16="http://schemas.microsoft.com/office/drawing/2014/main" id="{00D4BFAC-1B63-5B69-4F9E-8769BB9537BB}"/>
              </a:ext>
            </a:extLst>
          </p:cNvPr>
          <p:cNvSpPr>
            <a:spLocks noGrp="1"/>
          </p:cNvSpPr>
          <p:nvPr>
            <p:ph type="title"/>
          </p:nvPr>
        </p:nvSpPr>
        <p:spPr>
          <a:xfrm>
            <a:off x="878377" y="313738"/>
            <a:ext cx="9826400" cy="549614"/>
          </a:xfrm>
        </p:spPr>
        <p:txBody>
          <a:bodyPr/>
          <a:lstStyle/>
          <a:p>
            <a:r>
              <a:rPr lang="en-US" altLang="zh-CN" sz="2940" dirty="0"/>
              <a:t>Electromagnetic Design of the CCT Magnets</a:t>
            </a:r>
            <a:endParaRPr lang="zh-CN" altLang="en-US" sz="2940" dirty="0"/>
          </a:p>
        </p:txBody>
      </p:sp>
      <p:sp>
        <p:nvSpPr>
          <p:cNvPr id="6" name="矩形 5">
            <a:extLst>
              <a:ext uri="{FF2B5EF4-FFF2-40B4-BE49-F238E27FC236}">
                <a16:creationId xmlns:a16="http://schemas.microsoft.com/office/drawing/2014/main" id="{BCD52D86-5BA1-3967-CBAD-BDD5D494AF1A}"/>
              </a:ext>
            </a:extLst>
          </p:cNvPr>
          <p:cNvSpPr/>
          <p:nvPr/>
        </p:nvSpPr>
        <p:spPr>
          <a:xfrm>
            <a:off x="1550201" y="4968368"/>
            <a:ext cx="1557851" cy="294953"/>
          </a:xfrm>
          <a:prstGeom prst="rect">
            <a:avLst/>
          </a:prstGeom>
          <a:solidFill>
            <a:schemeClr val="bg1"/>
          </a:solidFill>
        </p:spPr>
        <p:txBody>
          <a:bodyPr wrap="square">
            <a:spAutoFit/>
          </a:bodyPr>
          <a:lstStyle/>
          <a:p>
            <a:pPr defTabSz="257175">
              <a:lnSpc>
                <a:spcPct val="130000"/>
              </a:lnSpc>
              <a:spcBef>
                <a:spcPct val="20000"/>
              </a:spcBef>
              <a:buClr>
                <a:schemeClr val="accent6"/>
              </a:buClr>
            </a:pPr>
            <a:endParaRPr lang="zh-CN" altLang="en-US" sz="1013" dirty="0">
              <a:latin typeface="Times New Roman" pitchFamily="18" charset="0"/>
              <a:ea typeface="宋体" pitchFamily="2" charset="-122"/>
              <a:cs typeface="Book Antiqua"/>
            </a:endParaRPr>
          </a:p>
        </p:txBody>
      </p:sp>
      <p:pic>
        <p:nvPicPr>
          <p:cNvPr id="7" name="Picture 9">
            <a:extLst>
              <a:ext uri="{FF2B5EF4-FFF2-40B4-BE49-F238E27FC236}">
                <a16:creationId xmlns:a16="http://schemas.microsoft.com/office/drawing/2014/main" id="{B41544D3-8D8B-B6A1-D556-B7A0B8F3A496}"/>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r="833"/>
          <a:stretch/>
        </p:blipFill>
        <p:spPr bwMode="auto">
          <a:xfrm>
            <a:off x="7295476" y="4104832"/>
            <a:ext cx="3237286" cy="2630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a:extLst>
              <a:ext uri="{FF2B5EF4-FFF2-40B4-BE49-F238E27FC236}">
                <a16:creationId xmlns:a16="http://schemas.microsoft.com/office/drawing/2014/main" id="{70FFD65E-3E9C-F338-2723-9084C8121C1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43874" y="4098974"/>
            <a:ext cx="3112191" cy="2522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组合 14">
            <a:extLst>
              <a:ext uri="{FF2B5EF4-FFF2-40B4-BE49-F238E27FC236}">
                <a16:creationId xmlns:a16="http://schemas.microsoft.com/office/drawing/2014/main" id="{71BFD8B3-1862-40B9-5CE7-279093C5C428}"/>
              </a:ext>
            </a:extLst>
          </p:cNvPr>
          <p:cNvGrpSpPr/>
          <p:nvPr/>
        </p:nvGrpSpPr>
        <p:grpSpPr>
          <a:xfrm>
            <a:off x="3899684" y="1586106"/>
            <a:ext cx="3112191" cy="2013550"/>
            <a:chOff x="4066387" y="1037914"/>
            <a:chExt cx="3842919" cy="2511852"/>
          </a:xfrm>
        </p:grpSpPr>
        <p:pic>
          <p:nvPicPr>
            <p:cNvPr id="16" name="Picture 4">
              <a:extLst>
                <a:ext uri="{FF2B5EF4-FFF2-40B4-BE49-F238E27FC236}">
                  <a16:creationId xmlns:a16="http://schemas.microsoft.com/office/drawing/2014/main" id="{58F2931F-8315-D891-377A-BB16E06F139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66387" y="1037914"/>
              <a:ext cx="3842919" cy="2511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40">
              <a:extLst>
                <a:ext uri="{FF2B5EF4-FFF2-40B4-BE49-F238E27FC236}">
                  <a16:creationId xmlns:a16="http://schemas.microsoft.com/office/drawing/2014/main" id="{51AE409E-FB3F-43B7-0320-F27B9AB48A7B}"/>
                </a:ext>
              </a:extLst>
            </p:cNvPr>
            <p:cNvSpPr txBox="1"/>
            <p:nvPr/>
          </p:nvSpPr>
          <p:spPr>
            <a:xfrm>
              <a:off x="5578144" y="1541059"/>
              <a:ext cx="1175657" cy="369332"/>
            </a:xfrm>
            <a:prstGeom prst="rect">
              <a:avLst/>
            </a:prstGeom>
            <a:noFill/>
          </p:spPr>
          <p:txBody>
            <a:bodyPr wrap="square" rtlCol="0">
              <a:spAutoFit/>
            </a:bodyPr>
            <a:lstStyle/>
            <a:p>
              <a:r>
                <a:rPr lang="en-US" altLang="zh-TW" sz="1200" b="1" i="1" dirty="0">
                  <a:solidFill>
                    <a:srgbClr val="00FF00"/>
                  </a:solidFill>
                  <a:latin typeface="Times New Roman" pitchFamily="18" charset="0"/>
                  <a:cs typeface="Times New Roman" pitchFamily="18" charset="0"/>
                </a:rPr>
                <a:t>B</a:t>
              </a:r>
              <a:r>
                <a:rPr lang="en-US" altLang="zh-TW" sz="1200" b="1" i="1" baseline="-25000" dirty="0">
                  <a:solidFill>
                    <a:srgbClr val="00FF00"/>
                  </a:solidFill>
                  <a:latin typeface="Times New Roman" pitchFamily="18" charset="0"/>
                  <a:cs typeface="Times New Roman" pitchFamily="18" charset="0"/>
                </a:rPr>
                <a:t>y</a:t>
              </a:r>
              <a:r>
                <a:rPr lang="en-US" altLang="zh-TW" sz="1200" b="1" dirty="0">
                  <a:solidFill>
                    <a:srgbClr val="00FF00"/>
                  </a:solidFill>
                  <a:latin typeface="Times New Roman" pitchFamily="18" charset="0"/>
                  <a:cs typeface="Times New Roman" pitchFamily="18" charset="0"/>
                </a:rPr>
                <a:t> = 2.59</a:t>
              </a:r>
              <a:endParaRPr lang="zh-TW" altLang="en-US" sz="1200" b="1" dirty="0">
                <a:solidFill>
                  <a:srgbClr val="00FF00"/>
                </a:solidFill>
                <a:latin typeface="Times New Roman" pitchFamily="18" charset="0"/>
                <a:cs typeface="Times New Roman" pitchFamily="18" charset="0"/>
              </a:endParaRPr>
            </a:p>
          </p:txBody>
        </p:sp>
        <p:sp>
          <p:nvSpPr>
            <p:cNvPr id="18" name="TextBox 41">
              <a:extLst>
                <a:ext uri="{FF2B5EF4-FFF2-40B4-BE49-F238E27FC236}">
                  <a16:creationId xmlns:a16="http://schemas.microsoft.com/office/drawing/2014/main" id="{69C3ABEB-31B8-41FC-C66B-9FC84B86970E}"/>
                </a:ext>
              </a:extLst>
            </p:cNvPr>
            <p:cNvSpPr txBox="1"/>
            <p:nvPr/>
          </p:nvSpPr>
          <p:spPr>
            <a:xfrm>
              <a:off x="5578143" y="1925062"/>
              <a:ext cx="1175657" cy="369332"/>
            </a:xfrm>
            <a:prstGeom prst="rect">
              <a:avLst/>
            </a:prstGeom>
            <a:noFill/>
          </p:spPr>
          <p:txBody>
            <a:bodyPr wrap="square" rtlCol="0">
              <a:spAutoFit/>
            </a:bodyPr>
            <a:lstStyle/>
            <a:p>
              <a:r>
                <a:rPr lang="en-US" altLang="zh-TW" sz="1200" i="1" dirty="0">
                  <a:latin typeface="Times New Roman" pitchFamily="18" charset="0"/>
                  <a:cs typeface="Times New Roman" pitchFamily="18" charset="0"/>
                </a:rPr>
                <a:t>B</a:t>
              </a:r>
              <a:r>
                <a:rPr lang="en-US" altLang="zh-TW" sz="1200" i="1" baseline="-25000" dirty="0">
                  <a:latin typeface="Times New Roman" pitchFamily="18" charset="0"/>
                  <a:cs typeface="Times New Roman" pitchFamily="18" charset="0"/>
                </a:rPr>
                <a:t>y</a:t>
              </a:r>
              <a:r>
                <a:rPr lang="en-US" altLang="zh-TW" sz="1200" dirty="0">
                  <a:latin typeface="Times New Roman" pitchFamily="18" charset="0"/>
                  <a:cs typeface="Times New Roman" pitchFamily="18" charset="0"/>
                </a:rPr>
                <a:t> = 1.69</a:t>
              </a:r>
              <a:endParaRPr lang="zh-TW" altLang="en-US" sz="1200" dirty="0">
                <a:latin typeface="Times New Roman" pitchFamily="18" charset="0"/>
                <a:cs typeface="Times New Roman" pitchFamily="18" charset="0"/>
              </a:endParaRPr>
            </a:p>
          </p:txBody>
        </p:sp>
      </p:grpSp>
      <p:sp>
        <p:nvSpPr>
          <p:cNvPr id="19" name="矩形 18">
            <a:extLst>
              <a:ext uri="{FF2B5EF4-FFF2-40B4-BE49-F238E27FC236}">
                <a16:creationId xmlns:a16="http://schemas.microsoft.com/office/drawing/2014/main" id="{4CF3E16A-6F5B-EE0C-F093-3F4DF515C3A7}"/>
              </a:ext>
            </a:extLst>
          </p:cNvPr>
          <p:cNvSpPr/>
          <p:nvPr/>
        </p:nvSpPr>
        <p:spPr>
          <a:xfrm>
            <a:off x="417888" y="5565908"/>
            <a:ext cx="2077135" cy="335476"/>
          </a:xfrm>
          <a:prstGeom prst="rect">
            <a:avLst/>
          </a:prstGeom>
          <a:solidFill>
            <a:schemeClr val="bg1"/>
          </a:solidFill>
        </p:spPr>
        <p:txBody>
          <a:bodyPr wrap="square">
            <a:spAutoFit/>
          </a:bodyPr>
          <a:lstStyle/>
          <a:p>
            <a:pPr defTabSz="342900">
              <a:lnSpc>
                <a:spcPct val="130000"/>
              </a:lnSpc>
              <a:spcBef>
                <a:spcPct val="20000"/>
              </a:spcBef>
              <a:buClr>
                <a:schemeClr val="accent6"/>
              </a:buClr>
            </a:pPr>
            <a:endParaRPr lang="zh-CN" altLang="en-US" sz="1350" dirty="0">
              <a:latin typeface="Times New Roman" pitchFamily="18" charset="0"/>
              <a:ea typeface="宋体" pitchFamily="2" charset="-122"/>
              <a:cs typeface="Book Antiqua"/>
            </a:endParaRPr>
          </a:p>
        </p:txBody>
      </p:sp>
      <p:pic>
        <p:nvPicPr>
          <p:cNvPr id="22" name="Picture 3">
            <a:extLst>
              <a:ext uri="{FF2B5EF4-FFF2-40B4-BE49-F238E27FC236}">
                <a16:creationId xmlns:a16="http://schemas.microsoft.com/office/drawing/2014/main" id="{E5A1EBA6-C3ED-DF41-BCB8-512BE1568A7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2906" y="4092987"/>
            <a:ext cx="3522799" cy="2642100"/>
          </a:xfrm>
          <a:prstGeom prst="rect">
            <a:avLst/>
          </a:prstGeom>
          <a:solidFill>
            <a:schemeClr val="bg1"/>
          </a:solidFill>
          <a:ln>
            <a:noFill/>
          </a:ln>
          <a:effectLst/>
        </p:spPr>
      </p:pic>
      <p:pic>
        <p:nvPicPr>
          <p:cNvPr id="25" name="Picture 3">
            <a:extLst>
              <a:ext uri="{FF2B5EF4-FFF2-40B4-BE49-F238E27FC236}">
                <a16:creationId xmlns:a16="http://schemas.microsoft.com/office/drawing/2014/main" id="{741CB4B5-40D2-2369-9876-4984D34F3D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934" y="1703675"/>
            <a:ext cx="3075458" cy="176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itle 1">
            <a:extLst>
              <a:ext uri="{FF2B5EF4-FFF2-40B4-BE49-F238E27FC236}">
                <a16:creationId xmlns:a16="http://schemas.microsoft.com/office/drawing/2014/main" id="{9F8D7E83-03F9-6BC0-B707-BB540F9DBAA4}"/>
              </a:ext>
            </a:extLst>
          </p:cNvPr>
          <p:cNvSpPr txBox="1">
            <a:spLocks/>
          </p:cNvSpPr>
          <p:nvPr/>
        </p:nvSpPr>
        <p:spPr>
          <a:xfrm>
            <a:off x="503337" y="982977"/>
            <a:ext cx="9654384"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959975">
              <a:spcAft>
                <a:spcPts val="325"/>
              </a:spcAft>
              <a:tabLst>
                <a:tab pos="1984615" algn="l"/>
              </a:tabLst>
            </a:pPr>
            <a:r>
              <a:rPr lang="zh-CN" altLang="en-US" sz="2400" kern="100" dirty="0">
                <a:solidFill>
                  <a:schemeClr val="tx1"/>
                </a:solidFill>
                <a:latin typeface="微软雅黑" panose="020B0503020204020204" pitchFamily="34" charset="-122"/>
                <a:ea typeface="微软雅黑" panose="020B0503020204020204" pitchFamily="34" charset="-122"/>
              </a:rPr>
              <a:t>新型斜螺线管型线圈结构：双孔径二极磁场，实现束流对撞前轨道校正</a:t>
            </a:r>
            <a:endParaRPr lang="en-GB" sz="2400" kern="100" dirty="0">
              <a:solidFill>
                <a:schemeClr val="tx1"/>
              </a:solidFill>
              <a:latin typeface="微软雅黑" panose="020B0503020204020204" pitchFamily="34" charset="-122"/>
              <a:ea typeface="微软雅黑" panose="020B0503020204020204" pitchFamily="34" charset="-122"/>
            </a:endParaRPr>
          </a:p>
        </p:txBody>
      </p:sp>
      <p:pic>
        <p:nvPicPr>
          <p:cNvPr id="28" name="图片 27">
            <a:extLst>
              <a:ext uri="{FF2B5EF4-FFF2-40B4-BE49-F238E27FC236}">
                <a16:creationId xmlns:a16="http://schemas.microsoft.com/office/drawing/2014/main" id="{610C3D56-352B-D416-C89E-9CC64FA44F07}"/>
              </a:ext>
            </a:extLst>
          </p:cNvPr>
          <p:cNvPicPr>
            <a:picLocks noChangeAspect="1"/>
          </p:cNvPicPr>
          <p:nvPr/>
        </p:nvPicPr>
        <p:blipFill>
          <a:blip r:embed="rId7"/>
          <a:stretch>
            <a:fillRect/>
          </a:stretch>
        </p:blipFill>
        <p:spPr>
          <a:xfrm>
            <a:off x="7292689" y="1541219"/>
            <a:ext cx="3246212" cy="2274461"/>
          </a:xfrm>
          <a:prstGeom prst="rect">
            <a:avLst/>
          </a:prstGeom>
        </p:spPr>
      </p:pic>
    </p:spTree>
    <p:extLst>
      <p:ext uri="{BB962C8B-B14F-4D97-AF65-F5344CB8AC3E}">
        <p14:creationId xmlns:p14="http://schemas.microsoft.com/office/powerpoint/2010/main" val="19870886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5">
            <a:extLst>
              <a:ext uri="{FF2B5EF4-FFF2-40B4-BE49-F238E27FC236}">
                <a16:creationId xmlns:a16="http://schemas.microsoft.com/office/drawing/2014/main" id="{00D4BFAC-1B63-5B69-4F9E-8769BB9537BB}"/>
              </a:ext>
            </a:extLst>
          </p:cNvPr>
          <p:cNvSpPr>
            <a:spLocks noGrp="1"/>
          </p:cNvSpPr>
          <p:nvPr>
            <p:ph type="title"/>
          </p:nvPr>
        </p:nvSpPr>
        <p:spPr>
          <a:xfrm>
            <a:off x="878377" y="313738"/>
            <a:ext cx="9826400" cy="549614"/>
          </a:xfrm>
        </p:spPr>
        <p:txBody>
          <a:bodyPr/>
          <a:lstStyle/>
          <a:p>
            <a:r>
              <a:rPr lang="en-US" altLang="zh-CN" sz="2940" dirty="0"/>
              <a:t>Mechanical Structure</a:t>
            </a:r>
            <a:endParaRPr lang="zh-CN" altLang="en-US" sz="2940" dirty="0"/>
          </a:p>
        </p:txBody>
      </p:sp>
      <p:pic>
        <p:nvPicPr>
          <p:cNvPr id="2" name="图片 1">
            <a:extLst>
              <a:ext uri="{FF2B5EF4-FFF2-40B4-BE49-F238E27FC236}">
                <a16:creationId xmlns:a16="http://schemas.microsoft.com/office/drawing/2014/main" id="{E5E703FF-7B63-92C7-B7BC-9CB5E3319526}"/>
              </a:ext>
            </a:extLst>
          </p:cNvPr>
          <p:cNvPicPr/>
          <p:nvPr/>
        </p:nvPicPr>
        <p:blipFill>
          <a:blip r:embed="rId2"/>
          <a:stretch>
            <a:fillRect/>
          </a:stretch>
        </p:blipFill>
        <p:spPr>
          <a:xfrm rot="5400000">
            <a:off x="4901332" y="4241287"/>
            <a:ext cx="2085230" cy="2224234"/>
          </a:xfrm>
          <a:prstGeom prst="rect">
            <a:avLst/>
          </a:prstGeom>
          <a:ln>
            <a:solidFill>
              <a:schemeClr val="bg1">
                <a:lumMod val="50000"/>
              </a:schemeClr>
            </a:solidFill>
          </a:ln>
        </p:spPr>
      </p:pic>
      <p:pic>
        <p:nvPicPr>
          <p:cNvPr id="4" name="图片 3">
            <a:extLst>
              <a:ext uri="{FF2B5EF4-FFF2-40B4-BE49-F238E27FC236}">
                <a16:creationId xmlns:a16="http://schemas.microsoft.com/office/drawing/2014/main" id="{19142388-E029-E6B6-DFCD-43EF21A93F9D}"/>
              </a:ext>
            </a:extLst>
          </p:cNvPr>
          <p:cNvPicPr/>
          <p:nvPr/>
        </p:nvPicPr>
        <p:blipFill>
          <a:blip r:embed="rId3"/>
          <a:stretch>
            <a:fillRect/>
          </a:stretch>
        </p:blipFill>
        <p:spPr>
          <a:xfrm>
            <a:off x="436276" y="1811220"/>
            <a:ext cx="4284767" cy="1958480"/>
          </a:xfrm>
          <a:prstGeom prst="rect">
            <a:avLst/>
          </a:prstGeom>
          <a:ln>
            <a:solidFill>
              <a:schemeClr val="bg1">
                <a:lumMod val="50000"/>
              </a:schemeClr>
            </a:solidFill>
          </a:ln>
        </p:spPr>
      </p:pic>
      <p:pic>
        <p:nvPicPr>
          <p:cNvPr id="5" name="图片 4">
            <a:extLst>
              <a:ext uri="{FF2B5EF4-FFF2-40B4-BE49-F238E27FC236}">
                <a16:creationId xmlns:a16="http://schemas.microsoft.com/office/drawing/2014/main" id="{F4196F56-ACDF-6F0E-BEAF-D74AE3F52F00}"/>
              </a:ext>
            </a:extLst>
          </p:cNvPr>
          <p:cNvPicPr/>
          <p:nvPr/>
        </p:nvPicPr>
        <p:blipFill rotWithShape="1">
          <a:blip r:embed="rId4">
            <a:extLst>
              <a:ext uri="{28A0092B-C50C-407E-A947-70E740481C1C}">
                <a14:useLocalDpi xmlns:a14="http://schemas.microsoft.com/office/drawing/2010/main" val="0"/>
              </a:ext>
            </a:extLst>
          </a:blip>
          <a:srcRect b="10074"/>
          <a:stretch/>
        </p:blipFill>
        <p:spPr bwMode="auto">
          <a:xfrm>
            <a:off x="439834" y="4310789"/>
            <a:ext cx="4284769" cy="2085235"/>
          </a:xfrm>
          <a:prstGeom prst="rect">
            <a:avLst/>
          </a:prstGeom>
          <a:noFill/>
          <a:ln>
            <a:solidFill>
              <a:schemeClr val="bg1">
                <a:lumMod val="50000"/>
              </a:schemeClr>
            </a:solid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0DF3F1F8-3BDF-D0D4-E3B5-65DD667E63C9}"/>
              </a:ext>
            </a:extLst>
          </p:cNvPr>
          <p:cNvPicPr/>
          <p:nvPr/>
        </p:nvPicPr>
        <p:blipFill rotWithShape="1">
          <a:blip r:embed="rId5" cstate="print">
            <a:extLst>
              <a:ext uri="{28A0092B-C50C-407E-A947-70E740481C1C}">
                <a14:useLocalDpi xmlns:a14="http://schemas.microsoft.com/office/drawing/2010/main" val="0"/>
              </a:ext>
            </a:extLst>
          </a:blip>
          <a:srcRect b="14438"/>
          <a:stretch/>
        </p:blipFill>
        <p:spPr bwMode="auto">
          <a:xfrm>
            <a:off x="7143395" y="4310788"/>
            <a:ext cx="2792990" cy="2085229"/>
          </a:xfrm>
          <a:prstGeom prst="rect">
            <a:avLst/>
          </a:prstGeom>
          <a:noFill/>
          <a:ln>
            <a:solidFill>
              <a:schemeClr val="bg1">
                <a:lumMod val="50000"/>
              </a:schemeClr>
            </a:solidFill>
          </a:ln>
        </p:spPr>
      </p:pic>
      <p:pic>
        <p:nvPicPr>
          <p:cNvPr id="7" name="图片 6">
            <a:extLst>
              <a:ext uri="{FF2B5EF4-FFF2-40B4-BE49-F238E27FC236}">
                <a16:creationId xmlns:a16="http://schemas.microsoft.com/office/drawing/2014/main" id="{2DFB2923-7E97-8522-9F81-AAD0C6D19EA5}"/>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142835" y="1811220"/>
            <a:ext cx="2792990" cy="1958480"/>
          </a:xfrm>
          <a:prstGeom prst="rect">
            <a:avLst/>
          </a:prstGeom>
          <a:noFill/>
          <a:ln>
            <a:solidFill>
              <a:schemeClr val="bg1">
                <a:lumMod val="50000"/>
              </a:schemeClr>
            </a:solidFill>
          </a:ln>
        </p:spPr>
      </p:pic>
      <p:pic>
        <p:nvPicPr>
          <p:cNvPr id="8" name="图片 7">
            <a:extLst>
              <a:ext uri="{FF2B5EF4-FFF2-40B4-BE49-F238E27FC236}">
                <a16:creationId xmlns:a16="http://schemas.microsoft.com/office/drawing/2014/main" id="{386107DC-3CDF-A606-9BFD-822106743141}"/>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1883" y="1811463"/>
            <a:ext cx="2129148" cy="1958237"/>
          </a:xfrm>
          <a:prstGeom prst="rect">
            <a:avLst/>
          </a:prstGeom>
          <a:noFill/>
          <a:ln w="19050">
            <a:solidFill>
              <a:schemeClr val="accent1">
                <a:lumMod val="75000"/>
              </a:schemeClr>
            </a:solidFill>
          </a:ln>
        </p:spPr>
      </p:pic>
      <p:sp>
        <p:nvSpPr>
          <p:cNvPr id="10" name="TextBox 8">
            <a:extLst>
              <a:ext uri="{FF2B5EF4-FFF2-40B4-BE49-F238E27FC236}">
                <a16:creationId xmlns:a16="http://schemas.microsoft.com/office/drawing/2014/main" id="{CE04893B-D4D4-7645-D020-7CB60C9A00E3}"/>
              </a:ext>
            </a:extLst>
          </p:cNvPr>
          <p:cNvSpPr txBox="1"/>
          <p:nvPr/>
        </p:nvSpPr>
        <p:spPr>
          <a:xfrm>
            <a:off x="1955632" y="3788296"/>
            <a:ext cx="1866901" cy="300082"/>
          </a:xfrm>
          <a:prstGeom prst="rect">
            <a:avLst/>
          </a:prstGeom>
          <a:solidFill>
            <a:schemeClr val="bg1"/>
          </a:solidFill>
        </p:spPr>
        <p:txBody>
          <a:bodyPr wrap="square" rtlCol="0">
            <a:spAutoFit/>
          </a:bodyPr>
          <a:lstStyle>
            <a:defPPr>
              <a:defRPr lang="zh-CN"/>
            </a:defPPr>
            <a:lvl1pPr>
              <a:defRPr sz="1350">
                <a:latin typeface="Times New Roman" pitchFamily="18" charset="0"/>
                <a:cs typeface="Times New Roman" pitchFamily="18" charset="0"/>
              </a:defRPr>
            </a:lvl1pPr>
          </a:lstStyle>
          <a:p>
            <a:r>
              <a:rPr lang="en-US" altLang="zh-CN" dirty="0"/>
              <a:t>CCT</a:t>
            </a:r>
            <a:r>
              <a:rPr lang="zh-CN" altLang="en-US" dirty="0"/>
              <a:t>线圈组装</a:t>
            </a:r>
          </a:p>
        </p:txBody>
      </p:sp>
      <p:sp>
        <p:nvSpPr>
          <p:cNvPr id="11" name="TextBox 12">
            <a:extLst>
              <a:ext uri="{FF2B5EF4-FFF2-40B4-BE49-F238E27FC236}">
                <a16:creationId xmlns:a16="http://schemas.microsoft.com/office/drawing/2014/main" id="{C1C52907-420B-338E-9218-CAA37BA75D25}"/>
              </a:ext>
            </a:extLst>
          </p:cNvPr>
          <p:cNvSpPr txBox="1"/>
          <p:nvPr/>
        </p:nvSpPr>
        <p:spPr>
          <a:xfrm>
            <a:off x="1955632" y="6414613"/>
            <a:ext cx="1253171" cy="300082"/>
          </a:xfrm>
          <a:prstGeom prst="rect">
            <a:avLst/>
          </a:prstGeom>
          <a:solidFill>
            <a:schemeClr val="bg1"/>
          </a:solidFill>
        </p:spPr>
        <p:txBody>
          <a:bodyPr wrap="square" rtlCol="0">
            <a:spAutoFit/>
          </a:bodyPr>
          <a:lstStyle/>
          <a:p>
            <a:r>
              <a:rPr lang="en-US" altLang="zh-CN" sz="1350" dirty="0">
                <a:latin typeface="Times New Roman" pitchFamily="18" charset="0"/>
                <a:cs typeface="Times New Roman" pitchFamily="18" charset="0"/>
              </a:rPr>
              <a:t>CCT</a:t>
            </a:r>
            <a:r>
              <a:rPr lang="zh-CN" altLang="en-US" sz="1350" dirty="0">
                <a:latin typeface="Times New Roman" pitchFamily="18" charset="0"/>
                <a:cs typeface="Times New Roman" pitchFamily="18" charset="0"/>
              </a:rPr>
              <a:t>铁轭组装</a:t>
            </a:r>
            <a:endParaRPr lang="zh-CN" altLang="en-US" sz="1350" dirty="0">
              <a:latin typeface="宋体" pitchFamily="2" charset="-122"/>
              <a:ea typeface="宋体" pitchFamily="2" charset="-122"/>
            </a:endParaRPr>
          </a:p>
        </p:txBody>
      </p:sp>
      <p:sp>
        <p:nvSpPr>
          <p:cNvPr id="13" name="TextBox 21">
            <a:extLst>
              <a:ext uri="{FF2B5EF4-FFF2-40B4-BE49-F238E27FC236}">
                <a16:creationId xmlns:a16="http://schemas.microsoft.com/office/drawing/2014/main" id="{A93832E1-3D33-4DF3-BC78-CF7643AF57F3}"/>
              </a:ext>
            </a:extLst>
          </p:cNvPr>
          <p:cNvSpPr txBox="1"/>
          <p:nvPr/>
        </p:nvSpPr>
        <p:spPr>
          <a:xfrm>
            <a:off x="8306342" y="6414613"/>
            <a:ext cx="772175" cy="300082"/>
          </a:xfrm>
          <a:prstGeom prst="rect">
            <a:avLst/>
          </a:prstGeom>
          <a:noFill/>
        </p:spPr>
        <p:txBody>
          <a:bodyPr wrap="square" rtlCol="0">
            <a:spAutoFit/>
          </a:bodyPr>
          <a:lstStyle/>
          <a:p>
            <a:r>
              <a:rPr lang="zh-CN" altLang="en-US" sz="1350" dirty="0">
                <a:latin typeface="Times New Roman" pitchFamily="18" charset="0"/>
                <a:cs typeface="Times New Roman" pitchFamily="18" charset="0"/>
              </a:rPr>
              <a:t>前端板</a:t>
            </a:r>
          </a:p>
        </p:txBody>
      </p:sp>
      <p:sp>
        <p:nvSpPr>
          <p:cNvPr id="14" name="TextBox 22">
            <a:extLst>
              <a:ext uri="{FF2B5EF4-FFF2-40B4-BE49-F238E27FC236}">
                <a16:creationId xmlns:a16="http://schemas.microsoft.com/office/drawing/2014/main" id="{411ACCCA-5417-84AE-0A88-B86E9FA5B94E}"/>
              </a:ext>
            </a:extLst>
          </p:cNvPr>
          <p:cNvSpPr txBox="1"/>
          <p:nvPr/>
        </p:nvSpPr>
        <p:spPr>
          <a:xfrm>
            <a:off x="8280201" y="3788296"/>
            <a:ext cx="772175" cy="300082"/>
          </a:xfrm>
          <a:prstGeom prst="rect">
            <a:avLst/>
          </a:prstGeom>
          <a:noFill/>
        </p:spPr>
        <p:txBody>
          <a:bodyPr wrap="square" rtlCol="0">
            <a:spAutoFit/>
          </a:bodyPr>
          <a:lstStyle/>
          <a:p>
            <a:r>
              <a:rPr lang="zh-CN" altLang="en-US" sz="1350" dirty="0">
                <a:latin typeface="Times New Roman" pitchFamily="18" charset="0"/>
                <a:cs typeface="Times New Roman" pitchFamily="18" charset="0"/>
              </a:rPr>
              <a:t>后端板</a:t>
            </a:r>
          </a:p>
        </p:txBody>
      </p:sp>
      <p:sp>
        <p:nvSpPr>
          <p:cNvPr id="21" name="Title 1">
            <a:extLst>
              <a:ext uri="{FF2B5EF4-FFF2-40B4-BE49-F238E27FC236}">
                <a16:creationId xmlns:a16="http://schemas.microsoft.com/office/drawing/2014/main" id="{768FFF82-CC7D-F1CB-241D-6ADD34B1D268}"/>
              </a:ext>
            </a:extLst>
          </p:cNvPr>
          <p:cNvSpPr txBox="1">
            <a:spLocks/>
          </p:cNvSpPr>
          <p:nvPr/>
        </p:nvSpPr>
        <p:spPr>
          <a:xfrm>
            <a:off x="2807593" y="1067165"/>
            <a:ext cx="5498749"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1028463">
              <a:spcAft>
                <a:spcPts val="325"/>
              </a:spcAft>
              <a:tabLst>
                <a:tab pos="1984615" algn="l"/>
              </a:tabLst>
            </a:pPr>
            <a:r>
              <a:rPr lang="zh-CN" altLang="en-US" sz="2400" kern="100" dirty="0">
                <a:solidFill>
                  <a:schemeClr val="tx1"/>
                </a:solidFill>
                <a:latin typeface="微软雅黑" panose="020B0503020204020204" pitchFamily="34" charset="-122"/>
                <a:ea typeface="微软雅黑" panose="020B0503020204020204" pitchFamily="34" charset="-122"/>
              </a:rPr>
              <a:t>双层超导线圈</a:t>
            </a:r>
            <a:r>
              <a:rPr lang="en-US" altLang="zh-CN" sz="2400" kern="100" dirty="0">
                <a:solidFill>
                  <a:schemeClr val="tx1"/>
                </a:solidFill>
                <a:latin typeface="微软雅黑" panose="020B0503020204020204" pitchFamily="34" charset="-122"/>
                <a:ea typeface="微软雅黑" panose="020B0503020204020204" pitchFamily="34" charset="-122"/>
              </a:rPr>
              <a:t>+</a:t>
            </a:r>
            <a:r>
              <a:rPr lang="zh-CN" altLang="en-US" sz="2400" kern="100" dirty="0">
                <a:solidFill>
                  <a:schemeClr val="tx1"/>
                </a:solidFill>
                <a:latin typeface="微软雅黑" panose="020B0503020204020204" pitchFamily="34" charset="-122"/>
                <a:ea typeface="微软雅黑" panose="020B0503020204020204" pitchFamily="34" charset="-122"/>
              </a:rPr>
              <a:t>外支撑筒，共用轭铁结构</a:t>
            </a:r>
            <a:endParaRPr lang="en-GB" sz="2400" kern="1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13604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5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5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5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50"/>
                                        <p:tgtEl>
                                          <p:spTgt spid="6"/>
                                        </p:tgtEl>
                                      </p:cBhvr>
                                    </p:animEffect>
                                  </p:childTnLst>
                                </p:cTn>
                              </p:par>
                              <p:par>
                                <p:cTn id="23" presetID="10"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5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7EFE6D69-0B2C-3240-902C-5E3153B8DDFD}"/>
              </a:ext>
            </a:extLst>
          </p:cNvPr>
          <p:cNvSpPr>
            <a:spLocks noGrp="1"/>
          </p:cNvSpPr>
          <p:nvPr>
            <p:ph type="title"/>
          </p:nvPr>
        </p:nvSpPr>
        <p:spPr>
          <a:xfrm>
            <a:off x="878377" y="313738"/>
            <a:ext cx="9826400" cy="549614"/>
          </a:xfrm>
        </p:spPr>
        <p:txBody>
          <a:bodyPr/>
          <a:lstStyle/>
          <a:p>
            <a:r>
              <a:rPr lang="en-US" altLang="zh-CN" sz="2940" dirty="0"/>
              <a:t>Development Scheme</a:t>
            </a:r>
            <a:endParaRPr lang="zh-CN" altLang="en-US" sz="2940" dirty="0"/>
          </a:p>
        </p:txBody>
      </p:sp>
      <p:sp>
        <p:nvSpPr>
          <p:cNvPr id="4" name="矩形 3"/>
          <p:cNvSpPr/>
          <p:nvPr/>
        </p:nvSpPr>
        <p:spPr>
          <a:xfrm>
            <a:off x="203844" y="1134268"/>
            <a:ext cx="10059037" cy="461665"/>
          </a:xfrm>
          <a:prstGeom prst="rect">
            <a:avLst/>
          </a:prstGeom>
        </p:spPr>
        <p:txBody>
          <a:bodyPr wrap="none">
            <a:spAutoFit/>
          </a:bodyPr>
          <a:lstStyle/>
          <a:p>
            <a:pPr algn="ctr">
              <a:spcAft>
                <a:spcPts val="325"/>
              </a:spcAft>
              <a:tabLst>
                <a:tab pos="1984615" algn="l"/>
              </a:tabLst>
            </a:pPr>
            <a:r>
              <a:rPr lang="en-US" altLang="zh-CN" sz="2400" b="1" kern="100" dirty="0">
                <a:latin typeface="微软雅黑" panose="020B0503020204020204" pitchFamily="34" charset="-122"/>
                <a:ea typeface="微软雅黑" panose="020B0503020204020204" pitchFamily="34" charset="-122"/>
                <a:cs typeface="宋体"/>
              </a:rPr>
              <a:t>HL-LHC CCT</a:t>
            </a:r>
            <a:r>
              <a:rPr lang="zh-CN" altLang="en-US" sz="2400" b="1" kern="100" dirty="0">
                <a:latin typeface="微软雅黑" panose="020B0503020204020204" pitchFamily="34" charset="-122"/>
                <a:ea typeface="微软雅黑" panose="020B0503020204020204" pitchFamily="34" charset="-122"/>
                <a:cs typeface="宋体"/>
              </a:rPr>
              <a:t>磁体：从超导线材到线圈、磁体，实现核心部件完全国产化</a:t>
            </a:r>
          </a:p>
        </p:txBody>
      </p:sp>
      <p:sp>
        <p:nvSpPr>
          <p:cNvPr id="106" name="文本框 105"/>
          <p:cNvSpPr txBox="1"/>
          <p:nvPr/>
        </p:nvSpPr>
        <p:spPr>
          <a:xfrm>
            <a:off x="570946" y="4051476"/>
            <a:ext cx="1082093" cy="584775"/>
          </a:xfrm>
          <a:prstGeom prst="rect">
            <a:avLst/>
          </a:prstGeom>
          <a:solidFill>
            <a:schemeClr val="bg1"/>
          </a:solidFill>
        </p:spPr>
        <p:txBody>
          <a:bodyPr wrap="square" rtlCol="0">
            <a:spAutoFit/>
          </a:bodyPr>
          <a:lstStyle/>
          <a:p>
            <a:pPr algn="ctr"/>
            <a:r>
              <a:rPr lang="zh-CN" altLang="en-US" sz="1600" b="1" dirty="0"/>
              <a:t>超导线材性能分析</a:t>
            </a:r>
          </a:p>
        </p:txBody>
      </p:sp>
      <p:sp>
        <p:nvSpPr>
          <p:cNvPr id="120" name="矩形 119"/>
          <p:cNvSpPr/>
          <p:nvPr/>
        </p:nvSpPr>
        <p:spPr>
          <a:xfrm>
            <a:off x="3155772" y="5947786"/>
            <a:ext cx="1540810" cy="513217"/>
          </a:xfrm>
          <a:prstGeom prst="rect">
            <a:avLst/>
          </a:prstGeom>
        </p:spPr>
        <p:txBody>
          <a:bodyPr wrap="square">
            <a:spAutoFit/>
          </a:bodyPr>
          <a:lstStyle/>
          <a:p>
            <a:pPr>
              <a:lnSpc>
                <a:spcPct val="90000"/>
              </a:lnSpc>
            </a:pPr>
            <a:r>
              <a:rPr lang="en-US" altLang="zh-CN" sz="1013" i="1" dirty="0"/>
              <a:t>J</a:t>
            </a:r>
            <a:r>
              <a:rPr lang="en-US" altLang="zh-CN" sz="1013" i="1" baseline="-25000" dirty="0"/>
              <a:t>c</a:t>
            </a:r>
            <a:r>
              <a:rPr lang="en-US" altLang="zh-CN" sz="1013" i="1" dirty="0"/>
              <a:t> and Field quality</a:t>
            </a:r>
          </a:p>
          <a:p>
            <a:pPr>
              <a:lnSpc>
                <a:spcPct val="90000"/>
              </a:lnSpc>
            </a:pPr>
            <a:r>
              <a:rPr lang="en-US" altLang="zh-CN" sz="1013" i="1" dirty="0"/>
              <a:t>degradation,</a:t>
            </a:r>
          </a:p>
          <a:p>
            <a:pPr>
              <a:lnSpc>
                <a:spcPct val="90000"/>
              </a:lnSpc>
            </a:pPr>
            <a:r>
              <a:rPr lang="en-US" altLang="zh-CN" sz="1013" i="1" dirty="0"/>
              <a:t>Electrical short…</a:t>
            </a:r>
          </a:p>
        </p:txBody>
      </p:sp>
      <p:sp>
        <p:nvSpPr>
          <p:cNvPr id="122" name="矩形 121"/>
          <p:cNvSpPr/>
          <p:nvPr/>
        </p:nvSpPr>
        <p:spPr>
          <a:xfrm>
            <a:off x="6400623" y="2474075"/>
            <a:ext cx="2095602" cy="934102"/>
          </a:xfrm>
          <a:prstGeom prst="rect">
            <a:avLst/>
          </a:prstGeom>
        </p:spPr>
        <p:txBody>
          <a:bodyPr wrap="square">
            <a:spAutoFit/>
          </a:bodyPr>
          <a:lstStyle/>
          <a:p>
            <a:pPr>
              <a:lnSpc>
                <a:spcPct val="90000"/>
              </a:lnSpc>
            </a:pPr>
            <a:r>
              <a:rPr lang="en-US" altLang="zh-CN" sz="1013" i="1" dirty="0"/>
              <a:t>Impregnation quality control: </a:t>
            </a:r>
          </a:p>
          <a:p>
            <a:pPr>
              <a:lnSpc>
                <a:spcPct val="90000"/>
              </a:lnSpc>
            </a:pPr>
            <a:r>
              <a:rPr lang="en-US" altLang="zh-CN" sz="1013" i="1" dirty="0"/>
              <a:t>epoxy material, filling procedures,</a:t>
            </a:r>
          </a:p>
          <a:p>
            <a:pPr>
              <a:lnSpc>
                <a:spcPct val="90000"/>
              </a:lnSpc>
            </a:pPr>
            <a:r>
              <a:rPr lang="en-US" altLang="zh-CN" sz="1013" i="1" dirty="0"/>
              <a:t>Temperature control,</a:t>
            </a:r>
          </a:p>
          <a:p>
            <a:pPr>
              <a:lnSpc>
                <a:spcPct val="90000"/>
              </a:lnSpc>
            </a:pPr>
            <a:r>
              <a:rPr lang="en-US" altLang="zh-CN" sz="1013" i="1" dirty="0"/>
              <a:t>Thermal stress control</a:t>
            </a:r>
          </a:p>
          <a:p>
            <a:pPr>
              <a:lnSpc>
                <a:spcPct val="90000"/>
              </a:lnSpc>
            </a:pPr>
            <a:endParaRPr lang="en-US" altLang="zh-CN" sz="1013" i="1" dirty="0"/>
          </a:p>
          <a:p>
            <a:pPr>
              <a:lnSpc>
                <a:spcPct val="90000"/>
              </a:lnSpc>
            </a:pPr>
            <a:r>
              <a:rPr lang="en-US" altLang="zh-CN" sz="1013" i="1" dirty="0"/>
              <a:t>Mechanical strength and stability</a:t>
            </a:r>
          </a:p>
        </p:txBody>
      </p:sp>
      <p:sp>
        <p:nvSpPr>
          <p:cNvPr id="124" name="矩形 123"/>
          <p:cNvSpPr/>
          <p:nvPr/>
        </p:nvSpPr>
        <p:spPr>
          <a:xfrm>
            <a:off x="9105772" y="4451549"/>
            <a:ext cx="1399983" cy="653512"/>
          </a:xfrm>
          <a:prstGeom prst="rect">
            <a:avLst/>
          </a:prstGeom>
        </p:spPr>
        <p:txBody>
          <a:bodyPr wrap="square">
            <a:spAutoFit/>
          </a:bodyPr>
          <a:lstStyle/>
          <a:p>
            <a:pPr>
              <a:lnSpc>
                <a:spcPct val="90000"/>
              </a:lnSpc>
            </a:pPr>
            <a:r>
              <a:rPr lang="en-US" altLang="zh-CN" sz="1013" i="1" dirty="0"/>
              <a:t>Quench protection</a:t>
            </a:r>
          </a:p>
          <a:p>
            <a:pPr>
              <a:lnSpc>
                <a:spcPct val="90000"/>
              </a:lnSpc>
            </a:pPr>
            <a:r>
              <a:rPr lang="en-US" altLang="zh-CN" sz="1013" i="1" dirty="0"/>
              <a:t>Training,</a:t>
            </a:r>
          </a:p>
          <a:p>
            <a:pPr>
              <a:lnSpc>
                <a:spcPct val="90000"/>
              </a:lnSpc>
            </a:pPr>
            <a:r>
              <a:rPr lang="en-US" altLang="zh-CN" sz="1013" i="1" dirty="0"/>
              <a:t>Strain of coils,</a:t>
            </a:r>
          </a:p>
          <a:p>
            <a:pPr>
              <a:lnSpc>
                <a:spcPct val="90000"/>
              </a:lnSpc>
            </a:pPr>
            <a:r>
              <a:rPr lang="en-US" altLang="zh-CN" sz="1013" i="1" dirty="0"/>
              <a:t>Hot spot,…</a:t>
            </a:r>
          </a:p>
        </p:txBody>
      </p:sp>
      <p:sp>
        <p:nvSpPr>
          <p:cNvPr id="125" name="矩形 124"/>
          <p:cNvSpPr/>
          <p:nvPr/>
        </p:nvSpPr>
        <p:spPr>
          <a:xfrm>
            <a:off x="529679" y="2150231"/>
            <a:ext cx="1222907" cy="513217"/>
          </a:xfrm>
          <a:prstGeom prst="rect">
            <a:avLst/>
          </a:prstGeom>
        </p:spPr>
        <p:txBody>
          <a:bodyPr wrap="square">
            <a:spAutoFit/>
          </a:bodyPr>
          <a:lstStyle/>
          <a:p>
            <a:pPr>
              <a:lnSpc>
                <a:spcPct val="90000"/>
              </a:lnSpc>
            </a:pPr>
            <a:r>
              <a:rPr lang="en-US" altLang="zh-CN" sz="1013" i="1" dirty="0"/>
              <a:t>Material, </a:t>
            </a:r>
          </a:p>
          <a:p>
            <a:pPr>
              <a:lnSpc>
                <a:spcPct val="90000"/>
              </a:lnSpc>
            </a:pPr>
            <a:r>
              <a:rPr lang="en-US" altLang="zh-CN" sz="1013" i="1" dirty="0"/>
              <a:t>Cross section, Processing,…</a:t>
            </a:r>
          </a:p>
        </p:txBody>
      </p:sp>
      <p:pic>
        <p:nvPicPr>
          <p:cNvPr id="126" name="Picture 2" descr="Z:\1---Daily Work\送样：照片及性能--Job\原始数据\20170814zhuyanmin-6460-OST-RC\m.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99056" y="2764878"/>
            <a:ext cx="1437962" cy="1286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图片 129"/>
          <p:cNvPicPr>
            <a:picLocks noChangeAspect="1"/>
          </p:cNvPicPr>
          <p:nvPr/>
        </p:nvPicPr>
        <p:blipFill rotWithShape="1">
          <a:blip r:embed="rId4" cstate="print">
            <a:extLst>
              <a:ext uri="{28A0092B-C50C-407E-A947-70E740481C1C}">
                <a14:useLocalDpi xmlns:a14="http://schemas.microsoft.com/office/drawing/2010/main"/>
              </a:ext>
            </a:extLst>
          </a:blip>
          <a:srcRect l="7203" t="15228" r="29758" b="9117"/>
          <a:stretch/>
        </p:blipFill>
        <p:spPr>
          <a:xfrm>
            <a:off x="416019" y="4622116"/>
            <a:ext cx="1450229" cy="1263939"/>
          </a:xfrm>
          <a:prstGeom prst="rect">
            <a:avLst/>
          </a:prstGeom>
        </p:spPr>
      </p:pic>
      <p:pic>
        <p:nvPicPr>
          <p:cNvPr id="131" name="图片 130"/>
          <p:cNvPicPr/>
          <p:nvPr/>
        </p:nvPicPr>
        <p:blipFill rotWithShape="1">
          <a:blip r:embed="rId5" cstate="print">
            <a:extLst>
              <a:ext uri="{28A0092B-C50C-407E-A947-70E740481C1C}">
                <a14:useLocalDpi xmlns:a14="http://schemas.microsoft.com/office/drawing/2010/main"/>
              </a:ext>
            </a:extLst>
          </a:blip>
          <a:srcRect/>
          <a:stretch/>
        </p:blipFill>
        <p:spPr>
          <a:xfrm rot="10800000">
            <a:off x="2064497" y="2753037"/>
            <a:ext cx="2808312" cy="1294130"/>
          </a:xfrm>
          <a:prstGeom prst="rect">
            <a:avLst/>
          </a:prstGeom>
          <a:noFill/>
          <a:ln>
            <a:noFill/>
          </a:ln>
        </p:spPr>
      </p:pic>
      <p:pic>
        <p:nvPicPr>
          <p:cNvPr id="134" name="图片 133"/>
          <p:cNvPicPr>
            <a:picLocks noChangeAspect="1"/>
          </p:cNvPicPr>
          <p:nvPr/>
        </p:nvPicPr>
        <p:blipFill rotWithShape="1">
          <a:blip r:embed="rId6" cstate="print">
            <a:extLst>
              <a:ext uri="{28A0092B-C50C-407E-A947-70E740481C1C}">
                <a14:useLocalDpi xmlns:a14="http://schemas.microsoft.com/office/drawing/2010/main"/>
              </a:ext>
            </a:extLst>
          </a:blip>
          <a:srcRect l="8218" r="31802"/>
          <a:stretch/>
        </p:blipFill>
        <p:spPr>
          <a:xfrm>
            <a:off x="2024423" y="4622116"/>
            <a:ext cx="1573480" cy="1263939"/>
          </a:xfrm>
          <a:prstGeom prst="rect">
            <a:avLst/>
          </a:prstGeom>
        </p:spPr>
      </p:pic>
      <p:pic>
        <p:nvPicPr>
          <p:cNvPr id="135" name="图片 13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597902" y="4622116"/>
            <a:ext cx="1676167" cy="1263939"/>
          </a:xfrm>
          <a:prstGeom prst="rect">
            <a:avLst/>
          </a:prstGeom>
        </p:spPr>
      </p:pic>
      <p:sp>
        <p:nvSpPr>
          <p:cNvPr id="136" name="矩形 135"/>
          <p:cNvSpPr/>
          <p:nvPr/>
        </p:nvSpPr>
        <p:spPr>
          <a:xfrm>
            <a:off x="511327" y="5995068"/>
            <a:ext cx="1346745" cy="507831"/>
          </a:xfrm>
          <a:prstGeom prst="rect">
            <a:avLst/>
          </a:prstGeom>
        </p:spPr>
        <p:txBody>
          <a:bodyPr wrap="square">
            <a:spAutoFit/>
          </a:bodyPr>
          <a:lstStyle/>
          <a:p>
            <a:pPr>
              <a:lnSpc>
                <a:spcPct val="90000"/>
              </a:lnSpc>
            </a:pPr>
            <a:r>
              <a:rPr lang="en-US" altLang="zh-CN" sz="1000" i="1" dirty="0"/>
              <a:t>J</a:t>
            </a:r>
            <a:r>
              <a:rPr lang="en-US" altLang="zh-CN" sz="1000" i="1" baseline="-25000" dirty="0"/>
              <a:t>c,</a:t>
            </a:r>
            <a:r>
              <a:rPr lang="en-US" altLang="zh-CN" sz="1000" i="1" dirty="0"/>
              <a:t> RRR, Cu ratio,</a:t>
            </a:r>
          </a:p>
          <a:p>
            <a:pPr>
              <a:lnSpc>
                <a:spcPct val="90000"/>
              </a:lnSpc>
            </a:pPr>
            <a:r>
              <a:rPr lang="en-US" altLang="zh-CN" sz="1000" i="1" dirty="0"/>
              <a:t>Filament size,</a:t>
            </a:r>
          </a:p>
          <a:p>
            <a:pPr>
              <a:lnSpc>
                <a:spcPct val="90000"/>
              </a:lnSpc>
            </a:pPr>
            <a:r>
              <a:rPr lang="en-US" altLang="zh-CN" sz="1000" i="1" dirty="0"/>
              <a:t>Flux jump,…</a:t>
            </a:r>
          </a:p>
        </p:txBody>
      </p:sp>
      <p:sp>
        <p:nvSpPr>
          <p:cNvPr id="137" name="矩形 136"/>
          <p:cNvSpPr/>
          <p:nvPr/>
        </p:nvSpPr>
        <p:spPr>
          <a:xfrm>
            <a:off x="2928752" y="2150231"/>
            <a:ext cx="1462686" cy="513217"/>
          </a:xfrm>
          <a:prstGeom prst="rect">
            <a:avLst/>
          </a:prstGeom>
        </p:spPr>
        <p:txBody>
          <a:bodyPr wrap="square">
            <a:spAutoFit/>
          </a:bodyPr>
          <a:lstStyle/>
          <a:p>
            <a:pPr>
              <a:lnSpc>
                <a:spcPct val="90000"/>
              </a:lnSpc>
            </a:pPr>
            <a:r>
              <a:rPr lang="en-US" altLang="zh-CN" sz="1013" i="1" dirty="0"/>
              <a:t>Stress control,</a:t>
            </a:r>
          </a:p>
          <a:p>
            <a:pPr>
              <a:lnSpc>
                <a:spcPct val="90000"/>
              </a:lnSpc>
            </a:pPr>
            <a:r>
              <a:rPr lang="en-US" altLang="zh-CN" sz="1013" i="1" dirty="0"/>
              <a:t>Dimension control,</a:t>
            </a:r>
          </a:p>
          <a:p>
            <a:pPr>
              <a:lnSpc>
                <a:spcPct val="90000"/>
              </a:lnSpc>
            </a:pPr>
            <a:r>
              <a:rPr lang="en-US" altLang="zh-CN" sz="1013" i="1" dirty="0"/>
              <a:t>Electrical insulation</a:t>
            </a:r>
          </a:p>
        </p:txBody>
      </p:sp>
      <p:sp>
        <p:nvSpPr>
          <p:cNvPr id="138" name="文本框 137"/>
          <p:cNvSpPr txBox="1"/>
          <p:nvPr/>
        </p:nvSpPr>
        <p:spPr>
          <a:xfrm>
            <a:off x="2733094" y="4165940"/>
            <a:ext cx="1530170" cy="338554"/>
          </a:xfrm>
          <a:prstGeom prst="rect">
            <a:avLst/>
          </a:prstGeom>
          <a:solidFill>
            <a:schemeClr val="bg1"/>
          </a:solidFill>
        </p:spPr>
        <p:txBody>
          <a:bodyPr wrap="square" rtlCol="0">
            <a:spAutoFit/>
          </a:bodyPr>
          <a:lstStyle/>
          <a:p>
            <a:pPr algn="ctr"/>
            <a:r>
              <a:rPr lang="en-US" altLang="zh-CN" sz="1600" b="1" dirty="0"/>
              <a:t>CCT</a:t>
            </a:r>
            <a:r>
              <a:rPr lang="zh-CN" altLang="en-US" sz="1600" b="1" dirty="0"/>
              <a:t>线圈制作</a:t>
            </a:r>
          </a:p>
        </p:txBody>
      </p:sp>
      <p:pic>
        <p:nvPicPr>
          <p:cNvPr id="140" name="图片 139">
            <a:extLst>
              <a:ext uri="{FF2B5EF4-FFF2-40B4-BE49-F238E27FC236}">
                <a16:creationId xmlns:a16="http://schemas.microsoft.com/office/drawing/2014/main" id="{A2060F33-082A-44C0-892E-94B5A83E2A13}"/>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6588544" y="4543883"/>
            <a:ext cx="1202753" cy="2286000"/>
          </a:xfrm>
          <a:prstGeom prst="rect">
            <a:avLst/>
          </a:prstGeom>
        </p:spPr>
      </p:pic>
      <p:pic>
        <p:nvPicPr>
          <p:cNvPr id="141" name="图片 140">
            <a:extLst>
              <a:ext uri="{FF2B5EF4-FFF2-40B4-BE49-F238E27FC236}">
                <a16:creationId xmlns:a16="http://schemas.microsoft.com/office/drawing/2014/main" id="{F180C07F-4321-4FA8-9F01-5D466AE42BF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7824967" y="4543883"/>
            <a:ext cx="1082093" cy="2286000"/>
          </a:xfrm>
          <a:prstGeom prst="rect">
            <a:avLst/>
          </a:prstGeom>
        </p:spPr>
      </p:pic>
      <p:sp>
        <p:nvSpPr>
          <p:cNvPr id="142" name="文本框 141"/>
          <p:cNvSpPr txBox="1"/>
          <p:nvPr/>
        </p:nvSpPr>
        <p:spPr>
          <a:xfrm>
            <a:off x="5133011" y="4056518"/>
            <a:ext cx="1128624" cy="584775"/>
          </a:xfrm>
          <a:prstGeom prst="rect">
            <a:avLst/>
          </a:prstGeom>
          <a:solidFill>
            <a:schemeClr val="bg1"/>
          </a:solidFill>
        </p:spPr>
        <p:txBody>
          <a:bodyPr wrap="square" rtlCol="0">
            <a:spAutoFit/>
          </a:bodyPr>
          <a:lstStyle/>
          <a:p>
            <a:pPr algn="ctr"/>
            <a:r>
              <a:rPr lang="en-US" altLang="zh-CN" sz="1600" b="1" dirty="0"/>
              <a:t>CCT</a:t>
            </a:r>
            <a:r>
              <a:rPr lang="zh-CN" altLang="en-US" sz="1600" b="1" dirty="0"/>
              <a:t>线圈环氧固化</a:t>
            </a:r>
          </a:p>
        </p:txBody>
      </p:sp>
      <p:sp>
        <p:nvSpPr>
          <p:cNvPr id="143" name="文本框 142"/>
          <p:cNvSpPr txBox="1"/>
          <p:nvPr/>
        </p:nvSpPr>
        <p:spPr>
          <a:xfrm>
            <a:off x="7183787" y="4125198"/>
            <a:ext cx="1530170" cy="338554"/>
          </a:xfrm>
          <a:prstGeom prst="rect">
            <a:avLst/>
          </a:prstGeom>
          <a:solidFill>
            <a:schemeClr val="bg1"/>
          </a:solidFill>
        </p:spPr>
        <p:txBody>
          <a:bodyPr wrap="square" rtlCol="0">
            <a:spAutoFit/>
          </a:bodyPr>
          <a:lstStyle/>
          <a:p>
            <a:pPr algn="ctr"/>
            <a:r>
              <a:rPr lang="zh-CN" altLang="en-US" sz="1600" b="1" dirty="0"/>
              <a:t>磁体组装</a:t>
            </a:r>
          </a:p>
        </p:txBody>
      </p:sp>
      <p:sp>
        <p:nvSpPr>
          <p:cNvPr id="144" name="文本框 143"/>
          <p:cNvSpPr txBox="1"/>
          <p:nvPr/>
        </p:nvSpPr>
        <p:spPr>
          <a:xfrm>
            <a:off x="9216305" y="4125198"/>
            <a:ext cx="1170130" cy="338554"/>
          </a:xfrm>
          <a:prstGeom prst="rect">
            <a:avLst/>
          </a:prstGeom>
          <a:solidFill>
            <a:schemeClr val="bg1"/>
          </a:solidFill>
        </p:spPr>
        <p:txBody>
          <a:bodyPr wrap="square" rtlCol="0">
            <a:spAutoFit/>
          </a:bodyPr>
          <a:lstStyle/>
          <a:p>
            <a:pPr algn="ctr"/>
            <a:r>
              <a:rPr lang="zh-CN" altLang="en-US" sz="1600" b="1" dirty="0"/>
              <a:t>性能测试</a:t>
            </a:r>
          </a:p>
        </p:txBody>
      </p:sp>
      <p:pic>
        <p:nvPicPr>
          <p:cNvPr id="145" name="图片 144">
            <a:extLst>
              <a:ext uri="{FF2B5EF4-FFF2-40B4-BE49-F238E27FC236}">
                <a16:creationId xmlns:a16="http://schemas.microsoft.com/office/drawing/2014/main" id="{03FD81C8-0968-41F8-9493-FC88A9B8FDB0}"/>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5051203" y="2025075"/>
            <a:ext cx="1348062" cy="2022093"/>
          </a:xfrm>
          <a:prstGeom prst="rect">
            <a:avLst/>
          </a:prstGeom>
        </p:spPr>
      </p:pic>
      <p:pic>
        <p:nvPicPr>
          <p:cNvPr id="146" name="图片 145"/>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8819967" y="2000322"/>
            <a:ext cx="1535134" cy="2046846"/>
          </a:xfrm>
          <a:prstGeom prst="rect">
            <a:avLst/>
          </a:prstGeom>
        </p:spPr>
      </p:pic>
      <p:sp>
        <p:nvSpPr>
          <p:cNvPr id="147" name="矩形 146"/>
          <p:cNvSpPr/>
          <p:nvPr/>
        </p:nvSpPr>
        <p:spPr>
          <a:xfrm>
            <a:off x="8983267" y="6176452"/>
            <a:ext cx="1399983" cy="513217"/>
          </a:xfrm>
          <a:prstGeom prst="rect">
            <a:avLst/>
          </a:prstGeom>
        </p:spPr>
        <p:txBody>
          <a:bodyPr wrap="square">
            <a:spAutoFit/>
          </a:bodyPr>
          <a:lstStyle/>
          <a:p>
            <a:pPr>
              <a:lnSpc>
                <a:spcPct val="90000"/>
              </a:lnSpc>
            </a:pPr>
            <a:r>
              <a:rPr lang="en-US" altLang="zh-CN" sz="1013" i="1" dirty="0"/>
              <a:t>Dimension control,</a:t>
            </a:r>
          </a:p>
          <a:p>
            <a:pPr>
              <a:lnSpc>
                <a:spcPct val="90000"/>
              </a:lnSpc>
            </a:pPr>
            <a:r>
              <a:rPr lang="en-US" altLang="zh-CN" sz="1013" i="1" dirty="0"/>
              <a:t>Alignment,</a:t>
            </a:r>
          </a:p>
          <a:p>
            <a:pPr>
              <a:lnSpc>
                <a:spcPct val="90000"/>
              </a:lnSpc>
            </a:pPr>
            <a:r>
              <a:rPr lang="en-US" altLang="zh-CN" sz="1013" i="1" dirty="0"/>
              <a:t>Stress control,…</a:t>
            </a:r>
          </a:p>
        </p:txBody>
      </p:sp>
      <p:sp>
        <p:nvSpPr>
          <p:cNvPr id="148" name="Right Arrow 30"/>
          <p:cNvSpPr/>
          <p:nvPr/>
        </p:nvSpPr>
        <p:spPr bwMode="auto">
          <a:xfrm>
            <a:off x="2107082" y="4240456"/>
            <a:ext cx="520949" cy="145186"/>
          </a:xfrm>
          <a:prstGeom prst="rightArrow">
            <a:avLst>
              <a:gd name="adj1" fmla="val 50000"/>
              <a:gd name="adj2" fmla="val 126667"/>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sp>
        <p:nvSpPr>
          <p:cNvPr id="149" name="Right Arrow 30"/>
          <p:cNvSpPr/>
          <p:nvPr/>
        </p:nvSpPr>
        <p:spPr bwMode="auto">
          <a:xfrm>
            <a:off x="4315022" y="4240456"/>
            <a:ext cx="520949" cy="145186"/>
          </a:xfrm>
          <a:prstGeom prst="rightArrow">
            <a:avLst>
              <a:gd name="adj1" fmla="val 50000"/>
              <a:gd name="adj2" fmla="val 126667"/>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sp>
        <p:nvSpPr>
          <p:cNvPr id="150" name="Right Arrow 30"/>
          <p:cNvSpPr/>
          <p:nvPr/>
        </p:nvSpPr>
        <p:spPr bwMode="auto">
          <a:xfrm>
            <a:off x="6662838" y="4240456"/>
            <a:ext cx="520949" cy="145186"/>
          </a:xfrm>
          <a:prstGeom prst="rightArrow">
            <a:avLst>
              <a:gd name="adj1" fmla="val 50000"/>
              <a:gd name="adj2" fmla="val 126667"/>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sp>
        <p:nvSpPr>
          <p:cNvPr id="151" name="Right Arrow 30"/>
          <p:cNvSpPr/>
          <p:nvPr/>
        </p:nvSpPr>
        <p:spPr bwMode="auto">
          <a:xfrm>
            <a:off x="8652457" y="4240456"/>
            <a:ext cx="520949" cy="145186"/>
          </a:xfrm>
          <a:prstGeom prst="rightArrow">
            <a:avLst>
              <a:gd name="adj1" fmla="val 50000"/>
              <a:gd name="adj2" fmla="val 126667"/>
            </a:avLst>
          </a:prstGeom>
          <a:solidFill>
            <a:schemeClr val="accent6">
              <a:lumMod val="40000"/>
              <a:lumOff val="60000"/>
            </a:schemeClr>
          </a:solidFill>
          <a:ln>
            <a:noFill/>
          </a:ln>
        </p:spPr>
        <p:txBody>
          <a:bodyPr lIns="77925" tIns="38963" rIns="77925" bIns="38963"/>
          <a:lstStyle/>
          <a:p>
            <a:endParaRPr lang="zh-CN" altLang="en-US">
              <a:solidFill>
                <a:srgbClr val="000000"/>
              </a:solidFill>
              <a:latin typeface="宋体" pitchFamily="2" charset="-122"/>
            </a:endParaRPr>
          </a:p>
        </p:txBody>
      </p:sp>
    </p:spTree>
    <p:extLst>
      <p:ext uri="{BB962C8B-B14F-4D97-AF65-F5344CB8AC3E}">
        <p14:creationId xmlns:p14="http://schemas.microsoft.com/office/powerpoint/2010/main" val="39921200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3D67A6E8-47D2-F27D-D27E-B1D60171600D}"/>
              </a:ext>
            </a:extLst>
          </p:cNvPr>
          <p:cNvPicPr>
            <a:picLocks noChangeAspect="1"/>
          </p:cNvPicPr>
          <p:nvPr/>
        </p:nvPicPr>
        <p:blipFill>
          <a:blip r:embed="rId2"/>
          <a:stretch>
            <a:fillRect/>
          </a:stretch>
        </p:blipFill>
        <p:spPr>
          <a:xfrm>
            <a:off x="283177" y="1556983"/>
            <a:ext cx="10233408" cy="5328592"/>
          </a:xfrm>
          <a:prstGeom prst="rect">
            <a:avLst/>
          </a:prstGeom>
        </p:spPr>
      </p:pic>
      <p:sp>
        <p:nvSpPr>
          <p:cNvPr id="13" name="矩形 12">
            <a:extLst>
              <a:ext uri="{FF2B5EF4-FFF2-40B4-BE49-F238E27FC236}">
                <a16:creationId xmlns:a16="http://schemas.microsoft.com/office/drawing/2014/main" id="{2D0924C4-9DBB-F7B8-A08F-F8D927523358}"/>
              </a:ext>
            </a:extLst>
          </p:cNvPr>
          <p:cNvSpPr/>
          <p:nvPr/>
        </p:nvSpPr>
        <p:spPr>
          <a:xfrm>
            <a:off x="1431929" y="1007368"/>
            <a:ext cx="7712368" cy="461665"/>
          </a:xfrm>
          <a:prstGeom prst="rect">
            <a:avLst/>
          </a:prstGeom>
        </p:spPr>
        <p:txBody>
          <a:bodyPr wrap="none">
            <a:spAutoFit/>
          </a:bodyPr>
          <a:lstStyle/>
          <a:p>
            <a:pPr algn="ctr">
              <a:spcAft>
                <a:spcPts val="325"/>
              </a:spcAft>
              <a:tabLst>
                <a:tab pos="1984615" algn="l"/>
              </a:tabLst>
            </a:pPr>
            <a:r>
              <a:rPr lang="en-US" altLang="zh-CN" sz="2400" b="1" kern="100" dirty="0">
                <a:latin typeface="微软雅黑" panose="020B0503020204020204" pitchFamily="34" charset="-122"/>
                <a:ea typeface="微软雅黑" panose="020B0503020204020204" pitchFamily="34" charset="-122"/>
                <a:cs typeface="宋体"/>
              </a:rPr>
              <a:t>2018</a:t>
            </a:r>
            <a:r>
              <a:rPr lang="zh-CN" altLang="en-US" sz="2400" b="1" kern="100" dirty="0">
                <a:latin typeface="微软雅黑" panose="020B0503020204020204" pitchFamily="34" charset="-122"/>
                <a:ea typeface="微软雅黑" panose="020B0503020204020204" pitchFamily="34" charset="-122"/>
                <a:cs typeface="宋体"/>
              </a:rPr>
              <a:t>年完成两台缩尺线圈样机研制，性能远超设计指标</a:t>
            </a:r>
          </a:p>
        </p:txBody>
      </p:sp>
      <p:sp>
        <p:nvSpPr>
          <p:cNvPr id="4" name="标题 1">
            <a:extLst>
              <a:ext uri="{FF2B5EF4-FFF2-40B4-BE49-F238E27FC236}">
                <a16:creationId xmlns:a16="http://schemas.microsoft.com/office/drawing/2014/main" id="{99E663F1-90A8-642E-5676-17DA46F74610}"/>
              </a:ext>
            </a:extLst>
          </p:cNvPr>
          <p:cNvSpPr>
            <a:spLocks noGrp="1"/>
          </p:cNvSpPr>
          <p:nvPr>
            <p:ph type="title"/>
          </p:nvPr>
        </p:nvSpPr>
        <p:spPr>
          <a:xfrm>
            <a:off x="878377" y="313738"/>
            <a:ext cx="9826400" cy="549614"/>
          </a:xfrm>
        </p:spPr>
        <p:txBody>
          <a:bodyPr/>
          <a:lstStyle/>
          <a:p>
            <a:r>
              <a:rPr lang="en-US" altLang="zh-CN" sz="2940" dirty="0"/>
              <a:t>Development of Subscale CCT Coils</a:t>
            </a:r>
            <a:endParaRPr lang="zh-CN" altLang="en-US" sz="2940" dirty="0"/>
          </a:p>
        </p:txBody>
      </p:sp>
    </p:spTree>
    <p:extLst>
      <p:ext uri="{BB962C8B-B14F-4D97-AF65-F5344CB8AC3E}">
        <p14:creationId xmlns:p14="http://schemas.microsoft.com/office/powerpoint/2010/main" val="11291977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5">
            <a:extLst>
              <a:ext uri="{FF2B5EF4-FFF2-40B4-BE49-F238E27FC236}">
                <a16:creationId xmlns:a16="http://schemas.microsoft.com/office/drawing/2014/main" id="{00D4BFAC-1B63-5B69-4F9E-8769BB9537BB}"/>
              </a:ext>
            </a:extLst>
          </p:cNvPr>
          <p:cNvSpPr>
            <a:spLocks noGrp="1"/>
          </p:cNvSpPr>
          <p:nvPr>
            <p:ph type="title"/>
          </p:nvPr>
        </p:nvSpPr>
        <p:spPr>
          <a:xfrm>
            <a:off x="878377" y="313738"/>
            <a:ext cx="9826400" cy="549614"/>
          </a:xfrm>
        </p:spPr>
        <p:txBody>
          <a:bodyPr/>
          <a:lstStyle/>
          <a:p>
            <a:r>
              <a:rPr lang="en-US" altLang="zh-CN" sz="2940" dirty="0"/>
              <a:t>Development of Full-scale Prototype </a:t>
            </a:r>
            <a:endParaRPr lang="zh-CN" altLang="en-US" sz="2940" dirty="0"/>
          </a:p>
        </p:txBody>
      </p:sp>
      <p:pic>
        <p:nvPicPr>
          <p:cNvPr id="2" name="图片 1">
            <a:extLst>
              <a:ext uri="{FF2B5EF4-FFF2-40B4-BE49-F238E27FC236}">
                <a16:creationId xmlns:a16="http://schemas.microsoft.com/office/drawing/2014/main" id="{B6902B6A-0AEE-F515-BAC6-8C70BCEBDFB1}"/>
              </a:ext>
            </a:extLst>
          </p:cNvPr>
          <p:cNvPicPr>
            <a:picLocks noChangeAspect="1"/>
          </p:cNvPicPr>
          <p:nvPr/>
        </p:nvPicPr>
        <p:blipFill>
          <a:blip r:embed="rId2"/>
          <a:stretch>
            <a:fillRect/>
          </a:stretch>
        </p:blipFill>
        <p:spPr>
          <a:xfrm>
            <a:off x="575345" y="1427864"/>
            <a:ext cx="9505056" cy="5700184"/>
          </a:xfrm>
          <a:prstGeom prst="rect">
            <a:avLst/>
          </a:prstGeom>
        </p:spPr>
      </p:pic>
      <p:sp>
        <p:nvSpPr>
          <p:cNvPr id="5" name="矩形 4">
            <a:extLst>
              <a:ext uri="{FF2B5EF4-FFF2-40B4-BE49-F238E27FC236}">
                <a16:creationId xmlns:a16="http://schemas.microsoft.com/office/drawing/2014/main" id="{12CF8F64-C000-E356-04DF-D3E36B2E44A8}"/>
              </a:ext>
            </a:extLst>
          </p:cNvPr>
          <p:cNvSpPr/>
          <p:nvPr/>
        </p:nvSpPr>
        <p:spPr>
          <a:xfrm>
            <a:off x="915517" y="1007368"/>
            <a:ext cx="8635697" cy="461665"/>
          </a:xfrm>
          <a:prstGeom prst="rect">
            <a:avLst/>
          </a:prstGeom>
        </p:spPr>
        <p:txBody>
          <a:bodyPr wrap="none">
            <a:spAutoFit/>
          </a:bodyPr>
          <a:lstStyle/>
          <a:p>
            <a:pPr algn="ctr">
              <a:spcAft>
                <a:spcPts val="325"/>
              </a:spcAft>
              <a:tabLst>
                <a:tab pos="1984615" algn="l"/>
              </a:tabLst>
            </a:pPr>
            <a:r>
              <a:rPr lang="en-US" altLang="zh-CN" sz="2400" b="1" kern="100" dirty="0">
                <a:latin typeface="微软雅黑" panose="020B0503020204020204" pitchFamily="34" charset="-122"/>
                <a:ea typeface="微软雅黑" panose="020B0503020204020204" pitchFamily="34" charset="-122"/>
                <a:cs typeface="宋体"/>
              </a:rPr>
              <a:t>2020</a:t>
            </a:r>
            <a:r>
              <a:rPr lang="zh-CN" altLang="en-US" sz="2400" b="1" kern="100" dirty="0">
                <a:latin typeface="微软雅黑" panose="020B0503020204020204" pitchFamily="34" charset="-122"/>
                <a:ea typeface="微软雅黑" panose="020B0503020204020204" pitchFamily="34" charset="-122"/>
                <a:cs typeface="宋体"/>
              </a:rPr>
              <a:t>年完成国内首台全尺寸磁体样机研制，性能达到设计指标</a:t>
            </a:r>
          </a:p>
        </p:txBody>
      </p:sp>
    </p:spTree>
    <p:extLst>
      <p:ext uri="{BB962C8B-B14F-4D97-AF65-F5344CB8AC3E}">
        <p14:creationId xmlns:p14="http://schemas.microsoft.com/office/powerpoint/2010/main" val="11093159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5">
            <a:extLst>
              <a:ext uri="{FF2B5EF4-FFF2-40B4-BE49-F238E27FC236}">
                <a16:creationId xmlns:a16="http://schemas.microsoft.com/office/drawing/2014/main" id="{FC6E1A8B-D16A-D2F6-E352-A485FA087218}"/>
              </a:ext>
            </a:extLst>
          </p:cNvPr>
          <p:cNvPicPr>
            <a:picLocks noChangeAspect="1"/>
          </p:cNvPicPr>
          <p:nvPr/>
        </p:nvPicPr>
        <p:blipFill>
          <a:blip r:embed="rId2"/>
          <a:stretch>
            <a:fillRect/>
          </a:stretch>
        </p:blipFill>
        <p:spPr>
          <a:xfrm>
            <a:off x="5668759" y="3059767"/>
            <a:ext cx="2363662" cy="1611859"/>
          </a:xfrm>
          <a:prstGeom prst="rect">
            <a:avLst/>
          </a:prstGeom>
        </p:spPr>
      </p:pic>
      <p:pic>
        <p:nvPicPr>
          <p:cNvPr id="8" name="Picture 2">
            <a:extLst>
              <a:ext uri="{FF2B5EF4-FFF2-40B4-BE49-F238E27FC236}">
                <a16:creationId xmlns:a16="http://schemas.microsoft.com/office/drawing/2014/main" id="{D0CDBA03-2D96-0D03-F7E7-BD6FDDBFEA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24" b="10297"/>
          <a:stretch/>
        </p:blipFill>
        <p:spPr>
          <a:xfrm rot="5400000">
            <a:off x="-604252" y="3803422"/>
            <a:ext cx="3459190" cy="1888174"/>
          </a:xfrm>
          <a:prstGeom prst="rect">
            <a:avLst/>
          </a:prstGeom>
        </p:spPr>
      </p:pic>
      <p:pic>
        <p:nvPicPr>
          <p:cNvPr id="9" name="Picture 2">
            <a:extLst>
              <a:ext uri="{FF2B5EF4-FFF2-40B4-BE49-F238E27FC236}">
                <a16:creationId xmlns:a16="http://schemas.microsoft.com/office/drawing/2014/main" id="{616CA82D-5D0D-6D5E-CA19-E37C936ADDDE}"/>
              </a:ext>
            </a:extLst>
          </p:cNvPr>
          <p:cNvPicPr>
            <a:picLocks noChangeAspect="1"/>
          </p:cNvPicPr>
          <p:nvPr/>
        </p:nvPicPr>
        <p:blipFill>
          <a:blip r:embed="rId4"/>
          <a:stretch>
            <a:fillRect/>
          </a:stretch>
        </p:blipFill>
        <p:spPr>
          <a:xfrm>
            <a:off x="2069431" y="3014897"/>
            <a:ext cx="3681588" cy="3527999"/>
          </a:xfrm>
          <a:prstGeom prst="rect">
            <a:avLst/>
          </a:prstGeom>
        </p:spPr>
      </p:pic>
      <p:pic>
        <p:nvPicPr>
          <p:cNvPr id="10" name="Picture 8">
            <a:extLst>
              <a:ext uri="{FF2B5EF4-FFF2-40B4-BE49-F238E27FC236}">
                <a16:creationId xmlns:a16="http://schemas.microsoft.com/office/drawing/2014/main" id="{EF551872-7490-0096-1365-A56E0C00EAB4}"/>
              </a:ext>
            </a:extLst>
          </p:cNvPr>
          <p:cNvPicPr>
            <a:picLocks noChangeAspect="1"/>
          </p:cNvPicPr>
          <p:nvPr/>
        </p:nvPicPr>
        <p:blipFill>
          <a:blip r:embed="rId5"/>
          <a:stretch>
            <a:fillRect/>
          </a:stretch>
        </p:blipFill>
        <p:spPr>
          <a:xfrm>
            <a:off x="7682194" y="4896981"/>
            <a:ext cx="2830255" cy="1799019"/>
          </a:xfrm>
          <a:prstGeom prst="rect">
            <a:avLst/>
          </a:prstGeom>
        </p:spPr>
      </p:pic>
      <p:pic>
        <p:nvPicPr>
          <p:cNvPr id="11" name="Picture 7">
            <a:extLst>
              <a:ext uri="{FF2B5EF4-FFF2-40B4-BE49-F238E27FC236}">
                <a16:creationId xmlns:a16="http://schemas.microsoft.com/office/drawing/2014/main" id="{90F1DCBF-2C60-BF5B-5EA5-014737B38D38}"/>
              </a:ext>
            </a:extLst>
          </p:cNvPr>
          <p:cNvPicPr>
            <a:picLocks noChangeAspect="1"/>
          </p:cNvPicPr>
          <p:nvPr/>
        </p:nvPicPr>
        <p:blipFill>
          <a:blip r:embed="rId6"/>
          <a:stretch>
            <a:fillRect/>
          </a:stretch>
        </p:blipFill>
        <p:spPr>
          <a:xfrm>
            <a:off x="5837721" y="4716496"/>
            <a:ext cx="1826400" cy="1826400"/>
          </a:xfrm>
          <a:prstGeom prst="rect">
            <a:avLst/>
          </a:prstGeom>
        </p:spPr>
      </p:pic>
      <p:pic>
        <p:nvPicPr>
          <p:cNvPr id="12" name="Content Placeholder 8">
            <a:extLst>
              <a:ext uri="{FF2B5EF4-FFF2-40B4-BE49-F238E27FC236}">
                <a16:creationId xmlns:a16="http://schemas.microsoft.com/office/drawing/2014/main" id="{6453D21A-F8E8-F097-7862-3E901579384F}"/>
              </a:ext>
            </a:extLst>
          </p:cNvPr>
          <p:cNvPicPr>
            <a:picLocks noChangeAspect="1"/>
          </p:cNvPicPr>
          <p:nvPr/>
        </p:nvPicPr>
        <p:blipFill rotWithShape="1">
          <a:blip r:embed="rId7"/>
          <a:srcRect l="3808" t="2426" r="1538" b="5176"/>
          <a:stretch/>
        </p:blipFill>
        <p:spPr>
          <a:xfrm>
            <a:off x="8038631" y="3092485"/>
            <a:ext cx="2473818" cy="1775505"/>
          </a:xfrm>
          <a:prstGeom prst="rect">
            <a:avLst/>
          </a:prstGeom>
        </p:spPr>
      </p:pic>
      <p:sp>
        <p:nvSpPr>
          <p:cNvPr id="14" name="矩形 13">
            <a:extLst>
              <a:ext uri="{FF2B5EF4-FFF2-40B4-BE49-F238E27FC236}">
                <a16:creationId xmlns:a16="http://schemas.microsoft.com/office/drawing/2014/main" id="{E2C93E7C-D395-9DB3-A2A7-2862257C0B04}"/>
              </a:ext>
            </a:extLst>
          </p:cNvPr>
          <p:cNvSpPr/>
          <p:nvPr/>
        </p:nvSpPr>
        <p:spPr>
          <a:xfrm>
            <a:off x="1381448" y="1106489"/>
            <a:ext cx="7814960" cy="461665"/>
          </a:xfrm>
          <a:prstGeom prst="rect">
            <a:avLst/>
          </a:prstGeom>
        </p:spPr>
        <p:txBody>
          <a:bodyPr wrap="none">
            <a:spAutoFit/>
          </a:bodyPr>
          <a:lstStyle/>
          <a:p>
            <a:pPr algn="ctr">
              <a:spcAft>
                <a:spcPts val="325"/>
              </a:spcAft>
              <a:tabLst>
                <a:tab pos="1984615" algn="l"/>
              </a:tabLst>
            </a:pPr>
            <a:r>
              <a:rPr lang="zh-CN" altLang="en-US" sz="2400" b="1" kern="100" dirty="0">
                <a:latin typeface="微软雅黑" panose="020B0503020204020204" pitchFamily="34" charset="-122"/>
                <a:ea typeface="微软雅黑" panose="020B0503020204020204" pitchFamily="34" charset="-122"/>
                <a:cs typeface="宋体"/>
              </a:rPr>
              <a:t>国内首台全尺寸磁体样机，</a:t>
            </a:r>
            <a:r>
              <a:rPr lang="en-US" altLang="zh-CN" sz="2400" b="1" kern="100" dirty="0">
                <a:latin typeface="微软雅黑" panose="020B0503020204020204" pitchFamily="34" charset="-122"/>
                <a:ea typeface="微软雅黑" panose="020B0503020204020204" pitchFamily="34" charset="-122"/>
                <a:cs typeface="宋体"/>
              </a:rPr>
              <a:t>CERN</a:t>
            </a:r>
            <a:r>
              <a:rPr lang="zh-CN" altLang="en-US" sz="2400" b="1" kern="100" dirty="0">
                <a:latin typeface="微软雅黑" panose="020B0503020204020204" pitchFamily="34" charset="-122"/>
                <a:ea typeface="微软雅黑" panose="020B0503020204020204" pitchFamily="34" charset="-122"/>
                <a:cs typeface="宋体"/>
              </a:rPr>
              <a:t>确认性能达到设计指标</a:t>
            </a:r>
          </a:p>
        </p:txBody>
      </p:sp>
      <p:sp>
        <p:nvSpPr>
          <p:cNvPr id="15" name="矩形 14">
            <a:extLst>
              <a:ext uri="{FF2B5EF4-FFF2-40B4-BE49-F238E27FC236}">
                <a16:creationId xmlns:a16="http://schemas.microsoft.com/office/drawing/2014/main" id="{4AC19379-F3BA-239D-24BD-22E83D2C1AA0}"/>
              </a:ext>
            </a:extLst>
          </p:cNvPr>
          <p:cNvSpPr/>
          <p:nvPr/>
        </p:nvSpPr>
        <p:spPr>
          <a:xfrm>
            <a:off x="878377" y="1691487"/>
            <a:ext cx="8891034" cy="1138773"/>
          </a:xfrm>
          <a:prstGeom prst="rect">
            <a:avLst/>
          </a:prstGeom>
          <a:solidFill>
            <a:srgbClr val="92D050"/>
          </a:solidFill>
          <a:ln w="12700">
            <a:solidFill>
              <a:srgbClr val="C00000"/>
            </a:solidFill>
          </a:ln>
        </p:spPr>
        <p:txBody>
          <a:bodyPr wrap="square">
            <a:spAutoFit/>
          </a:bodyPr>
          <a:lstStyle/>
          <a:p>
            <a:pPr algn="just"/>
            <a:r>
              <a:rPr lang="en-US" altLang="zh-CN" sz="2000" b="1" kern="100" dirty="0">
                <a:latin typeface="微软雅黑" panose="020B0503020204020204" pitchFamily="34" charset="-122"/>
                <a:ea typeface="微软雅黑" panose="020B0503020204020204" pitchFamily="34" charset="-122"/>
              </a:rPr>
              <a:t>CERN</a:t>
            </a:r>
            <a:r>
              <a:rPr lang="zh-CN" altLang="en-US" sz="2000" b="1" kern="100" dirty="0">
                <a:latin typeface="微软雅黑" panose="020B0503020204020204" pitchFamily="34" charset="-122"/>
                <a:ea typeface="微软雅黑" panose="020B0503020204020204" pitchFamily="34" charset="-122"/>
              </a:rPr>
              <a:t>性能复测：场强、场质量及长时间运行稳定性均达到要求</a:t>
            </a:r>
            <a:endParaRPr lang="en-US" altLang="zh-CN" sz="2000" b="1" kern="100" dirty="0">
              <a:latin typeface="微软雅黑" panose="020B0503020204020204" pitchFamily="34" charset="-122"/>
              <a:ea typeface="微软雅黑" panose="020B0503020204020204" pitchFamily="34" charset="-122"/>
            </a:endParaRPr>
          </a:p>
          <a:p>
            <a:pPr algn="just"/>
            <a:r>
              <a:rPr lang="en-US" altLang="zh-CN" sz="1600" b="1" i="1" dirty="0"/>
              <a:t>“Each aperture, individually and combined, arrived to ultimate current without quench”</a:t>
            </a:r>
          </a:p>
          <a:p>
            <a:pPr algn="just"/>
            <a:r>
              <a:rPr lang="en-US" altLang="zh-CN" sz="1600" b="1" i="1" dirty="0"/>
              <a:t> “Operation range test checked without quench”</a:t>
            </a:r>
          </a:p>
          <a:p>
            <a:pPr algn="just"/>
            <a:r>
              <a:rPr lang="en-US" altLang="zh-CN" sz="1600" b="1" i="1" dirty="0"/>
              <a:t>”Inductance and magnetic measurements done simultaneously”</a:t>
            </a:r>
          </a:p>
        </p:txBody>
      </p:sp>
      <p:sp>
        <p:nvSpPr>
          <p:cNvPr id="4" name="标题 5">
            <a:extLst>
              <a:ext uri="{FF2B5EF4-FFF2-40B4-BE49-F238E27FC236}">
                <a16:creationId xmlns:a16="http://schemas.microsoft.com/office/drawing/2014/main" id="{E552D402-3AB6-0F61-D907-F0B2E634CF4A}"/>
              </a:ext>
            </a:extLst>
          </p:cNvPr>
          <p:cNvSpPr>
            <a:spLocks noGrp="1"/>
          </p:cNvSpPr>
          <p:nvPr>
            <p:ph type="title"/>
          </p:nvPr>
        </p:nvSpPr>
        <p:spPr>
          <a:xfrm>
            <a:off x="878377" y="313738"/>
            <a:ext cx="9826400" cy="549614"/>
          </a:xfrm>
        </p:spPr>
        <p:txBody>
          <a:bodyPr/>
          <a:lstStyle/>
          <a:p>
            <a:r>
              <a:rPr lang="en-US" altLang="zh-CN" sz="2940" dirty="0"/>
              <a:t>Development of Full-scale Prototype </a:t>
            </a:r>
            <a:endParaRPr lang="zh-CN" altLang="en-US" sz="2940" dirty="0"/>
          </a:p>
        </p:txBody>
      </p:sp>
    </p:spTree>
    <p:extLst>
      <p:ext uri="{BB962C8B-B14F-4D97-AF65-F5344CB8AC3E}">
        <p14:creationId xmlns:p14="http://schemas.microsoft.com/office/powerpoint/2010/main" val="18197341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默认设计模板">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rgbClr val="FFCC00"/>
            </a:solidFill>
            <a:effectLst>
              <a:outerShdw blurRad="38100" dist="38100" dir="2700000" algn="tl">
                <a:srgbClr val="000000">
                  <a:alpha val="43137"/>
                </a:srgbClr>
              </a:outerShdw>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rgbClr val="FFCC00"/>
            </a:solidFill>
            <a:effectLst>
              <a:outerShdw blurRad="38100" dist="38100" dir="2700000" algn="tl">
                <a:srgbClr val="000000">
                  <a:alpha val="43137"/>
                </a:srgbClr>
              </a:outerShdw>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99756</TotalTime>
  <Words>828</Words>
  <Application>Microsoft Office PowerPoint</Application>
  <PresentationFormat>自定义</PresentationFormat>
  <Paragraphs>118</Paragraphs>
  <Slides>18</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Kaiti SC Regular</vt:lpstr>
      <vt:lpstr>思源黑体 CN Normal</vt:lpstr>
      <vt:lpstr>宋体</vt:lpstr>
      <vt:lpstr>微软雅黑</vt:lpstr>
      <vt:lpstr>Arial</vt:lpstr>
      <vt:lpstr>Britannic Bold</vt:lpstr>
      <vt:lpstr>Calibri</vt:lpstr>
      <vt:lpstr>Times New Roman</vt:lpstr>
      <vt:lpstr>Wingdings</vt:lpstr>
      <vt:lpstr>默认设计模板</vt:lpstr>
      <vt:lpstr> Progress of the  HL-LHC CCT Magnets</vt:lpstr>
      <vt:lpstr>CCT Magnets- Key Components of HL-LHC </vt:lpstr>
      <vt:lpstr>Roadmap of the HL-LHC CCT Magnets</vt:lpstr>
      <vt:lpstr>Electromagnetic Design of the CCT Magnets</vt:lpstr>
      <vt:lpstr>Mechanical Structure</vt:lpstr>
      <vt:lpstr>Development Scheme</vt:lpstr>
      <vt:lpstr>Development of Subscale CCT Coils</vt:lpstr>
      <vt:lpstr>Development of Full-scale Prototype </vt:lpstr>
      <vt:lpstr>Development of Full-scale Prototype </vt:lpstr>
      <vt:lpstr>Mass Production</vt:lpstr>
      <vt:lpstr>Delivery to CERN</vt:lpstr>
      <vt:lpstr>Problems and Solutions During Mass Production</vt:lpstr>
      <vt:lpstr>Problems and Solutions During Mass Production</vt:lpstr>
      <vt:lpstr>Problems and Solutions During Mass Production</vt:lpstr>
      <vt:lpstr>Problems and Solutions During Mass Production</vt:lpstr>
      <vt:lpstr>Problems and Solutions During Mass Production</vt:lpstr>
      <vt:lpstr>Latest Progress</vt:lpstr>
      <vt:lpstr>Summary</vt:lpstr>
    </vt:vector>
  </TitlesOfParts>
  <Company>soft.netnest.com.cn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软件仓库</dc:creator>
  <cp:lastModifiedBy>Qingjin XU</cp:lastModifiedBy>
  <cp:revision>2938</cp:revision>
  <cp:lastPrinted>2019-06-16T18:52:53Z</cp:lastPrinted>
  <dcterms:created xsi:type="dcterms:W3CDTF">2011-04-13T06:46:14Z</dcterms:created>
  <dcterms:modified xsi:type="dcterms:W3CDTF">2024-01-18T14:34:09Z</dcterms:modified>
</cp:coreProperties>
</file>