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953" r:id="rId2"/>
    <p:sldId id="1027" r:id="rId3"/>
    <p:sldId id="990" r:id="rId4"/>
    <p:sldId id="992" r:id="rId5"/>
    <p:sldId id="993" r:id="rId6"/>
    <p:sldId id="998" r:id="rId7"/>
    <p:sldId id="1000" r:id="rId8"/>
    <p:sldId id="1025" r:id="rId9"/>
    <p:sldId id="999" r:id="rId10"/>
    <p:sldId id="1041" r:id="rId11"/>
    <p:sldId id="1031" r:id="rId12"/>
    <p:sldId id="1039" r:id="rId13"/>
    <p:sldId id="1002" r:id="rId14"/>
    <p:sldId id="980" r:id="rId15"/>
    <p:sldId id="1007" r:id="rId16"/>
    <p:sldId id="1012" r:id="rId17"/>
    <p:sldId id="1001" r:id="rId18"/>
    <p:sldId id="1003" r:id="rId19"/>
    <p:sldId id="263" r:id="rId20"/>
    <p:sldId id="1032" r:id="rId21"/>
    <p:sldId id="273" r:id="rId22"/>
    <p:sldId id="1036" r:id="rId23"/>
    <p:sldId id="1042" r:id="rId24"/>
    <p:sldId id="1035" r:id="rId25"/>
    <p:sldId id="1019" r:id="rId26"/>
    <p:sldId id="1037" r:id="rId27"/>
    <p:sldId id="1004" r:id="rId28"/>
    <p:sldId id="289" r:id="rId29"/>
  </p:sldIdLst>
  <p:sldSz cx="12192000" cy="6858000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沙 鹏" initials="沙" lastIdx="1" clrIdx="0">
    <p:extLst>
      <p:ext uri="{19B8F6BF-5375-455C-9EA6-DF929625EA0E}">
        <p15:presenceInfo xmlns:p15="http://schemas.microsoft.com/office/powerpoint/2012/main" userId="b8608ec0e979a9ee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FF"/>
    <a:srgbClr val="0000FF"/>
    <a:srgbClr val="003399"/>
    <a:srgbClr val="E6E6E6"/>
    <a:srgbClr val="0070C0"/>
    <a:srgbClr val="4D8357"/>
    <a:srgbClr val="005800"/>
    <a:srgbClr val="008400"/>
    <a:srgbClr val="FDCC6D"/>
    <a:srgbClr val="00A2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2838BEF-8BB2-4498-84A7-C5851F593DF1}" styleName="中度样式 4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3C2FFA5D-87B4-456A-9821-1D502468CF0F}" styleName="主题样式 1 - 强调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F1AB2-1976-4502-BF36-3FF5EA218861}" styleName="中度样式 4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505E3EF-67EA-436B-97B2-0124C06EBD24}" styleName="中度样式 4 - 强调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16D9F66E-5EB9-4882-86FB-DCBF35E3C3E4}" styleName="中度样式 4 - 强调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69C7853C-536D-4A76-A0AE-DD22124D55A5}" styleName="主题样式 1 - 强调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5758FB7-9AC5-4552-8A53-C91805E547FA}" styleName="主题样式 1 - 强调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中度样式 1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301B821-A1FF-4177-AEE7-76D212191A09}" styleName="中度样式 1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BC89EF96-8CEA-46FF-86C4-4CE0E7609802}" styleName="浅色样式 3 - 强调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DBED569-4797-4DF1-A0F4-6AAB3CD982D8}" styleName="浅色样式 3 - 强调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DA37D80-6434-44D0-A028-1B22A696006F}" styleName="浅色样式 3 - 强调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833" autoAdjust="0"/>
    <p:restoredTop sz="88990" autoAdjust="0"/>
  </p:normalViewPr>
  <p:slideViewPr>
    <p:cSldViewPr>
      <p:cViewPr varScale="1">
        <p:scale>
          <a:sx n="93" d="100"/>
          <a:sy n="93" d="100"/>
        </p:scale>
        <p:origin x="972" y="78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90" d="100"/>
        <a:sy n="90" d="100"/>
      </p:scale>
      <p:origin x="0" y="9182"/>
    </p:cViewPr>
  </p:sorterViewPr>
  <p:notesViewPr>
    <p:cSldViewPr>
      <p:cViewPr varScale="1">
        <p:scale>
          <a:sx n="71" d="100"/>
          <a:sy n="71" d="100"/>
        </p:scale>
        <p:origin x="4044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9E6D00-2C1C-47F1-8495-043F093F9ED6}" type="datetimeFigureOut">
              <a:rPr lang="zh-CN" altLang="en-US" smtClean="0"/>
              <a:t>2024/1/19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5A05AE-EECD-457A-A033-312F4EB81B8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86177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A3E0D183-6031-4C32-B44B-14746A336CF0}" type="datetimeFigureOut">
              <a:rPr lang="zh-CN" altLang="en-US" smtClean="0"/>
              <a:pPr/>
              <a:t>2024/1/19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42875" y="768350"/>
            <a:ext cx="6818313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407" y="4861441"/>
            <a:ext cx="5683250" cy="4605576"/>
          </a:xfrm>
          <a:prstGeom prst="rect">
            <a:avLst/>
          </a:prstGeom>
        </p:spPr>
        <p:txBody>
          <a:bodyPr vert="horz" lIns="99075" tIns="49538" rIns="99075" bIns="49538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992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03A1DF17-A28C-4D46-829F-D8D110C0931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94622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59130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37094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87349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21308" y="1718148"/>
            <a:ext cx="10363200" cy="1470025"/>
          </a:xfrm>
        </p:spPr>
        <p:txBody>
          <a:bodyPr>
            <a:noAutofit/>
          </a:bodyPr>
          <a:lstStyle>
            <a:lvl1pPr>
              <a:defRPr lang="zh-CN" altLang="en-US" sz="6600" b="1" kern="1200" dirty="0">
                <a:solidFill>
                  <a:srgbClr val="33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25400" stA="30000" endPos="30000" dist="50800" dir="5400000" sy="-100000" algn="bl" rotWithShape="0"/>
                </a:effectLst>
                <a:latin typeface="微软雅黑" pitchFamily="34" charset="-122"/>
                <a:ea typeface="微软雅黑" pitchFamily="34" charset="-122"/>
                <a:cs typeface="+mn-cs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30B2B-8DAF-4635-9F01-0B9C458933E3}" type="datetime1">
              <a:rPr lang="zh-CN" altLang="en-US" smtClean="0"/>
              <a:t>2024/1/19</a:t>
            </a:fld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0" y="6750024"/>
            <a:ext cx="12192000" cy="108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9" name="矩形 8"/>
          <p:cNvSpPr/>
          <p:nvPr userDrawn="1"/>
        </p:nvSpPr>
        <p:spPr>
          <a:xfrm>
            <a:off x="2476476" y="6750024"/>
            <a:ext cx="9715525" cy="1080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10" name="矩形 9"/>
          <p:cNvSpPr/>
          <p:nvPr userDrawn="1"/>
        </p:nvSpPr>
        <p:spPr>
          <a:xfrm>
            <a:off x="-1" y="0"/>
            <a:ext cx="12192000" cy="216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11" name="矩形 10"/>
          <p:cNvSpPr/>
          <p:nvPr userDrawn="1"/>
        </p:nvSpPr>
        <p:spPr>
          <a:xfrm>
            <a:off x="9239272" y="-2"/>
            <a:ext cx="2952728" cy="2160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733552" y="6356351"/>
            <a:ext cx="4738712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altLang="zh-CN"/>
              <a:t>CEPC Accelerator TDR International Review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91791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4813" y="1149119"/>
            <a:ext cx="10972800" cy="5178684"/>
          </a:xfrm>
        </p:spPr>
        <p:txBody>
          <a:bodyPr>
            <a:normAutofit/>
          </a:bodyPr>
          <a:lstStyle>
            <a:lvl1pPr>
              <a:lnSpc>
                <a:spcPct val="110000"/>
              </a:lnSpc>
              <a:spcBef>
                <a:spcPts val="0"/>
              </a:spcBef>
              <a:spcAft>
                <a:spcPts val="5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defRPr sz="2400" b="0" baseline="0"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defRPr>
            </a:lvl1pPr>
            <a:lvl2pPr>
              <a:defRPr sz="2000" baseline="0"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defRPr>
            </a:lvl2pPr>
            <a:lvl3pPr>
              <a:defRPr sz="2000" baseline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800" baseline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800" baseline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dirty="0"/>
              <a:t>2024/1/19</a:t>
            </a:r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666712" y="142852"/>
            <a:ext cx="10763325" cy="725470"/>
          </a:xfrm>
        </p:spPr>
        <p:txBody>
          <a:bodyPr>
            <a:normAutofit/>
          </a:bodyPr>
          <a:lstStyle>
            <a:lvl1pPr algn="l">
              <a:defRPr sz="4000" b="1" baseline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defRPr>
            </a:lvl1pPr>
          </a:lstStyle>
          <a:p>
            <a:r>
              <a:rPr lang="en-US" altLang="zh-CN" dirty="0"/>
              <a:t>Title</a:t>
            </a:r>
            <a:endParaRPr lang="zh-CN" altLang="en-US" dirty="0"/>
          </a:p>
        </p:txBody>
      </p:sp>
      <p:sp>
        <p:nvSpPr>
          <p:cNvPr id="15" name="矩形 14"/>
          <p:cNvSpPr/>
          <p:nvPr userDrawn="1"/>
        </p:nvSpPr>
        <p:spPr>
          <a:xfrm>
            <a:off x="0" y="6750024"/>
            <a:ext cx="12192000" cy="108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16" name="矩形 15"/>
          <p:cNvSpPr/>
          <p:nvPr userDrawn="1"/>
        </p:nvSpPr>
        <p:spPr>
          <a:xfrm>
            <a:off x="2476476" y="6750024"/>
            <a:ext cx="9715525" cy="1080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18" name="矩形 17"/>
          <p:cNvSpPr/>
          <p:nvPr userDrawn="1"/>
        </p:nvSpPr>
        <p:spPr>
          <a:xfrm>
            <a:off x="-1" y="937526"/>
            <a:ext cx="12192000" cy="108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23" name="矩形 22"/>
          <p:cNvSpPr/>
          <p:nvPr userDrawn="1"/>
        </p:nvSpPr>
        <p:spPr>
          <a:xfrm>
            <a:off x="0" y="0"/>
            <a:ext cx="285709" cy="91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8D2C3-E4EE-4507-8B92-8AE7B7B616F4}" type="datetime1">
              <a:rPr lang="zh-CN" altLang="en-US" smtClean="0"/>
              <a:t>2024/1/19</a:t>
            </a:fld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586586" y="6386391"/>
            <a:ext cx="5040560" cy="354977"/>
          </a:xfrm>
        </p:spPr>
        <p:txBody>
          <a:bodyPr/>
          <a:lstStyle/>
          <a:p>
            <a:r>
              <a:rPr lang="en-US" altLang="zh-CN"/>
              <a:t>CEPC Accelerator TDR International Review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/>
              <a:t>Click to edit Master subtitle style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92942-8651-4956-B7C0-A7B74FFC6096}" type="datetime1">
              <a:rPr lang="zh-CN" altLang="en-US" smtClean="0"/>
              <a:t>2024/1/19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CEPC Accelerator TDR International Review</a:t>
            </a: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552FA-C358-4F70-9CE8-3E41459FCE3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9675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CN" dirty="0"/>
              <a:t>2024/1/18</a:t>
            </a:r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CN" dirty="0"/>
              <a:t>IAS 2024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5E9139-A00B-4B2A-98A6-095DC08F134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50" r:id="rId2"/>
    <p:sldLayoutId id="2147483655" r:id="rId3"/>
    <p:sldLayoutId id="2147483674" r:id="rId4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em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emf"/><Relationship Id="rId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lss.fnal.gov/archive/test-tm/1000/fermilab-tm-1991.pdf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hyperlink" Target="https://lss.fnal.gov/archive/test-tm/1000/fermilab-tm-1991.pd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3" descr="8d5d924e275b0c7f58feed1244176003"/>
          <p:cNvPicPr>
            <a:picLocks noChangeAspect="1"/>
          </p:cNvPicPr>
          <p:nvPr/>
        </p:nvPicPr>
        <p:blipFill rotWithShape="1">
          <a:blip r:embed="rId3"/>
          <a:srcRect t="28679" b="6192"/>
          <a:stretch/>
        </p:blipFill>
        <p:spPr>
          <a:xfrm>
            <a:off x="635" y="0"/>
            <a:ext cx="12191365" cy="2118283"/>
          </a:xfrm>
          <a:prstGeom prst="rect">
            <a:avLst/>
          </a:prstGeom>
        </p:spPr>
      </p:pic>
      <p:sp>
        <p:nvSpPr>
          <p:cNvPr id="6" name="标题 3"/>
          <p:cNvSpPr txBox="1">
            <a:spLocks/>
          </p:cNvSpPr>
          <p:nvPr/>
        </p:nvSpPr>
        <p:spPr>
          <a:xfrm>
            <a:off x="263352" y="2266707"/>
            <a:ext cx="11928648" cy="1326319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ctr" defTabSz="91435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4800" dirty="0"/>
              <a:t>Permanent magnets applications</a:t>
            </a:r>
          </a:p>
          <a:p>
            <a:r>
              <a:rPr lang="en-US" altLang="zh-CN" sz="4800" dirty="0"/>
              <a:t>in accelerators</a:t>
            </a:r>
          </a:p>
        </p:txBody>
      </p:sp>
      <p:sp>
        <p:nvSpPr>
          <p:cNvPr id="7" name="文本框 7">
            <a:extLst>
              <a:ext uri="{FF2B5EF4-FFF2-40B4-BE49-F238E27FC236}">
                <a16:creationId xmlns:a16="http://schemas.microsoft.com/office/drawing/2014/main" id="{785816F2-AEF2-4FFE-A0DA-84B4490709A4}"/>
              </a:ext>
            </a:extLst>
          </p:cNvPr>
          <p:cNvSpPr txBox="1"/>
          <p:nvPr/>
        </p:nvSpPr>
        <p:spPr>
          <a:xfrm>
            <a:off x="1775520" y="3897470"/>
            <a:ext cx="9345774" cy="10845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altLang="zh-CN" sz="2800" dirty="0">
                <a:latin typeface="+mj-lt"/>
                <a:ea typeface="微软雅黑" panose="020B0503020204020204" pitchFamily="34" charset="-122"/>
              </a:rPr>
              <a:t>Mei Yang,</a:t>
            </a:r>
            <a:r>
              <a:rPr lang="zh-CN" altLang="en-US" sz="2800" dirty="0">
                <a:latin typeface="+mj-lt"/>
                <a:ea typeface="微软雅黑" panose="020B0503020204020204" pitchFamily="34" charset="-122"/>
              </a:rPr>
              <a:t> </a:t>
            </a:r>
            <a:r>
              <a:rPr lang="en-US" altLang="zh-CN" sz="2800" dirty="0">
                <a:latin typeface="+mj-lt"/>
                <a:ea typeface="微软雅黑" panose="020B0503020204020204" pitchFamily="34" charset="-122"/>
              </a:rPr>
              <a:t>Fusan Chen, Wen Kang, Qing Li</a:t>
            </a:r>
          </a:p>
          <a:p>
            <a:pPr algn="ctr">
              <a:lnSpc>
                <a:spcPct val="80000"/>
              </a:lnSpc>
            </a:pPr>
            <a:endParaRPr lang="en-US" altLang="zh-CN" sz="2800" dirty="0">
              <a:latin typeface="+mj-lt"/>
              <a:ea typeface="微软雅黑" panose="020B0503020204020204" pitchFamily="34" charset="-122"/>
            </a:endParaRPr>
          </a:p>
          <a:p>
            <a:pPr algn="ctr">
              <a:lnSpc>
                <a:spcPct val="80000"/>
              </a:lnSpc>
            </a:pPr>
            <a:r>
              <a:rPr lang="en-US" altLang="zh-CN" sz="2400" dirty="0">
                <a:latin typeface="+mj-lt"/>
                <a:ea typeface="微软雅黑" panose="020B0503020204020204" pitchFamily="34" charset="-122"/>
              </a:rPr>
              <a:t>On behalf of CEPC Magnet Group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0" y="6488668"/>
            <a:ext cx="12191365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/>
              <a:t>Mini workshop on Green Accelerator and Colliders, HKUST-IAS, Jan 18-19,</a:t>
            </a:r>
            <a:r>
              <a:rPr lang="zh-CN" altLang="en-US" b="1" dirty="0"/>
              <a:t> </a:t>
            </a:r>
            <a:r>
              <a:rPr lang="en-US" altLang="zh-CN" b="1" dirty="0"/>
              <a:t>2024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pic>
        <p:nvPicPr>
          <p:cNvPr id="10" name="Picture 2" descr="C:\Users\Administrator\Desktop\1111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42" y="35979"/>
            <a:ext cx="1548428" cy="91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图片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6363" y="5398314"/>
            <a:ext cx="3552825" cy="672912"/>
          </a:xfrm>
          <a:prstGeom prst="rect">
            <a:avLst/>
          </a:prstGeom>
        </p:spPr>
      </p:pic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552FA-C358-4F70-9CE8-3E41459FCE36}" type="slidenum">
              <a:rPr lang="zh-CN" altLang="en-US" smtClean="0"/>
              <a:t>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92391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556"/>
    </mc:Choice>
    <mc:Fallback xmlns="">
      <p:transition spd="slow" advTm="8556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F6537BB2-7BA6-4D63-8EC3-3AF457DD13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altLang="zh-CN" dirty="0"/>
              <a:t>ESRF-EBS</a:t>
            </a:r>
            <a:r>
              <a:rPr lang="en-US" altLang="zh-CN" baseline="30000" dirty="0"/>
              <a:t>[1]</a:t>
            </a:r>
            <a:r>
              <a:rPr lang="zh-CN" altLang="en-US" dirty="0"/>
              <a:t> </a:t>
            </a:r>
            <a:r>
              <a:rPr lang="en-US" altLang="zh-CN" sz="2000" dirty="0">
                <a:solidFill>
                  <a:srgbClr val="0000FF"/>
                </a:solidFill>
              </a:rPr>
              <a:t>2020</a:t>
            </a:r>
          </a:p>
          <a:p>
            <a:pPr lvl="1"/>
            <a:r>
              <a:rPr lang="en-US" altLang="zh-CN" dirty="0"/>
              <a:t>PM first used in bulk on an electron synchrotron</a:t>
            </a:r>
          </a:p>
          <a:p>
            <a:pPr lvl="1"/>
            <a:r>
              <a:rPr lang="en-US" altLang="zh-CN" dirty="0"/>
              <a:t>128 longitudinal gradient dipole magnets in storage ring</a:t>
            </a:r>
          </a:p>
          <a:p>
            <a:pPr lvl="1"/>
            <a:r>
              <a:rPr lang="en-US" altLang="zh-CN" dirty="0"/>
              <a:t>Fine tuning of integrated field by end chamfer about </a:t>
            </a:r>
            <a:r>
              <a:rPr lang="en-US" altLang="zh-CN" dirty="0">
                <a:solidFill>
                  <a:srgbClr val="0000FF"/>
                </a:solidFill>
              </a:rPr>
              <a:t>~2%</a:t>
            </a:r>
            <a:r>
              <a:rPr lang="en-US" altLang="zh-CN" baseline="30000" dirty="0"/>
              <a:t>[2]</a:t>
            </a:r>
            <a:endParaRPr lang="zh-CN" altLang="en-US" dirty="0">
              <a:solidFill>
                <a:srgbClr val="0000FF"/>
              </a:solidFill>
            </a:endParaRPr>
          </a:p>
          <a:p>
            <a:endParaRPr lang="zh-CN" altLang="en-US" dirty="0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6F95B1E9-A82C-42E7-98F7-179026AD20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PM with fixed field or gradient-2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E3EEAF1F-675A-40A1-9BDE-43FA4C5667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10</a:t>
            </a:fld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8C761DF7-8ECB-4C47-8944-BE0F584C51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03329" y="3002984"/>
            <a:ext cx="4230454" cy="2484863"/>
          </a:xfrm>
          <a:prstGeom prst="rect">
            <a:avLst/>
          </a:prstGeom>
        </p:spPr>
      </p:pic>
      <p:pic>
        <p:nvPicPr>
          <p:cNvPr id="6" name="Picture 2" descr="C:\Users\lebec\Documents\Communication\Presentations\APAC\2014-10\Figure\DL module design.png">
            <a:extLst>
              <a:ext uri="{FF2B5EF4-FFF2-40B4-BE49-F238E27FC236}">
                <a16:creationId xmlns:a16="http://schemas.microsoft.com/office/drawing/2014/main" id="{E3EB60BA-FE7C-4588-9341-9B5260335C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3893" y="2998976"/>
            <a:ext cx="2843154" cy="2448272"/>
          </a:xfrm>
          <a:prstGeom prst="rect">
            <a:avLst/>
          </a:prstGeom>
          <a:noFill/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31A0E5C4-A2B5-4531-9172-70275DBBCBC2}"/>
              </a:ext>
            </a:extLst>
          </p:cNvPr>
          <p:cNvSpPr txBox="1"/>
          <p:nvPr/>
        </p:nvSpPr>
        <p:spPr>
          <a:xfrm>
            <a:off x="3005696" y="5388751"/>
            <a:ext cx="11887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b="1" dirty="0">
                <a:solidFill>
                  <a:srgbClr val="0000FF"/>
                </a:solidFill>
              </a:rPr>
              <a:t>Sm2Co17</a:t>
            </a:r>
            <a:endParaRPr lang="zh-CN" altLang="en-US" sz="1600" b="1" dirty="0">
              <a:solidFill>
                <a:srgbClr val="0000FF"/>
              </a:solidFill>
            </a:endParaRPr>
          </a:p>
        </p:txBody>
      </p:sp>
      <p:cxnSp>
        <p:nvCxnSpPr>
          <p:cNvPr id="8" name="直接箭头连接符 7">
            <a:extLst>
              <a:ext uri="{FF2B5EF4-FFF2-40B4-BE49-F238E27FC236}">
                <a16:creationId xmlns:a16="http://schemas.microsoft.com/office/drawing/2014/main" id="{8A1B5184-96F8-4C65-86F1-65A7E3C281EE}"/>
              </a:ext>
            </a:extLst>
          </p:cNvPr>
          <p:cNvCxnSpPr>
            <a:cxnSpLocks/>
          </p:cNvCxnSpPr>
          <p:nvPr/>
        </p:nvCxnSpPr>
        <p:spPr>
          <a:xfrm flipH="1" flipV="1">
            <a:off x="2663472" y="4975142"/>
            <a:ext cx="758968" cy="472106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图片 8">
            <a:extLst>
              <a:ext uri="{FF2B5EF4-FFF2-40B4-BE49-F238E27FC236}">
                <a16:creationId xmlns:a16="http://schemas.microsoft.com/office/drawing/2014/main" id="{2CE38F96-F6B2-49CF-8807-D7B7F199C0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37342" y="3082026"/>
            <a:ext cx="3208467" cy="2469374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id="{A0C8D9F3-006C-4D22-ABF9-81C58C76F8B0}"/>
              </a:ext>
            </a:extLst>
          </p:cNvPr>
          <p:cNvSpPr txBox="1"/>
          <p:nvPr/>
        </p:nvSpPr>
        <p:spPr>
          <a:xfrm>
            <a:off x="191343" y="6026142"/>
            <a:ext cx="115358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[1] Gail Le Bec, et al., Magnets for the ESRF Diffraction-Limited Light Source Project. IEEE Transactions on Applied Superconductivity, Vol. 26, No. 4, June 2016.</a:t>
            </a:r>
          </a:p>
          <a:p>
            <a:r>
              <a:rPr lang="en-US" altLang="zh-CN" sz="1400" dirty="0"/>
              <a:t>[2] C. </a:t>
            </a:r>
            <a:r>
              <a:rPr lang="en-US" altLang="zh-CN" sz="1400" dirty="0" err="1"/>
              <a:t>Benabderrahmane</a:t>
            </a:r>
            <a:r>
              <a:rPr lang="en-US" altLang="zh-CN" sz="1400" dirty="0"/>
              <a:t>, et al., Status of the ESRF-EBS Magnets. Proceedings of IPAC2018.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7392606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PM with fixed field or gradient-3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b="1" dirty="0" err="1">
                <a:solidFill>
                  <a:srgbClr val="FF0000"/>
                </a:solidFill>
              </a:rPr>
              <a:t>Superbend</a:t>
            </a:r>
            <a:r>
              <a:rPr lang="en-US" altLang="zh-CN" b="1" dirty="0">
                <a:solidFill>
                  <a:srgbClr val="FF0000"/>
                </a:solidFill>
              </a:rPr>
              <a:t> in Sirius</a:t>
            </a:r>
            <a:r>
              <a:rPr lang="zh-CN" altLang="en-US" dirty="0"/>
              <a:t> </a:t>
            </a:r>
            <a:r>
              <a:rPr lang="en-US" altLang="zh-CN" sz="2000" dirty="0">
                <a:solidFill>
                  <a:srgbClr val="0000FF"/>
                </a:solidFill>
              </a:rPr>
              <a:t>2018</a:t>
            </a:r>
          </a:p>
          <a:p>
            <a:pPr lvl="1"/>
            <a:r>
              <a:rPr lang="en-US" altLang="zh-CN" dirty="0"/>
              <a:t>High field and small aperture : B0=3.2T </a:t>
            </a:r>
          </a:p>
          <a:p>
            <a:pPr lvl="1"/>
            <a:r>
              <a:rPr lang="en-US" altLang="zh-CN" dirty="0"/>
              <a:t>Field quality: DBL/BL&lt;0.05%, DGL/GL&lt;0.1%, higher harmonics&lt;6*10</a:t>
            </a:r>
            <a:r>
              <a:rPr lang="en-US" altLang="zh-CN" baseline="30000" dirty="0"/>
              <a:t>-4</a:t>
            </a:r>
            <a:endParaRPr lang="en-US" altLang="zh-CN" dirty="0"/>
          </a:p>
        </p:txBody>
      </p:sp>
      <p:sp>
        <p:nvSpPr>
          <p:cNvPr id="6" name="文本框 5"/>
          <p:cNvSpPr txBox="1"/>
          <p:nvPr/>
        </p:nvSpPr>
        <p:spPr>
          <a:xfrm>
            <a:off x="186222" y="6228397"/>
            <a:ext cx="118813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[1] James </a:t>
            </a:r>
            <a:r>
              <a:rPr lang="en-US" altLang="zh-CN" sz="1400" dirty="0" err="1"/>
              <a:t>Citadini</a:t>
            </a:r>
            <a:r>
              <a:rPr lang="en-US" altLang="zh-CN" sz="1400" dirty="0"/>
              <a:t>, et al., Sirius-Details of the New 3.2 T Permanent Magnet </a:t>
            </a:r>
            <a:r>
              <a:rPr lang="en-US" altLang="zh-CN" sz="1400" dirty="0" err="1"/>
              <a:t>Superbend</a:t>
            </a:r>
            <a:r>
              <a:rPr lang="en-US" altLang="zh-CN" sz="1400" dirty="0"/>
              <a:t>. IEEE </a:t>
            </a:r>
            <a:r>
              <a:rPr lang="en-US" altLang="zh-CN" sz="1400" dirty="0" err="1"/>
              <a:t>Transactionson</a:t>
            </a:r>
            <a:r>
              <a:rPr lang="en-US" altLang="zh-CN" sz="1400" dirty="0"/>
              <a:t> Applied Superconductivity, Vol. 28, No. 3, April 2018.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B57D8-CFDC-4B21-A089-5278F22B3FB6}" type="slidenum">
              <a:rPr lang="zh-CN" altLang="en-US" smtClean="0"/>
              <a:pPr/>
              <a:t>11</a:t>
            </a:fld>
            <a:endParaRPr lang="zh-CN" altLang="en-US" dirty="0"/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8501F18C-8932-49DA-9C6A-9DF2BE95F2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7848" y="2590140"/>
            <a:ext cx="4980841" cy="2803512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65AC29BA-C548-48C9-8B1B-0C21E05D69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9456" y="2619816"/>
            <a:ext cx="3025869" cy="3010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54814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id="{74F8E47F-4CC5-4207-967C-DC9904BB9C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PM with fixed field or gradient-4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69A3287-682F-4C4A-89F7-3A6E3E29E4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12</a:t>
            </a:fld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7FB13057-2AD5-4467-B1CA-878E4309E7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54566" y="1143524"/>
            <a:ext cx="3344077" cy="1980000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09E47AE5-7AC0-4EC0-9116-7FD3B799C0E0}"/>
              </a:ext>
            </a:extLst>
          </p:cNvPr>
          <p:cNvSpPr txBox="1"/>
          <p:nvPr/>
        </p:nvSpPr>
        <p:spPr>
          <a:xfrm>
            <a:off x="6895109" y="3152072"/>
            <a:ext cx="3999224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b="1" dirty="0">
                <a:solidFill>
                  <a:srgbClr val="FF0000"/>
                </a:solidFill>
              </a:rPr>
              <a:t>Longitudinal combined dipole and quadrupole for CLIC damping ring in ALBA</a:t>
            </a:r>
            <a:endParaRPr lang="en-US" altLang="zh-CN" sz="1400" b="1" dirty="0">
              <a:solidFill>
                <a:srgbClr val="0000FF"/>
              </a:solidFill>
            </a:endParaRPr>
          </a:p>
          <a:p>
            <a:pPr algn="ctr"/>
            <a:r>
              <a:rPr lang="en-US" altLang="zh-CN" sz="1000" b="1" dirty="0"/>
              <a:t>Magnet section activities at ALBA, Jordi Marcos, IMMW22.</a:t>
            </a:r>
            <a:endParaRPr lang="zh-CN" altLang="en-US" sz="1000" b="1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C3516D89-CE3B-4C6C-B9E0-858E56DBA3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5821" y="1204096"/>
            <a:ext cx="2195366" cy="2334754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F74E5006-3C76-4301-999D-2901E7EC9B89}"/>
              </a:ext>
            </a:extLst>
          </p:cNvPr>
          <p:cNvSpPr txBox="1"/>
          <p:nvPr/>
        </p:nvSpPr>
        <p:spPr>
          <a:xfrm>
            <a:off x="1095949" y="3396719"/>
            <a:ext cx="256202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b="1" dirty="0">
                <a:solidFill>
                  <a:srgbClr val="FF0000"/>
                </a:solidFill>
              </a:rPr>
              <a:t>DL in </a:t>
            </a:r>
            <a:r>
              <a:rPr lang="en-US" altLang="zh-CN" sz="1400" b="1" dirty="0">
                <a:solidFill>
                  <a:srgbClr val="0000FF"/>
                </a:solidFill>
              </a:rPr>
              <a:t>Spring-8-II</a:t>
            </a:r>
          </a:p>
          <a:p>
            <a:pPr algn="ctr"/>
            <a:r>
              <a:rPr lang="en-US" altLang="zh-CN" sz="1000" b="1" dirty="0"/>
              <a:t>Magnet Development for SPring-8 Upgrade. T. Watanabe, et al. Proceedings of IPAC2016.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26913133-E0F5-4C2D-AA20-0524E9E50C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0880" y="1339480"/>
            <a:ext cx="1896000" cy="1860000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7598F6C0-9088-4ACC-B4A3-79F5FE226C2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1816" y="4281090"/>
            <a:ext cx="1537470" cy="2181956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id="{25C5F071-1E04-4053-9F49-CE1BD7344634}"/>
              </a:ext>
            </a:extLst>
          </p:cNvPr>
          <p:cNvSpPr txBox="1"/>
          <p:nvPr/>
        </p:nvSpPr>
        <p:spPr>
          <a:xfrm>
            <a:off x="1919536" y="5258106"/>
            <a:ext cx="31440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b="1" dirty="0">
                <a:solidFill>
                  <a:srgbClr val="FF0000"/>
                </a:solidFill>
              </a:rPr>
              <a:t>Prototype of longitudinal </a:t>
            </a:r>
            <a:r>
              <a:rPr lang="en-US" altLang="zh-CN" sz="1400" b="1" dirty="0" err="1">
                <a:solidFill>
                  <a:srgbClr val="FF0000"/>
                </a:solidFill>
              </a:rPr>
              <a:t>dipople</a:t>
            </a:r>
            <a:r>
              <a:rPr lang="en-US" altLang="zh-CN" sz="1400" b="1" dirty="0">
                <a:solidFill>
                  <a:srgbClr val="FF0000"/>
                </a:solidFill>
              </a:rPr>
              <a:t> and quadrupole in </a:t>
            </a:r>
            <a:r>
              <a:rPr lang="en-US" altLang="zh-CN" sz="1400" b="1" dirty="0" err="1">
                <a:solidFill>
                  <a:srgbClr val="FF0000"/>
                </a:solidFill>
              </a:rPr>
              <a:t>Desy</a:t>
            </a:r>
            <a:endParaRPr lang="en-US" altLang="zh-CN" sz="1400" b="1" dirty="0">
              <a:solidFill>
                <a:srgbClr val="0000FF"/>
              </a:solidFill>
            </a:endParaRPr>
          </a:p>
          <a:p>
            <a:pPr algn="ctr"/>
            <a:r>
              <a:rPr lang="en-US" altLang="zh-CN" sz="1000" b="1" dirty="0"/>
              <a:t>Magnet Design for the PETRA IV Storage Ring. I. </a:t>
            </a:r>
            <a:r>
              <a:rPr lang="en-US" altLang="zh-CN" sz="1000" b="1" dirty="0" err="1"/>
              <a:t>Agapov</a:t>
            </a:r>
            <a:r>
              <a:rPr lang="en-US" altLang="zh-CN" sz="1000" b="1" dirty="0"/>
              <a:t>, et al. DOI:10.18429/JACoW-IPAC2022-THPOTK002.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0BB08453-99C5-4CC9-8E78-3883BF4D588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78240" y="4348047"/>
            <a:ext cx="2152286" cy="1444098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id="{3494CA0F-68DF-4918-8B08-F90B041857F8}"/>
              </a:ext>
            </a:extLst>
          </p:cNvPr>
          <p:cNvSpPr txBox="1"/>
          <p:nvPr/>
        </p:nvSpPr>
        <p:spPr>
          <a:xfrm>
            <a:off x="6863046" y="5820693"/>
            <a:ext cx="37491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b="1" dirty="0">
                <a:solidFill>
                  <a:srgbClr val="FF0000"/>
                </a:solidFill>
              </a:rPr>
              <a:t>Symmetric Halbach PMQ</a:t>
            </a:r>
          </a:p>
          <a:p>
            <a:pPr algn="ctr"/>
            <a:r>
              <a:rPr lang="en-US" altLang="zh-CN" sz="1400" b="1" dirty="0">
                <a:solidFill>
                  <a:srgbClr val="FF0000"/>
                </a:solidFill>
              </a:rPr>
              <a:t> Complex PM bend quadrupole in NSLSII-U</a:t>
            </a:r>
            <a:endParaRPr lang="en-US" altLang="zh-CN" sz="1400" b="1" dirty="0">
              <a:solidFill>
                <a:srgbClr val="0000FF"/>
              </a:solidFill>
            </a:endParaRPr>
          </a:p>
          <a:p>
            <a:pPr algn="ctr"/>
            <a:r>
              <a:rPr lang="en-US" altLang="zh-CN" sz="1000" b="1" dirty="0"/>
              <a:t>Development of Advanced Magnets for Modern and Future Synchrotron Light Sources. S.K. Sharma. IPAC22.</a:t>
            </a: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id="{6B0DF081-8A21-4B5E-842E-2F386341201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454864" y="3919331"/>
            <a:ext cx="2691252" cy="1980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26085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4FFE218E-1C95-4660-9C90-D95E93C217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37" y="1141254"/>
            <a:ext cx="10972800" cy="5178684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altLang="zh-CN" dirty="0"/>
              <a:t>Hybrid high gradient PMQ design</a:t>
            </a:r>
          </a:p>
          <a:p>
            <a:pPr lvl="1"/>
            <a:r>
              <a:rPr lang="en-US" altLang="zh-CN" dirty="0"/>
              <a:t>Strong gradient for potential use in future light source lattices: G=82T/m, D=24mm</a:t>
            </a:r>
          </a:p>
          <a:p>
            <a:pPr lvl="1"/>
            <a:r>
              <a:rPr lang="en-US" altLang="zh-CN" dirty="0"/>
              <a:t>Simple mechanical parts, rectangular PM blocks and soft iron poles</a:t>
            </a:r>
          </a:p>
          <a:p>
            <a:pPr lvl="1"/>
            <a:r>
              <a:rPr lang="en-US" altLang="zh-CN" dirty="0"/>
              <a:t>Gradient inhomogeneities &lt;0.1% after special shims.</a:t>
            </a:r>
            <a:endParaRPr lang="zh-CN" altLang="en-US" dirty="0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7B90596F-741E-40AE-88FF-0F07319FA9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Hybrid Permanent quadrupoles 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EC095741-623C-44C3-AEAD-4CFDF864F4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13</a:t>
            </a:fld>
            <a:endParaRPr lang="zh-CN" altLang="en-US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79B8D76D-1F87-4908-AFC5-0B08D9DE7C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77" y="2975643"/>
            <a:ext cx="4186296" cy="2241668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id="{D71BA696-60A8-49CD-9B4B-59C5070D5587}"/>
              </a:ext>
            </a:extLst>
          </p:cNvPr>
          <p:cNvSpPr txBox="1"/>
          <p:nvPr/>
        </p:nvSpPr>
        <p:spPr>
          <a:xfrm>
            <a:off x="227322" y="6327803"/>
            <a:ext cx="82521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[1] P. N’ </a:t>
            </a:r>
            <a:r>
              <a:rPr lang="en-US" altLang="zh-CN" dirty="0" err="1"/>
              <a:t>gotta</a:t>
            </a:r>
            <a:r>
              <a:rPr lang="en-US" altLang="zh-CN" dirty="0"/>
              <a:t>, et al., Hybrid high gradient permanent magnet quadrupole, PRAB,2016.</a:t>
            </a:r>
            <a:endParaRPr lang="zh-CN" altLang="en-US" dirty="0"/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A7A3DF82-A792-4AB2-A30A-A374C4CEA0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07185" y="2926534"/>
            <a:ext cx="2862244" cy="2466770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id="{C104E664-F2C9-41DB-8FE6-DD8D43B5EBC9}"/>
              </a:ext>
            </a:extLst>
          </p:cNvPr>
          <p:cNvSpPr txBox="1"/>
          <p:nvPr/>
        </p:nvSpPr>
        <p:spPr>
          <a:xfrm>
            <a:off x="2855640" y="5583958"/>
            <a:ext cx="30265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Prototype of PMQ in</a:t>
            </a:r>
            <a:r>
              <a:rPr lang="zh-CN" altLang="en-US" dirty="0"/>
              <a:t> </a:t>
            </a:r>
            <a:r>
              <a:rPr lang="en-US" altLang="zh-CN" dirty="0"/>
              <a:t>ESRF-EBS</a:t>
            </a:r>
            <a:endParaRPr lang="zh-CN" altLang="en-US" dirty="0"/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id="{7D14F6B6-C997-4B49-BACD-728DD2C392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61899" y="2372011"/>
            <a:ext cx="4686300" cy="2314575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095F2B44-3317-4FDD-AC7F-6F4D3F6CA01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67710" y="4868906"/>
            <a:ext cx="1637339" cy="1268711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:a16="http://schemas.microsoft.com/office/drawing/2014/main" id="{2F4B4ED3-69DE-4B2A-BF9A-A69FE8E4874E}"/>
              </a:ext>
            </a:extLst>
          </p:cNvPr>
          <p:cNvSpPr txBox="1"/>
          <p:nvPr/>
        </p:nvSpPr>
        <p:spPr>
          <a:xfrm>
            <a:off x="9839111" y="5206988"/>
            <a:ext cx="18453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Special end shims</a:t>
            </a:r>
          </a:p>
          <a:p>
            <a:r>
              <a:rPr lang="en-US" altLang="zh-CN" dirty="0"/>
              <a:t>Soft iron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719979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104B51EE-799C-4469-8732-FC3E038A8E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9336" y="1090631"/>
            <a:ext cx="10972800" cy="5178684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altLang="zh-CN" b="1" dirty="0"/>
              <a:t>PM dipole magnet</a:t>
            </a:r>
          </a:p>
          <a:p>
            <a:pPr lvl="1"/>
            <a:r>
              <a:rPr lang="en-US" altLang="zh-CN" dirty="0"/>
              <a:t>Aluminum bracket support</a:t>
            </a:r>
          </a:p>
          <a:p>
            <a:pPr lvl="1"/>
            <a:r>
              <a:rPr lang="en-US" altLang="zh-CN" dirty="0"/>
              <a:t>Low</a:t>
            </a:r>
            <a:r>
              <a:rPr lang="zh-CN" altLang="en-US" dirty="0"/>
              <a:t> </a:t>
            </a:r>
            <a:r>
              <a:rPr lang="en-US" altLang="zh-CN" dirty="0"/>
              <a:t>carbon steel pole</a:t>
            </a:r>
          </a:p>
          <a:p>
            <a:pPr lvl="1"/>
            <a:r>
              <a:rPr lang="en-US" altLang="zh-CN" dirty="0" err="1"/>
              <a:t>NdFeB</a:t>
            </a:r>
            <a:r>
              <a:rPr lang="en-US" altLang="zh-CN" dirty="0"/>
              <a:t> for excitation</a:t>
            </a:r>
          </a:p>
          <a:p>
            <a:pPr lvl="1"/>
            <a:r>
              <a:rPr lang="en-US" altLang="zh-CN" dirty="0"/>
              <a:t> Field trimming is by the </a:t>
            </a:r>
            <a:r>
              <a:rPr lang="en-US" altLang="zh-CN" dirty="0" err="1"/>
              <a:t>backlag</a:t>
            </a:r>
            <a:r>
              <a:rPr lang="en-US" altLang="zh-CN" dirty="0"/>
              <a:t> 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altLang="zh-CN" b="1" dirty="0"/>
              <a:t>ZEPTO (Zero Power Tunable Optics) </a:t>
            </a:r>
          </a:p>
          <a:p>
            <a:pPr lvl="1"/>
            <a:r>
              <a:rPr lang="en-US" altLang="zh-CN" dirty="0"/>
              <a:t>Tunes without changing gap!</a:t>
            </a:r>
          </a:p>
          <a:p>
            <a:pPr lvl="1"/>
            <a:r>
              <a:rPr lang="en-US" altLang="zh-CN" dirty="0"/>
              <a:t>PM moves perpendicular to largest forces </a:t>
            </a:r>
          </a:p>
          <a:p>
            <a:endParaRPr lang="zh-CN" altLang="en-US" dirty="0"/>
          </a:p>
          <a:p>
            <a:pPr lvl="1"/>
            <a:endParaRPr lang="en-US" altLang="zh-CN" dirty="0"/>
          </a:p>
          <a:p>
            <a:pPr lvl="2"/>
            <a:endParaRPr lang="en-US" altLang="zh-CN" dirty="0"/>
          </a:p>
          <a:p>
            <a:pPr lvl="1"/>
            <a:endParaRPr lang="en-US" altLang="zh-CN" dirty="0"/>
          </a:p>
          <a:p>
            <a:pPr lvl="1"/>
            <a:endParaRPr lang="en-US" altLang="zh-CN" dirty="0"/>
          </a:p>
          <a:p>
            <a:pPr lvl="1"/>
            <a:endParaRPr lang="en-US" altLang="zh-CN" dirty="0"/>
          </a:p>
          <a:p>
            <a:pPr lvl="1"/>
            <a:endParaRPr lang="en-US" altLang="zh-CN" dirty="0"/>
          </a:p>
          <a:p>
            <a:pPr lvl="1"/>
            <a:endParaRPr lang="en-US" altLang="zh-CN" dirty="0"/>
          </a:p>
          <a:p>
            <a:pPr lvl="1"/>
            <a:endParaRPr lang="en-US" altLang="zh-CN" dirty="0"/>
          </a:p>
          <a:p>
            <a:pPr lvl="1"/>
            <a:endParaRPr lang="en-US" altLang="zh-CN" dirty="0"/>
          </a:p>
          <a:p>
            <a:pPr lvl="1"/>
            <a:endParaRPr lang="en-US" altLang="zh-CN" dirty="0"/>
          </a:p>
          <a:p>
            <a:pPr lvl="1"/>
            <a:endParaRPr lang="en-US" altLang="zh-CN" dirty="0"/>
          </a:p>
          <a:p>
            <a:pPr lvl="1"/>
            <a:endParaRPr lang="en-US" altLang="zh-CN" dirty="0"/>
          </a:p>
          <a:p>
            <a:pPr lvl="1"/>
            <a:endParaRPr lang="en-US" altLang="zh-CN" dirty="0"/>
          </a:p>
          <a:p>
            <a:pPr lvl="1"/>
            <a:endParaRPr lang="en-US" altLang="zh-CN" dirty="0"/>
          </a:p>
          <a:p>
            <a:pPr lvl="1"/>
            <a:endParaRPr lang="en-US" altLang="zh-CN" dirty="0"/>
          </a:p>
          <a:p>
            <a:pPr lvl="1"/>
            <a:endParaRPr lang="en-US" altLang="zh-CN" dirty="0"/>
          </a:p>
          <a:p>
            <a:pPr lvl="1"/>
            <a:endParaRPr lang="en-US" altLang="zh-CN" dirty="0"/>
          </a:p>
          <a:p>
            <a:pPr lvl="1"/>
            <a:endParaRPr lang="en-US" altLang="zh-CN" dirty="0"/>
          </a:p>
          <a:p>
            <a:pPr lvl="1"/>
            <a:endParaRPr lang="en-US" altLang="zh-CN" dirty="0"/>
          </a:p>
          <a:p>
            <a:pPr lvl="1"/>
            <a:endParaRPr lang="zh-CN" altLang="en-US" dirty="0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48553D17-C71B-4466-A262-20A70F246D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376" y="140729"/>
            <a:ext cx="10763325" cy="725470"/>
          </a:xfrm>
        </p:spPr>
        <p:txBody>
          <a:bodyPr/>
          <a:lstStyle/>
          <a:p>
            <a:r>
              <a:rPr lang="en-US" altLang="zh-CN" dirty="0"/>
              <a:t>Tunable PM dipole magnet</a:t>
            </a:r>
            <a:endParaRPr lang="zh-CN" altLang="en-US" dirty="0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7B1D5EE6-7436-42D2-B1E9-78A36893EA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14</a:t>
            </a:fld>
            <a:endParaRPr lang="zh-CN" altLang="en-US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5680B0AC-EF96-4290-BFDC-C6279689B7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14981" y="1256107"/>
            <a:ext cx="3047538" cy="2601694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800999B4-AD21-4928-A81E-34B1EE31A4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55895" y="4118056"/>
            <a:ext cx="2983672" cy="1891003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70FE3AE2-522A-4977-8483-9D7B16DC8C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74979" y="4157779"/>
            <a:ext cx="2542500" cy="1980000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2B547612-842E-4E79-BD47-97E0F29BCD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26394" y="4232949"/>
            <a:ext cx="2592280" cy="1842040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id="{E58555E6-CD7C-429A-8805-7E59828F5D2A}"/>
              </a:ext>
            </a:extLst>
          </p:cNvPr>
          <p:cNvSpPr txBox="1"/>
          <p:nvPr/>
        </p:nvSpPr>
        <p:spPr>
          <a:xfrm>
            <a:off x="263352" y="6329466"/>
            <a:ext cx="1058517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/>
              <a:t>The ZEPTO Dipole: Zero Power </a:t>
            </a:r>
            <a:r>
              <a:rPr lang="en-US" altLang="zh-CN" sz="1200" dirty="0" err="1"/>
              <a:t>Tuneable</a:t>
            </a:r>
            <a:r>
              <a:rPr lang="en-US" altLang="zh-CN" sz="1200" dirty="0"/>
              <a:t> Optics for CLIC. A. R. Bainbridge, et al. Proceedings of IPAC2017, pp. 4338-4341. DOI: 10.18429/JACoW-IPAC2017-THPIK105.</a:t>
            </a:r>
          </a:p>
          <a:p>
            <a:endParaRPr lang="zh-CN" altLang="en-US" dirty="0"/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id="{E398B8B9-99CF-4257-A152-65339F7D6E5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9745" y="4232949"/>
            <a:ext cx="2626818" cy="1853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52806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:a16="http://schemas.microsoft.com/office/drawing/2014/main" id="{E19A602C-643C-468F-9A51-F5926103A6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4224" y="4521247"/>
            <a:ext cx="2855305" cy="1490753"/>
          </a:xfrm>
          <a:prstGeom prst="rect">
            <a:avLst/>
          </a:prstGeom>
        </p:spPr>
      </p:pic>
      <p:sp>
        <p:nvSpPr>
          <p:cNvPr id="2" name="内容占位符 1">
            <a:extLst>
              <a:ext uri="{FF2B5EF4-FFF2-40B4-BE49-F238E27FC236}">
                <a16:creationId xmlns:a16="http://schemas.microsoft.com/office/drawing/2014/main" id="{732F89A0-A02F-4BD9-8CBF-901EEB3246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0674" y="1102219"/>
            <a:ext cx="11727187" cy="5178684"/>
          </a:xfrm>
        </p:spPr>
        <p:txBody>
          <a:bodyPr/>
          <a:lstStyle/>
          <a:p>
            <a:r>
              <a:rPr lang="en-US" altLang="zh-CN" b="1" dirty="0">
                <a:latin typeface="+mn-lt"/>
              </a:rPr>
              <a:t>ZEPTO-Q2 :continuously adjustable hybrid </a:t>
            </a:r>
            <a:r>
              <a:rPr lang="en-US" altLang="zh-CN" dirty="0">
                <a:latin typeface="+mn-lt"/>
              </a:rPr>
              <a:t>PM quadrupole  (</a:t>
            </a:r>
            <a:r>
              <a:rPr lang="en-US" altLang="zh-CN" sz="1800" b="1" dirty="0"/>
              <a:t>STFC-CERN collaboration )</a:t>
            </a:r>
            <a:endParaRPr lang="en-US" altLang="zh-CN" b="1" dirty="0"/>
          </a:p>
          <a:p>
            <a:pPr lvl="1"/>
            <a:r>
              <a:rPr lang="en-US" altLang="zh-CN" sz="1800" dirty="0" err="1"/>
              <a:t>NdFeB</a:t>
            </a:r>
            <a:r>
              <a:rPr lang="en-US" altLang="zh-CN" sz="1800" dirty="0"/>
              <a:t> with VACODYM 764 TP</a:t>
            </a:r>
          </a:p>
          <a:p>
            <a:pPr lvl="1"/>
            <a:r>
              <a:rPr lang="en-US" altLang="zh-CN" sz="1800" dirty="0"/>
              <a:t>Q1: 15T/m~60T/m; single axis motion with one motor </a:t>
            </a:r>
          </a:p>
          <a:p>
            <a:pPr marL="457200" lvl="1" indent="0">
              <a:buNone/>
            </a:pPr>
            <a:r>
              <a:rPr lang="en-US" altLang="zh-CN" sz="1800" dirty="0"/>
              <a:t>and two </a:t>
            </a:r>
            <a:r>
              <a:rPr lang="en-US" altLang="zh-CN" sz="1800" dirty="0" err="1"/>
              <a:t>ballscrews</a:t>
            </a:r>
            <a:r>
              <a:rPr lang="en-US" altLang="zh-CN" sz="1800" dirty="0"/>
              <a:t>; max force is 16.4kN.</a:t>
            </a:r>
          </a:p>
          <a:p>
            <a:pPr lvl="1"/>
            <a:r>
              <a:rPr lang="en-US" altLang="zh-CN" sz="1800" dirty="0"/>
              <a:t>Q2: 3.5T/m~43T/m; single axis motion with one motor</a:t>
            </a:r>
          </a:p>
          <a:p>
            <a:pPr marL="457200" lvl="1" indent="0">
              <a:buNone/>
            </a:pPr>
            <a:r>
              <a:rPr lang="en-US" altLang="zh-CN" sz="1800" dirty="0"/>
              <a:t>and one </a:t>
            </a:r>
            <a:r>
              <a:rPr lang="en-US" altLang="zh-CN" sz="1800" dirty="0" err="1"/>
              <a:t>ballscrews</a:t>
            </a:r>
            <a:r>
              <a:rPr lang="en-US" altLang="zh-CN" sz="1800" dirty="0"/>
              <a:t>; max force is only 0.7kN.</a:t>
            </a:r>
            <a:endParaRPr lang="zh-CN" altLang="en-US" sz="1800" dirty="0"/>
          </a:p>
          <a:p>
            <a:pPr lvl="1"/>
            <a:endParaRPr lang="en-US" altLang="zh-CN" dirty="0"/>
          </a:p>
          <a:p>
            <a:pPr lvl="1"/>
            <a:endParaRPr lang="en-US" altLang="zh-CN" dirty="0"/>
          </a:p>
          <a:p>
            <a:pPr lvl="1"/>
            <a:endParaRPr lang="zh-CN" altLang="en-US" sz="1600" dirty="0">
              <a:latin typeface="+mn-lt"/>
            </a:endParaRPr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94E1100C-CD90-4AFA-BFAD-B928D44BE9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360" y="167462"/>
            <a:ext cx="11593288" cy="725470"/>
          </a:xfrm>
        </p:spPr>
        <p:txBody>
          <a:bodyPr>
            <a:normAutofit/>
          </a:bodyPr>
          <a:lstStyle/>
          <a:p>
            <a:r>
              <a:rPr lang="en-US" altLang="zh-CN" dirty="0"/>
              <a:t>Adjustable quadrupole magnet-1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26362269-07A4-4E78-808C-3A575BABF0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15</a:t>
            </a:fld>
            <a:endParaRPr lang="zh-CN" altLang="en-US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5A199CD6-8DD1-4931-B486-8B0F9A6E7B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27947" y="2774667"/>
            <a:ext cx="4499240" cy="1687215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1E3F68E3-9FF2-414A-BD68-59EA33F5AB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97751" y="4499705"/>
            <a:ext cx="1325100" cy="2272499"/>
          </a:xfrm>
          <a:prstGeom prst="rect">
            <a:avLst/>
          </a:prstGeom>
        </p:spPr>
      </p:pic>
      <p:grpSp>
        <p:nvGrpSpPr>
          <p:cNvPr id="15" name="组合 14">
            <a:extLst>
              <a:ext uri="{FF2B5EF4-FFF2-40B4-BE49-F238E27FC236}">
                <a16:creationId xmlns:a16="http://schemas.microsoft.com/office/drawing/2014/main" id="{D05644D6-7FEF-4590-A6D7-ED901C2672FD}"/>
              </a:ext>
            </a:extLst>
          </p:cNvPr>
          <p:cNvGrpSpPr/>
          <p:nvPr/>
        </p:nvGrpSpPr>
        <p:grpSpPr>
          <a:xfrm>
            <a:off x="7320136" y="1649799"/>
            <a:ext cx="4518786" cy="1121614"/>
            <a:chOff x="7320136" y="1649799"/>
            <a:chExt cx="4518786" cy="1121614"/>
          </a:xfrm>
        </p:grpSpPr>
        <p:pic>
          <p:nvPicPr>
            <p:cNvPr id="7" name="图片 6">
              <a:extLst>
                <a:ext uri="{FF2B5EF4-FFF2-40B4-BE49-F238E27FC236}">
                  <a16:creationId xmlns:a16="http://schemas.microsoft.com/office/drawing/2014/main" id="{05D9C401-5E3E-440F-84EF-8A5616C79DD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t="18151" r="1013"/>
            <a:stretch/>
          </p:blipFill>
          <p:spPr>
            <a:xfrm>
              <a:off x="7320136" y="1649799"/>
              <a:ext cx="4518786" cy="1060888"/>
            </a:xfrm>
            <a:prstGeom prst="rect">
              <a:avLst/>
            </a:prstGeom>
          </p:spPr>
        </p:pic>
        <p:sp>
          <p:nvSpPr>
            <p:cNvPr id="11" name="椭圆 10">
              <a:extLst>
                <a:ext uri="{FF2B5EF4-FFF2-40B4-BE49-F238E27FC236}">
                  <a16:creationId xmlns:a16="http://schemas.microsoft.com/office/drawing/2014/main" id="{E192C74F-20E9-400A-BB06-7742E0FC1DCD}"/>
                </a:ext>
              </a:extLst>
            </p:cNvPr>
            <p:cNvSpPr/>
            <p:nvPr/>
          </p:nvSpPr>
          <p:spPr>
            <a:xfrm>
              <a:off x="10047407" y="1795355"/>
              <a:ext cx="1080120" cy="976058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文本框 11">
            <a:extLst>
              <a:ext uri="{FF2B5EF4-FFF2-40B4-BE49-F238E27FC236}">
                <a16:creationId xmlns:a16="http://schemas.microsoft.com/office/drawing/2014/main" id="{46C3AF80-7AB1-4C8C-9EC5-2C6C93F1686A}"/>
              </a:ext>
            </a:extLst>
          </p:cNvPr>
          <p:cNvSpPr txBox="1"/>
          <p:nvPr/>
        </p:nvSpPr>
        <p:spPr>
          <a:xfrm>
            <a:off x="174139" y="5963561"/>
            <a:ext cx="68407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/>
              <a:t>[1] </a:t>
            </a:r>
            <a:r>
              <a:rPr lang="fr-FR" altLang="zh-CN" sz="1100" dirty="0" err="1"/>
              <a:t>Tuneable</a:t>
            </a:r>
            <a:r>
              <a:rPr lang="fr-FR" altLang="zh-CN" sz="1100" dirty="0"/>
              <a:t> High-Gradient Permanent Magnet </a:t>
            </a:r>
            <a:r>
              <a:rPr lang="fr-FR" altLang="zh-CN" sz="1100" dirty="0" err="1"/>
              <a:t>Quadrupoles</a:t>
            </a:r>
            <a:r>
              <a:rPr lang="fr-FR" altLang="zh-CN" sz="1100" dirty="0"/>
              <a:t>. B. J. A. Shepherd, et al. Journal of Instrumentation, vol. 9, T11006, 2014. DOI: 10.1088/1748-0221/9/11/T11006.</a:t>
            </a:r>
          </a:p>
          <a:p>
            <a:r>
              <a:rPr lang="en-US" altLang="zh-CN" sz="1100" dirty="0"/>
              <a:t>[2] Design and Measurement of a Low-energy Tunable Permanent Magnet Quadrupole Prototype. B. J. A. Shepherd, et al. Proceedings of IPAC2014, pp. 1316-1318. DOI: 10.18429/JACoW-IPAC2014-TUPRO113.</a:t>
            </a:r>
            <a:endParaRPr lang="zh-CN" altLang="en-US" sz="1600" dirty="0"/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id="{51A22768-D566-4458-81FF-BCBB7E4D14F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54807" y="3316976"/>
            <a:ext cx="2203987" cy="2044830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0E84F65A-D871-403E-9957-389FC3719FB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98080" y="3315326"/>
            <a:ext cx="1902581" cy="2274301"/>
          </a:xfrm>
          <a:prstGeom prst="rect">
            <a:avLst/>
          </a:prstGeom>
        </p:spPr>
      </p:pic>
      <p:sp>
        <p:nvSpPr>
          <p:cNvPr id="16" name="文本框 15">
            <a:extLst>
              <a:ext uri="{FF2B5EF4-FFF2-40B4-BE49-F238E27FC236}">
                <a16:creationId xmlns:a16="http://schemas.microsoft.com/office/drawing/2014/main" id="{65003BB4-067C-4C9D-981C-8F747D802BBF}"/>
              </a:ext>
            </a:extLst>
          </p:cNvPr>
          <p:cNvSpPr txBox="1"/>
          <p:nvPr/>
        </p:nvSpPr>
        <p:spPr>
          <a:xfrm>
            <a:off x="2107919" y="5266623"/>
            <a:ext cx="45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Q1</a:t>
            </a:r>
            <a:endParaRPr lang="zh-CN" altLang="en-US" dirty="0"/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2D5DE5BF-17FF-4A56-B555-1E5E4529AB7C}"/>
              </a:ext>
            </a:extLst>
          </p:cNvPr>
          <p:cNvSpPr txBox="1"/>
          <p:nvPr/>
        </p:nvSpPr>
        <p:spPr>
          <a:xfrm>
            <a:off x="8280424" y="6096237"/>
            <a:ext cx="45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Q2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572273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5C39B36C-76D2-4657-9E06-99E523DAE5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4813" y="1149119"/>
            <a:ext cx="9015563" cy="5178684"/>
          </a:xfrm>
        </p:spPr>
        <p:txBody>
          <a:bodyPr/>
          <a:lstStyle/>
          <a:p>
            <a:r>
              <a:rPr lang="en-US" altLang="zh-CN" dirty="0"/>
              <a:t>Double ring structure</a:t>
            </a:r>
          </a:p>
          <a:p>
            <a:pPr lvl="1"/>
            <a:r>
              <a:rPr lang="en-US" altLang="zh-CN" dirty="0"/>
              <a:t>Scheme 1: two Halbach array rings with pure PM</a:t>
            </a:r>
          </a:p>
          <a:p>
            <a:pPr lvl="1"/>
            <a:r>
              <a:rPr lang="en-US" altLang="zh-CN" dirty="0"/>
              <a:t>Scheme 2: the outer ring with PM rotating around the center, the inner four steel poles with the pm blocks are fixed.[1][2]</a:t>
            </a:r>
          </a:p>
          <a:p>
            <a:pPr lvl="1"/>
            <a:endParaRPr lang="en-US" altLang="zh-CN" dirty="0"/>
          </a:p>
          <a:p>
            <a:pPr marL="457200" lvl="1" indent="0">
              <a:buNone/>
            </a:pPr>
            <a:endParaRPr lang="en-US" altLang="zh-CN" dirty="0"/>
          </a:p>
          <a:p>
            <a:pPr lvl="1"/>
            <a:endParaRPr lang="zh-CN" altLang="en-US" dirty="0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535049D5-7082-4431-9E03-A8A93A20D8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Adjustable quadrupole magnet-2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A06D1F7B-D7E9-40E4-AF6A-C45C08C17B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16</a:t>
            </a:fld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CEBB63C8-7E0A-4695-9C4A-7F7FC3304268}"/>
              </a:ext>
            </a:extLst>
          </p:cNvPr>
          <p:cNvSpPr txBox="1"/>
          <p:nvPr/>
        </p:nvSpPr>
        <p:spPr>
          <a:xfrm>
            <a:off x="335360" y="6220521"/>
            <a:ext cx="10729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[1] K. </a:t>
            </a:r>
            <a:r>
              <a:rPr lang="en-US" altLang="zh-CN" sz="1400" dirty="0" err="1"/>
              <a:t>Halback</a:t>
            </a:r>
            <a:r>
              <a:rPr lang="en-US" altLang="zh-CN" sz="1400" dirty="0"/>
              <a:t>, CONCEPTUAL DESIGN OF A PERMANENT QUADRUPOLE MAGNET WITH ADJUSTABLE STRENGTH, NIMA,1983</a:t>
            </a:r>
          </a:p>
          <a:p>
            <a:r>
              <a:rPr lang="en-US" altLang="zh-CN" sz="1400" dirty="0"/>
              <a:t>[2] T. </a:t>
            </a:r>
            <a:r>
              <a:rPr lang="en-US" altLang="zh-CN" sz="1400" dirty="0" err="1"/>
              <a:t>Mihara</a:t>
            </a:r>
            <a:r>
              <a:rPr lang="en-US" altLang="zh-CN" sz="1400" dirty="0"/>
              <a:t>, et al., A Super Strong Adjustable Permanent Magnet for the Final Focus Quadrupole in a Linear Collider. Proceedings of EPAC2004.</a:t>
            </a:r>
            <a:endParaRPr lang="zh-CN" altLang="en-US" sz="1400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65A9C034-4B58-40B2-86C2-599A7335A8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24192" y="2414906"/>
            <a:ext cx="3395822" cy="3524914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4BC7244E-B3F4-49CA-AB91-15A2071B86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5720" y="2884249"/>
            <a:ext cx="3479276" cy="304361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B7209773-B8D6-44C8-973F-5EA83274FB5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40" y="3086601"/>
            <a:ext cx="2651423" cy="265142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467709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7741764A-54A2-43B5-AE0D-BFA2A0C80A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3352" y="1035483"/>
            <a:ext cx="10972800" cy="5178684"/>
          </a:xfrm>
        </p:spPr>
        <p:txBody>
          <a:bodyPr/>
          <a:lstStyle/>
          <a:p>
            <a:r>
              <a:rPr lang="en-US" altLang="zh-CN" sz="2000" dirty="0"/>
              <a:t>Tunable high gradient quadrupoles </a:t>
            </a:r>
            <a:r>
              <a:rPr lang="zh-CN" altLang="en-US" sz="2000" dirty="0"/>
              <a:t>（</a:t>
            </a:r>
            <a:r>
              <a:rPr lang="en-US" altLang="zh-CN" sz="2000" dirty="0"/>
              <a:t>installed in transport line)</a:t>
            </a:r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r>
              <a:rPr lang="en-US" altLang="zh-CN" sz="2000" dirty="0"/>
              <a:t>Next Linear Collider</a:t>
            </a:r>
          </a:p>
          <a:p>
            <a:endParaRPr lang="en-US" altLang="zh-CN" dirty="0"/>
          </a:p>
          <a:p>
            <a:pPr lvl="1"/>
            <a:endParaRPr lang="zh-CN" altLang="en-US" dirty="0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DBCA7342-CA84-4343-9A18-131B8F1381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Adjustable quadrupole magnet-3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D39B0DEB-D1E2-4CEC-8A29-E894A60AD6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17</a:t>
            </a:fld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7D0F62D1-C1D4-47D7-8F05-7F8133B26E4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358" r="11672" b="13435"/>
          <a:stretch/>
        </p:blipFill>
        <p:spPr>
          <a:xfrm>
            <a:off x="955848" y="1376749"/>
            <a:ext cx="2503713" cy="2282194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A727B6C1-C391-4D3C-924F-00B5B1319C01}"/>
              </a:ext>
            </a:extLst>
          </p:cNvPr>
          <p:cNvSpPr txBox="1"/>
          <p:nvPr/>
        </p:nvSpPr>
        <p:spPr>
          <a:xfrm>
            <a:off x="479376" y="6215747"/>
            <a:ext cx="100956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[1] </a:t>
            </a:r>
            <a:r>
              <a:rPr lang="fr-FR" altLang="zh-CN" dirty="0"/>
              <a:t>Variable high gradient permanent magnet </a:t>
            </a:r>
            <a:r>
              <a:rPr lang="fr-FR" altLang="zh-CN" dirty="0" err="1"/>
              <a:t>quadrupole</a:t>
            </a:r>
            <a:endParaRPr lang="en-US" altLang="zh-CN" dirty="0"/>
          </a:p>
          <a:p>
            <a:r>
              <a:rPr lang="en-US" altLang="zh-CN" dirty="0"/>
              <a:t>[2] Giancarlo </a:t>
            </a:r>
            <a:r>
              <a:rPr lang="en-US" altLang="zh-CN" dirty="0" err="1"/>
              <a:t>Tosin</a:t>
            </a:r>
            <a:r>
              <a:rPr lang="en-US" altLang="zh-CN" dirty="0"/>
              <a:t>, et al., Super hybrid </a:t>
            </a:r>
            <a:r>
              <a:rPr lang="en-US" altLang="zh-CN" dirty="0" err="1"/>
              <a:t>quadrupoles,NIMA</a:t>
            </a:r>
            <a:r>
              <a:rPr lang="en-US" altLang="zh-CN" dirty="0"/>
              <a:t>, 2012</a:t>
            </a:r>
            <a:endParaRPr lang="fr-FR" altLang="zh-CN" dirty="0"/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B3C46F7D-14D8-4A06-958B-7A6C0D386B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91504" y="1493334"/>
            <a:ext cx="4313740" cy="2248412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8A02B4DC-4F37-472D-9A7B-208236E927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18017" y="4101630"/>
            <a:ext cx="3682561" cy="2183629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5B6CFA39-AE3D-4A02-B504-35C6814E38E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4247" y="4199597"/>
            <a:ext cx="3325389" cy="2058911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CF667038-5A3F-4F0E-BBB0-82C9A1816C1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08007" y="1376749"/>
            <a:ext cx="3325389" cy="2506832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61A686ED-124B-408D-9FD8-3ED57D1465F8}"/>
              </a:ext>
            </a:extLst>
          </p:cNvPr>
          <p:cNvSpPr txBox="1"/>
          <p:nvPr/>
        </p:nvSpPr>
        <p:spPr>
          <a:xfrm>
            <a:off x="9423011" y="4050742"/>
            <a:ext cx="1864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Sirius Quadrupole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134544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02410BA0-BED5-415A-AB24-2325E13A69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altLang="zh-CN" dirty="0"/>
              <a:t>Harmonics correction by alignment and magic fingers</a:t>
            </a:r>
          </a:p>
          <a:p>
            <a:pPr lvl="1"/>
            <a:r>
              <a:rPr lang="en-US" altLang="zh-CN" dirty="0"/>
              <a:t>With iron or end magic fingers to adjust the field harmonics.</a:t>
            </a:r>
          </a:p>
          <a:p>
            <a:pPr lvl="1"/>
            <a:endParaRPr lang="en-US" altLang="zh-CN" dirty="0"/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altLang="zh-CN" dirty="0"/>
              <a:t>Field</a:t>
            </a:r>
            <a:r>
              <a:rPr lang="zh-CN" altLang="en-US" dirty="0"/>
              <a:t> </a:t>
            </a:r>
            <a:r>
              <a:rPr lang="en-US" altLang="zh-CN" dirty="0"/>
              <a:t>strength</a:t>
            </a:r>
            <a:r>
              <a:rPr lang="zh-CN" altLang="en-US" dirty="0"/>
              <a:t> </a:t>
            </a:r>
            <a:r>
              <a:rPr lang="en-US" altLang="zh-CN" dirty="0"/>
              <a:t>modification</a:t>
            </a:r>
          </a:p>
          <a:p>
            <a:pPr lvl="1"/>
            <a:r>
              <a:rPr lang="en-US" altLang="zh-CN" dirty="0"/>
              <a:t>At the end of the magnet with PM Pieces are used.</a:t>
            </a:r>
          </a:p>
          <a:p>
            <a:pPr lvl="1"/>
            <a:r>
              <a:rPr lang="en-US" altLang="zh-CN" dirty="0"/>
              <a:t>Side soft iron bolts.</a:t>
            </a:r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E6B850F7-25CC-4ED2-9984-7CCA74E596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Field correction in PM 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E89D5954-BF80-4831-9F42-EEA2239930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18</a:t>
            </a:fld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17172F4F-DE3B-4396-BA47-6B9449CD07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12224" y="1772816"/>
            <a:ext cx="3317813" cy="375733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03D3E9B1-B5DF-4448-B793-161E2E6F34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4387" y="3861048"/>
            <a:ext cx="4507260" cy="203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728365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Permanent magnets in IHEP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48104" y="1113000"/>
            <a:ext cx="11325456" cy="5178684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altLang="zh-CN" dirty="0"/>
              <a:t>Longitudinal gradient dipole magnet in HEPS </a:t>
            </a:r>
            <a:r>
              <a:rPr lang="en-US" altLang="zh-CN" sz="2000" dirty="0">
                <a:solidFill>
                  <a:srgbClr val="0000FF"/>
                </a:solidFill>
              </a:rPr>
              <a:t>2022</a:t>
            </a:r>
          </a:p>
          <a:p>
            <a:pPr lvl="1"/>
            <a:r>
              <a:rPr lang="en-US" altLang="zh-CN" dirty="0"/>
              <a:t>Batch production: 240 PM in HEPS storage ring, installed in the SR tunnel.</a:t>
            </a:r>
          </a:p>
          <a:p>
            <a:pPr lvl="1"/>
            <a:r>
              <a:rPr lang="en-US" altLang="zh-CN" dirty="0"/>
              <a:t>Saved 480kW for EM, which is 16% power of the SR magnets</a:t>
            </a:r>
            <a:r>
              <a:rPr lang="zh-CN" altLang="en-US" dirty="0"/>
              <a:t>（</a:t>
            </a:r>
            <a:r>
              <a:rPr lang="en-US" altLang="zh-CN" dirty="0"/>
              <a:t>EM Dipole:~3.5MKWh/year)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altLang="zh-CN" dirty="0"/>
              <a:t>IDs</a:t>
            </a:r>
            <a:r>
              <a:rPr lang="zh-CN" altLang="en-US" dirty="0"/>
              <a:t> </a:t>
            </a:r>
            <a:r>
              <a:rPr lang="en-US" altLang="zh-CN" dirty="0"/>
              <a:t>in IHEP: IVU, CPMU,IAU in HEPS, SC wiggler(3W1) in BEPCII, etc.</a:t>
            </a:r>
          </a:p>
          <a:p>
            <a:pPr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</a:pPr>
            <a:r>
              <a:rPr lang="en-US" altLang="zh-CN" dirty="0"/>
              <a:t>Combined quadrupole and sextupole PM (</a:t>
            </a:r>
            <a:r>
              <a:rPr lang="en-US" altLang="zh-CN" sz="2000" dirty="0">
                <a:solidFill>
                  <a:srgbClr val="0000FF"/>
                </a:solidFill>
              </a:rPr>
              <a:t>By </a:t>
            </a:r>
            <a:r>
              <a:rPr lang="en-US" altLang="zh-CN" sz="2000" dirty="0" err="1">
                <a:solidFill>
                  <a:srgbClr val="0000FF"/>
                </a:solidFill>
              </a:rPr>
              <a:t>Quanling</a:t>
            </a:r>
            <a:r>
              <a:rPr lang="en-US" altLang="zh-CN" sz="2000" dirty="0">
                <a:solidFill>
                  <a:srgbClr val="0000FF"/>
                </a:solidFill>
              </a:rPr>
              <a:t> Peng,2023</a:t>
            </a:r>
            <a:r>
              <a:rPr lang="en-US" altLang="zh-CN" dirty="0"/>
              <a:t>)</a:t>
            </a:r>
            <a:endParaRPr lang="en-US" altLang="zh-CN" sz="2000" dirty="0">
              <a:solidFill>
                <a:srgbClr val="0000FF"/>
              </a:solidFill>
            </a:endParaRPr>
          </a:p>
          <a:p>
            <a:pPr lvl="1"/>
            <a:r>
              <a:rPr lang="en-US" altLang="zh-CN" dirty="0"/>
              <a:t>Halbach arrays of quadrupole and sextupole arranged longitudinal</a:t>
            </a:r>
          </a:p>
          <a:p>
            <a:pPr lvl="1"/>
            <a:endParaRPr lang="en-US" altLang="zh-CN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981" b="13917"/>
          <a:stretch/>
        </p:blipFill>
        <p:spPr>
          <a:xfrm>
            <a:off x="646918" y="3708092"/>
            <a:ext cx="5164101" cy="2250354"/>
          </a:xfrm>
          <a:prstGeom prst="rect">
            <a:avLst/>
          </a:prstGeom>
        </p:spPr>
      </p:pic>
      <p:pic>
        <p:nvPicPr>
          <p:cNvPr id="7" name="图片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6640" y="3626625"/>
            <a:ext cx="2448272" cy="233184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B57D8-CFDC-4B21-A089-5278F22B3FB6}" type="slidenum">
              <a:rPr lang="zh-CN" altLang="en-US" smtClean="0"/>
              <a:pPr/>
              <a:t>19</a:t>
            </a:fld>
            <a:endParaRPr lang="zh-CN" altLang="en-US" dirty="0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A167D8EC-38CB-4DF0-8A11-A5B2E631619E}"/>
              </a:ext>
            </a:extLst>
          </p:cNvPr>
          <p:cNvSpPr txBox="1"/>
          <p:nvPr/>
        </p:nvSpPr>
        <p:spPr>
          <a:xfrm>
            <a:off x="636136" y="6087781"/>
            <a:ext cx="5198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Longitudinal gradient dipole in HEPS (BLG1&amp;BLG5,96)</a:t>
            </a:r>
            <a:endParaRPr lang="zh-CN" altLang="en-US" dirty="0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AB6727F0-8980-4CAB-A275-FD112355108C}"/>
              </a:ext>
            </a:extLst>
          </p:cNvPr>
          <p:cNvSpPr txBox="1"/>
          <p:nvPr/>
        </p:nvSpPr>
        <p:spPr>
          <a:xfrm>
            <a:off x="9225288" y="5985874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Combined Q and S PM</a:t>
            </a:r>
            <a:endParaRPr lang="zh-CN" altLang="en-US" dirty="0"/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EC647BDD-9D2A-45D6-B3B5-16A8940292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28048" y="3729171"/>
            <a:ext cx="1935048" cy="2412417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id="{4209060E-838F-4247-8AAF-BD9EA2459C80}"/>
              </a:ext>
            </a:extLst>
          </p:cNvPr>
          <p:cNvSpPr txBox="1"/>
          <p:nvPr/>
        </p:nvSpPr>
        <p:spPr>
          <a:xfrm>
            <a:off x="6344833" y="6145036"/>
            <a:ext cx="26417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Module p3 in BLG3 (48)</a:t>
            </a:r>
          </a:p>
          <a:p>
            <a:r>
              <a:rPr lang="en-US" altLang="zh-CN" dirty="0"/>
              <a:t>Bm~1T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533422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ctrTitle"/>
          </p:nvPr>
        </p:nvSpPr>
        <p:spPr>
          <a:xfrm>
            <a:off x="2121448" y="67537"/>
            <a:ext cx="7916416" cy="1036506"/>
          </a:xfrm>
        </p:spPr>
        <p:txBody>
          <a:bodyPr/>
          <a:lstStyle/>
          <a:p>
            <a:pPr>
              <a:lnSpc>
                <a:spcPct val="150000"/>
              </a:lnSpc>
              <a:defRPr/>
            </a:pPr>
            <a:r>
              <a:rPr lang="en-US" altLang="zh-CN" sz="6000" kern="0" dirty="0">
                <a:latin typeface="Arial Black" panose="020B0A04020102020204" pitchFamily="34" charset="0"/>
              </a:rPr>
              <a:t>Content</a:t>
            </a:r>
            <a:endParaRPr lang="zh-CN" altLang="en-US" sz="6000" kern="0" dirty="0">
              <a:latin typeface="Arial Black" panose="020B0A04020102020204" pitchFamily="34" charset="0"/>
            </a:endParaRPr>
          </a:p>
        </p:txBody>
      </p:sp>
      <p:sp>
        <p:nvSpPr>
          <p:cNvPr id="7" name="内容占位符 2"/>
          <p:cNvSpPr txBox="1">
            <a:spLocks/>
          </p:cNvSpPr>
          <p:nvPr/>
        </p:nvSpPr>
        <p:spPr>
          <a:xfrm>
            <a:off x="335360" y="1412776"/>
            <a:ext cx="10578570" cy="47472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3600" b="1" dirty="0"/>
              <a:t>Introduction</a:t>
            </a:r>
            <a:endParaRPr lang="en-US" altLang="zh-CN" sz="3600" dirty="0"/>
          </a:p>
          <a:p>
            <a:r>
              <a:rPr lang="en-US" altLang="zh-CN" sz="3600" b="1" dirty="0"/>
              <a:t>Permanent magnet materials</a:t>
            </a:r>
          </a:p>
          <a:p>
            <a:r>
              <a:rPr lang="en-US" altLang="zh-CN" sz="3600" b="1" dirty="0"/>
              <a:t>Current research status of permanent magnets</a:t>
            </a:r>
          </a:p>
          <a:p>
            <a:r>
              <a:rPr lang="en-US" altLang="zh-CN" sz="3600" b="1" dirty="0"/>
              <a:t>Permanent magnets in IHEP</a:t>
            </a:r>
          </a:p>
          <a:p>
            <a:r>
              <a:rPr lang="en-US" altLang="zh-CN" sz="3600" b="1" dirty="0"/>
              <a:t>Possible proposal of PM in CEPC</a:t>
            </a:r>
          </a:p>
          <a:p>
            <a:r>
              <a:rPr lang="en-US" altLang="zh-CN" sz="3600" b="1" dirty="0"/>
              <a:t>Conclusion</a:t>
            </a:r>
          </a:p>
          <a:p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915770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7378"/>
    </mc:Choice>
    <mc:Fallback xmlns="">
      <p:transition spd="slow" advTm="57378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3FFE680F-9468-4F48-BF90-67A60935ED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4589" y="1052736"/>
            <a:ext cx="11247811" cy="5566029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</a:pPr>
            <a:r>
              <a:rPr lang="en-US" altLang="zh-CN" dirty="0"/>
              <a:t>Temperature effect</a:t>
            </a:r>
          </a:p>
          <a:p>
            <a:pPr lvl="1"/>
            <a:r>
              <a:rPr lang="en-US" altLang="zh-CN" sz="1800" dirty="0" err="1"/>
              <a:t>FeNi</a:t>
            </a:r>
            <a:r>
              <a:rPr lang="en-US" altLang="zh-CN" sz="1800" dirty="0"/>
              <a:t> alloy is used for temperature compensation, Temp coefficient is reduced from 3×10</a:t>
            </a:r>
            <a:r>
              <a:rPr lang="zh-CN" altLang="zh-CN" sz="1800" baseline="30000" dirty="0"/>
              <a:t>−</a:t>
            </a:r>
            <a:r>
              <a:rPr lang="en-US" altLang="zh-CN" sz="1800" baseline="30000" dirty="0"/>
              <a:t>4 </a:t>
            </a:r>
            <a:r>
              <a:rPr lang="en-US" altLang="zh-CN" sz="1800" dirty="0"/>
              <a:t>/</a:t>
            </a:r>
            <a:r>
              <a:rPr lang="zh-CN" altLang="en-US" sz="1800" dirty="0"/>
              <a:t>℃</a:t>
            </a:r>
            <a:r>
              <a:rPr lang="en-US" altLang="zh-CN" sz="1800" dirty="0"/>
              <a:t> to 0.5×10</a:t>
            </a:r>
            <a:r>
              <a:rPr lang="zh-CN" altLang="zh-CN" sz="1800" baseline="30000" dirty="0"/>
              <a:t>−</a:t>
            </a:r>
            <a:r>
              <a:rPr lang="en-US" altLang="zh-CN" sz="1800" baseline="30000" dirty="0"/>
              <a:t>4</a:t>
            </a:r>
            <a:r>
              <a:rPr lang="en-US" altLang="zh-CN" sz="1800" dirty="0"/>
              <a:t>/</a:t>
            </a:r>
            <a:r>
              <a:rPr lang="zh-CN" altLang="en-US" sz="1800" dirty="0"/>
              <a:t>℃</a:t>
            </a:r>
            <a:r>
              <a:rPr lang="en-US" altLang="zh-CN" sz="1800" dirty="0"/>
              <a:t>.  Experiment shows the field changes 50ppm/</a:t>
            </a:r>
            <a:r>
              <a:rPr lang="zh-CN" altLang="en-US" sz="1800" dirty="0"/>
              <a:t>℃</a:t>
            </a:r>
            <a:r>
              <a:rPr lang="en-US" altLang="zh-CN" sz="1800" dirty="0"/>
              <a:t>, around 25±1</a:t>
            </a:r>
            <a:r>
              <a:rPr lang="zh-CN" altLang="en-US" sz="1800" dirty="0"/>
              <a:t>℃ </a:t>
            </a:r>
            <a:r>
              <a:rPr lang="en-US" altLang="zh-CN" sz="1800" dirty="0"/>
              <a:t>in our lab.</a:t>
            </a:r>
          </a:p>
          <a:p>
            <a:pPr lvl="1"/>
            <a:r>
              <a:rPr lang="en-US" altLang="zh-CN" sz="1800" dirty="0"/>
              <a:t>Vacuum chamber baking for NEG coating, the copper vacuum chamber should be heated to about 200</a:t>
            </a:r>
            <a:r>
              <a:rPr lang="zh-CN" altLang="en-US" sz="1800" dirty="0"/>
              <a:t>℃</a:t>
            </a:r>
            <a:r>
              <a:rPr lang="en-US" altLang="zh-CN" sz="1800" dirty="0"/>
              <a:t>,</a:t>
            </a:r>
            <a:r>
              <a:rPr lang="zh-CN" altLang="en-US" sz="1800" dirty="0"/>
              <a:t> </a:t>
            </a:r>
            <a:r>
              <a:rPr lang="en-US" altLang="zh-CN" sz="1800" dirty="0"/>
              <a:t>which is inserted in the</a:t>
            </a:r>
            <a:r>
              <a:rPr lang="zh-CN" altLang="en-US" sz="1800" dirty="0"/>
              <a:t> </a:t>
            </a:r>
            <a:r>
              <a:rPr lang="en-US" altLang="zh-CN" sz="1800" dirty="0"/>
              <a:t>gap</a:t>
            </a:r>
            <a:r>
              <a:rPr lang="zh-CN" altLang="en-US" sz="1800" dirty="0"/>
              <a:t> </a:t>
            </a:r>
            <a:r>
              <a:rPr lang="en-US" altLang="zh-CN" sz="1800" dirty="0"/>
              <a:t>aperture</a:t>
            </a:r>
            <a:r>
              <a:rPr lang="zh-CN" altLang="en-US" sz="1800" dirty="0"/>
              <a:t> </a:t>
            </a:r>
            <a:r>
              <a:rPr lang="en-US" altLang="zh-CN" sz="1800" dirty="0"/>
              <a:t>of</a:t>
            </a:r>
            <a:r>
              <a:rPr lang="zh-CN" altLang="en-US" sz="1800" dirty="0"/>
              <a:t> </a:t>
            </a:r>
            <a:r>
              <a:rPr lang="en-US" altLang="zh-CN" sz="1800" dirty="0"/>
              <a:t>dipole magnet. For more than 24 hours test, the field is not demagnetized after temperature is recovered to 25</a:t>
            </a:r>
            <a:r>
              <a:rPr lang="zh-CN" altLang="en-US" sz="1800" dirty="0"/>
              <a:t> ℃</a:t>
            </a:r>
            <a:r>
              <a:rPr lang="en-US" altLang="zh-CN" sz="1800" dirty="0"/>
              <a:t>. (PM blocks is fixed outside the iron pole and far from the vacuum chamber, and temp rise in PM is far less 200</a:t>
            </a:r>
            <a:r>
              <a:rPr lang="zh-CN" altLang="en-US" sz="1800" dirty="0"/>
              <a:t>℃）</a:t>
            </a:r>
            <a:endParaRPr lang="en-US" altLang="zh-CN" sz="1800" dirty="0"/>
          </a:p>
          <a:p>
            <a:pPr lvl="1"/>
            <a:endParaRPr lang="en-US" altLang="zh-CN" sz="1800" dirty="0"/>
          </a:p>
          <a:p>
            <a:pPr lvl="1"/>
            <a:endParaRPr lang="en-US" altLang="zh-CN" sz="1800" dirty="0"/>
          </a:p>
          <a:p>
            <a:pPr lvl="1"/>
            <a:endParaRPr lang="en-US" altLang="zh-CN" sz="1800" dirty="0"/>
          </a:p>
          <a:p>
            <a:pPr lvl="1"/>
            <a:endParaRPr lang="en-US" altLang="zh-CN" sz="1800" dirty="0"/>
          </a:p>
          <a:p>
            <a:pPr lvl="1"/>
            <a:endParaRPr lang="en-US" altLang="zh-CN" sz="1800" dirty="0"/>
          </a:p>
          <a:p>
            <a:pPr lvl="1"/>
            <a:endParaRPr lang="en-US" altLang="zh-CN" dirty="0"/>
          </a:p>
          <a:p>
            <a:endParaRPr lang="en-US" altLang="zh-CN" dirty="0"/>
          </a:p>
          <a:p>
            <a:endParaRPr lang="zh-CN" altLang="en-US" dirty="0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0048B690-1923-4F4B-AB71-8818DF5AB1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Batch production of BLG in HEPS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65D4E36-86EF-499C-906F-F70E789158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20</a:t>
            </a:fld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68FCE2E4-8077-48CD-8F5F-79E1649A89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84752" y="3573016"/>
            <a:ext cx="3505696" cy="3003434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895F4144-C084-4267-BDC7-9E99AB3AC4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185" y="3573016"/>
            <a:ext cx="5926815" cy="2880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38059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Permanent dipole magnets in IHEP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63352" y="993001"/>
            <a:ext cx="10972800" cy="5178684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</a:pPr>
            <a:r>
              <a:rPr lang="en-US" altLang="zh-CN" dirty="0"/>
              <a:t>Heat treatment</a:t>
            </a:r>
          </a:p>
          <a:p>
            <a:pPr lvl="1">
              <a:lnSpc>
                <a:spcPct val="110000"/>
              </a:lnSpc>
            </a:pPr>
            <a:r>
              <a:rPr lang="en-US" altLang="zh-CN" dirty="0"/>
              <a:t>PM is easy demagnetized by heating and radiation</a:t>
            </a:r>
          </a:p>
          <a:p>
            <a:pPr lvl="1">
              <a:lnSpc>
                <a:spcPct val="110000"/>
              </a:lnSpc>
            </a:pPr>
            <a:r>
              <a:rPr lang="en-US" altLang="zh-CN" dirty="0"/>
              <a:t>By preheating treatment, heat resistance of pm material is improved.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B57D8-CFDC-4B21-A089-5278F22B3FB6}" type="slidenum">
              <a:rPr lang="zh-CN" altLang="en-US" smtClean="0"/>
              <a:pPr/>
              <a:t>21</a:t>
            </a:fld>
            <a:endParaRPr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5169" y="2301343"/>
            <a:ext cx="6315934" cy="3745663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9787" y="6171685"/>
            <a:ext cx="72472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>
                <a:solidFill>
                  <a:srgbClr val="0000FF"/>
                </a:solidFill>
              </a:rPr>
              <a:t>Φ change of </a:t>
            </a:r>
            <a:r>
              <a:rPr lang="en-US" altLang="zh-CN" b="1" dirty="0" err="1">
                <a:solidFill>
                  <a:srgbClr val="0000FF"/>
                </a:solidFill>
              </a:rPr>
              <a:t>SmCo</a:t>
            </a:r>
            <a:r>
              <a:rPr lang="en-US" altLang="zh-CN" b="1" dirty="0">
                <a:solidFill>
                  <a:srgbClr val="0000FF"/>
                </a:solidFill>
              </a:rPr>
              <a:t> after several Heat treatments</a:t>
            </a:r>
            <a:endParaRPr lang="zh-CN" altLang="en-US" b="1" dirty="0">
              <a:solidFill>
                <a:srgbClr val="0000FF"/>
              </a:solidFill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D0CF1E94-66EC-4E92-BCA9-19268D8A4B2D}"/>
              </a:ext>
            </a:extLst>
          </p:cNvPr>
          <p:cNvSpPr txBox="1"/>
          <p:nvPr/>
        </p:nvSpPr>
        <p:spPr>
          <a:xfrm>
            <a:off x="6824668" y="2932393"/>
            <a:ext cx="524799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Ref to pure PM in Fermilab Recycler Ring</a:t>
            </a:r>
          </a:p>
          <a:p>
            <a:r>
              <a:rPr lang="en-US" altLang="zh-CN" dirty="0"/>
              <a:t>1.1</a:t>
            </a:r>
            <a:r>
              <a:rPr lang="en-US" altLang="zh-CN" baseline="30000" dirty="0"/>
              <a:t>st</a:t>
            </a:r>
            <a:r>
              <a:rPr lang="en-US" altLang="zh-CN" dirty="0"/>
              <a:t> , down to -10</a:t>
            </a:r>
            <a:r>
              <a:rPr lang="zh-CN" altLang="en-US" dirty="0"/>
              <a:t>℃ </a:t>
            </a:r>
            <a:r>
              <a:rPr lang="en-US" altLang="zh-CN" dirty="0"/>
              <a:t>and back</a:t>
            </a:r>
            <a:r>
              <a:rPr lang="zh-CN" altLang="en-US" dirty="0"/>
              <a:t>，</a:t>
            </a:r>
            <a:r>
              <a:rPr lang="en-US" altLang="zh-CN" dirty="0"/>
              <a:t>Br reduced by 0.05%.</a:t>
            </a:r>
          </a:p>
          <a:p>
            <a:r>
              <a:rPr lang="en-US" altLang="zh-CN" dirty="0"/>
              <a:t>2. 2</a:t>
            </a:r>
            <a:r>
              <a:rPr lang="en-US" altLang="zh-CN" baseline="30000" dirty="0"/>
              <a:t>nd</a:t>
            </a:r>
            <a:r>
              <a:rPr lang="en-US" altLang="zh-CN" dirty="0"/>
              <a:t>, down to -10</a:t>
            </a:r>
            <a:r>
              <a:rPr lang="zh-CN" altLang="en-US" dirty="0"/>
              <a:t>℃ </a:t>
            </a:r>
            <a:r>
              <a:rPr lang="en-US" altLang="zh-CN" dirty="0"/>
              <a:t>and back,</a:t>
            </a:r>
            <a:r>
              <a:rPr lang="zh-CN" altLang="en-US" dirty="0"/>
              <a:t> </a:t>
            </a:r>
            <a:r>
              <a:rPr lang="en-US" altLang="zh-CN" dirty="0"/>
              <a:t>Br</a:t>
            </a:r>
            <a:r>
              <a:rPr lang="zh-CN" altLang="en-US" dirty="0"/>
              <a:t> </a:t>
            </a:r>
            <a:r>
              <a:rPr lang="en-US" altLang="zh-CN" dirty="0"/>
              <a:t>remains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same.</a:t>
            </a:r>
          </a:p>
          <a:p>
            <a:endParaRPr lang="en-US" altLang="zh-CN" dirty="0"/>
          </a:p>
          <a:p>
            <a:endParaRPr lang="en-US" altLang="zh-CN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6230935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5FD6BF74-E773-4B97-936E-E99AFA26AB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Good integral field dispersion in all the magnets</a:t>
            </a:r>
          </a:p>
          <a:p>
            <a:pPr lvl="1"/>
            <a:r>
              <a:rPr lang="en-US" altLang="zh-CN" dirty="0"/>
              <a:t>DBL/BL&lt;±0.5×10</a:t>
            </a:r>
            <a:r>
              <a:rPr lang="zh-CN" altLang="zh-CN" baseline="30000" dirty="0"/>
              <a:t>−</a:t>
            </a:r>
            <a:r>
              <a:rPr lang="en-US" altLang="zh-CN" baseline="30000" dirty="0"/>
              <a:t>4</a:t>
            </a:r>
            <a:endParaRPr lang="en-US" altLang="zh-CN" dirty="0"/>
          </a:p>
          <a:p>
            <a:pPr lvl="1"/>
            <a:r>
              <a:rPr lang="en-US" altLang="zh-CN" dirty="0"/>
              <a:t>The integral field is shimmed by iron bolt in the yoke.</a:t>
            </a:r>
          </a:p>
          <a:p>
            <a:pPr lvl="1"/>
            <a:endParaRPr lang="en-US" altLang="zh-CN" dirty="0"/>
          </a:p>
          <a:p>
            <a:endParaRPr lang="zh-CN" altLang="en-US" dirty="0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E446A983-4A6E-49E4-B8F0-B677CC643B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Batch production of BLG in HEPS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4EB64986-56FD-4E3A-B4D5-AA3B0F0778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22</a:t>
            </a:fld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AB95B703-0CC0-4941-B4CA-7B80B089DD9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416" y="2636912"/>
            <a:ext cx="9361040" cy="347456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052543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32FEC33D-2B73-486C-A129-B5393A3E4E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Over 80% of collider ring is covered by conventional magnets, except some in IR region. All these magnets work at DC mode at four energies.</a:t>
            </a:r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r>
              <a:rPr lang="en-US" altLang="zh-CN" dirty="0"/>
              <a:t>For CEPC Booster worked a ramped mode, 19624 magnets cover 74 km of the tunnel. Laminated magnets are the first option in TDR.</a:t>
            </a:r>
          </a:p>
          <a:p>
            <a:r>
              <a:rPr lang="en-US" altLang="zh-CN" dirty="0"/>
              <a:t>Other DC magnets are in damping ring, transport lines and </a:t>
            </a:r>
            <a:r>
              <a:rPr lang="en-US" altLang="zh-CN" dirty="0" err="1"/>
              <a:t>linac</a:t>
            </a:r>
            <a:r>
              <a:rPr lang="en-US" altLang="zh-CN" dirty="0"/>
              <a:t> regions.</a:t>
            </a:r>
          </a:p>
          <a:p>
            <a:r>
              <a:rPr lang="en-US" altLang="zh-CN" dirty="0"/>
              <a:t>The most important issues are </a:t>
            </a:r>
            <a:r>
              <a:rPr lang="en-US" altLang="zh-CN" dirty="0">
                <a:solidFill>
                  <a:srgbClr val="FF0000"/>
                </a:solidFill>
              </a:rPr>
              <a:t>Cost</a:t>
            </a:r>
            <a:r>
              <a:rPr lang="en-US" altLang="zh-CN" dirty="0"/>
              <a:t> &amp; </a:t>
            </a:r>
            <a:r>
              <a:rPr lang="en-US" altLang="zh-CN" dirty="0">
                <a:solidFill>
                  <a:srgbClr val="FF0000"/>
                </a:solidFill>
              </a:rPr>
              <a:t>Power Consumption.</a:t>
            </a:r>
            <a:endParaRPr lang="zh-CN" altLang="en-US" dirty="0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89F54903-7F36-4873-8508-D164C058F8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Magnet system in CEPC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083CA7EC-11B4-4377-AE78-881524E5B0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23</a:t>
            </a:fld>
            <a:endParaRPr lang="zh-CN" altLang="en-US"/>
          </a:p>
        </p:txBody>
      </p:sp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C8B7E111-1F56-4A28-9778-DA8871353B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861774"/>
              </p:ext>
            </p:extLst>
          </p:nvPr>
        </p:nvGraphicFramePr>
        <p:xfrm>
          <a:off x="1415480" y="2204864"/>
          <a:ext cx="8258225" cy="18377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482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072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8060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6403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4995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4746">
                <a:tc>
                  <a:txBody>
                    <a:bodyPr/>
                    <a:lstStyle/>
                    <a:p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Dipole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Quad.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Sext.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Corrector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Total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0390">
                <a:tc>
                  <a:txBody>
                    <a:bodyPr/>
                    <a:lstStyle/>
                    <a:p>
                      <a:r>
                        <a:rPr lang="en-US" altLang="zh-CN" dirty="0"/>
                        <a:t>Dual</a:t>
                      </a:r>
                      <a:r>
                        <a:rPr lang="en-US" altLang="zh-CN" baseline="0" dirty="0"/>
                        <a:t> aperture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3008 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3008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-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-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17562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0390">
                <a:tc>
                  <a:txBody>
                    <a:bodyPr/>
                    <a:lstStyle/>
                    <a:p>
                      <a:r>
                        <a:rPr lang="en-US" altLang="zh-CN" dirty="0"/>
                        <a:t>Single</a:t>
                      </a:r>
                      <a:r>
                        <a:rPr lang="en-US" altLang="zh-CN" baseline="0" dirty="0"/>
                        <a:t> aperture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162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1120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3176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3544*2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0390">
                <a:tc>
                  <a:txBody>
                    <a:bodyPr/>
                    <a:lstStyle/>
                    <a:p>
                      <a:r>
                        <a:rPr lang="en-US" altLang="zh-CN" dirty="0"/>
                        <a:t>Total</a:t>
                      </a:r>
                      <a:r>
                        <a:rPr lang="en-US" altLang="zh-CN" baseline="0" dirty="0"/>
                        <a:t> length [km]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68.71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9.95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2.17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3.1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83.9</a:t>
                      </a:r>
                      <a:endParaRPr lang="zh-CN" altLang="en-US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0390">
                <a:tc>
                  <a:txBody>
                    <a:bodyPr/>
                    <a:lstStyle/>
                    <a:p>
                      <a:r>
                        <a:rPr lang="en-US" altLang="zh-CN" dirty="0"/>
                        <a:t>Power[MW]@120GeV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zh-CN" altLang="en-US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>
                          <a:solidFill>
                            <a:srgbClr val="FF0000"/>
                          </a:solidFill>
                        </a:rPr>
                        <a:t>17.5</a:t>
                      </a:r>
                      <a:endParaRPr lang="zh-CN" altLang="en-US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>
                          <a:solidFill>
                            <a:srgbClr val="FF0000"/>
                          </a:solidFill>
                        </a:rPr>
                        <a:t>8.91</a:t>
                      </a:r>
                      <a:endParaRPr lang="zh-CN" altLang="en-US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>
                          <a:solidFill>
                            <a:schemeClr val="tx1"/>
                          </a:solidFill>
                        </a:rPr>
                        <a:t>0.28</a:t>
                      </a:r>
                      <a:endParaRPr lang="zh-CN" altLang="en-US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>
                          <a:solidFill>
                            <a:schemeClr val="tx1"/>
                          </a:solidFill>
                        </a:rPr>
                        <a:t>32.7</a:t>
                      </a:r>
                      <a:endParaRPr lang="zh-CN" altLang="en-US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7647381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08149834-069A-4EEF-9979-591F2EFCA8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altLang="zh-CN" dirty="0"/>
              <a:t>Fixed field strength or gradient magnet</a:t>
            </a:r>
          </a:p>
          <a:p>
            <a:pPr lvl="1"/>
            <a:r>
              <a:rPr lang="en-US" altLang="zh-CN" dirty="0"/>
              <a:t>PM magnets can</a:t>
            </a:r>
            <a:r>
              <a:rPr lang="zh-CN" altLang="en-US" dirty="0"/>
              <a:t> </a:t>
            </a:r>
            <a:r>
              <a:rPr lang="en-US" altLang="zh-CN" dirty="0"/>
              <a:t>be</a:t>
            </a:r>
            <a:r>
              <a:rPr lang="zh-CN" altLang="en-US" dirty="0"/>
              <a:t> </a:t>
            </a:r>
            <a:r>
              <a:rPr lang="en-US" altLang="zh-CN" dirty="0"/>
              <a:t>used in Damping ring and transport lines.</a:t>
            </a:r>
          </a:p>
          <a:p>
            <a:pPr lvl="2"/>
            <a:r>
              <a:rPr lang="en-US" altLang="zh-CN" dirty="0"/>
              <a:t>In DR</a:t>
            </a:r>
            <a:r>
              <a:rPr lang="zh-CN" altLang="en-US" dirty="0"/>
              <a:t>：</a:t>
            </a:r>
            <a:r>
              <a:rPr lang="en-US" altLang="zh-CN" dirty="0"/>
              <a:t>C=147m, E=1.1GeV</a:t>
            </a:r>
          </a:p>
          <a:p>
            <a:pPr lvl="2"/>
            <a:r>
              <a:rPr lang="en-US" altLang="zh-CN" dirty="0"/>
              <a:t>Dipoles</a:t>
            </a:r>
            <a:r>
              <a:rPr lang="zh-CN" altLang="en-US" dirty="0"/>
              <a:t>：</a:t>
            </a:r>
            <a:r>
              <a:rPr lang="en-US" altLang="zh-CN" dirty="0"/>
              <a:t>B0=1.3T,</a:t>
            </a:r>
            <a:r>
              <a:rPr lang="zh-CN" altLang="en-US" dirty="0"/>
              <a:t> </a:t>
            </a:r>
            <a:r>
              <a:rPr lang="en-US" altLang="zh-CN" dirty="0" err="1"/>
              <a:t>Leff</a:t>
            </a:r>
            <a:r>
              <a:rPr lang="en-US" altLang="zh-CN" dirty="0"/>
              <a:t> =0.5m, Gap=38mm</a:t>
            </a:r>
          </a:p>
          <a:p>
            <a:pPr lvl="2"/>
            <a:r>
              <a:rPr lang="en-US" altLang="zh-CN" dirty="0"/>
              <a:t>PM dipole and gradient dipole magnet can be used.</a:t>
            </a:r>
          </a:p>
          <a:p>
            <a:pPr lvl="3"/>
            <a:endParaRPr lang="en-US" altLang="zh-CN" dirty="0"/>
          </a:p>
          <a:p>
            <a:pPr lvl="3"/>
            <a:endParaRPr lang="en-US" altLang="zh-CN" dirty="0"/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altLang="zh-CN" dirty="0"/>
              <a:t>DC magnets worked at four energies</a:t>
            </a:r>
          </a:p>
          <a:p>
            <a:pPr lvl="1">
              <a:spcBef>
                <a:spcPts val="600"/>
              </a:spcBef>
            </a:pPr>
            <a:r>
              <a:rPr lang="en-US" altLang="zh-CN" dirty="0"/>
              <a:t>Energy ranging from 45.5GeV to 180GeV, the magnets have field strength/gradient with a large variation.</a:t>
            </a:r>
          </a:p>
          <a:p>
            <a:pPr lvl="1"/>
            <a:r>
              <a:rPr lang="en-US" altLang="zh-CN" dirty="0"/>
              <a:t>Dual aperture magnets are designed for the main dipole and quadrupole magnets.</a:t>
            </a:r>
          </a:p>
          <a:p>
            <a:pPr lvl="1"/>
            <a:r>
              <a:rPr lang="en-US" altLang="zh-CN" dirty="0"/>
              <a:t>Trim coils are added for energy sawtooth effect.</a:t>
            </a:r>
          </a:p>
          <a:p>
            <a:pPr lvl="1"/>
            <a:r>
              <a:rPr lang="en-US" altLang="zh-CN" dirty="0"/>
              <a:t>Conceptual design of tunable magnet for the dual aperture magnet are proposed.</a:t>
            </a:r>
          </a:p>
          <a:p>
            <a:endParaRPr lang="en-US" altLang="zh-CN" dirty="0"/>
          </a:p>
          <a:p>
            <a:pPr lvl="2"/>
            <a:endParaRPr lang="en-US" altLang="zh-CN" dirty="0"/>
          </a:p>
          <a:p>
            <a:pPr lvl="3"/>
            <a:endParaRPr lang="en-US" altLang="zh-CN" dirty="0"/>
          </a:p>
          <a:p>
            <a:pPr marL="1371600" lvl="3" indent="0">
              <a:buNone/>
            </a:pPr>
            <a:endParaRPr lang="en-US" altLang="zh-CN" dirty="0"/>
          </a:p>
          <a:p>
            <a:pPr lvl="2"/>
            <a:endParaRPr lang="zh-CN" altLang="en-US" dirty="0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805A57E8-DDF3-462F-BC91-DF2268EAE6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Possible proposal of PM in CEPC</a:t>
            </a: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FBEE4C6-E4DE-47E5-B279-A728665E1D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24</a:t>
            </a:fld>
            <a:endParaRPr lang="zh-CN" altLang="en-US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85E15507-5550-48D9-99F4-878BA7A928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50237" y="1120571"/>
            <a:ext cx="3819525" cy="2457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929131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17F8E13E-FEDE-4F28-917F-27F6434D08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368" y="1088499"/>
            <a:ext cx="10972800" cy="5178684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</a:pPr>
            <a:r>
              <a:rPr lang="en-US" altLang="zh-CN" dirty="0"/>
              <a:t>DAD design schemes</a:t>
            </a:r>
          </a:p>
          <a:p>
            <a:pPr lvl="1"/>
            <a:r>
              <a:rPr lang="en-US" altLang="zh-CN" dirty="0"/>
              <a:t>Two PM cylinder in the middle</a:t>
            </a:r>
          </a:p>
          <a:p>
            <a:pPr lvl="1"/>
            <a:r>
              <a:rPr lang="en-US" altLang="zh-CN" dirty="0"/>
              <a:t>Three PM:</a:t>
            </a:r>
            <a:r>
              <a:rPr lang="zh-CN" altLang="en-US" dirty="0"/>
              <a:t> </a:t>
            </a:r>
            <a:r>
              <a:rPr lang="en-US" altLang="zh-CN" dirty="0"/>
              <a:t>one PM block + two PM cylinders</a:t>
            </a:r>
          </a:p>
          <a:p>
            <a:pPr marL="914400" lvl="2" indent="0">
              <a:buNone/>
            </a:pPr>
            <a:r>
              <a:rPr lang="en-US" altLang="zh-CN" dirty="0"/>
              <a:t>B=B</a:t>
            </a:r>
            <a:r>
              <a:rPr lang="en-US" altLang="zh-CN" baseline="-25000" dirty="0"/>
              <a:t>1</a:t>
            </a:r>
            <a:r>
              <a:rPr lang="en-US" altLang="zh-CN" dirty="0"/>
              <a:t>±2B</a:t>
            </a:r>
            <a:r>
              <a:rPr lang="en-US" altLang="zh-CN" baseline="-25000" dirty="0"/>
              <a:t>2</a:t>
            </a:r>
            <a:r>
              <a:rPr lang="en-US" altLang="zh-CN" dirty="0"/>
              <a:t>*</a:t>
            </a:r>
            <a:r>
              <a:rPr lang="en-US" altLang="zh-CN" dirty="0" err="1"/>
              <a:t>cosθ</a:t>
            </a:r>
            <a:endParaRPr lang="en-US" altLang="zh-CN" baseline="-25000" dirty="0"/>
          </a:p>
          <a:p>
            <a:pPr lvl="1"/>
            <a:r>
              <a:rPr lang="en-US" altLang="zh-CN" dirty="0"/>
              <a:t>Trim coils are needed to tamper field strength.</a:t>
            </a:r>
          </a:p>
          <a:p>
            <a:pPr lvl="1"/>
            <a:endParaRPr lang="zh-CN" altLang="en-US" dirty="0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CA26EED6-08EB-4F07-AC53-33274B3705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368" y="194561"/>
            <a:ext cx="10763325" cy="725470"/>
          </a:xfrm>
        </p:spPr>
        <p:txBody>
          <a:bodyPr>
            <a:normAutofit/>
          </a:bodyPr>
          <a:lstStyle/>
          <a:p>
            <a:r>
              <a:rPr lang="en-US" altLang="zh-CN" dirty="0"/>
              <a:t>Conceptual PM design on CEPC Collider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847F2324-C962-4236-9B45-FCA9858630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25</a:t>
            </a:fld>
            <a:endParaRPr lang="zh-CN" altLang="en-US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99E761A1-81CA-41BE-8550-165317407F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8863" y="3068960"/>
            <a:ext cx="5580232" cy="1800000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id="{1CD6C877-8767-4AD6-B576-5262FE3E5FFF}"/>
              </a:ext>
            </a:extLst>
          </p:cNvPr>
          <p:cNvSpPr txBox="1"/>
          <p:nvPr/>
        </p:nvSpPr>
        <p:spPr>
          <a:xfrm>
            <a:off x="8661551" y="2972863"/>
            <a:ext cx="14569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err="1"/>
              <a:t>Bmax</a:t>
            </a:r>
            <a:r>
              <a:rPr lang="en-US" altLang="zh-CN" dirty="0"/>
              <a:t>=B</a:t>
            </a:r>
            <a:r>
              <a:rPr lang="en-US" altLang="zh-CN" baseline="-25000" dirty="0"/>
              <a:t>1</a:t>
            </a:r>
            <a:r>
              <a:rPr lang="en-US" altLang="zh-CN" dirty="0"/>
              <a:t>+2B</a:t>
            </a:r>
            <a:r>
              <a:rPr lang="en-US" altLang="zh-CN" baseline="-25000" dirty="0"/>
              <a:t>2</a:t>
            </a:r>
            <a:endParaRPr lang="zh-CN" altLang="en-US" baseline="-25000" dirty="0"/>
          </a:p>
        </p:txBody>
      </p:sp>
      <p:grpSp>
        <p:nvGrpSpPr>
          <p:cNvPr id="22" name="组合 21">
            <a:extLst>
              <a:ext uri="{FF2B5EF4-FFF2-40B4-BE49-F238E27FC236}">
                <a16:creationId xmlns:a16="http://schemas.microsoft.com/office/drawing/2014/main" id="{76461D00-5B96-4C3B-9B0C-533571225769}"/>
              </a:ext>
            </a:extLst>
          </p:cNvPr>
          <p:cNvGrpSpPr/>
          <p:nvPr/>
        </p:nvGrpSpPr>
        <p:grpSpPr>
          <a:xfrm>
            <a:off x="6662143" y="3330539"/>
            <a:ext cx="5348041" cy="1800000"/>
            <a:chOff x="6600056" y="4324255"/>
            <a:chExt cx="5348041" cy="1800000"/>
          </a:xfrm>
        </p:grpSpPr>
        <p:pic>
          <p:nvPicPr>
            <p:cNvPr id="13" name="图片 12">
              <a:extLst>
                <a:ext uri="{FF2B5EF4-FFF2-40B4-BE49-F238E27FC236}">
                  <a16:creationId xmlns:a16="http://schemas.microsoft.com/office/drawing/2014/main" id="{A669F377-4D1F-437D-8508-BCEA59BF7B3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600056" y="4324255"/>
              <a:ext cx="5348041" cy="1800000"/>
            </a:xfrm>
            <a:prstGeom prst="rect">
              <a:avLst/>
            </a:prstGeom>
          </p:spPr>
        </p:pic>
        <p:cxnSp>
          <p:nvCxnSpPr>
            <p:cNvPr id="14" name="直接箭头连接符 13">
              <a:extLst>
                <a:ext uri="{FF2B5EF4-FFF2-40B4-BE49-F238E27FC236}">
                  <a16:creationId xmlns:a16="http://schemas.microsoft.com/office/drawing/2014/main" id="{6FB493E0-8E06-41AF-AB9B-05066909A3C2}"/>
                </a:ext>
              </a:extLst>
            </p:cNvPr>
            <p:cNvCxnSpPr>
              <a:cxnSpLocks/>
            </p:cNvCxnSpPr>
            <p:nvPr/>
          </p:nvCxnSpPr>
          <p:spPr>
            <a:xfrm>
              <a:off x="9312572" y="5142690"/>
              <a:ext cx="0" cy="216024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箭头连接符 14">
              <a:extLst>
                <a:ext uri="{FF2B5EF4-FFF2-40B4-BE49-F238E27FC236}">
                  <a16:creationId xmlns:a16="http://schemas.microsoft.com/office/drawing/2014/main" id="{17707305-FD5E-47CB-8136-C5CC833D8CF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312423" y="4753869"/>
              <a:ext cx="0" cy="216024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箭头连接符 16">
              <a:extLst>
                <a:ext uri="{FF2B5EF4-FFF2-40B4-BE49-F238E27FC236}">
                  <a16:creationId xmlns:a16="http://schemas.microsoft.com/office/drawing/2014/main" id="{D6E17A4E-08CD-46DF-AFA0-78696490897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322860" y="5445224"/>
              <a:ext cx="0" cy="216024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文本框 17">
            <a:extLst>
              <a:ext uri="{FF2B5EF4-FFF2-40B4-BE49-F238E27FC236}">
                <a16:creationId xmlns:a16="http://schemas.microsoft.com/office/drawing/2014/main" id="{EB08D744-964C-4951-8EA8-494D58461B7D}"/>
              </a:ext>
            </a:extLst>
          </p:cNvPr>
          <p:cNvSpPr txBox="1"/>
          <p:nvPr/>
        </p:nvSpPr>
        <p:spPr>
          <a:xfrm>
            <a:off x="8656050" y="5116919"/>
            <a:ext cx="1417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err="1"/>
              <a:t>Bmin</a:t>
            </a:r>
            <a:r>
              <a:rPr lang="en-US" altLang="zh-CN" dirty="0"/>
              <a:t>=B</a:t>
            </a:r>
            <a:r>
              <a:rPr lang="en-US" altLang="zh-CN" baseline="-25000" dirty="0"/>
              <a:t>1</a:t>
            </a:r>
            <a:r>
              <a:rPr lang="en-US" altLang="zh-CN" dirty="0"/>
              <a:t>-2B</a:t>
            </a:r>
            <a:r>
              <a:rPr lang="en-US" altLang="zh-CN" baseline="-25000" dirty="0"/>
              <a:t>2</a:t>
            </a:r>
            <a:endParaRPr lang="zh-CN" altLang="en-US" baseline="-25000" dirty="0"/>
          </a:p>
        </p:txBody>
      </p:sp>
      <p:grpSp>
        <p:nvGrpSpPr>
          <p:cNvPr id="21" name="组合 20">
            <a:extLst>
              <a:ext uri="{FF2B5EF4-FFF2-40B4-BE49-F238E27FC236}">
                <a16:creationId xmlns:a16="http://schemas.microsoft.com/office/drawing/2014/main" id="{CAA20AC0-82D3-4D5E-BF8E-25E15237D8FC}"/>
              </a:ext>
            </a:extLst>
          </p:cNvPr>
          <p:cNvGrpSpPr/>
          <p:nvPr/>
        </p:nvGrpSpPr>
        <p:grpSpPr>
          <a:xfrm>
            <a:off x="6662143" y="1252173"/>
            <a:ext cx="5348041" cy="1800000"/>
            <a:chOff x="6456040" y="2132856"/>
            <a:chExt cx="5348041" cy="1800000"/>
          </a:xfrm>
        </p:grpSpPr>
        <p:pic>
          <p:nvPicPr>
            <p:cNvPr id="7" name="图片 6">
              <a:extLst>
                <a:ext uri="{FF2B5EF4-FFF2-40B4-BE49-F238E27FC236}">
                  <a16:creationId xmlns:a16="http://schemas.microsoft.com/office/drawing/2014/main" id="{2E4D1894-BA3D-494D-9DD7-CDAE2755705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456040" y="2132856"/>
              <a:ext cx="5348041" cy="1800000"/>
            </a:xfrm>
            <a:prstGeom prst="rect">
              <a:avLst/>
            </a:prstGeom>
          </p:spPr>
        </p:pic>
        <p:cxnSp>
          <p:nvCxnSpPr>
            <p:cNvPr id="9" name="直接箭头连接符 8">
              <a:extLst>
                <a:ext uri="{FF2B5EF4-FFF2-40B4-BE49-F238E27FC236}">
                  <a16:creationId xmlns:a16="http://schemas.microsoft.com/office/drawing/2014/main" id="{AB5AA9BC-0359-4646-8F33-A7D1269BA756}"/>
                </a:ext>
              </a:extLst>
            </p:cNvPr>
            <p:cNvCxnSpPr/>
            <p:nvPr/>
          </p:nvCxnSpPr>
          <p:spPr>
            <a:xfrm>
              <a:off x="9182770" y="2934519"/>
              <a:ext cx="0" cy="216024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箭头连接符 9">
              <a:extLst>
                <a:ext uri="{FF2B5EF4-FFF2-40B4-BE49-F238E27FC236}">
                  <a16:creationId xmlns:a16="http://schemas.microsoft.com/office/drawing/2014/main" id="{209C326C-D865-4122-B417-A43287497F50}"/>
                </a:ext>
              </a:extLst>
            </p:cNvPr>
            <p:cNvCxnSpPr/>
            <p:nvPr/>
          </p:nvCxnSpPr>
          <p:spPr>
            <a:xfrm>
              <a:off x="9158635" y="2564904"/>
              <a:ext cx="0" cy="216024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箭头连接符 10">
              <a:extLst>
                <a:ext uri="{FF2B5EF4-FFF2-40B4-BE49-F238E27FC236}">
                  <a16:creationId xmlns:a16="http://schemas.microsoft.com/office/drawing/2014/main" id="{62F48ECF-FD33-4205-9005-C1952A309A39}"/>
                </a:ext>
              </a:extLst>
            </p:cNvPr>
            <p:cNvCxnSpPr/>
            <p:nvPr/>
          </p:nvCxnSpPr>
          <p:spPr>
            <a:xfrm>
              <a:off x="9182770" y="3284984"/>
              <a:ext cx="0" cy="216024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id="{9A92D2F7-FD56-48B2-BE26-CA60E0445B81}"/>
                </a:ext>
              </a:extLst>
            </p:cNvPr>
            <p:cNvSpPr txBox="1"/>
            <p:nvPr/>
          </p:nvSpPr>
          <p:spPr>
            <a:xfrm>
              <a:off x="9371852" y="2857865"/>
              <a:ext cx="61747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PM1</a:t>
              </a:r>
              <a:endParaRPr lang="zh-CN" altLang="en-US" dirty="0"/>
            </a:p>
          </p:txBody>
        </p: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id="{C0E275C0-2911-4CA1-B6B4-5E002ABD828D}"/>
                </a:ext>
              </a:extLst>
            </p:cNvPr>
            <p:cNvSpPr txBox="1"/>
            <p:nvPr/>
          </p:nvSpPr>
          <p:spPr>
            <a:xfrm>
              <a:off x="9336164" y="2457275"/>
              <a:ext cx="61747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PM2</a:t>
              </a:r>
              <a:endParaRPr lang="zh-CN" altLang="en-US" dirty="0"/>
            </a:p>
          </p:txBody>
        </p:sp>
        <p:sp>
          <p:nvSpPr>
            <p:cNvPr id="31" name="文本框 30">
              <a:extLst>
                <a:ext uri="{FF2B5EF4-FFF2-40B4-BE49-F238E27FC236}">
                  <a16:creationId xmlns:a16="http://schemas.microsoft.com/office/drawing/2014/main" id="{F983A244-561D-4F3A-B6AB-224B69477FB3}"/>
                </a:ext>
              </a:extLst>
            </p:cNvPr>
            <p:cNvSpPr txBox="1"/>
            <p:nvPr/>
          </p:nvSpPr>
          <p:spPr>
            <a:xfrm>
              <a:off x="9403208" y="3235404"/>
              <a:ext cx="61747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PM2</a:t>
              </a:r>
              <a:endParaRPr lang="zh-CN" altLang="en-US" dirty="0"/>
            </a:p>
          </p:txBody>
        </p:sp>
      </p:grpSp>
      <p:pic>
        <p:nvPicPr>
          <p:cNvPr id="25" name="图片 24">
            <a:extLst>
              <a:ext uri="{FF2B5EF4-FFF2-40B4-BE49-F238E27FC236}">
                <a16:creationId xmlns:a16="http://schemas.microsoft.com/office/drawing/2014/main" id="{F1A63016-6014-4B4E-92D1-AFE3B1CF4C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4040" y="4842060"/>
            <a:ext cx="4508261" cy="1514291"/>
          </a:xfrm>
          <a:prstGeom prst="rect">
            <a:avLst/>
          </a:prstGeom>
        </p:spPr>
      </p:pic>
      <p:cxnSp>
        <p:nvCxnSpPr>
          <p:cNvPr id="27" name="直接箭头连接符 26">
            <a:extLst>
              <a:ext uri="{FF2B5EF4-FFF2-40B4-BE49-F238E27FC236}">
                <a16:creationId xmlns:a16="http://schemas.microsoft.com/office/drawing/2014/main" id="{D495BFBF-3B16-4849-BB16-C1BF7B170024}"/>
              </a:ext>
            </a:extLst>
          </p:cNvPr>
          <p:cNvCxnSpPr/>
          <p:nvPr/>
        </p:nvCxnSpPr>
        <p:spPr>
          <a:xfrm>
            <a:off x="3307319" y="3677841"/>
            <a:ext cx="0" cy="174823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箭头连接符 27">
            <a:extLst>
              <a:ext uri="{FF2B5EF4-FFF2-40B4-BE49-F238E27FC236}">
                <a16:creationId xmlns:a16="http://schemas.microsoft.com/office/drawing/2014/main" id="{D8D9CAC6-EF85-4027-BC76-D6004AF39D6C}"/>
              </a:ext>
            </a:extLst>
          </p:cNvPr>
          <p:cNvCxnSpPr>
            <a:cxnSpLocks/>
          </p:cNvCxnSpPr>
          <p:nvPr/>
        </p:nvCxnSpPr>
        <p:spPr>
          <a:xfrm rot="2700000">
            <a:off x="3316895" y="5612415"/>
            <a:ext cx="0" cy="174823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箭头连接符 28">
            <a:extLst>
              <a:ext uri="{FF2B5EF4-FFF2-40B4-BE49-F238E27FC236}">
                <a16:creationId xmlns:a16="http://schemas.microsoft.com/office/drawing/2014/main" id="{956B2C08-4710-42DC-A553-A0BDF3AF75CE}"/>
              </a:ext>
            </a:extLst>
          </p:cNvPr>
          <p:cNvCxnSpPr>
            <a:cxnSpLocks/>
          </p:cNvCxnSpPr>
          <p:nvPr/>
        </p:nvCxnSpPr>
        <p:spPr>
          <a:xfrm rot="19800000">
            <a:off x="3311309" y="5312252"/>
            <a:ext cx="0" cy="174823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箭头连接符 29">
            <a:extLst>
              <a:ext uri="{FF2B5EF4-FFF2-40B4-BE49-F238E27FC236}">
                <a16:creationId xmlns:a16="http://schemas.microsoft.com/office/drawing/2014/main" id="{CBE77CF7-97C3-4DA6-BA18-CFF18D81B70F}"/>
              </a:ext>
            </a:extLst>
          </p:cNvPr>
          <p:cNvCxnSpPr/>
          <p:nvPr/>
        </p:nvCxnSpPr>
        <p:spPr>
          <a:xfrm>
            <a:off x="3300936" y="3968960"/>
            <a:ext cx="0" cy="174823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335792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133D3028-DD00-4533-BAB7-B3373795D8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From the simulation on DAD PM schemes,</a:t>
            </a:r>
            <a:r>
              <a:rPr lang="zh-CN" altLang="en-US" dirty="0"/>
              <a:t> </a:t>
            </a:r>
            <a:r>
              <a:rPr lang="en-US" altLang="zh-CN" dirty="0"/>
              <a:t>the magnetic remanence Br and easy axis θ should be adjusted and sorted carefully. Two cylinder blocks</a:t>
            </a:r>
            <a:r>
              <a:rPr lang="zh-CN" altLang="en-US" dirty="0"/>
              <a:t> </a:t>
            </a:r>
            <a:r>
              <a:rPr lang="en-US" altLang="zh-CN" dirty="0"/>
              <a:t>should</a:t>
            </a:r>
            <a:r>
              <a:rPr lang="zh-CN" altLang="en-US" dirty="0"/>
              <a:t> </a:t>
            </a:r>
            <a:r>
              <a:rPr lang="en-US" altLang="zh-CN" dirty="0"/>
              <a:t>be</a:t>
            </a:r>
            <a:r>
              <a:rPr lang="zh-CN" altLang="en-US" dirty="0"/>
              <a:t> </a:t>
            </a:r>
            <a:r>
              <a:rPr lang="en-US" altLang="zh-CN" dirty="0"/>
              <a:t>rotated at the same angle, otherwise, the skew field cannot be canceled out completely.</a:t>
            </a:r>
          </a:p>
          <a:p>
            <a:r>
              <a:rPr lang="en-US" altLang="zh-CN" dirty="0"/>
              <a:t>Besides the errors in PM materials, the field harmonics are also determined by the pole shape and gap, which is same to normal conducting magnet.</a:t>
            </a:r>
          </a:p>
          <a:p>
            <a:r>
              <a:rPr lang="en-US" altLang="zh-CN" dirty="0"/>
              <a:t>The PM blocks should be protected from the beam radiation by lead blocks.</a:t>
            </a:r>
          </a:p>
          <a:p>
            <a:r>
              <a:rPr lang="en-US" altLang="zh-CN" dirty="0"/>
              <a:t>The PM scheme for dual aperture quadrupole magnet will be tried later.</a:t>
            </a:r>
          </a:p>
          <a:p>
            <a:endParaRPr lang="en-US" altLang="zh-CN" dirty="0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751977CF-7306-4801-9F37-F5053BA625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Conceptual PM design on CEPC Collider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E04D688A-E336-45AC-8788-9354758BEC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607308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31333DEB-EB5D-4C84-BD28-95DE26552B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sz="2000" dirty="0"/>
              <a:t>PM magnets are of more concerns in nowadays since the green environment is more and more important, especially in large scale facilities.</a:t>
            </a:r>
          </a:p>
          <a:p>
            <a:r>
              <a:rPr lang="en-US" altLang="zh-CN" sz="2000" dirty="0"/>
              <a:t>Hybrid PM dipoles with fixed field are now common in the light source, followed ESRF-EBS which has strict requirements and is currently in operation. </a:t>
            </a:r>
          </a:p>
          <a:p>
            <a:r>
              <a:rPr lang="en-US" altLang="zh-CN" sz="2000" dirty="0"/>
              <a:t>PM in used and to be used in accelerators are summarized. The stability of PM materials requires sustained and high attention. </a:t>
            </a:r>
          </a:p>
          <a:p>
            <a:r>
              <a:rPr lang="en-US" altLang="zh-CN" sz="2000" dirty="0"/>
              <a:t>Technical challenges in the PM technical is large field adjustability.</a:t>
            </a:r>
          </a:p>
          <a:p>
            <a:r>
              <a:rPr lang="en-US" altLang="zh-CN" sz="2000" dirty="0"/>
              <a:t>The possibility of permanent magnet applications is studied in CEPC for power saving.</a:t>
            </a:r>
            <a:endParaRPr lang="zh-CN" altLang="en-US" sz="2000" dirty="0"/>
          </a:p>
          <a:p>
            <a:endParaRPr lang="en-US" altLang="zh-CN" dirty="0"/>
          </a:p>
          <a:p>
            <a:endParaRPr lang="zh-CN" altLang="en-US" dirty="0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46924B74-C035-405E-B545-D1EC5EF7A0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Conclusions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396E1950-868A-4224-A390-D558063014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920763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060848"/>
            <a:ext cx="10363200" cy="1470025"/>
          </a:xfrm>
        </p:spPr>
        <p:txBody>
          <a:bodyPr/>
          <a:lstStyle/>
          <a:p>
            <a:r>
              <a:rPr lang="en-US" altLang="zh-CN" sz="6000" dirty="0"/>
              <a:t>Thanks for your attention!</a:t>
            </a:r>
            <a:endParaRPr lang="zh-CN" altLang="en-US" sz="6000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9912E01B-08B3-4E51-96FA-FF2EC986D5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28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793069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5B62CD30-7F84-48C5-8F47-68D862CD72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en-US" altLang="zh-CN" dirty="0">
                <a:latin typeface="+mn-lt"/>
              </a:rPr>
              <a:t>Permanent magnet (PM)</a:t>
            </a:r>
          </a:p>
          <a:p>
            <a:pPr lvl="1"/>
            <a:r>
              <a:rPr lang="en-US" altLang="zh-CN" dirty="0">
                <a:latin typeface="+mn-lt"/>
              </a:rPr>
              <a:t>Insertion Devices (IDs)</a:t>
            </a:r>
          </a:p>
          <a:p>
            <a:pPr lvl="2"/>
            <a:r>
              <a:rPr lang="en-US" altLang="zh-CN" dirty="0">
                <a:latin typeface="+mn-lt"/>
              </a:rPr>
              <a:t>Used in accelerators for more than 30 years</a:t>
            </a:r>
          </a:p>
          <a:p>
            <a:pPr lvl="2"/>
            <a:r>
              <a:rPr lang="en-US" altLang="zh-CN" dirty="0">
                <a:latin typeface="+mn-lt"/>
              </a:rPr>
              <a:t>Most being IDs in 3</a:t>
            </a:r>
            <a:r>
              <a:rPr lang="en-US" altLang="zh-CN" baseline="30000" dirty="0">
                <a:latin typeface="+mn-lt"/>
              </a:rPr>
              <a:t>rd  </a:t>
            </a:r>
            <a:r>
              <a:rPr lang="en-US" altLang="zh-CN" dirty="0">
                <a:latin typeface="+mn-lt"/>
              </a:rPr>
              <a:t>generation light source, recently in LINAC based Free Electron Lasers(FELs) and 4</a:t>
            </a:r>
            <a:r>
              <a:rPr lang="en-US" altLang="zh-CN" baseline="30000" dirty="0">
                <a:latin typeface="+mn-lt"/>
              </a:rPr>
              <a:t>th</a:t>
            </a:r>
            <a:r>
              <a:rPr lang="en-US" altLang="zh-CN" dirty="0">
                <a:latin typeface="+mn-lt"/>
              </a:rPr>
              <a:t> generation light source.</a:t>
            </a:r>
          </a:p>
          <a:p>
            <a:pPr lvl="1"/>
            <a:r>
              <a:rPr lang="en-US" altLang="zh-CN" dirty="0">
                <a:latin typeface="+mn-lt"/>
              </a:rPr>
              <a:t>Normal PM dipole and quadrupole magnets </a:t>
            </a:r>
          </a:p>
          <a:p>
            <a:pPr lvl="2"/>
            <a:r>
              <a:rPr lang="en-US" altLang="zh-CN" dirty="0">
                <a:latin typeface="+mn-lt"/>
              </a:rPr>
              <a:t>Light source</a:t>
            </a:r>
          </a:p>
          <a:p>
            <a:pPr lvl="3"/>
            <a:r>
              <a:rPr lang="en-US" altLang="zh-CN" dirty="0">
                <a:latin typeface="+mn-lt"/>
              </a:rPr>
              <a:t>Longitudinal gradient dipole magnet in 4th Generation light source (ESRF-EBS, HEPS)</a:t>
            </a:r>
          </a:p>
          <a:p>
            <a:pPr lvl="3"/>
            <a:r>
              <a:rPr lang="en-US" altLang="zh-CN" dirty="0">
                <a:latin typeface="+mn-lt"/>
              </a:rPr>
              <a:t>Permanent high gradient quadrupole magnets (being designed and studied)</a:t>
            </a:r>
          </a:p>
          <a:p>
            <a:pPr lvl="2"/>
            <a:r>
              <a:rPr lang="en-US" altLang="zh-CN" dirty="0">
                <a:latin typeface="+mn-lt"/>
              </a:rPr>
              <a:t>Fermilab Recycler Ring</a:t>
            </a:r>
            <a:r>
              <a:rPr lang="en-US" altLang="zh-CN" baseline="30000" dirty="0">
                <a:latin typeface="+mn-lt"/>
              </a:rPr>
              <a:t>[1]</a:t>
            </a:r>
          </a:p>
          <a:p>
            <a:pPr lvl="3"/>
            <a:r>
              <a:rPr lang="en-US" altLang="zh-CN" dirty="0">
                <a:latin typeface="+mn-lt"/>
              </a:rPr>
              <a:t>Entirely on magnets energized with Strontium ferrites</a:t>
            </a:r>
          </a:p>
          <a:p>
            <a:pPr lvl="3"/>
            <a:r>
              <a:rPr lang="en-US" altLang="zh-CN" dirty="0">
                <a:latin typeface="+mn-lt"/>
              </a:rPr>
              <a:t>low field requirements, low cost and proven stability of the PM material</a:t>
            </a:r>
          </a:p>
          <a:p>
            <a:pPr lvl="2"/>
            <a:r>
              <a:rPr lang="en-US" altLang="zh-CN" dirty="0">
                <a:latin typeface="+mn-lt"/>
              </a:rPr>
              <a:t>Collider</a:t>
            </a:r>
          </a:p>
          <a:p>
            <a:pPr lvl="3"/>
            <a:r>
              <a:rPr lang="en-US" altLang="zh-CN" dirty="0">
                <a:latin typeface="+mn-lt"/>
              </a:rPr>
              <a:t>Multipoles in Final focus lens: compact and high gradient without heating</a:t>
            </a:r>
          </a:p>
          <a:p>
            <a:endParaRPr lang="zh-CN" altLang="en-US" dirty="0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D41EEEE8-A311-46E3-925A-01ECBFF951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368" y="167462"/>
            <a:ext cx="10763325" cy="725470"/>
          </a:xfrm>
        </p:spPr>
        <p:txBody>
          <a:bodyPr/>
          <a:lstStyle/>
          <a:p>
            <a:r>
              <a:rPr lang="en-US" altLang="zh-CN" dirty="0"/>
              <a:t>Introduction</a:t>
            </a:r>
            <a:endParaRPr lang="zh-CN" altLang="en-US" dirty="0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4E05955C-D34A-41BD-85F8-6C5ECCC859AA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3586586" y="6386391"/>
            <a:ext cx="5040560" cy="354977"/>
          </a:xfrm>
        </p:spPr>
        <p:txBody>
          <a:bodyPr/>
          <a:lstStyle/>
          <a:p>
            <a:r>
              <a:rPr lang="en-US" altLang="zh-CN"/>
              <a:t>IAS 2024</a:t>
            </a:r>
            <a:endParaRPr lang="zh-CN" altLang="en-US" dirty="0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B2FFD3C7-A08B-49A5-95DE-1AE40978E2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3</a:t>
            </a:fld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4CBA1991-99CF-45A9-B838-6D9A97090EB6}"/>
              </a:ext>
            </a:extLst>
          </p:cNvPr>
          <p:cNvSpPr txBox="1"/>
          <p:nvPr/>
        </p:nvSpPr>
        <p:spPr>
          <a:xfrm>
            <a:off x="776168" y="6189303"/>
            <a:ext cx="73875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/>
              <a:t>[1] Fermilab Recycler Ring Technical Design Report. </a:t>
            </a:r>
            <a:r>
              <a:rPr lang="en-US" altLang="zh-CN" sz="1200" u="sng" dirty="0">
                <a:hlinkClick r:id="rId2"/>
              </a:rPr>
              <a:t>https:/lss.fnal.gov/archive/test-tm/1000/fermilab-tm-1991.pdf</a:t>
            </a:r>
            <a:r>
              <a:rPr lang="en-US" altLang="zh-CN" sz="1200" u="sng" dirty="0"/>
              <a:t>.</a:t>
            </a:r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0209973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057B4773-1F64-4479-AECD-C7FE7A72EC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Advantages and drawbacks of PM and Electromagnet</a:t>
            </a:r>
          </a:p>
          <a:p>
            <a:pPr lvl="1"/>
            <a:endParaRPr lang="en-US" altLang="zh-CN" dirty="0"/>
          </a:p>
          <a:p>
            <a:pPr marL="457200" lvl="1" indent="0">
              <a:buNone/>
            </a:pPr>
            <a:endParaRPr lang="zh-CN" altLang="en-US" dirty="0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5F795402-9713-4583-BB6C-7B5926B733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Comparation with PM and electromagnet</a:t>
            </a:r>
            <a:endParaRPr lang="zh-CN" altLang="en-US" dirty="0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0889B1B1-40A9-40FC-81E7-269F5560E1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4</a:t>
            </a:fld>
            <a:endParaRPr lang="zh-CN" altLang="en-US"/>
          </a:p>
        </p:txBody>
      </p:sp>
      <p:graphicFrame>
        <p:nvGraphicFramePr>
          <p:cNvPr id="7" name="表格 6">
            <a:extLst>
              <a:ext uri="{FF2B5EF4-FFF2-40B4-BE49-F238E27FC236}">
                <a16:creationId xmlns:a16="http://schemas.microsoft.com/office/drawing/2014/main" id="{DFB93AF3-FEC0-4A42-8186-444D4C8B5FF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3341738"/>
              </p:ext>
            </p:extLst>
          </p:nvPr>
        </p:nvGraphicFramePr>
        <p:xfrm>
          <a:off x="263352" y="1772815"/>
          <a:ext cx="11809312" cy="41645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>
                  <a:extLst>
                    <a:ext uri="{9D8B030D-6E8A-4147-A177-3AD203B41FA5}">
                      <a16:colId xmlns:a16="http://schemas.microsoft.com/office/drawing/2014/main" val="624877763"/>
                    </a:ext>
                  </a:extLst>
                </a:gridCol>
                <a:gridCol w="4104456">
                  <a:extLst>
                    <a:ext uri="{9D8B030D-6E8A-4147-A177-3AD203B41FA5}">
                      <a16:colId xmlns:a16="http://schemas.microsoft.com/office/drawing/2014/main" val="2929437598"/>
                    </a:ext>
                  </a:extLst>
                </a:gridCol>
                <a:gridCol w="3744416">
                  <a:extLst>
                    <a:ext uri="{9D8B030D-6E8A-4147-A177-3AD203B41FA5}">
                      <a16:colId xmlns:a16="http://schemas.microsoft.com/office/drawing/2014/main" val="3645036769"/>
                    </a:ext>
                  </a:extLst>
                </a:gridCol>
                <a:gridCol w="3024336">
                  <a:extLst>
                    <a:ext uri="{9D8B030D-6E8A-4147-A177-3AD203B41FA5}">
                      <a16:colId xmlns:a16="http://schemas.microsoft.com/office/drawing/2014/main" val="4190814124"/>
                    </a:ext>
                  </a:extLst>
                </a:gridCol>
              </a:tblGrid>
              <a:tr h="509312">
                <a:tc>
                  <a:txBody>
                    <a:bodyPr/>
                    <a:lstStyle/>
                    <a:p>
                      <a:r>
                        <a:rPr lang="en-US" altLang="zh-CN" sz="2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Type</a:t>
                      </a:r>
                      <a:endParaRPr lang="zh-CN" altLang="en-US" sz="24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Advantages</a:t>
                      </a:r>
                      <a:endParaRPr lang="zh-CN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Drawbacks</a:t>
                      </a:r>
                      <a:endParaRPr lang="zh-CN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Solvers</a:t>
                      </a:r>
                      <a:endParaRPr lang="zh-CN" alt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2859151"/>
                  </a:ext>
                </a:extLst>
              </a:tr>
              <a:tr h="1402983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CN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Electro</a:t>
                      </a:r>
                    </a:p>
                    <a:p>
                      <a:pPr marL="0" algn="ctr" defTabSz="914400" rtl="0" eaLnBrk="1" latinLnBrk="0" hangingPunct="1"/>
                      <a:r>
                        <a:rPr lang="en-US" altLang="zh-CN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magnet</a:t>
                      </a:r>
                      <a:endParaRPr lang="zh-CN" alt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zh-CN" sz="1800" dirty="0"/>
                        <a:t>Easy to adjust field strength or gradient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zh-CN" sz="1800" dirty="0"/>
                        <a:t>Super high field can be gotten in SC magnet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zh-CN" sz="1800" dirty="0"/>
                        <a:t>Field performance can be increased by shimming and end chamfer</a:t>
                      </a:r>
                      <a:endParaRPr lang="zh-CN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zh-CN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Need Power supply and water cooling system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zh-CN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Large power loss and heat</a:t>
                      </a:r>
                    </a:p>
                    <a:p>
                      <a:endParaRPr lang="en-US" altLang="zh-CN" sz="1800" dirty="0"/>
                    </a:p>
                    <a:p>
                      <a:endParaRPr lang="zh-CN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zh-CN" sz="1800" dirty="0"/>
                        <a:t>Optimization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zh-CN" sz="1800" dirty="0"/>
                        <a:t>Low current density with high voltage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zh-CN" sz="1800" dirty="0"/>
                        <a:t>Dual aperture magnet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zh-CN" sz="1800" dirty="0"/>
                        <a:t>Combined magnet</a:t>
                      </a:r>
                      <a:endParaRPr lang="zh-CN" alt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9211178"/>
                  </a:ext>
                </a:extLst>
              </a:tr>
              <a:tr h="2192161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PM 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zh-CN" sz="1800" dirty="0"/>
                        <a:t>No operation cost and heat load in the tunnel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zh-CN" sz="1800" dirty="0"/>
                        <a:t>Compact structure, especially in narrow space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zh-CN" sz="1800" dirty="0"/>
                        <a:t>No utilities( power supply, water cooling) 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zh-CN" sz="1800" dirty="0"/>
                        <a:t>No vibration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zh-CN" alt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zh-CN" sz="1800" dirty="0"/>
                        <a:t>Not easy to adjust field strength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zh-CN" sz="1800" dirty="0"/>
                        <a:t>Large disperse in materials results in bad field performance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zh-CN" sz="1800" dirty="0"/>
                        <a:t>High temperature coefficients, field not stable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zh-CN" sz="1800" dirty="0"/>
                        <a:t>Demagnetization in high temperature and radiation</a:t>
                      </a:r>
                      <a:endParaRPr lang="zh-CN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zh-CN" sz="1800" dirty="0"/>
                        <a:t>Hybrid PM with soft iron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zh-CN" sz="1800" dirty="0"/>
                        <a:t>Temperature compensation(</a:t>
                      </a:r>
                      <a:r>
                        <a:rPr lang="en-US" altLang="zh-CN" sz="1800" dirty="0" err="1"/>
                        <a:t>FeNi</a:t>
                      </a:r>
                      <a:r>
                        <a:rPr lang="en-US" altLang="zh-CN" sz="1800" dirty="0"/>
                        <a:t>)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zh-CN" sz="1800" dirty="0"/>
                        <a:t>Far from heat and radiation</a:t>
                      </a:r>
                      <a:endParaRPr lang="zh-CN" alt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2150217"/>
                  </a:ext>
                </a:extLst>
              </a:tr>
            </a:tbl>
          </a:graphicData>
        </a:graphic>
      </p:graphicFrame>
      <p:sp>
        <p:nvSpPr>
          <p:cNvPr id="8" name="文本框 7">
            <a:extLst>
              <a:ext uri="{FF2B5EF4-FFF2-40B4-BE49-F238E27FC236}">
                <a16:creationId xmlns:a16="http://schemas.microsoft.com/office/drawing/2014/main" id="{99ABEC1A-744B-465D-B6BF-1B9497518168}"/>
              </a:ext>
            </a:extLst>
          </p:cNvPr>
          <p:cNvSpPr txBox="1"/>
          <p:nvPr/>
        </p:nvSpPr>
        <p:spPr>
          <a:xfrm>
            <a:off x="263352" y="6284025"/>
            <a:ext cx="10081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[1] J. Chavanne et al. Prospects for the use of permanent magnets in future accelerator facilities, IPAC2014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3890224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FF5A4C25-9AE7-4FD5-8AAD-D89A534D9A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b="1" dirty="0">
                <a:latin typeface="+mn-lt"/>
              </a:rPr>
              <a:t>Combine at room temperature a spontaneous magnetization and coercivity</a:t>
            </a:r>
          </a:p>
          <a:p>
            <a:pPr lvl="1"/>
            <a:r>
              <a:rPr lang="en-US" altLang="zh-CN" dirty="0">
                <a:latin typeface="+mn-lt"/>
              </a:rPr>
              <a:t>Spontaneous magnetization is a property of 3</a:t>
            </a:r>
            <a:r>
              <a:rPr lang="en-US" altLang="zh-CN" baseline="30000" dirty="0">
                <a:latin typeface="+mn-lt"/>
              </a:rPr>
              <a:t>rd</a:t>
            </a:r>
            <a:r>
              <a:rPr lang="en-US" altLang="zh-CN" dirty="0">
                <a:latin typeface="+mn-lt"/>
              </a:rPr>
              <a:t> transition metals, such as </a:t>
            </a:r>
            <a:r>
              <a:rPr lang="en-US" altLang="zh-CN" b="1" dirty="0">
                <a:solidFill>
                  <a:srgbClr val="0070C0"/>
                </a:solidFill>
                <a:latin typeface="+mn-lt"/>
              </a:rPr>
              <a:t>iron, cobalt or nickel</a:t>
            </a:r>
            <a:r>
              <a:rPr lang="en-US" altLang="zh-CN" dirty="0">
                <a:latin typeface="+mn-lt"/>
              </a:rPr>
              <a:t>.</a:t>
            </a:r>
          </a:p>
          <a:p>
            <a:pPr lvl="1"/>
            <a:r>
              <a:rPr lang="en-US" altLang="zh-CN" dirty="0">
                <a:latin typeface="+mn-lt"/>
              </a:rPr>
              <a:t>Coercivity is linked to the anisotropy of the material</a:t>
            </a:r>
          </a:p>
          <a:p>
            <a:pPr lvl="1"/>
            <a:r>
              <a:rPr lang="en-US" altLang="zh-CN" dirty="0">
                <a:latin typeface="+mn-lt"/>
              </a:rPr>
              <a:t>Rare earth elements(</a:t>
            </a:r>
            <a:r>
              <a:rPr lang="en-US" altLang="zh-CN" b="1" dirty="0" err="1">
                <a:solidFill>
                  <a:srgbClr val="0070C0"/>
                </a:solidFill>
                <a:latin typeface="+mn-lt"/>
              </a:rPr>
              <a:t>Sm</a:t>
            </a:r>
            <a:r>
              <a:rPr lang="en-US" altLang="zh-CN" b="1" dirty="0">
                <a:solidFill>
                  <a:srgbClr val="0070C0"/>
                </a:solidFill>
                <a:latin typeface="+mn-lt"/>
              </a:rPr>
              <a:t> or Nd) </a:t>
            </a:r>
            <a:r>
              <a:rPr lang="en-US" altLang="zh-CN" dirty="0">
                <a:latin typeface="+mn-lt"/>
              </a:rPr>
              <a:t>provide strong uniaxial magneto-crystalline anisotropy</a:t>
            </a:r>
          </a:p>
          <a:p>
            <a:r>
              <a:rPr lang="en-US" altLang="zh-CN" dirty="0">
                <a:latin typeface="+mn-lt"/>
              </a:rPr>
              <a:t>Main permanent magnet materials</a:t>
            </a:r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473A8B10-422C-495D-909E-B45984AFDA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Permanent magnet materials</a:t>
            </a:r>
            <a:endParaRPr lang="zh-CN" altLang="en-US" dirty="0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C3CCCADB-6700-4C24-86FA-F705A847BC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5</a:t>
            </a:fld>
            <a:endParaRPr lang="zh-CN" altLang="en-US"/>
          </a:p>
        </p:txBody>
      </p:sp>
      <p:graphicFrame>
        <p:nvGraphicFramePr>
          <p:cNvPr id="6" name="表格 5">
            <a:extLst>
              <a:ext uri="{FF2B5EF4-FFF2-40B4-BE49-F238E27FC236}">
                <a16:creationId xmlns:a16="http://schemas.microsoft.com/office/drawing/2014/main" id="{C19F04DC-DBE8-44ED-9D78-D8F9C6BA7C4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3861315"/>
              </p:ext>
            </p:extLst>
          </p:nvPr>
        </p:nvGraphicFramePr>
        <p:xfrm>
          <a:off x="335360" y="3259935"/>
          <a:ext cx="11744199" cy="3114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2066">
                  <a:extLst>
                    <a:ext uri="{9D8B030D-6E8A-4147-A177-3AD203B41FA5}">
                      <a16:colId xmlns:a16="http://schemas.microsoft.com/office/drawing/2014/main" val="3248013363"/>
                    </a:ext>
                  </a:extLst>
                </a:gridCol>
                <a:gridCol w="1484808">
                  <a:extLst>
                    <a:ext uri="{9D8B030D-6E8A-4147-A177-3AD203B41FA5}">
                      <a16:colId xmlns:a16="http://schemas.microsoft.com/office/drawing/2014/main" val="2163358961"/>
                    </a:ext>
                  </a:extLst>
                </a:gridCol>
                <a:gridCol w="1139469">
                  <a:extLst>
                    <a:ext uri="{9D8B030D-6E8A-4147-A177-3AD203B41FA5}">
                      <a16:colId xmlns:a16="http://schemas.microsoft.com/office/drawing/2014/main" val="610289995"/>
                    </a:ext>
                  </a:extLst>
                </a:gridCol>
                <a:gridCol w="4651280">
                  <a:extLst>
                    <a:ext uri="{9D8B030D-6E8A-4147-A177-3AD203B41FA5}">
                      <a16:colId xmlns:a16="http://schemas.microsoft.com/office/drawing/2014/main" val="3009424149"/>
                    </a:ext>
                  </a:extLst>
                </a:gridCol>
                <a:gridCol w="1754409">
                  <a:extLst>
                    <a:ext uri="{9D8B030D-6E8A-4147-A177-3AD203B41FA5}">
                      <a16:colId xmlns:a16="http://schemas.microsoft.com/office/drawing/2014/main" val="1637757950"/>
                    </a:ext>
                  </a:extLst>
                </a:gridCol>
                <a:gridCol w="1512167">
                  <a:extLst>
                    <a:ext uri="{9D8B030D-6E8A-4147-A177-3AD203B41FA5}">
                      <a16:colId xmlns:a16="http://schemas.microsoft.com/office/drawing/2014/main" val="37042035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CN" dirty="0"/>
                        <a:t>Materials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Br(T)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u0Hcj(T)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Features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Working Temperature (</a:t>
                      </a:r>
                      <a:r>
                        <a:rPr lang="zh-CN" altLang="en-US" dirty="0"/>
                        <a:t>℃</a:t>
                      </a:r>
                      <a:r>
                        <a:rPr lang="en-US" altLang="zh-CN" dirty="0"/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Temp coefficient (%/</a:t>
                      </a:r>
                      <a:r>
                        <a:rPr lang="zh-CN" altLang="en-US" dirty="0"/>
                        <a:t>℃</a:t>
                      </a:r>
                      <a:r>
                        <a:rPr lang="en-US" altLang="zh-CN" dirty="0"/>
                        <a:t>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56595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/>
                        <a:t>Strontium Ferrite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0.2~0.42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0.2 to 0.4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Low magnetic properties,</a:t>
                      </a:r>
                      <a:r>
                        <a:rPr lang="zh-CN" altLang="en-US" dirty="0"/>
                        <a:t> </a:t>
                      </a:r>
                      <a:r>
                        <a:rPr lang="en-US" altLang="zh-CN" dirty="0"/>
                        <a:t>ceramic material</a:t>
                      </a:r>
                      <a:r>
                        <a:rPr lang="zh-CN" altLang="en-US" dirty="0"/>
                        <a:t> </a:t>
                      </a:r>
                      <a:r>
                        <a:rPr lang="en-US" altLang="zh-CN" dirty="0"/>
                        <a:t>and hard to machine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Very high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Very low</a:t>
                      </a:r>
                      <a:endParaRPr lang="zh-CN" altLang="en-US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020687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err="1"/>
                        <a:t>NdFeB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1.42 to 1.15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1.4 to 3.3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High remanence with moderate coercivity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&lt;100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   0.126</a:t>
                      </a:r>
                      <a:endParaRPr lang="zh-CN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06679653"/>
                  </a:ext>
                </a:extLst>
              </a:tr>
              <a:tr h="1188720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Sm</a:t>
                      </a:r>
                      <a:r>
                        <a:rPr lang="en-US" altLang="zh-CN" baseline="-25000" dirty="0"/>
                        <a:t>2</a:t>
                      </a:r>
                      <a:r>
                        <a:rPr lang="en-US" altLang="zh-CN" dirty="0"/>
                        <a:t>Co</a:t>
                      </a:r>
                      <a:r>
                        <a:rPr lang="en-US" altLang="zh-CN" baseline="-25000" dirty="0"/>
                        <a:t>17</a:t>
                      </a:r>
                      <a:endParaRPr lang="zh-CN" altLang="en-US" baseline="-25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1.05 to</a:t>
                      </a:r>
                      <a:r>
                        <a:rPr lang="zh-CN" altLang="en-US" dirty="0"/>
                        <a:t> </a:t>
                      </a:r>
                      <a:r>
                        <a:rPr lang="en-US" altLang="zh-CN" dirty="0"/>
                        <a:t>1.15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&gt;2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dirty="0"/>
                        <a:t>High coercivity and high temperature resistance, Low temperature coefficient</a:t>
                      </a:r>
                    </a:p>
                    <a:p>
                      <a:pPr algn="l"/>
                      <a:r>
                        <a:rPr lang="en-US" altLang="zh-CN" dirty="0"/>
                        <a:t>High radiation resistance </a:t>
                      </a:r>
                    </a:p>
                    <a:p>
                      <a:pPr algn="l"/>
                      <a:r>
                        <a:rPr lang="en-US" altLang="zh-CN" dirty="0"/>
                        <a:t>Brittle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&lt;350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/>
                        <a:t>-0.04</a:t>
                      </a:r>
                      <a:endParaRPr lang="zh-CN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751713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221626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68167A3B-4CFA-432E-8D81-A5EF8931A5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4812" y="1086886"/>
            <a:ext cx="11727187" cy="5178684"/>
          </a:xfrm>
        </p:spPr>
        <p:txBody>
          <a:bodyPr/>
          <a:lstStyle/>
          <a:p>
            <a:r>
              <a:rPr lang="en-US" altLang="zh-CN" dirty="0">
                <a:latin typeface="+mn-lt"/>
              </a:rPr>
              <a:t>PM is sensitivity on ambient environment. (Ref to experience of Fermilab PM magnets)</a:t>
            </a:r>
          </a:p>
          <a:p>
            <a:pPr lvl="1"/>
            <a:r>
              <a:rPr lang="en-US" altLang="zh-CN" b="1" dirty="0">
                <a:solidFill>
                  <a:srgbClr val="0070C0"/>
                </a:solidFill>
                <a:latin typeface="+mn-lt"/>
              </a:rPr>
              <a:t>Temperature variation[1-2]</a:t>
            </a:r>
          </a:p>
          <a:p>
            <a:pPr lvl="2"/>
            <a:r>
              <a:rPr lang="en-US" altLang="zh-CN" dirty="0">
                <a:latin typeface="+mn-lt"/>
              </a:rPr>
              <a:t>Br varies with temperature</a:t>
            </a:r>
          </a:p>
          <a:p>
            <a:pPr lvl="2"/>
            <a:r>
              <a:rPr lang="en-US" altLang="zh-CN" dirty="0" err="1">
                <a:latin typeface="+mn-lt"/>
              </a:rPr>
              <a:t>FeNi</a:t>
            </a:r>
            <a:r>
              <a:rPr lang="en-US" altLang="zh-CN" dirty="0">
                <a:latin typeface="+mn-lt"/>
              </a:rPr>
              <a:t> alloy (30% nickel and 70% Fe) as flux shunt</a:t>
            </a:r>
          </a:p>
          <a:p>
            <a:pPr lvl="2"/>
            <a:r>
              <a:rPr lang="en-US" altLang="zh-CN" dirty="0">
                <a:latin typeface="+mn-lt"/>
              </a:rPr>
              <a:t>Reduced 20 times</a:t>
            </a:r>
          </a:p>
          <a:p>
            <a:pPr lvl="1"/>
            <a:r>
              <a:rPr lang="en-US" altLang="zh-CN" b="1" dirty="0">
                <a:solidFill>
                  <a:srgbClr val="0070C0"/>
                </a:solidFill>
                <a:latin typeface="+mn-lt"/>
              </a:rPr>
              <a:t>Radiation demagnetization[1]</a:t>
            </a:r>
          </a:p>
          <a:p>
            <a:pPr lvl="2"/>
            <a:r>
              <a:rPr lang="en-US" altLang="zh-CN" dirty="0">
                <a:latin typeface="+mn-lt"/>
              </a:rPr>
              <a:t>Irradiated by a source with a dose of </a:t>
            </a:r>
            <a:r>
              <a:rPr lang="en-US" altLang="zh-CN" dirty="0"/>
              <a:t>0.3 </a:t>
            </a:r>
            <a:r>
              <a:rPr lang="en-US" altLang="zh-CN" dirty="0" err="1"/>
              <a:t>Mrad</a:t>
            </a:r>
            <a:r>
              <a:rPr lang="en-US" altLang="zh-CN" dirty="0"/>
              <a:t>/hour for about 100 </a:t>
            </a:r>
            <a:r>
              <a:rPr lang="en-US" altLang="zh-CN" dirty="0" err="1"/>
              <a:t>Mrads</a:t>
            </a:r>
            <a:r>
              <a:rPr lang="en-US" altLang="zh-CN" dirty="0"/>
              <a:t>, field reduced by 0.5 Gs over 1465Gs, about 0.03% and acceptable by Fermilab Recycler Ring.</a:t>
            </a:r>
          </a:p>
          <a:p>
            <a:pPr lvl="1"/>
            <a:r>
              <a:rPr lang="en-US" altLang="zh-CN" b="1" dirty="0">
                <a:solidFill>
                  <a:srgbClr val="0070C0"/>
                </a:solidFill>
                <a:latin typeface="+mn-lt"/>
              </a:rPr>
              <a:t>Shock and vibrations </a:t>
            </a:r>
          </a:p>
          <a:p>
            <a:pPr lvl="2"/>
            <a:r>
              <a:rPr lang="en-US" altLang="zh-CN" dirty="0"/>
              <a:t>mechanical disturbance such as dropping the magnet, change &lt;0.3Gs.</a:t>
            </a:r>
          </a:p>
          <a:p>
            <a:pPr lvl="1"/>
            <a:r>
              <a:rPr lang="en-US" altLang="zh-CN" b="1" dirty="0">
                <a:solidFill>
                  <a:srgbClr val="0070C0"/>
                </a:solidFill>
                <a:latin typeface="+mn-lt"/>
              </a:rPr>
              <a:t>Time dependence</a:t>
            </a:r>
          </a:p>
          <a:p>
            <a:pPr lvl="2"/>
            <a:r>
              <a:rPr lang="en-US" altLang="zh-CN" dirty="0">
                <a:latin typeface="+mn-lt"/>
              </a:rPr>
              <a:t>Over 6 operation years, less than 0.04% of field strength is lost.</a:t>
            </a:r>
          </a:p>
          <a:p>
            <a:endParaRPr lang="zh-CN" altLang="en-US" dirty="0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2A6BD013-CB2C-472B-A01D-7E04443ADE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4813" y="167462"/>
            <a:ext cx="10763325" cy="725470"/>
          </a:xfrm>
        </p:spPr>
        <p:txBody>
          <a:bodyPr>
            <a:normAutofit/>
          </a:bodyPr>
          <a:lstStyle/>
          <a:p>
            <a:r>
              <a:rPr lang="en-US" altLang="zh-CN" dirty="0"/>
              <a:t>Challenges of Permanent magnet materials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3456489B-CF3E-4947-94A2-1A4988E1ED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6</a:t>
            </a:fld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A0F9059C-9FE0-4963-97F0-9B69E62B62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24327" y="1464585"/>
            <a:ext cx="3600265" cy="2006451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7B1ED6D5-76F7-4B93-9D39-BF3FA1C14AC4}"/>
              </a:ext>
            </a:extLst>
          </p:cNvPr>
          <p:cNvSpPr txBox="1"/>
          <p:nvPr/>
        </p:nvSpPr>
        <p:spPr>
          <a:xfrm>
            <a:off x="119336" y="6130777"/>
            <a:ext cx="117271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[1] James T. Volk, Experiences with permanent magnets at the Fermilab recycler ring,2011, </a:t>
            </a:r>
            <a:r>
              <a:rPr lang="en-US" altLang="zh-CN" sz="1400" dirty="0" err="1"/>
              <a:t>Jinst</a:t>
            </a:r>
            <a:r>
              <a:rPr lang="en-US" altLang="zh-CN" sz="1400" dirty="0"/>
              <a:t>.</a:t>
            </a:r>
          </a:p>
          <a:p>
            <a:r>
              <a:rPr lang="en-US" altLang="zh-CN" sz="1400" dirty="0"/>
              <a:t>[2] B. C. Brown et al., Time Dependence and Temperature Stability of the Permanent Magnets for the Fermilab Antiproton Recycler Ring,1999.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3479092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E2D102C3-FDE3-48D4-8D35-BA90821627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3352" y="1022994"/>
            <a:ext cx="10972800" cy="5692154"/>
          </a:xfrm>
        </p:spPr>
        <p:txBody>
          <a:bodyPr>
            <a:normAutofit lnSpcReduction="10000"/>
          </a:bodyPr>
          <a:lstStyle/>
          <a:p>
            <a:r>
              <a:rPr lang="en-US" altLang="zh-CN" b="1" dirty="0">
                <a:solidFill>
                  <a:srgbClr val="0070C0"/>
                </a:solidFill>
                <a:latin typeface="+mn-lt"/>
              </a:rPr>
              <a:t>Pure permanent magnet</a:t>
            </a:r>
          </a:p>
          <a:p>
            <a:pPr lvl="1"/>
            <a:r>
              <a:rPr lang="en-US" altLang="zh-CN" dirty="0">
                <a:latin typeface="+mn-lt"/>
              </a:rPr>
              <a:t>Halbach type-&gt; linear superposition with a typical field quality of ~0.5%</a:t>
            </a:r>
          </a:p>
          <a:p>
            <a:pPr lvl="1"/>
            <a:endParaRPr lang="en-US" altLang="zh-CN" dirty="0">
              <a:latin typeface="+mn-lt"/>
            </a:endParaRPr>
          </a:p>
          <a:p>
            <a:pPr lvl="1"/>
            <a:endParaRPr lang="en-US" altLang="zh-CN" dirty="0">
              <a:latin typeface="+mn-lt"/>
            </a:endParaRPr>
          </a:p>
          <a:p>
            <a:pPr lvl="1"/>
            <a:endParaRPr lang="en-US" altLang="zh-CN" dirty="0">
              <a:latin typeface="+mn-lt"/>
            </a:endParaRPr>
          </a:p>
          <a:p>
            <a:pPr lvl="1"/>
            <a:endParaRPr lang="en-US" altLang="zh-CN" dirty="0">
              <a:latin typeface="+mn-lt"/>
            </a:endParaRPr>
          </a:p>
          <a:p>
            <a:pPr lvl="1"/>
            <a:endParaRPr lang="en-US" altLang="zh-CN" dirty="0">
              <a:latin typeface="+mn-lt"/>
            </a:endParaRPr>
          </a:p>
          <a:p>
            <a:pPr lvl="1"/>
            <a:r>
              <a:rPr lang="en-US" altLang="zh-CN" dirty="0">
                <a:latin typeface="+mn-lt"/>
              </a:rPr>
              <a:t>Field quality dependence</a:t>
            </a:r>
          </a:p>
          <a:p>
            <a:pPr lvl="2"/>
            <a:r>
              <a:rPr lang="en-US" altLang="zh-CN" dirty="0">
                <a:latin typeface="+mn-lt"/>
              </a:rPr>
              <a:t>Remanent magnetization dispersion(~2%)</a:t>
            </a:r>
          </a:p>
          <a:p>
            <a:pPr lvl="2"/>
            <a:r>
              <a:rPr lang="en-US" altLang="zh-CN" dirty="0">
                <a:latin typeface="+mn-lt"/>
              </a:rPr>
              <a:t>Paramagnetic axis deviation (&lt;0.3°)</a:t>
            </a:r>
          </a:p>
          <a:p>
            <a:pPr lvl="2"/>
            <a:r>
              <a:rPr lang="en-US" altLang="zh-CN" dirty="0">
                <a:latin typeface="+mn-lt"/>
              </a:rPr>
              <a:t>Spatial positional deviation</a:t>
            </a:r>
          </a:p>
          <a:p>
            <a:pPr lvl="2"/>
            <a:r>
              <a:rPr lang="en-US" altLang="zh-CN" dirty="0">
                <a:latin typeface="+mn-lt"/>
              </a:rPr>
              <a:t>Assembly errors </a:t>
            </a:r>
          </a:p>
          <a:p>
            <a:r>
              <a:rPr lang="en-US" altLang="zh-CN" b="1" dirty="0">
                <a:solidFill>
                  <a:srgbClr val="0070C0"/>
                </a:solidFill>
                <a:latin typeface="+mn-lt"/>
              </a:rPr>
              <a:t>Hybrid permanent magnet</a:t>
            </a:r>
          </a:p>
          <a:p>
            <a:pPr lvl="1"/>
            <a:r>
              <a:rPr lang="en-US" altLang="zh-CN" dirty="0">
                <a:latin typeface="+mn-lt"/>
              </a:rPr>
              <a:t>Plus soft iron or excited coils</a:t>
            </a:r>
          </a:p>
          <a:p>
            <a:pPr lvl="1"/>
            <a:r>
              <a:rPr lang="en-US" altLang="zh-CN" dirty="0">
                <a:latin typeface="+mn-lt"/>
              </a:rPr>
              <a:t>With good field quality</a:t>
            </a:r>
          </a:p>
          <a:p>
            <a:pPr lvl="1"/>
            <a:endParaRPr lang="en-US" altLang="zh-CN" dirty="0"/>
          </a:p>
          <a:p>
            <a:pPr lvl="1"/>
            <a:endParaRPr lang="zh-CN" altLang="en-US" dirty="0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E7A16C86-95B0-44DC-88E7-BD818BE0FE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Current research status of permanent magnet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DE8BED1D-B96E-4E0E-8998-62D522EA28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7</a:t>
            </a:fld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871399C8-3AF9-4326-B357-B2176841B6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4486" y="1973746"/>
            <a:ext cx="1827646" cy="1462117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11C82A46-A9C1-4D44-AF02-E5D2315E70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8715" y="2139571"/>
            <a:ext cx="1786632" cy="1472765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D5F1DA29-0A7D-4EAE-9ACF-FD982EC866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78185" y="2145673"/>
            <a:ext cx="1710277" cy="1440000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43C68040-7B10-4671-91FD-C4C5600E56E7}"/>
              </a:ext>
            </a:extLst>
          </p:cNvPr>
          <p:cNvSpPr txBox="1"/>
          <p:nvPr/>
        </p:nvSpPr>
        <p:spPr>
          <a:xfrm>
            <a:off x="7536160" y="2124684"/>
            <a:ext cx="304602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Idea dipole magnet</a:t>
            </a:r>
          </a:p>
          <a:p>
            <a:r>
              <a:rPr lang="en-US" altLang="zh-CN" dirty="0"/>
              <a:t>PM dipole with 8 pieces</a:t>
            </a:r>
          </a:p>
          <a:p>
            <a:r>
              <a:rPr lang="en-US" altLang="zh-CN" dirty="0"/>
              <a:t>PM quadrupole with 16 pieces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116440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EF9EE18E-B7D7-4C3A-9899-FF4DA23358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4813" y="1149119"/>
            <a:ext cx="11117588" cy="5178684"/>
          </a:xfrm>
        </p:spPr>
        <p:txBody>
          <a:bodyPr>
            <a:normAutofit lnSpcReduction="10000"/>
          </a:bodyPr>
          <a:lstStyle/>
          <a:p>
            <a:r>
              <a:rPr lang="en-US" altLang="zh-CN" dirty="0"/>
              <a:t>Permanent Magnet achieve a high gradient or strength with compactness and with the absence of power supplies, letting them to be a solution for future sustainable green society. </a:t>
            </a:r>
          </a:p>
          <a:p>
            <a:r>
              <a:rPr lang="en-US" altLang="zh-CN" dirty="0"/>
              <a:t>Many PM magnets</a:t>
            </a:r>
            <a:r>
              <a:rPr lang="zh-CN" altLang="en-US" dirty="0"/>
              <a:t> </a:t>
            </a:r>
            <a:r>
              <a:rPr lang="en-US" altLang="zh-CN" dirty="0"/>
              <a:t>are</a:t>
            </a:r>
            <a:r>
              <a:rPr lang="zh-CN" altLang="en-US" dirty="0"/>
              <a:t> </a:t>
            </a:r>
            <a:r>
              <a:rPr lang="en-US" altLang="zh-CN" dirty="0"/>
              <a:t>used in transport lines, DTL, LINAC based Free Electron Lasers(FELs), where loose field quality is required, such as 0.1% or even 1%.</a:t>
            </a:r>
          </a:p>
          <a:p>
            <a:r>
              <a:rPr lang="en-US" altLang="zh-CN" dirty="0"/>
              <a:t>Most PM have fixed field strength or gradient, which is easy to implement. Hybrid PM with better field quality is used in light source and Fermilab Recycler Ring.</a:t>
            </a:r>
          </a:p>
          <a:p>
            <a:r>
              <a:rPr lang="en-US" altLang="zh-CN" dirty="0"/>
              <a:t>Adjustable PM are with complex mechanics which need motion and occupy large space with even bad field quality. </a:t>
            </a:r>
          </a:p>
          <a:p>
            <a:r>
              <a:rPr lang="en-US" altLang="zh-CN" dirty="0"/>
              <a:t>Many attempts have been made, especially in 4</a:t>
            </a:r>
            <a:r>
              <a:rPr lang="en-US" altLang="zh-CN" baseline="30000" dirty="0"/>
              <a:t>th</a:t>
            </a:r>
            <a:r>
              <a:rPr lang="en-US" altLang="zh-CN" dirty="0"/>
              <a:t> generation light source and future large scale facilities.</a:t>
            </a:r>
          </a:p>
          <a:p>
            <a:endParaRPr lang="en-US" altLang="zh-CN" dirty="0"/>
          </a:p>
          <a:p>
            <a:pPr lvl="1"/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CAF89E7C-465C-4B19-A31E-83F8B58A26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Current research status of permanent magnet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FDE9341C-EFD9-40C2-A3DE-A0BFFB2512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80193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07C63C60-7AD5-4380-B2A8-6F0861A253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</a:pPr>
            <a:r>
              <a:rPr lang="en-US" altLang="zh-CN" dirty="0"/>
              <a:t>Fermilab Recycler Ring</a:t>
            </a:r>
            <a:r>
              <a:rPr lang="en-US" altLang="zh-CN" baseline="30000" dirty="0"/>
              <a:t>[1]</a:t>
            </a:r>
            <a:r>
              <a:rPr lang="zh-CN" altLang="en-US" baseline="30000" dirty="0"/>
              <a:t> </a:t>
            </a:r>
            <a:r>
              <a:rPr lang="en-US" altLang="zh-CN" sz="2000" dirty="0">
                <a:solidFill>
                  <a:srgbClr val="0000FF"/>
                </a:solidFill>
              </a:rPr>
              <a:t>2001</a:t>
            </a:r>
            <a:endParaRPr lang="en-US" altLang="zh-CN" dirty="0">
              <a:solidFill>
                <a:srgbClr val="0000FF"/>
              </a:solidFill>
            </a:endParaRPr>
          </a:p>
          <a:p>
            <a:pPr lvl="1"/>
            <a:r>
              <a:rPr lang="en-US" altLang="zh-CN" dirty="0"/>
              <a:t>First accelerator to use permanent magnets in large quantities</a:t>
            </a:r>
          </a:p>
          <a:p>
            <a:pPr lvl="1"/>
            <a:r>
              <a:rPr lang="en-US" altLang="zh-CN" dirty="0"/>
              <a:t>9 kinds</a:t>
            </a:r>
            <a:r>
              <a:rPr lang="zh-CN" altLang="en-US" dirty="0"/>
              <a:t> </a:t>
            </a:r>
            <a:r>
              <a:rPr lang="en-US" altLang="zh-CN" dirty="0"/>
              <a:t>of 467 magnets</a:t>
            </a:r>
          </a:p>
          <a:p>
            <a:pPr lvl="1"/>
            <a:r>
              <a:rPr lang="en-US" altLang="zh-CN" b="1" dirty="0">
                <a:solidFill>
                  <a:srgbClr val="FF0000"/>
                </a:solidFill>
              </a:rPr>
              <a:t>Hybrid PM with constant field strength </a:t>
            </a:r>
            <a:r>
              <a:rPr lang="en-US" altLang="zh-CN" b="1" dirty="0"/>
              <a:t>(</a:t>
            </a:r>
            <a:r>
              <a:rPr lang="en-US" altLang="zh-CN" dirty="0"/>
              <a:t>Strength is controlled by sorting bricks on PM strength and adjusting the total volume of PM)</a:t>
            </a:r>
            <a:endParaRPr lang="zh-CN" altLang="en-US" dirty="0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5963F10D-0B5C-47C9-B77F-F19C32DC6B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PM with fixed field or gradient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0CCA5785-55E7-475B-ADC0-DC67BA644D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9</a:t>
            </a:fld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B0620EAA-D522-4126-AD77-E5EEB38441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4132" y="3006807"/>
            <a:ext cx="2728759" cy="3009760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FBAB6F61-6374-4E3B-8F9E-3540A58CF2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8979" y="2894584"/>
            <a:ext cx="2977654" cy="3060000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65928345-74FF-4473-8EAA-51F63184D1C1}"/>
              </a:ext>
            </a:extLst>
          </p:cNvPr>
          <p:cNvSpPr txBox="1"/>
          <p:nvPr/>
        </p:nvSpPr>
        <p:spPr>
          <a:xfrm>
            <a:off x="4974080" y="5340933"/>
            <a:ext cx="11887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>
                <a:solidFill>
                  <a:srgbClr val="0000FF"/>
                </a:solidFill>
              </a:rPr>
              <a:t>Strontium</a:t>
            </a:r>
            <a:r>
              <a:rPr lang="en-US" altLang="zh-CN" sz="1600" b="1" dirty="0"/>
              <a:t> </a:t>
            </a:r>
            <a:r>
              <a:rPr lang="en-US" altLang="zh-CN" sz="1600" b="1" dirty="0">
                <a:solidFill>
                  <a:srgbClr val="0000FF"/>
                </a:solidFill>
              </a:rPr>
              <a:t>Ferrite</a:t>
            </a:r>
            <a:endParaRPr lang="zh-CN" altLang="en-US" sz="1600" b="1" dirty="0">
              <a:solidFill>
                <a:srgbClr val="0000FF"/>
              </a:solidFill>
            </a:endParaRPr>
          </a:p>
        </p:txBody>
      </p:sp>
      <p:cxnSp>
        <p:nvCxnSpPr>
          <p:cNvPr id="8" name="直接箭头连接符 7">
            <a:extLst>
              <a:ext uri="{FF2B5EF4-FFF2-40B4-BE49-F238E27FC236}">
                <a16:creationId xmlns:a16="http://schemas.microsoft.com/office/drawing/2014/main" id="{D8AC96F2-F6C4-4A59-A8B9-0B342DD0AE0B}"/>
              </a:ext>
            </a:extLst>
          </p:cNvPr>
          <p:cNvCxnSpPr>
            <a:cxnSpLocks/>
          </p:cNvCxnSpPr>
          <p:nvPr/>
        </p:nvCxnSpPr>
        <p:spPr>
          <a:xfrm flipV="1">
            <a:off x="5951213" y="5060136"/>
            <a:ext cx="443400" cy="562232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箭头连接符 8">
            <a:extLst>
              <a:ext uri="{FF2B5EF4-FFF2-40B4-BE49-F238E27FC236}">
                <a16:creationId xmlns:a16="http://schemas.microsoft.com/office/drawing/2014/main" id="{F67C9561-A706-48B1-88C0-8FEAD35B4181}"/>
              </a:ext>
            </a:extLst>
          </p:cNvPr>
          <p:cNvCxnSpPr>
            <a:stCxn id="7" idx="1"/>
          </p:cNvCxnSpPr>
          <p:nvPr/>
        </p:nvCxnSpPr>
        <p:spPr>
          <a:xfrm flipH="1" flipV="1">
            <a:off x="4286878" y="5383133"/>
            <a:ext cx="687202" cy="250188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>
            <a:extLst>
              <a:ext uri="{FF2B5EF4-FFF2-40B4-BE49-F238E27FC236}">
                <a16:creationId xmlns:a16="http://schemas.microsoft.com/office/drawing/2014/main" id="{AC939B55-3A8D-42F5-863C-121F6D5A4E7B}"/>
              </a:ext>
            </a:extLst>
          </p:cNvPr>
          <p:cNvSpPr txBox="1"/>
          <p:nvPr/>
        </p:nvSpPr>
        <p:spPr>
          <a:xfrm>
            <a:off x="3080895" y="6058091"/>
            <a:ext cx="22007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b="1" dirty="0">
                <a:solidFill>
                  <a:srgbClr val="0000FF"/>
                </a:solidFill>
              </a:rPr>
              <a:t>Gradient dipole</a:t>
            </a:r>
            <a:endParaRPr lang="zh-CN" altLang="en-US" sz="1600" b="1" dirty="0">
              <a:solidFill>
                <a:srgbClr val="0000FF"/>
              </a:solidFill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3740D31E-A6E3-41D3-BE76-E9D452C05179}"/>
              </a:ext>
            </a:extLst>
          </p:cNvPr>
          <p:cNvSpPr txBox="1"/>
          <p:nvPr/>
        </p:nvSpPr>
        <p:spPr>
          <a:xfrm>
            <a:off x="6694909" y="6052819"/>
            <a:ext cx="22007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b="1" dirty="0">
                <a:solidFill>
                  <a:srgbClr val="0000FF"/>
                </a:solidFill>
              </a:rPr>
              <a:t>Quadrupole</a:t>
            </a:r>
            <a:endParaRPr lang="zh-CN" altLang="en-US" sz="1600" b="1" dirty="0">
              <a:solidFill>
                <a:srgbClr val="0000FF"/>
              </a:solidFill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452DE7CB-8A47-43F2-91C9-3DEE11137CB6}"/>
              </a:ext>
            </a:extLst>
          </p:cNvPr>
          <p:cNvSpPr txBox="1"/>
          <p:nvPr/>
        </p:nvSpPr>
        <p:spPr>
          <a:xfrm>
            <a:off x="407710" y="6434166"/>
            <a:ext cx="73875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/>
              <a:t>[1] Fermilab Recycler Ring Technical Design Report. </a:t>
            </a:r>
            <a:r>
              <a:rPr lang="en-US" altLang="zh-CN" sz="1200" u="sng" dirty="0">
                <a:hlinkClick r:id="rId4"/>
              </a:rPr>
              <a:t>https:/lss.fnal.gov/archive/test-tm/1000/fermilab-tm-1991.pdf</a:t>
            </a:r>
            <a:r>
              <a:rPr lang="en-US" altLang="zh-CN" sz="1200" u="sng" dirty="0"/>
              <a:t>.</a:t>
            </a:r>
            <a:endParaRPr lang="zh-CN" altLang="en-US" sz="1200" dirty="0"/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id="{86A9EB0E-AC09-4815-8C06-DBB2D7A1497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282" y="2956567"/>
            <a:ext cx="2336576" cy="3215289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EFBF3514-45F1-4739-9969-3C690DF4FB3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61166" y="2984401"/>
            <a:ext cx="2927613" cy="2769588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:a16="http://schemas.microsoft.com/office/drawing/2014/main" id="{A952A879-C2AF-48FE-BFCB-7FF1769481FD}"/>
              </a:ext>
            </a:extLst>
          </p:cNvPr>
          <p:cNvSpPr txBox="1"/>
          <p:nvPr/>
        </p:nvSpPr>
        <p:spPr>
          <a:xfrm>
            <a:off x="9092013" y="5870504"/>
            <a:ext cx="30403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/>
              <a:t>12 holes to adjust the field strength and field performance</a:t>
            </a:r>
            <a:endParaRPr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val="23321639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39734</TotalTime>
  <Words>2615</Words>
  <Application>Microsoft Office PowerPoint</Application>
  <PresentationFormat>宽屏</PresentationFormat>
  <Paragraphs>382</Paragraphs>
  <Slides>28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37" baseType="lpstr">
      <vt:lpstr>等线</vt:lpstr>
      <vt:lpstr>宋体</vt:lpstr>
      <vt:lpstr>微软雅黑</vt:lpstr>
      <vt:lpstr>Arial</vt:lpstr>
      <vt:lpstr>Arial Black</vt:lpstr>
      <vt:lpstr>Calibri</vt:lpstr>
      <vt:lpstr>Times New Roman</vt:lpstr>
      <vt:lpstr>Wingdings</vt:lpstr>
      <vt:lpstr>Office 主题</vt:lpstr>
      <vt:lpstr>PowerPoint 演示文稿</vt:lpstr>
      <vt:lpstr>Content</vt:lpstr>
      <vt:lpstr>Introduction</vt:lpstr>
      <vt:lpstr>Comparation with PM and electromagnet</vt:lpstr>
      <vt:lpstr>Permanent magnet materials</vt:lpstr>
      <vt:lpstr>Challenges of Permanent magnet materials</vt:lpstr>
      <vt:lpstr>Current research status of permanent magnet</vt:lpstr>
      <vt:lpstr>Current research status of permanent magnet</vt:lpstr>
      <vt:lpstr>PM with fixed field or gradient</vt:lpstr>
      <vt:lpstr>PM with fixed field or gradient-2</vt:lpstr>
      <vt:lpstr>PM with fixed field or gradient-3</vt:lpstr>
      <vt:lpstr>PM with fixed field or gradient-4</vt:lpstr>
      <vt:lpstr>Hybrid Permanent quadrupoles </vt:lpstr>
      <vt:lpstr>Tunable PM dipole magnet</vt:lpstr>
      <vt:lpstr>Adjustable quadrupole magnet-1</vt:lpstr>
      <vt:lpstr>Adjustable quadrupole magnet-2</vt:lpstr>
      <vt:lpstr>Adjustable quadrupole magnet-3</vt:lpstr>
      <vt:lpstr>Field correction in PM </vt:lpstr>
      <vt:lpstr>Permanent magnets in IHEP</vt:lpstr>
      <vt:lpstr>Batch production of BLG in HEPS</vt:lpstr>
      <vt:lpstr>Permanent dipole magnets in IHEP</vt:lpstr>
      <vt:lpstr>Batch production of BLG in HEPS</vt:lpstr>
      <vt:lpstr>Magnet system in CEPC</vt:lpstr>
      <vt:lpstr>Possible proposal of PM in CEPC</vt:lpstr>
      <vt:lpstr>Conceptual PM design on CEPC Collider</vt:lpstr>
      <vt:lpstr>Conceptual PM design on CEPC Collider</vt:lpstr>
      <vt:lpstr>Conclusions</vt:lpstr>
      <vt:lpstr>Thanks for your attention!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vivi</dc:creator>
  <cp:lastModifiedBy>yangmei</cp:lastModifiedBy>
  <cp:revision>2631</cp:revision>
  <cp:lastPrinted>2022-11-06T05:19:21Z</cp:lastPrinted>
  <dcterms:created xsi:type="dcterms:W3CDTF">2012-09-04T11:33:36Z</dcterms:created>
  <dcterms:modified xsi:type="dcterms:W3CDTF">2024-01-19T00:13:02Z</dcterms:modified>
</cp:coreProperties>
</file>