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0"/>
  </p:notesMasterIdLst>
  <p:sldIdLst>
    <p:sldId id="588" r:id="rId2"/>
    <p:sldId id="842" r:id="rId3"/>
    <p:sldId id="881" r:id="rId4"/>
    <p:sldId id="882" r:id="rId5"/>
    <p:sldId id="844" r:id="rId6"/>
    <p:sldId id="1877" r:id="rId7"/>
    <p:sldId id="811" r:id="rId8"/>
    <p:sldId id="843" r:id="rId9"/>
    <p:sldId id="845" r:id="rId10"/>
    <p:sldId id="846" r:id="rId11"/>
    <p:sldId id="848" r:id="rId12"/>
    <p:sldId id="803" r:id="rId13"/>
    <p:sldId id="1876" r:id="rId14"/>
    <p:sldId id="859" r:id="rId15"/>
    <p:sldId id="783" r:id="rId16"/>
    <p:sldId id="849" r:id="rId17"/>
    <p:sldId id="872" r:id="rId18"/>
    <p:sldId id="853" r:id="rId19"/>
    <p:sldId id="875" r:id="rId20"/>
    <p:sldId id="883" r:id="rId21"/>
    <p:sldId id="884" r:id="rId22"/>
    <p:sldId id="885" r:id="rId23"/>
    <p:sldId id="874" r:id="rId24"/>
    <p:sldId id="878" r:id="rId25"/>
    <p:sldId id="869" r:id="rId26"/>
    <p:sldId id="1875" r:id="rId27"/>
    <p:sldId id="870" r:id="rId28"/>
    <p:sldId id="786" r:id="rId29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FF"/>
    <a:srgbClr val="B7EFF7"/>
    <a:srgbClr val="FFC1FF"/>
    <a:srgbClr val="C1EDDE"/>
    <a:srgbClr val="FFFF99"/>
    <a:srgbClr val="FFFF00"/>
    <a:srgbClr val="FF99FF"/>
    <a:srgbClr val="FF5757"/>
    <a:srgbClr val="18C1D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94" autoAdjust="0"/>
    <p:restoredTop sz="94660"/>
  </p:normalViewPr>
  <p:slideViewPr>
    <p:cSldViewPr>
      <p:cViewPr varScale="1">
        <p:scale>
          <a:sx n="64" d="100"/>
          <a:sy n="64" d="100"/>
        </p:scale>
        <p:origin x="336" y="3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CD857B2-84C3-4B3F-B31F-167343C04847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9377B-9895-4A7A-97A1-D79138EDB55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13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9377B-9895-4A7A-97A1-D79138EDB55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16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3931" y="728663"/>
            <a:ext cx="8644138" cy="53975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700" b="1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3137" y="1449388"/>
            <a:ext cx="8644138" cy="1080000"/>
          </a:xfrm>
          <a:prstGeom prst="rect">
            <a:avLst/>
          </a:prstGeom>
        </p:spPr>
        <p:txBody>
          <a:bodyPr lIns="0" tIns="0" rIns="0" bIns="0"/>
          <a:lstStyle>
            <a:lvl1pPr marL="180975" indent="-180975">
              <a:lnSpc>
                <a:spcPct val="100000"/>
              </a:lnSpc>
              <a:spcBef>
                <a:spcPts val="0"/>
              </a:spcBef>
              <a:buClrTx/>
              <a:buSzPct val="100000"/>
              <a:buFont typeface="Arial" panose="020B0604020202020204" pitchFamily="34" charset="0"/>
              <a:buChar char="■"/>
              <a:defRPr sz="1500" b="1">
                <a:solidFill>
                  <a:schemeClr val="tx2"/>
                </a:solidFill>
              </a:defRPr>
            </a:lvl1pPr>
            <a:lvl2pPr marL="180975" indent="-180975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●"/>
              <a:defRPr sz="1500"/>
            </a:lvl2pPr>
            <a:lvl3pPr marL="360363" indent="-179388">
              <a:lnSpc>
                <a:spcPct val="100000"/>
              </a:lnSpc>
              <a:spcBef>
                <a:spcPts val="0"/>
              </a:spcBef>
              <a:buSzPct val="100000"/>
              <a:buFont typeface="Calibri" panose="020F0502020204030204" pitchFamily="34" charset="0"/>
              <a:buChar char="−"/>
              <a:defRPr sz="1300"/>
            </a:lvl3pPr>
            <a:lvl4pPr marL="808038" indent="-180975">
              <a:defRPr sz="1300"/>
            </a:lvl4pPr>
            <a:lvl5pPr marL="982663" indent="-174625"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7B9237A-E9F4-4173-A15E-CFB13E43024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773931" y="5049337"/>
            <a:ext cx="8644138" cy="1080000"/>
          </a:xfrm>
          <a:prstGeom prst="rect">
            <a:avLst/>
          </a:prstGeom>
        </p:spPr>
        <p:txBody>
          <a:bodyPr lIns="0" tIns="0" rIns="0" bIns="0"/>
          <a:lstStyle>
            <a:lvl1pPr marL="180975" indent="-180975">
              <a:lnSpc>
                <a:spcPct val="100000"/>
              </a:lnSpc>
              <a:spcBef>
                <a:spcPts val="0"/>
              </a:spcBef>
              <a:buClrTx/>
              <a:buSzPct val="100000"/>
              <a:buFont typeface="Arial" panose="020B0604020202020204" pitchFamily="34" charset="0"/>
              <a:buChar char="■"/>
              <a:defRPr sz="1500" b="1">
                <a:solidFill>
                  <a:schemeClr val="tx2"/>
                </a:solidFill>
              </a:defRPr>
            </a:lvl1pPr>
            <a:lvl2pPr marL="180975" indent="-180975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●"/>
              <a:defRPr sz="1500"/>
            </a:lvl2pPr>
            <a:lvl3pPr marL="360363" indent="-179388">
              <a:lnSpc>
                <a:spcPct val="100000"/>
              </a:lnSpc>
              <a:spcBef>
                <a:spcPts val="0"/>
              </a:spcBef>
              <a:buSzPct val="100000"/>
              <a:buFont typeface="Calibri" panose="020F0502020204030204" pitchFamily="34" charset="0"/>
              <a:buChar char="−"/>
              <a:defRPr sz="1300"/>
            </a:lvl3pPr>
            <a:lvl4pPr marL="808038" indent="-180975">
              <a:defRPr sz="1300"/>
            </a:lvl4pPr>
            <a:lvl5pPr marL="982663" indent="-174625"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88147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05/12/2018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M. Koratzinos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chart.ch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rat-gui.ch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link.springer.com/article/10.1140/epjp/s13360-022-03319-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hyperlink" Target="https://photos.google.com/photo/AF1QipPzoaUr8Dt3DyQ-fvmLEt32nf1m1NdCRLGmXe5x" TargetMode="Externa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s://photos.google.com/photo/AF1QipNVoUM7r6RzYcyP6FeQxnIUCny59d5ZpWWwYxy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arxiv.org/abs/1501.0716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8FD825B-A963-E091-07F8-BD2FD618A6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2865" b="99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2206625"/>
            <a:ext cx="12268200" cy="1755775"/>
          </a:xfrm>
        </p:spPr>
        <p:txBody>
          <a:bodyPr>
            <a:noAutofit/>
          </a:bodyPr>
          <a:lstStyle/>
          <a:p>
            <a:r>
              <a:rPr lang="en-GB" sz="5400" b="1" dirty="0"/>
              <a:t>SC Magnets for the </a:t>
            </a:r>
            <a:r>
              <a:rPr lang="en-GB" sz="5400" b="1" dirty="0" err="1"/>
              <a:t>FCCee</a:t>
            </a:r>
            <a:r>
              <a:rPr lang="en-GB" sz="5400" b="1" dirty="0"/>
              <a:t> Collider Ring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7700" y="3592088"/>
            <a:ext cx="10896600" cy="2961112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chemeClr val="tx1"/>
                </a:solidFill>
              </a:rPr>
              <a:t>M. Koratzinos</a:t>
            </a:r>
          </a:p>
          <a:p>
            <a:r>
              <a:rPr lang="en-US" sz="4000" b="1" dirty="0">
                <a:solidFill>
                  <a:schemeClr val="tx1"/>
                </a:solidFill>
              </a:rPr>
              <a:t>Mini-workshop on Green Accelerator and Colliders</a:t>
            </a:r>
          </a:p>
          <a:p>
            <a:r>
              <a:rPr lang="en-GB" sz="4000" b="1" dirty="0">
                <a:solidFill>
                  <a:schemeClr val="tx1"/>
                </a:solidFill>
              </a:rPr>
              <a:t>18/1/2024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Koratzinos</a:t>
            </a:r>
            <a:endParaRPr lang="en-GB" dirty="0"/>
          </a:p>
        </p:txBody>
      </p:sp>
      <p:pic>
        <p:nvPicPr>
          <p:cNvPr id="6" name="Picture 2" descr="\\cern.ch\dfs\Users\m\mike\Documents\MyDocs\LEP3\poster FCC kickoff\CERN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040" y="5166000"/>
            <a:ext cx="1694822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5691055"/>
            <a:ext cx="3048000" cy="1030419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5DE0F843-213F-706A-94CF-7DF262B977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33" b="20667"/>
          <a:stretch/>
        </p:blipFill>
        <p:spPr bwMode="auto">
          <a:xfrm>
            <a:off x="9769204" y="14836"/>
            <a:ext cx="2422793" cy="135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967268-7E81-A8B5-F7FF-9CC6E80FC042}"/>
              </a:ext>
            </a:extLst>
          </p:cNvPr>
          <p:cNvSpPr txBox="1"/>
          <p:nvPr/>
        </p:nvSpPr>
        <p:spPr>
          <a:xfrm>
            <a:off x="4343400" y="5929663"/>
            <a:ext cx="4495800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 work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</a:rPr>
              <a:t>is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performed under the auspices and with support from the </a:t>
            </a:r>
            <a:r>
              <a:rPr lang="en-US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Swiss Accelerator Research and Technology (CHART) 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program </a:t>
            </a:r>
            <a:r>
              <a:rPr lang="en-US" sz="1100" dirty="0">
                <a:solidFill>
                  <a:srgbClr val="5482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US" sz="1100" u="sng" dirty="0">
                <a:solidFill>
                  <a:srgbClr val="044A9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www.chart.ch</a:t>
            </a:r>
            <a:r>
              <a:rPr lang="en-US" sz="1100" dirty="0">
                <a:solidFill>
                  <a:srgbClr val="54823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028" name="Picture 4" descr="CHART">
            <a:extLst>
              <a:ext uri="{FF2B5EF4-FFF2-40B4-BE49-F238E27FC236}">
                <a16:creationId xmlns:a16="http://schemas.microsoft.com/office/drawing/2014/main" id="{D008C7DD-BA8B-94AE-DFFE-E32CD2FD1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395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F300C58-E444-05E2-AD9E-CA72AD1CCB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5000" y="0"/>
            <a:ext cx="7708549" cy="252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736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348A26-BDCC-3B8C-5762-B6CA4DB818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Move the power supply inside the cryostat instead of the traditional cold magnet/warm power supply (FCCee-CPES project)</a:t>
            </a:r>
          </a:p>
          <a:p>
            <a:r>
              <a:rPr lang="en-US" dirty="0"/>
              <a:t>This system can naturally be adapted to also have a nested dipole covering the entire length of the SSS (another potential gain of 7% in packing factor, reaching almost 100%).</a:t>
            </a:r>
          </a:p>
          <a:p>
            <a:r>
              <a:rPr lang="en-US" dirty="0"/>
              <a:t>A nested dipole system (which will be individually powered) will also solve all our tapering needs (maximum dipole strength needed at the top is ~30%).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BD4B53-CA40-8237-E7D5-1EA99CE37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we do even better?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376C05-E8F9-5CBA-0FB5-6C80532E3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52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F3D504-FBE6-4E35-ADE8-973E52070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0"/>
            <a:ext cx="10972800" cy="5137150"/>
          </a:xfrm>
        </p:spPr>
        <p:txBody>
          <a:bodyPr>
            <a:normAutofit/>
          </a:bodyPr>
          <a:lstStyle/>
          <a:p>
            <a:r>
              <a:rPr lang="en-US" dirty="0"/>
              <a:t>Investigate the replacement of all FCC-ee short straight sections (SSSs) that contain arc quads, arc sextupoles and assorted correctors by superconducting ones.</a:t>
            </a:r>
          </a:p>
          <a:p>
            <a:r>
              <a:rPr lang="en-US" dirty="0"/>
              <a:t>Nest the sextupoles and quadrupoles in the same unit.</a:t>
            </a:r>
          </a:p>
          <a:p>
            <a:r>
              <a:rPr lang="en-US" dirty="0"/>
              <a:t>Use HTS conductors (ReBCO tapes) </a:t>
            </a:r>
          </a:p>
          <a:p>
            <a:r>
              <a:rPr lang="en-US" dirty="0"/>
              <a:t>Operate at around 40K</a:t>
            </a:r>
          </a:p>
          <a:p>
            <a:r>
              <a:rPr lang="en-US" dirty="0"/>
              <a:t>Investigate all integration issues</a:t>
            </a:r>
          </a:p>
          <a:p>
            <a:r>
              <a:rPr lang="en-US" dirty="0"/>
              <a:t>Produce a ~1m prototype</a:t>
            </a:r>
          </a:p>
          <a:p>
            <a:r>
              <a:rPr lang="en-US" dirty="0"/>
              <a:t>Funded by CHART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974D6E-1705-B542-5229-1618F15C0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871"/>
            <a:ext cx="10972800" cy="1143000"/>
          </a:xfrm>
        </p:spPr>
        <p:txBody>
          <a:bodyPr/>
          <a:lstStyle/>
          <a:p>
            <a:r>
              <a:rPr lang="en-US" dirty="0"/>
              <a:t>FCCee-HTS4 project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62B9B0-2742-D24D-7521-5CFB5E0B2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0AC762-32B2-562C-F3BC-157FF6A0D5E7}"/>
              </a:ext>
            </a:extLst>
          </p:cNvPr>
          <p:cNvSpPr txBox="1"/>
          <p:nvPr/>
        </p:nvSpPr>
        <p:spPr>
          <a:xfrm>
            <a:off x="7924800" y="3657600"/>
            <a:ext cx="4114800" cy="1200329"/>
          </a:xfrm>
          <a:prstGeom prst="rect">
            <a:avLst/>
          </a:prstGeom>
          <a:solidFill>
            <a:srgbClr val="C1EDDE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FCCee-HTS4 are: B. Auchmann, J. Kosse, J. Schmidt, V. Batsari, A. Thabuis, A. Habsburg, M.K.</a:t>
            </a:r>
          </a:p>
        </p:txBody>
      </p:sp>
      <p:pic>
        <p:nvPicPr>
          <p:cNvPr id="6" name="Picture 4" descr="CHART">
            <a:extLst>
              <a:ext uri="{FF2B5EF4-FFF2-40B4-BE49-F238E27FC236}">
                <a16:creationId xmlns:a16="http://schemas.microsoft.com/office/drawing/2014/main" id="{8CF01FA7-5750-4560-B286-E267D78C6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52578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19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8767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The FCC-ee optics design layout has the following specifications:</a:t>
            </a:r>
          </a:p>
          <a:p>
            <a:r>
              <a:rPr lang="en-GB" dirty="0"/>
              <a:t>Length of quads is 2.9m. Quads </a:t>
            </a:r>
            <a:r>
              <a:rPr lang="en-GB" dirty="0">
                <a:solidFill>
                  <a:srgbClr val="FF0000"/>
                </a:solidFill>
              </a:rPr>
              <a:t>should not be shorter</a:t>
            </a:r>
            <a:r>
              <a:rPr lang="en-GB" dirty="0"/>
              <a:t>, due to SR issues</a:t>
            </a:r>
          </a:p>
          <a:p>
            <a:r>
              <a:rPr lang="en-GB" dirty="0"/>
              <a:t>Strength of quads is 11.84 T/m at </a:t>
            </a:r>
            <a:r>
              <a:rPr lang="en-GB" dirty="0" err="1"/>
              <a:t>tt</a:t>
            </a:r>
            <a:r>
              <a:rPr lang="en-GB" dirty="0"/>
              <a:t>.</a:t>
            </a:r>
          </a:p>
          <a:p>
            <a:r>
              <a:rPr lang="en-GB" dirty="0"/>
              <a:t>Length of sextupoles is 1.5m. Sextupoles can be made stronger and shorter at will.</a:t>
            </a:r>
          </a:p>
          <a:p>
            <a:r>
              <a:rPr lang="en-GB" dirty="0"/>
              <a:t>Strength of sextupoles is 812 T/m^2 at </a:t>
            </a:r>
            <a:r>
              <a:rPr lang="en-GB" dirty="0" err="1"/>
              <a:t>tt</a:t>
            </a:r>
            <a:r>
              <a:rPr lang="en-GB" dirty="0"/>
              <a:t>.</a:t>
            </a:r>
          </a:p>
          <a:p>
            <a:r>
              <a:rPr lang="en-US" dirty="0"/>
              <a:t>Together with necessary gaps and with all services, the length of the SSS will be 3.5m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SSS main parameters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58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0945E6-96EA-5B31-65FB-4AC2A45E3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ReBCO tapes are quickly becoming the industry standard, used by most Fusion (and other) projects</a:t>
            </a:r>
          </a:p>
          <a:p>
            <a:r>
              <a:rPr lang="en-US" dirty="0"/>
              <a:t>The biggest disadvantage is the high cost (around 100$/kA/m).</a:t>
            </a:r>
          </a:p>
          <a:p>
            <a:r>
              <a:rPr lang="en-US" dirty="0"/>
              <a:t>This cost is not due to the material cost of the tape (which is ~1$/kA/m)</a:t>
            </a:r>
          </a:p>
          <a:p>
            <a:r>
              <a:rPr lang="en-US" dirty="0"/>
              <a:t>Neither is it due to the manufacturing process (which is also ~1$/kA/m)</a:t>
            </a:r>
          </a:p>
          <a:p>
            <a:r>
              <a:rPr lang="en-US" dirty="0"/>
              <a:t>Expect for the cost to go down as demand increases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C2801F-43EA-CDE7-8C7C-43ED1CAD3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 of HTS as conductor (ReBCO tapes)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CCB716-1C96-9A2A-7276-6FC8BB1BF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03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0380E4-8DD6-1F1D-C9D6-B9463EAB4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13" y="1066801"/>
            <a:ext cx="7744289" cy="1797049"/>
          </a:xfrm>
          <a:solidFill>
            <a:srgbClr val="FFD5FF"/>
          </a:solidFill>
        </p:spPr>
        <p:txBody>
          <a:bodyPr>
            <a:normAutofit lnSpcReduction="10000"/>
          </a:bodyPr>
          <a:lstStyle/>
          <a:p>
            <a:r>
              <a:rPr lang="en-US" sz="1800" dirty="0"/>
              <a:t>The cold SSS idea cannot cost more than the price of the normal conducting system. The major cost driver today is the HTS conductor </a:t>
            </a:r>
          </a:p>
          <a:p>
            <a:r>
              <a:rPr lang="en-US" sz="1800" dirty="0"/>
              <a:t>For the above to be the case, we need a reduction in price of HTS tapes of about 3-4 compared to now in 20 years.</a:t>
            </a:r>
          </a:p>
          <a:p>
            <a:r>
              <a:rPr lang="en-US" sz="1800" dirty="0"/>
              <a:t>We believe that the advent of fusion projects will help reduce the price of HTS by a factor 10 in 20 years, so we think we are competitive.</a:t>
            </a:r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ED9D22-F087-A1DC-6F46-D079CA99D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1845"/>
            <a:ext cx="10972800" cy="1143000"/>
          </a:xfrm>
        </p:spPr>
        <p:txBody>
          <a:bodyPr/>
          <a:lstStyle/>
          <a:p>
            <a:r>
              <a:rPr lang="en-US" dirty="0"/>
              <a:t>HTS cost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4733D3-1BAE-9AE5-37DC-7426ABEBC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C25583-D63A-BCB0-B662-B3CBD8947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6319" y="1174845"/>
            <a:ext cx="4333875" cy="463867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2AE077D-35C5-ACFA-00E8-47DB802581E4}"/>
              </a:ext>
            </a:extLst>
          </p:cNvPr>
          <p:cNvGrpSpPr>
            <a:grpSpLocks noChangeAspect="1"/>
          </p:cNvGrpSpPr>
          <p:nvPr/>
        </p:nvGrpSpPr>
        <p:grpSpPr>
          <a:xfrm>
            <a:off x="76200" y="3090742"/>
            <a:ext cx="6477000" cy="3691057"/>
            <a:chOff x="6880884" y="2163935"/>
            <a:chExt cx="4091916" cy="233186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2E1C4A0-DB86-551E-476A-ADB25F8256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090"/>
            <a:stretch/>
          </p:blipFill>
          <p:spPr>
            <a:xfrm>
              <a:off x="6880884" y="2455255"/>
              <a:ext cx="4091916" cy="204054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7EE41C2-A174-30C4-996C-C8F9AAA1D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80884" y="2163935"/>
              <a:ext cx="4091916" cy="350665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7293A27-943F-30DD-508D-44839F41500C}"/>
              </a:ext>
            </a:extLst>
          </p:cNvPr>
          <p:cNvSpPr txBox="1"/>
          <p:nvPr/>
        </p:nvSpPr>
        <p:spPr>
          <a:xfrm>
            <a:off x="4572000" y="2981286"/>
            <a:ext cx="2519777" cy="1477328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Synergies with Fusion projects</a:t>
            </a:r>
          </a:p>
          <a:p>
            <a:r>
              <a:rPr lang="en-US" dirty="0"/>
              <a:t>Cf: SPARC fusion project  needs 10,000 kms of HTS cable ~today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AE1CB6-0246-92D7-D5D1-7F7F798E64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8800" y="5900921"/>
            <a:ext cx="6553200" cy="6196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B45DDB-2534-DA88-68FE-0137553962B6}"/>
              </a:ext>
            </a:extLst>
          </p:cNvPr>
          <p:cNvSpPr txBox="1"/>
          <p:nvPr/>
        </p:nvSpPr>
        <p:spPr>
          <a:xfrm>
            <a:off x="6019800" y="6535579"/>
            <a:ext cx="6095128" cy="2462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b="1" dirty="0"/>
              <a:t>Nature</a:t>
            </a:r>
            <a:r>
              <a:rPr lang="en-GB" sz="1000" dirty="0"/>
              <a:t>, Scientific Reports | (2021) 11:2084 | https://doi.org/10.1038/s41598-021-81559-z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B2F76F-9DF4-DBB8-9CD8-0DE01E817203}"/>
              </a:ext>
            </a:extLst>
          </p:cNvPr>
          <p:cNvSpPr txBox="1"/>
          <p:nvPr/>
        </p:nvSpPr>
        <p:spPr>
          <a:xfrm>
            <a:off x="8186442" y="682970"/>
            <a:ext cx="3904488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200" dirty="0"/>
              <a:t>https://www.snowmass21.org/docs/files/summaries/AF/SNOWMASS21-AF7_AF0_Vladimir_Matias-251.pdf</a:t>
            </a:r>
          </a:p>
        </p:txBody>
      </p:sp>
    </p:spTree>
    <p:extLst>
      <p:ext uri="{BB962C8B-B14F-4D97-AF65-F5344CB8AC3E}">
        <p14:creationId xmlns:p14="http://schemas.microsoft.com/office/powerpoint/2010/main" val="325022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11" grpId="0" animBg="1"/>
      <p:bldP spid="7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48400" y="1224516"/>
            <a:ext cx="5867400" cy="243308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This is a low field application (1.7T max) gradients: 12T/m; 1000T/m</a:t>
            </a:r>
            <a:r>
              <a:rPr lang="en-US" baseline="30000" dirty="0"/>
              <a:t>2</a:t>
            </a:r>
          </a:p>
          <a:p>
            <a:r>
              <a:rPr lang="en-US" dirty="0"/>
              <a:t>There is no problem attaining the performance with today’s HTS tapes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4177"/>
            <a:ext cx="10972800" cy="944562"/>
          </a:xfrm>
        </p:spPr>
        <p:txBody>
          <a:bodyPr/>
          <a:lstStyle/>
          <a:p>
            <a:r>
              <a:rPr lang="en-US" dirty="0"/>
              <a:t>Magnetic analysis</a:t>
            </a:r>
            <a:endParaRPr lang="en-GB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0549"/>
            <a:ext cx="5867400" cy="563745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-17721" y="757330"/>
            <a:ext cx="3493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Quad and sextupole at full strength</a:t>
            </a:r>
            <a:endParaRPr lang="en-GB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6985592" y="4377702"/>
            <a:ext cx="3750822" cy="346698"/>
          </a:xfrm>
          <a:prstGeom prst="rect">
            <a:avLst/>
          </a:prstGeom>
          <a:solidFill>
            <a:srgbClr val="B7EFF7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/>
              <a:t>B2 @10mm: 0.1T; B3 @10mm: 0.04T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647" y="4699947"/>
            <a:ext cx="3143234" cy="21438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7801" y="4714124"/>
            <a:ext cx="3086100" cy="214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36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DE84DA-330A-7C67-1F5E-8CEED2BE3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54097"/>
            <a:ext cx="10972800" cy="539910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Since we are dealing with a new technology (quads and sextupoles using HTS conductor) one (or more) short-length demonstrators are needed to prove that our technology choices are correct.</a:t>
            </a:r>
          </a:p>
          <a:p>
            <a:r>
              <a:rPr lang="en-US" dirty="0"/>
              <a:t>A sextupole demonstrator has been designed and is being manufactured</a:t>
            </a:r>
          </a:p>
          <a:p>
            <a:r>
              <a:rPr lang="en-US" dirty="0"/>
              <a:t>The sextupole was chosen since in a nested (quad/sextupole) system, the higher order multipole goes closer to the beam pipe</a:t>
            </a:r>
          </a:p>
          <a:p>
            <a:r>
              <a:rPr lang="en-US" dirty="0"/>
              <a:t>Progress:</a:t>
            </a:r>
          </a:p>
          <a:p>
            <a:pPr lvl="1"/>
            <a:r>
              <a:rPr lang="en-US" dirty="0"/>
              <a:t>Magnetic design finished using the RAT GUI from </a:t>
            </a:r>
            <a:r>
              <a:rPr lang="en-US" i="1" dirty="0"/>
              <a:t>Little Beast Engineering</a:t>
            </a:r>
            <a:r>
              <a:rPr lang="en-US" dirty="0"/>
              <a:t> (</a:t>
            </a:r>
            <a:r>
              <a:rPr lang="en-US" dirty="0">
                <a:hlinkClick r:id="rId2"/>
              </a:rPr>
              <a:t>https://rat-gui.ch/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CAD design finished</a:t>
            </a:r>
          </a:p>
          <a:p>
            <a:pPr lvl="1"/>
            <a:r>
              <a:rPr lang="en-US" dirty="0"/>
              <a:t>Material ordered</a:t>
            </a:r>
          </a:p>
          <a:p>
            <a:pPr lvl="1"/>
            <a:r>
              <a:rPr lang="en-US" dirty="0"/>
              <a:t>Manufactured in the CERN main workshop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0BBC3A-2ED6-C6F4-38F2-5CF98426B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Demonstrator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16C82B-B948-7DD0-A20B-8432D6933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70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BF1EDB-BA2B-DA57-1B59-897862F0D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73480"/>
            <a:ext cx="109728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We have chosen a CCT magnet layout due to </a:t>
            </a:r>
          </a:p>
          <a:p>
            <a:pPr lvl="1"/>
            <a:r>
              <a:rPr lang="en-US" dirty="0"/>
              <a:t>Ease of construction</a:t>
            </a:r>
          </a:p>
          <a:p>
            <a:pPr lvl="1"/>
            <a:r>
              <a:rPr lang="en-US" dirty="0"/>
              <a:t>Good field quality</a:t>
            </a:r>
          </a:p>
          <a:p>
            <a:pPr lvl="1"/>
            <a:r>
              <a:rPr lang="en-US" dirty="0"/>
              <a:t>Quick design cycle</a:t>
            </a:r>
          </a:p>
          <a:p>
            <a:r>
              <a:rPr lang="en-US" dirty="0"/>
              <a:t>Other approaches (i.e. standard cosine-theta) will also be pursued</a:t>
            </a:r>
          </a:p>
          <a:p>
            <a:r>
              <a:rPr lang="en-US" dirty="0"/>
              <a:t>The use of HTS tape makes the design </a:t>
            </a:r>
            <a:r>
              <a:rPr lang="en-US" dirty="0">
                <a:solidFill>
                  <a:srgbClr val="FF0000"/>
                </a:solidFill>
              </a:rPr>
              <a:t>non-trivial</a:t>
            </a:r>
            <a:r>
              <a:rPr lang="en-US" dirty="0"/>
              <a:t> compared to a round-conductor CCT, like the final focus prototype quadrupole already constructed and tested at warm. </a:t>
            </a:r>
            <a:r>
              <a:rPr lang="en-US" dirty="0">
                <a:solidFill>
                  <a:srgbClr val="0070C0"/>
                </a:solidFill>
              </a:rPr>
              <a:t>Proprietary IP is used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FC31D4-12FE-F305-51FA-246277440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80"/>
            <a:ext cx="10972800" cy="1143000"/>
          </a:xfrm>
        </p:spPr>
        <p:txBody>
          <a:bodyPr/>
          <a:lstStyle/>
          <a:p>
            <a:r>
              <a:rPr lang="en-US" dirty="0"/>
              <a:t>Demonstrator – choice of technology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A0359F-8AC2-FC9B-E78C-EB5F07CDB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2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580600E-7884-4D24-F427-1D5F22FCE1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29" t="5507" r="9615" b="1687"/>
          <a:stretch/>
        </p:blipFill>
        <p:spPr>
          <a:xfrm>
            <a:off x="27432" y="120829"/>
            <a:ext cx="8049768" cy="673412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7D65277-92B0-C34D-DE65-A52E62A2C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0"/>
            <a:ext cx="10972800" cy="731837"/>
          </a:xfrm>
        </p:spPr>
        <p:txBody>
          <a:bodyPr>
            <a:normAutofit fontScale="90000"/>
          </a:bodyPr>
          <a:lstStyle/>
          <a:p>
            <a:r>
              <a:rPr lang="en-US" dirty="0"/>
              <a:t>CAD design of sextupole demonstrator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A6057B-C9A6-5E8A-7080-D1CEFBE87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ADA84D-593C-46BD-46F3-A5498B7DFD38}"/>
              </a:ext>
            </a:extLst>
          </p:cNvPr>
          <p:cNvSpPr txBox="1"/>
          <p:nvPr/>
        </p:nvSpPr>
        <p:spPr>
          <a:xfrm>
            <a:off x="8686799" y="984168"/>
            <a:ext cx="2895600" cy="2308324"/>
          </a:xfrm>
          <a:prstGeom prst="rect">
            <a:avLst/>
          </a:prstGeom>
          <a:solidFill>
            <a:srgbClr val="C1EDDE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Specifications</a:t>
            </a:r>
            <a:r>
              <a:rPr lang="en-US" dirty="0"/>
              <a:t>:</a:t>
            </a:r>
          </a:p>
          <a:p>
            <a:r>
              <a:rPr lang="en-US" dirty="0"/>
              <a:t>Aperture: 90mm</a:t>
            </a:r>
          </a:p>
          <a:p>
            <a:r>
              <a:rPr lang="en-US" dirty="0"/>
              <a:t>Current: 260A</a:t>
            </a:r>
          </a:p>
          <a:p>
            <a:r>
              <a:rPr lang="en-US" dirty="0"/>
              <a:t>Temperature: 40K</a:t>
            </a:r>
          </a:p>
          <a:p>
            <a:r>
              <a:rPr lang="en-US" dirty="0"/>
              <a:t>Field gradient: 1000T/m2</a:t>
            </a:r>
          </a:p>
          <a:p>
            <a:r>
              <a:rPr lang="en-US" dirty="0"/>
              <a:t>Max. field @conductor:1.5T</a:t>
            </a:r>
          </a:p>
          <a:p>
            <a:r>
              <a:rPr lang="en-US" dirty="0"/>
              <a:t>Crit. Current fraction: 49%</a:t>
            </a:r>
          </a:p>
          <a:p>
            <a:r>
              <a:rPr lang="en-US" dirty="0"/>
              <a:t>Temp. margin: 14K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F551F-E72E-2DC4-83A7-70B0F636F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405" y="3810000"/>
            <a:ext cx="440559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044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8F2403-FF26-9B8E-BDDC-E24A50D915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5400"/>
            <a:ext cx="10972800" cy="5029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For the prototype stage, there are two main manufacturing techniques:</a:t>
            </a:r>
          </a:p>
          <a:p>
            <a:r>
              <a:rPr lang="en-US" dirty="0"/>
              <a:t>Additive manufacturing (metal 3D printing)</a:t>
            </a:r>
          </a:p>
          <a:p>
            <a:pPr lvl="1"/>
            <a:r>
              <a:rPr lang="en-US" dirty="0"/>
              <a:t>Advantages: any geometry is realizable	</a:t>
            </a:r>
          </a:p>
          <a:p>
            <a:pPr lvl="1"/>
            <a:r>
              <a:rPr lang="en-US" dirty="0"/>
              <a:t>Disadvantages: surface roughness, a lot of post-processing</a:t>
            </a:r>
          </a:p>
          <a:p>
            <a:r>
              <a:rPr lang="en-US" dirty="0"/>
              <a:t>Subtractive manufacturing (CNC machine milling)</a:t>
            </a:r>
          </a:p>
          <a:p>
            <a:pPr lvl="1"/>
            <a:r>
              <a:rPr lang="en-US" dirty="0"/>
              <a:t>Advantages: mirror-like finish</a:t>
            </a:r>
          </a:p>
          <a:p>
            <a:pPr lvl="1"/>
            <a:r>
              <a:rPr lang="en-US" dirty="0"/>
              <a:t>Disadvantages: not all geometries realizable</a:t>
            </a:r>
          </a:p>
          <a:p>
            <a:pPr lvl="1"/>
            <a:r>
              <a:rPr lang="en-US" dirty="0"/>
              <a:t>Our choice for the first demonstrator</a:t>
            </a:r>
          </a:p>
          <a:p>
            <a:r>
              <a:rPr lang="en-US" dirty="0"/>
              <a:t>We are actively looking at both techniques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322738-E436-A84E-B896-B71591D60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296"/>
            <a:ext cx="10972800" cy="1143000"/>
          </a:xfrm>
        </p:spPr>
        <p:txBody>
          <a:bodyPr/>
          <a:lstStyle/>
          <a:p>
            <a:r>
              <a:rPr lang="en-US" dirty="0"/>
              <a:t>Manufacturing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0FE9C7-B4B1-449B-F39B-428CF49C6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3A938F-2B6B-8335-553D-12356B1FA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54" y="1032908"/>
            <a:ext cx="7286731" cy="5401783"/>
          </a:xfrm>
        </p:spPr>
        <p:txBody>
          <a:bodyPr>
            <a:normAutofit/>
          </a:bodyPr>
          <a:lstStyle/>
          <a:p>
            <a:r>
              <a:rPr lang="en-US" sz="2400" dirty="0"/>
              <a:t>FCC-ee is the most energy-efficient accelerator proposed (and the one with the smallest CO2 footprint (see “the carbon footprint of proposed </a:t>
            </a:r>
            <a:r>
              <a:rPr lang="en-US" sz="2400" dirty="0" err="1"/>
              <a:t>e+e</a:t>
            </a:r>
            <a:r>
              <a:rPr lang="en-US" sz="2400" dirty="0"/>
              <a:t>- factories”, </a:t>
            </a:r>
            <a:r>
              <a:rPr lang="en-US" sz="2400" dirty="0" err="1"/>
              <a:t>Janot</a:t>
            </a:r>
            <a:r>
              <a:rPr lang="en-US" sz="2400" dirty="0"/>
              <a:t> and Blondel, </a:t>
            </a:r>
            <a:r>
              <a:rPr lang="en-US" sz="2400" dirty="0">
                <a:hlinkClick r:id="rId2"/>
              </a:rPr>
              <a:t>https://link.springer.com/article/10.1140/epjp/s13360-022-03319-w</a:t>
            </a:r>
            <a:r>
              <a:rPr lang="en-US" sz="2400" dirty="0"/>
              <a:t> </a:t>
            </a:r>
          </a:p>
          <a:p>
            <a:r>
              <a:rPr lang="en-US" sz="2400" dirty="0"/>
              <a:t>But we do not stop here! I will present our work to make FCC-ee even more </a:t>
            </a:r>
            <a:r>
              <a:rPr lang="en-US" sz="2400" i="1" dirty="0">
                <a:solidFill>
                  <a:srgbClr val="FF0000"/>
                </a:solidFill>
              </a:rPr>
              <a:t>sustainable</a:t>
            </a:r>
            <a:r>
              <a:rPr lang="en-US" sz="2400" dirty="0"/>
              <a:t> and at the same time increase </a:t>
            </a:r>
            <a:r>
              <a:rPr lang="en-US" sz="2400" i="1" dirty="0">
                <a:solidFill>
                  <a:srgbClr val="FF0000"/>
                </a:solidFill>
              </a:rPr>
              <a:t>performance</a:t>
            </a:r>
            <a:r>
              <a:rPr lang="en-US" sz="2400" i="1" dirty="0"/>
              <a:t> </a:t>
            </a:r>
            <a:r>
              <a:rPr lang="en-US" sz="2400" dirty="0"/>
              <a:t>by focusing on the </a:t>
            </a:r>
            <a:r>
              <a:rPr lang="en-US" sz="2400" b="1" dirty="0"/>
              <a:t>main magnet systems</a:t>
            </a:r>
            <a:r>
              <a:rPr lang="en-US" sz="2400" dirty="0"/>
              <a:t> of FCC-ee</a:t>
            </a:r>
          </a:p>
          <a:p>
            <a:r>
              <a:rPr lang="en-US" sz="2400" dirty="0"/>
              <a:t>We re also looking into increasing the </a:t>
            </a:r>
            <a:r>
              <a:rPr lang="en-US" sz="2400" i="1" dirty="0">
                <a:solidFill>
                  <a:srgbClr val="FF0000"/>
                </a:solidFill>
              </a:rPr>
              <a:t>relevance</a:t>
            </a:r>
            <a:r>
              <a:rPr lang="en-US" sz="2400" dirty="0"/>
              <a:t> of FCC </a:t>
            </a:r>
            <a:r>
              <a:rPr lang="en-US" sz="2400" i="1" dirty="0">
                <a:solidFill>
                  <a:srgbClr val="FF0000"/>
                </a:solidFill>
              </a:rPr>
              <a:t>to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i="1" dirty="0">
                <a:solidFill>
                  <a:srgbClr val="FF0000"/>
                </a:solidFill>
              </a:rPr>
              <a:t>society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by adopting state-of-the-art technologies and trying to play a leading role in our respective fields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44B3C5-9E7D-7C4A-32B0-DD2C1D71F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62"/>
            <a:ext cx="10972800" cy="977146"/>
          </a:xfrm>
        </p:spPr>
        <p:txBody>
          <a:bodyPr/>
          <a:lstStyle/>
          <a:p>
            <a:r>
              <a:rPr lang="en-US" dirty="0"/>
              <a:t>The big picture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8FDD4-DFAC-AA7C-C13D-4212F703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74EF54-781E-A96D-F216-6E493236F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0517" y="308450"/>
            <a:ext cx="4419600" cy="31095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714225-C2A3-6C7C-0925-34D11C1AA0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4197" y="3418049"/>
            <a:ext cx="4735920" cy="3384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590CE2-39CD-B719-518F-D7907C9ED783}"/>
              </a:ext>
            </a:extLst>
          </p:cNvPr>
          <p:cNvSpPr txBox="1"/>
          <p:nvPr/>
        </p:nvSpPr>
        <p:spPr>
          <a:xfrm>
            <a:off x="8139546" y="227687"/>
            <a:ext cx="4038600" cy="36933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Energy consumption per Higgs produced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51D6FD-03E9-E3F2-61B3-7454B965FD04}"/>
              </a:ext>
            </a:extLst>
          </p:cNvPr>
          <p:cNvSpPr txBox="1"/>
          <p:nvPr/>
        </p:nvSpPr>
        <p:spPr>
          <a:xfrm>
            <a:off x="8187629" y="3364468"/>
            <a:ext cx="4038600" cy="36933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Carbon footprint per Higgs produced</a:t>
            </a:r>
          </a:p>
        </p:txBody>
      </p:sp>
    </p:spTree>
    <p:extLst>
      <p:ext uri="{BB962C8B-B14F-4D97-AF65-F5344CB8AC3E}">
        <p14:creationId xmlns:p14="http://schemas.microsoft.com/office/powerpoint/2010/main" val="89723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3D_printing_sextupole_inner_720">
            <a:hlinkClick r:id="" action="ppaction://media"/>
            <a:extLst>
              <a:ext uri="{FF2B5EF4-FFF2-40B4-BE49-F238E27FC236}">
                <a16:creationId xmlns:a16="http://schemas.microsoft.com/office/drawing/2014/main" id="{9B6B8749-2933-D0CC-25E0-8C098ABED22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0929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E0377B-1769-6494-E9FC-B6E940788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064" y="0"/>
            <a:ext cx="109728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Metal 3D printing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3E9AA5-63DA-FA19-4E37-A06D0FA5D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297B25-F427-514B-B514-68C7E651B9CC}"/>
              </a:ext>
            </a:extLst>
          </p:cNvPr>
          <p:cNvSpPr txBox="1"/>
          <p:nvPr/>
        </p:nvSpPr>
        <p:spPr>
          <a:xfrm>
            <a:off x="10058400" y="53340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Romain Gerard, </a:t>
            </a:r>
            <a:r>
              <a:rPr lang="en-GB" sz="2000" b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Numan</a:t>
            </a:r>
            <a:r>
              <a:rPr lang="en-GB" sz="20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Ghazali (EN-MME-FW)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652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8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0231031_150649">
            <a:hlinkClick r:id="" action="ppaction://media"/>
            <a:extLst>
              <a:ext uri="{FF2B5EF4-FFF2-40B4-BE49-F238E27FC236}">
                <a16:creationId xmlns:a16="http://schemas.microsoft.com/office/drawing/2014/main" id="{1FC2D0E4-7397-92AF-B43E-F320DB04FF5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82C7AE-A229-C672-4261-2E42B74D3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hlinkClick r:id="rId5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E8738F-E327-D8E6-996D-B6BB4CB94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868364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CNC milling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81B84-512A-5AA2-5749-6F877BF13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18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FD0034-EDA4-A1DB-0260-E4232A274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0034"/>
            <a:ext cx="4267200" cy="1066799"/>
          </a:xfrm>
          <a:solidFill>
            <a:srgbClr val="FFC1FF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/>
              <a:t>Formers manufactured</a:t>
            </a:r>
          </a:p>
          <a:p>
            <a:r>
              <a:rPr lang="en-US" dirty="0"/>
              <a:t>HTS tape purchased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F5BB28-7F91-C802-9703-EEB22F3E5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-11806"/>
            <a:ext cx="8763000" cy="792162"/>
          </a:xfrm>
        </p:spPr>
        <p:txBody>
          <a:bodyPr/>
          <a:lstStyle/>
          <a:p>
            <a:r>
              <a:rPr lang="en-US" dirty="0"/>
              <a:t>Demonstrator news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DCDDE-F4C2-A78A-BFB1-4347F86B2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2A9244-B7B9-F56C-5A30-069204F670C5}"/>
              </a:ext>
            </a:extLst>
          </p:cNvPr>
          <p:cNvSpPr txBox="1"/>
          <p:nvPr/>
        </p:nvSpPr>
        <p:spPr>
          <a:xfrm>
            <a:off x="3048000" y="32765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effectLst/>
              <a:hlinkClick r:id="rId2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440575-9431-C0DF-7389-111D421BA257}"/>
              </a:ext>
            </a:extLst>
          </p:cNvPr>
          <p:cNvSpPr txBox="1"/>
          <p:nvPr/>
        </p:nvSpPr>
        <p:spPr>
          <a:xfrm>
            <a:off x="3048000" y="324602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effectLst/>
              <a:hlinkClick r:id="rId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A389CF-8323-DA95-0626-8DE08235E3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2" r="13847"/>
          <a:stretch/>
        </p:blipFill>
        <p:spPr>
          <a:xfrm>
            <a:off x="0" y="1806691"/>
            <a:ext cx="7162800" cy="50859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39EEB6-50BB-72B5-33B3-9AC975D884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760" y="20782"/>
            <a:ext cx="52753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483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3F0759A-C21E-B7D3-CD28-DA8E82F77A52}"/>
              </a:ext>
            </a:extLst>
          </p:cNvPr>
          <p:cNvGrpSpPr>
            <a:grpSpLocks noChangeAspect="1"/>
          </p:cNvGrpSpPr>
          <p:nvPr/>
        </p:nvGrpSpPr>
        <p:grpSpPr>
          <a:xfrm>
            <a:off x="5029200" y="3752892"/>
            <a:ext cx="7086600" cy="3028907"/>
            <a:chOff x="3657600" y="3048000"/>
            <a:chExt cx="8077200" cy="345230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5349F69-CA4E-1C64-D7DB-165AC8127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57600" y="3048000"/>
              <a:ext cx="8077200" cy="345230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DE4ECEF-3E7A-00F7-F313-BCE37D02CDF7}"/>
                </a:ext>
              </a:extLst>
            </p:cNvPr>
            <p:cNvSpPr/>
            <p:nvPr/>
          </p:nvSpPr>
          <p:spPr>
            <a:xfrm>
              <a:off x="3657600" y="4495800"/>
              <a:ext cx="1143000" cy="1981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F675A1-155B-E496-B30A-EF66EC359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1672"/>
            <a:ext cx="11582400" cy="3019499"/>
          </a:xfrm>
        </p:spPr>
        <p:txBody>
          <a:bodyPr>
            <a:noAutofit/>
          </a:bodyPr>
          <a:lstStyle/>
          <a:p>
            <a:r>
              <a:rPr lang="en-GB" sz="2400" dirty="0"/>
              <a:t>For the CDR, the quad and sextupole magnets will be mounted on  a girder (in yellow, below), alignment presumably done before transportation to the tunnel.</a:t>
            </a:r>
          </a:p>
          <a:p>
            <a:r>
              <a:rPr lang="en-GB" sz="2400" dirty="0"/>
              <a:t>Then the girder, as a whole, will be aligned in situ. </a:t>
            </a:r>
          </a:p>
          <a:p>
            <a:r>
              <a:rPr lang="en-US" sz="2400" dirty="0"/>
              <a:t>In the case of HTS4, the weight of the SSS is substantially reduced </a:t>
            </a:r>
            <a:endParaRPr lang="en-GB" sz="2400" dirty="0"/>
          </a:p>
          <a:p>
            <a:r>
              <a:rPr lang="en-GB" sz="2400" dirty="0"/>
              <a:t>Having a much lighter and nested (therefore shorter) system would </a:t>
            </a:r>
            <a:r>
              <a:rPr lang="en-GB" sz="2400" dirty="0">
                <a:solidFill>
                  <a:srgbClr val="0070C0"/>
                </a:solidFill>
              </a:rPr>
              <a:t>greatly reduce the cost of the girder and alignment uncertainties</a:t>
            </a:r>
            <a:r>
              <a:rPr lang="en-GB" sz="2400" dirty="0"/>
              <a:t>. </a:t>
            </a:r>
          </a:p>
          <a:p>
            <a:r>
              <a:rPr lang="en-US" sz="2400" dirty="0"/>
              <a:t>The new girder will be a very simple object – an SSS cryostat mechanical support</a:t>
            </a:r>
            <a:endParaRPr lang="en-GB" sz="2400" dirty="0"/>
          </a:p>
          <a:p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08F9CB-7F20-7586-F538-10D64AA12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28977"/>
            <a:ext cx="10972800" cy="1019577"/>
          </a:xfrm>
        </p:spPr>
        <p:txBody>
          <a:bodyPr/>
          <a:lstStyle/>
          <a:p>
            <a:r>
              <a:rPr lang="en-US" dirty="0"/>
              <a:t>The girder and alignment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3A8CA-9349-E94C-4423-DD35E5440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F85D20-F104-F412-D445-70ABEEFE0105}"/>
              </a:ext>
            </a:extLst>
          </p:cNvPr>
          <p:cNvSpPr txBox="1"/>
          <p:nvPr/>
        </p:nvSpPr>
        <p:spPr>
          <a:xfrm>
            <a:off x="9753600" y="6260068"/>
            <a:ext cx="198120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/>
              <a:t>Tor Raubenheimer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EF5F2E-0A6B-424A-F1A8-6C4078C2474C}"/>
              </a:ext>
            </a:extLst>
          </p:cNvPr>
          <p:cNvSpPr txBox="1"/>
          <p:nvPr/>
        </p:nvSpPr>
        <p:spPr>
          <a:xfrm>
            <a:off x="1905000" y="5274242"/>
            <a:ext cx="3886200" cy="830997"/>
          </a:xfrm>
          <a:prstGeom prst="rect">
            <a:avLst/>
          </a:prstGeom>
          <a:solidFill>
            <a:srgbClr val="C1EDDE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Weights: Quad ~4T, Sext: ~1T, total weight with girder: ~10T</a:t>
            </a:r>
          </a:p>
        </p:txBody>
      </p:sp>
    </p:spTree>
    <p:extLst>
      <p:ext uri="{BB962C8B-B14F-4D97-AF65-F5344CB8AC3E}">
        <p14:creationId xmlns:p14="http://schemas.microsoft.com/office/powerpoint/2010/main" val="414025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A38F238-20C8-D90C-57B3-9B90998BB2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568" y="526896"/>
            <a:ext cx="8229600" cy="244781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684B2FA-9BFB-E958-442F-47BC7E367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44604"/>
            <a:ext cx="10972800" cy="1143000"/>
          </a:xfrm>
        </p:spPr>
        <p:txBody>
          <a:bodyPr/>
          <a:lstStyle/>
          <a:p>
            <a:r>
              <a:rPr lang="en-US" dirty="0"/>
              <a:t>HTS4 in MT28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5C9E93-EC44-8CBD-BF72-0795FB00A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C02217-4E12-2B30-947D-6F531A8604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31"/>
          <a:stretch/>
        </p:blipFill>
        <p:spPr>
          <a:xfrm>
            <a:off x="5908734" y="2819400"/>
            <a:ext cx="6283266" cy="39020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B05C59-0F50-39F2-8E2B-191CAF02FA98}"/>
              </a:ext>
            </a:extLst>
          </p:cNvPr>
          <p:cNvSpPr txBox="1"/>
          <p:nvPr/>
        </p:nvSpPr>
        <p:spPr>
          <a:xfrm>
            <a:off x="381000" y="3505200"/>
            <a:ext cx="4648200" cy="2308324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We are proposing a large, distributed, cryogenic system.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Availability of such a system is paramount.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(a centralized cryogenic system will also be considered)</a:t>
            </a:r>
          </a:p>
        </p:txBody>
      </p:sp>
    </p:spTree>
    <p:extLst>
      <p:ext uri="{BB962C8B-B14F-4D97-AF65-F5344CB8AC3E}">
        <p14:creationId xmlns:p14="http://schemas.microsoft.com/office/powerpoint/2010/main" val="258858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B693ED-ED06-9783-5CD6-B32D58497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944" y="1292259"/>
            <a:ext cx="4715256" cy="5184741"/>
          </a:xfrm>
          <a:solidFill>
            <a:srgbClr val="FFFF99"/>
          </a:solidFill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Traditional systems have a heat loss due to the copper power supply leads of </a:t>
            </a:r>
            <a:r>
              <a:rPr lang="en-US" sz="2000" b="1" dirty="0"/>
              <a:t>~90W/kA </a:t>
            </a:r>
            <a:r>
              <a:rPr lang="en-US" sz="2000" dirty="0"/>
              <a:t>(two leads) see </a:t>
            </a:r>
            <a:r>
              <a:rPr lang="en-GB" sz="20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https://arxiv.org/abs/1501.07166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Although we have pushed the current down to 250A (at the expense of more coil windings), this still corresponds to a heat budget of </a:t>
            </a:r>
            <a:r>
              <a:rPr lang="en-GB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45W</a:t>
            </a:r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 for four current leads for the traditional approach.</a:t>
            </a:r>
          </a:p>
          <a:p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By comparison, the heat load due to radiation and conduction through the feet of the cryostat are expected to be ~</a:t>
            </a:r>
            <a:r>
              <a:rPr lang="en-GB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12W</a:t>
            </a:r>
          </a:p>
          <a:p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By moving the power supply inside the cryostat and operating it at 60-70K, we need only very thin wires to the outside word (this is a DC application with long charging times).</a:t>
            </a:r>
          </a:p>
          <a:p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the aim of the project is to decrease power consumption roughly </a:t>
            </a:r>
            <a:r>
              <a:rPr lang="en-GB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five-fold</a:t>
            </a:r>
            <a:r>
              <a:rPr lang="en-GB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078025-F9EC-7B9B-25C9-43FD8F619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Our sister project: The idea behind FCCee-CPES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55D338-15D9-AF1F-79E7-97E65231B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FBCB414-EFDD-C6EE-0B37-C4D25843AB05}"/>
              </a:ext>
            </a:extLst>
          </p:cNvPr>
          <p:cNvGrpSpPr/>
          <p:nvPr/>
        </p:nvGrpSpPr>
        <p:grpSpPr>
          <a:xfrm>
            <a:off x="6858000" y="1575817"/>
            <a:ext cx="5078586" cy="5105400"/>
            <a:chOff x="7010400" y="1646555"/>
            <a:chExt cx="5078586" cy="51054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0E65C5A-8692-BF6B-9A9B-C7DEEB560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10400" y="1646555"/>
              <a:ext cx="5078586" cy="510540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37B45BD-3BD2-DFB2-EA05-09CC482A4990}"/>
                </a:ext>
              </a:extLst>
            </p:cNvPr>
            <p:cNvSpPr/>
            <p:nvPr/>
          </p:nvSpPr>
          <p:spPr>
            <a:xfrm>
              <a:off x="7010400" y="1752600"/>
              <a:ext cx="685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42CA6C1-35CC-B478-3512-61420E7B4224}"/>
                </a:ext>
              </a:extLst>
            </p:cNvPr>
            <p:cNvSpPr/>
            <p:nvPr/>
          </p:nvSpPr>
          <p:spPr>
            <a:xfrm>
              <a:off x="7046976" y="3650298"/>
              <a:ext cx="685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B5660F-D5F8-DD4A-68FA-E3ABC6586E61}"/>
                </a:ext>
              </a:extLst>
            </p:cNvPr>
            <p:cNvSpPr/>
            <p:nvPr/>
          </p:nvSpPr>
          <p:spPr>
            <a:xfrm>
              <a:off x="7121652" y="6142355"/>
              <a:ext cx="685800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0E5A5B9-08CF-B99B-8A91-C93D8DD40887}"/>
              </a:ext>
            </a:extLst>
          </p:cNvPr>
          <p:cNvSpPr txBox="1"/>
          <p:nvPr/>
        </p:nvSpPr>
        <p:spPr>
          <a:xfrm>
            <a:off x="5430774" y="2663859"/>
            <a:ext cx="1330452" cy="646331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Traditional system: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7D6F09-EEB3-D6AD-E065-AEC551B195D1}"/>
              </a:ext>
            </a:extLst>
          </p:cNvPr>
          <p:cNvSpPr txBox="1"/>
          <p:nvPr/>
        </p:nvSpPr>
        <p:spPr>
          <a:xfrm>
            <a:off x="5430774" y="5207888"/>
            <a:ext cx="1330452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This proposal: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922FCF-F0F6-EADD-164F-7EDD248F1C22}"/>
              </a:ext>
            </a:extLst>
          </p:cNvPr>
          <p:cNvSpPr txBox="1"/>
          <p:nvPr/>
        </p:nvSpPr>
        <p:spPr>
          <a:xfrm>
            <a:off x="7107174" y="6540877"/>
            <a:ext cx="5078586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FCCee CPES (PES, ETHZ) Jonas Huber, Danqing Cao, Daifei Zhang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7C9535-E320-6465-FD8A-64748114E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0098" y="1015305"/>
            <a:ext cx="3395662" cy="5605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AA3F1B-622D-E70A-2CA7-D741C050A9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2356" y="870534"/>
            <a:ext cx="2828910" cy="81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11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11136AB6-4D24-8E20-F0D5-FF86DF9788D8}"/>
              </a:ext>
            </a:extLst>
          </p:cNvPr>
          <p:cNvGrpSpPr/>
          <p:nvPr/>
        </p:nvGrpSpPr>
        <p:grpSpPr>
          <a:xfrm>
            <a:off x="5717767" y="2594981"/>
            <a:ext cx="2932420" cy="2534550"/>
            <a:chOff x="-1455637" y="575383"/>
            <a:chExt cx="3403970" cy="2942120"/>
          </a:xfrm>
        </p:grpSpPr>
        <p:pic>
          <p:nvPicPr>
            <p:cNvPr id="32" name="Graphic 4">
              <a:extLst>
                <a:ext uri="{FF2B5EF4-FFF2-40B4-BE49-F238E27FC236}">
                  <a16:creationId xmlns:a16="http://schemas.microsoft.com/office/drawing/2014/main" id="{5E3D6CF4-9E09-635C-C6B8-9C92BD691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455637" y="575383"/>
              <a:ext cx="3403970" cy="2940889"/>
            </a:xfrm>
            <a:custGeom>
              <a:avLst/>
              <a:gdLst>
                <a:gd name="connsiteX0" fmla="*/ 0 w 3403970"/>
                <a:gd name="connsiteY0" fmla="*/ 0 h 2940889"/>
                <a:gd name="connsiteX1" fmla="*/ 3403971 w 3403970"/>
                <a:gd name="connsiteY1" fmla="*/ 0 h 2940889"/>
                <a:gd name="connsiteX2" fmla="*/ 3403971 w 3403970"/>
                <a:gd name="connsiteY2" fmla="*/ 2940889 h 2940889"/>
                <a:gd name="connsiteX3" fmla="*/ 0 w 3403970"/>
                <a:gd name="connsiteY3" fmla="*/ 2940889 h 294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03970" h="2940889">
                  <a:moveTo>
                    <a:pt x="0" y="0"/>
                  </a:moveTo>
                  <a:lnTo>
                    <a:pt x="3403971" y="0"/>
                  </a:lnTo>
                  <a:lnTo>
                    <a:pt x="3403971" y="2940889"/>
                  </a:lnTo>
                  <a:lnTo>
                    <a:pt x="0" y="2940889"/>
                  </a:lnTo>
                  <a:close/>
                </a:path>
              </a:pathLst>
            </a:cu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132A268-C19B-1346-6DDC-B1C5CB159390}"/>
                </a:ext>
              </a:extLst>
            </p:cNvPr>
            <p:cNvSpPr/>
            <p:nvPr/>
          </p:nvSpPr>
          <p:spPr>
            <a:xfrm>
              <a:off x="-855901" y="1012730"/>
              <a:ext cx="970551" cy="2504773"/>
            </a:xfrm>
            <a:prstGeom prst="rect">
              <a:avLst/>
            </a:prstGeom>
            <a:solidFill>
              <a:srgbClr val="FF0066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err="1">
                <a:solidFill>
                  <a:srgbClr val="FF0066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426F71E-73FB-C3F8-329C-D1E1875B65EC}"/>
                </a:ext>
              </a:extLst>
            </p:cNvPr>
            <p:cNvSpPr/>
            <p:nvPr/>
          </p:nvSpPr>
          <p:spPr>
            <a:xfrm>
              <a:off x="601300" y="1200411"/>
              <a:ext cx="1092800" cy="1712933"/>
            </a:xfrm>
            <a:prstGeom prst="rect">
              <a:avLst/>
            </a:prstGeom>
            <a:solidFill>
              <a:srgbClr val="FFFFFF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err="1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AC87EC3-8912-750F-0751-16F4840C4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8701" y="874712"/>
            <a:ext cx="8644138" cy="539750"/>
          </a:xfrm>
        </p:spPr>
        <p:txBody>
          <a:bodyPr/>
          <a:lstStyle/>
          <a:p>
            <a:r>
              <a:rPr lang="en-US" dirty="0"/>
              <a:t>Feasibility of Cryogenic 250-A HTS Magnet PSU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D2961-BB9C-7240-1772-EF65DEBA3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9595" y="1595437"/>
            <a:ext cx="8640762" cy="858342"/>
          </a:xfrm>
        </p:spPr>
        <p:txBody>
          <a:bodyPr/>
          <a:lstStyle/>
          <a:p>
            <a:r>
              <a:rPr lang="en-US" dirty="0"/>
              <a:t>Full-bridge phase module measured in LN</a:t>
            </a:r>
            <a:r>
              <a:rPr lang="en-US" baseline="-25000" dirty="0"/>
              <a:t>2</a:t>
            </a:r>
            <a:r>
              <a:rPr lang="en-US" dirty="0"/>
              <a:t> @ </a:t>
            </a:r>
            <a:r>
              <a:rPr lang="en-US" dirty="0">
                <a:solidFill>
                  <a:schemeClr val="accent6"/>
                </a:solidFill>
              </a:rPr>
              <a:t>77 K</a:t>
            </a:r>
          </a:p>
          <a:p>
            <a:pPr lvl="2"/>
            <a:r>
              <a:rPr lang="en-US" dirty="0"/>
              <a:t>Including gate driver and phase inductor losses, 1 V dc input</a:t>
            </a:r>
          </a:p>
          <a:p>
            <a:pPr lvl="2"/>
            <a:r>
              <a:rPr lang="en-US" dirty="0"/>
              <a:t>4 parallel EPC 2302 GaN transistors (100 V, 1.8 m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CH" dirty="0">
                <a:latin typeface="Calibri" panose="020F0502020204030204" pitchFamily="34" charset="0"/>
                <a:cs typeface="Calibri" panose="020F0502020204030204" pitchFamily="34" charset="0"/>
              </a:rPr>
              <a:t> @ RT) </a:t>
            </a:r>
            <a:r>
              <a:rPr lang="en-US" dirty="0"/>
              <a:t>per position</a:t>
            </a:r>
          </a:p>
          <a:p>
            <a:pPr lvl="2"/>
            <a:r>
              <a:rPr lang="en-US" dirty="0">
                <a:latin typeface="Calibri"/>
                <a:ea typeface="Calibri"/>
                <a:cs typeface="Calibri"/>
              </a:rPr>
              <a:t>Optimizations of PCB losses, etc. ongoing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21E04E-C958-399B-86C3-FDBFDB4EB5A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269594" y="5340682"/>
            <a:ext cx="5928298" cy="1212518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  <a:ea typeface="Calibri"/>
                <a:cs typeface="Calibri"/>
              </a:rPr>
              <a:t>250-A </a:t>
            </a:r>
            <a:r>
              <a:rPr lang="en-US" dirty="0">
                <a:ea typeface="Calibri"/>
                <a:cs typeface="Calibri"/>
              </a:rPr>
              <a:t>system: </a:t>
            </a:r>
            <a:r>
              <a:rPr lang="en-US" dirty="0">
                <a:solidFill>
                  <a:schemeClr val="accent6"/>
                </a:solidFill>
                <a:ea typeface="Calibri"/>
                <a:cs typeface="Calibri"/>
              </a:rPr>
              <a:t>4.46 W </a:t>
            </a:r>
            <a:r>
              <a:rPr lang="en-US" dirty="0">
                <a:latin typeface="Calibri"/>
                <a:ea typeface="Calibri"/>
                <a:cs typeface="Calibri"/>
              </a:rPr>
              <a:t>±</a:t>
            </a:r>
            <a:r>
              <a:rPr lang="en-US" dirty="0">
                <a:ea typeface="Calibri"/>
                <a:cs typeface="Calibri"/>
              </a:rPr>
              <a:t> 0.05 W</a:t>
            </a:r>
            <a:endParaRPr lang="en-US" dirty="0">
              <a:solidFill>
                <a:schemeClr val="accent6"/>
              </a:solidFill>
              <a:ea typeface="Calibri"/>
              <a:cs typeface="Calibri"/>
            </a:endParaRPr>
          </a:p>
          <a:p>
            <a:pPr lvl="2"/>
            <a:r>
              <a:rPr lang="en-US" dirty="0">
                <a:ea typeface="Calibri"/>
                <a:cs typeface="Calibri"/>
              </a:rPr>
              <a:t>Estimated based on 12 phase modules @ 21 A each</a:t>
            </a:r>
          </a:p>
          <a:p>
            <a:pPr lvl="2"/>
            <a:r>
              <a:rPr lang="en-US" dirty="0">
                <a:solidFill>
                  <a:schemeClr val="accent6"/>
                </a:solidFill>
                <a:ea typeface="Calibri"/>
                <a:cs typeface="Calibri"/>
              </a:rPr>
              <a:t>6 W loss budget</a:t>
            </a:r>
            <a:r>
              <a:rPr lang="en-US" dirty="0">
                <a:ea typeface="Calibri"/>
                <a:cs typeface="Calibri"/>
              </a:rPr>
              <a:t> leaves 1.5 W for residual leak-in losses, </a:t>
            </a:r>
            <a:br>
              <a:rPr lang="en-US" dirty="0">
                <a:ea typeface="Calibri"/>
                <a:cs typeface="Calibri"/>
              </a:rPr>
            </a:br>
            <a:r>
              <a:rPr lang="en-US" dirty="0">
                <a:ea typeface="Calibri"/>
                <a:cs typeface="Calibri"/>
              </a:rPr>
              <a:t>EMI filter, and control electronics  </a:t>
            </a:r>
          </a:p>
          <a:p>
            <a:pPr lvl="2"/>
            <a:r>
              <a:rPr lang="en-US" dirty="0">
                <a:ea typeface="Calibri"/>
                <a:cs typeface="Calibri"/>
              </a:rPr>
              <a:t>Benchmark: 22 W leak-in losses for external (warm) PSU and 60 K cryostat temp. 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A5E13C-A4B2-B449-36A3-C8455B070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9470" y="1607050"/>
            <a:ext cx="3222793" cy="22967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814F00-1BF4-0204-0AEB-480A8A2280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7600" y="3934411"/>
            <a:ext cx="3132000" cy="22320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A5DCBF-A37D-DCB5-AA57-2EC617B8411F}"/>
              </a:ext>
            </a:extLst>
          </p:cNvPr>
          <p:cNvSpPr txBox="1"/>
          <p:nvPr/>
        </p:nvSpPr>
        <p:spPr>
          <a:xfrm>
            <a:off x="11288854" y="2510155"/>
            <a:ext cx="567688" cy="40029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noAutofit/>
          </a:bodyPr>
          <a:lstStyle/>
          <a:p>
            <a:r>
              <a:rPr lang="en-US" sz="1100" b="1" dirty="0">
                <a:latin typeface="+mj-lt"/>
                <a:cs typeface="Arial"/>
              </a:rPr>
              <a:t>20 A: </a:t>
            </a:r>
            <a:br>
              <a:rPr lang="en-US" sz="1100" b="1" dirty="0">
                <a:solidFill>
                  <a:schemeClr val="accent6"/>
                </a:solidFill>
                <a:latin typeface="+mj-lt"/>
                <a:cs typeface="Arial"/>
              </a:rPr>
            </a:br>
            <a:r>
              <a:rPr lang="en-US" sz="1100" b="1" dirty="0">
                <a:solidFill>
                  <a:schemeClr val="accent6"/>
                </a:solidFill>
                <a:latin typeface="+mj-lt"/>
                <a:cs typeface="Arial"/>
              </a:rPr>
              <a:t>347 </a:t>
            </a:r>
            <a:r>
              <a:rPr lang="en-US" sz="1100" b="1" dirty="0" err="1">
                <a:solidFill>
                  <a:schemeClr val="accent6"/>
                </a:solidFill>
                <a:latin typeface="+mj-lt"/>
                <a:cs typeface="Arial"/>
              </a:rPr>
              <a:t>mW</a:t>
            </a:r>
            <a:br>
              <a:rPr lang="en-US" sz="1100" b="1" dirty="0">
                <a:solidFill>
                  <a:schemeClr val="accent6"/>
                </a:solidFill>
                <a:latin typeface="+mj-lt"/>
                <a:cs typeface="Arial"/>
              </a:rPr>
            </a:br>
            <a:r>
              <a:rPr lang="en-US" sz="1100" b="1" dirty="0">
                <a:latin typeface="+mj-lt"/>
                <a:cs typeface="Arial"/>
              </a:rPr>
              <a:t>± 4.2 </a:t>
            </a:r>
            <a:r>
              <a:rPr lang="en-US" sz="1100" b="1" dirty="0" err="1">
                <a:latin typeface="+mj-lt"/>
                <a:cs typeface="Arial"/>
              </a:rPr>
              <a:t>mW</a:t>
            </a:r>
            <a:endParaRPr lang="en-US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BCCA51-D446-E9D5-D51B-9E872DAA1BC1}"/>
              </a:ext>
            </a:extLst>
          </p:cNvPr>
          <p:cNvCxnSpPr>
            <a:cxnSpLocks/>
          </p:cNvCxnSpPr>
          <p:nvPr/>
        </p:nvCxnSpPr>
        <p:spPr>
          <a:xfrm>
            <a:off x="11113135" y="2724262"/>
            <a:ext cx="141427" cy="267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9F62736B-8BF7-C0DB-2A48-8BCED7611CF1}"/>
              </a:ext>
            </a:extLst>
          </p:cNvPr>
          <p:cNvSpPr/>
          <p:nvPr/>
        </p:nvSpPr>
        <p:spPr>
          <a:xfrm>
            <a:off x="10913572" y="2576836"/>
            <a:ext cx="216000" cy="216000"/>
          </a:xfrm>
          <a:prstGeom prst="star5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err="1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7F2828-9BB9-E0D0-36E7-AD32A5024583}"/>
              </a:ext>
            </a:extLst>
          </p:cNvPr>
          <p:cNvSpPr txBox="1"/>
          <p:nvPr/>
        </p:nvSpPr>
        <p:spPr>
          <a:xfrm>
            <a:off x="11202494" y="4920124"/>
            <a:ext cx="567688" cy="3294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noAutofit/>
          </a:bodyPr>
          <a:lstStyle/>
          <a:p>
            <a:r>
              <a:rPr lang="en-US" sz="1100" b="1" dirty="0">
                <a:latin typeface="+mj-lt"/>
                <a:cs typeface="Arial"/>
              </a:rPr>
              <a:t>12 Phases</a:t>
            </a:r>
          </a:p>
          <a:p>
            <a:r>
              <a:rPr lang="en-US" sz="1100" b="1" dirty="0">
                <a:solidFill>
                  <a:schemeClr val="accent6"/>
                </a:solidFill>
                <a:latin typeface="+mj-lt"/>
                <a:cs typeface="Arial"/>
              </a:rPr>
              <a:t>4.46 W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9C4A5D7-4AA4-E9DC-C655-BD95B500547E}"/>
              </a:ext>
            </a:extLst>
          </p:cNvPr>
          <p:cNvSpPr/>
          <p:nvPr/>
        </p:nvSpPr>
        <p:spPr>
          <a:xfrm>
            <a:off x="11083854" y="4887104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A808C58-14C2-3E27-1615-A71CB92E6835}"/>
              </a:ext>
            </a:extLst>
          </p:cNvPr>
          <p:cNvSpPr/>
          <p:nvPr/>
        </p:nvSpPr>
        <p:spPr>
          <a:xfrm>
            <a:off x="10138974" y="5094909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CBABCD-A03F-9178-325D-CEDFE94A92BE}"/>
              </a:ext>
            </a:extLst>
          </p:cNvPr>
          <p:cNvSpPr txBox="1"/>
          <p:nvPr/>
        </p:nvSpPr>
        <p:spPr>
          <a:xfrm>
            <a:off x="10208894" y="5140628"/>
            <a:ext cx="567688" cy="3294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t">
            <a:noAutofit/>
          </a:bodyPr>
          <a:lstStyle/>
          <a:p>
            <a:r>
              <a:rPr lang="en-US" sz="1100" b="1" dirty="0">
                <a:latin typeface="+mj-lt"/>
                <a:cs typeface="Arial"/>
              </a:rPr>
              <a:t>25 Phases</a:t>
            </a:r>
          </a:p>
          <a:p>
            <a:r>
              <a:rPr lang="en-US" sz="1100" b="1" dirty="0">
                <a:solidFill>
                  <a:schemeClr val="accent6"/>
                </a:solidFill>
                <a:latin typeface="+mj-lt"/>
                <a:cs typeface="Arial"/>
              </a:rPr>
              <a:t>3.29 W</a:t>
            </a:r>
            <a:endParaRPr lang="en-US" b="1" dirty="0">
              <a:solidFill>
                <a:schemeClr val="accent6"/>
              </a:solidFill>
            </a:endParaRPr>
          </a:p>
        </p:txBody>
      </p:sp>
      <p:pic>
        <p:nvPicPr>
          <p:cNvPr id="35" name="Picture 34" descr="A close-up of a circuit board&#10;&#10;Description automatically generated">
            <a:extLst>
              <a:ext uri="{FF2B5EF4-FFF2-40B4-BE49-F238E27FC236}">
                <a16:creationId xmlns:a16="http://schemas.microsoft.com/office/drawing/2014/main" id="{9F853D7E-2EAB-12A9-7944-93C468A5E9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667949">
            <a:off x="4002033" y="2621915"/>
            <a:ext cx="715668" cy="252257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FC39C76-D3A3-8E23-F462-752FB6EFFF25}"/>
              </a:ext>
            </a:extLst>
          </p:cNvPr>
          <p:cNvSpPr txBox="1"/>
          <p:nvPr/>
        </p:nvSpPr>
        <p:spPr>
          <a:xfrm>
            <a:off x="4412810" y="4529433"/>
            <a:ext cx="1204824" cy="53975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r>
              <a:rPr lang="en-US" sz="1500" i="1" dirty="0">
                <a:latin typeface="+mj-lt"/>
              </a:rPr>
              <a:t>Full-Bridge</a:t>
            </a:r>
            <a:br>
              <a:rPr lang="en-US" sz="1500" i="1" dirty="0">
                <a:latin typeface="+mj-lt"/>
              </a:rPr>
            </a:br>
            <a:r>
              <a:rPr lang="en-US" sz="1500" i="1" dirty="0">
                <a:latin typeface="+mj-lt"/>
              </a:rPr>
              <a:t>Phase Module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F783EB0-9DEC-2AF0-7B4C-E99753BD7D2E}"/>
              </a:ext>
            </a:extLst>
          </p:cNvPr>
          <p:cNvCxnSpPr>
            <a:cxnSpLocks/>
          </p:cNvCxnSpPr>
          <p:nvPr/>
        </p:nvCxnSpPr>
        <p:spPr>
          <a:xfrm flipH="1">
            <a:off x="5355851" y="4665904"/>
            <a:ext cx="948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3ABE7A7-9360-847E-4C4D-43AACB4BC866}"/>
              </a:ext>
            </a:extLst>
          </p:cNvPr>
          <p:cNvCxnSpPr>
            <a:cxnSpLocks/>
          </p:cNvCxnSpPr>
          <p:nvPr/>
        </p:nvCxnSpPr>
        <p:spPr>
          <a:xfrm>
            <a:off x="5390735" y="4645185"/>
            <a:ext cx="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9FA3B4-4F1F-1ABB-F81E-83618312786B}"/>
              </a:ext>
            </a:extLst>
          </p:cNvPr>
          <p:cNvCxnSpPr>
            <a:cxnSpLocks/>
          </p:cNvCxnSpPr>
          <p:nvPr/>
        </p:nvCxnSpPr>
        <p:spPr>
          <a:xfrm>
            <a:off x="4541097" y="4222749"/>
            <a:ext cx="0" cy="3066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5D4D5AC-516A-8AEC-AB81-F2C661F53E17}"/>
              </a:ext>
            </a:extLst>
          </p:cNvPr>
          <p:cNvSpPr txBox="1"/>
          <p:nvPr/>
        </p:nvSpPr>
        <p:spPr>
          <a:xfrm>
            <a:off x="1795034" y="46390"/>
            <a:ext cx="81234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First prototype results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0BC7DD-4FF9-CF6E-A8B3-8CDC2075ECB3}"/>
              </a:ext>
            </a:extLst>
          </p:cNvPr>
          <p:cNvSpPr txBox="1"/>
          <p:nvPr/>
        </p:nvSpPr>
        <p:spPr>
          <a:xfrm>
            <a:off x="199911" y="1447800"/>
            <a:ext cx="2833099" cy="4401205"/>
          </a:xfrm>
          <a:prstGeom prst="rect">
            <a:avLst/>
          </a:prstGeom>
          <a:solidFill>
            <a:srgbClr val="FFD5FF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Very encouraging first prototype measurements:</a:t>
            </a:r>
          </a:p>
          <a:p>
            <a:r>
              <a:rPr lang="en-US" sz="2800" dirty="0"/>
              <a:t>4.5W of losses in a 250A system.</a:t>
            </a:r>
          </a:p>
          <a:p>
            <a:r>
              <a:rPr lang="en-US" sz="2800" dirty="0"/>
              <a:t>Cf: the traditional approach has losses of 22.5W. This is a reduction of a factor 5</a:t>
            </a:r>
          </a:p>
        </p:txBody>
      </p:sp>
    </p:spTree>
    <p:extLst>
      <p:ext uri="{BB962C8B-B14F-4D97-AF65-F5344CB8AC3E}">
        <p14:creationId xmlns:p14="http://schemas.microsoft.com/office/powerpoint/2010/main" val="21721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0B051F-9172-CEEA-78BA-FEC084958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6018"/>
            <a:ext cx="10972800" cy="500618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idea of cold Short Straight Sections has substantial benefits in reducing power consumption and cost, while increasing the performance and flexibility of the accelerator.</a:t>
            </a:r>
          </a:p>
          <a:p>
            <a:r>
              <a:rPr lang="en-US" dirty="0"/>
              <a:t>The FCCee-HTS4 project aims at demonstrating that this idea is feasible using HTS ReBCO conductors.</a:t>
            </a:r>
          </a:p>
          <a:p>
            <a:r>
              <a:rPr lang="en-US" dirty="0"/>
              <a:t>Our sister project FCCee CPES goes a step further and aims to reduce cooling costs by developing a power supply that will operate at cryogenic temperatures – first </a:t>
            </a:r>
            <a:r>
              <a:rPr lang="en-US"/>
              <a:t>results encouraging.</a:t>
            </a:r>
            <a:endParaRPr lang="en-US" dirty="0"/>
          </a:p>
          <a:p>
            <a:r>
              <a:rPr lang="en-US" dirty="0"/>
              <a:t>These projects will increase the sustainability credentials of FCC-ee and increase its performance and relevance to society.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4F06A4-A0F1-9017-DEB0-D7EB06FB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430EC3-3C3B-1868-B6F4-D0268DBA5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594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33600"/>
            <a:ext cx="10363200" cy="1362075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1558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41CD096-0B1A-01C7-4FF4-BFE990196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600201"/>
            <a:ext cx="2169059" cy="2057399"/>
          </a:xfrm>
          <a:solidFill>
            <a:srgbClr val="FFD5FF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Main consumers: RF, magnets, CV (cooling and ventilation)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1BD17C-79B0-F5DC-5972-A470C89D9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Power demand of FCC at all energies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8AE521-CC4D-1AEA-836C-AA99A03FA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B2D5EB-A7DE-ED5E-2D6F-5D2FEFD91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268" y="1524000"/>
            <a:ext cx="9767732" cy="506777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47B964E-B390-AF41-4F5C-07E4EC538C1F}"/>
              </a:ext>
            </a:extLst>
          </p:cNvPr>
          <p:cNvSpPr/>
          <p:nvPr/>
        </p:nvSpPr>
        <p:spPr>
          <a:xfrm>
            <a:off x="7162800" y="2813502"/>
            <a:ext cx="4876800" cy="3047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5377AE-FDA1-912E-9710-7F1378C07F77}"/>
              </a:ext>
            </a:extLst>
          </p:cNvPr>
          <p:cNvSpPr/>
          <p:nvPr/>
        </p:nvSpPr>
        <p:spPr>
          <a:xfrm>
            <a:off x="7162800" y="4343401"/>
            <a:ext cx="4876800" cy="3047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8D102F-DA32-CE43-2FC0-396360B80372}"/>
              </a:ext>
            </a:extLst>
          </p:cNvPr>
          <p:cNvSpPr/>
          <p:nvPr/>
        </p:nvSpPr>
        <p:spPr>
          <a:xfrm>
            <a:off x="7162800" y="4038601"/>
            <a:ext cx="4876800" cy="30479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1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3D3B83-DA32-D33B-57AD-57B11E750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914400"/>
            <a:ext cx="10972800" cy="68579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Presented on 18/1/2024 from the 2023 TDR: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39B50D-9F35-56A5-A4EB-8FD5CB47D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Comparison to the CEPC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BB23B1-A9A7-7CFB-32FB-2B6EED202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7A296D-ADCC-9015-8C71-19BFA0FDC5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60"/>
          <a:stretch/>
        </p:blipFill>
        <p:spPr>
          <a:xfrm>
            <a:off x="4038600" y="1847440"/>
            <a:ext cx="8153400" cy="50105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84050A-327F-1A83-E635-BDABDAF5E721}"/>
              </a:ext>
            </a:extLst>
          </p:cNvPr>
          <p:cNvSpPr txBox="1"/>
          <p:nvPr/>
        </p:nvSpPr>
        <p:spPr>
          <a:xfrm>
            <a:off x="152400" y="1600200"/>
            <a:ext cx="3962400" cy="3785652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Numbers are a bit more pessimistic, resulting in 25% more energy consumed.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CV does not appear as a separate item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But the magnet power consumption increases more than a factor 2 at the top!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B72806-74D2-1BFF-FDC1-73A16C71EC7B}"/>
              </a:ext>
            </a:extLst>
          </p:cNvPr>
          <p:cNvSpPr/>
          <p:nvPr/>
        </p:nvSpPr>
        <p:spPr>
          <a:xfrm>
            <a:off x="11353800" y="3945190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5E6584-BA31-D6F4-BF86-95CDD4CF86A7}"/>
              </a:ext>
            </a:extLst>
          </p:cNvPr>
          <p:cNvSpPr/>
          <p:nvPr/>
        </p:nvSpPr>
        <p:spPr>
          <a:xfrm>
            <a:off x="11353800" y="3036202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7718E9-FCF6-1013-6785-11B83F6D88EF}"/>
              </a:ext>
            </a:extLst>
          </p:cNvPr>
          <p:cNvSpPr/>
          <p:nvPr/>
        </p:nvSpPr>
        <p:spPr>
          <a:xfrm>
            <a:off x="11353800" y="5808410"/>
            <a:ext cx="7620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373EAB-BB2A-2864-B700-BED74B7847EB}"/>
              </a:ext>
            </a:extLst>
          </p:cNvPr>
          <p:cNvSpPr txBox="1"/>
          <p:nvPr/>
        </p:nvSpPr>
        <p:spPr>
          <a:xfrm>
            <a:off x="152400" y="5498655"/>
            <a:ext cx="3962400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Going from 30 to 50MW beam power increases efficiency per Higgs produced by 30%!</a:t>
            </a:r>
          </a:p>
        </p:txBody>
      </p:sp>
    </p:spTree>
    <p:extLst>
      <p:ext uri="{BB962C8B-B14F-4D97-AF65-F5344CB8AC3E}">
        <p14:creationId xmlns:p14="http://schemas.microsoft.com/office/powerpoint/2010/main" val="139536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BCF584-9A3B-1C8A-526B-7071925CA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Power consumption – collider main magnet systems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78B666-4A20-4D96-4C95-C4989486A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2BA6749-A8BB-2C8A-0B61-7A42E6E68F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434125"/>
              </p:ext>
            </p:extLst>
          </p:nvPr>
        </p:nvGraphicFramePr>
        <p:xfrm>
          <a:off x="5257800" y="1295400"/>
          <a:ext cx="6592144" cy="32766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13214">
                  <a:extLst>
                    <a:ext uri="{9D8B030D-6E8A-4147-A177-3AD203B41FA5}">
                      <a16:colId xmlns:a16="http://schemas.microsoft.com/office/drawing/2014/main" val="3756858259"/>
                    </a:ext>
                  </a:extLst>
                </a:gridCol>
                <a:gridCol w="894263">
                  <a:extLst>
                    <a:ext uri="{9D8B030D-6E8A-4147-A177-3AD203B41FA5}">
                      <a16:colId xmlns:a16="http://schemas.microsoft.com/office/drawing/2014/main" val="3278475668"/>
                    </a:ext>
                  </a:extLst>
                </a:gridCol>
                <a:gridCol w="1094889">
                  <a:extLst>
                    <a:ext uri="{9D8B030D-6E8A-4147-A177-3AD203B41FA5}">
                      <a16:colId xmlns:a16="http://schemas.microsoft.com/office/drawing/2014/main" val="4017374349"/>
                    </a:ext>
                  </a:extLst>
                </a:gridCol>
                <a:gridCol w="1094889">
                  <a:extLst>
                    <a:ext uri="{9D8B030D-6E8A-4147-A177-3AD203B41FA5}">
                      <a16:colId xmlns:a16="http://schemas.microsoft.com/office/drawing/2014/main" val="3491270325"/>
                    </a:ext>
                  </a:extLst>
                </a:gridCol>
                <a:gridCol w="1094889">
                  <a:extLst>
                    <a:ext uri="{9D8B030D-6E8A-4147-A177-3AD203B41FA5}">
                      <a16:colId xmlns:a16="http://schemas.microsoft.com/office/drawing/2014/main" val="1592272091"/>
                    </a:ext>
                  </a:extLst>
                </a:gridCol>
              </a:tblGrid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  <a:latin typeface="+mn-lt"/>
                        </a:rPr>
                        <a:t>Storage Ring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Z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H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TT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61943000"/>
                  </a:ext>
                </a:extLst>
              </a:tr>
              <a:tr h="33085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Beam Energy (GeV)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45.6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80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182.5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64027552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Magnet current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25%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44%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66%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100%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68855353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Power ratio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6%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19%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43%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100%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15992784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Dipoles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0.8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2.6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5.8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13.3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4207066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Quadrupoles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4.3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9.8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22.6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24608189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err="1">
                          <a:effectLst/>
                          <a:latin typeface="+mn-lt"/>
                        </a:rPr>
                        <a:t>Sextupoles</a:t>
                      </a:r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1.3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8.9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20.5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40792272"/>
                  </a:ext>
                </a:extLst>
              </a:tr>
              <a:tr h="33085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Power cables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8.6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41986849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6847327"/>
                  </a:ext>
                </a:extLst>
              </a:tr>
              <a:tr h="33085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Total magnet losses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4.8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14.7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33.0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76.4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64851990"/>
                  </a:ext>
                </a:extLst>
              </a:tr>
              <a:tr h="28550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Power demand (MW)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5.6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17.2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38.6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u="none" strike="noStrike" dirty="0">
                          <a:effectLst/>
                          <a:latin typeface="+mn-lt"/>
                        </a:rPr>
                        <a:t>89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643207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04EBF5C-C2FD-8AA2-3DC5-AD3D416858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393409"/>
              </p:ext>
            </p:extLst>
          </p:nvPr>
        </p:nvGraphicFramePr>
        <p:xfrm>
          <a:off x="5248963" y="4756066"/>
          <a:ext cx="6592145" cy="851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9170">
                  <a:extLst>
                    <a:ext uri="{9D8B030D-6E8A-4147-A177-3AD203B41FA5}">
                      <a16:colId xmlns:a16="http://schemas.microsoft.com/office/drawing/2014/main" val="528667075"/>
                    </a:ext>
                  </a:extLst>
                </a:gridCol>
                <a:gridCol w="576903">
                  <a:extLst>
                    <a:ext uri="{9D8B030D-6E8A-4147-A177-3AD203B41FA5}">
                      <a16:colId xmlns:a16="http://schemas.microsoft.com/office/drawing/2014/main" val="2980119735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4016372471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2973682913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1241883353"/>
                    </a:ext>
                  </a:extLst>
                </a:gridCol>
                <a:gridCol w="876518">
                  <a:extLst>
                    <a:ext uri="{9D8B030D-6E8A-4147-A177-3AD203B41FA5}">
                      <a16:colId xmlns:a16="http://schemas.microsoft.com/office/drawing/2014/main" val="159884285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Cooling and ventilation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Z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W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H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TT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4361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Beam energy (GeV)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45.6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80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120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182.5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7012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  <a:latin typeface="+mn-lt"/>
                        </a:rPr>
                        <a:t>Pcv (MW)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>
                          <a:effectLst/>
                          <a:latin typeface="+mn-lt"/>
                        </a:rPr>
                        <a:t>all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33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34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  <a:latin typeface="+mn-lt"/>
                        </a:rPr>
                        <a:t>36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effectLst/>
                          <a:latin typeface="+mn-lt"/>
                        </a:rPr>
                        <a:t>40.2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643453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F2B4FE7-2810-D68A-3858-6861B91DC647}"/>
              </a:ext>
            </a:extLst>
          </p:cNvPr>
          <p:cNvSpPr txBox="1"/>
          <p:nvPr/>
        </p:nvSpPr>
        <p:spPr>
          <a:xfrm>
            <a:off x="609600" y="1318787"/>
            <a:ext cx="4191000" cy="1200329"/>
          </a:xfrm>
          <a:prstGeom prst="rect">
            <a:avLst/>
          </a:prstGeom>
          <a:solidFill>
            <a:srgbClr val="B7EFF7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We pay twice for normal conducting magnets: one through ohmic losses, and again for removing the heat with our cooling and ventilation (CV) system.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94756D-2A9B-DABD-CE04-75039E1F33FE}"/>
              </a:ext>
            </a:extLst>
          </p:cNvPr>
          <p:cNvSpPr txBox="1"/>
          <p:nvPr/>
        </p:nvSpPr>
        <p:spPr>
          <a:xfrm>
            <a:off x="609600" y="2970074"/>
            <a:ext cx="4191000" cy="1754326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CV needs to remove the heat of the storage and booster magnets (100MW at top), storage and booster RF (148 at top) and experiments (8MW). Total is 256MW</a:t>
            </a:r>
          </a:p>
          <a:p>
            <a:r>
              <a:rPr lang="en-US" dirty="0"/>
              <a:t>The share of storage ring magnets on CV is 35%, or </a:t>
            </a:r>
            <a:r>
              <a:rPr lang="en-US" b="1" dirty="0"/>
              <a:t>14MW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117726-5CE4-D19F-6E68-2AD01E14AFED}"/>
              </a:ext>
            </a:extLst>
          </p:cNvPr>
          <p:cNvSpPr txBox="1"/>
          <p:nvPr/>
        </p:nvSpPr>
        <p:spPr>
          <a:xfrm>
            <a:off x="600765" y="5181600"/>
            <a:ext cx="419983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Total contribution of the collider ring magnets is therefore </a:t>
            </a:r>
            <a:r>
              <a:rPr lang="en-US" b="1" dirty="0"/>
              <a:t>~100MW </a:t>
            </a:r>
            <a:r>
              <a:rPr lang="en-US" dirty="0"/>
              <a:t>at the top, 76% of which comes from the quads and sextupoles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E36DCE5-35EC-B378-5B32-0B11EC5BEB4C}"/>
              </a:ext>
            </a:extLst>
          </p:cNvPr>
          <p:cNvSpPr/>
          <p:nvPr/>
        </p:nvSpPr>
        <p:spPr>
          <a:xfrm>
            <a:off x="11049000" y="4273915"/>
            <a:ext cx="533400" cy="349336"/>
          </a:xfrm>
          <a:prstGeom prst="ellipse">
            <a:avLst/>
          </a:prstGeom>
          <a:noFill/>
          <a:ln w="38100">
            <a:solidFill>
              <a:srgbClr val="FF57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9FB0A2A-D089-40A2-E17A-9A972363EE93}"/>
              </a:ext>
            </a:extLst>
          </p:cNvPr>
          <p:cNvSpPr/>
          <p:nvPr/>
        </p:nvSpPr>
        <p:spPr>
          <a:xfrm>
            <a:off x="11120024" y="5307219"/>
            <a:ext cx="533400" cy="349336"/>
          </a:xfrm>
          <a:prstGeom prst="ellipse">
            <a:avLst/>
          </a:prstGeom>
          <a:noFill/>
          <a:ln w="38100">
            <a:solidFill>
              <a:srgbClr val="FF57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25AA0A-FB99-46AF-567B-20568C912114}"/>
              </a:ext>
            </a:extLst>
          </p:cNvPr>
          <p:cNvSpPr txBox="1"/>
          <p:nvPr/>
        </p:nvSpPr>
        <p:spPr>
          <a:xfrm>
            <a:off x="8915400" y="5842462"/>
            <a:ext cx="3124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Jean-Paul Burnet (CERN) 2022 </a:t>
            </a:r>
          </a:p>
        </p:txBody>
      </p:sp>
    </p:spTree>
    <p:extLst>
      <p:ext uri="{BB962C8B-B14F-4D97-AF65-F5344CB8AC3E}">
        <p14:creationId xmlns:p14="http://schemas.microsoft.com/office/powerpoint/2010/main" val="32877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76C6F4-BDC0-6E3B-BF9F-55118CD69A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Power consumed at the top is ~76MW for the quadrupole and sextupole system and “only” ~24MW in the dipole system</a:t>
            </a:r>
          </a:p>
          <a:p>
            <a:r>
              <a:rPr lang="en-US" dirty="0"/>
              <a:t>Quads and sextupoles reduce the packing factor</a:t>
            </a:r>
          </a:p>
          <a:p>
            <a:r>
              <a:rPr lang="en-US" dirty="0"/>
              <a:t>Start from reducing power consumption/footprint to the quad/sext system (this presentation)</a:t>
            </a:r>
          </a:p>
          <a:p>
            <a:r>
              <a:rPr lang="en-US" dirty="0"/>
              <a:t>…then move to the dipoles.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750672-7DAC-697D-8655-7EBC8ADAD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magnets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38F347-4E04-E324-C575-73CDDFE1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558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E859DA-26EA-A571-50A2-45A2EBC1B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C29062-E490-AA69-C0DB-2B07A6AFF19A}"/>
              </a:ext>
            </a:extLst>
          </p:cNvPr>
          <p:cNvSpPr txBox="1"/>
          <p:nvPr/>
        </p:nvSpPr>
        <p:spPr>
          <a:xfrm>
            <a:off x="195518" y="1213236"/>
            <a:ext cx="11578552" cy="923330"/>
          </a:xfrm>
          <a:prstGeom prst="rect">
            <a:avLst/>
          </a:prstGeom>
          <a:solidFill>
            <a:srgbClr val="B7EFF7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The FCC-ee CDR has </a:t>
            </a:r>
            <a:r>
              <a:rPr lang="en-US" sz="1800" b="1" dirty="0"/>
              <a:t>2900</a:t>
            </a:r>
            <a:r>
              <a:rPr lang="en-US" sz="1800" dirty="0"/>
              <a:t> (20m-long) dipole, </a:t>
            </a:r>
            <a:r>
              <a:rPr lang="en-US" sz="1800" b="1" dirty="0"/>
              <a:t>2900</a:t>
            </a:r>
            <a:r>
              <a:rPr lang="en-US" sz="1800" dirty="0"/>
              <a:t> quadrupole and </a:t>
            </a:r>
            <a:r>
              <a:rPr lang="en-US" sz="1800" b="1" dirty="0"/>
              <a:t>4704</a:t>
            </a:r>
            <a:r>
              <a:rPr lang="en-US" sz="1800" dirty="0"/>
              <a:t> sextupole magnets, all normal conducting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Every effort was made to have a “power saving” design for the quads (50% saving, but with some compromises)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power loss is dominated by the quadrupole and sextupole magnets. </a:t>
            </a:r>
            <a:endParaRPr lang="en-US" sz="1800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96A71354-70F0-BF23-7948-ABA7922A8F15}"/>
              </a:ext>
            </a:extLst>
          </p:cNvPr>
          <p:cNvSpPr txBox="1">
            <a:spLocks/>
          </p:cNvSpPr>
          <p:nvPr/>
        </p:nvSpPr>
        <p:spPr>
          <a:xfrm>
            <a:off x="685800" y="-41720"/>
            <a:ext cx="10972800" cy="715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FCC-ee: baseline arc magnet system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854FA9-1942-8FCC-78A1-A5CEB7AE8523}"/>
              </a:ext>
            </a:extLst>
          </p:cNvPr>
          <p:cNvSpPr txBox="1"/>
          <p:nvPr/>
        </p:nvSpPr>
        <p:spPr>
          <a:xfrm>
            <a:off x="899664" y="651349"/>
            <a:ext cx="10632489" cy="46166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CDR: FCC-ee is a conventional (warm) accelerator, much like LEP (CERN, 1989-2002)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6BD95B-5509-C593-37DD-DDAC9D0F0120}"/>
              </a:ext>
            </a:extLst>
          </p:cNvPr>
          <p:cNvSpPr txBox="1"/>
          <p:nvPr/>
        </p:nvSpPr>
        <p:spPr>
          <a:xfrm>
            <a:off x="8575089" y="6356350"/>
            <a:ext cx="3581400" cy="369332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Big, heavy quads and sextupoles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31D677F-A6BF-A613-14D4-F24CBF6926FF}"/>
              </a:ext>
            </a:extLst>
          </p:cNvPr>
          <p:cNvGrpSpPr/>
          <p:nvPr/>
        </p:nvGrpSpPr>
        <p:grpSpPr>
          <a:xfrm>
            <a:off x="5257800" y="2250866"/>
            <a:ext cx="2668145" cy="2395015"/>
            <a:chOff x="4557002" y="698815"/>
            <a:chExt cx="3360726" cy="2958785"/>
          </a:xfrm>
        </p:grpSpPr>
        <p:pic>
          <p:nvPicPr>
            <p:cNvPr id="16" name="Content Placeholder 4">
              <a:extLst>
                <a:ext uri="{FF2B5EF4-FFF2-40B4-BE49-F238E27FC236}">
                  <a16:creationId xmlns:a16="http://schemas.microsoft.com/office/drawing/2014/main" id="{CD4D3745-DF58-DBC4-7B24-0CEE50703D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30" r="6230"/>
            <a:stretch/>
          </p:blipFill>
          <p:spPr>
            <a:xfrm>
              <a:off x="4557002" y="698815"/>
              <a:ext cx="3360726" cy="295878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B60D605-32BE-E60E-B05A-78EC2C3DB372}"/>
                </a:ext>
              </a:extLst>
            </p:cNvPr>
            <p:cNvSpPr txBox="1"/>
            <p:nvPr/>
          </p:nvSpPr>
          <p:spPr>
            <a:xfrm>
              <a:off x="5181600" y="902348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91A02A9-13B3-8925-0689-C7E1175CA19C}"/>
              </a:ext>
            </a:extLst>
          </p:cNvPr>
          <p:cNvGrpSpPr/>
          <p:nvPr/>
        </p:nvGrpSpPr>
        <p:grpSpPr>
          <a:xfrm>
            <a:off x="8757319" y="2366514"/>
            <a:ext cx="3139046" cy="2168795"/>
            <a:chOff x="4648201" y="3429000"/>
            <a:chExt cx="3139046" cy="2168795"/>
          </a:xfrm>
        </p:grpSpPr>
        <p:pic>
          <p:nvPicPr>
            <p:cNvPr id="17" name="Content Placeholder 4">
              <a:extLst>
                <a:ext uri="{FF2B5EF4-FFF2-40B4-BE49-F238E27FC236}">
                  <a16:creationId xmlns:a16="http://schemas.microsoft.com/office/drawing/2014/main" id="{93D47445-AF44-B86B-F70E-3D53D576D9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708" t="3683" r="4204" b="3003"/>
            <a:stretch/>
          </p:blipFill>
          <p:spPr>
            <a:xfrm>
              <a:off x="4648201" y="3429000"/>
              <a:ext cx="3139046" cy="2168795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831E390-2D49-B17A-DA21-1FC8782648BD}"/>
                </a:ext>
              </a:extLst>
            </p:cNvPr>
            <p:cNvSpPr txBox="1"/>
            <p:nvPr/>
          </p:nvSpPr>
          <p:spPr>
            <a:xfrm>
              <a:off x="4724400" y="3657600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00292DC-1126-147D-48BF-39D89170C19E}"/>
              </a:ext>
            </a:extLst>
          </p:cNvPr>
          <p:cNvGrpSpPr/>
          <p:nvPr/>
        </p:nvGrpSpPr>
        <p:grpSpPr>
          <a:xfrm>
            <a:off x="5410199" y="4689205"/>
            <a:ext cx="2668145" cy="2168795"/>
            <a:chOff x="8327895" y="1752599"/>
            <a:chExt cx="3812290" cy="271358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A44A19D-ADA9-2B43-202A-951B75FB52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915" r="3426"/>
            <a:stretch/>
          </p:blipFill>
          <p:spPr>
            <a:xfrm>
              <a:off x="8327895" y="1752599"/>
              <a:ext cx="3812290" cy="271358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8235321-D4C4-8407-131B-3761B4D4A1DD}"/>
                </a:ext>
              </a:extLst>
            </p:cNvPr>
            <p:cNvSpPr txBox="1"/>
            <p:nvPr/>
          </p:nvSpPr>
          <p:spPr>
            <a:xfrm>
              <a:off x="8409389" y="1916668"/>
              <a:ext cx="2448526" cy="462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 - prototype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C6D4D316-1179-C346-FEAB-B3CE603FFA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65" r="1524"/>
          <a:stretch/>
        </p:blipFill>
        <p:spPr>
          <a:xfrm>
            <a:off x="11097" y="2306090"/>
            <a:ext cx="4741289" cy="2300919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4F204F52-0F98-9BD9-6A45-A993E2435D69}"/>
              </a:ext>
            </a:extLst>
          </p:cNvPr>
          <p:cNvGrpSpPr/>
          <p:nvPr/>
        </p:nvGrpSpPr>
        <p:grpSpPr>
          <a:xfrm>
            <a:off x="80048" y="4689205"/>
            <a:ext cx="2933804" cy="2168796"/>
            <a:chOff x="80048" y="4689205"/>
            <a:chExt cx="2933804" cy="216879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AD75445-EDBC-D114-7CE7-77DBDE141C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048" y="4689205"/>
              <a:ext cx="2933804" cy="2168796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4E86B91-F647-3484-A010-03BFD6ADA4EF}"/>
                </a:ext>
              </a:extLst>
            </p:cNvPr>
            <p:cNvSpPr txBox="1"/>
            <p:nvPr/>
          </p:nvSpPr>
          <p:spPr>
            <a:xfrm>
              <a:off x="1219200" y="4724400"/>
              <a:ext cx="1713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CDR - prototype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CC4ABF0-E6DF-F4C0-6BA4-B01B598C8CE7}"/>
              </a:ext>
            </a:extLst>
          </p:cNvPr>
          <p:cNvSpPr txBox="1"/>
          <p:nvPr/>
        </p:nvSpPr>
        <p:spPr>
          <a:xfrm>
            <a:off x="8712008" y="5254745"/>
            <a:ext cx="3229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(no prototype exists yet)</a:t>
            </a:r>
          </a:p>
        </p:txBody>
      </p:sp>
    </p:spTree>
    <p:extLst>
      <p:ext uri="{BB962C8B-B14F-4D97-AF65-F5344CB8AC3E}">
        <p14:creationId xmlns:p14="http://schemas.microsoft.com/office/powerpoint/2010/main" val="311581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5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E859DA-26EA-A571-50A2-45A2EBC1B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 Koratzinos</a:t>
            </a:r>
            <a:endParaRPr lang="en-GB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96A71354-70F0-BF23-7948-ABA7922A8F15}"/>
              </a:ext>
            </a:extLst>
          </p:cNvPr>
          <p:cNvSpPr txBox="1">
            <a:spLocks/>
          </p:cNvSpPr>
          <p:nvPr/>
        </p:nvSpPr>
        <p:spPr>
          <a:xfrm>
            <a:off x="685800" y="-41720"/>
            <a:ext cx="10972800" cy="715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FCC-ee: The cold SSS proposal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4973F7-9373-0487-A6CE-987A46E67403}"/>
              </a:ext>
            </a:extLst>
          </p:cNvPr>
          <p:cNvSpPr txBox="1"/>
          <p:nvPr/>
        </p:nvSpPr>
        <p:spPr>
          <a:xfrm>
            <a:off x="800100" y="871005"/>
            <a:ext cx="10591800" cy="255454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How can we improve in this design?</a:t>
            </a:r>
          </a:p>
          <a:p>
            <a:r>
              <a:rPr lang="en-US" sz="2000" dirty="0"/>
              <a:t>1/ Make the magnets superconducting. Then, energy is only spent cooling the magnets (zero Ohmic losses). </a:t>
            </a:r>
          </a:p>
          <a:p>
            <a:r>
              <a:rPr lang="en-US" sz="2000" dirty="0"/>
              <a:t>2/ Also, we can “nest” the magnets, so that they take less space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2000" dirty="0">
                <a:sym typeface="Wingdings" panose="05000000000000000000" pitchFamily="2" charset="2"/>
              </a:rPr>
              <a:t>This means that there is more space available for bending, so performance of the accelerator also increases.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2000" b="1" dirty="0">
                <a:sym typeface="Wingdings" panose="05000000000000000000" pitchFamily="2" charset="2"/>
              </a:rPr>
              <a:t>Potential power reduction for these systems: ~90%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2000" b="1" dirty="0">
                <a:sym typeface="Wingdings" panose="05000000000000000000" pitchFamily="2" charset="2"/>
              </a:rPr>
              <a:t>2900 cryostats, 3.5m long each</a:t>
            </a:r>
            <a:endParaRPr lang="en-US" sz="2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7A36A1-D6CD-D23B-6BD2-ABBF262ED00F}"/>
              </a:ext>
            </a:extLst>
          </p:cNvPr>
          <p:cNvSpPr txBox="1"/>
          <p:nvPr/>
        </p:nvSpPr>
        <p:spPr>
          <a:xfrm flipH="1">
            <a:off x="2004435" y="6249438"/>
            <a:ext cx="1878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Half cell length: 27.9 m</a:t>
            </a:r>
            <a:endParaRPr lang="en-GB" sz="1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92C368F-B420-E29D-A673-DFEC41C51FB8}"/>
              </a:ext>
            </a:extLst>
          </p:cNvPr>
          <p:cNvGrpSpPr/>
          <p:nvPr/>
        </p:nvGrpSpPr>
        <p:grpSpPr>
          <a:xfrm>
            <a:off x="507365" y="3962400"/>
            <a:ext cx="4598035" cy="2160000"/>
            <a:chOff x="507365" y="3962400"/>
            <a:chExt cx="4598035" cy="216000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A3B3594-42CE-88F3-2A7D-797EF225B9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532" r="9401" b="31584"/>
            <a:stretch/>
          </p:blipFill>
          <p:spPr>
            <a:xfrm>
              <a:off x="507365" y="4299653"/>
              <a:ext cx="4598035" cy="1822747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F3C748B-71B6-4443-1F68-D13E0205609F}"/>
                </a:ext>
              </a:extLst>
            </p:cNvPr>
            <p:cNvSpPr txBox="1"/>
            <p:nvPr/>
          </p:nvSpPr>
          <p:spPr>
            <a:xfrm>
              <a:off x="2339681" y="3962400"/>
              <a:ext cx="1207815" cy="400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CDR</a:t>
              </a:r>
              <a:endParaRPr lang="en-GB" sz="20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8820E66-67E3-AD60-9920-E6994481007A}"/>
              </a:ext>
            </a:extLst>
          </p:cNvPr>
          <p:cNvGrpSpPr/>
          <p:nvPr/>
        </p:nvGrpSpPr>
        <p:grpSpPr>
          <a:xfrm>
            <a:off x="6508525" y="3985547"/>
            <a:ext cx="5760000" cy="2136853"/>
            <a:chOff x="9165583" y="5587745"/>
            <a:chExt cx="2971800" cy="123381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EA431C4-EBB2-06D8-488E-F2283A619C45}"/>
                </a:ext>
              </a:extLst>
            </p:cNvPr>
            <p:cNvSpPr txBox="1"/>
            <p:nvPr/>
          </p:nvSpPr>
          <p:spPr>
            <a:xfrm>
              <a:off x="10131980" y="5587745"/>
              <a:ext cx="1033552" cy="213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This proposal</a:t>
              </a:r>
              <a:endParaRPr lang="en-GB" dirty="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456ECF6-E34E-1919-0BEA-4419CCA10786}"/>
                </a:ext>
              </a:extLst>
            </p:cNvPr>
            <p:cNvGrpSpPr/>
            <p:nvPr/>
          </p:nvGrpSpPr>
          <p:grpSpPr>
            <a:xfrm>
              <a:off x="9165583" y="5783485"/>
              <a:ext cx="2971800" cy="1038070"/>
              <a:chOff x="12543143" y="5984926"/>
              <a:chExt cx="2971800" cy="1038070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BF25E0F-3FA7-6A1E-405F-D84F7B04A5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7215" b="31584"/>
              <a:stretch/>
            </p:blipFill>
            <p:spPr>
              <a:xfrm>
                <a:off x="12543143" y="5984926"/>
                <a:ext cx="2971800" cy="1038070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6609CC53-929A-4F75-7F19-E42AAC7F23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6743" t="2531" r="9564" b="80616"/>
              <a:stretch/>
            </p:blipFill>
            <p:spPr>
              <a:xfrm>
                <a:off x="13173689" y="6384801"/>
                <a:ext cx="2040003" cy="255731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A67AE360-2CD6-85E8-9C4D-D59693DCB1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26743" t="2531" r="9564" b="80616"/>
              <a:stretch/>
            </p:blipFill>
            <p:spPr>
              <a:xfrm>
                <a:off x="13173689" y="6738333"/>
                <a:ext cx="2040003" cy="255731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646C6868-C943-1E94-0D47-2EFC38C24D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7918" t="52031" r="33975" b="37535"/>
              <a:stretch/>
            </p:blipFill>
            <p:spPr>
              <a:xfrm>
                <a:off x="13904697" y="6791102"/>
                <a:ext cx="210279" cy="128214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AAFEB8EE-4621-10B0-3E18-A988F303CE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7918" t="52031" r="38116" b="37535"/>
              <a:stretch/>
            </p:blipFill>
            <p:spPr>
              <a:xfrm>
                <a:off x="13907002" y="6427593"/>
                <a:ext cx="102878" cy="128214"/>
              </a:xfrm>
              <a:prstGeom prst="rect">
                <a:avLst/>
              </a:prstGeom>
            </p:spPr>
          </p:pic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831E390-2D49-B17A-DA21-1FC8782648BD}"/>
              </a:ext>
            </a:extLst>
          </p:cNvPr>
          <p:cNvSpPr txBox="1"/>
          <p:nvPr/>
        </p:nvSpPr>
        <p:spPr>
          <a:xfrm>
            <a:off x="4724400" y="365760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CDR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EF249D-8B52-A695-8D20-4E7B975F9EFC}"/>
              </a:ext>
            </a:extLst>
          </p:cNvPr>
          <p:cNvSpPr txBox="1"/>
          <p:nvPr/>
        </p:nvSpPr>
        <p:spPr>
          <a:xfrm flipH="1">
            <a:off x="1676400" y="6249438"/>
            <a:ext cx="2654511" cy="400110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Half cell length: 27.9 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5055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BF9EC1-2C3B-C31F-719B-744A48F3A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641" y="1143001"/>
            <a:ext cx="10972800" cy="2286000"/>
          </a:xfrm>
          <a:solidFill>
            <a:srgbClr val="B7EFF7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/>
              <a:t>Apart from the power consumption reduction, the gains of a nested system are:</a:t>
            </a:r>
          </a:p>
          <a:p>
            <a:r>
              <a:rPr lang="en-US" sz="2000" dirty="0"/>
              <a:t>The packing factor increases by 7%, so, for the same luminosity, RF power can be reduced by 7%</a:t>
            </a:r>
          </a:p>
          <a:p>
            <a:r>
              <a:rPr lang="en-US" sz="2000" dirty="0"/>
              <a:t>The higher packing factor also reduces the total voltage needed by the RF by 7%</a:t>
            </a:r>
          </a:p>
          <a:p>
            <a:r>
              <a:rPr lang="en-US" sz="2000" dirty="0"/>
              <a:t>Total gain ~14% in the price of the RF system (which is O(1BnCHF). If the price of the magnet systems concerned is ~25% of the price of the total RF system,  then ~40% of the cost of the cold SSSs is compensated by the reduction in the RF costs alone!</a:t>
            </a:r>
          </a:p>
          <a:p>
            <a:r>
              <a:rPr lang="en-US" sz="2000" dirty="0"/>
              <a:t>We aim to produce the superconducting SSSs in the same price envelope as in the CDR.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49A3B3-5A29-0281-5F39-C42B12174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Other potential gains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34EF6E-E3F0-D7E2-0DD9-6C7A3D0C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M. Koratzinos</a:t>
            </a:r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4FC0A031-2431-1863-DF22-C7ED02E1770F}"/>
              </a:ext>
            </a:extLst>
          </p:cNvPr>
          <p:cNvSpPr txBox="1">
            <a:spLocks/>
          </p:cNvSpPr>
          <p:nvPr/>
        </p:nvSpPr>
        <p:spPr>
          <a:xfrm>
            <a:off x="609600" y="3352800"/>
            <a:ext cx="10972800" cy="1524000"/>
          </a:xfrm>
          <a:prstGeom prst="rect">
            <a:avLst/>
          </a:prstGeom>
          <a:solidFill>
            <a:srgbClr val="FFC1FF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 optics design is much more flexible:</a:t>
            </a:r>
          </a:p>
          <a:p>
            <a:pPr lvl="1"/>
            <a:r>
              <a:rPr lang="en-US" sz="1600" dirty="0"/>
              <a:t>No requirement for fixed polarity electron/positron quadrupoles</a:t>
            </a:r>
          </a:p>
          <a:p>
            <a:pPr lvl="1"/>
            <a:r>
              <a:rPr lang="en-US" sz="1600" dirty="0"/>
              <a:t>Sextupoles available in all SSSs</a:t>
            </a:r>
          </a:p>
          <a:p>
            <a:pPr lvl="1"/>
            <a:r>
              <a:rPr lang="en-US" sz="1600" dirty="0"/>
              <a:t>Opens the path for 100% filling factor and tapering management (see next slide)</a:t>
            </a:r>
          </a:p>
          <a:p>
            <a:endParaRPr lang="en-US" sz="2000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7325A6D-CC8A-090A-41CF-EE7C27D1A4A7}"/>
              </a:ext>
            </a:extLst>
          </p:cNvPr>
          <p:cNvSpPr txBox="1">
            <a:spLocks/>
          </p:cNvSpPr>
          <p:nvPr/>
        </p:nvSpPr>
        <p:spPr>
          <a:xfrm>
            <a:off x="606641" y="5137551"/>
            <a:ext cx="10972800" cy="1034649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It should be made clear that this is a big change in the design of FCC-ee and many systems are affected, for instance photon stopper design, radiation environment in the tunnel, BPM design, girder design, optics, etc.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1449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126757</TotalTime>
  <Words>2473</Words>
  <Application>Microsoft Office PowerPoint</Application>
  <PresentationFormat>Widescreen</PresentationFormat>
  <Paragraphs>285</Paragraphs>
  <Slides>28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Office Theme</vt:lpstr>
      <vt:lpstr>SC Magnets for the FCCee Collider Ring</vt:lpstr>
      <vt:lpstr>The big picture</vt:lpstr>
      <vt:lpstr>Power demand of FCC at all energies</vt:lpstr>
      <vt:lpstr>Comparison to the CEPC</vt:lpstr>
      <vt:lpstr>Power consumption – collider main magnet systems </vt:lpstr>
      <vt:lpstr>Arc magnets</vt:lpstr>
      <vt:lpstr>PowerPoint Presentation</vt:lpstr>
      <vt:lpstr>PowerPoint Presentation</vt:lpstr>
      <vt:lpstr>Other potential gains</vt:lpstr>
      <vt:lpstr>Can we do even better?</vt:lpstr>
      <vt:lpstr>FCCee-HTS4 project</vt:lpstr>
      <vt:lpstr>SSS main parameters</vt:lpstr>
      <vt:lpstr>Choice of HTS as conductor (ReBCO tapes)</vt:lpstr>
      <vt:lpstr>HTS cost</vt:lpstr>
      <vt:lpstr>Magnetic analysis</vt:lpstr>
      <vt:lpstr>Demonstrator</vt:lpstr>
      <vt:lpstr>Demonstrator – choice of technology</vt:lpstr>
      <vt:lpstr>CAD design of sextupole demonstrator</vt:lpstr>
      <vt:lpstr>Manufacturing </vt:lpstr>
      <vt:lpstr>Metal 3D printing</vt:lpstr>
      <vt:lpstr>CNC milling</vt:lpstr>
      <vt:lpstr>Demonstrator news</vt:lpstr>
      <vt:lpstr>The girder and alignment</vt:lpstr>
      <vt:lpstr>HTS4 in MT28</vt:lpstr>
      <vt:lpstr>Our sister project: The idea behind FCCee-CPES</vt:lpstr>
      <vt:lpstr>Feasibility of Cryogenic 250-A HTS Magnet PSU</vt:lpstr>
      <vt:lpstr>Conclusions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783</cp:revision>
  <cp:lastPrinted>2020-11-10T10:10:53Z</cp:lastPrinted>
  <dcterms:created xsi:type="dcterms:W3CDTF">2006-08-16T00:00:00Z</dcterms:created>
  <dcterms:modified xsi:type="dcterms:W3CDTF">2024-01-18T14:14:36Z</dcterms:modified>
</cp:coreProperties>
</file>