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9"/>
  </p:notesMasterIdLst>
  <p:handoutMasterIdLst>
    <p:handoutMasterId r:id="rId30"/>
  </p:handoutMasterIdLst>
  <p:sldIdLst>
    <p:sldId id="1259" r:id="rId2"/>
    <p:sldId id="355" r:id="rId3"/>
    <p:sldId id="1551" r:id="rId4"/>
    <p:sldId id="1520" r:id="rId5"/>
    <p:sldId id="1553" r:id="rId6"/>
    <p:sldId id="1554" r:id="rId7"/>
    <p:sldId id="1555" r:id="rId8"/>
    <p:sldId id="1521" r:id="rId9"/>
    <p:sldId id="1533" r:id="rId10"/>
    <p:sldId id="1522" r:id="rId11"/>
    <p:sldId id="1538" r:id="rId12"/>
    <p:sldId id="1534" r:id="rId13"/>
    <p:sldId id="1536" r:id="rId14"/>
    <p:sldId id="1523" r:id="rId15"/>
    <p:sldId id="1524" r:id="rId16"/>
    <p:sldId id="1529" r:id="rId17"/>
    <p:sldId id="1525" r:id="rId18"/>
    <p:sldId id="1530" r:id="rId19"/>
    <p:sldId id="1532" r:id="rId20"/>
    <p:sldId id="1547" r:id="rId21"/>
    <p:sldId id="1546" r:id="rId22"/>
    <p:sldId id="1544" r:id="rId23"/>
    <p:sldId id="1545" r:id="rId24"/>
    <p:sldId id="1526" r:id="rId25"/>
    <p:sldId id="1527" r:id="rId26"/>
    <p:sldId id="1528" r:id="rId27"/>
    <p:sldId id="1278" r:id="rId28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F1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4634" autoAdjust="0"/>
  </p:normalViewPr>
  <p:slideViewPr>
    <p:cSldViewPr snapToGrid="0">
      <p:cViewPr varScale="1">
        <p:scale>
          <a:sx n="71" d="100"/>
          <a:sy n="71" d="100"/>
        </p:scale>
        <p:origin x="672" y="72"/>
      </p:cViewPr>
      <p:guideLst/>
    </p:cSldViewPr>
  </p:slideViewPr>
  <p:outlineViewPr>
    <p:cViewPr>
      <p:scale>
        <a:sx n="33" d="100"/>
        <a:sy n="33" d="100"/>
      </p:scale>
      <p:origin x="0" y="-475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51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08922100774716"/>
          <c:y val="7.0377461479422906E-2"/>
          <c:w val="0.73035204764468198"/>
          <c:h val="0.81297169820656223"/>
        </c:manualLayout>
      </c:layout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yVal>
            <c:numRef>
              <c:f>'20230815'!$E$10:$E$29</c:f>
              <c:numCache>
                <c:formatCode>General</c:formatCode>
                <c:ptCount val="20"/>
                <c:pt idx="0">
                  <c:v>3.9999999999054126E-3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2.0000000004074536E-3</c:v>
                </c:pt>
                <c:pt idx="5">
                  <c:v>-5.0000000001091394E-3</c:v>
                </c:pt>
                <c:pt idx="6">
                  <c:v>-1.1999999999716238E-2</c:v>
                </c:pt>
                <c:pt idx="7">
                  <c:v>1.0000000002037268E-3</c:v>
                </c:pt>
                <c:pt idx="8">
                  <c:v>-9.999999999308784E-3</c:v>
                </c:pt>
                <c:pt idx="9">
                  <c:v>-1.1999999999716238E-2</c:v>
                </c:pt>
                <c:pt idx="10">
                  <c:v>-3.9999999999054126E-3</c:v>
                </c:pt>
                <c:pt idx="11">
                  <c:v>9.0000000000145519E-3</c:v>
                </c:pt>
                <c:pt idx="12">
                  <c:v>0</c:v>
                </c:pt>
                <c:pt idx="13">
                  <c:v>-6.9999999996070983E-3</c:v>
                </c:pt>
                <c:pt idx="14">
                  <c:v>1.2000000000625732E-2</c:v>
                </c:pt>
                <c:pt idx="15">
                  <c:v>1.4000000000123691E-2</c:v>
                </c:pt>
                <c:pt idx="16">
                  <c:v>0</c:v>
                </c:pt>
                <c:pt idx="17">
                  <c:v>1.0000000002037268E-3</c:v>
                </c:pt>
                <c:pt idx="18">
                  <c:v>1.2000000000625732E-2</c:v>
                </c:pt>
                <c:pt idx="19">
                  <c:v>9.0000000000145519E-3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1B58-459F-A383-ACB7AD1490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2591776"/>
        <c:axId val="2082597760"/>
      </c:scatterChart>
      <c:valAx>
        <c:axId val="2082591776"/>
        <c:scaling>
          <c:orientation val="minMax"/>
          <c:max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Cell numbers</a:t>
                </a:r>
                <a:endParaRPr lang="zh-CN" alt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82597760"/>
        <c:crosses val="autoZero"/>
        <c:crossBetween val="midCat"/>
      </c:valAx>
      <c:valAx>
        <c:axId val="208259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dirty="0"/>
                  <a:t>Frequency error </a:t>
                </a:r>
                <a:r>
                  <a:rPr lang="zh-CN" altLang="en-US" dirty="0"/>
                  <a:t>（</a:t>
                </a:r>
                <a:r>
                  <a:rPr lang="en-US" altLang="zh-CN" dirty="0"/>
                  <a:t>MHz</a:t>
                </a:r>
                <a:r>
                  <a:rPr lang="zh-CN" altLang="en-US" dirty="0"/>
                  <a:t>）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825917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D0983296-1033-4985-858D-D36135638DF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F8F0818F-954E-4F2D-8B53-2601B98FEA8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22C37-26BD-40D6-9F40-1E679F625206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93A492C-6536-4A41-9086-AB4251C741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B296472-85F7-4CE3-AC23-D71788D3582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764C6-1109-4EE9-9394-D2C80014FD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623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44184DBA-E3BE-4E98-A91E-95EB8A651A86}" type="datetimeFigureOut">
              <a:rPr lang="zh-CN" altLang="en-US" smtClean="0"/>
              <a:t>2024/1/18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7B94A92-2AF0-4776-A9DA-711277A3E9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472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90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0" y="1967699"/>
            <a:ext cx="12192000" cy="146183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6000" b="1">
                <a:solidFill>
                  <a:srgbClr val="A40000"/>
                </a:solidFill>
                <a:latin typeface="+mn-lt"/>
              </a:defRPr>
            </a:lvl1pPr>
          </a:lstStyle>
          <a:p>
            <a:r>
              <a:rPr lang="en-US" altLang="zh-CN" dirty="0"/>
              <a:t>Presentation Title</a:t>
            </a:r>
            <a:endParaRPr lang="en-US" dirty="0"/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0496" y="4013939"/>
            <a:ext cx="4561433" cy="3408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400" b="0">
                <a:solidFill>
                  <a:srgbClr val="A40000"/>
                </a:solidFill>
                <a:latin typeface="+mn-lt"/>
                <a:ea typeface="黑体" panose="02010609060101010101" pitchFamily="49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altLang="zh-CN" dirty="0"/>
              <a:t>Reporter</a:t>
            </a:r>
            <a:endParaRPr lang="en-US" dirty="0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5859" y="140289"/>
            <a:ext cx="1919879" cy="929288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0" y="1102053"/>
            <a:ext cx="12192000" cy="110847"/>
            <a:chOff x="0" y="846225"/>
            <a:chExt cx="9144000" cy="110846"/>
          </a:xfrm>
        </p:grpSpPr>
        <p:grpSp>
          <p:nvGrpSpPr>
            <p:cNvPr id="34" name="组合 33"/>
            <p:cNvGrpSpPr/>
            <p:nvPr/>
          </p:nvGrpSpPr>
          <p:grpSpPr>
            <a:xfrm>
              <a:off x="0" y="846225"/>
              <a:ext cx="9144000" cy="110846"/>
              <a:chOff x="0" y="846225"/>
              <a:chExt cx="9144000" cy="110846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875653" y="846225"/>
                <a:ext cx="8268347" cy="110438"/>
                <a:chOff x="875653" y="846225"/>
                <a:chExt cx="8268347" cy="110438"/>
              </a:xfrm>
            </p:grpSpPr>
            <p:sp>
              <p:nvSpPr>
                <p:cNvPr id="38" name="矩形 37"/>
                <p:cNvSpPr/>
                <p:nvPr/>
              </p:nvSpPr>
              <p:spPr>
                <a:xfrm>
                  <a:off x="875653" y="846227"/>
                  <a:ext cx="8268347" cy="110436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39" name="直角三角形 38"/>
                <p:cNvSpPr/>
                <p:nvPr/>
              </p:nvSpPr>
              <p:spPr>
                <a:xfrm>
                  <a:off x="975360" y="846225"/>
                  <a:ext cx="137160" cy="110438"/>
                </a:xfrm>
                <a:prstGeom prst="rtTriangle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37" name="矩形 36"/>
              <p:cNvSpPr/>
              <p:nvPr/>
            </p:nvSpPr>
            <p:spPr>
              <a:xfrm>
                <a:off x="0" y="846226"/>
                <a:ext cx="975360" cy="110845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35" name="直接连接符 34"/>
            <p:cNvCxnSpPr>
              <a:stCxn id="39" idx="2"/>
            </p:cNvCxnSpPr>
            <p:nvPr/>
          </p:nvCxnSpPr>
          <p:spPr>
            <a:xfrm flipV="1">
              <a:off x="975360" y="846225"/>
              <a:ext cx="0" cy="11043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0012808" y="6472196"/>
            <a:ext cx="2179209" cy="400110"/>
            <a:chOff x="3891916" y="6461760"/>
            <a:chExt cx="5252086" cy="515110"/>
          </a:xfrm>
        </p:grpSpPr>
        <p:sp>
          <p:nvSpPr>
            <p:cNvPr id="41" name="文本框 40"/>
            <p:cNvSpPr txBox="1"/>
            <p:nvPr/>
          </p:nvSpPr>
          <p:spPr>
            <a:xfrm>
              <a:off x="3891916" y="6461760"/>
              <a:ext cx="5252086" cy="515110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zh-CN" altLang="en-US" sz="2000" dirty="0">
                <a:solidFill>
                  <a:srgbClr val="FFFF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直角三角形 41"/>
            <p:cNvSpPr/>
            <p:nvPr/>
          </p:nvSpPr>
          <p:spPr>
            <a:xfrm flipV="1">
              <a:off x="3892140" y="6461761"/>
              <a:ext cx="655405" cy="33973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cxnSp>
        <p:nvCxnSpPr>
          <p:cNvPr id="3" name="直接连接符 2"/>
          <p:cNvCxnSpPr>
            <a:endCxn id="42" idx="0"/>
          </p:cNvCxnSpPr>
          <p:nvPr/>
        </p:nvCxnSpPr>
        <p:spPr>
          <a:xfrm>
            <a:off x="8" y="6721455"/>
            <a:ext cx="10012885" cy="14636"/>
          </a:xfrm>
          <a:prstGeom prst="line">
            <a:avLst/>
          </a:prstGeom>
          <a:ln w="190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1300495" y="4417147"/>
            <a:ext cx="4555735" cy="373753"/>
          </a:xfrm>
        </p:spPr>
        <p:txBody>
          <a:bodyPr anchor="ctr"/>
          <a:lstStyle>
            <a:lvl1pPr marL="0" indent="0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system</a:t>
            </a:r>
            <a:endParaRPr lang="zh-CN" altLang="en-US" dirty="0"/>
          </a:p>
        </p:txBody>
      </p:sp>
      <p:sp>
        <p:nvSpPr>
          <p:cNvPr id="24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1300495" y="4853280"/>
            <a:ext cx="4555735" cy="373753"/>
          </a:xfrm>
        </p:spPr>
        <p:txBody>
          <a:bodyPr anchor="ctr">
            <a:normAutofit/>
          </a:bodyPr>
          <a:lstStyle>
            <a:lvl1pPr marL="0" indent="0">
              <a:buNone/>
              <a:defRPr sz="2400" b="0">
                <a:solidFill>
                  <a:srgbClr val="A40000"/>
                </a:solidFill>
              </a:defRPr>
            </a:lvl1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pic>
        <p:nvPicPr>
          <p:cNvPr id="19" name="Picture 2" descr="IAS Program on High Energy Physics (HEP 2024)">
            <a:extLst>
              <a:ext uri="{FF2B5EF4-FFF2-40B4-BE49-F238E27FC236}">
                <a16:creationId xmlns:a16="http://schemas.microsoft.com/office/drawing/2014/main" xmlns="" id="{1FA67E05-85F4-4E5E-8A97-84F5AF88C7C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608" y="95098"/>
            <a:ext cx="4407533" cy="97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Administrator\Desktop\11112.png">
            <a:extLst>
              <a:ext uri="{FF2B5EF4-FFF2-40B4-BE49-F238E27FC236}">
                <a16:creationId xmlns:a16="http://schemas.microsoft.com/office/drawing/2014/main" xmlns="" id="{1F21E1AD-E02D-4B4C-A068-E0FF50456F2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737" y="173215"/>
            <a:ext cx="2064571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984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473574" y="143142"/>
            <a:ext cx="11610741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2439380" y="2046737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3270057" y="2046736"/>
            <a:ext cx="6318251" cy="561975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6" name="文本占位符 10"/>
          <p:cNvSpPr>
            <a:spLocks noGrp="1"/>
          </p:cNvSpPr>
          <p:nvPr>
            <p:ph type="body" sz="quarter" idx="12" hasCustomPrompt="1"/>
          </p:nvPr>
        </p:nvSpPr>
        <p:spPr>
          <a:xfrm>
            <a:off x="2439380" y="2864156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18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3270057" y="2864154"/>
            <a:ext cx="6318251" cy="561975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19" name="文本占位符 10"/>
          <p:cNvSpPr>
            <a:spLocks noGrp="1"/>
          </p:cNvSpPr>
          <p:nvPr>
            <p:ph type="body" sz="quarter" idx="14" hasCustomPrompt="1"/>
          </p:nvPr>
        </p:nvSpPr>
        <p:spPr>
          <a:xfrm>
            <a:off x="2439380" y="3681568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21" name="文本占位符 14"/>
          <p:cNvSpPr>
            <a:spLocks noGrp="1"/>
          </p:cNvSpPr>
          <p:nvPr>
            <p:ph type="body" sz="quarter" idx="15" hasCustomPrompt="1"/>
          </p:nvPr>
        </p:nvSpPr>
        <p:spPr>
          <a:xfrm>
            <a:off x="3270057" y="3681556"/>
            <a:ext cx="6318251" cy="561976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  <p:sp>
        <p:nvSpPr>
          <p:cNvPr id="22" name="文本占位符 10"/>
          <p:cNvSpPr>
            <a:spLocks noGrp="1"/>
          </p:cNvSpPr>
          <p:nvPr>
            <p:ph type="body" sz="quarter" idx="16" hasCustomPrompt="1"/>
          </p:nvPr>
        </p:nvSpPr>
        <p:spPr>
          <a:xfrm>
            <a:off x="2439380" y="4498988"/>
            <a:ext cx="817033" cy="561975"/>
          </a:xfrm>
          <a:solidFill>
            <a:srgbClr val="000099"/>
          </a:solidFill>
          <a:ln>
            <a:noFill/>
          </a:ln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dirty="0"/>
              <a:t>No.</a:t>
            </a:r>
            <a:endParaRPr lang="zh-CN" altLang="en-US" dirty="0"/>
          </a:p>
        </p:txBody>
      </p:sp>
      <p:sp>
        <p:nvSpPr>
          <p:cNvPr id="24" name="文本占位符 14"/>
          <p:cNvSpPr>
            <a:spLocks noGrp="1"/>
          </p:cNvSpPr>
          <p:nvPr>
            <p:ph type="body" sz="quarter" idx="17" hasCustomPrompt="1"/>
          </p:nvPr>
        </p:nvSpPr>
        <p:spPr>
          <a:xfrm>
            <a:off x="3270057" y="4498988"/>
            <a:ext cx="6318251" cy="561975"/>
          </a:xfr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  <a:prstDash val="sysDot"/>
          </a:ln>
        </p:spPr>
        <p:txBody>
          <a:bodyPr anchor="ctr"/>
          <a:lstStyle>
            <a:lvl1pPr marL="0" indent="0">
              <a:buNone/>
              <a:defRPr baseline="0"/>
            </a:lvl1pPr>
          </a:lstStyle>
          <a:p>
            <a:pPr lvl="0"/>
            <a:r>
              <a:rPr lang="en-US" altLang="zh-CN" dirty="0"/>
              <a:t>Click here to add title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260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80289" y="1057985"/>
            <a:ext cx="10718987" cy="5057527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400" smtClean="0">
                <a:solidFill>
                  <a:srgbClr val="000099"/>
                </a:solidFill>
              </a:defRPr>
            </a:lvl1pPr>
            <a:lvl2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2000" smtClean="0">
                <a:solidFill>
                  <a:schemeClr val="tx1"/>
                </a:solidFill>
              </a:defRPr>
            </a:lvl3pPr>
            <a:lvl4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zh-CN" altLang="en-US" sz="1800" smtClean="0">
                <a:solidFill>
                  <a:schemeClr val="tx1"/>
                </a:solidFill>
              </a:defRPr>
            </a:lvl4pPr>
            <a:lvl5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defRPr lang="en-US" sz="1800" dirty="0">
                <a:solidFill>
                  <a:schemeClr val="tx1"/>
                </a:solidFill>
              </a:defRPr>
            </a:lvl5pPr>
          </a:lstStyle>
          <a:p>
            <a:pPr lvl="0">
              <a:buClrTx/>
              <a:buFont typeface="Wingdings" panose="05000000000000000000" pitchFamily="2" charset="2"/>
              <a:buChar char="l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1">
              <a:buClrTx/>
              <a:buFont typeface="Wingdings" panose="05000000000000000000" pitchFamily="2" charset="2"/>
              <a:buChar char="n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2">
              <a:buClrTx/>
              <a:buFont typeface="Wingdings" panose="05000000000000000000" pitchFamily="2" charset="2"/>
              <a:buChar char="u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3">
              <a:buClrTx/>
              <a:buFont typeface="Wingdings" panose="05000000000000000000" pitchFamily="2" charset="2"/>
              <a:buChar char="Ø"/>
            </a:pPr>
            <a:r>
              <a:rPr lang="en-US" altLang="zh-CN" dirty="0"/>
              <a:t>Click here to add text</a:t>
            </a:r>
            <a:endParaRPr lang="zh-CN" altLang="en-US" dirty="0"/>
          </a:p>
          <a:p>
            <a:pPr lvl="4">
              <a:buClrTx/>
              <a:buFont typeface="Wingdings" panose="05000000000000000000" pitchFamily="2" charset="2"/>
              <a:buChar char="ü"/>
            </a:pPr>
            <a:r>
              <a:rPr lang="en-US" altLang="zh-CN" dirty="0"/>
              <a:t>Click here to add text</a:t>
            </a:r>
            <a:endParaRPr lang="en-US" dirty="0"/>
          </a:p>
        </p:txBody>
      </p:sp>
      <p:sp>
        <p:nvSpPr>
          <p:cNvPr id="10" name="标题 4"/>
          <p:cNvSpPr>
            <a:spLocks noGrp="1"/>
          </p:cNvSpPr>
          <p:nvPr>
            <p:ph type="title" hasCustomPrompt="1"/>
          </p:nvPr>
        </p:nvSpPr>
        <p:spPr>
          <a:xfrm>
            <a:off x="483650" y="150699"/>
            <a:ext cx="11610740" cy="663575"/>
          </a:xfrm>
          <a:prstGeom prst="rect">
            <a:avLst/>
          </a:prstGeom>
        </p:spPr>
        <p:txBody>
          <a:bodyPr anchor="ctr"/>
          <a:lstStyle>
            <a:lvl1pPr>
              <a:defRPr sz="4000" b="1" baseline="0">
                <a:solidFill>
                  <a:srgbClr val="C00000"/>
                </a:solidFill>
              </a:defRPr>
            </a:lvl1pPr>
          </a:lstStyle>
          <a:p>
            <a:r>
              <a:rPr lang="en-US" altLang="zh-CN" dirty="0"/>
              <a:t>Click here to add text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5657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456" y="1060778"/>
            <a:ext cx="11152909" cy="5311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altLang="zh-CN" dirty="0"/>
              <a:t>Click here to add text</a:t>
            </a:r>
            <a:endParaRPr lang="zh-CN" altLang="en-US" dirty="0"/>
          </a:p>
          <a:p>
            <a:pPr lvl="1"/>
            <a:r>
              <a:rPr lang="en-US" altLang="zh-CN" dirty="0"/>
              <a:t>Click here to add text</a:t>
            </a:r>
            <a:endParaRPr lang="zh-CN" altLang="en-US" dirty="0"/>
          </a:p>
          <a:p>
            <a:pPr lvl="2"/>
            <a:r>
              <a:rPr lang="en-US" altLang="zh-CN" dirty="0"/>
              <a:t>Click here to add text</a:t>
            </a:r>
            <a:endParaRPr lang="zh-CN" altLang="en-US" dirty="0"/>
          </a:p>
          <a:p>
            <a:pPr lvl="3"/>
            <a:r>
              <a:rPr lang="en-US" altLang="zh-CN" dirty="0"/>
              <a:t>Click here to add text</a:t>
            </a:r>
            <a:endParaRPr lang="zh-CN" altLang="en-US" dirty="0"/>
          </a:p>
          <a:p>
            <a:pPr lvl="4"/>
            <a:r>
              <a:rPr lang="en-US" altLang="zh-CN" dirty="0"/>
              <a:t>Click here to add text</a:t>
            </a:r>
            <a:endParaRPr 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0" y="821648"/>
            <a:ext cx="12192000" cy="135427"/>
            <a:chOff x="0" y="821645"/>
            <a:chExt cx="9144000" cy="135426"/>
          </a:xfrm>
        </p:grpSpPr>
        <p:grpSp>
          <p:nvGrpSpPr>
            <p:cNvPr id="10" name="组合 9"/>
            <p:cNvGrpSpPr/>
            <p:nvPr/>
          </p:nvGrpSpPr>
          <p:grpSpPr>
            <a:xfrm>
              <a:off x="0" y="846225"/>
              <a:ext cx="9144000" cy="110846"/>
              <a:chOff x="0" y="846225"/>
              <a:chExt cx="9144000" cy="110846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875653" y="846225"/>
                <a:ext cx="8268347" cy="110438"/>
                <a:chOff x="875653" y="846225"/>
                <a:chExt cx="8268347" cy="110438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875653" y="846227"/>
                  <a:ext cx="8268347" cy="110436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5" name="直角三角形 14"/>
                <p:cNvSpPr/>
                <p:nvPr/>
              </p:nvSpPr>
              <p:spPr>
                <a:xfrm>
                  <a:off x="975360" y="846225"/>
                  <a:ext cx="137160" cy="110438"/>
                </a:xfrm>
                <a:prstGeom prst="rtTriangle">
                  <a:avLst/>
                </a:prstGeom>
                <a:solidFill>
                  <a:srgbClr val="0000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>
                <a:off x="0" y="846226"/>
                <a:ext cx="975360" cy="110845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11" name="直接连接符 10"/>
            <p:cNvCxnSpPr/>
            <p:nvPr/>
          </p:nvCxnSpPr>
          <p:spPr>
            <a:xfrm flipV="1">
              <a:off x="975360" y="821645"/>
              <a:ext cx="0" cy="13501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 userDrawn="1"/>
        </p:nvSpPr>
        <p:spPr>
          <a:xfrm>
            <a:off x="3" y="6432205"/>
            <a:ext cx="10914276" cy="423065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909492" y="6432203"/>
            <a:ext cx="1277721" cy="421341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sp>
        <p:nvSpPr>
          <p:cNvPr id="19" name="Slide Number Placeholder 5"/>
          <p:cNvSpPr txBox="1"/>
          <p:nvPr/>
        </p:nvSpPr>
        <p:spPr>
          <a:xfrm>
            <a:off x="10311543" y="6433927"/>
            <a:ext cx="1796516" cy="421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lang="zh-CN" altLang="en-US" sz="2000" kern="1200" smtClean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771D156-31C7-4A0D-88C3-08F7D3EE48DA}" type="slidenum">
              <a:rPr lang="en-US" altLang="zh-CN" sz="1600" b="1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sz="1600" b="1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直角三角形 20"/>
          <p:cNvSpPr/>
          <p:nvPr/>
        </p:nvSpPr>
        <p:spPr>
          <a:xfrm flipV="1">
            <a:off x="10909491" y="6433927"/>
            <a:ext cx="526943" cy="421341"/>
          </a:xfrm>
          <a:prstGeom prst="rtTriangle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>
              <a:solidFill>
                <a:srgbClr val="FFFFFF"/>
              </a:solidFill>
              <a:cs typeface="Calibri" panose="020F050202020403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1445105" y="6433927"/>
            <a:ext cx="0" cy="42134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85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6" r:id="rId3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75" indent="-182875" algn="l" defTabSz="914377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l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182875" algn="l" defTabSz="914377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182875" algn="l" defTabSz="914377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u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182875" algn="l" defTabSz="914377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182875" algn="l" defTabSz="914377" rtl="0" eaLnBrk="1" latinLnBrk="0" hangingPunct="1">
        <a:lnSpc>
          <a:spcPct val="100000"/>
        </a:lnSpc>
        <a:spcBef>
          <a:spcPts val="1200"/>
        </a:spcBef>
        <a:spcAft>
          <a:spcPts val="0"/>
        </a:spcAft>
        <a:buClrTx/>
        <a:buSzPct val="60000"/>
        <a:buFont typeface="Wingdings" panose="05000000000000000000" pitchFamily="2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anose="05020102010507070707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anose="05020102010507070707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anose="05020102010507070707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251"/>
        </a:spcBef>
        <a:spcAft>
          <a:spcPts val="251"/>
        </a:spcAft>
        <a:buClr>
          <a:schemeClr val="accent1"/>
        </a:buClr>
        <a:buFont typeface="Wingdings 2" panose="05020102010507070707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49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2.jpg"/><Relationship Id="rId4" Type="http://schemas.openxmlformats.org/officeDocument/2006/relationships/image" Target="../media/image7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jpeg"/><Relationship Id="rId3" Type="http://schemas.openxmlformats.org/officeDocument/2006/relationships/image" Target="../media/image76.jpg"/><Relationship Id="rId7" Type="http://schemas.openxmlformats.org/officeDocument/2006/relationships/image" Target="../media/image80.jp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jpg"/><Relationship Id="rId5" Type="http://schemas.openxmlformats.org/officeDocument/2006/relationships/image" Target="../media/image78.jpe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0.jpeg"/><Relationship Id="rId5" Type="http://schemas.openxmlformats.org/officeDocument/2006/relationships/image" Target="../media/image89.png"/><Relationship Id="rId4" Type="http://schemas.openxmlformats.org/officeDocument/2006/relationships/image" Target="../media/image8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&#26799;&#24230;30.9MV/m@1&#956;s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338B568-689F-4A59-ADEA-5AE88FF54E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9" y="2023853"/>
            <a:ext cx="9143999" cy="1461836"/>
          </a:xfrm>
        </p:spPr>
        <p:txBody>
          <a:bodyPr>
            <a:noAutofit/>
          </a:bodyPr>
          <a:lstStyle/>
          <a:p>
            <a:pPr indent="266693"/>
            <a:r>
              <a:rPr lang="en-US" altLang="zh-CN" sz="3200" dirty="0">
                <a:latin typeface="等线" panose="02010600030101010101" pitchFamily="2" charset="-122"/>
                <a:cs typeface="Times New Roman" panose="02020603050405020304" pitchFamily="18" charset="0"/>
              </a:rPr>
              <a:t>HEP </a:t>
            </a:r>
            <a:r>
              <a:rPr lang="en-US" altLang="zh-CN" sz="3200" dirty="0" smtClean="0">
                <a:latin typeface="等线" panose="02010600030101010101" pitchFamily="2" charset="-122"/>
                <a:cs typeface="Times New Roman" panose="02020603050405020304" pitchFamily="18" charset="0"/>
              </a:rPr>
              <a:t>Cool Copper Technology </a:t>
            </a:r>
            <a:r>
              <a:rPr lang="en-US" altLang="zh-CN" sz="3200" dirty="0">
                <a:latin typeface="等线" panose="02010600030101010101" pitchFamily="2" charset="-122"/>
                <a:cs typeface="Times New Roman" panose="02020603050405020304" pitchFamily="18" charset="0"/>
              </a:rPr>
              <a:t>Studies</a:t>
            </a:r>
            <a:endParaRPr lang="zh-CN" altLang="zh-CN" sz="32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E20516AA-E566-4040-A450-F8F2D25BE9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2443" y="3368843"/>
            <a:ext cx="4085968" cy="938463"/>
          </a:xfrm>
        </p:spPr>
        <p:txBody>
          <a:bodyPr>
            <a:noAutofit/>
          </a:bodyPr>
          <a:lstStyle/>
          <a:p>
            <a:pPr algn="ctr"/>
            <a:r>
              <a:rPr lang="en-US" altLang="zh-CN" sz="1400" dirty="0"/>
              <a:t>High Energy Physics 2024 (HEP2024)</a:t>
            </a:r>
            <a:r>
              <a:rPr lang="zh-CN" altLang="en-US" sz="1400" dirty="0"/>
              <a:t>，</a:t>
            </a:r>
            <a:r>
              <a:rPr lang="en-US" altLang="zh-CN" sz="1400" dirty="0"/>
              <a:t>Mini workshop</a:t>
            </a:r>
          </a:p>
          <a:p>
            <a:pPr algn="ctr"/>
            <a:r>
              <a:rPr lang="en-US" altLang="zh-CN" sz="1800" dirty="0" err="1"/>
              <a:t>Jingru</a:t>
            </a:r>
            <a:r>
              <a:rPr lang="en-US" altLang="zh-CN" sz="1800" dirty="0"/>
              <a:t> Zhang</a:t>
            </a:r>
            <a:endParaRPr lang="zh-CN" altLang="en-US" sz="1800" dirty="0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3895BB52-31FF-4DF8-A748-DD303A06B4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72513" y="5147400"/>
            <a:ext cx="1446991" cy="373753"/>
          </a:xfrm>
        </p:spPr>
        <p:txBody>
          <a:bodyPr>
            <a:normAutofit/>
          </a:bodyPr>
          <a:lstStyle/>
          <a:p>
            <a:r>
              <a:rPr lang="en-US" altLang="zh-CN" sz="1800" dirty="0"/>
              <a:t>2024.01.18</a:t>
            </a:r>
            <a:endParaRPr lang="zh-CN" altLang="en-US" sz="18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B48A05D-CA3F-4208-87ED-4705DD150033}"/>
              </a:ext>
            </a:extLst>
          </p:cNvPr>
          <p:cNvSpPr txBox="1"/>
          <p:nvPr/>
        </p:nvSpPr>
        <p:spPr>
          <a:xfrm>
            <a:off x="3296656" y="4494917"/>
            <a:ext cx="592755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dirty="0">
                <a:solidFill>
                  <a:srgbClr val="A40000"/>
                </a:solidFill>
                <a:ea typeface="黑体" panose="02010609060101010101" pitchFamily="49" charset="-122"/>
              </a:rPr>
              <a:t>On behalf of </a:t>
            </a:r>
            <a:r>
              <a:rPr lang="en-US" altLang="zh-CN" dirty="0" err="1">
                <a:solidFill>
                  <a:srgbClr val="A40000"/>
                </a:solidFill>
                <a:ea typeface="黑体" panose="02010609060101010101" pitchFamily="49" charset="-122"/>
              </a:rPr>
              <a:t>linac</a:t>
            </a:r>
            <a:r>
              <a:rPr lang="en-US" altLang="zh-CN" dirty="0">
                <a:solidFill>
                  <a:srgbClr val="A40000"/>
                </a:solidFill>
                <a:ea typeface="黑体" panose="02010609060101010101" pitchFamily="49" charset="-122"/>
              </a:rPr>
              <a:t> group, Institute of High Energy Physics, CAS</a:t>
            </a:r>
          </a:p>
        </p:txBody>
      </p:sp>
    </p:spTree>
    <p:extLst>
      <p:ext uri="{BB962C8B-B14F-4D97-AF65-F5344CB8AC3E}">
        <p14:creationId xmlns:p14="http://schemas.microsoft.com/office/powerpoint/2010/main" val="300040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beam diameter: a=0.05</a:t>
            </a:r>
            <a:r>
              <a:rPr lang="zh-CN" altLang="en-US" dirty="0"/>
              <a:t>*</a:t>
            </a:r>
            <a:r>
              <a:rPr lang="el-GR" altLang="zh-CN" dirty="0"/>
              <a:t>λ</a:t>
            </a:r>
            <a:r>
              <a:rPr lang="en-US" altLang="zh-CN" baseline="-25000" dirty="0" smtClean="0"/>
              <a:t>0</a:t>
            </a:r>
            <a:endParaRPr lang="en-US" altLang="zh-CN" dirty="0" smtClean="0"/>
          </a:p>
          <a:p>
            <a:r>
              <a:rPr lang="en-US" altLang="zh-CN" dirty="0"/>
              <a:t>Coupling coefficient</a:t>
            </a:r>
          </a:p>
          <a:p>
            <a:pPr lvl="1"/>
            <a:r>
              <a:rPr lang="en-US" altLang="zh-CN" sz="2400" dirty="0">
                <a:solidFill>
                  <a:srgbClr val="000099"/>
                </a:solidFill>
              </a:rPr>
              <a:t>β=1 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C-band parallel coupling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cold accelerating structure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design </a:t>
            </a:r>
            <a:endParaRPr lang="zh-CN" altLang="en-US" sz="32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455FAB1-68EC-4E08-90D3-CB963E91C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556" y="3240665"/>
            <a:ext cx="2740682" cy="23812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07729" y="5657898"/>
            <a:ext cx="2356807" cy="427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Cavity optimization</a:t>
            </a:r>
            <a:endParaRPr lang="zh-CN" altLang="en-US" sz="16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D5FF16E-BC10-49EF-A1FC-C769F03ECF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7729" y="3240665"/>
            <a:ext cx="2301605" cy="233595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lc="http://schemas.openxmlformats.org/drawingml/2006/lockedCanvas" xmlns:a16="http://schemas.microsoft.com/office/drawing/2014/main" id="{14DDA9A0-7F7F-4090-B74B-52B3DB150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4460" y="3001111"/>
            <a:ext cx="2897861" cy="281506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lc="http://schemas.openxmlformats.org/drawingml/2006/lockedCanvas" xmlns:a16="http://schemas.microsoft.com/office/drawing/2014/main" id="{CF95B206-9C02-4310-91C0-3FB6CAC8C6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067" y="2923929"/>
            <a:ext cx="2183549" cy="265269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lc="http://schemas.openxmlformats.org/drawingml/2006/lockedCanvas" xmlns="" id="{37469E8A-2709-4CA4-965F-4D5496D9B5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9020" y="1057985"/>
            <a:ext cx="4208405" cy="172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51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Coupling between cavities</a:t>
                </a:r>
                <a:endParaRPr lang="en-US" altLang="zh-CN" dirty="0"/>
              </a:p>
              <a:p>
                <a:pPr marL="800100" lvl="1" indent="-457200">
                  <a:buAutoNum type="arabicParenR"/>
                </a:pPr>
                <a:r>
                  <a:rPr lang="en-US" altLang="zh-CN" dirty="0"/>
                  <a:t>Super conducting cavity (~2%)  </a:t>
                </a:r>
              </a:p>
              <a:p>
                <a:pPr marL="800100" lvl="1" indent="-457200">
                  <a:buAutoNum type="arabicParenR"/>
                </a:pPr>
                <a:endParaRPr lang="en-US" altLang="zh-CN" dirty="0"/>
              </a:p>
              <a:p>
                <a:pPr marL="800100" lvl="1" indent="-457200">
                  <a:buAutoNum type="arabicParenR"/>
                </a:pPr>
                <a:r>
                  <a:rPr lang="en-US" altLang="zh-CN" dirty="0"/>
                  <a:t>k</a:t>
                </a:r>
                <a:r>
                  <a:rPr lang="en-US" altLang="zh-CN" baseline="-25000" dirty="0"/>
                  <a:t>0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𝛚</m:t>
                        </m:r>
                        <m:r>
                          <a:rPr lang="el-GR" altLang="zh-CN" i="1" baseline="-2500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altLang="zh-CN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𝛚</m:t>
                        </m:r>
                        <m:r>
                          <a:rPr lang="en-US" altLang="zh-CN" i="1" baseline="-25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i="1" baseline="3000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𝛚</m:t>
                        </m:r>
                        <m:r>
                          <a:rPr lang="el-GR" altLang="zh-CN" i="1" baseline="-2500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altLang="zh-CN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en-US" i="1">
                            <a:latin typeface="Cambria Math" panose="02040503050406030204" pitchFamily="18" charset="0"/>
                          </a:rPr>
                          <m:t>𝛚</m:t>
                        </m:r>
                        <m:r>
                          <a:rPr lang="en-US" altLang="zh-CN" i="1" baseline="-25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i="1" baseline="3000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dirty="0"/>
                  <a:t> </a:t>
                </a:r>
                <a:r>
                  <a:rPr lang="zh-CN" altLang="en-US" dirty="0"/>
                  <a:t>（</a:t>
                </a:r>
                <a:r>
                  <a:rPr lang="en-US" altLang="zh-CN" dirty="0"/>
                  <a:t>~1.1%-3%</a:t>
                </a:r>
                <a:r>
                  <a:rPr lang="zh-CN" altLang="en-US" dirty="0"/>
                  <a:t>）</a:t>
                </a:r>
                <a:endParaRPr lang="en-US" altLang="zh-CN" dirty="0"/>
              </a:p>
              <a:p>
                <a:pPr marL="0" indent="0">
                  <a:buNone/>
                </a:pPr>
                <a:endParaRPr lang="en-US" altLang="zh-CN" sz="750" dirty="0"/>
              </a:p>
              <a:p>
                <a:pPr marL="342900" lvl="1" indent="0">
                  <a:buNone/>
                </a:pPr>
                <a:r>
                  <a:rPr lang="en-US" altLang="zh-CN" dirty="0"/>
                  <a:t>The calculation results of the two definitions are consistent</a:t>
                </a:r>
                <a:endParaRPr lang="zh-CN" altLang="en-US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14" t="-9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C-band parallel coupling cold accelerating structure design </a:t>
            </a:r>
            <a:endParaRPr lang="zh-CN" altLang="en-US" sz="3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351" y="1057985"/>
            <a:ext cx="1423338" cy="8768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7351" y="2178521"/>
            <a:ext cx="1447939" cy="1144834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571677"/>
              </p:ext>
            </p:extLst>
          </p:nvPr>
        </p:nvGraphicFramePr>
        <p:xfrm>
          <a:off x="807543" y="4386969"/>
          <a:ext cx="7055392" cy="144271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167790">
                  <a:extLst>
                    <a:ext uri="{9D8B030D-6E8A-4147-A177-3AD203B41FA5}">
                      <a16:colId xmlns="" xmlns:a16="http://schemas.microsoft.com/office/drawing/2014/main" val="3689119951"/>
                    </a:ext>
                  </a:extLst>
                </a:gridCol>
                <a:gridCol w="1167790">
                  <a:extLst>
                    <a:ext uri="{9D8B030D-6E8A-4147-A177-3AD203B41FA5}">
                      <a16:colId xmlns="" xmlns:a16="http://schemas.microsoft.com/office/drawing/2014/main" val="338134690"/>
                    </a:ext>
                  </a:extLst>
                </a:gridCol>
                <a:gridCol w="1265104">
                  <a:extLst>
                    <a:ext uri="{9D8B030D-6E8A-4147-A177-3AD203B41FA5}">
                      <a16:colId xmlns="" xmlns:a16="http://schemas.microsoft.com/office/drawing/2014/main" val="3778615980"/>
                    </a:ext>
                  </a:extLst>
                </a:gridCol>
                <a:gridCol w="1727354">
                  <a:extLst>
                    <a:ext uri="{9D8B030D-6E8A-4147-A177-3AD203B41FA5}">
                      <a16:colId xmlns="" xmlns:a16="http://schemas.microsoft.com/office/drawing/2014/main" val="261259041"/>
                    </a:ext>
                  </a:extLst>
                </a:gridCol>
                <a:gridCol w="1727354">
                  <a:extLst>
                    <a:ext uri="{9D8B030D-6E8A-4147-A177-3AD203B41FA5}">
                      <a16:colId xmlns="" xmlns:a16="http://schemas.microsoft.com/office/drawing/2014/main" val="2237601136"/>
                    </a:ext>
                  </a:extLst>
                </a:gridCol>
              </a:tblGrid>
              <a:tr h="474036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000" u="none" strike="noStrike" dirty="0">
                          <a:effectLst/>
                        </a:rPr>
                        <a:t>　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>
                          <a:effectLst/>
                        </a:rPr>
                        <a:t>f0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err="1">
                          <a:effectLst/>
                        </a:rPr>
                        <a:t>fpi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formula1 </a:t>
                      </a:r>
                      <a:r>
                        <a:rPr lang="zh-CN" altLang="en-US" sz="2000" u="none" strike="noStrike" dirty="0">
                          <a:effectLst/>
                        </a:rPr>
                        <a:t>（</a:t>
                      </a:r>
                      <a:r>
                        <a:rPr lang="en-US" altLang="zh-CN" sz="2000" u="none" strike="noStrike" dirty="0">
                          <a:effectLst/>
                        </a:rPr>
                        <a:t>%</a:t>
                      </a:r>
                      <a:r>
                        <a:rPr lang="zh-CN" altLang="en-US" sz="2000" u="none" strike="noStrike" dirty="0">
                          <a:effectLst/>
                        </a:rPr>
                        <a:t>）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formula2</a:t>
                      </a:r>
                      <a:r>
                        <a:rPr lang="zh-CN" altLang="en-US" sz="2000" u="none" strike="noStrike" dirty="0">
                          <a:effectLst/>
                        </a:rPr>
                        <a:t>  </a:t>
                      </a:r>
                      <a:r>
                        <a:rPr lang="en-US" altLang="zh-CN" sz="2000" u="none" strike="noStrike" dirty="0">
                          <a:effectLst/>
                        </a:rPr>
                        <a:t>(%)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="" xmlns:a16="http://schemas.microsoft.com/office/drawing/2014/main" val="1531208811"/>
                  </a:ext>
                </a:extLst>
              </a:tr>
              <a:tr h="474036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a=0.05</a:t>
                      </a:r>
                      <a:r>
                        <a:rPr lang="zh-CN" altLang="en-US" sz="2000" dirty="0"/>
                        <a:t>*</a:t>
                      </a:r>
                      <a:r>
                        <a:rPr lang="el-GR" altLang="zh-CN" sz="2000" dirty="0"/>
                        <a:t>λ</a:t>
                      </a:r>
                      <a:r>
                        <a:rPr lang="en-US" altLang="zh-CN" sz="2000" baseline="-25000" dirty="0"/>
                        <a:t>0</a:t>
                      </a:r>
                      <a:endParaRPr lang="zh-CN" altLang="en-US" sz="2000" dirty="0"/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>
                          <a:effectLst/>
                        </a:rPr>
                        <a:t>5712.3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>
                          <a:effectLst/>
                        </a:rPr>
                        <a:t>5712.31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0.000245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0.000245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="" xmlns:a16="http://schemas.microsoft.com/office/drawing/2014/main" val="1694024702"/>
                  </a:ext>
                </a:extLst>
              </a:tr>
              <a:tr h="494646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a=0.1</a:t>
                      </a:r>
                      <a:r>
                        <a:rPr lang="zh-CN" altLang="en-US" sz="2000" dirty="0"/>
                        <a:t>*</a:t>
                      </a:r>
                      <a:r>
                        <a:rPr lang="el-GR" altLang="zh-CN" sz="2000" dirty="0"/>
                        <a:t>λ</a:t>
                      </a:r>
                      <a:r>
                        <a:rPr lang="en-US" altLang="zh-CN" sz="2000" baseline="-25000" dirty="0"/>
                        <a:t>0</a:t>
                      </a:r>
                      <a:endParaRPr lang="zh-CN" altLang="en-US" sz="2000" dirty="0"/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5712.37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>
                          <a:effectLst/>
                        </a:rPr>
                        <a:t>5715.11</a:t>
                      </a:r>
                      <a:endParaRPr lang="en-US" altLang="zh-CN" sz="20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0.048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0.048</a:t>
                      </a:r>
                      <a:endParaRPr lang="en-US" altLang="zh-CN" sz="20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715" marR="5715" marT="5715" marB="0" anchor="b"/>
                </a:tc>
                <a:extLst>
                  <a:ext uri="{0D108BD9-81ED-4DB2-BD59-A6C34878D82A}">
                    <a16:rowId xmlns="" xmlns:a16="http://schemas.microsoft.com/office/drawing/2014/main" val="2085732870"/>
                  </a:ext>
                </a:extLst>
              </a:tr>
            </a:tbl>
          </a:graphicData>
        </a:graphic>
      </p:graphicFrame>
      <p:sp>
        <p:nvSpPr>
          <p:cNvPr id="7" name="内容占位符 2"/>
          <p:cNvSpPr>
            <a:spLocks noGrp="1"/>
          </p:cNvSpPr>
          <p:nvPr/>
        </p:nvSpPr>
        <p:spPr>
          <a:xfrm>
            <a:off x="9647238" y="3255024"/>
            <a:ext cx="1852038" cy="48048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32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400" kern="120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dirty="0"/>
              <a:t>0 mode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en-US" altLang="zh-CN" dirty="0"/>
              <a:t>Pi mode</a:t>
            </a:r>
            <a:endParaRPr lang="zh-CN" altLang="en-US" dirty="0"/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8991" y="4027040"/>
            <a:ext cx="3173539" cy="180264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38991" y="1172344"/>
            <a:ext cx="3121819" cy="1950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7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Parallel coupling </a:t>
            </a:r>
            <a:r>
              <a:rPr lang="en-US" altLang="zh-CN" dirty="0" smtClean="0"/>
              <a:t>design for 20 cavities</a:t>
            </a:r>
            <a:endParaRPr lang="en-US" altLang="zh-CN" dirty="0"/>
          </a:p>
          <a:p>
            <a:r>
              <a:rPr lang="en-US" altLang="zh-CN" dirty="0" smtClean="0"/>
              <a:t>Each manifold input power to one cavity 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C-band parallel coupling cold accelerating structure design </a:t>
            </a:r>
            <a:endParaRPr lang="zh-CN" altLang="en-US" sz="3200" dirty="0"/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 rotWithShape="1">
          <a:blip r:embed="rId2"/>
          <a:srcRect l="20266" t="17569" r="23737" b="21416"/>
          <a:stretch/>
        </p:blipFill>
        <p:spPr>
          <a:xfrm>
            <a:off x="549241" y="4291772"/>
            <a:ext cx="5853383" cy="193157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E686445-08DE-43C4-A0F3-C089D19F0C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020" y="2310669"/>
            <a:ext cx="5018723" cy="106506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7AA194C-1280-4E9F-B754-929B0335DD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091" y="3856551"/>
            <a:ext cx="5460942" cy="171669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013557" y="6054067"/>
            <a:ext cx="2455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Field </a:t>
            </a:r>
            <a:r>
              <a:rPr lang="en-US" altLang="zh-CN" sz="1600" dirty="0" smtClean="0"/>
              <a:t>distribution along axis</a:t>
            </a:r>
            <a:endParaRPr lang="zh-CN" altLang="en-US" sz="16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959" y="2310669"/>
            <a:ext cx="4413208" cy="183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8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40MW </a:t>
            </a:r>
            <a:r>
              <a:rPr lang="en-US" altLang="zh-CN" dirty="0"/>
              <a:t>C</a:t>
            </a:r>
            <a:r>
              <a:rPr lang="en-US" altLang="zh-CN" dirty="0" smtClean="0"/>
              <a:t>-band </a:t>
            </a:r>
            <a:r>
              <a:rPr lang="en-US" altLang="zh-CN" dirty="0" smtClean="0"/>
              <a:t>power </a:t>
            </a:r>
            <a:r>
              <a:rPr lang="en-US" altLang="zh-CN" dirty="0" smtClean="0"/>
              <a:t>source high power test bench is built, </a:t>
            </a:r>
            <a:r>
              <a:rPr lang="en-US" altLang="zh-CN" dirty="0"/>
              <a:t>2MW for each </a:t>
            </a:r>
            <a:r>
              <a:rPr lang="en-US" altLang="zh-CN" dirty="0" smtClean="0"/>
              <a:t>cavity at the test bench</a:t>
            </a:r>
            <a:endParaRPr lang="en-US" altLang="zh-CN" dirty="0"/>
          </a:p>
          <a:p>
            <a:r>
              <a:rPr lang="en-US" altLang="zh-CN" dirty="0"/>
              <a:t>The gradient can reach </a:t>
            </a:r>
            <a:r>
              <a:rPr lang="en-US" altLang="zh-CN" dirty="0" smtClean="0"/>
              <a:t>156MV/m for 20 cells cavity theoretically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 smtClean="0"/>
              <a:t>The compare with the normal temperature structure</a:t>
            </a:r>
            <a:endParaRPr lang="zh-CN" altLang="en-US" sz="36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947561"/>
              </p:ext>
            </p:extLst>
          </p:nvPr>
        </p:nvGraphicFramePr>
        <p:xfrm>
          <a:off x="2145533" y="2381088"/>
          <a:ext cx="8224190" cy="4107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62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025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35376"/>
              </a:tblGrid>
              <a:tr h="282301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/>
                        <a:t>Parameters 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Value 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2301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Type 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standing</a:t>
                      </a:r>
                      <a:r>
                        <a:rPr lang="en-US" altLang="zh-CN" sz="2000" baseline="0" dirty="0" smtClean="0"/>
                        <a:t> wave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travelling wave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</a:tr>
              <a:tr h="193575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Temperature</a:t>
                      </a:r>
                      <a:r>
                        <a:rPr lang="en-US" altLang="zh-CN" sz="2000" baseline="0" dirty="0" smtClean="0"/>
                        <a:t> 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77K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30°C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</a:tr>
              <a:tr h="282301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Frequency </a:t>
                      </a:r>
                      <a:r>
                        <a:rPr lang="en-US" altLang="zh-CN" sz="2000" dirty="0"/>
                        <a:t>(MHz)@77K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5712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5712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2301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Mode 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π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dirty="0" smtClean="0"/>
                        <a:t>3π/4</a:t>
                      </a:r>
                      <a:endParaRPr lang="zh-CN" altLang="en-US" sz="2000" dirty="0" smtClean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2301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Cavity numbers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20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89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2301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Shunt impedance </a:t>
                      </a:r>
                      <a:r>
                        <a:rPr lang="en-US" altLang="zh-CN" sz="2000" dirty="0" smtClean="0"/>
                        <a:t>(MΩ/m)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303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66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2301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E</a:t>
                      </a:r>
                      <a:r>
                        <a:rPr lang="en-US" altLang="zh-CN" sz="2000" baseline="-25000" dirty="0"/>
                        <a:t>0</a:t>
                      </a:r>
                      <a:r>
                        <a:rPr lang="en-US" altLang="zh-CN" sz="2000" dirty="0"/>
                        <a:t>/</a:t>
                      </a:r>
                      <a:r>
                        <a:rPr lang="en-US" altLang="zh-CN" sz="2000" dirty="0" err="1"/>
                        <a:t>Es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2.42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2.57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2301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Q</a:t>
                      </a:r>
                      <a:r>
                        <a:rPr lang="en-US" altLang="zh-CN" sz="2000" baseline="-25000" dirty="0" smtClean="0"/>
                        <a:t>0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31905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11500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2301"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Filling time(us) @90%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/>
                        <a:t>2.2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0.35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3609944685"/>
                  </a:ext>
                </a:extLst>
              </a:tr>
              <a:tr h="282301">
                <a:tc>
                  <a:txBody>
                    <a:bodyPr/>
                    <a:lstStyle/>
                    <a:p>
                      <a:pPr marL="0" algn="l" defTabSz="914377" rtl="0" eaLnBrk="1" latinLnBrk="0" hangingPunct="1"/>
                      <a:r>
                        <a:rPr lang="en-US" altLang="zh-CN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Gradient (MV/m)@</a:t>
                      </a:r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40MW 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377" rtl="0" eaLnBrk="1" latinLnBrk="0" hangingPunct="1"/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156 (20 cavities)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914377" rtl="0" eaLnBrk="1" latinLnBrk="0" hangingPunct="1"/>
                      <a:r>
                        <a:rPr lang="en-US" altLang="zh-CN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 (89</a:t>
                      </a:r>
                      <a:r>
                        <a:rPr lang="en-US" altLang="zh-CN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cavities)</a:t>
                      </a:r>
                      <a:endParaRPr lang="zh-CN" altLang="en-US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934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Before the whole structure  machining, 6 cells test cavity </a:t>
            </a:r>
            <a:r>
              <a:rPr lang="en-US" altLang="zh-CN" dirty="0" smtClean="0"/>
              <a:t>is manufactured to</a:t>
            </a:r>
            <a:r>
              <a:rPr lang="zh-CN" altLang="en-US" dirty="0" smtClean="0"/>
              <a:t> </a:t>
            </a:r>
            <a:r>
              <a:rPr lang="en-US" altLang="zh-CN" dirty="0"/>
              <a:t>verify machining accuracy and check the tuning range of the tuner</a:t>
            </a:r>
          </a:p>
          <a:p>
            <a:r>
              <a:rPr lang="en-US" altLang="zh-CN" dirty="0"/>
              <a:t>The maximum profile tolerance error is about 5um</a:t>
            </a:r>
          </a:p>
          <a:p>
            <a:r>
              <a:rPr lang="en-US" altLang="zh-CN" dirty="0" smtClean="0"/>
              <a:t>Tuning </a:t>
            </a:r>
            <a:r>
              <a:rPr lang="en-US" altLang="zh-CN" dirty="0"/>
              <a:t>range:-</a:t>
            </a:r>
            <a:r>
              <a:rPr lang="en-US" altLang="zh-CN" dirty="0" smtClean="0"/>
              <a:t>7MHz-2.5MHz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Progress of cavity manufacture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FB2BE22-58D1-46E9-B715-71DFC4944C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768" y="5416390"/>
            <a:ext cx="1487288" cy="971846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EA5A8EF-9C4D-4145-B9D7-C271F6C829E4}"/>
              </a:ext>
            </a:extLst>
          </p:cNvPr>
          <p:cNvGrpSpPr/>
          <p:nvPr/>
        </p:nvGrpSpPr>
        <p:grpSpPr>
          <a:xfrm>
            <a:off x="3827158" y="3207799"/>
            <a:ext cx="3348082" cy="2086736"/>
            <a:chOff x="6877682" y="1310642"/>
            <a:chExt cx="4184845" cy="1999577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D04D4E20-A741-40FC-B22E-9D630069C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7682" y="1310642"/>
              <a:ext cx="4183513" cy="1999577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8E7DD315-A107-4231-BA1D-E3FF4BD8A50E}"/>
                </a:ext>
              </a:extLst>
            </p:cNvPr>
            <p:cNvSpPr txBox="1"/>
            <p:nvPr/>
          </p:nvSpPr>
          <p:spPr>
            <a:xfrm>
              <a:off x="7065819" y="2114349"/>
              <a:ext cx="632319" cy="496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50" dirty="0">
                  <a:solidFill>
                    <a:srgbClr val="FF0000"/>
                  </a:solidFill>
                </a:rPr>
                <a:t>1</a:t>
              </a:r>
              <a:endParaRPr lang="zh-CN" altLang="en-US" sz="1350" dirty="0">
                <a:solidFill>
                  <a:srgbClr val="FF0000"/>
                </a:solidFill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EF491F7-7C9B-4440-B70C-4F0A8D8EBB51}"/>
                </a:ext>
              </a:extLst>
            </p:cNvPr>
            <p:cNvSpPr txBox="1"/>
            <p:nvPr/>
          </p:nvSpPr>
          <p:spPr>
            <a:xfrm>
              <a:off x="10430208" y="2186725"/>
              <a:ext cx="632319" cy="496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50" dirty="0">
                  <a:solidFill>
                    <a:srgbClr val="FF0000"/>
                  </a:solidFill>
                </a:rPr>
                <a:t>1</a:t>
              </a:r>
              <a:endParaRPr lang="zh-CN" altLang="en-US" sz="1350" dirty="0">
                <a:solidFill>
                  <a:srgbClr val="FF0000"/>
                </a:solidFill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0BD71DAE-D0DA-4FBF-89D2-8EFE93C5DE42}"/>
                </a:ext>
              </a:extLst>
            </p:cNvPr>
            <p:cNvSpPr txBox="1"/>
            <p:nvPr/>
          </p:nvSpPr>
          <p:spPr>
            <a:xfrm>
              <a:off x="8220037" y="2125766"/>
              <a:ext cx="632319" cy="496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50" dirty="0">
                  <a:solidFill>
                    <a:srgbClr val="FF0000"/>
                  </a:solidFill>
                </a:rPr>
                <a:t>6</a:t>
              </a:r>
              <a:endParaRPr lang="zh-CN" altLang="en-US" sz="1350" dirty="0">
                <a:solidFill>
                  <a:srgbClr val="FF0000"/>
                </a:solidFill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3B7157FC-0729-4635-8F99-657AF270169E}"/>
                </a:ext>
              </a:extLst>
            </p:cNvPr>
            <p:cNvSpPr txBox="1"/>
            <p:nvPr/>
          </p:nvSpPr>
          <p:spPr>
            <a:xfrm>
              <a:off x="9256052" y="2186725"/>
              <a:ext cx="632319" cy="496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50" dirty="0">
                  <a:solidFill>
                    <a:srgbClr val="FF0000"/>
                  </a:solidFill>
                </a:rPr>
                <a:t>6</a:t>
              </a:r>
              <a:endParaRPr lang="zh-CN" altLang="en-US" sz="135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2" name="Picture 2" descr="C:\Users\zhangjr\AppData\Local\Temp\ksohtml75104\wps1.jpg">
            <a:extLst>
              <a:ext uri="{FF2B5EF4-FFF2-40B4-BE49-F238E27FC236}">
                <a16:creationId xmlns:a16="http://schemas.microsoft.com/office/drawing/2014/main" xmlns="" id="{8D410D4E-A049-458F-B921-7094563BE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5485" y="3301370"/>
            <a:ext cx="4653607" cy="269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图片 12">
            <a:extLst>
              <a:ext uri="{FF2B5EF4-FFF2-40B4-BE49-F238E27FC236}">
                <a16:creationId xmlns="" xmlns:lc="http://schemas.openxmlformats.org/drawingml/2006/lockedCanvas" xmlns:a16="http://schemas.microsoft.com/office/drawing/2014/main" id="{3DC26143-C131-4FB5-97C2-A646F62E16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103" y="3394363"/>
            <a:ext cx="3238215" cy="225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2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80289" y="1057985"/>
            <a:ext cx="10902195" cy="5057527"/>
          </a:xfrm>
        </p:spPr>
        <p:txBody>
          <a:bodyPr/>
          <a:lstStyle/>
          <a:p>
            <a:r>
              <a:rPr lang="en-US" altLang="zh-CN" dirty="0"/>
              <a:t>The cavity </a:t>
            </a:r>
            <a:r>
              <a:rPr lang="en-US" altLang="zh-CN" dirty="0" smtClean="0"/>
              <a:t>cleaning, </a:t>
            </a:r>
            <a:r>
              <a:rPr lang="en-US" altLang="zh-CN" dirty="0"/>
              <a:t>EBW, vacuum leak detection for the first </a:t>
            </a:r>
            <a:r>
              <a:rPr lang="en-US" altLang="zh-CN" dirty="0" smtClean="0"/>
              <a:t>prototype (</a:t>
            </a:r>
            <a:r>
              <a:rPr lang="en-US" altLang="zh-CN" dirty="0" smtClean="0"/>
              <a:t>Cold </a:t>
            </a:r>
            <a:r>
              <a:rPr lang="en-US" altLang="zh-CN" dirty="0"/>
              <a:t>C</a:t>
            </a:r>
            <a:r>
              <a:rPr lang="en-US" altLang="zh-CN" dirty="0" smtClean="0"/>
              <a:t>opper Accelerating  </a:t>
            </a:r>
            <a:r>
              <a:rPr lang="en-US" altLang="zh-CN" dirty="0" smtClean="0"/>
              <a:t>Structure-I)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cs typeface="Times New Roman" panose="02020603050405020304" pitchFamily="18" charset="0"/>
              </a:rPr>
              <a:t>Progress of cavity manufacture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A45A3CB-7B65-406F-93FD-B571D7741F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294" y="1766468"/>
            <a:ext cx="3166485" cy="178114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73F6E32-B249-4FE7-9B4D-6BB32A2188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490" y="1978454"/>
            <a:ext cx="2285359" cy="406504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0A0D702-A59B-4002-99C6-B72DE893CF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688" y="1908366"/>
            <a:ext cx="2549455" cy="191171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F546C9F-8398-4F32-9C43-B10F14A702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204" y="4078492"/>
            <a:ext cx="2549455" cy="191171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D0A78A1-DDAE-4199-BB06-037253C712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264" y="3766352"/>
            <a:ext cx="1280895" cy="227714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B4826CF-7A61-4AAA-9DFA-7B74BBADC47D}"/>
              </a:ext>
            </a:extLst>
          </p:cNvPr>
          <p:cNvSpPr txBox="1"/>
          <p:nvPr/>
        </p:nvSpPr>
        <p:spPr>
          <a:xfrm>
            <a:off x="8167774" y="5990209"/>
            <a:ext cx="29402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Leakage </a:t>
            </a:r>
            <a:r>
              <a:rPr lang="en-US" altLang="zh-CN" sz="1600" dirty="0"/>
              <a:t>rate</a:t>
            </a:r>
            <a:r>
              <a:rPr lang="zh-CN" altLang="en-US" sz="1600" dirty="0"/>
              <a:t>：</a:t>
            </a:r>
            <a:r>
              <a:rPr lang="en-US" altLang="zh-CN" sz="1600" dirty="0"/>
              <a:t>3.5*10</a:t>
            </a:r>
            <a:r>
              <a:rPr lang="en-US" altLang="zh-CN" sz="1600" baseline="30000" dirty="0"/>
              <a:t>-11</a:t>
            </a:r>
            <a:r>
              <a:rPr lang="en-US" altLang="zh-CN" sz="1600" dirty="0"/>
              <a:t>Torr*l/s</a:t>
            </a:r>
            <a:endParaRPr lang="zh-CN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5378659" y="6060051"/>
            <a:ext cx="2371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Electron Beam Welding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3366438" y="6063952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</a:t>
            </a:r>
            <a:r>
              <a:rPr lang="en-US" altLang="zh-CN" dirty="0" smtClean="0"/>
              <a:t>leaning </a:t>
            </a: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EEE794D-5761-42F9-BE95-1635CDC10CB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259" y="2733863"/>
            <a:ext cx="2521116" cy="1222773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AA9281BC-013B-474F-B4AD-AB78D541114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259" y="4078492"/>
            <a:ext cx="2521113" cy="122277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7386" y="5544975"/>
            <a:ext cx="2591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Two half of the structure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43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altLang="zh-CN" dirty="0" smtClean="0"/>
              <a:t>Using </a:t>
            </a:r>
            <a:r>
              <a:rPr lang="en-US" altLang="zh-CN" dirty="0"/>
              <a:t>probes to measure the frequency of each cell</a:t>
            </a:r>
          </a:p>
          <a:p>
            <a:pPr>
              <a:spcBef>
                <a:spcPts val="600"/>
              </a:spcBef>
            </a:pPr>
            <a:r>
              <a:rPr lang="en-US" altLang="zh-CN" dirty="0"/>
              <a:t>After welding the frequency is a little </a:t>
            </a:r>
            <a:r>
              <a:rPr lang="en-US" altLang="zh-CN" dirty="0" smtClean="0"/>
              <a:t>decrease but in the tuning range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Frequencies before and after </a:t>
            </a:r>
            <a:r>
              <a:rPr lang="en-US" altLang="zh-CN" dirty="0" smtClean="0"/>
              <a:t>EBW</a:t>
            </a:r>
            <a:endParaRPr lang="zh-CN" altLang="en-US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xmlns="" id="{80393ED3-C4D2-46CF-B004-D0C682548D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" r="4670" b="2727"/>
          <a:stretch/>
        </p:blipFill>
        <p:spPr>
          <a:xfrm>
            <a:off x="7041814" y="2230107"/>
            <a:ext cx="3612636" cy="160308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1DA6C69-AD09-4032-A274-05E1EB924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092" y="4076903"/>
            <a:ext cx="4068743" cy="228232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D6CFD26-9FFA-4CF5-BC82-442ED6171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289" y="2427703"/>
            <a:ext cx="4374953" cy="240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7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Each cell frequency error is in ±15kHz</a:t>
            </a:r>
          </a:p>
          <a:p>
            <a:pPr>
              <a:spcBef>
                <a:spcPts val="0"/>
              </a:spcBef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flatness of the field distribution is more than 90% 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Cold test results after tuning</a:t>
            </a:r>
            <a:endParaRPr lang="zh-CN" altLang="en-US" dirty="0"/>
          </a:p>
        </p:txBody>
      </p:sp>
      <p:pic>
        <p:nvPicPr>
          <p:cNvPr id="4" name="内容占位符 4">
            <a:extLst>
              <a:ext uri="{FF2B5EF4-FFF2-40B4-BE49-F238E27FC236}">
                <a16:creationId xmlns:a16="http://schemas.microsoft.com/office/drawing/2014/main" xmlns="" id="{B0938F28-A096-4B77-86C8-72D22E3986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555" y="1923482"/>
            <a:ext cx="4177093" cy="195954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428662A-AE51-4FD7-8683-EAE4532C7EF9}"/>
              </a:ext>
            </a:extLst>
          </p:cNvPr>
          <p:cNvSpPr txBox="1"/>
          <p:nvPr/>
        </p:nvSpPr>
        <p:spPr>
          <a:xfrm>
            <a:off x="8109269" y="3909555"/>
            <a:ext cx="11301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/>
              <a:t>Field distribution</a:t>
            </a:r>
            <a:endParaRPr lang="zh-CN" altLang="en-US" sz="900" dirty="0"/>
          </a:p>
        </p:txBody>
      </p:sp>
      <p:graphicFrame>
        <p:nvGraphicFramePr>
          <p:cNvPr id="6" name="图表 5">
            <a:extLst>
              <a:ext uri="{FF2B5EF4-FFF2-40B4-BE49-F238E27FC236}">
                <a16:creationId xmlns:a16="http://schemas.microsoft.com/office/drawing/2014/main" xmlns="" id="{A0B006E3-2A9B-4DED-A0F7-DA270AE677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1902815"/>
              </p:ext>
            </p:extLst>
          </p:nvPr>
        </p:nvGraphicFramePr>
        <p:xfrm>
          <a:off x="3716719" y="2070847"/>
          <a:ext cx="4035472" cy="1719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内容占位符 4">
            <a:extLst>
              <a:ext uri="{FF2B5EF4-FFF2-40B4-BE49-F238E27FC236}">
                <a16:creationId xmlns:a16="http://schemas.microsoft.com/office/drawing/2014/main" xmlns="" id="{FBC17C05-A3D7-4A40-A14C-E06EB6464A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497" y="4178956"/>
            <a:ext cx="2647098" cy="196308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D82EBDE-1ECB-4AE2-A3C3-F59D77CF8E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334" y="4178956"/>
            <a:ext cx="2782536" cy="197649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6D5D954-0C34-4BEA-8E21-1D938CB372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9269" y="4178956"/>
            <a:ext cx="2821934" cy="196308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295277" y="6154671"/>
            <a:ext cx="3810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/>
              <a:t>Room temperature measured </a:t>
            </a:r>
            <a:r>
              <a:rPr lang="en-US" altLang="zh-CN" sz="1600" dirty="0" smtClean="0"/>
              <a:t>S-parameters</a:t>
            </a:r>
            <a:endParaRPr lang="zh-CN" altLang="en-US" sz="1600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00FF664-FB8A-4E11-97F8-5D98B05B26D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61" y="2265710"/>
            <a:ext cx="3390517" cy="186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41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V</a:t>
            </a:r>
            <a:r>
              <a:rPr lang="en-US" altLang="zh-CN" dirty="0" smtClean="0"/>
              <a:t>acuuming and cold temperature experiment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It is </a:t>
            </a:r>
            <a:r>
              <a:rPr lang="en-US" altLang="zh-CN" dirty="0"/>
              <a:t>connected to a network analyzer and </a:t>
            </a:r>
            <a:r>
              <a:rPr lang="en-US" altLang="zh-CN" dirty="0" smtClean="0"/>
              <a:t>measurement S11 </a:t>
            </a:r>
            <a:r>
              <a:rPr lang="en-US" altLang="zh-CN" dirty="0"/>
              <a:t>while </a:t>
            </a:r>
            <a:r>
              <a:rPr lang="en-US" altLang="zh-CN" dirty="0" smtClean="0"/>
              <a:t>vacuuming</a:t>
            </a:r>
          </a:p>
          <a:p>
            <a:pPr lvl="1"/>
            <a:r>
              <a:rPr lang="en-US" altLang="zh-CN" dirty="0" smtClean="0"/>
              <a:t>We </a:t>
            </a:r>
            <a:r>
              <a:rPr lang="en-US" altLang="zh-CN" dirty="0" smtClean="0"/>
              <a:t>found </a:t>
            </a:r>
            <a:r>
              <a:rPr lang="en-US" altLang="zh-CN" dirty="0"/>
              <a:t>that the waveform was deformed after </a:t>
            </a:r>
            <a:r>
              <a:rPr lang="en-US" altLang="zh-CN" dirty="0" smtClean="0"/>
              <a:t>vacuuming. That means the 20 cells frequency </a:t>
            </a:r>
            <a:r>
              <a:rPr lang="en-US" altLang="zh-CN" dirty="0" smtClean="0"/>
              <a:t>deference is out of 15kHz and largely changed</a:t>
            </a:r>
            <a:endParaRPr lang="en-US" altLang="zh-CN" dirty="0" smtClean="0"/>
          </a:p>
          <a:p>
            <a:r>
              <a:rPr lang="en-US" altLang="zh-CN" dirty="0"/>
              <a:t>Judging that there is </a:t>
            </a:r>
            <a:r>
              <a:rPr lang="en-US" altLang="zh-CN" dirty="0" smtClean="0"/>
              <a:t>little </a:t>
            </a:r>
            <a:r>
              <a:rPr lang="en-US" altLang="zh-CN" dirty="0"/>
              <a:t>gap between the upper and lower cavities due to welding stress (although it does not affect the Q value of the </a:t>
            </a:r>
            <a:r>
              <a:rPr lang="en-US" altLang="zh-CN" dirty="0" smtClean="0"/>
              <a:t>measurement)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</a:t>
            </a:r>
            <a:r>
              <a:rPr lang="en-US" altLang="zh-CN" dirty="0" smtClean="0"/>
              <a:t>problems we </a:t>
            </a:r>
            <a:r>
              <a:rPr lang="en-US" altLang="zh-CN" dirty="0"/>
              <a:t>have </a:t>
            </a:r>
            <a:r>
              <a:rPr lang="en-US" altLang="zh-CN" dirty="0" smtClean="0"/>
              <a:t>encountered in CCAS-I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812" y="3720087"/>
            <a:ext cx="2214982" cy="22149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775" y="3720087"/>
            <a:ext cx="2214982" cy="221498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960393" y="5989891"/>
            <a:ext cx="4883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Exploring the </a:t>
            </a:r>
            <a:r>
              <a:rPr lang="en-US" altLang="zh-CN" dirty="0" smtClean="0"/>
              <a:t>inner </a:t>
            </a:r>
            <a:r>
              <a:rPr lang="en-US" altLang="zh-CN" dirty="0"/>
              <a:t>of a cavity using an endoscope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2557" y="3903261"/>
            <a:ext cx="2122323" cy="185453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41" y="3720087"/>
            <a:ext cx="1774926" cy="226980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145" y="3713042"/>
            <a:ext cx="2335452" cy="165892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464884" y="4473635"/>
            <a:ext cx="570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572874" y="5515379"/>
            <a:ext cx="575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</a:rPr>
              <a:t>×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1367" y="6052702"/>
            <a:ext cx="5577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We stopped </a:t>
            </a:r>
            <a:r>
              <a:rPr lang="en-US" altLang="zh-CN" dirty="0" smtClean="0"/>
              <a:t>the work </a:t>
            </a:r>
            <a:r>
              <a:rPr lang="en-US" altLang="zh-CN" dirty="0"/>
              <a:t>and waited for further research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242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RF parameters measurement of before brazing</a:t>
            </a:r>
          </a:p>
          <a:p>
            <a:pPr lvl="1"/>
            <a:r>
              <a:rPr lang="en-US" altLang="zh-CN" dirty="0"/>
              <a:t>Half1: 5691.7553MHz,-5.6dB,0.524,3.2</a:t>
            </a:r>
          </a:p>
          <a:p>
            <a:pPr lvl="1"/>
            <a:r>
              <a:rPr lang="en-US" altLang="zh-CN" dirty="0"/>
              <a:t>Half2: 5691.7298MHz,-5.22dB,0.548,3.42</a:t>
            </a:r>
            <a:endParaRPr lang="zh-CN" altLang="en-US" dirty="0"/>
          </a:p>
          <a:p>
            <a:pPr lvl="1"/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Measurement </a:t>
            </a:r>
            <a:r>
              <a:rPr lang="en-US" altLang="zh-CN" dirty="0" smtClean="0"/>
              <a:t>for the </a:t>
            </a:r>
            <a:r>
              <a:rPr lang="en-US" altLang="zh-CN" dirty="0" smtClean="0"/>
              <a:t>CCAS-II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AE2516B-12D2-4EDC-9A3B-6077072AB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02" y="2839627"/>
            <a:ext cx="2354484" cy="165863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CC3BD4C-BA21-4F30-9D4D-0508BBC27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386" y="2829694"/>
            <a:ext cx="2334164" cy="1678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FDDD056A-967C-44A7-B3B4-E0EA2EB4F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5880" y="2862704"/>
            <a:ext cx="2354484" cy="15912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52B1047-D239-4F64-A9CD-3092D7C662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868" y="4756881"/>
            <a:ext cx="2348997" cy="174606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45042662-1E2A-48E6-8451-DF64B537DD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2780" y="4756881"/>
            <a:ext cx="2427770" cy="175073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A958F52F-AC83-46D2-92C8-D5023B37C6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34250" y="4748128"/>
            <a:ext cx="2433104" cy="174474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7C2C4DD2-56A6-466D-8523-DFBC748F94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1602" y="4756881"/>
            <a:ext cx="2433104" cy="173599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B78BD43-08C9-4CF7-9B40-D4B33CDA4A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6272" y="2762132"/>
            <a:ext cx="2485410" cy="174606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lc="http://schemas.openxmlformats.org/drawingml/2006/lockedCanvas" xmlns:a16="http://schemas.microsoft.com/office/drawing/2014/main" id="{5C1DFF68-F524-4E6B-A1E9-F1AE018AC99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442" y="1168388"/>
            <a:ext cx="2444720" cy="141262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lc="http://schemas.openxmlformats.org/drawingml/2006/lockedCanvas" xmlns:a16="http://schemas.microsoft.com/office/drawing/2014/main" id="{AD9D3D89-6E8C-4CA4-9FA9-588D3CBE577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59683" y="1089078"/>
            <a:ext cx="2582237" cy="150630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705" y="95526"/>
            <a:ext cx="1466768" cy="825057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137645" y="3635163"/>
            <a:ext cx="679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Half1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00295" y="5260579"/>
            <a:ext cx="679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Half2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174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 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1701276" y="1467061"/>
            <a:ext cx="729037" cy="561975"/>
          </a:xfrm>
        </p:spPr>
        <p:txBody>
          <a:bodyPr/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24430" y="1466939"/>
            <a:ext cx="6041637" cy="561975"/>
          </a:xfrm>
        </p:spPr>
        <p:txBody>
          <a:bodyPr>
            <a:normAutofit/>
          </a:bodyPr>
          <a:lstStyle/>
          <a:p>
            <a:r>
              <a:rPr lang="en-US" altLang="zh-CN" dirty="0">
                <a:sym typeface="+mn-ea"/>
              </a:rPr>
              <a:t>Introduction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701276" y="2284479"/>
            <a:ext cx="729037" cy="561975"/>
          </a:xfrm>
        </p:spPr>
        <p:txBody>
          <a:bodyPr/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2324431" y="2284185"/>
            <a:ext cx="6041637" cy="561975"/>
          </a:xfrm>
        </p:spPr>
        <p:txBody>
          <a:bodyPr>
            <a:normAutofit/>
          </a:bodyPr>
          <a:lstStyle/>
          <a:p>
            <a:r>
              <a:rPr lang="en-US" altLang="zh-CN" dirty="0"/>
              <a:t>R&amp;D of the C-band cryogenic copper </a:t>
            </a:r>
            <a:r>
              <a:rPr lang="en-US" altLang="zh-CN" dirty="0" smtClean="0"/>
              <a:t>structure</a:t>
            </a:r>
            <a:endParaRPr lang="en-US" altLang="zh-CN" dirty="0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1701276" y="3101895"/>
            <a:ext cx="729037" cy="561975"/>
          </a:xfrm>
        </p:spPr>
        <p:txBody>
          <a:bodyPr/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2324440" y="3102065"/>
            <a:ext cx="6041638" cy="561975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R&amp;D of the cryostat and high power test bench</a:t>
            </a:r>
          </a:p>
        </p:txBody>
      </p:sp>
      <p:sp>
        <p:nvSpPr>
          <p:cNvPr id="9" name="文本占位符 6"/>
          <p:cNvSpPr>
            <a:spLocks noGrp="1"/>
          </p:cNvSpPr>
          <p:nvPr>
            <p:ph type="body" sz="quarter" idx="14"/>
          </p:nvPr>
        </p:nvSpPr>
        <p:spPr>
          <a:xfrm>
            <a:off x="1711800" y="3919311"/>
            <a:ext cx="729037" cy="561975"/>
          </a:xfrm>
        </p:spPr>
        <p:txBody>
          <a:bodyPr/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5"/>
          </p:nvPr>
        </p:nvSpPr>
        <p:spPr>
          <a:xfrm>
            <a:off x="2335230" y="3919310"/>
            <a:ext cx="6028794" cy="561975"/>
          </a:xfrm>
        </p:spPr>
        <p:txBody>
          <a:bodyPr>
            <a:normAutofit/>
          </a:bodyPr>
          <a:lstStyle/>
          <a:p>
            <a:r>
              <a:rPr lang="en-US" altLang="zh-CN" dirty="0">
                <a:sym typeface="+mn-ea"/>
              </a:rPr>
              <a:t>Summary 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altLang="zh-CN" dirty="0"/>
              <a:t>In order to figure out why the Q-value test of the cavity was </a:t>
            </a:r>
            <a:r>
              <a:rPr lang="en-US" altLang="zh-CN" dirty="0" smtClean="0"/>
              <a:t>correct but when  </a:t>
            </a:r>
            <a:r>
              <a:rPr lang="en-US" altLang="zh-CN" dirty="0"/>
              <a:t>vacuumed the cells deformed </a:t>
            </a:r>
            <a:r>
              <a:rPr lang="en-US" altLang="zh-CN" dirty="0" smtClean="0"/>
              <a:t>uneven</a:t>
            </a:r>
          </a:p>
          <a:p>
            <a:pPr>
              <a:spcBef>
                <a:spcPts val="600"/>
              </a:spcBef>
            </a:pPr>
            <a:r>
              <a:rPr lang="en-US" altLang="zh-CN" dirty="0" smtClean="0"/>
              <a:t>Use </a:t>
            </a:r>
            <a:r>
              <a:rPr lang="en-US" altLang="zh-CN" dirty="0"/>
              <a:t>stress paper to detect the surface contact between the upper and lower </a:t>
            </a:r>
            <a:r>
              <a:rPr lang="en-US" altLang="zh-CN" dirty="0" smtClean="0"/>
              <a:t>cavities</a:t>
            </a:r>
          </a:p>
          <a:p>
            <a:pPr lvl="1">
              <a:spcBef>
                <a:spcPts val="600"/>
              </a:spcBef>
            </a:pPr>
            <a:r>
              <a:rPr lang="en-US" altLang="zh-CN" dirty="0" smtClean="0"/>
              <a:t>Used </a:t>
            </a:r>
            <a:r>
              <a:rPr lang="en-US" altLang="zh-CN" dirty="0"/>
              <a:t>a micrometer to create a color chart</a:t>
            </a:r>
            <a:endParaRPr lang="en-US" altLang="zh-CN" dirty="0" smtClean="0"/>
          </a:p>
          <a:p>
            <a:pPr>
              <a:spcBef>
                <a:spcPts val="600"/>
              </a:spcBef>
            </a:pPr>
            <a:r>
              <a:rPr lang="en-US" altLang="zh-CN" dirty="0"/>
              <a:t>Discovered that the maximum and minimum points of contact between the two cavities </a:t>
            </a:r>
            <a:r>
              <a:rPr lang="en-US" altLang="zh-CN" dirty="0" smtClean="0"/>
              <a:t>is about 13um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Brazing for the cold </a:t>
            </a:r>
            <a:r>
              <a:rPr lang="en-US" altLang="zh-CN" dirty="0"/>
              <a:t>structure CCAS-II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684" y="4099906"/>
            <a:ext cx="1685816" cy="235532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895" y="4055162"/>
            <a:ext cx="2247416" cy="24000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252" y="3965282"/>
            <a:ext cx="3834808" cy="239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72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After comprehensive consideration, we chose the brazing </a:t>
            </a:r>
            <a:r>
              <a:rPr lang="en-US" altLang="zh-CN" dirty="0" smtClean="0"/>
              <a:t>method for the CCAS-II</a:t>
            </a:r>
          </a:p>
          <a:p>
            <a:r>
              <a:rPr lang="en-US" altLang="zh-CN" dirty="0" smtClean="0"/>
              <a:t>And in this </a:t>
            </a:r>
            <a:r>
              <a:rPr lang="en-US" altLang="zh-CN" dirty="0"/>
              <a:t>m</a:t>
            </a:r>
            <a:r>
              <a:rPr lang="en-US" altLang="zh-CN" dirty="0" smtClean="0"/>
              <a:t>orning, the brazing </a:t>
            </a:r>
            <a:r>
              <a:rPr lang="en-US" altLang="zh-CN" dirty="0"/>
              <a:t>is finished </a:t>
            </a:r>
            <a:r>
              <a:rPr lang="en-US" altLang="zh-CN" dirty="0" smtClean="0"/>
              <a:t>in </a:t>
            </a:r>
            <a:r>
              <a:rPr lang="en-US" altLang="zh-CN" dirty="0"/>
              <a:t>a hydrogen </a:t>
            </a:r>
            <a:r>
              <a:rPr lang="en-US" altLang="zh-CN" dirty="0"/>
              <a:t>furnace. </a:t>
            </a:r>
            <a:r>
              <a:rPr lang="en-US" altLang="zh-CN" dirty="0" smtClean="0"/>
              <a:t>The cavity vacuum </a:t>
            </a:r>
            <a:r>
              <a:rPr lang="en-US" altLang="zh-CN" dirty="0"/>
              <a:t>leak </a:t>
            </a:r>
            <a:r>
              <a:rPr lang="en-US" altLang="zh-CN" dirty="0" smtClean="0"/>
              <a:t>rate and </a:t>
            </a:r>
            <a:r>
              <a:rPr lang="en-US" altLang="zh-CN" dirty="0"/>
              <a:t>preliminary RF measurement are OK. The next step of braz</a:t>
            </a:r>
            <a:r>
              <a:rPr lang="en-US" altLang="zh-CN" dirty="0" smtClean="0"/>
              <a:t>ing </a:t>
            </a:r>
            <a:r>
              <a:rPr lang="en-US" altLang="zh-CN" dirty="0"/>
              <a:t>will be carried out </a:t>
            </a:r>
            <a:r>
              <a:rPr lang="zh-CN" altLang="en-US" dirty="0" smtClean="0"/>
              <a:t>（</a:t>
            </a:r>
            <a:r>
              <a:rPr lang="en-US" altLang="zh-CN" dirty="0"/>
              <a:t>Flanges and waveguides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Brazing for the cold </a:t>
            </a:r>
            <a:r>
              <a:rPr lang="en-US" altLang="zh-CN" dirty="0" smtClean="0"/>
              <a:t>structure </a:t>
            </a:r>
            <a:r>
              <a:rPr lang="en-US" altLang="zh-CN" dirty="0"/>
              <a:t>CCAS</a:t>
            </a:r>
            <a:r>
              <a:rPr lang="en-US" altLang="zh-CN" dirty="0" smtClean="0"/>
              <a:t>-II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6846" y="5897558"/>
            <a:ext cx="10982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Further research will continue on the </a:t>
            </a:r>
            <a:r>
              <a:rPr lang="en-US" altLang="zh-CN" sz="2400" dirty="0" smtClean="0"/>
              <a:t>two parallel coupling cold accelerating structures</a:t>
            </a:r>
            <a:endParaRPr lang="zh-CN" altLang="en-US" sz="24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015" y="2904565"/>
            <a:ext cx="2057844" cy="28578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76" y="2898723"/>
            <a:ext cx="2028359" cy="281692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052" y="2927960"/>
            <a:ext cx="2057844" cy="28578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622" y="2520228"/>
            <a:ext cx="1497120" cy="328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/>
              <a:t>The </a:t>
            </a:r>
            <a:r>
              <a:rPr lang="en-US" altLang="zh-CN" sz="2000" dirty="0" smtClean="0"/>
              <a:t>structure is </a:t>
            </a:r>
            <a:r>
              <a:rPr lang="en-US" altLang="zh-CN" sz="2000" dirty="0"/>
              <a:t>immersed in liquid nitrogen for </a:t>
            </a:r>
            <a:r>
              <a:rPr lang="en-US" altLang="zh-CN" sz="2000" dirty="0" smtClean="0"/>
              <a:t>cooling</a:t>
            </a:r>
          </a:p>
          <a:p>
            <a:r>
              <a:rPr lang="en-US" altLang="zh-CN" sz="2000" dirty="0"/>
              <a:t>C</a:t>
            </a:r>
            <a:r>
              <a:rPr lang="en-US" altLang="zh-CN" sz="2000" dirty="0" smtClean="0"/>
              <a:t>onnected </a:t>
            </a:r>
            <a:r>
              <a:rPr lang="en-US" altLang="zh-CN" sz="2000" dirty="0"/>
              <a:t>to the normal and low temperature environments through a waveguide </a:t>
            </a:r>
            <a:r>
              <a:rPr lang="en-US" altLang="zh-CN" sz="2000" dirty="0" smtClean="0"/>
              <a:t>system</a:t>
            </a:r>
          </a:p>
          <a:p>
            <a:r>
              <a:rPr lang="en-US" altLang="zh-CN" sz="2000" dirty="0" smtClean="0"/>
              <a:t>The </a:t>
            </a:r>
            <a:r>
              <a:rPr lang="en-US" altLang="zh-CN" sz="2000" dirty="0"/>
              <a:t>power fed into the cavity by the waveguide is mostly converted into thermal power, which is absorbed by the vaporization of liquid nitrogen</a:t>
            </a:r>
          </a:p>
          <a:p>
            <a:r>
              <a:rPr lang="en-US" altLang="zh-CN" sz="2000" dirty="0"/>
              <a:t>The average RF power is 5kW</a:t>
            </a:r>
            <a:r>
              <a:rPr lang="zh-CN" altLang="en-US" sz="2000" dirty="0"/>
              <a:t>（</a:t>
            </a:r>
            <a:r>
              <a:rPr lang="en-US" altLang="zh-CN" sz="2000" dirty="0" smtClean="0"/>
              <a:t>40MW*2.5uS*50Hz)</a:t>
            </a:r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Design of the cryostat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1752079" y="3175709"/>
            <a:ext cx="8775405" cy="3183514"/>
            <a:chOff x="1708975" y="1955367"/>
            <a:chExt cx="8331048" cy="4022234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07B30D6A-5D67-4E19-ADF3-32B3043C1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0791" y="1955367"/>
              <a:ext cx="5569232" cy="3929450"/>
            </a:xfrm>
            <a:prstGeom prst="rect">
              <a:avLst/>
            </a:prstGeom>
          </p:spPr>
        </p:pic>
        <p:sp>
          <p:nvSpPr>
            <p:cNvPr id="6" name="矩形标注 10">
              <a:extLst>
                <a:ext uri="{FF2B5EF4-FFF2-40B4-BE49-F238E27FC236}">
                  <a16:creationId xmlns="" xmlns:a16="http://schemas.microsoft.com/office/drawing/2014/main" id="{4E2C8811-C438-4338-84BA-71645A422ECF}"/>
                </a:ext>
              </a:extLst>
            </p:cNvPr>
            <p:cNvSpPr/>
            <p:nvPr/>
          </p:nvSpPr>
          <p:spPr bwMode="auto">
            <a:xfrm>
              <a:off x="7324661" y="1997404"/>
              <a:ext cx="1762733" cy="646331"/>
            </a:xfrm>
            <a:prstGeom prst="wedgeRectCallout">
              <a:avLst>
                <a:gd name="adj1" fmla="val 48163"/>
                <a:gd name="adj2" fmla="val 99698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1588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schemeClr val="accent2"/>
                  </a:solidFill>
                  <a:latin typeface="Times New Roman" pitchFamily="18" charset="0"/>
                  <a:ea typeface="华文中宋" pitchFamily="2" charset="-122"/>
                </a:rPr>
                <a:t>The liquid flow rate at the delivery junction is 168 L/h.</a:t>
              </a:r>
              <a:endParaRPr lang="zh-CN" altLang="en-US" sz="1200" b="1" dirty="0">
                <a:solidFill>
                  <a:schemeClr val="accent2"/>
                </a:solidFill>
                <a:latin typeface="Times New Roman" pitchFamily="18" charset="0"/>
                <a:ea typeface="华文中宋" pitchFamily="2" charset="-122"/>
              </a:endParaRPr>
            </a:p>
          </p:txBody>
        </p:sp>
        <p:sp>
          <p:nvSpPr>
            <p:cNvPr id="7" name="矩形标注 6">
              <a:extLst>
                <a:ext uri="{FF2B5EF4-FFF2-40B4-BE49-F238E27FC236}">
                  <a16:creationId xmlns="" xmlns:a16="http://schemas.microsoft.com/office/drawing/2014/main" id="{5E994AC4-4751-49DD-94F6-58C02991E318}"/>
                </a:ext>
              </a:extLst>
            </p:cNvPr>
            <p:cNvSpPr/>
            <p:nvPr/>
          </p:nvSpPr>
          <p:spPr bwMode="auto">
            <a:xfrm>
              <a:off x="4667180" y="5393698"/>
              <a:ext cx="4798843" cy="461665"/>
            </a:xfrm>
            <a:prstGeom prst="wedgeRectCallout">
              <a:avLst>
                <a:gd name="adj1" fmla="val 27346"/>
                <a:gd name="adj2" fmla="val -253427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1588" algn="ctr"/>
              <a:r>
                <a:rPr lang="en-US" altLang="zh-CN" sz="1200" b="1" dirty="0">
                  <a:solidFill>
                    <a:schemeClr val="accent2"/>
                  </a:solidFill>
                  <a:latin typeface="Times New Roman" pitchFamily="18" charset="0"/>
                  <a:ea typeface="华文中宋" pitchFamily="2" charset="-122"/>
                </a:rPr>
                <a:t> The nitrogen vessel has a 30 cm radius. The liquid depth is 20 cm. The pressure of the gas is ~1 bar .</a:t>
              </a:r>
              <a:endParaRPr lang="zh-CN" altLang="en-US" sz="1200" b="1" dirty="0">
                <a:solidFill>
                  <a:schemeClr val="accent2"/>
                </a:solidFill>
                <a:latin typeface="Times New Roman" pitchFamily="18" charset="0"/>
                <a:ea typeface="华文中宋" pitchFamily="2" charset="-122"/>
              </a:endParaRPr>
            </a:p>
          </p:txBody>
        </p:sp>
        <p:sp>
          <p:nvSpPr>
            <p:cNvPr id="8" name="矩形标注 7">
              <a:extLst>
                <a:ext uri="{FF2B5EF4-FFF2-40B4-BE49-F238E27FC236}">
                  <a16:creationId xmlns="" xmlns:a16="http://schemas.microsoft.com/office/drawing/2014/main" id="{A38E2D05-8F92-4F39-8FBE-D1EB8AD16797}"/>
                </a:ext>
              </a:extLst>
            </p:cNvPr>
            <p:cNvSpPr/>
            <p:nvPr/>
          </p:nvSpPr>
          <p:spPr bwMode="auto">
            <a:xfrm>
              <a:off x="4420670" y="1979643"/>
              <a:ext cx="2125999" cy="830997"/>
            </a:xfrm>
            <a:prstGeom prst="wedgeRectCallout">
              <a:avLst>
                <a:gd name="adj1" fmla="val 1737"/>
                <a:gd name="adj2" fmla="val 61331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1588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schemeClr val="accent2"/>
                  </a:solidFill>
                  <a:latin typeface="Times New Roman" pitchFamily="18" charset="0"/>
                  <a:ea typeface="华文中宋" pitchFamily="2" charset="-122"/>
                </a:rPr>
                <a:t>The gas flow has a maximum value of 8.1L/s. The maximum pressure drop of 0.59kPa.</a:t>
              </a:r>
              <a:endParaRPr lang="zh-CN" altLang="en-US" sz="1200" b="1" dirty="0">
                <a:solidFill>
                  <a:schemeClr val="accent2"/>
                </a:solidFill>
                <a:latin typeface="Times New Roman" pitchFamily="18" charset="0"/>
                <a:ea typeface="华文中宋" pitchFamily="2" charset="-122"/>
              </a:endParaRPr>
            </a:p>
          </p:txBody>
        </p:sp>
        <p:pic>
          <p:nvPicPr>
            <p:cNvPr id="9" name="内容占位符 10">
              <a:extLst>
                <a:ext uri="{FF2B5EF4-FFF2-40B4-BE49-F238E27FC236}">
                  <a16:creationId xmlns="" xmlns:a16="http://schemas.microsoft.com/office/drawing/2014/main" id="{490786E5-02BF-4211-84B2-8D2B8EC075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08975" y="1997403"/>
              <a:ext cx="2543475" cy="3980198"/>
            </a:xfrm>
            <a:prstGeom prst="rect">
              <a:avLst/>
            </a:prstGeom>
          </p:spPr>
        </p:pic>
        <p:cxnSp>
          <p:nvCxnSpPr>
            <p:cNvPr id="10" name="直接箭头连接符 9">
              <a:extLst>
                <a:ext uri="{FF2B5EF4-FFF2-40B4-BE49-F238E27FC236}">
                  <a16:creationId xmlns="" xmlns:a16="http://schemas.microsoft.com/office/drawing/2014/main" id="{6919740D-CC3E-4C3C-B209-6E2401DDDB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86150" y="3298371"/>
              <a:ext cx="464705" cy="211984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A42F5FB3-9117-4170-A814-03606CA7D01B}"/>
                </a:ext>
              </a:extLst>
            </p:cNvPr>
            <p:cNvSpPr txBox="1"/>
            <p:nvPr/>
          </p:nvSpPr>
          <p:spPr>
            <a:xfrm>
              <a:off x="1800655" y="3108784"/>
              <a:ext cx="7557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>
                  <a:solidFill>
                    <a:srgbClr val="FF0000"/>
                  </a:solidFill>
                </a:rPr>
                <a:t>RF Input</a:t>
              </a:r>
              <a:endParaRPr lang="zh-CN" altLang="en-US" sz="11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直接箭头连接符 11">
              <a:extLst>
                <a:ext uri="{FF2B5EF4-FFF2-40B4-BE49-F238E27FC236}">
                  <a16:creationId xmlns="" xmlns:a16="http://schemas.microsoft.com/office/drawing/2014/main" id="{A4D61E8F-FBA5-40E1-AEA7-0095375A415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446475" y="3239590"/>
              <a:ext cx="278616" cy="39188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98C26CF7-9734-4BD2-8730-ED428578B6AB}"/>
                </a:ext>
              </a:extLst>
            </p:cNvPr>
            <p:cNvSpPr txBox="1"/>
            <p:nvPr/>
          </p:nvSpPr>
          <p:spPr>
            <a:xfrm>
              <a:off x="3613292" y="2698207"/>
              <a:ext cx="81109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>
                  <a:solidFill>
                    <a:srgbClr val="FF0000"/>
                  </a:solidFill>
                </a:rPr>
                <a:t>Vacuum Insulated Cryostat</a:t>
              </a:r>
              <a:endParaRPr lang="zh-CN" altLang="en-U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A92DC17A-DCD1-45A1-BBEB-FE916D447260}"/>
                </a:ext>
              </a:extLst>
            </p:cNvPr>
            <p:cNvSpPr txBox="1"/>
            <p:nvPr/>
          </p:nvSpPr>
          <p:spPr>
            <a:xfrm>
              <a:off x="1712479" y="4888451"/>
              <a:ext cx="93210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>
                  <a:solidFill>
                    <a:srgbClr val="FF0000"/>
                  </a:solidFill>
                </a:rPr>
                <a:t>Accelerating Structure</a:t>
              </a:r>
              <a:endParaRPr lang="zh-CN" altLang="en-US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041358C0-0493-4F6A-911A-76255284354D}"/>
                </a:ext>
              </a:extLst>
            </p:cNvPr>
            <p:cNvSpPr txBox="1"/>
            <p:nvPr/>
          </p:nvSpPr>
          <p:spPr>
            <a:xfrm>
              <a:off x="3696051" y="4673007"/>
              <a:ext cx="75575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b="1" dirty="0">
                  <a:solidFill>
                    <a:srgbClr val="FF0000"/>
                  </a:solidFill>
                </a:rPr>
                <a:t>nitrogen vessel </a:t>
              </a:r>
              <a:endParaRPr lang="zh-CN" altLang="en-US" sz="11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="" xmlns:a16="http://schemas.microsoft.com/office/drawing/2014/main" id="{F60463AA-4BC6-4F31-B060-173108E31AC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86149" y="4726416"/>
              <a:ext cx="402616" cy="162034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="" xmlns:a16="http://schemas.microsoft.com/office/drawing/2014/main" id="{7998FCA1-A9C6-4E60-9B2B-63CBA9D41E8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446476" y="4424543"/>
              <a:ext cx="470689" cy="284285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10273553" y="416477"/>
            <a:ext cx="164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X.C. Yang, R. 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011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The heat load  for each component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Design of the cryostat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0EC16BC-1B18-4004-968B-0A04E04DC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243" y="1533671"/>
            <a:ext cx="2105179" cy="167638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36912E9-A0CD-4822-A64B-DF668D7348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71" y="3352129"/>
            <a:ext cx="2105180" cy="169742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E5AB902-CB94-4CD7-B6AC-212D00FB8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5719" y="1532290"/>
            <a:ext cx="2105182" cy="166363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F0B7BC8-B18F-43DD-B745-4FB4111584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717" y="3353004"/>
            <a:ext cx="2105182" cy="16553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EDEBD29-FC06-46F3-8610-9D00D05CDF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342" y="1516400"/>
            <a:ext cx="2150362" cy="172548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DAC5FAA-21A2-4B80-9309-E2C1E853318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342" y="3324003"/>
            <a:ext cx="2150360" cy="174218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FF76487-E056-4D1F-B874-DB77E15A0C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71" y="5066185"/>
            <a:ext cx="1675646" cy="131411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FC49867-49AC-4BC6-92F8-6E83013A983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523" y="5078559"/>
            <a:ext cx="1648501" cy="1301741"/>
          </a:xfrm>
          <a:prstGeom prst="rect">
            <a:avLst/>
          </a:prstGeom>
        </p:spPr>
      </p:pic>
      <p:graphicFrame>
        <p:nvGraphicFramePr>
          <p:cNvPr id="12" name="表格 11">
            <a:extLst>
              <a:ext uri="{FF2B5EF4-FFF2-40B4-BE49-F238E27FC236}">
                <a16:creationId xmlns="" xmlns:a16="http://schemas.microsoft.com/office/drawing/2014/main" id="{351A6805-4F02-4F25-9489-DA5C5B6D9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440184"/>
              </p:ext>
            </p:extLst>
          </p:nvPr>
        </p:nvGraphicFramePr>
        <p:xfrm>
          <a:off x="6826685" y="1584122"/>
          <a:ext cx="4044152" cy="44107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84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956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032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部件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热负荷</a:t>
                      </a:r>
                      <a:r>
                        <a:rPr lang="en-US" altLang="zh-CN" sz="1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/W</a:t>
                      </a:r>
                      <a:endParaRPr lang="zh-CN" altLang="en-US" sz="12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47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液氮池吊扣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0.4</a:t>
                      </a:r>
                      <a:endParaRPr lang="zh-CN" altLang="en-US" sz="11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47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液氮池支撑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3.6</a:t>
                      </a:r>
                      <a:endParaRPr lang="zh-CN" altLang="en-US" sz="11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2689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低温接管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3.4</a:t>
                      </a:r>
                      <a:endParaRPr lang="zh-CN" altLang="en-US" sz="11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08095515"/>
                  </a:ext>
                </a:extLst>
              </a:tr>
              <a:tr h="4847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低温阀杆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0.9</a:t>
                      </a:r>
                      <a:endParaRPr lang="zh-CN" altLang="en-US" sz="11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08807182"/>
                  </a:ext>
                </a:extLst>
              </a:tr>
              <a:tr h="4847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波导过度波纹管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2.8</a:t>
                      </a:r>
                      <a:endParaRPr lang="zh-CN" altLang="en-US" sz="11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47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热辐射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0.7</a:t>
                      </a:r>
                      <a:endParaRPr lang="zh-CN" altLang="en-US" sz="1100" b="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8478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信号线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63928555"/>
                  </a:ext>
                </a:extLst>
              </a:tr>
              <a:tr h="4847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100" b="1" dirty="0">
                          <a:solidFill>
                            <a:srgbClr val="0000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总计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>
                          <a:solidFill>
                            <a:srgbClr val="0000FF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11.8</a:t>
                      </a:r>
                      <a:endParaRPr lang="zh-CN" altLang="en-US" sz="1100" b="0" dirty="0">
                        <a:solidFill>
                          <a:srgbClr val="0000FF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3A8839DD-FA2B-445C-A6AF-AB808960EFF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0899" y="5119472"/>
            <a:ext cx="1692993" cy="1311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4313" indent="-214313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cryostat is ready and waiting the structure to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assemble</a:t>
            </a:r>
            <a:endParaRPr lang="en-US" altLang="zh-CN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An aluminum materials prototype has been pre installed</a:t>
            </a:r>
          </a:p>
          <a:p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Cryostat for the cold cooper </a:t>
            </a:r>
            <a:r>
              <a:rPr lang="en-US" altLang="zh-CN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accelerating structure</a:t>
            </a:r>
            <a:endParaRPr lang="zh-CN" altLang="en-US" sz="36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5DB79F7-15B6-4ABA-91D3-80AE3E632D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518" y="2546075"/>
            <a:ext cx="3886200" cy="312568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89DCBFC-6083-4BFD-BA14-88470A9402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4027" y="2700896"/>
            <a:ext cx="3039036" cy="297086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BB7D3AF-DCF6-4606-B70D-FF6C01A5B4CE}"/>
              </a:ext>
            </a:extLst>
          </p:cNvPr>
          <p:cNvSpPr txBox="1"/>
          <p:nvPr/>
        </p:nvSpPr>
        <p:spPr>
          <a:xfrm>
            <a:off x="6179840" y="5734247"/>
            <a:ext cx="4096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</a:rPr>
              <a:t>Pre-installed </a:t>
            </a:r>
            <a:r>
              <a:rPr lang="en-US" altLang="zh-CN" dirty="0">
                <a:solidFill>
                  <a:srgbClr val="000000"/>
                </a:solidFill>
              </a:rPr>
              <a:t>of the cavity prototype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105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</a:t>
            </a:r>
            <a:r>
              <a:rPr lang="en-US" altLang="zh-CN" dirty="0"/>
              <a:t>C-band test bench located in Dongguan branch of IHEP</a:t>
            </a:r>
          </a:p>
          <a:p>
            <a:pPr>
              <a:spcBef>
                <a:spcPts val="450"/>
              </a:spcBef>
            </a:pPr>
            <a:r>
              <a:rPr lang="en-US" altLang="zh-CN" dirty="0"/>
              <a:t>Modulator and klystron is in place and has been preliminary testing</a:t>
            </a:r>
          </a:p>
          <a:p>
            <a:pPr>
              <a:spcBef>
                <a:spcPts val="450"/>
              </a:spcBef>
            </a:pPr>
            <a:r>
              <a:rPr lang="en-US" altLang="zh-CN" dirty="0"/>
              <a:t>Completed the debugging of low-level RF and interlocking protection system</a:t>
            </a:r>
            <a:r>
              <a:rPr lang="zh-CN" altLang="en-US" dirty="0"/>
              <a:t> </a:t>
            </a:r>
            <a:r>
              <a:rPr lang="en-US" altLang="zh-CN" dirty="0"/>
              <a:t> 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Test bench in progress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C56B91E-95E0-48FF-9A2B-0B1E1A9952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018" y="4728037"/>
            <a:ext cx="1491332" cy="1631186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ACCAE76C-13F6-4016-8CA7-4C47A9715F4B}"/>
              </a:ext>
            </a:extLst>
          </p:cNvPr>
          <p:cNvGrpSpPr/>
          <p:nvPr/>
        </p:nvGrpSpPr>
        <p:grpSpPr>
          <a:xfrm>
            <a:off x="2949155" y="4618083"/>
            <a:ext cx="3021340" cy="1868940"/>
            <a:chOff x="7054482" y="3574087"/>
            <a:chExt cx="3276852" cy="2614204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A13A5C4C-062E-4195-9ADE-C46ADFD9523A}"/>
                </a:ext>
              </a:extLst>
            </p:cNvPr>
            <p:cNvSpPr txBox="1"/>
            <p:nvPr/>
          </p:nvSpPr>
          <p:spPr>
            <a:xfrm>
              <a:off x="7054482" y="5628632"/>
              <a:ext cx="3276852" cy="559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/>
                <a:t>Waveguide layout design </a:t>
              </a:r>
              <a:endParaRPr lang="zh-CN" altLang="en-US" sz="2000" dirty="0"/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3F344FBE-3E69-419B-82C4-778024BD0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6508" y="3574087"/>
              <a:ext cx="2354782" cy="1916021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6401620" y="2348091"/>
            <a:ext cx="3092003" cy="2097735"/>
            <a:chOff x="1087264" y="4277117"/>
            <a:chExt cx="2212927" cy="2142205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ADC45DE3-D666-4B9C-A6F0-2183D6A23BEE}"/>
                </a:ext>
              </a:extLst>
            </p:cNvPr>
            <p:cNvSpPr txBox="1"/>
            <p:nvPr/>
          </p:nvSpPr>
          <p:spPr>
            <a:xfrm>
              <a:off x="1285878" y="6010730"/>
              <a:ext cx="1815698" cy="4085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/>
                <a:t>High power test bench</a:t>
              </a:r>
              <a:endParaRPr lang="zh-CN" altLang="en-US" sz="2000" dirty="0"/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135D2820-935B-4075-8283-AE65D731F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7264" y="4277117"/>
              <a:ext cx="2212927" cy="1659695"/>
            </a:xfrm>
            <a:prstGeom prst="rect">
              <a:avLst/>
            </a:prstGeom>
          </p:spPr>
        </p:pic>
      </p:grpSp>
      <p:pic>
        <p:nvPicPr>
          <p:cNvPr id="11" name="图片 10" descr="微信图片_20221128201504">
            <a:extLst>
              <a:ext uri="{FF2B5EF4-FFF2-40B4-BE49-F238E27FC236}">
                <a16:creationId xmlns:a16="http://schemas.microsoft.com/office/drawing/2014/main" xmlns="" id="{FB462937-7F18-FDFF-2F53-D294650A1E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3461" y="2490704"/>
            <a:ext cx="2676115" cy="2027506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6401620" y="4518210"/>
            <a:ext cx="3154519" cy="1995480"/>
            <a:chOff x="3615243" y="4425083"/>
            <a:chExt cx="1847179" cy="1948001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29384596-F41D-4AEB-A4A8-8CD2EF7EB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15243" y="4425083"/>
              <a:ext cx="1847179" cy="1497321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ADC45DE3-D666-4B9C-A6F0-2183D6A23BEE}"/>
                </a:ext>
              </a:extLst>
            </p:cNvPr>
            <p:cNvSpPr txBox="1"/>
            <p:nvPr/>
          </p:nvSpPr>
          <p:spPr>
            <a:xfrm>
              <a:off x="3973638" y="5922404"/>
              <a:ext cx="963970" cy="4506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/>
                <a:t>waveguides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4136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780289" y="1057985"/>
            <a:ext cx="11080017" cy="5057527"/>
          </a:xfrm>
        </p:spPr>
        <p:txBody>
          <a:bodyPr/>
          <a:lstStyle/>
          <a:p>
            <a:r>
              <a:rPr lang="en-US" altLang="zh-CN" dirty="0" smtClean="0"/>
              <a:t>Higher gradient and shunt impedance will make the accelerator more efficiency. P</a:t>
            </a:r>
            <a:r>
              <a:rPr lang="en-US" altLang="zh-CN" dirty="0" smtClean="0"/>
              <a:t>arallel </a:t>
            </a:r>
            <a:r>
              <a:rPr lang="en-US" altLang="zh-CN" dirty="0"/>
              <a:t>coupling c</a:t>
            </a:r>
            <a:r>
              <a:rPr lang="en-US" altLang="zh-CN" dirty="0" smtClean="0"/>
              <a:t>old copper structure is a good choice and new technology</a:t>
            </a:r>
            <a:endParaRPr lang="en-US" altLang="zh-CN" dirty="0" smtClean="0"/>
          </a:p>
          <a:p>
            <a:r>
              <a:rPr lang="en-US" altLang="zh-CN" dirty="0" smtClean="0"/>
              <a:t>C-band </a:t>
            </a:r>
            <a:r>
              <a:rPr lang="en-US" altLang="zh-CN" dirty="0"/>
              <a:t>high power test bench, cryostat and cold copper accelerating structure are under </a:t>
            </a:r>
            <a:r>
              <a:rPr lang="en-US" altLang="zh-CN" dirty="0" smtClean="0"/>
              <a:t>development</a:t>
            </a:r>
          </a:p>
          <a:p>
            <a:r>
              <a:rPr lang="en-US" altLang="zh-CN" dirty="0"/>
              <a:t>The structure will be complete low-temperature experiment in liquid nitrogen. Then assembly with the cryostat</a:t>
            </a:r>
          </a:p>
          <a:p>
            <a:r>
              <a:rPr lang="en-US" altLang="zh-CN" dirty="0"/>
              <a:t>We plan to complete the installation and high-power test in June 2024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ym typeface="+mn-ea"/>
              </a:rPr>
              <a:t>Summary and future work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084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8843A677-99DF-4E7B-B475-163F33385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9217" y="2947916"/>
            <a:ext cx="8039240" cy="928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CN" sz="5400" dirty="0"/>
              <a:t>Thanks for your attention</a:t>
            </a:r>
            <a:r>
              <a:rPr lang="zh-CN" altLang="en-US" sz="5400" dirty="0"/>
              <a:t>！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0181724C-D22F-45A8-927B-F0EDBB0D7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27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xmlns="" id="{96A33B12-5AE7-417F-9A6B-E4D5A3E13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649" y="968188"/>
            <a:ext cx="9413386" cy="5526741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altLang="zh-CN" dirty="0"/>
              <a:t>High </a:t>
            </a:r>
            <a:r>
              <a:rPr lang="en-US" altLang="zh-CN" dirty="0" smtClean="0"/>
              <a:t>accelerating </a:t>
            </a:r>
            <a:r>
              <a:rPr lang="en-US" altLang="zh-CN" dirty="0"/>
              <a:t>gradient operation is the forefront of research on </a:t>
            </a:r>
            <a:r>
              <a:rPr lang="en-US" altLang="zh-CN" dirty="0" smtClean="0"/>
              <a:t>accelerators</a:t>
            </a:r>
          </a:p>
          <a:p>
            <a:pPr lvl="1">
              <a:spcBef>
                <a:spcPts val="600"/>
              </a:spcBef>
            </a:pPr>
            <a:r>
              <a:rPr lang="en-US" altLang="zh-CN" dirty="0" smtClean="0"/>
              <a:t>For large </a:t>
            </a:r>
            <a:r>
              <a:rPr lang="en-US" altLang="zh-CN" dirty="0"/>
              <a:t>scientific installations, reducing costs, such as high-energy colliders, FELs, </a:t>
            </a:r>
            <a:r>
              <a:rPr lang="en-US" altLang="zh-CN" dirty="0" smtClean="0"/>
              <a:t>etc.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For functional devices, saving space, miniaturizing equipment, and diversifying functions, such as medical accelerators, </a:t>
            </a:r>
            <a:r>
              <a:rPr lang="en-US" altLang="zh-CN" dirty="0" smtClean="0"/>
              <a:t>etc.</a:t>
            </a:r>
          </a:p>
          <a:p>
            <a:pPr>
              <a:spcBef>
                <a:spcPts val="600"/>
              </a:spcBef>
            </a:pPr>
            <a:r>
              <a:rPr lang="en-US" altLang="zh-CN" dirty="0"/>
              <a:t>One limiting factor for high </a:t>
            </a:r>
            <a:r>
              <a:rPr lang="en-US" altLang="zh-CN" dirty="0" smtClean="0"/>
              <a:t>accelerating </a:t>
            </a:r>
            <a:r>
              <a:rPr lang="en-US" altLang="zh-CN" dirty="0"/>
              <a:t>gradient operation is RF </a:t>
            </a:r>
            <a:r>
              <a:rPr lang="en-US" altLang="zh-CN" dirty="0" smtClean="0"/>
              <a:t>breakdown</a:t>
            </a:r>
          </a:p>
          <a:p>
            <a:pPr lvl="1">
              <a:spcBef>
                <a:spcPts val="600"/>
              </a:spcBef>
            </a:pPr>
            <a:r>
              <a:rPr lang="en-US" altLang="zh-CN" dirty="0" smtClean="0"/>
              <a:t> </a:t>
            </a:r>
            <a:r>
              <a:rPr lang="en-US" altLang="zh-CN" dirty="0"/>
              <a:t>The usual method is to use harder materials for the acceleration structure, and another method is to operate at low temperatures</a:t>
            </a:r>
            <a:endParaRPr lang="en-US" altLang="zh-CN" dirty="0" smtClean="0"/>
          </a:p>
          <a:p>
            <a:pPr>
              <a:spcBef>
                <a:spcPts val="600"/>
              </a:spcBef>
            </a:pPr>
            <a:r>
              <a:rPr lang="en-US" altLang="zh-CN" dirty="0" smtClean="0"/>
              <a:t>Low </a:t>
            </a:r>
            <a:r>
              <a:rPr lang="en-US" altLang="zh-CN" dirty="0"/>
              <a:t>temperature operation </a:t>
            </a:r>
          </a:p>
          <a:p>
            <a:pPr lvl="1">
              <a:spcBef>
                <a:spcPts val="0"/>
              </a:spcBef>
            </a:pPr>
            <a:r>
              <a:rPr lang="en-US" altLang="zh-CN" dirty="0"/>
              <a:t>That can increase the hardness of the material, thereby reducing surface deformation and reducing the number of </a:t>
            </a:r>
            <a:r>
              <a:rPr lang="en-US" altLang="zh-CN" dirty="0" smtClean="0"/>
              <a:t>breakdowns</a:t>
            </a:r>
            <a:endParaRPr lang="en-US" altLang="zh-CN" dirty="0"/>
          </a:p>
          <a:p>
            <a:pPr lvl="1">
              <a:spcBef>
                <a:spcPts val="0"/>
              </a:spcBef>
            </a:pPr>
            <a:r>
              <a:rPr lang="en-US" altLang="zh-CN" dirty="0"/>
              <a:t>At the same time reduce surface resistance, thereby increasing Q value and shunt impedance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xmlns="" id="{3604182C-D070-468E-9520-4CCA964F2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B8E8D0BE-B2DE-40DD-9ADA-4B2EB25DE327}"/>
              </a:ext>
            </a:extLst>
          </p:cNvPr>
          <p:cNvGrpSpPr/>
          <p:nvPr/>
        </p:nvGrpSpPr>
        <p:grpSpPr>
          <a:xfrm>
            <a:off x="9568900" y="1119117"/>
            <a:ext cx="2600766" cy="4171726"/>
            <a:chOff x="2531559" y="2534090"/>
            <a:chExt cx="2474380" cy="3185458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88CCCFAD-FAB1-4F37-B067-EF3CBB71D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31559" y="2534090"/>
              <a:ext cx="2474380" cy="1522191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BA9E0A51-D3D6-489B-AA5F-A5446C10B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3377" y="4056281"/>
              <a:ext cx="2210744" cy="1663267"/>
            </a:xfrm>
            <a:prstGeom prst="rect">
              <a:avLst/>
            </a:prstGeom>
          </p:spPr>
        </p:pic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E71EFFE-01D9-4616-B5CA-C61ED40A9327}"/>
              </a:ext>
            </a:extLst>
          </p:cNvPr>
          <p:cNvSpPr txBox="1"/>
          <p:nvPr/>
        </p:nvSpPr>
        <p:spPr>
          <a:xfrm>
            <a:off x="9767294" y="5661226"/>
            <a:ext cx="24502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D. Cahill, et al., PRAB 21, 102002 (2018)</a:t>
            </a:r>
          </a:p>
          <a:p>
            <a:r>
              <a:rPr lang="en-GB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Cahill, et al, IPAC MOPMW038 (2016)</a:t>
            </a:r>
          </a:p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Mei Bai, et al., SLAC-PUB-17629, 2021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25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Verified </a:t>
            </a:r>
            <a:r>
              <a:rPr lang="en-US" altLang="zh-CN" dirty="0"/>
              <a:t>Q value improvement and lower </a:t>
            </a:r>
            <a:r>
              <a:rPr lang="en-US" altLang="zh-CN" dirty="0" smtClean="0"/>
              <a:t>breakdown rate of the structure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Research history of cold copper structure</a:t>
            </a:r>
            <a:endParaRPr lang="zh-CN" altLang="en-US" dirty="0"/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xmlns="" id="{5AE4B3B4-FD76-4EE5-B297-7BCF788F3089}"/>
              </a:ext>
            </a:extLst>
          </p:cNvPr>
          <p:cNvSpPr txBox="1">
            <a:spLocks/>
          </p:cNvSpPr>
          <p:nvPr/>
        </p:nvSpPr>
        <p:spPr>
          <a:xfrm>
            <a:off x="1413181" y="1467418"/>
            <a:ext cx="8669311" cy="47306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182875" indent="-1828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l"/>
              <a:defRPr lang="zh-CN" altLang="en-US" sz="2400" kern="1200" baseline="0" smtClean="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685783" indent="-1828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n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1828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u"/>
              <a:defRPr lang="zh-CN" alt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1828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Ø"/>
              <a:defRPr lang="zh-CN" alt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182875" algn="l" defTabSz="914377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Pct val="60000"/>
              <a:buFont typeface="Wingdings" panose="05000000000000000000" pitchFamily="2" charset="2"/>
              <a:buChar char="ü"/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251"/>
              </a:spcBef>
              <a:spcAft>
                <a:spcPts val="251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13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xmlns="" id="{69A9D784-EE8B-4411-AA24-26FF1AF35D32}"/>
              </a:ext>
            </a:extLst>
          </p:cNvPr>
          <p:cNvCxnSpPr>
            <a:cxnSpLocks/>
          </p:cNvCxnSpPr>
          <p:nvPr/>
        </p:nvCxnSpPr>
        <p:spPr>
          <a:xfrm>
            <a:off x="997088" y="2667212"/>
            <a:ext cx="10932509" cy="0"/>
          </a:xfrm>
          <a:prstGeom prst="straightConnector1">
            <a:avLst/>
          </a:prstGeom>
          <a:ln w="1111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9">
            <a:extLst>
              <a:ext uri="{FF2B5EF4-FFF2-40B4-BE49-F238E27FC236}">
                <a16:creationId xmlns:a16="http://schemas.microsoft.com/office/drawing/2014/main" xmlns="" id="{A4DF8778-A658-4638-A02A-A504F021C1A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97089" y="1795084"/>
            <a:ext cx="726945" cy="1183462"/>
          </a:xfrm>
          <a:custGeom>
            <a:avLst/>
            <a:gdLst>
              <a:gd name="T0" fmla="*/ 2112 w 2379"/>
              <a:gd name="T1" fmla="*/ 438 h 3871"/>
              <a:gd name="T2" fmla="*/ 2243 w 2379"/>
              <a:gd name="T3" fmla="*/ 635 h 3871"/>
              <a:gd name="T4" fmla="*/ 2358 w 2379"/>
              <a:gd name="T5" fmla="*/ 961 h 3871"/>
              <a:gd name="T6" fmla="*/ 2374 w 2379"/>
              <a:gd name="T7" fmla="*/ 1302 h 3871"/>
              <a:gd name="T8" fmla="*/ 2292 w 2379"/>
              <a:gd name="T9" fmla="*/ 1637 h 3871"/>
              <a:gd name="T10" fmla="*/ 2150 w 2379"/>
              <a:gd name="T11" fmla="*/ 1893 h 3871"/>
              <a:gd name="T12" fmla="*/ 2033 w 2379"/>
              <a:gd name="T13" fmla="*/ 2031 h 3871"/>
              <a:gd name="T14" fmla="*/ 305 w 2379"/>
              <a:gd name="T15" fmla="*/ 1987 h 3871"/>
              <a:gd name="T16" fmla="*/ 196 w 2379"/>
              <a:gd name="T17" fmla="*/ 1844 h 3871"/>
              <a:gd name="T18" fmla="*/ 47 w 2379"/>
              <a:gd name="T19" fmla="*/ 1529 h 3871"/>
              <a:gd name="T20" fmla="*/ 0 w 2379"/>
              <a:gd name="T21" fmla="*/ 1189 h 3871"/>
              <a:gd name="T22" fmla="*/ 47 w 2379"/>
              <a:gd name="T23" fmla="*/ 849 h 3871"/>
              <a:gd name="T24" fmla="*/ 196 w 2379"/>
              <a:gd name="T25" fmla="*/ 533 h 3871"/>
              <a:gd name="T26" fmla="*/ 305 w 2379"/>
              <a:gd name="T27" fmla="*/ 391 h 3871"/>
              <a:gd name="T28" fmla="*/ 438 w 2379"/>
              <a:gd name="T29" fmla="*/ 267 h 3871"/>
              <a:gd name="T30" fmla="*/ 635 w 2379"/>
              <a:gd name="T31" fmla="*/ 134 h 3871"/>
              <a:gd name="T32" fmla="*/ 961 w 2379"/>
              <a:gd name="T33" fmla="*/ 20 h 3871"/>
              <a:gd name="T34" fmla="*/ 1304 w 2379"/>
              <a:gd name="T35" fmla="*/ 3 h 3871"/>
              <a:gd name="T36" fmla="*/ 1637 w 2379"/>
              <a:gd name="T37" fmla="*/ 85 h 3871"/>
              <a:gd name="T38" fmla="*/ 1893 w 2379"/>
              <a:gd name="T39" fmla="*/ 228 h 3871"/>
              <a:gd name="T40" fmla="*/ 2033 w 2379"/>
              <a:gd name="T41" fmla="*/ 346 h 3871"/>
              <a:gd name="T42" fmla="*/ 1219 w 2379"/>
              <a:gd name="T43" fmla="*/ 3290 h 3871"/>
              <a:gd name="T44" fmla="*/ 1276 w 2379"/>
              <a:gd name="T45" fmla="*/ 3302 h 3871"/>
              <a:gd name="T46" fmla="*/ 1351 w 2379"/>
              <a:gd name="T47" fmla="*/ 3339 h 3871"/>
              <a:gd name="T48" fmla="*/ 1413 w 2379"/>
              <a:gd name="T49" fmla="*/ 3395 h 3871"/>
              <a:gd name="T50" fmla="*/ 1458 w 2379"/>
              <a:gd name="T51" fmla="*/ 3467 h 3871"/>
              <a:gd name="T52" fmla="*/ 1477 w 2379"/>
              <a:gd name="T53" fmla="*/ 3535 h 3871"/>
              <a:gd name="T54" fmla="*/ 1481 w 2379"/>
              <a:gd name="T55" fmla="*/ 3580 h 3871"/>
              <a:gd name="T56" fmla="*/ 1477 w 2379"/>
              <a:gd name="T57" fmla="*/ 3625 h 3871"/>
              <a:gd name="T58" fmla="*/ 1458 w 2379"/>
              <a:gd name="T59" fmla="*/ 3694 h 3871"/>
              <a:gd name="T60" fmla="*/ 1413 w 2379"/>
              <a:gd name="T61" fmla="*/ 3766 h 3871"/>
              <a:gd name="T62" fmla="*/ 1351 w 2379"/>
              <a:gd name="T63" fmla="*/ 3822 h 3871"/>
              <a:gd name="T64" fmla="*/ 1276 w 2379"/>
              <a:gd name="T65" fmla="*/ 3858 h 3871"/>
              <a:gd name="T66" fmla="*/ 1219 w 2379"/>
              <a:gd name="T67" fmla="*/ 3869 h 3871"/>
              <a:gd name="T68" fmla="*/ 1174 w 2379"/>
              <a:gd name="T69" fmla="*/ 3871 h 3871"/>
              <a:gd name="T70" fmla="*/ 1131 w 2379"/>
              <a:gd name="T71" fmla="*/ 3865 h 3871"/>
              <a:gd name="T72" fmla="*/ 1050 w 2379"/>
              <a:gd name="T73" fmla="*/ 3836 h 3871"/>
              <a:gd name="T74" fmla="*/ 984 w 2379"/>
              <a:gd name="T75" fmla="*/ 3786 h 3871"/>
              <a:gd name="T76" fmla="*/ 933 w 2379"/>
              <a:gd name="T77" fmla="*/ 3720 h 3871"/>
              <a:gd name="T78" fmla="*/ 903 w 2379"/>
              <a:gd name="T79" fmla="*/ 3639 h 3871"/>
              <a:gd name="T80" fmla="*/ 899 w 2379"/>
              <a:gd name="T81" fmla="*/ 3596 h 3871"/>
              <a:gd name="T82" fmla="*/ 899 w 2379"/>
              <a:gd name="T83" fmla="*/ 3551 h 3871"/>
              <a:gd name="T84" fmla="*/ 910 w 2379"/>
              <a:gd name="T85" fmla="*/ 3493 h 3871"/>
              <a:gd name="T86" fmla="*/ 948 w 2379"/>
              <a:gd name="T87" fmla="*/ 3417 h 3871"/>
              <a:gd name="T88" fmla="*/ 1004 w 2379"/>
              <a:gd name="T89" fmla="*/ 3355 h 3871"/>
              <a:gd name="T90" fmla="*/ 1076 w 2379"/>
              <a:gd name="T91" fmla="*/ 3312 h 3871"/>
              <a:gd name="T92" fmla="*/ 1145 w 2379"/>
              <a:gd name="T93" fmla="*/ 3292 h 3871"/>
              <a:gd name="T94" fmla="*/ 1188 w 2379"/>
              <a:gd name="T95" fmla="*/ 3289 h 3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9" h="3871">
                <a:moveTo>
                  <a:pt x="2033" y="346"/>
                </a:moveTo>
                <a:lnTo>
                  <a:pt x="2073" y="391"/>
                </a:lnTo>
                <a:lnTo>
                  <a:pt x="2112" y="438"/>
                </a:lnTo>
                <a:lnTo>
                  <a:pt x="2150" y="484"/>
                </a:lnTo>
                <a:lnTo>
                  <a:pt x="2183" y="533"/>
                </a:lnTo>
                <a:lnTo>
                  <a:pt x="2243" y="635"/>
                </a:lnTo>
                <a:lnTo>
                  <a:pt x="2292" y="741"/>
                </a:lnTo>
                <a:lnTo>
                  <a:pt x="2331" y="849"/>
                </a:lnTo>
                <a:lnTo>
                  <a:pt x="2358" y="961"/>
                </a:lnTo>
                <a:lnTo>
                  <a:pt x="2374" y="1075"/>
                </a:lnTo>
                <a:lnTo>
                  <a:pt x="2379" y="1189"/>
                </a:lnTo>
                <a:lnTo>
                  <a:pt x="2374" y="1302"/>
                </a:lnTo>
                <a:lnTo>
                  <a:pt x="2358" y="1416"/>
                </a:lnTo>
                <a:lnTo>
                  <a:pt x="2331" y="1529"/>
                </a:lnTo>
                <a:lnTo>
                  <a:pt x="2292" y="1637"/>
                </a:lnTo>
                <a:lnTo>
                  <a:pt x="2243" y="1742"/>
                </a:lnTo>
                <a:lnTo>
                  <a:pt x="2183" y="1844"/>
                </a:lnTo>
                <a:lnTo>
                  <a:pt x="2150" y="1893"/>
                </a:lnTo>
                <a:lnTo>
                  <a:pt x="2112" y="1939"/>
                </a:lnTo>
                <a:lnTo>
                  <a:pt x="2073" y="1987"/>
                </a:lnTo>
                <a:lnTo>
                  <a:pt x="2033" y="2031"/>
                </a:lnTo>
                <a:lnTo>
                  <a:pt x="1188" y="2874"/>
                </a:lnTo>
                <a:lnTo>
                  <a:pt x="345" y="2031"/>
                </a:lnTo>
                <a:lnTo>
                  <a:pt x="305" y="1987"/>
                </a:lnTo>
                <a:lnTo>
                  <a:pt x="266" y="1939"/>
                </a:lnTo>
                <a:lnTo>
                  <a:pt x="227" y="1893"/>
                </a:lnTo>
                <a:lnTo>
                  <a:pt x="196" y="1844"/>
                </a:lnTo>
                <a:lnTo>
                  <a:pt x="134" y="1742"/>
                </a:lnTo>
                <a:lnTo>
                  <a:pt x="85" y="1637"/>
                </a:lnTo>
                <a:lnTo>
                  <a:pt x="47" y="1529"/>
                </a:lnTo>
                <a:lnTo>
                  <a:pt x="20" y="1416"/>
                </a:lnTo>
                <a:lnTo>
                  <a:pt x="4" y="1302"/>
                </a:lnTo>
                <a:lnTo>
                  <a:pt x="0" y="1189"/>
                </a:lnTo>
                <a:lnTo>
                  <a:pt x="4" y="1075"/>
                </a:lnTo>
                <a:lnTo>
                  <a:pt x="20" y="961"/>
                </a:lnTo>
                <a:lnTo>
                  <a:pt x="47" y="849"/>
                </a:lnTo>
                <a:lnTo>
                  <a:pt x="85" y="741"/>
                </a:lnTo>
                <a:lnTo>
                  <a:pt x="134" y="635"/>
                </a:lnTo>
                <a:lnTo>
                  <a:pt x="196" y="533"/>
                </a:lnTo>
                <a:lnTo>
                  <a:pt x="227" y="484"/>
                </a:lnTo>
                <a:lnTo>
                  <a:pt x="266" y="438"/>
                </a:lnTo>
                <a:lnTo>
                  <a:pt x="305" y="391"/>
                </a:lnTo>
                <a:lnTo>
                  <a:pt x="345" y="346"/>
                </a:lnTo>
                <a:lnTo>
                  <a:pt x="390" y="306"/>
                </a:lnTo>
                <a:lnTo>
                  <a:pt x="438" y="267"/>
                </a:lnTo>
                <a:lnTo>
                  <a:pt x="484" y="228"/>
                </a:lnTo>
                <a:lnTo>
                  <a:pt x="533" y="195"/>
                </a:lnTo>
                <a:lnTo>
                  <a:pt x="635" y="134"/>
                </a:lnTo>
                <a:lnTo>
                  <a:pt x="742" y="85"/>
                </a:lnTo>
                <a:lnTo>
                  <a:pt x="848" y="46"/>
                </a:lnTo>
                <a:lnTo>
                  <a:pt x="961" y="20"/>
                </a:lnTo>
                <a:lnTo>
                  <a:pt x="1075" y="3"/>
                </a:lnTo>
                <a:lnTo>
                  <a:pt x="1188" y="0"/>
                </a:lnTo>
                <a:lnTo>
                  <a:pt x="1304" y="3"/>
                </a:lnTo>
                <a:lnTo>
                  <a:pt x="1418" y="20"/>
                </a:lnTo>
                <a:lnTo>
                  <a:pt x="1529" y="46"/>
                </a:lnTo>
                <a:lnTo>
                  <a:pt x="1637" y="85"/>
                </a:lnTo>
                <a:lnTo>
                  <a:pt x="1743" y="134"/>
                </a:lnTo>
                <a:lnTo>
                  <a:pt x="1844" y="195"/>
                </a:lnTo>
                <a:lnTo>
                  <a:pt x="1893" y="228"/>
                </a:lnTo>
                <a:lnTo>
                  <a:pt x="1941" y="267"/>
                </a:lnTo>
                <a:lnTo>
                  <a:pt x="1987" y="306"/>
                </a:lnTo>
                <a:lnTo>
                  <a:pt x="2033" y="346"/>
                </a:lnTo>
                <a:close/>
                <a:moveTo>
                  <a:pt x="1188" y="3289"/>
                </a:moveTo>
                <a:lnTo>
                  <a:pt x="1204" y="3289"/>
                </a:lnTo>
                <a:lnTo>
                  <a:pt x="1219" y="3290"/>
                </a:lnTo>
                <a:lnTo>
                  <a:pt x="1233" y="3292"/>
                </a:lnTo>
                <a:lnTo>
                  <a:pt x="1248" y="3295"/>
                </a:lnTo>
                <a:lnTo>
                  <a:pt x="1276" y="3302"/>
                </a:lnTo>
                <a:lnTo>
                  <a:pt x="1302" y="3312"/>
                </a:lnTo>
                <a:lnTo>
                  <a:pt x="1328" y="3323"/>
                </a:lnTo>
                <a:lnTo>
                  <a:pt x="1351" y="3339"/>
                </a:lnTo>
                <a:lnTo>
                  <a:pt x="1374" y="3355"/>
                </a:lnTo>
                <a:lnTo>
                  <a:pt x="1395" y="3374"/>
                </a:lnTo>
                <a:lnTo>
                  <a:pt x="1413" y="3395"/>
                </a:lnTo>
                <a:lnTo>
                  <a:pt x="1431" y="3417"/>
                </a:lnTo>
                <a:lnTo>
                  <a:pt x="1445" y="3442"/>
                </a:lnTo>
                <a:lnTo>
                  <a:pt x="1458" y="3467"/>
                </a:lnTo>
                <a:lnTo>
                  <a:pt x="1467" y="3493"/>
                </a:lnTo>
                <a:lnTo>
                  <a:pt x="1474" y="3521"/>
                </a:lnTo>
                <a:lnTo>
                  <a:pt x="1477" y="3535"/>
                </a:lnTo>
                <a:lnTo>
                  <a:pt x="1480" y="3551"/>
                </a:lnTo>
                <a:lnTo>
                  <a:pt x="1480" y="3565"/>
                </a:lnTo>
                <a:lnTo>
                  <a:pt x="1481" y="3580"/>
                </a:lnTo>
                <a:lnTo>
                  <a:pt x="1480" y="3596"/>
                </a:lnTo>
                <a:lnTo>
                  <a:pt x="1480" y="3610"/>
                </a:lnTo>
                <a:lnTo>
                  <a:pt x="1477" y="3625"/>
                </a:lnTo>
                <a:lnTo>
                  <a:pt x="1474" y="3639"/>
                </a:lnTo>
                <a:lnTo>
                  <a:pt x="1467" y="3666"/>
                </a:lnTo>
                <a:lnTo>
                  <a:pt x="1458" y="3694"/>
                </a:lnTo>
                <a:lnTo>
                  <a:pt x="1445" y="3720"/>
                </a:lnTo>
                <a:lnTo>
                  <a:pt x="1431" y="3743"/>
                </a:lnTo>
                <a:lnTo>
                  <a:pt x="1413" y="3766"/>
                </a:lnTo>
                <a:lnTo>
                  <a:pt x="1395" y="3786"/>
                </a:lnTo>
                <a:lnTo>
                  <a:pt x="1374" y="3805"/>
                </a:lnTo>
                <a:lnTo>
                  <a:pt x="1351" y="3822"/>
                </a:lnTo>
                <a:lnTo>
                  <a:pt x="1328" y="3836"/>
                </a:lnTo>
                <a:lnTo>
                  <a:pt x="1302" y="3848"/>
                </a:lnTo>
                <a:lnTo>
                  <a:pt x="1276" y="3858"/>
                </a:lnTo>
                <a:lnTo>
                  <a:pt x="1248" y="3865"/>
                </a:lnTo>
                <a:lnTo>
                  <a:pt x="1233" y="3868"/>
                </a:lnTo>
                <a:lnTo>
                  <a:pt x="1219" y="3869"/>
                </a:lnTo>
                <a:lnTo>
                  <a:pt x="1204" y="3871"/>
                </a:lnTo>
                <a:lnTo>
                  <a:pt x="1188" y="3871"/>
                </a:lnTo>
                <a:lnTo>
                  <a:pt x="1174" y="3871"/>
                </a:lnTo>
                <a:lnTo>
                  <a:pt x="1160" y="3869"/>
                </a:lnTo>
                <a:lnTo>
                  <a:pt x="1145" y="3868"/>
                </a:lnTo>
                <a:lnTo>
                  <a:pt x="1131" y="3865"/>
                </a:lnTo>
                <a:lnTo>
                  <a:pt x="1102" y="3858"/>
                </a:lnTo>
                <a:lnTo>
                  <a:pt x="1076" y="3848"/>
                </a:lnTo>
                <a:lnTo>
                  <a:pt x="1050" y="3836"/>
                </a:lnTo>
                <a:lnTo>
                  <a:pt x="1026" y="3822"/>
                </a:lnTo>
                <a:lnTo>
                  <a:pt x="1004" y="3805"/>
                </a:lnTo>
                <a:lnTo>
                  <a:pt x="984" y="3786"/>
                </a:lnTo>
                <a:lnTo>
                  <a:pt x="964" y="3766"/>
                </a:lnTo>
                <a:lnTo>
                  <a:pt x="948" y="3743"/>
                </a:lnTo>
                <a:lnTo>
                  <a:pt x="933" y="3720"/>
                </a:lnTo>
                <a:lnTo>
                  <a:pt x="920" y="3694"/>
                </a:lnTo>
                <a:lnTo>
                  <a:pt x="910" y="3666"/>
                </a:lnTo>
                <a:lnTo>
                  <a:pt x="903" y="3639"/>
                </a:lnTo>
                <a:lnTo>
                  <a:pt x="902" y="3625"/>
                </a:lnTo>
                <a:lnTo>
                  <a:pt x="899" y="3610"/>
                </a:lnTo>
                <a:lnTo>
                  <a:pt x="899" y="3596"/>
                </a:lnTo>
                <a:lnTo>
                  <a:pt x="897" y="3580"/>
                </a:lnTo>
                <a:lnTo>
                  <a:pt x="899" y="3565"/>
                </a:lnTo>
                <a:lnTo>
                  <a:pt x="899" y="3551"/>
                </a:lnTo>
                <a:lnTo>
                  <a:pt x="902" y="3535"/>
                </a:lnTo>
                <a:lnTo>
                  <a:pt x="903" y="3521"/>
                </a:lnTo>
                <a:lnTo>
                  <a:pt x="910" y="3493"/>
                </a:lnTo>
                <a:lnTo>
                  <a:pt x="920" y="3467"/>
                </a:lnTo>
                <a:lnTo>
                  <a:pt x="933" y="3442"/>
                </a:lnTo>
                <a:lnTo>
                  <a:pt x="948" y="3417"/>
                </a:lnTo>
                <a:lnTo>
                  <a:pt x="964" y="3395"/>
                </a:lnTo>
                <a:lnTo>
                  <a:pt x="984" y="3374"/>
                </a:lnTo>
                <a:lnTo>
                  <a:pt x="1004" y="3355"/>
                </a:lnTo>
                <a:lnTo>
                  <a:pt x="1026" y="3339"/>
                </a:lnTo>
                <a:lnTo>
                  <a:pt x="1050" y="3323"/>
                </a:lnTo>
                <a:lnTo>
                  <a:pt x="1076" y="3312"/>
                </a:lnTo>
                <a:lnTo>
                  <a:pt x="1102" y="3302"/>
                </a:lnTo>
                <a:lnTo>
                  <a:pt x="1131" y="3295"/>
                </a:lnTo>
                <a:lnTo>
                  <a:pt x="1145" y="3292"/>
                </a:lnTo>
                <a:lnTo>
                  <a:pt x="1160" y="3290"/>
                </a:lnTo>
                <a:lnTo>
                  <a:pt x="1174" y="3289"/>
                </a:lnTo>
                <a:lnTo>
                  <a:pt x="1188" y="3289"/>
                </a:lnTo>
                <a:close/>
              </a:path>
            </a:pathLst>
          </a:custGeom>
          <a:solidFill>
            <a:srgbClr val="B2D4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xmlns="" id="{A578A010-CB4A-4AF4-8B98-CB02AF87A660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2578425" y="1795084"/>
            <a:ext cx="726945" cy="1183462"/>
          </a:xfrm>
          <a:custGeom>
            <a:avLst/>
            <a:gdLst>
              <a:gd name="T0" fmla="*/ 2111 w 2377"/>
              <a:gd name="T1" fmla="*/ 438 h 3871"/>
              <a:gd name="T2" fmla="*/ 2243 w 2377"/>
              <a:gd name="T3" fmla="*/ 635 h 3871"/>
              <a:gd name="T4" fmla="*/ 2357 w 2377"/>
              <a:gd name="T5" fmla="*/ 961 h 3871"/>
              <a:gd name="T6" fmla="*/ 2374 w 2377"/>
              <a:gd name="T7" fmla="*/ 1302 h 3871"/>
              <a:gd name="T8" fmla="*/ 2292 w 2377"/>
              <a:gd name="T9" fmla="*/ 1637 h 3871"/>
              <a:gd name="T10" fmla="*/ 2150 w 2377"/>
              <a:gd name="T11" fmla="*/ 1893 h 3871"/>
              <a:gd name="T12" fmla="*/ 2031 w 2377"/>
              <a:gd name="T13" fmla="*/ 2031 h 3871"/>
              <a:gd name="T14" fmla="*/ 305 w 2377"/>
              <a:gd name="T15" fmla="*/ 1987 h 3871"/>
              <a:gd name="T16" fmla="*/ 194 w 2377"/>
              <a:gd name="T17" fmla="*/ 1844 h 3871"/>
              <a:gd name="T18" fmla="*/ 46 w 2377"/>
              <a:gd name="T19" fmla="*/ 1529 h 3871"/>
              <a:gd name="T20" fmla="*/ 0 w 2377"/>
              <a:gd name="T21" fmla="*/ 1189 h 3871"/>
              <a:gd name="T22" fmla="*/ 46 w 2377"/>
              <a:gd name="T23" fmla="*/ 849 h 3871"/>
              <a:gd name="T24" fmla="*/ 194 w 2377"/>
              <a:gd name="T25" fmla="*/ 533 h 3871"/>
              <a:gd name="T26" fmla="*/ 305 w 2377"/>
              <a:gd name="T27" fmla="*/ 391 h 3871"/>
              <a:gd name="T28" fmla="*/ 438 w 2377"/>
              <a:gd name="T29" fmla="*/ 267 h 3871"/>
              <a:gd name="T30" fmla="*/ 635 w 2377"/>
              <a:gd name="T31" fmla="*/ 134 h 3871"/>
              <a:gd name="T32" fmla="*/ 961 w 2377"/>
              <a:gd name="T33" fmla="*/ 20 h 3871"/>
              <a:gd name="T34" fmla="*/ 1302 w 2377"/>
              <a:gd name="T35" fmla="*/ 3 h 3871"/>
              <a:gd name="T36" fmla="*/ 1637 w 2377"/>
              <a:gd name="T37" fmla="*/ 85 h 3871"/>
              <a:gd name="T38" fmla="*/ 1893 w 2377"/>
              <a:gd name="T39" fmla="*/ 228 h 3871"/>
              <a:gd name="T40" fmla="*/ 2031 w 2377"/>
              <a:gd name="T41" fmla="*/ 346 h 3871"/>
              <a:gd name="T42" fmla="*/ 1219 w 2377"/>
              <a:gd name="T43" fmla="*/ 3290 h 3871"/>
              <a:gd name="T44" fmla="*/ 1275 w 2377"/>
              <a:gd name="T45" fmla="*/ 3302 h 3871"/>
              <a:gd name="T46" fmla="*/ 1351 w 2377"/>
              <a:gd name="T47" fmla="*/ 3339 h 3871"/>
              <a:gd name="T48" fmla="*/ 1413 w 2377"/>
              <a:gd name="T49" fmla="*/ 3395 h 3871"/>
              <a:gd name="T50" fmla="*/ 1457 w 2377"/>
              <a:gd name="T51" fmla="*/ 3467 h 3871"/>
              <a:gd name="T52" fmla="*/ 1477 w 2377"/>
              <a:gd name="T53" fmla="*/ 3535 h 3871"/>
              <a:gd name="T54" fmla="*/ 1480 w 2377"/>
              <a:gd name="T55" fmla="*/ 3580 h 3871"/>
              <a:gd name="T56" fmla="*/ 1477 w 2377"/>
              <a:gd name="T57" fmla="*/ 3625 h 3871"/>
              <a:gd name="T58" fmla="*/ 1457 w 2377"/>
              <a:gd name="T59" fmla="*/ 3694 h 3871"/>
              <a:gd name="T60" fmla="*/ 1413 w 2377"/>
              <a:gd name="T61" fmla="*/ 3766 h 3871"/>
              <a:gd name="T62" fmla="*/ 1351 w 2377"/>
              <a:gd name="T63" fmla="*/ 3822 h 3871"/>
              <a:gd name="T64" fmla="*/ 1275 w 2377"/>
              <a:gd name="T65" fmla="*/ 3858 h 3871"/>
              <a:gd name="T66" fmla="*/ 1219 w 2377"/>
              <a:gd name="T67" fmla="*/ 3869 h 3871"/>
              <a:gd name="T68" fmla="*/ 1174 w 2377"/>
              <a:gd name="T69" fmla="*/ 3871 h 3871"/>
              <a:gd name="T70" fmla="*/ 1129 w 2377"/>
              <a:gd name="T71" fmla="*/ 3865 h 3871"/>
              <a:gd name="T72" fmla="*/ 1050 w 2377"/>
              <a:gd name="T73" fmla="*/ 3836 h 3871"/>
              <a:gd name="T74" fmla="*/ 982 w 2377"/>
              <a:gd name="T75" fmla="*/ 3786 h 3871"/>
              <a:gd name="T76" fmla="*/ 932 w 2377"/>
              <a:gd name="T77" fmla="*/ 3720 h 3871"/>
              <a:gd name="T78" fmla="*/ 903 w 2377"/>
              <a:gd name="T79" fmla="*/ 3639 h 3871"/>
              <a:gd name="T80" fmla="*/ 897 w 2377"/>
              <a:gd name="T81" fmla="*/ 3596 h 3871"/>
              <a:gd name="T82" fmla="*/ 899 w 2377"/>
              <a:gd name="T83" fmla="*/ 3551 h 3871"/>
              <a:gd name="T84" fmla="*/ 910 w 2377"/>
              <a:gd name="T85" fmla="*/ 3493 h 3871"/>
              <a:gd name="T86" fmla="*/ 946 w 2377"/>
              <a:gd name="T87" fmla="*/ 3417 h 3871"/>
              <a:gd name="T88" fmla="*/ 1003 w 2377"/>
              <a:gd name="T89" fmla="*/ 3355 h 3871"/>
              <a:gd name="T90" fmla="*/ 1075 w 2377"/>
              <a:gd name="T91" fmla="*/ 3312 h 3871"/>
              <a:gd name="T92" fmla="*/ 1144 w 2377"/>
              <a:gd name="T93" fmla="*/ 3292 h 3871"/>
              <a:gd name="T94" fmla="*/ 1189 w 2377"/>
              <a:gd name="T95" fmla="*/ 3289 h 3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7" h="3871">
                <a:moveTo>
                  <a:pt x="2031" y="346"/>
                </a:moveTo>
                <a:lnTo>
                  <a:pt x="2072" y="391"/>
                </a:lnTo>
                <a:lnTo>
                  <a:pt x="2111" y="438"/>
                </a:lnTo>
                <a:lnTo>
                  <a:pt x="2150" y="484"/>
                </a:lnTo>
                <a:lnTo>
                  <a:pt x="2183" y="533"/>
                </a:lnTo>
                <a:lnTo>
                  <a:pt x="2243" y="635"/>
                </a:lnTo>
                <a:lnTo>
                  <a:pt x="2292" y="741"/>
                </a:lnTo>
                <a:lnTo>
                  <a:pt x="2331" y="849"/>
                </a:lnTo>
                <a:lnTo>
                  <a:pt x="2357" y="961"/>
                </a:lnTo>
                <a:lnTo>
                  <a:pt x="2374" y="1075"/>
                </a:lnTo>
                <a:lnTo>
                  <a:pt x="2377" y="1189"/>
                </a:lnTo>
                <a:lnTo>
                  <a:pt x="2374" y="1302"/>
                </a:lnTo>
                <a:lnTo>
                  <a:pt x="2357" y="1416"/>
                </a:lnTo>
                <a:lnTo>
                  <a:pt x="2331" y="1529"/>
                </a:lnTo>
                <a:lnTo>
                  <a:pt x="2292" y="1637"/>
                </a:lnTo>
                <a:lnTo>
                  <a:pt x="2243" y="1742"/>
                </a:lnTo>
                <a:lnTo>
                  <a:pt x="2183" y="1844"/>
                </a:lnTo>
                <a:lnTo>
                  <a:pt x="2150" y="1893"/>
                </a:lnTo>
                <a:lnTo>
                  <a:pt x="2111" y="1939"/>
                </a:lnTo>
                <a:lnTo>
                  <a:pt x="2072" y="1987"/>
                </a:lnTo>
                <a:lnTo>
                  <a:pt x="2031" y="2031"/>
                </a:lnTo>
                <a:lnTo>
                  <a:pt x="1189" y="2874"/>
                </a:lnTo>
                <a:lnTo>
                  <a:pt x="346" y="2031"/>
                </a:lnTo>
                <a:lnTo>
                  <a:pt x="305" y="1987"/>
                </a:lnTo>
                <a:lnTo>
                  <a:pt x="266" y="1939"/>
                </a:lnTo>
                <a:lnTo>
                  <a:pt x="227" y="1893"/>
                </a:lnTo>
                <a:lnTo>
                  <a:pt x="194" y="1844"/>
                </a:lnTo>
                <a:lnTo>
                  <a:pt x="134" y="1742"/>
                </a:lnTo>
                <a:lnTo>
                  <a:pt x="85" y="1637"/>
                </a:lnTo>
                <a:lnTo>
                  <a:pt x="46" y="1529"/>
                </a:lnTo>
                <a:lnTo>
                  <a:pt x="20" y="1416"/>
                </a:lnTo>
                <a:lnTo>
                  <a:pt x="3" y="1302"/>
                </a:lnTo>
                <a:lnTo>
                  <a:pt x="0" y="1189"/>
                </a:lnTo>
                <a:lnTo>
                  <a:pt x="3" y="1075"/>
                </a:lnTo>
                <a:lnTo>
                  <a:pt x="20" y="961"/>
                </a:lnTo>
                <a:lnTo>
                  <a:pt x="46" y="849"/>
                </a:lnTo>
                <a:lnTo>
                  <a:pt x="85" y="741"/>
                </a:lnTo>
                <a:lnTo>
                  <a:pt x="134" y="635"/>
                </a:lnTo>
                <a:lnTo>
                  <a:pt x="194" y="533"/>
                </a:lnTo>
                <a:lnTo>
                  <a:pt x="227" y="484"/>
                </a:lnTo>
                <a:lnTo>
                  <a:pt x="266" y="438"/>
                </a:lnTo>
                <a:lnTo>
                  <a:pt x="305" y="391"/>
                </a:lnTo>
                <a:lnTo>
                  <a:pt x="346" y="346"/>
                </a:lnTo>
                <a:lnTo>
                  <a:pt x="390" y="306"/>
                </a:lnTo>
                <a:lnTo>
                  <a:pt x="438" y="267"/>
                </a:lnTo>
                <a:lnTo>
                  <a:pt x="484" y="228"/>
                </a:lnTo>
                <a:lnTo>
                  <a:pt x="533" y="195"/>
                </a:lnTo>
                <a:lnTo>
                  <a:pt x="635" y="134"/>
                </a:lnTo>
                <a:lnTo>
                  <a:pt x="740" y="85"/>
                </a:lnTo>
                <a:lnTo>
                  <a:pt x="848" y="46"/>
                </a:lnTo>
                <a:lnTo>
                  <a:pt x="961" y="20"/>
                </a:lnTo>
                <a:lnTo>
                  <a:pt x="1075" y="3"/>
                </a:lnTo>
                <a:lnTo>
                  <a:pt x="1189" y="0"/>
                </a:lnTo>
                <a:lnTo>
                  <a:pt x="1302" y="3"/>
                </a:lnTo>
                <a:lnTo>
                  <a:pt x="1416" y="20"/>
                </a:lnTo>
                <a:lnTo>
                  <a:pt x="1529" y="46"/>
                </a:lnTo>
                <a:lnTo>
                  <a:pt x="1637" y="85"/>
                </a:lnTo>
                <a:lnTo>
                  <a:pt x="1742" y="134"/>
                </a:lnTo>
                <a:lnTo>
                  <a:pt x="1844" y="195"/>
                </a:lnTo>
                <a:lnTo>
                  <a:pt x="1893" y="228"/>
                </a:lnTo>
                <a:lnTo>
                  <a:pt x="1939" y="267"/>
                </a:lnTo>
                <a:lnTo>
                  <a:pt x="1987" y="306"/>
                </a:lnTo>
                <a:lnTo>
                  <a:pt x="2031" y="346"/>
                </a:lnTo>
                <a:close/>
                <a:moveTo>
                  <a:pt x="1189" y="3289"/>
                </a:moveTo>
                <a:lnTo>
                  <a:pt x="1203" y="3289"/>
                </a:lnTo>
                <a:lnTo>
                  <a:pt x="1219" y="3290"/>
                </a:lnTo>
                <a:lnTo>
                  <a:pt x="1233" y="3292"/>
                </a:lnTo>
                <a:lnTo>
                  <a:pt x="1248" y="3295"/>
                </a:lnTo>
                <a:lnTo>
                  <a:pt x="1275" y="3302"/>
                </a:lnTo>
                <a:lnTo>
                  <a:pt x="1302" y="3312"/>
                </a:lnTo>
                <a:lnTo>
                  <a:pt x="1327" y="3323"/>
                </a:lnTo>
                <a:lnTo>
                  <a:pt x="1351" y="3339"/>
                </a:lnTo>
                <a:lnTo>
                  <a:pt x="1374" y="3355"/>
                </a:lnTo>
                <a:lnTo>
                  <a:pt x="1395" y="3374"/>
                </a:lnTo>
                <a:lnTo>
                  <a:pt x="1413" y="3395"/>
                </a:lnTo>
                <a:lnTo>
                  <a:pt x="1431" y="3417"/>
                </a:lnTo>
                <a:lnTo>
                  <a:pt x="1445" y="3442"/>
                </a:lnTo>
                <a:lnTo>
                  <a:pt x="1457" y="3467"/>
                </a:lnTo>
                <a:lnTo>
                  <a:pt x="1467" y="3493"/>
                </a:lnTo>
                <a:lnTo>
                  <a:pt x="1474" y="3521"/>
                </a:lnTo>
                <a:lnTo>
                  <a:pt x="1477" y="3535"/>
                </a:lnTo>
                <a:lnTo>
                  <a:pt x="1478" y="3551"/>
                </a:lnTo>
                <a:lnTo>
                  <a:pt x="1480" y="3565"/>
                </a:lnTo>
                <a:lnTo>
                  <a:pt x="1480" y="3580"/>
                </a:lnTo>
                <a:lnTo>
                  <a:pt x="1480" y="3596"/>
                </a:lnTo>
                <a:lnTo>
                  <a:pt x="1478" y="3610"/>
                </a:lnTo>
                <a:lnTo>
                  <a:pt x="1477" y="3625"/>
                </a:lnTo>
                <a:lnTo>
                  <a:pt x="1474" y="3639"/>
                </a:lnTo>
                <a:lnTo>
                  <a:pt x="1467" y="3666"/>
                </a:lnTo>
                <a:lnTo>
                  <a:pt x="1457" y="3694"/>
                </a:lnTo>
                <a:lnTo>
                  <a:pt x="1445" y="3720"/>
                </a:lnTo>
                <a:lnTo>
                  <a:pt x="1431" y="3743"/>
                </a:lnTo>
                <a:lnTo>
                  <a:pt x="1413" y="3766"/>
                </a:lnTo>
                <a:lnTo>
                  <a:pt x="1395" y="3786"/>
                </a:lnTo>
                <a:lnTo>
                  <a:pt x="1374" y="3805"/>
                </a:lnTo>
                <a:lnTo>
                  <a:pt x="1351" y="3822"/>
                </a:lnTo>
                <a:lnTo>
                  <a:pt x="1327" y="3836"/>
                </a:lnTo>
                <a:lnTo>
                  <a:pt x="1302" y="3848"/>
                </a:lnTo>
                <a:lnTo>
                  <a:pt x="1275" y="3858"/>
                </a:lnTo>
                <a:lnTo>
                  <a:pt x="1248" y="3865"/>
                </a:lnTo>
                <a:lnTo>
                  <a:pt x="1233" y="3868"/>
                </a:lnTo>
                <a:lnTo>
                  <a:pt x="1219" y="3869"/>
                </a:lnTo>
                <a:lnTo>
                  <a:pt x="1203" y="3871"/>
                </a:lnTo>
                <a:lnTo>
                  <a:pt x="1189" y="3871"/>
                </a:lnTo>
                <a:lnTo>
                  <a:pt x="1174" y="3871"/>
                </a:lnTo>
                <a:lnTo>
                  <a:pt x="1158" y="3869"/>
                </a:lnTo>
                <a:lnTo>
                  <a:pt x="1144" y="3868"/>
                </a:lnTo>
                <a:lnTo>
                  <a:pt x="1129" y="3865"/>
                </a:lnTo>
                <a:lnTo>
                  <a:pt x="1102" y="3858"/>
                </a:lnTo>
                <a:lnTo>
                  <a:pt x="1075" y="3848"/>
                </a:lnTo>
                <a:lnTo>
                  <a:pt x="1050" y="3836"/>
                </a:lnTo>
                <a:lnTo>
                  <a:pt x="1026" y="3822"/>
                </a:lnTo>
                <a:lnTo>
                  <a:pt x="1003" y="3805"/>
                </a:lnTo>
                <a:lnTo>
                  <a:pt x="982" y="3786"/>
                </a:lnTo>
                <a:lnTo>
                  <a:pt x="964" y="3766"/>
                </a:lnTo>
                <a:lnTo>
                  <a:pt x="946" y="3743"/>
                </a:lnTo>
                <a:lnTo>
                  <a:pt x="932" y="3720"/>
                </a:lnTo>
                <a:lnTo>
                  <a:pt x="920" y="3694"/>
                </a:lnTo>
                <a:lnTo>
                  <a:pt x="910" y="3666"/>
                </a:lnTo>
                <a:lnTo>
                  <a:pt x="903" y="3639"/>
                </a:lnTo>
                <a:lnTo>
                  <a:pt x="900" y="3625"/>
                </a:lnTo>
                <a:lnTo>
                  <a:pt x="899" y="3610"/>
                </a:lnTo>
                <a:lnTo>
                  <a:pt x="897" y="3596"/>
                </a:lnTo>
                <a:lnTo>
                  <a:pt x="897" y="3580"/>
                </a:lnTo>
                <a:lnTo>
                  <a:pt x="897" y="3565"/>
                </a:lnTo>
                <a:lnTo>
                  <a:pt x="899" y="3551"/>
                </a:lnTo>
                <a:lnTo>
                  <a:pt x="900" y="3535"/>
                </a:lnTo>
                <a:lnTo>
                  <a:pt x="903" y="3521"/>
                </a:lnTo>
                <a:lnTo>
                  <a:pt x="910" y="3493"/>
                </a:lnTo>
                <a:lnTo>
                  <a:pt x="920" y="3467"/>
                </a:lnTo>
                <a:lnTo>
                  <a:pt x="932" y="3442"/>
                </a:lnTo>
                <a:lnTo>
                  <a:pt x="946" y="3417"/>
                </a:lnTo>
                <a:lnTo>
                  <a:pt x="964" y="3395"/>
                </a:lnTo>
                <a:lnTo>
                  <a:pt x="982" y="3374"/>
                </a:lnTo>
                <a:lnTo>
                  <a:pt x="1003" y="3355"/>
                </a:lnTo>
                <a:lnTo>
                  <a:pt x="1026" y="3339"/>
                </a:lnTo>
                <a:lnTo>
                  <a:pt x="1050" y="3323"/>
                </a:lnTo>
                <a:lnTo>
                  <a:pt x="1075" y="3312"/>
                </a:lnTo>
                <a:lnTo>
                  <a:pt x="1102" y="3302"/>
                </a:lnTo>
                <a:lnTo>
                  <a:pt x="1129" y="3295"/>
                </a:lnTo>
                <a:lnTo>
                  <a:pt x="1144" y="3292"/>
                </a:lnTo>
                <a:lnTo>
                  <a:pt x="1158" y="3290"/>
                </a:lnTo>
                <a:lnTo>
                  <a:pt x="1174" y="3289"/>
                </a:lnTo>
                <a:lnTo>
                  <a:pt x="1189" y="3289"/>
                </a:lnTo>
                <a:close/>
              </a:path>
            </a:pathLst>
          </a:custGeom>
          <a:solidFill>
            <a:srgbClr val="B2D4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 dirty="0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xmlns="" id="{782C886B-CE08-43C5-8702-253E9C7091EA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741097" y="1795084"/>
            <a:ext cx="726945" cy="1183462"/>
          </a:xfrm>
          <a:custGeom>
            <a:avLst/>
            <a:gdLst>
              <a:gd name="T0" fmla="*/ 2113 w 2379"/>
              <a:gd name="T1" fmla="*/ 438 h 3871"/>
              <a:gd name="T2" fmla="*/ 2245 w 2379"/>
              <a:gd name="T3" fmla="*/ 635 h 3871"/>
              <a:gd name="T4" fmla="*/ 2359 w 2379"/>
              <a:gd name="T5" fmla="*/ 961 h 3871"/>
              <a:gd name="T6" fmla="*/ 2375 w 2379"/>
              <a:gd name="T7" fmla="*/ 1302 h 3871"/>
              <a:gd name="T8" fmla="*/ 2294 w 2379"/>
              <a:gd name="T9" fmla="*/ 1637 h 3871"/>
              <a:gd name="T10" fmla="*/ 2152 w 2379"/>
              <a:gd name="T11" fmla="*/ 1893 h 3871"/>
              <a:gd name="T12" fmla="*/ 2034 w 2379"/>
              <a:gd name="T13" fmla="*/ 2031 h 3871"/>
              <a:gd name="T14" fmla="*/ 306 w 2379"/>
              <a:gd name="T15" fmla="*/ 1987 h 3871"/>
              <a:gd name="T16" fmla="*/ 196 w 2379"/>
              <a:gd name="T17" fmla="*/ 1844 h 3871"/>
              <a:gd name="T18" fmla="*/ 48 w 2379"/>
              <a:gd name="T19" fmla="*/ 1529 h 3871"/>
              <a:gd name="T20" fmla="*/ 0 w 2379"/>
              <a:gd name="T21" fmla="*/ 1189 h 3871"/>
              <a:gd name="T22" fmla="*/ 48 w 2379"/>
              <a:gd name="T23" fmla="*/ 849 h 3871"/>
              <a:gd name="T24" fmla="*/ 196 w 2379"/>
              <a:gd name="T25" fmla="*/ 533 h 3871"/>
              <a:gd name="T26" fmla="*/ 306 w 2379"/>
              <a:gd name="T27" fmla="*/ 391 h 3871"/>
              <a:gd name="T28" fmla="*/ 438 w 2379"/>
              <a:gd name="T29" fmla="*/ 267 h 3871"/>
              <a:gd name="T30" fmla="*/ 636 w 2379"/>
              <a:gd name="T31" fmla="*/ 134 h 3871"/>
              <a:gd name="T32" fmla="*/ 961 w 2379"/>
              <a:gd name="T33" fmla="*/ 20 h 3871"/>
              <a:gd name="T34" fmla="*/ 1304 w 2379"/>
              <a:gd name="T35" fmla="*/ 3 h 3871"/>
              <a:gd name="T36" fmla="*/ 1637 w 2379"/>
              <a:gd name="T37" fmla="*/ 85 h 3871"/>
              <a:gd name="T38" fmla="*/ 1895 w 2379"/>
              <a:gd name="T39" fmla="*/ 228 h 3871"/>
              <a:gd name="T40" fmla="*/ 2034 w 2379"/>
              <a:gd name="T41" fmla="*/ 346 h 3871"/>
              <a:gd name="T42" fmla="*/ 1219 w 2379"/>
              <a:gd name="T43" fmla="*/ 3290 h 3871"/>
              <a:gd name="T44" fmla="*/ 1277 w 2379"/>
              <a:gd name="T45" fmla="*/ 3302 h 3871"/>
              <a:gd name="T46" fmla="*/ 1353 w 2379"/>
              <a:gd name="T47" fmla="*/ 3339 h 3871"/>
              <a:gd name="T48" fmla="*/ 1415 w 2379"/>
              <a:gd name="T49" fmla="*/ 3395 h 3871"/>
              <a:gd name="T50" fmla="*/ 1459 w 2379"/>
              <a:gd name="T51" fmla="*/ 3467 h 3871"/>
              <a:gd name="T52" fmla="*/ 1477 w 2379"/>
              <a:gd name="T53" fmla="*/ 3535 h 3871"/>
              <a:gd name="T54" fmla="*/ 1482 w 2379"/>
              <a:gd name="T55" fmla="*/ 3580 h 3871"/>
              <a:gd name="T56" fmla="*/ 1477 w 2379"/>
              <a:gd name="T57" fmla="*/ 3625 h 3871"/>
              <a:gd name="T58" fmla="*/ 1459 w 2379"/>
              <a:gd name="T59" fmla="*/ 3694 h 3871"/>
              <a:gd name="T60" fmla="*/ 1415 w 2379"/>
              <a:gd name="T61" fmla="*/ 3766 h 3871"/>
              <a:gd name="T62" fmla="*/ 1353 w 2379"/>
              <a:gd name="T63" fmla="*/ 3822 h 3871"/>
              <a:gd name="T64" fmla="*/ 1277 w 2379"/>
              <a:gd name="T65" fmla="*/ 3858 h 3871"/>
              <a:gd name="T66" fmla="*/ 1219 w 2379"/>
              <a:gd name="T67" fmla="*/ 3869 h 3871"/>
              <a:gd name="T68" fmla="*/ 1175 w 2379"/>
              <a:gd name="T69" fmla="*/ 3871 h 3871"/>
              <a:gd name="T70" fmla="*/ 1131 w 2379"/>
              <a:gd name="T71" fmla="*/ 3865 h 3871"/>
              <a:gd name="T72" fmla="*/ 1051 w 2379"/>
              <a:gd name="T73" fmla="*/ 3836 h 3871"/>
              <a:gd name="T74" fmla="*/ 984 w 2379"/>
              <a:gd name="T75" fmla="*/ 3786 h 3871"/>
              <a:gd name="T76" fmla="*/ 934 w 2379"/>
              <a:gd name="T77" fmla="*/ 3720 h 3871"/>
              <a:gd name="T78" fmla="*/ 905 w 2379"/>
              <a:gd name="T79" fmla="*/ 3639 h 3871"/>
              <a:gd name="T80" fmla="*/ 899 w 2379"/>
              <a:gd name="T81" fmla="*/ 3596 h 3871"/>
              <a:gd name="T82" fmla="*/ 899 w 2379"/>
              <a:gd name="T83" fmla="*/ 3551 h 3871"/>
              <a:gd name="T84" fmla="*/ 912 w 2379"/>
              <a:gd name="T85" fmla="*/ 3493 h 3871"/>
              <a:gd name="T86" fmla="*/ 948 w 2379"/>
              <a:gd name="T87" fmla="*/ 3417 h 3871"/>
              <a:gd name="T88" fmla="*/ 1005 w 2379"/>
              <a:gd name="T89" fmla="*/ 3355 h 3871"/>
              <a:gd name="T90" fmla="*/ 1077 w 2379"/>
              <a:gd name="T91" fmla="*/ 3312 h 3871"/>
              <a:gd name="T92" fmla="*/ 1146 w 2379"/>
              <a:gd name="T93" fmla="*/ 3292 h 3871"/>
              <a:gd name="T94" fmla="*/ 1191 w 2379"/>
              <a:gd name="T95" fmla="*/ 3289 h 3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9" h="3871">
                <a:moveTo>
                  <a:pt x="2034" y="346"/>
                </a:moveTo>
                <a:lnTo>
                  <a:pt x="2074" y="391"/>
                </a:lnTo>
                <a:lnTo>
                  <a:pt x="2113" y="438"/>
                </a:lnTo>
                <a:lnTo>
                  <a:pt x="2152" y="484"/>
                </a:lnTo>
                <a:lnTo>
                  <a:pt x="2183" y="533"/>
                </a:lnTo>
                <a:lnTo>
                  <a:pt x="2245" y="635"/>
                </a:lnTo>
                <a:lnTo>
                  <a:pt x="2294" y="741"/>
                </a:lnTo>
                <a:lnTo>
                  <a:pt x="2332" y="849"/>
                </a:lnTo>
                <a:lnTo>
                  <a:pt x="2359" y="961"/>
                </a:lnTo>
                <a:lnTo>
                  <a:pt x="2375" y="1075"/>
                </a:lnTo>
                <a:lnTo>
                  <a:pt x="2379" y="1189"/>
                </a:lnTo>
                <a:lnTo>
                  <a:pt x="2375" y="1302"/>
                </a:lnTo>
                <a:lnTo>
                  <a:pt x="2359" y="1416"/>
                </a:lnTo>
                <a:lnTo>
                  <a:pt x="2332" y="1529"/>
                </a:lnTo>
                <a:lnTo>
                  <a:pt x="2294" y="1637"/>
                </a:lnTo>
                <a:lnTo>
                  <a:pt x="2245" y="1742"/>
                </a:lnTo>
                <a:lnTo>
                  <a:pt x="2183" y="1844"/>
                </a:lnTo>
                <a:lnTo>
                  <a:pt x="2152" y="1893"/>
                </a:lnTo>
                <a:lnTo>
                  <a:pt x="2113" y="1939"/>
                </a:lnTo>
                <a:lnTo>
                  <a:pt x="2074" y="1987"/>
                </a:lnTo>
                <a:lnTo>
                  <a:pt x="2034" y="2031"/>
                </a:lnTo>
                <a:lnTo>
                  <a:pt x="1191" y="2874"/>
                </a:lnTo>
                <a:lnTo>
                  <a:pt x="346" y="2031"/>
                </a:lnTo>
                <a:lnTo>
                  <a:pt x="306" y="1987"/>
                </a:lnTo>
                <a:lnTo>
                  <a:pt x="267" y="1939"/>
                </a:lnTo>
                <a:lnTo>
                  <a:pt x="229" y="1893"/>
                </a:lnTo>
                <a:lnTo>
                  <a:pt x="196" y="1844"/>
                </a:lnTo>
                <a:lnTo>
                  <a:pt x="136" y="1742"/>
                </a:lnTo>
                <a:lnTo>
                  <a:pt x="87" y="1637"/>
                </a:lnTo>
                <a:lnTo>
                  <a:pt x="48" y="1529"/>
                </a:lnTo>
                <a:lnTo>
                  <a:pt x="21" y="1416"/>
                </a:lnTo>
                <a:lnTo>
                  <a:pt x="5" y="1302"/>
                </a:lnTo>
                <a:lnTo>
                  <a:pt x="0" y="1189"/>
                </a:lnTo>
                <a:lnTo>
                  <a:pt x="5" y="1075"/>
                </a:lnTo>
                <a:lnTo>
                  <a:pt x="21" y="961"/>
                </a:lnTo>
                <a:lnTo>
                  <a:pt x="48" y="849"/>
                </a:lnTo>
                <a:lnTo>
                  <a:pt x="87" y="741"/>
                </a:lnTo>
                <a:lnTo>
                  <a:pt x="136" y="635"/>
                </a:lnTo>
                <a:lnTo>
                  <a:pt x="196" y="533"/>
                </a:lnTo>
                <a:lnTo>
                  <a:pt x="229" y="484"/>
                </a:lnTo>
                <a:lnTo>
                  <a:pt x="267" y="438"/>
                </a:lnTo>
                <a:lnTo>
                  <a:pt x="306" y="391"/>
                </a:lnTo>
                <a:lnTo>
                  <a:pt x="346" y="346"/>
                </a:lnTo>
                <a:lnTo>
                  <a:pt x="392" y="306"/>
                </a:lnTo>
                <a:lnTo>
                  <a:pt x="438" y="267"/>
                </a:lnTo>
                <a:lnTo>
                  <a:pt x="486" y="228"/>
                </a:lnTo>
                <a:lnTo>
                  <a:pt x="535" y="195"/>
                </a:lnTo>
                <a:lnTo>
                  <a:pt x="636" y="134"/>
                </a:lnTo>
                <a:lnTo>
                  <a:pt x="742" y="85"/>
                </a:lnTo>
                <a:lnTo>
                  <a:pt x="850" y="46"/>
                </a:lnTo>
                <a:lnTo>
                  <a:pt x="961" y="20"/>
                </a:lnTo>
                <a:lnTo>
                  <a:pt x="1075" y="3"/>
                </a:lnTo>
                <a:lnTo>
                  <a:pt x="1191" y="0"/>
                </a:lnTo>
                <a:lnTo>
                  <a:pt x="1304" y="3"/>
                </a:lnTo>
                <a:lnTo>
                  <a:pt x="1418" y="20"/>
                </a:lnTo>
                <a:lnTo>
                  <a:pt x="1531" y="46"/>
                </a:lnTo>
                <a:lnTo>
                  <a:pt x="1637" y="85"/>
                </a:lnTo>
                <a:lnTo>
                  <a:pt x="1744" y="134"/>
                </a:lnTo>
                <a:lnTo>
                  <a:pt x="1846" y="195"/>
                </a:lnTo>
                <a:lnTo>
                  <a:pt x="1895" y="228"/>
                </a:lnTo>
                <a:lnTo>
                  <a:pt x="1941" y="267"/>
                </a:lnTo>
                <a:lnTo>
                  <a:pt x="1989" y="306"/>
                </a:lnTo>
                <a:lnTo>
                  <a:pt x="2034" y="346"/>
                </a:lnTo>
                <a:close/>
                <a:moveTo>
                  <a:pt x="1191" y="3289"/>
                </a:moveTo>
                <a:lnTo>
                  <a:pt x="1205" y="3289"/>
                </a:lnTo>
                <a:lnTo>
                  <a:pt x="1219" y="3290"/>
                </a:lnTo>
                <a:lnTo>
                  <a:pt x="1234" y="3292"/>
                </a:lnTo>
                <a:lnTo>
                  <a:pt x="1248" y="3295"/>
                </a:lnTo>
                <a:lnTo>
                  <a:pt x="1277" y="3302"/>
                </a:lnTo>
                <a:lnTo>
                  <a:pt x="1303" y="3312"/>
                </a:lnTo>
                <a:lnTo>
                  <a:pt x="1329" y="3323"/>
                </a:lnTo>
                <a:lnTo>
                  <a:pt x="1353" y="3339"/>
                </a:lnTo>
                <a:lnTo>
                  <a:pt x="1375" y="3355"/>
                </a:lnTo>
                <a:lnTo>
                  <a:pt x="1395" y="3374"/>
                </a:lnTo>
                <a:lnTo>
                  <a:pt x="1415" y="3395"/>
                </a:lnTo>
                <a:lnTo>
                  <a:pt x="1431" y="3417"/>
                </a:lnTo>
                <a:lnTo>
                  <a:pt x="1446" y="3442"/>
                </a:lnTo>
                <a:lnTo>
                  <a:pt x="1459" y="3467"/>
                </a:lnTo>
                <a:lnTo>
                  <a:pt x="1469" y="3493"/>
                </a:lnTo>
                <a:lnTo>
                  <a:pt x="1476" y="3521"/>
                </a:lnTo>
                <a:lnTo>
                  <a:pt x="1477" y="3535"/>
                </a:lnTo>
                <a:lnTo>
                  <a:pt x="1480" y="3551"/>
                </a:lnTo>
                <a:lnTo>
                  <a:pt x="1480" y="3565"/>
                </a:lnTo>
                <a:lnTo>
                  <a:pt x="1482" y="3580"/>
                </a:lnTo>
                <a:lnTo>
                  <a:pt x="1480" y="3596"/>
                </a:lnTo>
                <a:lnTo>
                  <a:pt x="1480" y="3610"/>
                </a:lnTo>
                <a:lnTo>
                  <a:pt x="1477" y="3625"/>
                </a:lnTo>
                <a:lnTo>
                  <a:pt x="1476" y="3639"/>
                </a:lnTo>
                <a:lnTo>
                  <a:pt x="1469" y="3666"/>
                </a:lnTo>
                <a:lnTo>
                  <a:pt x="1459" y="3694"/>
                </a:lnTo>
                <a:lnTo>
                  <a:pt x="1446" y="3720"/>
                </a:lnTo>
                <a:lnTo>
                  <a:pt x="1431" y="3743"/>
                </a:lnTo>
                <a:lnTo>
                  <a:pt x="1415" y="3766"/>
                </a:lnTo>
                <a:lnTo>
                  <a:pt x="1395" y="3786"/>
                </a:lnTo>
                <a:lnTo>
                  <a:pt x="1375" y="3805"/>
                </a:lnTo>
                <a:lnTo>
                  <a:pt x="1353" y="3822"/>
                </a:lnTo>
                <a:lnTo>
                  <a:pt x="1329" y="3836"/>
                </a:lnTo>
                <a:lnTo>
                  <a:pt x="1303" y="3848"/>
                </a:lnTo>
                <a:lnTo>
                  <a:pt x="1277" y="3858"/>
                </a:lnTo>
                <a:lnTo>
                  <a:pt x="1248" y="3865"/>
                </a:lnTo>
                <a:lnTo>
                  <a:pt x="1234" y="3868"/>
                </a:lnTo>
                <a:lnTo>
                  <a:pt x="1219" y="3869"/>
                </a:lnTo>
                <a:lnTo>
                  <a:pt x="1205" y="3871"/>
                </a:lnTo>
                <a:lnTo>
                  <a:pt x="1191" y="3871"/>
                </a:lnTo>
                <a:lnTo>
                  <a:pt x="1175" y="3871"/>
                </a:lnTo>
                <a:lnTo>
                  <a:pt x="1160" y="3869"/>
                </a:lnTo>
                <a:lnTo>
                  <a:pt x="1146" y="3868"/>
                </a:lnTo>
                <a:lnTo>
                  <a:pt x="1131" y="3865"/>
                </a:lnTo>
                <a:lnTo>
                  <a:pt x="1103" y="3858"/>
                </a:lnTo>
                <a:lnTo>
                  <a:pt x="1077" y="3848"/>
                </a:lnTo>
                <a:lnTo>
                  <a:pt x="1051" y="3836"/>
                </a:lnTo>
                <a:lnTo>
                  <a:pt x="1028" y="3822"/>
                </a:lnTo>
                <a:lnTo>
                  <a:pt x="1005" y="3805"/>
                </a:lnTo>
                <a:lnTo>
                  <a:pt x="984" y="3786"/>
                </a:lnTo>
                <a:lnTo>
                  <a:pt x="966" y="3766"/>
                </a:lnTo>
                <a:lnTo>
                  <a:pt x="948" y="3743"/>
                </a:lnTo>
                <a:lnTo>
                  <a:pt x="934" y="3720"/>
                </a:lnTo>
                <a:lnTo>
                  <a:pt x="921" y="3694"/>
                </a:lnTo>
                <a:lnTo>
                  <a:pt x="912" y="3666"/>
                </a:lnTo>
                <a:lnTo>
                  <a:pt x="905" y="3639"/>
                </a:lnTo>
                <a:lnTo>
                  <a:pt x="902" y="3625"/>
                </a:lnTo>
                <a:lnTo>
                  <a:pt x="899" y="3610"/>
                </a:lnTo>
                <a:lnTo>
                  <a:pt x="899" y="3596"/>
                </a:lnTo>
                <a:lnTo>
                  <a:pt x="898" y="3580"/>
                </a:lnTo>
                <a:lnTo>
                  <a:pt x="899" y="3565"/>
                </a:lnTo>
                <a:lnTo>
                  <a:pt x="899" y="3551"/>
                </a:lnTo>
                <a:lnTo>
                  <a:pt x="902" y="3535"/>
                </a:lnTo>
                <a:lnTo>
                  <a:pt x="905" y="3521"/>
                </a:lnTo>
                <a:lnTo>
                  <a:pt x="912" y="3493"/>
                </a:lnTo>
                <a:lnTo>
                  <a:pt x="921" y="3467"/>
                </a:lnTo>
                <a:lnTo>
                  <a:pt x="934" y="3442"/>
                </a:lnTo>
                <a:lnTo>
                  <a:pt x="948" y="3417"/>
                </a:lnTo>
                <a:lnTo>
                  <a:pt x="966" y="3395"/>
                </a:lnTo>
                <a:lnTo>
                  <a:pt x="984" y="3374"/>
                </a:lnTo>
                <a:lnTo>
                  <a:pt x="1005" y="3355"/>
                </a:lnTo>
                <a:lnTo>
                  <a:pt x="1028" y="3339"/>
                </a:lnTo>
                <a:lnTo>
                  <a:pt x="1051" y="3323"/>
                </a:lnTo>
                <a:lnTo>
                  <a:pt x="1077" y="3312"/>
                </a:lnTo>
                <a:lnTo>
                  <a:pt x="1103" y="3302"/>
                </a:lnTo>
                <a:lnTo>
                  <a:pt x="1131" y="3295"/>
                </a:lnTo>
                <a:lnTo>
                  <a:pt x="1146" y="3292"/>
                </a:lnTo>
                <a:lnTo>
                  <a:pt x="1160" y="3290"/>
                </a:lnTo>
                <a:lnTo>
                  <a:pt x="1175" y="3289"/>
                </a:lnTo>
                <a:lnTo>
                  <a:pt x="1191" y="3289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xmlns="" id="{45CA026C-D2D6-4A12-BFB1-AD789A61CE6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7322433" y="1795084"/>
            <a:ext cx="726028" cy="1183462"/>
          </a:xfrm>
          <a:custGeom>
            <a:avLst/>
            <a:gdLst>
              <a:gd name="T0" fmla="*/ 2111 w 2378"/>
              <a:gd name="T1" fmla="*/ 438 h 3871"/>
              <a:gd name="T2" fmla="*/ 2244 w 2378"/>
              <a:gd name="T3" fmla="*/ 635 h 3871"/>
              <a:gd name="T4" fmla="*/ 2358 w 2378"/>
              <a:gd name="T5" fmla="*/ 961 h 3871"/>
              <a:gd name="T6" fmla="*/ 2375 w 2378"/>
              <a:gd name="T7" fmla="*/ 1302 h 3871"/>
              <a:gd name="T8" fmla="*/ 2293 w 2378"/>
              <a:gd name="T9" fmla="*/ 1637 h 3871"/>
              <a:gd name="T10" fmla="*/ 2150 w 2378"/>
              <a:gd name="T11" fmla="*/ 1893 h 3871"/>
              <a:gd name="T12" fmla="*/ 2032 w 2378"/>
              <a:gd name="T13" fmla="*/ 2031 h 3871"/>
              <a:gd name="T14" fmla="*/ 306 w 2378"/>
              <a:gd name="T15" fmla="*/ 1987 h 3871"/>
              <a:gd name="T16" fmla="*/ 195 w 2378"/>
              <a:gd name="T17" fmla="*/ 1844 h 3871"/>
              <a:gd name="T18" fmla="*/ 47 w 2378"/>
              <a:gd name="T19" fmla="*/ 1529 h 3871"/>
              <a:gd name="T20" fmla="*/ 0 w 2378"/>
              <a:gd name="T21" fmla="*/ 1189 h 3871"/>
              <a:gd name="T22" fmla="*/ 47 w 2378"/>
              <a:gd name="T23" fmla="*/ 849 h 3871"/>
              <a:gd name="T24" fmla="*/ 195 w 2378"/>
              <a:gd name="T25" fmla="*/ 533 h 3871"/>
              <a:gd name="T26" fmla="*/ 306 w 2378"/>
              <a:gd name="T27" fmla="*/ 391 h 3871"/>
              <a:gd name="T28" fmla="*/ 438 w 2378"/>
              <a:gd name="T29" fmla="*/ 267 h 3871"/>
              <a:gd name="T30" fmla="*/ 636 w 2378"/>
              <a:gd name="T31" fmla="*/ 134 h 3871"/>
              <a:gd name="T32" fmla="*/ 961 w 2378"/>
              <a:gd name="T33" fmla="*/ 20 h 3871"/>
              <a:gd name="T34" fmla="*/ 1303 w 2378"/>
              <a:gd name="T35" fmla="*/ 3 h 3871"/>
              <a:gd name="T36" fmla="*/ 1637 w 2378"/>
              <a:gd name="T37" fmla="*/ 85 h 3871"/>
              <a:gd name="T38" fmla="*/ 1894 w 2378"/>
              <a:gd name="T39" fmla="*/ 228 h 3871"/>
              <a:gd name="T40" fmla="*/ 2032 w 2378"/>
              <a:gd name="T41" fmla="*/ 346 h 3871"/>
              <a:gd name="T42" fmla="*/ 1219 w 2378"/>
              <a:gd name="T43" fmla="*/ 3290 h 3871"/>
              <a:gd name="T44" fmla="*/ 1276 w 2378"/>
              <a:gd name="T45" fmla="*/ 3302 h 3871"/>
              <a:gd name="T46" fmla="*/ 1352 w 2378"/>
              <a:gd name="T47" fmla="*/ 3339 h 3871"/>
              <a:gd name="T48" fmla="*/ 1414 w 2378"/>
              <a:gd name="T49" fmla="*/ 3395 h 3871"/>
              <a:gd name="T50" fmla="*/ 1457 w 2378"/>
              <a:gd name="T51" fmla="*/ 3467 h 3871"/>
              <a:gd name="T52" fmla="*/ 1477 w 2378"/>
              <a:gd name="T53" fmla="*/ 3535 h 3871"/>
              <a:gd name="T54" fmla="*/ 1480 w 2378"/>
              <a:gd name="T55" fmla="*/ 3580 h 3871"/>
              <a:gd name="T56" fmla="*/ 1477 w 2378"/>
              <a:gd name="T57" fmla="*/ 3625 h 3871"/>
              <a:gd name="T58" fmla="*/ 1457 w 2378"/>
              <a:gd name="T59" fmla="*/ 3694 h 3871"/>
              <a:gd name="T60" fmla="*/ 1414 w 2378"/>
              <a:gd name="T61" fmla="*/ 3766 h 3871"/>
              <a:gd name="T62" fmla="*/ 1352 w 2378"/>
              <a:gd name="T63" fmla="*/ 3822 h 3871"/>
              <a:gd name="T64" fmla="*/ 1276 w 2378"/>
              <a:gd name="T65" fmla="*/ 3858 h 3871"/>
              <a:gd name="T66" fmla="*/ 1219 w 2378"/>
              <a:gd name="T67" fmla="*/ 3869 h 3871"/>
              <a:gd name="T68" fmla="*/ 1175 w 2378"/>
              <a:gd name="T69" fmla="*/ 3871 h 3871"/>
              <a:gd name="T70" fmla="*/ 1130 w 2378"/>
              <a:gd name="T71" fmla="*/ 3865 h 3871"/>
              <a:gd name="T72" fmla="*/ 1051 w 2378"/>
              <a:gd name="T73" fmla="*/ 3836 h 3871"/>
              <a:gd name="T74" fmla="*/ 983 w 2378"/>
              <a:gd name="T75" fmla="*/ 3786 h 3871"/>
              <a:gd name="T76" fmla="*/ 933 w 2378"/>
              <a:gd name="T77" fmla="*/ 3720 h 3871"/>
              <a:gd name="T78" fmla="*/ 904 w 2378"/>
              <a:gd name="T79" fmla="*/ 3639 h 3871"/>
              <a:gd name="T80" fmla="*/ 898 w 2378"/>
              <a:gd name="T81" fmla="*/ 3596 h 3871"/>
              <a:gd name="T82" fmla="*/ 900 w 2378"/>
              <a:gd name="T83" fmla="*/ 3551 h 3871"/>
              <a:gd name="T84" fmla="*/ 911 w 2378"/>
              <a:gd name="T85" fmla="*/ 3493 h 3871"/>
              <a:gd name="T86" fmla="*/ 949 w 2378"/>
              <a:gd name="T87" fmla="*/ 3417 h 3871"/>
              <a:gd name="T88" fmla="*/ 1005 w 2378"/>
              <a:gd name="T89" fmla="*/ 3355 h 3871"/>
              <a:gd name="T90" fmla="*/ 1075 w 2378"/>
              <a:gd name="T91" fmla="*/ 3312 h 3871"/>
              <a:gd name="T92" fmla="*/ 1144 w 2378"/>
              <a:gd name="T93" fmla="*/ 3292 h 3871"/>
              <a:gd name="T94" fmla="*/ 1189 w 2378"/>
              <a:gd name="T95" fmla="*/ 3289 h 3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8" h="3871">
                <a:moveTo>
                  <a:pt x="2032" y="346"/>
                </a:moveTo>
                <a:lnTo>
                  <a:pt x="2074" y="391"/>
                </a:lnTo>
                <a:lnTo>
                  <a:pt x="2111" y="438"/>
                </a:lnTo>
                <a:lnTo>
                  <a:pt x="2150" y="484"/>
                </a:lnTo>
                <a:lnTo>
                  <a:pt x="2183" y="533"/>
                </a:lnTo>
                <a:lnTo>
                  <a:pt x="2244" y="635"/>
                </a:lnTo>
                <a:lnTo>
                  <a:pt x="2293" y="741"/>
                </a:lnTo>
                <a:lnTo>
                  <a:pt x="2332" y="849"/>
                </a:lnTo>
                <a:lnTo>
                  <a:pt x="2358" y="961"/>
                </a:lnTo>
                <a:lnTo>
                  <a:pt x="2375" y="1075"/>
                </a:lnTo>
                <a:lnTo>
                  <a:pt x="2378" y="1189"/>
                </a:lnTo>
                <a:lnTo>
                  <a:pt x="2375" y="1302"/>
                </a:lnTo>
                <a:lnTo>
                  <a:pt x="2358" y="1416"/>
                </a:lnTo>
                <a:lnTo>
                  <a:pt x="2332" y="1529"/>
                </a:lnTo>
                <a:lnTo>
                  <a:pt x="2293" y="1637"/>
                </a:lnTo>
                <a:lnTo>
                  <a:pt x="2244" y="1742"/>
                </a:lnTo>
                <a:lnTo>
                  <a:pt x="2183" y="1844"/>
                </a:lnTo>
                <a:lnTo>
                  <a:pt x="2150" y="1893"/>
                </a:lnTo>
                <a:lnTo>
                  <a:pt x="2111" y="1939"/>
                </a:lnTo>
                <a:lnTo>
                  <a:pt x="2074" y="1987"/>
                </a:lnTo>
                <a:lnTo>
                  <a:pt x="2032" y="2031"/>
                </a:lnTo>
                <a:lnTo>
                  <a:pt x="1189" y="2874"/>
                </a:lnTo>
                <a:lnTo>
                  <a:pt x="346" y="2031"/>
                </a:lnTo>
                <a:lnTo>
                  <a:pt x="306" y="1987"/>
                </a:lnTo>
                <a:lnTo>
                  <a:pt x="267" y="1939"/>
                </a:lnTo>
                <a:lnTo>
                  <a:pt x="228" y="1893"/>
                </a:lnTo>
                <a:lnTo>
                  <a:pt x="195" y="1844"/>
                </a:lnTo>
                <a:lnTo>
                  <a:pt x="134" y="1742"/>
                </a:lnTo>
                <a:lnTo>
                  <a:pt x="85" y="1637"/>
                </a:lnTo>
                <a:lnTo>
                  <a:pt x="47" y="1529"/>
                </a:lnTo>
                <a:lnTo>
                  <a:pt x="21" y="1416"/>
                </a:lnTo>
                <a:lnTo>
                  <a:pt x="5" y="1302"/>
                </a:lnTo>
                <a:lnTo>
                  <a:pt x="0" y="1189"/>
                </a:lnTo>
                <a:lnTo>
                  <a:pt x="5" y="1075"/>
                </a:lnTo>
                <a:lnTo>
                  <a:pt x="21" y="961"/>
                </a:lnTo>
                <a:lnTo>
                  <a:pt x="47" y="849"/>
                </a:lnTo>
                <a:lnTo>
                  <a:pt x="85" y="741"/>
                </a:lnTo>
                <a:lnTo>
                  <a:pt x="134" y="635"/>
                </a:lnTo>
                <a:lnTo>
                  <a:pt x="195" y="533"/>
                </a:lnTo>
                <a:lnTo>
                  <a:pt x="228" y="484"/>
                </a:lnTo>
                <a:lnTo>
                  <a:pt x="267" y="438"/>
                </a:lnTo>
                <a:lnTo>
                  <a:pt x="306" y="391"/>
                </a:lnTo>
                <a:lnTo>
                  <a:pt x="346" y="346"/>
                </a:lnTo>
                <a:lnTo>
                  <a:pt x="391" y="306"/>
                </a:lnTo>
                <a:lnTo>
                  <a:pt x="438" y="267"/>
                </a:lnTo>
                <a:lnTo>
                  <a:pt x="485" y="228"/>
                </a:lnTo>
                <a:lnTo>
                  <a:pt x="534" y="195"/>
                </a:lnTo>
                <a:lnTo>
                  <a:pt x="636" y="134"/>
                </a:lnTo>
                <a:lnTo>
                  <a:pt x="741" y="85"/>
                </a:lnTo>
                <a:lnTo>
                  <a:pt x="849" y="46"/>
                </a:lnTo>
                <a:lnTo>
                  <a:pt x="961" y="20"/>
                </a:lnTo>
                <a:lnTo>
                  <a:pt x="1075" y="3"/>
                </a:lnTo>
                <a:lnTo>
                  <a:pt x="1189" y="0"/>
                </a:lnTo>
                <a:lnTo>
                  <a:pt x="1303" y="3"/>
                </a:lnTo>
                <a:lnTo>
                  <a:pt x="1417" y="20"/>
                </a:lnTo>
                <a:lnTo>
                  <a:pt x="1529" y="46"/>
                </a:lnTo>
                <a:lnTo>
                  <a:pt x="1637" y="85"/>
                </a:lnTo>
                <a:lnTo>
                  <a:pt x="1744" y="134"/>
                </a:lnTo>
                <a:lnTo>
                  <a:pt x="1845" y="195"/>
                </a:lnTo>
                <a:lnTo>
                  <a:pt x="1894" y="228"/>
                </a:lnTo>
                <a:lnTo>
                  <a:pt x="1941" y="267"/>
                </a:lnTo>
                <a:lnTo>
                  <a:pt x="1987" y="306"/>
                </a:lnTo>
                <a:lnTo>
                  <a:pt x="2032" y="346"/>
                </a:lnTo>
                <a:close/>
                <a:moveTo>
                  <a:pt x="1189" y="3289"/>
                </a:moveTo>
                <a:lnTo>
                  <a:pt x="1205" y="3289"/>
                </a:lnTo>
                <a:lnTo>
                  <a:pt x="1219" y="3290"/>
                </a:lnTo>
                <a:lnTo>
                  <a:pt x="1234" y="3292"/>
                </a:lnTo>
                <a:lnTo>
                  <a:pt x="1248" y="3295"/>
                </a:lnTo>
                <a:lnTo>
                  <a:pt x="1276" y="3302"/>
                </a:lnTo>
                <a:lnTo>
                  <a:pt x="1303" y="3312"/>
                </a:lnTo>
                <a:lnTo>
                  <a:pt x="1327" y="3323"/>
                </a:lnTo>
                <a:lnTo>
                  <a:pt x="1352" y="3339"/>
                </a:lnTo>
                <a:lnTo>
                  <a:pt x="1375" y="3355"/>
                </a:lnTo>
                <a:lnTo>
                  <a:pt x="1395" y="3374"/>
                </a:lnTo>
                <a:lnTo>
                  <a:pt x="1414" y="3395"/>
                </a:lnTo>
                <a:lnTo>
                  <a:pt x="1431" y="3417"/>
                </a:lnTo>
                <a:lnTo>
                  <a:pt x="1446" y="3442"/>
                </a:lnTo>
                <a:lnTo>
                  <a:pt x="1457" y="3467"/>
                </a:lnTo>
                <a:lnTo>
                  <a:pt x="1467" y="3493"/>
                </a:lnTo>
                <a:lnTo>
                  <a:pt x="1474" y="3521"/>
                </a:lnTo>
                <a:lnTo>
                  <a:pt x="1477" y="3535"/>
                </a:lnTo>
                <a:lnTo>
                  <a:pt x="1479" y="3551"/>
                </a:lnTo>
                <a:lnTo>
                  <a:pt x="1480" y="3565"/>
                </a:lnTo>
                <a:lnTo>
                  <a:pt x="1480" y="3580"/>
                </a:lnTo>
                <a:lnTo>
                  <a:pt x="1480" y="3596"/>
                </a:lnTo>
                <a:lnTo>
                  <a:pt x="1479" y="3610"/>
                </a:lnTo>
                <a:lnTo>
                  <a:pt x="1477" y="3625"/>
                </a:lnTo>
                <a:lnTo>
                  <a:pt x="1474" y="3639"/>
                </a:lnTo>
                <a:lnTo>
                  <a:pt x="1467" y="3666"/>
                </a:lnTo>
                <a:lnTo>
                  <a:pt x="1457" y="3694"/>
                </a:lnTo>
                <a:lnTo>
                  <a:pt x="1446" y="3720"/>
                </a:lnTo>
                <a:lnTo>
                  <a:pt x="1431" y="3743"/>
                </a:lnTo>
                <a:lnTo>
                  <a:pt x="1414" y="3766"/>
                </a:lnTo>
                <a:lnTo>
                  <a:pt x="1395" y="3786"/>
                </a:lnTo>
                <a:lnTo>
                  <a:pt x="1375" y="3805"/>
                </a:lnTo>
                <a:lnTo>
                  <a:pt x="1352" y="3822"/>
                </a:lnTo>
                <a:lnTo>
                  <a:pt x="1327" y="3836"/>
                </a:lnTo>
                <a:lnTo>
                  <a:pt x="1303" y="3848"/>
                </a:lnTo>
                <a:lnTo>
                  <a:pt x="1276" y="3858"/>
                </a:lnTo>
                <a:lnTo>
                  <a:pt x="1248" y="3865"/>
                </a:lnTo>
                <a:lnTo>
                  <a:pt x="1234" y="3868"/>
                </a:lnTo>
                <a:lnTo>
                  <a:pt x="1219" y="3869"/>
                </a:lnTo>
                <a:lnTo>
                  <a:pt x="1205" y="3871"/>
                </a:lnTo>
                <a:lnTo>
                  <a:pt x="1189" y="3871"/>
                </a:lnTo>
                <a:lnTo>
                  <a:pt x="1175" y="3871"/>
                </a:lnTo>
                <a:lnTo>
                  <a:pt x="1159" y="3869"/>
                </a:lnTo>
                <a:lnTo>
                  <a:pt x="1144" y="3868"/>
                </a:lnTo>
                <a:lnTo>
                  <a:pt x="1130" y="3865"/>
                </a:lnTo>
                <a:lnTo>
                  <a:pt x="1103" y="3858"/>
                </a:lnTo>
                <a:lnTo>
                  <a:pt x="1075" y="3848"/>
                </a:lnTo>
                <a:lnTo>
                  <a:pt x="1051" y="3836"/>
                </a:lnTo>
                <a:lnTo>
                  <a:pt x="1026" y="3822"/>
                </a:lnTo>
                <a:lnTo>
                  <a:pt x="1005" y="3805"/>
                </a:lnTo>
                <a:lnTo>
                  <a:pt x="983" y="3786"/>
                </a:lnTo>
                <a:lnTo>
                  <a:pt x="964" y="3766"/>
                </a:lnTo>
                <a:lnTo>
                  <a:pt x="949" y="3743"/>
                </a:lnTo>
                <a:lnTo>
                  <a:pt x="933" y="3720"/>
                </a:lnTo>
                <a:lnTo>
                  <a:pt x="921" y="3694"/>
                </a:lnTo>
                <a:lnTo>
                  <a:pt x="911" y="3666"/>
                </a:lnTo>
                <a:lnTo>
                  <a:pt x="904" y="3639"/>
                </a:lnTo>
                <a:lnTo>
                  <a:pt x="901" y="3625"/>
                </a:lnTo>
                <a:lnTo>
                  <a:pt x="900" y="3610"/>
                </a:lnTo>
                <a:lnTo>
                  <a:pt x="898" y="3596"/>
                </a:lnTo>
                <a:lnTo>
                  <a:pt x="898" y="3580"/>
                </a:lnTo>
                <a:lnTo>
                  <a:pt x="898" y="3565"/>
                </a:lnTo>
                <a:lnTo>
                  <a:pt x="900" y="3551"/>
                </a:lnTo>
                <a:lnTo>
                  <a:pt x="901" y="3535"/>
                </a:lnTo>
                <a:lnTo>
                  <a:pt x="904" y="3521"/>
                </a:lnTo>
                <a:lnTo>
                  <a:pt x="911" y="3493"/>
                </a:lnTo>
                <a:lnTo>
                  <a:pt x="921" y="3467"/>
                </a:lnTo>
                <a:lnTo>
                  <a:pt x="933" y="3442"/>
                </a:lnTo>
                <a:lnTo>
                  <a:pt x="949" y="3417"/>
                </a:lnTo>
                <a:lnTo>
                  <a:pt x="964" y="3395"/>
                </a:lnTo>
                <a:lnTo>
                  <a:pt x="983" y="3374"/>
                </a:lnTo>
                <a:lnTo>
                  <a:pt x="1005" y="3355"/>
                </a:lnTo>
                <a:lnTo>
                  <a:pt x="1026" y="3339"/>
                </a:lnTo>
                <a:lnTo>
                  <a:pt x="1051" y="3323"/>
                </a:lnTo>
                <a:lnTo>
                  <a:pt x="1075" y="3312"/>
                </a:lnTo>
                <a:lnTo>
                  <a:pt x="1103" y="3302"/>
                </a:lnTo>
                <a:lnTo>
                  <a:pt x="1130" y="3295"/>
                </a:lnTo>
                <a:lnTo>
                  <a:pt x="1144" y="3292"/>
                </a:lnTo>
                <a:lnTo>
                  <a:pt x="1159" y="3290"/>
                </a:lnTo>
                <a:lnTo>
                  <a:pt x="1175" y="3289"/>
                </a:lnTo>
                <a:lnTo>
                  <a:pt x="1189" y="3289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xmlns="" id="{7A449951-E24D-42A7-B6BF-C6CAF471C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040" y="1937944"/>
            <a:ext cx="642403" cy="28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altLang="zh-CN" dirty="0"/>
              <a:t>1985</a:t>
            </a:r>
            <a:endParaRPr lang="zh-CN" altLang="zh-CN" sz="900" dirty="0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xmlns="" id="{30849156-5184-4B14-98EE-AF57DF44D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4234" y="1937944"/>
            <a:ext cx="642403" cy="28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/>
            <a:r>
              <a:rPr lang="en-US" altLang="zh-CN" dirty="0"/>
              <a:t>1993</a:t>
            </a:r>
            <a:endParaRPr lang="zh-CN" altLang="zh-CN" sz="900" dirty="0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xmlns="" id="{67771570-C6CA-447F-A8CE-44F8D0984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6622" y="1937944"/>
            <a:ext cx="642403" cy="28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dirty="0"/>
              <a:t>2017</a:t>
            </a:r>
            <a:endParaRPr lang="zh-CN" altLang="zh-CN" sz="1350" dirty="0"/>
          </a:p>
        </p:txBody>
      </p:sp>
      <p:sp>
        <p:nvSpPr>
          <p:cNvPr id="13" name="Rectangle 17">
            <a:extLst>
              <a:ext uri="{FF2B5EF4-FFF2-40B4-BE49-F238E27FC236}">
                <a16:creationId xmlns:a16="http://schemas.microsoft.com/office/drawing/2014/main" xmlns="" id="{97FAE712-7B74-40C8-A48A-0D670462E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7816" y="1937944"/>
            <a:ext cx="642403" cy="28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dirty="0"/>
              <a:t>2020</a:t>
            </a:r>
            <a:endParaRPr lang="zh-CN" altLang="zh-CN" sz="1350" dirty="0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608C4D4A-FE61-407C-AF72-A3C2DCEC1F28}"/>
              </a:ext>
            </a:extLst>
          </p:cNvPr>
          <p:cNvGrpSpPr/>
          <p:nvPr/>
        </p:nvGrpSpPr>
        <p:grpSpPr>
          <a:xfrm>
            <a:off x="918746" y="2790053"/>
            <a:ext cx="1438095" cy="785752"/>
            <a:chOff x="7578724" y="2347763"/>
            <a:chExt cx="2092475" cy="1018929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5" name="TextBox 8">
              <a:extLst>
                <a:ext uri="{FF2B5EF4-FFF2-40B4-BE49-F238E27FC236}">
                  <a16:creationId xmlns:a16="http://schemas.microsoft.com/office/drawing/2014/main" xmlns="" id="{C494AF66-CCEE-4193-BA36-0C93CDF60A45}"/>
                </a:ext>
              </a:extLst>
            </p:cNvPr>
            <p:cNvSpPr txBox="1"/>
            <p:nvPr/>
          </p:nvSpPr>
          <p:spPr>
            <a:xfrm>
              <a:off x="7578724" y="2347763"/>
              <a:ext cx="2092473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</a:rPr>
                <a:t>Varian</a:t>
              </a:r>
              <a:endParaRPr lang="zh-CN" altLang="en-US" sz="1200" spc="22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9">
              <a:extLst>
                <a:ext uri="{FF2B5EF4-FFF2-40B4-BE49-F238E27FC236}">
                  <a16:creationId xmlns:a16="http://schemas.microsoft.com/office/drawing/2014/main" xmlns="" id="{7079BE44-F775-495A-8976-F6C81ED75911}"/>
                </a:ext>
              </a:extLst>
            </p:cNvPr>
            <p:cNvSpPr txBox="1"/>
            <p:nvPr/>
          </p:nvSpPr>
          <p:spPr>
            <a:xfrm>
              <a:off x="7578724" y="2751139"/>
              <a:ext cx="2092475" cy="61555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S-band, 77K, 1 cell, Q~2.7</a:t>
              </a:r>
              <a:endParaRPr lang="zh-CN" altLang="en-US" sz="1200" spc="22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4CF82308-E9D9-480F-93E7-AAED5EE9AB69}"/>
              </a:ext>
            </a:extLst>
          </p:cNvPr>
          <p:cNvGrpSpPr/>
          <p:nvPr/>
        </p:nvGrpSpPr>
        <p:grpSpPr>
          <a:xfrm>
            <a:off x="2165731" y="2790053"/>
            <a:ext cx="1933906" cy="785752"/>
            <a:chOff x="7578723" y="2347763"/>
            <a:chExt cx="2264052" cy="1018929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8" name="TextBox 8">
              <a:extLst>
                <a:ext uri="{FF2B5EF4-FFF2-40B4-BE49-F238E27FC236}">
                  <a16:creationId xmlns:a16="http://schemas.microsoft.com/office/drawing/2014/main" xmlns="" id="{464D224A-4CF8-4782-9E84-96A0D277ECB8}"/>
                </a:ext>
              </a:extLst>
            </p:cNvPr>
            <p:cNvSpPr txBox="1"/>
            <p:nvPr/>
          </p:nvSpPr>
          <p:spPr>
            <a:xfrm>
              <a:off x="7578723" y="2347763"/>
              <a:ext cx="226405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Russia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MEPI</a:t>
              </a:r>
            </a:p>
          </p:txBody>
        </p:sp>
        <p:sp>
          <p:nvSpPr>
            <p:cNvPr id="19" name="TextBox 9">
              <a:extLst>
                <a:ext uri="{FF2B5EF4-FFF2-40B4-BE49-F238E27FC236}">
                  <a16:creationId xmlns:a16="http://schemas.microsoft.com/office/drawing/2014/main" xmlns="" id="{5C2FA58C-92FF-4FC4-BF45-424398E1F713}"/>
                </a:ext>
              </a:extLst>
            </p:cNvPr>
            <p:cNvSpPr txBox="1"/>
            <p:nvPr/>
          </p:nvSpPr>
          <p:spPr>
            <a:xfrm>
              <a:off x="7578724" y="2751139"/>
              <a:ext cx="2264051" cy="61555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X-band, 77K, 1 cell, Q~2.5, 50MV/m</a:t>
              </a:r>
            </a:p>
          </p:txBody>
        </p:sp>
      </p:grpSp>
      <p:sp>
        <p:nvSpPr>
          <p:cNvPr id="20" name="Freeform 10">
            <a:extLst>
              <a:ext uri="{FF2B5EF4-FFF2-40B4-BE49-F238E27FC236}">
                <a16:creationId xmlns:a16="http://schemas.microsoft.com/office/drawing/2014/main" xmlns="" id="{BC90EE5C-C3E2-4977-AB7D-527B348EAD22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4159761" y="1795084"/>
            <a:ext cx="726945" cy="1183462"/>
          </a:xfrm>
          <a:custGeom>
            <a:avLst/>
            <a:gdLst>
              <a:gd name="T0" fmla="*/ 2111 w 2377"/>
              <a:gd name="T1" fmla="*/ 438 h 3871"/>
              <a:gd name="T2" fmla="*/ 2243 w 2377"/>
              <a:gd name="T3" fmla="*/ 635 h 3871"/>
              <a:gd name="T4" fmla="*/ 2357 w 2377"/>
              <a:gd name="T5" fmla="*/ 961 h 3871"/>
              <a:gd name="T6" fmla="*/ 2374 w 2377"/>
              <a:gd name="T7" fmla="*/ 1302 h 3871"/>
              <a:gd name="T8" fmla="*/ 2292 w 2377"/>
              <a:gd name="T9" fmla="*/ 1637 h 3871"/>
              <a:gd name="T10" fmla="*/ 2150 w 2377"/>
              <a:gd name="T11" fmla="*/ 1893 h 3871"/>
              <a:gd name="T12" fmla="*/ 2031 w 2377"/>
              <a:gd name="T13" fmla="*/ 2031 h 3871"/>
              <a:gd name="T14" fmla="*/ 305 w 2377"/>
              <a:gd name="T15" fmla="*/ 1987 h 3871"/>
              <a:gd name="T16" fmla="*/ 194 w 2377"/>
              <a:gd name="T17" fmla="*/ 1844 h 3871"/>
              <a:gd name="T18" fmla="*/ 46 w 2377"/>
              <a:gd name="T19" fmla="*/ 1529 h 3871"/>
              <a:gd name="T20" fmla="*/ 0 w 2377"/>
              <a:gd name="T21" fmla="*/ 1189 h 3871"/>
              <a:gd name="T22" fmla="*/ 46 w 2377"/>
              <a:gd name="T23" fmla="*/ 849 h 3871"/>
              <a:gd name="T24" fmla="*/ 194 w 2377"/>
              <a:gd name="T25" fmla="*/ 533 h 3871"/>
              <a:gd name="T26" fmla="*/ 305 w 2377"/>
              <a:gd name="T27" fmla="*/ 391 h 3871"/>
              <a:gd name="T28" fmla="*/ 438 w 2377"/>
              <a:gd name="T29" fmla="*/ 267 h 3871"/>
              <a:gd name="T30" fmla="*/ 635 w 2377"/>
              <a:gd name="T31" fmla="*/ 134 h 3871"/>
              <a:gd name="T32" fmla="*/ 961 w 2377"/>
              <a:gd name="T33" fmla="*/ 20 h 3871"/>
              <a:gd name="T34" fmla="*/ 1302 w 2377"/>
              <a:gd name="T35" fmla="*/ 3 h 3871"/>
              <a:gd name="T36" fmla="*/ 1637 w 2377"/>
              <a:gd name="T37" fmla="*/ 85 h 3871"/>
              <a:gd name="T38" fmla="*/ 1893 w 2377"/>
              <a:gd name="T39" fmla="*/ 228 h 3871"/>
              <a:gd name="T40" fmla="*/ 2031 w 2377"/>
              <a:gd name="T41" fmla="*/ 346 h 3871"/>
              <a:gd name="T42" fmla="*/ 1219 w 2377"/>
              <a:gd name="T43" fmla="*/ 3290 h 3871"/>
              <a:gd name="T44" fmla="*/ 1275 w 2377"/>
              <a:gd name="T45" fmla="*/ 3302 h 3871"/>
              <a:gd name="T46" fmla="*/ 1351 w 2377"/>
              <a:gd name="T47" fmla="*/ 3339 h 3871"/>
              <a:gd name="T48" fmla="*/ 1413 w 2377"/>
              <a:gd name="T49" fmla="*/ 3395 h 3871"/>
              <a:gd name="T50" fmla="*/ 1457 w 2377"/>
              <a:gd name="T51" fmla="*/ 3467 h 3871"/>
              <a:gd name="T52" fmla="*/ 1477 w 2377"/>
              <a:gd name="T53" fmla="*/ 3535 h 3871"/>
              <a:gd name="T54" fmla="*/ 1480 w 2377"/>
              <a:gd name="T55" fmla="*/ 3580 h 3871"/>
              <a:gd name="T56" fmla="*/ 1477 w 2377"/>
              <a:gd name="T57" fmla="*/ 3625 h 3871"/>
              <a:gd name="T58" fmla="*/ 1457 w 2377"/>
              <a:gd name="T59" fmla="*/ 3694 h 3871"/>
              <a:gd name="T60" fmla="*/ 1413 w 2377"/>
              <a:gd name="T61" fmla="*/ 3766 h 3871"/>
              <a:gd name="T62" fmla="*/ 1351 w 2377"/>
              <a:gd name="T63" fmla="*/ 3822 h 3871"/>
              <a:gd name="T64" fmla="*/ 1275 w 2377"/>
              <a:gd name="T65" fmla="*/ 3858 h 3871"/>
              <a:gd name="T66" fmla="*/ 1219 w 2377"/>
              <a:gd name="T67" fmla="*/ 3869 h 3871"/>
              <a:gd name="T68" fmla="*/ 1174 w 2377"/>
              <a:gd name="T69" fmla="*/ 3871 h 3871"/>
              <a:gd name="T70" fmla="*/ 1129 w 2377"/>
              <a:gd name="T71" fmla="*/ 3865 h 3871"/>
              <a:gd name="T72" fmla="*/ 1050 w 2377"/>
              <a:gd name="T73" fmla="*/ 3836 h 3871"/>
              <a:gd name="T74" fmla="*/ 982 w 2377"/>
              <a:gd name="T75" fmla="*/ 3786 h 3871"/>
              <a:gd name="T76" fmla="*/ 932 w 2377"/>
              <a:gd name="T77" fmla="*/ 3720 h 3871"/>
              <a:gd name="T78" fmla="*/ 903 w 2377"/>
              <a:gd name="T79" fmla="*/ 3639 h 3871"/>
              <a:gd name="T80" fmla="*/ 897 w 2377"/>
              <a:gd name="T81" fmla="*/ 3596 h 3871"/>
              <a:gd name="T82" fmla="*/ 899 w 2377"/>
              <a:gd name="T83" fmla="*/ 3551 h 3871"/>
              <a:gd name="T84" fmla="*/ 910 w 2377"/>
              <a:gd name="T85" fmla="*/ 3493 h 3871"/>
              <a:gd name="T86" fmla="*/ 946 w 2377"/>
              <a:gd name="T87" fmla="*/ 3417 h 3871"/>
              <a:gd name="T88" fmla="*/ 1003 w 2377"/>
              <a:gd name="T89" fmla="*/ 3355 h 3871"/>
              <a:gd name="T90" fmla="*/ 1075 w 2377"/>
              <a:gd name="T91" fmla="*/ 3312 h 3871"/>
              <a:gd name="T92" fmla="*/ 1144 w 2377"/>
              <a:gd name="T93" fmla="*/ 3292 h 3871"/>
              <a:gd name="T94" fmla="*/ 1189 w 2377"/>
              <a:gd name="T95" fmla="*/ 3289 h 3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7" h="3871">
                <a:moveTo>
                  <a:pt x="2031" y="346"/>
                </a:moveTo>
                <a:lnTo>
                  <a:pt x="2072" y="391"/>
                </a:lnTo>
                <a:lnTo>
                  <a:pt x="2111" y="438"/>
                </a:lnTo>
                <a:lnTo>
                  <a:pt x="2150" y="484"/>
                </a:lnTo>
                <a:lnTo>
                  <a:pt x="2183" y="533"/>
                </a:lnTo>
                <a:lnTo>
                  <a:pt x="2243" y="635"/>
                </a:lnTo>
                <a:lnTo>
                  <a:pt x="2292" y="741"/>
                </a:lnTo>
                <a:lnTo>
                  <a:pt x="2331" y="849"/>
                </a:lnTo>
                <a:lnTo>
                  <a:pt x="2357" y="961"/>
                </a:lnTo>
                <a:lnTo>
                  <a:pt x="2374" y="1075"/>
                </a:lnTo>
                <a:lnTo>
                  <a:pt x="2377" y="1189"/>
                </a:lnTo>
                <a:lnTo>
                  <a:pt x="2374" y="1302"/>
                </a:lnTo>
                <a:lnTo>
                  <a:pt x="2357" y="1416"/>
                </a:lnTo>
                <a:lnTo>
                  <a:pt x="2331" y="1529"/>
                </a:lnTo>
                <a:lnTo>
                  <a:pt x="2292" y="1637"/>
                </a:lnTo>
                <a:lnTo>
                  <a:pt x="2243" y="1742"/>
                </a:lnTo>
                <a:lnTo>
                  <a:pt x="2183" y="1844"/>
                </a:lnTo>
                <a:lnTo>
                  <a:pt x="2150" y="1893"/>
                </a:lnTo>
                <a:lnTo>
                  <a:pt x="2111" y="1939"/>
                </a:lnTo>
                <a:lnTo>
                  <a:pt x="2072" y="1987"/>
                </a:lnTo>
                <a:lnTo>
                  <a:pt x="2031" y="2031"/>
                </a:lnTo>
                <a:lnTo>
                  <a:pt x="1189" y="2874"/>
                </a:lnTo>
                <a:lnTo>
                  <a:pt x="346" y="2031"/>
                </a:lnTo>
                <a:lnTo>
                  <a:pt x="305" y="1987"/>
                </a:lnTo>
                <a:lnTo>
                  <a:pt x="266" y="1939"/>
                </a:lnTo>
                <a:lnTo>
                  <a:pt x="227" y="1893"/>
                </a:lnTo>
                <a:lnTo>
                  <a:pt x="194" y="1844"/>
                </a:lnTo>
                <a:lnTo>
                  <a:pt x="134" y="1742"/>
                </a:lnTo>
                <a:lnTo>
                  <a:pt x="85" y="1637"/>
                </a:lnTo>
                <a:lnTo>
                  <a:pt x="46" y="1529"/>
                </a:lnTo>
                <a:lnTo>
                  <a:pt x="20" y="1416"/>
                </a:lnTo>
                <a:lnTo>
                  <a:pt x="3" y="1302"/>
                </a:lnTo>
                <a:lnTo>
                  <a:pt x="0" y="1189"/>
                </a:lnTo>
                <a:lnTo>
                  <a:pt x="3" y="1075"/>
                </a:lnTo>
                <a:lnTo>
                  <a:pt x="20" y="961"/>
                </a:lnTo>
                <a:lnTo>
                  <a:pt x="46" y="849"/>
                </a:lnTo>
                <a:lnTo>
                  <a:pt x="85" y="741"/>
                </a:lnTo>
                <a:lnTo>
                  <a:pt x="134" y="635"/>
                </a:lnTo>
                <a:lnTo>
                  <a:pt x="194" y="533"/>
                </a:lnTo>
                <a:lnTo>
                  <a:pt x="227" y="484"/>
                </a:lnTo>
                <a:lnTo>
                  <a:pt x="266" y="438"/>
                </a:lnTo>
                <a:lnTo>
                  <a:pt x="305" y="391"/>
                </a:lnTo>
                <a:lnTo>
                  <a:pt x="346" y="346"/>
                </a:lnTo>
                <a:lnTo>
                  <a:pt x="390" y="306"/>
                </a:lnTo>
                <a:lnTo>
                  <a:pt x="438" y="267"/>
                </a:lnTo>
                <a:lnTo>
                  <a:pt x="484" y="228"/>
                </a:lnTo>
                <a:lnTo>
                  <a:pt x="533" y="195"/>
                </a:lnTo>
                <a:lnTo>
                  <a:pt x="635" y="134"/>
                </a:lnTo>
                <a:lnTo>
                  <a:pt x="740" y="85"/>
                </a:lnTo>
                <a:lnTo>
                  <a:pt x="848" y="46"/>
                </a:lnTo>
                <a:lnTo>
                  <a:pt x="961" y="20"/>
                </a:lnTo>
                <a:lnTo>
                  <a:pt x="1075" y="3"/>
                </a:lnTo>
                <a:lnTo>
                  <a:pt x="1189" y="0"/>
                </a:lnTo>
                <a:lnTo>
                  <a:pt x="1302" y="3"/>
                </a:lnTo>
                <a:lnTo>
                  <a:pt x="1416" y="20"/>
                </a:lnTo>
                <a:lnTo>
                  <a:pt x="1529" y="46"/>
                </a:lnTo>
                <a:lnTo>
                  <a:pt x="1637" y="85"/>
                </a:lnTo>
                <a:lnTo>
                  <a:pt x="1742" y="134"/>
                </a:lnTo>
                <a:lnTo>
                  <a:pt x="1844" y="195"/>
                </a:lnTo>
                <a:lnTo>
                  <a:pt x="1893" y="228"/>
                </a:lnTo>
                <a:lnTo>
                  <a:pt x="1939" y="267"/>
                </a:lnTo>
                <a:lnTo>
                  <a:pt x="1987" y="306"/>
                </a:lnTo>
                <a:lnTo>
                  <a:pt x="2031" y="346"/>
                </a:lnTo>
                <a:close/>
                <a:moveTo>
                  <a:pt x="1189" y="3289"/>
                </a:moveTo>
                <a:lnTo>
                  <a:pt x="1203" y="3289"/>
                </a:lnTo>
                <a:lnTo>
                  <a:pt x="1219" y="3290"/>
                </a:lnTo>
                <a:lnTo>
                  <a:pt x="1233" y="3292"/>
                </a:lnTo>
                <a:lnTo>
                  <a:pt x="1248" y="3295"/>
                </a:lnTo>
                <a:lnTo>
                  <a:pt x="1275" y="3302"/>
                </a:lnTo>
                <a:lnTo>
                  <a:pt x="1302" y="3312"/>
                </a:lnTo>
                <a:lnTo>
                  <a:pt x="1327" y="3323"/>
                </a:lnTo>
                <a:lnTo>
                  <a:pt x="1351" y="3339"/>
                </a:lnTo>
                <a:lnTo>
                  <a:pt x="1374" y="3355"/>
                </a:lnTo>
                <a:lnTo>
                  <a:pt x="1395" y="3374"/>
                </a:lnTo>
                <a:lnTo>
                  <a:pt x="1413" y="3395"/>
                </a:lnTo>
                <a:lnTo>
                  <a:pt x="1431" y="3417"/>
                </a:lnTo>
                <a:lnTo>
                  <a:pt x="1445" y="3442"/>
                </a:lnTo>
                <a:lnTo>
                  <a:pt x="1457" y="3467"/>
                </a:lnTo>
                <a:lnTo>
                  <a:pt x="1467" y="3493"/>
                </a:lnTo>
                <a:lnTo>
                  <a:pt x="1474" y="3521"/>
                </a:lnTo>
                <a:lnTo>
                  <a:pt x="1477" y="3535"/>
                </a:lnTo>
                <a:lnTo>
                  <a:pt x="1478" y="3551"/>
                </a:lnTo>
                <a:lnTo>
                  <a:pt x="1480" y="3565"/>
                </a:lnTo>
                <a:lnTo>
                  <a:pt x="1480" y="3580"/>
                </a:lnTo>
                <a:lnTo>
                  <a:pt x="1480" y="3596"/>
                </a:lnTo>
                <a:lnTo>
                  <a:pt x="1478" y="3610"/>
                </a:lnTo>
                <a:lnTo>
                  <a:pt x="1477" y="3625"/>
                </a:lnTo>
                <a:lnTo>
                  <a:pt x="1474" y="3639"/>
                </a:lnTo>
                <a:lnTo>
                  <a:pt x="1467" y="3666"/>
                </a:lnTo>
                <a:lnTo>
                  <a:pt x="1457" y="3694"/>
                </a:lnTo>
                <a:lnTo>
                  <a:pt x="1445" y="3720"/>
                </a:lnTo>
                <a:lnTo>
                  <a:pt x="1431" y="3743"/>
                </a:lnTo>
                <a:lnTo>
                  <a:pt x="1413" y="3766"/>
                </a:lnTo>
                <a:lnTo>
                  <a:pt x="1395" y="3786"/>
                </a:lnTo>
                <a:lnTo>
                  <a:pt x="1374" y="3805"/>
                </a:lnTo>
                <a:lnTo>
                  <a:pt x="1351" y="3822"/>
                </a:lnTo>
                <a:lnTo>
                  <a:pt x="1327" y="3836"/>
                </a:lnTo>
                <a:lnTo>
                  <a:pt x="1302" y="3848"/>
                </a:lnTo>
                <a:lnTo>
                  <a:pt x="1275" y="3858"/>
                </a:lnTo>
                <a:lnTo>
                  <a:pt x="1248" y="3865"/>
                </a:lnTo>
                <a:lnTo>
                  <a:pt x="1233" y="3868"/>
                </a:lnTo>
                <a:lnTo>
                  <a:pt x="1219" y="3869"/>
                </a:lnTo>
                <a:lnTo>
                  <a:pt x="1203" y="3871"/>
                </a:lnTo>
                <a:lnTo>
                  <a:pt x="1189" y="3871"/>
                </a:lnTo>
                <a:lnTo>
                  <a:pt x="1174" y="3871"/>
                </a:lnTo>
                <a:lnTo>
                  <a:pt x="1158" y="3869"/>
                </a:lnTo>
                <a:lnTo>
                  <a:pt x="1144" y="3868"/>
                </a:lnTo>
                <a:lnTo>
                  <a:pt x="1129" y="3865"/>
                </a:lnTo>
                <a:lnTo>
                  <a:pt x="1102" y="3858"/>
                </a:lnTo>
                <a:lnTo>
                  <a:pt x="1075" y="3848"/>
                </a:lnTo>
                <a:lnTo>
                  <a:pt x="1050" y="3836"/>
                </a:lnTo>
                <a:lnTo>
                  <a:pt x="1026" y="3822"/>
                </a:lnTo>
                <a:lnTo>
                  <a:pt x="1003" y="3805"/>
                </a:lnTo>
                <a:lnTo>
                  <a:pt x="982" y="3786"/>
                </a:lnTo>
                <a:lnTo>
                  <a:pt x="964" y="3766"/>
                </a:lnTo>
                <a:lnTo>
                  <a:pt x="946" y="3743"/>
                </a:lnTo>
                <a:lnTo>
                  <a:pt x="932" y="3720"/>
                </a:lnTo>
                <a:lnTo>
                  <a:pt x="920" y="3694"/>
                </a:lnTo>
                <a:lnTo>
                  <a:pt x="910" y="3666"/>
                </a:lnTo>
                <a:lnTo>
                  <a:pt x="903" y="3639"/>
                </a:lnTo>
                <a:lnTo>
                  <a:pt x="900" y="3625"/>
                </a:lnTo>
                <a:lnTo>
                  <a:pt x="899" y="3610"/>
                </a:lnTo>
                <a:lnTo>
                  <a:pt x="897" y="3596"/>
                </a:lnTo>
                <a:lnTo>
                  <a:pt x="897" y="3580"/>
                </a:lnTo>
                <a:lnTo>
                  <a:pt x="897" y="3565"/>
                </a:lnTo>
                <a:lnTo>
                  <a:pt x="899" y="3551"/>
                </a:lnTo>
                <a:lnTo>
                  <a:pt x="900" y="3535"/>
                </a:lnTo>
                <a:lnTo>
                  <a:pt x="903" y="3521"/>
                </a:lnTo>
                <a:lnTo>
                  <a:pt x="910" y="3493"/>
                </a:lnTo>
                <a:lnTo>
                  <a:pt x="920" y="3467"/>
                </a:lnTo>
                <a:lnTo>
                  <a:pt x="932" y="3442"/>
                </a:lnTo>
                <a:lnTo>
                  <a:pt x="946" y="3417"/>
                </a:lnTo>
                <a:lnTo>
                  <a:pt x="964" y="3395"/>
                </a:lnTo>
                <a:lnTo>
                  <a:pt x="982" y="3374"/>
                </a:lnTo>
                <a:lnTo>
                  <a:pt x="1003" y="3355"/>
                </a:lnTo>
                <a:lnTo>
                  <a:pt x="1026" y="3339"/>
                </a:lnTo>
                <a:lnTo>
                  <a:pt x="1050" y="3323"/>
                </a:lnTo>
                <a:lnTo>
                  <a:pt x="1075" y="3312"/>
                </a:lnTo>
                <a:lnTo>
                  <a:pt x="1102" y="3302"/>
                </a:lnTo>
                <a:lnTo>
                  <a:pt x="1129" y="3295"/>
                </a:lnTo>
                <a:lnTo>
                  <a:pt x="1144" y="3292"/>
                </a:lnTo>
                <a:lnTo>
                  <a:pt x="1158" y="3290"/>
                </a:lnTo>
                <a:lnTo>
                  <a:pt x="1174" y="3289"/>
                </a:lnTo>
                <a:lnTo>
                  <a:pt x="1189" y="3289"/>
                </a:lnTo>
                <a:close/>
              </a:path>
            </a:pathLst>
          </a:custGeom>
          <a:solidFill>
            <a:srgbClr val="B2D4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 dirty="0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FEB2B107-5AED-4753-B486-5B698F22A829}"/>
              </a:ext>
            </a:extLst>
          </p:cNvPr>
          <p:cNvGrpSpPr/>
          <p:nvPr/>
        </p:nvGrpSpPr>
        <p:grpSpPr>
          <a:xfrm>
            <a:off x="3785903" y="2790053"/>
            <a:ext cx="1880664" cy="975627"/>
            <a:chOff x="7578724" y="2347763"/>
            <a:chExt cx="2190140" cy="1265151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2" name="TextBox 8">
              <a:extLst>
                <a:ext uri="{FF2B5EF4-FFF2-40B4-BE49-F238E27FC236}">
                  <a16:creationId xmlns:a16="http://schemas.microsoft.com/office/drawing/2014/main" xmlns="" id="{9BFB0CB5-B4BE-4424-81F5-010098CB651E}"/>
                </a:ext>
              </a:extLst>
            </p:cNvPr>
            <p:cNvSpPr txBox="1"/>
            <p:nvPr/>
          </p:nvSpPr>
          <p:spPr>
            <a:xfrm>
              <a:off x="7578725" y="2347763"/>
              <a:ext cx="2190139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Japan</a:t>
              </a:r>
              <a:r>
                <a:rPr lang="en-GB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 SOKENDAI</a:t>
              </a:r>
              <a:endParaRPr lang="zh-CN" altLang="en-US" sz="1200" spc="22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9">
              <a:extLst>
                <a:ext uri="{FF2B5EF4-FFF2-40B4-BE49-F238E27FC236}">
                  <a16:creationId xmlns:a16="http://schemas.microsoft.com/office/drawing/2014/main" xmlns="" id="{55F2663A-A96A-4625-8421-C578BD5F4510}"/>
                </a:ext>
              </a:extLst>
            </p:cNvPr>
            <p:cNvSpPr txBox="1"/>
            <p:nvPr/>
          </p:nvSpPr>
          <p:spPr>
            <a:xfrm>
              <a:off x="7578724" y="2751139"/>
              <a:ext cx="2190139" cy="861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C-band, 20K, High power, 1.3m, 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hlinkClick r:id="rId2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30.9MV/m@1</a:t>
              </a:r>
              <a:r>
                <a:rPr lang="el-GR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hlinkClick r:id="rId2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μ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  <a:hlinkClick r:id="rId2">
                    <a:extLst>
                      <a:ext uri="{A12FA001-AC4F-418D-AE19-62706E023703}">
                        <ahyp:hlinkClr xmlns:ahyp="http://schemas.microsoft.com/office/drawing/2018/hyperlinkcolor" xmlns="" val="tx"/>
                      </a:ext>
                    </a:extLst>
                  </a:hlinkClick>
                </a:rPr>
                <a:t>s</a:t>
              </a:r>
              <a:endParaRPr lang="en-US" altLang="zh-CN" sz="1200" spc="225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Rectangle 16">
            <a:extLst>
              <a:ext uri="{FF2B5EF4-FFF2-40B4-BE49-F238E27FC236}">
                <a16:creationId xmlns:a16="http://schemas.microsoft.com/office/drawing/2014/main" xmlns="" id="{4BFD6AA9-409C-44B9-A70E-CAED7BD6D7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428" y="1937944"/>
            <a:ext cx="642403" cy="28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dirty="0"/>
              <a:t>2016</a:t>
            </a:r>
            <a:endParaRPr lang="zh-CN" altLang="zh-CN" sz="1350" dirty="0"/>
          </a:p>
        </p:txBody>
      </p:sp>
      <p:sp>
        <p:nvSpPr>
          <p:cNvPr id="25" name="Freeform 12">
            <a:extLst>
              <a:ext uri="{FF2B5EF4-FFF2-40B4-BE49-F238E27FC236}">
                <a16:creationId xmlns:a16="http://schemas.microsoft.com/office/drawing/2014/main" xmlns="" id="{5092EDA6-6E0C-4955-909D-036AA62509E5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8903037" y="1795084"/>
            <a:ext cx="726028" cy="1183462"/>
          </a:xfrm>
          <a:custGeom>
            <a:avLst/>
            <a:gdLst>
              <a:gd name="T0" fmla="*/ 2111 w 2378"/>
              <a:gd name="T1" fmla="*/ 438 h 3871"/>
              <a:gd name="T2" fmla="*/ 2244 w 2378"/>
              <a:gd name="T3" fmla="*/ 635 h 3871"/>
              <a:gd name="T4" fmla="*/ 2358 w 2378"/>
              <a:gd name="T5" fmla="*/ 961 h 3871"/>
              <a:gd name="T6" fmla="*/ 2375 w 2378"/>
              <a:gd name="T7" fmla="*/ 1302 h 3871"/>
              <a:gd name="T8" fmla="*/ 2293 w 2378"/>
              <a:gd name="T9" fmla="*/ 1637 h 3871"/>
              <a:gd name="T10" fmla="*/ 2150 w 2378"/>
              <a:gd name="T11" fmla="*/ 1893 h 3871"/>
              <a:gd name="T12" fmla="*/ 2032 w 2378"/>
              <a:gd name="T13" fmla="*/ 2031 h 3871"/>
              <a:gd name="T14" fmla="*/ 306 w 2378"/>
              <a:gd name="T15" fmla="*/ 1987 h 3871"/>
              <a:gd name="T16" fmla="*/ 195 w 2378"/>
              <a:gd name="T17" fmla="*/ 1844 h 3871"/>
              <a:gd name="T18" fmla="*/ 47 w 2378"/>
              <a:gd name="T19" fmla="*/ 1529 h 3871"/>
              <a:gd name="T20" fmla="*/ 0 w 2378"/>
              <a:gd name="T21" fmla="*/ 1189 h 3871"/>
              <a:gd name="T22" fmla="*/ 47 w 2378"/>
              <a:gd name="T23" fmla="*/ 849 h 3871"/>
              <a:gd name="T24" fmla="*/ 195 w 2378"/>
              <a:gd name="T25" fmla="*/ 533 h 3871"/>
              <a:gd name="T26" fmla="*/ 306 w 2378"/>
              <a:gd name="T27" fmla="*/ 391 h 3871"/>
              <a:gd name="T28" fmla="*/ 438 w 2378"/>
              <a:gd name="T29" fmla="*/ 267 h 3871"/>
              <a:gd name="T30" fmla="*/ 636 w 2378"/>
              <a:gd name="T31" fmla="*/ 134 h 3871"/>
              <a:gd name="T32" fmla="*/ 961 w 2378"/>
              <a:gd name="T33" fmla="*/ 20 h 3871"/>
              <a:gd name="T34" fmla="*/ 1303 w 2378"/>
              <a:gd name="T35" fmla="*/ 3 h 3871"/>
              <a:gd name="T36" fmla="*/ 1637 w 2378"/>
              <a:gd name="T37" fmla="*/ 85 h 3871"/>
              <a:gd name="T38" fmla="*/ 1894 w 2378"/>
              <a:gd name="T39" fmla="*/ 228 h 3871"/>
              <a:gd name="T40" fmla="*/ 2032 w 2378"/>
              <a:gd name="T41" fmla="*/ 346 h 3871"/>
              <a:gd name="T42" fmla="*/ 1219 w 2378"/>
              <a:gd name="T43" fmla="*/ 3290 h 3871"/>
              <a:gd name="T44" fmla="*/ 1276 w 2378"/>
              <a:gd name="T45" fmla="*/ 3302 h 3871"/>
              <a:gd name="T46" fmla="*/ 1352 w 2378"/>
              <a:gd name="T47" fmla="*/ 3339 h 3871"/>
              <a:gd name="T48" fmla="*/ 1414 w 2378"/>
              <a:gd name="T49" fmla="*/ 3395 h 3871"/>
              <a:gd name="T50" fmla="*/ 1457 w 2378"/>
              <a:gd name="T51" fmla="*/ 3467 h 3871"/>
              <a:gd name="T52" fmla="*/ 1477 w 2378"/>
              <a:gd name="T53" fmla="*/ 3535 h 3871"/>
              <a:gd name="T54" fmla="*/ 1480 w 2378"/>
              <a:gd name="T55" fmla="*/ 3580 h 3871"/>
              <a:gd name="T56" fmla="*/ 1477 w 2378"/>
              <a:gd name="T57" fmla="*/ 3625 h 3871"/>
              <a:gd name="T58" fmla="*/ 1457 w 2378"/>
              <a:gd name="T59" fmla="*/ 3694 h 3871"/>
              <a:gd name="T60" fmla="*/ 1414 w 2378"/>
              <a:gd name="T61" fmla="*/ 3766 h 3871"/>
              <a:gd name="T62" fmla="*/ 1352 w 2378"/>
              <a:gd name="T63" fmla="*/ 3822 h 3871"/>
              <a:gd name="T64" fmla="*/ 1276 w 2378"/>
              <a:gd name="T65" fmla="*/ 3858 h 3871"/>
              <a:gd name="T66" fmla="*/ 1219 w 2378"/>
              <a:gd name="T67" fmla="*/ 3869 h 3871"/>
              <a:gd name="T68" fmla="*/ 1175 w 2378"/>
              <a:gd name="T69" fmla="*/ 3871 h 3871"/>
              <a:gd name="T70" fmla="*/ 1130 w 2378"/>
              <a:gd name="T71" fmla="*/ 3865 h 3871"/>
              <a:gd name="T72" fmla="*/ 1051 w 2378"/>
              <a:gd name="T73" fmla="*/ 3836 h 3871"/>
              <a:gd name="T74" fmla="*/ 983 w 2378"/>
              <a:gd name="T75" fmla="*/ 3786 h 3871"/>
              <a:gd name="T76" fmla="*/ 933 w 2378"/>
              <a:gd name="T77" fmla="*/ 3720 h 3871"/>
              <a:gd name="T78" fmla="*/ 904 w 2378"/>
              <a:gd name="T79" fmla="*/ 3639 h 3871"/>
              <a:gd name="T80" fmla="*/ 898 w 2378"/>
              <a:gd name="T81" fmla="*/ 3596 h 3871"/>
              <a:gd name="T82" fmla="*/ 900 w 2378"/>
              <a:gd name="T83" fmla="*/ 3551 h 3871"/>
              <a:gd name="T84" fmla="*/ 911 w 2378"/>
              <a:gd name="T85" fmla="*/ 3493 h 3871"/>
              <a:gd name="T86" fmla="*/ 949 w 2378"/>
              <a:gd name="T87" fmla="*/ 3417 h 3871"/>
              <a:gd name="T88" fmla="*/ 1005 w 2378"/>
              <a:gd name="T89" fmla="*/ 3355 h 3871"/>
              <a:gd name="T90" fmla="*/ 1075 w 2378"/>
              <a:gd name="T91" fmla="*/ 3312 h 3871"/>
              <a:gd name="T92" fmla="*/ 1144 w 2378"/>
              <a:gd name="T93" fmla="*/ 3292 h 3871"/>
              <a:gd name="T94" fmla="*/ 1189 w 2378"/>
              <a:gd name="T95" fmla="*/ 3289 h 3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78" h="3871">
                <a:moveTo>
                  <a:pt x="2032" y="346"/>
                </a:moveTo>
                <a:lnTo>
                  <a:pt x="2074" y="391"/>
                </a:lnTo>
                <a:lnTo>
                  <a:pt x="2111" y="438"/>
                </a:lnTo>
                <a:lnTo>
                  <a:pt x="2150" y="484"/>
                </a:lnTo>
                <a:lnTo>
                  <a:pt x="2183" y="533"/>
                </a:lnTo>
                <a:lnTo>
                  <a:pt x="2244" y="635"/>
                </a:lnTo>
                <a:lnTo>
                  <a:pt x="2293" y="741"/>
                </a:lnTo>
                <a:lnTo>
                  <a:pt x="2332" y="849"/>
                </a:lnTo>
                <a:lnTo>
                  <a:pt x="2358" y="961"/>
                </a:lnTo>
                <a:lnTo>
                  <a:pt x="2375" y="1075"/>
                </a:lnTo>
                <a:lnTo>
                  <a:pt x="2378" y="1189"/>
                </a:lnTo>
                <a:lnTo>
                  <a:pt x="2375" y="1302"/>
                </a:lnTo>
                <a:lnTo>
                  <a:pt x="2358" y="1416"/>
                </a:lnTo>
                <a:lnTo>
                  <a:pt x="2332" y="1529"/>
                </a:lnTo>
                <a:lnTo>
                  <a:pt x="2293" y="1637"/>
                </a:lnTo>
                <a:lnTo>
                  <a:pt x="2244" y="1742"/>
                </a:lnTo>
                <a:lnTo>
                  <a:pt x="2183" y="1844"/>
                </a:lnTo>
                <a:lnTo>
                  <a:pt x="2150" y="1893"/>
                </a:lnTo>
                <a:lnTo>
                  <a:pt x="2111" y="1939"/>
                </a:lnTo>
                <a:lnTo>
                  <a:pt x="2074" y="1987"/>
                </a:lnTo>
                <a:lnTo>
                  <a:pt x="2032" y="2031"/>
                </a:lnTo>
                <a:lnTo>
                  <a:pt x="1189" y="2874"/>
                </a:lnTo>
                <a:lnTo>
                  <a:pt x="346" y="2031"/>
                </a:lnTo>
                <a:lnTo>
                  <a:pt x="306" y="1987"/>
                </a:lnTo>
                <a:lnTo>
                  <a:pt x="267" y="1939"/>
                </a:lnTo>
                <a:lnTo>
                  <a:pt x="228" y="1893"/>
                </a:lnTo>
                <a:lnTo>
                  <a:pt x="195" y="1844"/>
                </a:lnTo>
                <a:lnTo>
                  <a:pt x="134" y="1742"/>
                </a:lnTo>
                <a:lnTo>
                  <a:pt x="85" y="1637"/>
                </a:lnTo>
                <a:lnTo>
                  <a:pt x="47" y="1529"/>
                </a:lnTo>
                <a:lnTo>
                  <a:pt x="21" y="1416"/>
                </a:lnTo>
                <a:lnTo>
                  <a:pt x="5" y="1302"/>
                </a:lnTo>
                <a:lnTo>
                  <a:pt x="0" y="1189"/>
                </a:lnTo>
                <a:lnTo>
                  <a:pt x="5" y="1075"/>
                </a:lnTo>
                <a:lnTo>
                  <a:pt x="21" y="961"/>
                </a:lnTo>
                <a:lnTo>
                  <a:pt x="47" y="849"/>
                </a:lnTo>
                <a:lnTo>
                  <a:pt x="85" y="741"/>
                </a:lnTo>
                <a:lnTo>
                  <a:pt x="134" y="635"/>
                </a:lnTo>
                <a:lnTo>
                  <a:pt x="195" y="533"/>
                </a:lnTo>
                <a:lnTo>
                  <a:pt x="228" y="484"/>
                </a:lnTo>
                <a:lnTo>
                  <a:pt x="267" y="438"/>
                </a:lnTo>
                <a:lnTo>
                  <a:pt x="306" y="391"/>
                </a:lnTo>
                <a:lnTo>
                  <a:pt x="346" y="346"/>
                </a:lnTo>
                <a:lnTo>
                  <a:pt x="391" y="306"/>
                </a:lnTo>
                <a:lnTo>
                  <a:pt x="438" y="267"/>
                </a:lnTo>
                <a:lnTo>
                  <a:pt x="485" y="228"/>
                </a:lnTo>
                <a:lnTo>
                  <a:pt x="534" y="195"/>
                </a:lnTo>
                <a:lnTo>
                  <a:pt x="636" y="134"/>
                </a:lnTo>
                <a:lnTo>
                  <a:pt x="741" y="85"/>
                </a:lnTo>
                <a:lnTo>
                  <a:pt x="849" y="46"/>
                </a:lnTo>
                <a:lnTo>
                  <a:pt x="961" y="20"/>
                </a:lnTo>
                <a:lnTo>
                  <a:pt x="1075" y="3"/>
                </a:lnTo>
                <a:lnTo>
                  <a:pt x="1189" y="0"/>
                </a:lnTo>
                <a:lnTo>
                  <a:pt x="1303" y="3"/>
                </a:lnTo>
                <a:lnTo>
                  <a:pt x="1417" y="20"/>
                </a:lnTo>
                <a:lnTo>
                  <a:pt x="1529" y="46"/>
                </a:lnTo>
                <a:lnTo>
                  <a:pt x="1637" y="85"/>
                </a:lnTo>
                <a:lnTo>
                  <a:pt x="1744" y="134"/>
                </a:lnTo>
                <a:lnTo>
                  <a:pt x="1845" y="195"/>
                </a:lnTo>
                <a:lnTo>
                  <a:pt x="1894" y="228"/>
                </a:lnTo>
                <a:lnTo>
                  <a:pt x="1941" y="267"/>
                </a:lnTo>
                <a:lnTo>
                  <a:pt x="1987" y="306"/>
                </a:lnTo>
                <a:lnTo>
                  <a:pt x="2032" y="346"/>
                </a:lnTo>
                <a:close/>
                <a:moveTo>
                  <a:pt x="1189" y="3289"/>
                </a:moveTo>
                <a:lnTo>
                  <a:pt x="1205" y="3289"/>
                </a:lnTo>
                <a:lnTo>
                  <a:pt x="1219" y="3290"/>
                </a:lnTo>
                <a:lnTo>
                  <a:pt x="1234" y="3292"/>
                </a:lnTo>
                <a:lnTo>
                  <a:pt x="1248" y="3295"/>
                </a:lnTo>
                <a:lnTo>
                  <a:pt x="1276" y="3302"/>
                </a:lnTo>
                <a:lnTo>
                  <a:pt x="1303" y="3312"/>
                </a:lnTo>
                <a:lnTo>
                  <a:pt x="1327" y="3323"/>
                </a:lnTo>
                <a:lnTo>
                  <a:pt x="1352" y="3339"/>
                </a:lnTo>
                <a:lnTo>
                  <a:pt x="1375" y="3355"/>
                </a:lnTo>
                <a:lnTo>
                  <a:pt x="1395" y="3374"/>
                </a:lnTo>
                <a:lnTo>
                  <a:pt x="1414" y="3395"/>
                </a:lnTo>
                <a:lnTo>
                  <a:pt x="1431" y="3417"/>
                </a:lnTo>
                <a:lnTo>
                  <a:pt x="1446" y="3442"/>
                </a:lnTo>
                <a:lnTo>
                  <a:pt x="1457" y="3467"/>
                </a:lnTo>
                <a:lnTo>
                  <a:pt x="1467" y="3493"/>
                </a:lnTo>
                <a:lnTo>
                  <a:pt x="1474" y="3521"/>
                </a:lnTo>
                <a:lnTo>
                  <a:pt x="1477" y="3535"/>
                </a:lnTo>
                <a:lnTo>
                  <a:pt x="1479" y="3551"/>
                </a:lnTo>
                <a:lnTo>
                  <a:pt x="1480" y="3565"/>
                </a:lnTo>
                <a:lnTo>
                  <a:pt x="1480" y="3580"/>
                </a:lnTo>
                <a:lnTo>
                  <a:pt x="1480" y="3596"/>
                </a:lnTo>
                <a:lnTo>
                  <a:pt x="1479" y="3610"/>
                </a:lnTo>
                <a:lnTo>
                  <a:pt x="1477" y="3625"/>
                </a:lnTo>
                <a:lnTo>
                  <a:pt x="1474" y="3639"/>
                </a:lnTo>
                <a:lnTo>
                  <a:pt x="1467" y="3666"/>
                </a:lnTo>
                <a:lnTo>
                  <a:pt x="1457" y="3694"/>
                </a:lnTo>
                <a:lnTo>
                  <a:pt x="1446" y="3720"/>
                </a:lnTo>
                <a:lnTo>
                  <a:pt x="1431" y="3743"/>
                </a:lnTo>
                <a:lnTo>
                  <a:pt x="1414" y="3766"/>
                </a:lnTo>
                <a:lnTo>
                  <a:pt x="1395" y="3786"/>
                </a:lnTo>
                <a:lnTo>
                  <a:pt x="1375" y="3805"/>
                </a:lnTo>
                <a:lnTo>
                  <a:pt x="1352" y="3822"/>
                </a:lnTo>
                <a:lnTo>
                  <a:pt x="1327" y="3836"/>
                </a:lnTo>
                <a:lnTo>
                  <a:pt x="1303" y="3848"/>
                </a:lnTo>
                <a:lnTo>
                  <a:pt x="1276" y="3858"/>
                </a:lnTo>
                <a:lnTo>
                  <a:pt x="1248" y="3865"/>
                </a:lnTo>
                <a:lnTo>
                  <a:pt x="1234" y="3868"/>
                </a:lnTo>
                <a:lnTo>
                  <a:pt x="1219" y="3869"/>
                </a:lnTo>
                <a:lnTo>
                  <a:pt x="1205" y="3871"/>
                </a:lnTo>
                <a:lnTo>
                  <a:pt x="1189" y="3871"/>
                </a:lnTo>
                <a:lnTo>
                  <a:pt x="1175" y="3871"/>
                </a:lnTo>
                <a:lnTo>
                  <a:pt x="1159" y="3869"/>
                </a:lnTo>
                <a:lnTo>
                  <a:pt x="1144" y="3868"/>
                </a:lnTo>
                <a:lnTo>
                  <a:pt x="1130" y="3865"/>
                </a:lnTo>
                <a:lnTo>
                  <a:pt x="1103" y="3858"/>
                </a:lnTo>
                <a:lnTo>
                  <a:pt x="1075" y="3848"/>
                </a:lnTo>
                <a:lnTo>
                  <a:pt x="1051" y="3836"/>
                </a:lnTo>
                <a:lnTo>
                  <a:pt x="1026" y="3822"/>
                </a:lnTo>
                <a:lnTo>
                  <a:pt x="1005" y="3805"/>
                </a:lnTo>
                <a:lnTo>
                  <a:pt x="983" y="3786"/>
                </a:lnTo>
                <a:lnTo>
                  <a:pt x="964" y="3766"/>
                </a:lnTo>
                <a:lnTo>
                  <a:pt x="949" y="3743"/>
                </a:lnTo>
                <a:lnTo>
                  <a:pt x="933" y="3720"/>
                </a:lnTo>
                <a:lnTo>
                  <a:pt x="921" y="3694"/>
                </a:lnTo>
                <a:lnTo>
                  <a:pt x="911" y="3666"/>
                </a:lnTo>
                <a:lnTo>
                  <a:pt x="904" y="3639"/>
                </a:lnTo>
                <a:lnTo>
                  <a:pt x="901" y="3625"/>
                </a:lnTo>
                <a:lnTo>
                  <a:pt x="900" y="3610"/>
                </a:lnTo>
                <a:lnTo>
                  <a:pt x="898" y="3596"/>
                </a:lnTo>
                <a:lnTo>
                  <a:pt x="898" y="3580"/>
                </a:lnTo>
                <a:lnTo>
                  <a:pt x="898" y="3565"/>
                </a:lnTo>
                <a:lnTo>
                  <a:pt x="900" y="3551"/>
                </a:lnTo>
                <a:lnTo>
                  <a:pt x="901" y="3535"/>
                </a:lnTo>
                <a:lnTo>
                  <a:pt x="904" y="3521"/>
                </a:lnTo>
                <a:lnTo>
                  <a:pt x="911" y="3493"/>
                </a:lnTo>
                <a:lnTo>
                  <a:pt x="921" y="3467"/>
                </a:lnTo>
                <a:lnTo>
                  <a:pt x="933" y="3442"/>
                </a:lnTo>
                <a:lnTo>
                  <a:pt x="949" y="3417"/>
                </a:lnTo>
                <a:lnTo>
                  <a:pt x="964" y="3395"/>
                </a:lnTo>
                <a:lnTo>
                  <a:pt x="983" y="3374"/>
                </a:lnTo>
                <a:lnTo>
                  <a:pt x="1005" y="3355"/>
                </a:lnTo>
                <a:lnTo>
                  <a:pt x="1026" y="3339"/>
                </a:lnTo>
                <a:lnTo>
                  <a:pt x="1051" y="3323"/>
                </a:lnTo>
                <a:lnTo>
                  <a:pt x="1075" y="3312"/>
                </a:lnTo>
                <a:lnTo>
                  <a:pt x="1103" y="3302"/>
                </a:lnTo>
                <a:lnTo>
                  <a:pt x="1130" y="3295"/>
                </a:lnTo>
                <a:lnTo>
                  <a:pt x="1144" y="3292"/>
                </a:lnTo>
                <a:lnTo>
                  <a:pt x="1159" y="3290"/>
                </a:lnTo>
                <a:lnTo>
                  <a:pt x="1175" y="3289"/>
                </a:lnTo>
                <a:lnTo>
                  <a:pt x="1189" y="3289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6" name="Rectangle 17">
            <a:extLst>
              <a:ext uri="{FF2B5EF4-FFF2-40B4-BE49-F238E27FC236}">
                <a16:creationId xmlns:a16="http://schemas.microsoft.com/office/drawing/2014/main" xmlns="" id="{82DABDDE-736B-47FE-BEB2-F90D2B255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9010" y="1937944"/>
            <a:ext cx="642403" cy="28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zh-CN" dirty="0"/>
              <a:t>2021</a:t>
            </a:r>
            <a:endParaRPr lang="zh-CN" altLang="zh-CN" sz="1350" dirty="0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ED96B572-EEEC-403A-8689-D97296852DB9}"/>
              </a:ext>
            </a:extLst>
          </p:cNvPr>
          <p:cNvGrpSpPr/>
          <p:nvPr/>
        </p:nvGrpSpPr>
        <p:grpSpPr>
          <a:xfrm>
            <a:off x="5313200" y="2790053"/>
            <a:ext cx="2155251" cy="975627"/>
            <a:chOff x="7578724" y="2347763"/>
            <a:chExt cx="2140138" cy="1265151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8" name="TextBox 8">
              <a:extLst>
                <a:ext uri="{FF2B5EF4-FFF2-40B4-BE49-F238E27FC236}">
                  <a16:creationId xmlns:a16="http://schemas.microsoft.com/office/drawing/2014/main" xmlns="" id="{A320AA37-B378-47CE-ACBC-2F83EB641A41}"/>
                </a:ext>
              </a:extLst>
            </p:cNvPr>
            <p:cNvSpPr txBox="1"/>
            <p:nvPr/>
          </p:nvSpPr>
          <p:spPr>
            <a:xfrm>
              <a:off x="7578724" y="2347763"/>
              <a:ext cx="2140138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USA,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UCLA,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SLAC</a:t>
              </a:r>
            </a:p>
          </p:txBody>
        </p:sp>
        <p:sp>
          <p:nvSpPr>
            <p:cNvPr id="29" name="TextBox 9">
              <a:extLst>
                <a:ext uri="{FF2B5EF4-FFF2-40B4-BE49-F238E27FC236}">
                  <a16:creationId xmlns:a16="http://schemas.microsoft.com/office/drawing/2014/main" xmlns="" id="{BDFC8001-985E-4762-9503-26FB6FFDFB1E}"/>
                </a:ext>
              </a:extLst>
            </p:cNvPr>
            <p:cNvSpPr txBox="1"/>
            <p:nvPr/>
          </p:nvSpPr>
          <p:spPr>
            <a:xfrm>
              <a:off x="7578724" y="2751139"/>
              <a:ext cx="2140138" cy="861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X-band, 45K,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 cell, 250MV/m, Low BDR, Q</a:t>
              </a:r>
              <a:r>
                <a:rPr lang="en-US" altLang="zh-CN" sz="1200" baseline="-25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 </a:t>
              </a:r>
              <a:r>
                <a:rPr lang="en-US" altLang="zh-CN" sz="1200" b="1" dirty="0">
                  <a:solidFill>
                    <a:srgbClr val="FF0000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↘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@&gt;150MV/m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46E94C85-6EF2-4B4B-9B5E-7A05BF78139F}"/>
              </a:ext>
            </a:extLst>
          </p:cNvPr>
          <p:cNvGrpSpPr/>
          <p:nvPr/>
        </p:nvGrpSpPr>
        <p:grpSpPr>
          <a:xfrm>
            <a:off x="7069325" y="2790053"/>
            <a:ext cx="1629906" cy="1165502"/>
            <a:chOff x="7578724" y="2347763"/>
            <a:chExt cx="1767912" cy="1511372"/>
          </a:xfrm>
          <a:solidFill>
            <a:srgbClr val="92D050"/>
          </a:solidFill>
        </p:grpSpPr>
        <p:sp>
          <p:nvSpPr>
            <p:cNvPr id="31" name="TextBox 8">
              <a:extLst>
                <a:ext uri="{FF2B5EF4-FFF2-40B4-BE49-F238E27FC236}">
                  <a16:creationId xmlns:a16="http://schemas.microsoft.com/office/drawing/2014/main" xmlns="" id="{1A437021-C2C5-4AB2-A8A3-A1479E310DE4}"/>
                </a:ext>
              </a:extLst>
            </p:cNvPr>
            <p:cNvSpPr txBox="1"/>
            <p:nvPr/>
          </p:nvSpPr>
          <p:spPr>
            <a:xfrm>
              <a:off x="7578724" y="2347763"/>
              <a:ext cx="1767912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USA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SLAC</a:t>
              </a:r>
            </a:p>
          </p:txBody>
        </p:sp>
        <p:sp>
          <p:nvSpPr>
            <p:cNvPr id="32" name="TextBox 9">
              <a:extLst>
                <a:ext uri="{FF2B5EF4-FFF2-40B4-BE49-F238E27FC236}">
                  <a16:creationId xmlns:a16="http://schemas.microsoft.com/office/drawing/2014/main" xmlns="" id="{65C73B62-FBEB-4719-87ED-EB5DC1E5208F}"/>
                </a:ext>
              </a:extLst>
            </p:cNvPr>
            <p:cNvSpPr txBox="1"/>
            <p:nvPr/>
          </p:nvSpPr>
          <p:spPr>
            <a:xfrm>
              <a:off x="7578724" y="2751139"/>
              <a:ext cx="1767912" cy="110799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X-band, </a:t>
              </a:r>
              <a:r>
                <a:rPr lang="en-US" altLang="zh-CN" sz="12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New Structure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 300K, 20 cell, beam test 140MV/m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0148D8D6-3A84-48CA-9152-F98306D6C597}"/>
              </a:ext>
            </a:extLst>
          </p:cNvPr>
          <p:cNvGrpSpPr/>
          <p:nvPr/>
        </p:nvGrpSpPr>
        <p:grpSpPr>
          <a:xfrm>
            <a:off x="8421965" y="2790053"/>
            <a:ext cx="1842294" cy="1218444"/>
            <a:chOff x="7578724" y="2347763"/>
            <a:chExt cx="2222935" cy="1678558"/>
          </a:xfrm>
          <a:solidFill>
            <a:srgbClr val="00B050"/>
          </a:solidFill>
        </p:grpSpPr>
        <p:sp>
          <p:nvSpPr>
            <p:cNvPr id="34" name="TextBox 8">
              <a:extLst>
                <a:ext uri="{FF2B5EF4-FFF2-40B4-BE49-F238E27FC236}">
                  <a16:creationId xmlns:a16="http://schemas.microsoft.com/office/drawing/2014/main" xmlns="" id="{90B3753B-D433-4C01-BD4F-DBD5FCB0048A}"/>
                </a:ext>
              </a:extLst>
            </p:cNvPr>
            <p:cNvSpPr txBox="1"/>
            <p:nvPr/>
          </p:nvSpPr>
          <p:spPr>
            <a:xfrm>
              <a:off x="7578724" y="2347763"/>
              <a:ext cx="2222933" cy="39236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USA</a:t>
              </a: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SLAC</a:t>
              </a:r>
            </a:p>
          </p:txBody>
        </p:sp>
        <p:sp>
          <p:nvSpPr>
            <p:cNvPr id="35" name="TextBox 9">
              <a:extLst>
                <a:ext uri="{FF2B5EF4-FFF2-40B4-BE49-F238E27FC236}">
                  <a16:creationId xmlns:a16="http://schemas.microsoft.com/office/drawing/2014/main" xmlns="" id="{BB1E0E3E-93C8-4651-8561-8A1AF194AFCE}"/>
                </a:ext>
              </a:extLst>
            </p:cNvPr>
            <p:cNvSpPr txBox="1"/>
            <p:nvPr/>
          </p:nvSpPr>
          <p:spPr>
            <a:xfrm>
              <a:off x="7578726" y="2751139"/>
              <a:ext cx="2222933" cy="12751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lvl="1"/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X-band,</a:t>
              </a: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77K, 20 cell, beam test 150MV/m</a:t>
              </a: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Q~2.25, 2 order of</a:t>
              </a: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BDR lower</a:t>
              </a: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96C2E53B-9D55-44DD-819A-EC11773A1194}"/>
              </a:ext>
            </a:extLst>
          </p:cNvPr>
          <p:cNvSpPr/>
          <p:nvPr/>
        </p:nvSpPr>
        <p:spPr>
          <a:xfrm>
            <a:off x="992280" y="2498912"/>
            <a:ext cx="7190505" cy="8557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49C38A0A-8565-4DD5-8282-EAE357818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71" y="4323455"/>
            <a:ext cx="2869318" cy="1805183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0323BE94-0E23-46F7-980C-52D44E2CE8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412"/>
          <a:stretch/>
        </p:blipFill>
        <p:spPr>
          <a:xfrm>
            <a:off x="902610" y="4276440"/>
            <a:ext cx="3086455" cy="1787684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0D471EA4-C538-4034-8250-742542DADC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9881" y="4243674"/>
            <a:ext cx="3083867" cy="1853216"/>
          </a:xfrm>
          <a:prstGeom prst="rect">
            <a:avLst/>
          </a:prstGeom>
        </p:spPr>
      </p:pic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41167142-517B-429C-8F8C-39BB5A3E1700}"/>
              </a:ext>
            </a:extLst>
          </p:cNvPr>
          <p:cNvSpPr txBox="1"/>
          <p:nvPr/>
        </p:nvSpPr>
        <p:spPr>
          <a:xfrm>
            <a:off x="5347452" y="6151509"/>
            <a:ext cx="496400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Mamdouh Nasr ,et al., PHYSICAL REVIEW ACCELERATORS AND BEAMS 24, 093201 (2021)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9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A new high energy XFEL scheme based on a low-temperature accelerator physics </a:t>
            </a:r>
            <a:r>
              <a:rPr lang="en-US" altLang="zh-CN" dirty="0" smtClean="0"/>
              <a:t>has been studied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High </a:t>
            </a:r>
            <a:r>
              <a:rPr lang="en-US" altLang="zh-CN" dirty="0"/>
              <a:t>energy XFEL</a:t>
            </a:r>
            <a:endParaRPr lang="zh-CN" altLang="en-US" dirty="0"/>
          </a:p>
        </p:txBody>
      </p:sp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xmlns="" id="{54D54615-26C4-44FC-B47F-E4C4B17F8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061456"/>
              </p:ext>
            </p:extLst>
          </p:nvPr>
        </p:nvGraphicFramePr>
        <p:xfrm>
          <a:off x="532453" y="2214072"/>
          <a:ext cx="10966823" cy="3901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337">
                  <a:extLst>
                    <a:ext uri="{9D8B030D-6E8A-4147-A177-3AD203B41FA5}">
                      <a16:colId xmlns:a16="http://schemas.microsoft.com/office/drawing/2014/main" xmlns="" val="2217334813"/>
                    </a:ext>
                  </a:extLst>
                </a:gridCol>
                <a:gridCol w="1130692">
                  <a:extLst>
                    <a:ext uri="{9D8B030D-6E8A-4147-A177-3AD203B41FA5}">
                      <a16:colId xmlns:a16="http://schemas.microsoft.com/office/drawing/2014/main" xmlns="" val="2031721756"/>
                    </a:ext>
                  </a:extLst>
                </a:gridCol>
                <a:gridCol w="954202">
                  <a:extLst>
                    <a:ext uri="{9D8B030D-6E8A-4147-A177-3AD203B41FA5}">
                      <a16:colId xmlns:a16="http://schemas.microsoft.com/office/drawing/2014/main" xmlns="" val="431545878"/>
                    </a:ext>
                  </a:extLst>
                </a:gridCol>
                <a:gridCol w="789902">
                  <a:extLst>
                    <a:ext uri="{9D8B030D-6E8A-4147-A177-3AD203B41FA5}">
                      <a16:colId xmlns:a16="http://schemas.microsoft.com/office/drawing/2014/main" xmlns="" val="2309497472"/>
                    </a:ext>
                  </a:extLst>
                </a:gridCol>
                <a:gridCol w="847023">
                  <a:extLst>
                    <a:ext uri="{9D8B030D-6E8A-4147-A177-3AD203B41FA5}">
                      <a16:colId xmlns:a16="http://schemas.microsoft.com/office/drawing/2014/main" xmlns="" val="714988742"/>
                    </a:ext>
                  </a:extLst>
                </a:gridCol>
                <a:gridCol w="796903">
                  <a:extLst>
                    <a:ext uri="{9D8B030D-6E8A-4147-A177-3AD203B41FA5}">
                      <a16:colId xmlns:a16="http://schemas.microsoft.com/office/drawing/2014/main" xmlns="" val="1493882558"/>
                    </a:ext>
                  </a:extLst>
                </a:gridCol>
                <a:gridCol w="716712">
                  <a:extLst>
                    <a:ext uri="{9D8B030D-6E8A-4147-A177-3AD203B41FA5}">
                      <a16:colId xmlns:a16="http://schemas.microsoft.com/office/drawing/2014/main" xmlns="" val="2958762715"/>
                    </a:ext>
                  </a:extLst>
                </a:gridCol>
                <a:gridCol w="1438435">
                  <a:extLst>
                    <a:ext uri="{9D8B030D-6E8A-4147-A177-3AD203B41FA5}">
                      <a16:colId xmlns:a16="http://schemas.microsoft.com/office/drawing/2014/main" xmlns="" val="473044116"/>
                    </a:ext>
                  </a:extLst>
                </a:gridCol>
                <a:gridCol w="1443447">
                  <a:extLst>
                    <a:ext uri="{9D8B030D-6E8A-4147-A177-3AD203B41FA5}">
                      <a16:colId xmlns:a16="http://schemas.microsoft.com/office/drawing/2014/main" xmlns="" val="1450730510"/>
                    </a:ext>
                  </a:extLst>
                </a:gridCol>
                <a:gridCol w="1177335">
                  <a:extLst>
                    <a:ext uri="{9D8B030D-6E8A-4147-A177-3AD203B41FA5}">
                      <a16:colId xmlns:a16="http://schemas.microsoft.com/office/drawing/2014/main" xmlns="" val="4199716991"/>
                    </a:ext>
                  </a:extLst>
                </a:gridCol>
                <a:gridCol w="659901">
                  <a:extLst>
                    <a:ext uri="{9D8B030D-6E8A-4147-A177-3AD203B41FA5}">
                      <a16:colId xmlns:a16="http://schemas.microsoft.com/office/drawing/2014/main" xmlns="" val="847043809"/>
                    </a:ext>
                  </a:extLst>
                </a:gridCol>
                <a:gridCol w="589934">
                  <a:extLst>
                    <a:ext uri="{9D8B030D-6E8A-4147-A177-3AD203B41FA5}">
                      <a16:colId xmlns:a16="http://schemas.microsoft.com/office/drawing/2014/main" xmlns="" val="1481620576"/>
                    </a:ext>
                  </a:extLst>
                </a:gridCol>
              </a:tblGrid>
              <a:tr h="464355">
                <a:tc rowSpan="2" gridSpan="2">
                  <a:txBody>
                    <a:bodyPr/>
                    <a:lstStyle/>
                    <a:p>
                      <a:pPr algn="just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High energy </a:t>
                      </a:r>
                      <a:b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</a:br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XFEL</a:t>
                      </a:r>
                      <a:endParaRPr lang="zh-CN" altLang="en-US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pPr algn="just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High energy XFEL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RF gun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RF frequency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</a:rPr>
                        <a:t>Electron energy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</a:rPr>
                        <a:t>Repetition rate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temperature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Average </a:t>
                      </a:r>
                      <a:r>
                        <a:rPr lang="en-US" altLang="zh-CN" sz="1600" b="1" kern="1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Bunch Repetition rate </a:t>
                      </a:r>
                      <a:endParaRPr lang="zh-CN" altLang="en-US" sz="1600" b="1" kern="1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Max. Bunch Repetition rate</a:t>
                      </a:r>
                      <a:endParaRPr lang="zh-CN" altLang="zh-CN" sz="160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</a:rPr>
                        <a:t>Accelerating</a:t>
                      </a:r>
                      <a:br>
                        <a:rPr lang="en-US" altLang="zh-CN" sz="1600" kern="0" dirty="0">
                          <a:effectLst/>
                        </a:rPr>
                      </a:br>
                      <a:r>
                        <a:rPr lang="en-US" altLang="zh-CN" sz="1600" kern="0" dirty="0">
                          <a:effectLst/>
                        </a:rPr>
                        <a:t>gradient</a:t>
                      </a: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</a:rPr>
                        <a:t>length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</a:rPr>
                        <a:t>Light </a:t>
                      </a:r>
                      <a:br>
                        <a:rPr lang="en-US" altLang="zh-CN" sz="1600" kern="0" dirty="0">
                          <a:effectLst/>
                        </a:rPr>
                      </a:br>
                      <a:r>
                        <a:rPr lang="en-US" altLang="zh-CN" sz="1600" kern="0" dirty="0">
                          <a:effectLst/>
                        </a:rPr>
                        <a:t>time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80595252"/>
                  </a:ext>
                </a:extLst>
              </a:tr>
              <a:tr h="235058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GeV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Hz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Hz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Hz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MV/m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km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00870606"/>
                  </a:ext>
                </a:extLst>
              </a:tr>
              <a:tr h="235058">
                <a:tc rowSpan="2">
                  <a:txBody>
                    <a:bodyPr/>
                    <a:lstStyle/>
                    <a:p>
                      <a:pPr algn="just"/>
                      <a:r>
                        <a:rPr lang="en-US" altLang="zh-CN" sz="1600" kern="0" dirty="0">
                          <a:effectLst/>
                        </a:rPr>
                        <a:t>US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LCLS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Cu RF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>
                          <a:effectLst/>
                        </a:rPr>
                        <a:t>S-band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14.3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30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</a:rPr>
                        <a:t>NC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120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120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20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1.0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2009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7887945"/>
                  </a:ext>
                </a:extLst>
              </a:tr>
              <a:tr h="23505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LCLSII(HE)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VHF Gun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>
                          <a:effectLst/>
                        </a:rPr>
                        <a:t>L-band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4~8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120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SC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0.93 M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0.93M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16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0.7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2023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41073"/>
                  </a:ext>
                </a:extLst>
              </a:tr>
              <a:tr h="470117">
                <a:tc>
                  <a:txBody>
                    <a:bodyPr/>
                    <a:lstStyle/>
                    <a:p>
                      <a:pPr algn="just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DE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 err="1">
                          <a:effectLst/>
                        </a:rPr>
                        <a:t>EuroXFEL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Cs2Te L-band gun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L-band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17.5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SC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0" dirty="0">
                          <a:solidFill>
                            <a:srgbClr val="00B0F0"/>
                          </a:solidFill>
                          <a:effectLst/>
                        </a:rPr>
                        <a:t>27 k</a:t>
                      </a:r>
                      <a:endParaRPr lang="zh-CN" sz="1600" b="1" kern="100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5M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20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1.7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2017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46264310"/>
                  </a:ext>
                </a:extLst>
              </a:tr>
              <a:tr h="470117">
                <a:tc>
                  <a:txBody>
                    <a:bodyPr/>
                    <a:lstStyle/>
                    <a:p>
                      <a:pPr algn="just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 err="1">
                          <a:effectLst/>
                        </a:rPr>
                        <a:t>SwissFEL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Cs2Te-Cu photo RF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C-band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5.8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100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NC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100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100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28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0.4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2017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04151091"/>
                  </a:ext>
                </a:extLst>
              </a:tr>
              <a:tr h="235058">
                <a:tc>
                  <a:txBody>
                    <a:bodyPr/>
                    <a:lstStyle/>
                    <a:p>
                      <a:pPr algn="just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JR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SACLA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Thermionic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C-band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60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NC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60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38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0.4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2011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96194790"/>
                  </a:ext>
                </a:extLst>
              </a:tr>
              <a:tr h="235058">
                <a:tc>
                  <a:txBody>
                    <a:bodyPr/>
                    <a:lstStyle/>
                    <a:p>
                      <a:pPr algn="just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KP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PAL-XFEL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Cu photo RF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S-band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60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NC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  <a:endParaRPr lang="zh-CN" sz="160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60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27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0.7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2016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4266771"/>
                  </a:ext>
                </a:extLst>
              </a:tr>
              <a:tr h="235058">
                <a:tc rowSpan="2">
                  <a:txBody>
                    <a:bodyPr/>
                    <a:lstStyle/>
                    <a:p>
                      <a:pPr algn="just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CN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SHINE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 dirty="0">
                          <a:effectLst/>
                        </a:rPr>
                        <a:t>VHF Gun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kern="0">
                          <a:effectLst/>
                        </a:rPr>
                        <a:t>L-band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8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CW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SC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chemeClr val="tx1"/>
                          </a:solidFill>
                          <a:effectLst/>
                        </a:rPr>
                        <a:t>1 M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1M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>
                          <a:effectLst/>
                        </a:rPr>
                        <a:t>16</a:t>
                      </a:r>
                      <a:endParaRPr lang="zh-CN" sz="16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effectLst/>
                        </a:rPr>
                        <a:t>1.4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Cons.</a:t>
                      </a:r>
                      <a:endParaRPr lang="zh-CN" sz="16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46563571"/>
                  </a:ext>
                </a:extLst>
              </a:tr>
              <a:tr h="23505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altLang="zh-CN" sz="1600" b="1" kern="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CryoXFEL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0" kern="0" dirty="0">
                          <a:solidFill>
                            <a:srgbClr val="FF0000"/>
                          </a:solidFill>
                          <a:effectLst/>
                        </a:rPr>
                        <a:t>Cu photo RF</a:t>
                      </a:r>
                      <a:endParaRPr lang="zh-CN" sz="1600" b="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kern="0" dirty="0">
                          <a:solidFill>
                            <a:srgbClr val="FF0000"/>
                          </a:solidFill>
                          <a:effectLst/>
                        </a:rPr>
                        <a:t>C-band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0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0" dirty="0">
                          <a:solidFill>
                            <a:srgbClr val="FF0000"/>
                          </a:solidFill>
                          <a:effectLst/>
                        </a:rPr>
                        <a:t>100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LC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0" dirty="0">
                          <a:solidFill>
                            <a:srgbClr val="FF0000"/>
                          </a:solidFill>
                          <a:effectLst/>
                        </a:rPr>
                        <a:t>20 k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kern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119M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0" dirty="0">
                          <a:solidFill>
                            <a:srgbClr val="FF0000"/>
                          </a:solidFill>
                          <a:effectLst/>
                        </a:rPr>
                        <a:t>90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0" dirty="0">
                          <a:solidFill>
                            <a:srgbClr val="FF0000"/>
                          </a:solidFill>
                          <a:effectLst/>
                        </a:rPr>
                        <a:t>0.4</a:t>
                      </a:r>
                      <a:endParaRPr lang="zh-CN" sz="16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0" dirty="0">
                          <a:solidFill>
                            <a:srgbClr val="FF0000"/>
                          </a:solidFill>
                          <a:effectLst/>
                        </a:rPr>
                        <a:t>/</a:t>
                      </a:r>
                      <a:endParaRPr lang="zh-CN" sz="16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28223" marR="2822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0251318"/>
                  </a:ext>
                </a:extLst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1013141" y="51098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C. </a:t>
            </a:r>
            <a:r>
              <a:rPr lang="en-US" altLang="zh-CN" dirty="0" err="1"/>
              <a:t>M</a:t>
            </a:r>
            <a:r>
              <a:rPr lang="en-US" altLang="zh-CN" dirty="0" err="1" smtClean="0"/>
              <a:t>eng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409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altLang="zh-CN" dirty="0" smtClean="0"/>
              <a:t>Advantage of the design </a:t>
            </a:r>
          </a:p>
          <a:p>
            <a:pPr lvl="1">
              <a:spcBef>
                <a:spcPts val="600"/>
              </a:spcBef>
            </a:pPr>
            <a:r>
              <a:rPr lang="en-US" altLang="zh-CN" dirty="0" smtClean="0"/>
              <a:t>High </a:t>
            </a:r>
            <a:r>
              <a:rPr lang="en-US" altLang="zh-CN" dirty="0"/>
              <a:t>energy: the highest acceleration gradient, most compact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High repetition rate: The average repetition rate is much higher than that of room-temperature structures, comparable to the European </a:t>
            </a:r>
            <a:r>
              <a:rPr lang="en-US" altLang="zh-CN" dirty="0" smtClean="0"/>
              <a:t>XFEL</a:t>
            </a:r>
            <a:endParaRPr lang="en-US" altLang="zh-CN" dirty="0"/>
          </a:p>
          <a:p>
            <a:pPr lvl="1">
              <a:spcBef>
                <a:spcPts val="600"/>
              </a:spcBef>
            </a:pPr>
            <a:r>
              <a:rPr lang="en-US" altLang="zh-CN" dirty="0"/>
              <a:t>Burst Mode: </a:t>
            </a:r>
          </a:p>
          <a:p>
            <a:pPr lvl="2">
              <a:spcBef>
                <a:spcPts val="600"/>
              </a:spcBef>
            </a:pPr>
            <a:r>
              <a:rPr lang="en-US" altLang="zh-CN" dirty="0"/>
              <a:t>the highest bunch repetition rate (reaching hundreds of MHz), about 25 times that of existing facilities like the European </a:t>
            </a:r>
            <a:r>
              <a:rPr lang="en-US" altLang="zh-CN" dirty="0" smtClean="0"/>
              <a:t>XFEL</a:t>
            </a:r>
            <a:endParaRPr lang="en-US" altLang="zh-CN" dirty="0"/>
          </a:p>
          <a:p>
            <a:pPr lvl="2">
              <a:spcBef>
                <a:spcPts val="600"/>
              </a:spcBef>
            </a:pPr>
            <a:r>
              <a:rPr lang="en-US" altLang="zh-CN" dirty="0"/>
              <a:t>it can reduce the average power and avoid thermal accumulation </a:t>
            </a:r>
            <a:r>
              <a:rPr lang="en-US" altLang="zh-CN" dirty="0" smtClean="0"/>
              <a:t>effects</a:t>
            </a:r>
          </a:p>
          <a:p>
            <a:pPr lvl="1">
              <a:spcBef>
                <a:spcPts val="600"/>
              </a:spcBef>
            </a:pPr>
            <a:r>
              <a:rPr lang="en-US" altLang="zh-CN" dirty="0"/>
              <a:t>Bunch charge: 100pC ~250pC</a:t>
            </a:r>
            <a:endParaRPr lang="zh-CN" altLang="en-US" dirty="0"/>
          </a:p>
          <a:p>
            <a:pPr lvl="2">
              <a:spcBef>
                <a:spcPts val="600"/>
              </a:spcBef>
            </a:pPr>
            <a:endParaRPr lang="zh-CN" altLang="en-US" dirty="0"/>
          </a:p>
          <a:p>
            <a:pPr lvl="1">
              <a:spcBef>
                <a:spcPts val="600"/>
              </a:spcBef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High energy </a:t>
            </a:r>
            <a:r>
              <a:rPr lang="en-US" altLang="zh-CN" sz="3600" dirty="0" smtClean="0"/>
              <a:t>XFEL </a:t>
            </a:r>
            <a:r>
              <a:rPr lang="en-US" altLang="zh-CN" sz="3600" dirty="0"/>
              <a:t>based on a low-temperature </a:t>
            </a:r>
            <a:r>
              <a:rPr lang="en-US" altLang="zh-CN" sz="3600" dirty="0" smtClean="0"/>
              <a:t>accelerator</a:t>
            </a:r>
            <a:endParaRPr lang="zh-CN" altLang="en-US" sz="36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65E38F-CF5D-410D-8DDE-A134D43F3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91" y="4293009"/>
            <a:ext cx="11839458" cy="223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25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RF power saving</a:t>
            </a:r>
          </a:p>
          <a:p>
            <a:pPr lvl="1"/>
            <a:r>
              <a:rPr lang="en-US" altLang="zh-CN" dirty="0"/>
              <a:t>For collider case, more severe beam loading, the advantages become more pronounced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High energy XFEL based on a low-temperature </a:t>
            </a:r>
            <a:r>
              <a:rPr lang="en-US" altLang="zh-CN" sz="3200" dirty="0" smtClean="0"/>
              <a:t>accelerator</a:t>
            </a:r>
            <a:endParaRPr lang="zh-CN" altLang="en-US" sz="3200" dirty="0"/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5D4B3B1F-2DBF-43EE-A065-62898652C9CA}"/>
              </a:ext>
            </a:extLst>
          </p:cNvPr>
          <p:cNvSpPr txBox="1">
            <a:spLocks/>
          </p:cNvSpPr>
          <p:nvPr/>
        </p:nvSpPr>
        <p:spPr>
          <a:xfrm>
            <a:off x="892354" y="2250013"/>
            <a:ext cx="5157787" cy="4942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sz="2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Wingdings" panose="05000000000000000000" pitchFamily="2" charset="2"/>
              <a:buChar char="p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00B050"/>
                </a:solidFill>
              </a:rPr>
              <a:t>C-band CCA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5" name="内容占位符 3">
            <a:extLst>
              <a:ext uri="{FF2B5EF4-FFF2-40B4-BE49-F238E27FC236}">
                <a16:creationId xmlns:a16="http://schemas.microsoft.com/office/drawing/2014/main" xmlns="" id="{4AF7594D-134C-43B2-AEB1-8D916B57D8B1}"/>
              </a:ext>
            </a:extLst>
          </p:cNvPr>
          <p:cNvSpPr txBox="1">
            <a:spLocks/>
          </p:cNvSpPr>
          <p:nvPr/>
        </p:nvSpPr>
        <p:spPr>
          <a:xfrm>
            <a:off x="892354" y="2744223"/>
            <a:ext cx="5157787" cy="30889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One klystron(80MW) drive two accelerating structure</a:t>
            </a:r>
          </a:p>
          <a:p>
            <a:pPr lvl="1"/>
            <a:r>
              <a:rPr lang="en-US" altLang="zh-CN" sz="2000" dirty="0"/>
              <a:t>Accelerating gradient is 90 MV/m</a:t>
            </a:r>
          </a:p>
          <a:p>
            <a:pPr lvl="1"/>
            <a:r>
              <a:rPr lang="en-US" altLang="zh-CN" sz="2000" dirty="0"/>
              <a:t>Accelerating length is 1 m</a:t>
            </a:r>
          </a:p>
          <a:p>
            <a:pPr lvl="1"/>
            <a:r>
              <a:rPr lang="en-US" altLang="zh-CN" sz="2000" dirty="0"/>
              <a:t>Energy gain is 180MeV </a:t>
            </a:r>
          </a:p>
          <a:p>
            <a:r>
              <a:rPr lang="en-US" altLang="zh-CN" sz="2400" dirty="0"/>
              <a:t>20GeV Linac (with 10% backup)</a:t>
            </a:r>
          </a:p>
          <a:p>
            <a:pPr lvl="1"/>
            <a:r>
              <a:rPr lang="en-US" altLang="zh-CN" sz="2000" dirty="0"/>
              <a:t>125 klystrons</a:t>
            </a:r>
          </a:p>
          <a:p>
            <a:pPr lvl="1"/>
            <a:r>
              <a:rPr lang="en-US" altLang="zh-CN" sz="2000" dirty="0"/>
              <a:t>Accelerating length 250m </a:t>
            </a:r>
          </a:p>
          <a:p>
            <a:pPr lvl="1"/>
            <a:endParaRPr lang="zh-CN" altLang="en-US" dirty="0"/>
          </a:p>
        </p:txBody>
      </p:sp>
      <p:sp>
        <p:nvSpPr>
          <p:cNvPr id="6" name="文本占位符 4">
            <a:extLst>
              <a:ext uri="{FF2B5EF4-FFF2-40B4-BE49-F238E27FC236}">
                <a16:creationId xmlns:a16="http://schemas.microsoft.com/office/drawing/2014/main" xmlns="" id="{70C85E43-CE3A-4109-B2E0-D576897EECB7}"/>
              </a:ext>
            </a:extLst>
          </p:cNvPr>
          <p:cNvSpPr txBox="1">
            <a:spLocks/>
          </p:cNvSpPr>
          <p:nvPr/>
        </p:nvSpPr>
        <p:spPr>
          <a:xfrm>
            <a:off x="6224766" y="2250013"/>
            <a:ext cx="5183188" cy="4942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00B050"/>
                </a:solidFill>
              </a:rPr>
              <a:t>C-band NCA</a:t>
            </a:r>
            <a:endParaRPr lang="zh-CN" altLang="en-US" dirty="0">
              <a:solidFill>
                <a:srgbClr val="00B050"/>
              </a:solidFill>
            </a:endParaRPr>
          </a:p>
        </p:txBody>
      </p:sp>
      <p:sp>
        <p:nvSpPr>
          <p:cNvPr id="7" name="内容占位符 5">
            <a:extLst>
              <a:ext uri="{FF2B5EF4-FFF2-40B4-BE49-F238E27FC236}">
                <a16:creationId xmlns:a16="http://schemas.microsoft.com/office/drawing/2014/main" xmlns="" id="{93A6719E-5CCE-45E8-9764-05FF39B61362}"/>
              </a:ext>
            </a:extLst>
          </p:cNvPr>
          <p:cNvSpPr txBox="1">
            <a:spLocks/>
          </p:cNvSpPr>
          <p:nvPr/>
        </p:nvSpPr>
        <p:spPr>
          <a:xfrm>
            <a:off x="6224765" y="2744223"/>
            <a:ext cx="5357813" cy="303511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One </a:t>
            </a:r>
            <a:r>
              <a:rPr lang="en-US" altLang="zh-CN" sz="2400" dirty="0" smtClean="0"/>
              <a:t>klystron </a:t>
            </a:r>
            <a:r>
              <a:rPr lang="en-US" altLang="zh-CN" sz="2400" dirty="0"/>
              <a:t>drive two accelerating structure</a:t>
            </a:r>
          </a:p>
          <a:p>
            <a:pPr lvl="1"/>
            <a:r>
              <a:rPr lang="en-US" altLang="zh-CN" sz="2000" dirty="0"/>
              <a:t>Accelerating gradient is 25 MV/m</a:t>
            </a:r>
          </a:p>
          <a:p>
            <a:pPr lvl="1"/>
            <a:r>
              <a:rPr lang="en-US" altLang="zh-CN" sz="2000" dirty="0"/>
              <a:t>Accelerating length is 1.8 m</a:t>
            </a:r>
          </a:p>
          <a:p>
            <a:pPr lvl="1"/>
            <a:r>
              <a:rPr lang="en-US" altLang="zh-CN" sz="2000" dirty="0"/>
              <a:t>Energy gain is 90 MeV </a:t>
            </a:r>
          </a:p>
          <a:p>
            <a:r>
              <a:rPr lang="en-US" altLang="zh-CN" sz="2400" dirty="0"/>
              <a:t>20GeV Linac (with 10% backup)</a:t>
            </a:r>
          </a:p>
          <a:p>
            <a:pPr lvl="1"/>
            <a:r>
              <a:rPr lang="en-US" altLang="zh-CN" sz="2000" dirty="0"/>
              <a:t>250 klystrons</a:t>
            </a:r>
          </a:p>
          <a:p>
            <a:pPr lvl="1"/>
            <a:r>
              <a:rPr lang="en-US" altLang="zh-CN" sz="2000" dirty="0"/>
              <a:t>Accelerating length 900m </a:t>
            </a:r>
          </a:p>
          <a:p>
            <a:pPr lvl="1"/>
            <a:endParaRPr lang="en-US" altLang="zh-CN" sz="2000" dirty="0"/>
          </a:p>
          <a:p>
            <a:endParaRPr lang="en-US" altLang="zh-CN" sz="24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928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500"/>
              </a:lnSpc>
              <a:spcBef>
                <a:spcPts val="0"/>
              </a:spcBef>
            </a:pPr>
            <a:r>
              <a:rPr lang="en-US" altLang="zh-CN" dirty="0" smtClean="0"/>
              <a:t>The gradient of </a:t>
            </a:r>
            <a:r>
              <a:rPr lang="en-US" altLang="zh-CN" dirty="0"/>
              <a:t>the 30 </a:t>
            </a:r>
            <a:r>
              <a:rPr lang="en-US" altLang="zh-CN" dirty="0" err="1"/>
              <a:t>GeV</a:t>
            </a:r>
            <a:r>
              <a:rPr lang="en-US" altLang="zh-CN" dirty="0"/>
              <a:t> </a:t>
            </a:r>
            <a:r>
              <a:rPr lang="en-US" altLang="zh-CN" dirty="0" err="1" smtClean="0"/>
              <a:t>linac</a:t>
            </a:r>
            <a:r>
              <a:rPr lang="en-US" altLang="zh-CN" dirty="0" smtClean="0"/>
              <a:t> normal conducting structures</a:t>
            </a:r>
            <a:endParaRPr lang="en-US" altLang="zh-CN" dirty="0"/>
          </a:p>
          <a:p>
            <a:pPr lvl="1">
              <a:lnSpc>
                <a:spcPts val="2500"/>
              </a:lnSpc>
              <a:spcBef>
                <a:spcPts val="0"/>
              </a:spcBef>
            </a:pPr>
            <a:r>
              <a:rPr lang="en-US" altLang="zh-CN" dirty="0"/>
              <a:t>S-band,</a:t>
            </a:r>
            <a:r>
              <a:rPr lang="zh-CN" altLang="en-US" dirty="0"/>
              <a:t> </a:t>
            </a:r>
            <a:r>
              <a:rPr lang="en-US" altLang="zh-CN" dirty="0"/>
              <a:t>80 MW </a:t>
            </a:r>
            <a:r>
              <a:rPr lang="en-US" altLang="zh-CN" dirty="0" smtClean="0"/>
              <a:t>klystron</a:t>
            </a:r>
          </a:p>
          <a:p>
            <a:pPr lvl="2">
              <a:lnSpc>
                <a:spcPts val="2500"/>
              </a:lnSpc>
              <a:spcBef>
                <a:spcPts val="0"/>
              </a:spcBef>
            </a:pPr>
            <a:r>
              <a:rPr lang="en-US" altLang="zh-CN" dirty="0" smtClean="0"/>
              <a:t>1-1(ESBS), 1 accelerating structure, 22MV/m</a:t>
            </a:r>
          </a:p>
          <a:p>
            <a:pPr lvl="2">
              <a:lnSpc>
                <a:spcPts val="2500"/>
              </a:lnSpc>
              <a:spcBef>
                <a:spcPts val="0"/>
              </a:spcBef>
            </a:pPr>
            <a:r>
              <a:rPr lang="en-US" altLang="zh-CN" dirty="0" smtClean="0"/>
              <a:t>1-4 (FAS), 21 sets(6+15), 84 standard accelerating structures, 22MV/m</a:t>
            </a:r>
          </a:p>
          <a:p>
            <a:pPr lvl="2">
              <a:lnSpc>
                <a:spcPts val="2500"/>
              </a:lnSpc>
              <a:spcBef>
                <a:spcPts val="0"/>
              </a:spcBef>
            </a:pPr>
            <a:r>
              <a:rPr lang="en-US" altLang="zh-CN" dirty="0" smtClean="0"/>
              <a:t>1-2(PSPAS), 8 sets, 16 big hole accelerating structures, 22MV/m</a:t>
            </a:r>
          </a:p>
          <a:p>
            <a:pPr lvl="2">
              <a:lnSpc>
                <a:spcPts val="2500"/>
              </a:lnSpc>
              <a:spcBef>
                <a:spcPts val="0"/>
              </a:spcBef>
            </a:pPr>
            <a:r>
              <a:rPr lang="en-US" altLang="zh-CN" dirty="0" smtClean="0"/>
              <a:t>1-2(SAS), 4 sets, 8 accelerating structures, 27MV/m</a:t>
            </a:r>
          </a:p>
          <a:p>
            <a:pPr lvl="1">
              <a:lnSpc>
                <a:spcPts val="2500"/>
              </a:lnSpc>
              <a:spcBef>
                <a:spcPts val="0"/>
              </a:spcBef>
            </a:pPr>
            <a:r>
              <a:rPr lang="en-US" altLang="zh-CN" dirty="0" smtClean="0"/>
              <a:t>C-band, </a:t>
            </a:r>
            <a:r>
              <a:rPr lang="en-US" altLang="zh-CN" dirty="0" smtClean="0">
                <a:sym typeface="+mn-ea"/>
              </a:rPr>
              <a:t>50 MW klystron</a:t>
            </a:r>
          </a:p>
          <a:p>
            <a:pPr lvl="2">
              <a:lnSpc>
                <a:spcPts val="2500"/>
              </a:lnSpc>
              <a:spcBef>
                <a:spcPts val="0"/>
              </a:spcBef>
            </a:pPr>
            <a:r>
              <a:rPr lang="en-US" altLang="zh-CN" dirty="0" smtClean="0">
                <a:sym typeface="+mn-ea"/>
              </a:rPr>
              <a:t>1.1GeV-30GeV</a:t>
            </a:r>
            <a:r>
              <a:rPr lang="en-US" altLang="zh-CN" dirty="0">
                <a:sym typeface="+mn-ea"/>
              </a:rPr>
              <a:t>, 1-2(TAS), 235 sets, </a:t>
            </a:r>
            <a:r>
              <a:rPr lang="en-US" altLang="zh-CN" dirty="0"/>
              <a:t>470 accelerating structures, </a:t>
            </a:r>
            <a:r>
              <a:rPr lang="en-US" altLang="zh-CN" dirty="0" smtClean="0"/>
              <a:t>40MV/m</a:t>
            </a:r>
            <a:endParaRPr lang="zh-CN" altLang="en-US" dirty="0"/>
          </a:p>
          <a:p>
            <a:endParaRPr lang="zh-CN" altLang="en-US" sz="20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CEPC </a:t>
            </a:r>
            <a:r>
              <a:rPr lang="en-US" altLang="zh-CN" dirty="0" err="1"/>
              <a:t>linac</a:t>
            </a:r>
            <a:r>
              <a:rPr lang="en-US" altLang="zh-CN" dirty="0"/>
              <a:t> RF </a:t>
            </a:r>
            <a:r>
              <a:rPr lang="en-US" altLang="zh-CN" dirty="0" smtClean="0"/>
              <a:t>system TDR baseline design</a:t>
            </a:r>
            <a:endParaRPr lang="zh-CN" altLang="en-US" dirty="0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74894E63-0BD1-491B-A9CE-0D1A5E29D0F3}"/>
              </a:ext>
            </a:extLst>
          </p:cNvPr>
          <p:cNvGrpSpPr/>
          <p:nvPr/>
        </p:nvGrpSpPr>
        <p:grpSpPr>
          <a:xfrm>
            <a:off x="6011165" y="3622894"/>
            <a:ext cx="5488111" cy="2492618"/>
            <a:chOff x="4049803" y="3811091"/>
            <a:chExt cx="4109632" cy="2009759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F956A4B9-8DAF-42D1-807F-8E630B3803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49803" y="4918394"/>
              <a:ext cx="1188104" cy="726441"/>
            </a:xfrm>
            <a:prstGeom prst="rect">
              <a:avLst/>
            </a:prstGeom>
          </p:spPr>
        </p:pic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88249169-CD49-4317-ABB1-BD6EA6220E68}"/>
                </a:ext>
              </a:extLst>
            </p:cNvPr>
            <p:cNvGrpSpPr/>
            <p:nvPr/>
          </p:nvGrpSpPr>
          <p:grpSpPr>
            <a:xfrm>
              <a:off x="4512734" y="3811091"/>
              <a:ext cx="3646701" cy="2009759"/>
              <a:chOff x="4512734" y="3811091"/>
              <a:chExt cx="3646701" cy="2009759"/>
            </a:xfrm>
          </p:grpSpPr>
          <p:pic>
            <p:nvPicPr>
              <p:cNvPr id="7" name="图片 6">
                <a:extLst>
                  <a:ext uri="{FF2B5EF4-FFF2-40B4-BE49-F238E27FC236}">
                    <a16:creationId xmlns:a16="http://schemas.microsoft.com/office/drawing/2014/main" xmlns="" id="{6AEB2147-E328-457C-8D7E-8D708E0960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12734" y="3811091"/>
                <a:ext cx="3336979" cy="1024881"/>
              </a:xfrm>
              <a:prstGeom prst="rect">
                <a:avLst/>
              </a:prstGeom>
            </p:spPr>
          </p:pic>
          <p:pic>
            <p:nvPicPr>
              <p:cNvPr id="8" name="内容占位符 5" descr="H:\CEPC\5、CDR-Injector\Visio graph\zhangjingru\design\design1-4.png">
                <a:extLst>
                  <a:ext uri="{FF2B5EF4-FFF2-40B4-BE49-F238E27FC236}">
                    <a16:creationId xmlns:a16="http://schemas.microsoft.com/office/drawing/2014/main" xmlns="" id="{546376F4-1CFA-4FD1-B4CE-7275BC888473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5138" y="4907223"/>
                <a:ext cx="858047" cy="76394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C5AF8B51-CDEF-4426-ACB0-4C2C93F050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97259" y="4918394"/>
                <a:ext cx="974419" cy="720397"/>
              </a:xfrm>
              <a:prstGeom prst="rect">
                <a:avLst/>
              </a:prstGeom>
            </p:spPr>
          </p:pic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xmlns="" id="{8AC4E49E-94BE-40AF-8852-DDE56C65A9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185016" y="4918394"/>
                <a:ext cx="974419" cy="720397"/>
              </a:xfrm>
              <a:prstGeom prst="rect">
                <a:avLst/>
              </a:prstGeom>
            </p:spPr>
          </p:pic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F2FA2D29-98F8-49C1-A137-2C5DE654FEBD}"/>
                  </a:ext>
                </a:extLst>
              </p:cNvPr>
              <p:cNvSpPr txBox="1"/>
              <p:nvPr/>
            </p:nvSpPr>
            <p:spPr>
              <a:xfrm>
                <a:off x="7498786" y="5621574"/>
                <a:ext cx="564337" cy="199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dirty="0"/>
                  <a:t>C-band </a:t>
                </a: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xmlns="" id="{BD64B83C-C2AD-4357-B338-9AAEEAE39B03}"/>
                  </a:ext>
                </a:extLst>
              </p:cNvPr>
              <p:cNvSpPr txBox="1"/>
              <p:nvPr/>
            </p:nvSpPr>
            <p:spPr>
              <a:xfrm>
                <a:off x="4969010" y="5603024"/>
                <a:ext cx="889612" cy="199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00" dirty="0"/>
                  <a:t>S-band </a:t>
                </a:r>
              </a:p>
            </p:txBody>
          </p:sp>
          <p:cxnSp>
            <p:nvCxnSpPr>
              <p:cNvPr id="13" name="直接箭头连接符 12">
                <a:extLst>
                  <a:ext uri="{FF2B5EF4-FFF2-40B4-BE49-F238E27FC236}">
                    <a16:creationId xmlns:a16="http://schemas.microsoft.com/office/drawing/2014/main" xmlns="" id="{6E2421FA-EAC6-4D3D-AA14-0B13D379D6CD}"/>
                  </a:ext>
                </a:extLst>
              </p:cNvPr>
              <p:cNvCxnSpPr>
                <a:cxnSpLocks/>
                <a:endCxn id="10" idx="0"/>
              </p:cNvCxnSpPr>
              <p:nvPr/>
            </p:nvCxnSpPr>
            <p:spPr>
              <a:xfrm>
                <a:off x="7035148" y="4239093"/>
                <a:ext cx="637077" cy="67930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箭头连接符 13">
                <a:extLst>
                  <a:ext uri="{FF2B5EF4-FFF2-40B4-BE49-F238E27FC236}">
                    <a16:creationId xmlns:a16="http://schemas.microsoft.com/office/drawing/2014/main" xmlns="" id="{D838157F-B8C6-4AE8-A207-CFB57C080560}"/>
                  </a:ext>
                </a:extLst>
              </p:cNvPr>
              <p:cNvCxnSpPr>
                <a:cxnSpLocks/>
                <a:endCxn id="9" idx="0"/>
              </p:cNvCxnSpPr>
              <p:nvPr/>
            </p:nvCxnSpPr>
            <p:spPr>
              <a:xfrm>
                <a:off x="6009106" y="4253367"/>
                <a:ext cx="575360" cy="66502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箭头连接符 14">
                <a:extLst>
                  <a:ext uri="{FF2B5EF4-FFF2-40B4-BE49-F238E27FC236}">
                    <a16:creationId xmlns:a16="http://schemas.microsoft.com/office/drawing/2014/main" xmlns="" id="{5D503A24-7EA0-440F-8DBA-179BE9CC7073}"/>
                  </a:ext>
                </a:extLst>
              </p:cNvPr>
              <p:cNvCxnSpPr>
                <a:cxnSpLocks/>
                <a:endCxn id="8" idx="0"/>
              </p:cNvCxnSpPr>
              <p:nvPr/>
            </p:nvCxnSpPr>
            <p:spPr>
              <a:xfrm>
                <a:off x="5427884" y="4267660"/>
                <a:ext cx="186279" cy="63956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箭头连接符 15">
                <a:extLst>
                  <a:ext uri="{FF2B5EF4-FFF2-40B4-BE49-F238E27FC236}">
                    <a16:creationId xmlns:a16="http://schemas.microsoft.com/office/drawing/2014/main" xmlns="" id="{320CEADC-EE83-4130-96C4-506609604CA4}"/>
                  </a:ext>
                </a:extLst>
              </p:cNvPr>
              <p:cNvCxnSpPr>
                <a:cxnSpLocks/>
                <a:endCxn id="5" idx="0"/>
              </p:cNvCxnSpPr>
              <p:nvPr/>
            </p:nvCxnSpPr>
            <p:spPr>
              <a:xfrm>
                <a:off x="4643855" y="4239099"/>
                <a:ext cx="0" cy="67929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箭头连接符 16">
                <a:extLst>
                  <a:ext uri="{FF2B5EF4-FFF2-40B4-BE49-F238E27FC236}">
                    <a16:creationId xmlns:a16="http://schemas.microsoft.com/office/drawing/2014/main" xmlns="" id="{1A61DB93-DD0D-462F-AE34-7F6AD5425143}"/>
                  </a:ext>
                </a:extLst>
              </p:cNvPr>
              <p:cNvCxnSpPr>
                <a:cxnSpLocks/>
                <a:endCxn id="9" idx="0"/>
              </p:cNvCxnSpPr>
              <p:nvPr/>
            </p:nvCxnSpPr>
            <p:spPr>
              <a:xfrm>
                <a:off x="5822835" y="4253367"/>
                <a:ext cx="761639" cy="66502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8" name="表格 17">
            <a:extLst>
              <a:ext uri="{FF2B5EF4-FFF2-40B4-BE49-F238E27FC236}">
                <a16:creationId xmlns:a16="http://schemas.microsoft.com/office/drawing/2014/main" xmlns="" id="{42989C46-B2AA-42FE-8234-B119B28EA2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839878"/>
              </p:ext>
            </p:extLst>
          </p:nvPr>
        </p:nvGraphicFramePr>
        <p:xfrm>
          <a:off x="780289" y="3726981"/>
          <a:ext cx="4969590" cy="2469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05683">
                  <a:extLst>
                    <a:ext uri="{9D8B030D-6E8A-4147-A177-3AD203B41FA5}">
                      <a16:colId xmlns:a16="http://schemas.microsoft.com/office/drawing/2014/main" xmlns="" val="1122123864"/>
                    </a:ext>
                  </a:extLst>
                </a:gridCol>
                <a:gridCol w="677795">
                  <a:extLst>
                    <a:ext uri="{9D8B030D-6E8A-4147-A177-3AD203B41FA5}">
                      <a16:colId xmlns:a16="http://schemas.microsoft.com/office/drawing/2014/main" xmlns="" val="3712332523"/>
                    </a:ext>
                  </a:extLst>
                </a:gridCol>
                <a:gridCol w="614535">
                  <a:extLst>
                    <a:ext uri="{9D8B030D-6E8A-4147-A177-3AD203B41FA5}">
                      <a16:colId xmlns:a16="http://schemas.microsoft.com/office/drawing/2014/main" xmlns="" val="2212388856"/>
                    </a:ext>
                  </a:extLst>
                </a:gridCol>
                <a:gridCol w="668758">
                  <a:extLst>
                    <a:ext uri="{9D8B030D-6E8A-4147-A177-3AD203B41FA5}">
                      <a16:colId xmlns:a16="http://schemas.microsoft.com/office/drawing/2014/main" xmlns="" val="637544850"/>
                    </a:ext>
                  </a:extLst>
                </a:gridCol>
                <a:gridCol w="902819">
                  <a:extLst>
                    <a:ext uri="{9D8B030D-6E8A-4147-A177-3AD203B41FA5}">
                      <a16:colId xmlns:a16="http://schemas.microsoft.com/office/drawing/2014/main" xmlns="" val="1293214955"/>
                    </a:ext>
                  </a:extLst>
                </a:gridCol>
              </a:tblGrid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Parameter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Unit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S-band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C-band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2277897093"/>
                  </a:ext>
                </a:extLst>
              </a:tr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Frequency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MHz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2860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5720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2669232033"/>
                  </a:ext>
                </a:extLst>
              </a:tr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Length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3.1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2.0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1.8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2601378424"/>
                  </a:ext>
                </a:extLst>
              </a:tr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Cavity mode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2π/3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3π/4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2183580498"/>
                  </a:ext>
                </a:extLst>
              </a:tr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Aperture 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mm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19~26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25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12~16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3875749948"/>
                  </a:ext>
                </a:extLst>
              </a:tr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Gradient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MV/m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22/27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22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1673460648"/>
                  </a:ext>
                </a:extLst>
              </a:tr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Cells (include coupler cells)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86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  <a:endParaRPr lang="zh-CN" altLang="en-US" sz="120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89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2598264640"/>
                  </a:ext>
                </a:extLst>
              </a:tr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Number of Acc. </a:t>
                      </a:r>
                      <a:r>
                        <a:rPr lang="en-US" sz="1200" kern="100" dirty="0" err="1">
                          <a:effectLst/>
                        </a:rPr>
                        <a:t>Stru</a:t>
                      </a:r>
                      <a:r>
                        <a:rPr lang="en-US" sz="1200" kern="100" dirty="0">
                          <a:effectLst/>
                        </a:rPr>
                        <a:t>.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93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16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470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3614553496"/>
                  </a:ext>
                </a:extLst>
              </a:tr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Number of Klystron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 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33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236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388938072"/>
                  </a:ext>
                </a:extLst>
              </a:tr>
              <a:tr h="246961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Klystron Power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MW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80</a:t>
                      </a: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zh-CN" sz="1200" kern="10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</a:t>
                      </a:r>
                      <a:endParaRPr lang="zh-CN" sz="1200" kern="100" dirty="0">
                        <a:solidFill>
                          <a:srgbClr val="333333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8576" marR="38576" marT="7144" marB="0" anchor="ctr"/>
                </a:tc>
                <a:extLst>
                  <a:ext uri="{0D108BD9-81ED-4DB2-BD59-A6C34878D82A}">
                    <a16:rowId xmlns:a16="http://schemas.microsoft.com/office/drawing/2014/main" xmlns="" val="1206889937"/>
                  </a:ext>
                </a:extLst>
              </a:tr>
            </a:tbl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6536467" y="6086656"/>
            <a:ext cx="4642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High gradient will reduce the length of the </a:t>
            </a:r>
            <a:r>
              <a:rPr lang="en-US" altLang="zh-CN" dirty="0" err="1" smtClean="0"/>
              <a:t>linac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428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It is an S-band traveling wave structure </a:t>
            </a:r>
            <a:r>
              <a:rPr lang="en-US" altLang="zh-CN" dirty="0"/>
              <a:t>with six cavities already </a:t>
            </a:r>
            <a:r>
              <a:rPr lang="en-US" altLang="zh-CN" dirty="0"/>
              <a:t>existing </a:t>
            </a:r>
            <a:r>
              <a:rPr lang="en-US" altLang="zh-CN" dirty="0"/>
              <a:t>in our lab</a:t>
            </a:r>
          </a:p>
          <a:p>
            <a:r>
              <a:rPr lang="en-US" altLang="zh-CN" dirty="0"/>
              <a:t>Let the temperature </a:t>
            </a:r>
            <a:r>
              <a:rPr lang="en-US" altLang="zh-CN" dirty="0"/>
              <a:t>from 287.17k to 77.36K liquid nitrogen and naturally back to room temperature </a:t>
            </a:r>
          </a:p>
          <a:p>
            <a:pPr lvl="1">
              <a:spcBef>
                <a:spcPts val="450"/>
              </a:spcBef>
            </a:pPr>
            <a:r>
              <a:rPr lang="en-US" altLang="zh-CN" dirty="0">
                <a:solidFill>
                  <a:srgbClr val="000099"/>
                </a:solidFill>
              </a:rPr>
              <a:t>The frequency change is 8.478MHz (theoretical value: 8.452MHz, with a difference of 26KHz)</a:t>
            </a:r>
          </a:p>
          <a:p>
            <a:pPr lvl="1">
              <a:spcBef>
                <a:spcPts val="450"/>
              </a:spcBef>
            </a:pPr>
            <a:r>
              <a:rPr lang="en-US" altLang="zh-CN" dirty="0">
                <a:solidFill>
                  <a:srgbClr val="000099"/>
                </a:solidFill>
              </a:rPr>
              <a:t>Q value increases 3 times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Low temperature test of an S-band structure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3F3033E-22A6-4452-B6B1-7643CDD725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89" y="3452384"/>
            <a:ext cx="3201049" cy="266312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D76F9F4-A265-42B8-A7FD-6478075EFE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801" y="3208673"/>
            <a:ext cx="2735016" cy="198339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89D3132-8A64-45AB-8423-2BD66D758A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094" y="3320656"/>
            <a:ext cx="3335445" cy="187141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067FFE9-74BC-4B9E-97FB-380182506A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3109" y="4256363"/>
            <a:ext cx="2800985" cy="198591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94154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微波高频会议模板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HEPSTF">
      <a:majorFont>
        <a:latin typeface="Times New Roman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微波高频会议模板" id="{CFF28D7B-26BD-43F1-A01C-CD3B3C431FD4}" vid="{5533BCF4-81DC-4CFC-BA29-3C9D567003A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微波高频会议模板</Template>
  <TotalTime>87475</TotalTime>
  <Words>1800</Words>
  <Application>Microsoft Office PowerPoint</Application>
  <PresentationFormat>宽屏</PresentationFormat>
  <Paragraphs>421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等线</vt:lpstr>
      <vt:lpstr>黑体</vt:lpstr>
      <vt:lpstr>华文中宋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Wingdings</vt:lpstr>
      <vt:lpstr>Wingdings 2</vt:lpstr>
      <vt:lpstr>微波高频会议模板</vt:lpstr>
      <vt:lpstr>HEP Cool Copper Technology Studies</vt:lpstr>
      <vt:lpstr>Outline </vt:lpstr>
      <vt:lpstr>Introduction </vt:lpstr>
      <vt:lpstr>Research history of cold copper structure</vt:lpstr>
      <vt:lpstr>High energy XFEL</vt:lpstr>
      <vt:lpstr>High energy XFEL based on a low-temperature accelerator</vt:lpstr>
      <vt:lpstr>High energy XFEL based on a low-temperature accelerator</vt:lpstr>
      <vt:lpstr>The CEPC linac RF system TDR baseline design</vt:lpstr>
      <vt:lpstr>Low temperature test of an S-band structure</vt:lpstr>
      <vt:lpstr>C-band parallel coupling cold accelerating structure design </vt:lpstr>
      <vt:lpstr>C-band parallel coupling cold accelerating structure design </vt:lpstr>
      <vt:lpstr>C-band parallel coupling cold accelerating structure design </vt:lpstr>
      <vt:lpstr>The compare with the normal temperature structure</vt:lpstr>
      <vt:lpstr>Progress of cavity manufacture</vt:lpstr>
      <vt:lpstr>Progress of cavity manufacture</vt:lpstr>
      <vt:lpstr>Frequencies before and after EBW</vt:lpstr>
      <vt:lpstr>Cold test results after tuning</vt:lpstr>
      <vt:lpstr>The problems we have encountered in CCAS-I</vt:lpstr>
      <vt:lpstr>Measurement for the CCAS-II</vt:lpstr>
      <vt:lpstr>Brazing for the cold structure CCAS-II</vt:lpstr>
      <vt:lpstr>Brazing for the cold structure CCAS-II</vt:lpstr>
      <vt:lpstr>Design of the cryostat</vt:lpstr>
      <vt:lpstr>Design of the cryostat</vt:lpstr>
      <vt:lpstr>Cryostat for the cold cooper accelerating structure</vt:lpstr>
      <vt:lpstr>Test bench in progress</vt:lpstr>
      <vt:lpstr>Summary and future work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zhangjr</dc:creator>
  <cp:lastModifiedBy>23192</cp:lastModifiedBy>
  <cp:revision>823</cp:revision>
  <cp:lastPrinted>2023-09-25T07:31:47Z</cp:lastPrinted>
  <dcterms:created xsi:type="dcterms:W3CDTF">2022-07-05T03:13:16Z</dcterms:created>
  <dcterms:modified xsi:type="dcterms:W3CDTF">2024-01-18T07:09:32Z</dcterms:modified>
</cp:coreProperties>
</file>