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1"/>
  </p:notesMasterIdLst>
  <p:sldIdLst>
    <p:sldId id="379" r:id="rId2"/>
    <p:sldId id="740" r:id="rId3"/>
    <p:sldId id="742" r:id="rId4"/>
    <p:sldId id="698" r:id="rId5"/>
    <p:sldId id="413" r:id="rId6"/>
    <p:sldId id="393" r:id="rId7"/>
    <p:sldId id="696" r:id="rId8"/>
    <p:sldId id="395" r:id="rId9"/>
    <p:sldId id="396" r:id="rId10"/>
    <p:sldId id="743" r:id="rId11"/>
    <p:sldId id="398" r:id="rId12"/>
    <p:sldId id="399" r:id="rId13"/>
    <p:sldId id="402" r:id="rId14"/>
    <p:sldId id="403" r:id="rId15"/>
    <p:sldId id="401" r:id="rId16"/>
    <p:sldId id="404" r:id="rId17"/>
    <p:sldId id="744" r:id="rId18"/>
    <p:sldId id="406" r:id="rId19"/>
    <p:sldId id="755" r:id="rId20"/>
    <p:sldId id="751" r:id="rId21"/>
    <p:sldId id="697" r:id="rId22"/>
    <p:sldId id="409" r:id="rId23"/>
    <p:sldId id="410" r:id="rId24"/>
    <p:sldId id="412" r:id="rId25"/>
    <p:sldId id="747" r:id="rId26"/>
    <p:sldId id="756" r:id="rId27"/>
    <p:sldId id="750" r:id="rId28"/>
    <p:sldId id="757" r:id="rId29"/>
    <p:sldId id="746" r:id="rId3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62AE"/>
    <a:srgbClr val="4F6128"/>
    <a:srgbClr val="D7E5BE"/>
    <a:srgbClr val="2880B9"/>
    <a:srgbClr val="2963AE"/>
    <a:srgbClr val="E2F0D9"/>
    <a:srgbClr val="2A64AC"/>
    <a:srgbClr val="2B62AC"/>
    <a:srgbClr val="F0D890"/>
    <a:srgbClr val="8907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Medium Style 4 –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C4B1156A-380E-4F78-BDF5-A606A8083BF9}" styleName="Medium Style 4 –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1348"/>
    <p:restoredTop sz="96327"/>
  </p:normalViewPr>
  <p:slideViewPr>
    <p:cSldViewPr snapToGrid="0" snapToObjects="1">
      <p:cViewPr varScale="1">
        <p:scale>
          <a:sx n="137" d="100"/>
          <a:sy n="137" d="100"/>
        </p:scale>
        <p:origin x="45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843134-603A-F64B-AB4C-F3F176AC3533}" type="datetimeFigureOut">
              <a:rPr lang="en-CH" smtClean="0"/>
              <a:t>17.01.24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1F9D79-F310-7A4B-8916-069FBD08E9C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12821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09941-60DC-254C-8A60-72D55310F082}" type="datetime1">
              <a:rPr lang="de-CH" smtClean="0"/>
              <a:t>17.01.24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47C37C31-5FE6-1845-A87E-E16E853ACD8B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E1D65E26-B199-6C4F-8853-86288BBF028E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122D6642-A380-3F4C-8416-D9C9D9803D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E5523D4F-1AF4-434D-9A2C-9F74309D27B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22478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F2FAF-EBD6-D84D-B939-C8EAF6D33F7C}" type="datetime1">
              <a:rPr lang="de-CH" smtClean="0"/>
              <a:t>17.01.24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AAB0F8AA-2476-B84B-B81C-B9F208B055B8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9B645E45-4822-DB48-B237-8F28F0E95C5D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731F43E8-A99B-9F4B-AD96-DE4E930E5BB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48FFAA7D-D0A8-6D4E-99F9-5560343B168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87137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040C4-D65D-9641-8B0C-70049D56C9FA}" type="datetime1">
              <a:rPr lang="de-CH" smtClean="0"/>
              <a:t>17.01.24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91933A6D-9F76-F244-B205-A79398D04BED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CDFC7A11-AC7D-DC43-B5E5-30FEEB414069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16DC4BA3-8FD3-7D44-9F8E-0252E62FC9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D63D9C59-DB6D-E849-A021-DDAC8DF4022C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36412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AFD55-C966-BF46-8CBC-D62A7BF99872}" type="datetime1">
              <a:rPr lang="de-CH" smtClean="0"/>
              <a:t>17.01.24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7F7B0FA4-BEDA-A848-B43C-51CA77F95BCE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EE545A81-BF1C-294F-B73D-F81F6CBD44C8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3198DCA0-C633-7343-BA60-386C79B6AD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BC8608A5-CD35-8647-916F-C9D78EED06DB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91942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56F60-33DF-D247-9781-2E93A348ECAC}" type="datetime1">
              <a:rPr lang="de-CH" smtClean="0"/>
              <a:t>17.01.24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AF191BE0-03D2-C547-A0D2-65C876F5F427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3361ED4E-4F5B-F942-BC02-447B96349CD0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0370A8F4-2B0B-C543-92F1-C52678408CC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58AEC0E4-B390-3745-973E-52F9EB81726B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80358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53A77-BE54-E74B-899E-6F52047A9AF2}" type="datetime1">
              <a:rPr lang="de-CH" smtClean="0"/>
              <a:t>17.01.24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65327A13-3299-5C49-A8AD-6B171A22AED5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E8D66A3B-0AF3-9B45-AC9C-72136BC21F0A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1AC5220D-9F9C-9A40-823E-EB174E3551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496002FD-7595-BD48-8F51-F591E42BBAC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08460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BBC28-D369-874A-9203-F2894063D02B}" type="datetime1">
              <a:rPr lang="de-CH" smtClean="0"/>
              <a:t>17.01.24</a:t>
            </a:fld>
            <a:endParaRPr lang="en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10" name="Gruppo 29">
            <a:extLst>
              <a:ext uri="{FF2B5EF4-FFF2-40B4-BE49-F238E27FC236}">
                <a16:creationId xmlns:a16="http://schemas.microsoft.com/office/drawing/2014/main" id="{E0B49BF0-4B81-CA46-BEF5-3EE08ED4DA0B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2151CE91-5B82-F447-88E8-6C8C3056824F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Picture 2" descr="C:\Octavio\CERN\cern_logo_white.gif">
              <a:extLst>
                <a:ext uri="{FF2B5EF4-FFF2-40B4-BE49-F238E27FC236}">
                  <a16:creationId xmlns:a16="http://schemas.microsoft.com/office/drawing/2014/main" id="{6B0CB5B4-E522-2942-B7F8-9E5A3208AE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3" name="Straight Connector 6">
              <a:extLst>
                <a:ext uri="{FF2B5EF4-FFF2-40B4-BE49-F238E27FC236}">
                  <a16:creationId xmlns:a16="http://schemas.microsoft.com/office/drawing/2014/main" id="{680CDAE7-01D3-FF43-9A02-E5D9794F4B71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66303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C9311-736F-5345-AA48-A6E8B75CE4FD}" type="datetime1">
              <a:rPr lang="de-CH" smtClean="0"/>
              <a:t>17.01.24</a:t>
            </a:fld>
            <a:endParaRPr lang="en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6" name="Gruppo 29">
            <a:extLst>
              <a:ext uri="{FF2B5EF4-FFF2-40B4-BE49-F238E27FC236}">
                <a16:creationId xmlns:a16="http://schemas.microsoft.com/office/drawing/2014/main" id="{8321C914-30FB-8149-8FE2-200FB60FC131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112E15F7-C3CF-6E4F-882C-29572DC85D5C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>
              <a:extLst>
                <a:ext uri="{FF2B5EF4-FFF2-40B4-BE49-F238E27FC236}">
                  <a16:creationId xmlns:a16="http://schemas.microsoft.com/office/drawing/2014/main" id="{40E6122D-4E58-794B-99B0-F360ADBF99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00866819-D31F-D14F-9E92-F0F1BB566C86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84712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E152-1937-5444-BCAF-7746C54510A2}" type="datetime1">
              <a:rPr lang="de-CH" smtClean="0"/>
              <a:t>17.01.24</a:t>
            </a:fld>
            <a:endParaRPr lang="en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5" name="Gruppo 29">
            <a:extLst>
              <a:ext uri="{FF2B5EF4-FFF2-40B4-BE49-F238E27FC236}">
                <a16:creationId xmlns:a16="http://schemas.microsoft.com/office/drawing/2014/main" id="{74315F69-F71B-3842-81D7-B234CEE32FC4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>
              <a:extLst>
                <a:ext uri="{FF2B5EF4-FFF2-40B4-BE49-F238E27FC236}">
                  <a16:creationId xmlns:a16="http://schemas.microsoft.com/office/drawing/2014/main" id="{A295B22E-1677-0743-BF7C-BDBD99B7F9CC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2" descr="C:\Octavio\CERN\cern_logo_white.gif">
              <a:extLst>
                <a:ext uri="{FF2B5EF4-FFF2-40B4-BE49-F238E27FC236}">
                  <a16:creationId xmlns:a16="http://schemas.microsoft.com/office/drawing/2014/main" id="{206632B5-EAC3-BC4B-8D43-F169875A88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DA661475-8AF0-274A-AB1E-C64F2769A3C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68430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D3491-BA15-8F46-A7D4-E0670E25D32B}" type="datetime1">
              <a:rPr lang="de-CH" smtClean="0"/>
              <a:t>17.01.24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A6BA5D57-83DA-B94F-BD3D-713FACD50AF8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870A383D-9FA2-F142-8191-C6C4F34DB61B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4A82E0D9-364F-9440-A711-BD6B6A45B1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D215CA81-E9E7-FE4D-9B01-28406B52724F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34933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A297B-A857-684D-B9D4-278BB7D3C2D1}" type="datetime1">
              <a:rPr lang="de-CH" smtClean="0"/>
              <a:t>17.01.24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D100482C-92BA-0345-8A68-5E0633A1F750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3A368CF9-CA79-654F-BFBB-93D12881CE63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6DC1D1D6-9F10-6649-A818-1737BF5633D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68706690-85B3-1243-AF27-6A62D718BA5C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09789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6B2E4-656B-3043-8DD2-C70AEF015BA0}" type="datetime1">
              <a:rPr lang="de-CH" smtClean="0"/>
              <a:t>17.01.24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75324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xsuite.web.cern.ch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eltos.github.io/xplt/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259A552C-909A-AA49-A2E8-9203927C7592}"/>
              </a:ext>
            </a:extLst>
          </p:cNvPr>
          <p:cNvGrpSpPr/>
          <p:nvPr/>
        </p:nvGrpSpPr>
        <p:grpSpPr>
          <a:xfrm>
            <a:off x="121920" y="2646868"/>
            <a:ext cx="8843257" cy="2685292"/>
            <a:chOff x="121920" y="3176491"/>
            <a:chExt cx="8843257" cy="2685292"/>
          </a:xfrm>
        </p:grpSpPr>
        <p:sp>
          <p:nvSpPr>
            <p:cNvPr id="9" name="TextBox 7">
              <a:extLst>
                <a:ext uri="{FF2B5EF4-FFF2-40B4-BE49-F238E27FC236}">
                  <a16:creationId xmlns:a16="http://schemas.microsoft.com/office/drawing/2014/main" id="{A5C4409A-9153-4043-B083-3DD4E8AEC0ED}"/>
                </a:ext>
              </a:extLst>
            </p:cNvPr>
            <p:cNvSpPr txBox="1"/>
            <p:nvPr/>
          </p:nvSpPr>
          <p:spPr>
            <a:xfrm>
              <a:off x="673039" y="3176491"/>
              <a:ext cx="781824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rgbClr val="2A63AD"/>
                  </a:solidFill>
                </a:rPr>
                <a:t>An Integrated Beam Physics Simulation Framework</a:t>
              </a:r>
              <a:endParaRPr lang="en-US" sz="2800" dirty="0">
                <a:solidFill>
                  <a:srgbClr val="2A63AD"/>
                </a:solidFill>
              </a:endParaRPr>
            </a:p>
          </p:txBody>
        </p:sp>
        <p:sp>
          <p:nvSpPr>
            <p:cNvPr id="11" name="TextBox 7">
              <a:extLst>
                <a:ext uri="{FF2B5EF4-FFF2-40B4-BE49-F238E27FC236}">
                  <a16:creationId xmlns:a16="http://schemas.microsoft.com/office/drawing/2014/main" id="{E89F0927-4AC2-3242-A2F3-7D170EFF88D9}"/>
                </a:ext>
              </a:extLst>
            </p:cNvPr>
            <p:cNvSpPr txBox="1"/>
            <p:nvPr/>
          </p:nvSpPr>
          <p:spPr>
            <a:xfrm>
              <a:off x="121920" y="3892013"/>
              <a:ext cx="8843257" cy="19697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800"/>
                </a:spcBef>
              </a:pPr>
              <a:r>
                <a:rPr lang="en-US" sz="1700" b="1" dirty="0">
                  <a:solidFill>
                    <a:schemeClr val="tx2"/>
                  </a:solidFill>
                  <a:latin typeface="Calibri" pitchFamily="34" charset="0"/>
                </a:rPr>
                <a:t>G. </a:t>
              </a:r>
              <a:r>
                <a:rPr lang="en-US" sz="1700" b="1" dirty="0" err="1">
                  <a:solidFill>
                    <a:schemeClr val="tx2"/>
                  </a:solidFill>
                  <a:latin typeface="Calibri" pitchFamily="34" charset="0"/>
                </a:rPr>
                <a:t>Iadarola</a:t>
              </a:r>
              <a:r>
                <a:rPr lang="en-US" sz="1700" dirty="0">
                  <a:solidFill>
                    <a:schemeClr val="tx2"/>
                  </a:solidFill>
                  <a:latin typeface="Calibri" pitchFamily="34" charset="0"/>
                </a:rPr>
                <a:t>, </a:t>
              </a:r>
              <a:r>
                <a:rPr lang="en-US" sz="1700" b="1" dirty="0">
                  <a:solidFill>
                    <a:schemeClr val="tx2"/>
                  </a:solidFill>
                  <a:latin typeface="Calibri" pitchFamily="34" charset="0"/>
                </a:rPr>
                <a:t>R. De Maria, S. </a:t>
              </a:r>
              <a:r>
                <a:rPr lang="en-US" sz="1700" b="1" dirty="0" err="1">
                  <a:solidFill>
                    <a:schemeClr val="tx2"/>
                  </a:solidFill>
                  <a:latin typeface="Calibri" pitchFamily="34" charset="0"/>
                </a:rPr>
                <a:t>Łopaciuk</a:t>
              </a:r>
              <a:r>
                <a:rPr lang="en-US" sz="1700" b="1" dirty="0">
                  <a:solidFill>
                    <a:schemeClr val="tx2"/>
                  </a:solidFill>
                  <a:latin typeface="Calibri" pitchFamily="34" charset="0"/>
                </a:rPr>
                <a:t>, </a:t>
              </a:r>
              <a:br>
                <a:rPr lang="en-US" sz="1700" b="1" dirty="0">
                  <a:solidFill>
                    <a:schemeClr val="tx2"/>
                  </a:solidFill>
                  <a:latin typeface="Calibri" pitchFamily="34" charset="0"/>
                </a:rPr>
              </a:br>
              <a:r>
                <a:rPr lang="en-US" sz="1700" b="1" dirty="0">
                  <a:solidFill>
                    <a:schemeClr val="tx2"/>
                  </a:solidFill>
                  <a:latin typeface="Calibri" pitchFamily="34" charset="0"/>
                </a:rPr>
                <a:t>A. Abramov, X. </a:t>
              </a:r>
              <a:r>
                <a:rPr lang="en-US" sz="1700" b="1" dirty="0" err="1">
                  <a:solidFill>
                    <a:schemeClr val="tx2"/>
                  </a:solidFill>
                  <a:latin typeface="Calibri" pitchFamily="34" charset="0"/>
                </a:rPr>
                <a:t>Buffat</a:t>
              </a:r>
              <a:r>
                <a:rPr lang="en-US" sz="1700" b="1" dirty="0">
                  <a:solidFill>
                    <a:schemeClr val="tx2"/>
                  </a:solidFill>
                  <a:latin typeface="Calibri" pitchFamily="34" charset="0"/>
                </a:rPr>
                <a:t>, D. </a:t>
              </a:r>
              <a:r>
                <a:rPr lang="en-US" sz="1700" b="1" dirty="0" err="1">
                  <a:solidFill>
                    <a:schemeClr val="tx2"/>
                  </a:solidFill>
                  <a:latin typeface="Calibri" pitchFamily="34" charset="0"/>
                </a:rPr>
                <a:t>Demetriadou</a:t>
              </a:r>
              <a:r>
                <a:rPr lang="en-US" sz="1700" b="1" dirty="0">
                  <a:solidFill>
                    <a:schemeClr val="tx2"/>
                  </a:solidFill>
                  <a:latin typeface="Calibri" pitchFamily="34" charset="0"/>
                </a:rPr>
                <a:t>, L. </a:t>
              </a:r>
              <a:r>
                <a:rPr lang="en-US" sz="1700" b="1" dirty="0" err="1">
                  <a:solidFill>
                    <a:schemeClr val="tx2"/>
                  </a:solidFill>
                  <a:latin typeface="Calibri" pitchFamily="34" charset="0"/>
                </a:rPr>
                <a:t>Deniau</a:t>
              </a:r>
              <a:r>
                <a:rPr lang="en-US" sz="1700" b="1" dirty="0">
                  <a:solidFill>
                    <a:schemeClr val="tx2"/>
                  </a:solidFill>
                  <a:latin typeface="Calibri" pitchFamily="34" charset="0"/>
                </a:rPr>
                <a:t>, P. Hermes, P. </a:t>
              </a:r>
              <a:r>
                <a:rPr lang="en-US" sz="1700" b="1" dirty="0" err="1">
                  <a:solidFill>
                    <a:schemeClr val="tx2"/>
                  </a:solidFill>
                  <a:latin typeface="Calibri" pitchFamily="34" charset="0"/>
                </a:rPr>
                <a:t>Kicsiny</a:t>
              </a:r>
              <a:r>
                <a:rPr lang="en-US" sz="1700" b="1" dirty="0">
                  <a:solidFill>
                    <a:schemeClr val="tx2"/>
                  </a:solidFill>
                  <a:latin typeface="Calibri" pitchFamily="34" charset="0"/>
                </a:rPr>
                <a:t>, P. </a:t>
              </a:r>
              <a:r>
                <a:rPr lang="en-US" sz="1700" b="1" dirty="0" err="1">
                  <a:solidFill>
                    <a:schemeClr val="tx2"/>
                  </a:solidFill>
                  <a:latin typeface="Calibri" pitchFamily="34" charset="0"/>
                </a:rPr>
                <a:t>Kruyt</a:t>
              </a:r>
              <a:r>
                <a:rPr lang="en-US" sz="1700" b="1" dirty="0">
                  <a:solidFill>
                    <a:schemeClr val="tx2"/>
                  </a:solidFill>
                  <a:latin typeface="Calibri" pitchFamily="34" charset="0"/>
                </a:rPr>
                <a:t>, A. Latina, </a:t>
              </a:r>
              <a:br>
                <a:rPr lang="en-US" sz="1700" b="1" dirty="0">
                  <a:solidFill>
                    <a:schemeClr val="tx2"/>
                  </a:solidFill>
                  <a:latin typeface="Calibri" pitchFamily="34" charset="0"/>
                </a:rPr>
              </a:br>
              <a:r>
                <a:rPr lang="en-US" sz="1700" b="1" dirty="0">
                  <a:solidFill>
                    <a:schemeClr val="tx2"/>
                  </a:solidFill>
                  <a:latin typeface="Calibri" pitchFamily="34" charset="0"/>
                </a:rPr>
                <a:t>L. </a:t>
              </a:r>
              <a:r>
                <a:rPr lang="en-US" sz="1700" b="1" dirty="0" err="1">
                  <a:solidFill>
                    <a:schemeClr val="tx2"/>
                  </a:solidFill>
                  <a:latin typeface="Calibri" pitchFamily="34" charset="0"/>
                </a:rPr>
                <a:t>Mether</a:t>
              </a:r>
              <a:r>
                <a:rPr lang="en-US" sz="1700" b="1" dirty="0">
                  <a:solidFill>
                    <a:schemeClr val="tx2"/>
                  </a:solidFill>
                  <a:latin typeface="Calibri" pitchFamily="34" charset="0"/>
                </a:rPr>
                <a:t>, K. </a:t>
              </a:r>
              <a:r>
                <a:rPr lang="en-US" sz="1700" b="1" dirty="0" err="1">
                  <a:solidFill>
                    <a:schemeClr val="tx2"/>
                  </a:solidFill>
                  <a:latin typeface="Calibri" pitchFamily="34" charset="0"/>
                </a:rPr>
                <a:t>Paraschou</a:t>
              </a:r>
              <a:r>
                <a:rPr lang="en-US" sz="1700" b="1" dirty="0">
                  <a:solidFill>
                    <a:schemeClr val="tx2"/>
                  </a:solidFill>
                  <a:latin typeface="Calibri" pitchFamily="34" charset="0"/>
                </a:rPr>
                <a:t>, G. </a:t>
              </a:r>
              <a:r>
                <a:rPr lang="en-US" sz="1700" b="1" dirty="0" err="1">
                  <a:solidFill>
                    <a:schemeClr val="tx2"/>
                  </a:solidFill>
                  <a:latin typeface="Calibri" pitchFamily="34" charset="0"/>
                </a:rPr>
                <a:t>Sterbini</a:t>
              </a:r>
              <a:r>
                <a:rPr lang="en-US" sz="1700" b="1" dirty="0">
                  <a:solidFill>
                    <a:schemeClr val="tx2"/>
                  </a:solidFill>
                  <a:latin typeface="Calibri" pitchFamily="34" charset="0"/>
                </a:rPr>
                <a:t>, F. Van Der </a:t>
              </a:r>
              <a:r>
                <a:rPr lang="en-US" sz="1700" b="1" dirty="0" err="1">
                  <a:solidFill>
                    <a:schemeClr val="tx2"/>
                  </a:solidFill>
                  <a:latin typeface="Calibri" pitchFamily="34" charset="0"/>
                </a:rPr>
                <a:t>Veken</a:t>
              </a:r>
              <a:r>
                <a:rPr lang="en-US" sz="1700" dirty="0">
                  <a:solidFill>
                    <a:schemeClr val="tx2"/>
                  </a:solidFill>
                  <a:latin typeface="Calibri" pitchFamily="34" charset="0"/>
                </a:rPr>
                <a:t>, CERN, Geneva, Switzerland</a:t>
              </a:r>
            </a:p>
            <a:p>
              <a:pPr algn="ctr">
                <a:spcBef>
                  <a:spcPts val="800"/>
                </a:spcBef>
              </a:pPr>
              <a:r>
                <a:rPr lang="en-US" sz="1700" b="1" dirty="0">
                  <a:solidFill>
                    <a:schemeClr val="tx2"/>
                  </a:solidFill>
                  <a:latin typeface="Calibri" pitchFamily="34" charset="0"/>
                </a:rPr>
                <a:t>P. Belanger</a:t>
              </a:r>
              <a:r>
                <a:rPr lang="en-US" sz="1700" dirty="0">
                  <a:solidFill>
                    <a:schemeClr val="tx2"/>
                  </a:solidFill>
                  <a:latin typeface="Calibri" pitchFamily="34" charset="0"/>
                </a:rPr>
                <a:t>, TRIUMF, Vancouver, Canada</a:t>
              </a:r>
            </a:p>
            <a:p>
              <a:pPr algn="ctr">
                <a:spcBef>
                  <a:spcPts val="800"/>
                </a:spcBef>
              </a:pPr>
              <a:r>
                <a:rPr lang="en-US" sz="1700" b="1" dirty="0">
                  <a:solidFill>
                    <a:schemeClr val="tx2"/>
                  </a:solidFill>
                  <a:latin typeface="Calibri" pitchFamily="34" charset="0"/>
                </a:rPr>
                <a:t>D. Di Croce, T. </a:t>
              </a:r>
              <a:r>
                <a:rPr lang="en-US" sz="1700" b="1" dirty="0" err="1">
                  <a:solidFill>
                    <a:schemeClr val="tx2"/>
                  </a:solidFill>
                  <a:latin typeface="Calibri" pitchFamily="34" charset="0"/>
                </a:rPr>
                <a:t>Pieloni</a:t>
              </a:r>
              <a:r>
                <a:rPr lang="en-US" sz="1700" b="1" dirty="0">
                  <a:solidFill>
                    <a:schemeClr val="tx2"/>
                  </a:solidFill>
                  <a:latin typeface="Calibri" pitchFamily="34" charset="0"/>
                </a:rPr>
                <a:t>, L. Van </a:t>
              </a:r>
              <a:r>
                <a:rPr lang="en-US" sz="1700" b="1" dirty="0" err="1">
                  <a:solidFill>
                    <a:schemeClr val="tx2"/>
                  </a:solidFill>
                  <a:latin typeface="Calibri" pitchFamily="34" charset="0"/>
                </a:rPr>
                <a:t>Riesen</a:t>
              </a:r>
              <a:r>
                <a:rPr lang="en-US" sz="1700" b="1" dirty="0">
                  <a:solidFill>
                    <a:schemeClr val="tx2"/>
                  </a:solidFill>
                  <a:latin typeface="Calibri" pitchFamily="34" charset="0"/>
                </a:rPr>
                <a:t>-Haupt, M. Seidel, EPFL, Lausanne</a:t>
              </a:r>
              <a:r>
                <a:rPr lang="en-US" sz="1700" dirty="0">
                  <a:solidFill>
                    <a:schemeClr val="tx2"/>
                  </a:solidFill>
                  <a:latin typeface="Calibri" pitchFamily="34" charset="0"/>
                </a:rPr>
                <a:t>, Switzerland </a:t>
              </a:r>
            </a:p>
            <a:p>
              <a:pPr algn="ctr">
                <a:spcBef>
                  <a:spcPts val="800"/>
                </a:spcBef>
              </a:pPr>
              <a:r>
                <a:rPr lang="en-US" sz="1700" b="1" dirty="0">
                  <a:solidFill>
                    <a:schemeClr val="tx2"/>
                  </a:solidFill>
                  <a:latin typeface="Calibri" pitchFamily="34" charset="0"/>
                </a:rPr>
                <a:t>P. </a:t>
              </a:r>
              <a:r>
                <a:rPr lang="en-US" sz="1700" b="1" dirty="0" err="1">
                  <a:solidFill>
                    <a:schemeClr val="tx2"/>
                  </a:solidFill>
                  <a:latin typeface="Calibri" pitchFamily="34" charset="0"/>
                </a:rPr>
                <a:t>Niedermayer</a:t>
              </a:r>
              <a:r>
                <a:rPr lang="en-US" sz="1700" dirty="0">
                  <a:solidFill>
                    <a:schemeClr val="tx2"/>
                  </a:solidFill>
                  <a:latin typeface="Calibri" pitchFamily="34" charset="0"/>
                </a:rPr>
                <a:t>, GSI, Darmstadt, Germany</a:t>
              </a: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7DEBF962-3AF1-0814-436A-980476F98A3B}"/>
              </a:ext>
            </a:extLst>
          </p:cNvPr>
          <p:cNvSpPr txBox="1"/>
          <p:nvPr/>
        </p:nvSpPr>
        <p:spPr>
          <a:xfrm>
            <a:off x="2274125" y="6448028"/>
            <a:ext cx="459575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sz="1600" dirty="0">
                <a:hlinkClick r:id="rId2"/>
              </a:rPr>
              <a:t>https://xsuite.web.cern.ch</a:t>
            </a:r>
            <a:endParaRPr lang="en-CH" sz="16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4957F8E-485C-5E11-56BC-81E01BC4604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" r="2021" b="-2335"/>
          <a:stretch/>
        </p:blipFill>
        <p:spPr>
          <a:xfrm>
            <a:off x="3407713" y="773601"/>
            <a:ext cx="2328571" cy="1548516"/>
          </a:xfrm>
          <a:prstGeom prst="rect">
            <a:avLst/>
          </a:prstGeom>
          <a:solidFill>
            <a:srgbClr val="2880B9"/>
          </a:solidFill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88E168A2-9862-63C7-F585-98D33EBB762D}"/>
              </a:ext>
            </a:extLst>
          </p:cNvPr>
          <p:cNvGrpSpPr/>
          <p:nvPr/>
        </p:nvGrpSpPr>
        <p:grpSpPr>
          <a:xfrm>
            <a:off x="2873691" y="5554942"/>
            <a:ext cx="3396618" cy="623791"/>
            <a:chOff x="3021534" y="5565102"/>
            <a:chExt cx="3396618" cy="623791"/>
          </a:xfrm>
        </p:grpSpPr>
        <p:sp>
          <p:nvSpPr>
            <p:cNvPr id="12" name="TextBox 7">
              <a:extLst>
                <a:ext uri="{FF2B5EF4-FFF2-40B4-BE49-F238E27FC236}">
                  <a16:creationId xmlns:a16="http://schemas.microsoft.com/office/drawing/2014/main" id="{F34AD3ED-BA05-4B4F-40D1-FACA3ED9C96D}"/>
                </a:ext>
              </a:extLst>
            </p:cNvPr>
            <p:cNvSpPr txBox="1"/>
            <p:nvPr/>
          </p:nvSpPr>
          <p:spPr>
            <a:xfrm>
              <a:off x="3021534" y="5730456"/>
              <a:ext cx="2714750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800"/>
                </a:spcBef>
              </a:pPr>
              <a:r>
                <a:rPr lang="en-US" sz="1700" dirty="0">
                  <a:solidFill>
                    <a:schemeClr val="tx2"/>
                  </a:solidFill>
                  <a:latin typeface="Calibri" pitchFamily="34" charset="0"/>
                </a:rPr>
                <a:t>Work supported by: </a:t>
              </a:r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F8CC522F-3FCE-8612-C28F-7970531CEA0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b="33600"/>
            <a:stretch/>
          </p:blipFill>
          <p:spPr>
            <a:xfrm>
              <a:off x="5349820" y="5565102"/>
              <a:ext cx="1068332" cy="62379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583231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Outline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4AF453-7296-E64B-929C-C0C2C96EC89A}"/>
              </a:ext>
            </a:extLst>
          </p:cNvPr>
          <p:cNvSpPr txBox="1"/>
          <p:nvPr/>
        </p:nvSpPr>
        <p:spPr>
          <a:xfrm>
            <a:off x="1300480" y="570632"/>
            <a:ext cx="5300422" cy="61093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Introduction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Motivation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Design goals and constraints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Architecture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Agile development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tx2"/>
                </a:solidFill>
              </a:rPr>
              <a:t>Lattice modeling, simulation and optimization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Lattice modeling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Single-particle tracking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Dynamic parameter control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Multi-objective optimizer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Simulation of specific processes</a:t>
            </a:r>
            <a:endParaRPr lang="en-US" sz="1700" dirty="0">
              <a:solidFill>
                <a:schemeClr val="bg1">
                  <a:lumMod val="65000"/>
                </a:schemeClr>
              </a:solidFill>
            </a:endParaRP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Particle-matter interaction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Synchrotron radiation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Handling of collective effects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Space-charge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Beam-beam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Electron clouds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Final remarks</a:t>
            </a:r>
          </a:p>
        </p:txBody>
      </p:sp>
    </p:spTree>
    <p:extLst>
      <p:ext uri="{BB962C8B-B14F-4D97-AF65-F5344CB8AC3E}">
        <p14:creationId xmlns:p14="http://schemas.microsoft.com/office/powerpoint/2010/main" val="32807450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11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Lattice modelling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0363532-7E94-938F-C10D-5B9E908145D5}"/>
              </a:ext>
            </a:extLst>
          </p:cNvPr>
          <p:cNvSpPr txBox="1"/>
          <p:nvPr/>
        </p:nvSpPr>
        <p:spPr>
          <a:xfrm>
            <a:off x="372185" y="1113324"/>
            <a:ext cx="4562115" cy="26007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The </a:t>
            </a:r>
            <a:r>
              <a:rPr lang="en-GB" sz="1700" b="1" dirty="0">
                <a:solidFill>
                  <a:srgbClr val="2962AE"/>
                </a:solidFill>
              </a:rPr>
              <a:t>beam line </a:t>
            </a:r>
            <a:r>
              <a:rPr lang="en-GB" sz="1700" dirty="0">
                <a:solidFill>
                  <a:schemeClr val="tx2"/>
                </a:solidFill>
              </a:rPr>
              <a:t>is represented as a </a:t>
            </a:r>
            <a:r>
              <a:rPr lang="en-GB" sz="1700" b="1" dirty="0">
                <a:solidFill>
                  <a:srgbClr val="2962AE"/>
                </a:solidFill>
              </a:rPr>
              <a:t>sequence of Python objects</a:t>
            </a:r>
            <a:r>
              <a:rPr lang="en-GB" sz="1700" dirty="0">
                <a:solidFill>
                  <a:schemeClr val="tx2"/>
                </a:solidFill>
              </a:rPr>
              <a:t>, each corresponding to an accelerator element or to other physical processes (e.g. magnets, cavities, aperture restrictions, etc.). 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Can be </a:t>
            </a:r>
            <a:r>
              <a:rPr lang="en-GB" sz="1700" b="1" dirty="0">
                <a:solidFill>
                  <a:srgbClr val="2962AE"/>
                </a:solidFill>
              </a:rPr>
              <a:t>defined manually </a:t>
            </a:r>
            <a:r>
              <a:rPr lang="en-GB" sz="1700" dirty="0">
                <a:solidFill>
                  <a:schemeClr val="tx2"/>
                </a:solidFill>
              </a:rPr>
              <a:t>or </a:t>
            </a:r>
            <a:r>
              <a:rPr lang="en-GB" sz="1700" b="1" dirty="0">
                <a:solidFill>
                  <a:srgbClr val="2962AE"/>
                </a:solidFill>
              </a:rPr>
              <a:t>imported from MAD-X 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</a:rPr>
              <a:t>Including </a:t>
            </a:r>
            <a:r>
              <a:rPr lang="en-GB" sz="1700" b="1" dirty="0">
                <a:solidFill>
                  <a:srgbClr val="2962AE"/>
                </a:solidFill>
              </a:rPr>
              <a:t>tilts</a:t>
            </a:r>
            <a:r>
              <a:rPr lang="en-GB" sz="1700" dirty="0">
                <a:solidFill>
                  <a:schemeClr val="tx2"/>
                </a:solidFill>
              </a:rPr>
              <a:t>, </a:t>
            </a:r>
            <a:r>
              <a:rPr lang="en-GB" sz="1700" b="1" dirty="0">
                <a:solidFill>
                  <a:srgbClr val="2962AE"/>
                </a:solidFill>
              </a:rPr>
              <a:t>misalignments</a:t>
            </a:r>
            <a:r>
              <a:rPr lang="en-GB" sz="1700" dirty="0">
                <a:solidFill>
                  <a:schemeClr val="tx2"/>
                </a:solidFill>
              </a:rPr>
              <a:t> and </a:t>
            </a:r>
            <a:r>
              <a:rPr lang="en-GB" sz="1700" b="1" dirty="0">
                <a:solidFill>
                  <a:srgbClr val="2962AE"/>
                </a:solidFill>
              </a:rPr>
              <a:t>multipolar errors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F24888F-D805-BFB8-64A5-14432A7A8D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1081" y="1113324"/>
            <a:ext cx="3474710" cy="326003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A6D5AE3-5A14-1330-54C3-603BB6BE51D4}"/>
              </a:ext>
            </a:extLst>
          </p:cNvPr>
          <p:cNvSpPr txBox="1"/>
          <p:nvPr/>
        </p:nvSpPr>
        <p:spPr>
          <a:xfrm>
            <a:off x="145258" y="4334273"/>
            <a:ext cx="8811013" cy="22313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</a:rPr>
              <a:t>We provide: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rgbClr val="2962AE"/>
                </a:solidFill>
              </a:rPr>
              <a:t>“Thin” lattice integration</a:t>
            </a:r>
            <a:r>
              <a:rPr lang="en-GB" sz="1700" dirty="0">
                <a:solidFill>
                  <a:schemeClr val="tx2"/>
                </a:solidFill>
              </a:rPr>
              <a:t>, largely based on the </a:t>
            </a:r>
            <a:r>
              <a:rPr lang="en-GB" sz="1700" dirty="0" err="1">
                <a:solidFill>
                  <a:schemeClr val="tx2"/>
                </a:solidFill>
              </a:rPr>
              <a:t>Sixtrack</a:t>
            </a:r>
            <a:r>
              <a:rPr lang="en-GB" sz="1700" dirty="0">
                <a:solidFill>
                  <a:schemeClr val="tx2"/>
                </a:solidFill>
              </a:rPr>
              <a:t> and </a:t>
            </a:r>
            <a:r>
              <a:rPr lang="en-GB" sz="1700" dirty="0" err="1">
                <a:solidFill>
                  <a:schemeClr val="tx2"/>
                </a:solidFill>
              </a:rPr>
              <a:t>Sixtracklib</a:t>
            </a:r>
            <a:r>
              <a:rPr lang="en-GB" sz="1700" dirty="0">
                <a:solidFill>
                  <a:schemeClr val="tx2"/>
                </a:solidFill>
              </a:rPr>
              <a:t> experience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rgbClr val="2962AE"/>
                </a:solidFill>
              </a:rPr>
              <a:t>“Thick” maps</a:t>
            </a:r>
            <a:r>
              <a:rPr lang="en-GB" sz="1700" dirty="0">
                <a:solidFill>
                  <a:srgbClr val="2962AE"/>
                </a:solidFill>
              </a:rPr>
              <a:t> </a:t>
            </a:r>
            <a:r>
              <a:rPr lang="en-GB" sz="1700" dirty="0">
                <a:solidFill>
                  <a:schemeClr val="tx2"/>
                </a:solidFill>
              </a:rPr>
              <a:t>for bending and quadrupole magnets are also available: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</a:rPr>
              <a:t>For bends, we provide a </a:t>
            </a:r>
            <a:r>
              <a:rPr lang="en-GB" sz="1700" b="1" dirty="0">
                <a:solidFill>
                  <a:srgbClr val="2962AE"/>
                </a:solidFill>
              </a:rPr>
              <a:t>“full” map </a:t>
            </a:r>
            <a:r>
              <a:rPr lang="en-GB" sz="1700" dirty="0">
                <a:solidFill>
                  <a:schemeClr val="tx2"/>
                </a:solidFill>
              </a:rPr>
              <a:t>(appropriate for small rings), and an </a:t>
            </a:r>
            <a:r>
              <a:rPr lang="en-GB" sz="1700" b="1" dirty="0">
                <a:solidFill>
                  <a:srgbClr val="2962AE"/>
                </a:solidFill>
              </a:rPr>
              <a:t>“expanded” map </a:t>
            </a:r>
            <a:r>
              <a:rPr lang="en-GB" sz="1700" dirty="0">
                <a:solidFill>
                  <a:schemeClr val="tx2"/>
                </a:solidFill>
              </a:rPr>
              <a:t>(for large rings and small bending angles).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rgbClr val="2962AE"/>
                </a:solidFill>
              </a:rPr>
              <a:t>Dipole edge effects </a:t>
            </a:r>
            <a:r>
              <a:rPr lang="en-GB" sz="1700" dirty="0">
                <a:solidFill>
                  <a:schemeClr val="tx2"/>
                </a:solidFill>
              </a:rPr>
              <a:t>including </a:t>
            </a:r>
            <a:r>
              <a:rPr lang="en-GB" sz="1700" b="1" dirty="0">
                <a:solidFill>
                  <a:srgbClr val="2962AE"/>
                </a:solidFill>
              </a:rPr>
              <a:t>fringe fields </a:t>
            </a:r>
            <a:r>
              <a:rPr lang="en-GB" sz="1700" dirty="0">
                <a:solidFill>
                  <a:schemeClr val="tx2"/>
                </a:solidFill>
              </a:rPr>
              <a:t>can be </a:t>
            </a:r>
            <a:r>
              <a:rPr lang="en-GB" sz="1700" dirty="0" err="1">
                <a:solidFill>
                  <a:schemeClr val="tx2"/>
                </a:solidFill>
              </a:rPr>
              <a:t>modeled</a:t>
            </a:r>
            <a:r>
              <a:rPr lang="en-GB" sz="1700" dirty="0">
                <a:solidFill>
                  <a:schemeClr val="tx2"/>
                </a:solidFill>
              </a:rPr>
              <a:t> either in their </a:t>
            </a:r>
            <a:r>
              <a:rPr lang="en-GB" sz="1700" b="1" dirty="0">
                <a:solidFill>
                  <a:srgbClr val="2962AE"/>
                </a:solidFill>
              </a:rPr>
              <a:t>linearized form </a:t>
            </a:r>
            <a:r>
              <a:rPr lang="en-GB" sz="1700" dirty="0">
                <a:solidFill>
                  <a:schemeClr val="tx2"/>
                </a:solidFill>
              </a:rPr>
              <a:t>or as </a:t>
            </a:r>
            <a:r>
              <a:rPr lang="en-GB" sz="1700" b="1" dirty="0">
                <a:solidFill>
                  <a:srgbClr val="2962AE"/>
                </a:solidFill>
              </a:rPr>
              <a:t>full non-linear maps </a:t>
            </a:r>
            <a:r>
              <a:rPr lang="en-GB" sz="1700" dirty="0">
                <a:solidFill>
                  <a:schemeClr val="tx2"/>
                </a:solidFill>
              </a:rPr>
              <a:t>(same fringe model as in MAD-NG and PTC).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F82D136-288A-2BF9-5C0C-AD60D2E9A2AD}"/>
              </a:ext>
            </a:extLst>
          </p:cNvPr>
          <p:cNvSpPr txBox="1"/>
          <p:nvPr/>
        </p:nvSpPr>
        <p:spPr>
          <a:xfrm>
            <a:off x="5486400" y="623230"/>
            <a:ext cx="328541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500" dirty="0">
                <a:solidFill>
                  <a:schemeClr val="tx2"/>
                </a:solidFill>
              </a:rPr>
              <a:t>Xsuite model of a ring</a:t>
            </a:r>
          </a:p>
          <a:p>
            <a:pPr algn="ctr"/>
            <a:r>
              <a:rPr lang="en-CH" sz="1500" dirty="0">
                <a:solidFill>
                  <a:schemeClr val="tx2"/>
                </a:solidFill>
              </a:rPr>
              <a:t>(represented with the </a:t>
            </a:r>
            <a:r>
              <a:rPr lang="en-CH" sz="1500" dirty="0">
                <a:solidFill>
                  <a:schemeClr val="tx2"/>
                </a:solidFill>
                <a:hlinkClick r:id="rId3"/>
              </a:rPr>
              <a:t>Xplt package</a:t>
            </a:r>
            <a:r>
              <a:rPr lang="en-CH" sz="1500" dirty="0">
                <a:solidFill>
                  <a:schemeClr val="tx2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974813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12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Single particle tracking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D1C23BC-DC39-E592-8724-E959A6F0451E}"/>
              </a:ext>
            </a:extLst>
          </p:cNvPr>
          <p:cNvSpPr txBox="1"/>
          <p:nvPr/>
        </p:nvSpPr>
        <p:spPr>
          <a:xfrm>
            <a:off x="114300" y="1061605"/>
            <a:ext cx="9029700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speed up tracking simulations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Xsuite assembles and compiles a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 kernel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(callable from Python)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optimized for the given beamline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specialized for the chosen platform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(CPU or GPU)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GB" sz="1700" b="1" dirty="0" err="1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GB" sz="1700" b="1" dirty="0" err="1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cking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speed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 found to be</a:t>
            </a:r>
            <a:r>
              <a:rPr lang="en-GB" sz="1700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similar to </a:t>
            </a:r>
            <a:r>
              <a:rPr lang="en-GB" sz="1700" b="1" dirty="0" err="1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Sixtrack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single-core CPU and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about two orders of magnitudes faster than that on high-end GPUs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Developments are well advanced to deploy Xsuite on the </a:t>
            </a:r>
            <a:r>
              <a:rPr lang="en-GB" sz="1700" b="1" dirty="0" err="1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LHC@Home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volunteer computing platform</a:t>
            </a:r>
          </a:p>
        </p:txBody>
      </p:sp>
      <p:graphicFrame>
        <p:nvGraphicFramePr>
          <p:cNvPr id="7" name="Table 5">
            <a:extLst>
              <a:ext uri="{FF2B5EF4-FFF2-40B4-BE49-F238E27FC236}">
                <a16:creationId xmlns:a16="http://schemas.microsoft.com/office/drawing/2014/main" id="{75E10227-9BAE-2E15-3E00-AE6B4E36AD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4762242"/>
              </p:ext>
            </p:extLst>
          </p:nvPr>
        </p:nvGraphicFramePr>
        <p:xfrm>
          <a:off x="343624" y="3645913"/>
          <a:ext cx="4476854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94421">
                  <a:extLst>
                    <a:ext uri="{9D8B030D-6E8A-4147-A177-3AD203B41FA5}">
                      <a16:colId xmlns:a16="http://schemas.microsoft.com/office/drawing/2014/main" val="1689385859"/>
                    </a:ext>
                  </a:extLst>
                </a:gridCol>
                <a:gridCol w="1982433">
                  <a:extLst>
                    <a:ext uri="{9D8B030D-6E8A-4147-A177-3AD203B41FA5}">
                      <a16:colId xmlns:a16="http://schemas.microsoft.com/office/drawing/2014/main" val="39212317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CH" sz="1500" dirty="0"/>
                        <a:t>Platform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500" dirty="0"/>
                        <a:t>Computing time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0684970"/>
                  </a:ext>
                </a:extLst>
              </a:tr>
              <a:tr h="180415">
                <a:tc>
                  <a:txBody>
                    <a:bodyPr/>
                    <a:lstStyle/>
                    <a:p>
                      <a:r>
                        <a:rPr lang="en-CH" sz="1500" b="1" dirty="0"/>
                        <a:t>CPU </a:t>
                      </a:r>
                      <a:r>
                        <a:rPr lang="en-CH" sz="1500" b="0" dirty="0"/>
                        <a:t>(single core)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500" dirty="0"/>
                        <a:t>190 </a:t>
                      </a:r>
                      <a:r>
                        <a:rPr lang="en-CH" sz="1500" b="0" dirty="0">
                          <a:latin typeface="Symbol" pitchFamily="2" charset="2"/>
                        </a:rPr>
                        <a:t>(m</a:t>
                      </a:r>
                      <a:r>
                        <a:rPr lang="en-CH" sz="1500" b="0" dirty="0"/>
                        <a:t>s/part./turn)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48016672"/>
                  </a:ext>
                </a:extLst>
              </a:tr>
              <a:tr h="145477">
                <a:tc>
                  <a:txBody>
                    <a:bodyPr/>
                    <a:lstStyle/>
                    <a:p>
                      <a:r>
                        <a:rPr lang="en-CH" sz="1500" b="1" dirty="0"/>
                        <a:t>GPU</a:t>
                      </a:r>
                      <a:r>
                        <a:rPr lang="en-CH" sz="1500" dirty="0"/>
                        <a:t> (NVIDIA V100, cupy)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500" dirty="0"/>
                        <a:t>0.80 </a:t>
                      </a:r>
                      <a:r>
                        <a:rPr lang="en-CH" sz="1500" b="0" dirty="0">
                          <a:latin typeface="Symbol" pitchFamily="2" charset="2"/>
                        </a:rPr>
                        <a:t>(m</a:t>
                      </a:r>
                      <a:r>
                        <a:rPr lang="en-CH" sz="1500" b="0" dirty="0"/>
                        <a:t>s/part./turn)</a:t>
                      </a:r>
                      <a:endParaRPr lang="en-CH" sz="15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386252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500" b="1" dirty="0"/>
                        <a:t>GPU </a:t>
                      </a:r>
                      <a:r>
                        <a:rPr lang="en-CH" sz="1500" dirty="0"/>
                        <a:t>(NVIDIA V100 pyopencl)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500" dirty="0"/>
                        <a:t>0.85 </a:t>
                      </a:r>
                      <a:r>
                        <a:rPr lang="en-CH" sz="1500" b="0" dirty="0">
                          <a:latin typeface="Symbol" pitchFamily="2" charset="2"/>
                        </a:rPr>
                        <a:t>(m</a:t>
                      </a:r>
                      <a:r>
                        <a:rPr lang="en-CH" sz="1500" b="0" dirty="0"/>
                        <a:t>s/part./turn)</a:t>
                      </a:r>
                      <a:endParaRPr lang="en-CH" sz="15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75013801"/>
                  </a:ext>
                </a:extLst>
              </a:tr>
            </a:tbl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5C8C4A7C-188A-CA7C-183C-96CCAB37029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609"/>
          <a:stretch/>
        </p:blipFill>
        <p:spPr>
          <a:xfrm>
            <a:off x="5347844" y="3020722"/>
            <a:ext cx="3041094" cy="367450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621B716-1AA9-A27F-5523-6B4F7C9709AA}"/>
              </a:ext>
            </a:extLst>
          </p:cNvPr>
          <p:cNvSpPr txBox="1"/>
          <p:nvPr/>
        </p:nvSpPr>
        <p:spPr>
          <a:xfrm>
            <a:off x="343624" y="3301981"/>
            <a:ext cx="44768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600" b="1" dirty="0"/>
              <a:t>Tracking time for a typical LHC simulation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9EA76C2-C2FA-31D3-9A10-0F80DA4E678A}"/>
              </a:ext>
            </a:extLst>
          </p:cNvPr>
          <p:cNvSpPr txBox="1"/>
          <p:nvPr/>
        </p:nvSpPr>
        <p:spPr>
          <a:xfrm>
            <a:off x="5981700" y="2702190"/>
            <a:ext cx="24463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b="1" dirty="0"/>
              <a:t>FMA produced wi</a:t>
            </a:r>
            <a:r>
              <a:rPr lang="en-GB" sz="1600" b="1" dirty="0" err="1"/>
              <a:t>th</a:t>
            </a:r>
            <a:r>
              <a:rPr lang="en-CH" sz="1600" b="1" dirty="0"/>
              <a:t> Xsuite</a:t>
            </a:r>
          </a:p>
        </p:txBody>
      </p:sp>
    </p:spTree>
    <p:extLst>
      <p:ext uri="{BB962C8B-B14F-4D97-AF65-F5344CB8AC3E}">
        <p14:creationId xmlns:p14="http://schemas.microsoft.com/office/powerpoint/2010/main" val="34792370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13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Twiss module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86F03F1-2633-DFFB-61A5-8F2CAE77FCB9}"/>
              </a:ext>
            </a:extLst>
          </p:cNvPr>
          <p:cNvSpPr txBox="1"/>
          <p:nvPr/>
        </p:nvSpPr>
        <p:spPr>
          <a:xfrm>
            <a:off x="96818" y="1039689"/>
            <a:ext cx="4767282" cy="54168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Xsuite Twiss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module can be used to extract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lattice functions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 a ring or a beamline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calculation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probes the lattice </a:t>
            </a:r>
            <a:r>
              <a:rPr lang="en-GB" sz="1700" b="1" u="sng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simply by tracking particles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losed orbit 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obtained by applying a Python root finder on the tracking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Jacobian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matrix obtained by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tracking (central differences)</a:t>
            </a:r>
            <a:endParaRPr lang="en-GB" sz="1700" b="1" dirty="0">
              <a:solidFill>
                <a:srgbClr val="2962AE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Compute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“Linear Normal Form” 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of the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acobian matrix (diagonalization)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Propagate eigenvectors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by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tracking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Obtain fr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om 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the eigenvectors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wiss parameters </a:t>
            </a:r>
            <a:r>
              <a:rPr lang="en-GB" sz="1700" b="1" dirty="0">
                <a:solidFill>
                  <a:srgbClr val="2962AE"/>
                </a:solidFill>
                <a:effectLst/>
                <a:latin typeface="TeXGyreTermes"/>
              </a:rPr>
              <a:t>(</a:t>
            </a:r>
            <a:r>
              <a:rPr lang="en-GB" sz="1700" b="1" dirty="0">
                <a:solidFill>
                  <a:srgbClr val="2962AE"/>
                </a:solidFill>
                <a:effectLst/>
                <a:latin typeface="NewTXMI"/>
              </a:rPr>
              <a:t>𝛼</a:t>
            </a:r>
            <a:r>
              <a:rPr lang="en-GB" sz="1700" b="1" dirty="0">
                <a:solidFill>
                  <a:srgbClr val="2962AE"/>
                </a:solidFill>
                <a:effectLst/>
                <a:latin typeface="TeXGyreTermes"/>
              </a:rPr>
              <a:t>, </a:t>
            </a:r>
            <a:r>
              <a:rPr lang="en-GB" sz="1700" b="1" dirty="0">
                <a:solidFill>
                  <a:srgbClr val="2962AE"/>
                </a:solidFill>
                <a:effectLst/>
                <a:latin typeface="NewTXMI"/>
              </a:rPr>
              <a:t>𝛽</a:t>
            </a:r>
            <a:r>
              <a:rPr lang="en-GB" sz="1700" b="1" dirty="0">
                <a:solidFill>
                  <a:srgbClr val="2962AE"/>
                </a:solidFill>
                <a:effectLst/>
                <a:latin typeface="TeXGyreTermes"/>
              </a:rPr>
              <a:t>, </a:t>
            </a:r>
            <a:r>
              <a:rPr lang="en-GB" sz="1700" b="1" dirty="0">
                <a:solidFill>
                  <a:srgbClr val="2962AE"/>
                </a:solidFill>
                <a:effectLst/>
                <a:latin typeface="NewTXMI"/>
              </a:rPr>
              <a:t>𝛾</a:t>
            </a:r>
            <a:r>
              <a:rPr lang="en-GB" sz="1700" b="1" dirty="0">
                <a:solidFill>
                  <a:srgbClr val="2962AE"/>
                </a:solidFill>
                <a:effectLst/>
                <a:latin typeface="TeXGyreTermes"/>
              </a:rPr>
              <a:t>) ,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dispersion functions, phase advances, coupling coefficients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Computation can be done with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assigned beam momentum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to get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off-momentum beta-beating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non-linear chromaticity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etc. </a:t>
            </a:r>
            <a:endParaRPr lang="en-GB" sz="1700" dirty="0">
              <a:solidFill>
                <a:schemeClr val="tx2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600"/>
              </a:spcBef>
            </a:pPr>
            <a:endParaRPr lang="en-GB" sz="1700" dirty="0">
              <a:solidFill>
                <a:schemeClr val="tx2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DFBBF9D-55F9-B08E-4CB7-9C4A022C7C8C}"/>
              </a:ext>
            </a:extLst>
          </p:cNvPr>
          <p:cNvSpPr txBox="1"/>
          <p:nvPr/>
        </p:nvSpPr>
        <p:spPr>
          <a:xfrm>
            <a:off x="5878286" y="85502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536DC55-BD7E-C86F-A29D-B3F0B51A9B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6342" y="578024"/>
            <a:ext cx="4664098" cy="5240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9ECD116-B00C-4E97-143E-1AF1BD7F932A}"/>
              </a:ext>
            </a:extLst>
          </p:cNvPr>
          <p:cNvSpPr txBox="1"/>
          <p:nvPr/>
        </p:nvSpPr>
        <p:spPr>
          <a:xfrm>
            <a:off x="7611748" y="1224355"/>
            <a:ext cx="12274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H" sz="1400" b="1" dirty="0"/>
              <a:t>HL-LHC optics </a:t>
            </a:r>
          </a:p>
        </p:txBody>
      </p:sp>
      <p:sp>
        <p:nvSpPr>
          <p:cNvPr id="7" name="Slide Number Placeholder 8">
            <a:extLst>
              <a:ext uri="{FF2B5EF4-FFF2-40B4-BE49-F238E27FC236}">
                <a16:creationId xmlns:a16="http://schemas.microsoft.com/office/drawing/2014/main" id="{089A7B2E-39A4-6072-2388-5AA5A877309D}"/>
              </a:ext>
            </a:extLst>
          </p:cNvPr>
          <p:cNvSpPr txBox="1">
            <a:spLocks/>
          </p:cNvSpPr>
          <p:nvPr/>
        </p:nvSpPr>
        <p:spPr>
          <a:xfrm>
            <a:off x="6868391" y="625197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13</a:t>
            </a:fld>
            <a:endParaRPr lang="en-CH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BC7E80B-004F-0F8A-2BCA-F69A0FE09E97}"/>
              </a:ext>
            </a:extLst>
          </p:cNvPr>
          <p:cNvSpPr txBox="1"/>
          <p:nvPr/>
        </p:nvSpPr>
        <p:spPr>
          <a:xfrm>
            <a:off x="5211839" y="5683233"/>
            <a:ext cx="191767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Accuracy</a:t>
            </a:r>
            <a:r>
              <a:rPr lang="en-GB" sz="14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compared to MAD-X: </a:t>
            </a:r>
            <a:r>
              <a:rPr lang="en-GB" sz="1400" dirty="0">
                <a:solidFill>
                  <a:schemeClr val="tx2"/>
                </a:solidFill>
                <a:latin typeface="Symbol" pitchFamily="2" charset="2"/>
                <a:cs typeface="Calibri" panose="020F0502020204030204" pitchFamily="34" charset="0"/>
              </a:rPr>
              <a:t>Db / b</a:t>
            </a:r>
            <a:r>
              <a:rPr lang="en-GB" sz="14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&lt;&lt; 10</a:t>
            </a:r>
            <a:r>
              <a:rPr lang="en-GB" sz="1400" baseline="30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-4</a:t>
            </a:r>
          </a:p>
          <a:p>
            <a:pPr algn="ctr"/>
            <a:r>
              <a:rPr lang="en-GB" sz="14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Computation time </a:t>
            </a:r>
            <a:r>
              <a:rPr lang="en-GB" sz="14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 very similar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8A59A37-1E74-9E17-5EC6-43A114F2B1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7196" y="5621458"/>
            <a:ext cx="1917670" cy="110136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FDA8EB5-49D3-BF94-E79C-2287789E34CE}"/>
              </a:ext>
            </a:extLst>
          </p:cNvPr>
          <p:cNvSpPr txBox="1"/>
          <p:nvPr/>
        </p:nvSpPr>
        <p:spPr>
          <a:xfrm rot="20229699">
            <a:off x="8277898" y="6256234"/>
            <a:ext cx="7272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b="1" dirty="0">
                <a:solidFill>
                  <a:schemeClr val="bg1"/>
                </a:solidFill>
              </a:rPr>
              <a:t>Example</a:t>
            </a:r>
          </a:p>
        </p:txBody>
      </p:sp>
    </p:spTree>
    <p:extLst>
      <p:ext uri="{BB962C8B-B14F-4D97-AF65-F5344CB8AC3E}">
        <p14:creationId xmlns:p14="http://schemas.microsoft.com/office/powerpoint/2010/main" val="38453872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Twiss module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86F03F1-2633-DFFB-61A5-8F2CAE77FCB9}"/>
              </a:ext>
            </a:extLst>
          </p:cNvPr>
          <p:cNvSpPr txBox="1"/>
          <p:nvPr/>
        </p:nvSpPr>
        <p:spPr>
          <a:xfrm>
            <a:off x="134060" y="1224355"/>
            <a:ext cx="4437940" cy="44781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Computation of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Twiss parameters based on the tracking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has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two main advantages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Any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physical model included in the tracking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automatically usable in Twiss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Without additional development effort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Twiss becomes a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powerful diagnostics tool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 the built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tracking model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Allows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measuring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directly on the tracking model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tunes, </a:t>
            </a:r>
            <a:r>
              <a:rPr lang="en-GB" sz="1700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chromaticities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closed orbit, beta functions, etc.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Can be done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effortlessly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without exporting or manipulating the model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Used daily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for validating simulation models, catching mistakes, in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vestigating issues</a:t>
            </a:r>
            <a:endParaRPr lang="en-GB" sz="17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Slide Number Placeholder 8">
            <a:extLst>
              <a:ext uri="{FF2B5EF4-FFF2-40B4-BE49-F238E27FC236}">
                <a16:creationId xmlns:a16="http://schemas.microsoft.com/office/drawing/2014/main" id="{59CC7FCB-1955-23EC-4BB7-D434E0CA80FB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14</a:t>
            </a:fld>
            <a:endParaRPr lang="en-CH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7EDAACC-C622-C8D0-7D1D-DD9F3AB6F7A0}"/>
              </a:ext>
            </a:extLst>
          </p:cNvPr>
          <p:cNvSpPr txBox="1"/>
          <p:nvPr/>
        </p:nvSpPr>
        <p:spPr>
          <a:xfrm>
            <a:off x="5878286" y="85502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 dirty="0"/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379570E6-491C-D600-F934-BC7843F9B9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6342" y="578024"/>
            <a:ext cx="4664098" cy="5240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ED99D54-766F-D58C-CB0B-C04C9DF37E16}"/>
              </a:ext>
            </a:extLst>
          </p:cNvPr>
          <p:cNvSpPr txBox="1"/>
          <p:nvPr/>
        </p:nvSpPr>
        <p:spPr>
          <a:xfrm>
            <a:off x="7611748" y="1224355"/>
            <a:ext cx="12274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H" sz="1400" b="1" dirty="0"/>
              <a:t>HL-LHC optics </a:t>
            </a:r>
          </a:p>
        </p:txBody>
      </p:sp>
      <p:sp>
        <p:nvSpPr>
          <p:cNvPr id="16" name="Slide Number Placeholder 8">
            <a:extLst>
              <a:ext uri="{FF2B5EF4-FFF2-40B4-BE49-F238E27FC236}">
                <a16:creationId xmlns:a16="http://schemas.microsoft.com/office/drawing/2014/main" id="{DA1C588D-1B5C-E726-1CB5-E3E155C622E2}"/>
              </a:ext>
            </a:extLst>
          </p:cNvPr>
          <p:cNvSpPr txBox="1">
            <a:spLocks/>
          </p:cNvSpPr>
          <p:nvPr/>
        </p:nvSpPr>
        <p:spPr>
          <a:xfrm>
            <a:off x="6868391" y="625197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14</a:t>
            </a:fld>
            <a:endParaRPr lang="en-CH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B7761EB-F625-8BCA-5230-1CD46D654294}"/>
              </a:ext>
            </a:extLst>
          </p:cNvPr>
          <p:cNvSpPr txBox="1"/>
          <p:nvPr/>
        </p:nvSpPr>
        <p:spPr>
          <a:xfrm>
            <a:off x="5211839" y="5683233"/>
            <a:ext cx="191767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Accuracy</a:t>
            </a:r>
            <a:r>
              <a:rPr lang="en-GB" sz="14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compared to MAD-X: </a:t>
            </a:r>
            <a:r>
              <a:rPr lang="en-GB" sz="1400" dirty="0">
                <a:solidFill>
                  <a:schemeClr val="tx2"/>
                </a:solidFill>
                <a:latin typeface="Symbol" pitchFamily="2" charset="2"/>
                <a:cs typeface="Calibri" panose="020F0502020204030204" pitchFamily="34" charset="0"/>
              </a:rPr>
              <a:t>Db / b</a:t>
            </a:r>
            <a:r>
              <a:rPr lang="en-GB" sz="14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&lt;&lt; 10</a:t>
            </a:r>
            <a:r>
              <a:rPr lang="en-GB" sz="1400" baseline="30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-4</a:t>
            </a:r>
          </a:p>
          <a:p>
            <a:pPr algn="ctr"/>
            <a:r>
              <a:rPr lang="en-GB" sz="14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Computation time </a:t>
            </a:r>
            <a:r>
              <a:rPr lang="en-GB" sz="14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 very similar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BD5388AD-CF6C-5D4E-AAC0-41422A87CE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7196" y="5621458"/>
            <a:ext cx="1917670" cy="1101364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B358BE1F-46D7-73BC-8F56-446B17FBE4F4}"/>
              </a:ext>
            </a:extLst>
          </p:cNvPr>
          <p:cNvSpPr txBox="1"/>
          <p:nvPr/>
        </p:nvSpPr>
        <p:spPr>
          <a:xfrm rot="20229699">
            <a:off x="8277898" y="6256234"/>
            <a:ext cx="7272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b="1" dirty="0">
                <a:solidFill>
                  <a:schemeClr val="bg1"/>
                </a:solidFill>
              </a:rPr>
              <a:t>Example</a:t>
            </a:r>
          </a:p>
        </p:txBody>
      </p:sp>
    </p:spTree>
    <p:extLst>
      <p:ext uri="{BB962C8B-B14F-4D97-AF65-F5344CB8AC3E}">
        <p14:creationId xmlns:p14="http://schemas.microsoft.com/office/powerpoint/2010/main" val="1454936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15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Dynamic control of beam line parameters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86F03F1-2633-DFFB-61A5-8F2CAE77FCB9}"/>
              </a:ext>
            </a:extLst>
          </p:cNvPr>
          <p:cNvSpPr txBox="1"/>
          <p:nvPr/>
        </p:nvSpPr>
        <p:spPr>
          <a:xfrm>
            <a:off x="108857" y="1144967"/>
            <a:ext cx="5212443" cy="48474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In accelerators often a single</a:t>
            </a:r>
            <a:r>
              <a:rPr lang="en-GB" sz="1700" b="1" dirty="0">
                <a:solidFill>
                  <a:schemeClr val="tx2"/>
                </a:solidFill>
              </a:rPr>
              <a:t> </a:t>
            </a:r>
            <a:r>
              <a:rPr lang="en-GB" sz="1700" b="1" dirty="0">
                <a:solidFill>
                  <a:srgbClr val="2962AE"/>
                </a:solidFill>
              </a:rPr>
              <a:t>high-level parameter </a:t>
            </a:r>
            <a:r>
              <a:rPr lang="en-GB" sz="1700" dirty="0">
                <a:solidFill>
                  <a:schemeClr val="tx2"/>
                </a:solidFill>
              </a:rPr>
              <a:t>can be used to control </a:t>
            </a:r>
            <a:r>
              <a:rPr lang="en-GB" sz="1700" b="1" dirty="0">
                <a:solidFill>
                  <a:srgbClr val="2962AE"/>
                </a:solidFill>
              </a:rPr>
              <a:t>groups of components </a:t>
            </a:r>
            <a:r>
              <a:rPr lang="en-GB" sz="1700" dirty="0">
                <a:solidFill>
                  <a:schemeClr val="tx2"/>
                </a:solidFill>
              </a:rPr>
              <a:t>with complex dependency relations. (e.g. magnets in series, groups of RF cavities, etc.)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The</a:t>
            </a:r>
            <a:r>
              <a:rPr lang="en-GB" sz="1700" b="1" dirty="0">
                <a:solidFill>
                  <a:srgbClr val="2962AE"/>
                </a:solidFill>
              </a:rPr>
              <a:t> </a:t>
            </a:r>
            <a:r>
              <a:rPr lang="en-GB" sz="1700" b="1" dirty="0" err="1">
                <a:solidFill>
                  <a:srgbClr val="2962AE"/>
                </a:solidFill>
              </a:rPr>
              <a:t>Xdeps</a:t>
            </a:r>
            <a:r>
              <a:rPr lang="en-GB" sz="1700" b="1" dirty="0">
                <a:solidFill>
                  <a:srgbClr val="2962AE"/>
                </a:solidFill>
              </a:rPr>
              <a:t> module </a:t>
            </a:r>
            <a:r>
              <a:rPr lang="en-GB" sz="1700" dirty="0">
                <a:solidFill>
                  <a:schemeClr val="tx2"/>
                </a:solidFill>
              </a:rPr>
              <a:t>provides the capability to include such dependencies in the simulation model (as done by MAD-X deferred expressions)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rgbClr val="2962AE"/>
                </a:solidFill>
                <a:latin typeface="TeXGyreTermes"/>
              </a:rPr>
              <a:t>E</a:t>
            </a:r>
            <a:r>
              <a:rPr lang="en-GB" sz="1700" b="1" dirty="0">
                <a:solidFill>
                  <a:srgbClr val="2962AE"/>
                </a:solidFill>
                <a:effectLst/>
                <a:latin typeface="TeXGyreTermes"/>
              </a:rPr>
              <a:t>xample</a:t>
            </a:r>
            <a:r>
              <a:rPr lang="en-GB" sz="1700" dirty="0">
                <a:solidFill>
                  <a:schemeClr val="tx2"/>
                </a:solidFill>
                <a:effectLst/>
                <a:latin typeface="TeXGyreTermes"/>
              </a:rPr>
              <a:t>, LHC crossing angle knob:</a:t>
            </a:r>
          </a:p>
          <a:p>
            <a:pPr lvl="1"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  <a:latin typeface="TeXGyreTermes"/>
              </a:rPr>
              <a:t>At any time, the user can set:</a:t>
            </a:r>
            <a:endParaRPr lang="en-GB" sz="1700" dirty="0">
              <a:solidFill>
                <a:schemeClr val="tx2"/>
              </a:solidFill>
              <a:effectLst/>
              <a:latin typeface="TeXGyreTermes"/>
            </a:endParaRPr>
          </a:p>
          <a:p>
            <a:pPr>
              <a:spcBef>
                <a:spcPts val="600"/>
              </a:spcBef>
            </a:pPr>
            <a:r>
              <a:rPr lang="en-GB" dirty="0">
                <a:solidFill>
                  <a:schemeClr val="tx2"/>
                </a:solidFill>
                <a:latin typeface="TeXGyreTermes"/>
              </a:rPr>
              <a:t>	</a:t>
            </a:r>
            <a:r>
              <a:rPr lang="en-GB" sz="1400" dirty="0" err="1">
                <a:solidFill>
                  <a:schemeClr val="tx2"/>
                </a:solidFill>
                <a:effectLst/>
                <a:highlight>
                  <a:srgbClr val="E2F0D9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lhc.vars</a:t>
            </a:r>
            <a:r>
              <a:rPr lang="en-GB" sz="1400" dirty="0">
                <a:solidFill>
                  <a:schemeClr val="tx2"/>
                </a:solidFill>
                <a:effectLst/>
                <a:highlight>
                  <a:srgbClr val="E2F0D9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[’on_x1’] = 160 # </a:t>
            </a:r>
            <a:r>
              <a:rPr lang="en-GB" sz="1400" dirty="0" err="1">
                <a:solidFill>
                  <a:schemeClr val="tx2"/>
                </a:solidFill>
                <a:effectLst/>
                <a:highlight>
                  <a:srgbClr val="E2F0D9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murad</a:t>
            </a:r>
            <a:endParaRPr lang="en-GB" sz="1800" dirty="0">
              <a:solidFill>
                <a:schemeClr val="tx2"/>
              </a:solidFill>
              <a:effectLst/>
              <a:highlight>
                <a:srgbClr val="E2F0D9"/>
              </a:highlight>
              <a:latin typeface="TeXGyreTermes"/>
            </a:endParaRPr>
          </a:p>
          <a:p>
            <a:pPr lvl="1"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  <a:latin typeface="TeXGyreTermes"/>
              </a:rPr>
              <a:t>which </a:t>
            </a:r>
            <a:r>
              <a:rPr lang="en-GB" sz="1700" b="1" dirty="0">
                <a:solidFill>
                  <a:srgbClr val="2962AE"/>
                </a:solidFill>
                <a:effectLst/>
                <a:latin typeface="TeXGyreTermes"/>
              </a:rPr>
              <a:t>automatically changes the strength of 40 dipole correctors </a:t>
            </a:r>
            <a:r>
              <a:rPr lang="en-GB" sz="1700" dirty="0">
                <a:solidFill>
                  <a:schemeClr val="tx2"/>
                </a:solidFill>
                <a:effectLst/>
                <a:latin typeface="TeXGyreTermes"/>
              </a:rPr>
              <a:t>to get the required crossing angle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latin typeface="TeXGyreTermes"/>
              </a:rPr>
              <a:t>User can also use </a:t>
            </a:r>
            <a:r>
              <a:rPr lang="en-GB" sz="1700" b="1" dirty="0">
                <a:solidFill>
                  <a:srgbClr val="2962AE"/>
                </a:solidFill>
                <a:latin typeface="TeXGyreTermes"/>
              </a:rPr>
              <a:t>“Time functions”</a:t>
            </a:r>
            <a:r>
              <a:rPr lang="en-GB" sz="1700" dirty="0">
                <a:solidFill>
                  <a:schemeClr val="tx2"/>
                </a:solidFill>
                <a:latin typeface="TeXGyreTermes"/>
              </a:rPr>
              <a:t>, i.e. </a:t>
            </a:r>
            <a:r>
              <a:rPr lang="en-GB" sz="1700" b="1" dirty="0">
                <a:solidFill>
                  <a:srgbClr val="2962AE"/>
                </a:solidFill>
                <a:latin typeface="TeXGyreTermes"/>
              </a:rPr>
              <a:t>time dependent knobs</a:t>
            </a:r>
            <a:r>
              <a:rPr lang="en-GB" sz="1700" dirty="0">
                <a:solidFill>
                  <a:schemeClr val="tx2"/>
                </a:solidFill>
                <a:latin typeface="TeXGyreTermes"/>
              </a:rPr>
              <a:t> that are updated automatically during the simulation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dirty="0">
              <a:solidFill>
                <a:schemeClr val="tx2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B3ABA2B-FBBF-AF05-273C-3E8B641A6E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0710" y="1278922"/>
            <a:ext cx="3893146" cy="490149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DFBBF9D-55F9-B08E-4CB7-9C4A022C7C8C}"/>
              </a:ext>
            </a:extLst>
          </p:cNvPr>
          <p:cNvSpPr txBox="1"/>
          <p:nvPr/>
        </p:nvSpPr>
        <p:spPr>
          <a:xfrm>
            <a:off x="5878286" y="85502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D99C2DD-A8FA-2CE3-4734-5F3194E54432}"/>
              </a:ext>
            </a:extLst>
          </p:cNvPr>
          <p:cNvSpPr txBox="1"/>
          <p:nvPr/>
        </p:nvSpPr>
        <p:spPr>
          <a:xfrm>
            <a:off x="5725392" y="952735"/>
            <a:ext cx="327165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solidFill>
                  <a:schemeClr val="tx2"/>
                </a:solidFill>
                <a:effectLst/>
                <a:latin typeface="TeXGyreTermes"/>
              </a:rPr>
              <a:t>Simulation of a fast orbit bump used for the H</a:t>
            </a:r>
            <a:r>
              <a:rPr lang="en-GB" sz="1400" b="1" baseline="30000" dirty="0">
                <a:solidFill>
                  <a:schemeClr val="tx2"/>
                </a:solidFill>
                <a:effectLst/>
                <a:latin typeface="txsys"/>
              </a:rPr>
              <a:t>−</a:t>
            </a:r>
            <a:r>
              <a:rPr lang="en-GB" sz="1400" b="1" dirty="0">
                <a:solidFill>
                  <a:schemeClr val="tx2"/>
                </a:solidFill>
                <a:effectLst/>
                <a:latin typeface="txsys"/>
              </a:rPr>
              <a:t> </a:t>
            </a:r>
            <a:r>
              <a:rPr lang="en-GB" sz="1400" b="1" dirty="0">
                <a:solidFill>
                  <a:schemeClr val="tx2"/>
                </a:solidFill>
                <a:effectLst/>
                <a:latin typeface="TeXGyreTermes"/>
              </a:rPr>
              <a:t>injection into the CERN PS Booster </a:t>
            </a:r>
            <a:endParaRPr lang="en-GB" sz="1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9193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16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Optimizer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86F03F1-2633-DFFB-61A5-8F2CAE77FCB9}"/>
              </a:ext>
            </a:extLst>
          </p:cNvPr>
          <p:cNvSpPr txBox="1"/>
          <p:nvPr/>
        </p:nvSpPr>
        <p:spPr>
          <a:xfrm>
            <a:off x="1219200" y="517620"/>
            <a:ext cx="7706591" cy="32470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</a:rPr>
              <a:t>Xsuite provides a </a:t>
            </a:r>
            <a:r>
              <a:rPr lang="en-GB" sz="1700" b="1" dirty="0">
                <a:solidFill>
                  <a:srgbClr val="2962AE"/>
                </a:solidFill>
              </a:rPr>
              <a:t>multi-objective optimizer </a:t>
            </a:r>
            <a:r>
              <a:rPr lang="en-GB" sz="1700" dirty="0">
                <a:solidFill>
                  <a:schemeClr val="tx2"/>
                </a:solidFill>
              </a:rPr>
              <a:t>to "match" model parameters to assigned constraints (e.g. control tunes, chromaticity, build orbit bumps, modify the optics)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Based on the </a:t>
            </a:r>
            <a:r>
              <a:rPr lang="en-GB" sz="1700" b="1" dirty="0">
                <a:solidFill>
                  <a:srgbClr val="2962AE"/>
                </a:solidFill>
              </a:rPr>
              <a:t>extensive experience of MAD-X </a:t>
            </a:r>
            <a:r>
              <a:rPr lang="en-GB" sz="1700" dirty="0">
                <a:solidFill>
                  <a:schemeClr val="tx2"/>
                </a:solidFill>
                <a:sym typeface="Wingdings" pitchFamily="2" charset="2"/>
              </a:rPr>
              <a:t> Uses the </a:t>
            </a:r>
            <a:r>
              <a:rPr lang="en-GB" sz="1700" b="1" dirty="0">
                <a:solidFill>
                  <a:srgbClr val="2962AE"/>
                </a:solidFill>
                <a:sym typeface="Wingdings" pitchFamily="2" charset="2"/>
              </a:rPr>
              <a:t>same optimization algorithm </a:t>
            </a:r>
            <a:r>
              <a:rPr lang="en-GB" sz="1700" dirty="0">
                <a:solidFill>
                  <a:schemeClr val="tx2"/>
                </a:solidFill>
                <a:sym typeface="Wingdings" pitchFamily="2" charset="2"/>
              </a:rPr>
              <a:t>(Jacobian, proven robustness)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The o</a:t>
            </a:r>
            <a:r>
              <a:rPr lang="en-GB" sz="1700" dirty="0">
                <a:solidFill>
                  <a:schemeClr val="tx2"/>
                </a:solidFill>
                <a:effectLst/>
              </a:rPr>
              <a:t>ptimizer can be used to </a:t>
            </a:r>
            <a:r>
              <a:rPr lang="en-GB" sz="1700" b="1" dirty="0">
                <a:solidFill>
                  <a:srgbClr val="2962AE"/>
                </a:solidFill>
                <a:effectLst/>
              </a:rPr>
              <a:t>synthesize knobs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O</a:t>
            </a:r>
            <a:r>
              <a:rPr lang="en-GB" sz="1700" dirty="0">
                <a:solidFill>
                  <a:schemeClr val="tx2"/>
                </a:solidFill>
                <a:effectLst/>
              </a:rPr>
              <a:t>ptimizations can involve </a:t>
            </a:r>
            <a:r>
              <a:rPr lang="en-GB" sz="1700" b="1" dirty="0">
                <a:solidFill>
                  <a:srgbClr val="2962AE"/>
                </a:solidFill>
                <a:effectLst/>
              </a:rPr>
              <a:t>targets and knobs from multiple beam lines</a:t>
            </a:r>
            <a:r>
              <a:rPr lang="en-GB" sz="1700" b="1" dirty="0">
                <a:solidFill>
                  <a:srgbClr val="2962AE"/>
                </a:solidFill>
              </a:rPr>
              <a:t> </a:t>
            </a:r>
            <a:r>
              <a:rPr lang="en-GB" sz="1700" dirty="0">
                <a:solidFill>
                  <a:schemeClr val="tx2"/>
                </a:solidFill>
              </a:rPr>
              <a:t>(colliders)</a:t>
            </a:r>
            <a:endParaRPr lang="en-GB" sz="1700" dirty="0">
              <a:solidFill>
                <a:schemeClr val="tx2"/>
              </a:solidFill>
              <a:sym typeface="Wingdings" pitchFamily="2" charset="2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effectLst/>
              </a:rPr>
              <a:t>Interface </a:t>
            </a:r>
            <a:r>
              <a:rPr lang="en-GB" sz="1700" b="1" dirty="0">
                <a:solidFill>
                  <a:srgbClr val="2962AE"/>
                </a:solidFill>
                <a:effectLst/>
              </a:rPr>
              <a:t>designed for usage flexibility</a:t>
            </a:r>
            <a:r>
              <a:rPr lang="en-GB" sz="1700" dirty="0">
                <a:solidFill>
                  <a:schemeClr val="tx2"/>
                </a:solidFill>
              </a:rPr>
              <a:t>.</a:t>
            </a:r>
            <a:r>
              <a:rPr lang="en-GB" sz="1700" dirty="0">
                <a:solidFill>
                  <a:schemeClr val="tx2"/>
                </a:solidFill>
                <a:effectLst/>
              </a:rPr>
              <a:t> User can </a:t>
            </a:r>
            <a:r>
              <a:rPr lang="en-GB" sz="1700" b="1" dirty="0">
                <a:solidFill>
                  <a:srgbClr val="2962AE"/>
                </a:solidFill>
                <a:effectLst/>
              </a:rPr>
              <a:t>intervene in the optimization </a:t>
            </a:r>
            <a:r>
              <a:rPr lang="en-GB" sz="1700" dirty="0">
                <a:solidFill>
                  <a:schemeClr val="tx2"/>
                </a:solidFill>
                <a:effectLst/>
              </a:rPr>
              <a:t>by: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</a:rPr>
              <a:t>E</a:t>
            </a:r>
            <a:r>
              <a:rPr lang="en-GB" sz="1700" dirty="0">
                <a:solidFill>
                  <a:schemeClr val="tx2"/>
                </a:solidFill>
                <a:effectLst/>
              </a:rPr>
              <a:t>nabling/disabling targets or knobs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</a:rPr>
              <a:t>R</a:t>
            </a:r>
            <a:r>
              <a:rPr lang="en-GB" sz="1700" dirty="0">
                <a:solidFill>
                  <a:schemeClr val="tx2"/>
                </a:solidFill>
                <a:effectLst/>
              </a:rPr>
              <a:t>olling back optimization steps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</a:rPr>
              <a:t>C</a:t>
            </a:r>
            <a:r>
              <a:rPr lang="en-GB" sz="1700" dirty="0">
                <a:solidFill>
                  <a:schemeClr val="tx2"/>
                </a:solidFill>
                <a:effectLst/>
              </a:rPr>
              <a:t>hanging knob limits, target values, convergence tolerances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DFBBF9D-55F9-B08E-4CB7-9C4A022C7C8C}"/>
              </a:ext>
            </a:extLst>
          </p:cNvPr>
          <p:cNvSpPr txBox="1"/>
          <p:nvPr/>
        </p:nvSpPr>
        <p:spPr>
          <a:xfrm>
            <a:off x="5878286" y="85502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64EED6A-A39E-6F48-89DC-296B848D0E7A}"/>
              </a:ext>
            </a:extLst>
          </p:cNvPr>
          <p:cNvSpPr txBox="1"/>
          <p:nvPr/>
        </p:nvSpPr>
        <p:spPr>
          <a:xfrm>
            <a:off x="101600" y="4232199"/>
            <a:ext cx="3111500" cy="20774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</a:rPr>
              <a:t>Used for </a:t>
            </a:r>
            <a:r>
              <a:rPr lang="en-GB" sz="1700" b="1" dirty="0">
                <a:solidFill>
                  <a:srgbClr val="2962AE"/>
                </a:solidFill>
              </a:rPr>
              <a:t>optics matching of the LHC and of FCC-</a:t>
            </a:r>
            <a:r>
              <a:rPr lang="en-GB" sz="1700" b="1" dirty="0" err="1">
                <a:solidFill>
                  <a:srgbClr val="2962AE"/>
                </a:solidFill>
              </a:rPr>
              <a:t>ee</a:t>
            </a:r>
            <a:r>
              <a:rPr lang="en-GB" sz="1700" b="1" dirty="0">
                <a:solidFill>
                  <a:srgbClr val="2962AE"/>
                </a:solidFill>
              </a:rPr>
              <a:t> colliders </a:t>
            </a:r>
          </a:p>
          <a:p>
            <a:pPr marL="285750" indent="-285750">
              <a:spcBef>
                <a:spcPts val="600"/>
              </a:spcBef>
              <a:buFont typeface="Wingdings" pitchFamily="2" charset="2"/>
              <a:buChar char="à"/>
            </a:pPr>
            <a:r>
              <a:rPr lang="en-GB" sz="1700" dirty="0">
                <a:solidFill>
                  <a:schemeClr val="tx2"/>
                </a:solidFill>
              </a:rPr>
              <a:t>Proved capability of handling </a:t>
            </a:r>
            <a:r>
              <a:rPr lang="en-GB" sz="1700" b="1" dirty="0">
                <a:solidFill>
                  <a:srgbClr val="2962AE"/>
                </a:solidFill>
              </a:rPr>
              <a:t>large problems </a:t>
            </a:r>
            <a:r>
              <a:rPr lang="en-GB" sz="1700" dirty="0">
                <a:solidFill>
                  <a:schemeClr val="tx2"/>
                </a:solidFill>
              </a:rPr>
              <a:t>with several constraints and degrees of freedom. </a:t>
            </a:r>
          </a:p>
          <a:p>
            <a:pPr marL="285750" indent="-285750">
              <a:spcBef>
                <a:spcPts val="600"/>
              </a:spcBef>
              <a:buFont typeface="Wingdings" pitchFamily="2" charset="2"/>
              <a:buChar char="à"/>
            </a:pPr>
            <a:endParaRPr lang="en-GB" sz="1700" dirty="0">
              <a:solidFill>
                <a:schemeClr val="tx2"/>
              </a:solidFill>
            </a:endParaRPr>
          </a:p>
        </p:txBody>
      </p:sp>
      <p:pic>
        <p:nvPicPr>
          <p:cNvPr id="7" name="Picture 6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D94BC3B3-85B4-0A8F-D23C-44661C3C94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7840" y="4249240"/>
            <a:ext cx="5280891" cy="260876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D836FD8-5D14-C08F-B930-227CAF3336A2}"/>
              </a:ext>
            </a:extLst>
          </p:cNvPr>
          <p:cNvSpPr txBox="1"/>
          <p:nvPr/>
        </p:nvSpPr>
        <p:spPr>
          <a:xfrm>
            <a:off x="3237840" y="3902548"/>
            <a:ext cx="55285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400" b="1" dirty="0"/>
              <a:t>Optimized optics for the LHC collimation area (designed with Xsuite)</a:t>
            </a:r>
          </a:p>
        </p:txBody>
      </p:sp>
    </p:spTree>
    <p:extLst>
      <p:ext uri="{BB962C8B-B14F-4D97-AF65-F5344CB8AC3E}">
        <p14:creationId xmlns:p14="http://schemas.microsoft.com/office/powerpoint/2010/main" val="1720919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Outline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4AF453-7296-E64B-929C-C0C2C96EC89A}"/>
              </a:ext>
            </a:extLst>
          </p:cNvPr>
          <p:cNvSpPr txBox="1"/>
          <p:nvPr/>
        </p:nvSpPr>
        <p:spPr>
          <a:xfrm>
            <a:off x="1300480" y="570632"/>
            <a:ext cx="5300422" cy="61093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Introduction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Motivation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Design goals and constraints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Architecture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Agile development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Lattice modeling, simulation and optimization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Lattice modeling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Single-particle tracking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Dynamic parameter control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Multi-objective optimizer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tx2"/>
                </a:solidFill>
              </a:rPr>
              <a:t>Simulation of specific processes</a:t>
            </a:r>
            <a:endParaRPr lang="en-US" sz="1700" dirty="0">
              <a:solidFill>
                <a:schemeClr val="tx2"/>
              </a:solidFill>
            </a:endParaRP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Particle-matter interaction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Synchrotron radiation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Handling of collective effects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Space-charge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Beam-beam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Electron clouds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Final remarks</a:t>
            </a:r>
          </a:p>
        </p:txBody>
      </p:sp>
    </p:spTree>
    <p:extLst>
      <p:ext uri="{BB962C8B-B14F-4D97-AF65-F5344CB8AC3E}">
        <p14:creationId xmlns:p14="http://schemas.microsoft.com/office/powerpoint/2010/main" val="28856194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18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Particle-matter interaction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86F03F1-2633-DFFB-61A5-8F2CAE77FCB9}"/>
              </a:ext>
            </a:extLst>
          </p:cNvPr>
          <p:cNvSpPr txBox="1"/>
          <p:nvPr/>
        </p:nvSpPr>
        <p:spPr>
          <a:xfrm>
            <a:off x="1110010" y="538269"/>
            <a:ext cx="7518400" cy="29084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</a:rPr>
              <a:t>For collimation studies, the </a:t>
            </a:r>
            <a:r>
              <a:rPr lang="en-GB" sz="1700" b="1" dirty="0" err="1">
                <a:solidFill>
                  <a:srgbClr val="2962AE"/>
                </a:solidFill>
              </a:rPr>
              <a:t>Xcoll</a:t>
            </a:r>
            <a:r>
              <a:rPr lang="en-GB" sz="1700" b="1" dirty="0">
                <a:solidFill>
                  <a:srgbClr val="2962AE"/>
                </a:solidFill>
              </a:rPr>
              <a:t> module </a:t>
            </a:r>
            <a:r>
              <a:rPr lang="en-GB" sz="1700" dirty="0">
                <a:solidFill>
                  <a:schemeClr val="tx2"/>
                </a:solidFill>
              </a:rPr>
              <a:t>provides </a:t>
            </a:r>
            <a:r>
              <a:rPr lang="en-GB" sz="1700" b="1" dirty="0">
                <a:solidFill>
                  <a:srgbClr val="2962AE"/>
                </a:solidFill>
              </a:rPr>
              <a:t>three engines </a:t>
            </a:r>
            <a:r>
              <a:rPr lang="en-GB" sz="1700" dirty="0">
                <a:solidFill>
                  <a:schemeClr val="tx2"/>
                </a:solidFill>
              </a:rPr>
              <a:t>to simulate </a:t>
            </a:r>
            <a:r>
              <a:rPr lang="en-GB" sz="1700" b="1" dirty="0">
                <a:solidFill>
                  <a:srgbClr val="2962AE"/>
                </a:solidFill>
              </a:rPr>
              <a:t>particle-matter interactions:</a:t>
            </a:r>
            <a:endParaRPr lang="en-GB" sz="1700" dirty="0">
              <a:solidFill>
                <a:schemeClr val="tx2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The </a:t>
            </a:r>
            <a:r>
              <a:rPr lang="en-GB" sz="1700" b="1" dirty="0">
                <a:solidFill>
                  <a:srgbClr val="2962AE"/>
                </a:solidFill>
              </a:rPr>
              <a:t>“Everest” engine </a:t>
            </a:r>
            <a:r>
              <a:rPr lang="en-GB" sz="1700" dirty="0">
                <a:solidFill>
                  <a:schemeClr val="tx2"/>
                </a:solidFill>
              </a:rPr>
              <a:t>embedded in </a:t>
            </a:r>
            <a:r>
              <a:rPr lang="en-GB" sz="1700" dirty="0" err="1">
                <a:solidFill>
                  <a:schemeClr val="tx2"/>
                </a:solidFill>
              </a:rPr>
              <a:t>Xcoll</a:t>
            </a:r>
            <a:r>
              <a:rPr lang="en-GB" sz="1700" dirty="0">
                <a:solidFill>
                  <a:schemeClr val="tx2"/>
                </a:solidFill>
              </a:rPr>
              <a:t> (evolution of K2 module from </a:t>
            </a:r>
            <a:r>
              <a:rPr lang="en-GB" sz="1700" dirty="0" err="1">
                <a:solidFill>
                  <a:schemeClr val="tx2"/>
                </a:solidFill>
              </a:rPr>
              <a:t>Sixtrack</a:t>
            </a:r>
            <a:r>
              <a:rPr lang="en-GB" sz="1700" dirty="0">
                <a:solidFill>
                  <a:schemeClr val="tx2"/>
                </a:solidFill>
              </a:rPr>
              <a:t>)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The </a:t>
            </a:r>
            <a:r>
              <a:rPr lang="en-GB" sz="1700" b="1" dirty="0">
                <a:solidFill>
                  <a:srgbClr val="2962AE"/>
                </a:solidFill>
              </a:rPr>
              <a:t>“</a:t>
            </a:r>
            <a:r>
              <a:rPr lang="en-GB" sz="1700" b="1" dirty="0" err="1">
                <a:solidFill>
                  <a:srgbClr val="2962AE"/>
                </a:solidFill>
              </a:rPr>
              <a:t>Geant</a:t>
            </a:r>
            <a:r>
              <a:rPr lang="en-GB" sz="1700" b="1" dirty="0">
                <a:solidFill>
                  <a:srgbClr val="2962AE"/>
                </a:solidFill>
              </a:rPr>
              <a:t> 4” engine</a:t>
            </a:r>
            <a:r>
              <a:rPr lang="en-GB" sz="1700" dirty="0">
                <a:solidFill>
                  <a:schemeClr val="tx2"/>
                </a:solidFill>
              </a:rPr>
              <a:t>, based on an </a:t>
            </a:r>
            <a:r>
              <a:rPr lang="en-GB" sz="1700" b="1" dirty="0">
                <a:solidFill>
                  <a:srgbClr val="2962AE"/>
                </a:solidFill>
              </a:rPr>
              <a:t>interface Xsuite-BDSIM-Geant4</a:t>
            </a:r>
            <a:r>
              <a:rPr lang="en-GB" sz="1700" dirty="0">
                <a:solidFill>
                  <a:schemeClr val="tx2"/>
                </a:solidFill>
              </a:rPr>
              <a:t>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The </a:t>
            </a:r>
            <a:r>
              <a:rPr lang="en-GB" sz="1700" b="1" dirty="0">
                <a:solidFill>
                  <a:srgbClr val="2962AE"/>
                </a:solidFill>
              </a:rPr>
              <a:t>“FLUKA” engine</a:t>
            </a:r>
            <a:r>
              <a:rPr lang="en-GB" sz="1700" dirty="0">
                <a:solidFill>
                  <a:schemeClr val="tx2"/>
                </a:solidFill>
              </a:rPr>
              <a:t>, based on an interface with the </a:t>
            </a:r>
            <a:r>
              <a:rPr lang="en-GB" sz="1700" b="1" dirty="0">
                <a:solidFill>
                  <a:srgbClr val="2962AE"/>
                </a:solidFill>
              </a:rPr>
              <a:t>FLUKA</a:t>
            </a:r>
            <a:r>
              <a:rPr lang="en-GB" sz="1700" dirty="0">
                <a:solidFill>
                  <a:schemeClr val="tx2"/>
                </a:solidFill>
              </a:rPr>
              <a:t> Monte Carlo code</a:t>
            </a:r>
          </a:p>
          <a:p>
            <a:pPr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</a:rPr>
              <a:t>To support collimation studies, Xsuite provides: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Tools to </a:t>
            </a:r>
            <a:r>
              <a:rPr lang="en-GB" sz="1700" b="1" dirty="0">
                <a:solidFill>
                  <a:srgbClr val="2962AE"/>
                </a:solidFill>
              </a:rPr>
              <a:t>automatically install and set collimators </a:t>
            </a:r>
            <a:r>
              <a:rPr lang="en-GB" sz="1700" dirty="0">
                <a:solidFill>
                  <a:schemeClr val="tx2"/>
                </a:solidFill>
              </a:rPr>
              <a:t>in the simulation model</a:t>
            </a:r>
            <a:endParaRPr lang="en-GB" sz="1700" b="1" dirty="0">
              <a:solidFill>
                <a:srgbClr val="2962AE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Support for </a:t>
            </a:r>
            <a:r>
              <a:rPr lang="en-GB" sz="1700" b="1" dirty="0">
                <a:solidFill>
                  <a:srgbClr val="2962AE"/>
                </a:solidFill>
              </a:rPr>
              <a:t>complex aperture modelling </a:t>
            </a:r>
            <a:r>
              <a:rPr lang="en-GB" sz="1700" dirty="0">
                <a:solidFill>
                  <a:schemeClr val="tx2"/>
                </a:solidFill>
              </a:rPr>
              <a:t>and </a:t>
            </a:r>
            <a:r>
              <a:rPr lang="en-GB" sz="1700" b="1" dirty="0">
                <a:solidFill>
                  <a:srgbClr val="2962AE"/>
                </a:solidFill>
              </a:rPr>
              <a:t>accurate</a:t>
            </a:r>
            <a:r>
              <a:rPr lang="en-GB" sz="1700" dirty="0">
                <a:solidFill>
                  <a:schemeClr val="tx2"/>
                </a:solidFill>
              </a:rPr>
              <a:t> </a:t>
            </a:r>
            <a:r>
              <a:rPr lang="en-GB" sz="1700" b="1" dirty="0">
                <a:solidFill>
                  <a:srgbClr val="2962AE"/>
                </a:solidFill>
              </a:rPr>
              <a:t>localization of the lost particles along </a:t>
            </a:r>
            <a:r>
              <a:rPr lang="en-GB" sz="1700" dirty="0">
                <a:solidFill>
                  <a:schemeClr val="tx2"/>
                </a:solidFill>
              </a:rPr>
              <a:t>the beam line (typically within 1-10 cm)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DFBBF9D-55F9-B08E-4CB7-9C4A022C7C8C}"/>
              </a:ext>
            </a:extLst>
          </p:cNvPr>
          <p:cNvSpPr txBox="1"/>
          <p:nvPr/>
        </p:nvSpPr>
        <p:spPr>
          <a:xfrm>
            <a:off x="5878286" y="85502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 dirty="0"/>
          </a:p>
        </p:txBody>
      </p:sp>
      <p:pic>
        <p:nvPicPr>
          <p:cNvPr id="4" name="Picture 3" descr="A graph of a spiraling graph&#10;&#10;Description automatically generated with medium confidence">
            <a:extLst>
              <a:ext uri="{FF2B5EF4-FFF2-40B4-BE49-F238E27FC236}">
                <a16:creationId xmlns:a16="http://schemas.microsoft.com/office/drawing/2014/main" id="{23503073-E262-3A99-1518-0C04AD3FF93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99750" y="3429000"/>
            <a:ext cx="4755450" cy="356658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495CEC4-8B04-8B60-3C9D-7EDF636377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334" y="3951302"/>
            <a:ext cx="4325693" cy="284412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A75641C-3FF2-02E9-CBF8-E05A7F2F9A74}"/>
              </a:ext>
            </a:extLst>
          </p:cNvPr>
          <p:cNvSpPr txBox="1"/>
          <p:nvPr/>
        </p:nvSpPr>
        <p:spPr>
          <a:xfrm>
            <a:off x="304800" y="3719725"/>
            <a:ext cx="45034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/>
              <a:t>Particle deflection from a bent crystal (Everest engine)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2576388-F32A-A7FE-1A85-1027FB375C10}"/>
              </a:ext>
            </a:extLst>
          </p:cNvPr>
          <p:cNvSpPr txBox="1"/>
          <p:nvPr/>
        </p:nvSpPr>
        <p:spPr>
          <a:xfrm>
            <a:off x="4745925" y="3719725"/>
            <a:ext cx="226472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/>
              <a:t>Localization of lost particles </a:t>
            </a:r>
            <a:r>
              <a:rPr lang="en-GB" sz="1400" dirty="0"/>
              <a:t>along a beam pipe with changing cross section</a:t>
            </a:r>
          </a:p>
        </p:txBody>
      </p:sp>
    </p:spTree>
    <p:extLst>
      <p:ext uri="{BB962C8B-B14F-4D97-AF65-F5344CB8AC3E}">
        <p14:creationId xmlns:p14="http://schemas.microsoft.com/office/powerpoint/2010/main" val="100154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19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Synchrotron radiation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86F03F1-2633-DFFB-61A5-8F2CAE77FCB9}"/>
              </a:ext>
            </a:extLst>
          </p:cNvPr>
          <p:cNvSpPr txBox="1"/>
          <p:nvPr/>
        </p:nvSpPr>
        <p:spPr>
          <a:xfrm>
            <a:off x="294408" y="1353862"/>
            <a:ext cx="5395191" cy="20774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</a:rPr>
              <a:t>The effect of </a:t>
            </a:r>
            <a:r>
              <a:rPr lang="en-GB" sz="1700" b="1" dirty="0">
                <a:solidFill>
                  <a:srgbClr val="2962AE"/>
                </a:solidFill>
              </a:rPr>
              <a:t>synchrotron radiation </a:t>
            </a:r>
            <a:r>
              <a:rPr lang="en-GB" sz="1700" dirty="0">
                <a:solidFill>
                  <a:schemeClr val="tx2"/>
                </a:solidFill>
              </a:rPr>
              <a:t>can be included in Xsuite tracking simulations. Two models available: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The </a:t>
            </a:r>
            <a:r>
              <a:rPr lang="en-GB" sz="1700" b="1" dirty="0">
                <a:solidFill>
                  <a:srgbClr val="2962AE"/>
                </a:solidFill>
              </a:rPr>
              <a:t>“mean” model</a:t>
            </a:r>
            <a:r>
              <a:rPr lang="en-GB" sz="1700" dirty="0">
                <a:solidFill>
                  <a:schemeClr val="tx2"/>
                </a:solidFill>
              </a:rPr>
              <a:t>, for which the energy loss from the radiation is applied particle by particle without accounting for quantum fluctuations;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The </a:t>
            </a:r>
            <a:r>
              <a:rPr lang="en-GB" sz="1700" b="1" dirty="0">
                <a:solidFill>
                  <a:srgbClr val="2962AE"/>
                </a:solidFill>
              </a:rPr>
              <a:t>“quantum” model </a:t>
            </a:r>
            <a:r>
              <a:rPr lang="en-GB" sz="1700" dirty="0">
                <a:solidFill>
                  <a:schemeClr val="tx2"/>
                </a:solidFill>
              </a:rPr>
              <a:t>for which the actual photon emission is simulated</a:t>
            </a:r>
            <a:r>
              <a:rPr lang="en-GB" sz="1700" baseline="30000" dirty="0">
                <a:solidFill>
                  <a:schemeClr val="tx2"/>
                </a:solidFill>
              </a:rPr>
              <a:t>(1)</a:t>
            </a:r>
            <a:r>
              <a:rPr lang="en-GB" sz="17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DFBBF9D-55F9-B08E-4CB7-9C4A022C7C8C}"/>
              </a:ext>
            </a:extLst>
          </p:cNvPr>
          <p:cNvSpPr txBox="1"/>
          <p:nvPr/>
        </p:nvSpPr>
        <p:spPr>
          <a:xfrm>
            <a:off x="5878286" y="91852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6D70995-2096-ECB6-7630-6FCA12CECFF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4217" r="34052"/>
          <a:stretch/>
        </p:blipFill>
        <p:spPr>
          <a:xfrm>
            <a:off x="5549901" y="1417362"/>
            <a:ext cx="3167011" cy="410800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92642AA-4B68-99D4-40AF-866EC07990DA}"/>
              </a:ext>
            </a:extLst>
          </p:cNvPr>
          <p:cNvSpPr txBox="1"/>
          <p:nvPr/>
        </p:nvSpPr>
        <p:spPr>
          <a:xfrm>
            <a:off x="6034151" y="1254168"/>
            <a:ext cx="26719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/>
              <a:t>Photon energy spectrum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5411313-C002-BD28-97CF-2EC44462C058}"/>
              </a:ext>
            </a:extLst>
          </p:cNvPr>
          <p:cNvSpPr txBox="1"/>
          <p:nvPr/>
        </p:nvSpPr>
        <p:spPr>
          <a:xfrm>
            <a:off x="6063017" y="5570401"/>
            <a:ext cx="30156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solidFill>
                  <a:schemeClr val="tx2"/>
                </a:solidFill>
              </a:rPr>
              <a:t>Plots courtesy Leon Van </a:t>
            </a:r>
            <a:r>
              <a:rPr lang="en-US" sz="1200" i="1" dirty="0" err="1">
                <a:solidFill>
                  <a:schemeClr val="tx2"/>
                </a:solidFill>
              </a:rPr>
              <a:t>Riesen</a:t>
            </a:r>
            <a:r>
              <a:rPr lang="en-US" sz="1200" i="1" dirty="0">
                <a:solidFill>
                  <a:schemeClr val="tx2"/>
                </a:solidFill>
              </a:rPr>
              <a:t>-Haupt, EPFL</a:t>
            </a:r>
            <a:endParaRPr lang="en-CH" sz="1200" i="1" dirty="0">
              <a:solidFill>
                <a:schemeClr val="tx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F843FF9-39E5-EC3D-ED01-231FF803FD6D}"/>
              </a:ext>
            </a:extLst>
          </p:cNvPr>
          <p:cNvSpPr txBox="1"/>
          <p:nvPr/>
        </p:nvSpPr>
        <p:spPr>
          <a:xfrm>
            <a:off x="0" y="6371868"/>
            <a:ext cx="9158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200" baseline="30000" dirty="0">
                <a:solidFill>
                  <a:schemeClr val="tx2"/>
                </a:solidFill>
              </a:rPr>
              <a:t>(1) </a:t>
            </a:r>
            <a:r>
              <a:rPr lang="en-CH" sz="1200" dirty="0">
                <a:solidFill>
                  <a:schemeClr val="tx2"/>
                </a:solidFill>
              </a:rPr>
              <a:t>B</a:t>
            </a:r>
            <a:r>
              <a:rPr lang="en-CH" sz="1200" i="1" dirty="0">
                <a:solidFill>
                  <a:schemeClr val="tx2"/>
                </a:solidFill>
              </a:rPr>
              <a:t>ased on </a:t>
            </a:r>
            <a:r>
              <a:rPr lang="en-GB" sz="1200" i="1" dirty="0">
                <a:solidFill>
                  <a:schemeClr val="tx2"/>
                </a:solidFill>
              </a:rPr>
              <a:t>H. Burkhardt, “</a:t>
            </a:r>
            <a:r>
              <a:rPr lang="en-GB" sz="1200" b="0" i="1" u="none" strike="noStrike" dirty="0">
                <a:solidFill>
                  <a:schemeClr val="tx2"/>
                </a:solidFill>
                <a:effectLst/>
                <a:latin typeface="-apple-system"/>
              </a:rPr>
              <a:t>Monte Carlo generator for synchrotron radiation</a:t>
            </a:r>
            <a:r>
              <a:rPr lang="en-GB" sz="1200" i="1" dirty="0">
                <a:solidFill>
                  <a:schemeClr val="tx2"/>
                </a:solidFill>
              </a:rPr>
              <a:t>”, 1990. Implementation ported </a:t>
            </a:r>
            <a:r>
              <a:rPr lang="en-CH" sz="1200" i="1" dirty="0">
                <a:solidFill>
                  <a:schemeClr val="tx2"/>
                </a:solidFill>
              </a:rPr>
              <a:t> from PLACET (A. Latina)</a:t>
            </a:r>
          </a:p>
          <a:p>
            <a:r>
              <a:rPr lang="en-CH" sz="1200" baseline="30000" dirty="0">
                <a:solidFill>
                  <a:schemeClr val="tx2"/>
                </a:solidFill>
              </a:rPr>
              <a:t>(2) </a:t>
            </a:r>
            <a:r>
              <a:rPr lang="en-GB" sz="1200" i="1" dirty="0">
                <a:solidFill>
                  <a:schemeClr val="tx2"/>
                </a:solidFill>
              </a:rPr>
              <a:t>E. Forest, From tracking code to analysis: generalised Courant-Snyder theory for any accelerator model. Springer, 2016</a:t>
            </a:r>
            <a:endParaRPr lang="en-CH" sz="1200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48332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Outline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4AF453-7296-E64B-929C-C0C2C96EC89A}"/>
              </a:ext>
            </a:extLst>
          </p:cNvPr>
          <p:cNvSpPr txBox="1"/>
          <p:nvPr/>
        </p:nvSpPr>
        <p:spPr>
          <a:xfrm>
            <a:off x="1300480" y="570632"/>
            <a:ext cx="5300422" cy="61093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tx2"/>
                </a:solidFill>
              </a:rPr>
              <a:t>Introduction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Motivation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Design goals and constraints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Architecture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Agile development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tx2"/>
                </a:solidFill>
              </a:rPr>
              <a:t>Lattice modeling, simulation and optimization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Lattice modeling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Single-particle tracking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Dynamic parameter control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Multi-objective optimizer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tx2"/>
                </a:solidFill>
              </a:rPr>
              <a:t>Simulation of specific processes</a:t>
            </a:r>
            <a:endParaRPr lang="en-US" sz="1700" dirty="0">
              <a:solidFill>
                <a:schemeClr val="tx2"/>
              </a:solidFill>
            </a:endParaRP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Particle-matter interaction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Synchrotron radiation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Handling of collective effects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Space-charge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Beam-beam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Electron clouds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tx2"/>
                </a:solidFill>
              </a:rPr>
              <a:t>Final remarks</a:t>
            </a:r>
          </a:p>
        </p:txBody>
      </p:sp>
    </p:spTree>
    <p:extLst>
      <p:ext uri="{BB962C8B-B14F-4D97-AF65-F5344CB8AC3E}">
        <p14:creationId xmlns:p14="http://schemas.microsoft.com/office/powerpoint/2010/main" val="22200817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20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Synchrotron radiation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86F03F1-2633-DFFB-61A5-8F2CAE77FCB9}"/>
              </a:ext>
            </a:extLst>
          </p:cNvPr>
          <p:cNvSpPr txBox="1"/>
          <p:nvPr/>
        </p:nvSpPr>
        <p:spPr>
          <a:xfrm>
            <a:off x="294408" y="1353862"/>
            <a:ext cx="5395191" cy="44781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</a:rPr>
              <a:t>The effect of </a:t>
            </a:r>
            <a:r>
              <a:rPr lang="en-GB" sz="1700" b="1" dirty="0">
                <a:solidFill>
                  <a:srgbClr val="2962AE"/>
                </a:solidFill>
              </a:rPr>
              <a:t>synchrotron radiation </a:t>
            </a:r>
            <a:r>
              <a:rPr lang="en-GB" sz="1700" dirty="0">
                <a:solidFill>
                  <a:schemeClr val="tx2"/>
                </a:solidFill>
              </a:rPr>
              <a:t>can be included in Xsuite tracking simulations. Two models available: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The </a:t>
            </a:r>
            <a:r>
              <a:rPr lang="en-GB" sz="1700" b="1" dirty="0">
                <a:solidFill>
                  <a:srgbClr val="2962AE"/>
                </a:solidFill>
              </a:rPr>
              <a:t>“mean” model</a:t>
            </a:r>
            <a:r>
              <a:rPr lang="en-GB" sz="1700" dirty="0">
                <a:solidFill>
                  <a:schemeClr val="tx2"/>
                </a:solidFill>
              </a:rPr>
              <a:t>, for which the energy loss from the radiation is applied particle by particle without accounting for quantum fluctuations;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The </a:t>
            </a:r>
            <a:r>
              <a:rPr lang="en-GB" sz="1700" b="1" dirty="0">
                <a:solidFill>
                  <a:srgbClr val="2962AE"/>
                </a:solidFill>
              </a:rPr>
              <a:t>“quantum” model </a:t>
            </a:r>
            <a:r>
              <a:rPr lang="en-GB" sz="1700" dirty="0">
                <a:solidFill>
                  <a:schemeClr val="tx2"/>
                </a:solidFill>
              </a:rPr>
              <a:t>for which the actual photon emission is simulated</a:t>
            </a:r>
            <a:r>
              <a:rPr lang="en-GB" sz="1700" baseline="30000" dirty="0">
                <a:solidFill>
                  <a:schemeClr val="tx2"/>
                </a:solidFill>
              </a:rPr>
              <a:t>(1)</a:t>
            </a:r>
            <a:r>
              <a:rPr lang="en-GB" sz="1700" dirty="0">
                <a:solidFill>
                  <a:schemeClr val="tx2"/>
                </a:solidFill>
              </a:rPr>
              <a:t>.</a:t>
            </a:r>
          </a:p>
          <a:p>
            <a:pPr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</a:rPr>
              <a:t>The </a:t>
            </a:r>
            <a:r>
              <a:rPr lang="en-GB" sz="1700" b="1" dirty="0">
                <a:solidFill>
                  <a:srgbClr val="2962AE"/>
                </a:solidFill>
              </a:rPr>
              <a:t>Xsuite Twiss</a:t>
            </a:r>
            <a:r>
              <a:rPr lang="en-GB" sz="1700" dirty="0">
                <a:solidFill>
                  <a:schemeClr val="tx2"/>
                </a:solidFill>
              </a:rPr>
              <a:t> also includes: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Dedicated algorithm for </a:t>
            </a:r>
            <a:r>
              <a:rPr lang="en-GB" sz="1700" b="1" dirty="0">
                <a:solidFill>
                  <a:srgbClr val="2962AE"/>
                </a:solidFill>
              </a:rPr>
              <a:t>non-</a:t>
            </a:r>
            <a:r>
              <a:rPr lang="en-GB" sz="1700" b="1" dirty="0" err="1">
                <a:solidFill>
                  <a:srgbClr val="2962AE"/>
                </a:solidFill>
              </a:rPr>
              <a:t>symplectic</a:t>
            </a:r>
            <a:r>
              <a:rPr lang="en-GB" sz="1700" b="1" dirty="0">
                <a:solidFill>
                  <a:srgbClr val="2962AE"/>
                </a:solidFill>
              </a:rPr>
              <a:t> one-turn map</a:t>
            </a:r>
            <a:r>
              <a:rPr lang="en-GB" sz="1700" baseline="30000" dirty="0">
                <a:solidFill>
                  <a:schemeClr val="tx2"/>
                </a:solidFill>
              </a:rPr>
              <a:t>(2)</a:t>
            </a:r>
            <a:endParaRPr lang="en-GB" sz="1700" b="1" dirty="0">
              <a:solidFill>
                <a:srgbClr val="2962AE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Computation of </a:t>
            </a:r>
            <a:r>
              <a:rPr lang="en-GB" sz="1700" b="1" dirty="0">
                <a:solidFill>
                  <a:srgbClr val="2962AE"/>
                </a:solidFill>
              </a:rPr>
              <a:t>radiation energy loss, damping times and equilibrium emittances</a:t>
            </a:r>
          </a:p>
          <a:p>
            <a:pPr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</a:rPr>
              <a:t>An </a:t>
            </a:r>
            <a:r>
              <a:rPr lang="en-GB" sz="1700" b="1" dirty="0">
                <a:solidFill>
                  <a:srgbClr val="2962AE"/>
                </a:solidFill>
              </a:rPr>
              <a:t>automatic tool </a:t>
            </a:r>
            <a:r>
              <a:rPr lang="en-GB" sz="1700" dirty="0">
                <a:solidFill>
                  <a:schemeClr val="tx2"/>
                </a:solidFill>
              </a:rPr>
              <a:t>is provided for </a:t>
            </a:r>
            <a:r>
              <a:rPr lang="en-GB" sz="1700" b="1" dirty="0">
                <a:solidFill>
                  <a:srgbClr val="2962AE"/>
                </a:solidFill>
              </a:rPr>
              <a:t>phasing the RF cavities </a:t>
            </a:r>
            <a:r>
              <a:rPr lang="en-GB" sz="1700" dirty="0">
                <a:solidFill>
                  <a:schemeClr val="tx2"/>
                </a:solidFill>
              </a:rPr>
              <a:t>and </a:t>
            </a:r>
            <a:r>
              <a:rPr lang="en-GB" sz="1700" b="1" dirty="0">
                <a:solidFill>
                  <a:srgbClr val="2962AE"/>
                </a:solidFill>
              </a:rPr>
              <a:t>adjusting magnet strengths </a:t>
            </a:r>
            <a:r>
              <a:rPr lang="en-GB" sz="1700" dirty="0">
                <a:solidFill>
                  <a:schemeClr val="tx2"/>
                </a:solidFill>
              </a:rPr>
              <a:t>to </a:t>
            </a:r>
            <a:r>
              <a:rPr lang="en-GB" sz="1700" b="1" dirty="0">
                <a:solidFill>
                  <a:srgbClr val="2962AE"/>
                </a:solidFill>
              </a:rPr>
              <a:t>compensate the radiation energy loss (“tapering”)</a:t>
            </a:r>
            <a:endParaRPr lang="en-GB" sz="1700" dirty="0">
              <a:solidFill>
                <a:schemeClr val="tx2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DFBBF9D-55F9-B08E-4CB7-9C4A022C7C8C}"/>
              </a:ext>
            </a:extLst>
          </p:cNvPr>
          <p:cNvSpPr txBox="1"/>
          <p:nvPr/>
        </p:nvSpPr>
        <p:spPr>
          <a:xfrm>
            <a:off x="5878286" y="91852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F843FF9-39E5-EC3D-ED01-231FF803FD6D}"/>
              </a:ext>
            </a:extLst>
          </p:cNvPr>
          <p:cNvSpPr txBox="1"/>
          <p:nvPr/>
        </p:nvSpPr>
        <p:spPr>
          <a:xfrm>
            <a:off x="0" y="6371868"/>
            <a:ext cx="9158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200" baseline="30000" dirty="0">
                <a:solidFill>
                  <a:schemeClr val="tx2"/>
                </a:solidFill>
              </a:rPr>
              <a:t>(1) </a:t>
            </a:r>
            <a:r>
              <a:rPr lang="en-CH" sz="1200" dirty="0">
                <a:solidFill>
                  <a:schemeClr val="tx2"/>
                </a:solidFill>
              </a:rPr>
              <a:t>B</a:t>
            </a:r>
            <a:r>
              <a:rPr lang="en-CH" sz="1200" i="1" dirty="0">
                <a:solidFill>
                  <a:schemeClr val="tx2"/>
                </a:solidFill>
              </a:rPr>
              <a:t>ased on </a:t>
            </a:r>
            <a:r>
              <a:rPr lang="en-GB" sz="1200" i="1" dirty="0">
                <a:solidFill>
                  <a:schemeClr val="tx2"/>
                </a:solidFill>
              </a:rPr>
              <a:t>H. Burkhardt, “</a:t>
            </a:r>
            <a:r>
              <a:rPr lang="en-GB" sz="1200" b="0" i="1" u="none" strike="noStrike" dirty="0">
                <a:solidFill>
                  <a:schemeClr val="tx2"/>
                </a:solidFill>
                <a:effectLst/>
                <a:latin typeface="-apple-system"/>
              </a:rPr>
              <a:t>Monte Carlo generator for synchrotron radiation</a:t>
            </a:r>
            <a:r>
              <a:rPr lang="en-GB" sz="1200" i="1" dirty="0">
                <a:solidFill>
                  <a:schemeClr val="tx2"/>
                </a:solidFill>
              </a:rPr>
              <a:t>”, 1990. Implementation ported </a:t>
            </a:r>
            <a:r>
              <a:rPr lang="en-CH" sz="1200" i="1" dirty="0">
                <a:solidFill>
                  <a:schemeClr val="tx2"/>
                </a:solidFill>
              </a:rPr>
              <a:t> from PLACET (A. Latina)</a:t>
            </a:r>
          </a:p>
          <a:p>
            <a:r>
              <a:rPr lang="en-CH" sz="1200" baseline="30000" dirty="0">
                <a:solidFill>
                  <a:schemeClr val="tx2"/>
                </a:solidFill>
              </a:rPr>
              <a:t>(2) </a:t>
            </a:r>
            <a:r>
              <a:rPr lang="en-GB" sz="1200" i="1" dirty="0">
                <a:solidFill>
                  <a:schemeClr val="tx2"/>
                </a:solidFill>
              </a:rPr>
              <a:t>E. Forest, From tracking code to analysis: generalised Courant-Snyder theory for any accelerator model. Springer, 2016</a:t>
            </a:r>
            <a:endParaRPr lang="en-CH" sz="1200" i="1" dirty="0">
              <a:solidFill>
                <a:schemeClr val="tx2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D2B58DE-3599-B196-4611-74D0D2F68F6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</a:blip>
          <a:srcRect t="9083"/>
          <a:stretch/>
        </p:blipFill>
        <p:spPr>
          <a:xfrm>
            <a:off x="5539025" y="1353862"/>
            <a:ext cx="3604975" cy="463299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B73629E-F3E5-9A62-F97E-F138F8C95139}"/>
              </a:ext>
            </a:extLst>
          </p:cNvPr>
          <p:cNvSpPr txBox="1"/>
          <p:nvPr/>
        </p:nvSpPr>
        <p:spPr>
          <a:xfrm>
            <a:off x="5986255" y="1175838"/>
            <a:ext cx="30777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/>
              <a:t>Equilibrium emittance (</a:t>
            </a:r>
            <a:r>
              <a:rPr lang="en-GB" sz="1400" b="1" dirty="0" err="1"/>
              <a:t>twiss</a:t>
            </a:r>
            <a:r>
              <a:rPr lang="en-GB" sz="1400" b="1" dirty="0"/>
              <a:t> vs track)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A3B55C6-72F8-93F8-0DC7-5E6528FC8B30}"/>
              </a:ext>
            </a:extLst>
          </p:cNvPr>
          <p:cNvSpPr txBox="1"/>
          <p:nvPr/>
        </p:nvSpPr>
        <p:spPr>
          <a:xfrm>
            <a:off x="7358462" y="4965520"/>
            <a:ext cx="1662635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10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Twiss (fast)</a:t>
            </a:r>
          </a:p>
          <a:p>
            <a:r>
              <a:rPr lang="en-CH" sz="1100" dirty="0">
                <a:solidFill>
                  <a:schemeClr val="accent6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Twiss (full)</a:t>
            </a:r>
          </a:p>
          <a:p>
            <a:r>
              <a:rPr lang="en-CH" sz="1100" dirty="0">
                <a:solidFill>
                  <a:srgbClr val="1C77B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Tracking (300 particles)</a:t>
            </a:r>
          </a:p>
        </p:txBody>
      </p:sp>
    </p:spTree>
    <p:extLst>
      <p:ext uri="{BB962C8B-B14F-4D97-AF65-F5344CB8AC3E}">
        <p14:creationId xmlns:p14="http://schemas.microsoft.com/office/powerpoint/2010/main" val="2002623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21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Collective effects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86F03F1-2633-DFFB-61A5-8F2CAE77FCB9}"/>
              </a:ext>
            </a:extLst>
          </p:cNvPr>
          <p:cNvSpPr txBox="1"/>
          <p:nvPr/>
        </p:nvSpPr>
        <p:spPr>
          <a:xfrm>
            <a:off x="4288013" y="855023"/>
            <a:ext cx="4750031" cy="59400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Xsuite is designed to include </a:t>
            </a:r>
            <a:r>
              <a:rPr lang="en-GB" sz="1700" b="1" dirty="0">
                <a:solidFill>
                  <a:srgbClr val="2962AE"/>
                </a:solidFill>
              </a:rPr>
              <a:t>collective effects </a:t>
            </a:r>
            <a:r>
              <a:rPr lang="en-GB" sz="1700" dirty="0">
                <a:solidFill>
                  <a:schemeClr val="tx2"/>
                </a:solidFill>
              </a:rPr>
              <a:t>in the simulations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Handling of collective elements is </a:t>
            </a:r>
            <a:r>
              <a:rPr lang="en-GB" sz="1700" b="1" dirty="0">
                <a:solidFill>
                  <a:srgbClr val="2962AE"/>
                </a:solidFill>
              </a:rPr>
              <a:t>fully automatic </a:t>
            </a:r>
            <a:r>
              <a:rPr lang="en-GB" sz="1700" dirty="0">
                <a:solidFill>
                  <a:schemeClr val="tx2"/>
                </a:solidFill>
                <a:sym typeface="Wingdings" pitchFamily="2" charset="2"/>
              </a:rPr>
              <a:t> </a:t>
            </a:r>
            <a:r>
              <a:rPr lang="en-GB" sz="1700" dirty="0">
                <a:solidFill>
                  <a:schemeClr val="tx2"/>
                </a:solidFill>
              </a:rPr>
              <a:t>The </a:t>
            </a:r>
            <a:r>
              <a:rPr lang="en-GB" sz="1700" dirty="0" err="1">
                <a:solidFill>
                  <a:schemeClr val="tx2"/>
                </a:solidFill>
              </a:rPr>
              <a:t>Xtrack</a:t>
            </a:r>
            <a:r>
              <a:rPr lang="en-GB" sz="1700" dirty="0">
                <a:solidFill>
                  <a:schemeClr val="tx2"/>
                </a:solidFill>
              </a:rPr>
              <a:t> module identifies the collective elements and </a:t>
            </a:r>
            <a:r>
              <a:rPr lang="en-GB" sz="1700" b="1" dirty="0">
                <a:solidFill>
                  <a:srgbClr val="2962AE"/>
                </a:solidFill>
              </a:rPr>
              <a:t>splits the sequence</a:t>
            </a:r>
            <a:r>
              <a:rPr lang="en-GB" sz="1700" dirty="0">
                <a:solidFill>
                  <a:schemeClr val="tx2"/>
                </a:solidFill>
              </a:rPr>
              <a:t>: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</a:rPr>
              <a:t>The </a:t>
            </a:r>
            <a:r>
              <a:rPr lang="en-GB" sz="1700" b="1" dirty="0">
                <a:solidFill>
                  <a:srgbClr val="2962AE"/>
                </a:solidFill>
              </a:rPr>
              <a:t>non-collective</a:t>
            </a:r>
            <a:r>
              <a:rPr lang="en-GB" sz="1700" dirty="0">
                <a:solidFill>
                  <a:schemeClr val="tx2"/>
                </a:solidFill>
              </a:rPr>
              <a:t> parts are handled </a:t>
            </a:r>
            <a:r>
              <a:rPr lang="en-GB" sz="1700" b="1" dirty="0">
                <a:solidFill>
                  <a:srgbClr val="2962AE"/>
                </a:solidFill>
              </a:rPr>
              <a:t>asynchronously</a:t>
            </a:r>
            <a:r>
              <a:rPr lang="en-GB" sz="1700" dirty="0">
                <a:solidFill>
                  <a:schemeClr val="tx2"/>
                </a:solidFill>
              </a:rPr>
              <a:t> to </a:t>
            </a:r>
            <a:r>
              <a:rPr lang="en-GB" sz="1700" b="1" dirty="0">
                <a:solidFill>
                  <a:srgbClr val="2962AE"/>
                </a:solidFill>
              </a:rPr>
              <a:t>gain speed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</a:rPr>
              <a:t>The simulation of the </a:t>
            </a:r>
            <a:r>
              <a:rPr lang="en-GB" sz="1700" b="1" dirty="0">
                <a:solidFill>
                  <a:srgbClr val="2962AE"/>
                </a:solidFill>
              </a:rPr>
              <a:t>collective effects </a:t>
            </a:r>
            <a:r>
              <a:rPr lang="en-GB" sz="1700" dirty="0">
                <a:solidFill>
                  <a:schemeClr val="tx2"/>
                </a:solidFill>
              </a:rPr>
              <a:t>is </a:t>
            </a:r>
            <a:r>
              <a:rPr lang="en-GB" sz="1700" b="1" dirty="0">
                <a:solidFill>
                  <a:srgbClr val="2962AE"/>
                </a:solidFill>
              </a:rPr>
              <a:t>performed synchronously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rgbClr val="2962AE"/>
                </a:solidFill>
              </a:rPr>
              <a:t>If requested </a:t>
            </a:r>
            <a:r>
              <a:rPr lang="en-GB" sz="1700" dirty="0">
                <a:solidFill>
                  <a:schemeClr val="tx2"/>
                </a:solidFill>
              </a:rPr>
              <a:t>by the collective element, the particles’ data is</a:t>
            </a:r>
            <a:r>
              <a:rPr lang="en-GB" sz="1700" dirty="0">
                <a:solidFill>
                  <a:srgbClr val="2962AE"/>
                </a:solidFill>
              </a:rPr>
              <a:t> </a:t>
            </a:r>
            <a:r>
              <a:rPr lang="en-GB" sz="1700" b="1" dirty="0">
                <a:solidFill>
                  <a:srgbClr val="2962AE"/>
                </a:solidFill>
              </a:rPr>
              <a:t>automatically transferred from GPU to CPU and back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500" b="1" dirty="0">
              <a:solidFill>
                <a:srgbClr val="2962AE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rgbClr val="2962AE"/>
                </a:solidFill>
              </a:rPr>
              <a:t>Space-charge</a:t>
            </a:r>
            <a:r>
              <a:rPr lang="en-GB" sz="1700" dirty="0">
                <a:solidFill>
                  <a:schemeClr val="tx2"/>
                </a:solidFill>
              </a:rPr>
              <a:t>, </a:t>
            </a:r>
            <a:r>
              <a:rPr lang="en-GB" sz="1700" b="1" dirty="0">
                <a:solidFill>
                  <a:srgbClr val="2962AE"/>
                </a:solidFill>
              </a:rPr>
              <a:t>beam-beam</a:t>
            </a:r>
            <a:r>
              <a:rPr lang="en-GB" sz="1700" dirty="0">
                <a:solidFill>
                  <a:schemeClr val="tx2"/>
                </a:solidFill>
              </a:rPr>
              <a:t>, </a:t>
            </a:r>
            <a:r>
              <a:rPr lang="en-GB" sz="1700" b="1" dirty="0">
                <a:solidFill>
                  <a:srgbClr val="2962AE"/>
                </a:solidFill>
              </a:rPr>
              <a:t>e-cloud</a:t>
            </a:r>
            <a:r>
              <a:rPr lang="en-GB" sz="1700" dirty="0">
                <a:solidFill>
                  <a:schemeClr val="tx2"/>
                </a:solidFill>
              </a:rPr>
              <a:t> (weak-strong) are handled </a:t>
            </a:r>
            <a:r>
              <a:rPr lang="en-GB" sz="1700" b="1" dirty="0">
                <a:solidFill>
                  <a:srgbClr val="2962AE"/>
                </a:solidFill>
              </a:rPr>
              <a:t>natively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rgbClr val="2962AE"/>
                </a:solidFill>
              </a:rPr>
              <a:t>Impedances</a:t>
            </a:r>
            <a:r>
              <a:rPr lang="en-GB" sz="1700" dirty="0">
                <a:solidFill>
                  <a:schemeClr val="tx2"/>
                </a:solidFill>
              </a:rPr>
              <a:t> and </a:t>
            </a:r>
            <a:r>
              <a:rPr lang="en-GB" sz="1700" b="1" dirty="0">
                <a:solidFill>
                  <a:srgbClr val="2962AE"/>
                </a:solidFill>
              </a:rPr>
              <a:t>feedback systems</a:t>
            </a:r>
            <a:r>
              <a:rPr lang="en-GB" sz="1700" dirty="0">
                <a:solidFill>
                  <a:schemeClr val="tx2"/>
                </a:solidFill>
              </a:rPr>
              <a:t> are handled through an interface with </a:t>
            </a:r>
            <a:r>
              <a:rPr lang="en-GB" sz="1700" b="1" dirty="0" err="1">
                <a:solidFill>
                  <a:srgbClr val="2962AE"/>
                </a:solidFill>
              </a:rPr>
              <a:t>PyHEADTAIL</a:t>
            </a:r>
            <a:r>
              <a:rPr lang="en-GB" sz="1700" dirty="0">
                <a:solidFill>
                  <a:schemeClr val="tx2"/>
                </a:solidFill>
              </a:rPr>
              <a:t>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An automatic tool for the </a:t>
            </a:r>
            <a:r>
              <a:rPr lang="en-GB" sz="1700" b="1" dirty="0">
                <a:solidFill>
                  <a:srgbClr val="2962AE"/>
                </a:solidFill>
              </a:rPr>
              <a:t>computation of stability diagrams</a:t>
            </a:r>
            <a:r>
              <a:rPr lang="en-GB" sz="1700" dirty="0">
                <a:solidFill>
                  <a:schemeClr val="tx2"/>
                </a:solidFill>
              </a:rPr>
              <a:t>  from amplitude detuning is also provided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DFBBF9D-55F9-B08E-4CB7-9C4A022C7C8C}"/>
              </a:ext>
            </a:extLst>
          </p:cNvPr>
          <p:cNvSpPr txBox="1"/>
          <p:nvPr/>
        </p:nvSpPr>
        <p:spPr>
          <a:xfrm>
            <a:off x="5878286" y="85502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 dirty="0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9A9F2C80-525A-9BD1-D89B-9C80E6BA4EB6}"/>
              </a:ext>
            </a:extLst>
          </p:cNvPr>
          <p:cNvGrpSpPr/>
          <p:nvPr/>
        </p:nvGrpSpPr>
        <p:grpSpPr>
          <a:xfrm>
            <a:off x="396037" y="1416830"/>
            <a:ext cx="3539354" cy="4216487"/>
            <a:chOff x="426517" y="1924830"/>
            <a:chExt cx="3539354" cy="4216487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1A06B77B-B790-BCC3-FEC6-708F45214A79}"/>
                </a:ext>
              </a:extLst>
            </p:cNvPr>
            <p:cNvGrpSpPr/>
            <p:nvPr/>
          </p:nvGrpSpPr>
          <p:grpSpPr>
            <a:xfrm>
              <a:off x="426517" y="1924830"/>
              <a:ext cx="3539354" cy="3110163"/>
              <a:chOff x="2207287" y="2833822"/>
              <a:chExt cx="4286344" cy="3609898"/>
            </a:xfrm>
          </p:grpSpPr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F7462E67-A78B-99CB-3F30-836C23FFD48F}"/>
                  </a:ext>
                </a:extLst>
              </p:cNvPr>
              <p:cNvSpPr/>
              <p:nvPr/>
            </p:nvSpPr>
            <p:spPr>
              <a:xfrm>
                <a:off x="2897444" y="3220622"/>
                <a:ext cx="2917860" cy="2866490"/>
              </a:xfrm>
              <a:prstGeom prst="ellipse">
                <a:avLst/>
              </a:prstGeom>
              <a:noFill/>
              <a:ln w="1905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A57BB226-CCBF-DDC3-6644-8447DAA87E4D}"/>
                  </a:ext>
                </a:extLst>
              </p:cNvPr>
              <p:cNvSpPr/>
              <p:nvPr/>
            </p:nvSpPr>
            <p:spPr>
              <a:xfrm>
                <a:off x="3758631" y="2833822"/>
                <a:ext cx="1220742" cy="58498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txBody>
              <a:bodyPr rtlCol="0" anchor="ctr"/>
              <a:lstStyle/>
              <a:p>
                <a:pPr algn="ctr" defTabSz="914400"/>
                <a:r>
                  <a:rPr lang="en-CH" sz="1400" kern="0" dirty="0">
                    <a:solidFill>
                      <a:schemeClr val="accent2">
                        <a:lumMod val="50000"/>
                      </a:schemeClr>
                    </a:solidFill>
                  </a:rPr>
                  <a:t>Space charge</a:t>
                </a: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6ABB0169-85D7-5C09-8210-AAC71E69EFD8}"/>
                  </a:ext>
                </a:extLst>
              </p:cNvPr>
              <p:cNvSpPr/>
              <p:nvPr/>
            </p:nvSpPr>
            <p:spPr>
              <a:xfrm>
                <a:off x="2560419" y="3590050"/>
                <a:ext cx="1220742" cy="584982"/>
              </a:xfrm>
              <a:prstGeom prst="rect">
                <a:avLst/>
              </a:prstGeom>
              <a:solidFill>
                <a:srgbClr val="9BBB59">
                  <a:lumMod val="40000"/>
                  <a:lumOff val="60000"/>
                </a:srgbClr>
              </a:solidFill>
              <a:ln>
                <a:noFill/>
              </a:ln>
              <a:effectLst/>
            </p:spPr>
            <p:txBody>
              <a:bodyPr rtlCol="0" anchor="ctr"/>
              <a:lstStyle/>
              <a:p>
                <a:pPr lvl="0" algn="ctr" defTabSz="914400">
                  <a:defRPr/>
                </a:pPr>
                <a:r>
                  <a:rPr kumimoji="0" lang="en-CH" sz="1400" i="0" u="none" strike="noStrike" kern="0" cap="none" spc="0" normalizeH="0" baseline="0" noProof="0" dirty="0">
                    <a:ln>
                      <a:noFill/>
                    </a:ln>
                    <a:solidFill>
                      <a:srgbClr val="9BBB59">
                        <a:lumMod val="50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Lattice</a:t>
                </a:r>
                <a:endParaRPr lang="en-CH" sz="1400" kern="0" dirty="0">
                  <a:solidFill>
                    <a:srgbClr val="9BBB59">
                      <a:lumMod val="50000"/>
                    </a:srgbClr>
                  </a:solidFill>
                </a:endParaRPr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F20435FB-76E1-B4D7-88AA-C739CC5B6EAF}"/>
                  </a:ext>
                </a:extLst>
              </p:cNvPr>
              <p:cNvSpPr/>
              <p:nvPr/>
            </p:nvSpPr>
            <p:spPr>
              <a:xfrm flipH="1">
                <a:off x="4886532" y="3590050"/>
                <a:ext cx="1220742" cy="584982"/>
              </a:xfrm>
              <a:prstGeom prst="rect">
                <a:avLst/>
              </a:prstGeom>
              <a:solidFill>
                <a:srgbClr val="9BBB59">
                  <a:lumMod val="40000"/>
                  <a:lumOff val="60000"/>
                </a:srgbClr>
              </a:solidFill>
              <a:ln>
                <a:noFill/>
              </a:ln>
              <a:effectLst/>
            </p:spPr>
            <p:txBody>
              <a:bodyPr rtlCol="0" anchor="ctr"/>
              <a:lstStyle/>
              <a:p>
                <a:pPr lvl="0" algn="ctr" defTabSz="914400">
                  <a:defRPr/>
                </a:pPr>
                <a:r>
                  <a:rPr kumimoji="0" lang="en-CH" sz="1400" i="0" u="none" strike="noStrike" kern="0" cap="none" spc="0" normalizeH="0" baseline="0" noProof="0" dirty="0">
                    <a:ln>
                      <a:noFill/>
                    </a:ln>
                    <a:solidFill>
                      <a:srgbClr val="9BBB59">
                        <a:lumMod val="50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Lattice</a:t>
                </a:r>
                <a:endParaRPr lang="en-CH" sz="1400" kern="0" dirty="0">
                  <a:solidFill>
                    <a:srgbClr val="9BBB59">
                      <a:lumMod val="50000"/>
                    </a:srgbClr>
                  </a:solidFill>
                </a:endParaRP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C64ADEF5-2B15-3D66-A678-D8AE64C852BD}"/>
                  </a:ext>
                </a:extLst>
              </p:cNvPr>
              <p:cNvSpPr/>
              <p:nvPr/>
            </p:nvSpPr>
            <p:spPr>
              <a:xfrm>
                <a:off x="2207287" y="4346282"/>
                <a:ext cx="1220742" cy="58498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CH" sz="1400" i="0" u="none" strike="noStrike" kern="0" cap="none" spc="0" normalizeH="0" baseline="0" noProof="0" dirty="0">
                    <a:ln>
                      <a:noFill/>
                    </a:ln>
                    <a:solidFill>
                      <a:schemeClr val="accent2">
                        <a:lumMod val="50000"/>
                      </a:scheme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Space charge</a:t>
                </a: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E435FB22-D59E-B8C9-D82E-C1A0B4191BEC}"/>
                  </a:ext>
                </a:extLst>
              </p:cNvPr>
              <p:cNvSpPr/>
              <p:nvPr/>
            </p:nvSpPr>
            <p:spPr>
              <a:xfrm flipH="1">
                <a:off x="5272889" y="4346282"/>
                <a:ext cx="1220742" cy="58498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r>
                  <a:rPr kumimoji="0" lang="en-CH" sz="1400" i="0" u="none" strike="noStrike" kern="0" cap="none" spc="0" normalizeH="0" baseline="0" noProof="0" dirty="0">
                    <a:ln>
                      <a:noFill/>
                    </a:ln>
                    <a:solidFill>
                      <a:schemeClr val="accent2">
                        <a:lumMod val="50000"/>
                      </a:scheme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Space charge</a:t>
                </a: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4C6315CA-1E76-65E0-4811-D9F662C9FDC5}"/>
                  </a:ext>
                </a:extLst>
              </p:cNvPr>
              <p:cNvSpPr/>
              <p:nvPr/>
            </p:nvSpPr>
            <p:spPr>
              <a:xfrm>
                <a:off x="2511376" y="5102509"/>
                <a:ext cx="1220742" cy="584982"/>
              </a:xfrm>
              <a:prstGeom prst="rect">
                <a:avLst/>
              </a:prstGeom>
              <a:solidFill>
                <a:srgbClr val="9BBB59">
                  <a:lumMod val="40000"/>
                  <a:lumOff val="60000"/>
                </a:srgbClr>
              </a:solidFill>
              <a:ln>
                <a:noFill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CH" sz="1400" i="0" u="none" strike="noStrike" kern="0" cap="none" spc="0" normalizeH="0" baseline="0" noProof="0" dirty="0">
                    <a:ln>
                      <a:noFill/>
                    </a:ln>
                    <a:solidFill>
                      <a:srgbClr val="9BBB59">
                        <a:lumMod val="50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Lattice</a:t>
                </a: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53788177-4070-504A-B1AF-2605CFA8D036}"/>
                  </a:ext>
                </a:extLst>
              </p:cNvPr>
              <p:cNvSpPr/>
              <p:nvPr/>
            </p:nvSpPr>
            <p:spPr>
              <a:xfrm flipH="1">
                <a:off x="4929635" y="5102509"/>
                <a:ext cx="1220742" cy="584982"/>
              </a:xfrm>
              <a:prstGeom prst="rect">
                <a:avLst/>
              </a:prstGeom>
              <a:solidFill>
                <a:srgbClr val="9BBB59">
                  <a:lumMod val="40000"/>
                  <a:lumOff val="60000"/>
                </a:srgbClr>
              </a:solidFill>
              <a:ln>
                <a:noFill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CH" sz="1400" i="0" u="none" strike="noStrike" kern="0" cap="none" spc="0" normalizeH="0" baseline="0" noProof="0" dirty="0">
                    <a:ln>
                      <a:noFill/>
                    </a:ln>
                    <a:solidFill>
                      <a:srgbClr val="9BBB59">
                        <a:lumMod val="50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Lattice</a:t>
                </a:r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8BB0B0C-F46B-E19B-C54B-C4D5A2247410}"/>
                  </a:ext>
                </a:extLst>
              </p:cNvPr>
              <p:cNvSpPr/>
              <p:nvPr/>
            </p:nvSpPr>
            <p:spPr>
              <a:xfrm>
                <a:off x="3035257" y="5858738"/>
                <a:ext cx="1220742" cy="58498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CH" sz="1400" i="0" u="none" strike="noStrike" kern="0" cap="none" spc="0" normalizeH="0" baseline="0" noProof="0" dirty="0">
                    <a:ln>
                      <a:noFill/>
                    </a:ln>
                    <a:solidFill>
                      <a:schemeClr val="accent2">
                        <a:lumMod val="50000"/>
                      </a:scheme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Imped</a:t>
                </a:r>
                <a:r>
                  <a:rPr lang="en-CH" sz="1400" kern="0" dirty="0">
                    <a:solidFill>
                      <a:schemeClr val="accent2">
                        <a:lumMod val="50000"/>
                      </a:schemeClr>
                    </a:solidFill>
                    <a:latin typeface="Calibri"/>
                  </a:rPr>
                  <a:t>ance</a:t>
                </a:r>
                <a:endParaRPr kumimoji="0" lang="en-CH" sz="1400" i="0" u="none" strike="noStrike" kern="0" cap="none" spc="0" normalizeH="0" baseline="0" noProof="0" dirty="0">
                  <a:ln>
                    <a:noFill/>
                  </a:ln>
                  <a:solidFill>
                    <a:schemeClr val="accent2">
                      <a:lumMod val="50000"/>
                    </a:scheme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35D33AB3-B2F8-8D13-F014-33974FF60C66}"/>
                  </a:ext>
                </a:extLst>
              </p:cNvPr>
              <p:cNvSpPr/>
              <p:nvPr/>
            </p:nvSpPr>
            <p:spPr>
              <a:xfrm>
                <a:off x="4439073" y="5858738"/>
                <a:ext cx="1220742" cy="58498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CH" sz="1400" i="0" u="none" strike="noStrike" kern="0" cap="none" spc="0" normalizeH="0" baseline="0" noProof="0" dirty="0">
                    <a:ln>
                      <a:noFill/>
                    </a:ln>
                    <a:solidFill>
                      <a:schemeClr val="accent2">
                        <a:lumMod val="50000"/>
                      </a:scheme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Damper</a:t>
                </a:r>
              </a:p>
            </p:txBody>
          </p:sp>
        </p:grp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A235D50B-C2BD-4459-99BD-DA1FAE88A3FD}"/>
                </a:ext>
              </a:extLst>
            </p:cNvPr>
            <p:cNvSpPr/>
            <p:nvPr/>
          </p:nvSpPr>
          <p:spPr>
            <a:xfrm>
              <a:off x="975016" y="5409734"/>
              <a:ext cx="313436" cy="30724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sz="1400" b="0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1322C88D-D497-D3B8-B7BF-5064806A41CF}"/>
                </a:ext>
              </a:extLst>
            </p:cNvPr>
            <p:cNvSpPr/>
            <p:nvPr/>
          </p:nvSpPr>
          <p:spPr>
            <a:xfrm>
              <a:off x="1316176" y="5422277"/>
              <a:ext cx="2038462" cy="307242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accent2">
                      <a:lumMod val="50000"/>
                    </a:scheme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Collective </a:t>
              </a:r>
              <a:r>
                <a:rPr kumimoji="0" lang="en-CH" sz="1400" i="0" u="none" strike="noStrike" kern="0" cap="none" spc="0" normalizeH="0" baseline="0" noProof="0" dirty="0">
                  <a:ln>
                    <a:noFill/>
                  </a:ln>
                  <a:solidFill>
                    <a:schemeClr val="accent2">
                      <a:lumMod val="50000"/>
                    </a:scheme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(synchronous) </a:t>
              </a: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9830C253-0096-1627-9D76-3FB4C105CA41}"/>
                </a:ext>
              </a:extLst>
            </p:cNvPr>
            <p:cNvSpPr/>
            <p:nvPr/>
          </p:nvSpPr>
          <p:spPr>
            <a:xfrm>
              <a:off x="975016" y="5821532"/>
              <a:ext cx="313436" cy="307242"/>
            </a:xfrm>
            <a:prstGeom prst="rect">
              <a:avLst/>
            </a:prstGeom>
            <a:solidFill>
              <a:srgbClr val="D7E5BE"/>
            </a:solidFill>
            <a:ln>
              <a:noFill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sz="1400" b="0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875F3894-8C9D-3880-5438-117625930732}"/>
                </a:ext>
              </a:extLst>
            </p:cNvPr>
            <p:cNvSpPr/>
            <p:nvPr/>
          </p:nvSpPr>
          <p:spPr>
            <a:xfrm>
              <a:off x="1316175" y="5834075"/>
              <a:ext cx="2457785" cy="307242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4F6128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Single-particle </a:t>
              </a:r>
              <a:r>
                <a:rPr kumimoji="0" lang="en-CH" sz="1400" i="0" u="none" strike="noStrike" kern="0" cap="none" spc="0" normalizeH="0" baseline="0" noProof="0" dirty="0">
                  <a:ln>
                    <a:noFill/>
                  </a:ln>
                  <a:solidFill>
                    <a:srgbClr val="4F6128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(asynchronuos)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49216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7046522" y="6499104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22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Space charge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86F03F1-2633-DFFB-61A5-8F2CAE77FCB9}"/>
              </a:ext>
            </a:extLst>
          </p:cNvPr>
          <p:cNvSpPr txBox="1"/>
          <p:nvPr/>
        </p:nvSpPr>
        <p:spPr>
          <a:xfrm>
            <a:off x="218209" y="1091398"/>
            <a:ext cx="4734791" cy="49090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</a:rPr>
              <a:t>The implementation is largely based on </a:t>
            </a:r>
            <a:r>
              <a:rPr lang="en-GB" sz="1700" b="1" dirty="0" err="1">
                <a:solidFill>
                  <a:srgbClr val="2962AE"/>
                </a:solidFill>
              </a:rPr>
              <a:t>PyHEADTAIL-PyPIC</a:t>
            </a:r>
            <a:endParaRPr lang="en-GB" sz="1700" b="1" dirty="0">
              <a:solidFill>
                <a:srgbClr val="2962AE"/>
              </a:solidFill>
            </a:endParaRPr>
          </a:p>
          <a:p>
            <a:pPr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</a:rPr>
              <a:t>Different </a:t>
            </a:r>
            <a:r>
              <a:rPr lang="en-GB" sz="1700" b="1" dirty="0">
                <a:solidFill>
                  <a:srgbClr val="2962AE"/>
                </a:solidFill>
              </a:rPr>
              <a:t>space-charge models </a:t>
            </a:r>
            <a:r>
              <a:rPr lang="en-GB" sz="1700" dirty="0">
                <a:solidFill>
                  <a:schemeClr val="tx2"/>
                </a:solidFill>
              </a:rPr>
              <a:t>are implemented: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The </a:t>
            </a:r>
            <a:r>
              <a:rPr lang="en-GB" sz="1700" b="1" dirty="0">
                <a:solidFill>
                  <a:srgbClr val="2962AE"/>
                </a:solidFill>
              </a:rPr>
              <a:t>“frozen” model</a:t>
            </a:r>
            <a:r>
              <a:rPr lang="en-GB" sz="1700" dirty="0">
                <a:solidFill>
                  <a:schemeClr val="tx2"/>
                </a:solidFill>
              </a:rPr>
              <a:t>, in which particles interact with fixed charge distributions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The </a:t>
            </a:r>
            <a:r>
              <a:rPr lang="en-GB" sz="1700" b="1" dirty="0">
                <a:solidFill>
                  <a:srgbClr val="2962AE"/>
                </a:solidFill>
              </a:rPr>
              <a:t>“quasi frozen” </a:t>
            </a:r>
            <a:r>
              <a:rPr lang="en-GB" sz="1700" dirty="0">
                <a:solidFill>
                  <a:schemeClr val="tx2"/>
                </a:solidFill>
              </a:rPr>
              <a:t>model,  in which the </a:t>
            </a:r>
            <a:r>
              <a:rPr lang="en-GB" sz="1700" b="1" dirty="0">
                <a:solidFill>
                  <a:srgbClr val="2962AE"/>
                </a:solidFill>
              </a:rPr>
              <a:t>beam intensity and beam sizes are recomputed at each interaction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The </a:t>
            </a:r>
            <a:r>
              <a:rPr lang="en-GB" sz="1700" b="1" dirty="0">
                <a:solidFill>
                  <a:srgbClr val="2962AE"/>
                </a:solidFill>
              </a:rPr>
              <a:t>“Particle In Cell (PIC)” </a:t>
            </a:r>
            <a:r>
              <a:rPr lang="en-GB" sz="1700" dirty="0">
                <a:solidFill>
                  <a:schemeClr val="tx2"/>
                </a:solidFill>
              </a:rPr>
              <a:t>model: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</a:rPr>
              <a:t>Charge of tracked particles distributed on a </a:t>
            </a:r>
            <a:r>
              <a:rPr lang="en-GB" sz="1700" b="1" dirty="0">
                <a:solidFill>
                  <a:srgbClr val="2962AE"/>
                </a:solidFill>
              </a:rPr>
              <a:t>rectangular grid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b="1" dirty="0">
                <a:solidFill>
                  <a:srgbClr val="2962AE"/>
                </a:solidFill>
              </a:rPr>
              <a:t>Fast Poisson solver </a:t>
            </a:r>
            <a:r>
              <a:rPr lang="en-GB" sz="1700" dirty="0">
                <a:solidFill>
                  <a:schemeClr val="tx2"/>
                </a:solidFill>
              </a:rPr>
              <a:t>based on </a:t>
            </a:r>
            <a:r>
              <a:rPr lang="en-GB" sz="1700" b="1" dirty="0">
                <a:solidFill>
                  <a:srgbClr val="2962AE"/>
                </a:solidFill>
              </a:rPr>
              <a:t>FFT</a:t>
            </a:r>
            <a:r>
              <a:rPr lang="en-GB" sz="1700" dirty="0">
                <a:solidFill>
                  <a:schemeClr val="tx2"/>
                </a:solidFill>
              </a:rPr>
              <a:t> method with Integrated Green Functions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Space charge simulations </a:t>
            </a:r>
            <a:r>
              <a:rPr lang="en-GB" sz="1700" b="1" dirty="0">
                <a:solidFill>
                  <a:srgbClr val="2962AE"/>
                </a:solidFill>
              </a:rPr>
              <a:t>strongly profiting from GPU acceleration</a:t>
            </a:r>
          </a:p>
          <a:p>
            <a:pPr>
              <a:spcBef>
                <a:spcPts val="600"/>
              </a:spcBef>
            </a:pP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DFBBF9D-55F9-B08E-4CB7-9C4A022C7C8C}"/>
              </a:ext>
            </a:extLst>
          </p:cNvPr>
          <p:cNvSpPr txBox="1"/>
          <p:nvPr/>
        </p:nvSpPr>
        <p:spPr>
          <a:xfrm>
            <a:off x="5878286" y="85502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 dirty="0"/>
          </a:p>
        </p:txBody>
      </p:sp>
      <p:pic>
        <p:nvPicPr>
          <p:cNvPr id="4" name="Picture 3" descr="A screenshot of a graph&#10;&#10;Description automatically generated">
            <a:extLst>
              <a:ext uri="{FF2B5EF4-FFF2-40B4-BE49-F238E27FC236}">
                <a16:creationId xmlns:a16="http://schemas.microsoft.com/office/drawing/2014/main" id="{162374E8-5148-3CD5-B02B-A2C778FE26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7254" y="1260069"/>
            <a:ext cx="3758537" cy="526645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C99F3EF-49DF-1BDD-CB7C-AAEB655E584B}"/>
              </a:ext>
            </a:extLst>
          </p:cNvPr>
          <p:cNvSpPr txBox="1"/>
          <p:nvPr/>
        </p:nvSpPr>
        <p:spPr>
          <a:xfrm>
            <a:off x="5319322" y="613412"/>
            <a:ext cx="3479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/>
              <a:t>Simulation campaign for the CERN SPS </a:t>
            </a:r>
          </a:p>
          <a:p>
            <a:pPr algn="ctr"/>
            <a:r>
              <a:rPr lang="en-GB" sz="1400" b="1" dirty="0"/>
              <a:t>including full non-linear lattice, space charge and </a:t>
            </a:r>
            <a:r>
              <a:rPr lang="en-GB" sz="1400" b="1" dirty="0" err="1"/>
              <a:t>wakefields</a:t>
            </a:r>
            <a:endParaRPr lang="en-GB" sz="1400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B521423-BF9E-DD86-3C33-9C9DD015B797}"/>
              </a:ext>
            </a:extLst>
          </p:cNvPr>
          <p:cNvSpPr txBox="1"/>
          <p:nvPr/>
        </p:nvSpPr>
        <p:spPr>
          <a:xfrm>
            <a:off x="5212809" y="6475171"/>
            <a:ext cx="30156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solidFill>
                  <a:schemeClr val="tx2"/>
                </a:solidFill>
              </a:rPr>
              <a:t>Courtesy X. </a:t>
            </a:r>
            <a:r>
              <a:rPr lang="en-US" sz="1200" i="1" dirty="0" err="1">
                <a:solidFill>
                  <a:schemeClr val="tx2"/>
                </a:solidFill>
              </a:rPr>
              <a:t>Buffat</a:t>
            </a:r>
            <a:endParaRPr lang="en-CH" sz="1200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7067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23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Beam beam effects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86F03F1-2633-DFFB-61A5-8F2CAE77FCB9}"/>
              </a:ext>
            </a:extLst>
          </p:cNvPr>
          <p:cNvSpPr txBox="1"/>
          <p:nvPr/>
        </p:nvSpPr>
        <p:spPr>
          <a:xfrm>
            <a:off x="3809834" y="701413"/>
            <a:ext cx="5232400" cy="56015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Xsuite implementation based on 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experience from </a:t>
            </a:r>
            <a:r>
              <a:rPr lang="en-GB" sz="1700" b="1" dirty="0" err="1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Sixtrack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COMBI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Two models are provided:</a:t>
            </a:r>
            <a:endParaRPr lang="en-GB" sz="17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“4D” model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which applies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only transverse 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forces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independent on the longitudinal motion</a:t>
            </a:r>
            <a:endParaRPr lang="en-GB" sz="1700" b="1" dirty="0">
              <a:solidFill>
                <a:srgbClr val="2962AE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“6D” model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which applies</a:t>
            </a:r>
            <a:r>
              <a:rPr lang="en-GB" sz="1700" b="1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longitudinal and transverse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forces accounting for the synchrotron motion (method by Hirata et al.) </a:t>
            </a:r>
            <a:endParaRPr lang="en-GB" sz="17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Both models can be used either in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“weak-strong“ mode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fixed assigned distribution for the other beam)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 or in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“strong-strong” mode 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(self-consistent two-beam simulation)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the simulation of lepton colliders, the code can also simulate for </a:t>
            </a:r>
            <a:r>
              <a:rPr lang="en-GB" sz="1700" b="1" dirty="0" err="1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beamstrahlung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Bhabha scattering</a:t>
            </a:r>
            <a:endParaRPr lang="en-GB" sz="1700" dirty="0">
              <a:solidFill>
                <a:schemeClr val="tx2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Strong-strong simulations 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are accelerated </a:t>
            </a:r>
            <a:r>
              <a:rPr lang="en-GB" sz="1700" dirty="0">
                <a:solidFill>
                  <a:schemeClr val="tx2"/>
                </a:solidFill>
                <a:effectLst/>
                <a:latin typeface="TeXGyreTermes"/>
              </a:rPr>
              <a:t>by </a:t>
            </a:r>
            <a:r>
              <a:rPr lang="en-GB" sz="1700" b="1" dirty="0">
                <a:solidFill>
                  <a:srgbClr val="2962AE"/>
                </a:solidFill>
                <a:effectLst/>
                <a:latin typeface="TeXGyreTermes"/>
              </a:rPr>
              <a:t>parallel computing on HPC clusters</a:t>
            </a:r>
            <a:r>
              <a:rPr lang="en-GB" sz="1700" dirty="0">
                <a:solidFill>
                  <a:schemeClr val="tx2"/>
                </a:solidFill>
                <a:effectLst/>
                <a:latin typeface="TeXGyreTermes"/>
              </a:rPr>
              <a:t> (based on MPI)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b="1" dirty="0">
                <a:solidFill>
                  <a:srgbClr val="2962AE"/>
                </a:solidFill>
                <a:latin typeface="TeXGyreTermes"/>
              </a:rPr>
              <a:t>“Pipeline” algorithm</a:t>
            </a:r>
            <a:r>
              <a:rPr lang="en-GB" sz="1700" b="1" baseline="30000" dirty="0">
                <a:solidFill>
                  <a:srgbClr val="2962AE"/>
                </a:solidFill>
                <a:latin typeface="TeXGyreTermes"/>
              </a:rPr>
              <a:t>(1)</a:t>
            </a:r>
            <a:r>
              <a:rPr lang="en-GB" sz="1700" b="1" dirty="0">
                <a:solidFill>
                  <a:srgbClr val="2962AE"/>
                </a:solidFill>
                <a:latin typeface="TeXGyreTermes"/>
              </a:rPr>
              <a:t> </a:t>
            </a:r>
            <a:r>
              <a:rPr lang="en-GB" sz="1700" dirty="0">
                <a:solidFill>
                  <a:schemeClr val="tx2"/>
                </a:solidFill>
                <a:latin typeface="TeXGyreTermes"/>
              </a:rPr>
              <a:t>used to optimize workload distribution across the nodes</a:t>
            </a:r>
            <a:endParaRPr lang="en-GB" sz="1700" dirty="0">
              <a:solidFill>
                <a:schemeClr val="tx2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DFBBF9D-55F9-B08E-4CB7-9C4A022C7C8C}"/>
              </a:ext>
            </a:extLst>
          </p:cNvPr>
          <p:cNvSpPr txBox="1"/>
          <p:nvPr/>
        </p:nvSpPr>
        <p:spPr>
          <a:xfrm>
            <a:off x="5878286" y="85502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 dirty="0"/>
          </a:p>
        </p:txBody>
      </p:sp>
      <p:pic>
        <p:nvPicPr>
          <p:cNvPr id="4" name="Picture 3" descr="A screenshot of a graph&#10;&#10;Description automatically generated">
            <a:extLst>
              <a:ext uri="{FF2B5EF4-FFF2-40B4-BE49-F238E27FC236}">
                <a16:creationId xmlns:a16="http://schemas.microsoft.com/office/drawing/2014/main" id="{EC73232B-218E-4C4D-D6AB-CA275D51329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4350"/>
          <a:stretch/>
        </p:blipFill>
        <p:spPr>
          <a:xfrm>
            <a:off x="76597" y="1494454"/>
            <a:ext cx="3993597" cy="231093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1916BF8-1C38-EE4A-0883-24EB3F36B5C3}"/>
              </a:ext>
            </a:extLst>
          </p:cNvPr>
          <p:cNvSpPr txBox="1"/>
          <p:nvPr/>
        </p:nvSpPr>
        <p:spPr>
          <a:xfrm>
            <a:off x="457200" y="1013734"/>
            <a:ext cx="3119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/>
              <a:t>Dynamic aperture optimization study for HL-LHC (weak-strong modelling)</a:t>
            </a:r>
            <a:endParaRPr lang="en-GB" sz="14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8BC7B9D-FD77-FA95-DDB9-B610E44D6C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111" y="4404360"/>
            <a:ext cx="3119120" cy="233451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3490D08-22BC-2744-2208-7A907D968D72}"/>
              </a:ext>
            </a:extLst>
          </p:cNvPr>
          <p:cNvSpPr txBox="1"/>
          <p:nvPr/>
        </p:nvSpPr>
        <p:spPr>
          <a:xfrm>
            <a:off x="457200" y="3931703"/>
            <a:ext cx="3119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/>
              <a:t>Wakefield + beam-beam simulations for HL-LHC (strong-strong modelling)</a:t>
            </a:r>
            <a:endParaRPr lang="en-GB" sz="1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DA08CCB-30D9-EAE5-B007-4FEC588BA4C5}"/>
              </a:ext>
            </a:extLst>
          </p:cNvPr>
          <p:cNvSpPr txBox="1"/>
          <p:nvPr/>
        </p:nvSpPr>
        <p:spPr>
          <a:xfrm>
            <a:off x="559744" y="3102080"/>
            <a:ext cx="30156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solidFill>
                  <a:schemeClr val="bg1"/>
                </a:solidFill>
              </a:rPr>
              <a:t>Courtesy C. </a:t>
            </a:r>
            <a:r>
              <a:rPr lang="en-US" sz="1200" i="1" dirty="0" err="1">
                <a:solidFill>
                  <a:schemeClr val="bg1"/>
                </a:solidFill>
              </a:rPr>
              <a:t>Droin</a:t>
            </a:r>
            <a:endParaRPr lang="en-CH" sz="1200" i="1" dirty="0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C0F72EF-DD59-BDF9-A949-56353D1BED3B}"/>
              </a:ext>
            </a:extLst>
          </p:cNvPr>
          <p:cNvSpPr txBox="1"/>
          <p:nvPr/>
        </p:nvSpPr>
        <p:spPr>
          <a:xfrm>
            <a:off x="4070194" y="6542694"/>
            <a:ext cx="43789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aseline="30000" dirty="0">
                <a:solidFill>
                  <a:schemeClr val="tx2"/>
                </a:solidFill>
              </a:rPr>
              <a:t>(1) </a:t>
            </a:r>
            <a:r>
              <a:rPr lang="en-US" sz="1200" i="1" dirty="0">
                <a:solidFill>
                  <a:schemeClr val="tx2"/>
                </a:solidFill>
              </a:rPr>
              <a:t>S. </a:t>
            </a:r>
            <a:r>
              <a:rPr lang="en-US" sz="1200" i="1" dirty="0" err="1">
                <a:solidFill>
                  <a:schemeClr val="tx2"/>
                </a:solidFill>
              </a:rPr>
              <a:t>Furuseth</a:t>
            </a:r>
            <a:r>
              <a:rPr lang="en-US" sz="1200" i="1" dirty="0">
                <a:solidFill>
                  <a:schemeClr val="tx2"/>
                </a:solidFill>
              </a:rPr>
              <a:t> and X. </a:t>
            </a:r>
            <a:r>
              <a:rPr lang="en-US" sz="1200" i="1" dirty="0" err="1">
                <a:solidFill>
                  <a:schemeClr val="tx2"/>
                </a:solidFill>
              </a:rPr>
              <a:t>Buffat</a:t>
            </a:r>
            <a:r>
              <a:rPr lang="en-US" sz="1200" i="1" dirty="0">
                <a:solidFill>
                  <a:schemeClr val="tx2"/>
                </a:solidFill>
              </a:rPr>
              <a:t>, </a:t>
            </a:r>
            <a:r>
              <a:rPr lang="en-GB" sz="1200" i="1" dirty="0" err="1">
                <a:solidFill>
                  <a:schemeClr val="tx2"/>
                </a:solidFill>
              </a:rPr>
              <a:t>Comput</a:t>
            </a:r>
            <a:r>
              <a:rPr lang="en-GB" sz="1200" i="1" dirty="0">
                <a:solidFill>
                  <a:schemeClr val="tx2"/>
                </a:solidFill>
              </a:rPr>
              <a:t>. Phys. </a:t>
            </a:r>
            <a:r>
              <a:rPr lang="en-GB" sz="1200" i="1" dirty="0" err="1">
                <a:solidFill>
                  <a:schemeClr val="tx2"/>
                </a:solidFill>
              </a:rPr>
              <a:t>Commun</a:t>
            </a:r>
            <a:r>
              <a:rPr lang="en-GB" sz="1200" i="1" dirty="0">
                <a:solidFill>
                  <a:schemeClr val="tx2"/>
                </a:solidFill>
              </a:rPr>
              <a:t>.</a:t>
            </a:r>
            <a:r>
              <a:rPr lang="en-US" sz="1200" i="1" dirty="0">
                <a:solidFill>
                  <a:schemeClr val="tx2"/>
                </a:solidFill>
              </a:rPr>
              <a:t> 244 (2019)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endParaRPr lang="en-CH" sz="1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0340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24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Electron cloud modeling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86F03F1-2633-DFFB-61A5-8F2CAE77FCB9}"/>
              </a:ext>
            </a:extLst>
          </p:cNvPr>
          <p:cNvSpPr txBox="1"/>
          <p:nvPr/>
        </p:nvSpPr>
        <p:spPr>
          <a:xfrm>
            <a:off x="1232583" y="625252"/>
            <a:ext cx="7911417" cy="21544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Xsuite has been exploited to study the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effect of electron cloud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on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slow beam degradation 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(emittance growth, lifetime degradation). </a:t>
            </a:r>
            <a:endParaRPr lang="en-GB" sz="17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Done by applying a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high-order interpolation scheme 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to the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e-cloud potential imported </a:t>
            </a:r>
            <a:r>
              <a:rPr lang="en-GB" sz="1700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from a 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dedicated </a:t>
            </a:r>
            <a:r>
              <a:rPr lang="en-GB" sz="1700" dirty="0" err="1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multipacting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simulator. 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Scheme d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esigned to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preserve the </a:t>
            </a:r>
            <a:r>
              <a:rPr lang="en-GB" sz="1700" b="1" dirty="0" err="1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symplecticity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of the resulting map 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by ensuring the global continuity of the potential and required derivatives.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se of GPUs is mandatory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to simulate the required long time scales (&gt;10</a:t>
            </a:r>
            <a:r>
              <a:rPr lang="en-GB" sz="1700" baseline="300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turns).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DFBBF9D-55F9-B08E-4CB7-9C4A022C7C8C}"/>
              </a:ext>
            </a:extLst>
          </p:cNvPr>
          <p:cNvSpPr txBox="1"/>
          <p:nvPr/>
        </p:nvSpPr>
        <p:spPr>
          <a:xfrm>
            <a:off x="5878286" y="85502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95FE54D-31A9-9979-93DC-8CF06CA63EDB}"/>
              </a:ext>
            </a:extLst>
          </p:cNvPr>
          <p:cNvSpPr txBox="1"/>
          <p:nvPr/>
        </p:nvSpPr>
        <p:spPr>
          <a:xfrm>
            <a:off x="0" y="6550223"/>
            <a:ext cx="24977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i="1" dirty="0">
                <a:solidFill>
                  <a:schemeClr val="tx2"/>
                </a:solidFill>
              </a:rPr>
              <a:t>See also: </a:t>
            </a:r>
            <a:r>
              <a:rPr lang="en-US" sz="1400" i="1" dirty="0">
                <a:solidFill>
                  <a:schemeClr val="tx2"/>
                </a:solidFill>
              </a:rPr>
              <a:t>K. </a:t>
            </a:r>
            <a:r>
              <a:rPr lang="en-US" sz="1400" i="1" dirty="0" err="1">
                <a:solidFill>
                  <a:schemeClr val="tx2"/>
                </a:solidFill>
              </a:rPr>
              <a:t>Paraschou</a:t>
            </a:r>
            <a:r>
              <a:rPr lang="en-US" sz="1400" i="1" dirty="0">
                <a:solidFill>
                  <a:schemeClr val="tx2"/>
                </a:solidFill>
              </a:rPr>
              <a:t>, THBP16 </a:t>
            </a:r>
            <a:endParaRPr lang="en-CH" sz="1400" i="1" dirty="0">
              <a:solidFill>
                <a:schemeClr val="tx2"/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1744F85A-67C3-6D75-CBFF-80F9D0264AC0}"/>
              </a:ext>
            </a:extLst>
          </p:cNvPr>
          <p:cNvGrpSpPr>
            <a:grpSpLocks noChangeAspect="1"/>
          </p:cNvGrpSpPr>
          <p:nvPr/>
        </p:nvGrpSpPr>
        <p:grpSpPr>
          <a:xfrm>
            <a:off x="365760" y="2814101"/>
            <a:ext cx="3962400" cy="3571625"/>
            <a:chOff x="0" y="2978598"/>
            <a:chExt cx="3962400" cy="3571625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8737ED20-2AE4-F377-ED4A-C379BEDE746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50654" b="25043"/>
            <a:stretch/>
          </p:blipFill>
          <p:spPr>
            <a:xfrm>
              <a:off x="127000" y="2978598"/>
              <a:ext cx="3835400" cy="1718160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25F04AF0-9ECE-FCE2-8FA7-58A6E521D4F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49075" r="1579" b="13427"/>
            <a:stretch/>
          </p:blipFill>
          <p:spPr>
            <a:xfrm>
              <a:off x="0" y="4565802"/>
              <a:ext cx="3835400" cy="1984421"/>
            </a:xfrm>
            <a:prstGeom prst="rect">
              <a:avLst/>
            </a:prstGeom>
          </p:spPr>
        </p:pic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BACB5701-38F8-E313-CBC3-6DFC752DF8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6284" y="2895867"/>
            <a:ext cx="3411396" cy="3788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026822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Outline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4AF453-7296-E64B-929C-C0C2C96EC89A}"/>
              </a:ext>
            </a:extLst>
          </p:cNvPr>
          <p:cNvSpPr txBox="1"/>
          <p:nvPr/>
        </p:nvSpPr>
        <p:spPr>
          <a:xfrm>
            <a:off x="1300480" y="570632"/>
            <a:ext cx="5300422" cy="61093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Introduction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Motivation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Design goals and constraints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Architecture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Agile development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Lattice modeling, simulation and optimization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Lattice modeling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Single-particle tracking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Dynamic parameter control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Multi-objective optimizer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Simulation of specific processes</a:t>
            </a:r>
            <a:endParaRPr lang="en-US" sz="1700" dirty="0">
              <a:solidFill>
                <a:schemeClr val="bg1">
                  <a:lumMod val="65000"/>
                </a:schemeClr>
              </a:solidFill>
            </a:endParaRP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Particle-matter interaction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Synchrotron radiation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Handling of collective effects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Space-charge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Beam-beam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Electron clouds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tx2"/>
                </a:solidFill>
              </a:rPr>
              <a:t>Final remarks</a:t>
            </a:r>
          </a:p>
        </p:txBody>
      </p:sp>
    </p:spTree>
    <p:extLst>
      <p:ext uri="{BB962C8B-B14F-4D97-AF65-F5344CB8AC3E}">
        <p14:creationId xmlns:p14="http://schemas.microsoft.com/office/powerpoint/2010/main" val="90976707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9E6288-29D2-C9DE-0108-5338B5BEB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26</a:t>
            </a:fld>
            <a:endParaRPr lang="en-CH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C2FF914-2C3D-2825-D6B0-B46FFE819E85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Who uses Xsuite and for which applications?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B6B50F2-9F25-8D9B-C7E1-A434FF005F91}"/>
              </a:ext>
            </a:extLst>
          </p:cNvPr>
          <p:cNvSpPr txBox="1"/>
          <p:nvPr/>
        </p:nvSpPr>
        <p:spPr>
          <a:xfrm>
            <a:off x="72833" y="976484"/>
            <a:ext cx="4245728" cy="5942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00"/>
              </a:spcBef>
            </a:pPr>
            <a:r>
              <a:rPr lang="en-CH" sz="1400" b="1" u="sng" dirty="0">
                <a:solidFill>
                  <a:srgbClr val="2962AE"/>
                </a:solidFill>
              </a:rPr>
              <a:t>LHC and HL-LHC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CH" sz="1200" b="1" dirty="0">
                <a:solidFill>
                  <a:schemeClr val="tx2"/>
                </a:solidFill>
              </a:rPr>
              <a:t>Tracking for DA </a:t>
            </a:r>
            <a:r>
              <a:rPr lang="en-CH" sz="1200" dirty="0">
                <a:solidFill>
                  <a:schemeClr val="tx2"/>
                </a:solidFill>
              </a:rPr>
              <a:t>- lattice only  (M. Le Garrec, E. Maclean, C. E. Montanari , T. Pugnat, D. Veres)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CH" sz="1200" b="1" dirty="0">
                <a:solidFill>
                  <a:schemeClr val="tx2"/>
                </a:solidFill>
              </a:rPr>
              <a:t>Crab-cavity noise studies</a:t>
            </a:r>
            <a:r>
              <a:rPr lang="en-CH" sz="1200" dirty="0">
                <a:solidFill>
                  <a:schemeClr val="tx2"/>
                </a:solidFill>
              </a:rPr>
              <a:t>(A. Fornara, Uni. Manchester)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CH" sz="1200" b="1" dirty="0">
                <a:solidFill>
                  <a:schemeClr val="tx2"/>
                </a:solidFill>
              </a:rPr>
              <a:t>Beam-beam weak-strong </a:t>
            </a:r>
            <a:r>
              <a:rPr lang="en-CH" sz="1200" dirty="0">
                <a:solidFill>
                  <a:schemeClr val="tx2"/>
                </a:solidFill>
              </a:rPr>
              <a:t>(G. Sterbini, S. Kostoglou, C. Droin, E. Lamb, D. Christie Uni. Manchester)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CH" sz="1200" b="1" dirty="0">
                <a:solidFill>
                  <a:schemeClr val="tx2"/>
                </a:solidFill>
              </a:rPr>
              <a:t>Beam-beam strong-strong </a:t>
            </a:r>
            <a:r>
              <a:rPr lang="en-CH" sz="1200" dirty="0">
                <a:solidFill>
                  <a:schemeClr val="tx2"/>
                </a:solidFill>
              </a:rPr>
              <a:t>(X. Buffat)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CH" sz="1200" b="1" dirty="0">
                <a:solidFill>
                  <a:schemeClr val="tx2"/>
                </a:solidFill>
              </a:rPr>
              <a:t>Wire compensation studies </a:t>
            </a:r>
            <a:r>
              <a:rPr lang="en-CH" sz="1200" dirty="0">
                <a:solidFill>
                  <a:schemeClr val="tx2"/>
                </a:solidFill>
              </a:rPr>
              <a:t>(P. Belanger, D. Kalchev TRIUMF)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CH" sz="1200" b="1" dirty="0">
                <a:solidFill>
                  <a:schemeClr val="tx2"/>
                </a:solidFill>
              </a:rPr>
              <a:t>Collimation studies </a:t>
            </a:r>
            <a:r>
              <a:rPr lang="en-CH" sz="1200" dirty="0">
                <a:solidFill>
                  <a:schemeClr val="tx2"/>
                </a:solidFill>
              </a:rPr>
              <a:t>(F. Van Der Veken, N.</a:t>
            </a:r>
            <a:r>
              <a:rPr lang="en-GB" sz="1200" dirty="0">
                <a:solidFill>
                  <a:schemeClr val="tx2"/>
                </a:solidFill>
              </a:rPr>
              <a:t> Triantafillou, B. Lindstrom, M. </a:t>
            </a:r>
            <a:r>
              <a:rPr lang="en-GB" sz="1200" dirty="0" err="1">
                <a:solidFill>
                  <a:schemeClr val="tx2"/>
                </a:solidFill>
              </a:rPr>
              <a:t>D’Andrea</a:t>
            </a:r>
            <a:r>
              <a:rPr lang="en-GB" sz="1200" dirty="0">
                <a:solidFill>
                  <a:schemeClr val="tx2"/>
                </a:solidFill>
              </a:rPr>
              <a:t>, P. Hermes)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tx2"/>
                </a:solidFill>
              </a:rPr>
              <a:t>Optics/orbit matching, including RDT matching </a:t>
            </a:r>
            <a:r>
              <a:rPr lang="en-GB" sz="1200" dirty="0">
                <a:solidFill>
                  <a:schemeClr val="tx2"/>
                </a:solidFill>
              </a:rPr>
              <a:t>(B. Lindstrom, K. </a:t>
            </a:r>
            <a:r>
              <a:rPr lang="en-GB" sz="1200" dirty="0" err="1">
                <a:solidFill>
                  <a:schemeClr val="tx2"/>
                </a:solidFill>
              </a:rPr>
              <a:t>Paraschou</a:t>
            </a:r>
            <a:r>
              <a:rPr lang="en-GB" sz="1200" dirty="0">
                <a:solidFill>
                  <a:schemeClr val="tx2"/>
                </a:solidFill>
              </a:rPr>
              <a:t>, C. </a:t>
            </a:r>
            <a:r>
              <a:rPr lang="en-GB" sz="1200" dirty="0" err="1">
                <a:solidFill>
                  <a:schemeClr val="tx2"/>
                </a:solidFill>
              </a:rPr>
              <a:t>Droin</a:t>
            </a:r>
            <a:r>
              <a:rPr lang="en-GB" sz="1200" dirty="0">
                <a:solidFill>
                  <a:schemeClr val="tx2"/>
                </a:solidFill>
              </a:rPr>
              <a:t>, S. </a:t>
            </a:r>
            <a:r>
              <a:rPr lang="en-GB" sz="1200" dirty="0" err="1">
                <a:solidFill>
                  <a:schemeClr val="tx2"/>
                </a:solidFill>
              </a:rPr>
              <a:t>Kostoglou</a:t>
            </a:r>
            <a:r>
              <a:rPr lang="en-GB" sz="1200" dirty="0">
                <a:solidFill>
                  <a:schemeClr val="tx2"/>
                </a:solidFill>
              </a:rPr>
              <a:t>, Y. Angelis)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CH" sz="1200" b="1" dirty="0">
                <a:solidFill>
                  <a:schemeClr val="tx2"/>
                </a:solidFill>
              </a:rPr>
              <a:t>Non-linear corrections calculation </a:t>
            </a:r>
            <a:r>
              <a:rPr lang="en-CH" sz="1200" dirty="0">
                <a:solidFill>
                  <a:schemeClr val="tx2"/>
                </a:solidFill>
              </a:rPr>
              <a:t>(J. Dilly)</a:t>
            </a:r>
            <a:endParaRPr lang="en-GB" sz="1200" dirty="0">
              <a:solidFill>
                <a:schemeClr val="tx2"/>
              </a:solidFill>
            </a:endParaRP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tx2"/>
                </a:solidFill>
              </a:rPr>
              <a:t>Hollow e-lens studies </a:t>
            </a:r>
            <a:r>
              <a:rPr lang="en-GB" sz="1200" dirty="0">
                <a:solidFill>
                  <a:schemeClr val="tx2"/>
                </a:solidFill>
              </a:rPr>
              <a:t>(P. Hermes + students)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tx2"/>
                </a:solidFill>
              </a:rPr>
              <a:t>Incoherent e-cloud effects </a:t>
            </a:r>
            <a:r>
              <a:rPr lang="en-GB" sz="1200" dirty="0">
                <a:solidFill>
                  <a:schemeClr val="tx2"/>
                </a:solidFill>
              </a:rPr>
              <a:t>(K. </a:t>
            </a:r>
            <a:r>
              <a:rPr lang="en-GB" sz="1200" dirty="0" err="1">
                <a:solidFill>
                  <a:schemeClr val="tx2"/>
                </a:solidFill>
              </a:rPr>
              <a:t>Paraschou</a:t>
            </a:r>
            <a:r>
              <a:rPr lang="en-GB" sz="1200" dirty="0">
                <a:solidFill>
                  <a:schemeClr val="tx2"/>
                </a:solidFill>
              </a:rPr>
              <a:t>) 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tx2"/>
                </a:solidFill>
              </a:rPr>
              <a:t>Beam instrumentation studies </a:t>
            </a:r>
            <a:r>
              <a:rPr lang="en-GB" sz="1200" dirty="0">
                <a:solidFill>
                  <a:schemeClr val="tx2"/>
                </a:solidFill>
              </a:rPr>
              <a:t>(D. Alves, K. </a:t>
            </a:r>
            <a:r>
              <a:rPr lang="en-GB" sz="1200" dirty="0" err="1">
                <a:solidFill>
                  <a:schemeClr val="tx2"/>
                </a:solidFill>
              </a:rPr>
              <a:t>Lasocha</a:t>
            </a:r>
            <a:r>
              <a:rPr lang="en-GB" sz="1200" dirty="0">
                <a:solidFill>
                  <a:schemeClr val="tx2"/>
                </a:solidFill>
              </a:rPr>
              <a:t>, SY-BI)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endParaRPr lang="en-GB" sz="500" dirty="0">
              <a:solidFill>
                <a:schemeClr val="tx2"/>
              </a:solidFill>
            </a:endParaRPr>
          </a:p>
          <a:p>
            <a:pPr>
              <a:spcBef>
                <a:spcPts val="100"/>
              </a:spcBef>
            </a:pPr>
            <a:r>
              <a:rPr lang="en-GB" sz="1400" b="1" u="sng" dirty="0">
                <a:solidFill>
                  <a:srgbClr val="2962AE"/>
                </a:solidFill>
              </a:rPr>
              <a:t>Injector complex (PSB, PS, SPS, LEAR, AD, ELENA)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tx2"/>
                </a:solidFill>
              </a:rPr>
              <a:t>Space-charge studies </a:t>
            </a:r>
            <a:r>
              <a:rPr lang="en-GB" sz="1200" dirty="0">
                <a:solidFill>
                  <a:schemeClr val="tx2"/>
                </a:solidFill>
              </a:rPr>
              <a:t>(F. </a:t>
            </a:r>
            <a:r>
              <a:rPr lang="en-GB" sz="1200" dirty="0" err="1">
                <a:solidFill>
                  <a:schemeClr val="tx2"/>
                </a:solidFill>
              </a:rPr>
              <a:t>Asvesta</a:t>
            </a:r>
            <a:r>
              <a:rPr lang="en-GB" sz="1200" dirty="0">
                <a:solidFill>
                  <a:schemeClr val="tx2"/>
                </a:solidFill>
              </a:rPr>
              <a:t>, T. </a:t>
            </a:r>
            <a:r>
              <a:rPr lang="en-GB" sz="1200" dirty="0" err="1">
                <a:solidFill>
                  <a:schemeClr val="tx2"/>
                </a:solidFill>
              </a:rPr>
              <a:t>Prebibaj</a:t>
            </a:r>
            <a:r>
              <a:rPr lang="en-GB" sz="1200" dirty="0">
                <a:solidFill>
                  <a:schemeClr val="tx2"/>
                </a:solidFill>
              </a:rPr>
              <a:t>)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tx2"/>
                </a:solidFill>
              </a:rPr>
              <a:t>Cooling studies </a:t>
            </a:r>
            <a:r>
              <a:rPr lang="en-GB" sz="1200" dirty="0">
                <a:solidFill>
                  <a:schemeClr val="tx2"/>
                </a:solidFill>
              </a:rPr>
              <a:t>(D. </a:t>
            </a:r>
            <a:r>
              <a:rPr lang="en-GB" sz="1200" dirty="0" err="1">
                <a:solidFill>
                  <a:schemeClr val="tx2"/>
                </a:solidFill>
              </a:rPr>
              <a:t>Gamba</a:t>
            </a:r>
            <a:r>
              <a:rPr lang="en-GB" sz="1200" dirty="0">
                <a:solidFill>
                  <a:schemeClr val="tx2"/>
                </a:solidFill>
              </a:rPr>
              <a:t>, P.  </a:t>
            </a:r>
            <a:r>
              <a:rPr lang="en-GB" sz="1200" dirty="0" err="1">
                <a:solidFill>
                  <a:schemeClr val="tx2"/>
                </a:solidFill>
              </a:rPr>
              <a:t>Kruyt</a:t>
            </a:r>
            <a:r>
              <a:rPr lang="en-GB" sz="1200" dirty="0">
                <a:solidFill>
                  <a:schemeClr val="tx2"/>
                </a:solidFill>
              </a:rPr>
              <a:t>)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tx2"/>
                </a:solidFill>
              </a:rPr>
              <a:t>Instabilities with wakes and space-charge </a:t>
            </a:r>
            <a:r>
              <a:rPr lang="en-GB" sz="1200" dirty="0">
                <a:solidFill>
                  <a:schemeClr val="tx2"/>
                </a:solidFill>
              </a:rPr>
              <a:t>(X. </a:t>
            </a:r>
            <a:r>
              <a:rPr lang="en-GB" sz="1200" dirty="0" err="1">
                <a:solidFill>
                  <a:schemeClr val="tx2"/>
                </a:solidFill>
              </a:rPr>
              <a:t>Buffat</a:t>
            </a:r>
            <a:r>
              <a:rPr lang="en-GB" sz="1200" dirty="0">
                <a:solidFill>
                  <a:schemeClr val="tx2"/>
                </a:solidFill>
              </a:rPr>
              <a:t>)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tx2"/>
                </a:solidFill>
              </a:rPr>
              <a:t>Slow extraction studies at PS and SPS </a:t>
            </a:r>
            <a:r>
              <a:rPr lang="en-GB" sz="1200" dirty="0">
                <a:solidFill>
                  <a:schemeClr val="tx2"/>
                </a:solidFill>
              </a:rPr>
              <a:t>(P. </a:t>
            </a:r>
            <a:r>
              <a:rPr lang="en-GB" sz="1200" dirty="0" err="1">
                <a:solidFill>
                  <a:schemeClr val="tx2"/>
                </a:solidFill>
              </a:rPr>
              <a:t>Arrutia</a:t>
            </a:r>
            <a:r>
              <a:rPr lang="en-GB" sz="1200" dirty="0">
                <a:solidFill>
                  <a:schemeClr val="tx2"/>
                </a:solidFill>
              </a:rPr>
              <a:t> </a:t>
            </a:r>
            <a:r>
              <a:rPr lang="en-GB" sz="1200" dirty="0" err="1">
                <a:solidFill>
                  <a:schemeClr val="tx2"/>
                </a:solidFill>
              </a:rPr>
              <a:t>Sota</a:t>
            </a:r>
            <a:r>
              <a:rPr lang="en-GB" sz="1200" dirty="0">
                <a:solidFill>
                  <a:schemeClr val="tx2"/>
                </a:solidFill>
              </a:rPr>
              <a:t>, T. Bass, F. </a:t>
            </a:r>
            <a:r>
              <a:rPr lang="en-GB" sz="1200" dirty="0" err="1">
                <a:solidFill>
                  <a:schemeClr val="tx2"/>
                </a:solidFill>
              </a:rPr>
              <a:t>Velotti</a:t>
            </a:r>
            <a:r>
              <a:rPr lang="en-GB" sz="1200" dirty="0">
                <a:solidFill>
                  <a:schemeClr val="tx2"/>
                </a:solidFill>
              </a:rPr>
              <a:t>, SY-ABT)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tx2"/>
                </a:solidFill>
              </a:rPr>
              <a:t>Ion studies </a:t>
            </a:r>
            <a:r>
              <a:rPr lang="en-GB" sz="1200" dirty="0">
                <a:solidFill>
                  <a:schemeClr val="tx2"/>
                </a:solidFill>
              </a:rPr>
              <a:t>(E. </a:t>
            </a:r>
            <a:r>
              <a:rPr lang="en-GB" sz="1200" dirty="0" err="1">
                <a:solidFill>
                  <a:schemeClr val="tx2"/>
                </a:solidFill>
              </a:rPr>
              <a:t>Waagaard</a:t>
            </a:r>
            <a:r>
              <a:rPr lang="en-GB" sz="1200" dirty="0">
                <a:solidFill>
                  <a:schemeClr val="tx2"/>
                </a:solidFill>
              </a:rPr>
              <a:t>)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tx2"/>
                </a:solidFill>
              </a:rPr>
              <a:t>Beam transfer simulations </a:t>
            </a:r>
            <a:r>
              <a:rPr lang="en-GB" sz="1200" dirty="0">
                <a:solidFill>
                  <a:schemeClr val="tx2"/>
                </a:solidFill>
              </a:rPr>
              <a:t>(F. </a:t>
            </a:r>
            <a:r>
              <a:rPr lang="en-GB" sz="1200" dirty="0" err="1">
                <a:solidFill>
                  <a:schemeClr val="tx2"/>
                </a:solidFill>
              </a:rPr>
              <a:t>Velotti</a:t>
            </a:r>
            <a:r>
              <a:rPr lang="en-GB" sz="1200" dirty="0">
                <a:solidFill>
                  <a:schemeClr val="tx2"/>
                </a:solidFill>
              </a:rPr>
              <a:t>, SY-ABT)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tx2"/>
                </a:solidFill>
              </a:rPr>
              <a:t>MTE simulations</a:t>
            </a:r>
            <a:r>
              <a:rPr lang="en-GB" sz="1200" dirty="0">
                <a:solidFill>
                  <a:schemeClr val="tx2"/>
                </a:solidFill>
              </a:rPr>
              <a:t>, </a:t>
            </a:r>
            <a:r>
              <a:rPr lang="en-GB" sz="1200" dirty="0" err="1">
                <a:solidFill>
                  <a:schemeClr val="tx2"/>
                </a:solidFill>
              </a:rPr>
              <a:t>optics+tracking</a:t>
            </a:r>
            <a:r>
              <a:rPr lang="en-GB" sz="1200" dirty="0">
                <a:solidFill>
                  <a:schemeClr val="tx2"/>
                </a:solidFill>
              </a:rPr>
              <a:t> (A. </a:t>
            </a:r>
            <a:r>
              <a:rPr lang="en-GB" sz="1200" dirty="0" err="1">
                <a:solidFill>
                  <a:schemeClr val="tx2"/>
                </a:solidFill>
              </a:rPr>
              <a:t>Huschauer</a:t>
            </a:r>
            <a:r>
              <a:rPr lang="en-GB" sz="1200" dirty="0">
                <a:solidFill>
                  <a:schemeClr val="tx2"/>
                </a:solidFill>
              </a:rPr>
              <a:t>, starting)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endParaRPr lang="en-GB" sz="500" dirty="0">
              <a:solidFill>
                <a:schemeClr val="tx2"/>
              </a:solidFill>
            </a:endParaRPr>
          </a:p>
          <a:p>
            <a:pPr>
              <a:spcBef>
                <a:spcPts val="100"/>
              </a:spcBef>
            </a:pPr>
            <a:r>
              <a:rPr lang="en-GB" sz="1400" b="1" u="sng" dirty="0">
                <a:solidFill>
                  <a:srgbClr val="2962AE"/>
                </a:solidFill>
              </a:rPr>
              <a:t>Light sources (Petra IV, </a:t>
            </a:r>
            <a:r>
              <a:rPr lang="en-GB" sz="1400" b="1" u="sng" dirty="0" err="1">
                <a:solidFill>
                  <a:srgbClr val="2962AE"/>
                </a:solidFill>
              </a:rPr>
              <a:t>Elettra</a:t>
            </a:r>
            <a:r>
              <a:rPr lang="en-GB" sz="1400" b="1" u="sng" dirty="0">
                <a:solidFill>
                  <a:srgbClr val="2962AE"/>
                </a:solidFill>
              </a:rPr>
              <a:t>, Bessy III)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GB" sz="1100" b="1" dirty="0">
                <a:solidFill>
                  <a:schemeClr val="tx2"/>
                </a:solidFill>
              </a:rPr>
              <a:t>Tracking and DA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500" dirty="0">
              <a:solidFill>
                <a:schemeClr val="tx2"/>
              </a:solidFill>
            </a:endParaRPr>
          </a:p>
          <a:p>
            <a:endParaRPr lang="en-CH" sz="500" b="1" dirty="0">
              <a:solidFill>
                <a:srgbClr val="2962AE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F83CD51-0C70-DFB2-FF35-B1B5CFEFB423}"/>
              </a:ext>
            </a:extLst>
          </p:cNvPr>
          <p:cNvSpPr txBox="1"/>
          <p:nvPr/>
        </p:nvSpPr>
        <p:spPr>
          <a:xfrm>
            <a:off x="4350091" y="976484"/>
            <a:ext cx="4793909" cy="62863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00"/>
              </a:spcBef>
            </a:pPr>
            <a:r>
              <a:rPr lang="en-CH" sz="1400" b="1" u="sng" dirty="0">
                <a:solidFill>
                  <a:srgbClr val="2962AE"/>
                </a:solidFill>
              </a:rPr>
              <a:t>FCC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CH" sz="1200" b="1" dirty="0">
                <a:solidFill>
                  <a:schemeClr val="tx2"/>
                </a:solidFill>
              </a:rPr>
              <a:t>FCC-ee</a:t>
            </a:r>
            <a:r>
              <a:rPr lang="en-CH" sz="1200" dirty="0">
                <a:solidFill>
                  <a:schemeClr val="tx2"/>
                </a:solidFill>
              </a:rPr>
              <a:t> </a:t>
            </a:r>
            <a:r>
              <a:rPr lang="en-CH" sz="1200" b="1" dirty="0">
                <a:solidFill>
                  <a:schemeClr val="tx2"/>
                </a:solidFill>
              </a:rPr>
              <a:t>optics matching,  tapering + RF phasing</a:t>
            </a:r>
            <a:r>
              <a:rPr lang="en-CH" sz="1200" dirty="0">
                <a:solidFill>
                  <a:schemeClr val="tx2"/>
                </a:solidFill>
              </a:rPr>
              <a:t>  (M. Hofer, J. </a:t>
            </a:r>
            <a:r>
              <a:rPr lang="en-GB" sz="1200" dirty="0" err="1">
                <a:solidFill>
                  <a:schemeClr val="tx2"/>
                </a:solidFill>
              </a:rPr>
              <a:t>Keintzel</a:t>
            </a:r>
            <a:r>
              <a:rPr lang="en-GB" sz="1200" dirty="0">
                <a:solidFill>
                  <a:schemeClr val="tx2"/>
                </a:solidFill>
              </a:rPr>
              <a:t>, P. </a:t>
            </a:r>
            <a:r>
              <a:rPr lang="en-GB" sz="1200" dirty="0" err="1">
                <a:solidFill>
                  <a:schemeClr val="tx2"/>
                </a:solidFill>
              </a:rPr>
              <a:t>Kicsiny</a:t>
            </a:r>
            <a:r>
              <a:rPr lang="en-GB" sz="1200" dirty="0">
                <a:solidFill>
                  <a:schemeClr val="tx2"/>
                </a:solidFill>
              </a:rPr>
              <a:t> (</a:t>
            </a:r>
            <a:r>
              <a:rPr lang="en-CH" sz="1200" dirty="0">
                <a:solidFill>
                  <a:schemeClr val="tx2"/>
                </a:solidFill>
              </a:rPr>
              <a:t>L. </a:t>
            </a:r>
            <a:r>
              <a:rPr lang="en-GB" sz="1200" dirty="0">
                <a:solidFill>
                  <a:schemeClr val="tx2"/>
                </a:solidFill>
              </a:rPr>
              <a:t>Van </a:t>
            </a:r>
            <a:r>
              <a:rPr lang="en-GB" sz="1200" dirty="0" err="1">
                <a:solidFill>
                  <a:schemeClr val="tx2"/>
                </a:solidFill>
              </a:rPr>
              <a:t>Riesen</a:t>
            </a:r>
            <a:r>
              <a:rPr lang="en-GB" sz="1200" dirty="0">
                <a:solidFill>
                  <a:schemeClr val="tx2"/>
                </a:solidFill>
              </a:rPr>
              <a:t>-Haupt)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tx2"/>
                </a:solidFill>
              </a:rPr>
              <a:t>FCC-</a:t>
            </a:r>
            <a:r>
              <a:rPr lang="en-GB" sz="1200" b="1" dirty="0" err="1">
                <a:solidFill>
                  <a:schemeClr val="tx2"/>
                </a:solidFill>
              </a:rPr>
              <a:t>ee</a:t>
            </a:r>
            <a:r>
              <a:rPr lang="en-GB" sz="1200" b="1" dirty="0">
                <a:solidFill>
                  <a:schemeClr val="tx2"/>
                </a:solidFill>
              </a:rPr>
              <a:t> DA studies </a:t>
            </a:r>
            <a:r>
              <a:rPr lang="en-GB" sz="1200" dirty="0">
                <a:solidFill>
                  <a:schemeClr val="tx2"/>
                </a:solidFill>
              </a:rPr>
              <a:t>(</a:t>
            </a:r>
            <a:r>
              <a:rPr lang="en-CH" sz="1200" dirty="0">
                <a:solidFill>
                  <a:schemeClr val="tx2"/>
                </a:solidFill>
              </a:rPr>
              <a:t>M. Hofer, L. </a:t>
            </a:r>
            <a:r>
              <a:rPr lang="en-GB" sz="1200" dirty="0">
                <a:solidFill>
                  <a:schemeClr val="tx2"/>
                </a:solidFill>
              </a:rPr>
              <a:t>Van </a:t>
            </a:r>
            <a:r>
              <a:rPr lang="en-GB" sz="1200" dirty="0" err="1">
                <a:solidFill>
                  <a:schemeClr val="tx2"/>
                </a:solidFill>
              </a:rPr>
              <a:t>Riesen</a:t>
            </a:r>
            <a:r>
              <a:rPr lang="en-GB" sz="1200" dirty="0">
                <a:solidFill>
                  <a:schemeClr val="tx2"/>
                </a:solidFill>
              </a:rPr>
              <a:t>-Haupt, EPFL)</a:t>
            </a:r>
            <a:r>
              <a:rPr lang="en-CH" sz="1200" dirty="0">
                <a:solidFill>
                  <a:schemeClr val="tx2"/>
                </a:solidFill>
              </a:rPr>
              <a:t> </a:t>
            </a:r>
            <a:endParaRPr lang="en-GB" sz="1200" dirty="0">
              <a:solidFill>
                <a:schemeClr val="tx2"/>
              </a:solidFill>
            </a:endParaRP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tx2"/>
                </a:solidFill>
              </a:rPr>
              <a:t>FCC-</a:t>
            </a:r>
            <a:r>
              <a:rPr lang="en-GB" sz="1200" b="1" dirty="0" err="1">
                <a:solidFill>
                  <a:schemeClr val="tx2"/>
                </a:solidFill>
              </a:rPr>
              <a:t>ee</a:t>
            </a:r>
            <a:r>
              <a:rPr lang="en-GB" sz="1200" b="1" dirty="0">
                <a:solidFill>
                  <a:schemeClr val="tx2"/>
                </a:solidFill>
              </a:rPr>
              <a:t> and FCC-</a:t>
            </a:r>
            <a:r>
              <a:rPr lang="en-GB" sz="1200" b="1" dirty="0" err="1">
                <a:solidFill>
                  <a:schemeClr val="tx2"/>
                </a:solidFill>
              </a:rPr>
              <a:t>hh</a:t>
            </a:r>
            <a:r>
              <a:rPr lang="en-GB" sz="1200" b="1" dirty="0">
                <a:solidFill>
                  <a:schemeClr val="tx2"/>
                </a:solidFill>
              </a:rPr>
              <a:t> beam-beam-SS&amp;WS </a:t>
            </a:r>
            <a:r>
              <a:rPr lang="en-GB" sz="1200" dirty="0">
                <a:solidFill>
                  <a:schemeClr val="tx2"/>
                </a:solidFill>
              </a:rPr>
              <a:t>(P. </a:t>
            </a:r>
            <a:r>
              <a:rPr lang="en-GB" sz="1200" dirty="0" err="1">
                <a:solidFill>
                  <a:schemeClr val="tx2"/>
                </a:solidFill>
              </a:rPr>
              <a:t>Kicsiny</a:t>
            </a:r>
            <a:r>
              <a:rPr lang="en-GB" sz="1200" dirty="0">
                <a:solidFill>
                  <a:schemeClr val="tx2"/>
                </a:solidFill>
              </a:rPr>
              <a:t>, D. Di Croce, EPFL)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GB" sz="1200" b="1" dirty="0" err="1">
                <a:solidFill>
                  <a:schemeClr val="tx2"/>
                </a:solidFill>
              </a:rPr>
              <a:t>Beamstrahlung</a:t>
            </a:r>
            <a:r>
              <a:rPr lang="en-GB" sz="1200" b="1" dirty="0">
                <a:solidFill>
                  <a:schemeClr val="tx2"/>
                </a:solidFill>
              </a:rPr>
              <a:t>, Bhabha </a:t>
            </a:r>
            <a:r>
              <a:rPr lang="en-GB" sz="1200" dirty="0">
                <a:solidFill>
                  <a:schemeClr val="tx2"/>
                </a:solidFill>
              </a:rPr>
              <a:t>(P. </a:t>
            </a:r>
            <a:r>
              <a:rPr lang="en-GB" sz="1200" dirty="0" err="1">
                <a:solidFill>
                  <a:schemeClr val="tx2"/>
                </a:solidFill>
              </a:rPr>
              <a:t>Kicsiny</a:t>
            </a:r>
            <a:r>
              <a:rPr lang="en-GB" sz="1200" dirty="0">
                <a:solidFill>
                  <a:schemeClr val="tx2"/>
                </a:solidFill>
              </a:rPr>
              <a:t>)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tx2"/>
                </a:solidFill>
              </a:rPr>
              <a:t>FCC-</a:t>
            </a:r>
            <a:r>
              <a:rPr lang="en-GB" sz="1200" b="1" dirty="0" err="1">
                <a:solidFill>
                  <a:schemeClr val="tx2"/>
                </a:solidFill>
              </a:rPr>
              <a:t>ee</a:t>
            </a:r>
            <a:r>
              <a:rPr lang="en-GB" sz="1200" b="1" dirty="0">
                <a:solidFill>
                  <a:schemeClr val="tx2"/>
                </a:solidFill>
              </a:rPr>
              <a:t> and FCC-</a:t>
            </a:r>
            <a:r>
              <a:rPr lang="en-GB" sz="1200" b="1" dirty="0" err="1">
                <a:solidFill>
                  <a:schemeClr val="tx2"/>
                </a:solidFill>
              </a:rPr>
              <a:t>hh</a:t>
            </a:r>
            <a:r>
              <a:rPr lang="en-GB" sz="1200" b="1" dirty="0">
                <a:solidFill>
                  <a:schemeClr val="tx2"/>
                </a:solidFill>
              </a:rPr>
              <a:t> collimation studies </a:t>
            </a:r>
            <a:r>
              <a:rPr lang="en-GB" sz="1200" dirty="0">
                <a:solidFill>
                  <a:schemeClr val="tx2"/>
                </a:solidFill>
              </a:rPr>
              <a:t>(A. Abramov, G. </a:t>
            </a:r>
            <a:r>
              <a:rPr lang="en-GB" sz="1200" dirty="0" err="1">
                <a:solidFill>
                  <a:schemeClr val="tx2"/>
                </a:solidFill>
              </a:rPr>
              <a:t>Broggi</a:t>
            </a:r>
            <a:r>
              <a:rPr lang="en-GB" sz="1200" dirty="0">
                <a:solidFill>
                  <a:schemeClr val="tx2"/>
                </a:solidFill>
              </a:rPr>
              <a:t>)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tx2"/>
                </a:solidFill>
              </a:rPr>
              <a:t>FCC-</a:t>
            </a:r>
            <a:r>
              <a:rPr lang="en-GB" sz="1200" b="1" dirty="0" err="1">
                <a:solidFill>
                  <a:schemeClr val="tx2"/>
                </a:solidFill>
              </a:rPr>
              <a:t>ee</a:t>
            </a:r>
            <a:r>
              <a:rPr lang="en-GB" sz="1200" b="1" dirty="0">
                <a:solidFill>
                  <a:schemeClr val="tx2"/>
                </a:solidFill>
              </a:rPr>
              <a:t> vibration studies </a:t>
            </a:r>
            <a:r>
              <a:rPr lang="en-GB" sz="1200" dirty="0">
                <a:solidFill>
                  <a:schemeClr val="tx2"/>
                </a:solidFill>
              </a:rPr>
              <a:t>(J.P. Salvesen, </a:t>
            </a:r>
            <a:r>
              <a:rPr lang="en-GB" sz="1200" dirty="0" err="1">
                <a:solidFill>
                  <a:schemeClr val="tx2"/>
                </a:solidFill>
              </a:rPr>
              <a:t>M.Hofer</a:t>
            </a:r>
            <a:r>
              <a:rPr lang="en-GB" sz="1200" dirty="0">
                <a:solidFill>
                  <a:schemeClr val="tx2"/>
                </a:solidFill>
              </a:rPr>
              <a:t>, LAPP Annecy collab.)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tx2"/>
                </a:solidFill>
              </a:rPr>
              <a:t>Compton scattering studies </a:t>
            </a:r>
            <a:r>
              <a:rPr lang="en-GB" sz="1200" dirty="0">
                <a:solidFill>
                  <a:schemeClr val="tx2"/>
                </a:solidFill>
              </a:rPr>
              <a:t>(A. Abramov, I. </a:t>
            </a:r>
            <a:r>
              <a:rPr lang="en-GB" sz="1200" dirty="0" err="1">
                <a:solidFill>
                  <a:schemeClr val="tx2"/>
                </a:solidFill>
              </a:rPr>
              <a:t>Debrot</a:t>
            </a:r>
            <a:r>
              <a:rPr lang="en-GB" sz="1200" dirty="0">
                <a:solidFill>
                  <a:schemeClr val="tx2"/>
                </a:solidFill>
              </a:rPr>
              <a:t>, M. Hofer)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tx2"/>
                </a:solidFill>
              </a:rPr>
              <a:t>Collective effects </a:t>
            </a:r>
            <a:r>
              <a:rPr lang="en-GB" sz="1200" dirty="0">
                <a:solidFill>
                  <a:schemeClr val="tx2"/>
                </a:solidFill>
              </a:rPr>
              <a:t>(M. </a:t>
            </a:r>
            <a:r>
              <a:rPr lang="en-GB" sz="1200" dirty="0" err="1">
                <a:solidFill>
                  <a:schemeClr val="tx2"/>
                </a:solidFill>
              </a:rPr>
              <a:t>Migliorati</a:t>
            </a:r>
            <a:r>
              <a:rPr lang="en-GB" sz="1200" dirty="0">
                <a:solidFill>
                  <a:schemeClr val="tx2"/>
                </a:solidFill>
              </a:rPr>
              <a:t>, A. </a:t>
            </a:r>
            <a:r>
              <a:rPr lang="en-GB" sz="1200" dirty="0" err="1">
                <a:solidFill>
                  <a:schemeClr val="tx2"/>
                </a:solidFill>
              </a:rPr>
              <a:t>Ghribi</a:t>
            </a:r>
            <a:r>
              <a:rPr lang="en-GB" sz="1200" dirty="0">
                <a:solidFill>
                  <a:schemeClr val="tx2"/>
                </a:solidFill>
              </a:rPr>
              <a:t> - Uni Sapienza, A. </a:t>
            </a:r>
            <a:r>
              <a:rPr lang="en-GB" sz="1200" dirty="0" err="1">
                <a:solidFill>
                  <a:schemeClr val="tx2"/>
                </a:solidFill>
              </a:rPr>
              <a:t>Rajabi</a:t>
            </a:r>
            <a:r>
              <a:rPr lang="en-GB" sz="1200" dirty="0">
                <a:solidFill>
                  <a:schemeClr val="tx2"/>
                </a:solidFill>
              </a:rPr>
              <a:t> – </a:t>
            </a:r>
            <a:r>
              <a:rPr lang="en-GB" sz="1200" dirty="0" err="1">
                <a:solidFill>
                  <a:schemeClr val="tx2"/>
                </a:solidFill>
              </a:rPr>
              <a:t>Desy</a:t>
            </a:r>
            <a:r>
              <a:rPr lang="en-GB" sz="1200" dirty="0">
                <a:solidFill>
                  <a:schemeClr val="tx2"/>
                </a:solidFill>
              </a:rPr>
              <a:t>)</a:t>
            </a:r>
          </a:p>
          <a:p>
            <a:pPr>
              <a:spcBef>
                <a:spcPts val="100"/>
              </a:spcBef>
            </a:pPr>
            <a:endParaRPr lang="en-GB" sz="500" dirty="0">
              <a:solidFill>
                <a:schemeClr val="tx2"/>
              </a:solidFill>
            </a:endParaRPr>
          </a:p>
          <a:p>
            <a:pPr>
              <a:spcBef>
                <a:spcPts val="100"/>
              </a:spcBef>
            </a:pPr>
            <a:r>
              <a:rPr lang="en-GB" sz="1400" b="1" u="sng" dirty="0">
                <a:solidFill>
                  <a:srgbClr val="2962AE"/>
                </a:solidFill>
              </a:rPr>
              <a:t>GSI/FAIR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tx2"/>
                </a:solidFill>
              </a:rPr>
              <a:t>Space-charge</a:t>
            </a:r>
            <a:r>
              <a:rPr lang="en-GB" sz="1200" dirty="0">
                <a:solidFill>
                  <a:schemeClr val="tx2"/>
                </a:solidFill>
              </a:rPr>
              <a:t> simulations (A. </a:t>
            </a:r>
            <a:r>
              <a:rPr lang="en-GB" sz="1200" dirty="0" err="1">
                <a:solidFill>
                  <a:schemeClr val="tx2"/>
                </a:solidFill>
              </a:rPr>
              <a:t>Oeftiger</a:t>
            </a:r>
            <a:r>
              <a:rPr lang="en-GB" sz="1200" dirty="0">
                <a:solidFill>
                  <a:schemeClr val="tx2"/>
                </a:solidFill>
              </a:rPr>
              <a:t> and team)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tx2"/>
                </a:solidFill>
              </a:rPr>
              <a:t>Slow extraction </a:t>
            </a:r>
            <a:r>
              <a:rPr lang="en-GB" sz="1200" dirty="0">
                <a:solidFill>
                  <a:schemeClr val="tx2"/>
                </a:solidFill>
              </a:rPr>
              <a:t>simulations - SIS18 and SIS100 (P. </a:t>
            </a:r>
            <a:r>
              <a:rPr lang="en-GB" sz="1200" dirty="0" err="1">
                <a:solidFill>
                  <a:schemeClr val="tx2"/>
                </a:solidFill>
              </a:rPr>
              <a:t>Niedermayer</a:t>
            </a:r>
            <a:r>
              <a:rPr lang="en-GB" sz="1200" dirty="0">
                <a:solidFill>
                  <a:schemeClr val="tx2"/>
                </a:solidFill>
              </a:rPr>
              <a:t>, C. Cortes)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tx2"/>
                </a:solidFill>
              </a:rPr>
              <a:t>BTF studies </a:t>
            </a:r>
            <a:r>
              <a:rPr lang="en-GB" sz="1200" dirty="0">
                <a:solidFill>
                  <a:schemeClr val="tx2"/>
                </a:solidFill>
              </a:rPr>
              <a:t>(C. Cortes)</a:t>
            </a:r>
          </a:p>
          <a:p>
            <a:pPr>
              <a:spcBef>
                <a:spcPts val="100"/>
              </a:spcBef>
            </a:pPr>
            <a:endParaRPr lang="en-GB" sz="500" dirty="0">
              <a:solidFill>
                <a:schemeClr val="tx2"/>
              </a:solidFill>
            </a:endParaRPr>
          </a:p>
          <a:p>
            <a:pPr>
              <a:spcBef>
                <a:spcPts val="100"/>
              </a:spcBef>
            </a:pPr>
            <a:r>
              <a:rPr lang="en-GB" sz="1400" b="1" u="sng" dirty="0">
                <a:solidFill>
                  <a:srgbClr val="2962AE"/>
                </a:solidFill>
              </a:rPr>
              <a:t>Medical accelerators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tx2"/>
                </a:solidFill>
              </a:rPr>
              <a:t>Slow-extraction for PIMMS </a:t>
            </a:r>
            <a:r>
              <a:rPr lang="en-GB" sz="1200" dirty="0">
                <a:solidFill>
                  <a:schemeClr val="tx2"/>
                </a:solidFill>
              </a:rPr>
              <a:t>(R. Tailor)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tx2"/>
                </a:solidFill>
              </a:rPr>
              <a:t>Slow-extraction for </a:t>
            </a:r>
            <a:r>
              <a:rPr lang="en-GB" sz="1200" b="1" dirty="0" err="1">
                <a:solidFill>
                  <a:schemeClr val="tx2"/>
                </a:solidFill>
              </a:rPr>
              <a:t>MedAustron</a:t>
            </a:r>
            <a:r>
              <a:rPr lang="en-GB" sz="1200" b="1" dirty="0">
                <a:solidFill>
                  <a:schemeClr val="tx2"/>
                </a:solidFill>
              </a:rPr>
              <a:t> </a:t>
            </a:r>
            <a:r>
              <a:rPr lang="en-GB" sz="1200" dirty="0">
                <a:solidFill>
                  <a:schemeClr val="tx2"/>
                </a:solidFill>
              </a:rPr>
              <a:t>(F. </a:t>
            </a:r>
            <a:r>
              <a:rPr lang="en-GB" sz="1200" dirty="0" err="1">
                <a:solidFill>
                  <a:schemeClr val="tx2"/>
                </a:solidFill>
              </a:rPr>
              <a:t>Kuehteubl</a:t>
            </a:r>
            <a:r>
              <a:rPr lang="en-GB" sz="1200" dirty="0">
                <a:solidFill>
                  <a:schemeClr val="tx2"/>
                </a:solidFill>
              </a:rPr>
              <a:t>, E. Renner, et al.)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endParaRPr lang="en-GB" sz="500" dirty="0">
              <a:solidFill>
                <a:schemeClr val="tx2"/>
              </a:solidFill>
            </a:endParaRPr>
          </a:p>
          <a:p>
            <a:pPr>
              <a:spcBef>
                <a:spcPts val="100"/>
              </a:spcBef>
            </a:pPr>
            <a:r>
              <a:rPr lang="en-GB" sz="1400" b="1" u="sng" dirty="0">
                <a:solidFill>
                  <a:srgbClr val="2962AE"/>
                </a:solidFill>
              </a:rPr>
              <a:t>BNL - RHIC and EIC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tx2"/>
                </a:solidFill>
              </a:rPr>
              <a:t>Optics calculations and tracking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tx2"/>
                </a:solidFill>
              </a:rPr>
              <a:t>Collimation studies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endParaRPr lang="en-GB" sz="500" dirty="0">
              <a:solidFill>
                <a:schemeClr val="tx2"/>
              </a:solidFill>
            </a:endParaRPr>
          </a:p>
          <a:p>
            <a:pPr>
              <a:spcBef>
                <a:spcPts val="100"/>
              </a:spcBef>
            </a:pPr>
            <a:r>
              <a:rPr lang="en-GB" sz="1400" b="1" u="sng" dirty="0">
                <a:solidFill>
                  <a:srgbClr val="2962AE"/>
                </a:solidFill>
              </a:rPr>
              <a:t>Fermilab – Main Injector, Recycler, IOTA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tx2"/>
                </a:solidFill>
              </a:rPr>
              <a:t>Tracking studies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tx2"/>
                </a:solidFill>
              </a:rPr>
              <a:t>Impedance + space-charge </a:t>
            </a:r>
            <a:r>
              <a:rPr lang="en-GB" sz="1200" dirty="0">
                <a:solidFill>
                  <a:schemeClr val="tx2"/>
                </a:solidFill>
              </a:rPr>
              <a:t>simulations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endParaRPr lang="en-GB" sz="500" dirty="0">
              <a:solidFill>
                <a:schemeClr val="tx2"/>
              </a:solidFill>
            </a:endParaRPr>
          </a:p>
          <a:p>
            <a:pPr>
              <a:spcBef>
                <a:spcPts val="100"/>
              </a:spcBef>
            </a:pPr>
            <a:r>
              <a:rPr lang="en-CH" sz="1400" b="1" u="sng" dirty="0">
                <a:solidFill>
                  <a:srgbClr val="2962AE"/>
                </a:solidFill>
              </a:rPr>
              <a:t>Training</a:t>
            </a:r>
            <a:r>
              <a:rPr lang="en-CH" sz="1400" b="1" dirty="0">
                <a:solidFill>
                  <a:srgbClr val="2962AE"/>
                </a:solidFill>
              </a:rPr>
              <a:t> </a:t>
            </a:r>
            <a:r>
              <a:rPr lang="en-CH" sz="1400" dirty="0">
                <a:solidFill>
                  <a:schemeClr val="tx2"/>
                </a:solidFill>
              </a:rPr>
              <a:t>(Universiy of Rome and EPFL)</a:t>
            </a:r>
            <a:endParaRPr lang="en-GB" sz="1400" dirty="0">
              <a:solidFill>
                <a:schemeClr val="tx2"/>
              </a:solidFill>
            </a:endParaRPr>
          </a:p>
          <a:p>
            <a:endParaRPr lang="en-GB" sz="1400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500" dirty="0">
              <a:solidFill>
                <a:schemeClr val="tx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729F8F6-50E9-D9CF-D14C-4CC5D785C019}"/>
              </a:ext>
            </a:extLst>
          </p:cNvPr>
          <p:cNvSpPr txBox="1"/>
          <p:nvPr/>
        </p:nvSpPr>
        <p:spPr>
          <a:xfrm>
            <a:off x="3066798" y="497536"/>
            <a:ext cx="67823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i="1" dirty="0">
                <a:solidFill>
                  <a:schemeClr val="tx2"/>
                </a:solidFill>
              </a:rPr>
              <a:t>[Activities that are already in production, or for which testing work is ongoing]</a:t>
            </a:r>
          </a:p>
        </p:txBody>
      </p:sp>
    </p:spTree>
    <p:extLst>
      <p:ext uri="{BB962C8B-B14F-4D97-AF65-F5344CB8AC3E}">
        <p14:creationId xmlns:p14="http://schemas.microsoft.com/office/powerpoint/2010/main" val="2663270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C1FECA-E3FC-86D1-5296-E12683C99E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27</a:t>
            </a:fld>
            <a:endParaRPr lang="en-CH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2D3D12D-B979-55C2-975F-7CE6BCDEE07D}"/>
              </a:ext>
            </a:extLst>
          </p:cNvPr>
          <p:cNvSpPr txBox="1"/>
          <p:nvPr/>
        </p:nvSpPr>
        <p:spPr>
          <a:xfrm>
            <a:off x="1515763" y="570296"/>
            <a:ext cx="7260372" cy="1000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CH" dirty="0">
                <a:solidFill>
                  <a:schemeClr val="tx2"/>
                </a:solidFill>
              </a:rPr>
              <a:t>In 2022-23 we have </a:t>
            </a:r>
            <a:r>
              <a:rPr lang="en-CH" b="1" dirty="0">
                <a:solidFill>
                  <a:srgbClr val="2962AE"/>
                </a:solidFill>
              </a:rPr>
              <a:t>essentially discontinued </a:t>
            </a:r>
            <a:r>
              <a:rPr lang="en-CH" dirty="0">
                <a:solidFill>
                  <a:schemeClr val="tx2"/>
                </a:solidFill>
              </a:rPr>
              <a:t>the development and, to a very large extent, the usage of the following tools: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CH" dirty="0">
              <a:solidFill>
                <a:schemeClr val="tx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632313-4893-6020-8631-62AC69EAC715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Discontinuation of legacy tools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0C6DA49-C907-6F3A-E410-9BB5A198D3D2}"/>
              </a:ext>
            </a:extLst>
          </p:cNvPr>
          <p:cNvSpPr txBox="1"/>
          <p:nvPr/>
        </p:nvSpPr>
        <p:spPr>
          <a:xfrm>
            <a:off x="4701847" y="1260565"/>
            <a:ext cx="175376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</a:rPr>
              <a:t>COMBI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</a:rPr>
              <a:t>PySSD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</a:rPr>
              <a:t>DistLib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E42A31A-EF4D-8812-3788-676E231271B6}"/>
              </a:ext>
            </a:extLst>
          </p:cNvPr>
          <p:cNvSpPr txBox="1"/>
          <p:nvPr/>
        </p:nvSpPr>
        <p:spPr>
          <a:xfrm>
            <a:off x="1527729" y="1260565"/>
            <a:ext cx="34733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</a:rPr>
              <a:t>Sixtrack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</a:rPr>
              <a:t>Sixdesk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</a:rPr>
              <a:t>Sixtracklib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F484D765-744B-A31F-9DA1-194103F49416}"/>
              </a:ext>
            </a:extLst>
          </p:cNvPr>
          <p:cNvGrpSpPr/>
          <p:nvPr/>
        </p:nvGrpSpPr>
        <p:grpSpPr>
          <a:xfrm>
            <a:off x="2536716" y="3200967"/>
            <a:ext cx="4330262" cy="3061045"/>
            <a:chOff x="2591461" y="3098016"/>
            <a:chExt cx="4330262" cy="3061045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E0903CF8-41EE-6BEA-4B14-CCF28DC7640F}"/>
                </a:ext>
              </a:extLst>
            </p:cNvPr>
            <p:cNvSpPr/>
            <p:nvPr/>
          </p:nvSpPr>
          <p:spPr>
            <a:xfrm>
              <a:off x="2591461" y="3098016"/>
              <a:ext cx="4330262" cy="3061045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B76B0C9-6D0A-949E-CB94-A329A2DDB8F4}"/>
                </a:ext>
              </a:extLst>
            </p:cNvPr>
            <p:cNvGrpSpPr/>
            <p:nvPr/>
          </p:nvGrpSpPr>
          <p:grpSpPr>
            <a:xfrm>
              <a:off x="2863549" y="3171587"/>
              <a:ext cx="3676595" cy="2849039"/>
              <a:chOff x="2942897" y="3165679"/>
              <a:chExt cx="3676595" cy="2849039"/>
            </a:xfrm>
          </p:grpSpPr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BC8CC1B-4C75-75BA-04F6-4B797D513888}"/>
                  </a:ext>
                </a:extLst>
              </p:cNvPr>
              <p:cNvSpPr txBox="1"/>
              <p:nvPr/>
            </p:nvSpPr>
            <p:spPr>
              <a:xfrm>
                <a:off x="2942898" y="3165679"/>
                <a:ext cx="367659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H" b="1" dirty="0"/>
                  <a:t>Lines of code</a:t>
                </a:r>
              </a:p>
            </p:txBody>
          </p:sp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58384EF9-0DC2-4DD1-4B72-A4AD6A68600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10217"/>
              <a:stretch/>
            </p:blipFill>
            <p:spPr>
              <a:xfrm>
                <a:off x="2942897" y="3517499"/>
                <a:ext cx="3676595" cy="2173597"/>
              </a:xfrm>
              <a:prstGeom prst="rect">
                <a:avLst/>
              </a:prstGeom>
            </p:spPr>
          </p:pic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7FD103E-9E11-FCBB-39F5-CD0AFC925646}"/>
                  </a:ext>
                </a:extLst>
              </p:cNvPr>
              <p:cNvSpPr txBox="1"/>
              <p:nvPr/>
            </p:nvSpPr>
            <p:spPr>
              <a:xfrm>
                <a:off x="3687222" y="5145084"/>
                <a:ext cx="41229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CH" sz="1200" b="1" dirty="0">
                    <a:solidFill>
                      <a:schemeClr val="bg1"/>
                    </a:solidFill>
                  </a:rPr>
                  <a:t>75k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8C405E29-F6E4-9472-0A50-4C12A30892AC}"/>
                  </a:ext>
                </a:extLst>
              </p:cNvPr>
              <p:cNvSpPr txBox="1"/>
              <p:nvPr/>
            </p:nvSpPr>
            <p:spPr>
              <a:xfrm>
                <a:off x="5459378" y="4458378"/>
                <a:ext cx="49404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CH" sz="1200" b="1" dirty="0">
                    <a:solidFill>
                      <a:schemeClr val="bg1"/>
                    </a:solidFill>
                  </a:rPr>
                  <a:t>370k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F133440-8241-7436-EFE5-BB29CAF32305}"/>
                  </a:ext>
                </a:extLst>
              </p:cNvPr>
              <p:cNvSpPr txBox="1"/>
              <p:nvPr/>
            </p:nvSpPr>
            <p:spPr>
              <a:xfrm>
                <a:off x="3452293" y="5491498"/>
                <a:ext cx="882150" cy="52322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H" sz="1400" b="1" dirty="0"/>
                  <a:t>Written</a:t>
                </a:r>
              </a:p>
              <a:p>
                <a:pPr algn="ctr"/>
                <a:r>
                  <a:rPr lang="en-CH" sz="1400" dirty="0"/>
                  <a:t>(Xsuite)</a:t>
                </a: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A55BC26-AEF2-8711-29C3-E95C92CD0754}"/>
                  </a:ext>
                </a:extLst>
              </p:cNvPr>
              <p:cNvSpPr txBox="1"/>
              <p:nvPr/>
            </p:nvSpPr>
            <p:spPr>
              <a:xfrm>
                <a:off x="5064104" y="5491498"/>
                <a:ext cx="1242553" cy="52322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H" sz="1400" b="1" dirty="0"/>
                  <a:t>Discontinued</a:t>
                </a:r>
              </a:p>
              <a:p>
                <a:pPr algn="ctr"/>
                <a:r>
                  <a:rPr lang="en-CH" sz="1400" dirty="0"/>
                  <a:t>(Legacy tools)</a:t>
                </a:r>
              </a:p>
            </p:txBody>
          </p:sp>
        </p:grp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FCB29F62-DA14-655E-93E0-313AA2CAB3D8}"/>
              </a:ext>
            </a:extLst>
          </p:cNvPr>
          <p:cNvSpPr txBox="1"/>
          <p:nvPr/>
        </p:nvSpPr>
        <p:spPr>
          <a:xfrm>
            <a:off x="1527729" y="2446414"/>
            <a:ext cx="72603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CH" dirty="0">
                <a:solidFill>
                  <a:schemeClr val="tx2"/>
                </a:solidFill>
              </a:rPr>
              <a:t>This led to a </a:t>
            </a:r>
            <a:r>
              <a:rPr lang="en-CH" b="1" dirty="0">
                <a:solidFill>
                  <a:srgbClr val="2962AE"/>
                </a:solidFill>
              </a:rPr>
              <a:t>massive simplification </a:t>
            </a:r>
            <a:r>
              <a:rPr lang="en-CH" dirty="0">
                <a:solidFill>
                  <a:schemeClr val="tx2"/>
                </a:solidFill>
              </a:rPr>
              <a:t>of our code base.</a:t>
            </a:r>
          </a:p>
        </p:txBody>
      </p:sp>
    </p:spTree>
    <p:extLst>
      <p:ext uri="{BB962C8B-B14F-4D97-AF65-F5344CB8AC3E}">
        <p14:creationId xmlns:p14="http://schemas.microsoft.com/office/powerpoint/2010/main" val="3779542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28</a:t>
            </a:fld>
            <a:endParaRPr lang="en-CH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612D60E9-2D02-7B90-B1C0-60B598F711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122769"/>
              </p:ext>
            </p:extLst>
          </p:nvPr>
        </p:nvGraphicFramePr>
        <p:xfrm>
          <a:off x="3570312" y="832858"/>
          <a:ext cx="4148415" cy="150876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2858454">
                  <a:extLst>
                    <a:ext uri="{9D8B030D-6E8A-4147-A177-3AD203B41FA5}">
                      <a16:colId xmlns:a16="http://schemas.microsoft.com/office/drawing/2014/main" val="1503485804"/>
                    </a:ext>
                  </a:extLst>
                </a:gridCol>
                <a:gridCol w="1289961">
                  <a:extLst>
                    <a:ext uri="{9D8B030D-6E8A-4147-A177-3AD203B41FA5}">
                      <a16:colId xmlns:a16="http://schemas.microsoft.com/office/drawing/2014/main" val="2370598821"/>
                    </a:ext>
                  </a:extLst>
                </a:gridCol>
              </a:tblGrid>
              <a:tr h="266801">
                <a:tc>
                  <a:txBody>
                    <a:bodyPr/>
                    <a:lstStyle/>
                    <a:p>
                      <a:pPr algn="ctr"/>
                      <a:r>
                        <a:rPr lang="en-CH" sz="1500" b="1" dirty="0">
                          <a:solidFill>
                            <a:schemeClr val="tx2"/>
                          </a:solidFill>
                          <a:latin typeface="+mn-lt"/>
                        </a:rPr>
                        <a:t>Core team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>
                          <a:solidFill>
                            <a:schemeClr val="tx2"/>
                          </a:solidFill>
                          <a:latin typeface="+mn-lt"/>
                          <a:cs typeface="Calibri" panose="020F0502020204030204" pitchFamily="34" charset="0"/>
                        </a:rPr>
                        <a:t>3 </a:t>
                      </a:r>
                      <a:r>
                        <a:rPr lang="en-GB" sz="1500" b="0" dirty="0">
                          <a:solidFill>
                            <a:schemeClr val="tx2"/>
                          </a:solidFill>
                          <a:latin typeface="+mn-lt"/>
                          <a:cs typeface="Calibri" panose="020F0502020204030204" pitchFamily="34" charset="0"/>
                        </a:rPr>
                        <a:t>persons</a:t>
                      </a:r>
                      <a:endParaRPr lang="en-CH" sz="1500" b="0" dirty="0">
                        <a:solidFill>
                          <a:schemeClr val="tx2"/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30511876"/>
                  </a:ext>
                </a:extLst>
              </a:tr>
              <a:tr h="266801"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>
                          <a:solidFill>
                            <a:schemeClr val="tx2"/>
                          </a:solidFill>
                          <a:latin typeface="+mn-lt"/>
                          <a:cs typeface="Calibri" panose="020F0502020204030204" pitchFamily="34" charset="0"/>
                        </a:rPr>
                        <a:t>Contributing developers</a:t>
                      </a:r>
                      <a:endParaRPr lang="en-CH" sz="1500" b="1" dirty="0">
                        <a:solidFill>
                          <a:schemeClr val="tx2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500" b="1" dirty="0">
                          <a:solidFill>
                            <a:schemeClr val="tx2"/>
                          </a:solidFill>
                          <a:latin typeface="+mn-lt"/>
                        </a:rPr>
                        <a:t>16 </a:t>
                      </a:r>
                      <a:r>
                        <a:rPr lang="en-CH" sz="1500" b="0" dirty="0">
                          <a:solidFill>
                            <a:schemeClr val="tx2"/>
                          </a:solidFill>
                          <a:latin typeface="+mn-lt"/>
                        </a:rPr>
                        <a:t>persons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92688558"/>
                  </a:ext>
                </a:extLst>
              </a:tr>
              <a:tr h="266801"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>
                          <a:solidFill>
                            <a:schemeClr val="tx2"/>
                          </a:solidFill>
                          <a:latin typeface="+mn-lt"/>
                          <a:cs typeface="Calibri" panose="020F0502020204030204" pitchFamily="34" charset="0"/>
                        </a:rPr>
                        <a:t>User community</a:t>
                      </a:r>
                      <a:endParaRPr lang="en-CH" sz="1500" b="1" dirty="0">
                        <a:solidFill>
                          <a:schemeClr val="tx2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500" b="1" dirty="0">
                          <a:solidFill>
                            <a:schemeClr val="tx2"/>
                          </a:solidFill>
                          <a:latin typeface="+mn-lt"/>
                        </a:rPr>
                        <a:t>~80 </a:t>
                      </a:r>
                      <a:r>
                        <a:rPr lang="en-CH" sz="1500" b="0" dirty="0">
                          <a:solidFill>
                            <a:schemeClr val="tx2"/>
                          </a:solidFill>
                          <a:latin typeface="+mn-lt"/>
                        </a:rPr>
                        <a:t>users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13458040"/>
                  </a:ext>
                </a:extLst>
              </a:tr>
              <a:tr h="523842"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>
                          <a:solidFill>
                            <a:schemeClr val="tx2"/>
                          </a:solidFill>
                          <a:latin typeface="+mn-lt"/>
                          <a:cs typeface="Calibri" panose="020F0502020204030204" pitchFamily="34" charset="0"/>
                        </a:rPr>
                        <a:t>Publications including Xsuite simulations (in 2022-23): </a:t>
                      </a:r>
                      <a:endParaRPr lang="en-CH" sz="1500" b="1" dirty="0">
                        <a:solidFill>
                          <a:schemeClr val="tx2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500" b="1" dirty="0">
                          <a:solidFill>
                            <a:schemeClr val="tx2"/>
                          </a:solidFill>
                          <a:latin typeface="+mn-lt"/>
                        </a:rPr>
                        <a:t>25 </a:t>
                      </a:r>
                      <a:r>
                        <a:rPr lang="en-CH" sz="1500" b="0" dirty="0">
                          <a:solidFill>
                            <a:schemeClr val="tx2"/>
                          </a:solidFill>
                          <a:latin typeface="+mn-lt"/>
                        </a:rPr>
                        <a:t>papers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73171149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DDEF71FC-44D1-A0B6-D9A5-5FC96E8D0B86}"/>
              </a:ext>
            </a:extLst>
          </p:cNvPr>
          <p:cNvSpPr txBox="1"/>
          <p:nvPr/>
        </p:nvSpPr>
        <p:spPr>
          <a:xfrm>
            <a:off x="429768" y="1410266"/>
            <a:ext cx="4142232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GB" sz="1700" b="1" dirty="0">
                <a:latin typeface="Calibri" panose="020F0502020204030204" pitchFamily="34" charset="0"/>
                <a:cs typeface="Calibri" panose="020F0502020204030204" pitchFamily="34" charset="0"/>
              </a:rPr>
              <a:t>Some numbers: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542B5DB-A2A0-9951-F89A-8AD0759442F4}"/>
              </a:ext>
            </a:extLst>
          </p:cNvPr>
          <p:cNvSpPr txBox="1"/>
          <p:nvPr/>
        </p:nvSpPr>
        <p:spPr>
          <a:xfrm>
            <a:off x="570245" y="2584968"/>
            <a:ext cx="8003510" cy="36625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700" b="1" u="sng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 next: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Most importantly: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user support, fixes and improvements based on user feedback, keep good quality documentation and testing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Additional features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(coming in 2024):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Equilibrium emittances in </a:t>
            </a:r>
            <a:r>
              <a:rPr lang="en-GB" sz="1700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twiss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 the presence of element shifts and tilts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Faster reload of deferred expressions (</a:t>
            </a:r>
            <a:r>
              <a:rPr lang="en-GB" sz="1700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cython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Native implementation of </a:t>
            </a:r>
            <a:r>
              <a:rPr lang="en-GB" sz="1700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wakefields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(with MPI parallelization)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RFTrack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interface for tracking in </a:t>
            </a:r>
            <a:r>
              <a:rPr lang="en-GB" sz="1700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fieldmaps</a:t>
            </a:r>
            <a:endParaRPr lang="en-GB" sz="17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Intra-beam scattering model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Strong-strong beam-beam with PIC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Native save/load of sequence in ascii format (now done through MAD-X)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EFADCDD-4194-C771-7143-06DEE78313FD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Some numbers and next steps</a:t>
            </a:r>
          </a:p>
        </p:txBody>
      </p:sp>
    </p:spTree>
    <p:extLst>
      <p:ext uri="{BB962C8B-B14F-4D97-AF65-F5344CB8AC3E}">
        <p14:creationId xmlns:p14="http://schemas.microsoft.com/office/powerpoint/2010/main" val="3752794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29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762000" y="3198168"/>
            <a:ext cx="7620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2A63AD"/>
                </a:solidFill>
                <a:latin typeface="Calibri" pitchFamily="34" charset="0"/>
              </a:rPr>
              <a:t>Thanks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21461812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Outline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4AF453-7296-E64B-929C-C0C2C96EC89A}"/>
              </a:ext>
            </a:extLst>
          </p:cNvPr>
          <p:cNvSpPr txBox="1"/>
          <p:nvPr/>
        </p:nvSpPr>
        <p:spPr>
          <a:xfrm>
            <a:off x="1300480" y="570632"/>
            <a:ext cx="5300422" cy="61093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tx2"/>
                </a:solidFill>
              </a:rPr>
              <a:t>Introduction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Motivation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Design goals and constraints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Architecture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Agile development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Lattice modeling, simulation and optimization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Lattice modeling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Single-particle tracking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Dynamic parameter control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Multi-objective optimizer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Simulation of specific processes</a:t>
            </a:r>
            <a:endParaRPr lang="en-US" sz="1700" dirty="0">
              <a:solidFill>
                <a:schemeClr val="bg1">
                  <a:lumMod val="65000"/>
                </a:schemeClr>
              </a:solidFill>
            </a:endParaRP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Particle-matter interaction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Synchrotron radiation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Handling of collective effects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Space-charge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Beam-beam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Electron clouds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Final remarks</a:t>
            </a:r>
          </a:p>
        </p:txBody>
      </p:sp>
    </p:spTree>
    <p:extLst>
      <p:ext uri="{BB962C8B-B14F-4D97-AF65-F5344CB8AC3E}">
        <p14:creationId xmlns:p14="http://schemas.microsoft.com/office/powerpoint/2010/main" val="35067336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4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Introduction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617517C-4CD0-36A5-A484-D275CDA80143}"/>
              </a:ext>
            </a:extLst>
          </p:cNvPr>
          <p:cNvSpPr txBox="1"/>
          <p:nvPr/>
        </p:nvSpPr>
        <p:spPr>
          <a:xfrm>
            <a:off x="165102" y="1086322"/>
            <a:ext cx="5153890" cy="48628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CERN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has a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long tradition 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in the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development of software tools for beam physics</a:t>
            </a:r>
          </a:p>
          <a:p>
            <a:pPr>
              <a:spcBef>
                <a:spcPts val="600"/>
              </a:spcBef>
            </a:pPr>
            <a:endParaRPr lang="en-GB" sz="500" dirty="0">
              <a:solidFill>
                <a:srgbClr val="2962AE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Powerful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tools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provided to the user community: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MAD-X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standard for lattice description, optics calculation and design, tracking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 err="1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Sixtrack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a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fast-tracking program 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used mainly for long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single-particle simulations</a:t>
            </a:r>
            <a:endParaRPr lang="en-GB" sz="1700" dirty="0">
              <a:solidFill>
                <a:srgbClr val="2962AE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 err="1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Sixtracklib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a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C/C++library for single-particle tracking</a:t>
            </a:r>
            <a:r>
              <a:rPr lang="en-GB" sz="1700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compatible with Graphics Processing Units (GPUs)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COMBI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for the simulation of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beam-beam 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effects using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strong-strong modelling</a:t>
            </a:r>
            <a:r>
              <a:rPr lang="en-GB" sz="1700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 err="1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PyHEADTAIL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a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Python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toolkit for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collective effects 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(impedance, feedbacks, space charge, and e-cloud).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5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600"/>
              </a:spcBef>
            </a:pP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eveloped over decades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providing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advanced features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their respective domains</a:t>
            </a:r>
            <a:endParaRPr lang="en-GB" sz="1700" dirty="0">
              <a:solidFill>
                <a:schemeClr val="tx2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DC2CAA3-3A9E-66DA-B8F0-4EDF6FE537E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53428" y="637745"/>
            <a:ext cx="3797532" cy="196257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330E58D-CB2A-80ED-333D-A9AAC7FE73A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92191" y="2548769"/>
            <a:ext cx="2920006" cy="249197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9502184-D90E-006A-EDEB-8C82187DF9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50134" y="5040743"/>
            <a:ext cx="3204121" cy="1744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1072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5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Motivation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8B14DFB-D1FF-698F-EDD4-5B0C3C2F3FBB}"/>
              </a:ext>
            </a:extLst>
          </p:cNvPr>
          <p:cNvSpPr txBox="1"/>
          <p:nvPr/>
        </p:nvSpPr>
        <p:spPr>
          <a:xfrm>
            <a:off x="2195918" y="906051"/>
            <a:ext cx="6853588" cy="58015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  <a:effectLst/>
              </a:rPr>
              <a:t>Over the years we started to </a:t>
            </a:r>
            <a:r>
              <a:rPr lang="en-GB" sz="1700" b="1" dirty="0">
                <a:solidFill>
                  <a:srgbClr val="2962AE"/>
                </a:solidFill>
                <a:effectLst/>
              </a:rPr>
              <a:t>face needs that could not be easily fulfilled with legacy tools</a:t>
            </a:r>
            <a:r>
              <a:rPr lang="en-GB" sz="1700" dirty="0">
                <a:solidFill>
                  <a:schemeClr val="tx2"/>
                </a:solidFill>
                <a:effectLst/>
              </a:rPr>
              <a:t>:</a:t>
            </a:r>
          </a:p>
          <a:p>
            <a:pPr>
              <a:spcBef>
                <a:spcPts val="600"/>
              </a:spcBef>
            </a:pPr>
            <a:endParaRPr lang="en-GB" sz="500" dirty="0">
              <a:solidFill>
                <a:schemeClr val="tx2"/>
              </a:solidFill>
              <a:effectLst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u="sng" dirty="0">
                <a:solidFill>
                  <a:srgbClr val="2962AE"/>
                </a:solidFill>
              </a:rPr>
              <a:t>Integration</a:t>
            </a:r>
            <a:r>
              <a:rPr lang="en-GB" sz="1700" dirty="0">
                <a:solidFill>
                  <a:schemeClr val="tx2"/>
                </a:solidFill>
              </a:rPr>
              <a:t>: difficult to combine features from different codes to simulate </a:t>
            </a:r>
            <a:r>
              <a:rPr lang="en-GB" sz="1700" dirty="0">
                <a:solidFill>
                  <a:schemeClr val="tx2"/>
                </a:solidFill>
                <a:effectLst/>
              </a:rPr>
              <a:t>complex heterogeneous effects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500" dirty="0">
              <a:solidFill>
                <a:schemeClr val="tx2"/>
              </a:solidFill>
              <a:effectLst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u="sng" dirty="0">
                <a:solidFill>
                  <a:srgbClr val="2962AE"/>
                </a:solidFill>
                <a:effectLst/>
              </a:rPr>
              <a:t>User </a:t>
            </a:r>
            <a:r>
              <a:rPr lang="en-GB" sz="1700" b="1" u="sng" dirty="0">
                <a:solidFill>
                  <a:srgbClr val="2962AE"/>
                </a:solidFill>
              </a:rPr>
              <a:t>interface</a:t>
            </a:r>
            <a:r>
              <a:rPr lang="en-GB" sz="1700" dirty="0">
                <a:solidFill>
                  <a:schemeClr val="tx2"/>
                </a:solidFill>
              </a:rPr>
              <a:t>: need to </a:t>
            </a:r>
            <a:r>
              <a:rPr lang="en-GB" sz="1700" dirty="0">
                <a:solidFill>
                  <a:schemeClr val="tx2"/>
                </a:solidFill>
                <a:effectLst/>
              </a:rPr>
              <a:t>move away from custom interfaces (text files / ad-hoc scripting) towards standard </a:t>
            </a:r>
            <a:r>
              <a:rPr lang="en-GB" sz="1700" b="1" dirty="0">
                <a:solidFill>
                  <a:srgbClr val="2962AE"/>
                </a:solidFill>
              </a:rPr>
              <a:t>P</a:t>
            </a:r>
            <a:r>
              <a:rPr lang="en-GB" sz="1700" b="1" dirty="0">
                <a:solidFill>
                  <a:srgbClr val="2962AE"/>
                </a:solidFill>
                <a:effectLst/>
              </a:rPr>
              <a:t>ython packages</a:t>
            </a:r>
            <a:r>
              <a:rPr lang="en-GB" sz="1700" dirty="0">
                <a:solidFill>
                  <a:srgbClr val="2962AE"/>
                </a:solidFill>
                <a:effectLst/>
              </a:rPr>
              <a:t> 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Present </a:t>
            </a:r>
            <a:r>
              <a:rPr lang="en-GB" sz="1700" b="1" dirty="0">
                <a:solidFill>
                  <a:srgbClr val="2962AE"/>
                </a:solidFill>
              </a:rPr>
              <a:t>de-facto standard in scientific computing 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rgbClr val="2962AE"/>
                </a:solidFill>
              </a:rPr>
              <a:t>Easy to combine</a:t>
            </a:r>
            <a:r>
              <a:rPr lang="en-GB" sz="1700" b="1" dirty="0">
                <a:solidFill>
                  <a:srgbClr val="2962AE"/>
                </a:solidFill>
                <a:effectLst/>
              </a:rPr>
              <a:t> </a:t>
            </a:r>
            <a:r>
              <a:rPr lang="en-GB" sz="1700" dirty="0">
                <a:solidFill>
                  <a:schemeClr val="tx2"/>
                </a:solidFill>
                <a:effectLst/>
              </a:rPr>
              <a:t>in notebooks and or in more complex Python codes</a:t>
            </a:r>
            <a:endParaRPr lang="en-GB" sz="1700" b="1" dirty="0">
              <a:solidFill>
                <a:srgbClr val="2962AE"/>
              </a:solidFill>
              <a:effectLst/>
            </a:endParaRP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effectLst/>
              </a:rPr>
              <a:t>Allows </a:t>
            </a:r>
            <a:r>
              <a:rPr lang="en-GB" sz="1700" b="1" dirty="0">
                <a:solidFill>
                  <a:srgbClr val="2962AE"/>
                </a:solidFill>
                <a:effectLst/>
              </a:rPr>
              <a:t>leveraging an ever-growing arsenal of general-purpose Python libraries </a:t>
            </a:r>
            <a:r>
              <a:rPr lang="en-GB" sz="1700" dirty="0">
                <a:solidFill>
                  <a:schemeClr val="tx2"/>
                </a:solidFill>
                <a:effectLst/>
              </a:rPr>
              <a:t>(statistics, linear algebra, frequency analysis, optimization, plot, etc.)</a:t>
            </a:r>
          </a:p>
          <a:p>
            <a:pPr marL="1200150" lvl="2" indent="-285750">
              <a:spcBef>
                <a:spcPts val="600"/>
              </a:spcBef>
              <a:buFont typeface="Wingdings" pitchFamily="2" charset="2"/>
              <a:buChar char="§"/>
            </a:pPr>
            <a:r>
              <a:rPr lang="en-GB" sz="1700" dirty="0">
                <a:solidFill>
                  <a:schemeClr val="tx2"/>
                </a:solidFill>
              </a:rPr>
              <a:t>B</a:t>
            </a:r>
            <a:r>
              <a:rPr lang="en-GB" sz="1700" dirty="0">
                <a:solidFill>
                  <a:schemeClr val="tx2"/>
                </a:solidFill>
                <a:effectLst/>
              </a:rPr>
              <a:t>oosted by </a:t>
            </a:r>
            <a:r>
              <a:rPr lang="en-GB" sz="1700" b="1" dirty="0">
                <a:solidFill>
                  <a:srgbClr val="2962AE"/>
                </a:solidFill>
                <a:effectLst/>
              </a:rPr>
              <a:t>substantial investments from general industry </a:t>
            </a:r>
            <a:r>
              <a:rPr lang="en-GB" sz="1700" dirty="0">
                <a:solidFill>
                  <a:schemeClr val="tx2"/>
                </a:solidFill>
                <a:effectLst/>
              </a:rPr>
              <a:t>(big data, AI)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500" dirty="0">
              <a:solidFill>
                <a:schemeClr val="tx2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u="sng" dirty="0">
                <a:solidFill>
                  <a:srgbClr val="2962AE"/>
                </a:solidFill>
                <a:effectLst/>
              </a:rPr>
              <a:t>GPU acceleration</a:t>
            </a:r>
            <a:r>
              <a:rPr lang="en-GB" sz="1700" dirty="0">
                <a:solidFill>
                  <a:schemeClr val="tx2"/>
                </a:solidFill>
                <a:effectLst/>
              </a:rPr>
              <a:t>: mandatory </a:t>
            </a:r>
            <a:r>
              <a:rPr lang="en-GB" sz="1700" dirty="0">
                <a:solidFill>
                  <a:schemeClr val="tx2"/>
                </a:solidFill>
              </a:rPr>
              <a:t>for several applications but </a:t>
            </a:r>
            <a:r>
              <a:rPr lang="en-GB" sz="1700" dirty="0">
                <a:solidFill>
                  <a:schemeClr val="tx2"/>
                </a:solidFill>
                <a:effectLst/>
              </a:rPr>
              <a:t>cumbersome to retrofit in the existing codes</a:t>
            </a:r>
          </a:p>
          <a:p>
            <a:pPr>
              <a:spcBef>
                <a:spcPts val="600"/>
              </a:spcBef>
            </a:pPr>
            <a:endParaRPr lang="en-GB" sz="1700" dirty="0">
              <a:solidFill>
                <a:schemeClr val="tx2"/>
              </a:solidFill>
              <a:effectLst/>
              <a:latin typeface="TeXGyreTermes"/>
            </a:endParaRPr>
          </a:p>
        </p:txBody>
      </p:sp>
      <p:pic>
        <p:nvPicPr>
          <p:cNvPr id="13314" name="Picture 2">
            <a:extLst>
              <a:ext uri="{FF2B5EF4-FFF2-40B4-BE49-F238E27FC236}">
                <a16:creationId xmlns:a16="http://schemas.microsoft.com/office/drawing/2014/main" id="{14C0EC3C-6820-774C-C42C-C4E9093930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42" y="1402731"/>
            <a:ext cx="1472540" cy="1472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F46920E-9012-F2DC-E1C8-B8C1128353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007" y="5129916"/>
            <a:ext cx="1977703" cy="164406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853700E-DE9D-ED34-C66F-777430DF8AC2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9000288">
            <a:off x="-23718" y="3417699"/>
            <a:ext cx="2318558" cy="690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1965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6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Xsuite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8B14DFB-D1FF-698F-EDD4-5B0C3C2F3FBB}"/>
              </a:ext>
            </a:extLst>
          </p:cNvPr>
          <p:cNvSpPr txBox="1"/>
          <p:nvPr/>
        </p:nvSpPr>
        <p:spPr>
          <a:xfrm>
            <a:off x="208280" y="3908551"/>
            <a:ext cx="872744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700" b="1" u="sng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Design constraints: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Need to cover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 large spectrum of phenomena and applications 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(flexibility!)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Need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developer learning curve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be short as possible</a:t>
            </a:r>
          </a:p>
          <a:p>
            <a:pPr marL="742950" lvl="1" indent="-285750">
              <a:spcBef>
                <a:spcPts val="600"/>
              </a:spcBef>
              <a:buFont typeface="Wingdings" pitchFamily="2" charset="2"/>
              <a:buChar char="à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Features developed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directly by field experts</a:t>
            </a:r>
            <a:endParaRPr lang="en-GB" sz="17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eed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to grow the code in a “sustainable” way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being managed and maintained by a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small core team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experts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integrating (in a clean way!) contributions by a wide developer community</a:t>
            </a:r>
            <a:endParaRPr lang="en-GB" sz="1700" b="1" dirty="0">
              <a:solidFill>
                <a:srgbClr val="2962AE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600"/>
              </a:spcBef>
            </a:pPr>
            <a:endParaRPr lang="en-GB" sz="17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F9895B9-DEF8-D862-FECC-585FF6411F5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" r="2021" b="-2335"/>
          <a:stretch/>
        </p:blipFill>
        <p:spPr>
          <a:xfrm>
            <a:off x="427558" y="1221662"/>
            <a:ext cx="2533130" cy="1684549"/>
          </a:xfrm>
          <a:prstGeom prst="rect">
            <a:avLst/>
          </a:prstGeom>
          <a:solidFill>
            <a:srgbClr val="2880B9"/>
          </a:solidFill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4FD8E95-265D-DE9E-A530-FA25A42B7EBB}"/>
              </a:ext>
            </a:extLst>
          </p:cNvPr>
          <p:cNvSpPr txBox="1"/>
          <p:nvPr/>
        </p:nvSpPr>
        <p:spPr>
          <a:xfrm>
            <a:off x="3303548" y="1024856"/>
            <a:ext cx="5759531" cy="24160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This led to the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launch of the Xsuite project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2021</a:t>
            </a:r>
            <a:endParaRPr lang="en-GB" sz="1700" b="1" dirty="0">
              <a:solidFill>
                <a:srgbClr val="2962AE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Main goal: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bring 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into a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modern Python toolkit 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the know-how built in developing and exploiting MAD, </a:t>
            </a:r>
            <a:r>
              <a:rPr lang="en-GB" sz="1700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Sixtrack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COMBI, </a:t>
            </a:r>
            <a:r>
              <a:rPr lang="en-GB" sz="1700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PyHEADTAIL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etc., </a:t>
            </a:r>
            <a:endParaRPr lang="en-GB" sz="1700" dirty="0">
              <a:solidFill>
                <a:schemeClr val="tx2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esigned for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seamless integration 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among the different components and for </a:t>
            </a:r>
            <a:r>
              <a:rPr lang="en-GB" sz="1700" b="1" dirty="0" err="1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extendability</a:t>
            </a:r>
            <a:endParaRPr lang="en-GB" sz="1700" b="1" dirty="0">
              <a:solidFill>
                <a:srgbClr val="2962AE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Designed to support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different computing platforms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including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multicore CPUs and GPUs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from different vendors </a:t>
            </a:r>
            <a:endParaRPr lang="en-GB" sz="17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7545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>
            <a:extLst>
              <a:ext uri="{FF2B5EF4-FFF2-40B4-BE49-F238E27FC236}">
                <a16:creationId xmlns:a16="http://schemas.microsoft.com/office/drawing/2014/main" id="{C5A02DE0-2904-3344-8626-2060D0CC0484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Xsuite – architecture</a:t>
            </a:r>
          </a:p>
        </p:txBody>
      </p:sp>
      <p:sp>
        <p:nvSpPr>
          <p:cNvPr id="15" name="Slide Number Placeholder 3">
            <a:extLst>
              <a:ext uri="{FF2B5EF4-FFF2-40B4-BE49-F238E27FC236}">
                <a16:creationId xmlns:a16="http://schemas.microsoft.com/office/drawing/2014/main" id="{822FF0CA-0BA1-9C4D-93EE-2131EA6561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F892BDD0-59DB-5E4D-91D4-300E8852D1DB}" type="slidenum">
              <a:rPr lang="en-CH" smtClean="0"/>
              <a:t>7</a:t>
            </a:fld>
            <a:endParaRPr lang="en-CH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542E702-6D10-7846-9E87-1F8B4A3ADC9A}"/>
              </a:ext>
            </a:extLst>
          </p:cNvPr>
          <p:cNvSpPr/>
          <p:nvPr/>
        </p:nvSpPr>
        <p:spPr>
          <a:xfrm flipH="1">
            <a:off x="1326078" y="719807"/>
            <a:ext cx="5688000" cy="30705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8CD95B6-95C1-644F-8AEE-5BE567D122A5}"/>
              </a:ext>
            </a:extLst>
          </p:cNvPr>
          <p:cNvSpPr/>
          <p:nvPr/>
        </p:nvSpPr>
        <p:spPr>
          <a:xfrm>
            <a:off x="1326078" y="3859597"/>
            <a:ext cx="5688000" cy="90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b="1" dirty="0">
                <a:solidFill>
                  <a:schemeClr val="accent2">
                    <a:lumMod val="50000"/>
                  </a:schemeClr>
                </a:solidFill>
              </a:rPr>
              <a:t>Xobjects</a:t>
            </a:r>
          </a:p>
          <a:p>
            <a:pPr algn="ctr"/>
            <a:r>
              <a:rPr lang="en-CH" sz="1600" dirty="0">
                <a:solidFill>
                  <a:schemeClr val="accent2">
                    <a:lumMod val="50000"/>
                  </a:schemeClr>
                </a:solidFill>
              </a:rPr>
              <a:t>interface to different computing plaforms </a:t>
            </a:r>
          </a:p>
          <a:p>
            <a:pPr algn="ctr"/>
            <a:r>
              <a:rPr lang="en-CH" sz="1600" dirty="0">
                <a:solidFill>
                  <a:schemeClr val="accent2">
                    <a:lumMod val="50000"/>
                  </a:schemeClr>
                </a:solidFill>
              </a:rPr>
              <a:t>(CPUs and GPUs of different vendors)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0F5BC11-91AF-A947-B8E8-4F1549794D32}"/>
              </a:ext>
            </a:extLst>
          </p:cNvPr>
          <p:cNvSpPr/>
          <p:nvPr/>
        </p:nvSpPr>
        <p:spPr>
          <a:xfrm>
            <a:off x="1943504" y="1838146"/>
            <a:ext cx="2340000" cy="900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b="1" dirty="0">
                <a:solidFill>
                  <a:schemeClr val="accent6">
                    <a:lumMod val="50000"/>
                  </a:schemeClr>
                </a:solidFill>
              </a:rPr>
              <a:t>Xfields</a:t>
            </a:r>
          </a:p>
          <a:p>
            <a:pPr algn="ctr"/>
            <a:r>
              <a:rPr lang="en-CH" sz="1600" dirty="0">
                <a:solidFill>
                  <a:schemeClr val="accent6">
                    <a:lumMod val="50000"/>
                  </a:schemeClr>
                </a:solidFill>
              </a:rPr>
              <a:t>computation of EM fields from particle ensembles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8C1B76F-4F71-E447-B12C-81D9B2EB7E15}"/>
              </a:ext>
            </a:extLst>
          </p:cNvPr>
          <p:cNvSpPr/>
          <p:nvPr/>
        </p:nvSpPr>
        <p:spPr>
          <a:xfrm>
            <a:off x="4451647" y="849350"/>
            <a:ext cx="2340000" cy="900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b="1" dirty="0">
                <a:solidFill>
                  <a:schemeClr val="accent6">
                    <a:lumMod val="50000"/>
                  </a:schemeClr>
                </a:solidFill>
              </a:rPr>
              <a:t>Xtrack</a:t>
            </a:r>
          </a:p>
          <a:p>
            <a:pPr algn="ctr"/>
            <a:r>
              <a:rPr lang="en-CH" sz="1600" dirty="0">
                <a:solidFill>
                  <a:schemeClr val="accent6">
                    <a:lumMod val="50000"/>
                  </a:schemeClr>
                </a:solidFill>
              </a:rPr>
              <a:t>single particle </a:t>
            </a:r>
          </a:p>
          <a:p>
            <a:pPr algn="ctr"/>
            <a:r>
              <a:rPr lang="en-CH" sz="1600" dirty="0">
                <a:solidFill>
                  <a:schemeClr val="accent6">
                    <a:lumMod val="50000"/>
                  </a:schemeClr>
                </a:solidFill>
              </a:rPr>
              <a:t>tracking engine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F1AC131-D55A-B349-B423-61DCB1FF8515}"/>
              </a:ext>
            </a:extLst>
          </p:cNvPr>
          <p:cNvSpPr/>
          <p:nvPr/>
        </p:nvSpPr>
        <p:spPr>
          <a:xfrm>
            <a:off x="1937855" y="849350"/>
            <a:ext cx="2340000" cy="900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b="1" dirty="0">
                <a:solidFill>
                  <a:schemeClr val="accent6">
                    <a:lumMod val="50000"/>
                  </a:schemeClr>
                </a:solidFill>
              </a:rPr>
              <a:t>Xpart</a:t>
            </a:r>
          </a:p>
          <a:p>
            <a:pPr algn="ctr"/>
            <a:r>
              <a:rPr lang="en-CH" sz="1600" dirty="0">
                <a:solidFill>
                  <a:schemeClr val="accent6">
                    <a:lumMod val="50000"/>
                  </a:schemeClr>
                </a:solidFill>
              </a:rPr>
              <a:t>generation of particles distributions</a:t>
            </a:r>
            <a:endParaRPr lang="en-CH" sz="1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CF113A8-7B9F-2E4B-8AEC-040AC0319C68}"/>
              </a:ext>
            </a:extLst>
          </p:cNvPr>
          <p:cNvSpPr txBox="1"/>
          <p:nvPr/>
        </p:nvSpPr>
        <p:spPr>
          <a:xfrm rot="16200000">
            <a:off x="96071" y="2076264"/>
            <a:ext cx="30411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Physics modules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15F987C2-85AA-7348-B080-AB109534E91A}"/>
              </a:ext>
            </a:extLst>
          </p:cNvPr>
          <p:cNvGrpSpPr/>
          <p:nvPr/>
        </p:nvGrpSpPr>
        <p:grpSpPr>
          <a:xfrm>
            <a:off x="1326693" y="5660550"/>
            <a:ext cx="5688000" cy="686977"/>
            <a:chOff x="801915" y="5980790"/>
            <a:chExt cx="5688000" cy="686977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4D705F37-6D58-2E41-8ACC-6D9211714BA3}"/>
                </a:ext>
              </a:extLst>
            </p:cNvPr>
            <p:cNvSpPr/>
            <p:nvPr/>
          </p:nvSpPr>
          <p:spPr>
            <a:xfrm>
              <a:off x="801915" y="5980790"/>
              <a:ext cx="5688000" cy="686977"/>
            </a:xfrm>
            <a:prstGeom prst="rect">
              <a:avLst/>
            </a:prstGeom>
            <a:solidFill>
              <a:srgbClr val="AFABAB">
                <a:alpha val="38039"/>
              </a:srgb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CH" sz="1600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pic>
          <p:nvPicPr>
            <p:cNvPr id="26" name="Picture 2">
              <a:extLst>
                <a:ext uri="{FF2B5EF4-FFF2-40B4-BE49-F238E27FC236}">
                  <a16:creationId xmlns:a16="http://schemas.microsoft.com/office/drawing/2014/main" id="{9E3B9355-8EAE-184B-8FB0-97EE982C35C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18137" y="6131213"/>
              <a:ext cx="2022933" cy="3742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4" descr="Advanced Micro Devices, Inc. logo.">
              <a:extLst>
                <a:ext uri="{FF2B5EF4-FFF2-40B4-BE49-F238E27FC236}">
                  <a16:creationId xmlns:a16="http://schemas.microsoft.com/office/drawing/2014/main" id="{AABD9901-6DCE-BB46-AA79-3C0602B7618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7734" y="6151959"/>
              <a:ext cx="1464552" cy="3528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6">
              <a:extLst>
                <a:ext uri="{FF2B5EF4-FFF2-40B4-BE49-F238E27FC236}">
                  <a16:creationId xmlns:a16="http://schemas.microsoft.com/office/drawing/2014/main" id="{F013F7A3-B1CA-4440-BFC8-2A81E616555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38082" y="6130540"/>
              <a:ext cx="885304" cy="3742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C7E27393-BB87-0D44-B23A-F071C9296B69}"/>
              </a:ext>
            </a:extLst>
          </p:cNvPr>
          <p:cNvGrpSpPr/>
          <p:nvPr/>
        </p:nvGrpSpPr>
        <p:grpSpPr>
          <a:xfrm>
            <a:off x="1326693" y="4804894"/>
            <a:ext cx="5688000" cy="789940"/>
            <a:chOff x="816663" y="5163337"/>
            <a:chExt cx="5688000" cy="789940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9729CEB7-548F-554A-8CCB-D52F9ADEA9A9}"/>
                </a:ext>
              </a:extLst>
            </p:cNvPr>
            <p:cNvSpPr/>
            <p:nvPr/>
          </p:nvSpPr>
          <p:spPr>
            <a:xfrm>
              <a:off x="816663" y="5179463"/>
              <a:ext cx="5688000" cy="773814"/>
            </a:xfrm>
            <a:prstGeom prst="rect">
              <a:avLst/>
            </a:prstGeom>
            <a:solidFill>
              <a:srgbClr val="0070C0">
                <a:alpha val="38039"/>
              </a:srgb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CH" sz="1600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DE1E03A3-9D11-0941-A01D-D0E754205B5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287780" y="5386396"/>
              <a:ext cx="2059354" cy="431800"/>
            </a:xfrm>
            <a:prstGeom prst="rect">
              <a:avLst/>
            </a:prstGeom>
          </p:spPr>
        </p:pic>
        <p:pic>
          <p:nvPicPr>
            <p:cNvPr id="32" name="Picture 8" descr="CuPy: NumPy &amp;amp; SciPy for GPU">
              <a:extLst>
                <a:ext uri="{FF2B5EF4-FFF2-40B4-BE49-F238E27FC236}">
                  <a16:creationId xmlns:a16="http://schemas.microsoft.com/office/drawing/2014/main" id="{F374B6CB-8DC2-764C-8BE7-5B9A534917E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86903" y="5163337"/>
              <a:ext cx="1809169" cy="7751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FEF39265-5943-264A-BB6A-51838CA36BB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FCFCFC"/>
                </a:clrFrom>
                <a:clrTo>
                  <a:srgbClr val="FCFCFC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005248" y="5310381"/>
              <a:ext cx="1139135" cy="481091"/>
            </a:xfrm>
            <a:prstGeom prst="rect">
              <a:avLst/>
            </a:prstGeom>
          </p:spPr>
        </p:pic>
      </p:grpSp>
      <p:sp>
        <p:nvSpPr>
          <p:cNvPr id="34" name="Rectangle 33">
            <a:extLst>
              <a:ext uri="{FF2B5EF4-FFF2-40B4-BE49-F238E27FC236}">
                <a16:creationId xmlns:a16="http://schemas.microsoft.com/office/drawing/2014/main" id="{04028081-DBC8-4143-980F-29FD71EBFEF9}"/>
              </a:ext>
            </a:extLst>
          </p:cNvPr>
          <p:cNvSpPr/>
          <p:nvPr/>
        </p:nvSpPr>
        <p:spPr>
          <a:xfrm>
            <a:off x="3056814" y="2815234"/>
            <a:ext cx="2581893" cy="900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b="1" dirty="0">
                <a:solidFill>
                  <a:schemeClr val="accent6">
                    <a:lumMod val="50000"/>
                  </a:schemeClr>
                </a:solidFill>
              </a:rPr>
              <a:t>X</a:t>
            </a:r>
            <a:r>
              <a:rPr lang="en-US" b="1" dirty="0" err="1">
                <a:solidFill>
                  <a:schemeClr val="accent6">
                    <a:lumMod val="50000"/>
                  </a:schemeClr>
                </a:solidFill>
              </a:rPr>
              <a:t>coll</a:t>
            </a:r>
            <a:endParaRPr lang="en-CH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Particle-matter interaction and collimation</a:t>
            </a:r>
            <a:endParaRPr lang="en-CH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FCA07FA2-A9E0-604E-8F95-77EEAD8398B2}"/>
              </a:ext>
            </a:extLst>
          </p:cNvPr>
          <p:cNvSpPr/>
          <p:nvPr/>
        </p:nvSpPr>
        <p:spPr>
          <a:xfrm>
            <a:off x="4451647" y="1838146"/>
            <a:ext cx="2340000" cy="900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b="1" dirty="0">
                <a:solidFill>
                  <a:schemeClr val="accent6">
                    <a:lumMod val="50000"/>
                  </a:schemeClr>
                </a:solidFill>
              </a:rPr>
              <a:t>Xdeps</a:t>
            </a:r>
          </a:p>
          <a:p>
            <a:pPr algn="ctr"/>
            <a:r>
              <a:rPr lang="en-CH" sz="1600" dirty="0">
                <a:solidFill>
                  <a:schemeClr val="accent6">
                    <a:lumMod val="50000"/>
                  </a:schemeClr>
                </a:solidFill>
              </a:rPr>
              <a:t>Dependency manager, </a:t>
            </a:r>
          </a:p>
          <a:p>
            <a:pPr algn="ctr"/>
            <a:r>
              <a:rPr lang="en-CH" sz="1600" dirty="0">
                <a:solidFill>
                  <a:schemeClr val="accent6">
                    <a:lumMod val="50000"/>
                  </a:schemeClr>
                </a:solidFill>
              </a:rPr>
              <a:t>deferred expressions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D509BC7-49D9-C945-AF85-240D5767F40C}"/>
              </a:ext>
            </a:extLst>
          </p:cNvPr>
          <p:cNvSpPr txBox="1"/>
          <p:nvPr/>
        </p:nvSpPr>
        <p:spPr>
          <a:xfrm>
            <a:off x="7034065" y="4915539"/>
            <a:ext cx="21895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600" dirty="0">
                <a:solidFill>
                  <a:schemeClr val="tx2"/>
                </a:solidFill>
              </a:rPr>
              <a:t>Lower level libraries</a:t>
            </a:r>
          </a:p>
          <a:p>
            <a:r>
              <a:rPr lang="en-CH" sz="1600" dirty="0">
                <a:solidFill>
                  <a:schemeClr val="tx2"/>
                </a:solidFill>
              </a:rPr>
              <a:t>(external, open source)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70B282B-B7A0-C948-B0E6-37C8FE99163E}"/>
              </a:ext>
            </a:extLst>
          </p:cNvPr>
          <p:cNvSpPr txBox="1"/>
          <p:nvPr/>
        </p:nvSpPr>
        <p:spPr>
          <a:xfrm>
            <a:off x="7067662" y="5789657"/>
            <a:ext cx="11241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tx2"/>
                </a:solidFill>
              </a:rPr>
              <a:t>Hardware</a:t>
            </a:r>
          </a:p>
        </p:txBody>
      </p:sp>
    </p:spTree>
    <p:extLst>
      <p:ext uri="{BB962C8B-B14F-4D97-AF65-F5344CB8AC3E}">
        <p14:creationId xmlns:p14="http://schemas.microsoft.com/office/powerpoint/2010/main" val="128018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8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Orthogonal design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8B14DFB-D1FF-698F-EDD4-5B0C3C2F3FBB}"/>
              </a:ext>
            </a:extLst>
          </p:cNvPr>
          <p:cNvSpPr txBox="1"/>
          <p:nvPr/>
        </p:nvSpPr>
        <p:spPr>
          <a:xfrm>
            <a:off x="181954" y="1545438"/>
            <a:ext cx="4829433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roject employs an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“orthogonal” design strategy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nsure that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each functional block 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remains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well-isolated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and interacts with the others through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clearly defined interfaces</a:t>
            </a:r>
            <a:endParaRPr lang="en-GB" sz="1700" dirty="0">
              <a:solidFill>
                <a:schemeClr val="tx2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This approach has two key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advantages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nables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contributors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to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modify or expand 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specific components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without full  knowledge of other parts 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nor of underlying software infrastructure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Minimize codebase complexity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ensuring that it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increases linearly rather than exponentially 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as new features are added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A06ADF4-E0DB-2717-6E20-82C4A0812DDE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72000" y="1303039"/>
            <a:ext cx="5933661" cy="4275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4062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9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Agile development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8B14DFB-D1FF-698F-EDD4-5B0C3C2F3FBB}"/>
              </a:ext>
            </a:extLst>
          </p:cNvPr>
          <p:cNvSpPr txBox="1"/>
          <p:nvPr/>
        </p:nvSpPr>
        <p:spPr>
          <a:xfrm>
            <a:off x="1219200" y="752750"/>
            <a:ext cx="7806047" cy="24929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Our development follows the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agile principles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Since early states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engaged with the user community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encouraging and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supporting users 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to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test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and exploit 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available features in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full-scale studies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Code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evolves incrementally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promptly applying needed fixes and improvements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Rely on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fast release cycle 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(new versions released multiple times per month) while ensuring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no disruption due to version changes 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on the user’s side.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ade possible by large investment</a:t>
            </a:r>
            <a:r>
              <a:rPr lang="en-GB" sz="1700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automatic testing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: each version of Xsuite undergoing over a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thousand automatic checks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(on CPU and GPU)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DD9373F-61E9-18B4-5BDE-10EBF085D3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8456" y="3529454"/>
            <a:ext cx="6278635" cy="2890685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575707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77490</TotalTime>
  <Words>3425</Words>
  <Application>Microsoft Macintosh PowerPoint</Application>
  <PresentationFormat>On-screen Show (4:3)</PresentationFormat>
  <Paragraphs>439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42" baseType="lpstr">
      <vt:lpstr>-apple-system</vt:lpstr>
      <vt:lpstr>Arial</vt:lpstr>
      <vt:lpstr>Calibri</vt:lpstr>
      <vt:lpstr>Calibri Light</vt:lpstr>
      <vt:lpstr>Consolas</vt:lpstr>
      <vt:lpstr>Courier New</vt:lpstr>
      <vt:lpstr>NewTXMI</vt:lpstr>
      <vt:lpstr>Symbol</vt:lpstr>
      <vt:lpstr>Tahoma</vt:lpstr>
      <vt:lpstr>TeXGyreTermes</vt:lpstr>
      <vt:lpstr>txsys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 Iadarola</dc:creator>
  <cp:lastModifiedBy>Giovanni Iadarola</cp:lastModifiedBy>
  <cp:revision>1506</cp:revision>
  <dcterms:created xsi:type="dcterms:W3CDTF">2020-09-04T13:28:31Z</dcterms:created>
  <dcterms:modified xsi:type="dcterms:W3CDTF">2024-01-17T18:03:25Z</dcterms:modified>
</cp:coreProperties>
</file>