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36"/>
  </p:notesMasterIdLst>
  <p:handoutMasterIdLst>
    <p:handoutMasterId r:id="rId37"/>
  </p:handoutMasterIdLst>
  <p:sldIdLst>
    <p:sldId id="258" r:id="rId2"/>
    <p:sldId id="259" r:id="rId3"/>
    <p:sldId id="256" r:id="rId4"/>
    <p:sldId id="330" r:id="rId5"/>
    <p:sldId id="331" r:id="rId6"/>
    <p:sldId id="317" r:id="rId7"/>
    <p:sldId id="339" r:id="rId8"/>
    <p:sldId id="310" r:id="rId9"/>
    <p:sldId id="311" r:id="rId10"/>
    <p:sldId id="312" r:id="rId11"/>
    <p:sldId id="281" r:id="rId12"/>
    <p:sldId id="315" r:id="rId13"/>
    <p:sldId id="333" r:id="rId14"/>
    <p:sldId id="313" r:id="rId15"/>
    <p:sldId id="314" r:id="rId16"/>
    <p:sldId id="316" r:id="rId17"/>
    <p:sldId id="320" r:id="rId18"/>
    <p:sldId id="321" r:id="rId19"/>
    <p:sldId id="325" r:id="rId20"/>
    <p:sldId id="326" r:id="rId21"/>
    <p:sldId id="336" r:id="rId22"/>
    <p:sldId id="341" r:id="rId23"/>
    <p:sldId id="342" r:id="rId24"/>
    <p:sldId id="337" r:id="rId25"/>
    <p:sldId id="338" r:id="rId26"/>
    <p:sldId id="323" r:id="rId27"/>
    <p:sldId id="324" r:id="rId28"/>
    <p:sldId id="327" r:id="rId29"/>
    <p:sldId id="328" r:id="rId30"/>
    <p:sldId id="340" r:id="rId31"/>
    <p:sldId id="334" r:id="rId32"/>
    <p:sldId id="319" r:id="rId33"/>
    <p:sldId id="322" r:id="rId34"/>
    <p:sldId id="329" r:id="rId35"/>
  </p:sldIdLst>
  <p:sldSz cx="12192000" cy="6858000"/>
  <p:notesSz cx="6858000" cy="9144000"/>
  <p:custDataLst>
    <p:tags r:id="rId3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5DA2"/>
    <a:srgbClr val="FBFBFB"/>
    <a:srgbClr val="FFFFFF"/>
    <a:srgbClr val="0000FF"/>
    <a:srgbClr val="0099FF"/>
    <a:srgbClr val="E85E5B"/>
    <a:srgbClr val="0000CC"/>
    <a:srgbClr val="FFFFBF"/>
    <a:srgbClr val="00FF00"/>
    <a:srgbClr val="3E4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9" autoAdjust="0"/>
    <p:restoredTop sz="94694" autoAdjust="0"/>
  </p:normalViewPr>
  <p:slideViewPr>
    <p:cSldViewPr snapToGrid="0">
      <p:cViewPr>
        <p:scale>
          <a:sx n="75" d="100"/>
          <a:sy n="75" d="100"/>
        </p:scale>
        <p:origin x="778" y="199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7" d="100"/>
        <a:sy n="97" d="100"/>
      </p:scale>
      <p:origin x="0" y="-4464"/>
    </p:cViewPr>
  </p:sorterViewPr>
  <p:notesViewPr>
    <p:cSldViewPr>
      <p:cViewPr>
        <p:scale>
          <a:sx n="66" d="100"/>
          <a:sy n="66" d="100"/>
        </p:scale>
        <p:origin x="2364" y="-4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&#21016;&#23431;\Desktop\110%2081.5&#29702;&#35770;&#20998;&#26512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XU\&#39640;&#22330;&#30913;&#20307;&#30740;&#21046;\Important%20references\Jc%20Chart\IBS-V2022\JeChart_012317-VXu-&#34917;&#20805;2022-V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8193137313299489E-2"/>
          <c:y val="6.8597639718951761E-2"/>
          <c:w val="0.900355147256935"/>
          <c:h val="0.85113808690580295"/>
        </c:manualLayout>
      </c:layout>
      <c:scatterChart>
        <c:scatterStyle val="smoothMarker"/>
        <c:varyColors val="0"/>
        <c:ser>
          <c:idx val="0"/>
          <c:order val="0"/>
          <c:spPr>
            <a:ln w="28575" cap="rnd" cmpd="sng" algn="ctr">
              <a:solidFill>
                <a:srgbClr val="FF0000"/>
              </a:solidFill>
              <a:prstDash val="solid"/>
              <a:round/>
            </a:ln>
          </c:spPr>
          <c:marker>
            <c:symbol val="none"/>
          </c:marker>
          <c:xVal>
            <c:numRef>
              <c:f>Sheet1!$K$6:$K$12</c:f>
              <c:numCache>
                <c:formatCode>0%</c:formatCode>
                <c:ptCount val="7"/>
                <c:pt idx="0">
                  <c:v>0.4</c:v>
                </c:pt>
                <c:pt idx="1">
                  <c:v>0.5</c:v>
                </c:pt>
                <c:pt idx="2">
                  <c:v>0.6</c:v>
                </c:pt>
                <c:pt idx="3">
                  <c:v>0.7</c:v>
                </c:pt>
                <c:pt idx="4">
                  <c:v>0.8</c:v>
                </c:pt>
                <c:pt idx="5">
                  <c:v>0.9</c:v>
                </c:pt>
                <c:pt idx="6">
                  <c:v>1</c:v>
                </c:pt>
              </c:numCache>
            </c:numRef>
          </c:xVal>
          <c:yVal>
            <c:numRef>
              <c:f>Sheet1!$N$6:$N$12</c:f>
              <c:numCache>
                <c:formatCode>General</c:formatCode>
                <c:ptCount val="7"/>
                <c:pt idx="0">
                  <c:v>576</c:v>
                </c:pt>
                <c:pt idx="1">
                  <c:v>460.8</c:v>
                </c:pt>
                <c:pt idx="2">
                  <c:v>384</c:v>
                </c:pt>
                <c:pt idx="3">
                  <c:v>329.142857142857</c:v>
                </c:pt>
                <c:pt idx="4">
                  <c:v>288</c:v>
                </c:pt>
                <c:pt idx="5">
                  <c:v>256</c:v>
                </c:pt>
                <c:pt idx="6">
                  <c:v>230.4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39E-427D-873B-3CE7446023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0797424"/>
        <c:axId val="410797984"/>
      </c:scatterChart>
      <c:valAx>
        <c:axId val="410797424"/>
        <c:scaling>
          <c:orientation val="minMax"/>
          <c:max val="1"/>
          <c:min val="0.4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defRPr>
            </a:pPr>
            <a:endParaRPr lang="zh-CN"/>
          </a:p>
        </c:txPr>
        <c:crossAx val="410797984"/>
        <c:crosses val="autoZero"/>
        <c:crossBetween val="midCat"/>
        <c:majorUnit val="0.05"/>
      </c:valAx>
      <c:valAx>
        <c:axId val="4107979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10797424"/>
        <c:crosses val="autoZero"/>
        <c:crossBetween val="midCat"/>
      </c:valAx>
      <c:spPr>
        <a:ln>
          <a:solidFill>
            <a:schemeClr val="accent1"/>
          </a:solidFill>
        </a:ln>
      </c:spPr>
    </c:plotArea>
    <c:plotVisOnly val="1"/>
    <c:dispBlanksAs val="gap"/>
    <c:showDLblsOverMax val="0"/>
  </c:chart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 defTabSz="914400">
              <a:defRPr lang="zh-CN" sz="144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 dirty="0">
                <a:solidFill>
                  <a:schemeClr val="tx1"/>
                </a:solidFill>
              </a:rPr>
              <a:t>Klystron</a:t>
            </a:r>
            <a:r>
              <a:rPr lang="en-US" altLang="zh-CN" sz="1800" b="1" baseline="0" dirty="0">
                <a:solidFill>
                  <a:schemeClr val="tx1"/>
                </a:solidFill>
              </a:rPr>
              <a:t> efficiency comparison</a:t>
            </a:r>
            <a:endParaRPr lang="zh-CN" altLang="en-US" sz="1800" b="1" dirty="0">
              <a:solidFill>
                <a:schemeClr val="tx1"/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 defTabSz="914400">
            <a:defRPr lang="zh-CN" sz="144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5.2643531013408816E-2"/>
          <c:y val="0.18597008159564801"/>
          <c:w val="0.93376235787135331"/>
          <c:h val="0.67536264732547602"/>
        </c:manualLayout>
      </c:layout>
      <c:lineChart>
        <c:grouping val="standard"/>
        <c:varyColors val="0"/>
        <c:ser>
          <c:idx val="0"/>
          <c:order val="0"/>
          <c:tx>
            <c:strRef>
              <c:f>"81.5整管效率"</c:f>
              <c:strCache>
                <c:ptCount val="1"/>
                <c:pt idx="0">
                  <c:v>81.5整管效率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'[110 81.5理论分析.xlsx]Sheet1'!$A$3:$A$8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'[110 81.5理论分析.xlsx]Sheet1'!$J$45:$J$50</c:f>
              <c:numCache>
                <c:formatCode>General</c:formatCode>
                <c:ptCount val="6"/>
                <c:pt idx="0">
                  <c:v>58.3</c:v>
                </c:pt>
                <c:pt idx="1">
                  <c:v>71.400000000000006</c:v>
                </c:pt>
                <c:pt idx="2">
                  <c:v>79.5</c:v>
                </c:pt>
                <c:pt idx="3">
                  <c:v>83</c:v>
                </c:pt>
                <c:pt idx="4">
                  <c:v>85.1</c:v>
                </c:pt>
                <c:pt idx="5">
                  <c:v>86.6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E4E-41CD-9B9B-9516A27ECAB2}"/>
            </c:ext>
          </c:extLst>
        </c:ser>
        <c:ser>
          <c:idx val="1"/>
          <c:order val="1"/>
          <c:tx>
            <c:strRef>
              <c:f>"113kV整管效率"</c:f>
              <c:strCache>
                <c:ptCount val="1"/>
                <c:pt idx="0">
                  <c:v>113kV整管效率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'[110 81.5理论分析.xlsx]Sheet1'!$A$3:$A$8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</c:numCache>
            </c:numRef>
          </c:cat>
          <c:val>
            <c:numRef>
              <c:f>'[110 81.5理论分析.xlsx]Sheet1'!$D$45:$D$50</c:f>
              <c:numCache>
                <c:formatCode>General</c:formatCode>
                <c:ptCount val="6"/>
                <c:pt idx="0">
                  <c:v>68</c:v>
                </c:pt>
                <c:pt idx="1">
                  <c:v>77.5</c:v>
                </c:pt>
                <c:pt idx="2">
                  <c:v>83.3</c:v>
                </c:pt>
                <c:pt idx="3">
                  <c:v>85.8</c:v>
                </c:pt>
                <c:pt idx="4">
                  <c:v>87.7</c:v>
                </c:pt>
                <c:pt idx="5">
                  <c:v>88.9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E4E-41CD-9B9B-9516A27ECAB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921600153"/>
        <c:axId val="107744162"/>
      </c:lineChart>
      <c:catAx>
        <c:axId val="921600153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7744162"/>
        <c:crosses val="autoZero"/>
        <c:auto val="1"/>
        <c:lblAlgn val="ctr"/>
        <c:lblOffset val="100"/>
        <c:noMultiLvlLbl val="0"/>
      </c:catAx>
      <c:valAx>
        <c:axId val="107744162"/>
        <c:scaling>
          <c:orientation val="minMax"/>
          <c:min val="5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02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0" vertOverflow="ellipsis" vert="horz" wrap="square" anchor="ctr" anchorCtr="1"/>
              <a:lstStyle/>
              <a:p>
                <a:pPr defTabSz="914400">
                  <a:defRPr lang="zh-CN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200" b="1" dirty="0">
                    <a:solidFill>
                      <a:schemeClr val="tx1"/>
                    </a:solidFill>
                  </a:rPr>
                  <a:t>Efficiency</a:t>
                </a:r>
                <a:endParaRPr lang="zh-CN" altLang="en-US" sz="1200" b="1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5.9463349126822274E-2"/>
              <c:y val="0.375101393938286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0" vertOverflow="ellipsis" vert="horz" wrap="square" anchor="ctr" anchorCtr="1"/>
            <a:lstStyle/>
            <a:p>
              <a:pPr defTabSz="914400">
                <a:defRPr lang="zh-CN"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160015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 sz="1200" b="1">
          <a:solidFill>
            <a:schemeClr val="tx1"/>
          </a:solidFill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89477001636649"/>
          <c:y val="0"/>
          <c:w val="0.82887924108948563"/>
          <c:h val="0.79479422054348436"/>
        </c:manualLayout>
      </c:layout>
      <c:scatterChart>
        <c:scatterStyle val="smoothMarker"/>
        <c:varyColors val="0"/>
        <c:ser>
          <c:idx val="9"/>
          <c:order val="0"/>
          <c:tx>
            <c:strRef>
              <c:f>REBCO: B ∥ Tape plane</c:f>
              <c:strCache>
                <c:ptCount val="1"/>
                <c:pt idx="0">
                  <c:v>REBCO: B ∥ Tape plane</c:v>
                </c:pt>
              </c:strCache>
            </c:strRef>
          </c:tx>
          <c:spPr>
            <a:ln w="34925" cap="sq" cmpd="sng" algn="ctr">
              <a:solidFill>
                <a:srgbClr val="CEB888"/>
              </a:solidFill>
              <a:prstDash val="solid"/>
              <a:miter lim="800000"/>
            </a:ln>
          </c:spPr>
          <c:marker>
            <c:symbol val="diamond"/>
            <c:size val="9"/>
            <c:spPr>
              <a:solidFill>
                <a:srgbClr val="E3D7BB">
                  <a:alpha val="80000"/>
                </a:srgbClr>
              </a:solidFill>
              <a:ln w="6350" cap="flat" cmpd="sng" algn="ctr">
                <a:solidFill>
                  <a:srgbClr val="CEB888"/>
                </a:solidFill>
                <a:prstDash val="solid"/>
                <a:round/>
              </a:ln>
            </c:spPr>
          </c:marker>
          <c:xVal>
            <c:numRef>
              <c:f>{0,5,15,20,25,30}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20</c:v>
                </c:pt>
                <c:pt idx="4">
                  <c:v>25</c:v>
                </c:pt>
                <c:pt idx="5">
                  <c:v>30</c:v>
                </c:pt>
              </c:numCache>
            </c:numRef>
          </c:xVal>
          <c:yVal>
            <c:numRef>
              <c:f>{4144.67663513514,3507.9375,3148.33321621622,2909.05540540541,2090.49332432432,1888.9952027027}</c:f>
              <c:numCache>
                <c:formatCode>General</c:formatCode>
                <c:ptCount val="6"/>
                <c:pt idx="0">
                  <c:v>4144.6766351351398</c:v>
                </c:pt>
                <c:pt idx="1">
                  <c:v>3507.9375</c:v>
                </c:pt>
                <c:pt idx="2">
                  <c:v>3148.3332162162201</c:v>
                </c:pt>
                <c:pt idx="3">
                  <c:v>2909.0554054054101</c:v>
                </c:pt>
                <c:pt idx="4">
                  <c:v>2090.4933243243199</c:v>
                </c:pt>
                <c:pt idx="5">
                  <c:v>1888.9952027027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BF8-4470-A38D-EC5833DB3055}"/>
            </c:ext>
          </c:extLst>
        </c:ser>
        <c:ser>
          <c:idx val="7"/>
          <c:order val="1"/>
          <c:tx>
            <c:strRef>
              <c:f>REBCO: B ⊥ Tape plane, 45 μm sub</c:f>
              <c:strCache>
                <c:ptCount val="1"/>
                <c:pt idx="0">
                  <c:v>REBCO: B ⊥ Tape plane, 45 μm sub</c:v>
                </c:pt>
              </c:strCache>
            </c:strRef>
          </c:tx>
          <c:spPr>
            <a:ln w="25400" cap="rnd" cmpd="sng" algn="ctr">
              <a:solidFill>
                <a:srgbClr val="BB9D59"/>
              </a:solidFill>
              <a:prstDash val="dash"/>
              <a:round/>
            </a:ln>
          </c:spPr>
          <c:marker>
            <c:symbol val="diamond"/>
            <c:size val="9"/>
            <c:spPr>
              <a:solidFill>
                <a:srgbClr val="BB9D59">
                  <a:alpha val="33000"/>
                </a:srgbClr>
              </a:solidFill>
              <a:ln w="6350" cap="flat" cmpd="sng" algn="ctr">
                <a:solidFill>
                  <a:srgbClr val="BB9D59"/>
                </a:solidFill>
                <a:prstDash val="solid"/>
                <a:round/>
              </a:ln>
            </c:spPr>
          </c:marker>
          <c:xVal>
            <c:numRef>
              <c:f>{2.5,3.006756,4.007476,5.006838,6,6.5069,7.000033,7.507427,7.993015,8.50692,8.99308,9.507001,9.993015,10.505938,10.992999,11.507574,11.992377,12.506985,12.993653,13.507051,13.992033,14.50692,14.9929}</c:f>
              <c:numCache>
                <c:formatCode>General</c:formatCode>
                <c:ptCount val="23"/>
                <c:pt idx="0">
                  <c:v>2.5</c:v>
                </c:pt>
                <c:pt idx="1">
                  <c:v>3.0067560000000002</c:v>
                </c:pt>
                <c:pt idx="2">
                  <c:v>4.0074759999999996</c:v>
                </c:pt>
                <c:pt idx="3">
                  <c:v>5.0068380000000001</c:v>
                </c:pt>
                <c:pt idx="4">
                  <c:v>6</c:v>
                </c:pt>
                <c:pt idx="5">
                  <c:v>6.5068999999999999</c:v>
                </c:pt>
                <c:pt idx="6">
                  <c:v>7.0000330000000002</c:v>
                </c:pt>
                <c:pt idx="7">
                  <c:v>7.5074269999999999</c:v>
                </c:pt>
                <c:pt idx="8">
                  <c:v>7.9930149999999998</c:v>
                </c:pt>
                <c:pt idx="9">
                  <c:v>8.5069199999999991</c:v>
                </c:pt>
                <c:pt idx="10">
                  <c:v>8.9930800000000009</c:v>
                </c:pt>
                <c:pt idx="11">
                  <c:v>9.5070010000000007</c:v>
                </c:pt>
                <c:pt idx="12">
                  <c:v>9.9930149999999998</c:v>
                </c:pt>
                <c:pt idx="13">
                  <c:v>10.505938</c:v>
                </c:pt>
                <c:pt idx="14">
                  <c:v>10.992998999999999</c:v>
                </c:pt>
                <c:pt idx="15">
                  <c:v>11.507574</c:v>
                </c:pt>
                <c:pt idx="16">
                  <c:v>11.992376999999999</c:v>
                </c:pt>
                <c:pt idx="17">
                  <c:v>12.506985</c:v>
                </c:pt>
                <c:pt idx="18">
                  <c:v>12.993653</c:v>
                </c:pt>
                <c:pt idx="19">
                  <c:v>13.507051000000001</c:v>
                </c:pt>
                <c:pt idx="20">
                  <c:v>13.992032999999999</c:v>
                </c:pt>
                <c:pt idx="21">
                  <c:v>14.506919999999999</c:v>
                </c:pt>
                <c:pt idx="22">
                  <c:v>14.992900000000001</c:v>
                </c:pt>
              </c:numCache>
            </c:numRef>
          </c:xVal>
          <c:yVal>
            <c:numRef>
              <c:f>{5478.13454204472,5053.35151797524,4372.03461367207,3812.25342058735,3348.80676589759,3146.72399561194,2964.77255882199,2801.36500297794,2663.23047196918,2530.3500335986,2415.16099127083,2307.32221662235,2215.59714047123,2121.42703849932,2046.79532341544,1970.18383906757,1905.1216334741,1841.62826512312,1784.46756969497,1729.86530250584,1682.36638117283,1631.14030719317,1591.30073937415}</c:f>
              <c:numCache>
                <c:formatCode>General</c:formatCode>
                <c:ptCount val="23"/>
                <c:pt idx="0">
                  <c:v>5478.1345420447196</c:v>
                </c:pt>
                <c:pt idx="1">
                  <c:v>5053.3515179752403</c:v>
                </c:pt>
                <c:pt idx="2">
                  <c:v>4372.03461367207</c:v>
                </c:pt>
                <c:pt idx="3">
                  <c:v>3812.2534205873499</c:v>
                </c:pt>
                <c:pt idx="4">
                  <c:v>3348.8067658975901</c:v>
                </c:pt>
                <c:pt idx="5">
                  <c:v>3146.7239956119402</c:v>
                </c:pt>
                <c:pt idx="6">
                  <c:v>2964.7725588219901</c:v>
                </c:pt>
                <c:pt idx="7">
                  <c:v>2801.3650029779401</c:v>
                </c:pt>
                <c:pt idx="8">
                  <c:v>2663.2304719691801</c:v>
                </c:pt>
                <c:pt idx="9">
                  <c:v>2530.3500335986</c:v>
                </c:pt>
                <c:pt idx="10">
                  <c:v>2415.16099127083</c:v>
                </c:pt>
                <c:pt idx="11">
                  <c:v>2307.32221662235</c:v>
                </c:pt>
                <c:pt idx="12">
                  <c:v>2215.59714047123</c:v>
                </c:pt>
                <c:pt idx="13">
                  <c:v>2121.4270384993201</c:v>
                </c:pt>
                <c:pt idx="14">
                  <c:v>2046.79532341544</c:v>
                </c:pt>
                <c:pt idx="15">
                  <c:v>1970.18383906757</c:v>
                </c:pt>
                <c:pt idx="16">
                  <c:v>1905.1216334741</c:v>
                </c:pt>
                <c:pt idx="17">
                  <c:v>1841.6282651231199</c:v>
                </c:pt>
                <c:pt idx="18">
                  <c:v>1784.4675696949701</c:v>
                </c:pt>
                <c:pt idx="19">
                  <c:v>1729.86530250584</c:v>
                </c:pt>
                <c:pt idx="20">
                  <c:v>1682.36638117283</c:v>
                </c:pt>
                <c:pt idx="21">
                  <c:v>1631.14030719317</c:v>
                </c:pt>
                <c:pt idx="22">
                  <c:v>1591.30073937415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BF8-4470-A38D-EC5833DB3055}"/>
            </c:ext>
          </c:extLst>
        </c:ser>
        <c:ser>
          <c:idx val="8"/>
          <c:order val="2"/>
          <c:tx>
            <c:strRef>
              <c:f>REBCO: B ⊥ Tape plane</c:f>
              <c:strCache>
                <c:ptCount val="1"/>
                <c:pt idx="0">
                  <c:v>REBCO: B ⊥ Tape plane</c:v>
                </c:pt>
              </c:strCache>
            </c:strRef>
          </c:tx>
          <c:spPr>
            <a:ln w="34925" cap="sq" cmpd="sng" algn="ctr">
              <a:solidFill>
                <a:srgbClr val="BB9D59"/>
              </a:solidFill>
              <a:prstDash val="dashDot"/>
              <a:miter lim="800000"/>
            </a:ln>
          </c:spPr>
          <c:marker>
            <c:symbol val="diamond"/>
            <c:size val="8"/>
            <c:spPr>
              <a:solidFill>
                <a:srgbClr val="BB9D59">
                  <a:alpha val="50000"/>
                </a:srgbClr>
              </a:solidFill>
              <a:ln w="6350" cap="flat" cmpd="sng" algn="ctr">
                <a:solidFill>
                  <a:srgbClr val="BB9D59"/>
                </a:solidFill>
                <a:prstDash val="solid"/>
                <a:round/>
              </a:ln>
            </c:spPr>
          </c:marker>
          <c:xVal>
            <c:numRef>
              <c:f>{0,2,4,6,8,10,12,14,16,18,20,22,24,26,28,30,31}</c:f>
              <c:numCache>
                <c:formatCode>General</c:formatCode>
                <c:ptCount val="1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  <c:pt idx="13">
                  <c:v>26</c:v>
                </c:pt>
                <c:pt idx="14">
                  <c:v>28</c:v>
                </c:pt>
                <c:pt idx="15">
                  <c:v>30</c:v>
                </c:pt>
                <c:pt idx="16">
                  <c:v>31</c:v>
                </c:pt>
              </c:numCache>
            </c:numRef>
          </c:xVal>
          <c:yVal>
            <c:numRef>
              <c:f>{4144.67663513514,1445.83856756757,975.09972972973,767.750837837838,655.66872972973,571.611445945946,526.777743243243,481.944040540541,442.718310810811,428.146175675676,403.490432432432,386.677256756757,364.262554054054,341.845702702703,328.395162162162,319.428851351351,318.307256756757}</c:f>
              <c:numCache>
                <c:formatCode>General</c:formatCode>
                <c:ptCount val="17"/>
                <c:pt idx="0">
                  <c:v>4144.6766351351398</c:v>
                </c:pt>
                <c:pt idx="1">
                  <c:v>1445.83856756757</c:v>
                </c:pt>
                <c:pt idx="2">
                  <c:v>975.09972972973003</c:v>
                </c:pt>
                <c:pt idx="3">
                  <c:v>767.75083783783805</c:v>
                </c:pt>
                <c:pt idx="4">
                  <c:v>655.66872972972999</c:v>
                </c:pt>
                <c:pt idx="5">
                  <c:v>571.611445945946</c:v>
                </c:pt>
                <c:pt idx="6">
                  <c:v>526.77774324324298</c:v>
                </c:pt>
                <c:pt idx="7">
                  <c:v>481.94404054054098</c:v>
                </c:pt>
                <c:pt idx="8">
                  <c:v>442.71831081081098</c:v>
                </c:pt>
                <c:pt idx="9">
                  <c:v>428.14617567567598</c:v>
                </c:pt>
                <c:pt idx="10">
                  <c:v>403.49043243243199</c:v>
                </c:pt>
                <c:pt idx="11">
                  <c:v>386.677256756757</c:v>
                </c:pt>
                <c:pt idx="12">
                  <c:v>364.26255405405402</c:v>
                </c:pt>
                <c:pt idx="13">
                  <c:v>341.84570270270302</c:v>
                </c:pt>
                <c:pt idx="14">
                  <c:v>328.39516216216202</c:v>
                </c:pt>
                <c:pt idx="15">
                  <c:v>319.428851351351</c:v>
                </c:pt>
                <c:pt idx="16">
                  <c:v>318.307256756757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BF8-4470-A38D-EC5833DB3055}"/>
            </c:ext>
          </c:extLst>
        </c:ser>
        <c:ser>
          <c:idx val="16"/>
          <c:order val="3"/>
          <c:tx>
            <c:strRef>
              <c:f>Bi-2212: OST NHMFL 50 bar OP</c:f>
              <c:strCache>
                <c:ptCount val="1"/>
                <c:pt idx="0">
                  <c:v>Bi-2212: OST NHMFL 50 bar OP</c:v>
                </c:pt>
              </c:strCache>
            </c:strRef>
          </c:tx>
          <c:spPr>
            <a:ln w="15875" cap="sq" cmpd="sng" algn="ctr">
              <a:solidFill>
                <a:schemeClr val="accent1"/>
              </a:solidFill>
              <a:prstDash val="sysDot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star"/>
            <c:size val="7"/>
            <c:spPr>
              <a:solidFill>
                <a:schemeClr val="accent1">
                  <a:alpha val="20000"/>
                </a:schemeClr>
              </a:solidFill>
              <a:ln w="6350" cap="sq" cmpd="sng" algn="ctr">
                <a:solidFill>
                  <a:schemeClr val="accent1"/>
                </a:solidFill>
                <a:prstDash val="solid"/>
                <a:bevel/>
              </a:ln>
              <a:effectLst>
                <a:outerShdw blurRad="25400" dist="12700" dir="2700000" algn="tl" rotWithShape="0">
                  <a:prstClr val="black">
                    <a:alpha val="40000"/>
                  </a:prstClr>
                </a:outerShdw>
              </a:effectLst>
            </c:spPr>
          </c:marker>
          <c:xVal>
            <c:numRef>
              <c:f>{3.000016,3.993898,4.993097,5.993277,6.993342,7.993244,8.99326,9.992262,10.992508,11.992917,12.992082,13.992819,14.992393}</c:f>
              <c:numCache>
                <c:formatCode>General</c:formatCode>
                <c:ptCount val="13"/>
                <c:pt idx="0">
                  <c:v>3.000016</c:v>
                </c:pt>
                <c:pt idx="1">
                  <c:v>3.9938980000000002</c:v>
                </c:pt>
                <c:pt idx="2">
                  <c:v>4.9930969999999997</c:v>
                </c:pt>
                <c:pt idx="3">
                  <c:v>5.993277</c:v>
                </c:pt>
                <c:pt idx="4">
                  <c:v>6.9933420000000002</c:v>
                </c:pt>
                <c:pt idx="5">
                  <c:v>7.9932439999999998</c:v>
                </c:pt>
                <c:pt idx="6">
                  <c:v>8.9932599999999994</c:v>
                </c:pt>
                <c:pt idx="7">
                  <c:v>9.9922620000000002</c:v>
                </c:pt>
                <c:pt idx="8">
                  <c:v>10.992508000000001</c:v>
                </c:pt>
                <c:pt idx="9">
                  <c:v>11.992917</c:v>
                </c:pt>
                <c:pt idx="10">
                  <c:v>12.992082</c:v>
                </c:pt>
                <c:pt idx="11">
                  <c:v>13.992819000000001</c:v>
                </c:pt>
                <c:pt idx="12">
                  <c:v>14.992393</c:v>
                </c:pt>
              </c:numCache>
            </c:numRef>
          </c:xVal>
          <c:yVal>
            <c:numRef>
              <c:f>{1243.41685777729,1159.79037405665,1097.57103024537,1051.58610856769,1014.82749602732,980.999976589288,955.075472195147,928.777647449119,905.628264696463,884.993343857345,865.478023327735,846.718050662712,827.304738761806}</c:f>
              <c:numCache>
                <c:formatCode>General</c:formatCode>
                <c:ptCount val="13"/>
                <c:pt idx="0">
                  <c:v>1243.41685777729</c:v>
                </c:pt>
                <c:pt idx="1">
                  <c:v>1159.7903740566501</c:v>
                </c:pt>
                <c:pt idx="2">
                  <c:v>1097.5710302453699</c:v>
                </c:pt>
                <c:pt idx="3">
                  <c:v>1051.58610856769</c:v>
                </c:pt>
                <c:pt idx="4">
                  <c:v>1014.82749602732</c:v>
                </c:pt>
                <c:pt idx="5">
                  <c:v>980.99997658928805</c:v>
                </c:pt>
                <c:pt idx="6">
                  <c:v>955.07547219514697</c:v>
                </c:pt>
                <c:pt idx="7">
                  <c:v>928.77764744911894</c:v>
                </c:pt>
                <c:pt idx="8">
                  <c:v>905.62826469646302</c:v>
                </c:pt>
                <c:pt idx="9">
                  <c:v>884.99334385734505</c:v>
                </c:pt>
                <c:pt idx="10">
                  <c:v>865.47802332773495</c:v>
                </c:pt>
                <c:pt idx="11">
                  <c:v>846.71805066271202</c:v>
                </c:pt>
                <c:pt idx="12">
                  <c:v>827.30473876180599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BF8-4470-A38D-EC5833DB3055}"/>
            </c:ext>
          </c:extLst>
        </c:ser>
        <c:ser>
          <c:idx val="5"/>
          <c:order val="4"/>
          <c:tx>
            <c:strRef>
              <c:f>Nb₃Sn: Internal Sn RRP®</c:f>
              <c:strCache>
                <c:ptCount val="1"/>
                <c:pt idx="0">
                  <c:v>Nb₃Sn: Internal Sn RRP®</c:v>
                </c:pt>
              </c:strCache>
            </c:strRef>
          </c:tx>
          <c:spPr>
            <a:ln w="34925" cap="sq" cmpd="sng" algn="ctr">
              <a:solidFill>
                <a:schemeClr val="accent2"/>
              </a:solidFill>
              <a:prstDash val="solid"/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 w="6350" cap="flat" cmpd="sng" algn="ctr">
                <a:solidFill>
                  <a:schemeClr val="accent2"/>
                </a:solidFill>
                <a:prstDash val="solid"/>
                <a:round/>
              </a:ln>
            </c:spPr>
          </c:marker>
          <c:xVal>
            <c:numRef>
              <c:f>{12,13,14,14.5,15,15.5,16,20,21,22,23,24}</c:f>
              <c:numCache>
                <c:formatCode>General</c:formatCode>
                <c:ptCount val="12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14.5</c:v>
                </c:pt>
                <c:pt idx="4">
                  <c:v>15</c:v>
                </c:pt>
                <c:pt idx="5">
                  <c:v>15.5</c:v>
                </c:pt>
                <c:pt idx="6">
                  <c:v>16</c:v>
                </c:pt>
                <c:pt idx="7">
                  <c:v>20</c:v>
                </c:pt>
                <c:pt idx="8">
                  <c:v>21</c:v>
                </c:pt>
                <c:pt idx="9">
                  <c:v>22</c:v>
                </c:pt>
                <c:pt idx="10">
                  <c:v>23</c:v>
                </c:pt>
                <c:pt idx="11">
                  <c:v>24</c:v>
                </c:pt>
              </c:numCache>
            </c:numRef>
          </c:xVal>
          <c:yVal>
            <c:numRef>
              <c:f>{1754.85570962403,1454.93491561556,1190.98141218451,1072.637423833,957.774141021247,855.093327598618,757.633572485614,268.014326560761,190.858687096299,118.924105941463,65.5532876652943,28.3097383899678}</c:f>
              <c:numCache>
                <c:formatCode>General</c:formatCode>
                <c:ptCount val="12"/>
                <c:pt idx="0">
                  <c:v>1754.8557096240299</c:v>
                </c:pt>
                <c:pt idx="1">
                  <c:v>1454.9349156155599</c:v>
                </c:pt>
                <c:pt idx="2">
                  <c:v>1190.98141218451</c:v>
                </c:pt>
                <c:pt idx="3">
                  <c:v>1072.637423833</c:v>
                </c:pt>
                <c:pt idx="4">
                  <c:v>957.77414102124703</c:v>
                </c:pt>
                <c:pt idx="5">
                  <c:v>855.09332759861798</c:v>
                </c:pt>
                <c:pt idx="6">
                  <c:v>757.63357248561397</c:v>
                </c:pt>
                <c:pt idx="7">
                  <c:v>268.01432656076099</c:v>
                </c:pt>
                <c:pt idx="8">
                  <c:v>190.85868709629901</c:v>
                </c:pt>
                <c:pt idx="9">
                  <c:v>118.924105941463</c:v>
                </c:pt>
                <c:pt idx="10">
                  <c:v>65.553287665294306</c:v>
                </c:pt>
                <c:pt idx="11">
                  <c:v>28.309738389967801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BF8-4470-A38D-EC5833DB3055}"/>
            </c:ext>
          </c:extLst>
        </c:ser>
        <c:ser>
          <c:idx val="6"/>
          <c:order val="5"/>
          <c:tx>
            <c:strRef>
              <c:f>Nb₃Sn: High Sn Bronze</c:f>
              <c:strCache>
                <c:ptCount val="1"/>
                <c:pt idx="0">
                  <c:v>Nb₃Sn: High Sn Bronze</c:v>
                </c:pt>
              </c:strCache>
            </c:strRef>
          </c:tx>
          <c:spPr>
            <a:ln w="34925" cap="sq" cmpd="sng" algn="ctr">
              <a:solidFill>
                <a:schemeClr val="accent2">
                  <a:lumMod val="75000"/>
                </a:schemeClr>
              </a:solidFill>
              <a:prstDash val="lgDash"/>
              <a:miter lim="800000"/>
            </a:ln>
          </c:spPr>
          <c:marker>
            <c:spPr>
              <a:solidFill>
                <a:srgbClr val="C0504D">
                  <a:lumMod val="20000"/>
                  <a:lumOff val="80000"/>
                  <a:alpha val="50000"/>
                </a:srgbClr>
              </a:solidFill>
              <a:ln w="6350" cap="flat" cmpd="sng" algn="ctr">
                <a:solidFill>
                  <a:srgbClr val="C0504D">
                    <a:lumMod val="75000"/>
                  </a:srgbClr>
                </a:solidFill>
                <a:prstDash val="solid"/>
                <a:round/>
              </a:ln>
            </c:spPr>
          </c:marker>
          <c:xVal>
            <c:numRef>
              <c:f>{18,19.0121,20.0135,21.0148,22.0162,22.996,23.9973,24.9987}</c:f>
              <c:numCache>
                <c:formatCode>General</c:formatCode>
                <c:ptCount val="8"/>
                <c:pt idx="0">
                  <c:v>18</c:v>
                </c:pt>
                <c:pt idx="1">
                  <c:v>19.0121</c:v>
                </c:pt>
                <c:pt idx="2">
                  <c:v>20.013500000000001</c:v>
                </c:pt>
                <c:pt idx="3">
                  <c:v>21.014800000000001</c:v>
                </c:pt>
                <c:pt idx="4">
                  <c:v>22.016200000000001</c:v>
                </c:pt>
                <c:pt idx="5">
                  <c:v>22.995999999999999</c:v>
                </c:pt>
                <c:pt idx="6">
                  <c:v>23.997299999999999</c:v>
                </c:pt>
                <c:pt idx="7">
                  <c:v>24.998699999999999</c:v>
                </c:pt>
              </c:numCache>
            </c:numRef>
          </c:xVal>
          <c:yVal>
            <c:numRef>
              <c:f>{166.643076923077,137.814615384615,111.095384615385,84.3761538461538,60.8212307692308,40.0787692307692,19.3362307692308,8.08607692307692}</c:f>
              <c:numCache>
                <c:formatCode>General</c:formatCode>
                <c:ptCount val="8"/>
                <c:pt idx="0">
                  <c:v>166.64307692307699</c:v>
                </c:pt>
                <c:pt idx="1">
                  <c:v>137.814615384615</c:v>
                </c:pt>
                <c:pt idx="2">
                  <c:v>111.095384615385</c:v>
                </c:pt>
                <c:pt idx="3">
                  <c:v>84.376153846153798</c:v>
                </c:pt>
                <c:pt idx="4">
                  <c:v>60.821230769230802</c:v>
                </c:pt>
                <c:pt idx="5">
                  <c:v>40.078769230769197</c:v>
                </c:pt>
                <c:pt idx="6">
                  <c:v>19.336230769230799</c:v>
                </c:pt>
                <c:pt idx="7">
                  <c:v>8.0860769230769201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CBF8-4470-A38D-EC5833DB3055}"/>
            </c:ext>
          </c:extLst>
        </c:ser>
        <c:ser>
          <c:idx val="1"/>
          <c:order val="6"/>
          <c:tx>
            <c:strRef>
              <c:f>Nb-Ti: LHC 4.2 K</c:f>
              <c:strCache>
                <c:ptCount val="1"/>
                <c:pt idx="0">
                  <c:v>Nb-Ti: LHC 4.2 K</c:v>
                </c:pt>
              </c:strCache>
            </c:strRef>
          </c:tx>
          <c:spPr>
            <a:ln w="34925" cap="sq" cmpd="sng" algn="ctr">
              <a:solidFill>
                <a:schemeClr val="accent4"/>
              </a:solidFill>
              <a:prstDash val="dashDot"/>
              <a:miter lim="800000"/>
            </a:ln>
          </c:spPr>
          <c:marker>
            <c:symbol val="x"/>
            <c:size val="9"/>
            <c:spPr>
              <a:solidFill>
                <a:schemeClr val="bg1">
                  <a:alpha val="50000"/>
                </a:schemeClr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xVal>
            <c:numRef>
              <c:f>{0.614151,0.950943,1.34057,1.67736,2.23208,3.18302,4.15377,5.12453,6.09528}</c:f>
              <c:numCache>
                <c:formatCode>General</c:formatCode>
                <c:ptCount val="9"/>
                <c:pt idx="0">
                  <c:v>0.614151</c:v>
                </c:pt>
                <c:pt idx="1">
                  <c:v>0.95094299999999998</c:v>
                </c:pt>
                <c:pt idx="2">
                  <c:v>1.34057</c:v>
                </c:pt>
                <c:pt idx="3">
                  <c:v>1.67736</c:v>
                </c:pt>
                <c:pt idx="4">
                  <c:v>2.2320799999999998</c:v>
                </c:pt>
                <c:pt idx="5">
                  <c:v>3.18302</c:v>
                </c:pt>
                <c:pt idx="6">
                  <c:v>4.1537699999999997</c:v>
                </c:pt>
                <c:pt idx="7">
                  <c:v>5.12453</c:v>
                </c:pt>
                <c:pt idx="8">
                  <c:v>6.0952799999999998</c:v>
                </c:pt>
              </c:numCache>
            </c:numRef>
          </c:xVal>
          <c:yVal>
            <c:numRef>
              <c:f>{5106.88461538462,4054.15384615385,3180.59615384615,2710.22692307692,2217.45769230769,1724.68846153846,1411.11153846154,1187.12307692308,918.342307692308}</c:f>
              <c:numCache>
                <c:formatCode>General</c:formatCode>
                <c:ptCount val="9"/>
                <c:pt idx="0">
                  <c:v>5106.8846153846198</c:v>
                </c:pt>
                <c:pt idx="1">
                  <c:v>4054.1538461538498</c:v>
                </c:pt>
                <c:pt idx="2">
                  <c:v>3180.5961538461502</c:v>
                </c:pt>
                <c:pt idx="3">
                  <c:v>2710.2269230769198</c:v>
                </c:pt>
                <c:pt idx="4">
                  <c:v>2217.4576923076902</c:v>
                </c:pt>
                <c:pt idx="5">
                  <c:v>1724.6884615384599</c:v>
                </c:pt>
                <c:pt idx="6">
                  <c:v>1411.11153846154</c:v>
                </c:pt>
                <c:pt idx="7">
                  <c:v>1187.1230769230799</c:v>
                </c:pt>
                <c:pt idx="8">
                  <c:v>918.34230769230805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BF8-4470-A38D-EC5833DB3055}"/>
            </c:ext>
          </c:extLst>
        </c:ser>
        <c:ser>
          <c:idx val="12"/>
          <c:order val="7"/>
          <c:tx>
            <c:strRef>
              <c:f>Nb-Ti: Iseult/INUMAC MRI 4.22 K</c:f>
              <c:strCache>
                <c:ptCount val="1"/>
                <c:pt idx="0">
                  <c:v>Nb-Ti: Iseult/INUMAC MRI 4.22 K</c:v>
                </c:pt>
              </c:strCache>
            </c:strRef>
          </c:tx>
          <c:spPr>
            <a:ln w="34925" cap="rnd" cmpd="sng" algn="ctr">
              <a:solidFill>
                <a:schemeClr val="accent4"/>
              </a:solidFill>
              <a:prstDash val="sysDot"/>
              <a:round/>
            </a:ln>
          </c:spPr>
          <c:marker>
            <c:symbol val="x"/>
            <c:size val="9"/>
            <c:spPr>
              <a:solidFill>
                <a:schemeClr val="accent4">
                  <a:alpha val="20000"/>
                </a:schemeClr>
              </a:solidFill>
              <a:ln w="15875" cap="flat" cmpd="sng" algn="ctr">
                <a:solidFill>
                  <a:schemeClr val="accent4"/>
                </a:solidFill>
                <a:prstDash val="solid"/>
                <a:round/>
              </a:ln>
            </c:spPr>
          </c:marker>
          <c:xVal>
            <c:numRef>
              <c:f>{8.5,9,9.5,10}</c:f>
              <c:numCache>
                <c:formatCode>General</c:formatCode>
                <c:ptCount val="4"/>
                <c:pt idx="0">
                  <c:v>8.5</c:v>
                </c:pt>
                <c:pt idx="1">
                  <c:v>9</c:v>
                </c:pt>
                <c:pt idx="2">
                  <c:v>9.5</c:v>
                </c:pt>
                <c:pt idx="3">
                  <c:v>10</c:v>
                </c:pt>
              </c:numCache>
            </c:numRef>
          </c:xVal>
          <c:yVal>
            <c:numRef>
              <c:f>{393.478260869565,291.304347826087,194.203043478261,104.347826086957}</c:f>
              <c:numCache>
                <c:formatCode>General</c:formatCode>
                <c:ptCount val="4"/>
                <c:pt idx="0">
                  <c:v>393.47826086956502</c:v>
                </c:pt>
                <c:pt idx="1">
                  <c:v>291.304347826087</c:v>
                </c:pt>
                <c:pt idx="2">
                  <c:v>194.20304347826101</c:v>
                </c:pt>
                <c:pt idx="3">
                  <c:v>104.347826086957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CBF8-4470-A38D-EC5833DB3055}"/>
            </c:ext>
          </c:extLst>
        </c:ser>
        <c:ser>
          <c:idx val="2"/>
          <c:order val="8"/>
          <c:tx>
            <c:strRef>
              <c:f>Exponential Y-axis Labels</c:f>
              <c:strCache>
                <c:ptCount val="1"/>
                <c:pt idx="0">
                  <c:v>Exponential Y-axis Labels</c:v>
                </c:pt>
              </c:strCache>
            </c:strRef>
          </c:tx>
          <c:spPr>
            <a:ln w="31750" cap="rnd" cmpd="sng" algn="ctr">
              <a:noFill/>
              <a:prstDash val="solid"/>
              <a:round/>
            </a:ln>
          </c:spPr>
          <c:marker>
            <c:symbol val="none"/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CBF8-4470-A38D-EC5833DB305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2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CBF8-4470-A38D-EC5833DB3055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3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CBF8-4470-A38D-EC5833DB3055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10</a:t>
                    </a:r>
                    <a:r>
                      <a:rPr lang="en-US" baseline="30000"/>
                      <a:t>4</a:t>
                    </a:r>
                  </a:p>
                </c:rich>
              </c:tx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CBF8-4470-A38D-EC5833DB305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1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l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{0,0,0,0}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xVal>
          <c:yVal>
            <c:numRef>
              <c:f>{10,100,1000,10000}</c:f>
              <c:numCache>
                <c:formatCode>General</c:formatCode>
                <c:ptCount val="4"/>
                <c:pt idx="0">
                  <c:v>10</c:v>
                </c:pt>
                <c:pt idx="1">
                  <c:v>100</c:v>
                </c:pt>
                <c:pt idx="2">
                  <c:v>1000</c:v>
                </c:pt>
                <c:pt idx="3">
                  <c:v>10000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CBF8-4470-A38D-EC5833DB3055}"/>
            </c:ext>
          </c:extLst>
        </c:ser>
        <c:ser>
          <c:idx val="13"/>
          <c:order val="9"/>
          <c:tx>
            <c:strRef>
              <c:f>Nb-Ti midrange maximal</c:f>
              <c:strCache>
                <c:ptCount val="1"/>
                <c:pt idx="0">
                  <c:v>Nb-Ti midrange maximal</c:v>
                </c:pt>
              </c:strCache>
            </c:strRef>
          </c:tx>
          <c:spPr>
            <a:ln w="34925" cap="rnd" cmpd="sng" algn="ctr">
              <a:solidFill>
                <a:schemeClr val="accent4"/>
              </a:solidFill>
              <a:prstDash val="sysDot"/>
              <a:round/>
            </a:ln>
          </c:spPr>
          <c:marker>
            <c:symbol val="none"/>
          </c:marker>
          <c:xVal>
            <c:numRef>
              <c:f>{6,7,8,8.5}</c:f>
              <c:numCache>
                <c:formatCode>General</c:formatCode>
                <c:ptCount val="4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8.5</c:v>
                </c:pt>
              </c:numCache>
            </c:numRef>
          </c:xVal>
          <c:yVal>
            <c:numRef>
              <c:f>{971.923076923077,687.307692307692,448.461538461538,393.478260869565}</c:f>
              <c:numCache>
                <c:formatCode>General</c:formatCode>
                <c:ptCount val="4"/>
                <c:pt idx="0">
                  <c:v>971.92307692307702</c:v>
                </c:pt>
                <c:pt idx="1">
                  <c:v>687.30769230769204</c:v>
                </c:pt>
                <c:pt idx="2">
                  <c:v>448.461538461538</c:v>
                </c:pt>
                <c:pt idx="3">
                  <c:v>393.47826086956502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CBF8-4470-A38D-EC5833DB3055}"/>
            </c:ext>
          </c:extLst>
        </c:ser>
        <c:ser>
          <c:idx val="14"/>
          <c:order val="10"/>
          <c:tx>
            <c:strRef>
              <c:f>2212 Fitted Line for 50bar ASC'16</c:f>
              <c:strCache>
                <c:ptCount val="1"/>
                <c:pt idx="0">
                  <c:v>2212 Fitted Line for 50bar ASC'16</c:v>
                </c:pt>
              </c:strCache>
            </c:strRef>
          </c:tx>
          <c:spPr>
            <a:ln w="41275" cap="sq" cmpd="sng" algn="ctr">
              <a:solidFill>
                <a:schemeClr val="accent1"/>
              </a:solidFill>
              <a:prstDash val="sysDot"/>
              <a:miter lim="800000"/>
            </a:ln>
          </c:spPr>
          <c:marker>
            <c:symbol val="none"/>
          </c:marker>
          <c:xVal>
            <c:numRef>
              <c:f>{2,3,4,5,6,7,8,9,10,11,12,13,14,15,20,32}</c:f>
              <c:numCache>
                <c:formatCode>General</c:formatCode>
                <c:ptCount val="1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20</c:v>
                </c:pt>
                <c:pt idx="15">
                  <c:v>32</c:v>
                </c:pt>
              </c:numCache>
            </c:numRef>
          </c:xVal>
          <c:yVal>
            <c:numRef>
              <c:f>{1381.52167169291,1248.5735436431,1162.07903611078,1099.13686124527,1050.24855551649,1010.61449177312,977.492944076188,949.179869947604,924.548583233269,902.817965856398,883.425757321475,865.954700297317,850.087217987812,835.576397019687,777.692126338303,691.62321177914}</c:f>
              <c:numCache>
                <c:formatCode>General</c:formatCode>
                <c:ptCount val="16"/>
                <c:pt idx="0">
                  <c:v>1381.5216716929101</c:v>
                </c:pt>
                <c:pt idx="1">
                  <c:v>1248.5735436431</c:v>
                </c:pt>
                <c:pt idx="2">
                  <c:v>1162.07903611078</c:v>
                </c:pt>
                <c:pt idx="3">
                  <c:v>1099.13686124527</c:v>
                </c:pt>
                <c:pt idx="4">
                  <c:v>1050.2485555164899</c:v>
                </c:pt>
                <c:pt idx="5">
                  <c:v>1010.61449177312</c:v>
                </c:pt>
                <c:pt idx="6">
                  <c:v>977.492944076188</c:v>
                </c:pt>
                <c:pt idx="7">
                  <c:v>949.17986994760395</c:v>
                </c:pt>
                <c:pt idx="8">
                  <c:v>924.54858323326903</c:v>
                </c:pt>
                <c:pt idx="9">
                  <c:v>902.81796585639802</c:v>
                </c:pt>
                <c:pt idx="10">
                  <c:v>883.42575732147498</c:v>
                </c:pt>
                <c:pt idx="11">
                  <c:v>865.954700297317</c:v>
                </c:pt>
                <c:pt idx="12">
                  <c:v>850.08721798781198</c:v>
                </c:pt>
                <c:pt idx="13">
                  <c:v>835.57639701968696</c:v>
                </c:pt>
                <c:pt idx="14">
                  <c:v>777.69212633830296</c:v>
                </c:pt>
                <c:pt idx="15">
                  <c:v>691.62321177913998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CBF8-4470-A38D-EC5833DB3055}"/>
            </c:ext>
          </c:extLst>
        </c:ser>
        <c:ser>
          <c:idx val="15"/>
          <c:order val="11"/>
          <c:tx>
            <c:strRef>
              <c:f>YBCO B perp linear extrap</c:f>
              <c:strCache>
                <c:ptCount val="1"/>
                <c:pt idx="0">
                  <c:v>YBCO B perp linear extrap</c:v>
                </c:pt>
              </c:strCache>
            </c:strRef>
          </c:tx>
          <c:spPr>
            <a:ln w="41275" cap="sq" cmpd="sng" algn="ctr">
              <a:solidFill>
                <a:srgbClr val="BB9D59"/>
              </a:solidFill>
              <a:prstDash val="dashDot"/>
              <a:miter lim="800000"/>
            </a:ln>
          </c:spPr>
          <c:marker>
            <c:symbol val="none"/>
          </c:marker>
          <c:xVal>
            <c:numRef>
              <c:f>{31.25,40,45}</c:f>
              <c:numCache>
                <c:formatCode>General</c:formatCode>
                <c:ptCount val="3"/>
                <c:pt idx="0">
                  <c:v>31.25</c:v>
                </c:pt>
                <c:pt idx="1">
                  <c:v>40</c:v>
                </c:pt>
                <c:pt idx="2">
                  <c:v>45</c:v>
                </c:pt>
              </c:numCache>
            </c:numRef>
          </c:xVal>
          <c:yVal>
            <c:numRef>
              <c:f>{312.705498916288,264.548743930003,240.437914698384}</c:f>
              <c:numCache>
                <c:formatCode>General</c:formatCode>
                <c:ptCount val="3"/>
                <c:pt idx="0">
                  <c:v>312.70549891628798</c:v>
                </c:pt>
                <c:pt idx="1">
                  <c:v>264.54874393000301</c:v>
                </c:pt>
                <c:pt idx="2">
                  <c:v>240.43791469838399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CBF8-4470-A38D-EC5833DB3055}"/>
            </c:ext>
          </c:extLst>
        </c:ser>
        <c:ser>
          <c:idx val="10"/>
          <c:order val="12"/>
          <c:tx>
            <c:strRef>
              <c:f>YBCO par linear extrap</c:f>
              <c:strCache>
                <c:ptCount val="1"/>
                <c:pt idx="0">
                  <c:v>YBCO par linear extrap</c:v>
                </c:pt>
              </c:strCache>
            </c:strRef>
          </c:tx>
          <c:spPr>
            <a:ln w="41275" cap="flat" cmpd="sng" algn="ctr">
              <a:solidFill>
                <a:srgbClr val="CEB888"/>
              </a:solidFill>
              <a:prstDash val="dash"/>
              <a:round/>
            </a:ln>
          </c:spPr>
          <c:marker>
            <c:symbol val="none"/>
          </c:marker>
          <c:xVal>
            <c:numRef>
              <c:f>{20,40,45}</c:f>
              <c:numCache>
                <c:formatCode>General</c:formatCode>
                <c:ptCount val="3"/>
                <c:pt idx="0">
                  <c:v>20</c:v>
                </c:pt>
                <c:pt idx="1">
                  <c:v>40</c:v>
                </c:pt>
                <c:pt idx="2">
                  <c:v>45</c:v>
                </c:pt>
              </c:numCache>
            </c:numRef>
          </c:xVal>
          <c:yVal>
            <c:numRef>
              <c:f>{2929.88130969356,2293.58889933911,2157.40641463926}</c:f>
              <c:numCache>
                <c:formatCode>General</c:formatCode>
                <c:ptCount val="3"/>
                <c:pt idx="0">
                  <c:v>2929.8813096935601</c:v>
                </c:pt>
                <c:pt idx="1">
                  <c:v>2293.58889933911</c:v>
                </c:pt>
                <c:pt idx="2">
                  <c:v>2157.4064146392602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CBF8-4470-A38D-EC5833DB3055}"/>
            </c:ext>
          </c:extLst>
        </c:ser>
        <c:ser>
          <c:idx val="0"/>
          <c:order val="13"/>
          <c:tx>
            <c:strRef>
              <c:f>Iron-based Superconductor 2019</c:f>
              <c:strCache>
                <c:ptCount val="1"/>
                <c:pt idx="0">
                  <c:v>Iron-based Superconductor 2019</c:v>
                </c:pt>
              </c:strCache>
            </c:strRef>
          </c:tx>
          <c:spPr>
            <a:ln w="31750" cap="rnd" cmpd="sng" algn="ctr">
              <a:solidFill>
                <a:srgbClr val="FF0000"/>
              </a:solidFill>
              <a:prstDash val="solid"/>
              <a:round/>
            </a:ln>
          </c:spPr>
          <c:marker>
            <c:symbol val="none"/>
          </c:marker>
          <c:xVal>
            <c:numRef>
              <c:f>{10,28}</c:f>
              <c:numCache>
                <c:formatCode>General</c:formatCode>
                <c:ptCount val="2"/>
                <c:pt idx="0">
                  <c:v>10</c:v>
                </c:pt>
                <c:pt idx="1">
                  <c:v>28</c:v>
                </c:pt>
              </c:numCache>
            </c:numRef>
          </c:xVal>
          <c:yVal>
            <c:numRef>
              <c:f>{300,150}</c:f>
              <c:numCache>
                <c:formatCode>General</c:formatCode>
                <c:ptCount val="2"/>
                <c:pt idx="0">
                  <c:v>300</c:v>
                </c:pt>
                <c:pt idx="1">
                  <c:v>150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CBF8-4470-A38D-EC5833DB3055}"/>
            </c:ext>
          </c:extLst>
        </c:ser>
        <c:ser>
          <c:idx val="3"/>
          <c:order val="14"/>
          <c:tx>
            <c:strRef>
              <c:f>Iron-based Superconductor 2025</c:f>
              <c:strCache>
                <c:ptCount val="1"/>
                <c:pt idx="0">
                  <c:v>Iron-based Superconductor 2025</c:v>
                </c:pt>
              </c:strCache>
            </c:strRef>
          </c:tx>
          <c:spPr>
            <a:ln w="31750" cap="rnd" cmpd="sng" algn="ctr">
              <a:solidFill>
                <a:srgbClr val="FF0000"/>
              </a:solidFill>
              <a:prstDash val="sysDash"/>
              <a:round/>
            </a:ln>
          </c:spPr>
          <c:marker>
            <c:symbol val="none"/>
          </c:marker>
          <c:xVal>
            <c:numRef>
              <c:f>{10,28}</c:f>
              <c:numCache>
                <c:formatCode>General</c:formatCode>
                <c:ptCount val="2"/>
                <c:pt idx="0">
                  <c:v>10</c:v>
                </c:pt>
                <c:pt idx="1">
                  <c:v>28</c:v>
                </c:pt>
              </c:numCache>
            </c:numRef>
          </c:xVal>
          <c:yVal>
            <c:numRef>
              <c:f>{2000,1000}</c:f>
              <c:numCache>
                <c:formatCode>General</c:formatCode>
                <c:ptCount val="2"/>
                <c:pt idx="0">
                  <c:v>2000</c:v>
                </c:pt>
                <c:pt idx="1">
                  <c:v>1000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CBF8-4470-A38D-EC5833DB3055}"/>
            </c:ext>
          </c:extLst>
        </c:ser>
        <c:ser>
          <c:idx val="4"/>
          <c:order val="15"/>
          <c:tx>
            <c:strRef>
              <c:f>Iron-based Superconductor 2022</c:f>
              <c:strCache>
                <c:ptCount val="1"/>
                <c:pt idx="0">
                  <c:v>Iron-based Superconductor 2022</c:v>
                </c:pt>
              </c:strCache>
            </c:strRef>
          </c:tx>
          <c:spPr>
            <a:ln w="31750" cap="rnd" cmpd="sng" algn="ctr">
              <a:solidFill>
                <a:srgbClr val="FF0000"/>
              </a:solidFill>
              <a:prstDash val="solid"/>
              <a:round/>
            </a:ln>
          </c:spPr>
          <c:marker>
            <c:spPr>
              <a:ln w="6350" cap="flat" cmpd="sng" algn="ctr">
                <a:solidFill>
                  <a:srgbClr val="FF0000"/>
                </a:solidFill>
                <a:prstDash val="solid"/>
                <a:round/>
              </a:ln>
            </c:spPr>
          </c:marker>
          <c:xVal>
            <c:numRef>
              <c:f>{10,28}</c:f>
              <c:numCache>
                <c:formatCode>General</c:formatCode>
                <c:ptCount val="2"/>
                <c:pt idx="0">
                  <c:v>10</c:v>
                </c:pt>
                <c:pt idx="1">
                  <c:v>28</c:v>
                </c:pt>
              </c:numCache>
            </c:numRef>
          </c:xVal>
          <c:yVal>
            <c:numRef>
              <c:f>{450,225}</c:f>
              <c:numCache>
                <c:formatCode>General</c:formatCode>
                <c:ptCount val="2"/>
                <c:pt idx="0">
                  <c:v>450</c:v>
                </c:pt>
                <c:pt idx="1">
                  <c:v>225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CBF8-4470-A38D-EC5833DB3055}"/>
            </c:ext>
          </c:extLst>
        </c:ser>
        <c:ser>
          <c:idx val="11"/>
          <c:order val="16"/>
          <c:tx>
            <c:strRef>
              <c:f>Iron-based Superconductor 2016</c:f>
              <c:strCache>
                <c:ptCount val="1"/>
                <c:pt idx="0">
                  <c:v>Iron-based Superconductor 2016</c:v>
                </c:pt>
              </c:strCache>
            </c:strRef>
          </c:tx>
          <c:dPt>
            <c:idx val="1"/>
            <c:bubble3D val="0"/>
            <c:spPr>
              <a:ln w="31750" cap="rnd" cmpd="sng" algn="ctr">
                <a:solidFill>
                  <a:srgbClr val="FF0000"/>
                </a:solidFill>
                <a:prstDash val="solid"/>
                <a:round/>
              </a:ln>
            </c:spPr>
            <c:extLst>
              <c:ext xmlns:c16="http://schemas.microsoft.com/office/drawing/2014/chart" uri="{C3380CC4-5D6E-409C-BE32-E72D297353CC}">
                <c16:uniqueId val="{00000015-CBF8-4470-A38D-EC5833DB3055}"/>
              </c:ext>
            </c:extLst>
          </c:dPt>
          <c:xVal>
            <c:numRef>
              <c:f>{10,28}</c:f>
              <c:numCache>
                <c:formatCode>General</c:formatCode>
                <c:ptCount val="2"/>
                <c:pt idx="0">
                  <c:v>10</c:v>
                </c:pt>
                <c:pt idx="1">
                  <c:v>28</c:v>
                </c:pt>
              </c:numCache>
            </c:numRef>
          </c:xVal>
          <c:yVal>
            <c:numRef>
              <c:f>{100,50}</c:f>
              <c:numCache>
                <c:formatCode>General</c:formatCode>
                <c:ptCount val="2"/>
                <c:pt idx="0">
                  <c:v>100</c:v>
                </c:pt>
                <c:pt idx="1">
                  <c:v>50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6-CBF8-4470-A38D-EC5833DB30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4506240"/>
        <c:axId val="904514944"/>
      </c:scatterChart>
      <c:valAx>
        <c:axId val="904506240"/>
        <c:scaling>
          <c:orientation val="minMax"/>
          <c:max val="45"/>
        </c:scaling>
        <c:delete val="0"/>
        <c:axPos val="b"/>
        <c:majorGridlines/>
        <c:minorGridlines>
          <c:spPr>
            <a:ln w="6350" cap="flat" cmpd="sng" algn="ctr">
              <a:solidFill>
                <a:schemeClr val="bg1">
                  <a:lumMod val="75000"/>
                  <a:alpha val="20000"/>
                </a:schemeClr>
              </a:solidFill>
              <a:prstDash val="solid"/>
              <a:round/>
            </a:ln>
          </c:spPr>
        </c:minorGridlines>
        <c:title>
          <c:tx>
            <c:rich>
              <a:bodyPr rot="0" spcFirstLastPara="0" vertOverflow="ellipsis" vert="horz" wrap="square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Applied Magnetic Field (T)</a:t>
                </a:r>
              </a:p>
            </c:rich>
          </c:tx>
          <c:layout>
            <c:manualLayout>
              <c:xMode val="edge"/>
              <c:yMode val="edge"/>
              <c:x val="0.39354671431992927"/>
              <c:y val="0.92298800388711999"/>
            </c:manualLayout>
          </c:layout>
          <c:overlay val="0"/>
        </c:title>
        <c:numFmt formatCode="General" sourceLinked="0"/>
        <c:majorTickMark val="out"/>
        <c:minorTickMark val="in"/>
        <c:tickLblPos val="nextTo"/>
        <c:txPr>
          <a:bodyPr rot="0" spcFirstLastPara="0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04514944"/>
        <c:crosses val="autoZero"/>
        <c:crossBetween val="midCat"/>
        <c:majorUnit val="5"/>
        <c:minorUnit val="1"/>
      </c:valAx>
      <c:valAx>
        <c:axId val="904514944"/>
        <c:scaling>
          <c:logBase val="10"/>
          <c:orientation val="minMax"/>
          <c:min val="10"/>
        </c:scaling>
        <c:delete val="0"/>
        <c:axPos val="l"/>
        <c:majorGridlines>
          <c:spPr>
            <a:ln w="6350" cap="flat" cmpd="sng" algn="ctr">
              <a:solidFill>
                <a:schemeClr val="tx1"/>
              </a:solidFill>
              <a:prstDash val="solid"/>
              <a:round/>
            </a:ln>
          </c:spPr>
        </c:majorGridlines>
        <c:minorGridlines>
          <c:spPr>
            <a:ln w="6350" cap="flat" cmpd="sng" algn="ctr">
              <a:solidFill>
                <a:schemeClr val="bg1">
                  <a:lumMod val="50000"/>
                  <a:alpha val="20000"/>
                </a:schemeClr>
              </a:solidFill>
              <a:prstDash val="solid"/>
              <a:round/>
            </a:ln>
          </c:spPr>
        </c:minorGridlines>
        <c:title>
          <c:tx>
            <c:rich>
              <a:bodyPr rot="-5400000" spcFirstLastPara="0" vertOverflow="ellipsis" vert="horz" wrap="square" anchor="ctr" anchorCtr="1"/>
              <a:lstStyle/>
              <a:p>
                <a:pPr>
                  <a:defRPr lang="zh-CN"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Whole Wire Critical Current Density (A/mm², 4.2 K)</a:t>
                </a:r>
              </a:p>
            </c:rich>
          </c:tx>
          <c:layout>
            <c:manualLayout>
              <c:xMode val="edge"/>
              <c:yMode val="edge"/>
              <c:x val="1.0356248645487379E-3"/>
              <c:y val="0.13206146411380457"/>
            </c:manualLayout>
          </c:layout>
          <c:overlay val="0"/>
        </c:title>
        <c:numFmt formatCode="#,##0;[Red]#,##0" sourceLinked="0"/>
        <c:majorTickMark val="out"/>
        <c:minorTickMark val="in"/>
        <c:tickLblPos val="none"/>
        <c:txPr>
          <a:bodyPr rot="0" spcFirstLastPara="0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04506240"/>
        <c:crosses val="autoZero"/>
        <c:crossBetween val="midCat"/>
      </c:valAx>
    </c:plotArea>
    <c:plotVisOnly val="0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100"/>
      </a:pPr>
      <a:endParaRPr lang="zh-C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03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0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0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0">
      <cs:styleClr val="auto"/>
    </cs:fillRef>
    <cs:effectRef idx="0"/>
    <cs:fontRef idx="minor">
      <a:schemeClr val="dk1"/>
    </cs:fontRef>
    <cs:spPr>
      <a:ln w="28575" cap="rnd">
        <a:solidFill>
          <a:schemeClr val="phClr"/>
        </a:solidFill>
        <a:round/>
      </a:ln>
      <a:effectLst/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bg1">
            <a:lumMod val="902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400" b="1" kern="120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0.28873</cdr:x>
      <cdr:y>0.11109</cdr:y>
    </cdr:from>
    <cdr:to>
      <cdr:x>0.56501</cdr:x>
      <cdr:y>0.1554</cdr:y>
    </cdr:to>
    <cdr:sp macro="" textlink="">
      <cdr:nvSpPr>
        <cdr:cNvPr id="2" name="矩形 1"/>
        <cdr:cNvSpPr/>
      </cdr:nvSpPr>
      <cdr:spPr>
        <a:xfrm xmlns:a="http://schemas.openxmlformats.org/drawingml/2006/main">
          <a:off x="1854218" y="347228"/>
          <a:ext cx="1774263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clip" vert="horz" wrap="squar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l" rtl="0">
            <a:defRPr sz="1000"/>
          </a:pPr>
          <a:r>
            <a:rPr lang="en-US" sz="900" b="1" i="0" strike="noStrike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REBCO B∥</a:t>
          </a:r>
          <a:r>
            <a:rPr lang="en-US" sz="900" b="1" i="0" strike="noStrike" baseline="0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 </a:t>
          </a:r>
          <a:r>
            <a:rPr lang="en-US" sz="900" b="1" i="0" strike="noStrike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Tape Plane 2009</a:t>
          </a:r>
        </a:p>
      </cdr:txBody>
    </cdr:sp>
  </cdr:relSizeAnchor>
  <cdr:relSizeAnchor xmlns:cdr="http://schemas.openxmlformats.org/drawingml/2006/chartDrawing">
    <cdr:from>
      <cdr:x>0.29124</cdr:x>
      <cdr:y>0.20613</cdr:y>
    </cdr:from>
    <cdr:to>
      <cdr:x>0.56501</cdr:x>
      <cdr:y>0.25044</cdr:y>
    </cdr:to>
    <cdr:sp macro="" textlink="">
      <cdr:nvSpPr>
        <cdr:cNvPr id="3" name="矩形 2"/>
        <cdr:cNvSpPr/>
      </cdr:nvSpPr>
      <cdr:spPr>
        <a:xfrm xmlns:a="http://schemas.openxmlformats.org/drawingml/2006/main">
          <a:off x="1870364" y="644301"/>
          <a:ext cx="1758116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overflow" horzOverflow="overflow" vert="horz" wrap="squar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rgbClr val="BB9D59"/>
              </a:solidFill>
              <a:latin typeface="Arial" panose="020B0604020202020204"/>
              <a:ea typeface="+mn-ea"/>
              <a:cs typeface="Arial" panose="020B0604020202020204"/>
            </a:rPr>
            <a:t>REBCO</a:t>
          </a:r>
          <a:r>
            <a:rPr lang="en-US" sz="900" b="1" i="0" strike="noStrike" dirty="0">
              <a:solidFill>
                <a:srgbClr val="BB9D59"/>
              </a:solidFill>
              <a:latin typeface="Arial" panose="020B0604020202020204"/>
              <a:cs typeface="Arial" panose="020B0604020202020204"/>
            </a:rPr>
            <a:t> B⊥</a:t>
          </a:r>
          <a:r>
            <a:rPr lang="en-US" sz="900" b="1" i="0" strike="noStrike" baseline="0" dirty="0">
              <a:solidFill>
                <a:srgbClr val="BB9D59"/>
              </a:solidFill>
              <a:latin typeface="Arial" panose="020B0604020202020204"/>
              <a:cs typeface="Arial" panose="020B0604020202020204"/>
            </a:rPr>
            <a:t> </a:t>
          </a:r>
          <a:r>
            <a:rPr lang="en-US" sz="900" b="1" i="0" strike="noStrike" dirty="0">
              <a:solidFill>
                <a:srgbClr val="BB9D59"/>
              </a:solidFill>
              <a:latin typeface="Arial" panose="020B0604020202020204"/>
              <a:cs typeface="Arial" panose="020B0604020202020204"/>
            </a:rPr>
            <a:t>Tape Plane 2017</a:t>
          </a:r>
        </a:p>
      </cdr:txBody>
    </cdr:sp>
  </cdr:relSizeAnchor>
  <cdr:relSizeAnchor xmlns:cdr="http://schemas.openxmlformats.org/drawingml/2006/chartDrawing">
    <cdr:from>
      <cdr:x>0.5</cdr:x>
      <cdr:y>0.34872</cdr:y>
    </cdr:from>
    <cdr:to>
      <cdr:x>0.53107</cdr:x>
      <cdr:y>0.38326</cdr:y>
    </cdr:to>
    <cdr:sp macro="" textlink="">
      <cdr:nvSpPr>
        <cdr:cNvPr id="4" name="矩形 3"/>
        <cdr:cNvSpPr/>
      </cdr:nvSpPr>
      <cdr:spPr>
        <a:xfrm xmlns:a="http://schemas.openxmlformats.org/drawingml/2006/main">
          <a:off x="4333875" y="1475916"/>
          <a:ext cx="269304" cy="14619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clip" vert="horz" wrap="non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950" b="1" i="0" strike="noStrike" dirty="0">
              <a:solidFill>
                <a:schemeClr val="accent1"/>
              </a:solidFill>
              <a:latin typeface="Arial" panose="020B0604020202020204"/>
              <a:cs typeface="Arial" panose="020B0604020202020204"/>
            </a:rPr>
            <a:t>2212</a:t>
          </a:r>
        </a:p>
      </cdr:txBody>
    </cdr:sp>
  </cdr:relSizeAnchor>
  <cdr:relSizeAnchor xmlns:cdr="http://schemas.openxmlformats.org/drawingml/2006/chartDrawing">
    <cdr:from>
      <cdr:x>0.56509</cdr:x>
      <cdr:y>0.76388</cdr:y>
    </cdr:from>
    <cdr:to>
      <cdr:x>0.65497</cdr:x>
      <cdr:y>0.79661</cdr:y>
    </cdr:to>
    <cdr:sp macro="" textlink="">
      <cdr:nvSpPr>
        <cdr:cNvPr id="5" name="矩形 4"/>
        <cdr:cNvSpPr/>
      </cdr:nvSpPr>
      <cdr:spPr>
        <a:xfrm xmlns:a="http://schemas.openxmlformats.org/drawingml/2006/main">
          <a:off x="4898059" y="3233042"/>
          <a:ext cx="779059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overflow" horzOverflow="overflow" vert="horz" wrap="non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en-US" sz="900" b="1" i="0" strike="noStrike" dirty="0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High-</a:t>
          </a:r>
          <a:r>
            <a:rPr lang="en-US" sz="900" b="1" i="1" strike="noStrike" dirty="0" err="1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J</a:t>
          </a:r>
          <a:r>
            <a:rPr lang="en-US" sz="900" b="1" i="0" strike="noStrike" baseline="-25000" dirty="0" err="1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c</a:t>
          </a:r>
          <a:r>
            <a:rPr lang="en-US" sz="900" b="1" i="0" strike="noStrike" dirty="0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 Nb</a:t>
          </a:r>
          <a:r>
            <a:rPr lang="en-US" sz="900" b="1" i="0" strike="noStrike" baseline="-25000" dirty="0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3</a:t>
          </a:r>
          <a:r>
            <a:rPr lang="en-US" sz="900" b="1" i="0" strike="noStrike" dirty="0">
              <a:solidFill>
                <a:schemeClr val="accent2"/>
              </a:solidFill>
              <a:latin typeface="Arial" panose="020B0604020202020204"/>
              <a:cs typeface="Arial" panose="020B0604020202020204"/>
            </a:rPr>
            <a:t>Sn</a:t>
          </a:r>
        </a:p>
      </cdr:txBody>
    </cdr:sp>
  </cdr:relSizeAnchor>
  <cdr:relSizeAnchor xmlns:cdr="http://schemas.openxmlformats.org/drawingml/2006/chartDrawing">
    <cdr:from>
      <cdr:x>0.29708</cdr:x>
      <cdr:y>0.73136</cdr:y>
    </cdr:from>
    <cdr:to>
      <cdr:x>0.54148</cdr:x>
      <cdr:y>0.83359</cdr:y>
    </cdr:to>
    <cdr:sp macro="" textlink="">
      <cdr:nvSpPr>
        <cdr:cNvPr id="6" name="矩形 5"/>
        <cdr:cNvSpPr/>
      </cdr:nvSpPr>
      <cdr:spPr>
        <a:xfrm xmlns:a="http://schemas.openxmlformats.org/drawingml/2006/main">
          <a:off x="1487216" y="2151970"/>
          <a:ext cx="1223506" cy="30080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overflow" horzOverflow="overflow" vert="horz" wrap="squar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ctr" rtl="0">
            <a:defRPr sz="1000"/>
          </a:pP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 panose="020B0604020202020204"/>
              <a:ea typeface="+mn-ea"/>
              <a:cs typeface="Arial" panose="020B0604020202020204"/>
            </a:rPr>
            <a:t>Bronze Process Nb</a:t>
          </a:r>
          <a:r>
            <a:rPr lang="en-US" sz="900" b="1" i="0" strike="noStrike" baseline="-25000" dirty="0">
              <a:solidFill>
                <a:schemeClr val="accent2">
                  <a:lumMod val="75000"/>
                </a:schemeClr>
              </a:solidFill>
              <a:latin typeface="Arial" panose="020B0604020202020204"/>
              <a:ea typeface="+mn-ea"/>
              <a:cs typeface="Arial" panose="020B0604020202020204"/>
            </a:rPr>
            <a:t>3</a:t>
          </a:r>
          <a:r>
            <a:rPr lang="en-US" sz="900" b="1" i="0" strike="noStrike" dirty="0">
              <a:solidFill>
                <a:schemeClr val="accent2">
                  <a:lumMod val="75000"/>
                </a:schemeClr>
              </a:solidFill>
              <a:latin typeface="Arial" panose="020B0604020202020204"/>
              <a:ea typeface="+mn-ea"/>
              <a:cs typeface="Arial" panose="020B0604020202020204"/>
            </a:rPr>
            <a:t>Sn</a:t>
          </a:r>
        </a:p>
      </cdr:txBody>
    </cdr:sp>
  </cdr:relSizeAnchor>
  <cdr:relSizeAnchor xmlns:cdr="http://schemas.openxmlformats.org/drawingml/2006/chartDrawing">
    <cdr:from>
      <cdr:x>0.14356</cdr:x>
      <cdr:y>0.18262</cdr:y>
    </cdr:from>
    <cdr:to>
      <cdr:x>0.18522</cdr:x>
      <cdr:y>0.20847</cdr:y>
    </cdr:to>
    <cdr:sp macro="" textlink="">
      <cdr:nvSpPr>
        <cdr:cNvPr id="7" name="矩形 6"/>
        <cdr:cNvSpPr/>
      </cdr:nvSpPr>
      <cdr:spPr>
        <a:xfrm xmlns:a="http://schemas.openxmlformats.org/drawingml/2006/main">
          <a:off x="921934" y="570796"/>
          <a:ext cx="267539" cy="8079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="horz" wrap="none" lIns="0" tIns="0" rIns="0" bIns="0" anchor="t" anchorCtr="0" upright="1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en-US" sz="1100" b="1" i="0" strike="noStrike" dirty="0">
              <a:solidFill>
                <a:schemeClr val="accent4">
                  <a:lumMod val="75000"/>
                </a:schemeClr>
              </a:solidFill>
              <a:latin typeface="Arial" panose="020B0604020202020204"/>
              <a:cs typeface="Arial" panose="020B0604020202020204"/>
            </a:rPr>
            <a:t>Nb-</a:t>
          </a:r>
          <a:r>
            <a:rPr lang="en-US" sz="1100" b="1" i="0" strike="noStrike" dirty="0" err="1">
              <a:solidFill>
                <a:schemeClr val="accent4">
                  <a:lumMod val="75000"/>
                </a:schemeClr>
              </a:solidFill>
              <a:latin typeface="Arial" panose="020B0604020202020204"/>
              <a:cs typeface="Arial" panose="020B0604020202020204"/>
            </a:rPr>
            <a:t>Ti</a:t>
          </a:r>
          <a:endParaRPr lang="en-US" sz="1100" b="1" i="0" strike="noStrike" dirty="0">
            <a:solidFill>
              <a:schemeClr val="accent4">
                <a:lumMod val="75000"/>
              </a:schemeClr>
            </a:solidFill>
            <a:latin typeface="Arial" panose="020B0604020202020204"/>
            <a:cs typeface="Arial" panose="020B0604020202020204"/>
          </a:endParaRPr>
        </a:p>
      </cdr:txBody>
    </cdr:sp>
  </cdr:relSizeAnchor>
  <cdr:relSizeAnchor xmlns:cdr="http://schemas.openxmlformats.org/drawingml/2006/chartDrawing">
    <cdr:from>
      <cdr:x>0.71487</cdr:x>
      <cdr:y>0.41363</cdr:y>
    </cdr:from>
    <cdr:to>
      <cdr:x>0.97294</cdr:x>
      <cdr:y>0.45794</cdr:y>
    </cdr:to>
    <cdr:sp macro="" textlink="">
      <cdr:nvSpPr>
        <cdr:cNvPr id="8" name="矩形 7"/>
        <cdr:cNvSpPr/>
      </cdr:nvSpPr>
      <cdr:spPr>
        <a:xfrm xmlns:a="http://schemas.openxmlformats.org/drawingml/2006/main">
          <a:off x="4590860" y="1292861"/>
          <a:ext cx="1657321" cy="13849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alpha val="80000"/>
          </a:schemeClr>
        </a:solidFill>
        <a:ln xmlns:a="http://schemas.openxmlformats.org/drawingml/2006/main" w="1">
          <a:noFill/>
          <a:miter lim="800000"/>
        </a:ln>
        <a:effectLst xmlns:a="http://schemas.openxmlformats.org/drawingml/2006/main"/>
      </cdr:spPr>
      <cdr:txBody>
        <a:bodyPr xmlns:a="http://schemas.openxmlformats.org/drawingml/2006/main" vertOverflow="clip" vert="horz" wrap="square" lIns="0" tIns="0" rIns="0" bIns="0" anchor="t" anchorCtr="0" upright="1">
          <a:spAutoFit/>
        </a:bodyPr>
        <a:lstStyle xmlns:a="http://schemas.openxmlformats.org/drawingml/2006/main">
          <a:defPPr>
            <a:defRPr lang="zh-CN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l" rtl="0">
            <a:defRPr sz="1000"/>
          </a:pPr>
          <a:r>
            <a:rPr lang="en-US" sz="900" b="1" i="0" strike="noStrike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REBCO B⊥</a:t>
          </a:r>
          <a:r>
            <a:rPr lang="en-US" sz="900" b="1" i="0" strike="noStrike" baseline="0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 </a:t>
          </a:r>
          <a:r>
            <a:rPr lang="en-US" sz="900" b="1" i="0" strike="noStrike" dirty="0">
              <a:solidFill>
                <a:srgbClr val="CEB888"/>
              </a:solidFill>
              <a:latin typeface="Arial" panose="020B0604020202020204"/>
              <a:ea typeface="+mn-ea"/>
              <a:cs typeface="Arial" panose="020B0604020202020204"/>
            </a:rPr>
            <a:t>Tape Plane 2009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FC5CC6-7803-4F73-8B5A-FB22E008CD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D7CF69F-2DDE-4DE5-B9BF-A574470FCE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DE646-E188-4E28-A480-4B27CD2A2EA8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1BE37B6-622D-4B1C-B033-2764D543D6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6E4B2BE-0619-46B1-8B7A-D28FD17508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02B84-1396-44CB-9BFE-FC88943CB5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9436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28C73-F6C4-4435-BBC8-09E19484A016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EA1CAF-F3E5-4995-B5A9-F6F823E8D1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626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  <a:prstGeom prst="rect">
            <a:avLst/>
          </a:prstGeom>
        </p:spPr>
        <p:txBody>
          <a:bodyPr lIns="91418" tIns="45709" rIns="91418" bIns="45709"/>
          <a:lstStyle>
            <a:lvl1pPr algn="l">
              <a:defRPr sz="4000" b="1" baseline="0">
                <a:solidFill>
                  <a:srgbClr val="005DA2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0800000" y="360000"/>
            <a:ext cx="1080000" cy="360000"/>
          </a:xfrm>
          <a:prstGeom prst="rect">
            <a:avLst/>
          </a:prstGeom>
        </p:spPr>
        <p:txBody>
          <a:bodyPr lIns="91418" tIns="45709" rIns="91418" bIns="45709"/>
          <a:lstStyle>
            <a:lvl1pPr algn="r">
              <a:defRPr/>
            </a:lvl1pPr>
          </a:lstStyle>
          <a:p>
            <a:fld id="{E077DA78-E013-4A8C-AD75-63A150561B1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1054457" y="811417"/>
            <a:ext cx="11132828" cy="0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占位符 2">
            <a:extLst>
              <a:ext uri="{FF2B5EF4-FFF2-40B4-BE49-F238E27FC236}">
                <a16:creationId xmlns:a16="http://schemas.microsoft.com/office/drawing/2014/main" id="{7918572F-142C-4521-A20F-057039961475}"/>
              </a:ext>
            </a:extLst>
          </p:cNvPr>
          <p:cNvSpPr>
            <a:spLocks noGrp="1"/>
          </p:cNvSpPr>
          <p:nvPr>
            <p:ph idx="1"/>
            <p:custDataLst>
              <p:tags r:id="rId1"/>
            </p:custDataLst>
          </p:nvPr>
        </p:nvSpPr>
        <p:spPr>
          <a:xfrm>
            <a:off x="338360" y="961398"/>
            <a:ext cx="11279266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88000" indent="-288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sz="2400" b="1" baseline="0">
                <a:solidFill>
                  <a:srgbClr val="005DA2"/>
                </a:solidFill>
                <a:latin typeface="Times New Roman" panose="02020603050405020304" pitchFamily="18" charset="0"/>
                <a:ea typeface="微软雅黑" panose="020B0503020204020204" pitchFamily="34" charset="-122"/>
              </a:defRPr>
            </a:lvl1pPr>
            <a:lvl2pPr marL="720000" indent="-2880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000" baseline="0">
                <a:latin typeface="Times New Roman" panose="02020603050405020304" pitchFamily="18" charset="0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6756B70-116A-4138-99A8-711A909F95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675" y="122350"/>
            <a:ext cx="975500" cy="65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80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51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571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hf hdr="0" ftr="0" dt="0"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lang="zh-CN" altLang="en-US" sz="4000" b="1" u="none" strike="noStrike" kern="0" cap="none" spc="0" normalizeH="0" baseline="0" dirty="0">
          <a:solidFill>
            <a:srgbClr val="005DA2"/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342900" indent="-3429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lang="zh-CN" altLang="en-US" sz="2400" b="1" u="none" strike="noStrike" kern="0" cap="none" spc="0" normalizeH="0" baseline="0" dirty="0">
          <a:solidFill>
            <a:srgbClr val="005DA2"/>
          </a:solidFill>
          <a:uFillTx/>
          <a:latin typeface="Times New Roman" panose="02020603050405020304" pitchFamily="18" charset="0"/>
          <a:ea typeface="微软雅黑" panose="020B0503020204020204" pitchFamily="34" charset="-122"/>
          <a:cs typeface="+mn-cs"/>
        </a:defRPr>
      </a:lvl1pPr>
      <a:lvl2pPr marL="774900" indent="-3429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lang="zh-CN" altLang="en-US" sz="2000" u="none" strike="noStrike" kern="0" cap="none" spc="0" normalizeH="0" baseline="0" dirty="0">
          <a:solidFill>
            <a:schemeClr val="tx1"/>
          </a:solidFill>
          <a:uFillTx/>
          <a:latin typeface="Times New Roman" panose="02020603050405020304" pitchFamily="18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pn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microsoft.com/office/2007/relationships/hdphoto" Target="../media/hdphoto2.wdp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png"/><Relationship Id="rId5" Type="http://schemas.microsoft.com/office/2007/relationships/hdphoto" Target="../media/hdphoto1.wdp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7.xml"/><Relationship Id="rId7" Type="http://schemas.openxmlformats.org/officeDocument/2006/relationships/chart" Target="../charts/char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8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video" Target="../media/media1.mov"/><Relationship Id="rId7" Type="http://schemas.openxmlformats.org/officeDocument/2006/relationships/image" Target="../media/image74.png"/><Relationship Id="rId2" Type="http://schemas.microsoft.com/office/2007/relationships/media" Target="../media/media1.mov"/><Relationship Id="rId1" Type="http://schemas.openxmlformats.org/officeDocument/2006/relationships/tags" Target="../tags/tag10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1.png"/><Relationship Id="rId5" Type="http://schemas.openxmlformats.org/officeDocument/2006/relationships/image" Target="../media/image10.emf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8BC8B2F6-6761-4BA8-B39A-19EA78843212}"/>
              </a:ext>
            </a:extLst>
          </p:cNvPr>
          <p:cNvSpPr txBox="1"/>
          <p:nvPr/>
        </p:nvSpPr>
        <p:spPr>
          <a:xfrm>
            <a:off x="1850381" y="3964151"/>
            <a:ext cx="8412582" cy="12464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5000"/>
              </a:lnSpc>
            </a:pPr>
            <a:r>
              <a:rPr lang="en-US" altLang="zh-CN" sz="2000" b="1" dirty="0" err="1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Yuhui</a:t>
            </a:r>
            <a:r>
              <a:rPr lang="en-US" altLang="zh-CN" sz="2000" b="1" dirty="0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 Li</a:t>
            </a:r>
          </a:p>
          <a:p>
            <a:pPr algn="ctr">
              <a:lnSpc>
                <a:spcPct val="125000"/>
              </a:lnSpc>
            </a:pPr>
            <a:r>
              <a:rPr lang="en-US" altLang="zh-CN" sz="2000" b="1" dirty="0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Institute of High Energy Physics</a:t>
            </a:r>
          </a:p>
          <a:p>
            <a:pPr algn="ctr">
              <a:lnSpc>
                <a:spcPct val="125000"/>
              </a:lnSpc>
            </a:pPr>
            <a:r>
              <a:rPr lang="en-US" altLang="zh-CN" sz="2000" b="1" dirty="0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Sep. </a:t>
            </a:r>
            <a:r>
              <a:rPr lang="en-US" altLang="zh-CN" sz="2000" b="1" dirty="0" smtClean="0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21, </a:t>
            </a:r>
            <a:r>
              <a:rPr lang="en-US" altLang="zh-CN" sz="2000" b="1" dirty="0">
                <a:solidFill>
                  <a:schemeClr val="bg2"/>
                </a:solidFill>
                <a:latin typeface="Franklin Gothic Book" panose="020B0503020102020204" pitchFamily="34" charset="0"/>
                <a:ea typeface="+mj-ea"/>
                <a:cs typeface="Arial" panose="020B0604020202020204" pitchFamily="34" charset="0"/>
              </a:rPr>
              <a:t>2023</a:t>
            </a:r>
          </a:p>
        </p:txBody>
      </p:sp>
      <p:pic>
        <p:nvPicPr>
          <p:cNvPr id="14" name="图片 3" descr="8d5d924e275b0c7f58feed1244176003"/>
          <p:cNvPicPr>
            <a:picLocks noChangeAspect="1"/>
          </p:cNvPicPr>
          <p:nvPr/>
        </p:nvPicPr>
        <p:blipFill rotWithShape="1">
          <a:blip r:embed="rId2"/>
          <a:srcRect t="28679" b="6192"/>
          <a:stretch/>
        </p:blipFill>
        <p:spPr>
          <a:xfrm>
            <a:off x="635" y="4072073"/>
            <a:ext cx="12191365" cy="27859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58688" y="6069962"/>
            <a:ext cx="6795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2"/>
                </a:solidFill>
              </a:rPr>
              <a:t>IAS Program on High Energy Physics (IAS-HEP 2024)</a:t>
            </a:r>
            <a:endParaRPr lang="en-US" altLang="zh-CN" dirty="0" smtClean="0">
              <a:solidFill>
                <a:schemeClr val="bg2"/>
              </a:solidFill>
            </a:endParaRPr>
          </a:p>
          <a:p>
            <a:pPr algn="ctr"/>
            <a:r>
              <a:rPr lang="en-US" altLang="zh-CN" dirty="0" smtClean="0">
                <a:solidFill>
                  <a:schemeClr val="bg2"/>
                </a:solidFill>
              </a:rPr>
              <a:t>Hong Kong, China, Jan</a:t>
            </a:r>
            <a:r>
              <a:rPr lang="en-US" altLang="zh-CN" dirty="0" smtClean="0">
                <a:solidFill>
                  <a:schemeClr val="bg2"/>
                </a:solidFill>
              </a:rPr>
              <a:t>. </a:t>
            </a:r>
            <a:r>
              <a:rPr lang="en-US" altLang="zh-CN" dirty="0" smtClean="0">
                <a:solidFill>
                  <a:schemeClr val="bg2"/>
                </a:solidFill>
              </a:rPr>
              <a:t>8-26 (2024)</a:t>
            </a:r>
            <a:endParaRPr lang="zh-CN" altLang="en-US" dirty="0">
              <a:solidFill>
                <a:schemeClr val="bg2"/>
              </a:solidFill>
            </a:endParaRPr>
          </a:p>
        </p:txBody>
      </p:sp>
      <p:sp>
        <p:nvSpPr>
          <p:cNvPr id="15" name="标题 3"/>
          <p:cNvSpPr txBox="1">
            <a:spLocks/>
          </p:cNvSpPr>
          <p:nvPr/>
        </p:nvSpPr>
        <p:spPr>
          <a:xfrm>
            <a:off x="1011313" y="2028634"/>
            <a:ext cx="10090718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  <a:defRPr/>
            </a:pP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 Efforts Towards a Green 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Collider</a:t>
            </a:r>
            <a:endParaRPr lang="zh-CN" altLang="en-US" dirty="0">
              <a:solidFill>
                <a:schemeClr val="tx1"/>
              </a:solidFill>
              <a:latin typeface="Arial" panose="020B0604020202020204" pitchFamily="34" charset="0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13846" y="4502760"/>
            <a:ext cx="4363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err="1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Yuhui</a:t>
            </a:r>
            <a:r>
              <a:rPr lang="en-US" altLang="zh-CN" sz="20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</a:t>
            </a:r>
          </a:p>
          <a:p>
            <a:pPr algn="ctr"/>
            <a:r>
              <a:rPr lang="en-US" altLang="zh-CN" sz="2000" dirty="0" smtClean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behalf of CEPC accelerator team</a:t>
            </a:r>
            <a:endParaRPr lang="zh-CN" altLang="en-US" sz="2000" dirty="0">
              <a:solidFill>
                <a:schemeClr val="bg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2" descr="C:\Users\Administrator\Desktop\111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25" y="229749"/>
            <a:ext cx="1290269" cy="76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6505" y="317073"/>
            <a:ext cx="3543483" cy="67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74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8"/>
    </mc:Choice>
    <mc:Fallback xmlns="">
      <p:transition spd="slow" advTm="241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5675" y="997830"/>
            <a:ext cx="11173697" cy="1524352"/>
          </a:xfrm>
        </p:spPr>
        <p:txBody>
          <a:bodyPr>
            <a:normAutofit lnSpcReduction="10000"/>
          </a:bodyPr>
          <a:lstStyle/>
          <a:p>
            <a:r>
              <a:rPr lang="en-US" altLang="zh-CN" b="0" dirty="0" smtClean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China national dual-carbon </a:t>
            </a:r>
            <a:r>
              <a:rPr lang="en-US" altLang="zh-CN" b="0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strategy: </a:t>
            </a:r>
            <a:r>
              <a:rPr lang="en-US" altLang="zh-CN" b="0" dirty="0" smtClean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CO2 emission peak </a:t>
            </a:r>
            <a:r>
              <a:rPr lang="en-US" altLang="zh-CN" b="0" dirty="0">
                <a:solidFill>
                  <a:srgbClr val="C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before 2030 </a:t>
            </a:r>
            <a:r>
              <a:rPr lang="en-US" altLang="zh-CN" b="0" dirty="0">
                <a:solidFill>
                  <a:srgbClr val="0070C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and carbon neutrality </a:t>
            </a:r>
            <a:r>
              <a:rPr lang="en-US" altLang="zh-CN" b="0" dirty="0">
                <a:solidFill>
                  <a:srgbClr val="C00000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before 2060</a:t>
            </a:r>
            <a:r>
              <a:rPr lang="en-US" altLang="zh-CN" b="0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n-US" altLang="zh-CN" b="0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modern high-performance accelerator complex consumes a significant amount of </a:t>
            </a:r>
            <a:r>
              <a:rPr lang="en-US" altLang="zh-CN" b="0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energy: LHC</a:t>
            </a:r>
            <a:r>
              <a:rPr lang="en-US" altLang="zh-CN" b="0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, ILC, CEPC</a:t>
            </a:r>
            <a:r>
              <a:rPr lang="en-US" altLang="zh-CN" b="0" dirty="0" smtClean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  <a:endParaRPr lang="en-US" altLang="zh-CN" b="0" dirty="0">
              <a:latin typeface="+mn-lt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862410" cy="659643"/>
          </a:xfrm>
        </p:spPr>
        <p:txBody>
          <a:bodyPr/>
          <a:lstStyle/>
          <a:p>
            <a:r>
              <a:rPr lang="en-US" altLang="zh-CN" sz="3600" dirty="0" smtClean="0">
                <a:latin typeface="Franklin Gothic Medium" panose="020B0603020102020204" pitchFamily="34" charset="0"/>
              </a:rPr>
              <a:t>Motivation and obligations to pursue a green machine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pic>
        <p:nvPicPr>
          <p:cNvPr id="30" name="Picture 4" descr="100亿打造大国重器——硬X射线自由电子激光装置在上海张江开工建设-光电汇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8270" y="4848155"/>
            <a:ext cx="2948934" cy="1517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Next-generation light source gets boost from powerful new analysis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60585" y="2824804"/>
            <a:ext cx="3235295" cy="183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矩形 5"/>
          <p:cNvSpPr/>
          <p:nvPr/>
        </p:nvSpPr>
        <p:spPr>
          <a:xfrm>
            <a:off x="1449001" y="3528502"/>
            <a:ext cx="2058965" cy="655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LHC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功率 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200MW</a:t>
            </a:r>
            <a:endParaRPr lang="zh-CN" altLang="en-US" dirty="0"/>
          </a:p>
        </p:txBody>
      </p:sp>
      <p:sp>
        <p:nvSpPr>
          <p:cNvPr id="33" name="矩形 6"/>
          <p:cNvSpPr/>
          <p:nvPr/>
        </p:nvSpPr>
        <p:spPr>
          <a:xfrm>
            <a:off x="9732866" y="5717997"/>
            <a:ext cx="2143943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HEPS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功率 ？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MW</a:t>
            </a:r>
            <a:endParaRPr lang="zh-CN" altLang="en-US" dirty="0"/>
          </a:p>
        </p:txBody>
      </p:sp>
      <p:sp>
        <p:nvSpPr>
          <p:cNvPr id="34" name="矩形 12"/>
          <p:cNvSpPr/>
          <p:nvPr/>
        </p:nvSpPr>
        <p:spPr>
          <a:xfrm>
            <a:off x="1469320" y="5517655"/>
            <a:ext cx="2143943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BEPCII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功率 ？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MW</a:t>
            </a:r>
            <a:endParaRPr lang="zh-CN" altLang="en-US" dirty="0"/>
          </a:p>
        </p:txBody>
      </p:sp>
      <p:sp>
        <p:nvSpPr>
          <p:cNvPr id="35" name="矩形 13"/>
          <p:cNvSpPr/>
          <p:nvPr/>
        </p:nvSpPr>
        <p:spPr>
          <a:xfrm>
            <a:off x="3964326" y="5517654"/>
            <a:ext cx="2143943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上海光源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照片</a:t>
            </a:r>
            <a:endParaRPr lang="en-US" altLang="zh-CN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功率 ？？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</a:t>
            </a:r>
            <a:endParaRPr lang="zh-CN" altLang="en-US" dirty="0"/>
          </a:p>
        </p:txBody>
      </p:sp>
      <p:pic>
        <p:nvPicPr>
          <p:cNvPr id="36" name="Picture 2" descr="Final lap of the LHC track for protons in 2018 | C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8" y="2838391"/>
            <a:ext cx="2988674" cy="183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矩形 9"/>
          <p:cNvSpPr/>
          <p:nvPr/>
        </p:nvSpPr>
        <p:spPr>
          <a:xfrm>
            <a:off x="1941043" y="4092446"/>
            <a:ext cx="1791697" cy="655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LHC</a:t>
            </a: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38" name="矩形 9"/>
          <p:cNvSpPr/>
          <p:nvPr/>
        </p:nvSpPr>
        <p:spPr>
          <a:xfrm>
            <a:off x="5115479" y="4080846"/>
            <a:ext cx="1554195" cy="655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Spring 8</a:t>
            </a:r>
            <a:endParaRPr lang="en-US" alt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pic>
        <p:nvPicPr>
          <p:cNvPr id="39" name="Picture 12" descr="Beijing Electron Positron Collider (BEPC-II) - EPICS Control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57" y="4859013"/>
            <a:ext cx="2996823" cy="151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矩形 9"/>
          <p:cNvSpPr/>
          <p:nvPr/>
        </p:nvSpPr>
        <p:spPr>
          <a:xfrm>
            <a:off x="2148612" y="5758493"/>
            <a:ext cx="1796582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BEPCII</a:t>
            </a: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pic>
        <p:nvPicPr>
          <p:cNvPr id="41" name="Picture 14" descr="Shanghai Synchrotron Radiation Facility (SSRF) - EPICS Control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0313" y="4855729"/>
            <a:ext cx="3001241" cy="152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矩形 9"/>
          <p:cNvSpPr/>
          <p:nvPr/>
        </p:nvSpPr>
        <p:spPr>
          <a:xfrm>
            <a:off x="5132438" y="5758492"/>
            <a:ext cx="1604674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SSRF</a:t>
            </a: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sp>
        <p:nvSpPr>
          <p:cNvPr id="43" name="矩形 9"/>
          <p:cNvSpPr/>
          <p:nvPr/>
        </p:nvSpPr>
        <p:spPr>
          <a:xfrm>
            <a:off x="8118168" y="5742306"/>
            <a:ext cx="1009436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SHINE</a:t>
            </a:r>
            <a:endParaRPr lang="en-US" alt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3918" y="4854033"/>
            <a:ext cx="3067773" cy="1513254"/>
          </a:xfrm>
          <a:prstGeom prst="rect">
            <a:avLst/>
          </a:prstGeom>
        </p:spPr>
      </p:pic>
      <p:pic>
        <p:nvPicPr>
          <p:cNvPr id="45" name="Picture 2">
            <a:extLst>
              <a:ext uri="{FF2B5EF4-FFF2-40B4-BE49-F238E27FC236}">
                <a16:creationId xmlns:a16="http://schemas.microsoft.com/office/drawing/2014/main" id="{D7D7F7E4-5D69-4684-AABC-7464B28BD8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3498" y="2848553"/>
            <a:ext cx="2918704" cy="1786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文本框 35">
            <a:extLst>
              <a:ext uri="{FF2B5EF4-FFF2-40B4-BE49-F238E27FC236}">
                <a16:creationId xmlns:a16="http://schemas.microsoft.com/office/drawing/2014/main" id="{BCE65846-04E4-4C3D-BF3C-8E38990FEE75}"/>
              </a:ext>
            </a:extLst>
          </p:cNvPr>
          <p:cNvSpPr txBox="1"/>
          <p:nvPr/>
        </p:nvSpPr>
        <p:spPr>
          <a:xfrm>
            <a:off x="7933284" y="3991392"/>
            <a:ext cx="1306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ESS</a:t>
            </a: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33.75MW</a:t>
            </a:r>
            <a:endParaRPr lang="en-US" alt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7" name="Picture 2">
            <a:extLst>
              <a:ext uri="{FF2B5EF4-FFF2-40B4-BE49-F238E27FC236}">
                <a16:creationId xmlns:a16="http://schemas.microsoft.com/office/drawing/2014/main" id="{C277DABF-0EAD-47C0-8E80-233BBD260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72014" y="2825409"/>
            <a:ext cx="2889677" cy="180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文本框 29">
            <a:extLst>
              <a:ext uri="{FF2B5EF4-FFF2-40B4-BE49-F238E27FC236}">
                <a16:creationId xmlns:a16="http://schemas.microsoft.com/office/drawing/2014/main" id="{17A199AE-E755-4D59-9896-BEA110AFC2F4}"/>
              </a:ext>
            </a:extLst>
          </p:cNvPr>
          <p:cNvSpPr txBox="1"/>
          <p:nvPr/>
        </p:nvSpPr>
        <p:spPr>
          <a:xfrm>
            <a:off x="10340314" y="4027630"/>
            <a:ext cx="1833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err="1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EuropeanXFEL</a:t>
            </a:r>
            <a:endParaRPr lang="en-US" alt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17.76MW</a:t>
            </a:r>
            <a:endParaRPr lang="zh-CN" altLang="en-US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111961" y="4839220"/>
            <a:ext cx="1067052" cy="704854"/>
          </a:xfrm>
          <a:prstGeom prst="rect">
            <a:avLst/>
          </a:prstGeom>
        </p:spPr>
      </p:pic>
      <p:sp>
        <p:nvSpPr>
          <p:cNvPr id="50" name="矩形 9"/>
          <p:cNvSpPr/>
          <p:nvPr/>
        </p:nvSpPr>
        <p:spPr>
          <a:xfrm>
            <a:off x="11163669" y="5758492"/>
            <a:ext cx="949585" cy="658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HEPS</a:t>
            </a:r>
          </a:p>
          <a:p>
            <a:r>
              <a:rPr lang="en-US" altLang="zh-CN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30MW</a:t>
            </a:r>
            <a:endParaRPr lang="zh-CN" alt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78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SRF cavity 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using </a:t>
            </a:r>
            <a:r>
              <a:rPr lang="en-US" altLang="zh-CN" dirty="0" err="1" smtClean="0">
                <a:latin typeface="Franklin Gothic Medium" panose="020B0603020102020204" pitchFamily="34" charset="0"/>
              </a:rPr>
              <a:t>Mit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-T baking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内容占位符 6"/>
          <p:cNvSpPr txBox="1">
            <a:spLocks noGrp="1"/>
          </p:cNvSpPr>
          <p:nvPr>
            <p:ph idx="1"/>
          </p:nvPr>
        </p:nvSpPr>
        <p:spPr>
          <a:xfrm>
            <a:off x="553779" y="941159"/>
            <a:ext cx="11084441" cy="1279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C00000"/>
                </a:solidFill>
                <a:latin typeface="Franklin Gothic Book" panose="020B0503020102020204" pitchFamily="34" charset="0"/>
                <a:cs typeface="Times New Roman" panose="02020603050405020304" pitchFamily="18" charset="0"/>
              </a:rPr>
              <a:t>Mid-T baking (O-doping) vs. N-doping</a:t>
            </a: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:</a:t>
            </a:r>
            <a:r>
              <a:rPr lang="zh-CN" altLang="en-US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higher</a:t>
            </a:r>
            <a:r>
              <a:rPr lang="zh-CN" altLang="en-US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E</a:t>
            </a:r>
            <a:r>
              <a:rPr lang="en-US" altLang="zh-CN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acc</a:t>
            </a: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&amp; Q, simple process, less EP</a:t>
            </a:r>
          </a:p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Excellent results obtained, exceeding requirements of CEPC, SHINE, LCLS-II, etc.</a:t>
            </a:r>
          </a:p>
          <a:p>
            <a:pPr marL="285750" indent="-2857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ILC-type cavities with higher E</a:t>
            </a:r>
            <a:r>
              <a:rPr lang="en-US" altLang="zh-CN" baseline="-25000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acc</a:t>
            </a:r>
            <a:r>
              <a:rPr lang="en-US" altLang="zh-CN" dirty="0">
                <a:latin typeface="Franklin Gothic Book" panose="020B0503020102020204" pitchFamily="34" charset="0"/>
                <a:cs typeface="Times New Roman" panose="02020603050405020304" pitchFamily="18" charset="0"/>
              </a:rPr>
              <a:t> is also under development</a:t>
            </a:r>
          </a:p>
        </p:txBody>
      </p:sp>
      <p:pic>
        <p:nvPicPr>
          <p:cNvPr id="30" name="picture" descr="descript">
            <a:extLst>
              <a:ext uri="{FF2B5EF4-FFF2-40B4-BE49-F238E27FC236}">
                <a16:creationId xmlns:a16="http://schemas.microsoft.com/office/drawing/2014/main" id="{E8995236-93F8-497E-B2C9-0AA6ED841B80}"/>
              </a:ext>
            </a:extLst>
          </p:cNvPr>
          <p:cNvPicPr/>
          <p:nvPr/>
        </p:nvPicPr>
        <p:blipFill rotWithShape="1">
          <a:blip r:embed="rId2"/>
          <a:srcRect/>
          <a:stretch/>
        </p:blipFill>
        <p:spPr>
          <a:xfrm>
            <a:off x="6039328" y="2442156"/>
            <a:ext cx="2300079" cy="1297434"/>
          </a:xfrm>
          <a:prstGeom prst="rect">
            <a:avLst/>
          </a:prstGeom>
        </p:spPr>
      </p:pic>
      <p:pic>
        <p:nvPicPr>
          <p:cNvPr id="31" name="图片 35">
            <a:extLst>
              <a:ext uri="{FF2B5EF4-FFF2-40B4-BE49-F238E27FC236}">
                <a16:creationId xmlns:a16="http://schemas.microsoft.com/office/drawing/2014/main" id="{CE8E044B-88FB-41D3-9838-F15F5AE0E0D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46"/>
          <a:stretch/>
        </p:blipFill>
        <p:spPr>
          <a:xfrm>
            <a:off x="2810751" y="2481594"/>
            <a:ext cx="3118243" cy="1844812"/>
          </a:xfrm>
          <a:prstGeom prst="rect">
            <a:avLst/>
          </a:prstGeom>
        </p:spPr>
      </p:pic>
      <p:pic>
        <p:nvPicPr>
          <p:cNvPr id="32" name="图片 36">
            <a:extLst>
              <a:ext uri="{FF2B5EF4-FFF2-40B4-BE49-F238E27FC236}">
                <a16:creationId xmlns:a16="http://schemas.microsoft.com/office/drawing/2014/main" id="{E1C45579-7E29-4573-8C45-AD33BAFF7D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7"/>
          <a:stretch/>
        </p:blipFill>
        <p:spPr>
          <a:xfrm>
            <a:off x="2810751" y="4356012"/>
            <a:ext cx="3115925" cy="2089750"/>
          </a:xfrm>
          <a:prstGeom prst="rect">
            <a:avLst/>
          </a:prstGeom>
        </p:spPr>
      </p:pic>
      <p:pic>
        <p:nvPicPr>
          <p:cNvPr id="33" name="图片 38">
            <a:extLst>
              <a:ext uri="{FF2B5EF4-FFF2-40B4-BE49-F238E27FC236}">
                <a16:creationId xmlns:a16="http://schemas.microsoft.com/office/drawing/2014/main" id="{FB4811C8-1959-4052-872F-9C3C8496B17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9" t="16014" r="10013"/>
          <a:stretch/>
        </p:blipFill>
        <p:spPr>
          <a:xfrm>
            <a:off x="8605520" y="2468831"/>
            <a:ext cx="2722880" cy="3937492"/>
          </a:xfrm>
          <a:prstGeom prst="rect">
            <a:avLst/>
          </a:prstGeom>
        </p:spPr>
      </p:pic>
      <p:pic>
        <p:nvPicPr>
          <p:cNvPr id="34" name="图片 39">
            <a:extLst>
              <a:ext uri="{FF2B5EF4-FFF2-40B4-BE49-F238E27FC236}">
                <a16:creationId xmlns:a16="http://schemas.microsoft.com/office/drawing/2014/main" id="{4B80BB5B-3787-4CCE-A817-A2738141F60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846" y="2517155"/>
            <a:ext cx="1647289" cy="3964167"/>
          </a:xfrm>
          <a:prstGeom prst="rect">
            <a:avLst/>
          </a:prstGeom>
        </p:spPr>
      </p:pic>
      <p:pic>
        <p:nvPicPr>
          <p:cNvPr id="35" name="图片 40">
            <a:extLst>
              <a:ext uri="{FF2B5EF4-FFF2-40B4-BE49-F238E27FC236}">
                <a16:creationId xmlns:a16="http://schemas.microsoft.com/office/drawing/2014/main" id="{46229715-567B-4837-B563-32AD14EB1D00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9329" y="3819241"/>
            <a:ext cx="2312346" cy="1240230"/>
          </a:xfrm>
          <a:prstGeom prst="rect">
            <a:avLst/>
          </a:prstGeom>
        </p:spPr>
      </p:pic>
      <p:pic>
        <p:nvPicPr>
          <p:cNvPr id="36" name="图片 41">
            <a:extLst>
              <a:ext uri="{FF2B5EF4-FFF2-40B4-BE49-F238E27FC236}">
                <a16:creationId xmlns:a16="http://schemas.microsoft.com/office/drawing/2014/main" id="{43675A48-2BBD-4C85-9845-C980CC8240B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508" b="10978"/>
          <a:stretch/>
        </p:blipFill>
        <p:spPr>
          <a:xfrm>
            <a:off x="6039328" y="5160726"/>
            <a:ext cx="2322352" cy="124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311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3454" y="1245005"/>
            <a:ext cx="4427181" cy="32489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677588" y="4572535"/>
            <a:ext cx="4163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6.4E10@30MV/m, 2.3E10@41.6MV/m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7235" y="5593918"/>
            <a:ext cx="11366750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Mid-T baking applied to 1.3GHz/650MHz  cavities, resulting in High Q SRF cavity that </a:t>
            </a:r>
            <a:r>
              <a:rPr lang="en-US" altLang="zh-CN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meets the CEPC specification</a:t>
            </a: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Completed SRF modules for both 1.3GHz and 650MHz cavities were assembled;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410" y="1173977"/>
            <a:ext cx="7119344" cy="4124463"/>
          </a:xfrm>
          <a:prstGeom prst="rect">
            <a:avLst/>
          </a:prstGeom>
        </p:spPr>
      </p:pic>
      <p:sp>
        <p:nvSpPr>
          <p:cNvPr id="11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Mid-temp baking SRF 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cavity 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test 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results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1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SRF </a:t>
            </a:r>
            <a:r>
              <a:rPr lang="en-US" altLang="zh-CN" dirty="0" err="1" smtClean="0">
                <a:latin typeface="Franklin Gothic Medium" panose="020B0603020102020204" pitchFamily="34" charset="0"/>
              </a:rPr>
              <a:t>cryo</a:t>
            </a:r>
            <a:r>
              <a:rPr lang="en-US" altLang="zh-CN" dirty="0" smtClean="0">
                <a:latin typeface="Franklin Gothic Medium" panose="020B0603020102020204" pitchFamily="34" charset="0"/>
              </a:rPr>
              <a:t>-module horizontal test results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743" y="1078637"/>
            <a:ext cx="3619146" cy="2714360"/>
          </a:xfrm>
          <a:prstGeom prst="rect">
            <a:avLst/>
          </a:prstGeom>
        </p:spPr>
      </p:pic>
      <p:sp>
        <p:nvSpPr>
          <p:cNvPr id="12" name="内容占位符 2"/>
          <p:cNvSpPr txBox="1">
            <a:spLocks/>
          </p:cNvSpPr>
          <p:nvPr/>
        </p:nvSpPr>
        <p:spPr>
          <a:xfrm>
            <a:off x="1027375" y="1061802"/>
            <a:ext cx="6159475" cy="1280164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</p:spPr>
        <p:txBody>
          <a:bodyPr vert="horz" wrap="square" lIns="91440" tIns="0" rIns="91440" bIns="0" rtlCol="0">
            <a:normAutofit fontScale="77500" lnSpcReduction="20000"/>
          </a:bodyPr>
          <a:lstStyle>
            <a:lvl1pPr marL="257175" indent="-257175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5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defRPr sz="21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557530" indent="-21463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5900" marR="0" lvl="0" indent="-215900" algn="just" defTabSz="685800" rtl="0" eaLnBrk="0" fontAlgn="auto" latinLnBrk="0" hangingPunct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 pitchFamily="34" charset="0"/>
                <a:cs typeface="Calibri" panose="020F0502020204030204" pitchFamily="34" charset="0"/>
              </a:rPr>
              <a:t>650 MHz test cryomodules including cavities, couplers, HOM absorbers, tuners..., was built and tested OK</a:t>
            </a:r>
          </a:p>
          <a:p>
            <a:pPr marL="215900" marR="0" lvl="0" indent="-215900" algn="just" defTabSz="685800" rtl="0" eaLnBrk="0" fontAlgn="auto" latinLnBrk="0" hangingPunct="0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FFC000"/>
              </a:buClr>
              <a:buSzPct val="8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zh-CN" sz="21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Franklin Gothic Book" panose="020B0503020102020204" pitchFamily="34" charset="0"/>
                <a:cs typeface="Calibri" panose="020F0502020204030204" pitchFamily="34" charset="0"/>
              </a:rPr>
              <a:t>A full eight 1.3 GHz 9-cell cavities with input couplers, tuners, SC magnet, BPM, cryostat, module cart, feed/end-cap, volve-box … was built and tested OK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Franklin Gothic Book" panose="020B05030201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内容占位符 4"/>
          <p:cNvGraphicFramePr/>
          <p:nvPr>
            <p:extLst>
              <p:ext uri="{D42A27DB-BD31-4B8C-83A1-F6EECF244321}">
                <p14:modId xmlns:p14="http://schemas.microsoft.com/office/powerpoint/2010/main" val="1447285794"/>
              </p:ext>
            </p:extLst>
          </p:nvPr>
        </p:nvGraphicFramePr>
        <p:xfrm>
          <a:off x="1014022" y="2435817"/>
          <a:ext cx="6172829" cy="1340345"/>
        </p:xfrm>
        <a:graphic>
          <a:graphicData uri="http://schemas.openxmlformats.org/drawingml/2006/table">
            <a:tbl>
              <a:tblPr firstRow="1" firstCol="1" bandRow="1"/>
              <a:tblGrid>
                <a:gridCol w="1370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0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7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10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51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Parameters</a:t>
                      </a:r>
                      <a:endParaRPr lang="zh-CN" sz="1400" b="1" kern="100" dirty="0"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Horizontal test results</a:t>
                      </a: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CEPC Booster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Higgs </a:t>
                      </a:r>
                      <a:endParaRPr lang="zh-CN" sz="1400" b="1" kern="100" dirty="0"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LCLS-II,</a:t>
                      </a:r>
                      <a:r>
                        <a:rPr lang="zh-CN" altLang="en-US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SHINE </a:t>
                      </a: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  <a:alpha val="41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LCLS-II-HE</a:t>
                      </a: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1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altLang="zh-CN" sz="14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Average </a:t>
                      </a:r>
                      <a:r>
                        <a:rPr lang="en-US" altLang="zh-CN" sz="1400" b="1" i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Q</a:t>
                      </a:r>
                      <a:r>
                        <a:rPr lang="en-US" altLang="zh-CN" sz="1400" b="1" kern="0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0 </a:t>
                      </a:r>
                      <a:r>
                        <a:rPr lang="en-US" altLang="zh-CN" sz="1400" b="1" kern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@ </a:t>
                      </a:r>
                      <a:r>
                        <a:rPr lang="en-US" altLang="zh-CN" sz="14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21.8 MV/m</a:t>
                      </a:r>
                      <a:endParaRPr lang="zh-CN" sz="1400" b="1" kern="100" baseline="-25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3.6×10</a:t>
                      </a:r>
                      <a:r>
                        <a:rPr lang="en-US" altLang="zh-CN" sz="1400" b="1" kern="100" baseline="30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10</a:t>
                      </a:r>
                      <a:endParaRPr lang="zh-CN" altLang="zh-CN" sz="14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3.0×10</a:t>
                      </a:r>
                      <a:r>
                        <a:rPr lang="en-US" altLang="zh-CN" sz="1400" b="1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altLang="zh-CN" sz="1400" b="1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@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 21.8 MV/m</a:t>
                      </a:r>
                      <a:endParaRPr lang="zh-CN" altLang="zh-CN" sz="1400" b="1" kern="1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>
                        <a:lumMod val="20000"/>
                        <a:lumOff val="8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2.7×10</a:t>
                      </a:r>
                      <a:r>
                        <a:rPr lang="en-US" altLang="zh-CN" sz="1400" b="1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10 </a:t>
                      </a:r>
                      <a:r>
                        <a:rPr lang="en-US" altLang="zh-CN" sz="1400" b="1" kern="10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@</a:t>
                      </a:r>
                      <a:endParaRPr lang="zh-CN" altLang="zh-CN" sz="1400" b="1" kern="10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16 MV/m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  <a:alpha val="41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2.7×10</a:t>
                      </a:r>
                      <a:r>
                        <a:rPr lang="en-US" altLang="zh-CN" sz="1400" b="1" kern="1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 @</a:t>
                      </a:r>
                    </a:p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20.8 MV/m</a:t>
                      </a: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  <a:alpha val="41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69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indent="0" algn="just">
                        <a:spcAft>
                          <a:spcPts val="0"/>
                        </a:spcAft>
                      </a:pPr>
                      <a:r>
                        <a:rPr lang="en-US" altLang="zh-CN" sz="1400" b="1" i="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Average CW </a:t>
                      </a:r>
                      <a:r>
                        <a:rPr lang="en-US" altLang="zh-CN" sz="1400" b="1" i="1" kern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E</a:t>
                      </a:r>
                      <a:r>
                        <a:rPr lang="en-US" altLang="zh-CN" sz="1400" b="1" kern="0" baseline="-250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acc</a:t>
                      </a:r>
                      <a:r>
                        <a:rPr lang="en-US" altLang="zh-CN" sz="1400" b="1" kern="0" baseline="-25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400" b="1" kern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altLang="zh-CN" sz="14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MV/m)</a:t>
                      </a: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kern="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微软雅黑" panose="020B0503020204020204" charset="-122"/>
                          <a:cs typeface="Arial" panose="020B0604020202020204" pitchFamily="34" charset="0"/>
                        </a:rPr>
                        <a:t>23.1</a:t>
                      </a:r>
                      <a:endParaRPr lang="zh-CN" altLang="zh-CN" sz="1400" b="1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微软雅黑" panose="020B0503020204020204" charset="-122"/>
                        <a:cs typeface="Arial" panose="020B0604020202020204" pitchFamily="34" charset="0"/>
                      </a:endParaRPr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20000"/>
                        <a:lumOff val="8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marL="50723" marR="5072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" name="图片 3">
            <a:extLst>
              <a:ext uri="{FF2B5EF4-FFF2-40B4-BE49-F238E27FC236}">
                <a16:creationId xmlns:a16="http://schemas.microsoft.com/office/drawing/2014/main" id="{CC0FA7F7-D4FC-481F-A8CD-5BCEC23219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91" y="4053172"/>
            <a:ext cx="3322434" cy="2160000"/>
          </a:xfrm>
          <a:prstGeom prst="rect">
            <a:avLst/>
          </a:prstGeom>
        </p:spPr>
      </p:pic>
      <p:pic>
        <p:nvPicPr>
          <p:cNvPr id="15" name="图片 7">
            <a:extLst>
              <a:ext uri="{FF2B5EF4-FFF2-40B4-BE49-F238E27FC236}">
                <a16:creationId xmlns:a16="http://schemas.microsoft.com/office/drawing/2014/main" id="{A3034503-58C6-460B-B15C-3581A4AF6D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682"/>
          <a:stretch/>
        </p:blipFill>
        <p:spPr>
          <a:xfrm>
            <a:off x="4632220" y="4053172"/>
            <a:ext cx="3295976" cy="2160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96CCA308-60FC-4222-8BA1-D982571408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4291" y="4053172"/>
            <a:ext cx="2878877" cy="2160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392266F0-9B0F-4F0D-8DED-DF6F62078D42}"/>
              </a:ext>
            </a:extLst>
          </p:cNvPr>
          <p:cNvSpPr/>
          <p:nvPr/>
        </p:nvSpPr>
        <p:spPr>
          <a:xfrm>
            <a:off x="8344750" y="3556229"/>
            <a:ext cx="1954735" cy="366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650MHz 2-cell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8A83BBC-1363-45E5-B61D-93A9494C7B9C}"/>
              </a:ext>
            </a:extLst>
          </p:cNvPr>
          <p:cNvSpPr/>
          <p:nvPr/>
        </p:nvSpPr>
        <p:spPr>
          <a:xfrm>
            <a:off x="8628560" y="6104746"/>
            <a:ext cx="1954735" cy="366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166MHz QW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62CB16F-D348-4F64-9C2A-E3423E258E42}"/>
              </a:ext>
            </a:extLst>
          </p:cNvPr>
          <p:cNvSpPr/>
          <p:nvPr/>
        </p:nvSpPr>
        <p:spPr>
          <a:xfrm>
            <a:off x="5302840" y="6104746"/>
            <a:ext cx="1954735" cy="366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1.3GHz 9-cell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09C1878C-39AB-4227-AF72-94656AFCF575}"/>
              </a:ext>
            </a:extLst>
          </p:cNvPr>
          <p:cNvSpPr/>
          <p:nvPr/>
        </p:nvSpPr>
        <p:spPr>
          <a:xfrm>
            <a:off x="1697540" y="6104746"/>
            <a:ext cx="1954735" cy="366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1.3GHz 9-cell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59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"/>
    </mc:Choice>
    <mc:Fallback xmlns="">
      <p:transition spd="slow" advTm="12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5465598" y="3599336"/>
            <a:ext cx="5964239" cy="3094366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145969" y="903233"/>
            <a:ext cx="11590902" cy="932754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p"/>
            </a:pPr>
            <a:r>
              <a:rPr lang="en-US" altLang="zh-CN" sz="1800" b="0" dirty="0">
                <a:latin typeface="+mj-ea"/>
                <a:ea typeface="+mj-ea"/>
              </a:rPr>
              <a:t>The SRF system, along with its cryogenic auxiliaries, is one of the major electricity consumers. High Q-factor SRF </a:t>
            </a:r>
            <a:r>
              <a:rPr lang="en-US" altLang="zh-CN" sz="1800" b="0" dirty="0" err="1">
                <a:latin typeface="+mj-ea"/>
                <a:ea typeface="+mj-ea"/>
              </a:rPr>
              <a:t>cryo</a:t>
            </a:r>
            <a:r>
              <a:rPr lang="en-US" altLang="zh-CN" sz="1800" b="0" dirty="0">
                <a:latin typeface="+mj-ea"/>
                <a:ea typeface="+mj-ea"/>
              </a:rPr>
              <a:t>-modules effectively reduce the heat load, resulting in </a:t>
            </a:r>
            <a:r>
              <a:rPr lang="en-US" altLang="zh-CN" sz="1800" b="0" dirty="0" smtClean="0">
                <a:latin typeface="+mj-ea"/>
                <a:ea typeface="+mj-ea"/>
              </a:rPr>
              <a:t>lower energy consumption</a:t>
            </a:r>
            <a:endParaRPr lang="zh-CN" altLang="en-US" sz="1800" b="0" dirty="0">
              <a:latin typeface="+mj-ea"/>
              <a:ea typeface="+mj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9100" y="4838821"/>
            <a:ext cx="380293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C00000"/>
                </a:solidFill>
              </a:rPr>
              <a:t>Power consumption with respect to the cavity Q-factor</a:t>
            </a:r>
          </a:p>
          <a:p>
            <a:pPr algn="ctr"/>
            <a:r>
              <a:rPr lang="en-US" altLang="zh-CN" b="1" dirty="0" smtClean="0">
                <a:solidFill>
                  <a:srgbClr val="C00000"/>
                </a:solidFill>
              </a:rPr>
              <a:t>CEPC 50MW Higgs operation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145969" y="1792840"/>
            <a:ext cx="11525267" cy="8105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zh-CN" altLang="en-US" sz="1800" kern="0" dirty="0">
                <a:solidFill>
                  <a:srgbClr val="005DA2"/>
                </a:solidFill>
                <a:latin typeface="+mj-ea"/>
                <a:ea typeface="+mj-ea"/>
              </a:rPr>
              <a:t> </a:t>
            </a:r>
            <a:r>
              <a:rPr lang="en-US" altLang="zh-CN" sz="1800" kern="0" dirty="0">
                <a:solidFill>
                  <a:srgbClr val="005DA2"/>
                </a:solidFill>
                <a:latin typeface="+mj-ea"/>
                <a:ea typeface="+mj-ea"/>
              </a:rPr>
              <a:t>The CEPC 1.3GHz SRF cavities adopt the mid-temp baking technology, which enhances the Q factor by 5 times compared to the EP technique.</a:t>
            </a:r>
            <a:endParaRPr lang="en-US" altLang="zh-CN" sz="1800" kern="0" dirty="0">
              <a:solidFill>
                <a:srgbClr val="005DA2"/>
              </a:solidFill>
              <a:latin typeface="+mj-ea"/>
              <a:ea typeface="+mj-ea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145969" y="2653156"/>
            <a:ext cx="11849919" cy="8604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zh-CN" altLang="en-US" sz="1800" kern="0" dirty="0">
                <a:solidFill>
                  <a:srgbClr val="005DA2"/>
                </a:solidFill>
                <a:latin typeface="+mj-ea"/>
                <a:ea typeface="+mj-ea"/>
              </a:rPr>
              <a:t> </a:t>
            </a:r>
            <a:r>
              <a:rPr lang="en-US" altLang="zh-CN" sz="1800" kern="0" dirty="0">
                <a:solidFill>
                  <a:srgbClr val="005DA2"/>
                </a:solidFill>
                <a:latin typeface="+mj-ea"/>
                <a:ea typeface="+mj-ea"/>
              </a:rPr>
              <a:t>Using the high-Q SRF in CEPC may reduce the operational power by </a:t>
            </a:r>
            <a:r>
              <a:rPr lang="en-US" altLang="zh-CN" sz="1800" kern="0" dirty="0">
                <a:solidFill>
                  <a:srgbClr val="C00000"/>
                </a:solidFill>
                <a:latin typeface="+mj-ea"/>
                <a:ea typeface="+mj-ea"/>
              </a:rPr>
              <a:t>10MW</a:t>
            </a:r>
            <a:r>
              <a:rPr lang="en-US" altLang="zh-CN" sz="1800" kern="0" dirty="0">
                <a:solidFill>
                  <a:srgbClr val="005DA2"/>
                </a:solidFill>
                <a:latin typeface="+mj-ea"/>
                <a:ea typeface="+mj-ea"/>
              </a:rPr>
              <a:t>, which could result in an electricity savings of approximately </a:t>
            </a:r>
            <a:r>
              <a:rPr lang="en-US" altLang="zh-CN" sz="1800" kern="0" dirty="0">
                <a:solidFill>
                  <a:srgbClr val="C00000"/>
                </a:solidFill>
                <a:latin typeface="+mj-ea"/>
                <a:ea typeface="+mj-ea"/>
              </a:rPr>
              <a:t>60M kWh </a:t>
            </a:r>
            <a:r>
              <a:rPr lang="en-US" altLang="zh-CN" sz="1800" kern="0" dirty="0">
                <a:solidFill>
                  <a:srgbClr val="005DA2"/>
                </a:solidFill>
                <a:latin typeface="+mj-ea"/>
                <a:ea typeface="+mj-ea"/>
              </a:rPr>
              <a:t>per year.</a:t>
            </a:r>
            <a:endParaRPr lang="zh-CN" altLang="en-US" sz="1800" kern="0" dirty="0">
              <a:solidFill>
                <a:srgbClr val="005DA2"/>
              </a:solidFill>
              <a:latin typeface="+mj-ea"/>
              <a:ea typeface="+mj-ea"/>
            </a:endParaRPr>
          </a:p>
        </p:txBody>
      </p:sp>
      <p:sp>
        <p:nvSpPr>
          <p:cNvPr id="10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High Q SRF significance for a green machine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163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图表 22"/>
          <p:cNvGraphicFramePr/>
          <p:nvPr>
            <p:extLst/>
          </p:nvPr>
        </p:nvGraphicFramePr>
        <p:xfrm>
          <a:off x="3107607" y="2903066"/>
          <a:ext cx="6446688" cy="288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35"/>
          <p:cNvSpPr txBox="1">
            <a:spLocks noChangeArrowheads="1"/>
          </p:cNvSpPr>
          <p:nvPr/>
        </p:nvSpPr>
        <p:spPr bwMode="auto">
          <a:xfrm>
            <a:off x="3979547" y="2658496"/>
            <a:ext cx="498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GB" altLang="zh-CN" sz="2000" dirty="0">
                <a:solidFill>
                  <a:srgbClr val="00B050"/>
                </a:solidFill>
              </a:rPr>
              <a:t>CEPC at 800 RMB/MWh and 6000 hours/year</a:t>
            </a:r>
          </a:p>
        </p:txBody>
      </p:sp>
      <p:sp>
        <p:nvSpPr>
          <p:cNvPr id="6" name="TextBox 40"/>
          <p:cNvSpPr txBox="1">
            <a:spLocks noChangeArrowheads="1"/>
          </p:cNvSpPr>
          <p:nvPr/>
        </p:nvSpPr>
        <p:spPr bwMode="auto">
          <a:xfrm rot="-5400000">
            <a:off x="1367632" y="4077244"/>
            <a:ext cx="3238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Excessive electricity bill, M RMB</a:t>
            </a:r>
          </a:p>
        </p:txBody>
      </p:sp>
      <p:sp>
        <p:nvSpPr>
          <p:cNvPr id="7" name="TextBox 41"/>
          <p:cNvSpPr txBox="1">
            <a:spLocks noChangeArrowheads="1"/>
          </p:cNvSpPr>
          <p:nvPr/>
        </p:nvSpPr>
        <p:spPr bwMode="auto">
          <a:xfrm>
            <a:off x="8546784" y="3276858"/>
            <a:ext cx="771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1 year</a:t>
            </a:r>
          </a:p>
        </p:txBody>
      </p:sp>
      <p:sp>
        <p:nvSpPr>
          <p:cNvPr id="8" name="TextBox 42"/>
          <p:cNvSpPr txBox="1">
            <a:spLocks noChangeArrowheads="1"/>
          </p:cNvSpPr>
          <p:nvPr/>
        </p:nvSpPr>
        <p:spPr bwMode="auto">
          <a:xfrm>
            <a:off x="8501064" y="5817938"/>
            <a:ext cx="1357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GB" altLang="zh-CN" dirty="0">
                <a:solidFill>
                  <a:srgbClr val="00B050"/>
                </a:solidFill>
              </a:rPr>
              <a:t>Efficiency, %</a:t>
            </a:r>
          </a:p>
        </p:txBody>
      </p:sp>
      <p:cxnSp>
        <p:nvCxnSpPr>
          <p:cNvPr id="9" name="直接连接符 6"/>
          <p:cNvCxnSpPr>
            <a:cxnSpLocks noChangeShapeType="1"/>
          </p:cNvCxnSpPr>
          <p:nvPr/>
        </p:nvCxnSpPr>
        <p:spPr bwMode="auto">
          <a:xfrm flipH="1" flipV="1">
            <a:off x="4970464" y="3189038"/>
            <a:ext cx="11113" cy="2406650"/>
          </a:xfrm>
          <a:prstGeom prst="line">
            <a:avLst/>
          </a:prstGeom>
          <a:noFill/>
          <a:ln w="19050" algn="ctr">
            <a:solidFill>
              <a:srgbClr val="00B050"/>
            </a:solidFill>
            <a:prstDash val="sysDash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十字星 7"/>
          <p:cNvSpPr>
            <a:spLocks noChangeArrowheads="1"/>
          </p:cNvSpPr>
          <p:nvPr/>
        </p:nvSpPr>
        <p:spPr bwMode="auto">
          <a:xfrm>
            <a:off x="4856163" y="3983056"/>
            <a:ext cx="228600" cy="228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cxnSp>
        <p:nvCxnSpPr>
          <p:cNvPr id="11" name="直接连接符 43"/>
          <p:cNvCxnSpPr>
            <a:cxnSpLocks noChangeShapeType="1"/>
          </p:cNvCxnSpPr>
          <p:nvPr/>
        </p:nvCxnSpPr>
        <p:spPr bwMode="auto">
          <a:xfrm flipV="1">
            <a:off x="6419536" y="3665058"/>
            <a:ext cx="0" cy="1906587"/>
          </a:xfrm>
          <a:prstGeom prst="line">
            <a:avLst/>
          </a:prstGeom>
          <a:noFill/>
          <a:ln w="19050" algn="ctr">
            <a:solidFill>
              <a:srgbClr val="FFC000"/>
            </a:solidFill>
            <a:prstDash val="sysDash"/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十字星 44"/>
          <p:cNvSpPr>
            <a:spLocks noChangeArrowheads="1"/>
          </p:cNvSpPr>
          <p:nvPr/>
        </p:nvSpPr>
        <p:spPr bwMode="auto">
          <a:xfrm>
            <a:off x="7052788" y="4399408"/>
            <a:ext cx="228600" cy="228600"/>
          </a:xfrm>
          <a:prstGeom prst="star4">
            <a:avLst>
              <a:gd name="adj" fmla="val 12500"/>
            </a:avLst>
          </a:prstGeom>
          <a:solidFill>
            <a:srgbClr val="FFC000"/>
          </a:solidFill>
          <a:ln w="9525" algn="ctr">
            <a:solidFill>
              <a:srgbClr val="00B050"/>
            </a:solidFill>
            <a:round/>
          </a:ln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cxnSp>
        <p:nvCxnSpPr>
          <p:cNvPr id="13" name="直接连接符 45"/>
          <p:cNvCxnSpPr/>
          <p:nvPr/>
        </p:nvCxnSpPr>
        <p:spPr bwMode="auto">
          <a:xfrm flipH="1" flipV="1">
            <a:off x="7410451" y="3189039"/>
            <a:ext cx="0" cy="24098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十字星 46"/>
          <p:cNvSpPr/>
          <p:nvPr/>
        </p:nvSpPr>
        <p:spPr bwMode="auto">
          <a:xfrm>
            <a:off x="7317156" y="4456506"/>
            <a:ext cx="228600" cy="228600"/>
          </a:xfrm>
          <a:prstGeom prst="star4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cxnSp>
        <p:nvCxnSpPr>
          <p:cNvPr id="15" name="直接箭头连接符 17"/>
          <p:cNvCxnSpPr/>
          <p:nvPr/>
        </p:nvCxnSpPr>
        <p:spPr bwMode="auto">
          <a:xfrm>
            <a:off x="4981577" y="3939926"/>
            <a:ext cx="146367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192714" y="3631952"/>
            <a:ext cx="963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GB" altLang="zh-CN" sz="1400" dirty="0"/>
              <a:t>90 M RMB</a:t>
            </a:r>
          </a:p>
        </p:txBody>
      </p:sp>
      <p:cxnSp>
        <p:nvCxnSpPr>
          <p:cNvPr id="17" name="直接箭头连接符 49"/>
          <p:cNvCxnSpPr/>
          <p:nvPr/>
        </p:nvCxnSpPr>
        <p:spPr bwMode="auto">
          <a:xfrm>
            <a:off x="4962527" y="3455738"/>
            <a:ext cx="24479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5">
                <a:lumMod val="50000"/>
              </a:schemeClr>
            </a:solidFill>
            <a:prstDash val="sys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13414" y="3147764"/>
            <a:ext cx="10150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GB" altLang="zh-CN" sz="1400" dirty="0"/>
              <a:t>130M RMB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641851" y="5811588"/>
            <a:ext cx="6451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dirty="0">
                <a:solidFill>
                  <a:srgbClr val="00B050"/>
                </a:solidFill>
              </a:rPr>
              <a:t>2020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14391" y="5792221"/>
            <a:ext cx="6451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dirty="0">
                <a:solidFill>
                  <a:srgbClr val="FFC000"/>
                </a:solidFill>
              </a:rPr>
              <a:t>2021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088188" y="5791903"/>
            <a:ext cx="64516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dirty="0">
                <a:solidFill>
                  <a:srgbClr val="7030A0"/>
                </a:solidFill>
              </a:rPr>
              <a:t>2022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579814" y="3117601"/>
            <a:ext cx="1349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zh-CN"/>
              <a:t>Save Money</a:t>
            </a:r>
            <a:endParaRPr lang="zh-CN" altLang="en-US"/>
          </a:p>
        </p:txBody>
      </p:sp>
      <p:sp>
        <p:nvSpPr>
          <p:cNvPr id="23" name="文本框 10"/>
          <p:cNvSpPr txBox="1"/>
          <p:nvPr/>
        </p:nvSpPr>
        <p:spPr>
          <a:xfrm>
            <a:off x="1366880" y="6275204"/>
            <a:ext cx="9223679" cy="369332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just"/>
            <a:r>
              <a:rPr lang="en-GB" alt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Efficiency impact on operation cost </a:t>
            </a:r>
            <a:r>
              <a:rPr lang="en-GB" altLang="zh-CN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(Only considering operation efficiency of </a:t>
            </a:r>
            <a:r>
              <a:rPr lang="en-US" altLang="en-GB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650MHz </a:t>
            </a:r>
            <a:r>
              <a:rPr lang="en-GB" altLang="zh-CN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klystrons</a:t>
            </a:r>
            <a:r>
              <a:rPr lang="en-GB" altLang="zh-CN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)</a:t>
            </a:r>
            <a:endParaRPr lang="zh-CN" altLang="en-US" dirty="0"/>
          </a:p>
        </p:txBody>
      </p:sp>
      <p:pic>
        <p:nvPicPr>
          <p:cNvPr id="24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826624"/>
            <a:ext cx="2395220" cy="1769110"/>
          </a:xfrm>
          <a:prstGeom prst="rect">
            <a:avLst/>
          </a:prstGeom>
        </p:spPr>
      </p:pic>
      <p:cxnSp>
        <p:nvCxnSpPr>
          <p:cNvPr id="25" name="直接箭头连接符 12"/>
          <p:cNvCxnSpPr/>
          <p:nvPr/>
        </p:nvCxnSpPr>
        <p:spPr>
          <a:xfrm flipH="1">
            <a:off x="7476836" y="2219440"/>
            <a:ext cx="2245333" cy="2236109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933" y="1048500"/>
            <a:ext cx="4197350" cy="1478280"/>
          </a:xfrm>
          <a:prstGeom prst="rect">
            <a:avLst/>
          </a:prstGeom>
        </p:spPr>
      </p:pic>
      <p:pic>
        <p:nvPicPr>
          <p:cNvPr id="27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179" y="794179"/>
            <a:ext cx="1261745" cy="1682750"/>
          </a:xfrm>
          <a:prstGeom prst="rect">
            <a:avLst/>
          </a:prstGeom>
        </p:spPr>
      </p:pic>
      <p:cxnSp>
        <p:nvCxnSpPr>
          <p:cNvPr id="28" name="直接箭头连接符 14"/>
          <p:cNvCxnSpPr/>
          <p:nvPr/>
        </p:nvCxnSpPr>
        <p:spPr>
          <a:xfrm>
            <a:off x="6613526" y="2404106"/>
            <a:ext cx="484336" cy="1932147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15"/>
          <p:cNvCxnSpPr/>
          <p:nvPr/>
        </p:nvCxnSpPr>
        <p:spPr>
          <a:xfrm>
            <a:off x="3233738" y="1973060"/>
            <a:ext cx="2431866" cy="2217536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54"/>
          <p:cNvSpPr txBox="1">
            <a:spLocks noChangeArrowheads="1"/>
          </p:cNvSpPr>
          <p:nvPr/>
        </p:nvSpPr>
        <p:spPr bwMode="auto">
          <a:xfrm>
            <a:off x="753027" y="2815848"/>
            <a:ext cx="170065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sz="2000" dirty="0">
                <a:solidFill>
                  <a:srgbClr val="00B050"/>
                </a:solidFill>
              </a:rPr>
              <a:t>Klystron No. 1</a:t>
            </a:r>
          </a:p>
          <a:p>
            <a:r>
              <a:rPr lang="en-US" altLang="en-GB" sz="2000" dirty="0">
                <a:solidFill>
                  <a:srgbClr val="00B050"/>
                </a:solidFill>
              </a:rPr>
              <a:t>Efficiency </a:t>
            </a:r>
            <a:r>
              <a:rPr lang="en-US" altLang="en-GB" sz="2000" dirty="0" smtClean="0">
                <a:solidFill>
                  <a:srgbClr val="00B050"/>
                </a:solidFill>
              </a:rPr>
              <a:t>62%</a:t>
            </a:r>
            <a:endParaRPr lang="en-US" altLang="en-GB" sz="2000" dirty="0">
              <a:solidFill>
                <a:srgbClr val="00B050"/>
              </a:solidFill>
            </a:endParaRPr>
          </a:p>
          <a:p>
            <a:r>
              <a:rPr lang="en-US" altLang="en-GB" sz="2000" dirty="0">
                <a:solidFill>
                  <a:srgbClr val="00B050"/>
                </a:solidFill>
              </a:rPr>
              <a:t>(2020)</a:t>
            </a:r>
          </a:p>
        </p:txBody>
      </p:sp>
      <p:sp>
        <p:nvSpPr>
          <p:cNvPr id="31" name="TextBox 54"/>
          <p:cNvSpPr txBox="1">
            <a:spLocks noChangeArrowheads="1"/>
          </p:cNvSpPr>
          <p:nvPr/>
        </p:nvSpPr>
        <p:spPr bwMode="auto">
          <a:xfrm>
            <a:off x="6906639" y="995076"/>
            <a:ext cx="192244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dirty="0">
                <a:solidFill>
                  <a:srgbClr val="00B050"/>
                </a:solidFill>
              </a:rPr>
              <a:t>Klystron No. 2</a:t>
            </a:r>
          </a:p>
          <a:p>
            <a:r>
              <a:rPr lang="en-US" altLang="en-GB" dirty="0">
                <a:solidFill>
                  <a:srgbClr val="00B050"/>
                </a:solidFill>
              </a:rPr>
              <a:t>a</a:t>
            </a:r>
            <a:r>
              <a:rPr lang="en-US" altLang="en-GB" dirty="0" smtClean="0">
                <a:solidFill>
                  <a:srgbClr val="00B050"/>
                </a:solidFill>
              </a:rPr>
              <a:t>iming at efficiency 77%</a:t>
            </a:r>
            <a:endParaRPr lang="en-US" altLang="en-GB" dirty="0">
              <a:solidFill>
                <a:srgbClr val="00B050"/>
              </a:solidFill>
            </a:endParaRPr>
          </a:p>
        </p:txBody>
      </p:sp>
      <p:sp>
        <p:nvSpPr>
          <p:cNvPr id="32" name="TextBox 54"/>
          <p:cNvSpPr txBox="1">
            <a:spLocks noChangeArrowheads="1"/>
          </p:cNvSpPr>
          <p:nvPr/>
        </p:nvSpPr>
        <p:spPr bwMode="auto">
          <a:xfrm>
            <a:off x="10239475" y="1022604"/>
            <a:ext cx="17237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r>
              <a:rPr lang="en-US" altLang="en-GB" dirty="0">
                <a:solidFill>
                  <a:srgbClr val="00B050"/>
                </a:solidFill>
              </a:rPr>
              <a:t>Klystron No. 3</a:t>
            </a:r>
          </a:p>
          <a:p>
            <a:r>
              <a:rPr lang="en-US" altLang="en-GB" dirty="0">
                <a:solidFill>
                  <a:srgbClr val="00B050"/>
                </a:solidFill>
              </a:rPr>
              <a:t>Efficiency </a:t>
            </a:r>
            <a:r>
              <a:rPr lang="en-US" altLang="en-GB" dirty="0" smtClean="0">
                <a:solidFill>
                  <a:srgbClr val="00B050"/>
                </a:solidFill>
              </a:rPr>
              <a:t>80.5%</a:t>
            </a:r>
            <a:endParaRPr lang="en-US" altLang="en-GB" dirty="0">
              <a:solidFill>
                <a:srgbClr val="00B050"/>
              </a:solidFill>
            </a:endParaRPr>
          </a:p>
        </p:txBody>
      </p:sp>
      <p:sp>
        <p:nvSpPr>
          <p:cNvPr id="34" name="十字星 7"/>
          <p:cNvSpPr>
            <a:spLocks noChangeArrowheads="1"/>
          </p:cNvSpPr>
          <p:nvPr/>
        </p:nvSpPr>
        <p:spPr bwMode="auto">
          <a:xfrm>
            <a:off x="5596723" y="4190596"/>
            <a:ext cx="228600" cy="2286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35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Endeavors for a high-efficient klystron 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8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28" y="1098730"/>
            <a:ext cx="11662944" cy="5426133"/>
          </a:xfrm>
          <a:prstGeom prst="rect">
            <a:avLst/>
          </a:prstGeom>
        </p:spPr>
      </p:pic>
      <p:sp>
        <p:nvSpPr>
          <p:cNvPr id="5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Research status of the klystron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79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772500" cy="659643"/>
          </a:xfrm>
        </p:spPr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Energy recovery by decelerating the used beams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r="4640"/>
          <a:stretch/>
        </p:blipFill>
        <p:spPr>
          <a:xfrm>
            <a:off x="279871" y="2614473"/>
            <a:ext cx="5783825" cy="1405220"/>
          </a:xfrm>
          <a:prstGeom prst="rect">
            <a:avLst/>
          </a:prstGeom>
        </p:spPr>
      </p:pic>
      <p:sp>
        <p:nvSpPr>
          <p:cNvPr id="12" name="内容占位符 2"/>
          <p:cNvSpPr>
            <a:spLocks noGrp="1"/>
          </p:cNvSpPr>
          <p:nvPr>
            <p:ph idx="1"/>
          </p:nvPr>
        </p:nvSpPr>
        <p:spPr>
          <a:xfrm>
            <a:off x="145969" y="903233"/>
            <a:ext cx="5917727" cy="1865368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p"/>
            </a:pPr>
            <a:r>
              <a:rPr lang="en-US" altLang="zh-CN" sz="1800" b="0" dirty="0" smtClean="0">
                <a:latin typeface="+mj-ea"/>
                <a:ea typeface="+mj-ea"/>
              </a:rPr>
              <a:t>CPI (USA) has developed multiple models of multi-stages decelerating collector klystrons</a:t>
            </a:r>
          </a:p>
          <a:p>
            <a:pPr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p"/>
            </a:pPr>
            <a:r>
              <a:rPr lang="en-US" altLang="zh-CN" sz="1800" b="0" dirty="0" smtClean="0">
                <a:latin typeface="+mj-ea"/>
                <a:ea typeface="+mj-ea"/>
              </a:rPr>
              <a:t>Many </a:t>
            </a:r>
            <a:r>
              <a:rPr lang="en-US" altLang="zh-CN" sz="1800" b="0" dirty="0" smtClean="0">
                <a:latin typeface="+mj-ea"/>
                <a:ea typeface="+mj-ea"/>
              </a:rPr>
              <a:t>research institutes in Japan, UK and so on has conducted similar efforts.</a:t>
            </a:r>
            <a:endParaRPr lang="en-US" altLang="zh-CN" sz="1800" b="0" dirty="0" smtClean="0">
              <a:latin typeface="+mj-ea"/>
              <a:ea typeface="+mj-ea"/>
            </a:endParaRPr>
          </a:p>
        </p:txBody>
      </p:sp>
      <p:graphicFrame>
        <p:nvGraphicFramePr>
          <p:cNvPr id="16" name="表格 3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50198907"/>
              </p:ext>
            </p:extLst>
          </p:nvPr>
        </p:nvGraphicFramePr>
        <p:xfrm>
          <a:off x="9719472" y="2251919"/>
          <a:ext cx="2406486" cy="2331720"/>
        </p:xfrm>
        <a:graphic>
          <a:graphicData uri="http://schemas.openxmlformats.org/drawingml/2006/table">
            <a:tbl>
              <a:tblPr firstRow="1" bandRow="1"/>
              <a:tblGrid>
                <a:gridCol w="874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8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9040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en-US" altLang="zh-CN" sz="1200" b="1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CEPC first prototype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H.V. 81.5kV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Cur.</a:t>
                      </a:r>
                      <a:r>
                        <a:rPr lang="zh-CN" altLang="en-US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 </a:t>
                      </a:r>
                      <a:r>
                        <a:rPr lang="en-US" altLang="zh-CN" sz="1100" b="0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15.3A</a:t>
                      </a: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>
                        <a:buNone/>
                      </a:pPr>
                      <a:r>
                        <a:rPr lang="en-US" altLang="zh-CN" sz="1200" dirty="0"/>
                        <a:t>Coll. Qty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>
                        <a:buNone/>
                      </a:pPr>
                      <a:r>
                        <a:rPr lang="en-US" altLang="zh-CN" sz="1200" dirty="0"/>
                        <a:t>Coll. Eff.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>
                        <a:buNone/>
                      </a:pPr>
                      <a:r>
                        <a:rPr lang="en-US" altLang="zh-CN" sz="1200" dirty="0" err="1"/>
                        <a:t>Kly</a:t>
                      </a:r>
                      <a:r>
                        <a:rPr lang="en-US" altLang="zh-CN" sz="1200" dirty="0"/>
                        <a:t>. Eff.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0.00</a:t>
                      </a:r>
                      <a:r>
                        <a:rPr lang="en-US" alt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%</a:t>
                      </a: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58.3%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31.4%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71.4%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50.9%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79.5%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59.2%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83.0%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64.3%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85.1%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78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67.9%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86.6%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表格 1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21514533"/>
              </p:ext>
            </p:extLst>
          </p:nvPr>
        </p:nvGraphicFramePr>
        <p:xfrm>
          <a:off x="6197598" y="2258854"/>
          <a:ext cx="3454009" cy="2331720"/>
        </p:xfrm>
        <a:graphic>
          <a:graphicData uri="http://schemas.openxmlformats.org/drawingml/2006/table">
            <a:tbl>
              <a:tblPr firstRow="1" bandRow="1"/>
              <a:tblGrid>
                <a:gridCol w="724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0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97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7683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en-US" altLang="zh-CN" sz="1200" b="1" dirty="0">
                          <a:latin typeface="+mj-ea"/>
                          <a:ea typeface="+mj-ea"/>
                          <a:sym typeface="+mn-ea"/>
                        </a:rPr>
                        <a:t>CEPC high efficiency klystron prototype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b="0" dirty="0">
                          <a:latin typeface="+mj-ea"/>
                          <a:ea typeface="+mj-ea"/>
                          <a:sym typeface="+mn-ea"/>
                        </a:rPr>
                        <a:t>H.V. 113kV  </a:t>
                      </a:r>
                    </a:p>
                    <a:p>
                      <a:pPr algn="ctr">
                        <a:buNone/>
                      </a:pPr>
                      <a:r>
                        <a:rPr lang="en-US" altLang="zh-CN" sz="1100" b="0" dirty="0">
                          <a:latin typeface="+mj-ea"/>
                          <a:ea typeface="+mj-ea"/>
                          <a:sym typeface="+mn-ea"/>
                        </a:rPr>
                        <a:t>Cur. 9.5A</a:t>
                      </a:r>
                      <a:endParaRPr lang="zh-CN" altLang="en-US" sz="1100" b="0" dirty="0">
                        <a:latin typeface="+mj-ea"/>
                        <a:ea typeface="+mj-ea"/>
                      </a:endParaRPr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en-US" altLang="zh-CN" sz="1200" dirty="0"/>
                        <a:t>Coll. Qty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en-US" altLang="zh-CN" sz="1200" dirty="0"/>
                        <a:t>Coll. Eff.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algn="ctr">
                        <a:buNone/>
                      </a:pPr>
                      <a:r>
                        <a:rPr lang="en-US" altLang="zh-CN" sz="1200" dirty="0" err="1"/>
                        <a:t>Kly</a:t>
                      </a:r>
                      <a:r>
                        <a:rPr lang="en-US" altLang="zh-CN" sz="1200" dirty="0"/>
                        <a:t>. Eff.</a:t>
                      </a:r>
                      <a:endParaRPr lang="zh-CN" altLang="en-US" sz="1200" dirty="0"/>
                    </a:p>
                  </a:txBody>
                  <a:tcPr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0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0.0%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+mn-ea"/>
                        </a:rPr>
                        <a:t>68.0%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+mn-ea"/>
                        </a:rPr>
                        <a:t>1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29.8%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77.5%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2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47.7%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+mn-ea"/>
                        </a:rPr>
                        <a:t>83.3%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3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55.6%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+mn-ea"/>
                        </a:rPr>
                        <a:t>85.8%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+mn-ea"/>
                        </a:rPr>
                        <a:t>4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61.4%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87.7%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7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5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65.2%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微软雅黑"/>
                        </a:defRPr>
                      </a:lvl9pPr>
                    </a:lstStyle>
                    <a:p>
                      <a:pPr indent="0" algn="ctr">
                        <a:buNone/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+mn-ea"/>
                        </a:rPr>
                        <a:t>88.9%</a:t>
                      </a:r>
                      <a:endParaRPr lang="en-US" altLang="en-US" sz="12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12700" marR="12700" marT="12700" anchor="ctr">
                    <a:lnL w="12700" cmpd="sng">
                      <a:solidFill>
                        <a:srgbClr val="000000"/>
                      </a:solidFill>
                      <a:prstDash val="solid"/>
                    </a:lnL>
                    <a:lnR w="12700" cmpd="sng">
                      <a:solidFill>
                        <a:srgbClr val="000000"/>
                      </a:solidFill>
                      <a:prstDash val="solid"/>
                    </a:lnR>
                    <a:lnT w="12700" cmpd="sng">
                      <a:solidFill>
                        <a:srgbClr val="000000"/>
                      </a:solidFill>
                      <a:prstDash val="solid"/>
                    </a:lnT>
                    <a:lnB w="12700" cmpd="sng">
                      <a:solidFill>
                        <a:srgbClr val="000000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8" name="图表 6"/>
          <p:cNvGraphicFramePr/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266699288"/>
              </p:ext>
            </p:extLst>
          </p:nvPr>
        </p:nvGraphicFramePr>
        <p:xfrm>
          <a:off x="5130800" y="4636193"/>
          <a:ext cx="6834462" cy="2189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9" name="内容占位符 2"/>
          <p:cNvSpPr txBox="1">
            <a:spLocks/>
          </p:cNvSpPr>
          <p:nvPr/>
        </p:nvSpPr>
        <p:spPr>
          <a:xfrm>
            <a:off x="6243793" y="911392"/>
            <a:ext cx="5805967" cy="1187771"/>
          </a:xfrm>
          <a:prstGeom prst="rect">
            <a:avLst/>
          </a:prstGeom>
        </p:spPr>
        <p:txBody>
          <a:bodyPr vert="horz" wrap="square" lIns="90170" tIns="46990" rIns="90170" bIns="46990" rtlCol="0">
            <a:noAutofit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p"/>
            </a:pPr>
            <a:r>
              <a:rPr lang="en-US" altLang="zh-CN" sz="1800" b="0" dirty="0" smtClean="0">
                <a:latin typeface="+mj-ea"/>
                <a:ea typeface="+mj-ea"/>
              </a:rPr>
              <a:t>CEPC will carry out the researches as well</a:t>
            </a:r>
          </a:p>
          <a:p>
            <a:pPr lvl="1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1400" dirty="0" smtClean="0">
                <a:latin typeface="+mj-ea"/>
                <a:ea typeface="+mj-ea"/>
              </a:rPr>
              <a:t>Theoretical studies of efficiency </a:t>
            </a:r>
            <a:r>
              <a:rPr lang="en-US" altLang="zh-CN" sz="1400" dirty="0" err="1" smtClean="0">
                <a:latin typeface="+mj-ea"/>
                <a:ea typeface="+mj-ea"/>
              </a:rPr>
              <a:t>v.s</a:t>
            </a:r>
            <a:r>
              <a:rPr lang="en-US" altLang="zh-CN" sz="1400" dirty="0" smtClean="0">
                <a:latin typeface="+mj-ea"/>
                <a:ea typeface="+mj-ea"/>
              </a:rPr>
              <a:t>. collection stages</a:t>
            </a:r>
            <a:r>
              <a:rPr lang="en-US" altLang="zh-CN" sz="1400" b="0" dirty="0" smtClean="0">
                <a:latin typeface="+mj-ea"/>
                <a:ea typeface="+mj-ea"/>
              </a:rPr>
              <a:t> for normal and high-efficient klystrons</a:t>
            </a:r>
            <a:endParaRPr lang="en-US" altLang="zh-CN" sz="1400" b="0" dirty="0" smtClean="0">
              <a:latin typeface="+mj-ea"/>
              <a:ea typeface="+mj-ea"/>
            </a:endParaRPr>
          </a:p>
        </p:txBody>
      </p:sp>
      <p:pic>
        <p:nvPicPr>
          <p:cNvPr id="20" name="图片 4"/>
          <p:cNvPicPr/>
          <p:nvPr>
            <p:custDataLst>
              <p:tags r:id="rId4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96240" y="4363720"/>
            <a:ext cx="4254500" cy="2461953"/>
          </a:xfrm>
          <a:prstGeom prst="rect">
            <a:avLst/>
          </a:prstGeom>
        </p:spPr>
      </p:pic>
      <p:sp>
        <p:nvSpPr>
          <p:cNvPr id="21" name="文本框 5"/>
          <p:cNvSpPr txBox="1"/>
          <p:nvPr/>
        </p:nvSpPr>
        <p:spPr>
          <a:xfrm>
            <a:off x="335751" y="6254750"/>
            <a:ext cx="3560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BFBFB"/>
                </a:solidFill>
                <a:latin typeface="+mj-lt"/>
                <a:ea typeface="微软雅黑" panose="020B0503020204020204" pitchFamily="34" charset="-122"/>
                <a:cs typeface="+mj-lt"/>
              </a:rPr>
              <a:t>The electric field distribution inside the three-stage depressed collector</a:t>
            </a:r>
          </a:p>
        </p:txBody>
      </p:sp>
    </p:spTree>
    <p:extLst>
      <p:ext uri="{BB962C8B-B14F-4D97-AF65-F5344CB8AC3E}">
        <p14:creationId xmlns:p14="http://schemas.microsoft.com/office/powerpoint/2010/main" val="250914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内容占位符 1">
            <a:extLst>
              <a:ext uri="{FF2B5EF4-FFF2-40B4-BE49-F238E27FC236}">
                <a16:creationId xmlns:a16="http://schemas.microsoft.com/office/drawing/2014/main" id="{C1982660-1F18-4C04-940D-5A810A0052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194" y="956078"/>
            <a:ext cx="11924767" cy="5769560"/>
          </a:xfrm>
        </p:spPr>
        <p:txBody>
          <a:bodyPr>
            <a:normAutofit/>
          </a:bodyPr>
          <a:lstStyle/>
          <a:p>
            <a:r>
              <a:rPr lang="en-US" altLang="zh-CN" dirty="0"/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Dual aperture magnets </a:t>
            </a:r>
            <a:r>
              <a:rPr lang="en-US" altLang="zh-CN" dirty="0" smtClean="0"/>
              <a:t>prototypes for the </a:t>
            </a:r>
            <a:r>
              <a:rPr lang="en-US" altLang="zh-CN" dirty="0"/>
              <a:t>CEPC </a:t>
            </a:r>
            <a:r>
              <a:rPr lang="en-US" altLang="zh-CN" dirty="0" smtClean="0"/>
              <a:t>Collider</a:t>
            </a:r>
          </a:p>
          <a:p>
            <a:pPr lvl="1"/>
            <a:r>
              <a:rPr lang="en-US" altLang="zh-CN" dirty="0" smtClean="0"/>
              <a:t>Following the </a:t>
            </a:r>
            <a:r>
              <a:rPr lang="en-US" altLang="zh-CN" dirty="0"/>
              <a:t>proposal of dual-aperture magnets with common coils from CERN, the CEPC team has developed prototypes for dipoles and quadrupoles. Both prototypes meet the specified requirements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 smtClean="0"/>
              <a:t>Large amount of dual-aperture magnets will be used in CEPC: 7574 </a:t>
            </a:r>
            <a:r>
              <a:rPr lang="en-US" altLang="zh-CN" dirty="0"/>
              <a:t>sets of magnets cover about </a:t>
            </a:r>
            <a:r>
              <a:rPr lang="en-US" altLang="zh-CN" b="1" dirty="0">
                <a:solidFill>
                  <a:srgbClr val="C00000"/>
                </a:solidFill>
              </a:rPr>
              <a:t>84.67 </a:t>
            </a:r>
            <a:r>
              <a:rPr lang="en-US" altLang="zh-CN" b="1" dirty="0" smtClean="0">
                <a:solidFill>
                  <a:srgbClr val="C00000"/>
                </a:solidFill>
              </a:rPr>
              <a:t>km</a:t>
            </a:r>
            <a:endParaRPr lang="en-US" altLang="zh-CN" b="1" dirty="0">
              <a:solidFill>
                <a:srgbClr val="C00000"/>
              </a:solidFill>
            </a:endParaRPr>
          </a:p>
          <a:p>
            <a:pPr lvl="1"/>
            <a:r>
              <a:rPr lang="en-US" altLang="zh-CN" sz="2100" dirty="0" smtClean="0"/>
              <a:t>Compare to the </a:t>
            </a:r>
            <a:r>
              <a:rPr lang="en-US" altLang="zh-CN" sz="2100" dirty="0" smtClean="0"/>
              <a:t>conventional separated-aperture magnets, t</a:t>
            </a:r>
            <a:r>
              <a:rPr lang="en-US" altLang="zh-CN" sz="2100" dirty="0" smtClean="0"/>
              <a:t>he dual-aperture magnets will save</a:t>
            </a: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>
                <a:solidFill>
                  <a:srgbClr val="FF0000"/>
                </a:solidFill>
              </a:rPr>
              <a:t>50% </a:t>
            </a:r>
            <a:r>
              <a:rPr lang="en-US" altLang="zh-CN" b="1" dirty="0" smtClean="0">
                <a:solidFill>
                  <a:srgbClr val="FF0000"/>
                </a:solidFill>
              </a:rPr>
              <a:t>electricity</a:t>
            </a:r>
            <a:r>
              <a:rPr lang="en-US" altLang="zh-CN" dirty="0" smtClean="0"/>
              <a:t>, roughly </a:t>
            </a:r>
            <a:r>
              <a:rPr lang="en-US" altLang="zh-CN" b="1" dirty="0">
                <a:solidFill>
                  <a:srgbClr val="FF0000"/>
                </a:solidFill>
              </a:rPr>
              <a:t>40 </a:t>
            </a:r>
            <a:r>
              <a:rPr lang="en-US" altLang="zh-CN" b="1" dirty="0" smtClean="0">
                <a:solidFill>
                  <a:srgbClr val="FF0000"/>
                </a:solidFill>
              </a:rPr>
              <a:t>MW </a:t>
            </a:r>
            <a:endParaRPr lang="en-US" altLang="zh-CN" dirty="0">
              <a:solidFill>
                <a:srgbClr val="FF0000"/>
              </a:solidFill>
            </a:endParaRPr>
          </a:p>
          <a:p>
            <a:pPr lvl="1"/>
            <a:endParaRPr lang="en-US" altLang="zh-CN" dirty="0">
              <a:solidFill>
                <a:srgbClr val="FF0000"/>
              </a:solidFill>
            </a:endParaRPr>
          </a:p>
          <a:p>
            <a:pPr lvl="1"/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b="1" dirty="0" smtClean="0">
                <a:solidFill>
                  <a:srgbClr val="0000FF"/>
                </a:solidFill>
              </a:rPr>
              <a:t>Combine-function </a:t>
            </a:r>
            <a:r>
              <a:rPr lang="en-US" altLang="zh-CN" dirty="0"/>
              <a:t>dipole- sextuple</a:t>
            </a:r>
            <a:r>
              <a:rPr lang="en-US" altLang="zh-CN" b="1" dirty="0" smtClean="0">
                <a:solidFill>
                  <a:srgbClr val="0000FF"/>
                </a:solidFill>
              </a:rPr>
              <a:t> </a:t>
            </a:r>
            <a:r>
              <a:rPr lang="en-US" altLang="zh-CN" dirty="0" smtClean="0"/>
              <a:t>design for the </a:t>
            </a:r>
            <a:r>
              <a:rPr lang="en-US" altLang="zh-CN" dirty="0"/>
              <a:t>CEPC </a:t>
            </a:r>
            <a:r>
              <a:rPr lang="en-US" altLang="zh-CN" dirty="0" smtClean="0"/>
              <a:t>Booster, eliminating a lot of sextuples and </a:t>
            </a:r>
            <a:r>
              <a:rPr lang="en-US" altLang="zh-CN" dirty="0" err="1" smtClean="0"/>
              <a:t>resducing</a:t>
            </a:r>
            <a:r>
              <a:rPr lang="en-US" altLang="zh-CN" dirty="0" smtClean="0"/>
              <a:t> their energy consumption</a:t>
            </a:r>
            <a:endParaRPr lang="en-US" altLang="zh-CN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CCC82B4-5128-4495-9202-06C11370E7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882" y="3702184"/>
            <a:ext cx="3257364" cy="178210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195A08E-EC4D-4B59-A409-B3D992DE5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538" y="3702184"/>
            <a:ext cx="2718618" cy="18065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49DF56F-BE4D-4EEB-B74F-978A7184C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8972" y="3513238"/>
            <a:ext cx="2845788" cy="2160000"/>
          </a:xfrm>
          <a:prstGeom prst="rect">
            <a:avLst/>
          </a:prstGeom>
        </p:spPr>
      </p:pic>
      <p:sp>
        <p:nvSpPr>
          <p:cNvPr id="11" name="标题 2">
            <a:extLst>
              <a:ext uri="{FF2B5EF4-FFF2-40B4-BE49-F238E27FC236}">
                <a16:creationId xmlns:a16="http://schemas.microsoft.com/office/drawing/2014/main" id="{5A4A792D-AE71-4CDE-AC94-E7C6950ACE20}"/>
              </a:ext>
            </a:extLst>
          </p:cNvPr>
          <p:cNvSpPr>
            <a:spLocks noGrp="1"/>
          </p:cNvSpPr>
          <p:nvPr/>
        </p:nvSpPr>
        <p:spPr>
          <a:xfrm>
            <a:off x="1116675" y="96737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lang="en-US" altLang="zh-CN" sz="2800" kern="0" dirty="0" smtClean="0">
                <a:solidFill>
                  <a:srgbClr val="005DA2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rPr>
              <a:t>Novel design and prototypes for the room-temperature magnet</a:t>
            </a:r>
            <a:endParaRPr lang="zh-CN" altLang="en-US" sz="2800" kern="0" dirty="0">
              <a:solidFill>
                <a:srgbClr val="005DA2"/>
              </a:solidFill>
              <a:effectLst/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495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640" y="394348"/>
            <a:ext cx="2419786" cy="1793411"/>
          </a:xfrm>
          <a:prstGeom prst="rect">
            <a:avLst/>
          </a:prstGeom>
        </p:spPr>
      </p:pic>
      <p:sp>
        <p:nvSpPr>
          <p:cNvPr id="4" name="Slide Number Placeholder 7"/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91418" tIns="45709" rIns="91418" bIns="45709"/>
          <a:lstStyle>
            <a:defPPr>
              <a:defRPr lang="zh-CN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58ECCA-7483-0643-867A-1BFFBED3B29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97907" y="170002"/>
            <a:ext cx="8240733" cy="674066"/>
          </a:xfrm>
        </p:spPr>
        <p:txBody>
          <a:bodyPr>
            <a:normAutofit/>
          </a:bodyPr>
          <a:lstStyle/>
          <a:p>
            <a:r>
              <a:rPr lang="en-US" altLang="zh-CN" sz="2600" dirty="0"/>
              <a:t>HEPS employs </a:t>
            </a:r>
            <a:r>
              <a:rPr lang="en-US" altLang="zh-CN" sz="2600" dirty="0" smtClean="0"/>
              <a:t>permanent </a:t>
            </a:r>
            <a:r>
              <a:rPr lang="en-US" altLang="zh-CN" sz="2600" dirty="0"/>
              <a:t>dipole </a:t>
            </a:r>
            <a:r>
              <a:rPr lang="en-US" altLang="zh-CN" sz="2600" dirty="0" smtClean="0"/>
              <a:t>magnets </a:t>
            </a:r>
            <a:endParaRPr lang="zh-CN" altLang="en-US" sz="2600" dirty="0"/>
          </a:p>
        </p:txBody>
      </p:sp>
      <p:pic>
        <p:nvPicPr>
          <p:cNvPr id="6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504" y="4264692"/>
            <a:ext cx="6615877" cy="2518362"/>
          </a:xfrm>
          <a:prstGeom prst="rect">
            <a:avLst/>
          </a:prstGeom>
        </p:spPr>
      </p:pic>
      <p:pic>
        <p:nvPicPr>
          <p:cNvPr id="7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0039" y="4264692"/>
            <a:ext cx="5283309" cy="251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内容占位符 2"/>
          <p:cNvSpPr>
            <a:spLocks noGrp="1"/>
          </p:cNvSpPr>
          <p:nvPr>
            <p:ph idx="1"/>
          </p:nvPr>
        </p:nvSpPr>
        <p:spPr>
          <a:xfrm>
            <a:off x="548855" y="921681"/>
            <a:ext cx="8610637" cy="119288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zh-CN" altLang="en-US" sz="2400" b="0" dirty="0">
                <a:latin typeface="+mn-lt"/>
                <a:ea typeface="+mj-ea"/>
              </a:rPr>
              <a:t> </a:t>
            </a:r>
            <a:r>
              <a:rPr lang="en-US" altLang="zh-CN" b="0" dirty="0" smtClean="0">
                <a:latin typeface="+mn-lt"/>
                <a:ea typeface="+mj-ea"/>
              </a:rPr>
              <a:t>Longitudinal-gradient dipole takes use of the permanent magnet at HEPS, which consumes zero electricity</a:t>
            </a:r>
            <a:endParaRPr lang="zh-CN" altLang="en-US" sz="2400" b="0" dirty="0">
              <a:latin typeface="+mn-lt"/>
              <a:ea typeface="+mj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930" y="1952686"/>
            <a:ext cx="50480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Equivalent single excitation energy consumption of about 1.62kW.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Equivalent cooling, power efficiency additional energy consumption of about 1.3kW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240 magnets in the whole ring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CN" dirty="0"/>
              <a:t>Annual running time of 8000 hours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5170250" y="2107913"/>
            <a:ext cx="398834" cy="1441624"/>
          </a:xfrm>
          <a:prstGeom prst="rightBrace">
            <a:avLst>
              <a:gd name="adj1" fmla="val 30284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817140" y="2599017"/>
            <a:ext cx="2490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Annual saving electricity about</a:t>
            </a:r>
            <a:r>
              <a:rPr lang="zh-CN" altLang="en-US" dirty="0"/>
              <a:t> </a:t>
            </a:r>
            <a:r>
              <a:rPr lang="en-US" altLang="zh-CN" b="1" dirty="0">
                <a:solidFill>
                  <a:srgbClr val="C00000"/>
                </a:solidFill>
              </a:rPr>
              <a:t>5.6 million kWh</a:t>
            </a:r>
            <a:endParaRPr lang="zh-CN" altLang="en-US" b="1" dirty="0">
              <a:solidFill>
                <a:srgbClr val="C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1910" y="2187759"/>
            <a:ext cx="2798948" cy="175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13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Content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642100" y="1302174"/>
            <a:ext cx="11110900" cy="4484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8000" indent="-288000">
              <a:lnSpc>
                <a:spcPct val="100000"/>
              </a:lnSpc>
              <a:spcBef>
                <a:spcPts val="600"/>
              </a:spcBef>
              <a:buSzPct val="70000"/>
              <a:buFont typeface="Wingdings" panose="05000000000000000000" pitchFamily="2" charset="2"/>
              <a:buChar char="l"/>
            </a:pPr>
            <a:r>
              <a:rPr lang="en-US" altLang="zh-CN" sz="2400" b="1" kern="0" dirty="0" smtClean="0">
                <a:solidFill>
                  <a:srgbClr val="005DA2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Brief introduction to CEPC and other accelerator facilities at IHEP</a:t>
            </a:r>
            <a:endParaRPr lang="en-US" altLang="zh-CN" sz="2400" b="1" kern="0" dirty="0">
              <a:solidFill>
                <a:srgbClr val="005DA2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CPEC background information</a:t>
            </a:r>
            <a:endParaRPr lang="en-US" altLang="zh-CN" sz="2000" kern="0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Machine layout, Research status</a:t>
            </a: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, energy consumption, </a:t>
            </a: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…</a:t>
            </a: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>
                <a:latin typeface="Franklin Gothic Book" panose="020B0503020102020204" pitchFamily="34" charset="0"/>
                <a:cs typeface="Arial" panose="020B0604020202020204" pitchFamily="34" charset="0"/>
              </a:rPr>
              <a:t>BEPCII and HEPS at IHEP</a:t>
            </a:r>
          </a:p>
          <a:p>
            <a:pPr marL="288000" indent="-288000">
              <a:lnSpc>
                <a:spcPct val="100000"/>
              </a:lnSpc>
              <a:spcBef>
                <a:spcPts val="600"/>
              </a:spcBef>
              <a:buSzPct val="70000"/>
              <a:buFont typeface="Wingdings" panose="05000000000000000000" pitchFamily="2" charset="2"/>
              <a:buChar char="l"/>
            </a:pPr>
            <a:r>
              <a:rPr lang="en-US" altLang="zh-CN" sz="2400" b="1" kern="0" dirty="0" smtClean="0">
                <a:solidFill>
                  <a:srgbClr val="005DA2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Key technology R&amp;D for a green collider</a:t>
            </a:r>
            <a:endParaRPr lang="en-US" altLang="zh-CN" sz="2400" b="1" kern="0" dirty="0">
              <a:solidFill>
                <a:srgbClr val="005DA2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High-Q SRF system; High efficiency klystron; </a:t>
            </a:r>
            <a:r>
              <a:rPr lang="en-US" altLang="zh-CN" sz="2000" kern="0" dirty="0">
                <a:latin typeface="Franklin Gothic Book" panose="020B0503020102020204" pitchFamily="34" charset="0"/>
                <a:cs typeface="Arial" panose="020B0604020202020204" pitchFamily="34" charset="0"/>
              </a:rPr>
              <a:t>Magnets and prototypes</a:t>
            </a: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>
                <a:latin typeface="Franklin Gothic Book" panose="020B0503020102020204" pitchFamily="34" charset="0"/>
                <a:cs typeface="Arial" panose="020B0604020202020204" pitchFamily="34" charset="0"/>
              </a:rPr>
              <a:t>Plasma acceleration; waste-heat in cooling </a:t>
            </a: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water; solar panel and clean energy</a:t>
            </a:r>
          </a:p>
          <a:p>
            <a:pPr marL="720000" lvl="1" indent="-288000">
              <a:lnSpc>
                <a:spcPct val="100000"/>
              </a:lnSpc>
              <a:spcBef>
                <a:spcPts val="600"/>
              </a:spcBef>
              <a:buSzPct val="100000"/>
              <a:tabLst>
                <a:tab pos="1609725" algn="l"/>
              </a:tabLst>
            </a:pPr>
            <a:r>
              <a:rPr lang="en-US" altLang="zh-CN" sz="2000" kern="0" dirty="0" smtClean="0">
                <a:latin typeface="Franklin Gothic Book" panose="020B0503020102020204" pitchFamily="34" charset="0"/>
                <a:cs typeface="Arial" panose="020B0604020202020204" pitchFamily="34" charset="0"/>
              </a:rPr>
              <a:t>Novel concepts</a:t>
            </a:r>
            <a:endParaRPr lang="en-US" altLang="zh-CN" sz="2000" kern="0" dirty="0">
              <a:latin typeface="Franklin Gothic Book" panose="020B0503020102020204" pitchFamily="34" charset="0"/>
              <a:cs typeface="Arial" panose="020B0604020202020204" pitchFamily="34" charset="0"/>
            </a:endParaRPr>
          </a:p>
          <a:p>
            <a:pPr marL="288000" indent="-288000">
              <a:lnSpc>
                <a:spcPct val="100000"/>
              </a:lnSpc>
              <a:spcBef>
                <a:spcPts val="600"/>
              </a:spcBef>
              <a:buSzPct val="70000"/>
              <a:buFont typeface="Wingdings" panose="05000000000000000000" pitchFamily="2" charset="2"/>
              <a:buChar char="l"/>
            </a:pPr>
            <a:r>
              <a:rPr lang="en-US" altLang="zh-CN" sz="2400" b="1" kern="0" dirty="0" smtClean="0">
                <a:solidFill>
                  <a:srgbClr val="005DA2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Summary</a:t>
            </a:r>
            <a:endParaRPr lang="en-US" altLang="zh-CN" sz="2400" b="1" kern="0" dirty="0">
              <a:solidFill>
                <a:srgbClr val="005DA2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0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"/>
    </mc:Choice>
    <mc:Fallback xmlns="">
      <p:transition spd="slow" advTm="27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3570" y="1128401"/>
            <a:ext cx="8261350" cy="287519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chemeClr val="tx1"/>
                </a:solidFill>
              </a:rPr>
              <a:t>Dual-rings magnets enable field tenability in a large range</a:t>
            </a:r>
          </a:p>
          <a:p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</a:rPr>
              <a:t>Challenges:</a:t>
            </a:r>
          </a:p>
          <a:p>
            <a:pPr lvl="1"/>
            <a:r>
              <a:rPr lang="en-US" altLang="zh-CN" dirty="0" smtClean="0"/>
              <a:t>Movement synchronizing for ceaselessly field cancellation</a:t>
            </a:r>
          </a:p>
          <a:p>
            <a:pPr lvl="1"/>
            <a:r>
              <a:rPr lang="en-US" altLang="zh-CN" dirty="0" smtClean="0"/>
              <a:t>Shimming technology for good field quality at all operation modes</a:t>
            </a:r>
          </a:p>
          <a:p>
            <a:pPr lvl="1"/>
            <a:r>
              <a:rPr lang="en-US" altLang="zh-CN" dirty="0" smtClean="0"/>
              <a:t>Radiation shielding</a:t>
            </a:r>
            <a:endParaRPr lang="zh-CN" altLang="en-US" dirty="0"/>
          </a:p>
        </p:txBody>
      </p:sp>
      <p:pic>
        <p:nvPicPr>
          <p:cNvPr id="4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4710" y="2149633"/>
            <a:ext cx="2520000" cy="25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197907" y="170002"/>
            <a:ext cx="9546293" cy="674066"/>
          </a:xfrm>
        </p:spPr>
        <p:txBody>
          <a:bodyPr>
            <a:normAutofit/>
          </a:bodyPr>
          <a:lstStyle/>
          <a:p>
            <a:r>
              <a:rPr lang="en-US" altLang="zh-CN" sz="2600" dirty="0" smtClean="0"/>
              <a:t>R&amp;D for </a:t>
            </a:r>
            <a:r>
              <a:rPr lang="en-US" altLang="zh-CN" sz="2600" dirty="0" err="1" smtClean="0"/>
              <a:t>Halbach</a:t>
            </a:r>
            <a:r>
              <a:rPr lang="en-US" altLang="zh-CN" sz="2600" dirty="0" smtClean="0"/>
              <a:t> type quadrupole with tunable field</a:t>
            </a:r>
            <a:endParaRPr lang="zh-CN" altLang="en-US" sz="2600" dirty="0"/>
          </a:p>
        </p:txBody>
      </p:sp>
      <p:sp>
        <p:nvSpPr>
          <p:cNvPr id="6" name="Down Arrow 5"/>
          <p:cNvSpPr/>
          <p:nvPr/>
        </p:nvSpPr>
        <p:spPr>
          <a:xfrm>
            <a:off x="4394200" y="4003597"/>
            <a:ext cx="528320" cy="767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623570" y="4871721"/>
            <a:ext cx="8693150" cy="853439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tx1"/>
                </a:solidFill>
              </a:rPr>
              <a:t>The CEPC uses permanent magnets (dipole, quadruple) for</a:t>
            </a:r>
          </a:p>
          <a:p>
            <a:pPr lvl="1"/>
            <a:r>
              <a:rPr lang="en-US" altLang="zh-CN" dirty="0" smtClean="0"/>
              <a:t>Damping ring	</a:t>
            </a:r>
            <a:r>
              <a:rPr lang="en-US" altLang="zh-CN" dirty="0" smtClean="0">
                <a:sym typeface="Wingdings" panose="05000000000000000000" pitchFamily="2" charset="2"/>
              </a:rPr>
              <a:t> Transport line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5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Plasma wake field acceleration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Major boost to European plasma accelerator facility - Fraunhofer ILT">
            <a:extLst>
              <a:ext uri="{FF2B5EF4-FFF2-40B4-BE49-F238E27FC236}">
                <a16:creationId xmlns:a16="http://schemas.microsoft.com/office/drawing/2014/main" id="{181B1B82-F8B0-EF1E-4B59-C333BCD3E6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82" t="10981" b="15592"/>
          <a:stretch/>
        </p:blipFill>
        <p:spPr bwMode="auto">
          <a:xfrm>
            <a:off x="0" y="913612"/>
            <a:ext cx="12192000" cy="593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本框 10">
            <a:extLst>
              <a:ext uri="{FF2B5EF4-FFF2-40B4-BE49-F238E27FC236}">
                <a16:creationId xmlns:a16="http://schemas.microsoft.com/office/drawing/2014/main" id="{7A7A5644-7BBC-4EAB-A9FC-03EFA64FDA87}"/>
              </a:ext>
            </a:extLst>
          </p:cNvPr>
          <p:cNvSpPr txBox="1"/>
          <p:nvPr/>
        </p:nvSpPr>
        <p:spPr>
          <a:xfrm>
            <a:off x="206524" y="1007368"/>
            <a:ext cx="11665296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High gradient: </a:t>
            </a:r>
            <a:r>
              <a:rPr lang="en-US" altLang="zh-CN" sz="2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~10-100GV/m, ~</a:t>
            </a:r>
            <a:r>
              <a:rPr lang="en-US" altLang="zh-CN" sz="2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1000times higher than conventional Acc.</a:t>
            </a:r>
            <a:endParaRPr lang="en-US" altLang="zh-CN" sz="2200" b="1" dirty="0">
              <a:solidFill>
                <a:schemeClr val="accent4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High energy conversion rate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rgbClr val="FFD9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High repetition rate possibility</a:t>
            </a:r>
            <a:endParaRPr lang="en-US" altLang="zh-CN" sz="2800" b="1" dirty="0">
              <a:solidFill>
                <a:srgbClr val="FFD96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Focus on PWFA acceleration </a:t>
            </a:r>
            <a:endParaRPr lang="en-US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矩形 2">
            <a:extLst>
              <a:ext uri="{FF2B5EF4-FFF2-40B4-BE49-F238E27FC236}">
                <a16:creationId xmlns:a16="http://schemas.microsoft.com/office/drawing/2014/main" id="{5E307ACD-4C7B-4E14-B47B-DA3B07E1960A}"/>
              </a:ext>
            </a:extLst>
          </p:cNvPr>
          <p:cNvSpPr/>
          <p:nvPr/>
        </p:nvSpPr>
        <p:spPr>
          <a:xfrm>
            <a:off x="9999860" y="3993728"/>
            <a:ext cx="2091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Driver beam</a:t>
            </a:r>
            <a:endParaRPr lang="zh-CN" altLang="en-US" dirty="0"/>
          </a:p>
        </p:txBody>
      </p:sp>
      <p:sp>
        <p:nvSpPr>
          <p:cNvPr id="9" name="矩形 11">
            <a:extLst>
              <a:ext uri="{FF2B5EF4-FFF2-40B4-BE49-F238E27FC236}">
                <a16:creationId xmlns:a16="http://schemas.microsoft.com/office/drawing/2014/main" id="{5BF58B93-2882-4842-B22A-AD5909FD8F92}"/>
              </a:ext>
            </a:extLst>
          </p:cNvPr>
          <p:cNvSpPr/>
          <p:nvPr/>
        </p:nvSpPr>
        <p:spPr>
          <a:xfrm>
            <a:off x="6803384" y="4679776"/>
            <a:ext cx="2108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Trailer beam</a:t>
            </a:r>
            <a:endParaRPr lang="zh-CN" altLang="en-US" dirty="0"/>
          </a:p>
        </p:txBody>
      </p:sp>
      <p:sp>
        <p:nvSpPr>
          <p:cNvPr id="10" name="矩形 12">
            <a:extLst>
              <a:ext uri="{FF2B5EF4-FFF2-40B4-BE49-F238E27FC236}">
                <a16:creationId xmlns:a16="http://schemas.microsoft.com/office/drawing/2014/main" id="{B3807C82-C676-491B-99A0-05DCF2937914}"/>
              </a:ext>
            </a:extLst>
          </p:cNvPr>
          <p:cNvSpPr/>
          <p:nvPr/>
        </p:nvSpPr>
        <p:spPr>
          <a:xfrm>
            <a:off x="7496978" y="3419673"/>
            <a:ext cx="2962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Plasma wake field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6C5EA0FD-4F9B-4DEF-B0A8-7DD76CB0B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8608" y="4025017"/>
            <a:ext cx="2687393" cy="1994329"/>
          </a:xfrm>
          <a:prstGeom prst="rect">
            <a:avLst/>
          </a:prstGeom>
        </p:spPr>
      </p:pic>
      <p:sp>
        <p:nvSpPr>
          <p:cNvPr id="14" name="矩形 14">
            <a:extLst>
              <a:ext uri="{FF2B5EF4-FFF2-40B4-BE49-F238E27FC236}">
                <a16:creationId xmlns:a16="http://schemas.microsoft.com/office/drawing/2014/main" id="{5C00481E-89B5-47EC-AA98-81E54E9FC657}"/>
              </a:ext>
            </a:extLst>
          </p:cNvPr>
          <p:cNvSpPr/>
          <p:nvPr/>
        </p:nvSpPr>
        <p:spPr>
          <a:xfrm>
            <a:off x="3408608" y="6140875"/>
            <a:ext cx="2830146" cy="41242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600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1GeV accelerator in hand</a:t>
            </a:r>
            <a:endParaRPr lang="zh-CN" altLang="en-US" sz="16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0777" r="11010"/>
          <a:stretch/>
        </p:blipFill>
        <p:spPr>
          <a:xfrm>
            <a:off x="185384" y="4082006"/>
            <a:ext cx="2966721" cy="1994329"/>
          </a:xfrm>
          <a:prstGeom prst="rect">
            <a:avLst/>
          </a:prstGeom>
        </p:spPr>
      </p:pic>
      <p:sp>
        <p:nvSpPr>
          <p:cNvPr id="16" name="矩形 14">
            <a:extLst>
              <a:ext uri="{FF2B5EF4-FFF2-40B4-BE49-F238E27FC236}">
                <a16:creationId xmlns:a16="http://schemas.microsoft.com/office/drawing/2014/main" id="{5C00481E-89B5-47EC-AA98-81E54E9FC657}"/>
              </a:ext>
            </a:extLst>
          </p:cNvPr>
          <p:cNvSpPr/>
          <p:nvPr/>
        </p:nvSpPr>
        <p:spPr>
          <a:xfrm>
            <a:off x="342829" y="6122073"/>
            <a:ext cx="2687392" cy="41735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Conventional </a:t>
            </a:r>
            <a:r>
              <a:rPr lang="en-US" altLang="zh-CN" b="1" dirty="0" err="1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linac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720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"/>
    </mc:Choice>
    <mc:Fallback xmlns="">
      <p:transition spd="slow" advTm="327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文本框 1">
            <a:extLst>
              <a:ext uri="{FF2B5EF4-FFF2-40B4-BE49-F238E27FC236}">
                <a16:creationId xmlns:a16="http://schemas.microsoft.com/office/drawing/2014/main" id="{A80C364C-E696-47C5-9ECD-B7FE8DF9323D}"/>
              </a:ext>
            </a:extLst>
          </p:cNvPr>
          <p:cNvSpPr txBox="1"/>
          <p:nvPr/>
        </p:nvSpPr>
        <p:spPr>
          <a:xfrm>
            <a:off x="1122853" y="128190"/>
            <a:ext cx="1012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3200" b="1" kern="0" dirty="0" smtClean="0">
                <a:solidFill>
                  <a:srgbClr val="005DA2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+mj-cs"/>
              </a:rPr>
              <a:t>Conventional collider </a:t>
            </a:r>
            <a:r>
              <a:rPr lang="en-US" altLang="zh-CN" sz="3200" b="1" kern="0" dirty="0">
                <a:solidFill>
                  <a:srgbClr val="005DA2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+mj-cs"/>
              </a:rPr>
              <a:t>Vs. </a:t>
            </a:r>
            <a:r>
              <a:rPr lang="en-US" altLang="zh-CN" sz="3200" b="1" kern="0" dirty="0">
                <a:solidFill>
                  <a:srgbClr val="005DA2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+mj-cs"/>
              </a:rPr>
              <a:t>plasma collider</a:t>
            </a:r>
            <a:endParaRPr lang="zh-CN" altLang="en-US" sz="3200" b="1" kern="0" dirty="0">
              <a:solidFill>
                <a:srgbClr val="005DA2"/>
              </a:solidFill>
              <a:latin typeface="Franklin Gothic Medium" panose="020B0603020102020204" pitchFamily="34" charset="0"/>
              <a:ea typeface="微软雅黑" panose="020B0503020204020204" charset="-122"/>
              <a:cs typeface="+mj-cs"/>
            </a:endParaRPr>
          </a:p>
        </p:txBody>
      </p:sp>
      <p:pic>
        <p:nvPicPr>
          <p:cNvPr id="18" name="图片 2">
            <a:extLst>
              <a:ext uri="{FF2B5EF4-FFF2-40B4-BE49-F238E27FC236}">
                <a16:creationId xmlns:a16="http://schemas.microsoft.com/office/drawing/2014/main" id="{A5696ED7-4363-44C5-8872-38D343E4C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50" y="1253157"/>
            <a:ext cx="7738998" cy="4831780"/>
          </a:xfrm>
          <a:prstGeom prst="rect">
            <a:avLst/>
          </a:prstGeom>
        </p:spPr>
      </p:pic>
      <p:sp>
        <p:nvSpPr>
          <p:cNvPr id="19" name="文本框 3">
            <a:extLst>
              <a:ext uri="{FF2B5EF4-FFF2-40B4-BE49-F238E27FC236}">
                <a16:creationId xmlns:a16="http://schemas.microsoft.com/office/drawing/2014/main" id="{5773E47B-410F-41D6-AA92-A359787F9BEB}"/>
              </a:ext>
            </a:extLst>
          </p:cNvPr>
          <p:cNvSpPr txBox="1"/>
          <p:nvPr/>
        </p:nvSpPr>
        <p:spPr>
          <a:xfrm>
            <a:off x="7931348" y="884057"/>
            <a:ext cx="4204772" cy="597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Size:</a:t>
            </a:r>
          </a:p>
          <a:p>
            <a:pPr marL="742950" lvl="1" indent="-285750">
              <a:lnSpc>
                <a:spcPct val="130000"/>
              </a:lnSpc>
              <a:buFont typeface="等线" panose="02010600030101010101" pitchFamily="2" charset="-122"/>
              <a:buChar char="-"/>
            </a:pPr>
            <a:r>
              <a:rPr lang="en-US" altLang="zh-CN" sz="1600" dirty="0"/>
              <a:t>LWFA LC &lt;&lt; PWFA LC &lt;&lt; LC</a:t>
            </a:r>
          </a:p>
          <a:p>
            <a:pPr marL="742950" lvl="1" indent="-285750">
              <a:lnSpc>
                <a:spcPct val="130000"/>
              </a:lnSpc>
              <a:buFont typeface="等线" panose="02010600030101010101" pitchFamily="2" charset="-122"/>
              <a:buChar char="-"/>
            </a:pPr>
            <a:r>
              <a:rPr lang="en-US" altLang="zh-CN" sz="1600" dirty="0"/>
              <a:t>But NOT 1000 times smaller due to beam deliver section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Power consumption</a:t>
            </a:r>
          </a:p>
          <a:p>
            <a:pPr marL="742950" lvl="1" indent="-285750">
              <a:lnSpc>
                <a:spcPct val="130000"/>
              </a:lnSpc>
              <a:buFontTx/>
              <a:buChar char="-"/>
            </a:pPr>
            <a:r>
              <a:rPr lang="en-US" altLang="zh-CN" sz="1600" dirty="0" smtClean="0"/>
              <a:t>Plasma </a:t>
            </a:r>
            <a:r>
              <a:rPr lang="en-US" altLang="zh-CN" sz="1600" dirty="0"/>
              <a:t>LC &lt; LC, smaller size means smaller vacuum, magnet, SC ……</a:t>
            </a:r>
          </a:p>
          <a:p>
            <a:pPr marL="742950" lvl="1" indent="-285750">
              <a:lnSpc>
                <a:spcPct val="130000"/>
              </a:lnSpc>
              <a:buFontTx/>
              <a:buChar char="-"/>
            </a:pPr>
            <a:r>
              <a:rPr lang="en-US" altLang="zh-CN" sz="1600" dirty="0"/>
              <a:t>PWFA LC &lt; LWFA LC, due to higher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r>
              <a:rPr lang="en-US" altLang="zh-CN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plug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driver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and </a:t>
            </a:r>
            <a:r>
              <a:rPr lang="el-GR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driver</a:t>
            </a:r>
            <a:r>
              <a:rPr lang="en-US" altLang="zh-CN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trailer</a:t>
            </a:r>
            <a:endParaRPr lang="en-US" altLang="zh-CN" sz="1600" baseline="-25000" dirty="0">
              <a:latin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>
              <a:lnSpc>
                <a:spcPct val="130000"/>
              </a:lnSpc>
              <a:buFontTx/>
              <a:buChar char="-"/>
            </a:pPr>
            <a:r>
              <a:rPr lang="en-US" altLang="zh-CN" sz="1600" dirty="0" smtClean="0"/>
              <a:t>Plasma </a:t>
            </a:r>
            <a:r>
              <a:rPr lang="en-US" altLang="zh-CN" sz="1600" dirty="0" err="1" smtClean="0"/>
              <a:t>acclerator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estimation is not as accurate as conventional LC, and should be overestimated / based on future technology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Construction</a:t>
            </a:r>
          </a:p>
          <a:p>
            <a:pPr marL="742950" lvl="1" indent="-285750">
              <a:lnSpc>
                <a:spcPct val="130000"/>
              </a:lnSpc>
              <a:buFont typeface="等线" panose="02010600030101010101" pitchFamily="2" charset="-122"/>
              <a:buChar char="-"/>
            </a:pPr>
            <a:r>
              <a:rPr lang="en-US" altLang="zh-CN" sz="1600" dirty="0" smtClean="0"/>
              <a:t>Plasma accelerator </a:t>
            </a:r>
            <a:r>
              <a:rPr lang="en-US" altLang="zh-CN" sz="1600" dirty="0"/>
              <a:t>cost is in a big range due to technique uncertainty</a:t>
            </a:r>
          </a:p>
          <a:p>
            <a:pPr marL="742950" lvl="1" indent="-285750">
              <a:lnSpc>
                <a:spcPct val="130000"/>
              </a:lnSpc>
              <a:buFont typeface="等线" panose="02010600030101010101" pitchFamily="2" charset="-122"/>
              <a:buChar char="-"/>
            </a:pPr>
            <a:r>
              <a:rPr lang="en-US" altLang="zh-CN" sz="1600" dirty="0"/>
              <a:t>May not be ready in the next 20 </a:t>
            </a:r>
            <a:r>
              <a:rPr lang="en-US" altLang="zh-CN" sz="1600" dirty="0" err="1"/>
              <a:t>yrs</a:t>
            </a:r>
            <a:r>
              <a:rPr lang="en-US" altLang="zh-CN" sz="1600" dirty="0"/>
              <a:t> </a:t>
            </a:r>
          </a:p>
        </p:txBody>
      </p:sp>
      <p:sp>
        <p:nvSpPr>
          <p:cNvPr id="20" name="文本框 4">
            <a:extLst>
              <a:ext uri="{FF2B5EF4-FFF2-40B4-BE49-F238E27FC236}">
                <a16:creationId xmlns:a16="http://schemas.microsoft.com/office/drawing/2014/main" id="{3C72C9D8-2E61-4B34-8981-3F3170F9E78F}"/>
              </a:ext>
            </a:extLst>
          </p:cNvPr>
          <p:cNvSpPr txBox="1"/>
          <p:nvPr/>
        </p:nvSpPr>
        <p:spPr>
          <a:xfrm>
            <a:off x="789709" y="4167817"/>
            <a:ext cx="95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59 km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文本框 5">
            <a:extLst>
              <a:ext uri="{FF2B5EF4-FFF2-40B4-BE49-F238E27FC236}">
                <a16:creationId xmlns:a16="http://schemas.microsoft.com/office/drawing/2014/main" id="{970E9A42-E800-4621-8D75-B7459C146D90}"/>
              </a:ext>
            </a:extLst>
          </p:cNvPr>
          <p:cNvSpPr txBox="1"/>
          <p:nvPr/>
        </p:nvSpPr>
        <p:spPr>
          <a:xfrm>
            <a:off x="789709" y="4387308"/>
            <a:ext cx="95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50 km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22" name="文本框 6">
            <a:extLst>
              <a:ext uri="{FF2B5EF4-FFF2-40B4-BE49-F238E27FC236}">
                <a16:creationId xmlns:a16="http://schemas.microsoft.com/office/drawing/2014/main" id="{EA3DADC6-C65F-4CD6-AEC3-3835BBB687AB}"/>
              </a:ext>
            </a:extLst>
          </p:cNvPr>
          <p:cNvSpPr txBox="1"/>
          <p:nvPr/>
        </p:nvSpPr>
        <p:spPr>
          <a:xfrm>
            <a:off x="1066798" y="5265790"/>
            <a:ext cx="95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1.3 km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文本框 7">
            <a:extLst>
              <a:ext uri="{FF2B5EF4-FFF2-40B4-BE49-F238E27FC236}">
                <a16:creationId xmlns:a16="http://schemas.microsoft.com/office/drawing/2014/main" id="{25E005EC-C4B6-407F-88BB-98319CB294F4}"/>
              </a:ext>
            </a:extLst>
          </p:cNvPr>
          <p:cNvSpPr txBox="1"/>
          <p:nvPr/>
        </p:nvSpPr>
        <p:spPr>
          <a:xfrm>
            <a:off x="1066798" y="5485281"/>
            <a:ext cx="950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FF0000"/>
                </a:solidFill>
              </a:rPr>
              <a:t>14 km</a:t>
            </a:r>
            <a:endParaRPr lang="zh-CN" altLang="en-US" sz="14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120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"/>
    </mc:Choice>
    <mc:Fallback xmlns="">
      <p:transition spd="slow" advTm="548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文本框 1">
            <a:extLst>
              <a:ext uri="{FF2B5EF4-FFF2-40B4-BE49-F238E27FC236}">
                <a16:creationId xmlns:a16="http://schemas.microsoft.com/office/drawing/2014/main" id="{A80C364C-E696-47C5-9ECD-B7FE8DF9323D}"/>
              </a:ext>
            </a:extLst>
          </p:cNvPr>
          <p:cNvSpPr txBox="1"/>
          <p:nvPr/>
        </p:nvSpPr>
        <p:spPr>
          <a:xfrm>
            <a:off x="1122853" y="128190"/>
            <a:ext cx="10124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3200" b="1" kern="0" dirty="0" smtClean="0">
                <a:solidFill>
                  <a:srgbClr val="005DA2"/>
                </a:solidFill>
                <a:latin typeface="Franklin Gothic Medium" panose="020B0603020102020204" pitchFamily="34" charset="0"/>
                <a:ea typeface="微软雅黑" panose="020B0503020204020204" charset="-122"/>
                <a:cs typeface="+mj-cs"/>
              </a:rPr>
              <a:t>Single stage plasma acceleration efficiency</a:t>
            </a:r>
            <a:endParaRPr lang="zh-CN" altLang="en-US" sz="3200" b="1" kern="0" dirty="0">
              <a:solidFill>
                <a:srgbClr val="005DA2"/>
              </a:solidFill>
              <a:latin typeface="Franklin Gothic Medium" panose="020B0603020102020204" pitchFamily="34" charset="0"/>
              <a:ea typeface="微软雅黑" panose="020B0503020204020204" charset="-122"/>
              <a:cs typeface="+mj-cs"/>
            </a:endParaRPr>
          </a:p>
        </p:txBody>
      </p:sp>
      <p:pic>
        <p:nvPicPr>
          <p:cNvPr id="30" name="case I">
            <a:hlinkClick r:id="" action="ppaction://media"/>
            <a:extLst>
              <a:ext uri="{FF2B5EF4-FFF2-40B4-BE49-F238E27FC236}">
                <a16:creationId xmlns:a16="http://schemas.microsoft.com/office/drawing/2014/main" id="{2E5E6994-CB2B-43DB-97A1-23EA4B55EAEE}"/>
              </a:ext>
            </a:extLst>
          </p:cNvPr>
          <p:cNvPicPr>
            <a:picLocks noGrp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23519" y="965444"/>
            <a:ext cx="5484187" cy="3084918"/>
          </a:xfrm>
          <a:prstGeom prst="rect">
            <a:avLst/>
          </a:prstGeom>
        </p:spPr>
      </p:pic>
      <p:sp>
        <p:nvSpPr>
          <p:cNvPr id="31" name="文本框 4">
            <a:extLst>
              <a:ext uri="{FF2B5EF4-FFF2-40B4-BE49-F238E27FC236}">
                <a16:creationId xmlns:a16="http://schemas.microsoft.com/office/drawing/2014/main" id="{D9659B18-DD0F-4C06-87BC-00CC0055D032}"/>
              </a:ext>
            </a:extLst>
          </p:cNvPr>
          <p:cNvSpPr txBox="1"/>
          <p:nvPr/>
        </p:nvSpPr>
        <p:spPr>
          <a:xfrm>
            <a:off x="861760" y="1395025"/>
            <a:ext cx="1985769" cy="369332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Hosing instability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32" name="图片 5">
            <a:extLst>
              <a:ext uri="{FF2B5EF4-FFF2-40B4-BE49-F238E27FC236}">
                <a16:creationId xmlns:a16="http://schemas.microsoft.com/office/drawing/2014/main" id="{2EF5D092-D473-46A8-8FF1-089C5EB18F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0106" y="965444"/>
            <a:ext cx="5164709" cy="4780395"/>
          </a:xfrm>
          <a:prstGeom prst="rect">
            <a:avLst/>
          </a:prstGeom>
        </p:spPr>
      </p:pic>
      <p:sp>
        <p:nvSpPr>
          <p:cNvPr id="33" name="文本框 6">
            <a:extLst>
              <a:ext uri="{FF2B5EF4-FFF2-40B4-BE49-F238E27FC236}">
                <a16:creationId xmlns:a16="http://schemas.microsoft.com/office/drawing/2014/main" id="{83B0F4AD-9901-47A6-9907-31976FC1E514}"/>
              </a:ext>
            </a:extLst>
          </p:cNvPr>
          <p:cNvSpPr txBox="1"/>
          <p:nvPr/>
        </p:nvSpPr>
        <p:spPr>
          <a:xfrm>
            <a:off x="6460106" y="5939861"/>
            <a:ext cx="5506878" cy="369332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High rep. rate plasma source and lasers (for LWFA)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4" name="文本框 7">
            <a:extLst>
              <a:ext uri="{FF2B5EF4-FFF2-40B4-BE49-F238E27FC236}">
                <a16:creationId xmlns:a16="http://schemas.microsoft.com/office/drawing/2014/main" id="{DC91F727-C9AF-45BD-BBA0-6D3CB3428828}"/>
              </a:ext>
            </a:extLst>
          </p:cNvPr>
          <p:cNvSpPr txBox="1"/>
          <p:nvPr/>
        </p:nvSpPr>
        <p:spPr>
          <a:xfrm>
            <a:off x="6311797" y="4564170"/>
            <a:ext cx="2979489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Right now &lt; 10 or even &lt; 1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cxnSp>
        <p:nvCxnSpPr>
          <p:cNvPr id="35" name="直接箭头连接符 9">
            <a:extLst>
              <a:ext uri="{FF2B5EF4-FFF2-40B4-BE49-F238E27FC236}">
                <a16:creationId xmlns:a16="http://schemas.microsoft.com/office/drawing/2014/main" id="{2C7F8AB5-01CE-4813-AFD0-D02AFFBE650B}"/>
              </a:ext>
            </a:extLst>
          </p:cNvPr>
          <p:cNvCxnSpPr/>
          <p:nvPr/>
        </p:nvCxnSpPr>
        <p:spPr>
          <a:xfrm>
            <a:off x="7806153" y="4952489"/>
            <a:ext cx="423447" cy="17183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6" name="Picture 1">
            <a:extLst>
              <a:ext uri="{FF2B5EF4-FFF2-40B4-BE49-F238E27FC236}">
                <a16:creationId xmlns:a16="http://schemas.microsoft.com/office/drawing/2014/main" id="{BE383645-6B50-4130-80AF-2B662779B4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42" y="4413328"/>
            <a:ext cx="6266055" cy="2226232"/>
          </a:xfrm>
          <a:prstGeom prst="rect">
            <a:avLst/>
          </a:prstGeom>
        </p:spPr>
      </p:pic>
      <p:sp>
        <p:nvSpPr>
          <p:cNvPr id="37" name="文本框 11">
            <a:extLst>
              <a:ext uri="{FF2B5EF4-FFF2-40B4-BE49-F238E27FC236}">
                <a16:creationId xmlns:a16="http://schemas.microsoft.com/office/drawing/2014/main" id="{8326D264-A5AB-44DE-BCD5-0450D70A8343}"/>
              </a:ext>
            </a:extLst>
          </p:cNvPr>
          <p:cNvSpPr txBox="1"/>
          <p:nvPr/>
        </p:nvSpPr>
        <p:spPr>
          <a:xfrm>
            <a:off x="147275" y="4200621"/>
            <a:ext cx="5506878" cy="369332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AC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  <a:sym typeface="Wingdings" panose="05000000000000000000" pitchFamily="2" charset="2"/>
              </a:rPr>
              <a:t> Driver, Driver  Wakefield, Wakefield  Trailer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8" name="文本框 12">
            <a:extLst>
              <a:ext uri="{FF2B5EF4-FFF2-40B4-BE49-F238E27FC236}">
                <a16:creationId xmlns:a16="http://schemas.microsoft.com/office/drawing/2014/main" id="{1A0B920B-8EE4-410D-A6D1-1F8271676C47}"/>
              </a:ext>
            </a:extLst>
          </p:cNvPr>
          <p:cNvSpPr txBox="1"/>
          <p:nvPr/>
        </p:nvSpPr>
        <p:spPr>
          <a:xfrm>
            <a:off x="147275" y="6097817"/>
            <a:ext cx="1816537" cy="52322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50-60% for PWFA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~ 10% for LWFA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9" name="文本框 13">
            <a:extLst>
              <a:ext uri="{FF2B5EF4-FFF2-40B4-BE49-F238E27FC236}">
                <a16:creationId xmlns:a16="http://schemas.microsoft.com/office/drawing/2014/main" id="{2EA60E54-D18D-4E73-8860-456F043BB6A2}"/>
              </a:ext>
            </a:extLst>
          </p:cNvPr>
          <p:cNvSpPr txBox="1"/>
          <p:nvPr/>
        </p:nvSpPr>
        <p:spPr>
          <a:xfrm>
            <a:off x="2345695" y="6097817"/>
            <a:ext cx="1239834" cy="52322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50% (exp.)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90% (sim.) 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0" name="矩形 15">
            <a:extLst>
              <a:ext uri="{FF2B5EF4-FFF2-40B4-BE49-F238E27FC236}">
                <a16:creationId xmlns:a16="http://schemas.microsoft.com/office/drawing/2014/main" id="{D20C46D9-7424-42CA-B2EC-A065410AB7EA}"/>
              </a:ext>
            </a:extLst>
          </p:cNvPr>
          <p:cNvSpPr/>
          <p:nvPr/>
        </p:nvSpPr>
        <p:spPr>
          <a:xfrm>
            <a:off x="5590730" y="6131111"/>
            <a:ext cx="721067" cy="38629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1" name="文本框 14">
            <a:extLst>
              <a:ext uri="{FF2B5EF4-FFF2-40B4-BE49-F238E27FC236}">
                <a16:creationId xmlns:a16="http://schemas.microsoft.com/office/drawing/2014/main" id="{000690F3-2E44-490D-A20D-E9E0474AC98D}"/>
              </a:ext>
            </a:extLst>
          </p:cNvPr>
          <p:cNvSpPr txBox="1"/>
          <p:nvPr/>
        </p:nvSpPr>
        <p:spPr>
          <a:xfrm>
            <a:off x="4173473" y="6131111"/>
            <a:ext cx="1417256" cy="523220"/>
          </a:xfrm>
          <a:prstGeom prst="rect">
            <a:avLst/>
          </a:prstGeom>
          <a:gradFill rotWithShape="1">
            <a:gsLst>
              <a:gs pos="0">
                <a:srgbClr val="FFC000">
                  <a:lumMod val="110000"/>
                  <a:satMod val="105000"/>
                  <a:tint val="67000"/>
                </a:srgbClr>
              </a:gs>
              <a:gs pos="50000">
                <a:srgbClr val="FFC000">
                  <a:lumMod val="105000"/>
                  <a:satMod val="103000"/>
                  <a:tint val="73000"/>
                </a:srgbClr>
              </a:gs>
              <a:gs pos="100000">
                <a:srgbClr val="FFC000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40% (exp.)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90% (sim.) </a:t>
            </a: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2" name="矩形 16">
            <a:extLst>
              <a:ext uri="{FF2B5EF4-FFF2-40B4-BE49-F238E27FC236}">
                <a16:creationId xmlns:a16="http://schemas.microsoft.com/office/drawing/2014/main" id="{15A0EF65-5F06-4A30-9028-5A1E18EB4DAA}"/>
              </a:ext>
            </a:extLst>
          </p:cNvPr>
          <p:cNvSpPr/>
          <p:nvPr/>
        </p:nvSpPr>
        <p:spPr>
          <a:xfrm>
            <a:off x="3733838" y="6199576"/>
            <a:ext cx="334935" cy="386290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1546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"/>
    </mc:Choice>
    <mc:Fallback xmlns="">
      <p:transition spd="slow" advTm="5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08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0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CEPC drives PWFA study @ IHEP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矩形 5"/>
          <p:cNvSpPr/>
          <p:nvPr/>
        </p:nvSpPr>
        <p:spPr>
          <a:xfrm>
            <a:off x="168775" y="921482"/>
            <a:ext cx="11640040" cy="953998"/>
          </a:xfrm>
          <a:prstGeom prst="rect">
            <a:avLst/>
          </a:prstGeom>
        </p:spPr>
        <p:txBody>
          <a:bodyPr wrap="square" lIns="91332" tIns="45666" rIns="91332" bIns="45666">
            <a:spAutoFit/>
          </a:bodyPr>
          <a:lstStyle/>
          <a:p>
            <a:pPr marL="360045" marR="0" lvl="1" indent="-288290" algn="l" defTabSz="91313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  <a:defRPr/>
            </a:pP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Backup solution for CEPC </a:t>
            </a:r>
            <a:r>
              <a:rPr lang="en-US" altLang="zh-CN" sz="2800" dirty="0" err="1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linac</a:t>
            </a:r>
            <a:r>
              <a:rPr lang="en-US" altLang="zh-CN" sz="28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, conceptual design based on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rPr>
              <a:t> simulation shows that the scheme is 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rPr>
              <a:t>feasible</a:t>
            </a:r>
            <a:endParaRPr kumimoji="0" lang="en-US" altLang="zh-CN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</a:endParaRPr>
          </a:p>
        </p:txBody>
      </p:sp>
      <p:pic>
        <p:nvPicPr>
          <p:cNvPr id="10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834" y="4440667"/>
            <a:ext cx="7081207" cy="1934733"/>
          </a:xfrm>
          <a:prstGeom prst="rect">
            <a:avLst/>
          </a:prstGeom>
        </p:spPr>
      </p:pic>
      <p:sp>
        <p:nvSpPr>
          <p:cNvPr id="14" name="矩形 128">
            <a:extLst>
              <a:ext uri="{FF2B5EF4-FFF2-40B4-BE49-F238E27FC236}">
                <a16:creationId xmlns:a16="http://schemas.microsoft.com/office/drawing/2014/main" id="{60A56389-F4E7-4085-8FA2-27931DCC34E5}"/>
              </a:ext>
            </a:extLst>
          </p:cNvPr>
          <p:cNvSpPr/>
          <p:nvPr/>
        </p:nvSpPr>
        <p:spPr>
          <a:xfrm>
            <a:off x="233576" y="4440667"/>
            <a:ext cx="3779624" cy="23418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t"/>
          <a:lstStyle/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Main 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linac</a:t>
            </a: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10GeV S-band</a:t>
            </a:r>
          </a:p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L-band (10+ nC) and S-band (</a:t>
            </a:r>
            <a:r>
              <a:rPr lang="zh-CN" altLang="en-US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≤</a:t>
            </a: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5nC) 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 guns</a:t>
            </a:r>
          </a:p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Compression </a:t>
            </a: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 </a:t>
            </a:r>
            <a:r>
              <a:rPr lang="en-US" altLang="zh-CN" sz="1600" b="1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combination </a:t>
            </a:r>
          </a:p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 smtClean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Different 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e+</a:t>
            </a: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acc. scheme</a:t>
            </a:r>
          </a:p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e+ PWFA need to be 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cascaded</a:t>
            </a:r>
          </a:p>
          <a:p>
            <a:pPr marL="177800" lvl="1" indent="-177800" algn="just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447675" algn="l"/>
              </a:tabLst>
              <a:defRPr/>
            </a:pPr>
            <a:r>
              <a:rPr lang="en-US" altLang="zh-CN" sz="1600" b="1" dirty="0">
                <a:solidFill>
                  <a:srgbClr val="0033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e- PWFA with TR ~ 3.5</a:t>
            </a:r>
          </a:p>
        </p:txBody>
      </p:sp>
      <p:sp>
        <p:nvSpPr>
          <p:cNvPr id="15" name="矩形 128">
            <a:extLst>
              <a:ext uri="{FF2B5EF4-FFF2-40B4-BE49-F238E27FC236}">
                <a16:creationId xmlns:a16="http://schemas.microsoft.com/office/drawing/2014/main" id="{60A56389-F4E7-4085-8FA2-27931DCC34E5}"/>
              </a:ext>
            </a:extLst>
          </p:cNvPr>
          <p:cNvSpPr/>
          <p:nvPr/>
        </p:nvSpPr>
        <p:spPr>
          <a:xfrm>
            <a:off x="458335" y="2272742"/>
            <a:ext cx="3129384" cy="76584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t"/>
          <a:lstStyle/>
          <a:p>
            <a:pPr marL="0" lvl="1" algn="just">
              <a:lnSpc>
                <a:spcPct val="130000"/>
              </a:lnSpc>
              <a:tabLst>
                <a:tab pos="447675" algn="l"/>
              </a:tabLst>
              <a:defRPr/>
            </a:pP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Conventional technology as the baseline design: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28">
            <a:extLst>
              <a:ext uri="{FF2B5EF4-FFF2-40B4-BE49-F238E27FC236}">
                <a16:creationId xmlns:a16="http://schemas.microsoft.com/office/drawing/2014/main" id="{60A56389-F4E7-4085-8FA2-27931DCC34E5}"/>
              </a:ext>
            </a:extLst>
          </p:cNvPr>
          <p:cNvSpPr/>
          <p:nvPr/>
        </p:nvSpPr>
        <p:spPr>
          <a:xfrm>
            <a:off x="422775" y="3890827"/>
            <a:ext cx="3129384" cy="4830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t"/>
          <a:lstStyle/>
          <a:p>
            <a:pPr marL="0" lvl="1" algn="just">
              <a:lnSpc>
                <a:spcPct val="130000"/>
              </a:lnSpc>
              <a:tabLst>
                <a:tab pos="447675" algn="l"/>
              </a:tabLst>
              <a:defRPr/>
            </a:pP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PWFA backup design: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717040" y="3315172"/>
            <a:ext cx="345440" cy="4165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Down Arrow 16"/>
          <p:cNvSpPr/>
          <p:nvPr/>
        </p:nvSpPr>
        <p:spPr>
          <a:xfrm>
            <a:off x="8498840" y="3805308"/>
            <a:ext cx="345440" cy="4165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5">
            <a:extLst>
              <a:ext uri="{FF2B5EF4-FFF2-40B4-BE49-F238E27FC236}">
                <a16:creationId xmlns:a16="http://schemas.microsoft.com/office/drawing/2014/main" id="{75E51312-91DC-47BD-8354-D9E03C6A4D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88"/>
          <a:stretch/>
        </p:blipFill>
        <p:spPr>
          <a:xfrm>
            <a:off x="4551429" y="1881509"/>
            <a:ext cx="7558272" cy="18143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6548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"/>
    </mc:Choice>
    <mc:Fallback xmlns="">
      <p:transition spd="slow" advTm="54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7">
            <a:extLst>
              <a:ext uri="{FF2B5EF4-FFF2-40B4-BE49-F238E27FC236}">
                <a16:creationId xmlns:a16="http://schemas.microsoft.com/office/drawing/2014/main" id="{1FE52E63-80D0-4932-8B9F-153DB22B1A01}"/>
              </a:ext>
            </a:extLst>
          </p:cNvPr>
          <p:cNvGrpSpPr>
            <a:grpSpLocks noChangeAspect="1"/>
          </p:cNvGrpSpPr>
          <p:nvPr/>
        </p:nvGrpSpPr>
        <p:grpSpPr>
          <a:xfrm>
            <a:off x="483783" y="862279"/>
            <a:ext cx="11196573" cy="2685875"/>
            <a:chOff x="105143" y="2249632"/>
            <a:chExt cx="12036323" cy="2887317"/>
          </a:xfrm>
        </p:grpSpPr>
        <p:pic>
          <p:nvPicPr>
            <p:cNvPr id="11" name="图片 8">
              <a:extLst>
                <a:ext uri="{FF2B5EF4-FFF2-40B4-BE49-F238E27FC236}">
                  <a16:creationId xmlns:a16="http://schemas.microsoft.com/office/drawing/2014/main" id="{BFDE6C05-FD38-4FDB-9D62-AA00A0E95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143" y="2249632"/>
              <a:ext cx="12036323" cy="2887317"/>
            </a:xfrm>
            <a:prstGeom prst="rect">
              <a:avLst/>
            </a:prstGeom>
          </p:spPr>
        </p:pic>
        <p:sp>
          <p:nvSpPr>
            <p:cNvPr id="12" name="文本框 9">
              <a:extLst>
                <a:ext uri="{FF2B5EF4-FFF2-40B4-BE49-F238E27FC236}">
                  <a16:creationId xmlns:a16="http://schemas.microsoft.com/office/drawing/2014/main" id="{EE02305A-868E-4B6E-8321-C065AF3FBAB6}"/>
                </a:ext>
              </a:extLst>
            </p:cNvPr>
            <p:cNvSpPr txBox="1"/>
            <p:nvPr/>
          </p:nvSpPr>
          <p:spPr>
            <a:xfrm>
              <a:off x="1473909" y="4155822"/>
              <a:ext cx="1678845" cy="377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/>
                <a:t>束流中心</a:t>
              </a: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id="{FEBA4E34-175D-49BB-AE9A-69C7AF1C5A92}"/>
                </a:ext>
              </a:extLst>
            </p:cNvPr>
            <p:cNvSpPr/>
            <p:nvPr/>
          </p:nvSpPr>
          <p:spPr>
            <a:xfrm>
              <a:off x="3816617" y="2708413"/>
              <a:ext cx="74543" cy="154057"/>
            </a:xfrm>
            <a:prstGeom prst="rect">
              <a:avLst/>
            </a:prstGeom>
            <a:solidFill>
              <a:srgbClr val="F833C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1">
              <a:extLst>
                <a:ext uri="{FF2B5EF4-FFF2-40B4-BE49-F238E27FC236}">
                  <a16:creationId xmlns:a16="http://schemas.microsoft.com/office/drawing/2014/main" id="{C8AE2AD9-BA1A-466E-9E41-124FE65CF11F}"/>
                </a:ext>
              </a:extLst>
            </p:cNvPr>
            <p:cNvSpPr/>
            <p:nvPr/>
          </p:nvSpPr>
          <p:spPr>
            <a:xfrm>
              <a:off x="4916853" y="2708413"/>
              <a:ext cx="74543" cy="154057"/>
            </a:xfrm>
            <a:prstGeom prst="rect">
              <a:avLst/>
            </a:prstGeom>
            <a:solidFill>
              <a:srgbClr val="F833C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Franklin Gothic Medium" panose="020B0603020102020204" pitchFamily="34" charset="0"/>
              </a:rPr>
              <a:t>Test facility to be built at BEPCII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矩形 18">
            <a:extLst>
              <a:ext uri="{FF2B5EF4-FFF2-40B4-BE49-F238E27FC236}">
                <a16:creationId xmlns:a16="http://schemas.microsoft.com/office/drawing/2014/main" id="{8A3A57D9-9C64-4C9D-A42A-F1F0852E62EE}"/>
              </a:ext>
            </a:extLst>
          </p:cNvPr>
          <p:cNvSpPr/>
          <p:nvPr/>
        </p:nvSpPr>
        <p:spPr>
          <a:xfrm>
            <a:off x="129418" y="5765888"/>
            <a:ext cx="5118308" cy="812530"/>
          </a:xfrm>
          <a:prstGeom prst="rect">
            <a:avLst/>
          </a:prstGeom>
          <a:solidFill>
            <a:srgbClr val="1B2946"/>
          </a:solidFill>
          <a:ln w="25400" cap="flat" cmpd="sng" algn="ctr">
            <a:solidFill>
              <a:srgbClr val="1B2946">
                <a:shade val="50000"/>
              </a:srgbClr>
            </a:solidFill>
            <a:prstDash val="solid"/>
          </a:ln>
          <a:effectLst/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/>
              </a:rPr>
              <a:t>2.5 GeV e-</a:t>
            </a:r>
            <a:r>
              <a:rPr lang="en-US" altLang="zh-CN" kern="0" dirty="0">
                <a:solidFill>
                  <a:prstClr val="white"/>
                </a:solidFill>
                <a:latin typeface="Calibri"/>
                <a:ea typeface="微软雅黑"/>
              </a:rPr>
              <a:t>/e+</a:t>
            </a:r>
            <a:r>
              <a:rPr lang="zh-CN" altLang="en-US" kern="0" dirty="0">
                <a:solidFill>
                  <a:prstClr val="white"/>
                </a:solidFill>
                <a:latin typeface="Calibri"/>
                <a:ea typeface="微软雅黑"/>
              </a:rPr>
              <a:t> </a:t>
            </a:r>
            <a:r>
              <a:rPr lang="en-US" altLang="zh-CN" kern="0" dirty="0">
                <a:solidFill>
                  <a:prstClr val="white"/>
                </a:solidFill>
                <a:latin typeface="Calibri"/>
                <a:ea typeface="微软雅黑"/>
              </a:rPr>
              <a:t>beamline</a:t>
            </a:r>
            <a:r>
              <a:rPr lang="zh-CN" altLang="en-US" kern="0" dirty="0">
                <a:solidFill>
                  <a:prstClr val="white"/>
                </a:solidFill>
                <a:latin typeface="Calibri"/>
                <a:ea typeface="微软雅黑"/>
              </a:rPr>
              <a:t> </a:t>
            </a:r>
            <a:r>
              <a:rPr lang="en-US" altLang="zh-CN" kern="0" dirty="0">
                <a:solidFill>
                  <a:prstClr val="white"/>
                </a:solidFill>
                <a:latin typeface="Calibri"/>
                <a:ea typeface="微软雅黑"/>
              </a:rPr>
              <a:t>+</a:t>
            </a:r>
            <a:r>
              <a:rPr lang="zh-CN" altLang="en-US" kern="0" dirty="0">
                <a:solidFill>
                  <a:prstClr val="white"/>
                </a:solidFill>
                <a:latin typeface="Calibri"/>
                <a:ea typeface="微软雅黑"/>
              </a:rPr>
              <a:t> </a:t>
            </a:r>
            <a:r>
              <a:rPr lang="en-US" altLang="zh-CN" kern="0" dirty="0">
                <a:solidFill>
                  <a:prstClr val="white"/>
                </a:solidFill>
                <a:latin typeface="Calibri"/>
                <a:ea typeface="微软雅黑"/>
              </a:rPr>
              <a:t>PW-level high performance laser system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057190" y="1789719"/>
            <a:ext cx="2560435" cy="830997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Franklin Gothic Medium" panose="020B0603020102020204" pitchFamily="34" charset="0"/>
              </a:rPr>
              <a:t>Plasma Acc. Experimental Hall</a:t>
            </a:r>
            <a:endParaRPr lang="zh-CN" altLang="en-US" sz="2400" dirty="0"/>
          </a:p>
        </p:txBody>
      </p:sp>
      <p:sp>
        <p:nvSpPr>
          <p:cNvPr id="18" name="Rectangle 17"/>
          <p:cNvSpPr/>
          <p:nvPr/>
        </p:nvSpPr>
        <p:spPr>
          <a:xfrm>
            <a:off x="146613" y="1596344"/>
            <a:ext cx="5652303" cy="2308324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latin typeface="Franklin Gothic Medium" panose="020B0603020102020204" pitchFamily="34" charset="0"/>
              </a:rPr>
              <a:t>                                                                        </a:t>
            </a:r>
          </a:p>
          <a:p>
            <a:endParaRPr lang="en-US" altLang="zh-CN" sz="2400" dirty="0">
              <a:latin typeface="Franklin Gothic Medium" panose="020B0603020102020204" pitchFamily="34" charset="0"/>
            </a:endParaRPr>
          </a:p>
          <a:p>
            <a:endParaRPr lang="en-US" altLang="zh-CN" sz="2400" dirty="0" smtClean="0">
              <a:latin typeface="Franklin Gothic Medium" panose="020B0603020102020204" pitchFamily="34" charset="0"/>
            </a:endParaRPr>
          </a:p>
          <a:p>
            <a:endParaRPr lang="en-US" altLang="zh-CN" sz="2400" dirty="0">
              <a:latin typeface="Franklin Gothic Medium" panose="020B0603020102020204" pitchFamily="34" charset="0"/>
            </a:endParaRPr>
          </a:p>
          <a:p>
            <a:endParaRPr lang="en-US" altLang="zh-CN" sz="2400" dirty="0" smtClean="0">
              <a:latin typeface="Franklin Gothic Medium" panose="020B0603020102020204" pitchFamily="34" charset="0"/>
            </a:endParaRPr>
          </a:p>
          <a:p>
            <a:endParaRPr lang="zh-CN" altLang="en-US" sz="2400" dirty="0"/>
          </a:p>
        </p:txBody>
      </p:sp>
      <p:sp>
        <p:nvSpPr>
          <p:cNvPr id="7" name="Rectangular Callout 6"/>
          <p:cNvSpPr/>
          <p:nvPr/>
        </p:nvSpPr>
        <p:spPr>
          <a:xfrm>
            <a:off x="5301182" y="3023340"/>
            <a:ext cx="6841697" cy="3759775"/>
          </a:xfrm>
          <a:prstGeom prst="wedgeRectCallout">
            <a:avLst>
              <a:gd name="adj1" fmla="val 17614"/>
              <a:gd name="adj2" fmla="val -59679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6">
            <a:extLst>
              <a:ext uri="{FF2B5EF4-FFF2-40B4-BE49-F238E27FC236}">
                <a16:creationId xmlns:a16="http://schemas.microsoft.com/office/drawing/2014/main" id="{62A8BCB5-EBE4-45CE-8CD4-5FCDCEA38F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832" y="3241188"/>
            <a:ext cx="6742399" cy="322290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83CBAB8-465E-4C01-B29C-5550CDE1A5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2" y="1891246"/>
            <a:ext cx="5166955" cy="381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51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130"/>
    </mc:Choice>
    <mc:Fallback xmlns="">
      <p:transition spd="slow" advTm="4913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0601" y="1534629"/>
            <a:ext cx="7426079" cy="4886491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+mn-lt"/>
                <a:ea typeface="+mn-ea"/>
              </a:rPr>
              <a:t>A heat recovery chiller unit is used to recover waste </a:t>
            </a:r>
            <a:r>
              <a:rPr lang="en-US" altLang="zh-CN" sz="2000" dirty="0" smtClean="0">
                <a:latin typeface="+mn-lt"/>
                <a:ea typeface="+mn-ea"/>
              </a:rPr>
              <a:t>heat.</a:t>
            </a:r>
            <a:endParaRPr lang="en-US" altLang="zh-CN" sz="2000" dirty="0">
              <a:latin typeface="+mn-lt"/>
              <a:ea typeface="+mn-ea"/>
            </a:endParaRPr>
          </a:p>
          <a:p>
            <a:pPr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+mn-lt"/>
                <a:ea typeface="+mn-ea"/>
              </a:rPr>
              <a:t>HEPS </a:t>
            </a:r>
            <a:r>
              <a:rPr lang="en-US" altLang="zh-CN" sz="2000" dirty="0" smtClean="0">
                <a:latin typeface="+mn-lt"/>
                <a:ea typeface="+mn-ea"/>
              </a:rPr>
              <a:t>installs </a:t>
            </a:r>
            <a:r>
              <a:rPr lang="en-US" altLang="zh-CN" sz="2000" dirty="0">
                <a:latin typeface="+mn-lt"/>
                <a:ea typeface="+mn-ea"/>
              </a:rPr>
              <a:t>four heat recovery </a:t>
            </a:r>
            <a:r>
              <a:rPr lang="en-US" altLang="zh-CN" sz="2000" dirty="0" smtClean="0">
                <a:latin typeface="+mn-lt"/>
                <a:ea typeface="+mn-ea"/>
              </a:rPr>
              <a:t>chiller </a:t>
            </a:r>
            <a:r>
              <a:rPr lang="en-US" altLang="zh-CN" sz="2000" dirty="0">
                <a:latin typeface="+mn-lt"/>
                <a:ea typeface="+mn-ea"/>
              </a:rPr>
              <a:t>units: 2 * 5500 kW and 2 * 2800 kW. </a:t>
            </a:r>
            <a:r>
              <a:rPr lang="en-US" altLang="zh-CN" sz="2000" dirty="0" smtClean="0">
                <a:latin typeface="+mn-lt"/>
                <a:ea typeface="+mn-ea"/>
              </a:rPr>
              <a:t>In the normal </a:t>
            </a:r>
            <a:r>
              <a:rPr lang="en-US" altLang="zh-CN" sz="2000" dirty="0">
                <a:latin typeface="+mn-lt"/>
                <a:ea typeface="+mn-ea"/>
              </a:rPr>
              <a:t>operation, </a:t>
            </a:r>
            <a:r>
              <a:rPr lang="en-US" altLang="zh-CN" sz="2000" dirty="0" smtClean="0">
                <a:latin typeface="+mn-lt"/>
                <a:ea typeface="+mn-ea"/>
              </a:rPr>
              <a:t>maximum </a:t>
            </a:r>
            <a:r>
              <a:rPr lang="en-US" altLang="zh-CN" sz="2000" dirty="0">
                <a:latin typeface="+mn-lt"/>
                <a:ea typeface="+mn-ea"/>
              </a:rPr>
              <a:t>of </a:t>
            </a:r>
            <a:r>
              <a:rPr lang="en-US" altLang="zh-CN" sz="2000" dirty="0" smtClean="0">
                <a:latin typeface="+mn-lt"/>
                <a:ea typeface="+mn-ea"/>
              </a:rPr>
              <a:t>about </a:t>
            </a:r>
            <a:r>
              <a:rPr lang="en-US" altLang="zh-CN" sz="2000" dirty="0">
                <a:latin typeface="+mn-lt"/>
                <a:ea typeface="+mn-ea"/>
              </a:rPr>
              <a:t>13 MW </a:t>
            </a:r>
            <a:r>
              <a:rPr lang="en-US" altLang="zh-CN" sz="2000" dirty="0" smtClean="0">
                <a:latin typeface="+mn-lt"/>
                <a:ea typeface="+mn-ea"/>
              </a:rPr>
              <a:t>waste heat can be recovered in the form of </a:t>
            </a:r>
            <a:r>
              <a:rPr lang="en-US" altLang="zh-CN" sz="2000" dirty="0" smtClean="0">
                <a:latin typeface="+mn-lt"/>
                <a:ea typeface="+mn-ea"/>
              </a:rPr>
              <a:t>42°C</a:t>
            </a:r>
            <a:r>
              <a:rPr lang="en-US" altLang="zh-CN" sz="2000" dirty="0">
                <a:latin typeface="+mn-lt"/>
                <a:ea typeface="+mn-ea"/>
              </a:rPr>
              <a:t> </a:t>
            </a:r>
            <a:r>
              <a:rPr lang="en-US" altLang="zh-CN" sz="2000" dirty="0" smtClean="0">
                <a:latin typeface="+mn-lt"/>
                <a:ea typeface="+mn-ea"/>
              </a:rPr>
              <a:t>water</a:t>
            </a:r>
            <a:endParaRPr lang="en-US" altLang="zh-CN" sz="2000" dirty="0">
              <a:latin typeface="+mn-lt"/>
              <a:ea typeface="+mn-ea"/>
            </a:endParaRPr>
          </a:p>
          <a:p>
            <a:pPr>
              <a:lnSpc>
                <a:spcPct val="14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dirty="0">
                <a:latin typeface="+mn-lt"/>
                <a:ea typeface="+mn-ea"/>
              </a:rPr>
              <a:t>The </a:t>
            </a:r>
            <a:r>
              <a:rPr lang="en-US" altLang="zh-CN" sz="2000" dirty="0" smtClean="0">
                <a:latin typeface="+mn-lt"/>
                <a:ea typeface="+mn-ea"/>
              </a:rPr>
              <a:t>heat </a:t>
            </a:r>
            <a:r>
              <a:rPr lang="en-US" altLang="zh-CN" sz="2000" dirty="0">
                <a:latin typeface="+mn-lt"/>
                <a:ea typeface="+mn-ea"/>
              </a:rPr>
              <a:t>load </a:t>
            </a:r>
            <a:r>
              <a:rPr lang="en-US" altLang="zh-CN" sz="2000" dirty="0" smtClean="0">
                <a:latin typeface="+mn-lt"/>
                <a:ea typeface="+mn-ea"/>
              </a:rPr>
              <a:t>of </a:t>
            </a:r>
            <a:r>
              <a:rPr lang="en-US" altLang="zh-CN" sz="2000" dirty="0" smtClean="0">
                <a:latin typeface="+mn-lt"/>
                <a:ea typeface="+mn-ea"/>
              </a:rPr>
              <a:t>HEPS </a:t>
            </a:r>
            <a:r>
              <a:rPr lang="en-US" altLang="zh-CN" sz="2000" dirty="0">
                <a:latin typeface="+mn-lt"/>
                <a:ea typeface="+mn-ea"/>
              </a:rPr>
              <a:t>is </a:t>
            </a:r>
            <a:r>
              <a:rPr lang="en-US" altLang="zh-CN" sz="2000" dirty="0" smtClean="0">
                <a:latin typeface="+mn-lt"/>
                <a:ea typeface="+mn-ea"/>
              </a:rPr>
              <a:t>about 10,413 </a:t>
            </a:r>
            <a:r>
              <a:rPr lang="en-US" altLang="zh-CN" sz="2000" dirty="0">
                <a:latin typeface="+mn-lt"/>
                <a:ea typeface="+mn-ea"/>
              </a:rPr>
              <a:t>kW in winter and 4,117 kW in summer. When the system is running, the recovered heat source can fully replace municipal heat </a:t>
            </a:r>
            <a:r>
              <a:rPr lang="en-US" altLang="zh-CN" sz="2000" dirty="0" smtClean="0">
                <a:latin typeface="+mn-lt"/>
                <a:ea typeface="+mn-ea"/>
              </a:rPr>
              <a:t>sources</a:t>
            </a:r>
            <a:endParaRPr lang="en-US" altLang="zh-CN" sz="2000" b="1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2250" y="1351851"/>
            <a:ext cx="3667750" cy="30038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14840" y="861135"/>
            <a:ext cx="217556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srgbClr val="C00000"/>
                </a:solidFill>
              </a:rPr>
              <a:t>Installation the heat recovery condenser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pic>
        <p:nvPicPr>
          <p:cNvPr id="6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7188" y="4315065"/>
            <a:ext cx="3595626" cy="2442984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401478" y="270185"/>
            <a:ext cx="8644647" cy="674066"/>
          </a:xfrm>
        </p:spPr>
        <p:txBody>
          <a:bodyPr>
            <a:normAutofit/>
          </a:bodyPr>
          <a:lstStyle/>
          <a:p>
            <a:r>
              <a:rPr lang="en-US" altLang="zh-CN" sz="2600" dirty="0"/>
              <a:t>HEPS Waste Heat Sources Utilization</a:t>
            </a:r>
            <a:endParaRPr sz="2600" dirty="0"/>
          </a:p>
        </p:txBody>
      </p:sp>
    </p:spTree>
    <p:extLst>
      <p:ext uri="{BB962C8B-B14F-4D97-AF65-F5344CB8AC3E}">
        <p14:creationId xmlns:p14="http://schemas.microsoft.com/office/powerpoint/2010/main" val="354282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67015" y="138327"/>
            <a:ext cx="10332505" cy="643993"/>
          </a:xfrm>
        </p:spPr>
        <p:txBody>
          <a:bodyPr>
            <a:normAutofit/>
          </a:bodyPr>
          <a:lstStyle/>
          <a:p>
            <a:r>
              <a:rPr lang="en-US" altLang="zh-CN" sz="2600" dirty="0"/>
              <a:t>Advanced heat-pump technology applications for </a:t>
            </a:r>
            <a:r>
              <a:rPr lang="en-US" altLang="zh-CN" sz="2600" dirty="0" smtClean="0"/>
              <a:t>CEPC</a:t>
            </a:r>
            <a:endParaRPr lang="zh-CN" altLang="en-US" sz="2600" dirty="0"/>
          </a:p>
        </p:txBody>
      </p:sp>
      <p:sp>
        <p:nvSpPr>
          <p:cNvPr id="4" name="文本框 1">
            <a:extLst>
              <a:ext uri="{FF2B5EF4-FFF2-40B4-BE49-F238E27FC236}">
                <a16:creationId xmlns:a16="http://schemas.microsoft.com/office/drawing/2014/main" id="{5F4D6EE5-D363-4507-ADC7-7BB75E71CBD4}"/>
              </a:ext>
            </a:extLst>
          </p:cNvPr>
          <p:cNvSpPr txBox="1"/>
          <p:nvPr/>
        </p:nvSpPr>
        <p:spPr>
          <a:xfrm>
            <a:off x="0" y="900077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b="1" kern="0" dirty="0">
                <a:solidFill>
                  <a:srgbClr val="005DA2"/>
                </a:solidFill>
              </a:rPr>
              <a:t>As the rapid development of photovoltaic and heat storage technology, AHP can be served the new possible scheme to recover the waste heat.</a:t>
            </a:r>
            <a:endParaRPr lang="zh-CN" altLang="en-US" sz="2000" b="1" kern="0" dirty="0">
              <a:solidFill>
                <a:srgbClr val="005DA2"/>
              </a:solidFill>
            </a:endParaRPr>
          </a:p>
        </p:txBody>
      </p:sp>
      <p:pic>
        <p:nvPicPr>
          <p:cNvPr id="5" name="图片 8">
            <a:extLst>
              <a:ext uri="{FF2B5EF4-FFF2-40B4-BE49-F238E27FC236}">
                <a16:creationId xmlns:a16="http://schemas.microsoft.com/office/drawing/2014/main" id="{985E8AE3-AC2D-4BDC-BCA0-CFEDDF968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164" y="1387217"/>
            <a:ext cx="11408720" cy="547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5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6731" y="1044323"/>
            <a:ext cx="7300069" cy="528535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>
                <a:latin typeface="+mn-lt"/>
                <a:ea typeface="+mn-ea"/>
              </a:rPr>
              <a:t>P</a:t>
            </a:r>
            <a:r>
              <a:rPr lang="en-US" altLang="zh-CN" sz="2000" b="0" dirty="0" smtClean="0">
                <a:latin typeface="+mn-lt"/>
                <a:ea typeface="+mn-ea"/>
              </a:rPr>
              <a:t>hotovoltaic </a:t>
            </a:r>
            <a:r>
              <a:rPr lang="en-US" altLang="zh-CN" sz="2000" b="0" dirty="0">
                <a:latin typeface="+mn-lt"/>
                <a:ea typeface="+mn-ea"/>
              </a:rPr>
              <a:t>(PV) power generation systems </a:t>
            </a:r>
            <a:r>
              <a:rPr lang="en-US" altLang="zh-CN" sz="2000" b="0" dirty="0" smtClean="0">
                <a:latin typeface="+mn-lt"/>
                <a:ea typeface="+mn-ea"/>
              </a:rPr>
              <a:t>are installed on </a:t>
            </a:r>
            <a:r>
              <a:rPr lang="en-US" altLang="zh-CN" sz="2000" b="0" dirty="0">
                <a:latin typeface="+mn-lt"/>
                <a:ea typeface="+mn-ea"/>
              </a:rPr>
              <a:t>the </a:t>
            </a:r>
            <a:r>
              <a:rPr lang="en-US" altLang="zh-CN" sz="2000" b="0" dirty="0" smtClean="0">
                <a:latin typeface="+mn-lt"/>
                <a:ea typeface="+mn-ea"/>
              </a:rPr>
              <a:t>roofs of HEPS building complex</a:t>
            </a:r>
            <a:endParaRPr lang="en-US" altLang="zh-CN" sz="2000" b="0" dirty="0">
              <a:latin typeface="+mn-lt"/>
              <a:ea typeface="+mn-ea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>
                <a:latin typeface="+mn-lt"/>
                <a:ea typeface="+mn-ea"/>
              </a:rPr>
              <a:t>Adopting 465Wp/550Wp monocrystalline silicon photovoltaic modules, the first phase has a total installed capacity of </a:t>
            </a:r>
            <a:r>
              <a:rPr lang="en-US" altLang="zh-CN" sz="2000" b="0" dirty="0">
                <a:solidFill>
                  <a:srgbClr val="FF0000"/>
                </a:solidFill>
                <a:latin typeface="+mn-lt"/>
                <a:ea typeface="+mn-ea"/>
              </a:rPr>
              <a:t>9,950.92 </a:t>
            </a:r>
            <a:r>
              <a:rPr lang="en-US" altLang="zh-CN" sz="2000" b="0" dirty="0" err="1">
                <a:solidFill>
                  <a:srgbClr val="FF0000"/>
                </a:solidFill>
                <a:latin typeface="+mn-lt"/>
                <a:ea typeface="+mn-ea"/>
              </a:rPr>
              <a:t>kWp</a:t>
            </a:r>
            <a:r>
              <a:rPr lang="en-US" altLang="zh-CN" sz="2000" b="0" dirty="0">
                <a:latin typeface="+mn-lt"/>
                <a:ea typeface="+mn-ea"/>
              </a:rPr>
              <a:t>. </a:t>
            </a:r>
            <a:r>
              <a:rPr lang="en-US" altLang="zh-CN" sz="2000" b="0" dirty="0" smtClean="0">
                <a:latin typeface="+mn-lt"/>
                <a:ea typeface="+mn-ea"/>
              </a:rPr>
              <a:t>The </a:t>
            </a:r>
            <a:r>
              <a:rPr lang="en-US" altLang="zh-CN" sz="2000" b="0" dirty="0">
                <a:latin typeface="+mn-lt"/>
                <a:ea typeface="+mn-ea"/>
              </a:rPr>
              <a:t>average annual power generation </a:t>
            </a:r>
            <a:r>
              <a:rPr lang="en-US" altLang="zh-CN" sz="2000" b="0" dirty="0" smtClean="0">
                <a:latin typeface="+mn-lt"/>
                <a:ea typeface="+mn-ea"/>
              </a:rPr>
              <a:t>is expected to </a:t>
            </a:r>
            <a:r>
              <a:rPr lang="en-US" altLang="zh-CN" sz="2000" b="0" dirty="0">
                <a:latin typeface="+mn-lt"/>
                <a:ea typeface="+mn-ea"/>
              </a:rPr>
              <a:t>be </a:t>
            </a:r>
            <a:r>
              <a:rPr lang="en-US" altLang="zh-CN" sz="2000" b="0" dirty="0">
                <a:solidFill>
                  <a:srgbClr val="FF0000"/>
                </a:solidFill>
                <a:latin typeface="+mn-lt"/>
                <a:ea typeface="+mn-ea"/>
              </a:rPr>
              <a:t>10.30766 million kWh</a:t>
            </a:r>
            <a:r>
              <a:rPr lang="en-US" altLang="zh-CN" sz="2000" b="0" dirty="0">
                <a:latin typeface="+mn-lt"/>
                <a:ea typeface="+mn-ea"/>
              </a:rPr>
              <a:t>, and the equivalent average annual utilization hours will be 10,035.85h.</a:t>
            </a: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Phase </a:t>
            </a:r>
            <a:r>
              <a:rPr lang="en-US" altLang="zh-CN" sz="2000" b="0" dirty="0">
                <a:latin typeface="+mn-lt"/>
                <a:ea typeface="+mn-ea"/>
              </a:rPr>
              <a:t>I </a:t>
            </a:r>
            <a:r>
              <a:rPr lang="en-US" altLang="zh-CN" sz="2000" b="0" dirty="0" smtClean="0">
                <a:latin typeface="+mn-lt"/>
                <a:ea typeface="+mn-ea"/>
              </a:rPr>
              <a:t>was </a:t>
            </a:r>
            <a:r>
              <a:rPr lang="en-US" altLang="zh-CN" sz="2000" b="0" dirty="0" smtClean="0">
                <a:latin typeface="+mn-lt"/>
                <a:ea typeface="+mn-ea"/>
              </a:rPr>
              <a:t>connected </a:t>
            </a:r>
            <a:r>
              <a:rPr lang="en-US" altLang="zh-CN" sz="2000" b="0" dirty="0">
                <a:latin typeface="+mn-lt"/>
                <a:ea typeface="+mn-ea"/>
              </a:rPr>
              <a:t>to the grid on </a:t>
            </a:r>
            <a:r>
              <a:rPr lang="en-US" altLang="zh-CN" sz="2000" b="0" dirty="0">
                <a:solidFill>
                  <a:srgbClr val="0000FF"/>
                </a:solidFill>
                <a:latin typeface="+mn-lt"/>
                <a:ea typeface="+mn-ea"/>
              </a:rPr>
              <a:t>2023.10.30</a:t>
            </a:r>
            <a:r>
              <a:rPr lang="en-US" altLang="zh-CN" sz="2000" b="0" dirty="0">
                <a:latin typeface="+mn-lt"/>
                <a:ea typeface="+mn-ea"/>
              </a:rPr>
              <a:t>.</a:t>
            </a: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>
                <a:latin typeface="+mn-lt"/>
                <a:ea typeface="+mn-ea"/>
              </a:rPr>
              <a:t>The second phase is planned to lay PV modules on the ground inside the storage ring with an installed capacity of </a:t>
            </a:r>
            <a:r>
              <a:rPr lang="en-US" altLang="zh-CN" sz="2000" b="0" dirty="0">
                <a:solidFill>
                  <a:srgbClr val="FF0000"/>
                </a:solidFill>
                <a:latin typeface="+mn-lt"/>
                <a:ea typeface="+mn-ea"/>
              </a:rPr>
              <a:t>7314.45kWp</a:t>
            </a:r>
            <a:r>
              <a:rPr lang="en-US" altLang="zh-CN" sz="2000" b="0" dirty="0">
                <a:latin typeface="+mn-lt"/>
                <a:ea typeface="+mn-ea"/>
              </a:rPr>
              <a:t>.</a:t>
            </a:r>
            <a:endParaRPr lang="zh-CN" altLang="en-US" sz="2000" b="0" dirty="0">
              <a:latin typeface="+mn-lt"/>
              <a:ea typeface="+mn-ea"/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8324" y="988705"/>
            <a:ext cx="4335322" cy="2439609"/>
          </a:xfrm>
          <a:prstGeom prst="rect">
            <a:avLst/>
          </a:prstGeom>
        </p:spPr>
      </p:pic>
      <p:pic>
        <p:nvPicPr>
          <p:cNvPr id="5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32789" y="3799480"/>
            <a:ext cx="2220857" cy="3006939"/>
          </a:xfrm>
          <a:prstGeom prst="rect">
            <a:avLst/>
          </a:prstGeom>
        </p:spPr>
      </p:pic>
      <p:pic>
        <p:nvPicPr>
          <p:cNvPr id="6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8324" y="3783593"/>
            <a:ext cx="2091217" cy="302282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67015" y="138327"/>
            <a:ext cx="10332505" cy="643993"/>
          </a:xfrm>
        </p:spPr>
        <p:txBody>
          <a:bodyPr>
            <a:normAutofit/>
          </a:bodyPr>
          <a:lstStyle/>
          <a:p>
            <a:r>
              <a:rPr lang="en-US" altLang="zh-CN" sz="2600" dirty="0" smtClean="0"/>
              <a:t>Solar panels on-top of the roof at HEPS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00204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EDFA7E0-4C93-498E-B6B8-09C19ECF33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8304" cy="685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44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A brief introduction to CEPC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>
              <a:xfrm>
                <a:off x="610898" y="1125770"/>
                <a:ext cx="11035825" cy="2025634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461963" indent="-461963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Wingdings" panose="05000000000000000000" pitchFamily="2" charset="2"/>
                  <a:buChar char="v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914400" indent="-45243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1376363" indent="-4619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828800" indent="-452438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tabLst>
                    <a:tab pos="1828800" algn="l"/>
                  </a:tabLst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711325" indent="-334963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450"/>
                  </a:spcBef>
                  <a:buFont typeface="Wingdings" panose="05000000000000000000" pitchFamily="2" charset="2"/>
                  <a:buChar char="q"/>
                </a:pPr>
                <a:r>
                  <a:rPr lang="en-US" dirty="0" smtClean="0">
                    <a:solidFill>
                      <a:prstClr val="black"/>
                    </a:solidFill>
                  </a:rPr>
                  <a:t>The </a:t>
                </a:r>
                <a:r>
                  <a:rPr lang="en-US" dirty="0">
                    <a:solidFill>
                      <a:prstClr val="black"/>
                    </a:solidFill>
                  </a:rPr>
                  <a:t>CEPC aims to start operation in 2030’s, as a Higgs (Z / W) factory </a:t>
                </a:r>
                <a:r>
                  <a:rPr lang="en-US" altLang="zh-CN" dirty="0">
                    <a:solidFill>
                      <a:prstClr val="black"/>
                    </a:solidFill>
                  </a:rPr>
                  <a:t>in China</a:t>
                </a:r>
                <a:r>
                  <a:rPr lang="en-US" dirty="0">
                    <a:solidFill>
                      <a:prstClr val="black"/>
                    </a:solidFill>
                  </a:rPr>
                  <a:t>. </a:t>
                </a:r>
              </a:p>
              <a:p>
                <a:pPr>
                  <a:lnSpc>
                    <a:spcPct val="100000"/>
                  </a:lnSpc>
                  <a:spcBef>
                    <a:spcPts val="450"/>
                  </a:spcBef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prstClr val="black"/>
                    </a:solidFill>
                  </a:rPr>
                  <a:t>To run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~ 240 GeV, above the </a:t>
                </a:r>
                <a:r>
                  <a:rPr lang="en-US" b="1" dirty="0">
                    <a:solidFill>
                      <a:srgbClr val="0000FF"/>
                    </a:solidFill>
                  </a:rPr>
                  <a:t>ZH</a:t>
                </a:r>
                <a:r>
                  <a:rPr lang="en-US" dirty="0">
                    <a:solidFill>
                      <a:prstClr val="black"/>
                    </a:solidFill>
                  </a:rPr>
                  <a:t> production threshold for ≥1 M Higgs; at the </a:t>
                </a:r>
                <a:r>
                  <a:rPr lang="en-US" b="1" dirty="0">
                    <a:solidFill>
                      <a:srgbClr val="0000FF"/>
                    </a:solidFill>
                  </a:rPr>
                  <a:t>Z</a:t>
                </a:r>
                <a:r>
                  <a:rPr lang="en-US" dirty="0">
                    <a:solidFill>
                      <a:prstClr val="black"/>
                    </a:solidFill>
                  </a:rPr>
                  <a:t> pole for ~Tera Z;    at the </a:t>
                </a:r>
                <a:r>
                  <a:rPr lang="en-US" b="1" dirty="0">
                    <a:solidFill>
                      <a:srgbClr val="0000FF"/>
                    </a:solidFill>
                  </a:rPr>
                  <a:t>W</a:t>
                </a:r>
                <a:r>
                  <a:rPr lang="en-US" b="1" baseline="30000" dirty="0">
                    <a:solidFill>
                      <a:srgbClr val="0000FF"/>
                    </a:solidFill>
                  </a:rPr>
                  <a:t>+</a:t>
                </a:r>
                <a:r>
                  <a:rPr lang="en-US" b="1" dirty="0">
                    <a:solidFill>
                      <a:srgbClr val="0000FF"/>
                    </a:solidFill>
                  </a:rPr>
                  <a:t>W</a:t>
                </a:r>
                <a:r>
                  <a:rPr lang="en-US" b="1" baseline="30000" dirty="0">
                    <a:solidFill>
                      <a:srgbClr val="0000FF"/>
                    </a:solidFill>
                  </a:rPr>
                  <a:t>-</a:t>
                </a:r>
                <a:r>
                  <a:rPr lang="en-US" dirty="0">
                    <a:solidFill>
                      <a:prstClr val="black"/>
                    </a:solidFill>
                  </a:rPr>
                  <a:t> pair 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and then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altLang="zh-CN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pair production thresholds.</a:t>
                </a:r>
              </a:p>
              <a:p>
                <a:pPr>
                  <a:lnSpc>
                    <a:spcPct val="100000"/>
                  </a:lnSpc>
                  <a:spcBef>
                    <a:spcPts val="450"/>
                  </a:spcBef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prstClr val="black"/>
                    </a:solidFill>
                  </a:rPr>
                  <a:t>Higgs, EW, flavor physics &amp; QCD, probes of physics BSM.</a:t>
                </a:r>
              </a:p>
              <a:p>
                <a:pPr>
                  <a:lnSpc>
                    <a:spcPct val="100000"/>
                  </a:lnSpc>
                  <a:spcBef>
                    <a:spcPts val="900"/>
                  </a:spcBef>
                  <a:buFont typeface="Wingdings" panose="05000000000000000000" pitchFamily="2" charset="2"/>
                  <a:buChar char="q"/>
                </a:pPr>
                <a:r>
                  <a:rPr lang="en-US" dirty="0">
                    <a:solidFill>
                      <a:prstClr val="black"/>
                    </a:solidFill>
                  </a:rPr>
                  <a:t>Possible </a:t>
                </a:r>
                <a:r>
                  <a:rPr lang="en-US" i="1" dirty="0">
                    <a:solidFill>
                      <a:prstClr val="black"/>
                    </a:solidFill>
                  </a:rPr>
                  <a:t>pp</a:t>
                </a:r>
                <a:r>
                  <a:rPr lang="en-US" dirty="0">
                    <a:solidFill>
                      <a:prstClr val="black"/>
                    </a:solidFill>
                  </a:rPr>
                  <a:t> collider (SppC)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~ 50–100 TeV in the far future.</a:t>
                </a:r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898" y="1125770"/>
                <a:ext cx="11035825" cy="2025634"/>
              </a:xfrm>
              <a:prstGeom prst="rect">
                <a:avLst/>
              </a:prstGeom>
              <a:blipFill>
                <a:blip r:embed="rId2"/>
                <a:stretch>
                  <a:fillRect l="-718" t="-21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5"/>
          <p:cNvGrpSpPr/>
          <p:nvPr/>
        </p:nvGrpSpPr>
        <p:grpSpPr>
          <a:xfrm>
            <a:off x="1613013" y="3392219"/>
            <a:ext cx="3675804" cy="3041587"/>
            <a:chOff x="304800" y="3493876"/>
            <a:chExt cx="4073078" cy="3252456"/>
          </a:xfrm>
        </p:grpSpPr>
        <p:pic>
          <p:nvPicPr>
            <p:cNvPr id="15" name="Picture 6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" r="2734" b="1848"/>
            <a:stretch/>
          </p:blipFill>
          <p:spPr>
            <a:xfrm>
              <a:off x="304800" y="3712485"/>
              <a:ext cx="4073078" cy="2641337"/>
            </a:xfrm>
            <a:prstGeom prst="rect">
              <a:avLst/>
            </a:prstGeom>
            <a:solidFill>
              <a:schemeClr val="bg2"/>
            </a:solidFill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7"/>
                <p:cNvSpPr>
                  <a:spLocks noChangeArrowheads="1"/>
                </p:cNvSpPr>
                <p:nvPr/>
              </p:nvSpPr>
              <p:spPr bwMode="auto">
                <a:xfrm>
                  <a:off x="1603407" y="4615229"/>
                  <a:ext cx="2387340" cy="65418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marL="342900" indent="-3429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1pPr>
                  <a:lvl2pPr marL="742950" indent="-28575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2pPr>
                  <a:lvl3pPr marL="11430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3pPr>
                  <a:lvl4pPr marL="16002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4pPr>
                  <a:lvl5pPr marL="2057400" indent="-228600"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5pPr>
                  <a:lvl6pPr marL="25146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6pPr>
                  <a:lvl7pPr marL="29718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7pPr>
                  <a:lvl8pPr marL="34290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8pPr>
                  <a:lvl9pPr marL="3886200" indent="-228600" fontAlgn="base">
                    <a:spcBef>
                      <a:spcPct val="0"/>
                    </a:spcBef>
                    <a:spcAft>
                      <a:spcPct val="0"/>
                    </a:spcAft>
                    <a:defRPr kumimoji="1" sz="240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宋体" panose="02010600030101010101" pitchFamily="2" charset="-122"/>
                    </a:defRPr>
                  </a:lvl9pPr>
                </a:lstStyle>
                <a:p>
                  <a:pPr marL="257175" indent="-257175" algn="ctr" defTabSz="685800">
                    <a:spcBef>
                      <a:spcPts val="300"/>
                    </a:spcBef>
                    <a:buClr>
                      <a:srgbClr val="3333CC"/>
                    </a:buClr>
                    <a:buSzPct val="80000"/>
                    <a:defRPr/>
                  </a:pPr>
                  <a14:m>
                    <m:oMath xmlns:m="http://schemas.openxmlformats.org/officeDocument/2006/math">
                      <m:sSup>
                        <m:sSupPr>
                          <m:ctrlP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</m:ctrlPr>
                        </m:sSupPr>
                        <m:e>
                          <m: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CN" sz="12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Arial Unicode MS" panose="020B0604020202020204" pitchFamily="34" charset="-122"/>
                              <a:cs typeface="Arial" panose="020B0604020202020204" pitchFamily="34" charset="0"/>
                            </a:rPr>
                            <m:t>−</m:t>
                          </m:r>
                        </m:sup>
                      </m:sSup>
                    </m:oMath>
                  </a14:m>
                  <a:r>
                    <a:rPr lang="en-US" altLang="zh-CN" sz="1200" b="1" dirty="0">
                      <a:solidFill>
                        <a:srgbClr val="FF0000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 Higgs (Z) factory</a:t>
                  </a:r>
                </a:p>
                <a:p>
                  <a:pPr marL="257175" indent="-257175" algn="ctr" defTabSz="685800">
                    <a:spcBef>
                      <a:spcPts val="300"/>
                    </a:spcBef>
                    <a:buClr>
                      <a:srgbClr val="3333CC"/>
                    </a:buClr>
                    <a:buSzPct val="80000"/>
                    <a:defRPr/>
                  </a:pPr>
                  <a:r>
                    <a:rPr lang="en-US" altLang="zh-CN" sz="1200" b="1" dirty="0">
                      <a:solidFill>
                        <a:srgbClr val="70AD47">
                          <a:lumMod val="50000"/>
                        </a:srgbClr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Ring length ~ 100 km</a:t>
                  </a:r>
                  <a:endParaRPr lang="en-US" altLang="zh-CN" sz="1200" b="1" dirty="0">
                    <a:solidFill>
                      <a:srgbClr val="70AD47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3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03407" y="4615229"/>
                  <a:ext cx="2387340" cy="65418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t="-1220" b="-8537"/>
                  </a:stretch>
                </a:blipFill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2016371" y="6353822"/>
              <a:ext cx="649940" cy="39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257175" indent="-257175" algn="ctr" defTabSz="685800">
                <a:spcBef>
                  <a:spcPts val="300"/>
                </a:spcBef>
                <a:buClr>
                  <a:srgbClr val="3333CC"/>
                </a:buClr>
                <a:buSzPct val="80000"/>
                <a:defRPr/>
              </a:pPr>
              <a:r>
                <a:rPr lang="en-US" altLang="zh-CN" sz="135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IP 1</a:t>
              </a:r>
              <a:endParaRPr lang="en-US" altLang="zh-CN" sz="1350" b="1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2052110" y="3493876"/>
              <a:ext cx="649940" cy="392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257175" indent="-257175" algn="ctr" defTabSz="685800">
                <a:spcBef>
                  <a:spcPts val="300"/>
                </a:spcBef>
                <a:buClr>
                  <a:srgbClr val="3333CC"/>
                </a:buClr>
                <a:buSzPct val="80000"/>
                <a:defRPr/>
              </a:pPr>
              <a:r>
                <a:rPr lang="en-US" altLang="zh-CN" sz="1350" b="1" dirty="0">
                  <a:solidFill>
                    <a:srgbClr val="FF0000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IP 2</a:t>
              </a:r>
              <a:endParaRPr lang="en-US" altLang="zh-CN" sz="1350" b="1" dirty="0">
                <a:solidFill>
                  <a:srgbClr val="70AD47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3774"/>
          <a:stretch/>
        </p:blipFill>
        <p:spPr>
          <a:xfrm>
            <a:off x="6111390" y="3557174"/>
            <a:ext cx="3771993" cy="276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36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A4A792D-AE71-4CDE-AC94-E7C6950ACE20}"/>
              </a:ext>
            </a:extLst>
          </p:cNvPr>
          <p:cNvSpPr>
            <a:spLocks noGrp="1"/>
          </p:cNvSpPr>
          <p:nvPr/>
        </p:nvSpPr>
        <p:spPr>
          <a:xfrm>
            <a:off x="1116675" y="96737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lang="en-US" altLang="zh-CN" sz="2800" kern="0" dirty="0" smtClean="0">
                <a:solidFill>
                  <a:srgbClr val="005DA2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rPr>
              <a:t>Full recovery/recycling of helium for sustainability operation</a:t>
            </a:r>
            <a:endParaRPr lang="zh-CN" altLang="en-US" sz="2800" kern="0" dirty="0">
              <a:solidFill>
                <a:srgbClr val="005DA2"/>
              </a:solidFill>
              <a:effectLst/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7" name="文本框 5"/>
          <p:cNvSpPr txBox="1"/>
          <p:nvPr/>
        </p:nvSpPr>
        <p:spPr>
          <a:xfrm>
            <a:off x="121442" y="936916"/>
            <a:ext cx="11949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Helium gas is a non-renewable resource. Therefore, helium recycling is essential for </a:t>
            </a:r>
            <a:r>
              <a:rPr lang="en-US" altLang="zh-CN" dirty="0">
                <a:solidFill>
                  <a:srgbClr val="C00000"/>
                </a:solidFill>
              </a:rPr>
              <a:t>sustainable</a:t>
            </a:r>
            <a:r>
              <a:rPr lang="en-US" altLang="zh-CN" dirty="0"/>
              <a:t> operations.</a:t>
            </a:r>
            <a:endParaRPr lang="en-US" altLang="zh-CN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dirty="0"/>
              <a:t>IHEP has implemented a helium gas recovery system, specifically the liquid helium recovery and purification system of BEPCII(ADS)/PAPS, many years ago. This system has been operating stably.</a:t>
            </a:r>
            <a:endParaRPr lang="en-US" altLang="zh-CN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</a:rPr>
              <a:t>Recovery </a:t>
            </a:r>
            <a:r>
              <a:rPr lang="en-US" altLang="zh-CN" b="1" dirty="0">
                <a:solidFill>
                  <a:srgbClr val="FF0000"/>
                </a:solidFill>
              </a:rPr>
              <a:t>capacity ≥210NM³/h; purification capacity ≥105NM³/h</a:t>
            </a:r>
            <a:r>
              <a:rPr lang="en-US" altLang="zh-CN" b="1" dirty="0" smtClean="0">
                <a:solidFill>
                  <a:srgbClr val="FF0000"/>
                </a:solidFill>
              </a:rPr>
              <a:t>;</a:t>
            </a:r>
            <a:endParaRPr lang="en-US" altLang="zh-CN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21" y="2500061"/>
            <a:ext cx="2991535" cy="199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657" y="2499252"/>
            <a:ext cx="3015144" cy="19961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61646" y="4697857"/>
            <a:ext cx="2688693" cy="21259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81746" y="4663678"/>
            <a:ext cx="2779900" cy="21943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4245" y="4663678"/>
            <a:ext cx="2695052" cy="219432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38239" y="2517623"/>
            <a:ext cx="5850997" cy="1891066"/>
          </a:xfrm>
          <a:prstGeom prst="rect">
            <a:avLst/>
          </a:prstGeom>
        </p:spPr>
      </p:pic>
      <p:sp>
        <p:nvSpPr>
          <p:cNvPr id="14" name="矩形: 圆角 56"/>
          <p:cNvSpPr/>
          <p:nvPr/>
        </p:nvSpPr>
        <p:spPr bwMode="auto">
          <a:xfrm>
            <a:off x="73496" y="2397760"/>
            <a:ext cx="6116320" cy="2184400"/>
          </a:xfrm>
          <a:prstGeom prst="roundRect">
            <a:avLst>
              <a:gd name="adj" fmla="val 3360"/>
            </a:avLst>
          </a:prstGeom>
          <a:solidFill>
            <a:schemeClr val="accent1">
              <a:lumMod val="75000"/>
              <a:alpha val="10000"/>
            </a:schemeClr>
          </a:solidFill>
          <a:ln w="28575" cap="flat" cmpd="sng" algn="ctr">
            <a:solidFill>
              <a:schemeClr val="accent3"/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 dirty="0">
              <a:ln>
                <a:noFill/>
              </a:ln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矩形 57"/>
          <p:cNvSpPr/>
          <p:nvPr/>
        </p:nvSpPr>
        <p:spPr bwMode="auto">
          <a:xfrm>
            <a:off x="1238642" y="3724249"/>
            <a:ext cx="39192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</a:rPr>
              <a:t>PAPS 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helium purification </a:t>
            </a: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and recycling system</a:t>
            </a:r>
            <a:endParaRPr lang="zh-CN" sz="2400" b="1" i="0" u="none" strike="noStrike" cap="none" spc="0" dirty="0">
              <a:ln>
                <a:noFill/>
              </a:ln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cs typeface="Arial" panose="020B0604020202020204"/>
            </a:endParaRPr>
          </a:p>
        </p:txBody>
      </p:sp>
      <p:sp>
        <p:nvSpPr>
          <p:cNvPr id="16" name="矩形: 圆角 56"/>
          <p:cNvSpPr/>
          <p:nvPr/>
        </p:nvSpPr>
        <p:spPr bwMode="auto">
          <a:xfrm>
            <a:off x="6256441" y="2397760"/>
            <a:ext cx="5881218" cy="2184400"/>
          </a:xfrm>
          <a:prstGeom prst="roundRect">
            <a:avLst>
              <a:gd name="adj" fmla="val 3360"/>
            </a:avLst>
          </a:prstGeom>
          <a:solidFill>
            <a:schemeClr val="accent1">
              <a:lumMod val="75000"/>
              <a:alpha val="10000"/>
            </a:schemeClr>
          </a:solidFill>
          <a:ln w="28575" cap="flat" cmpd="sng" algn="ctr">
            <a:solidFill>
              <a:schemeClr val="accent3"/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 dirty="0">
              <a:ln>
                <a:noFill/>
              </a:ln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矩形 57"/>
          <p:cNvSpPr/>
          <p:nvPr/>
        </p:nvSpPr>
        <p:spPr bwMode="auto">
          <a:xfrm>
            <a:off x="7549301" y="3816764"/>
            <a:ext cx="375455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</a:rPr>
              <a:t>ADS 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helium purification </a:t>
            </a: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and recycling system</a:t>
            </a:r>
            <a:endParaRPr lang="zh-CN" altLang="zh-CN" sz="2400" b="1" i="0" u="none" strike="noStrike" cap="none" spc="0" dirty="0">
              <a:ln>
                <a:noFill/>
              </a:ln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cs typeface="Arial" panose="020B0604020202020204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2400" b="1" i="0" u="none" strike="noStrike" cap="none" spc="0" dirty="0">
              <a:ln>
                <a:noFill/>
              </a:ln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cs typeface="Arial" panose="020B0604020202020204"/>
            </a:endParaRPr>
          </a:p>
        </p:txBody>
      </p:sp>
      <p:sp>
        <p:nvSpPr>
          <p:cNvPr id="18" name="矩形: 圆角 56"/>
          <p:cNvSpPr/>
          <p:nvPr/>
        </p:nvSpPr>
        <p:spPr bwMode="auto">
          <a:xfrm>
            <a:off x="1709256" y="4663678"/>
            <a:ext cx="8450744" cy="2204374"/>
          </a:xfrm>
          <a:prstGeom prst="roundRect">
            <a:avLst>
              <a:gd name="adj" fmla="val 3360"/>
            </a:avLst>
          </a:prstGeom>
          <a:solidFill>
            <a:schemeClr val="accent1">
              <a:lumMod val="75000"/>
              <a:alpha val="10000"/>
            </a:schemeClr>
          </a:solidFill>
          <a:ln w="28575" cap="flat" cmpd="sng" algn="ctr">
            <a:solidFill>
              <a:schemeClr val="accent3"/>
            </a:solidFill>
            <a:prstDash val="solid"/>
            <a:miter lim="800000"/>
          </a:ln>
        </p:spPr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 dirty="0">
              <a:ln>
                <a:noFill/>
              </a:ln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矩形 57"/>
          <p:cNvSpPr/>
          <p:nvPr/>
        </p:nvSpPr>
        <p:spPr bwMode="auto">
          <a:xfrm>
            <a:off x="2403001" y="6453724"/>
            <a:ext cx="3982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400" b="1" dirty="0">
                <a:solidFill>
                  <a:srgbClr val="FFFF00"/>
                </a:solidFill>
                <a:latin typeface="Arial" panose="020B0604020202020204"/>
                <a:ea typeface="微软雅黑" panose="020B0503020204020204" pitchFamily="34" charset="-122"/>
              </a:rPr>
              <a:t>BEPCII</a:t>
            </a:r>
            <a:r>
              <a:rPr lang="zh-CN" altLang="en-US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 </a:t>
            </a:r>
            <a:r>
              <a:rPr lang="en-US" altLang="zh-CN" sz="2400" b="1" dirty="0">
                <a:solidFill>
                  <a:srgbClr val="C00000"/>
                </a:solidFill>
                <a:latin typeface="Arial" panose="020B0604020202020204"/>
                <a:ea typeface="微软雅黑" panose="020B0503020204020204" pitchFamily="34" charset="-122"/>
              </a:rPr>
              <a:t>cryogenic system</a:t>
            </a:r>
            <a:endParaRPr lang="zh-CN" sz="2400" b="1" i="0" u="none" strike="noStrike" cap="none" spc="0" dirty="0">
              <a:ln>
                <a:noFill/>
              </a:ln>
              <a:solidFill>
                <a:srgbClr val="C00000"/>
              </a:solidFill>
              <a:latin typeface="Arial" panose="020B0604020202020204"/>
              <a:ea typeface="微软雅黑" panose="020B0503020204020204" pitchFamily="34" charset="-122"/>
              <a:cs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003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R&amp;D for Iron-based HTS magnets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内容占位符 6"/>
          <p:cNvSpPr>
            <a:spLocks noGrp="1"/>
          </p:cNvSpPr>
          <p:nvPr>
            <p:ph idx="1"/>
          </p:nvPr>
        </p:nvSpPr>
        <p:spPr>
          <a:xfrm>
            <a:off x="130930" y="905709"/>
            <a:ext cx="4303221" cy="5793764"/>
          </a:xfrm>
        </p:spPr>
        <p:txBody>
          <a:bodyPr>
            <a:normAutofit lnSpcReduction="10000"/>
          </a:bodyPr>
          <a:lstStyle/>
          <a:p>
            <a:pPr marL="215900" indent="-215900">
              <a:lnSpc>
                <a:spcPct val="110000"/>
              </a:lnSpc>
              <a:spcBef>
                <a:spcPts val="300"/>
              </a:spcBef>
            </a:pPr>
            <a:r>
              <a:rPr kumimoji="1" lang="en-US" altLang="zh-CN" sz="2200" dirty="0">
                <a:latin typeface="Franklin Gothic Book" panose="020B0503020102020204" pitchFamily="34" charset="0"/>
                <a:ea typeface="MS PGothic" panose="020B0600070205080204" charset="-128"/>
              </a:rPr>
              <a:t>Iron-based superconducting materials are very promising for high-field magnets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  <a:ea typeface="等线" panose="02010600030101010101" pitchFamily="2" charset="-122"/>
              </a:rPr>
              <a:t>Isotropic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  <a:ea typeface="等线" panose="02010600030101010101" pitchFamily="2" charset="-122"/>
              </a:rPr>
              <a:t>May go to very high field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  <a:ea typeface="等线" panose="02010600030101010101" pitchFamily="2" charset="-122"/>
              </a:rPr>
              <a:t>Raw materials are cheap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  <a:ea typeface="等线" panose="02010600030101010101" pitchFamily="2" charset="-122"/>
              </a:rPr>
              <a:t>Metal, easy for production</a:t>
            </a:r>
            <a:endParaRPr lang="zh-CN" altLang="en-US" sz="2000" dirty="0">
              <a:latin typeface="Franklin Gothic Book" panose="020B0503020102020204" pitchFamily="34" charset="0"/>
              <a:ea typeface="等线" panose="02010600030101010101" pitchFamily="2" charset="-122"/>
            </a:endParaRPr>
          </a:p>
          <a:p>
            <a:pPr marL="215900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200" dirty="0">
                <a:latin typeface="Franklin Gothic Book" panose="020B0503020102020204" pitchFamily="34" charset="0"/>
              </a:rPr>
              <a:t>Technology spin-off can be enormous</a:t>
            </a:r>
          </a:p>
          <a:p>
            <a:pPr marL="215900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200" dirty="0">
                <a:latin typeface="Franklin Gothic Book" panose="020B0503020102020204" pitchFamily="34" charset="0"/>
              </a:rPr>
              <a:t>Major R&amp;D goals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</a:rPr>
              <a:t>High </a:t>
            </a:r>
            <a:r>
              <a:rPr lang="en-US" altLang="zh-CN" sz="2000" dirty="0" err="1">
                <a:latin typeface="Franklin Gothic Book" panose="020B0503020102020204" pitchFamily="34" charset="0"/>
              </a:rPr>
              <a:t>Jc</a:t>
            </a:r>
            <a:r>
              <a:rPr lang="en-US" altLang="zh-CN" sz="2000" dirty="0">
                <a:latin typeface="Franklin Gothic Book" panose="020B0503020102020204" pitchFamily="34" charset="0"/>
              </a:rPr>
              <a:t>: &gt; 1000A/mm</a:t>
            </a:r>
            <a:r>
              <a:rPr lang="en-US" altLang="zh-CN" sz="2000" baseline="30000" dirty="0">
                <a:latin typeface="Franklin Gothic Book" panose="020B0503020102020204" pitchFamily="34" charset="0"/>
              </a:rPr>
              <a:t>2</a:t>
            </a:r>
            <a:r>
              <a:rPr lang="en-US" altLang="zh-CN" sz="2000" dirty="0">
                <a:latin typeface="Franklin Gothic Book" panose="020B0503020102020204" pitchFamily="34" charset="0"/>
              </a:rPr>
              <a:t>@4.2K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</a:rPr>
              <a:t>Long cable: &gt; 1000 m</a:t>
            </a:r>
          </a:p>
          <a:p>
            <a:pPr marL="615315" lvl="1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000" dirty="0">
                <a:latin typeface="Franklin Gothic Book" panose="020B0503020102020204" pitchFamily="34" charset="0"/>
              </a:rPr>
              <a:t>Low cost: &lt; 5$/</a:t>
            </a:r>
            <a:r>
              <a:rPr lang="en-US" altLang="zh-CN" sz="2000" dirty="0" err="1">
                <a:latin typeface="Franklin Gothic Book" panose="020B0503020102020204" pitchFamily="34" charset="0"/>
              </a:rPr>
              <a:t>kA</a:t>
            </a:r>
            <a:r>
              <a:rPr lang="en-US" altLang="zh-CN" sz="2000" dirty="0" err="1">
                <a:latin typeface="Franklin Gothic Book" panose="020B0503020102020204" pitchFamily="34" charset="0"/>
                <a:sym typeface="Symbol" panose="05050102010706020507" pitchFamily="18" charset="2"/>
              </a:rPr>
              <a:t></a:t>
            </a:r>
            <a:r>
              <a:rPr lang="en-US" altLang="zh-CN" sz="2000" dirty="0" err="1">
                <a:latin typeface="Franklin Gothic Book" panose="020B0503020102020204" pitchFamily="34" charset="0"/>
              </a:rPr>
              <a:t>m</a:t>
            </a:r>
            <a:endParaRPr lang="en-US" altLang="zh-CN" sz="2000" dirty="0">
              <a:latin typeface="Franklin Gothic Book" panose="020B0503020102020204" pitchFamily="34" charset="0"/>
            </a:endParaRPr>
          </a:p>
          <a:p>
            <a:pPr marL="215900" indent="-215900">
              <a:lnSpc>
                <a:spcPct val="110000"/>
              </a:lnSpc>
              <a:spcBef>
                <a:spcPts val="300"/>
              </a:spcBef>
            </a:pPr>
            <a:r>
              <a:rPr lang="en-US" altLang="zh-CN" sz="2200" dirty="0">
                <a:latin typeface="Franklin Gothic Book" panose="020B0503020102020204" pitchFamily="34" charset="0"/>
              </a:rPr>
              <a:t>A collaboration formed in 2016 by IHEP, IOP, IOEE, SJTU, etc., and supported by CAS</a:t>
            </a:r>
          </a:p>
        </p:txBody>
      </p:sp>
      <p:graphicFrame>
        <p:nvGraphicFramePr>
          <p:cNvPr id="5" name="Chart 1"/>
          <p:cNvGraphicFramePr>
            <a:graphicFrameLocks noGrp="1"/>
          </p:cNvGraphicFramePr>
          <p:nvPr>
            <p:extLst/>
          </p:nvPr>
        </p:nvGraphicFramePr>
        <p:xfrm>
          <a:off x="4346109" y="1056131"/>
          <a:ext cx="4632634" cy="2718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9437839" y="2206269"/>
            <a:ext cx="2544448" cy="5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32" tIns="45666" rIns="91332" bIns="45666">
            <a:spAutoFit/>
          </a:bodyPr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1400" b="1" dirty="0">
                <a:solidFill>
                  <a:srgbClr val="0000FF"/>
                </a:solidFill>
              </a:rPr>
              <a:t>1st Iron-based Superconducting solenoid Coil at 24T </a:t>
            </a:r>
          </a:p>
        </p:txBody>
      </p:sp>
      <p:pic>
        <p:nvPicPr>
          <p:cNvPr id="8" name="图片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394" y="4792933"/>
            <a:ext cx="2763893" cy="179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">
            <a:extLst>
              <a:ext uri="{FF2B5EF4-FFF2-40B4-BE49-F238E27FC236}">
                <a16:creationId xmlns:a16="http://schemas.microsoft.com/office/drawing/2014/main" id="{55C7465D-F480-4420-A219-A0354B4E162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4131" y="3802591"/>
            <a:ext cx="3886291" cy="2923725"/>
          </a:xfrm>
          <a:prstGeom prst="rect">
            <a:avLst/>
          </a:prstGeom>
        </p:spPr>
      </p:pic>
      <p:sp>
        <p:nvSpPr>
          <p:cNvPr id="11" name="矩形 12"/>
          <p:cNvSpPr>
            <a:spLocks noChangeArrowheads="1"/>
          </p:cNvSpPr>
          <p:nvPr/>
        </p:nvSpPr>
        <p:spPr bwMode="auto">
          <a:xfrm>
            <a:off x="5249260" y="5885638"/>
            <a:ext cx="1713070" cy="5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32" tIns="45666" rIns="91332" bIns="45666">
            <a:spAutoFit/>
          </a:bodyPr>
          <a:lstStyle>
            <a:lvl1pPr defTabSz="91313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1pPr>
            <a:lvl2pPr marL="742950" indent="-28575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2pPr>
            <a:lvl3pPr marL="11430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3pPr>
            <a:lvl4pPr marL="16002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4pPr>
            <a:lvl5pPr marL="2057400" indent="-228600" defTabSz="91313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5pPr>
            <a:lvl6pPr marL="25146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6pPr>
            <a:lvl7pPr marL="29718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7pPr>
            <a:lvl8pPr marL="34290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8pPr>
            <a:lvl9pPr marL="3886200" indent="-228600" defTabSz="91313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等线" panose="02010600030101010101" pitchFamily="2" charset="-122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1400" b="1" dirty="0">
                <a:solidFill>
                  <a:srgbClr val="0000FF"/>
                </a:solidFill>
              </a:rPr>
              <a:t>12.5T dipole with Nb3Sn and </a:t>
            </a:r>
            <a:r>
              <a:rPr lang="en-US" altLang="zh-CN" sz="1400" b="1" dirty="0" err="1">
                <a:solidFill>
                  <a:srgbClr val="0000FF"/>
                </a:solidFill>
              </a:rPr>
              <a:t>NbTi</a:t>
            </a:r>
            <a:r>
              <a:rPr lang="en-US" altLang="zh-CN" sz="1400" b="1" dirty="0">
                <a:solidFill>
                  <a:srgbClr val="0000FF"/>
                </a:solidFill>
              </a:rPr>
              <a:t> coil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6916" b="4068"/>
          <a:stretch/>
        </p:blipFill>
        <p:spPr>
          <a:xfrm>
            <a:off x="9225709" y="2729380"/>
            <a:ext cx="2756578" cy="19804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260761" y="1415228"/>
            <a:ext cx="2763893" cy="7017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300"/>
              </a:spcBef>
              <a:buSzPct val="70000"/>
            </a:pPr>
            <a:r>
              <a:rPr lang="en-US" altLang="zh-CN" b="1" kern="0" dirty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sym typeface="+mn-ea"/>
              </a:rPr>
              <a:t>World first: 1000m IBS cable, IBS coil, </a:t>
            </a:r>
            <a:r>
              <a:rPr lang="en-US" altLang="zh-CN" kern="0" dirty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sym typeface="Wingdings" panose="05000000000000000000" pitchFamily="2" charset="2"/>
              </a:rPr>
              <a:t></a:t>
            </a:r>
            <a:r>
              <a:rPr lang="en-US" altLang="zh-CN" b="1" kern="0" dirty="0">
                <a:solidFill>
                  <a:schemeClr val="tx2">
                    <a:lumMod val="75000"/>
                  </a:schemeClr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sym typeface="+mn-ea"/>
              </a:rPr>
              <a:t> magnet</a:t>
            </a:r>
          </a:p>
        </p:txBody>
      </p:sp>
    </p:spTree>
    <p:extLst>
      <p:ext uri="{BB962C8B-B14F-4D97-AF65-F5344CB8AC3E}">
        <p14:creationId xmlns:p14="http://schemas.microsoft.com/office/powerpoint/2010/main" val="226739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"/>
    </mc:Choice>
    <mc:Fallback xmlns="">
      <p:transition spd="slow" advTm="141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35673" y="177265"/>
            <a:ext cx="9386608" cy="579655"/>
          </a:xfrm>
        </p:spPr>
        <p:txBody>
          <a:bodyPr>
            <a:normAutofit/>
          </a:bodyPr>
          <a:lstStyle/>
          <a:p>
            <a:r>
              <a:rPr lang="en-US" altLang="zh-CN" sz="2800" dirty="0" smtClean="0"/>
              <a:t>Novel concept of power supply based </a:t>
            </a:r>
            <a:r>
              <a:rPr lang="en-US" altLang="zh-CN" sz="2800" dirty="0" smtClean="0"/>
              <a:t>on 10kV SST</a:t>
            </a:r>
            <a:endParaRPr lang="zh-CN" altLang="en-US" sz="2800" dirty="0"/>
          </a:p>
        </p:txBody>
      </p:sp>
      <p:pic>
        <p:nvPicPr>
          <p:cNvPr id="4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992758"/>
            <a:ext cx="8396381" cy="363004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483568" y="5085422"/>
            <a:ext cx="11305256" cy="1559218"/>
          </a:xfrm>
        </p:spPr>
        <p:txBody>
          <a:bodyPr>
            <a:noAutofit/>
          </a:bodyPr>
          <a:lstStyle/>
          <a:p>
            <a:r>
              <a:rPr lang="en-US" altLang="zh-CN" sz="1800" dirty="0" smtClean="0"/>
              <a:t>Numerous media/small magnet power supplies are needed: Quadrupole, </a:t>
            </a:r>
            <a:r>
              <a:rPr lang="en-US" altLang="zh-CN" sz="1800" dirty="0" err="1" smtClean="0"/>
              <a:t>Sextupole</a:t>
            </a:r>
            <a:r>
              <a:rPr lang="en-US" altLang="zh-CN" sz="1800" dirty="0" smtClean="0"/>
              <a:t>, corrector, … Lots of cables are needed, resulting in energy </a:t>
            </a:r>
            <a:r>
              <a:rPr lang="en-US" altLang="zh-CN" sz="1800" dirty="0" smtClean="0"/>
              <a:t>lost</a:t>
            </a:r>
            <a:endParaRPr lang="en-US" altLang="zh-CN" sz="1800" dirty="0" smtClean="0"/>
          </a:p>
          <a:p>
            <a:r>
              <a:rPr lang="en-US" altLang="zh-CN" sz="1800" dirty="0" smtClean="0"/>
              <a:t>SST can eliminate the need for 10kV transformer and SVG, which directly converts the AC power from 10kV to DC 200V – 1000V DC200V~1kV, with voltage tenability</a:t>
            </a:r>
          </a:p>
          <a:p>
            <a:r>
              <a:rPr lang="en-US" altLang="zh-CN" sz="1800" dirty="0" smtClean="0"/>
              <a:t>Rectifier is not needed in the power supplies, reducing the cost, space occupation and power consumption</a:t>
            </a:r>
            <a:endParaRPr lang="en-US" altLang="zh-CN" sz="1800" dirty="0" smtClean="0"/>
          </a:p>
        </p:txBody>
      </p:sp>
      <p:pic>
        <p:nvPicPr>
          <p:cNvPr id="6" name="图片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261"/>
          <a:stretch/>
        </p:blipFill>
        <p:spPr bwMode="auto">
          <a:xfrm>
            <a:off x="223521" y="2494280"/>
            <a:ext cx="3047999" cy="2591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Left-Right Arrow 7"/>
          <p:cNvSpPr/>
          <p:nvPr/>
        </p:nvSpPr>
        <p:spPr>
          <a:xfrm rot="19360728">
            <a:off x="3646005" y="3353925"/>
            <a:ext cx="919480" cy="22317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436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内容占位符 1">
            <a:extLst>
              <a:ext uri="{FF2B5EF4-FFF2-40B4-BE49-F238E27FC236}">
                <a16:creationId xmlns:a16="http://schemas.microsoft.com/office/drawing/2014/main" id="{93A204FE-409B-4CD9-934D-E2E8B8DD64D6}"/>
              </a:ext>
            </a:extLst>
          </p:cNvPr>
          <p:cNvSpPr>
            <a:spLocks noGrp="1"/>
          </p:cNvSpPr>
          <p:nvPr/>
        </p:nvSpPr>
        <p:spPr>
          <a:xfrm>
            <a:off x="5993009" y="4782489"/>
            <a:ext cx="6117711" cy="20295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The issues should be addressed in the EDR</a:t>
            </a:r>
          </a:p>
          <a:p>
            <a:pPr lvl="1"/>
            <a:r>
              <a:rPr lang="en-US" altLang="zh-CN" sz="1800" dirty="0"/>
              <a:t>Radiation-resistant components- ADCs and FPGAs</a:t>
            </a:r>
          </a:p>
          <a:p>
            <a:pPr lvl="1"/>
            <a:r>
              <a:rPr lang="en-US" altLang="zh-CN" sz="1800" dirty="0"/>
              <a:t>Highly reliable wireless transmission protocol</a:t>
            </a:r>
          </a:p>
          <a:p>
            <a:pPr lvl="1"/>
            <a:r>
              <a:rPr lang="en-US" altLang="zh-CN" sz="1800" dirty="0"/>
              <a:t>Necessary radiation shielding</a:t>
            </a:r>
          </a:p>
          <a:p>
            <a:pPr lvl="1"/>
            <a:r>
              <a:rPr lang="en-US" altLang="zh-CN" sz="1800" dirty="0"/>
              <a:t>……</a:t>
            </a:r>
            <a:endParaRPr lang="zh-CN" altLang="en-US" sz="1800" dirty="0"/>
          </a:p>
        </p:txBody>
      </p:sp>
      <p:sp>
        <p:nvSpPr>
          <p:cNvPr id="4" name="标题 2">
            <a:extLst>
              <a:ext uri="{FF2B5EF4-FFF2-40B4-BE49-F238E27FC236}">
                <a16:creationId xmlns:a16="http://schemas.microsoft.com/office/drawing/2014/main" id="{5A4A792D-AE71-4CDE-AC94-E7C6950ACE20}"/>
              </a:ext>
            </a:extLst>
          </p:cNvPr>
          <p:cNvSpPr>
            <a:spLocks noGrp="1"/>
          </p:cNvSpPr>
          <p:nvPr/>
        </p:nvSpPr>
        <p:spPr>
          <a:xfrm>
            <a:off x="1116675" y="96737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lang="en-US" altLang="zh-CN" sz="2800" kern="0" dirty="0" smtClean="0">
                <a:solidFill>
                  <a:srgbClr val="005DA2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rPr>
              <a:t>Wireless data transmission for BPM signal</a:t>
            </a:r>
            <a:endParaRPr lang="zh-CN" altLang="en-US" sz="2800" kern="0" dirty="0">
              <a:solidFill>
                <a:srgbClr val="005DA2"/>
              </a:solidFill>
              <a:effectLst/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5" name="图片 6">
            <a:extLst>
              <a:ext uri="{FF2B5EF4-FFF2-40B4-BE49-F238E27FC236}">
                <a16:creationId xmlns:a16="http://schemas.microsoft.com/office/drawing/2014/main" id="{C0F42E23-2392-4427-82E3-2CB1D3A0F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993" y="1000317"/>
            <a:ext cx="7008013" cy="3501856"/>
          </a:xfrm>
          <a:prstGeom prst="rect">
            <a:avLst/>
          </a:prstGeom>
        </p:spPr>
      </p:pic>
      <p:sp>
        <p:nvSpPr>
          <p:cNvPr id="6" name="内容占位符 1">
            <a:extLst>
              <a:ext uri="{FF2B5EF4-FFF2-40B4-BE49-F238E27FC236}">
                <a16:creationId xmlns:a16="http://schemas.microsoft.com/office/drawing/2014/main" id="{933E60D3-0EC7-445F-903C-34E95C8E1C83}"/>
              </a:ext>
            </a:extLst>
          </p:cNvPr>
          <p:cNvSpPr txBox="1">
            <a:spLocks/>
          </p:cNvSpPr>
          <p:nvPr/>
        </p:nvSpPr>
        <p:spPr>
          <a:xfrm>
            <a:off x="117312" y="4782489"/>
            <a:ext cx="5916337" cy="1935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Necessary modification in BPM electronics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ADC and data process </a:t>
            </a:r>
            <a:r>
              <a:rPr kumimoji="0" lang="en-US" altLang="zh-CN" sz="1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close </a:t>
            </a: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to the detector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Add wireless transmission module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Improved </a:t>
            </a: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timing system </a:t>
            </a:r>
            <a:r>
              <a:rPr kumimoji="0" lang="en-US" altLang="zh-CN" sz="1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according </a:t>
            </a: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to </a:t>
            </a:r>
            <a:r>
              <a:rPr kumimoji="0" lang="en-US" altLang="zh-CN" sz="19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specific </a:t>
            </a:r>
            <a:r>
              <a:rPr kumimoji="0" lang="en-US" altLang="zh-CN" sz="1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cs"/>
              </a:rPr>
              <a:t>requirements</a:t>
            </a:r>
          </a:p>
        </p:txBody>
      </p:sp>
    </p:spTree>
    <p:extLst>
      <p:ext uri="{BB962C8B-B14F-4D97-AF65-F5344CB8AC3E}">
        <p14:creationId xmlns:p14="http://schemas.microsoft.com/office/powerpoint/2010/main" val="52553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A4A792D-AE71-4CDE-AC94-E7C6950ACE20}"/>
              </a:ext>
            </a:extLst>
          </p:cNvPr>
          <p:cNvSpPr>
            <a:spLocks noGrp="1"/>
          </p:cNvSpPr>
          <p:nvPr/>
        </p:nvSpPr>
        <p:spPr>
          <a:xfrm>
            <a:off x="1116675" y="96737"/>
            <a:ext cx="10763325" cy="72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  <a:cs typeface="+mj-cs"/>
              </a:defRPr>
            </a:lvl1pPr>
          </a:lstStyle>
          <a:p>
            <a:r>
              <a:rPr lang="en-US" altLang="zh-CN" sz="2800" kern="0" dirty="0" smtClean="0">
                <a:solidFill>
                  <a:srgbClr val="005DA2"/>
                </a:solidFill>
                <a:effectLst/>
                <a:latin typeface="Arial" panose="020B0604020202020204" pitchFamily="34" charset="0"/>
                <a:ea typeface="微软雅黑" panose="020B0503020204020204" charset="-122"/>
              </a:rPr>
              <a:t>Summary</a:t>
            </a:r>
            <a:endParaRPr lang="zh-CN" altLang="en-US" sz="2800" kern="0" dirty="0">
              <a:solidFill>
                <a:srgbClr val="005DA2"/>
              </a:solidFill>
              <a:effectLst/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58085" y="1186563"/>
            <a:ext cx="11475829" cy="528535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CEPC has released its TDR for the accelerator</a:t>
            </a:r>
            <a:endParaRPr lang="en-US" altLang="zh-CN" sz="2000" b="0" dirty="0">
              <a:latin typeface="+mn-lt"/>
              <a:ea typeface="+mn-ea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latin typeface="+mn-lt"/>
                <a:ea typeface="+mn-ea"/>
              </a:rPr>
              <a:t>Prototypes have been developed and key technology breakthrough has been achieved</a:t>
            </a:r>
            <a:r>
              <a:rPr lang="en-US" altLang="zh-CN" sz="2000" b="0" dirty="0">
                <a:latin typeface="+mn-lt"/>
                <a:ea typeface="+mn-ea"/>
              </a:rPr>
              <a:t>, with many of them addressing green collider </a:t>
            </a:r>
            <a:r>
              <a:rPr lang="en-US" altLang="zh-CN" sz="2000" b="0" dirty="0" smtClean="0">
                <a:latin typeface="+mn-lt"/>
                <a:ea typeface="+mn-ea"/>
              </a:rPr>
              <a:t>technologies</a:t>
            </a:r>
            <a:endParaRPr lang="en-US" altLang="zh-CN" sz="2000" b="0" dirty="0">
              <a:latin typeface="+mn-lt"/>
              <a:ea typeface="+mn-ea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Font typeface="Wingdings" panose="05000000000000000000" pitchFamily="2" charset="2"/>
              <a:buChar char="p"/>
            </a:pPr>
            <a:r>
              <a:rPr lang="en-US" altLang="zh-CN" sz="2000" b="0" dirty="0" smtClean="0">
                <a:solidFill>
                  <a:srgbClr val="C00000"/>
                </a:solidFill>
                <a:latin typeface="+mn-lt"/>
                <a:ea typeface="+mn-ea"/>
              </a:rPr>
              <a:t>Power </a:t>
            </a:r>
            <a:r>
              <a:rPr lang="en-US" altLang="zh-CN" sz="2000" b="0" dirty="0">
                <a:solidFill>
                  <a:srgbClr val="C00000"/>
                </a:solidFill>
                <a:latin typeface="+mn-lt"/>
                <a:ea typeface="+mn-ea"/>
              </a:rPr>
              <a:t>efficiency, energy recycling,</a:t>
            </a:r>
            <a:r>
              <a:rPr lang="en-US" altLang="zh-CN" sz="2000" b="0" dirty="0">
                <a:latin typeface="+mn-lt"/>
                <a:ea typeface="+mn-ea"/>
              </a:rPr>
              <a:t> and </a:t>
            </a:r>
            <a:r>
              <a:rPr lang="en-US" altLang="zh-CN" sz="2000" b="0" dirty="0">
                <a:solidFill>
                  <a:srgbClr val="C00000"/>
                </a:solidFill>
                <a:latin typeface="+mn-lt"/>
                <a:ea typeface="+mn-ea"/>
              </a:rPr>
              <a:t>clean energy generation </a:t>
            </a:r>
            <a:r>
              <a:rPr lang="en-US" altLang="zh-CN" sz="2000" b="0" dirty="0">
                <a:latin typeface="+mn-lt"/>
                <a:ea typeface="+mn-ea"/>
              </a:rPr>
              <a:t>are addressed as comprehensive measures for sustainable operation.</a:t>
            </a:r>
            <a:endParaRPr lang="en-US" altLang="zh-CN" sz="2000" b="0" dirty="0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4177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4064" b="3678"/>
          <a:stretch/>
        </p:blipFill>
        <p:spPr>
          <a:xfrm>
            <a:off x="7863840" y="842853"/>
            <a:ext cx="3371000" cy="3205577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CEPC TDR design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图片 3"/>
          <p:cNvPicPr>
            <a:picLocks noChangeAspect="1"/>
          </p:cNvPicPr>
          <p:nvPr/>
        </p:nvPicPr>
        <p:blipFill rotWithShape="1">
          <a:blip r:embed="rId4"/>
          <a:srcRect r="6598"/>
          <a:stretch>
            <a:fillRect/>
          </a:stretch>
        </p:blipFill>
        <p:spPr>
          <a:xfrm>
            <a:off x="1347273" y="2510422"/>
            <a:ext cx="3934583" cy="2043066"/>
          </a:xfrm>
          <a:prstGeom prst="rect">
            <a:avLst/>
          </a:prstGeom>
        </p:spPr>
      </p:pic>
      <p:sp>
        <p:nvSpPr>
          <p:cNvPr id="7" name="Line Callout 3 6"/>
          <p:cNvSpPr/>
          <p:nvPr/>
        </p:nvSpPr>
        <p:spPr>
          <a:xfrm>
            <a:off x="3233574" y="4558390"/>
            <a:ext cx="3328933" cy="1974248"/>
          </a:xfrm>
          <a:prstGeom prst="borderCallout3">
            <a:avLst>
              <a:gd name="adj1" fmla="val -603"/>
              <a:gd name="adj2" fmla="val 79357"/>
              <a:gd name="adj3" fmla="val -27951"/>
              <a:gd name="adj4" fmla="val 76583"/>
              <a:gd name="adj5" fmla="val -43835"/>
              <a:gd name="adj6" fmla="val 74920"/>
              <a:gd name="adj7" fmla="val -47820"/>
              <a:gd name="adj8" fmla="val 55914"/>
            </a:avLst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Line Callout 3 7"/>
          <p:cNvSpPr/>
          <p:nvPr/>
        </p:nvSpPr>
        <p:spPr>
          <a:xfrm>
            <a:off x="451031" y="4558390"/>
            <a:ext cx="2680981" cy="2149428"/>
          </a:xfrm>
          <a:prstGeom prst="borderCallout3">
            <a:avLst>
              <a:gd name="adj1" fmla="val -2465"/>
              <a:gd name="adj2" fmla="val 11446"/>
              <a:gd name="adj3" fmla="val -34177"/>
              <a:gd name="adj4" fmla="val 15594"/>
              <a:gd name="adj5" fmla="val -50071"/>
              <a:gd name="adj6" fmla="val 17898"/>
              <a:gd name="adj7" fmla="val -67366"/>
              <a:gd name="adj8" fmla="val 56576"/>
            </a:avLst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Slide Number Placeholder 14"/>
          <p:cNvSpPr txBox="1">
            <a:spLocks/>
          </p:cNvSpPr>
          <p:nvPr/>
        </p:nvSpPr>
        <p:spPr>
          <a:xfrm>
            <a:off x="8568871" y="6438091"/>
            <a:ext cx="2743200" cy="365125"/>
          </a:xfrm>
          <a:prstGeom prst="rect">
            <a:avLst/>
          </a:prstGeom>
        </p:spPr>
        <p:txBody>
          <a:bodyPr lIns="91418" tIns="45709" rIns="91418" bIns="45709"/>
          <a:lstStyle>
            <a:defPPr>
              <a:defRPr lang="zh-CN"/>
            </a:defPPr>
            <a:lvl1pPr marL="0" algn="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58ECCA-7483-0643-867A-1BFFBED3B292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7126433" y="4250121"/>
          <a:ext cx="4943341" cy="2486653"/>
        </p:xfrm>
        <a:graphic>
          <a:graphicData uri="http://schemas.openxmlformats.org/drawingml/2006/table">
            <a:tbl>
              <a:tblPr firstRow="1" bandRow="1"/>
              <a:tblGrid>
                <a:gridCol w="18258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5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503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52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503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1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zh-CN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Higgs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ttbar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995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[km]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995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SR power per beam [MW]</a:t>
                      </a:r>
                      <a:endParaRPr lang="zh-CN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zh-CN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zh-CN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zh-CN" sz="1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912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Energy [GeV]</a:t>
                      </a:r>
                      <a:endParaRPr lang="zh-CN" sz="10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0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10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0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zh-CN" sz="10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25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number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b="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415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2161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19918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000" b="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59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(</a:t>
                      </a: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x/</a:t>
                      </a: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y) [nm/pm]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0.64/1.3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.87/1.7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0.27/1.4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1.4/4.7</a:t>
                      </a:r>
                      <a:endParaRPr lang="zh-CN" sz="1000" b="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size at IP (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x/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y) [um/nm]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15/36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13/42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6/35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39/113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Bunch length (SR/total) [mm]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2.3/3.9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2.5/4.9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2.5/8.7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2.2/2.9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Beam-beam parameters (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x/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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y)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0.015/0.11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.012/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.113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0.004/0.127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0.071/0.1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frequency [MHz]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650</a:t>
                      </a:r>
                      <a:endParaRPr lang="zh-CN" sz="1000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Luminosity per IP[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200" b="1" kern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/cm</a:t>
                      </a:r>
                      <a:r>
                        <a:rPr lang="en-US" sz="1200" b="1" kern="1200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/s]</a:t>
                      </a:r>
                      <a:endParaRPr lang="zh-CN" sz="12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8.3</a:t>
                      </a:r>
                      <a:endParaRPr lang="zh-CN" sz="12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8464" marR="8464" marT="84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27</a:t>
                      </a:r>
                      <a:endParaRPr lang="zh-CN" sz="12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674" marR="9674" marT="967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zh-CN" sz="12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255" marR="7255" marT="725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0.83</a:t>
                      </a:r>
                      <a:endParaRPr lang="zh-CN" sz="1200" b="1" dirty="0">
                        <a:effectLst/>
                        <a:latin typeface="Calibri" panose="020F0502020204030204" pitchFamily="34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11" name="矩形 41"/>
          <p:cNvSpPr/>
          <p:nvPr/>
        </p:nvSpPr>
        <p:spPr bwMode="auto">
          <a:xfrm>
            <a:off x="336881" y="1003511"/>
            <a:ext cx="7009363" cy="1296099"/>
          </a:xfrm>
          <a:prstGeom prst="rect">
            <a:avLst/>
          </a:prstGeom>
          <a:solidFill>
            <a:srgbClr val="CBD9F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>
              <a:latin typeface="+mn-ea"/>
            </a:endParaRPr>
          </a:p>
        </p:txBody>
      </p:sp>
      <p:sp>
        <p:nvSpPr>
          <p:cNvPr id="12" name="矩形 38"/>
          <p:cNvSpPr/>
          <p:nvPr/>
        </p:nvSpPr>
        <p:spPr bwMode="auto">
          <a:xfrm>
            <a:off x="383574" y="950037"/>
            <a:ext cx="7235401" cy="1353185"/>
          </a:xfrm>
          <a:prstGeom prst="rect">
            <a:avLst/>
          </a:prstGeom>
          <a:grpFill/>
        </p:spPr>
        <p:txBody>
          <a:bodyPr wrap="square">
            <a:spAutoFit/>
          </a:bodyPr>
          <a:lstStyle/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rgbClr val="C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Circular collider</a:t>
            </a:r>
            <a:r>
              <a:rPr lang="en-US" altLang="zh-CN" b="1" dirty="0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Higher luminosity than a linear collider</a:t>
            </a: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rgbClr val="C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100km circumference</a:t>
            </a:r>
            <a:r>
              <a:rPr lang="en-US" altLang="zh-CN" b="1" dirty="0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Optimum total cost, good also for </a:t>
            </a:r>
            <a:r>
              <a:rPr lang="en-US" altLang="zh-CN" b="1" dirty="0" err="1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SppC</a:t>
            </a:r>
            <a:endParaRPr lang="en-US" altLang="zh-CN" b="1" dirty="0">
              <a:latin typeface="Franklin Gothic Book" panose="020B05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b="1" dirty="0">
                <a:solidFill>
                  <a:srgbClr val="C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Shared tunnel</a:t>
            </a:r>
            <a:r>
              <a:rPr lang="en-US" b="1" dirty="0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Accommodate CEPC booster &amp;collider and </a:t>
            </a:r>
            <a:r>
              <a:rPr lang="en-US" b="1" dirty="0" err="1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SppC</a:t>
            </a:r>
            <a:endParaRPr lang="en-US" b="1" dirty="0">
              <a:latin typeface="Franklin Gothic Book" panose="020B05030201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lang="en-US" altLang="zh-CN" b="1" dirty="0">
                <a:solidFill>
                  <a:srgbClr val="C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Switchable</a:t>
            </a:r>
            <a:r>
              <a:rPr lang="en-US" b="1" dirty="0">
                <a:solidFill>
                  <a:srgbClr val="C00000"/>
                </a:solidFill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operation</a:t>
            </a:r>
            <a:r>
              <a:rPr lang="en-US" b="1" dirty="0"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Higgs, W/Z, top</a:t>
            </a:r>
          </a:p>
        </p:txBody>
      </p:sp>
      <p:pic>
        <p:nvPicPr>
          <p:cNvPr id="13" name="图片 10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5"/>
          <a:srcRect l="12041" t="20997" r="12232" b="4887"/>
          <a:stretch>
            <a:fillRect/>
          </a:stretch>
        </p:blipFill>
        <p:spPr>
          <a:xfrm>
            <a:off x="633911" y="4625783"/>
            <a:ext cx="2417110" cy="2086937"/>
          </a:xfrm>
          <a:prstGeom prst="rect">
            <a:avLst/>
          </a:prstGeom>
        </p:spPr>
      </p:pic>
      <p:pic>
        <p:nvPicPr>
          <p:cNvPr id="14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92201" y="4625783"/>
            <a:ext cx="3210851" cy="169910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79376" y="6309320"/>
            <a:ext cx="2166697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tunnel for booster/collider &amp; </a:t>
            </a:r>
            <a:r>
              <a:rPr lang="en-US" sz="105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SppC</a:t>
            </a:r>
            <a:endParaRPr lang="en-US" sz="1050" b="1" dirty="0">
              <a:solidFill>
                <a:prstClr val="black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11210" y="6324889"/>
            <a:ext cx="2193974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Compatible Operation for Higgs W and Z</a:t>
            </a:r>
            <a:endParaRPr lang="en-US" sz="1050" b="1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766853" y="4038760"/>
            <a:ext cx="2193974" cy="41549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Parameters: High luminosity as a Higgs Factory</a:t>
            </a:r>
            <a:endParaRPr lang="en-US" sz="1050" b="1" dirty="0">
              <a:solidFill>
                <a:prstClr val="black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315064" y="822448"/>
            <a:ext cx="1705469" cy="2539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105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Luminosity comparison</a:t>
            </a:r>
            <a:endParaRPr lang="en-US" sz="105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6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"/>
    </mc:Choice>
    <mc:Fallback xmlns="">
      <p:transition spd="slow" advTm="21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0393" y="1915507"/>
            <a:ext cx="2571282" cy="3596640"/>
          </a:xfrm>
          <a:prstGeom prst="rect">
            <a:avLst/>
          </a:prstGeom>
        </p:spPr>
      </p:pic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81580" cy="659643"/>
          </a:xfrm>
        </p:spPr>
        <p:txBody>
          <a:bodyPr/>
          <a:lstStyle/>
          <a:p>
            <a:r>
              <a:rPr lang="en-US" altLang="zh-CN" sz="3600" dirty="0">
                <a:latin typeface="Franklin Gothic Medium" panose="020B0603020102020204" pitchFamily="34" charset="0"/>
              </a:rPr>
              <a:t>CEPC TDR international </a:t>
            </a:r>
            <a:r>
              <a:rPr lang="en-US" altLang="zh-CN" sz="3600" dirty="0" smtClean="0">
                <a:latin typeface="Franklin Gothic Medium" panose="020B0603020102020204" pitchFamily="34" charset="0"/>
              </a:rPr>
              <a:t>review and formal release</a:t>
            </a:r>
            <a:endParaRPr lang="zh-CN" altLang="en-US" sz="3600" dirty="0">
              <a:latin typeface="Franklin Gothic Medium" panose="020B0603020102020204" pitchFamily="34" charset="0"/>
            </a:endParaRP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3"/>
          <a:stretch/>
        </p:blipFill>
        <p:spPr>
          <a:xfrm>
            <a:off x="33771" y="2497221"/>
            <a:ext cx="3084081" cy="20900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9585" y="2497220"/>
            <a:ext cx="2895414" cy="20900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30" y="4664355"/>
            <a:ext cx="3062606" cy="2031714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129507" y="2552269"/>
            <a:ext cx="1978693" cy="346956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wrap="square" lIns="90170" tIns="46990" rIns="90170" bIns="46990" rtlCol="0">
            <a:normAutofit fontScale="85000" lnSpcReduction="20000"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Technical review</a:t>
            </a:r>
            <a:endParaRPr lang="en-US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229476" y="2552267"/>
            <a:ext cx="1553893" cy="346957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wrap="square" lIns="90170" tIns="46990" rIns="90170" bIns="46990" rtlCol="0">
            <a:normAutofit fontScale="92500" lnSpcReduction="20000"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Cost review</a:t>
            </a: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8867" y="4713408"/>
            <a:ext cx="2019333" cy="409617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wrap="square" lIns="90170" tIns="46990" rIns="90170" bIns="46990" rtlCol="0">
            <a:normAutofit lnSpcReduction="10000"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基建国际评审</a:t>
            </a:r>
            <a:endParaRPr lang="en-US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4339" t="19441" r="9048"/>
          <a:stretch/>
        </p:blipFill>
        <p:spPr>
          <a:xfrm>
            <a:off x="3169585" y="4658810"/>
            <a:ext cx="2923452" cy="2037259"/>
          </a:xfrm>
          <a:prstGeom prst="rect">
            <a:avLst/>
          </a:prstGeom>
        </p:spPr>
      </p:pic>
      <p:sp>
        <p:nvSpPr>
          <p:cNvPr id="19" name="Content Placeholder 2"/>
          <p:cNvSpPr txBox="1">
            <a:spLocks/>
          </p:cNvSpPr>
          <p:nvPr/>
        </p:nvSpPr>
        <p:spPr>
          <a:xfrm>
            <a:off x="3229476" y="4703983"/>
            <a:ext cx="1553894" cy="40542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wrap="square" lIns="90170" tIns="46990" rIns="90170" bIns="46990" rtlCol="0">
            <a:normAutofit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IAC meeting</a:t>
            </a:r>
            <a:endParaRPr lang="en-US" sz="1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/>
          <a:srcRect l="1841" r="-1" b="7206"/>
          <a:stretch/>
        </p:blipFill>
        <p:spPr>
          <a:xfrm>
            <a:off x="6124890" y="2365148"/>
            <a:ext cx="3157164" cy="1642073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/>
          <a:srcRect b="15961"/>
          <a:stretch/>
        </p:blipFill>
        <p:spPr>
          <a:xfrm>
            <a:off x="6211097" y="4042798"/>
            <a:ext cx="3157164" cy="1280249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24" y="4652340"/>
            <a:ext cx="3080718" cy="2043729"/>
          </a:xfrm>
          <a:prstGeom prst="rect">
            <a:avLst/>
          </a:prstGeom>
        </p:spPr>
      </p:pic>
      <p:sp>
        <p:nvSpPr>
          <p:cNvPr id="23" name="Content Placeholder 2"/>
          <p:cNvSpPr txBox="1">
            <a:spLocks/>
          </p:cNvSpPr>
          <p:nvPr/>
        </p:nvSpPr>
        <p:spPr>
          <a:xfrm>
            <a:off x="90861" y="4701394"/>
            <a:ext cx="2598185" cy="32071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wrap="square" lIns="90170" tIns="46990" rIns="90170" bIns="46990" rtlCol="0">
            <a:normAutofit fontScale="77500" lnSpcReduction="20000"/>
          </a:bodyPr>
          <a:lstStyle>
            <a:lvl1pPr marL="288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ct val="70000"/>
              <a:buFont typeface="Wingdings" panose="05000000000000000000" pitchFamily="2" charset="2"/>
              <a:buChar char="l"/>
              <a:defRPr lang="zh-CN" altLang="en-US" sz="2400" b="1" u="none" strike="noStrike" kern="0" cap="none" spc="0" normalizeH="0" baseline="0">
                <a:solidFill>
                  <a:srgbClr val="005DA2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1pPr>
            <a:lvl2pPr marL="720000" indent="-2880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lang="zh-CN" altLang="en-US" sz="2000" u="none" strike="noStrike" kern="0" cap="none" spc="0" normalizeH="0" baseline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Civil construction review</a:t>
            </a:r>
            <a:endParaRPr lang="en-US" sz="22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15">
            <a:extLst>
              <a:ext uri="{FF2B5EF4-FFF2-40B4-BE49-F238E27FC236}">
                <a16:creationId xmlns:a16="http://schemas.microsoft.com/office/drawing/2014/main" id="{9E99F402-C0E8-436D-8CA7-2CFC0E986B6B}"/>
              </a:ext>
            </a:extLst>
          </p:cNvPr>
          <p:cNvSpPr txBox="1"/>
          <p:nvPr/>
        </p:nvSpPr>
        <p:spPr>
          <a:xfrm>
            <a:off x="149827" y="892830"/>
            <a:ext cx="11928096" cy="14465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en-US" altLang="zh-CN" sz="2200" b="1" dirty="0" smtClean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International TDR reviews</a:t>
            </a:r>
            <a:endParaRPr lang="en-US" altLang="zh-CN" sz="2200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644525" indent="-285750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en-US" altLang="zh-CN" dirty="0">
                <a:solidFill>
                  <a:srgbClr val="00B050"/>
                </a:solidFill>
              </a:rPr>
              <a:t> June 12-16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technical review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00B050"/>
                </a:solidFill>
              </a:rPr>
              <a:t> June </a:t>
            </a:r>
            <a:r>
              <a:rPr lang="en-US" altLang="zh-CN" dirty="0" smtClean="0">
                <a:solidFill>
                  <a:srgbClr val="00B050"/>
                </a:solidFill>
              </a:rPr>
              <a:t>26: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civil cost domestic review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dirty="0">
                <a:solidFill>
                  <a:srgbClr val="00B050"/>
                </a:solidFill>
              </a:rPr>
              <a:t> September 11-15 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cost review</a:t>
            </a:r>
          </a:p>
          <a:p>
            <a:pPr marL="644525" indent="-285750">
              <a:spcAft>
                <a:spcPts val="600"/>
              </a:spcAft>
              <a:buFont typeface="Wingdings" panose="05000000000000000000" pitchFamily="2" charset="2"/>
              <a:buChar char="u"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2023 October: CEPC International Advisory Committee meeting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141180" y="5323047"/>
            <a:ext cx="3973082" cy="1520192"/>
            <a:chOff x="6247488" y="5258316"/>
            <a:chExt cx="3922300" cy="156917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9"/>
            <a:srcRect l="1926" t="4958" b="21541"/>
            <a:stretch/>
          </p:blipFill>
          <p:spPr>
            <a:xfrm>
              <a:off x="6247488" y="5258316"/>
              <a:ext cx="3922300" cy="156917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392920" y="5953760"/>
              <a:ext cx="772160" cy="396240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endParaRPr lang="zh-CN" altLang="en-US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860280" y="5573921"/>
            <a:ext cx="2197323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CEPC TDR -Accelerator formally released on 25. Dec. 2023</a:t>
            </a:r>
            <a:endParaRPr lang="zh-CN" altLang="en-US" b="1" dirty="0"/>
          </a:p>
        </p:txBody>
      </p:sp>
      <p:sp>
        <p:nvSpPr>
          <p:cNvPr id="28" name="Rectangle 27"/>
          <p:cNvSpPr/>
          <p:nvPr/>
        </p:nvSpPr>
        <p:spPr>
          <a:xfrm>
            <a:off x="9767547" y="4344076"/>
            <a:ext cx="2056973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zh-CN" altLang="en-US" dirty="0"/>
              <a:t>arXiv: 2312.14363</a:t>
            </a:r>
          </a:p>
        </p:txBody>
      </p:sp>
    </p:spTree>
    <p:extLst>
      <p:ext uri="{BB962C8B-B14F-4D97-AF65-F5344CB8AC3E}">
        <p14:creationId xmlns:p14="http://schemas.microsoft.com/office/powerpoint/2010/main" val="73647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"/>
    </mc:Choice>
    <mc:Fallback xmlns="">
      <p:transition spd="slow" advTm="30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161" y="5004867"/>
            <a:ext cx="1157711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The total electricity consumption is </a:t>
            </a:r>
            <a:r>
              <a:rPr lang="en-US" altLang="zh-CN" dirty="0" smtClean="0"/>
              <a:t>340MW for the operation </a:t>
            </a:r>
            <a:r>
              <a:rPr lang="en-US" altLang="zh-CN" dirty="0" smtClean="0"/>
              <a:t>of Higgs, </a:t>
            </a:r>
            <a:r>
              <a:rPr lang="en-US" altLang="zh-CN" dirty="0" smtClean="0"/>
              <a:t>SR </a:t>
            </a:r>
            <a:r>
              <a:rPr lang="en-US" altLang="zh-CN" dirty="0" smtClean="0"/>
              <a:t>power 50MW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The major energy consumer systems: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RF power (</a:t>
            </a:r>
            <a:r>
              <a:rPr lang="en-US" altLang="zh-CN" dirty="0" smtClean="0"/>
              <a:t>177MW</a:t>
            </a:r>
            <a:r>
              <a:rPr lang="en-US" altLang="zh-CN" dirty="0" smtClean="0"/>
              <a:t>)     </a:t>
            </a:r>
            <a:r>
              <a:rPr lang="en-US" altLang="zh-CN" dirty="0" smtClean="0">
                <a:sym typeface="Wingdings" panose="05000000000000000000" pitchFamily="2" charset="2"/>
              </a:rPr>
              <a:t></a:t>
            </a:r>
            <a:r>
              <a:rPr lang="en-US" altLang="zh-CN" dirty="0" smtClean="0"/>
              <a:t>Magnet </a:t>
            </a:r>
            <a:r>
              <a:rPr lang="en-US" altLang="zh-CN" dirty="0" smtClean="0"/>
              <a:t>(58MW</a:t>
            </a:r>
            <a:r>
              <a:rPr lang="en-US" altLang="zh-CN" dirty="0" smtClean="0"/>
              <a:t>)    </a:t>
            </a:r>
            <a:r>
              <a:rPr lang="en-US" altLang="zh-CN" dirty="0" smtClean="0">
                <a:sym typeface="Wingdings" panose="05000000000000000000" pitchFamily="2" charset="2"/>
              </a:rPr>
              <a:t></a:t>
            </a:r>
            <a:r>
              <a:rPr lang="en-US" altLang="zh-CN" dirty="0" smtClean="0"/>
              <a:t>  Cryogenics </a:t>
            </a:r>
            <a:r>
              <a:rPr lang="en-US" altLang="zh-CN" dirty="0" smtClean="0"/>
              <a:t>(11 </a:t>
            </a:r>
            <a:r>
              <a:rPr lang="en-US" altLang="zh-CN" dirty="0" smtClean="0"/>
              <a:t>MW)</a:t>
            </a:r>
          </a:p>
          <a:p>
            <a:pPr marL="285750" lvl="1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Auxiliary power: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altLang="zh-CN" sz="1600" dirty="0" smtClean="0"/>
              <a:t>Instrumentation(2.2</a:t>
            </a:r>
            <a:r>
              <a:rPr lang="en-US" altLang="zh-CN" sz="1600" dirty="0" smtClean="0"/>
              <a:t>) + Radiation </a:t>
            </a:r>
            <a:r>
              <a:rPr lang="en-US" altLang="zh-CN" sz="1600" dirty="0" smtClean="0"/>
              <a:t>Protection(0.4) </a:t>
            </a:r>
            <a:r>
              <a:rPr lang="en-US" altLang="zh-CN" sz="1600" dirty="0" smtClean="0"/>
              <a:t>+ Control(1.8) + Experimental device (</a:t>
            </a:r>
            <a:r>
              <a:rPr lang="en-US" altLang="zh-CN" sz="1600" dirty="0" smtClean="0"/>
              <a:t>4</a:t>
            </a:r>
            <a:r>
              <a:rPr lang="en-US" altLang="zh-CN" sz="1600" dirty="0" smtClean="0"/>
              <a:t>) + Utility(54.5) + General Service(19.9) </a:t>
            </a:r>
            <a:r>
              <a:rPr lang="en-US" altLang="zh-CN" sz="1600" dirty="0" smtClean="0"/>
              <a:t>= </a:t>
            </a:r>
            <a:r>
              <a:rPr lang="en-US" altLang="zh-CN" b="1" dirty="0" smtClean="0"/>
              <a:t>78 MW</a:t>
            </a:r>
            <a:endParaRPr lang="zh-CN" altLang="en-US" b="1" dirty="0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sz="3600" dirty="0" smtClean="0">
                <a:latin typeface="Franklin Gothic Medium" panose="020B0603020102020204" pitchFamily="34" charset="0"/>
              </a:rPr>
              <a:t>Energy consumption breakdown @ 50MW SR power</a:t>
            </a:r>
            <a:endParaRPr lang="zh-CN" altLang="en-US" sz="3600" dirty="0">
              <a:latin typeface="Franklin Gothic Medium" panose="020B06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884" y="899160"/>
            <a:ext cx="6395316" cy="3896359"/>
          </a:xfrm>
          <a:prstGeom prst="rect">
            <a:avLst/>
          </a:prstGeom>
        </p:spPr>
      </p:pic>
      <p:sp>
        <p:nvSpPr>
          <p:cNvPr id="8" name="矩形 18">
            <a:extLst>
              <a:ext uri="{FF2B5EF4-FFF2-40B4-BE49-F238E27FC236}">
                <a16:creationId xmlns:a16="http://schemas.microsoft.com/office/drawing/2014/main" id="{09C1878C-39AB-4227-AF72-94656AFCF575}"/>
              </a:ext>
            </a:extLst>
          </p:cNvPr>
          <p:cNvSpPr/>
          <p:nvPr/>
        </p:nvSpPr>
        <p:spPr>
          <a:xfrm>
            <a:off x="8123740" y="2922891"/>
            <a:ext cx="3158940" cy="105474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CEPC-TDR p967</a:t>
            </a:r>
          </a:p>
          <a:p>
            <a:pPr algn="ctr"/>
            <a:endParaRPr lang="en-US" altLang="zh-CN" dirty="0" smtClean="0">
              <a:solidFill>
                <a:schemeClr val="tx1"/>
              </a:solidFill>
            </a:endParaRPr>
          </a:p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The total power at other operation modes are listed in TDR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0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2882" y="5032515"/>
            <a:ext cx="11577118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The total electricity consumption is </a:t>
            </a:r>
            <a:r>
              <a:rPr lang="en-US" altLang="zh-CN" dirty="0" smtClean="0"/>
              <a:t>262MW for </a:t>
            </a:r>
            <a:r>
              <a:rPr lang="en-US" altLang="zh-CN" dirty="0" smtClean="0"/>
              <a:t>the </a:t>
            </a:r>
            <a:r>
              <a:rPr lang="en-US" altLang="zh-CN" dirty="0" smtClean="0"/>
              <a:t>operation of SR </a:t>
            </a:r>
            <a:r>
              <a:rPr lang="en-US" altLang="zh-CN" dirty="0" smtClean="0"/>
              <a:t>power </a:t>
            </a:r>
            <a:r>
              <a:rPr lang="en-US" altLang="zh-CN" dirty="0" smtClean="0"/>
              <a:t>30MW</a:t>
            </a:r>
            <a:endParaRPr lang="en-US" altLang="zh-CN" dirty="0" smtClean="0"/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The major energy consumer systems: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RF power </a:t>
            </a:r>
            <a:r>
              <a:rPr lang="en-US" altLang="zh-CN" dirty="0" smtClean="0"/>
              <a:t>(109 MW</a:t>
            </a:r>
            <a:r>
              <a:rPr lang="en-US" altLang="zh-CN" dirty="0" smtClean="0"/>
              <a:t>)     </a:t>
            </a:r>
            <a:r>
              <a:rPr lang="en-US" altLang="zh-CN" dirty="0" smtClean="0">
                <a:sym typeface="Wingdings" panose="05000000000000000000" pitchFamily="2" charset="2"/>
              </a:rPr>
              <a:t></a:t>
            </a:r>
            <a:r>
              <a:rPr lang="en-US" altLang="zh-CN" dirty="0" smtClean="0"/>
              <a:t>Magnet </a:t>
            </a:r>
            <a:r>
              <a:rPr lang="en-US" altLang="zh-CN" dirty="0" smtClean="0"/>
              <a:t>(58 MW</a:t>
            </a:r>
            <a:r>
              <a:rPr lang="en-US" altLang="zh-CN" dirty="0" smtClean="0"/>
              <a:t>)    </a:t>
            </a:r>
            <a:r>
              <a:rPr lang="en-US" altLang="zh-CN" dirty="0" smtClean="0">
                <a:sym typeface="Wingdings" panose="05000000000000000000" pitchFamily="2" charset="2"/>
              </a:rPr>
              <a:t></a:t>
            </a:r>
            <a:r>
              <a:rPr lang="en-US" altLang="zh-CN" dirty="0" smtClean="0"/>
              <a:t>  Cryogenics </a:t>
            </a:r>
            <a:r>
              <a:rPr lang="en-US" altLang="zh-CN" dirty="0" smtClean="0"/>
              <a:t>(11.6 </a:t>
            </a:r>
            <a:r>
              <a:rPr lang="en-US" altLang="zh-CN" dirty="0" smtClean="0"/>
              <a:t>MW)</a:t>
            </a:r>
          </a:p>
          <a:p>
            <a:pPr marL="285750" lvl="1" indent="-285750">
              <a:buFont typeface="Wingdings" panose="05000000000000000000" pitchFamily="2" charset="2"/>
              <a:buChar char="u"/>
            </a:pPr>
            <a:r>
              <a:rPr lang="en-US" altLang="zh-CN" dirty="0" smtClean="0"/>
              <a:t>Auxiliary power:</a:t>
            </a:r>
          </a:p>
          <a:p>
            <a:pPr marL="742950" lvl="2" indent="-285750">
              <a:buFont typeface="Wingdings" panose="05000000000000000000" pitchFamily="2" charset="2"/>
              <a:buChar char="Ø"/>
            </a:pPr>
            <a:r>
              <a:rPr lang="en-US" altLang="zh-CN" sz="1600" dirty="0" smtClean="0"/>
              <a:t>Instrumentation(2.2</a:t>
            </a:r>
            <a:r>
              <a:rPr lang="en-US" altLang="zh-CN" sz="1600" dirty="0" smtClean="0"/>
              <a:t>) + Radiation Protection (</a:t>
            </a:r>
            <a:r>
              <a:rPr lang="en-US" altLang="zh-CN" sz="1600" dirty="0" smtClean="0"/>
              <a:t>0.4) </a:t>
            </a:r>
            <a:r>
              <a:rPr lang="en-US" altLang="zh-CN" sz="1600" dirty="0" smtClean="0"/>
              <a:t>+ Control (1.8) + Experimental device (</a:t>
            </a:r>
            <a:r>
              <a:rPr lang="en-US" altLang="zh-CN" sz="1600" dirty="0" smtClean="0"/>
              <a:t>4</a:t>
            </a:r>
            <a:r>
              <a:rPr lang="en-US" altLang="zh-CN" sz="1600" dirty="0" smtClean="0"/>
              <a:t>) +Utility(44.6) +</a:t>
            </a:r>
            <a:r>
              <a:rPr lang="en-US" altLang="zh-CN" sz="1600" dirty="0" smtClean="0"/>
              <a:t>General </a:t>
            </a:r>
            <a:r>
              <a:rPr lang="en-US" altLang="zh-CN" sz="1600" dirty="0" smtClean="0"/>
              <a:t>Service(19.9) </a:t>
            </a:r>
            <a:r>
              <a:rPr lang="en-US" altLang="zh-CN" sz="1600" dirty="0" smtClean="0"/>
              <a:t>= </a:t>
            </a:r>
            <a:r>
              <a:rPr lang="en-US" altLang="zh-CN" b="1" dirty="0" smtClean="0"/>
              <a:t>73 </a:t>
            </a:r>
            <a:r>
              <a:rPr lang="en-US" altLang="zh-CN" b="1" dirty="0" smtClean="0"/>
              <a:t>MW</a:t>
            </a:r>
            <a:endParaRPr lang="zh-CN" altLang="en-US" b="1" dirty="0"/>
          </a:p>
        </p:txBody>
      </p:sp>
      <p:sp>
        <p:nvSpPr>
          <p:cNvPr id="5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sz="3600" dirty="0" smtClean="0">
                <a:latin typeface="Franklin Gothic Medium" panose="020B0603020102020204" pitchFamily="34" charset="0"/>
              </a:rPr>
              <a:t>Energy consumption breakdown @ </a:t>
            </a:r>
            <a:r>
              <a:rPr lang="en-US" altLang="zh-CN" sz="3600" dirty="0" smtClean="0">
                <a:latin typeface="Franklin Gothic Medium" panose="020B0603020102020204" pitchFamily="34" charset="0"/>
              </a:rPr>
              <a:t>30MW </a:t>
            </a:r>
            <a:r>
              <a:rPr lang="en-US" altLang="zh-CN" sz="3600" dirty="0" smtClean="0">
                <a:latin typeface="Franklin Gothic Medium" panose="020B0603020102020204" pitchFamily="34" charset="0"/>
              </a:rPr>
              <a:t>SR power</a:t>
            </a:r>
            <a:endParaRPr lang="zh-CN" altLang="en-US" sz="3600" dirty="0">
              <a:latin typeface="Franklin Gothic Medium" panose="020B06030201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393" y="908994"/>
            <a:ext cx="6557327" cy="4027794"/>
          </a:xfrm>
          <a:prstGeom prst="rect">
            <a:avLst/>
          </a:prstGeom>
        </p:spPr>
      </p:pic>
      <p:sp>
        <p:nvSpPr>
          <p:cNvPr id="8" name="矩形 18">
            <a:extLst>
              <a:ext uri="{FF2B5EF4-FFF2-40B4-BE49-F238E27FC236}">
                <a16:creationId xmlns:a16="http://schemas.microsoft.com/office/drawing/2014/main" id="{09C1878C-39AB-4227-AF72-94656AFCF575}"/>
              </a:ext>
            </a:extLst>
          </p:cNvPr>
          <p:cNvSpPr/>
          <p:nvPr/>
        </p:nvSpPr>
        <p:spPr>
          <a:xfrm>
            <a:off x="8123740" y="2922891"/>
            <a:ext cx="1954735" cy="3668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CEPC-TDR p965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99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文本框 14">
            <a:extLst>
              <a:ext uri="{FF2B5EF4-FFF2-40B4-BE49-F238E27FC236}">
                <a16:creationId xmlns:a16="http://schemas.microsoft.com/office/drawing/2014/main" id="{4C6EC329-F565-433F-90A4-B3007B7B1394}"/>
              </a:ext>
            </a:extLst>
          </p:cNvPr>
          <p:cNvSpPr txBox="1"/>
          <p:nvPr/>
        </p:nvSpPr>
        <p:spPr>
          <a:xfrm>
            <a:off x="747346" y="886038"/>
            <a:ext cx="7139353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5DA2"/>
                </a:solidFill>
                <a:latin typeface="Franklin Gothic Medium" panose="020B0603020102020204" pitchFamily="34" charset="0"/>
              </a:rPr>
              <a:t>BEPCII</a:t>
            </a:r>
            <a:endParaRPr lang="en-US" altLang="zh-CN" sz="2400" dirty="0">
              <a:solidFill>
                <a:srgbClr val="005DA2"/>
              </a:solidFill>
              <a:latin typeface="Franklin Gothic Book" panose="020B05030201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altLang="zh-CN" sz="2000" dirty="0">
                <a:latin typeface="Franklin Gothic Book" panose="020B0503020102020204" pitchFamily="34" charset="0"/>
              </a:rPr>
              <a:t> - Upgrade project of BEPC, operated since 2009</a:t>
            </a:r>
          </a:p>
          <a:p>
            <a:pPr>
              <a:spcAft>
                <a:spcPts val="600"/>
              </a:spcAft>
            </a:pPr>
            <a:r>
              <a:rPr lang="en-US" altLang="zh-CN" sz="2000" dirty="0">
                <a:latin typeface="Franklin Gothic Book" panose="020B0503020102020204" pitchFamily="34" charset="0"/>
              </a:rPr>
              <a:t> - A double-ring factory-like collider</a:t>
            </a:r>
          </a:p>
          <a:p>
            <a:pPr>
              <a:spcAft>
                <a:spcPts val="600"/>
              </a:spcAft>
            </a:pPr>
            <a:r>
              <a:rPr lang="en-US" altLang="zh-CN" sz="2000" dirty="0">
                <a:latin typeface="Franklin Gothic Book" panose="020B0503020102020204" pitchFamily="34" charset="0"/>
              </a:rPr>
              <a:t> - Collider &amp; SR operation modes</a:t>
            </a:r>
          </a:p>
        </p:txBody>
      </p:sp>
      <p:sp>
        <p:nvSpPr>
          <p:cNvPr id="21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sz="3600" dirty="0">
                <a:latin typeface="Franklin Gothic Medium" panose="020B0603020102020204" pitchFamily="34" charset="0"/>
              </a:rPr>
              <a:t>Operation of BEPCII and performance enhancement</a:t>
            </a:r>
            <a:endParaRPr lang="zh-CN" altLang="en-US" sz="3600" dirty="0">
              <a:latin typeface="Franklin Gothic Medium" panose="020B0603020102020204" pitchFamily="34" charset="0"/>
            </a:endParaRPr>
          </a:p>
        </p:txBody>
      </p:sp>
      <p:pic>
        <p:nvPicPr>
          <p:cNvPr id="22" name="Picture 4" descr="BEP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70"/>
          <a:stretch/>
        </p:blipFill>
        <p:spPr bwMode="auto">
          <a:xfrm>
            <a:off x="184613" y="2915524"/>
            <a:ext cx="5397974" cy="384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14" descr="071029c-1b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2230" y="4601175"/>
            <a:ext cx="2282887" cy="203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图片 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588"/>
          <a:stretch/>
        </p:blipFill>
        <p:spPr>
          <a:xfrm>
            <a:off x="9031252" y="1490034"/>
            <a:ext cx="2976135" cy="311114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1252" y="4601175"/>
            <a:ext cx="3026823" cy="216250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9769" y="1784814"/>
            <a:ext cx="2867809" cy="251883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967063" y="2023311"/>
            <a:ext cx="82944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BEPCII</a:t>
            </a:r>
            <a:endParaRPr lang="zh-CN" alt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967063" y="4657758"/>
            <a:ext cx="82944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BESIII</a:t>
            </a:r>
            <a:endParaRPr lang="zh-CN" alt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9031252" y="4659334"/>
            <a:ext cx="829442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BSRF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569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7071E823-F717-4A24-8497-F07205410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lnSpcReduction="10000"/>
          </a:bodyPr>
          <a:lstStyle/>
          <a:p>
            <a:fld id="{49AE70B2-8BF9-45C0-BB95-33D1B9D3A85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46FF5AB5-3CAE-4D6E-88DB-B4F86FBA3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500" y="92058"/>
            <a:ext cx="10510125" cy="659643"/>
          </a:xfrm>
        </p:spPr>
        <p:txBody>
          <a:bodyPr/>
          <a:lstStyle/>
          <a:p>
            <a:r>
              <a:rPr lang="en-US" altLang="zh-CN" dirty="0">
                <a:latin typeface="Franklin Gothic Medium" panose="020B0603020102020204" pitchFamily="34" charset="0"/>
              </a:rPr>
              <a:t>HEPS construction</a:t>
            </a:r>
            <a:endParaRPr lang="zh-CN" altLang="en-US" dirty="0">
              <a:latin typeface="Franklin Gothic Medium" panose="020B0603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9" y="1120174"/>
            <a:ext cx="4560231" cy="25412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691" y="872078"/>
            <a:ext cx="3024734" cy="31483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8664" y="1195738"/>
            <a:ext cx="3287210" cy="27106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42531" y="4401015"/>
            <a:ext cx="7053343" cy="2154436"/>
          </a:xfrm>
          <a:prstGeom prst="rect">
            <a:avLst/>
          </a:prstGeom>
          <a:solidFill>
            <a:srgbClr val="70AD47">
              <a:lumMod val="40000"/>
              <a:lumOff val="60000"/>
            </a:srgbClr>
          </a:solidFill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宋体" panose="02010600030101010101" pitchFamily="2" charset="-122"/>
              </a:rPr>
              <a:t>Advanced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宋体" panose="02010600030101010101" pitchFamily="2" charset="-122"/>
              </a:rPr>
              <a:t> 4</a:t>
            </a:r>
            <a:r>
              <a:rPr kumimoji="0" lang="en-US" altLang="zh-CN" sz="2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宋体" panose="02010600030101010101" pitchFamily="2" charset="-122"/>
              </a:rPr>
              <a:t>th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 panose="020B0503020102020204" pitchFamily="34" charset="0"/>
                <a:ea typeface="宋体" panose="02010600030101010101" pitchFamily="2" charset="-122"/>
              </a:rPr>
              <a:t> generation light source, promoting multi-disciplinary researches</a:t>
            </a:r>
            <a:endParaRPr kumimoji="0" lang="en-US" altLang="zh-CN" sz="2000" b="0" i="0" u="none" strike="noStrike" kern="0" cap="none" spc="0" normalizeH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Book" panose="020B0503020102020204" pitchFamily="34" charset="0"/>
              <a:ea typeface="宋体" panose="02010600030101010101" pitchFamily="2" charset="-122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sz="2000" kern="0" noProof="0" dirty="0">
                <a:latin typeface="Franklin Gothic Book" panose="020B0503020102020204" pitchFamily="34" charset="0"/>
                <a:ea typeface="宋体" panose="02010600030101010101" pitchFamily="2" charset="-122"/>
              </a:rPr>
              <a:t>Accumulate conventional key technologies for CEPC</a:t>
            </a:r>
            <a:endParaRPr lang="en-US" altLang="zh-CN" sz="2000" kern="0" dirty="0">
              <a:latin typeface="Franklin Gothic Book" panose="020B0503020102020204" pitchFamily="34" charset="0"/>
              <a:ea typeface="宋体" panose="02010600030101010101" pitchFamily="2" charset="-122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zh-CN" kern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   </a:t>
            </a:r>
            <a:r>
              <a:rPr lang="en-US" altLang="zh-CN" kern="0" noProof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- </a:t>
            </a:r>
            <a:r>
              <a:rPr lang="en-US" altLang="zh-CN" kern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M</a:t>
            </a:r>
            <a:r>
              <a:rPr lang="en-US" altLang="zh-CN" kern="0" noProof="0" dirty="0" err="1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agnet</a:t>
            </a:r>
            <a:r>
              <a:rPr lang="en-US" altLang="zh-CN" kern="0" noProof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   - Vacuum   - Power supply   - Beam instrumentation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zh-CN" kern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   - Alignment  - Control  - Mechanical system  - </a:t>
            </a:r>
            <a:r>
              <a:rPr lang="en-US" altLang="zh-CN" kern="0" dirty="0" err="1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Linac</a:t>
            </a:r>
            <a:r>
              <a:rPr lang="en-US" altLang="zh-CN" kern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 complex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altLang="zh-CN" kern="0" noProof="0" dirty="0">
                <a:solidFill>
                  <a:prstClr val="black"/>
                </a:solidFill>
                <a:latin typeface="Franklin Gothic Book" panose="020B0503020102020204" pitchFamily="34" charset="0"/>
                <a:ea typeface="宋体" panose="02010600030101010101" pitchFamily="2" charset="-122"/>
              </a:rPr>
              <a:t>   - RF  - Cryogenics   - Utilities</a:t>
            </a:r>
          </a:p>
        </p:txBody>
      </p:sp>
      <p:pic>
        <p:nvPicPr>
          <p:cNvPr id="8" name="图片 5">
            <a:extLst>
              <a:ext uri="{FF2B5EF4-FFF2-40B4-BE49-F238E27FC236}">
                <a16:creationId xmlns:a16="http://schemas.microsoft.com/office/drawing/2014/main" id="{811BE127-CE1F-411D-9DCC-006EC815F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99" y="4029934"/>
            <a:ext cx="4471932" cy="251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55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7"/>
    </mc:Choice>
    <mc:Fallback xmlns="">
      <p:transition spd="slow" advTm="18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6.09.30"/>
  <p:tag name="AS_TITLE" val="Aspose.Slides for .NET 2.0"/>
  <p:tag name="AS_VERSION" val="16.9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2|0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2|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custom"/>
  <p:tag name="KSO_WM_TEMPLATE_INDEX" val="20204307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9、12、15、16、20、23、24、25、26、27、30、35、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430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803612012"/>
  <p:tag name="KSO_WM_UNIT_PLACING_PICTURE_USER_VIEWPORT" val="{&quot;height&quot;:2890,&quot;width&quot;:3276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207*247"/>
  <p:tag name="TABLE_ENDDRAG_RECT" val="19*84*207*24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BLE_ENDDRAG_ORIGIN_RECT" val="452*167"/>
  <p:tag name="TABLE_ENDDRAG_RECT" val="24*166*452*167"/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6|0.2|0.2"/>
</p:tagLst>
</file>

<file path=ppt/theme/theme1.xml><?xml version="1.0" encoding="utf-8"?>
<a:theme xmlns:a="http://schemas.openxmlformats.org/drawingml/2006/main" name="6_Office 主题​​">
  <a:themeElements>
    <a:clrScheme name="CJcolor">
      <a:dk1>
        <a:srgbClr val="000000"/>
      </a:dk1>
      <a:lt1>
        <a:srgbClr val="FFFFCC"/>
      </a:lt1>
      <a:dk2>
        <a:srgbClr val="005DA2"/>
      </a:dk2>
      <a:lt2>
        <a:srgbClr val="FFFFFF"/>
      </a:lt2>
      <a:accent1>
        <a:srgbClr val="00FF00"/>
      </a:accent1>
      <a:accent2>
        <a:srgbClr val="FFC000"/>
      </a:accent2>
      <a:accent3>
        <a:srgbClr val="00C0FF"/>
      </a:accent3>
      <a:accent4>
        <a:srgbClr val="00FFC0"/>
      </a:accent4>
      <a:accent5>
        <a:srgbClr val="FF00C0"/>
      </a:accent5>
      <a:accent6>
        <a:srgbClr val="FF0000"/>
      </a:accent6>
      <a:hlink>
        <a:srgbClr val="C0FF00"/>
      </a:hlink>
      <a:folHlink>
        <a:srgbClr val="000000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J2022.potx" id="{8BBC4BC3-BEB5-4946-8F80-1256EA926EF8}" vid="{EA5DC5B3-5A7E-45FE-8A8B-1A4198E2B1E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charset="0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框架">
    <a:dk1>
      <a:srgbClr val="000000"/>
    </a:dk1>
    <a:lt1>
      <a:srgbClr val="FFFFFF"/>
    </a:lt1>
    <a:dk2>
      <a:srgbClr val="545454"/>
    </a:dk2>
    <a:lt2>
      <a:srgbClr val="BFBFBF"/>
    </a:lt2>
    <a:accent1>
      <a:srgbClr val="40BAD2"/>
    </a:accent1>
    <a:accent2>
      <a:srgbClr val="FAB900"/>
    </a:accent2>
    <a:accent3>
      <a:srgbClr val="90BB23"/>
    </a:accent3>
    <a:accent4>
      <a:srgbClr val="EE7008"/>
    </a:accent4>
    <a:accent5>
      <a:srgbClr val="1AB39F"/>
    </a:accent5>
    <a:accent6>
      <a:srgbClr val="D5393D"/>
    </a:accent6>
    <a:hlink>
      <a:srgbClr val="90BB23"/>
    </a:hlink>
    <a:folHlink>
      <a:srgbClr val="EE7008"/>
    </a:folHlink>
  </a:clrScheme>
  <a:fontScheme name="HEPSTF">
    <a:majorFont>
      <a:latin typeface="Times New Roman"/>
      <a:ea typeface="微软雅黑"/>
      <a:cs typeface=""/>
    </a:majorFont>
    <a:minorFont>
      <a:latin typeface="Calibri"/>
      <a:ea typeface="微软雅黑"/>
      <a:cs typeface=""/>
    </a:minorFont>
  </a:fontScheme>
  <a:fmtScheme name="框架">
    <a:fillStyleLst>
      <a:solidFill>
        <a:schemeClr val="phClr"/>
      </a:solidFill>
      <a:solidFill>
        <a:schemeClr val="phClr">
          <a:tint val="65000"/>
        </a:schemeClr>
      </a:solidFill>
      <a:solidFill>
        <a:schemeClr val="phClr">
          <a:shade val="80000"/>
          <a:satMod val="150000"/>
        </a:schemeClr>
      </a:solidFill>
    </a:fillStyleLst>
    <a:lnStyleLst>
      <a:ln w="9525" cap="flat" cmpd="sng" algn="ctr">
        <a:solidFill>
          <a:schemeClr val="phClr"/>
        </a:solidFill>
        <a:prstDash val="solid"/>
      </a:ln>
      <a:ln w="10795" cap="flat" cmpd="sng" algn="ctr">
        <a:solidFill>
          <a:schemeClr val="phClr"/>
        </a:solidFill>
        <a:prstDash val="solid"/>
      </a:ln>
      <a:ln w="17145" cap="flat" cmpd="sng" algn="ctr">
        <a:solidFill>
          <a:schemeClr val="phClr">
            <a:shade val="95000"/>
            <a:alpha val="50000"/>
            <a:satMod val="150000"/>
          </a:schemeClr>
        </a:solidFill>
        <a:prstDash val="solid"/>
      </a:ln>
    </a:lnStyleLst>
    <a:effectStyleLst>
      <a:effectStyle>
        <a:effectLst/>
      </a:effectStyle>
      <a:effectStyle>
        <a:effectLst/>
      </a:effectStyle>
      <a:effectStyle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2700" h="25400" prst="coolSlant"/>
        </a:sp3d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hade val="98000"/>
              <a:satMod val="120000"/>
              <a:lumMod val="102000"/>
            </a:schemeClr>
          </a:gs>
          <a:gs pos="48000">
            <a:schemeClr val="phClr">
              <a:tint val="98000"/>
              <a:shade val="90000"/>
              <a:satMod val="110000"/>
              <a:lumMod val="103000"/>
            </a:schemeClr>
          </a:gs>
          <a:gs pos="100000">
            <a:schemeClr val="phClr">
              <a:tint val="98000"/>
              <a:shade val="80000"/>
              <a:satMod val="10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CJ2022</Template>
  <TotalTime>10431</TotalTime>
  <Words>2540</Words>
  <Application>Microsoft Office PowerPoint</Application>
  <PresentationFormat>Widescreen</PresentationFormat>
  <Paragraphs>448</Paragraphs>
  <Slides>34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50" baseType="lpstr">
      <vt:lpstr>Arial Unicode MS</vt:lpstr>
      <vt:lpstr>MS PGothic</vt:lpstr>
      <vt:lpstr>等线</vt:lpstr>
      <vt:lpstr>隶书</vt:lpstr>
      <vt:lpstr>宋体</vt:lpstr>
      <vt:lpstr>微软雅黑</vt:lpstr>
      <vt:lpstr>Arial</vt:lpstr>
      <vt:lpstr>Calibri</vt:lpstr>
      <vt:lpstr>Cambria Math</vt:lpstr>
      <vt:lpstr>Franklin Gothic Book</vt:lpstr>
      <vt:lpstr>Franklin Gothic Medium</vt:lpstr>
      <vt:lpstr>Symbol</vt:lpstr>
      <vt:lpstr>Tahoma</vt:lpstr>
      <vt:lpstr>Times New Roman</vt:lpstr>
      <vt:lpstr>Wingdings</vt:lpstr>
      <vt:lpstr>6_Office 主题​​</vt:lpstr>
      <vt:lpstr>PowerPoint Presentation</vt:lpstr>
      <vt:lpstr>Content</vt:lpstr>
      <vt:lpstr>A brief introduction to CEPC</vt:lpstr>
      <vt:lpstr>CEPC TDR design</vt:lpstr>
      <vt:lpstr>CEPC TDR international review and formal release</vt:lpstr>
      <vt:lpstr>Energy consumption breakdown @ 50MW SR power</vt:lpstr>
      <vt:lpstr>Energy consumption breakdown @ 30MW SR power</vt:lpstr>
      <vt:lpstr>Operation of BEPCII and performance enhancement</vt:lpstr>
      <vt:lpstr>HEPS construction</vt:lpstr>
      <vt:lpstr>Motivation and obligations to pursue a green machine</vt:lpstr>
      <vt:lpstr>SRF cavity using Mit-T baking</vt:lpstr>
      <vt:lpstr>Mid-temp baking SRF cavity test results</vt:lpstr>
      <vt:lpstr>SRF cryo-module horizontal test results</vt:lpstr>
      <vt:lpstr>High Q SRF significance for a green machine</vt:lpstr>
      <vt:lpstr>Endeavors for a high-efficient klystron </vt:lpstr>
      <vt:lpstr>Research status of the klystron</vt:lpstr>
      <vt:lpstr>Energy recovery by decelerating the used beams</vt:lpstr>
      <vt:lpstr>PowerPoint Presentation</vt:lpstr>
      <vt:lpstr>HEPS employs permanent dipole magnets </vt:lpstr>
      <vt:lpstr>R&amp;D for Halbach type quadrupole with tunable field</vt:lpstr>
      <vt:lpstr>Plasma wake field acceleration</vt:lpstr>
      <vt:lpstr>PowerPoint Presentation</vt:lpstr>
      <vt:lpstr>PowerPoint Presentation</vt:lpstr>
      <vt:lpstr>CEPC drives PWFA study @ IHEP</vt:lpstr>
      <vt:lpstr>Test facility to be built at BEPCII</vt:lpstr>
      <vt:lpstr>HEPS Waste Heat Sources Utilization</vt:lpstr>
      <vt:lpstr>Advanced heat-pump technology applications for CEPC</vt:lpstr>
      <vt:lpstr>Solar panels on-top of the roof at HEPS</vt:lpstr>
      <vt:lpstr>PowerPoint Presentation</vt:lpstr>
      <vt:lpstr>PowerPoint Presentation</vt:lpstr>
      <vt:lpstr>R&amp;D for Iron-based HTS magnets</vt:lpstr>
      <vt:lpstr>Novel concept of power supply based on 10kV SST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Jun Cao</dc:creator>
  <cp:lastModifiedBy>liyuhui</cp:lastModifiedBy>
  <cp:revision>358</cp:revision>
  <dcterms:created xsi:type="dcterms:W3CDTF">2023-01-01T14:23:30Z</dcterms:created>
  <dcterms:modified xsi:type="dcterms:W3CDTF">2024-01-17T22:53:43Z</dcterms:modified>
</cp:coreProperties>
</file>