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34"/>
  </p:notesMasterIdLst>
  <p:handoutMasterIdLst>
    <p:handoutMasterId r:id="rId35"/>
  </p:handoutMasterIdLst>
  <p:sldIdLst>
    <p:sldId id="426" r:id="rId2"/>
    <p:sldId id="427" r:id="rId3"/>
    <p:sldId id="623" r:id="rId4"/>
    <p:sldId id="615" r:id="rId5"/>
    <p:sldId id="624" r:id="rId6"/>
    <p:sldId id="502" r:id="rId7"/>
    <p:sldId id="603" r:id="rId8"/>
    <p:sldId id="606" r:id="rId9"/>
    <p:sldId id="530" r:id="rId10"/>
    <p:sldId id="526" r:id="rId11"/>
    <p:sldId id="599" r:id="rId12"/>
    <p:sldId id="620" r:id="rId13"/>
    <p:sldId id="621" r:id="rId14"/>
    <p:sldId id="590" r:id="rId15"/>
    <p:sldId id="591" r:id="rId16"/>
    <p:sldId id="595" r:id="rId17"/>
    <p:sldId id="597" r:id="rId18"/>
    <p:sldId id="616" r:id="rId19"/>
    <p:sldId id="614" r:id="rId20"/>
    <p:sldId id="609" r:id="rId21"/>
    <p:sldId id="610" r:id="rId22"/>
    <p:sldId id="611" r:id="rId23"/>
    <p:sldId id="622" r:id="rId24"/>
    <p:sldId id="612" r:id="rId25"/>
    <p:sldId id="613" r:id="rId26"/>
    <p:sldId id="598" r:id="rId27"/>
    <p:sldId id="592" r:id="rId28"/>
    <p:sldId id="593" r:id="rId29"/>
    <p:sldId id="594" r:id="rId30"/>
    <p:sldId id="619" r:id="rId31"/>
    <p:sldId id="495" r:id="rId32"/>
    <p:sldId id="617" r:id="rId33"/>
  </p:sldIdLst>
  <p:sldSz cx="12192000" cy="6858000"/>
  <p:notesSz cx="7099300" cy="10234613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525FF"/>
    <a:srgbClr val="005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660B408-B3CF-4A94-85FC-2B1E0A45F4A2}" styleName="深色样式 2 - 强调 1/强调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53" autoAdjust="0"/>
    <p:restoredTop sz="85124" autoAdjust="0"/>
  </p:normalViewPr>
  <p:slideViewPr>
    <p:cSldViewPr snapToGrid="0">
      <p:cViewPr varScale="1">
        <p:scale>
          <a:sx n="68" d="100"/>
          <a:sy n="68" d="100"/>
        </p:scale>
        <p:origin x="672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3077137" cy="513376"/>
          </a:xfrm>
          <a:prstGeom prst="rect">
            <a:avLst/>
          </a:prstGeom>
        </p:spPr>
        <p:txBody>
          <a:bodyPr vert="horz" lIns="95063" tIns="47532" rIns="95063" bIns="47532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4020508" y="1"/>
            <a:ext cx="3077137" cy="513376"/>
          </a:xfrm>
          <a:prstGeom prst="rect">
            <a:avLst/>
          </a:prstGeom>
        </p:spPr>
        <p:txBody>
          <a:bodyPr vert="horz" lIns="95063" tIns="47532" rIns="95063" bIns="47532" rtlCol="0"/>
          <a:lstStyle>
            <a:lvl1pPr algn="r">
              <a:defRPr sz="1200"/>
            </a:lvl1pPr>
          </a:lstStyle>
          <a:p>
            <a:fld id="{E4908BAA-5A86-47FE-8A3F-4C7B7CC4CB09}" type="datetimeFigureOut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721237"/>
            <a:ext cx="3077137" cy="513376"/>
          </a:xfrm>
          <a:prstGeom prst="rect">
            <a:avLst/>
          </a:prstGeom>
        </p:spPr>
        <p:txBody>
          <a:bodyPr vert="horz" lIns="95063" tIns="47532" rIns="95063" bIns="47532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4020508" y="9721237"/>
            <a:ext cx="3077137" cy="513376"/>
          </a:xfrm>
          <a:prstGeom prst="rect">
            <a:avLst/>
          </a:prstGeom>
        </p:spPr>
        <p:txBody>
          <a:bodyPr vert="horz" lIns="95063" tIns="47532" rIns="95063" bIns="47532" rtlCol="0" anchor="b"/>
          <a:lstStyle>
            <a:lvl1pPr algn="r">
              <a:defRPr sz="1200"/>
            </a:lvl1pPr>
          </a:lstStyle>
          <a:p>
            <a:fld id="{B80B4CB4-CD13-403D-91B4-89FD42A58E9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7124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6363" cy="513508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l">
              <a:defRPr sz="15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1297" y="1"/>
            <a:ext cx="3076363" cy="513508"/>
          </a:xfrm>
          <a:prstGeom prst="rect">
            <a:avLst/>
          </a:prstGeom>
        </p:spPr>
        <p:txBody>
          <a:bodyPr vert="horz" lIns="99038" tIns="49520" rIns="99038" bIns="49520" rtlCol="0"/>
          <a:lstStyle>
            <a:lvl1pPr algn="r">
              <a:defRPr sz="1500"/>
            </a:lvl1pPr>
          </a:lstStyle>
          <a:p>
            <a:fld id="{05DB860B-C10D-4BCC-8F57-1F1549514518}" type="datetimeFigureOut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79425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38" tIns="49520" rIns="99038" bIns="495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09931" y="4925411"/>
            <a:ext cx="5679440" cy="4029879"/>
          </a:xfrm>
          <a:prstGeom prst="rect">
            <a:avLst/>
          </a:prstGeom>
        </p:spPr>
        <p:txBody>
          <a:bodyPr vert="horz" lIns="99038" tIns="49520" rIns="99038" bIns="495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3" y="9721110"/>
            <a:ext cx="3076363" cy="513507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l">
              <a:defRPr sz="15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1297" y="9721110"/>
            <a:ext cx="3076363" cy="513507"/>
          </a:xfrm>
          <a:prstGeom prst="rect">
            <a:avLst/>
          </a:prstGeom>
        </p:spPr>
        <p:txBody>
          <a:bodyPr vert="horz" lIns="99038" tIns="49520" rIns="99038" bIns="49520" rtlCol="0" anchor="b"/>
          <a:lstStyle>
            <a:lvl1pPr algn="r">
              <a:defRPr sz="1500"/>
            </a:lvl1pPr>
          </a:lstStyle>
          <a:p>
            <a:fld id="{78110046-0191-45E6-94AB-394699AAD52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49782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10046-0191-45E6-94AB-394699AAD52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16689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10046-0191-45E6-94AB-394699AAD52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578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10046-0191-45E6-94AB-394699AAD52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1305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10046-0191-45E6-94AB-394699AAD52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42946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110046-0191-45E6-94AB-394699AAD527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535642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14400" y="1346948"/>
            <a:ext cx="103632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14400" y="4282764"/>
            <a:ext cx="10363200" cy="80683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14400" y="1484779"/>
            <a:ext cx="10363200" cy="274320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9646373" y="4107023"/>
            <a:ext cx="1219200" cy="914400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1012444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6400" b="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15CFC9-31FA-4AA8-9431-89F39FA16821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083740" y="6272786"/>
            <a:ext cx="6327648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659041" y="4227195"/>
            <a:ext cx="1193868" cy="640080"/>
          </a:xfrm>
        </p:spPr>
        <p:txBody>
          <a:bodyPr/>
          <a:lstStyle>
            <a:lvl1pPr>
              <a:defRPr sz="2800" b="1"/>
            </a:lvl1pPr>
          </a:lstStyle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18898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A22EAE-C6C6-426C-9DC8-E6B7E59555C1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14993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533400"/>
            <a:ext cx="2552700" cy="5638800"/>
          </a:xfrm>
        </p:spPr>
        <p:txBody>
          <a:bodyPr vert="eaVert"/>
          <a:lstStyle>
            <a:lvl1pPr>
              <a:defRPr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1" y="533400"/>
            <a:ext cx="7505700" cy="5638800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21600-C274-449C-BCD7-B5754D7B3113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2969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76200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762000"/>
            <a:ext cx="10363200" cy="541020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30B6BF-23DC-49B1-8523-1A672044F094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036246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64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3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1800" b="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8" y="6272786"/>
            <a:ext cx="2644309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E4614379-E89E-41C7-9E1E-8B08ABA22CCB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1465" y="6272785"/>
            <a:ext cx="6327648" cy="365125"/>
          </a:xfrm>
        </p:spPr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845149" y="2430623"/>
            <a:ext cx="1219200" cy="914400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600" y="2508607"/>
            <a:ext cx="1188299" cy="720332"/>
          </a:xfrm>
        </p:spPr>
        <p:txBody>
          <a:bodyPr/>
          <a:lstStyle>
            <a:lvl1pPr>
              <a:defRPr sz="2800"/>
            </a:lvl1pPr>
          </a:lstStyle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82535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-3048"/>
            <a:ext cx="10363200" cy="744728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741680"/>
            <a:ext cx="4876800" cy="5430520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89624" y="741680"/>
            <a:ext cx="4876800" cy="5430520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D44AE-C64C-4476-ADEE-D98340F42651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610976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0"/>
            <a:ext cx="10363200" cy="680720"/>
          </a:xfrm>
        </p:spPr>
        <p:txBody>
          <a:bodyPr/>
          <a:lstStyle>
            <a:lvl1pPr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96976"/>
            <a:ext cx="48768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14400" y="1353312"/>
            <a:ext cx="4876800" cy="4681728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0" y="696976"/>
            <a:ext cx="487680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427724" y="1353312"/>
            <a:ext cx="4876800" cy="4681728"/>
          </a:xfrm>
        </p:spPr>
        <p:txBody>
          <a:bodyPr/>
          <a:lstStyle>
            <a:lvl1pPr>
              <a:defRPr sz="20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>
              <a:defRPr sz="1800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>
              <a:defRPr sz="160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572EE9-DDB9-4EE1-8322-050B7E07AFC2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82291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914400" y="-3048"/>
            <a:ext cx="10363200" cy="160934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4977E74-7EF9-4AD0-8D3E-300A47C85FD9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26767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53D3E3-1ABE-408A-B2DF-78DDEE991284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1903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363552" y="6255258"/>
            <a:ext cx="524256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B9443B-EAC5-46C4-BFB2-74774C44BD09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967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1" y="2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2800" b="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350">
                <a:solidFill>
                  <a:schemeClr val="accent1">
                    <a:lumMod val="5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11363552" y="6255258"/>
            <a:ext cx="524256" cy="393192"/>
            <a:chOff x="8532189" y="5068824"/>
            <a:chExt cx="393192" cy="393192"/>
          </a:xfrm>
        </p:grpSpPr>
        <p:sp>
          <p:nvSpPr>
            <p:cNvPr id="13" name="Oval 12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4" name="Oval 13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DCE980-D84A-420D-96FB-EA4FF0AA8C11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45713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1363552" y="6255258"/>
            <a:ext cx="524256" cy="393192"/>
            <a:chOff x="8532189" y="5068824"/>
            <a:chExt cx="393192" cy="393192"/>
          </a:xfrm>
        </p:grpSpPr>
        <p:sp>
          <p:nvSpPr>
            <p:cNvPr id="8" name="Oval 7"/>
            <p:cNvSpPr>
              <a:spLocks noChangeAspect="1"/>
            </p:cNvSpPr>
            <p:nvPr/>
          </p:nvSpPr>
          <p:spPr>
            <a:xfrm>
              <a:off x="8532189" y="5068824"/>
              <a:ext cx="393192" cy="393192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>
              <a:spLocks noChangeAspect="1"/>
            </p:cNvSpPr>
            <p:nvPr/>
          </p:nvSpPr>
          <p:spPr>
            <a:xfrm>
              <a:off x="8568766" y="5105400"/>
              <a:ext cx="320039" cy="320040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-3048"/>
            <a:ext cx="10363200" cy="6939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690880"/>
            <a:ext cx="10363200" cy="54813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89824" y="6272786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7543C636-02AE-4136-9F3E-A3BF7843518E}" type="datetime1">
              <a:rPr lang="zh-CN" altLang="en-US" smtClean="0"/>
              <a:t>23/2/14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0" y="6272786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6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1" spc="-7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D4BB4D6-AD4B-4009-BC1B-ACDD6427F5A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911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200" b="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360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0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80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10.png"/><Relationship Id="rId5" Type="http://schemas.openxmlformats.org/officeDocument/2006/relationships/image" Target="../media/image200.png"/><Relationship Id="rId4" Type="http://schemas.openxmlformats.org/officeDocument/2006/relationships/image" Target="../media/image19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0.png"/><Relationship Id="rId4" Type="http://schemas.openxmlformats.org/officeDocument/2006/relationships/image" Target="../media/image3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5.png"/><Relationship Id="rId4" Type="http://schemas.openxmlformats.org/officeDocument/2006/relationships/image" Target="NUL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051559" y="1432223"/>
            <a:ext cx="10624625" cy="3035808"/>
          </a:xfrm>
        </p:spPr>
        <p:txBody>
          <a:bodyPr/>
          <a:lstStyle/>
          <a:p>
            <a:r>
              <a:rPr lang="en-US" altLang="zh-CN" dirty="0" smtClean="0"/>
              <a:t>CEPC radiation protection (RP) study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597152"/>
          </a:xfrm>
        </p:spPr>
        <p:txBody>
          <a:bodyPr>
            <a:normAutofit/>
          </a:bodyPr>
          <a:lstStyle/>
          <a:p>
            <a:r>
              <a:rPr lang="en-US" altLang="zh-CN" sz="2400" dirty="0" err="1"/>
              <a:t>Guangyi</a:t>
            </a:r>
            <a:r>
              <a:rPr lang="en-US" altLang="zh-CN" sz="2400" dirty="0"/>
              <a:t> </a:t>
            </a:r>
            <a:r>
              <a:rPr lang="en-US" altLang="zh-CN" sz="2400" dirty="0" smtClean="0"/>
              <a:t>Tang on behalf of CEPC RP Group</a:t>
            </a:r>
          </a:p>
          <a:p>
            <a:r>
              <a:rPr lang="en-US" altLang="zh-CN" sz="2400" dirty="0"/>
              <a:t>IAS Program on High Energy Physics</a:t>
            </a:r>
            <a:r>
              <a:rPr lang="en-US" altLang="zh-CN" sz="2400" dirty="0" smtClean="0"/>
              <a:t>, 2023/2/14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233" y="0"/>
            <a:ext cx="4448767" cy="842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9918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Parameters: 50MW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dirty="0" smtClean="0"/>
              <a:t>Collider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The ramping simulation is more critical than reality. </a:t>
            </a:r>
          </a:p>
          <a:p>
            <a:pPr lvl="1"/>
            <a:r>
              <a:rPr lang="en-US" altLang="zh-CN" sz="2000" dirty="0" smtClean="0"/>
              <a:t>Overestimate dose to booster</a:t>
            </a:r>
            <a:endParaRPr lang="zh-CN" altLang="en-US" sz="2000" dirty="0"/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>
          <a:xfrm>
            <a:off x="6389624" y="741680"/>
            <a:ext cx="5375656" cy="5430520"/>
          </a:xfrm>
        </p:spPr>
        <p:txBody>
          <a:bodyPr/>
          <a:lstStyle/>
          <a:p>
            <a:r>
              <a:rPr lang="en-US" altLang="zh-CN" dirty="0" smtClean="0"/>
              <a:t>Booster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Ramping simulation: example @</a:t>
            </a:r>
            <a:r>
              <a:rPr lang="en-US" altLang="zh-CN" dirty="0"/>
              <a:t>H</a:t>
            </a:r>
            <a:r>
              <a:rPr lang="en-US" altLang="zh-CN" dirty="0" smtClean="0"/>
              <a:t>iggs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10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xmlns="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0067095"/>
                  </p:ext>
                </p:extLst>
              </p:nvPr>
            </p:nvGraphicFramePr>
            <p:xfrm>
              <a:off x="281580" y="1168020"/>
              <a:ext cx="6142440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418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919707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1026941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066480"/>
                    <a:gridCol w="1066894"/>
                  </a:tblGrid>
                  <a:tr h="25788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Ne/bunch/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bunches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3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photons/114m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4.7e18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1.6e19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8.4e19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1.4e18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70067095"/>
                  </p:ext>
                </p:extLst>
              </p:nvPr>
            </p:nvGraphicFramePr>
            <p:xfrm>
              <a:off x="281580" y="1168020"/>
              <a:ext cx="6142440" cy="26517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62418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919707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1026941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  <a:gridCol w="1066480"/>
                    <a:gridCol w="1066894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96" t="-278689" r="-199408" b="-37049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bunches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3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photons/114m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4.7e18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1.6e19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8.4e19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1.4e18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graphicFrame>
        <p:nvGraphicFramePr>
          <p:cNvPr id="10" name="表格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1713410"/>
              </p:ext>
            </p:extLst>
          </p:nvPr>
        </p:nvGraphicFramePr>
        <p:xfrm>
          <a:off x="6694424" y="1248479"/>
          <a:ext cx="4376281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0160"/>
                <a:gridCol w="702221"/>
                <a:gridCol w="851300"/>
                <a:gridCol w="851300"/>
                <a:gridCol w="851300"/>
              </a:tblGrid>
              <a:tr h="556260">
                <a:tc>
                  <a:txBody>
                    <a:bodyPr/>
                    <a:lstStyle/>
                    <a:p>
                      <a:pPr algn="ctr"/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Higgs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WW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Z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err="1" smtClean="0"/>
                        <a:t>ttbar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</a:tr>
              <a:tr h="27813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1400" dirty="0" smtClean="0"/>
                        <a:t>Current(mA)</a:t>
                      </a:r>
                      <a:endParaRPr lang="zh-CN" altLang="en-US" sz="1400" dirty="0" smtClean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2.69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14.4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0.12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Injection duration(s)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32.8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39.3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134.7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30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</a:tr>
              <a:tr h="480060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Injection interval(s)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38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155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153.5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400" dirty="0" smtClean="0"/>
                        <a:t>65</a:t>
                      </a:r>
                      <a:endParaRPr lang="zh-CN" altLang="en-US" sz="1400" dirty="0"/>
                    </a:p>
                  </a:txBody>
                  <a:tcPr marL="68580" marR="68580" marT="34290" marB="34290" anchor="ctr"/>
                </a:tc>
              </a:tr>
            </a:tbl>
          </a:graphicData>
        </a:graphic>
      </p:graphicFrame>
      <p:pic>
        <p:nvPicPr>
          <p:cNvPr id="11" name="图片 10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4352" y="3716114"/>
            <a:ext cx="4451056" cy="30848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9047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图片 1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771657" y="6851"/>
            <a:ext cx="4434700" cy="3105835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0"/>
            <a:ext cx="11277600" cy="762000"/>
          </a:xfrm>
        </p:spPr>
        <p:txBody>
          <a:bodyPr>
            <a:normAutofit/>
          </a:bodyPr>
          <a:lstStyle/>
          <a:p>
            <a:r>
              <a:rPr lang="en-US" altLang="zh-CN" dirty="0"/>
              <a:t>Dose </a:t>
            </a:r>
            <a:r>
              <a:rPr lang="en-US" altLang="zh-CN" dirty="0" smtClean="0"/>
              <a:t>to insulations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Dose values are equal in middle of magnet, </a:t>
            </a:r>
            <a:br>
              <a:rPr lang="en-US" altLang="zh-CN" dirty="0" smtClean="0"/>
            </a:br>
            <a:r>
              <a:rPr lang="en-US" altLang="zh-CN" dirty="0" smtClean="0"/>
              <a:t>not in both ends of magnet.</a:t>
            </a:r>
          </a:p>
          <a:p>
            <a:r>
              <a:rPr lang="en-US" altLang="zh-CN" dirty="0" smtClean="0">
                <a:latin typeface="+mn-lt"/>
              </a:rPr>
              <a:t>“</a:t>
            </a:r>
            <a:r>
              <a:rPr lang="en-US" altLang="zh-CN" dirty="0" smtClean="0"/>
              <a:t>Hot spots</a:t>
            </a:r>
            <a:r>
              <a:rPr lang="en-US" altLang="zh-CN" dirty="0" smtClean="0">
                <a:latin typeface="+mn-lt"/>
              </a:rPr>
              <a:t>” </a:t>
            </a:r>
            <a:r>
              <a:rPr lang="en-US" altLang="zh-CN" dirty="0" smtClean="0"/>
              <a:t>in insulation because: 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The shielding between magnets are not designed</a:t>
            </a:r>
            <a:b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well.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SR hits the iron close to beam pipe and bypasses lead.</a:t>
            </a:r>
          </a:p>
          <a:p>
            <a:r>
              <a:rPr lang="en-US" altLang="zh-CN" dirty="0" smtClean="0"/>
              <a:t>Hot spots shielding will be considered in next stage.</a:t>
            </a:r>
          </a:p>
          <a:p>
            <a:r>
              <a:rPr lang="en-US" altLang="zh-CN" dirty="0" smtClean="0"/>
              <a:t>Dose in uniform regions are summarized in the following</a:t>
            </a:r>
            <a:br>
              <a:rPr lang="en-US" altLang="zh-CN" dirty="0" smtClean="0"/>
            </a:br>
            <a:r>
              <a:rPr lang="en-US" altLang="zh-CN" dirty="0" smtClean="0"/>
              <a:t>pages.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11</a:t>
            </a:fld>
            <a:endParaRPr lang="zh-CN" altLang="en-US"/>
          </a:p>
        </p:txBody>
      </p:sp>
      <p:sp>
        <p:nvSpPr>
          <p:cNvPr id="5" name="椭圆 4"/>
          <p:cNvSpPr/>
          <p:nvPr/>
        </p:nvSpPr>
        <p:spPr>
          <a:xfrm>
            <a:off x="8402134" y="36233"/>
            <a:ext cx="534572" cy="243371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4317170" y="4260912"/>
            <a:ext cx="4075584" cy="2563512"/>
            <a:chOff x="4099665" y="4294488"/>
            <a:chExt cx="4443955" cy="2563512"/>
          </a:xfrm>
        </p:grpSpPr>
        <p:pic>
          <p:nvPicPr>
            <p:cNvPr id="7" name="图片 6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099665" y="4294489"/>
              <a:ext cx="4443955" cy="2563511"/>
            </a:xfrm>
            <a:prstGeom prst="rect">
              <a:avLst/>
            </a:prstGeom>
          </p:spPr>
        </p:pic>
        <p:sp>
          <p:nvSpPr>
            <p:cNvPr id="18" name="椭圆 17"/>
            <p:cNvSpPr/>
            <p:nvPr/>
          </p:nvSpPr>
          <p:spPr>
            <a:xfrm rot="16200000">
              <a:off x="4388127" y="4998869"/>
              <a:ext cx="2266891" cy="858129"/>
            </a:xfrm>
            <a:prstGeom prst="ellipse">
              <a:avLst/>
            </a:prstGeom>
            <a:noFill/>
            <a:ln w="2857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8" name="图片 7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-14357" y="4218707"/>
            <a:ext cx="4318942" cy="2647921"/>
          </a:xfrm>
          <a:prstGeom prst="rect">
            <a:avLst/>
          </a:prstGeom>
        </p:spPr>
      </p:pic>
      <p:sp>
        <p:nvSpPr>
          <p:cNvPr id="17" name="椭圆 16"/>
          <p:cNvSpPr/>
          <p:nvPr/>
        </p:nvSpPr>
        <p:spPr>
          <a:xfrm>
            <a:off x="2318519" y="4882834"/>
            <a:ext cx="804939" cy="470504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15364" y="3324066"/>
            <a:ext cx="4085364" cy="2848134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10775852" y="3324066"/>
            <a:ext cx="788517" cy="223267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>
            <a:off x="8542447" y="3309995"/>
            <a:ext cx="788517" cy="2232672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 rot="16200000">
            <a:off x="10237679" y="4533095"/>
            <a:ext cx="534572" cy="2433711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47683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Dose vs lead thickness: 50MW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399" y="741680"/>
            <a:ext cx="10941376" cy="6116320"/>
          </a:xfrm>
        </p:spPr>
        <p:txBody>
          <a:bodyPr>
            <a:normAutofit/>
          </a:bodyPr>
          <a:lstStyle/>
          <a:p>
            <a:r>
              <a:rPr lang="en-US" altLang="zh-CN" dirty="0"/>
              <a:t>W</a:t>
            </a:r>
            <a:r>
              <a:rPr lang="en-US" altLang="zh-CN" dirty="0" smtClean="0"/>
              <a:t>hile </a:t>
            </a:r>
            <a:r>
              <a:rPr lang="en-US" altLang="zh-CN" dirty="0"/>
              <a:t>running </a:t>
            </a:r>
            <a:r>
              <a:rPr lang="en-US" altLang="zh-CN" dirty="0" smtClean="0"/>
              <a:t>@Higgs/Z/WW (13 years), </a:t>
            </a: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endParaRPr lang="en-US" altLang="zh-CN" dirty="0">
              <a:solidFill>
                <a:srgbClr val="C00000"/>
              </a:solidFill>
            </a:endParaRPr>
          </a:p>
          <a:p>
            <a:pPr lvl="1"/>
            <a:endParaRPr lang="en-US" altLang="zh-CN" dirty="0" smtClean="0">
              <a:solidFill>
                <a:srgbClr val="C00000"/>
              </a:solidFill>
            </a:endParaRPr>
          </a:p>
          <a:p>
            <a:pPr lvl="1"/>
            <a:r>
              <a:rPr lang="en-US" altLang="zh-CN" dirty="0" smtClean="0"/>
              <a:t>Possible</a:t>
            </a:r>
            <a:r>
              <a:rPr lang="en-US" altLang="zh-CN" dirty="0" smtClean="0">
                <a:solidFill>
                  <a:srgbClr val="C00000"/>
                </a:solidFill>
              </a:rPr>
              <a:t> </a:t>
            </a:r>
            <a:r>
              <a:rPr lang="en-US" altLang="zh-CN" dirty="0" smtClean="0"/>
              <a:t>to reduce 2cm lead if no </a:t>
            </a:r>
            <a:br>
              <a:rPr lang="en-US" altLang="zh-CN" dirty="0" smtClean="0"/>
            </a:br>
            <a:r>
              <a:rPr lang="en-US" altLang="zh-CN" dirty="0" err="1" smtClean="0"/>
              <a:t>ttbar</a:t>
            </a:r>
            <a:r>
              <a:rPr lang="en-US" altLang="zh-CN" dirty="0" smtClean="0"/>
              <a:t> run;</a:t>
            </a:r>
          </a:p>
          <a:p>
            <a:r>
              <a:rPr lang="en-US" altLang="zh-CN" dirty="0" smtClean="0"/>
              <a:t>Lead thickness is constrained by the operation schedule.</a:t>
            </a:r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>
          <a:xfrm>
            <a:off x="6389623" y="741680"/>
            <a:ext cx="5466151" cy="5430520"/>
          </a:xfrm>
        </p:spPr>
        <p:txBody>
          <a:bodyPr>
            <a:normAutofit/>
          </a:bodyPr>
          <a:lstStyle/>
          <a:p>
            <a:r>
              <a:rPr lang="en-US" altLang="zh-CN" dirty="0"/>
              <a:t>While running </a:t>
            </a:r>
            <a:r>
              <a:rPr lang="en-US" altLang="zh-CN" dirty="0" smtClean="0"/>
              <a:t>another 5 years @ttbar , </a:t>
            </a:r>
            <a:endParaRPr lang="en-US" altLang="zh-CN" dirty="0"/>
          </a:p>
          <a:p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r>
              <a:rPr lang="en-US" altLang="zh-CN" dirty="0" smtClean="0"/>
              <a:t>2.5cm lead is needed for dipole and quadrupole, more for sextupole.</a:t>
            </a:r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12</a:t>
            </a:fld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3502" y="1034481"/>
            <a:ext cx="5616000" cy="430011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23775" y="1006345"/>
            <a:ext cx="5616000" cy="4311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828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-3048"/>
            <a:ext cx="11277600" cy="744728"/>
          </a:xfrm>
        </p:spPr>
        <p:txBody>
          <a:bodyPr>
            <a:normAutofit/>
          </a:bodyPr>
          <a:lstStyle/>
          <a:p>
            <a:r>
              <a:rPr lang="en-US" altLang="zh-CN" dirty="0"/>
              <a:t>dose </a:t>
            </a:r>
            <a:r>
              <a:rPr lang="en-US" altLang="zh-CN" dirty="0" smtClean="0"/>
              <a:t>to booster insulation: 50MW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399" y="741680"/>
            <a:ext cx="10352025" cy="6116320"/>
          </a:xfrm>
        </p:spPr>
        <p:txBody>
          <a:bodyPr>
            <a:normAutofit/>
          </a:bodyPr>
          <a:lstStyle/>
          <a:p>
            <a:r>
              <a:rPr lang="en-US" altLang="zh-CN" dirty="0"/>
              <a:t>W</a:t>
            </a:r>
            <a:r>
              <a:rPr lang="en-US" altLang="zh-CN" dirty="0" smtClean="0"/>
              <a:t>hile </a:t>
            </a:r>
            <a:r>
              <a:rPr lang="en-US" altLang="zh-CN" dirty="0"/>
              <a:t>running @</a:t>
            </a:r>
            <a:r>
              <a:rPr lang="en-US" altLang="zh-CN" dirty="0" smtClean="0"/>
              <a:t>Higgs/Z/WW (13 years), 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/>
          </a:p>
          <a:p>
            <a:r>
              <a:rPr lang="en-US" altLang="zh-CN" dirty="0" smtClean="0"/>
              <a:t>The dose to dipole and quadrupole is slightly higher than upper limit based on our simulation scheme. </a:t>
            </a:r>
          </a:p>
          <a:p>
            <a:r>
              <a:rPr lang="en-US" altLang="zh-CN" dirty="0" smtClean="0"/>
              <a:t>Pay attention to sextupoles. We will simulate more precisely, with accurate time scheme and beam energy.</a:t>
            </a:r>
            <a:endParaRPr lang="en-US" altLang="zh-CN" dirty="0"/>
          </a:p>
          <a:p>
            <a:pPr marL="274320" lvl="1" indent="0">
              <a:buNone/>
            </a:pP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8" name="内容占位符 7"/>
          <p:cNvSpPr>
            <a:spLocks noGrp="1"/>
          </p:cNvSpPr>
          <p:nvPr>
            <p:ph sz="half" idx="2"/>
          </p:nvPr>
        </p:nvSpPr>
        <p:spPr>
          <a:xfrm>
            <a:off x="6389623" y="741680"/>
            <a:ext cx="5362403" cy="5430520"/>
          </a:xfrm>
        </p:spPr>
        <p:txBody>
          <a:bodyPr>
            <a:normAutofit/>
          </a:bodyPr>
          <a:lstStyle/>
          <a:p>
            <a:r>
              <a:rPr lang="en-US" altLang="zh-CN" dirty="0"/>
              <a:t>While running another 5 years @ttbar , 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r>
              <a:rPr lang="en-US" altLang="zh-CN" dirty="0" smtClean="0"/>
              <a:t> </a:t>
            </a: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13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2840736" y="2011680"/>
            <a:ext cx="1243584" cy="2316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9287" y="1098544"/>
            <a:ext cx="5616000" cy="4143845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0657" y="1112612"/>
            <a:ext cx="5616000" cy="4104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019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25551" y="8103"/>
            <a:ext cx="11277600" cy="744728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radionuclides simulation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741680"/>
            <a:ext cx="4876800" cy="6116320"/>
          </a:xfrm>
        </p:spPr>
        <p:txBody>
          <a:bodyPr/>
          <a:lstStyle/>
          <a:p>
            <a:r>
              <a:rPr lang="en-US" altLang="zh-CN" dirty="0" smtClean="0"/>
              <a:t>Beam losses &amp; SR photon of energy &gt;6MeV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Simulate </a:t>
            </a:r>
            <a:r>
              <a:rPr lang="en-US" altLang="zh-CN" dirty="0"/>
              <a:t>two critical </a:t>
            </a:r>
            <a:r>
              <a:rPr lang="en-US" altLang="zh-CN" dirty="0" smtClean="0"/>
              <a:t>cases: </a:t>
            </a:r>
          </a:p>
          <a:p>
            <a:pPr lvl="1"/>
            <a:r>
              <a:rPr lang="en-US" altLang="zh-CN" dirty="0" smtClean="0"/>
              <a:t>SR @ttbar and beam losses @Z</a:t>
            </a:r>
            <a:endParaRPr lang="zh-CN" altLang="en-US" dirty="0"/>
          </a:p>
          <a:p>
            <a:endParaRPr lang="en-US" altLang="zh-CN" dirty="0" smtClean="0"/>
          </a:p>
        </p:txBody>
      </p:sp>
      <p:sp>
        <p:nvSpPr>
          <p:cNvPr id="11" name="内容占位符 10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FLUKA options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Wall material:</a:t>
            </a:r>
          </a:p>
          <a:p>
            <a:pPr lvl="1"/>
            <a:r>
              <a:rPr lang="en-US" altLang="zh-CN" dirty="0" smtClean="0"/>
              <a:t>Case1: water as wall</a:t>
            </a:r>
          </a:p>
          <a:p>
            <a:pPr lvl="1"/>
            <a:r>
              <a:rPr lang="en-US" altLang="zh-CN" dirty="0" smtClean="0"/>
              <a:t>Case2: rock as wall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14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5" name="表格 4">
                <a:extLst>
                  <a:ext uri="{FF2B5EF4-FFF2-40B4-BE49-F238E27FC236}">
                    <a16:creationId xmlns:a16="http://schemas.microsoft.com/office/drawing/2014/main" xmlns="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2708909"/>
                  </p:ext>
                </p:extLst>
              </p:nvPr>
            </p:nvGraphicFramePr>
            <p:xfrm>
              <a:off x="61800" y="1486274"/>
              <a:ext cx="6122119" cy="3931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1032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096845"/>
                    <a:gridCol w="937032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782999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875677"/>
                    <a:gridCol w="908534"/>
                  </a:tblGrid>
                  <a:tr h="257886">
                    <a:tc gridSpan="2"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57886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182.5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57886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Ne/bunch/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bunches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SR photons &gt;6MeV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1.4e10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1e-7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negligible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1.3e15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Life</a:t>
                          </a:r>
                          <a:r>
                            <a:rPr lang="en-US" altLang="zh-CN" sz="1800" baseline="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time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0.33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0.91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1.33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0.30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losses/114m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5.5e7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1.0e8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6.7e8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1.2e7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5" name="表格 4">
                <a:extLst>
                  <a:ext uri="{FF2B5EF4-FFF2-40B4-BE49-F238E27FC236}">
                    <a16:creationId xmlns="" xmlns:a16="http://schemas.microsoft.com/office/drawing/2014/main" xmlns:a14="http://schemas.microsoft.com/office/drawing/2010/main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412708909"/>
                  </p:ext>
                </p:extLst>
              </p:nvPr>
            </p:nvGraphicFramePr>
            <p:xfrm>
              <a:off x="61800" y="1486274"/>
              <a:ext cx="6122119" cy="393192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52103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0"/>
                        </a:ext>
                      </a:extLst>
                    </a:gridCol>
                    <a:gridCol w="1096845"/>
                    <a:gridCol w="937032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2"/>
                        </a:ext>
                      </a:extLst>
                    </a:gridCol>
                    <a:gridCol w="782999">
                      <a:extLst>
                        <a:ext uri="{9D8B030D-6E8A-4147-A177-3AD203B41FA5}">
                          <a16:colId xmlns="" xmlns:a16="http://schemas.microsoft.com/office/drawing/2014/main" xmlns:a14="http://schemas.microsoft.com/office/drawing/2010/main" val="20003"/>
                        </a:ext>
                      </a:extLst>
                    </a:gridCol>
                    <a:gridCol w="875677"/>
                    <a:gridCol w="908534"/>
                  </a:tblGrid>
                  <a:tr h="365760">
                    <a:tc gridSpan="2"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0"/>
                      </a:ext>
                    </a:extLst>
                  </a:tr>
                  <a:tr h="36576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182.5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1"/>
                      </a:ext>
                    </a:extLst>
                  </a:tr>
                  <a:tr h="365760">
                    <a:tc gridSpan="2"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2"/>
                          <a:stretch>
                            <a:fillRect l="-233" t="-208333" r="-134651" b="-803333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zh-CN" altLang="en-US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="" xmlns:a16="http://schemas.microsoft.com/office/drawing/2014/main" xmlns:a14="http://schemas.microsoft.com/office/drawing/2010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solidFill>
                                <a:schemeClr val="tx1"/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bunches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Number of SR photons &gt;6MeV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1.4e10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1e-7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negligible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1.3e15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3657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Life</a:t>
                          </a:r>
                          <a:r>
                            <a:rPr lang="en-US" altLang="zh-CN" sz="1800" baseline="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time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0.33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0.91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1.33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0.30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losses/114m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50MW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5.5e7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1.0e8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6.7e8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1.2e7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24600" y="1323340"/>
            <a:ext cx="5867400" cy="2133600"/>
          </a:xfrm>
          <a:prstGeom prst="rect">
            <a:avLst/>
          </a:prstGeom>
        </p:spPr>
      </p:pic>
      <p:sp>
        <p:nvSpPr>
          <p:cNvPr id="8" name="椭圆 7"/>
          <p:cNvSpPr/>
          <p:nvPr/>
        </p:nvSpPr>
        <p:spPr>
          <a:xfrm>
            <a:off x="5166593" y="3338551"/>
            <a:ext cx="1076219" cy="5931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4373231" y="4676270"/>
            <a:ext cx="1076219" cy="59312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5206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Soil/rock</a:t>
            </a:r>
            <a:endParaRPr lang="zh-CN" altLang="en-US" dirty="0"/>
          </a:p>
        </p:txBody>
      </p:sp>
      <p:graphicFrame>
        <p:nvGraphicFramePr>
          <p:cNvPr id="5" name="内容占位符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946600"/>
              </p:ext>
            </p:extLst>
          </p:nvPr>
        </p:nvGraphicFramePr>
        <p:xfrm>
          <a:off x="6096000" y="251970"/>
          <a:ext cx="5287466" cy="5831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7200"/>
                <a:gridCol w="582930"/>
                <a:gridCol w="1392301"/>
                <a:gridCol w="2855035"/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Soil 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components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of different</a:t>
                      </a:r>
                      <a:r>
                        <a:rPr lang="en-US" altLang="zh-CN" baseline="0" dirty="0" smtClean="0"/>
                        <a:t> rocks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density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1.6g/cm^3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1.2~3.3g/cm^3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rowSpan="13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Major element (</a:t>
                      </a:r>
                      <a:r>
                        <a:rPr lang="en-US" altLang="zh-CN" dirty="0" err="1" smtClean="0"/>
                        <a:t>wt</a:t>
                      </a:r>
                      <a:r>
                        <a:rPr lang="en-US" altLang="zh-CN" dirty="0" smtClean="0"/>
                        <a:t>%) </a:t>
                      </a:r>
                      <a:endParaRPr lang="zh-CN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---</a:t>
                      </a:r>
                      <a:endParaRPr lang="zh-CN" altLang="en-US" dirty="0" smtClean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---</a:t>
                      </a:r>
                      <a:endParaRPr lang="zh-CN" altLang="en-US" dirty="0" smtClean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O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30~70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0.1~2.9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Mg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0.52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0.4~3.7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Al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8.0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3.5~9.7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Si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26~39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dirty="0" smtClean="0"/>
                        <a:t>---</a:t>
                      </a:r>
                      <a:endParaRPr lang="zh-CN" alt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0.02~0.16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K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2.36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1.8~3.7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2.26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0.2~4.8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en-US" altLang="zh-CN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Ti</a:t>
                      </a:r>
                      <a:endParaRPr lang="en-US" altLang="zh-CN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0.09~0.8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Mn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0.02~0.12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Fe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9.6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0.8~6.3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15</a:t>
            </a:fld>
            <a:endParaRPr lang="zh-CN" altLang="en-US"/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914400" y="762000"/>
            <a:ext cx="4681728" cy="5875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In previous study, use soil as tunnel wall.</a:t>
            </a:r>
          </a:p>
          <a:p>
            <a:r>
              <a:rPr lang="en-US" altLang="zh-CN" dirty="0" smtClean="0"/>
              <a:t>Now use average components of rocks in each site candidate.</a:t>
            </a:r>
          </a:p>
          <a:p>
            <a:r>
              <a:rPr lang="en-US" altLang="zh-CN" dirty="0" smtClean="0"/>
              <a:t>Simulate productions of residual nuclei after </a:t>
            </a:r>
            <a:r>
              <a:rPr lang="en-US" altLang="zh-CN" dirty="0"/>
              <a:t>one</a:t>
            </a:r>
            <a:r>
              <a:rPr lang="en-US" altLang="zh-CN" dirty="0" smtClean="0"/>
              <a:t> year running in:</a:t>
            </a:r>
          </a:p>
          <a:p>
            <a:pPr lvl="1"/>
            <a:r>
              <a:rPr lang="en-US" altLang="zh-CN" dirty="0" smtClean="0"/>
              <a:t>Cooling water </a:t>
            </a:r>
          </a:p>
          <a:p>
            <a:pPr lvl="1"/>
            <a:r>
              <a:rPr lang="en-US" altLang="zh-CN" dirty="0" smtClean="0"/>
              <a:t>Air in tunnel</a:t>
            </a:r>
          </a:p>
          <a:p>
            <a:pPr lvl="1"/>
            <a:r>
              <a:rPr lang="en-US" altLang="zh-CN" dirty="0" smtClean="0"/>
              <a:t>Water outside tunnel</a:t>
            </a:r>
          </a:p>
          <a:p>
            <a:pPr lvl="1"/>
            <a:r>
              <a:rPr lang="en-US" altLang="zh-CN" dirty="0" smtClean="0"/>
              <a:t>Rock (leachable isotopes)</a:t>
            </a:r>
          </a:p>
          <a:p>
            <a:r>
              <a:rPr lang="en-US" altLang="zh-CN" dirty="0" smtClean="0"/>
              <a:t>Compared with Chinese mandatory standard GB18871.</a:t>
            </a:r>
          </a:p>
          <a:p>
            <a:pPr lvl="1"/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167112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Radionuclides production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16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26337725"/>
              </p:ext>
            </p:extLst>
          </p:nvPr>
        </p:nvGraphicFramePr>
        <p:xfrm>
          <a:off x="895643" y="1805073"/>
          <a:ext cx="4736875" cy="3657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1288"/>
                <a:gridCol w="636559"/>
                <a:gridCol w="685932"/>
                <a:gridCol w="1431512"/>
                <a:gridCol w="1001584"/>
              </a:tblGrid>
              <a:tr h="280614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Cooling water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8549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Beam losses @Z-pole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O15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122s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2.44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C14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5700a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3.5e-7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Be7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53d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1.3e-2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H3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2.3e-6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7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SR @</a:t>
                      </a:r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None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3043860"/>
              </p:ext>
            </p:extLst>
          </p:nvPr>
        </p:nvGraphicFramePr>
        <p:xfrm>
          <a:off x="6096000" y="707793"/>
          <a:ext cx="5200357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9372"/>
                <a:gridCol w="703385"/>
                <a:gridCol w="872197"/>
                <a:gridCol w="1320337"/>
                <a:gridCol w="1465066"/>
              </a:tblGrid>
              <a:tr h="280614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Air</a:t>
                      </a:r>
                      <a:r>
                        <a:rPr lang="en-US" altLang="zh-CN" baseline="0" dirty="0" smtClean="0"/>
                        <a:t> in tunnel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854935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rowSpan="10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Beam losses @Z-pole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O15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122s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2.7e-4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C14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5700a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7.7e-7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53d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1.1e-5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3.5e-9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32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P32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14d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P33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25d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1.9e-8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100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Cl36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3e5a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Cl38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37m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---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Ar37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35d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6.1e-9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59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Ar41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1.4e-3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0478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SR @</a:t>
                      </a:r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C14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5700a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6.5e-6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3047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Ar41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1.5e-2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内容占位符 2"/>
          <p:cNvSpPr txBox="1">
            <a:spLocks/>
          </p:cNvSpPr>
          <p:nvPr/>
        </p:nvSpPr>
        <p:spPr>
          <a:xfrm>
            <a:off x="914400" y="762000"/>
            <a:ext cx="5181600" cy="5875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Densities of Long half-life isotopes are lower </a:t>
            </a:r>
            <a:r>
              <a:rPr lang="en-US" altLang="zh-CN" dirty="0"/>
              <a:t>than mandatory </a:t>
            </a:r>
            <a:r>
              <a:rPr lang="en-US" altLang="zh-CN" dirty="0" smtClean="0"/>
              <a:t>standard, GB18871.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8780269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Radionuclides production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  <p:sp>
        <p:nvSpPr>
          <p:cNvPr id="5" name="内容占位符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altLang="zh-CN" dirty="0" smtClean="0"/>
              <a:t>Only leachable isotopes are listed:</a:t>
            </a:r>
            <a:endParaRPr lang="en-US" altLang="zh-CN" dirty="0"/>
          </a:p>
          <a:p>
            <a:pPr lvl="1"/>
            <a:r>
              <a:rPr lang="en-US" altLang="zh-CN" baseline="30000" dirty="0"/>
              <a:t>3</a:t>
            </a:r>
            <a:r>
              <a:rPr lang="en-US" altLang="zh-CN" dirty="0"/>
              <a:t>H, </a:t>
            </a:r>
            <a:r>
              <a:rPr lang="en-US" altLang="zh-CN" baseline="30000" dirty="0"/>
              <a:t>22</a:t>
            </a:r>
            <a:r>
              <a:rPr lang="en-US" altLang="zh-CN" dirty="0"/>
              <a:t>Na, </a:t>
            </a:r>
            <a:r>
              <a:rPr lang="en-US" altLang="zh-CN" baseline="30000" dirty="0"/>
              <a:t>45</a:t>
            </a:r>
            <a:r>
              <a:rPr lang="en-US" altLang="zh-CN" dirty="0"/>
              <a:t>Ca, </a:t>
            </a:r>
            <a:r>
              <a:rPr lang="en-US" altLang="zh-CN" baseline="30000" dirty="0"/>
              <a:t>54</a:t>
            </a:r>
            <a:r>
              <a:rPr lang="en-US" altLang="zh-CN" dirty="0"/>
              <a:t>Mn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17</a:t>
            </a:fld>
            <a:endParaRPr lang="zh-CN" altLang="en-US"/>
          </a:p>
        </p:txBody>
      </p:sp>
      <p:graphicFrame>
        <p:nvGraphicFramePr>
          <p:cNvPr id="8" name="表格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933377"/>
              </p:ext>
            </p:extLst>
          </p:nvPr>
        </p:nvGraphicFramePr>
        <p:xfrm>
          <a:off x="903224" y="1524000"/>
          <a:ext cx="4751217" cy="40737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963"/>
                <a:gridCol w="819797"/>
                <a:gridCol w="843220"/>
                <a:gridCol w="1178345"/>
                <a:gridCol w="918892"/>
              </a:tblGrid>
              <a:tr h="286906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Water wall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11476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86906">
                <a:tc rowSpan="5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Beam losses @Z-pole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O15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122s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2e-3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C14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5700a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5e-10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Be7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53d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3e-5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H3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6e-9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F18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2h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5e-6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906"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SR @</a:t>
                      </a:r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C14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5700a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2e-12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99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1e-10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71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607735"/>
              </p:ext>
            </p:extLst>
          </p:nvPr>
        </p:nvGraphicFramePr>
        <p:xfrm>
          <a:off x="6271847" y="1524000"/>
          <a:ext cx="4751217" cy="36165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0963"/>
                <a:gridCol w="819797"/>
                <a:gridCol w="843220"/>
                <a:gridCol w="1178345"/>
                <a:gridCol w="918892"/>
              </a:tblGrid>
              <a:tr h="286906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Rock wall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1147623"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86906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Beam losses @Z-pole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Mn54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312d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6.94E-04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1.8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Ca45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163d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5.49E-06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0.3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Na22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2.6y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7.20E-04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1.4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H3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5.90E-09</a:t>
                      </a: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0.9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SR @</a:t>
                      </a:r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H3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12a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1e-10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71</a:t>
                      </a:r>
                      <a:endParaRPr lang="zh-CN" altLang="en-US" dirty="0"/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sp>
        <p:nvSpPr>
          <p:cNvPr id="9" name="内容占位符 2"/>
          <p:cNvSpPr txBox="1">
            <a:spLocks/>
          </p:cNvSpPr>
          <p:nvPr/>
        </p:nvSpPr>
        <p:spPr>
          <a:xfrm>
            <a:off x="914399" y="762000"/>
            <a:ext cx="9875521" cy="587591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Densities of Long half-life isotopes are</a:t>
            </a:r>
            <a:br>
              <a:rPr lang="en-US" altLang="zh-CN" dirty="0" smtClean="0"/>
            </a:br>
            <a:r>
              <a:rPr lang="en-US" altLang="zh-CN" dirty="0" smtClean="0"/>
              <a:t>lower than mandatory standard.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 smtClean="0"/>
              <a:t>Should investigate if radionuclides would transport to drinking water.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512086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Production of toxic gases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Saturated concentrations of ozone and oxides of nitrogen.  [</a:t>
            </a:r>
            <a:r>
              <a:rPr lang="en-US" altLang="zh-CN" dirty="0" err="1"/>
              <a:t>Hoefert</a:t>
            </a:r>
            <a:r>
              <a:rPr lang="en-US" altLang="zh-CN" dirty="0"/>
              <a:t>, 1986]</a:t>
            </a:r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pPr lvl="1"/>
            <a:endParaRPr lang="en-US" altLang="zh-CN" dirty="0"/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Concentration limit</a:t>
            </a:r>
          </a:p>
          <a:p>
            <a:pPr lvl="1"/>
            <a:r>
              <a:rPr lang="en-US" altLang="zh-CN" dirty="0" smtClean="0"/>
              <a:t>O3: 160 </a:t>
            </a:r>
            <a:r>
              <a:rPr lang="en-US" altLang="zh-CN" dirty="0" err="1" smtClean="0"/>
              <a:t>ug</a:t>
            </a:r>
            <a:r>
              <a:rPr lang="en-US" altLang="zh-CN" dirty="0" smtClean="0"/>
              <a:t>/m^3; NO2</a:t>
            </a:r>
            <a:r>
              <a:rPr lang="en-US" altLang="zh-CN" dirty="0"/>
              <a:t>: </a:t>
            </a:r>
            <a:r>
              <a:rPr lang="en-US" altLang="zh-CN" dirty="0" smtClean="0"/>
              <a:t>40 </a:t>
            </a:r>
            <a:r>
              <a:rPr lang="en-US" altLang="zh-CN" dirty="0" err="1" smtClean="0"/>
              <a:t>ug</a:t>
            </a:r>
            <a:r>
              <a:rPr lang="en-US" altLang="zh-CN" dirty="0" smtClean="0"/>
              <a:t>/m^3.</a:t>
            </a:r>
          </a:p>
          <a:p>
            <a:pPr lvl="1"/>
            <a:r>
              <a:rPr lang="en-US" altLang="zh-CN" dirty="0" smtClean="0"/>
              <a:t>Smaller </a:t>
            </a:r>
            <a:r>
              <a:rPr lang="en-US" altLang="zh-CN" dirty="0"/>
              <a:t>than </a:t>
            </a:r>
            <a:r>
              <a:rPr lang="en-US" altLang="zh-CN" dirty="0" smtClean="0"/>
              <a:t>limits in CEPC cases.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18</a:t>
            </a:fld>
            <a:endParaRPr lang="zh-CN" altLang="en-US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68211688"/>
              </p:ext>
            </p:extLst>
          </p:nvPr>
        </p:nvGraphicFramePr>
        <p:xfrm>
          <a:off x="6400800" y="1814170"/>
          <a:ext cx="5550408" cy="267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87602"/>
                <a:gridCol w="1387602"/>
                <a:gridCol w="1387602"/>
                <a:gridCol w="1387602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Number of SR photons/</a:t>
                      </a:r>
                    </a:p>
                    <a:p>
                      <a:pPr algn="ctr"/>
                      <a:r>
                        <a:rPr lang="en-US" altLang="zh-CN" dirty="0" smtClean="0"/>
                        <a:t>114m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Deposited energy</a:t>
                      </a:r>
                      <a:r>
                        <a:rPr lang="en-US" altLang="zh-CN" baseline="0" dirty="0" smtClean="0"/>
                        <a:t> from photon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O3 mass [</a:t>
                      </a:r>
                      <a:r>
                        <a:rPr lang="en-US" altLang="zh-CN" dirty="0" err="1" smtClean="0"/>
                        <a:t>ug</a:t>
                      </a:r>
                      <a:r>
                        <a:rPr lang="en-US" altLang="zh-CN" dirty="0" smtClean="0"/>
                        <a:t>/m^3]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Higgs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4.7e18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2.8e-8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1.8e-6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WW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1.6e19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1.8e-9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1.5e-6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Z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8.4e19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6.0e-9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9.7e-7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1.4e18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7.6e-8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1.1e-6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469" y="1141722"/>
            <a:ext cx="5486400" cy="109537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0069" y="2338387"/>
            <a:ext cx="5362575" cy="2257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99182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Synchrotron 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radiation shielding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Radionuclide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productions</a:t>
            </a:r>
          </a:p>
          <a:p>
            <a:r>
              <a:rPr lang="en-US" altLang="zh-CN" dirty="0"/>
              <a:t>Collider ring dump system</a:t>
            </a:r>
          </a:p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Linac 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hot spots and beam losses 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6031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I</a:t>
            </a:r>
            <a:r>
              <a:rPr lang="en-US" altLang="zh-CN" dirty="0" smtClean="0"/>
              <a:t>ntroduction</a:t>
            </a:r>
          </a:p>
          <a:p>
            <a:r>
              <a:rPr lang="en-US" altLang="zh-CN" dirty="0" smtClean="0"/>
              <a:t>Synchrotron radiation shielding</a:t>
            </a:r>
          </a:p>
          <a:p>
            <a:r>
              <a:rPr lang="en-US" altLang="zh-CN" dirty="0" smtClean="0"/>
              <a:t>Radionuclide production estimation</a:t>
            </a:r>
          </a:p>
          <a:p>
            <a:r>
              <a:rPr lang="en-US" altLang="zh-CN" dirty="0"/>
              <a:t>Collider ring dump design</a:t>
            </a:r>
          </a:p>
          <a:p>
            <a:r>
              <a:rPr lang="en-US" altLang="zh-CN" dirty="0" smtClean="0"/>
              <a:t>Linac hot spots and beam losses shielding </a:t>
            </a:r>
          </a:p>
          <a:p>
            <a:r>
              <a:rPr lang="en-US" altLang="zh-CN" dirty="0" smtClean="0"/>
              <a:t>Summary and outlook</a:t>
            </a:r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</a:t>
            </a:fld>
            <a:endParaRPr lang="zh-CN" altLang="en-US"/>
          </a:p>
        </p:txBody>
      </p:sp>
      <p:sp>
        <p:nvSpPr>
          <p:cNvPr id="4" name="右大括号 3"/>
          <p:cNvSpPr/>
          <p:nvPr/>
        </p:nvSpPr>
        <p:spPr>
          <a:xfrm>
            <a:off x="6473946" y="1161647"/>
            <a:ext cx="292608" cy="1572768"/>
          </a:xfrm>
          <a:prstGeom prst="rightBrac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      </a:t>
            </a:r>
            <a:endParaRPr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6766554" y="1747976"/>
            <a:ext cx="41444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Simulation Using FLUKA, Flair.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6011" y="2187185"/>
            <a:ext cx="7376988" cy="52134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8823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C9EAFB5A-428E-4616-936C-C199CF3F21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Collider dump</a:t>
            </a:r>
            <a:endParaRPr lang="zh-CN" altLang="en-US" dirty="0"/>
          </a:p>
        </p:txBody>
      </p:sp>
      <p:sp>
        <p:nvSpPr>
          <p:cNvPr id="5" name="内容占位符 4"/>
          <p:cNvSpPr>
            <a:spLocks noGrp="1"/>
          </p:cNvSpPr>
          <p:nvPr>
            <p:ph idx="1"/>
          </p:nvPr>
        </p:nvSpPr>
        <p:spPr>
          <a:xfrm>
            <a:off x="353568" y="762000"/>
            <a:ext cx="6019097" cy="5410200"/>
          </a:xfrm>
        </p:spPr>
        <p:txBody>
          <a:bodyPr/>
          <a:lstStyle/>
          <a:p>
            <a:pPr marL="160020">
              <a:spcBef>
                <a:spcPts val="600"/>
              </a:spcBef>
              <a:spcAft>
                <a:spcPts val="600"/>
              </a:spcAft>
            </a:pPr>
            <a:r>
              <a:rPr lang="en-US" altLang="zh-CN" dirty="0"/>
              <a:t>A set of kicker magnets </a:t>
            </a:r>
            <a:r>
              <a:rPr lang="en-US" altLang="zh-CN" dirty="0" smtClean="0"/>
              <a:t>is </a:t>
            </a:r>
            <a:r>
              <a:rPr lang="en-US" altLang="zh-CN" dirty="0"/>
              <a:t>used to dilute the beam horizontally and </a:t>
            </a:r>
            <a:r>
              <a:rPr lang="en-US" altLang="zh-CN" dirty="0" smtClean="0"/>
              <a:t>vertically.</a:t>
            </a:r>
          </a:p>
          <a:p>
            <a:pPr marL="160020">
              <a:spcBef>
                <a:spcPts val="600"/>
              </a:spcBef>
              <a:spcAft>
                <a:spcPts val="600"/>
              </a:spcAft>
            </a:pPr>
            <a:r>
              <a:rPr lang="en-US" altLang="zh-CN" dirty="0" smtClean="0"/>
              <a:t>The </a:t>
            </a:r>
            <a:r>
              <a:rPr lang="en-US" altLang="zh-CN" dirty="0"/>
              <a:t>length of transfer tunnel is about </a:t>
            </a:r>
            <a:r>
              <a:rPr lang="en-US" altLang="zh-CN" dirty="0" smtClean="0"/>
              <a:t>100m The volume of hall will be determined after the design of </a:t>
            </a:r>
            <a:r>
              <a:rPr lang="en-US" altLang="zh-CN" dirty="0"/>
              <a:t>the </a:t>
            </a:r>
            <a:r>
              <a:rPr lang="en-US" altLang="zh-CN" dirty="0" smtClean="0"/>
              <a:t>equipment installation</a:t>
            </a:r>
            <a:r>
              <a:rPr lang="en-US" altLang="zh-CN" dirty="0"/>
              <a:t>. </a:t>
            </a:r>
          </a:p>
          <a:p>
            <a:r>
              <a:rPr lang="en-US" altLang="zh-CN" dirty="0"/>
              <a:t>The area of bunch distribution at dump entrance is optimized to be 6cm x </a:t>
            </a:r>
            <a:r>
              <a:rPr lang="en-US" altLang="zh-CN" dirty="0" smtClean="0"/>
              <a:t>6cm </a:t>
            </a:r>
            <a:br>
              <a:rPr lang="en-US" altLang="zh-CN" dirty="0" smtClean="0"/>
            </a:br>
            <a:r>
              <a:rPr lang="en-US" altLang="zh-CN" dirty="0" smtClean="0"/>
              <a:t>(@Z mode)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20</a:t>
            </a:fld>
            <a:endParaRPr lang="zh-CN" altLang="en-US"/>
          </a:p>
        </p:txBody>
      </p:sp>
      <p:sp>
        <p:nvSpPr>
          <p:cNvPr id="13" name="TextBox 19">
            <a:extLst>
              <a:ext uri="{FF2B5EF4-FFF2-40B4-BE49-F238E27FC236}">
                <a16:creationId xmlns:a16="http://schemas.microsoft.com/office/drawing/2014/main" xmlns="" id="{67CC1FB6-113E-4566-9521-806D615E6ECA}"/>
              </a:ext>
            </a:extLst>
          </p:cNvPr>
          <p:cNvSpPr txBox="1"/>
          <p:nvPr/>
        </p:nvSpPr>
        <p:spPr>
          <a:xfrm>
            <a:off x="5852515" y="5930793"/>
            <a:ext cx="672139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Dilution kicker requirement:</a:t>
            </a:r>
          </a:p>
          <a:p>
            <a:pPr marL="342900" indent="-342900">
              <a:buAutoNum type="arabicPeriod"/>
            </a:pPr>
            <a:r>
              <a:rPr lang="en-US" altLang="zh-CN" sz="1600" dirty="0" smtClean="0">
                <a:latin typeface="等线 Light" panose="02010600030101010101" pitchFamily="2" charset="-122"/>
                <a:ea typeface="等线 Light" panose="02010600030101010101" pitchFamily="2" charset="-122"/>
              </a:rPr>
              <a:t>Vertical kicker </a:t>
            </a:r>
            <a:r>
              <a:rPr lang="en-US" altLang="zh-CN" sz="1600" dirty="0">
                <a:latin typeface="等线 Light" panose="02010600030101010101" pitchFamily="2" charset="-122"/>
                <a:ea typeface="等线 Light" panose="02010600030101010101" pitchFamily="2" charset="-122"/>
              </a:rPr>
              <a:t>should periodic oscillate </a:t>
            </a:r>
            <a:r>
              <a:rPr lang="en-US" altLang="zh-CN" sz="1600" dirty="0" smtClean="0">
                <a:latin typeface="等线 Light" panose="02010600030101010101" pitchFamily="2" charset="-122"/>
                <a:ea typeface="等线 Light" panose="02010600030101010101" pitchFamily="2" charset="-122"/>
              </a:rPr>
              <a:t>12.5 </a:t>
            </a:r>
            <a:r>
              <a:rPr lang="en-US" altLang="zh-CN" sz="1600" dirty="0">
                <a:latin typeface="等线 Light" panose="02010600030101010101" pitchFamily="2" charset="-122"/>
                <a:ea typeface="等线 Light" panose="02010600030101010101" pitchFamily="2" charset="-122"/>
              </a:rPr>
              <a:t>times in 300 </a:t>
            </a:r>
            <a:r>
              <a:rPr lang="en-US" altLang="zh-CN" sz="1600" dirty="0" smtClean="0">
                <a:latin typeface="等线 Light" panose="02010600030101010101" pitchFamily="2" charset="-122"/>
                <a:ea typeface="等线 Light" panose="02010600030101010101" pitchFamily="2" charset="-122"/>
              </a:rPr>
              <a:t>us</a:t>
            </a:r>
            <a:endParaRPr lang="en-US" altLang="zh-CN" sz="16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8106826" y="6470382"/>
            <a:ext cx="235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From </a:t>
            </a:r>
            <a:r>
              <a:rPr lang="en-US" altLang="zh-CN" dirty="0" err="1" smtClean="0"/>
              <a:t>Xiaohao</a:t>
            </a:r>
            <a:r>
              <a:rPr lang="en-US" altLang="zh-CN" dirty="0" smtClean="0"/>
              <a:t> Cui</a:t>
            </a:r>
            <a:endParaRPr lang="zh-CN" altLang="en-US" dirty="0"/>
          </a:p>
        </p:txBody>
      </p:sp>
      <p:pic>
        <p:nvPicPr>
          <p:cNvPr id="11" name="Picture 1">
            <a:extLst>
              <a:ext uri="{FF2B5EF4-FFF2-40B4-BE49-F238E27FC236}">
                <a16:creationId xmlns:a16="http://schemas.microsoft.com/office/drawing/2014/main" xmlns="" id="{7E03D30F-5898-4D5E-8DF9-E478305C8C1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2654" y="3374845"/>
            <a:ext cx="5331818" cy="3492449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0562" y="3264682"/>
            <a:ext cx="4852086" cy="2647837"/>
          </a:xfrm>
          <a:prstGeom prst="rect">
            <a:avLst/>
          </a:prstGeom>
        </p:spPr>
      </p:pic>
      <p:graphicFrame>
        <p:nvGraphicFramePr>
          <p:cNvPr id="12" name="表格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8564370"/>
              </p:ext>
            </p:extLst>
          </p:nvPr>
        </p:nvGraphicFramePr>
        <p:xfrm>
          <a:off x="6196762" y="381000"/>
          <a:ext cx="5855208" cy="2708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1225"/>
                <a:gridCol w="830473"/>
                <a:gridCol w="1447397"/>
                <a:gridCol w="1216880"/>
                <a:gridCol w="1189233"/>
              </a:tblGrid>
              <a:tr h="742700">
                <a:tc grid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Extraction</a:t>
                      </a:r>
                      <a:r>
                        <a:rPr lang="en-US" altLang="zh-CN" baseline="0" dirty="0" smtClean="0"/>
                        <a:t> kicker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Septum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Dilution kickers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99915"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Length (m)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31697"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Magnetic flux density</a:t>
                      </a:r>
                    </a:p>
                    <a:p>
                      <a:pPr algn="ctr"/>
                      <a:r>
                        <a:rPr lang="en-US" altLang="zh-CN" dirty="0" smtClean="0"/>
                        <a:t>(Gauss)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Z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280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2600</a:t>
                      </a:r>
                      <a:endParaRPr lang="zh-CN" altLang="en-US" dirty="0"/>
                    </a:p>
                  </a:txBody>
                  <a:tcPr anchor="ctr"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40 (Max.)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99915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WW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493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4700</a:t>
                      </a:r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399915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Higgs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740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7000</a:t>
                      </a:r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399915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err="1" smtClean="0"/>
                        <a:t>ttbar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1110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10500</a:t>
                      </a:r>
                      <a:endParaRPr lang="zh-CN" alt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12984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7" name="内容占位符 16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altLang="zh-CN" dirty="0" smtClean="0">
                    <a:latin typeface="+mn-lt"/>
                  </a:rPr>
                  <a:t>The bunch distributions at </a:t>
                </a:r>
                <a:r>
                  <a:rPr lang="en-US" altLang="zh-CN" dirty="0">
                    <a:latin typeface="+mn-lt"/>
                  </a:rPr>
                  <a:t>the dump </a:t>
                </a:r>
                <a:r>
                  <a:rPr lang="en-US" altLang="zh-CN" dirty="0" smtClean="0">
                    <a:latin typeface="+mn-lt"/>
                  </a:rPr>
                  <a:t>entrance is simulated.</a:t>
                </a:r>
              </a:p>
              <a:p>
                <a:pPr lvl="1"/>
                <a:r>
                  <a:rPr lang="en-US" altLang="zh-CN" b="0" dirty="0" smtClean="0"/>
                  <a:t>Bunch size: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𝑥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&gt;7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;</m:t>
                    </m:r>
                    <m:sSub>
                      <m:sSubPr>
                        <m:ctrlPr>
                          <a:rPr lang="en-US" altLang="zh-CN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𝜎</m:t>
                        </m:r>
                      </m:e>
                      <m:sub>
                        <m:r>
                          <a:rPr lang="en-US" altLang="zh-CN" b="0" i="1" smtClean="0">
                            <a:latin typeface="Cambria Math" panose="02040503050406030204" pitchFamily="18" charset="0"/>
                          </a:rPr>
                          <m:t>𝑦</m:t>
                        </m:r>
                      </m:sub>
                    </m:sSub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&gt;40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𝜇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𝑚</m:t>
                    </m:r>
                    <m:r>
                      <a:rPr lang="en-US" altLang="zh-CN" b="0" i="1" smtClean="0">
                        <a:latin typeface="Cambria Math" panose="02040503050406030204" pitchFamily="18" charset="0"/>
                      </a:rPr>
                      <m:t>;</m:t>
                    </m:r>
                  </m:oMath>
                </a14:m>
                <a:r>
                  <a:rPr lang="en-US" altLang="zh-CN" dirty="0" smtClean="0">
                    <a:latin typeface="+mn-lt"/>
                  </a:rPr>
                  <a:t> </a:t>
                </a:r>
                <a:endParaRPr lang="en-US" altLang="zh-CN" dirty="0">
                  <a:latin typeface="+mn-lt"/>
                </a:endParaRPr>
              </a:p>
            </p:txBody>
          </p:sp>
        </mc:Choice>
        <mc:Fallback xmlns="">
          <p:sp>
            <p:nvSpPr>
              <p:cNvPr id="17" name="内容占位符 1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0">
                <a:blip r:embed="rId3"/>
                <a:stretch>
                  <a:fillRect l="-235" t="-1126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>
            <a:extLst>
              <a:ext uri="{FF2B5EF4-FFF2-40B4-BE49-F238E27FC236}">
                <a16:creationId xmlns:a16="http://schemas.microsoft.com/office/drawing/2014/main" xmlns="" id="{A83BB047-3112-4C48-A285-941D9AECAD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Bunch </a:t>
            </a:r>
            <a:r>
              <a:rPr lang="en-US" altLang="zh-CN" dirty="0" smtClean="0"/>
              <a:t>distribution: 50MW</a:t>
            </a:r>
            <a:endParaRPr lang="zh-CN" altLang="en-US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30C8FCF9-EB6B-40C2-9BCA-45B9938A82EF}"/>
              </a:ext>
            </a:extLst>
          </p:cNvPr>
          <p:cNvSpPr txBox="1"/>
          <p:nvPr/>
        </p:nvSpPr>
        <p:spPr>
          <a:xfrm>
            <a:off x="690743" y="1584027"/>
            <a:ext cx="3432166" cy="175432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342900" indent="-342900">
              <a:buSzPct val="70000"/>
              <a:buFont typeface="+mj-ea"/>
              <a:buAutoNum type="circleNumDbPlain"/>
            </a:pP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Simulate energy deposition in dump  core.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marL="342900" indent="-342900">
              <a:buSzPct val="70000"/>
              <a:buFont typeface="+mj-ea"/>
              <a:buAutoNum type="circleNumDbPlain"/>
            </a:pP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Find the maximum 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energy 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deposition. And calculate maximum temperature rise.</a:t>
            </a:r>
          </a:p>
          <a:p>
            <a:pPr marL="342900" indent="-342900">
              <a:buSzPct val="70000"/>
              <a:buFont typeface="+mj-ea"/>
              <a:buAutoNum type="circleNumDbPlain"/>
            </a:pP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Optimize dump dimensions </a:t>
            </a:r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21</a:t>
            </a:fld>
            <a:endParaRPr lang="zh-CN" altLang="en-US"/>
          </a:p>
        </p:txBody>
      </p:sp>
      <p:sp>
        <p:nvSpPr>
          <p:cNvPr id="4" name="文本框 3"/>
          <p:cNvSpPr txBox="1"/>
          <p:nvPr/>
        </p:nvSpPr>
        <p:spPr>
          <a:xfrm>
            <a:off x="8957672" y="818339"/>
            <a:ext cx="23534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From </a:t>
            </a:r>
            <a:r>
              <a:rPr lang="en-US" altLang="zh-CN" dirty="0" err="1" smtClean="0"/>
              <a:t>Xiaohao</a:t>
            </a:r>
            <a:r>
              <a:rPr lang="en-US" altLang="zh-CN" dirty="0" smtClean="0"/>
              <a:t> Cui</a:t>
            </a:r>
            <a:endParaRPr lang="zh-CN" altLang="en-US" dirty="0"/>
          </a:p>
        </p:txBody>
      </p:sp>
      <p:sp>
        <p:nvSpPr>
          <p:cNvPr id="43" name="文本框 42"/>
          <p:cNvSpPr txBox="1"/>
          <p:nvPr/>
        </p:nvSpPr>
        <p:spPr>
          <a:xfrm>
            <a:off x="5904088" y="3729619"/>
            <a:ext cx="15727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Higgs</a:t>
            </a:r>
            <a:endParaRPr lang="zh-CN" altLang="en-US" dirty="0"/>
          </a:p>
        </p:txBody>
      </p:sp>
      <p:pic>
        <p:nvPicPr>
          <p:cNvPr id="14" name="图片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98483" y="1386241"/>
            <a:ext cx="3478574" cy="2639521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88950" y="3964299"/>
            <a:ext cx="3483819" cy="267308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96403" y="1408524"/>
            <a:ext cx="3510929" cy="2617238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598483" y="4038318"/>
            <a:ext cx="3562079" cy="2647969"/>
          </a:xfrm>
          <a:prstGeom prst="rect">
            <a:avLst/>
          </a:prstGeom>
        </p:spPr>
      </p:pic>
      <p:sp>
        <p:nvSpPr>
          <p:cNvPr id="49" name="文本框 48"/>
          <p:cNvSpPr txBox="1"/>
          <p:nvPr/>
        </p:nvSpPr>
        <p:spPr>
          <a:xfrm rot="10800000">
            <a:off x="4273037" y="1943052"/>
            <a:ext cx="461665" cy="92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/>
              <a:t>Higgs</a:t>
            </a:r>
            <a:endParaRPr lang="zh-CN" altLang="en-US" dirty="0"/>
          </a:p>
        </p:txBody>
      </p:sp>
      <p:sp>
        <p:nvSpPr>
          <p:cNvPr id="50" name="文本框 49"/>
          <p:cNvSpPr txBox="1"/>
          <p:nvPr/>
        </p:nvSpPr>
        <p:spPr>
          <a:xfrm rot="10800000">
            <a:off x="8136818" y="1785617"/>
            <a:ext cx="461665" cy="92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smtClean="0"/>
              <a:t>WW</a:t>
            </a:r>
            <a:endParaRPr lang="zh-CN" altLang="en-US" dirty="0"/>
          </a:p>
        </p:txBody>
      </p:sp>
      <p:sp>
        <p:nvSpPr>
          <p:cNvPr id="51" name="文本框 50"/>
          <p:cNvSpPr txBox="1"/>
          <p:nvPr/>
        </p:nvSpPr>
        <p:spPr>
          <a:xfrm rot="10800000">
            <a:off x="4265584" y="4538342"/>
            <a:ext cx="461665" cy="92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/>
              <a:t>Z</a:t>
            </a:r>
            <a:r>
              <a:rPr lang="en-US" altLang="zh-CN" dirty="0" smtClean="0"/>
              <a:t> pole</a:t>
            </a:r>
            <a:endParaRPr lang="zh-CN" altLang="en-US" dirty="0"/>
          </a:p>
        </p:txBody>
      </p:sp>
      <p:sp>
        <p:nvSpPr>
          <p:cNvPr id="52" name="文本框 51"/>
          <p:cNvSpPr txBox="1"/>
          <p:nvPr/>
        </p:nvSpPr>
        <p:spPr>
          <a:xfrm rot="10800000">
            <a:off x="8195594" y="4515107"/>
            <a:ext cx="461665" cy="92038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dirty="0" err="1" smtClean="0"/>
              <a:t>ttbar</a:t>
            </a:r>
            <a:endParaRPr lang="zh-CN" altLang="en-US" dirty="0"/>
          </a:p>
        </p:txBody>
      </p:sp>
      <p:pic>
        <p:nvPicPr>
          <p:cNvPr id="19" name="图片 1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39191" y="3410613"/>
            <a:ext cx="3361299" cy="265542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xmlns="" id="{67CC1FB6-113E-4566-9521-806D615E6ECA}"/>
              </a:ext>
            </a:extLst>
          </p:cNvPr>
          <p:cNvSpPr txBox="1"/>
          <p:nvPr/>
        </p:nvSpPr>
        <p:spPr>
          <a:xfrm>
            <a:off x="559745" y="6027003"/>
            <a:ext cx="39198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b="1" dirty="0">
                <a:solidFill>
                  <a:srgbClr val="FF0000"/>
                </a:solidFill>
                <a:latin typeface="等线 Light" panose="02010600030101010101" pitchFamily="2" charset="-122"/>
                <a:ea typeface="等线 Light" panose="02010600030101010101" pitchFamily="2" charset="-122"/>
              </a:rPr>
              <a:t>Dilution kicker requirement:</a:t>
            </a:r>
          </a:p>
          <a:p>
            <a:r>
              <a:rPr lang="en-US" altLang="zh-CN" sz="1600" dirty="0" smtClean="0">
                <a:latin typeface="等线 Light" panose="02010600030101010101" pitchFamily="2" charset="-122"/>
                <a:ea typeface="等线 Light" panose="02010600030101010101" pitchFamily="2" charset="-122"/>
              </a:rPr>
              <a:t>2. Horizontal </a:t>
            </a:r>
            <a:r>
              <a:rPr lang="en-US" altLang="zh-CN" sz="1600" dirty="0">
                <a:latin typeface="等线 Light" panose="02010600030101010101" pitchFamily="2" charset="-122"/>
                <a:ea typeface="等线 Light" panose="02010600030101010101" pitchFamily="2" charset="-122"/>
              </a:rPr>
              <a:t>kicker should reduce </a:t>
            </a:r>
            <a:r>
              <a:rPr lang="en-US" altLang="zh-CN" sz="1600" dirty="0" smtClean="0">
                <a:latin typeface="等线 Light" panose="02010600030101010101" pitchFamily="2" charset="-122"/>
                <a:ea typeface="等线 Light" panose="02010600030101010101" pitchFamily="2" charset="-122"/>
              </a:rPr>
              <a:t>step by step from max. to min. </a:t>
            </a:r>
            <a:r>
              <a:rPr lang="en-US" altLang="zh-CN" sz="1600" dirty="0">
                <a:latin typeface="等线 Light" panose="02010600030101010101" pitchFamily="2" charset="-122"/>
                <a:ea typeface="等线 Light" panose="02010600030101010101" pitchFamily="2" charset="-122"/>
              </a:rPr>
              <a:t>in 300 us</a:t>
            </a:r>
            <a:endParaRPr lang="zh-CN" altLang="en-US" sz="1600" dirty="0">
              <a:latin typeface="等线 Light" panose="02010600030101010101" pitchFamily="2" charset="-122"/>
              <a:ea typeface="等线 Light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9411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573EDCCD-DDC5-41B9-B195-AD6C9C8C58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/>
              <a:t>Max. temperature rise: 50MW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741679"/>
            <a:ext cx="5803950" cy="5770331"/>
          </a:xfrm>
        </p:spPr>
        <p:txBody>
          <a:bodyPr>
            <a:normAutofit lnSpcReduction="10000"/>
          </a:bodyPr>
          <a:lstStyle/>
          <a:p>
            <a:r>
              <a:rPr lang="en-US" altLang="zh-CN" dirty="0" smtClean="0"/>
              <a:t>Example: graphite core</a:t>
            </a: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dirty="0" smtClean="0"/>
              <a:t>Max. temperature rise is smaller than graphite melting point. Inert gas will be used to stop fire and chemical reaction.</a:t>
            </a:r>
          </a:p>
          <a:p>
            <a:r>
              <a:rPr lang="en-US" altLang="zh-CN" dirty="0" smtClean="0"/>
              <a:t>Dimension (graphite + Iron): R~2.3m, L~8m; constrained by the condition that dose-</a:t>
            </a:r>
            <a:r>
              <a:rPr lang="en-US" altLang="zh-CN" dirty="0" err="1" smtClean="0"/>
              <a:t>eq</a:t>
            </a:r>
            <a:r>
              <a:rPr lang="en-US" altLang="zh-CN" dirty="0" smtClean="0"/>
              <a:t> is smaller than 5.5mSv/h.</a:t>
            </a:r>
            <a:endParaRPr lang="zh-CN" altLang="en-US" dirty="0"/>
          </a:p>
        </p:txBody>
      </p:sp>
      <p:sp>
        <p:nvSpPr>
          <p:cNvPr id="14" name="内容占位符 13"/>
          <p:cNvSpPr>
            <a:spLocks noGrp="1"/>
          </p:cNvSpPr>
          <p:nvPr>
            <p:ph sz="half" idx="2"/>
          </p:nvPr>
        </p:nvSpPr>
        <p:spPr>
          <a:xfrm>
            <a:off x="6564623" y="696565"/>
            <a:ext cx="4876800" cy="5430520"/>
          </a:xfrm>
        </p:spPr>
        <p:txBody>
          <a:bodyPr>
            <a:normAutofit lnSpcReduction="10000"/>
          </a:bodyPr>
          <a:lstStyle/>
          <a:p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Temperature rise @Z mode</a:t>
            </a:r>
            <a:endParaRPr lang="zh-CN" altLang="en-US" dirty="0"/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lvl="1"/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lvl="1"/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pPr lvl="1"/>
            <a:endParaRPr lang="en-US" altLang="zh-CN" dirty="0">
              <a:latin typeface="等线" panose="02010600030101010101" pitchFamily="2" charset="-122"/>
              <a:ea typeface="等线" panose="02010600030101010101" pitchFamily="2" charset="-122"/>
            </a:endParaRPr>
          </a:p>
          <a:p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Temperature 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rise </a:t>
            </a:r>
            <a:r>
              <a:rPr lang="en-US" altLang="zh-CN" dirty="0" smtClean="0">
                <a:latin typeface="等线" panose="02010600030101010101" pitchFamily="2" charset="-122"/>
                <a:ea typeface="等线" panose="02010600030101010101" pitchFamily="2" charset="-122"/>
              </a:rPr>
              <a:t>@WW </a:t>
            </a:r>
            <a:r>
              <a:rPr lang="en-US" altLang="zh-CN" dirty="0">
                <a:latin typeface="等线" panose="02010600030101010101" pitchFamily="2" charset="-122"/>
                <a:ea typeface="等线" panose="02010600030101010101" pitchFamily="2" charset="-122"/>
              </a:rPr>
              <a:t>mode</a:t>
            </a:r>
            <a:endParaRPr lang="zh-CN" altLang="en-US" dirty="0"/>
          </a:p>
          <a:p>
            <a:endParaRPr lang="en-US" altLang="zh-CN" dirty="0" smtClean="0">
              <a:latin typeface="等线" panose="02010600030101010101" pitchFamily="2" charset="-122"/>
              <a:ea typeface="等线" panose="02010600030101010101" pitchFamily="2" charset="-122"/>
            </a:endParaRPr>
          </a:p>
        </p:txBody>
      </p:sp>
      <p:sp>
        <p:nvSpPr>
          <p:cNvPr id="13" name="灯片编号占位符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22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9" name="表格 18">
                <a:extLst>
                  <a:ext uri="{FF2B5EF4-FFF2-40B4-BE49-F238E27FC236}">
                    <a16:creationId xmlns:a16="http://schemas.microsoft.com/office/drawing/2014/main" xmlns="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/>
              </p:nvPr>
            </p:nvGraphicFramePr>
            <p:xfrm>
              <a:off x="210331" y="1149119"/>
              <a:ext cx="634365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3267">
                      <a:extLst>
                        <a:ext uri="{9D8B030D-6E8A-4147-A177-3AD203B41FA5}">
                          <a16:colId xmlns:a16="http://schemas.microsoft.com/office/drawing/2014/main" xmlns="" val="20000"/>
                        </a:ext>
                      </a:extLst>
                    </a:gridCol>
                    <a:gridCol w="1167619">
                      <a:extLst>
                        <a:ext uri="{9D8B030D-6E8A-4147-A177-3AD203B41FA5}">
                          <a16:colId xmlns:a16="http://schemas.microsoft.com/office/drawing/2014/main" xmlns="" val="20002"/>
                        </a:ext>
                      </a:extLst>
                    </a:gridCol>
                    <a:gridCol w="984738">
                      <a:extLst>
                        <a:ext uri="{9D8B030D-6E8A-4147-A177-3AD203B41FA5}">
                          <a16:colId xmlns:a16="http://schemas.microsoft.com/office/drawing/2014/main" xmlns="" val="20003"/>
                        </a:ext>
                      </a:extLst>
                    </a:gridCol>
                    <a:gridCol w="1231647"/>
                    <a:gridCol w="876385"/>
                  </a:tblGrid>
                  <a:tr h="257886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0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1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Ne/bunch/</a:t>
                          </a:r>
                          <a14:m>
                            <m:oMath xmlns:m="http://schemas.openxmlformats.org/officeDocument/2006/math">
                              <m:sSup>
                                <m:sSupPr>
                                  <m:ctrlP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e>
                                <m:sup>
                                  <m:r>
                                    <a:rPr lang="en-US" altLang="zh-CN" sz="1800" b="0" i="1" smtClean="0">
                                      <a:latin typeface="Cambria Math" panose="02040503050406030204" pitchFamily="18" charset="0"/>
                                    </a:rPr>
                                    <m:t>10</m:t>
                                  </m:r>
                                </m:sup>
                              </m:sSup>
                            </m:oMath>
                          </a14:m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10002"/>
                      </a:ext>
                    </a:extLst>
                  </a:tr>
                  <a:tr h="25788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Bunch number (50MW)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598868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Max. </a:t>
                          </a:r>
                          <a:r>
                            <a:rPr lang="en-US" altLang="zh-CN" sz="180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temperature</a:t>
                          </a:r>
                          <a:r>
                            <a:rPr lang="en-US" altLang="zh-CN" sz="1800" baseline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ris</a:t>
                          </a:r>
                          <a:r>
                            <a:rPr lang="en-US" altLang="zh-CN" sz="180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e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510±15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rgbClr val="FF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>
                        <a:lnL w="12700" cmpd="sng">
                          <a:noFill/>
                        </a:lnL>
                      </a:tcPr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1020±30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rgbClr val="FF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2620±15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rgbClr val="FF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  <m:t>194±2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rgbClr val="FF0000"/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644716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Max. temperature</a:t>
                          </a:r>
                          <a:r>
                            <a:rPr lang="en-US" altLang="zh-CN" sz="18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ris</a:t>
                          </a:r>
                          <a:r>
                            <a:rPr lang="en-US" altLang="zh-CN" sz="18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e by one bunch</a:t>
                          </a:r>
                          <a:endParaRPr lang="zh-CN" altLang="en-US" sz="180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7.31±0.03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5.38±0.03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3.76±0.02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  <m:t>10.08±0.04</m:t>
                                </m:r>
                                <m:r>
                                  <a:rPr lang="en-US" altLang="zh-CN" sz="1800" b="0" i="0" smtClean="0">
                                    <a:solidFill>
                                      <a:schemeClr val="bg1">
                                        <a:lumMod val="50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℃</m:t>
                                </m:r>
                              </m:oMath>
                            </m:oMathPara>
                          </a14:m>
                          <a:endParaRPr lang="zh-CN" altLang="en-US" sz="1800" b="0" i="0" dirty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9" name="表格 18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EF4C53BE-23F2-46F1-BF44-8D82559BD645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1258960830"/>
                  </p:ext>
                </p:extLst>
              </p:nvPr>
            </p:nvGraphicFramePr>
            <p:xfrm>
              <a:off x="210331" y="1149119"/>
              <a:ext cx="6343656" cy="356616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208326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0"/>
                        </a:ext>
                      </a:extLst>
                    </a:gridCol>
                    <a:gridCol w="1167619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2"/>
                        </a:ext>
                      </a:extLst>
                    </a:gridCol>
                    <a:gridCol w="984738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0003"/>
                        </a:ext>
                      </a:extLst>
                    </a:gridCol>
                    <a:gridCol w="1231647"/>
                    <a:gridCol w="876385"/>
                  </a:tblGrid>
                  <a:tr h="365760">
                    <a:tc>
                      <a:txBody>
                        <a:bodyPr/>
                        <a:lstStyle/>
                        <a:p>
                          <a:pPr algn="ctr"/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Higgs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WW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Z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err="1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ttbar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0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Beam energy/GeV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45.5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180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1"/>
                      </a:ext>
                    </a:extLst>
                  </a:tr>
                  <a:tr h="365760"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292" t="-283333" r="-205848" b="-62833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13.5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14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20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10002"/>
                      </a:ext>
                    </a:extLst>
                  </a:tr>
                  <a:tr h="6400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Bunch number (50MW)</a:t>
                          </a:r>
                          <a:endParaRPr lang="zh-CN" altLang="en-US" sz="1800" dirty="0" smtClean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415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2162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19918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58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</a:tr>
                  <a:tr h="6400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800" dirty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Max. </a:t>
                          </a:r>
                          <a:r>
                            <a:rPr lang="en-US" altLang="zh-CN" sz="180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temperature</a:t>
                          </a:r>
                          <a:r>
                            <a:rPr lang="en-US" altLang="zh-CN" sz="1800" baseline="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ris</a:t>
                          </a:r>
                          <a:r>
                            <a:rPr lang="en-US" altLang="zh-CN" sz="1800" smtClean="0"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e</a:t>
                          </a:r>
                          <a:endParaRPr lang="zh-CN" altLang="en-US" sz="1800" dirty="0"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>
                        <a:lnR w="12700" cap="flat" cmpd="sng" algn="ctr">
                          <a:noFill/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lnL w="12700" cmpd="sng">
                          <a:noFill/>
                        </a:lnL>
                        <a:blipFill rotWithShape="0">
                          <a:blip r:embed="rId3"/>
                          <a:stretch>
                            <a:fillRect l="-178646" t="-320000" r="-266667" b="-15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30247" t="-320000" r="-216049" b="-15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45050" t="-320000" r="-73267" b="-15809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24306" t="-320000" r="-2778" b="-158095"/>
                          </a:stretch>
                        </a:blipFill>
                      </a:tcPr>
                    </a:tc>
                  </a:tr>
                  <a:tr h="91440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8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Max. temperature</a:t>
                          </a:r>
                          <a:r>
                            <a:rPr lang="en-US" altLang="zh-CN" sz="1800" baseline="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 ris</a:t>
                          </a:r>
                          <a:r>
                            <a:rPr lang="en-US" altLang="zh-CN" sz="1800" dirty="0" smtClean="0">
                              <a:solidFill>
                                <a:schemeClr val="bg1">
                                  <a:lumMod val="50000"/>
                                </a:schemeClr>
                              </a:solidFill>
                              <a:latin typeface="微软雅黑" panose="020B0503020204020204" pitchFamily="34" charset="-122"/>
                              <a:ea typeface="微软雅黑" panose="020B0503020204020204" pitchFamily="34" charset="-122"/>
                            </a:rPr>
                            <a:t>e by one bunch</a:t>
                          </a:r>
                          <a:endParaRPr lang="zh-CN" altLang="en-US" sz="1800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微软雅黑" panose="020B0503020204020204" pitchFamily="34" charset="-122"/>
                            <a:ea typeface="微软雅黑" panose="020B0503020204020204" pitchFamily="34" charset="-122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178646" t="-294000" r="-266667" b="-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30247" t="-294000" r="-216049" b="-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345050" t="-294000" r="-73267" b="-1066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624306" t="-294000" r="-2778" b="-10667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903985" y="949389"/>
            <a:ext cx="4548074" cy="283310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41109" y="3928193"/>
            <a:ext cx="4610950" cy="2852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4805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14400" y="0"/>
            <a:ext cx="11277600" cy="762000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Radionuclides </a:t>
            </a:r>
            <a:r>
              <a:rPr lang="en-US" altLang="zh-CN" dirty="0" smtClean="0"/>
              <a:t>production in Dump hall 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762000"/>
            <a:ext cx="6084277" cy="5410200"/>
          </a:xfrm>
        </p:spPr>
        <p:txBody>
          <a:bodyPr/>
          <a:lstStyle/>
          <a:p>
            <a:r>
              <a:rPr lang="en-US" altLang="zh-CN" dirty="0" smtClean="0"/>
              <a:t>A dumping hall geometry in the below.</a:t>
            </a:r>
          </a:p>
          <a:p>
            <a:r>
              <a:rPr lang="en-US" altLang="zh-CN" dirty="0" smtClean="0"/>
              <a:t>Assume dumping beam one time per day</a:t>
            </a:r>
          </a:p>
          <a:p>
            <a:r>
              <a:rPr lang="en-US" altLang="zh-CN" dirty="0" smtClean="0"/>
              <a:t>The radionuclide production is simulated. Meet Chinese </a:t>
            </a:r>
            <a:r>
              <a:rPr lang="en-US" altLang="zh-CN" dirty="0"/>
              <a:t>mandatory </a:t>
            </a:r>
            <a:r>
              <a:rPr lang="en-US" altLang="zh-CN" dirty="0" smtClean="0"/>
              <a:t>standard.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23</a:t>
            </a:fld>
            <a:endParaRPr lang="zh-CN" altLang="en-US"/>
          </a:p>
        </p:txBody>
      </p:sp>
      <p:graphicFrame>
        <p:nvGraphicFramePr>
          <p:cNvPr id="5" name="表格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8585777"/>
              </p:ext>
            </p:extLst>
          </p:nvPr>
        </p:nvGraphicFramePr>
        <p:xfrm>
          <a:off x="6998677" y="4260471"/>
          <a:ext cx="4360985" cy="237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4486"/>
                <a:gridCol w="851096"/>
                <a:gridCol w="1484141"/>
                <a:gridCol w="1301262"/>
              </a:tblGrid>
              <a:tr h="280614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Air</a:t>
                      </a:r>
                      <a:r>
                        <a:rPr lang="en-US" altLang="zh-CN" baseline="0" dirty="0" smtClean="0"/>
                        <a:t> in dump hall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854935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C14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5700a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3.1e-9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7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H3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12a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1.5e-11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49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330478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Ar41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2h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5.6e-10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33</a:t>
                      </a:r>
                      <a:endParaRPr lang="zh-CN" altLang="en-US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76994204"/>
              </p:ext>
            </p:extLst>
          </p:nvPr>
        </p:nvGraphicFramePr>
        <p:xfrm>
          <a:off x="6998677" y="750277"/>
          <a:ext cx="4360984" cy="33421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52621"/>
                <a:gridCol w="815927"/>
                <a:gridCol w="1505243"/>
                <a:gridCol w="1287193"/>
              </a:tblGrid>
              <a:tr h="286906">
                <a:tc rowSpan="2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Half-life</a:t>
                      </a:r>
                      <a:endParaRPr lang="zh-CN" altLang="en-US" dirty="0"/>
                    </a:p>
                  </a:txBody>
                  <a:tcPr anchor="ctr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Concrete</a:t>
                      </a:r>
                      <a:r>
                        <a:rPr lang="en-US" altLang="zh-CN" baseline="0" dirty="0" smtClean="0"/>
                        <a:t> </a:t>
                      </a:r>
                      <a:r>
                        <a:rPr lang="en-US" altLang="zh-CN" dirty="0" smtClean="0"/>
                        <a:t>wall</a:t>
                      </a:r>
                      <a:endParaRPr lang="zh-CN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 anchor="ctr"/>
                </a:tc>
              </a:tr>
              <a:tr h="114762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zh-CN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Specific</a:t>
                      </a:r>
                      <a:r>
                        <a:rPr lang="en-US" altLang="zh-CN" baseline="0" dirty="0" smtClean="0"/>
                        <a:t> activity/GB18871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Stat. error (%)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Ca47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4.5d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4.9e-9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100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Ca45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163d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3.1e-9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17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Na24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15h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1.0e-4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Na22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2.6y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1.4e-8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100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</a:tr>
              <a:tr h="286906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H3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12a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宋体" panose="02010600030101010101" pitchFamily="2" charset="-122"/>
                        </a:rPr>
                        <a:t>1.6e-13</a:t>
                      </a:r>
                      <a:endParaRPr lang="en-US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宋体" panose="02010600030101010101" pitchFamily="2" charset="-122"/>
                      </a:endParaRPr>
                    </a:p>
                  </a:txBody>
                  <a:tcPr marL="9525" marR="9525" marT="9525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>
                          <a:solidFill>
                            <a:schemeClr val="tx1"/>
                          </a:solidFill>
                        </a:rPr>
                        <a:t>56</a:t>
                      </a:r>
                      <a:endParaRPr lang="zh-CN" altLang="en-US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7088" y="2683448"/>
            <a:ext cx="5429250" cy="377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326617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Response time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741680"/>
            <a:ext cx="9908498" cy="611632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Abort request:</a:t>
            </a:r>
          </a:p>
          <a:p>
            <a:pPr lvl="1"/>
            <a:r>
              <a:rPr lang="en-US" altLang="zh-CN" dirty="0" smtClean="0"/>
              <a:t>Beam loss monitors</a:t>
            </a:r>
          </a:p>
          <a:p>
            <a:pPr lvl="1"/>
            <a:r>
              <a:rPr lang="en-US" altLang="zh-CN" dirty="0" smtClean="0"/>
              <a:t>Synchrotron oscillation phase</a:t>
            </a:r>
            <a:br>
              <a:rPr lang="en-US" altLang="zh-CN" dirty="0" smtClean="0"/>
            </a:br>
            <a:r>
              <a:rPr lang="en-US" altLang="zh-CN" dirty="0" smtClean="0"/>
              <a:t>monitor</a:t>
            </a:r>
          </a:p>
          <a:p>
            <a:pPr lvl="1"/>
            <a:r>
              <a:rPr lang="en-US" altLang="zh-CN" dirty="0" smtClean="0"/>
              <a:t>Hardware components</a:t>
            </a:r>
          </a:p>
          <a:p>
            <a:pPr lvl="1"/>
            <a:r>
              <a:rPr lang="en-US" altLang="zh-CN" dirty="0" smtClean="0"/>
              <a:t>Manual abort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Time interval</a:t>
            </a:r>
          </a:p>
          <a:p>
            <a:pPr lvl="1"/>
            <a:r>
              <a:rPr lang="en-US" altLang="zh-CN" dirty="0" smtClean="0"/>
              <a:t>Device request -&gt; local control</a:t>
            </a:r>
          </a:p>
          <a:p>
            <a:pPr lvl="1"/>
            <a:r>
              <a:rPr lang="en-US" altLang="zh-CN" dirty="0" smtClean="0"/>
              <a:t>Local control -&gt; central control</a:t>
            </a:r>
          </a:p>
          <a:p>
            <a:pPr lvl="1"/>
            <a:r>
              <a:rPr lang="en-US" altLang="zh-CN" dirty="0" smtClean="0"/>
              <a:t>Central </a:t>
            </a:r>
            <a:r>
              <a:rPr lang="en-US" altLang="zh-CN" dirty="0"/>
              <a:t>c</a:t>
            </a:r>
            <a:r>
              <a:rPr lang="en-US" altLang="zh-CN" dirty="0" smtClean="0"/>
              <a:t>ontrol -&gt; dump system</a:t>
            </a:r>
          </a:p>
          <a:p>
            <a:pPr lvl="1"/>
            <a:r>
              <a:rPr lang="en-US" altLang="zh-CN" dirty="0" smtClean="0"/>
              <a:t>Extract all beam.</a:t>
            </a:r>
          </a:p>
          <a:p>
            <a:pPr lvl="1"/>
            <a:endParaRPr lang="en-US" altLang="zh-CN" dirty="0" smtClean="0"/>
          </a:p>
          <a:p>
            <a:r>
              <a:rPr lang="en-US" altLang="zh-CN" dirty="0" smtClean="0"/>
              <a:t>Collider dump response</a:t>
            </a:r>
            <a:br>
              <a:rPr lang="en-US" altLang="zh-CN" dirty="0" smtClean="0"/>
            </a:br>
            <a:r>
              <a:rPr lang="en-US" altLang="zh-CN" dirty="0" smtClean="0"/>
              <a:t>time ~ </a:t>
            </a:r>
            <a:r>
              <a:rPr lang="en-US" altLang="zh-CN" dirty="0"/>
              <a:t>1ms</a:t>
            </a:r>
            <a:r>
              <a:rPr lang="en-US" altLang="zh-CN" dirty="0" smtClean="0"/>
              <a:t>.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24</a:t>
            </a:fld>
            <a:endParaRPr lang="zh-CN" altLang="en-US"/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1033"/>
          <a:stretch/>
        </p:blipFill>
        <p:spPr>
          <a:xfrm>
            <a:off x="5139756" y="477493"/>
            <a:ext cx="7220697" cy="4053640"/>
          </a:xfrm>
          <a:prstGeom prst="rect">
            <a:avLst/>
          </a:prstGeom>
        </p:spPr>
      </p:pic>
      <p:grpSp>
        <p:nvGrpSpPr>
          <p:cNvPr id="8" name="组合 7"/>
          <p:cNvGrpSpPr/>
          <p:nvPr/>
        </p:nvGrpSpPr>
        <p:grpSpPr>
          <a:xfrm>
            <a:off x="4416603" y="5310335"/>
            <a:ext cx="7943850" cy="1487843"/>
            <a:chOff x="4402894" y="5394219"/>
            <a:chExt cx="7943850" cy="1487843"/>
          </a:xfrm>
        </p:grpSpPr>
        <p:pic>
          <p:nvPicPr>
            <p:cNvPr id="20" name="图片 19"/>
            <p:cNvPicPr>
              <a:picLocks noChangeAspect="1"/>
            </p:cNvPicPr>
            <p:nvPr/>
          </p:nvPicPr>
          <p:blipFill rotWithShape="1"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t="25001" b="44788"/>
            <a:stretch/>
          </p:blipFill>
          <p:spPr>
            <a:xfrm>
              <a:off x="4402894" y="5394219"/>
              <a:ext cx="7943850" cy="1487843"/>
            </a:xfrm>
            <a:prstGeom prst="rect">
              <a:avLst/>
            </a:prstGeom>
          </p:spPr>
        </p:pic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1" name="文本框 20"/>
                <p:cNvSpPr txBox="1"/>
                <p:nvPr/>
              </p:nvSpPr>
              <p:spPr>
                <a:xfrm>
                  <a:off x="5887270" y="5696070"/>
                  <a:ext cx="110947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00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1" name="文本框 2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887270" y="5696070"/>
                  <a:ext cx="1109472" cy="369332"/>
                </a:xfrm>
                <a:prstGeom prst="rect">
                  <a:avLst/>
                </a:prstGeom>
                <a:blipFill rotWithShape="0">
                  <a:blip r:embed="rId4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3" name="文本框 22"/>
                <p:cNvSpPr txBox="1"/>
                <p:nvPr/>
              </p:nvSpPr>
              <p:spPr>
                <a:xfrm>
                  <a:off x="8112310" y="5706065"/>
                  <a:ext cx="110947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3" name="文本框 22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112310" y="5706065"/>
                  <a:ext cx="1109472" cy="369332"/>
                </a:xfrm>
                <a:prstGeom prst="rect">
                  <a:avLst/>
                </a:prstGeom>
                <a:blipFill rotWithShape="0">
                  <a:blip r:embed="rId5"/>
                  <a:stretch>
                    <a:fillRect b="-4918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4" name="文本框 23"/>
                <p:cNvSpPr txBox="1"/>
                <p:nvPr/>
              </p:nvSpPr>
              <p:spPr>
                <a:xfrm>
                  <a:off x="10337350" y="5706065"/>
                  <a:ext cx="1109472" cy="369332"/>
                </a:xfrm>
                <a:prstGeom prst="rect">
                  <a:avLst/>
                </a:prstGeom>
                <a:solidFill>
                  <a:schemeClr val="bg1"/>
                </a:solidFill>
              </p:spPr>
              <p:txBody>
                <a:bodyPr wrap="square" rtlCol="0">
                  <a:spAutoFit/>
                </a:bodyPr>
                <a:lstStyle/>
                <a:p>
                  <a:pPr algn="ctr"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300</m:t>
                        </m:r>
                        <m:r>
                          <a:rPr lang="en-US" altLang="zh-CN" b="0" i="1" dirty="0" smtClean="0">
                            <a:latin typeface="Cambria Math" panose="02040503050406030204" pitchFamily="18" charset="0"/>
                          </a:rPr>
                          <m:t>𝜇</m:t>
                        </m:r>
                        <m:r>
                          <a:rPr lang="en-US" altLang="zh-CN" i="1" dirty="0" smtClean="0">
                            <a:latin typeface="Cambria Math" panose="02040503050406030204" pitchFamily="18" charset="0"/>
                          </a:rPr>
                          <m:t>𝑠</m:t>
                        </m:r>
                      </m:oMath>
                    </m:oMathPara>
                  </a14:m>
                  <a:endParaRPr lang="zh-CN" altLang="en-US" dirty="0"/>
                </a:p>
              </p:txBody>
            </p:sp>
          </mc:Choice>
          <mc:Fallback xmlns="">
            <p:sp>
              <p:nvSpPr>
                <p:cNvPr id="24" name="文本框 23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0337350" y="5706065"/>
                  <a:ext cx="1109472" cy="369332"/>
                </a:xfrm>
                <a:prstGeom prst="rect">
                  <a:avLst/>
                </a:prstGeom>
                <a:blipFill rotWithShape="0">
                  <a:blip r:embed="rId6"/>
                  <a:stretch>
                    <a:fillRect b="-11475"/>
                  </a:stretch>
                </a:blipFill>
              </p:spPr>
              <p:txBody>
                <a:bodyPr/>
                <a:lstStyle/>
                <a:p>
                  <a:r>
                    <a:rPr lang="zh-CN" alt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5" name="文本框 4"/>
          <p:cNvSpPr txBox="1"/>
          <p:nvPr/>
        </p:nvSpPr>
        <p:spPr>
          <a:xfrm>
            <a:off x="7502864" y="316744"/>
            <a:ext cx="29688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 smtClean="0"/>
              <a:t>SuperKEKB</a:t>
            </a:r>
            <a:r>
              <a:rPr lang="en-US" altLang="zh-CN" dirty="0" smtClean="0"/>
              <a:t> Design Report</a:t>
            </a:r>
            <a:endParaRPr lang="zh-CN" altLang="en-US" dirty="0"/>
          </a:p>
        </p:txBody>
      </p:sp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7840"/>
          <a:stretch/>
        </p:blipFill>
        <p:spPr>
          <a:xfrm>
            <a:off x="4416603" y="4531133"/>
            <a:ext cx="7943850" cy="10913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62083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More about dump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914400" y="741680"/>
            <a:ext cx="9908498" cy="611632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Abort beam in booster and collider</a:t>
            </a:r>
          </a:p>
          <a:p>
            <a:pPr lvl="1"/>
            <a:r>
              <a:rPr lang="en-US" altLang="zh-CN" dirty="0" smtClean="0"/>
              <a:t>For normal operations and machine tuning</a:t>
            </a:r>
          </a:p>
          <a:p>
            <a:r>
              <a:rPr lang="en-US" altLang="zh-CN" dirty="0" smtClean="0"/>
              <a:t>Study feasibility to build extraction line from</a:t>
            </a:r>
            <a:br>
              <a:rPr lang="en-US" altLang="zh-CN" dirty="0" smtClean="0"/>
            </a:br>
            <a:r>
              <a:rPr lang="en-US" altLang="zh-CN" dirty="0" smtClean="0"/>
              <a:t>booster to dump. </a:t>
            </a:r>
          </a:p>
          <a:p>
            <a:r>
              <a:rPr lang="en-US" altLang="zh-CN" dirty="0"/>
              <a:t>B</a:t>
            </a:r>
            <a:r>
              <a:rPr lang="en-US" altLang="zh-CN" dirty="0" smtClean="0"/>
              <a:t>uild in the straight sections. One for electron</a:t>
            </a:r>
            <a:br>
              <a:rPr lang="en-US" altLang="zh-CN" dirty="0" smtClean="0"/>
            </a:br>
            <a:r>
              <a:rPr lang="en-US" altLang="zh-CN" dirty="0" smtClean="0"/>
              <a:t>beam and one for positron beam.</a:t>
            </a:r>
          </a:p>
          <a:p>
            <a:endParaRPr lang="en-US" altLang="zh-CN" dirty="0" smtClean="0"/>
          </a:p>
          <a:p>
            <a:r>
              <a:rPr lang="en-US" altLang="zh-CN" dirty="0" smtClean="0"/>
              <a:t>Will study reliability (or alternative design).</a:t>
            </a:r>
          </a:p>
          <a:p>
            <a:r>
              <a:rPr lang="en-US" altLang="zh-CN" dirty="0"/>
              <a:t>Need absorber to protect machine elements</a:t>
            </a:r>
            <a:br>
              <a:rPr lang="en-US" altLang="zh-CN" dirty="0"/>
            </a:br>
            <a:r>
              <a:rPr lang="en-US" altLang="zh-CN" dirty="0"/>
              <a:t>from incorrect </a:t>
            </a:r>
            <a:r>
              <a:rPr lang="en-US" altLang="zh-CN" dirty="0" smtClean="0"/>
              <a:t>dumping.</a:t>
            </a:r>
            <a:endParaRPr lang="en-US" altLang="zh-CN" dirty="0"/>
          </a:p>
          <a:p>
            <a:endParaRPr lang="en-US" altLang="zh-CN" dirty="0"/>
          </a:p>
          <a:p>
            <a:r>
              <a:rPr lang="en-US" altLang="zh-CN" dirty="0"/>
              <a:t>Response time ~ 1ms.</a:t>
            </a:r>
          </a:p>
          <a:p>
            <a:r>
              <a:rPr lang="en-US" altLang="zh-CN" dirty="0"/>
              <a:t>Need collimators to deal </a:t>
            </a:r>
            <a:r>
              <a:rPr lang="en-US" altLang="zh-CN" dirty="0" smtClean="0"/>
              <a:t>with</a:t>
            </a:r>
            <a:br>
              <a:rPr lang="en-US" altLang="zh-CN" dirty="0" smtClean="0"/>
            </a:br>
            <a:r>
              <a:rPr lang="en-US" altLang="zh-CN" dirty="0" smtClean="0"/>
              <a:t>beam losses faster </a:t>
            </a:r>
            <a:r>
              <a:rPr lang="en-US" altLang="zh-CN" dirty="0"/>
              <a:t>than 1ms</a:t>
            </a:r>
            <a:r>
              <a:rPr lang="en-US" altLang="zh-CN" dirty="0" smtClean="0"/>
              <a:t>.</a:t>
            </a:r>
          </a:p>
          <a:p>
            <a:pPr lvl="1"/>
            <a:r>
              <a:rPr lang="en-US" altLang="zh-CN" dirty="0"/>
              <a:t>fault </a:t>
            </a:r>
            <a:r>
              <a:rPr lang="en-US" altLang="zh-CN" dirty="0" smtClean="0"/>
              <a:t>cases. </a:t>
            </a:r>
            <a:endParaRPr lang="en-US" altLang="zh-CN" dirty="0"/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25</a:t>
            </a:fld>
            <a:endParaRPr lang="zh-CN" altLang="en-US" dirty="0"/>
          </a:p>
        </p:txBody>
      </p:sp>
      <p:sp>
        <p:nvSpPr>
          <p:cNvPr id="26" name="文本框 25"/>
          <p:cNvSpPr txBox="1"/>
          <p:nvPr/>
        </p:nvSpPr>
        <p:spPr>
          <a:xfrm>
            <a:off x="10616723" y="2821317"/>
            <a:ext cx="147709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err="1"/>
              <a:t>Krainer</a:t>
            </a:r>
            <a:r>
              <a:rPr lang="en-US" altLang="zh-CN" dirty="0"/>
              <a:t>, A</a:t>
            </a:r>
            <a:r>
              <a:rPr lang="en-US" altLang="zh-CN" dirty="0" smtClean="0"/>
              <a:t>. et.al., </a:t>
            </a:r>
            <a:r>
              <a:rPr lang="nl-NL" altLang="zh-CN" i="1" dirty="0" smtClean="0"/>
              <a:t>EPJ </a:t>
            </a:r>
            <a:r>
              <a:rPr lang="nl-NL" altLang="zh-CN" i="1" dirty="0"/>
              <a:t>Techn Instrum</a:t>
            </a:r>
            <a:r>
              <a:rPr lang="nl-NL" altLang="zh-CN" dirty="0"/>
              <a:t> </a:t>
            </a:r>
            <a:r>
              <a:rPr lang="nl-NL" altLang="zh-CN" b="1" dirty="0"/>
              <a:t>9, </a:t>
            </a:r>
            <a:r>
              <a:rPr lang="nl-NL" altLang="zh-CN" dirty="0"/>
              <a:t>3 (2022)</a:t>
            </a:r>
            <a:endParaRPr lang="zh-CN" altLang="en-US" dirty="0"/>
          </a:p>
        </p:txBody>
      </p:sp>
      <p:pic>
        <p:nvPicPr>
          <p:cNvPr id="8" name="图片 7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555580" y="4911206"/>
            <a:ext cx="5533506" cy="1881727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11189" y="2671183"/>
            <a:ext cx="4079634" cy="2148769"/>
          </a:xfrm>
          <a:prstGeom prst="rect">
            <a:avLst/>
          </a:prstGeom>
        </p:spPr>
      </p:pic>
      <p:sp>
        <p:nvSpPr>
          <p:cNvPr id="20" name="文本框 19"/>
          <p:cNvSpPr txBox="1"/>
          <p:nvPr/>
        </p:nvSpPr>
        <p:spPr>
          <a:xfrm>
            <a:off x="11089086" y="4869951"/>
            <a:ext cx="10585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LHC design report Ch.17</a:t>
            </a:r>
            <a:endParaRPr lang="zh-CN" altLang="en-US" dirty="0"/>
          </a:p>
        </p:txBody>
      </p:sp>
      <p:pic>
        <p:nvPicPr>
          <p:cNvPr id="21" name="图片 20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7934" y="-451307"/>
            <a:ext cx="5215128" cy="3685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85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Synchrotron 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radiation shielding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Radionuclide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productions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Collider ring dump system</a:t>
            </a:r>
          </a:p>
          <a:p>
            <a:r>
              <a:rPr lang="en-US" altLang="zh-CN" dirty="0" smtClean="0"/>
              <a:t>Linac </a:t>
            </a:r>
            <a:r>
              <a:rPr lang="en-US" altLang="zh-CN" dirty="0"/>
              <a:t>hot spots and beam losses 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5245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CEPC </a:t>
            </a:r>
            <a:r>
              <a:rPr lang="en-US" altLang="zh-CN" dirty="0" err="1" smtClean="0"/>
              <a:t>linac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Length: 1601.3m; 7 dumps and 1 collimator;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27</a:t>
            </a:fld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>
          <a:xfrm>
            <a:off x="588759" y="4044292"/>
            <a:ext cx="11014482" cy="646331"/>
            <a:chOff x="588759" y="4044292"/>
            <a:chExt cx="11014482" cy="646331"/>
          </a:xfrm>
        </p:grpSpPr>
        <p:sp>
          <p:nvSpPr>
            <p:cNvPr id="7" name="文本框 6"/>
            <p:cNvSpPr txBox="1"/>
            <p:nvPr/>
          </p:nvSpPr>
          <p:spPr>
            <a:xfrm>
              <a:off x="588759" y="4044292"/>
              <a:ext cx="1082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Dump1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128939" y="4044292"/>
              <a:ext cx="1082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Dump2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文本框 8"/>
            <p:cNvSpPr txBox="1"/>
            <p:nvPr/>
          </p:nvSpPr>
          <p:spPr>
            <a:xfrm>
              <a:off x="4309163" y="4044292"/>
              <a:ext cx="135995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Dump3 + Collimator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6044670" y="4044292"/>
              <a:ext cx="1082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Dump4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文本框 10"/>
            <p:cNvSpPr txBox="1"/>
            <p:nvPr/>
          </p:nvSpPr>
          <p:spPr>
            <a:xfrm>
              <a:off x="7634161" y="4044292"/>
              <a:ext cx="1082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Dump5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10329211" y="4044292"/>
              <a:ext cx="127403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Dump6 + dump7</a:t>
              </a:r>
              <a:endPara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pic>
        <p:nvPicPr>
          <p:cNvPr id="18" name="图片 17">
            <a:extLst>
              <a:ext uri="{FF2B5EF4-FFF2-40B4-BE49-F238E27FC236}">
                <a16:creationId xmlns:lc="http://schemas.openxmlformats.org/drawingml/2006/lockedCanvas" xmlns:a16="http://schemas.microsoft.com/office/drawing/2014/main" xmlns="" id="{6423D7A4-E913-40CC-ADC4-06FFBFD747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884"/>
          <a:stretch/>
        </p:blipFill>
        <p:spPr>
          <a:xfrm>
            <a:off x="556672" y="1443387"/>
            <a:ext cx="10922565" cy="2622177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lc="http://schemas.openxmlformats.org/drawingml/2006/lockedCanvas" xmlns:a16="http://schemas.microsoft.com/office/drawing/2014/main" xmlns="" id="{6423D7A4-E913-40CC-ADC4-06FFBFD7471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656"/>
          <a:stretch/>
        </p:blipFill>
        <p:spPr>
          <a:xfrm>
            <a:off x="551706" y="4652748"/>
            <a:ext cx="10927531" cy="16193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55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998808" y="3623375"/>
            <a:ext cx="10411938" cy="2832295"/>
            <a:chOff x="579150" y="4001323"/>
            <a:chExt cx="10731978" cy="2787185"/>
          </a:xfrm>
        </p:grpSpPr>
        <p:grpSp>
          <p:nvGrpSpPr>
            <p:cNvPr id="5" name="组合 4"/>
            <p:cNvGrpSpPr/>
            <p:nvPr/>
          </p:nvGrpSpPr>
          <p:grpSpPr>
            <a:xfrm>
              <a:off x="579150" y="4165758"/>
              <a:ext cx="10731978" cy="2622750"/>
              <a:chOff x="708604" y="4948572"/>
              <a:chExt cx="10731978" cy="2622750"/>
            </a:xfrm>
          </p:grpSpPr>
          <p:pic>
            <p:nvPicPr>
              <p:cNvPr id="18" name="图片 17">
                <a:extLst>
                  <a:ext uri="{FF2B5EF4-FFF2-40B4-BE49-F238E27FC236}">
                    <a16:creationId xmlns:lc="http://schemas.openxmlformats.org/drawingml/2006/lockedCanvas" xmlns:a16="http://schemas.microsoft.com/office/drawing/2014/main" xmlns="" id="{6423D7A4-E913-40CC-ADC4-06FFBFD74716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1745" b="37884"/>
              <a:stretch/>
            </p:blipFill>
            <p:spPr>
              <a:xfrm>
                <a:off x="708604" y="4949145"/>
                <a:ext cx="10731978" cy="2622177"/>
              </a:xfrm>
              <a:prstGeom prst="rect">
                <a:avLst/>
              </a:prstGeom>
            </p:spPr>
          </p:pic>
          <p:grpSp>
            <p:nvGrpSpPr>
              <p:cNvPr id="16" name="组合 15"/>
              <p:cNvGrpSpPr/>
              <p:nvPr/>
            </p:nvGrpSpPr>
            <p:grpSpPr>
              <a:xfrm>
                <a:off x="907125" y="4948572"/>
                <a:ext cx="10363200" cy="1193942"/>
                <a:chOff x="914400" y="1436716"/>
                <a:chExt cx="10363200" cy="1193942"/>
              </a:xfrm>
            </p:grpSpPr>
            <p:sp>
              <p:nvSpPr>
                <p:cNvPr id="14" name="矩形 13"/>
                <p:cNvSpPr/>
                <p:nvPr/>
              </p:nvSpPr>
              <p:spPr>
                <a:xfrm>
                  <a:off x="914400" y="1544595"/>
                  <a:ext cx="3917092" cy="778475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" name="矩形 14"/>
                <p:cNvSpPr/>
                <p:nvPr/>
              </p:nvSpPr>
              <p:spPr>
                <a:xfrm>
                  <a:off x="6539132" y="1436716"/>
                  <a:ext cx="4738468" cy="119394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10" name="组合 9"/>
            <p:cNvGrpSpPr/>
            <p:nvPr/>
          </p:nvGrpSpPr>
          <p:grpSpPr>
            <a:xfrm>
              <a:off x="1215806" y="4001323"/>
              <a:ext cx="10054519" cy="1302769"/>
              <a:chOff x="1052986" y="4431199"/>
              <a:chExt cx="10054519" cy="1302769"/>
            </a:xfrm>
          </p:grpSpPr>
          <p:sp>
            <p:nvSpPr>
              <p:cNvPr id="12" name="矩形 11"/>
              <p:cNvSpPr/>
              <p:nvPr/>
            </p:nvSpPr>
            <p:spPr>
              <a:xfrm>
                <a:off x="1052986" y="4540026"/>
                <a:ext cx="3884774" cy="89038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矩形 12"/>
              <p:cNvSpPr/>
              <p:nvPr/>
            </p:nvSpPr>
            <p:spPr>
              <a:xfrm>
                <a:off x="6500092" y="4431199"/>
                <a:ext cx="4607413" cy="1302769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Linac</a:t>
            </a:r>
            <a:r>
              <a:rPr lang="en-US" altLang="zh-CN" dirty="0" smtClean="0"/>
              <a:t> beam losses assumptions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r>
              <a:rPr lang="en-US" altLang="zh-CN" dirty="0"/>
              <a:t>A</a:t>
            </a:r>
            <a:r>
              <a:rPr lang="en-US" altLang="zh-CN" dirty="0" smtClean="0"/>
              <a:t>ngle of incidence 10mrad</a:t>
            </a:r>
          </a:p>
          <a:p>
            <a:r>
              <a:rPr lang="en-US" altLang="zh-CN" dirty="0" smtClean="0"/>
              <a:t>Not consider EBTL &amp; DR beam losses.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28</a:t>
            </a:fld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7" name="表格 5">
                <a:extLst>
                  <a:ext uri="{FF2B5EF4-FFF2-40B4-BE49-F238E27FC236}">
                    <a16:creationId xmlns:a16="http://schemas.microsoft.com/office/drawing/2014/main" xmlns="" id="{3F64C1DC-6647-43D1-B921-12C7124E8D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4305488"/>
                  </p:ext>
                </p:extLst>
              </p:nvPr>
            </p:nvGraphicFramePr>
            <p:xfrm>
              <a:off x="1052986" y="762000"/>
              <a:ext cx="950851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8286">
                      <a:extLst>
                        <a:ext uri="{9D8B030D-6E8A-4147-A177-3AD203B41FA5}">
                          <a16:colId xmlns:a16="http://schemas.microsoft.com/office/drawing/2014/main" xmlns="" val="2488921037"/>
                        </a:ext>
                      </a:extLst>
                    </a:gridCol>
                    <a:gridCol w="1493004"/>
                    <a:gridCol w="1346631">
                      <a:extLst>
                        <a:ext uri="{9D8B030D-6E8A-4147-A177-3AD203B41FA5}">
                          <a16:colId xmlns:a16="http://schemas.microsoft.com/office/drawing/2014/main" xmlns="" val="684882620"/>
                        </a:ext>
                      </a:extLst>
                    </a:gridCol>
                    <a:gridCol w="1866142">
                      <a:extLst>
                        <a:ext uri="{9D8B030D-6E8A-4147-A177-3AD203B41FA5}">
                          <a16:colId xmlns:a16="http://schemas.microsoft.com/office/drawing/2014/main" xmlns="" val="3733477961"/>
                        </a:ext>
                      </a:extLst>
                    </a:gridCol>
                    <a:gridCol w="1299792">
                      <a:extLst>
                        <a:ext uri="{9D8B030D-6E8A-4147-A177-3AD203B41FA5}">
                          <a16:colId xmlns:a16="http://schemas.microsoft.com/office/drawing/2014/main" xmlns="" val="726688013"/>
                        </a:ext>
                      </a:extLst>
                    </a:gridCol>
                    <a:gridCol w="1854657">
                      <a:extLst>
                        <a:ext uri="{9D8B030D-6E8A-4147-A177-3AD203B41FA5}">
                          <a16:colId xmlns:a16="http://schemas.microsoft.com/office/drawing/2014/main" xmlns="" val="2491179053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/>
                            <a:t>Position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/>
                            <a:t>Length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Beam energy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/>
                            <a:t>Number of bunches [s</a:t>
                          </a:r>
                          <a:r>
                            <a:rPr lang="en-US" altLang="zh-CN" sz="1600" baseline="30000" dirty="0" smtClean="0"/>
                            <a:t>-1</a:t>
                          </a:r>
                          <a:r>
                            <a:rPr lang="en-US" altLang="zh-CN" sz="1600" dirty="0" smtClean="0"/>
                            <a:t>]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/>
                            <a:t>Beam</a:t>
                          </a:r>
                          <a:r>
                            <a:rPr lang="en-US" altLang="zh-CN" sz="1600" baseline="0" dirty="0" smtClean="0"/>
                            <a:t> loss/</a:t>
                          </a:r>
                          <a:r>
                            <a:rPr lang="en-US" altLang="zh-CN" sz="1600" dirty="0" smtClean="0"/>
                            <a:t>bunch [</a:t>
                          </a:r>
                          <a:r>
                            <a:rPr lang="en-US" altLang="zh-CN" sz="1600" dirty="0" err="1" smtClean="0"/>
                            <a:t>nC</a:t>
                          </a:r>
                          <a:r>
                            <a:rPr lang="en-US" altLang="zh-CN" sz="1600" dirty="0" smtClean="0"/>
                            <a:t>]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/>
                            <a:t>Number of particles [</a:t>
                          </a:r>
                          <a14:m>
                            <m:oMath xmlns:m="http://schemas.openxmlformats.org/officeDocument/2006/math">
                              <m:r>
                                <a:rPr lang="en-US" altLang="zh-CN" sz="1600" b="1" i="1" smtClean="0">
                                  <a:latin typeface="Cambria Math" panose="02040503050406030204" pitchFamily="18" charset="0"/>
                                </a:rPr>
                                <m:t>𝟏</m:t>
                              </m:r>
                              <m:sSup>
                                <m:sSupPr>
                                  <m:ctrlP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  <m:t>𝟎</m:t>
                                  </m:r>
                                </m:e>
                                <m:sup>
                                  <m:r>
                                    <a:rPr lang="en-US" altLang="zh-CN" sz="1600" b="1" i="1" smtClean="0">
                                      <a:latin typeface="Cambria Math" panose="02040503050406030204" pitchFamily="18" charset="0"/>
                                    </a:rPr>
                                    <m:t>𝟏𝟎</m:t>
                                  </m:r>
                                </m:sup>
                              </m:sSup>
                            </m:oMath>
                          </a14:m>
                          <a:r>
                            <a:rPr lang="en-US" altLang="zh-CN" sz="1600" dirty="0" smtClean="0"/>
                            <a:t>/s]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xmlns="" val="3532895925"/>
                      </a:ext>
                    </a:extLst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FAS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100m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200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62.5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Positron</a:t>
                          </a:r>
                          <a:r>
                            <a:rPr lang="en-US" altLang="zh-CN" sz="1600" baseline="0" dirty="0" smtClean="0">
                              <a:solidFill>
                                <a:schemeClr val="tx1"/>
                              </a:solidFill>
                            </a:rPr>
                            <a:t> target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15mm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4GeV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1250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PSPAS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15m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5~200MeV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1250</a:t>
                          </a:r>
                          <a:endParaRPr lang="en-US" altLang="zh-CN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SAS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250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0"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600MeV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0.2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TAS</a:t>
                          </a:r>
                          <a:endParaRPr lang="zh-CN" alt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1163m</a:t>
                          </a:r>
                          <a:endParaRPr lang="zh-CN" alt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1.1~30GeV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0.1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17" name="表格 5">
                <a:extLst>
                  <a:ext uri="{FF2B5EF4-FFF2-40B4-BE49-F238E27FC236}">
                    <a16:creationId xmlns:a16="http://schemas.microsoft.com/office/drawing/2014/main" xmlns="" xmlns:a14="http://schemas.microsoft.com/office/drawing/2010/main" id="{3F64C1DC-6647-43D1-B921-12C7124E8D7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44305488"/>
                  </p:ext>
                </p:extLst>
              </p:nvPr>
            </p:nvGraphicFramePr>
            <p:xfrm>
              <a:off x="1052986" y="762000"/>
              <a:ext cx="9508512" cy="2834640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1648286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88921037"/>
                        </a:ext>
                      </a:extLst>
                    </a:gridCol>
                    <a:gridCol w="1493004"/>
                    <a:gridCol w="1346631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684882620"/>
                        </a:ext>
                      </a:extLst>
                    </a:gridCol>
                    <a:gridCol w="186614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3733477961"/>
                        </a:ext>
                      </a:extLst>
                    </a:gridCol>
                    <a:gridCol w="1299792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726688013"/>
                        </a:ext>
                      </a:extLst>
                    </a:gridCol>
                    <a:gridCol w="1854657">
                      <a:extLst>
                        <a:ext uri="{9D8B030D-6E8A-4147-A177-3AD203B41FA5}">
                          <a16:colId xmlns:a16="http://schemas.microsoft.com/office/drawing/2014/main" xmlns="" xmlns:a14="http://schemas.microsoft.com/office/drawing/2010/main" val="2491179053"/>
                        </a:ext>
                      </a:extLst>
                    </a:gridCol>
                  </a:tblGrid>
                  <a:tr h="82296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/>
                            <a:t>Position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/>
                            <a:t>Length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/>
                            <a:t>Beam energy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/>
                            <a:t>Number of bunches [s</a:t>
                          </a:r>
                          <a:r>
                            <a:rPr lang="en-US" altLang="zh-CN" sz="1600" baseline="30000" dirty="0" smtClean="0"/>
                            <a:t>-1</a:t>
                          </a:r>
                          <a:r>
                            <a:rPr lang="en-US" altLang="zh-CN" sz="1600" dirty="0" smtClean="0"/>
                            <a:t>]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/>
                            <a:t>Beam</a:t>
                          </a:r>
                          <a:r>
                            <a:rPr lang="en-US" altLang="zh-CN" sz="1600" baseline="0" dirty="0" smtClean="0"/>
                            <a:t> loss/</a:t>
                          </a:r>
                          <a:r>
                            <a:rPr lang="en-US" altLang="zh-CN" sz="1600" dirty="0" smtClean="0"/>
                            <a:t>bunch [</a:t>
                          </a:r>
                          <a:r>
                            <a:rPr lang="en-US" altLang="zh-CN" sz="1600" dirty="0" err="1" smtClean="0"/>
                            <a:t>nC</a:t>
                          </a:r>
                          <a:r>
                            <a:rPr lang="en-US" altLang="zh-CN" sz="1600" dirty="0" smtClean="0"/>
                            <a:t>]</a:t>
                          </a:r>
                          <a:endParaRPr lang="zh-CN" altLang="en-U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zh-CN"/>
                        </a:p>
                      </a:txBody>
                      <a:tcPr anchor="ctr">
                        <a:blipFill rotWithShape="0">
                          <a:blip r:embed="rId3"/>
                          <a:stretch>
                            <a:fillRect l="-413816" t="-2222" r="-1316" b="-254074"/>
                          </a:stretch>
                        </a:blipFill>
                      </a:tcPr>
                    </a:tc>
                    <a:extLst>
                      <a:ext uri="{0D108BD9-81ED-4DB2-BD59-A6C34878D82A}">
                        <a16:rowId xmlns:a16="http://schemas.microsoft.com/office/drawing/2014/main" xmlns="" xmlns:a14="http://schemas.microsoft.com/office/drawing/2010/main" val="3532895925"/>
                      </a:ext>
                    </a:extLst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FAS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100m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rowSpan="6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200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62.5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Positron</a:t>
                          </a:r>
                          <a:r>
                            <a:rPr lang="en-US" altLang="zh-CN" sz="1600" baseline="0" dirty="0" smtClean="0">
                              <a:solidFill>
                                <a:schemeClr val="tx1"/>
                              </a:solidFill>
                            </a:rPr>
                            <a:t> target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15mm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4GeV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1250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PSPAS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15m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5~200MeV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1250</a:t>
                          </a:r>
                          <a:endParaRPr lang="en-US" altLang="zh-CN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5280">
                    <a:tc rowSpan="2"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SAS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250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5280">
                    <a:tc vMerge="1"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30m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600MeV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0.2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25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  <a:tr h="335280"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TAS</a:t>
                          </a:r>
                          <a:endParaRPr lang="zh-CN" alt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1163m</a:t>
                          </a:r>
                          <a:endParaRPr lang="zh-CN" altLang="en-US" sz="1600" dirty="0" smtClean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1.1~30GeV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 vMerge="1">
                      <a:txBody>
                        <a:bodyPr/>
                        <a:lstStyle/>
                        <a:p>
                          <a:pPr algn="ctr"/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0.1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altLang="zh-CN" sz="1600" dirty="0" smtClean="0">
                              <a:solidFill>
                                <a:schemeClr val="tx1"/>
                              </a:solidFill>
                            </a:rPr>
                            <a:t>12.5</a:t>
                          </a:r>
                          <a:endParaRPr lang="zh-CN" altLang="en-US" sz="1600" dirty="0">
                            <a:solidFill>
                              <a:schemeClr val="tx1"/>
                            </a:solidFill>
                          </a:endParaRPr>
                        </a:p>
                      </a:txBody>
                      <a:tcPr anchor="ctr"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404727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setup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altLang="zh-CN" dirty="0" smtClean="0"/>
              <a:t>Beam pipes and concrete wall</a:t>
            </a:r>
          </a:p>
          <a:p>
            <a:r>
              <a:rPr lang="en-US" altLang="zh-CN" dirty="0" smtClean="0"/>
              <a:t>Top/side view</a:t>
            </a:r>
          </a:p>
          <a:p>
            <a:pPr lvl="1"/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half" idx="2"/>
          </p:nvPr>
        </p:nvSpPr>
        <p:spPr>
          <a:xfrm>
            <a:off x="4896900" y="741680"/>
            <a:ext cx="3476874" cy="5430520"/>
          </a:xfrm>
        </p:spPr>
        <p:txBody>
          <a:bodyPr/>
          <a:lstStyle/>
          <a:p>
            <a:r>
              <a:rPr lang="en-US" altLang="zh-CN" dirty="0" smtClean="0"/>
              <a:t>Dose-</a:t>
            </a:r>
            <a:r>
              <a:rPr lang="en-US" altLang="zh-CN" dirty="0" err="1" smtClean="0"/>
              <a:t>eq</a:t>
            </a:r>
            <a:r>
              <a:rPr lang="en-US" altLang="zh-CN" dirty="0" smtClean="0"/>
              <a:t> distribution</a:t>
            </a:r>
            <a:br>
              <a:rPr lang="en-US" altLang="zh-CN" dirty="0" smtClean="0"/>
            </a:br>
            <a:r>
              <a:rPr lang="en-US" altLang="zh-CN" dirty="0" smtClean="0"/>
              <a:t>example: </a:t>
            </a:r>
            <a:r>
              <a:rPr lang="en-US" altLang="zh-CN" dirty="0"/>
              <a:t>S</a:t>
            </a:r>
            <a:r>
              <a:rPr lang="en-US" altLang="zh-CN" dirty="0" smtClean="0"/>
              <a:t>AS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29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3679" y="1486408"/>
            <a:ext cx="3982500" cy="26908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16105" y="1486408"/>
            <a:ext cx="4287691" cy="263218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209178" y="4064561"/>
            <a:ext cx="4294618" cy="268760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29594" y="4177286"/>
            <a:ext cx="3816096" cy="2574875"/>
          </a:xfrm>
          <a:prstGeom prst="rect">
            <a:avLst/>
          </a:prstGeom>
        </p:spPr>
      </p:pic>
      <p:sp>
        <p:nvSpPr>
          <p:cNvPr id="13" name="内容占位符 8"/>
          <p:cNvSpPr txBox="1">
            <a:spLocks/>
          </p:cNvSpPr>
          <p:nvPr/>
        </p:nvSpPr>
        <p:spPr>
          <a:xfrm>
            <a:off x="8384111" y="757428"/>
            <a:ext cx="3784909" cy="54305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Thickness of Shielding wall according to upper limit 5.5mSv/h (left/right/bottom)  or 2.5uSv/h(top).</a:t>
            </a:r>
            <a:endParaRPr lang="zh-CN" altLang="en-US" dirty="0"/>
          </a:p>
        </p:txBody>
      </p:sp>
      <p:graphicFrame>
        <p:nvGraphicFramePr>
          <p:cNvPr id="6" name="表格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7807815"/>
              </p:ext>
            </p:extLst>
          </p:nvPr>
        </p:nvGraphicFramePr>
        <p:xfrm>
          <a:off x="8848220" y="1998047"/>
          <a:ext cx="3102988" cy="42410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7572"/>
                <a:gridCol w="719328"/>
                <a:gridCol w="755904"/>
                <a:gridCol w="710184"/>
              </a:tblGrid>
              <a:tr h="820281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Wall thickness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FAS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SAS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TAS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831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Left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0.3m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1.9m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0.3m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831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Right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0.2m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1.9m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0.3m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831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Bottom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0.3m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2.1m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0.3m</a:t>
                      </a:r>
                      <a:endParaRPr lang="zh-CN" altLang="en-US" dirty="0"/>
                    </a:p>
                  </a:txBody>
                  <a:tcPr anchor="ctr"/>
                </a:tc>
              </a:tr>
              <a:tr h="831673"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Top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1.3m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4.1m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dirty="0" smtClean="0"/>
                        <a:t>2.0m</a:t>
                      </a:r>
                      <a:endParaRPr lang="zh-CN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6161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RP concepts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914400" y="762000"/>
            <a:ext cx="10363200" cy="5723206"/>
          </a:xfrm>
        </p:spPr>
        <p:txBody>
          <a:bodyPr>
            <a:normAutofit/>
          </a:bodyPr>
          <a:lstStyle/>
          <a:p>
            <a:r>
              <a:rPr lang="en-US" altLang="zh-CN" sz="2200" dirty="0" smtClean="0"/>
              <a:t>Source</a:t>
            </a:r>
            <a:r>
              <a:rPr lang="en-US" altLang="zh-CN" dirty="0" smtClean="0"/>
              <a:t>: 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beam,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target (hot spot), 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s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ynchrotron 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radiation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b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...</a:t>
            </a:r>
            <a:endParaRPr lang="en-US" altLang="zh-CN" sz="20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Radiations may damage equipment and </a:t>
            </a:r>
            <a:br>
              <a:rPr lang="en-US" altLang="zh-CN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health</a:t>
            </a:r>
            <a:r>
              <a:rPr lang="en-US" altLang="zh-CN" sz="2200" dirty="0" smtClean="0"/>
              <a:t>. </a:t>
            </a:r>
          </a:p>
          <a:p>
            <a:r>
              <a:rPr lang="en-US" altLang="zh-CN" sz="2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How to estimate the damage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For material: absorbed dose, unit: Gray (Gy)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For health: ambient dose equivalent, </a:t>
            </a:r>
            <a:b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unit: Sievert (</a:t>
            </a:r>
            <a:r>
              <a:rPr lang="en-US" altLang="zh-CN" sz="2000" dirty="0" err="1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Sv</a:t>
            </a:r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  <a:p>
            <a:r>
              <a:rPr lang="en-US" altLang="zh-CN" sz="2200" dirty="0" smtClean="0"/>
              <a:t>How to reduce radiation damage: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Shorten exposure time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Increase distance</a:t>
            </a:r>
          </a:p>
          <a:p>
            <a:pPr lvl="1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Shield</a:t>
            </a:r>
          </a:p>
          <a:p>
            <a:pPr lvl="2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High Z: iron, lead, tungsten, ...</a:t>
            </a:r>
          </a:p>
          <a:p>
            <a:pPr lvl="2"/>
            <a:r>
              <a: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Hydrogen-containing: water, paraffin wax, ...</a:t>
            </a:r>
          </a:p>
          <a:p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2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3</a:t>
            </a:fld>
            <a:endParaRPr lang="zh-CN" altLang="en-US"/>
          </a:p>
        </p:txBody>
      </p:sp>
      <p:pic>
        <p:nvPicPr>
          <p:cNvPr id="5" name="图片 4"/>
          <p:cNvPicPr/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8029" y="60325"/>
            <a:ext cx="5043971" cy="3406775"/>
          </a:xfrm>
          <a:prstGeom prst="rect">
            <a:avLst/>
          </a:prstGeom>
          <a:noFill/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58075" y="3680679"/>
            <a:ext cx="3819525" cy="2028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242776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EDDB92C1-3FA8-48DC-8997-7858FC043A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CN" dirty="0"/>
              <a:t>Local shield design for hot </a:t>
            </a:r>
            <a:r>
              <a:rPr lang="en-US" altLang="zh-CN" dirty="0" smtClean="0"/>
              <a:t>spots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354A9237-3AD5-464B-A25E-BCCEF2E4ED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762000"/>
            <a:ext cx="10363200" cy="6333744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Carbon and iron is selected as the absorber material, surrounded by the polyethylene as local shielding.</a:t>
            </a:r>
          </a:p>
          <a:p>
            <a:r>
              <a:rPr lang="en-US" altLang="zh-CN" sz="2400" dirty="0" smtClean="0"/>
              <a:t>5.5mSv/h is set as upper limit to decide the thickness of local shielding. </a:t>
            </a:r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/>
          </a:p>
          <a:p>
            <a:endParaRPr lang="en-US" altLang="zh-CN" sz="2400" dirty="0" smtClean="0"/>
          </a:p>
          <a:p>
            <a:endParaRPr lang="en-US" altLang="zh-CN" sz="2400" dirty="0" smtClean="0"/>
          </a:p>
          <a:p>
            <a:r>
              <a:rPr lang="en-US" altLang="zh-CN" sz="2400" dirty="0" smtClean="0"/>
              <a:t>The thickness of shielding will be optimized combined with </a:t>
            </a:r>
            <a:r>
              <a:rPr lang="en-US" altLang="zh-CN" sz="2400" dirty="0" err="1" smtClean="0"/>
              <a:t>Linac</a:t>
            </a:r>
            <a:r>
              <a:rPr lang="en-US" altLang="zh-CN" sz="2400" dirty="0" smtClean="0"/>
              <a:t> tunnel geometry in the next stage.</a:t>
            </a:r>
            <a:endParaRPr lang="zh-CN" altLang="en-US" sz="2400" dirty="0"/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0B856B03-EE3F-4F7C-8E96-B7EE4F5289D1}"/>
              </a:ext>
            </a:extLst>
          </p:cNvPr>
          <p:cNvSpPr txBox="1"/>
          <p:nvPr/>
        </p:nvSpPr>
        <p:spPr>
          <a:xfrm>
            <a:off x="1062916" y="4552827"/>
            <a:ext cx="28575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b="1" dirty="0"/>
              <a:t>Absorber geometry and local shielding:</a:t>
            </a:r>
          </a:p>
          <a:p>
            <a:r>
              <a:rPr lang="en-US" altLang="zh-CN" sz="1200" dirty="0"/>
              <a:t>Size for carbon and iron for different beam energy, adopt from other projects, is suitable but haven't been optimized.</a:t>
            </a: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xmlns="" id="{45F51B12-26C2-425B-87A4-1D94B0136015}"/>
              </a:ext>
            </a:extLst>
          </p:cNvPr>
          <p:cNvSpPr txBox="1"/>
          <p:nvPr/>
        </p:nvSpPr>
        <p:spPr>
          <a:xfrm>
            <a:off x="4162887" y="4515313"/>
            <a:ext cx="3678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/>
            </a:lvl1pPr>
          </a:lstStyle>
          <a:p>
            <a:r>
              <a:rPr lang="en-US" altLang="zh-CN" dirty="0"/>
              <a:t>Local size selection </a:t>
            </a:r>
            <a:r>
              <a:rPr lang="en-US" altLang="zh-CN" dirty="0" smtClean="0"/>
              <a:t>(20GeV </a:t>
            </a:r>
            <a:r>
              <a:rPr lang="en-US" altLang="zh-CN" dirty="0"/>
              <a:t>dump as example):</a:t>
            </a:r>
          </a:p>
          <a:p>
            <a:r>
              <a:rPr lang="en-US" altLang="zh-CN" b="0" dirty="0"/>
              <a:t>2D map of dose distribution </a:t>
            </a:r>
            <a:r>
              <a:rPr lang="en-US" altLang="zh-CN" b="0" dirty="0" smtClean="0"/>
              <a:t>is obtained using </a:t>
            </a:r>
            <a:r>
              <a:rPr lang="en-US" altLang="zh-CN" b="0" dirty="0"/>
              <a:t>FLUKA,  the dose rate alone Z or </a:t>
            </a:r>
            <a:r>
              <a:rPr lang="en-US" altLang="zh-CN" b="0" dirty="0" smtClean="0"/>
              <a:t>R </a:t>
            </a:r>
            <a:r>
              <a:rPr lang="en-US" altLang="zh-CN" b="0" dirty="0"/>
              <a:t>axis was averaged by </a:t>
            </a:r>
            <a:r>
              <a:rPr lang="en-US" altLang="zh-CN" b="0" dirty="0" smtClean="0"/>
              <a:t>1x1cm^2 </a:t>
            </a:r>
            <a:r>
              <a:rPr lang="en-US" altLang="zh-CN" b="0" dirty="0"/>
              <a:t>area, </a:t>
            </a:r>
            <a:r>
              <a:rPr lang="en-US" altLang="zh-CN" b="0" dirty="0" smtClean="0"/>
              <a:t>the </a:t>
            </a:r>
            <a:r>
              <a:rPr lang="en-US" altLang="zh-CN" b="0" dirty="0"/>
              <a:t>shielding size can be selected by </a:t>
            </a:r>
            <a:r>
              <a:rPr lang="en-US" altLang="zh-CN" b="0" dirty="0" smtClean="0"/>
              <a:t>setting </a:t>
            </a:r>
            <a:r>
              <a:rPr lang="en-US" altLang="zh-CN" b="0" dirty="0"/>
              <a:t>dose rate limit. </a:t>
            </a: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2C7D00E8-EE80-40D0-9713-1DF1FE376200}"/>
              </a:ext>
            </a:extLst>
          </p:cNvPr>
          <p:cNvSpPr txBox="1"/>
          <p:nvPr/>
        </p:nvSpPr>
        <p:spPr>
          <a:xfrm>
            <a:off x="7899697" y="4507036"/>
            <a:ext cx="367881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1200" b="1"/>
            </a:lvl1pPr>
          </a:lstStyle>
          <a:p>
            <a:r>
              <a:rPr lang="en-US" altLang="zh-CN" dirty="0"/>
              <a:t>Preliminary design results for different beam energy analysis </a:t>
            </a:r>
            <a:r>
              <a:rPr lang="en-US" altLang="zh-CN" dirty="0" smtClean="0"/>
              <a:t>station:</a:t>
            </a:r>
          </a:p>
          <a:p>
            <a:r>
              <a:rPr lang="en-US" altLang="zh-CN" b="0" dirty="0" smtClean="0"/>
              <a:t>Radiation level nearby each energy analysis station was figured out, also specify a roughly space for the future local shielding. </a:t>
            </a:r>
            <a:endParaRPr lang="en-US" altLang="zh-CN" b="0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30</a:t>
            </a:fld>
            <a:endParaRPr lang="zh-CN" altLang="en-US"/>
          </a:p>
        </p:txBody>
      </p:sp>
      <p:graphicFrame>
        <p:nvGraphicFramePr>
          <p:cNvPr id="11" name="表格 10">
            <a:extLst>
              <a:ext uri="{FF2B5EF4-FFF2-40B4-BE49-F238E27FC236}">
                <a16:creationId xmlns:a16="http://schemas.microsoft.com/office/drawing/2014/main" xmlns="" xmlns:a14="http://schemas.microsoft.com/office/drawing/2010/main" xmlns:mc="http://schemas.openxmlformats.org/markup-compatibility/2006" id="{2DA44553-D7A9-476B-915D-9417DF4A03D2}"/>
              </a:ext>
            </a:extLst>
          </p:cNvPr>
          <p:cNvGraphicFramePr>
            <a:graphicFrameLocks noGrp="1"/>
          </p:cNvGraphicFramePr>
          <p:nvPr>
            <p:extLst/>
          </p:nvPr>
        </p:nvGraphicFramePr>
        <p:xfrm>
          <a:off x="8371869" y="1924513"/>
          <a:ext cx="2905731" cy="259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8577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989439887"/>
                    </a:ext>
                  </a:extLst>
                </a:gridCol>
                <a:gridCol w="968577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20001"/>
                    </a:ext>
                  </a:extLst>
                </a:gridCol>
                <a:gridCol w="968577">
                  <a:extLst>
                    <a:ext uri="{9D8B030D-6E8A-4147-A177-3AD203B41FA5}">
                      <a16:colId xmlns:a16="http://schemas.microsoft.com/office/drawing/2014/main" xmlns="" xmlns:a14="http://schemas.microsoft.com/office/drawing/2010/main" xmlns:mc="http://schemas.openxmlformats.org/markup-compatibility/2006" val="20002"/>
                    </a:ext>
                  </a:extLst>
                </a:gridCol>
              </a:tblGrid>
              <a:tr h="440202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Beam energy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R/m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Length/m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3532895925"/>
                  </a:ext>
                </a:extLst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60MeV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0.7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1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3699300482"/>
                  </a:ext>
                </a:extLst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4GeV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1.2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2.6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250MeV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smtClean="0">
                          <a:solidFill>
                            <a:schemeClr val="dk1"/>
                          </a:solidFill>
                          <a:latin typeface="等线 Light" panose="02010600030101010101" pitchFamily="2" charset="-122"/>
                          <a:ea typeface="等线 Light" panose="02010600030101010101" pitchFamily="2" charset="-122"/>
                          <a:cs typeface="+mn-cs"/>
                        </a:rPr>
                        <a:t>0.55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等线 Light" panose="02010600030101010101" pitchFamily="2" charset="-122"/>
                        <a:ea typeface="等线 Light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等线 Light" panose="02010600030101010101" pitchFamily="2" charset="-122"/>
                          <a:ea typeface="等线 Light" panose="02010600030101010101" pitchFamily="2" charset="-122"/>
                          <a:cs typeface="+mn-cs"/>
                        </a:rPr>
                        <a:t>1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等线 Light" panose="02010600030101010101" pitchFamily="2" charset="-122"/>
                        <a:ea typeface="等线 Light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1052822236"/>
                  </a:ext>
                </a:extLst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1.1GeV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等线 Light" panose="02010600030101010101" pitchFamily="2" charset="-122"/>
                          <a:ea typeface="等线 Light" panose="02010600030101010101" pitchFamily="2" charset="-122"/>
                          <a:cs typeface="+mn-cs"/>
                        </a:rPr>
                        <a:t>0.85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等线 Light" panose="02010600030101010101" pitchFamily="2" charset="-122"/>
                        <a:ea typeface="等线 Light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r>
                        <a:rPr lang="en-US" altLang="zh-CN" sz="1600" kern="1200" dirty="0" smtClean="0">
                          <a:solidFill>
                            <a:schemeClr val="dk1"/>
                          </a:solidFill>
                          <a:latin typeface="等线 Light" panose="02010600030101010101" pitchFamily="2" charset="-122"/>
                          <a:ea typeface="等线 Light" panose="02010600030101010101" pitchFamily="2" charset="-122"/>
                          <a:cs typeface="+mn-cs"/>
                        </a:rPr>
                        <a:t>1.7</a:t>
                      </a:r>
                      <a:endParaRPr lang="zh-CN" altLang="en-US" sz="1600" kern="1200" dirty="0">
                        <a:solidFill>
                          <a:schemeClr val="dk1"/>
                        </a:solidFill>
                        <a:latin typeface="等线 Light" panose="02010600030101010101" pitchFamily="2" charset="-122"/>
                        <a:ea typeface="等线 Light" panose="02010600030101010101" pitchFamily="2" charset="-122"/>
                        <a:cs typeface="+mn-cs"/>
                      </a:endParaRPr>
                    </a:p>
                  </a:txBody>
                  <a:tcPr anchor="ctr"/>
                </a:tc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6GeV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1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2.5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2248221869"/>
                  </a:ext>
                </a:extLst>
              </a:tr>
              <a:tr h="254854"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30GeV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1.3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等线 Light" panose="02010600030101010101" pitchFamily="2" charset="-122"/>
                          <a:ea typeface="等线 Light" panose="02010600030101010101" pitchFamily="2" charset="-122"/>
                        </a:rPr>
                        <a:t>3.8</a:t>
                      </a:r>
                      <a:endParaRPr lang="zh-CN" altLang="en-US" sz="1600" dirty="0"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xmlns="" xmlns:a14="http://schemas.microsoft.com/office/drawing/2010/main" xmlns:mc="http://schemas.openxmlformats.org/markup-compatibility/2006" val="2690562466"/>
                  </a:ext>
                </a:extLst>
              </a:tr>
            </a:tbl>
          </a:graphicData>
        </a:graphic>
      </p:graphicFrame>
      <p:pic>
        <p:nvPicPr>
          <p:cNvPr id="6" name="图片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2916" y="2358822"/>
            <a:ext cx="2435352" cy="2148214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49207" y="1953193"/>
            <a:ext cx="4171723" cy="2553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409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BD4BE03A-5288-47C7-9024-A61319D4A2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Summary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1C23FB21-7C99-4FE4-AB98-205F7FADE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399" y="762000"/>
            <a:ext cx="5603765" cy="5772912"/>
          </a:xfrm>
        </p:spPr>
        <p:txBody>
          <a:bodyPr>
            <a:normAutofit/>
          </a:bodyPr>
          <a:lstStyle/>
          <a:p>
            <a:r>
              <a:rPr lang="en-US" altLang="zh-CN" sz="2400" dirty="0" smtClean="0"/>
              <a:t>Have studied:</a:t>
            </a:r>
          </a:p>
          <a:p>
            <a:pPr lvl="1"/>
            <a:r>
              <a:rPr lang="en-US" altLang="zh-CN" sz="2200" dirty="0"/>
              <a:t>lead shielding design, </a:t>
            </a:r>
          </a:p>
          <a:p>
            <a:pPr lvl="1"/>
            <a:r>
              <a:rPr lang="en-US" altLang="zh-CN" sz="2200" dirty="0"/>
              <a:t>radionuclides productions estimation, </a:t>
            </a:r>
          </a:p>
          <a:p>
            <a:pPr lvl="1"/>
            <a:r>
              <a:rPr lang="en-US" altLang="zh-CN" sz="2200" dirty="0" smtClean="0"/>
              <a:t>Collider dump design,</a:t>
            </a:r>
          </a:p>
          <a:p>
            <a:pPr lvl="1"/>
            <a:r>
              <a:rPr lang="en-US" altLang="zh-CN" sz="2200" dirty="0" smtClean="0"/>
              <a:t>Linac hot spots and bulk shielding</a:t>
            </a:r>
          </a:p>
          <a:p>
            <a:pPr lvl="1"/>
            <a:endParaRPr lang="en-US" altLang="zh-CN" sz="2200" dirty="0" smtClean="0"/>
          </a:p>
          <a:p>
            <a:r>
              <a:rPr lang="en-US" altLang="zh-CN" sz="2400" dirty="0" smtClean="0"/>
              <a:t>Go on:</a:t>
            </a:r>
          </a:p>
          <a:p>
            <a:pPr lvl="1"/>
            <a:r>
              <a:rPr lang="en-US" altLang="zh-CN" sz="2200" dirty="0" smtClean="0"/>
              <a:t>Shielding design for </a:t>
            </a:r>
            <a:r>
              <a:rPr lang="en-US" altLang="zh-CN" sz="2200" dirty="0"/>
              <a:t>e</a:t>
            </a:r>
            <a:r>
              <a:rPr lang="en-US" altLang="zh-CN" sz="2200" dirty="0" smtClean="0"/>
              <a:t>xperiment hall/RF hall/DR/</a:t>
            </a:r>
            <a:r>
              <a:rPr lang="en-US" altLang="zh-CN" sz="2400" dirty="0"/>
              <a:t>t</a:t>
            </a:r>
            <a:r>
              <a:rPr lang="en-US" altLang="zh-CN" sz="2400" dirty="0" smtClean="0"/>
              <a:t>ransport line</a:t>
            </a:r>
            <a:endParaRPr lang="en-US" altLang="zh-CN" sz="2200" dirty="0" smtClean="0"/>
          </a:p>
          <a:p>
            <a:pPr lvl="1"/>
            <a:r>
              <a:rPr lang="en-US" altLang="zh-CN" sz="2000" dirty="0" smtClean="0"/>
              <a:t>Reliability study for dump.</a:t>
            </a:r>
          </a:p>
          <a:p>
            <a:pPr lvl="1"/>
            <a:r>
              <a:rPr lang="en-US" altLang="zh-CN" sz="2000" dirty="0" smtClean="0"/>
              <a:t>Machine protection: fault cases. </a:t>
            </a:r>
            <a:endParaRPr lang="en-US" altLang="zh-CN" dirty="0"/>
          </a:p>
          <a:p>
            <a:pPr lvl="1"/>
            <a:endParaRPr lang="en-US" altLang="zh-CN" dirty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4" name="灯片编号占位符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31</a:t>
            </a:fld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7571310" y="5617976"/>
            <a:ext cx="2859757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4400" dirty="0" smtClean="0"/>
              <a:t>Thank you</a:t>
            </a:r>
            <a:endParaRPr lang="en-US" altLang="zh-CN" sz="4400" dirty="0"/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3757" y="481427"/>
            <a:ext cx="7376988" cy="5213407"/>
          </a:xfrm>
          <a:prstGeom prst="rect">
            <a:avLst/>
          </a:prstGeom>
        </p:spPr>
      </p:pic>
      <p:sp>
        <p:nvSpPr>
          <p:cNvPr id="4" name="椭圆 3"/>
          <p:cNvSpPr/>
          <p:nvPr/>
        </p:nvSpPr>
        <p:spPr>
          <a:xfrm>
            <a:off x="8585981" y="1420833"/>
            <a:ext cx="1233267" cy="393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10913769" y="2740973"/>
            <a:ext cx="548640" cy="71053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6726702" y="3437440"/>
            <a:ext cx="436098" cy="39389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6096000" y="3845403"/>
            <a:ext cx="443136" cy="5908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6895509" y="1645916"/>
            <a:ext cx="443136" cy="5908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047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backup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32</a:t>
            </a:fld>
            <a:endParaRPr lang="zh-CN" altLang="en-US"/>
          </a:p>
        </p:txBody>
      </p:sp>
      <p:pic>
        <p:nvPicPr>
          <p:cNvPr id="6" name="picture" descr="descript"/>
          <p:cNvPicPr>
            <a:picLocks noChangeAspect="1"/>
          </p:cNvPicPr>
          <p:nvPr/>
        </p:nvPicPr>
        <p:blipFill rotWithShape="1">
          <a:blip r:embed="rId2"/>
          <a:srcRect r="47" b="-24"/>
          <a:stretch/>
        </p:blipFill>
        <p:spPr>
          <a:xfrm>
            <a:off x="569816" y="717615"/>
            <a:ext cx="11137502" cy="59078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41737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xmlns="" id="{433FF5C9-33BD-402C-8E18-90C54EC4D4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CN" dirty="0"/>
              <a:t>Radiological </a:t>
            </a:r>
            <a:r>
              <a:rPr lang="en-US" altLang="zh-CN" dirty="0" smtClean="0"/>
              <a:t>impact</a:t>
            </a:r>
            <a:endParaRPr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xmlns="" id="{D2080F19-F3F4-49D4-88C7-A90F58E575E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762000"/>
            <a:ext cx="10515600" cy="4351338"/>
          </a:xfrm>
        </p:spPr>
        <p:txBody>
          <a:bodyPr/>
          <a:lstStyle/>
          <a:p>
            <a:r>
              <a:rPr lang="en-US" altLang="zh-CN" dirty="0" smtClean="0">
                <a:latin typeface="+mn-lt"/>
              </a:rPr>
              <a:t>Main consideration </a:t>
            </a:r>
            <a:r>
              <a:rPr lang="en-US" altLang="zh-CN" dirty="0">
                <a:latin typeface="+mn-lt"/>
              </a:rPr>
              <a:t>aspects </a:t>
            </a:r>
            <a:endParaRPr lang="zh-CN" altLang="en-US" dirty="0">
              <a:latin typeface="+mn-lt"/>
            </a:endParaRPr>
          </a:p>
        </p:txBody>
      </p:sp>
      <p:graphicFrame>
        <p:nvGraphicFramePr>
          <p:cNvPr id="5" name="表格 4">
            <a:extLst>
              <a:ext uri="{FF2B5EF4-FFF2-40B4-BE49-F238E27FC236}">
                <a16:creationId xmlns:a16="http://schemas.microsoft.com/office/drawing/2014/main" xmlns="" id="{A87E6A10-A893-4D3A-905E-C6F22113EEA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85245513"/>
              </p:ext>
            </p:extLst>
          </p:nvPr>
        </p:nvGraphicFramePr>
        <p:xfrm>
          <a:off x="764059" y="1243693"/>
          <a:ext cx="10663881" cy="5394218"/>
        </p:xfrm>
        <a:graphic>
          <a:graphicData uri="http://schemas.openxmlformats.org/drawingml/2006/table">
            <a:tbl>
              <a:tblPr firstRow="1" firstCol="1">
                <a:tableStyleId>{0660B408-B3CF-4A94-85FC-2B1E0A45F4A2}</a:tableStyleId>
              </a:tblPr>
              <a:tblGrid>
                <a:gridCol w="2304271">
                  <a:extLst>
                    <a:ext uri="{9D8B030D-6E8A-4147-A177-3AD203B41FA5}">
                      <a16:colId xmlns:a16="http://schemas.microsoft.com/office/drawing/2014/main" xmlns="" val="237280346"/>
                    </a:ext>
                  </a:extLst>
                </a:gridCol>
                <a:gridCol w="8359610">
                  <a:extLst>
                    <a:ext uri="{9D8B030D-6E8A-4147-A177-3AD203B41FA5}">
                      <a16:colId xmlns:a16="http://schemas.microsoft.com/office/drawing/2014/main" xmlns="" val="607418358"/>
                    </a:ext>
                  </a:extLst>
                </a:gridCol>
              </a:tblGrid>
              <a:tr h="294539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2000" u="none" strike="noStrike" kern="1200" dirty="0">
                          <a:effectLst/>
                        </a:rPr>
                        <a:t>Impact factors</a:t>
                      </a:r>
                      <a:endParaRPr lang="zh-CN" altLang="en-US" sz="2000" b="0" u="none" strike="noStrike" kern="1200" dirty="0">
                        <a:solidFill>
                          <a:schemeClr val="lt1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Characteristics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0896264"/>
                  </a:ext>
                </a:extLst>
              </a:tr>
              <a:tr h="1151379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Synchrotron radiation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kern="1200" dirty="0">
                          <a:effectLst/>
                        </a:rPr>
                        <a:t>Radiation damage </a:t>
                      </a:r>
                      <a:r>
                        <a:rPr lang="en-US" sz="2000" u="none" strike="noStrike" kern="1200" dirty="0" smtClean="0">
                          <a:effectLst/>
                        </a:rPr>
                        <a:t>to magnets coils;</a:t>
                      </a:r>
                      <a:endParaRPr lang="en-US" sz="2000" u="none" strike="noStrike" kern="1200" dirty="0">
                        <a:effectLst/>
                      </a:endParaRPr>
                    </a:p>
                    <a:p>
                      <a:pPr algn="ctr" fontAlgn="b"/>
                      <a:r>
                        <a:rPr lang="en-US" sz="2000" u="none" strike="noStrike" kern="1200" dirty="0">
                          <a:effectLst/>
                        </a:rPr>
                        <a:t>Over heat load to ventilation </a:t>
                      </a:r>
                      <a:r>
                        <a:rPr lang="en-US" sz="2000" u="none" strike="noStrike" kern="1200" dirty="0" smtClean="0">
                          <a:effectLst/>
                        </a:rPr>
                        <a:t>system;</a:t>
                      </a:r>
                      <a:endParaRPr lang="en-US" sz="2000" u="none" strike="noStrike" kern="1200" dirty="0">
                        <a:effectLst/>
                      </a:endParaRPr>
                    </a:p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Formation of ozone and nitrogen oxides in the </a:t>
                      </a:r>
                      <a:r>
                        <a:rPr lang="en-US" sz="2000" u="none" strike="noStrike" dirty="0" smtClean="0">
                          <a:effectLst/>
                        </a:rPr>
                        <a:t>air;</a:t>
                      </a:r>
                      <a:endParaRPr lang="en-US" sz="2000" u="none" strike="noStrike" dirty="0">
                        <a:effectLst/>
                      </a:endParaRPr>
                    </a:p>
                    <a:p>
                      <a:pPr algn="ctr" fontAlgn="b"/>
                      <a:r>
                        <a:rPr lang="en-US" sz="2000" u="none" strike="noStrike" dirty="0">
                          <a:effectLst/>
                        </a:rPr>
                        <a:t>Slightly activation to the material </a:t>
                      </a:r>
                      <a:r>
                        <a:rPr lang="en-US" sz="2000" u="none" strike="noStrike" dirty="0" smtClean="0">
                          <a:effectLst/>
                        </a:rPr>
                        <a:t>around;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20923893"/>
                  </a:ext>
                </a:extLst>
              </a:tr>
              <a:tr h="773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Random beam loss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Cause secondary radiation inside the 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tunnel;</a:t>
                      </a:r>
                      <a:endParaRPr lang="en-US" altLang="zh-CN" sz="2000" u="none" strike="noStrike" dirty="0">
                        <a:effectLst/>
                      </a:endParaRPr>
                    </a:p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Determine the bulk shielding 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thickness;</a:t>
                      </a:r>
                      <a:endParaRPr lang="zh-CN" alt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41409840"/>
                  </a:ext>
                </a:extLst>
              </a:tr>
              <a:tr h="798945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solidFill>
                            <a:srgbClr val="0070C0"/>
                          </a:solidFill>
                          <a:effectLst/>
                        </a:rPr>
                        <a:t>Hot spots</a:t>
                      </a:r>
                      <a:endParaRPr lang="en-US" sz="2000" b="0" i="0" u="none" strike="noStrike" dirty="0">
                        <a:solidFill>
                          <a:srgbClr val="0070C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CN" sz="2000" u="none" strike="noStrike" dirty="0" smtClean="0">
                          <a:effectLst/>
                        </a:rPr>
                        <a:t>MDI, Collimation </a:t>
                      </a:r>
                      <a:r>
                        <a:rPr lang="en-US" altLang="zh-CN" sz="2000" u="none" strike="noStrike" dirty="0">
                          <a:effectLst/>
                        </a:rPr>
                        <a:t>locations, 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collider/</a:t>
                      </a:r>
                      <a:r>
                        <a:rPr lang="en-US" altLang="zh-CN" sz="2000" u="none" strike="noStrike" dirty="0" err="1" smtClean="0">
                          <a:effectLst/>
                        </a:rPr>
                        <a:t>linac</a:t>
                      </a:r>
                      <a:r>
                        <a:rPr lang="en-US" altLang="zh-CN" sz="2000" u="none" strike="noStrike" baseline="0" dirty="0" smtClean="0">
                          <a:effectLst/>
                        </a:rPr>
                        <a:t> 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dumps, injection/extraction points;</a:t>
                      </a:r>
                      <a:endParaRPr lang="zh-CN" altLang="en-US" sz="2000" b="0" i="0" u="none" strike="noStrike" dirty="0">
                        <a:solidFill>
                          <a:srgbClr val="C00000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2066840"/>
                  </a:ext>
                </a:extLst>
              </a:tr>
              <a:tr h="1204208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sz="2000" b="1" u="none" strike="noStrike" kern="1200" dirty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Radiological impact </a:t>
                      </a:r>
                      <a:r>
                        <a:rPr lang="en-US" altLang="zh-CN" sz="20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on </a:t>
                      </a:r>
                      <a:r>
                        <a:rPr lang="en-US" sz="2000" b="1" u="none" strike="noStrike" kern="1200" dirty="0" smtClean="0">
                          <a:solidFill>
                            <a:srgbClr val="0070C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environment</a:t>
                      </a:r>
                      <a:endParaRPr lang="en-US" sz="2000" b="1" u="none" strike="noStrike" kern="1200" dirty="0">
                        <a:solidFill>
                          <a:srgbClr val="0070C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Dose from stray radiation emitted during machine running</a:t>
                      </a:r>
                    </a:p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Radionuclides in the cooling water, underground water, tunnel air, </a:t>
                      </a:r>
                      <a:r>
                        <a:rPr lang="en-US" altLang="zh-CN" sz="2000" u="none" strike="noStrike" dirty="0" smtClean="0">
                          <a:effectLst/>
                        </a:rPr>
                        <a:t>soil.</a:t>
                      </a:r>
                      <a:endParaRPr lang="en-US" altLang="zh-CN" sz="2000" u="none" strike="noStrike" dirty="0">
                        <a:effectLst/>
                      </a:endParaRPr>
                    </a:p>
                    <a:p>
                      <a:pPr algn="ctr" fontAlgn="b"/>
                      <a:r>
                        <a:rPr lang="en-US" altLang="zh-CN" sz="2000" u="none" strike="noStrike" dirty="0">
                          <a:effectLst/>
                        </a:rPr>
                        <a:t>Radioactivity analysis for the solid components and waste</a:t>
                      </a:r>
                      <a:endParaRPr lang="en-US" altLang="zh-CN" sz="2000" b="0" i="0" u="none" strike="noStrike" dirty="0">
                        <a:solidFill>
                          <a:schemeClr val="tx1"/>
                        </a:solidFill>
                        <a:effectLst/>
                        <a:latin typeface="等线 Light" panose="02010600030101010101" pitchFamily="2" charset="-122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4813996"/>
                  </a:ext>
                </a:extLst>
              </a:tr>
              <a:tr h="1074492">
                <a:tc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n-US" altLang="zh-CN" sz="2000" b="1" u="none" strike="noStrike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Machine protection</a:t>
                      </a:r>
                      <a:endParaRPr lang="en-US" sz="2000" b="1" u="none" strike="noStrike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N" sz="2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等线 Light" panose="02010600030101010101" pitchFamily="2" charset="-122"/>
                        </a:rPr>
                        <a:t>Active/passive protection</a:t>
                      </a:r>
                      <a:endParaRPr lang="en-US" altLang="zh-CN" sz="20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ea typeface="等线 Light" panose="02010600030101010101" pitchFamily="2" charset="-122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8445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outline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Introduction</a:t>
            </a:r>
          </a:p>
          <a:p>
            <a:r>
              <a:rPr lang="en-US" altLang="zh-CN" dirty="0" smtClean="0"/>
              <a:t>Synchrotron </a:t>
            </a:r>
            <a:r>
              <a:rPr lang="en-US" altLang="zh-CN" dirty="0"/>
              <a:t>radiation shielding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Radionuclide </a:t>
            </a:r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productions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Collider ring dump system</a:t>
            </a:r>
          </a:p>
          <a:p>
            <a:r>
              <a:rPr lang="en-US" altLang="zh-CN" dirty="0" smtClean="0">
                <a:solidFill>
                  <a:schemeClr val="bg1">
                    <a:lumMod val="75000"/>
                  </a:schemeClr>
                </a:solidFill>
              </a:rPr>
              <a:t>Linac </a:t>
            </a:r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hot spots and beam losses </a:t>
            </a:r>
          </a:p>
          <a:p>
            <a:r>
              <a:rPr lang="en-US" altLang="zh-CN" dirty="0">
                <a:solidFill>
                  <a:schemeClr val="bg1">
                    <a:lumMod val="75000"/>
                  </a:schemeClr>
                </a:solidFill>
              </a:rPr>
              <a:t>Summary and outlook</a:t>
            </a:r>
            <a:endParaRPr lang="zh-CN" alt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242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Simulation setup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/>
              <a:t>Tunnel geometry </a:t>
            </a:r>
          </a:p>
        </p:txBody>
      </p:sp>
      <p:sp>
        <p:nvSpPr>
          <p:cNvPr id="6" name="内容占位符 2"/>
          <p:cNvSpPr txBox="1">
            <a:spLocks/>
          </p:cNvSpPr>
          <p:nvPr/>
        </p:nvSpPr>
        <p:spPr>
          <a:xfrm>
            <a:off x="983815" y="4934501"/>
            <a:ext cx="4940497" cy="17606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400"/>
              </a:spcBef>
              <a:spcAft>
                <a:spcPts val="200"/>
              </a:spcAft>
              <a:buClr>
                <a:schemeClr val="accent1">
                  <a:lumMod val="75000"/>
                </a:schemeClr>
              </a:buClr>
              <a:buSzPct val="85000"/>
              <a:buFont typeface="Wingdings" pitchFamily="2" charset="2"/>
              <a:buChar char="§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dirty="0" smtClean="0"/>
              <a:t>Length: </a:t>
            </a:r>
            <a:r>
              <a:rPr lang="en-US" altLang="zh-CN" dirty="0"/>
              <a:t>100m;</a:t>
            </a:r>
          </a:p>
          <a:p>
            <a:pPr lvl="1"/>
            <a:r>
              <a:rPr lang="en-US" altLang="zh-CN" dirty="0"/>
              <a:t>3</a:t>
            </a:r>
            <a:r>
              <a:rPr lang="en-US" altLang="zh-CN" dirty="0" smtClean="0"/>
              <a:t> dipoles;</a:t>
            </a:r>
            <a:endParaRPr lang="en-US" altLang="zh-CN" dirty="0"/>
          </a:p>
          <a:p>
            <a:pPr lvl="1"/>
            <a:r>
              <a:rPr lang="en-US" altLang="zh-CN" dirty="0" smtClean="0"/>
              <a:t>2 quadrupoles;</a:t>
            </a:r>
            <a:endParaRPr lang="en-US" altLang="zh-CN" dirty="0"/>
          </a:p>
          <a:p>
            <a:pPr lvl="1"/>
            <a:r>
              <a:rPr lang="en-US" altLang="zh-CN" dirty="0" smtClean="0"/>
              <a:t>2 </a:t>
            </a:r>
            <a:r>
              <a:rPr lang="en-US" altLang="zh-CN" dirty="0" err="1" smtClean="0"/>
              <a:t>sextupoles</a:t>
            </a:r>
            <a:r>
              <a:rPr lang="en-US" altLang="zh-CN" dirty="0" smtClean="0"/>
              <a:t>;</a:t>
            </a:r>
            <a:endParaRPr lang="zh-CN" altLang="en-US" dirty="0"/>
          </a:p>
          <a:p>
            <a:pPr lvl="1"/>
            <a:endParaRPr lang="zh-CN" altLang="en-US" dirty="0"/>
          </a:p>
        </p:txBody>
      </p:sp>
      <p:grpSp>
        <p:nvGrpSpPr>
          <p:cNvPr id="10" name="组合 9"/>
          <p:cNvGrpSpPr/>
          <p:nvPr/>
        </p:nvGrpSpPr>
        <p:grpSpPr>
          <a:xfrm>
            <a:off x="294420" y="1173681"/>
            <a:ext cx="7140701" cy="3653151"/>
            <a:chOff x="4210050" y="2612427"/>
            <a:chExt cx="7067550" cy="3850596"/>
          </a:xfrm>
        </p:grpSpPr>
        <p:pic>
          <p:nvPicPr>
            <p:cNvPr id="5" name="图片 4"/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210050" y="2612427"/>
              <a:ext cx="7067550" cy="3838575"/>
            </a:xfrm>
            <a:prstGeom prst="rect">
              <a:avLst/>
            </a:prstGeom>
          </p:spPr>
        </p:pic>
        <p:sp>
          <p:nvSpPr>
            <p:cNvPr id="9" name="矩形 8"/>
            <p:cNvSpPr/>
            <p:nvPr/>
          </p:nvSpPr>
          <p:spPr>
            <a:xfrm>
              <a:off x="10914722" y="6089204"/>
              <a:ext cx="343648" cy="37381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" name="灯片编号占位符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6</a:t>
            </a:fld>
            <a:endParaRPr lang="zh-CN" altLang="en-US"/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672649" y="3272046"/>
            <a:ext cx="5519351" cy="3161648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57220" y="296584"/>
            <a:ext cx="4177580" cy="29501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897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56237" y="1100627"/>
            <a:ext cx="5394345" cy="378090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1825" y="1294781"/>
            <a:ext cx="5737268" cy="3360583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setup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914400" y="741680"/>
                <a:ext cx="10536182" cy="6116320"/>
              </a:xfrm>
            </p:spPr>
            <p:txBody>
              <a:bodyPr/>
              <a:lstStyle/>
              <a:p>
                <a:r>
                  <a:rPr lang="en-US" altLang="zh-CN" dirty="0" smtClean="0"/>
                  <a:t>Dipole</a:t>
                </a:r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 smtClean="0"/>
                  <a:t>  insulations,          coils,                       leads</a:t>
                </a:r>
              </a:p>
              <a:p>
                <a:pPr marL="0" indent="0">
                  <a:buNone/>
                </a:pPr>
                <a:r>
                  <a:rPr lang="en-US" altLang="zh-CN" dirty="0" smtClean="0"/>
                  <a:t>  (epoxy resin)</a:t>
                </a:r>
              </a:p>
              <a:p>
                <a:r>
                  <a:rPr lang="en-US" altLang="zh-CN" dirty="0" smtClean="0"/>
                  <a:t>Insulations </a:t>
                </a:r>
                <a:r>
                  <a:rPr lang="en-US" altLang="zh-CN" dirty="0"/>
                  <a:t>is added in the model</a:t>
                </a:r>
                <a:r>
                  <a:rPr lang="en-US" altLang="zh-CN" dirty="0" smtClean="0"/>
                  <a:t>. Both beam-pipes are made of copper.</a:t>
                </a:r>
              </a:p>
              <a:p>
                <a:r>
                  <a:rPr lang="en-US" altLang="zh-CN" dirty="0" smtClean="0"/>
                  <a:t>In the cross-section, </a:t>
                </a:r>
                <a:r>
                  <a:rPr lang="en-US" altLang="zh-CN" dirty="0"/>
                  <a:t>area of </a:t>
                </a:r>
                <a:r>
                  <a:rPr lang="en-US" altLang="zh-CN" dirty="0" smtClean="0"/>
                  <a:t>lead: </a:t>
                </a:r>
                <a14:m>
                  <m:oMath xmlns:m="http://schemas.openxmlformats.org/officeDocument/2006/math">
                    <m:r>
                      <a:rPr lang="en-US" altLang="zh-CN" i="1" dirty="0">
                        <a:latin typeface="Cambria Math" panose="02040503050406030204" pitchFamily="18" charset="0"/>
                      </a:rPr>
                      <m:t>56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14400" y="741680"/>
                <a:ext cx="10536182" cy="6116320"/>
              </a:xfrm>
              <a:blipFill rotWithShape="0">
                <a:blip r:embed="rId4"/>
                <a:stretch>
                  <a:fillRect l="-231" t="-1097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内容占位符 4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89624" y="741680"/>
                <a:ext cx="4876800" cy="6024880"/>
              </a:xfrm>
            </p:spPr>
            <p:txBody>
              <a:bodyPr/>
              <a:lstStyle/>
              <a:p>
                <a:r>
                  <a:rPr lang="en-US" altLang="zh-CN" dirty="0" smtClean="0"/>
                  <a:t>Drift chamber</a:t>
                </a:r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r>
                  <a:rPr lang="en-US" altLang="zh-CN" dirty="0" smtClean="0"/>
                  <a:t>area </a:t>
                </a:r>
                <a:r>
                  <a:rPr lang="en-US" altLang="zh-CN" dirty="0"/>
                  <a:t>of </a:t>
                </a:r>
                <a:r>
                  <a:rPr lang="en-US" altLang="zh-CN" dirty="0" smtClean="0"/>
                  <a:t>lead: 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216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zh-CN" altLang="en-US" dirty="0"/>
              </a:p>
            </p:txBody>
          </p:sp>
        </mc:Choice>
        <mc:Fallback xmlns="">
          <p:sp>
            <p:nvSpPr>
              <p:cNvPr id="5" name="内容占位符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89624" y="741680"/>
                <a:ext cx="4876800" cy="6024880"/>
              </a:xfrm>
              <a:blipFill rotWithShape="0">
                <a:blip r:embed="rId5"/>
                <a:stretch>
                  <a:fillRect l="-500" t="-1113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7</a:t>
            </a:fld>
            <a:endParaRPr lang="zh-CN" altLang="en-US"/>
          </a:p>
        </p:txBody>
      </p:sp>
      <p:sp>
        <p:nvSpPr>
          <p:cNvPr id="10" name="椭圆形标注 9"/>
          <p:cNvSpPr/>
          <p:nvPr/>
        </p:nvSpPr>
        <p:spPr>
          <a:xfrm>
            <a:off x="2387756" y="2143593"/>
            <a:ext cx="242510" cy="1259174"/>
          </a:xfrm>
          <a:prstGeom prst="wedgeEllipseCallout">
            <a:avLst>
              <a:gd name="adj1" fmla="val -292260"/>
              <a:gd name="adj2" fmla="val 182738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形标注 10"/>
          <p:cNvSpPr/>
          <p:nvPr/>
        </p:nvSpPr>
        <p:spPr>
          <a:xfrm>
            <a:off x="4092598" y="2143593"/>
            <a:ext cx="216792" cy="1259174"/>
          </a:xfrm>
          <a:prstGeom prst="wedgeEllipseCallout">
            <a:avLst>
              <a:gd name="adj1" fmla="val -1142257"/>
              <a:gd name="adj2" fmla="val 185119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6" name="曲线连接符 15"/>
          <p:cNvCxnSpPr/>
          <p:nvPr/>
        </p:nvCxnSpPr>
        <p:spPr>
          <a:xfrm rot="16200000" flipV="1">
            <a:off x="2136099" y="3755037"/>
            <a:ext cx="1948721" cy="764498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线连接符 17"/>
          <p:cNvCxnSpPr/>
          <p:nvPr/>
        </p:nvCxnSpPr>
        <p:spPr>
          <a:xfrm rot="5400000" flipH="1" flipV="1">
            <a:off x="2807845" y="3847789"/>
            <a:ext cx="1849412" cy="479684"/>
          </a:xfrm>
          <a:prstGeom prst="curvedConnector3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 flipH="1" flipV="1">
            <a:off x="914400" y="3402767"/>
            <a:ext cx="4542021" cy="1609570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 flipV="1">
            <a:off x="2288227" y="2849666"/>
            <a:ext cx="3328868" cy="2087956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/>
          <p:nvPr/>
        </p:nvCxnSpPr>
        <p:spPr>
          <a:xfrm flipH="1" flipV="1">
            <a:off x="4472452" y="2981674"/>
            <a:ext cx="1203353" cy="192709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H="1" flipV="1">
            <a:off x="5752949" y="2858123"/>
            <a:ext cx="81760" cy="202340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V="1">
            <a:off x="5920973" y="2858123"/>
            <a:ext cx="1531476" cy="2052254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V="1">
            <a:off x="6074295" y="3162925"/>
            <a:ext cx="4344829" cy="1804755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65860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226" y="1133437"/>
            <a:ext cx="5527216" cy="3928271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3" name="内容占位符 2"/>
              <p:cNvSpPr>
                <a:spLocks noGrp="1"/>
              </p:cNvSpPr>
              <p:nvPr>
                <p:ph sz="half" idx="1"/>
              </p:nvPr>
            </p:nvSpPr>
            <p:spPr>
              <a:xfrm>
                <a:off x="914400" y="741680"/>
                <a:ext cx="7942054" cy="6000496"/>
              </a:xfrm>
            </p:spPr>
            <p:txBody>
              <a:bodyPr/>
              <a:lstStyle/>
              <a:p>
                <a:r>
                  <a:rPr lang="en-US" altLang="zh-CN" dirty="0" smtClean="0"/>
                  <a:t>Quadrupole</a:t>
                </a:r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 smtClean="0"/>
                  <a:t>  insulations,          </a:t>
                </a:r>
                <a:r>
                  <a:rPr lang="en-US" altLang="zh-CN" dirty="0"/>
                  <a:t>coils,                     </a:t>
                </a:r>
                <a:r>
                  <a:rPr lang="en-US" altLang="zh-CN" dirty="0" smtClean="0"/>
                  <a:t>leads</a:t>
                </a:r>
                <a:endParaRPr lang="en-US" altLang="zh-CN" dirty="0"/>
              </a:p>
              <a:p>
                <a:pPr marL="0" indent="0">
                  <a:buNone/>
                </a:pPr>
                <a:r>
                  <a:rPr lang="en-US" altLang="zh-CN" dirty="0"/>
                  <a:t> (epoxy resin)</a:t>
                </a:r>
                <a:endParaRPr lang="en-US" altLang="zh-CN" dirty="0" smtClean="0"/>
              </a:p>
              <a:p>
                <a:r>
                  <a:rPr lang="en-US" altLang="zh-CN" dirty="0" smtClean="0"/>
                  <a:t>area </a:t>
                </a:r>
                <a:r>
                  <a:rPr lang="en-US" altLang="zh-CN" dirty="0"/>
                  <a:t>of lead : </a:t>
                </a:r>
                <a14:m>
                  <m:oMath xmlns:m="http://schemas.openxmlformats.org/officeDocument/2006/math"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96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en-US" altLang="zh-CN" dirty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</p:txBody>
          </p:sp>
        </mc:Choice>
        <mc:Fallback xmlns="">
          <p:sp>
            <p:nvSpPr>
              <p:cNvPr id="3" name="内容占位符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914400" y="741680"/>
                <a:ext cx="7942054" cy="6000496"/>
              </a:xfrm>
              <a:blipFill rotWithShape="0">
                <a:blip r:embed="rId3"/>
                <a:stretch>
                  <a:fillRect l="-307" t="-1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/>
              <a:t>Simulation setup</a:t>
            </a:r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内容占位符 6"/>
              <p:cNvSpPr>
                <a:spLocks noGrp="1"/>
              </p:cNvSpPr>
              <p:nvPr>
                <p:ph sz="half" idx="2"/>
              </p:nvPr>
            </p:nvSpPr>
            <p:spPr>
              <a:xfrm>
                <a:off x="6389624" y="741680"/>
                <a:ext cx="4876800" cy="6000496"/>
              </a:xfrm>
            </p:spPr>
            <p:txBody>
              <a:bodyPr/>
              <a:lstStyle/>
              <a:p>
                <a:r>
                  <a:rPr lang="en-US" altLang="zh-CN" dirty="0" smtClean="0"/>
                  <a:t>Sextupole</a:t>
                </a:r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endParaRPr lang="en-US" altLang="zh-CN" dirty="0" smtClean="0"/>
              </a:p>
              <a:p>
                <a:endParaRPr lang="en-US" altLang="zh-CN" dirty="0"/>
              </a:p>
              <a:p>
                <a:r>
                  <a:rPr lang="en-US" altLang="zh-CN" dirty="0"/>
                  <a:t>area of lead : </a:t>
                </a:r>
                <a14:m>
                  <m:oMath xmlns:m="http://schemas.openxmlformats.org/officeDocument/2006/math">
                    <m:r>
                      <a:rPr lang="en-US" altLang="zh-CN" i="1" dirty="0" smtClean="0"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altLang="zh-CN" b="0" i="1" dirty="0" smtClean="0">
                        <a:latin typeface="Cambria Math" panose="02040503050406030204" pitchFamily="18" charset="0"/>
                      </a:rPr>
                      <m:t>00</m:t>
                    </m:r>
                    <m:r>
                      <a:rPr lang="en-US" altLang="zh-CN" i="1" dirty="0">
                        <a:latin typeface="Cambria Math" panose="02040503050406030204" pitchFamily="18" charset="0"/>
                      </a:rPr>
                      <m:t>𝑐</m:t>
                    </m:r>
                    <m:sSup>
                      <m:sSupPr>
                        <m:ctrlPr>
                          <a:rPr lang="en-US" altLang="zh-CN" i="1" dirty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p>
                        <m:r>
                          <a:rPr lang="en-US" altLang="zh-CN" i="1" dirty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endParaRPr lang="zh-CN" altLang="en-US" b="1" dirty="0"/>
              </a:p>
            </p:txBody>
          </p:sp>
        </mc:Choice>
        <mc:Fallback xmlns="">
          <p:sp>
            <p:nvSpPr>
              <p:cNvPr id="7" name="内容占位符 6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6389624" y="741680"/>
                <a:ext cx="4876800" cy="6000496"/>
              </a:xfrm>
              <a:blipFill rotWithShape="0">
                <a:blip r:embed="rId4"/>
                <a:stretch>
                  <a:fillRect l="-500" t="-1118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8</a:t>
            </a:fld>
            <a:endParaRPr lang="zh-CN" altLang="en-US"/>
          </a:p>
        </p:txBody>
      </p:sp>
      <p:sp>
        <p:nvSpPr>
          <p:cNvPr id="9" name="椭圆形标注 8"/>
          <p:cNvSpPr/>
          <p:nvPr/>
        </p:nvSpPr>
        <p:spPr>
          <a:xfrm>
            <a:off x="1723367" y="2188134"/>
            <a:ext cx="959371" cy="149903"/>
          </a:xfrm>
          <a:prstGeom prst="wedgeEllipseCallout">
            <a:avLst>
              <a:gd name="adj1" fmla="val -50655"/>
              <a:gd name="adj2" fmla="val 1770064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形标注 9"/>
          <p:cNvSpPr/>
          <p:nvPr/>
        </p:nvSpPr>
        <p:spPr>
          <a:xfrm>
            <a:off x="1708441" y="3392734"/>
            <a:ext cx="959371" cy="149903"/>
          </a:xfrm>
          <a:prstGeom prst="wedgeEllipseCallout">
            <a:avLst>
              <a:gd name="adj1" fmla="val -45673"/>
              <a:gd name="adj2" fmla="val 1004460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形标注 10"/>
          <p:cNvSpPr/>
          <p:nvPr/>
        </p:nvSpPr>
        <p:spPr>
          <a:xfrm>
            <a:off x="4061435" y="2201505"/>
            <a:ext cx="959371" cy="149903"/>
          </a:xfrm>
          <a:prstGeom prst="wedgeEllipseCallout">
            <a:avLst>
              <a:gd name="adj1" fmla="val -286087"/>
              <a:gd name="adj2" fmla="val 1867077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椭圆形标注 11"/>
          <p:cNvSpPr/>
          <p:nvPr/>
        </p:nvSpPr>
        <p:spPr>
          <a:xfrm>
            <a:off x="4077326" y="3364785"/>
            <a:ext cx="959371" cy="149903"/>
          </a:xfrm>
          <a:prstGeom prst="wedgeEllipseCallout">
            <a:avLst>
              <a:gd name="adj1" fmla="val -291323"/>
              <a:gd name="adj2" fmla="val 1122389"/>
            </a:avLst>
          </a:prstGeom>
          <a:noFill/>
          <a:ln w="38100"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3" name="曲线连接符 12"/>
          <p:cNvCxnSpPr/>
          <p:nvPr/>
        </p:nvCxnSpPr>
        <p:spPr>
          <a:xfrm rot="10800000">
            <a:off x="2188346" y="3821669"/>
            <a:ext cx="1289153" cy="1158072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曲线连接符 14"/>
          <p:cNvCxnSpPr/>
          <p:nvPr/>
        </p:nvCxnSpPr>
        <p:spPr>
          <a:xfrm rot="16200000" flipV="1">
            <a:off x="1266231" y="2827770"/>
            <a:ext cx="3162926" cy="1229195"/>
          </a:xfrm>
          <a:prstGeom prst="curvedConnector3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曲线连接符 17"/>
          <p:cNvCxnSpPr/>
          <p:nvPr/>
        </p:nvCxnSpPr>
        <p:spPr>
          <a:xfrm rot="5400000" flipH="1" flipV="1">
            <a:off x="2493051" y="2948379"/>
            <a:ext cx="3063617" cy="1064301"/>
          </a:xfrm>
          <a:prstGeom prst="curvedConnector3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曲线连接符 19"/>
          <p:cNvCxnSpPr/>
          <p:nvPr/>
        </p:nvCxnSpPr>
        <p:spPr>
          <a:xfrm rot="5400000" flipH="1" flipV="1">
            <a:off x="3447480" y="3968824"/>
            <a:ext cx="1088744" cy="998287"/>
          </a:xfrm>
          <a:prstGeom prst="curvedConnector3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 flipV="1">
            <a:off x="2143641" y="2518346"/>
            <a:ext cx="3517017" cy="256332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 flipH="1" flipV="1">
            <a:off x="2233096" y="3233821"/>
            <a:ext cx="3427564" cy="188852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 flipH="1" flipV="1">
            <a:off x="4601979" y="2518346"/>
            <a:ext cx="1091159" cy="2595802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接箭头连接符 31"/>
          <p:cNvCxnSpPr/>
          <p:nvPr/>
        </p:nvCxnSpPr>
        <p:spPr>
          <a:xfrm flipH="1" flipV="1">
            <a:off x="4557010" y="3233821"/>
            <a:ext cx="1136128" cy="1847848"/>
          </a:xfrm>
          <a:prstGeom prst="straightConnector1">
            <a:avLst/>
          </a:prstGeom>
          <a:ln w="38100">
            <a:solidFill>
              <a:schemeClr val="accent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图片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4146" y="1133437"/>
            <a:ext cx="5626168" cy="39282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133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smtClean="0"/>
              <a:t>booster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CN" dirty="0" smtClean="0"/>
              <a:t>dipole -&gt;drift chamber -&gt;quadrupole -&gt; </a:t>
            </a:r>
            <a:r>
              <a:rPr lang="en-US" altLang="zh-CN" dirty="0" err="1" smtClean="0"/>
              <a:t>sextupole</a:t>
            </a:r>
            <a:r>
              <a:rPr lang="en-US" altLang="zh-CN" dirty="0" smtClean="0"/>
              <a:t> -&gt;drift chamber -&gt;dipole …</a:t>
            </a:r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endParaRPr lang="en-US" altLang="zh-CN" dirty="0" smtClean="0"/>
          </a:p>
          <a:p>
            <a:endParaRPr lang="en-US" altLang="zh-CN" dirty="0"/>
          </a:p>
          <a:p>
            <a:r>
              <a:rPr lang="en-US" altLang="zh-CN" dirty="0" smtClean="0"/>
              <a:t>Magnets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4BB4D6-AD4B-4009-BC1B-ACDD6427F5AA}" type="slidenum">
              <a:rPr lang="zh-CN" altLang="en-US" smtClean="0"/>
              <a:t>9</a:t>
            </a:fld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4637" y="1052311"/>
            <a:ext cx="12081901" cy="1894564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3711515"/>
            <a:ext cx="3437539" cy="246068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7596" y="3237186"/>
            <a:ext cx="3875985" cy="311837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327513" y="3420544"/>
            <a:ext cx="3407287" cy="27516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7043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木头类型">
  <a:themeElements>
    <a:clrScheme name="木头类型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木头类型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木头类型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演示文稿3" id="{1B7CF011-75CA-4128-A941-8B1E5D84DAF3}" vid="{96E7C838-6B80-4559-8454-B3D80CD68CD2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博士后中期绩效考核</Template>
  <TotalTime>26341</TotalTime>
  <Words>1842</Words>
  <Application>Microsoft Office PowerPoint</Application>
  <PresentationFormat>宽屏</PresentationFormat>
  <Paragraphs>966</Paragraphs>
  <Slides>32</Slides>
  <Notes>5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等线</vt:lpstr>
      <vt:lpstr>等线 Light</vt:lpstr>
      <vt:lpstr>方正姚体</vt:lpstr>
      <vt:lpstr>宋体</vt:lpstr>
      <vt:lpstr>微软雅黑</vt:lpstr>
      <vt:lpstr>Calibri</vt:lpstr>
      <vt:lpstr>Cambria Math</vt:lpstr>
      <vt:lpstr>Rockwell</vt:lpstr>
      <vt:lpstr>Rockwell Condensed</vt:lpstr>
      <vt:lpstr>Wingdings</vt:lpstr>
      <vt:lpstr>木头类型</vt:lpstr>
      <vt:lpstr>CEPC radiation protection (RP) study</vt:lpstr>
      <vt:lpstr>outline</vt:lpstr>
      <vt:lpstr>RP concepts</vt:lpstr>
      <vt:lpstr>Radiological impact</vt:lpstr>
      <vt:lpstr>outline</vt:lpstr>
      <vt:lpstr>Simulation setup</vt:lpstr>
      <vt:lpstr>Simulation setup</vt:lpstr>
      <vt:lpstr>Simulation setup</vt:lpstr>
      <vt:lpstr>booster</vt:lpstr>
      <vt:lpstr>Parameters: 50MW</vt:lpstr>
      <vt:lpstr>Dose to insulations</vt:lpstr>
      <vt:lpstr>Dose vs lead thickness: 50MW</vt:lpstr>
      <vt:lpstr>dose to booster insulation: 50MW</vt:lpstr>
      <vt:lpstr>radionuclides simulation</vt:lpstr>
      <vt:lpstr>Soil/rock</vt:lpstr>
      <vt:lpstr>Radionuclides production</vt:lpstr>
      <vt:lpstr>Radionuclides production</vt:lpstr>
      <vt:lpstr>Production of toxic gases</vt:lpstr>
      <vt:lpstr>outline</vt:lpstr>
      <vt:lpstr>Collider dump</vt:lpstr>
      <vt:lpstr>Bunch distribution: 50MW</vt:lpstr>
      <vt:lpstr>Max. temperature rise: 50MW</vt:lpstr>
      <vt:lpstr>Radionuclides production in Dump hall </vt:lpstr>
      <vt:lpstr>Response time</vt:lpstr>
      <vt:lpstr>More about dump</vt:lpstr>
      <vt:lpstr>outline</vt:lpstr>
      <vt:lpstr>CEPC linac</vt:lpstr>
      <vt:lpstr>Linac beam losses assumptions</vt:lpstr>
      <vt:lpstr>Simulation setup</vt:lpstr>
      <vt:lpstr>Local shield design for hot spots</vt:lpstr>
      <vt:lpstr>Summary</vt:lpstr>
      <vt:lpstr>backup</vt:lpstr>
    </vt:vector>
  </TitlesOfParts>
  <Company>Lenovo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2017.10-2018.10</dc:title>
  <dc:creator>lenovo</dc:creator>
  <cp:lastModifiedBy>Tang Guang-Yi</cp:lastModifiedBy>
  <cp:revision>1364</cp:revision>
  <cp:lastPrinted>2022-10-25T03:33:57Z</cp:lastPrinted>
  <dcterms:created xsi:type="dcterms:W3CDTF">2017-10-17T06:54:09Z</dcterms:created>
  <dcterms:modified xsi:type="dcterms:W3CDTF">2023-02-14T04:59:20Z</dcterms:modified>
</cp:coreProperties>
</file>