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7"/>
  </p:notesMasterIdLst>
  <p:handoutMasterIdLst>
    <p:handoutMasterId r:id="rId38"/>
  </p:handoutMasterIdLst>
  <p:sldIdLst>
    <p:sldId id="256" r:id="rId3"/>
    <p:sldId id="613" r:id="rId4"/>
    <p:sldId id="728" r:id="rId5"/>
    <p:sldId id="726" r:id="rId6"/>
    <p:sldId id="590" r:id="rId7"/>
    <p:sldId id="614" r:id="rId8"/>
    <p:sldId id="591" r:id="rId9"/>
    <p:sldId id="615" r:id="rId10"/>
    <p:sldId id="616" r:id="rId11"/>
    <p:sldId id="625" r:id="rId12"/>
    <p:sldId id="626" r:id="rId13"/>
    <p:sldId id="597" r:id="rId14"/>
    <p:sldId id="598" r:id="rId15"/>
    <p:sldId id="628" r:id="rId16"/>
    <p:sldId id="629" r:id="rId17"/>
    <p:sldId id="644" r:id="rId18"/>
    <p:sldId id="727" r:id="rId19"/>
    <p:sldId id="636" r:id="rId20"/>
    <p:sldId id="692" r:id="rId21"/>
    <p:sldId id="710" r:id="rId22"/>
    <p:sldId id="639" r:id="rId23"/>
    <p:sldId id="638" r:id="rId24"/>
    <p:sldId id="762" r:id="rId25"/>
    <p:sldId id="640" r:id="rId26"/>
    <p:sldId id="763" r:id="rId27"/>
    <p:sldId id="642" r:id="rId28"/>
    <p:sldId id="693" r:id="rId29"/>
    <p:sldId id="694" r:id="rId30"/>
    <p:sldId id="695" r:id="rId31"/>
    <p:sldId id="696" r:id="rId32"/>
    <p:sldId id="630" r:id="rId33"/>
    <p:sldId id="773" r:id="rId34"/>
    <p:sldId id="785" r:id="rId35"/>
    <p:sldId id="589" r:id="rId36"/>
  </p:sldIdLst>
  <p:sldSz cx="12192000" cy="6858000"/>
  <p:notesSz cx="6858000" cy="9144000"/>
  <p:custDataLst>
    <p:tags r:id="rId42"/>
  </p:custDataLst>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55" userDrawn="1">
          <p15:clr>
            <a:srgbClr val="A4A3A4"/>
          </p15:clr>
        </p15:guide>
        <p15:guide id="2" pos="387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FF33CC"/>
    <a:srgbClr val="3333CC"/>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08" autoAdjust="0"/>
    <p:restoredTop sz="93826" autoAdjust="0"/>
  </p:normalViewPr>
  <p:slideViewPr>
    <p:cSldViewPr snapToGrid="0" showGuides="1">
      <p:cViewPr varScale="1">
        <p:scale>
          <a:sx n="86" d="100"/>
          <a:sy n="86" d="100"/>
        </p:scale>
        <p:origin x="547" y="82"/>
      </p:cViewPr>
      <p:guideLst>
        <p:guide orient="horz" pos="2155"/>
        <p:guide pos="387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2" Type="http://schemas.openxmlformats.org/officeDocument/2006/relationships/tags" Target="tags/tag40.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 Target="slides/slide2.xml"/><Relationship Id="rId39" Type="http://schemas.openxmlformats.org/officeDocument/2006/relationships/presProps" Target="presProps.xml"/><Relationship Id="rId38" Type="http://schemas.openxmlformats.org/officeDocument/2006/relationships/handoutMaster" Target="handoutMasters/handoutMaster1.xml"/><Relationship Id="rId37" Type="http://schemas.openxmlformats.org/officeDocument/2006/relationships/notesMaster" Target="notesMasters/notesMaster1.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0EE167B4-1A2E-47A9-8B98-A2FD84217ADB}"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1" hangingPunct="1">
              <a:defRPr sz="1200">
                <a:latin typeface="等线" panose="02010600030101010101" pitchFamily="2" charset="-122"/>
                <a:ea typeface="等线" panose="02010600030101010101" pitchFamily="2" charset="-122"/>
              </a:defRPr>
            </a:lvl1pPr>
          </a:lstStyle>
          <a:p>
            <a:fld id="{6B7F0887-9A3B-411C-81AD-06BDF05961DA}" type="slidenum">
              <a:rPr lang="zh-CN" altLang="en-US"/>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等线" panose="02010600030101010101" pitchFamily="2" charset="-122"/>
      </a:defRPr>
    </a:lvl1pPr>
    <a:lvl2pPr marL="457200" algn="l" rtl="0" eaLnBrk="0" fontAlgn="base" hangingPunct="0">
      <a:spcBef>
        <a:spcPct val="30000"/>
      </a:spcBef>
      <a:spcAft>
        <a:spcPct val="0"/>
      </a:spcAft>
      <a:defRPr sz="1200" kern="1200">
        <a:solidFill>
          <a:schemeClr val="tx1"/>
        </a:solidFill>
        <a:latin typeface="+mn-lt"/>
        <a:ea typeface="+mn-ea"/>
        <a:cs typeface="等线" panose="02010600030101010101" pitchFamily="2" charset="-122"/>
      </a:defRPr>
    </a:lvl2pPr>
    <a:lvl3pPr marL="914400" algn="l" rtl="0" eaLnBrk="0" fontAlgn="base" hangingPunct="0">
      <a:spcBef>
        <a:spcPct val="30000"/>
      </a:spcBef>
      <a:spcAft>
        <a:spcPct val="0"/>
      </a:spcAft>
      <a:defRPr sz="1200" kern="1200">
        <a:solidFill>
          <a:schemeClr val="tx1"/>
        </a:solidFill>
        <a:latin typeface="+mn-lt"/>
        <a:ea typeface="+mn-ea"/>
        <a:cs typeface="等线" panose="02010600030101010101" pitchFamily="2" charset="-122"/>
      </a:defRPr>
    </a:lvl3pPr>
    <a:lvl4pPr marL="1371600" algn="l" rtl="0" eaLnBrk="0" fontAlgn="base" hangingPunct="0">
      <a:spcBef>
        <a:spcPct val="30000"/>
      </a:spcBef>
      <a:spcAft>
        <a:spcPct val="0"/>
      </a:spcAft>
      <a:defRPr sz="1200" kern="1200">
        <a:solidFill>
          <a:schemeClr val="tx1"/>
        </a:solidFill>
        <a:latin typeface="+mn-lt"/>
        <a:ea typeface="+mn-ea"/>
        <a:cs typeface="等线" panose="02010600030101010101" pitchFamily="2" charset="-122"/>
      </a:defRPr>
    </a:lvl4pPr>
    <a:lvl5pPr marL="1828800" algn="l" rtl="0" eaLnBrk="0" fontAlgn="base" hangingPunct="0">
      <a:spcBef>
        <a:spcPct val="30000"/>
      </a:spcBef>
      <a:spcAft>
        <a:spcPct val="0"/>
      </a:spcAft>
      <a:defRPr sz="1200" kern="1200">
        <a:solidFill>
          <a:schemeClr val="tx1"/>
        </a:solidFill>
        <a:latin typeface="+mn-lt"/>
        <a:ea typeface="+mn-ea"/>
        <a:cs typeface="等线" panose="02010600030101010101" pitchFamily="2"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pic>
        <p:nvPicPr>
          <p:cNvPr id="14" name="图片 13"/>
          <p:cNvPicPr>
            <a:picLocks noChangeAspect="1"/>
          </p:cNvPicPr>
          <p:nvPr userDrawn="1"/>
        </p:nvPicPr>
        <p:blipFill>
          <a:blip r:embed="rId2"/>
          <a:stretch>
            <a:fillRect/>
          </a:stretch>
        </p:blipFill>
        <p:spPr>
          <a:xfrm>
            <a:off x="416233" y="254131"/>
            <a:ext cx="4235777" cy="776559"/>
          </a:xfrm>
          <a:prstGeom prst="rect">
            <a:avLst/>
          </a:prstGeom>
        </p:spPr>
      </p:pic>
    </p:spTree>
  </p:cSld>
  <p:clrMapOvr>
    <a:overrideClrMapping bg1="lt1" tx1="dk1" bg2="lt2" tx2="dk2" accent1="accent1" accent2="accent2" accent3="accent3" accent4="accent4" accent5="accent5" accent6="accent6" hlink="hlink" folHlink="folHlink"/>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cxnSp>
        <p:nvCxnSpPr>
          <p:cNvPr id="3" name="直接连接符 4"/>
          <p:cNvCxnSpPr/>
          <p:nvPr/>
        </p:nvCxnSpPr>
        <p:spPr>
          <a:xfrm>
            <a:off x="0" y="715963"/>
            <a:ext cx="12192000" cy="0"/>
          </a:xfrm>
          <a:prstGeom prst="line">
            <a:avLst/>
          </a:prstGeom>
          <a:ln w="28575">
            <a:solidFill>
              <a:srgbClr val="3E95C3"/>
            </a:solidFill>
          </a:ln>
        </p:spPr>
        <p:style>
          <a:lnRef idx="1">
            <a:schemeClr val="accent1"/>
          </a:lnRef>
          <a:fillRef idx="0">
            <a:schemeClr val="accent1"/>
          </a:fillRef>
          <a:effectRef idx="0">
            <a:schemeClr val="accent1"/>
          </a:effectRef>
          <a:fontRef idx="minor">
            <a:schemeClr val="tx1"/>
          </a:fontRef>
        </p:style>
      </p:cxnSp>
      <p:sp>
        <p:nvSpPr>
          <p:cNvPr id="4" name="Date Placeholder 1"/>
          <p:cNvSpPr>
            <a:spLocks noGrp="1"/>
          </p:cNvSpPr>
          <p:nvPr>
            <p:ph type="dt" sz="half" idx="10"/>
          </p:nvPr>
        </p:nvSpPr>
        <p:spPr/>
        <p:txBody>
          <a:bodyPr/>
          <a:lstStyle>
            <a:lvl1pPr>
              <a:defRPr/>
            </a:lvl1pPr>
          </a:lstStyle>
          <a:p>
            <a:pPr>
              <a:defRPr/>
            </a:pPr>
            <a:fld id="{851CB83A-0B46-4BED-AA9F-0F5BF4662FB8}" type="datetimeFigureOut">
              <a:rPr lang="zh-CN" altLang="en-US"/>
            </a:fld>
            <a:endParaRPr lang="zh-CN" altLang="en-US"/>
          </a:p>
        </p:txBody>
      </p:sp>
      <p:sp>
        <p:nvSpPr>
          <p:cNvPr id="5" name="Footer Placeholder 2"/>
          <p:cNvSpPr>
            <a:spLocks noGrp="1"/>
          </p:cNvSpPr>
          <p:nvPr>
            <p:ph type="ftr" sz="quarter" idx="11"/>
          </p:nvPr>
        </p:nvSpPr>
        <p:spPr/>
        <p:txBody>
          <a:bodyPr/>
          <a:lstStyle>
            <a:lvl1pPr>
              <a:defRPr/>
            </a:lvl1pPr>
          </a:lstStyle>
          <a:p>
            <a:pPr>
              <a:defRPr/>
            </a:pP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592015" y="68526"/>
            <a:ext cx="9967547" cy="604206"/>
          </a:xfrm>
        </p:spPr>
        <p:txBody>
          <a:bodyPr/>
          <a:lstStyle>
            <a:lvl1pPr>
              <a:defRPr sz="3200"/>
            </a:lvl1pPr>
          </a:lstStyle>
          <a:p>
            <a:r>
              <a:rPr lang="zh-CN" altLang="en-US" dirty="0"/>
              <a:t>单击此处编辑母版标题样式</a:t>
            </a:r>
            <a:endParaRPr lang="zh-CN" altLang="en-US" dirty="0"/>
          </a:p>
        </p:txBody>
      </p:sp>
      <p:sp>
        <p:nvSpPr>
          <p:cNvPr id="3" name="内容占位符 2"/>
          <p:cNvSpPr>
            <a:spLocks noGrp="1"/>
          </p:cNvSpPr>
          <p:nvPr>
            <p:ph idx="1"/>
          </p:nvPr>
        </p:nvSpPr>
        <p:spPr>
          <a:xfrm>
            <a:off x="512884" y="887044"/>
            <a:ext cx="11418278" cy="525498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Rectangle 5"/>
          <p:cNvSpPr>
            <a:spLocks noGrp="1" noChangeArrowheads="1"/>
          </p:cNvSpPr>
          <p:nvPr>
            <p:ph type="sldNum" sz="quarter" idx="10"/>
          </p:nvPr>
        </p:nvSpPr>
        <p:spPr>
          <a:xfrm>
            <a:off x="11214100" y="6347746"/>
            <a:ext cx="717062" cy="365125"/>
          </a:xfrm>
        </p:spPr>
        <p:txBody>
          <a:bodyPr/>
          <a:lstStyle>
            <a:lvl1pPr>
              <a:defRPr/>
            </a:lvl1pPr>
          </a:lstStyle>
          <a:p>
            <a:pPr>
              <a:defRPr/>
            </a:pPr>
            <a:fld id="{86AB22BE-27FC-46D4-B195-7E6E45608596}" type="slidenum">
              <a:rPr lang="en-US" altLang="zh-CN"/>
            </a:fld>
            <a:endParaRPr lang="en-US" altLang="zh-CN" dirty="0"/>
          </a:p>
        </p:txBody>
      </p:sp>
      <p:cxnSp>
        <p:nvCxnSpPr>
          <p:cNvPr id="5" name="直接连接符 4"/>
          <p:cNvCxnSpPr/>
          <p:nvPr userDrawn="1"/>
        </p:nvCxnSpPr>
        <p:spPr>
          <a:xfrm>
            <a:off x="0" y="715963"/>
            <a:ext cx="12192000" cy="0"/>
          </a:xfrm>
          <a:prstGeom prst="line">
            <a:avLst/>
          </a:prstGeom>
          <a:ln w="28575">
            <a:solidFill>
              <a:srgbClr val="3E95C3"/>
            </a:solidFill>
          </a:ln>
        </p:spPr>
        <p:style>
          <a:lnRef idx="1">
            <a:schemeClr val="accent1"/>
          </a:lnRef>
          <a:fillRef idx="0">
            <a:schemeClr val="accent1"/>
          </a:fillRef>
          <a:effectRef idx="0">
            <a:schemeClr val="accent1"/>
          </a:effectRef>
          <a:fontRef idx="minor">
            <a:schemeClr val="tx1"/>
          </a:fontRef>
        </p:style>
      </p:cxnSp>
      <p:pic>
        <p:nvPicPr>
          <p:cNvPr id="14" name="图片 13"/>
          <p:cNvPicPr>
            <a:picLocks noChangeAspect="1"/>
          </p:cNvPicPr>
          <p:nvPr userDrawn="1">
            <p:custDataLst>
              <p:tags r:id="rId2"/>
            </p:custDataLst>
          </p:nvPr>
        </p:nvPicPr>
        <p:blipFill>
          <a:blip r:embed="rId3"/>
          <a:stretch>
            <a:fillRect/>
          </a:stretch>
        </p:blipFill>
        <p:spPr>
          <a:xfrm>
            <a:off x="6710353" y="5936111"/>
            <a:ext cx="4235777" cy="776559"/>
          </a:xfrm>
          <a:prstGeom prst="rect">
            <a:avLst/>
          </a:prstGeom>
        </p:spPr>
      </p:pic>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cxnSp>
        <p:nvCxnSpPr>
          <p:cNvPr id="5" name="直接连接符 8"/>
          <p:cNvCxnSpPr/>
          <p:nvPr/>
        </p:nvCxnSpPr>
        <p:spPr>
          <a:xfrm>
            <a:off x="0" y="692150"/>
            <a:ext cx="12192000" cy="0"/>
          </a:xfrm>
          <a:prstGeom prst="line">
            <a:avLst/>
          </a:prstGeom>
          <a:ln w="28575">
            <a:solidFill>
              <a:srgbClr val="3E95C3"/>
            </a:solidFill>
          </a:ln>
        </p:spPr>
        <p:style>
          <a:lnRef idx="1">
            <a:schemeClr val="accent2"/>
          </a:lnRef>
          <a:fillRef idx="0">
            <a:schemeClr val="accent2"/>
          </a:fillRef>
          <a:effectRef idx="0">
            <a:schemeClr val="accent2"/>
          </a:effectRef>
          <a:fontRef idx="minor">
            <a:schemeClr val="tx1"/>
          </a:fontRef>
        </p:style>
      </p:cxnSp>
      <p:sp>
        <p:nvSpPr>
          <p:cNvPr id="2" name="Title 1"/>
          <p:cNvSpPr>
            <a:spLocks noGrp="1"/>
          </p:cNvSpPr>
          <p:nvPr>
            <p:ph type="title"/>
          </p:nvPr>
        </p:nvSpPr>
        <p:spPr>
          <a:xfrm>
            <a:off x="831851" y="1709740"/>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6" name="Date Placeholder 3"/>
          <p:cNvSpPr>
            <a:spLocks noGrp="1"/>
          </p:cNvSpPr>
          <p:nvPr>
            <p:ph type="dt" sz="half" idx="10"/>
          </p:nvPr>
        </p:nvSpPr>
        <p:spPr/>
        <p:txBody>
          <a:bodyPr/>
          <a:lstStyle>
            <a:lvl1pPr>
              <a:defRPr/>
            </a:lvl1pPr>
          </a:lstStyle>
          <a:p>
            <a:pPr>
              <a:defRPr/>
            </a:pPr>
            <a:fld id="{7DD4CD0F-3937-414C-AFCF-86DDE2EABEC9}" type="datetimeFigureOut">
              <a:rPr lang="zh-CN" altLang="en-US"/>
            </a:fld>
            <a:endParaRPr lang="zh-CN" altLang="en-US"/>
          </a:p>
        </p:txBody>
      </p:sp>
      <p:sp>
        <p:nvSpPr>
          <p:cNvPr id="7" name="Footer Placeholder 4"/>
          <p:cNvSpPr>
            <a:spLocks noGrp="1"/>
          </p:cNvSpPr>
          <p:nvPr>
            <p:ph type="ftr" sz="quarter" idx="11"/>
          </p:nvPr>
        </p:nvSpPr>
        <p:spPr/>
        <p:txBody>
          <a:bodyPr/>
          <a:lstStyle>
            <a:lvl1pPr>
              <a:defRPr/>
            </a:lvl1pPr>
          </a:lstStyle>
          <a:p>
            <a:pPr>
              <a:defRPr/>
            </a:pPr>
            <a:endParaRPr lang="zh-CN" altLang="en-US"/>
          </a:p>
        </p:txBody>
      </p:sp>
      <p:sp>
        <p:nvSpPr>
          <p:cNvPr id="8" name="Slide Number Placeholder 5"/>
          <p:cNvSpPr>
            <a:spLocks noGrp="1"/>
          </p:cNvSpPr>
          <p:nvPr>
            <p:ph type="sldNum" sz="quarter" idx="12"/>
          </p:nvPr>
        </p:nvSpPr>
        <p:spPr/>
        <p:txBody>
          <a:bodyPr/>
          <a:lstStyle>
            <a:lvl1pPr>
              <a:defRPr/>
            </a:lvl1pPr>
          </a:lstStyle>
          <a:p>
            <a:fld id="{19F845A9-6D9B-4D8C-8AFC-158E6DB11E1D}" type="slidenum">
              <a:rPr lang="zh-CN" altLang="en-US"/>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5" Type="http://schemas.openxmlformats.org/officeDocument/2006/relationships/theme" Target="../theme/theme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en-US" altLang="zh-CN"/>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altLang="zh-C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8FFB5040-B9B3-4573-80E5-4AD2FBE1B90E}" type="datetimeFigureOut">
              <a:rPr lang="zh-CN" altLang="en-US"/>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lstStyle>
            <a:lvl1pPr algn="r" eaLnBrk="1" hangingPunct="1">
              <a:defRPr sz="1200">
                <a:solidFill>
                  <a:srgbClr val="898989"/>
                </a:solidFill>
                <a:latin typeface="Times New Roman" panose="02020603050405020304" pitchFamily="18" charset="0"/>
                <a:ea typeface="楷体" panose="02010609060101010101" pitchFamily="49" charset="-122"/>
              </a:defRPr>
            </a:lvl1pPr>
          </a:lstStyle>
          <a:p>
            <a:fld id="{0BE2C8CC-40A9-4B82-A8C6-918306C776D1}" type="slidenum">
              <a:rPr lang="zh-CN" altLang="en-US"/>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2pPr>
      <a:lvl3pPr algn="l" rtl="0" eaLnBrk="0" fontAlgn="base" hangingPunct="0">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3pPr>
      <a:lvl4pPr algn="l" rtl="0" eaLnBrk="0" fontAlgn="base" hangingPunct="0">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4pPr>
      <a:lvl5pPr algn="l" rtl="0" eaLnBrk="0" fontAlgn="base" hangingPunct="0">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5pPr>
      <a:lvl6pPr marL="457200" algn="l" rtl="0" fontAlgn="base">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6pPr>
      <a:lvl7pPr marL="914400" algn="l" rtl="0" fontAlgn="base">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7pPr>
      <a:lvl8pPr marL="1371600" algn="l" rtl="0" fontAlgn="base">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8pPr>
      <a:lvl9pPr marL="1828800" algn="l" rtl="0" fontAlgn="base">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6.png"/><Relationship Id="rId1" Type="http://schemas.openxmlformats.org/officeDocument/2006/relationships/image" Target="../media/image15.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xml"/><Relationship Id="rId1"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tags" Target="../tags/tag1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2.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3.png"/><Relationship Id="rId1" Type="http://schemas.openxmlformats.org/officeDocument/2006/relationships/tags" Target="../tags/tag13.xml"/></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2.png"/><Relationship Id="rId1" Type="http://schemas.openxmlformats.org/officeDocument/2006/relationships/image" Target="../media/image31.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tags" Target="../tags/tag14.xml"/></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pn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tags" Target="../tags/tag15.xml"/></Relationships>
</file>

<file path=ppt/slides/_rels/slide26.xml.rels><?xml version="1.0" encoding="UTF-8" standalone="yes"?>
<Relationships xmlns="http://schemas.openxmlformats.org/package/2006/relationships"><Relationship Id="rId9" Type="http://schemas.openxmlformats.org/officeDocument/2006/relationships/image" Target="../media/image42.png"/><Relationship Id="rId8" Type="http://schemas.openxmlformats.org/officeDocument/2006/relationships/image" Target="../media/image41.png"/><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image" Target="../media/image40.png"/><Relationship Id="rId11" Type="http://schemas.openxmlformats.org/officeDocument/2006/relationships/slideLayout" Target="../slideLayouts/slideLayout2.xml"/><Relationship Id="rId10" Type="http://schemas.openxmlformats.org/officeDocument/2006/relationships/image" Target="../media/image43.png"/><Relationship Id="rId1" Type="http://schemas.openxmlformats.org/officeDocument/2006/relationships/tags" Target="../tags/tag16.xml"/></Relationships>
</file>

<file path=ppt/slides/_rels/slide27.xml.rels><?xml version="1.0" encoding="UTF-8" standalone="yes"?>
<Relationships xmlns="http://schemas.openxmlformats.org/package/2006/relationships"><Relationship Id="rId9" Type="http://schemas.openxmlformats.org/officeDocument/2006/relationships/tags" Target="../tags/tag28.xml"/><Relationship Id="rId8" Type="http://schemas.openxmlformats.org/officeDocument/2006/relationships/tags" Target="../tags/tag27.xml"/><Relationship Id="rId7" Type="http://schemas.openxmlformats.org/officeDocument/2006/relationships/tags" Target="../tags/tag26.xml"/><Relationship Id="rId6" Type="http://schemas.openxmlformats.org/officeDocument/2006/relationships/image" Target="../media/image45.png"/><Relationship Id="rId5" Type="http://schemas.openxmlformats.org/officeDocument/2006/relationships/tags" Target="../tags/tag25.xml"/><Relationship Id="rId4" Type="http://schemas.openxmlformats.org/officeDocument/2006/relationships/image" Target="../media/image44.png"/><Relationship Id="rId3" Type="http://schemas.openxmlformats.org/officeDocument/2006/relationships/tags" Target="../tags/tag24.xml"/><Relationship Id="rId2" Type="http://schemas.openxmlformats.org/officeDocument/2006/relationships/tags" Target="../tags/tag23.xml"/><Relationship Id="rId10" Type="http://schemas.openxmlformats.org/officeDocument/2006/relationships/slideLayout" Target="../slideLayouts/slideLayout2.xml"/><Relationship Id="rId1" Type="http://schemas.openxmlformats.org/officeDocument/2006/relationships/tags" Target="../tags/tag22.xml"/></Relationships>
</file>

<file path=ppt/slides/_rels/slide28.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 Id="rId3" Type="http://schemas.openxmlformats.org/officeDocument/2006/relationships/image" Target="../media/image46.png"/><Relationship Id="rId2" Type="http://schemas.openxmlformats.org/officeDocument/2006/relationships/tags" Target="../tags/tag30.xml"/><Relationship Id="rId1" Type="http://schemas.openxmlformats.org/officeDocument/2006/relationships/tags" Target="../tags/tag29.xml"/></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9.png"/><Relationship Id="rId2" Type="http://schemas.openxmlformats.org/officeDocument/2006/relationships/tags" Target="../tags/tag32.xml"/><Relationship Id="rId1" Type="http://schemas.openxmlformats.org/officeDocument/2006/relationships/tags" Target="../tags/tag31.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3.png"/><Relationship Id="rId3" Type="http://schemas.openxmlformats.org/officeDocument/2006/relationships/tags" Target="../tags/tag3.xml"/><Relationship Id="rId2" Type="http://schemas.openxmlformats.org/officeDocument/2006/relationships/image" Target="../media/image2.png"/><Relationship Id="rId1" Type="http://schemas.openxmlformats.org/officeDocument/2006/relationships/tags" Target="../tags/tag2.xml"/></Relationships>
</file>

<file path=ppt/slides/_rels/slide30.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 Id="rId3" Type="http://schemas.openxmlformats.org/officeDocument/2006/relationships/image" Target="../media/image50.png"/><Relationship Id="rId2" Type="http://schemas.openxmlformats.org/officeDocument/2006/relationships/tags" Target="../tags/tag34.xml"/><Relationship Id="rId1" Type="http://schemas.openxmlformats.org/officeDocument/2006/relationships/tags" Target="../tags/tag33.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7.xml"/><Relationship Id="rId1" Type="http://schemas.openxmlformats.org/officeDocument/2006/relationships/tags" Target="../tags/tag36.xml"/></Relationships>
</file>

<file path=ppt/slides/_rels/slide3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55.png"/><Relationship Id="rId3" Type="http://schemas.openxmlformats.org/officeDocument/2006/relationships/tags" Target="../tags/tag39.xml"/><Relationship Id="rId2" Type="http://schemas.openxmlformats.org/officeDocument/2006/relationships/image" Target="../media/image54.png"/><Relationship Id="rId1" Type="http://schemas.openxmlformats.org/officeDocument/2006/relationships/tags" Target="../tags/tag3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5.png"/><Relationship Id="rId3" Type="http://schemas.openxmlformats.org/officeDocument/2006/relationships/tags" Target="../tags/tag5.xml"/><Relationship Id="rId2" Type="http://schemas.openxmlformats.org/officeDocument/2006/relationships/image" Target="../media/image2.png"/><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tags" Target="../tags/tag9.xml"/><Relationship Id="rId4" Type="http://schemas.openxmlformats.org/officeDocument/2006/relationships/image" Target="../media/image11.png"/><Relationship Id="rId3" Type="http://schemas.openxmlformats.org/officeDocument/2006/relationships/tags" Target="../tags/tag8.xml"/><Relationship Id="rId2" Type="http://schemas.openxmlformats.org/officeDocument/2006/relationships/image" Target="../media/image10.png"/><Relationship Id="rId1" Type="http://schemas.openxmlformats.org/officeDocument/2006/relationships/tags" Target="../tags/tag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副标题 2"/>
          <p:cNvSpPr>
            <a:spLocks noGrp="1"/>
          </p:cNvSpPr>
          <p:nvPr>
            <p:ph type="subTitle" idx="1"/>
          </p:nvPr>
        </p:nvSpPr>
        <p:spPr>
          <a:xfrm>
            <a:off x="1461135" y="3876675"/>
            <a:ext cx="9441815" cy="550545"/>
          </a:xfrm>
        </p:spPr>
        <p:txBody>
          <a:bodyPr/>
          <a:lstStyle/>
          <a:p>
            <a:pPr eaLnBrk="1" hangingPunct="1"/>
            <a:r>
              <a:rPr lang="en-US" altLang="zh-CN" sz="3200" dirty="0"/>
              <a:t> </a:t>
            </a:r>
            <a:r>
              <a:rPr lang="en-US" altLang="zh-CN" sz="3200" dirty="0">
                <a:sym typeface="+mn-ea"/>
              </a:rPr>
              <a:t>Junsong zhang</a:t>
            </a:r>
            <a:r>
              <a:rPr lang="zh-CN" altLang="en-US" sz="3200" dirty="0">
                <a:sym typeface="+mn-ea"/>
              </a:rPr>
              <a:t>，</a:t>
            </a:r>
            <a:r>
              <a:rPr lang="en-US" altLang="zh-CN" sz="3200" dirty="0">
                <a:sym typeface="+mn-ea"/>
              </a:rPr>
              <a:t>Qu</a:t>
            </a:r>
            <a:r>
              <a:rPr lang="en-US" altLang="zh-CN" sz="3200" dirty="0">
                <a:sym typeface="+mn-ea"/>
              </a:rPr>
              <a:t>an ji</a:t>
            </a:r>
            <a:r>
              <a:rPr lang="zh-CN" altLang="en-US" sz="3200" dirty="0">
                <a:sym typeface="+mn-ea"/>
              </a:rPr>
              <a:t>，</a:t>
            </a:r>
            <a:r>
              <a:rPr lang="en-US" altLang="zh-CN" sz="3200" dirty="0">
                <a:sym typeface="+mn-ea"/>
              </a:rPr>
              <a:t>Chang su, Yangshan shi</a:t>
            </a:r>
            <a:r>
              <a:rPr lang="en-US" altLang="zh-CN" sz="3200" dirty="0"/>
              <a:t> </a:t>
            </a:r>
            <a:endParaRPr lang="zh-CN" altLang="en-US" sz="3200" dirty="0"/>
          </a:p>
        </p:txBody>
      </p:sp>
      <p:sp>
        <p:nvSpPr>
          <p:cNvPr id="4" name="标题 1"/>
          <p:cNvSpPr txBox="1"/>
          <p:nvPr/>
        </p:nvSpPr>
        <p:spPr bwMode="auto">
          <a:xfrm>
            <a:off x="485775" y="1249680"/>
            <a:ext cx="10888980" cy="238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rtl="0" eaLnBrk="0" fontAlgn="base" hangingPunct="0">
              <a:lnSpc>
                <a:spcPct val="90000"/>
              </a:lnSpc>
              <a:spcBef>
                <a:spcPct val="0"/>
              </a:spcBef>
              <a:spcAft>
                <a:spcPct val="0"/>
              </a:spcAft>
              <a:defRPr sz="60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2pPr>
            <a:lvl3pPr algn="l" rtl="0" eaLnBrk="0" fontAlgn="base" hangingPunct="0">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3pPr>
            <a:lvl4pPr algn="l" rtl="0" eaLnBrk="0" fontAlgn="base" hangingPunct="0">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4pPr>
            <a:lvl5pPr algn="l" rtl="0" eaLnBrk="0" fontAlgn="base" hangingPunct="0">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5pPr>
            <a:lvl6pPr marL="457200" algn="l" rtl="0" fontAlgn="base">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6pPr>
            <a:lvl7pPr marL="914400" algn="l" rtl="0" fontAlgn="base">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7pPr>
            <a:lvl8pPr marL="1371600" algn="l" rtl="0" fontAlgn="base">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8pPr>
            <a:lvl9pPr marL="1828800" algn="l" rtl="0" fontAlgn="base">
              <a:lnSpc>
                <a:spcPct val="90000"/>
              </a:lnSpc>
              <a:spcBef>
                <a:spcPct val="0"/>
              </a:spcBef>
              <a:spcAft>
                <a:spcPct val="0"/>
              </a:spcAft>
              <a:defRPr sz="4400">
                <a:solidFill>
                  <a:schemeClr val="tx1"/>
                </a:solidFill>
                <a:latin typeface="Times New Roman" panose="02020603050405020304" pitchFamily="18" charset="0"/>
                <a:ea typeface="楷体" panose="02010609060101010101" pitchFamily="49" charset="-122"/>
              </a:defRPr>
            </a:lvl9pPr>
          </a:lstStyle>
          <a:p>
            <a:r>
              <a:rPr lang="zh-CN" altLang="en-US" sz="4800" dirty="0">
                <a:latin typeface="Times New Roman" panose="02020603050405020304" pitchFamily="18" charset="0"/>
                <a:ea typeface="华文行楷" panose="02010800040101010101" pitchFamily="2" charset="-122"/>
                <a:cs typeface="Times New Roman" panose="02020603050405020304" pitchFamily="18" charset="0"/>
              </a:rPr>
              <a:t>Experimental hall and detector installation design</a:t>
            </a:r>
            <a:r>
              <a:rPr lang="en-US" altLang="zh-CN" sz="4800" dirty="0">
                <a:latin typeface="Times New Roman" panose="02020603050405020304" pitchFamily="18" charset="0"/>
                <a:ea typeface="华文行楷" panose="02010800040101010101" pitchFamily="2" charset="-122"/>
                <a:cs typeface="Times New Roman" panose="02020603050405020304" pitchFamily="18" charset="0"/>
              </a:rPr>
              <a:t> for CEPC </a:t>
            </a:r>
            <a:endParaRPr lang="zh-CN" altLang="en-US" sz="4800" dirty="0">
              <a:latin typeface="Times New Roman" panose="02020603050405020304" pitchFamily="18" charset="0"/>
              <a:ea typeface="华文行楷" panose="02010800040101010101" pitchFamily="2" charset="-122"/>
              <a:cs typeface="Times New Roman" panose="02020603050405020304" pitchFamily="18" charset="0"/>
            </a:endParaRPr>
          </a:p>
        </p:txBody>
      </p:sp>
      <p:sp>
        <p:nvSpPr>
          <p:cNvPr id="6" name="副标题 2"/>
          <p:cNvSpPr txBox="1"/>
          <p:nvPr/>
        </p:nvSpPr>
        <p:spPr bwMode="auto">
          <a:xfrm>
            <a:off x="5149048" y="4551362"/>
            <a:ext cx="1562008"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lvl1pPr marL="0" indent="0" algn="ctr" rtl="0" eaLnBrk="0" fontAlgn="base" hangingPunct="0">
              <a:lnSpc>
                <a:spcPct val="90000"/>
              </a:lnSpc>
              <a:spcBef>
                <a:spcPts val="1000"/>
              </a:spcBef>
              <a:spcAft>
                <a:spcPct val="0"/>
              </a:spcAft>
              <a:buFont typeface="Arial" panose="020B0604020202020204" pitchFamily="34" charset="0"/>
              <a:buNone/>
              <a:defRPr sz="2400" kern="1200">
                <a:solidFill>
                  <a:schemeClr val="tx1"/>
                </a:solidFill>
                <a:latin typeface="+mn-lt"/>
                <a:ea typeface="+mn-ea"/>
                <a:cs typeface="+mn-cs"/>
              </a:defRPr>
            </a:lvl1pPr>
            <a:lvl2pPr marL="457200" indent="0" algn="ctr" rtl="0" eaLnBrk="0" fontAlgn="base" hangingPunct="0">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2pPr>
            <a:lvl3pPr marL="914400" indent="0" algn="ctr" rtl="0" eaLnBrk="0" fontAlgn="base" hangingPunct="0">
              <a:lnSpc>
                <a:spcPct val="90000"/>
              </a:lnSpc>
              <a:spcBef>
                <a:spcPts val="500"/>
              </a:spcBef>
              <a:spcAft>
                <a:spcPct val="0"/>
              </a:spcAft>
              <a:buFont typeface="Arial" panose="020B0604020202020204" pitchFamily="34" charset="0"/>
              <a:buNone/>
              <a:defRPr sz="1800" kern="1200">
                <a:solidFill>
                  <a:schemeClr val="tx1"/>
                </a:solidFill>
                <a:latin typeface="+mn-lt"/>
                <a:ea typeface="+mn-ea"/>
                <a:cs typeface="+mn-cs"/>
              </a:defRPr>
            </a:lvl3pPr>
            <a:lvl4pPr marL="1371600" indent="0" algn="ctr" rtl="0" eaLnBrk="0" fontAlgn="base" hangingPunct="0">
              <a:lnSpc>
                <a:spcPct val="90000"/>
              </a:lnSpc>
              <a:spcBef>
                <a:spcPts val="500"/>
              </a:spcBef>
              <a:spcAft>
                <a:spcPct val="0"/>
              </a:spcAft>
              <a:buFont typeface="Arial" panose="020B0604020202020204" pitchFamily="34" charset="0"/>
              <a:buNone/>
              <a:defRPr sz="1600" kern="1200">
                <a:solidFill>
                  <a:schemeClr val="tx1"/>
                </a:solidFill>
                <a:latin typeface="+mn-lt"/>
                <a:ea typeface="+mn-ea"/>
                <a:cs typeface="+mn-cs"/>
              </a:defRPr>
            </a:lvl4pPr>
            <a:lvl5pPr marL="1828800" indent="0" algn="ctr" rtl="0" eaLnBrk="0" fontAlgn="base" hangingPunct="0">
              <a:lnSpc>
                <a:spcPct val="90000"/>
              </a:lnSpc>
              <a:spcBef>
                <a:spcPts val="500"/>
              </a:spcBef>
              <a:spcAft>
                <a:spcPct val="0"/>
              </a:spcAft>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45000"/>
              </a:lnSpc>
              <a:spcBef>
                <a:spcPts val="0"/>
              </a:spcBef>
            </a:pPr>
            <a:r>
              <a:rPr lang="en-US" altLang="zh-CN" dirty="0"/>
              <a:t>2023.2.15</a:t>
            </a:r>
            <a:endParaRPr lang="zh-CN" altLang="en-US" dirty="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stretch>
            <a:fillRect/>
          </a:stretch>
        </p:blipFill>
        <p:spPr>
          <a:xfrm>
            <a:off x="6950710" y="833120"/>
            <a:ext cx="3358515" cy="3507740"/>
          </a:xfrm>
          <a:prstGeom prst="rect">
            <a:avLst/>
          </a:prstGeom>
        </p:spPr>
      </p:pic>
      <p:sp>
        <p:nvSpPr>
          <p:cNvPr id="5" name="文本框 4"/>
          <p:cNvSpPr txBox="1"/>
          <p:nvPr/>
        </p:nvSpPr>
        <p:spPr>
          <a:xfrm>
            <a:off x="337185" y="680720"/>
            <a:ext cx="6533515" cy="521970"/>
          </a:xfrm>
          <a:prstGeom prst="rect">
            <a:avLst/>
          </a:prstGeom>
          <a:noFill/>
        </p:spPr>
        <p:txBody>
          <a:bodyPr wrap="square" rtlCol="0">
            <a:spAutoFit/>
          </a:bodyPr>
          <a:lstStyle/>
          <a:p>
            <a:r>
              <a:rPr lang="zh-CN" altLang="en-US" sz="2800" b="1" dirty="0">
                <a:solidFill>
                  <a:srgbClr val="FF0000"/>
                </a:solidFill>
              </a:rPr>
              <a:t>Detector process design scheme</a:t>
            </a:r>
            <a:r>
              <a:rPr lang="en-US" altLang="zh-CN" sz="2800" b="1" dirty="0">
                <a:solidFill>
                  <a:srgbClr val="FF0000"/>
                </a:solidFill>
              </a:rPr>
              <a:t>    </a:t>
            </a:r>
            <a:endParaRPr lang="zh-CN" altLang="en-US" sz="2800" b="1" dirty="0">
              <a:solidFill>
                <a:srgbClr val="FF0000"/>
              </a:solidFill>
            </a:endParaRPr>
          </a:p>
        </p:txBody>
      </p:sp>
      <p:sp>
        <p:nvSpPr>
          <p:cNvPr id="2" name="文本框 1"/>
          <p:cNvSpPr txBox="1"/>
          <p:nvPr/>
        </p:nvSpPr>
        <p:spPr>
          <a:xfrm>
            <a:off x="337185" y="189230"/>
            <a:ext cx="5892800" cy="491490"/>
          </a:xfrm>
          <a:prstGeom prst="rect">
            <a:avLst/>
          </a:prstGeom>
          <a:noFill/>
        </p:spPr>
        <p:txBody>
          <a:bodyPr wrap="square" rtlCol="0">
            <a:spAutoFit/>
          </a:bodyPr>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2、Experimental hall design</a:t>
            </a:r>
            <a:endParaRPr lang="zh-CN" altLang="en-US" sz="2600" b="1">
              <a:latin typeface="黑体" panose="02010609060101010101" pitchFamily="49" charset="-122"/>
              <a:ea typeface="黑体" panose="02010609060101010101" pitchFamily="49" charset="-122"/>
            </a:endParaRPr>
          </a:p>
        </p:txBody>
      </p:sp>
      <p:pic>
        <p:nvPicPr>
          <p:cNvPr id="8" name="图片 7"/>
          <p:cNvPicPr>
            <a:picLocks noChangeAspect="1"/>
          </p:cNvPicPr>
          <p:nvPr/>
        </p:nvPicPr>
        <p:blipFill>
          <a:blip r:embed="rId2"/>
          <a:stretch>
            <a:fillRect/>
          </a:stretch>
        </p:blipFill>
        <p:spPr>
          <a:xfrm>
            <a:off x="758825" y="4009390"/>
            <a:ext cx="4750435" cy="2848610"/>
          </a:xfrm>
          <a:prstGeom prst="rect">
            <a:avLst/>
          </a:prstGeom>
        </p:spPr>
      </p:pic>
      <p:sp>
        <p:nvSpPr>
          <p:cNvPr id="12" name="文本框 11"/>
          <p:cNvSpPr txBox="1"/>
          <p:nvPr/>
        </p:nvSpPr>
        <p:spPr>
          <a:xfrm>
            <a:off x="5803265" y="4454525"/>
            <a:ext cx="6188710" cy="2461260"/>
          </a:xfrm>
          <a:prstGeom prst="rect">
            <a:avLst/>
          </a:prstGeom>
          <a:noFill/>
        </p:spPr>
        <p:txBody>
          <a:bodyPr wrap="square" rtlCol="0">
            <a:spAutoFit/>
          </a:bodyPr>
          <a:p>
            <a:r>
              <a:rPr lang="en-US" sz="2200" b="1" dirty="0"/>
              <a:t>In t</a:t>
            </a:r>
            <a:r>
              <a:rPr sz="2200" b="1" dirty="0"/>
              <a:t>he experimental hall cable tunnel </a:t>
            </a:r>
            <a:r>
              <a:rPr lang="en-US" sz="2200" b="1" dirty="0"/>
              <a:t>is designed </a:t>
            </a:r>
            <a:r>
              <a:rPr sz="2200" b="1" dirty="0"/>
              <a:t>around the detector. The cable </a:t>
            </a:r>
            <a:r>
              <a:rPr lang="en-US" sz="2200" b="1" dirty="0"/>
              <a:t>tunnel</a:t>
            </a:r>
            <a:r>
              <a:rPr sz="2200" b="1" dirty="0"/>
              <a:t> is connected </a:t>
            </a:r>
            <a:r>
              <a:rPr lang="en-US" sz="2200" b="1" dirty="0"/>
              <a:t>to</a:t>
            </a:r>
            <a:r>
              <a:rPr sz="2200" b="1" dirty="0"/>
              <a:t> </a:t>
            </a:r>
            <a:r>
              <a:rPr lang="en-US" sz="2200" b="1" dirty="0"/>
              <a:t>the distrutional hall. It </a:t>
            </a:r>
            <a:r>
              <a:rPr sz="2200" b="1" dirty="0"/>
              <a:t>provide </a:t>
            </a:r>
            <a:r>
              <a:rPr lang="en-US" sz="2200" b="1" dirty="0"/>
              <a:t>channels for </a:t>
            </a:r>
            <a:r>
              <a:rPr sz="2200" b="1" dirty="0"/>
              <a:t>the detector </a:t>
            </a:r>
            <a:r>
              <a:rPr lang="en-US" sz="2200" b="1" dirty="0"/>
              <a:t>cooling</a:t>
            </a:r>
            <a:r>
              <a:rPr sz="2200" b="1" dirty="0"/>
              <a:t> system</a:t>
            </a:r>
            <a:r>
              <a:rPr lang="en-US" sz="2200" b="1" dirty="0"/>
              <a:t> cable</a:t>
            </a:r>
            <a:r>
              <a:rPr sz="2200" b="1" dirty="0"/>
              <a:t>, control cable, power cable and other cable  .</a:t>
            </a:r>
            <a:endParaRPr sz="2200" b="1" dirty="0"/>
          </a:p>
          <a:p>
            <a:endParaRPr lang="zh-CN" altLang="en-US" sz="2200" b="1" dirty="0"/>
          </a:p>
        </p:txBody>
      </p:sp>
      <p:pic>
        <p:nvPicPr>
          <p:cNvPr id="4" name="图片 3"/>
          <p:cNvPicPr>
            <a:picLocks noChangeAspect="1"/>
          </p:cNvPicPr>
          <p:nvPr/>
        </p:nvPicPr>
        <p:blipFill>
          <a:blip r:embed="rId3"/>
          <a:stretch>
            <a:fillRect/>
          </a:stretch>
        </p:blipFill>
        <p:spPr>
          <a:xfrm>
            <a:off x="337185" y="1369060"/>
            <a:ext cx="5709920" cy="2727325"/>
          </a:xfrm>
          <a:prstGeom prst="rect">
            <a:avLst/>
          </a:prstGeom>
        </p:spPr>
      </p:pic>
      <p:sp>
        <p:nvSpPr>
          <p:cNvPr id="6" name="右箭头 5"/>
          <p:cNvSpPr/>
          <p:nvPr/>
        </p:nvSpPr>
        <p:spPr>
          <a:xfrm>
            <a:off x="4925060" y="2268220"/>
            <a:ext cx="2501900" cy="3257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99085" y="179705"/>
            <a:ext cx="5892800" cy="491490"/>
          </a:xfrm>
          <a:prstGeom prst="rect">
            <a:avLst/>
          </a:prstGeom>
          <a:noFill/>
        </p:spPr>
        <p:txBody>
          <a:bodyPr wrap="square" rtlCol="0">
            <a:spAutoFit/>
          </a:bodyPr>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2、Experimental hall design</a:t>
            </a:r>
            <a:endParaRPr lang="zh-CN" altLang="en-US" sz="2600" b="1">
              <a:latin typeface="黑体" panose="02010609060101010101" pitchFamily="49" charset="-122"/>
              <a:ea typeface="黑体" panose="02010609060101010101" pitchFamily="49" charset="-122"/>
              <a:sym typeface="+mn-ea"/>
            </a:endParaRPr>
          </a:p>
        </p:txBody>
      </p:sp>
      <p:pic>
        <p:nvPicPr>
          <p:cNvPr id="3" name="图片 2"/>
          <p:cNvPicPr>
            <a:picLocks noChangeAspect="1"/>
          </p:cNvPicPr>
          <p:nvPr/>
        </p:nvPicPr>
        <p:blipFill>
          <a:blip r:embed="rId1"/>
          <a:stretch>
            <a:fillRect/>
          </a:stretch>
        </p:blipFill>
        <p:spPr>
          <a:xfrm>
            <a:off x="964565" y="1274445"/>
            <a:ext cx="5639435" cy="3151505"/>
          </a:xfrm>
          <a:prstGeom prst="rect">
            <a:avLst/>
          </a:prstGeom>
        </p:spPr>
      </p:pic>
      <p:pic>
        <p:nvPicPr>
          <p:cNvPr id="4" name="图片 3"/>
          <p:cNvPicPr>
            <a:picLocks noChangeAspect="1"/>
          </p:cNvPicPr>
          <p:nvPr/>
        </p:nvPicPr>
        <p:blipFill>
          <a:blip r:embed="rId2"/>
          <a:stretch>
            <a:fillRect/>
          </a:stretch>
        </p:blipFill>
        <p:spPr>
          <a:xfrm>
            <a:off x="7280275" y="1360170"/>
            <a:ext cx="3523615" cy="3468370"/>
          </a:xfrm>
          <a:prstGeom prst="rect">
            <a:avLst/>
          </a:prstGeom>
        </p:spPr>
      </p:pic>
      <p:sp>
        <p:nvSpPr>
          <p:cNvPr id="6" name="文本框 5"/>
          <p:cNvSpPr txBox="1"/>
          <p:nvPr/>
        </p:nvSpPr>
        <p:spPr>
          <a:xfrm>
            <a:off x="1588135" y="5029200"/>
            <a:ext cx="8686165" cy="645160"/>
          </a:xfrm>
          <a:prstGeom prst="rect">
            <a:avLst/>
          </a:prstGeom>
          <a:noFill/>
        </p:spPr>
        <p:txBody>
          <a:bodyPr wrap="square" rtlCol="0">
            <a:spAutoFit/>
          </a:bodyPr>
          <a:p>
            <a:r>
              <a:rPr b="1">
                <a:solidFill>
                  <a:schemeClr val="tx1"/>
                </a:solidFill>
              </a:rPr>
              <a:t>The shielding wall has a thickness of 60 meters and a height of 35 meters. There are </a:t>
            </a:r>
            <a:r>
              <a:rPr lang="en-US" b="1">
                <a:solidFill>
                  <a:schemeClr val="tx1"/>
                </a:solidFill>
              </a:rPr>
              <a:t>some </a:t>
            </a:r>
            <a:r>
              <a:rPr b="1">
                <a:solidFill>
                  <a:schemeClr val="tx1"/>
                </a:solidFill>
              </a:rPr>
              <a:t>channels inside to realize  cables</a:t>
            </a:r>
            <a:r>
              <a:rPr lang="en-US" b="1">
                <a:solidFill>
                  <a:schemeClr val="tx1"/>
                </a:solidFill>
              </a:rPr>
              <a:t> connetion</a:t>
            </a:r>
            <a:r>
              <a:rPr b="1">
                <a:solidFill>
                  <a:schemeClr val="tx1"/>
                </a:solidFill>
              </a:rPr>
              <a:t>.</a:t>
            </a:r>
            <a:endParaRPr b="1">
              <a:solidFill>
                <a:schemeClr val="tx1"/>
              </a:solidFill>
            </a:endParaRPr>
          </a:p>
        </p:txBody>
      </p:sp>
      <p:sp>
        <p:nvSpPr>
          <p:cNvPr id="5" name="文本框 4"/>
          <p:cNvSpPr txBox="1"/>
          <p:nvPr/>
        </p:nvSpPr>
        <p:spPr>
          <a:xfrm>
            <a:off x="545465" y="782955"/>
            <a:ext cx="1783080" cy="491490"/>
          </a:xfrm>
          <a:prstGeom prst="rect">
            <a:avLst/>
          </a:prstGeom>
          <a:noFill/>
        </p:spPr>
        <p:txBody>
          <a:bodyPr wrap="square" rtlCol="0">
            <a:spAutoFit/>
          </a:bodyPr>
          <a:p>
            <a:r>
              <a:rPr lang="en-US" altLang="zh-CN" sz="2600" b="1">
                <a:solidFill>
                  <a:srgbClr val="FF0000"/>
                </a:solidFill>
              </a:rPr>
              <a:t>Shielding</a:t>
            </a:r>
            <a:endParaRPr lang="en-US" altLang="zh-CN" sz="2600" b="1">
              <a:solidFill>
                <a:srgbClr val="FF0000"/>
              </a:solidFill>
            </a:endParaRPr>
          </a:p>
        </p:txBody>
      </p:sp>
      <p:sp>
        <p:nvSpPr>
          <p:cNvPr id="7" name="文本框 6"/>
          <p:cNvSpPr txBox="1"/>
          <p:nvPr/>
        </p:nvSpPr>
        <p:spPr>
          <a:xfrm>
            <a:off x="986155" y="3879215"/>
            <a:ext cx="1006475" cy="368300"/>
          </a:xfrm>
          <a:prstGeom prst="rect">
            <a:avLst/>
          </a:prstGeom>
          <a:solidFill>
            <a:schemeClr val="bg1"/>
          </a:solidFill>
        </p:spPr>
        <p:txBody>
          <a:bodyPr wrap="square" rtlCol="0">
            <a:spAutoFit/>
          </a:bodyPr>
          <a:p>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 name="文本框 11"/>
          <p:cNvSpPr txBox="1"/>
          <p:nvPr/>
        </p:nvSpPr>
        <p:spPr>
          <a:xfrm>
            <a:off x="3858895" y="5087620"/>
            <a:ext cx="7777480" cy="922020"/>
          </a:xfrm>
          <a:prstGeom prst="rect">
            <a:avLst/>
          </a:prstGeom>
          <a:noFill/>
        </p:spPr>
        <p:txBody>
          <a:bodyPr wrap="square" rtlCol="0">
            <a:spAutoFit/>
          </a:bodyPr>
          <a:p>
            <a:r>
              <a:rPr b="1">
                <a:solidFill>
                  <a:schemeClr val="tx1"/>
                </a:solidFill>
              </a:rPr>
              <a:t>The </a:t>
            </a:r>
            <a:r>
              <a:rPr lang="en-US" b="1">
                <a:solidFill>
                  <a:schemeClr val="tx1"/>
                </a:solidFill>
              </a:rPr>
              <a:t>distribution</a:t>
            </a:r>
            <a:r>
              <a:rPr b="1">
                <a:solidFill>
                  <a:schemeClr val="tx1"/>
                </a:solidFill>
              </a:rPr>
              <a:t> hall is 80 meters long and 20 meters wide. It is divided into two layers. The lower layer is connected with the main hall and is used for laying out cables.</a:t>
            </a:r>
            <a:endParaRPr b="1">
              <a:solidFill>
                <a:schemeClr val="tx1"/>
              </a:solidFill>
            </a:endParaRPr>
          </a:p>
        </p:txBody>
      </p:sp>
      <p:sp>
        <p:nvSpPr>
          <p:cNvPr id="4" name="文本框 3"/>
          <p:cNvSpPr txBox="1"/>
          <p:nvPr/>
        </p:nvSpPr>
        <p:spPr>
          <a:xfrm>
            <a:off x="337185" y="112395"/>
            <a:ext cx="5892800" cy="491490"/>
          </a:xfrm>
          <a:prstGeom prst="rect">
            <a:avLst/>
          </a:prstGeom>
          <a:noFill/>
        </p:spPr>
        <p:txBody>
          <a:bodyPr wrap="square" rtlCol="0">
            <a:spAutoFit/>
          </a:bodyPr>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2、Experimental hall design</a:t>
            </a:r>
            <a:endParaRPr lang="zh-CN" altLang="en-US" sz="2600" b="1">
              <a:latin typeface="黑体" panose="02010609060101010101" pitchFamily="49" charset="-122"/>
              <a:ea typeface="黑体" panose="02010609060101010101" pitchFamily="49" charset="-122"/>
              <a:sym typeface="+mn-ea"/>
            </a:endParaRPr>
          </a:p>
        </p:txBody>
      </p:sp>
      <p:pic>
        <p:nvPicPr>
          <p:cNvPr id="11" name="图片 10"/>
          <p:cNvPicPr>
            <a:picLocks noChangeAspect="1"/>
          </p:cNvPicPr>
          <p:nvPr/>
        </p:nvPicPr>
        <p:blipFill>
          <a:blip r:embed="rId1"/>
          <a:stretch>
            <a:fillRect/>
          </a:stretch>
        </p:blipFill>
        <p:spPr>
          <a:xfrm>
            <a:off x="942340" y="3952240"/>
            <a:ext cx="1731010" cy="2529205"/>
          </a:xfrm>
          <a:prstGeom prst="rect">
            <a:avLst/>
          </a:prstGeom>
        </p:spPr>
      </p:pic>
      <p:pic>
        <p:nvPicPr>
          <p:cNvPr id="10" name="图片 9"/>
          <p:cNvPicPr>
            <a:picLocks noChangeAspect="1"/>
          </p:cNvPicPr>
          <p:nvPr/>
        </p:nvPicPr>
        <p:blipFill>
          <a:blip r:embed="rId2"/>
          <a:stretch>
            <a:fillRect/>
          </a:stretch>
        </p:blipFill>
        <p:spPr>
          <a:xfrm>
            <a:off x="144145" y="1254760"/>
            <a:ext cx="3209925" cy="2733675"/>
          </a:xfrm>
          <a:prstGeom prst="rect">
            <a:avLst/>
          </a:prstGeom>
        </p:spPr>
      </p:pic>
      <p:sp>
        <p:nvSpPr>
          <p:cNvPr id="5" name="文本框 4"/>
          <p:cNvSpPr txBox="1"/>
          <p:nvPr/>
        </p:nvSpPr>
        <p:spPr>
          <a:xfrm>
            <a:off x="219075" y="763270"/>
            <a:ext cx="3639820" cy="491490"/>
          </a:xfrm>
          <a:prstGeom prst="rect">
            <a:avLst/>
          </a:prstGeom>
          <a:noFill/>
        </p:spPr>
        <p:txBody>
          <a:bodyPr wrap="square" rtlCol="0">
            <a:spAutoFit/>
          </a:bodyPr>
          <a:p>
            <a:r>
              <a:rPr lang="en-US" altLang="zh-CN" sz="2600" b="1">
                <a:solidFill>
                  <a:srgbClr val="FF0000"/>
                </a:solidFill>
              </a:rPr>
              <a:t>Distribution </a:t>
            </a:r>
            <a:r>
              <a:rPr lang="en-US" altLang="zh-CN" sz="2600" b="1">
                <a:solidFill>
                  <a:srgbClr val="FF0000"/>
                </a:solidFill>
              </a:rPr>
              <a:t>hall</a:t>
            </a:r>
            <a:endParaRPr lang="en-US" altLang="zh-CN" sz="2600" b="1">
              <a:solidFill>
                <a:srgbClr val="FF0000"/>
              </a:solidFill>
            </a:endParaRPr>
          </a:p>
        </p:txBody>
      </p:sp>
      <p:pic>
        <p:nvPicPr>
          <p:cNvPr id="3" name="图片 2" descr="3414"/>
          <p:cNvPicPr>
            <a:picLocks noChangeAspect="1"/>
          </p:cNvPicPr>
          <p:nvPr/>
        </p:nvPicPr>
        <p:blipFill>
          <a:blip r:embed="rId3"/>
          <a:stretch>
            <a:fillRect/>
          </a:stretch>
        </p:blipFill>
        <p:spPr>
          <a:xfrm>
            <a:off x="3354070" y="931545"/>
            <a:ext cx="8524875" cy="375285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08610" y="132080"/>
            <a:ext cx="5892800" cy="491490"/>
          </a:xfrm>
          <a:prstGeom prst="rect">
            <a:avLst/>
          </a:prstGeom>
          <a:noFill/>
        </p:spPr>
        <p:txBody>
          <a:bodyPr wrap="square" rtlCol="0">
            <a:spAutoFit/>
          </a:bodyPr>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2、Experimental hall design</a:t>
            </a:r>
            <a:endParaRPr lang="zh-CN" altLang="en-US" sz="2600" b="1">
              <a:latin typeface="黑体" panose="02010609060101010101" pitchFamily="49" charset="-122"/>
              <a:ea typeface="黑体" panose="02010609060101010101" pitchFamily="49" charset="-122"/>
            </a:endParaRPr>
          </a:p>
        </p:txBody>
      </p:sp>
      <p:sp>
        <p:nvSpPr>
          <p:cNvPr id="7" name="文本框 6"/>
          <p:cNvSpPr txBox="1"/>
          <p:nvPr/>
        </p:nvSpPr>
        <p:spPr>
          <a:xfrm>
            <a:off x="7781290" y="900430"/>
            <a:ext cx="3804920" cy="4399915"/>
          </a:xfrm>
          <a:prstGeom prst="rect">
            <a:avLst/>
          </a:prstGeom>
          <a:noFill/>
        </p:spPr>
        <p:txBody>
          <a:bodyPr wrap="square" rtlCol="0">
            <a:spAutoFit/>
          </a:bodyPr>
          <a:p>
            <a:r>
              <a:rPr lang="en-US" altLang="zh-CN" sz="2000" b="1"/>
              <a:t>Visiting floor</a:t>
            </a:r>
            <a:endParaRPr lang="en-US" altLang="zh-CN" sz="2000" b="1"/>
          </a:p>
          <a:p>
            <a:endParaRPr lang="zh-CN" altLang="en-US" sz="2000" b="1"/>
          </a:p>
          <a:p>
            <a:r>
              <a:rPr lang="en-US" altLang="zh-CN" sz="2000" b="1"/>
              <a:t>1</a:t>
            </a:r>
            <a:r>
              <a:rPr lang="zh-CN" altLang="en-US" sz="2000" b="1"/>
              <a:t>、The visiting floor is used for external visits to the experimental hall</a:t>
            </a:r>
            <a:endParaRPr lang="zh-CN" altLang="en-US" sz="2000" b="1"/>
          </a:p>
          <a:p>
            <a:endParaRPr lang="zh-CN" altLang="en-US" sz="2000" b="1"/>
          </a:p>
          <a:p>
            <a:r>
              <a:rPr lang="en-US" altLang="zh-CN" sz="2000" b="1"/>
              <a:t>2</a:t>
            </a:r>
            <a:r>
              <a:rPr lang="zh-CN" altLang="en-US" sz="2000" b="1"/>
              <a:t>、The entrance and exit of visitors and detector staff are separated;</a:t>
            </a:r>
            <a:endParaRPr lang="zh-CN" altLang="en-US" sz="2000" b="1"/>
          </a:p>
          <a:p>
            <a:endParaRPr lang="zh-CN" altLang="en-US" sz="2000" b="1"/>
          </a:p>
          <a:p>
            <a:r>
              <a:rPr lang="en-US" altLang="zh-CN" sz="2000" b="1"/>
              <a:t>3</a:t>
            </a:r>
            <a:r>
              <a:rPr lang="zh-CN" altLang="en-US" sz="2000" b="1"/>
              <a:t>、Radiation protection requirements, the visiting hall in the running state can be entered.</a:t>
            </a:r>
            <a:endParaRPr lang="zh-CN" altLang="en-US" sz="2000" b="1"/>
          </a:p>
        </p:txBody>
      </p:sp>
      <p:sp>
        <p:nvSpPr>
          <p:cNvPr id="3" name="文本框 2"/>
          <p:cNvSpPr txBox="1"/>
          <p:nvPr/>
        </p:nvSpPr>
        <p:spPr>
          <a:xfrm>
            <a:off x="545465" y="782955"/>
            <a:ext cx="3143885" cy="491490"/>
          </a:xfrm>
          <a:prstGeom prst="rect">
            <a:avLst/>
          </a:prstGeom>
          <a:noFill/>
        </p:spPr>
        <p:txBody>
          <a:bodyPr wrap="square" rtlCol="0">
            <a:spAutoFit/>
          </a:bodyPr>
          <a:p>
            <a:r>
              <a:rPr lang="en-US" altLang="zh-CN" sz="2600" b="1">
                <a:solidFill>
                  <a:srgbClr val="FF0000"/>
                </a:solidFill>
              </a:rPr>
              <a:t>Visiting </a:t>
            </a:r>
            <a:r>
              <a:rPr lang="en-US" altLang="zh-CN" sz="2600" b="1">
                <a:solidFill>
                  <a:srgbClr val="FF0000"/>
                </a:solidFill>
              </a:rPr>
              <a:t>floor</a:t>
            </a:r>
            <a:endParaRPr lang="en-US" altLang="zh-CN" sz="2600" b="1">
              <a:solidFill>
                <a:srgbClr val="FF0000"/>
              </a:solidFill>
            </a:endParaRPr>
          </a:p>
        </p:txBody>
      </p:sp>
      <p:pic>
        <p:nvPicPr>
          <p:cNvPr id="4" name="图片 3"/>
          <p:cNvPicPr>
            <a:picLocks noChangeAspect="1"/>
          </p:cNvPicPr>
          <p:nvPr/>
        </p:nvPicPr>
        <p:blipFill>
          <a:blip r:embed="rId1"/>
          <a:stretch>
            <a:fillRect/>
          </a:stretch>
        </p:blipFill>
        <p:spPr>
          <a:xfrm>
            <a:off x="670560" y="1274445"/>
            <a:ext cx="6731000" cy="545147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7" name="图片 6"/>
          <p:cNvPicPr>
            <a:picLocks noChangeAspect="1"/>
          </p:cNvPicPr>
          <p:nvPr/>
        </p:nvPicPr>
        <p:blipFill>
          <a:blip r:embed="rId1"/>
          <a:stretch>
            <a:fillRect/>
          </a:stretch>
        </p:blipFill>
        <p:spPr>
          <a:xfrm>
            <a:off x="2074545" y="893445"/>
            <a:ext cx="8326120" cy="4141470"/>
          </a:xfrm>
          <a:prstGeom prst="rect">
            <a:avLst/>
          </a:prstGeom>
        </p:spPr>
      </p:pic>
      <p:sp>
        <p:nvSpPr>
          <p:cNvPr id="2" name="文本框 1"/>
          <p:cNvSpPr txBox="1"/>
          <p:nvPr/>
        </p:nvSpPr>
        <p:spPr>
          <a:xfrm>
            <a:off x="308610" y="132080"/>
            <a:ext cx="5892800" cy="491490"/>
          </a:xfrm>
          <a:prstGeom prst="rect">
            <a:avLst/>
          </a:prstGeom>
          <a:noFill/>
        </p:spPr>
        <p:txBody>
          <a:bodyPr wrap="square" rtlCol="0">
            <a:spAutoFit/>
          </a:bodyPr>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2、Experimental hall design</a:t>
            </a:r>
            <a:endParaRPr lang="zh-CN" altLang="en-US" sz="2600" b="1">
              <a:latin typeface="黑体" panose="02010609060101010101" pitchFamily="49" charset="-122"/>
              <a:ea typeface="黑体" panose="02010609060101010101" pitchFamily="49" charset="-122"/>
            </a:endParaRPr>
          </a:p>
        </p:txBody>
      </p:sp>
      <p:sp>
        <p:nvSpPr>
          <p:cNvPr id="4" name="右箭头 3"/>
          <p:cNvSpPr/>
          <p:nvPr/>
        </p:nvSpPr>
        <p:spPr>
          <a:xfrm>
            <a:off x="1677035" y="1492250"/>
            <a:ext cx="3143250" cy="4794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307975" y="1515110"/>
            <a:ext cx="1766570" cy="645160"/>
          </a:xfrm>
          <a:prstGeom prst="rect">
            <a:avLst/>
          </a:prstGeom>
          <a:noFill/>
        </p:spPr>
        <p:txBody>
          <a:bodyPr wrap="square" rtlCol="0">
            <a:spAutoFit/>
          </a:bodyPr>
          <a:p>
            <a:r>
              <a:rPr lang="zh-CN" altLang="en-US"/>
              <a:t>large screen</a:t>
            </a:r>
            <a:endParaRPr lang="zh-CN" altLang="en-US"/>
          </a:p>
          <a:p>
            <a:endParaRPr lang="en-US" altLang="zh-CN"/>
          </a:p>
        </p:txBody>
      </p:sp>
      <p:sp>
        <p:nvSpPr>
          <p:cNvPr id="8" name="右箭头 7"/>
          <p:cNvSpPr/>
          <p:nvPr/>
        </p:nvSpPr>
        <p:spPr>
          <a:xfrm>
            <a:off x="1503680" y="2724785"/>
            <a:ext cx="2627630" cy="4794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文本框 8"/>
          <p:cNvSpPr txBox="1"/>
          <p:nvPr/>
        </p:nvSpPr>
        <p:spPr>
          <a:xfrm>
            <a:off x="98425" y="2686050"/>
            <a:ext cx="1578610" cy="368300"/>
          </a:xfrm>
          <a:prstGeom prst="rect">
            <a:avLst/>
          </a:prstGeom>
          <a:noFill/>
        </p:spPr>
        <p:txBody>
          <a:bodyPr wrap="square" rtlCol="0">
            <a:spAutoFit/>
          </a:bodyPr>
          <a:p>
            <a:r>
              <a:rPr lang="zh-CN" altLang="en-US"/>
              <a:t>Viewing area</a:t>
            </a:r>
            <a:endParaRPr lang="zh-CN" altLang="en-US"/>
          </a:p>
        </p:txBody>
      </p:sp>
      <p:sp>
        <p:nvSpPr>
          <p:cNvPr id="10" name="右箭头 9"/>
          <p:cNvSpPr/>
          <p:nvPr/>
        </p:nvSpPr>
        <p:spPr>
          <a:xfrm>
            <a:off x="1886585" y="3768725"/>
            <a:ext cx="2062480" cy="4794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307975" y="3768090"/>
            <a:ext cx="1765935" cy="922020"/>
          </a:xfrm>
          <a:prstGeom prst="rect">
            <a:avLst/>
          </a:prstGeom>
          <a:noFill/>
        </p:spPr>
        <p:txBody>
          <a:bodyPr wrap="square" rtlCol="0">
            <a:spAutoFit/>
          </a:bodyPr>
          <a:p>
            <a:r>
              <a:rPr lang="zh-CN" altLang="en-US"/>
              <a:t>Popular science model area</a:t>
            </a:r>
            <a:endParaRPr lang="zh-CN" altLang="en-US"/>
          </a:p>
        </p:txBody>
      </p:sp>
      <p:sp>
        <p:nvSpPr>
          <p:cNvPr id="14" name="文本框 13"/>
          <p:cNvSpPr txBox="1"/>
          <p:nvPr>
            <p:custDataLst>
              <p:tags r:id="rId2"/>
            </p:custDataLst>
          </p:nvPr>
        </p:nvSpPr>
        <p:spPr>
          <a:xfrm>
            <a:off x="1256665" y="5570220"/>
            <a:ext cx="9678670" cy="891540"/>
          </a:xfrm>
          <a:prstGeom prst="rect">
            <a:avLst/>
          </a:prstGeom>
          <a:noFill/>
        </p:spPr>
        <p:txBody>
          <a:bodyPr wrap="square" rtlCol="0">
            <a:spAutoFit/>
          </a:bodyPr>
          <a:p>
            <a:pPr marL="457200" indent="-457200">
              <a:buFont typeface="Wingdings" panose="05000000000000000000" charset="0"/>
              <a:buChar char="u"/>
            </a:pPr>
            <a:r>
              <a:rPr lang="zh-CN" altLang="en-US" sz="2600" b="1"/>
              <a:t>The </a:t>
            </a:r>
            <a:r>
              <a:rPr lang="en-US" altLang="zh-CN" sz="2600" b="1"/>
              <a:t>visiting floor</a:t>
            </a:r>
            <a:r>
              <a:rPr lang="zh-CN" altLang="en-US" sz="2600" b="1"/>
              <a:t> is 38 meters long, 31 meters wide and covers an area of 1,178 square meters</a:t>
            </a:r>
            <a:endParaRPr lang="zh-CN" altLang="en-US" sz="2600" b="1"/>
          </a:p>
        </p:txBody>
      </p:sp>
      <p:sp>
        <p:nvSpPr>
          <p:cNvPr id="5" name="文本框 4"/>
          <p:cNvSpPr txBox="1"/>
          <p:nvPr/>
        </p:nvSpPr>
        <p:spPr>
          <a:xfrm>
            <a:off x="307975" y="782955"/>
            <a:ext cx="2383790" cy="543560"/>
          </a:xfrm>
          <a:prstGeom prst="rect">
            <a:avLst/>
          </a:prstGeom>
          <a:noFill/>
        </p:spPr>
        <p:txBody>
          <a:bodyPr wrap="square" rtlCol="0">
            <a:noAutofit/>
          </a:bodyPr>
          <a:p>
            <a:r>
              <a:rPr lang="en-US" altLang="zh-CN" sz="2600" b="1">
                <a:solidFill>
                  <a:srgbClr val="FF0000"/>
                </a:solidFill>
                <a:sym typeface="+mn-ea"/>
              </a:rPr>
              <a:t>Visiting floor</a:t>
            </a:r>
            <a:endParaRPr lang="en-US" altLang="zh-CN" sz="2600" b="1">
              <a:solidFill>
                <a:srgbClr val="FF0000"/>
              </a:solidFill>
            </a:endParaRPr>
          </a:p>
          <a:p>
            <a:endParaRPr lang="zh-CN" altLang="en-US" sz="2600" b="1">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66040" y="1632585"/>
            <a:ext cx="7844155" cy="4110355"/>
          </a:xfrm>
          <a:prstGeom prst="rect">
            <a:avLst/>
          </a:prstGeom>
        </p:spPr>
      </p:pic>
      <p:sp>
        <p:nvSpPr>
          <p:cNvPr id="2" name="文本框 1"/>
          <p:cNvSpPr txBox="1"/>
          <p:nvPr/>
        </p:nvSpPr>
        <p:spPr>
          <a:xfrm>
            <a:off x="222250" y="113030"/>
            <a:ext cx="5892800" cy="491490"/>
          </a:xfrm>
          <a:prstGeom prst="rect">
            <a:avLst/>
          </a:prstGeom>
          <a:noFill/>
        </p:spPr>
        <p:txBody>
          <a:bodyPr wrap="square" rtlCol="0">
            <a:spAutoFit/>
          </a:bodyPr>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2、Experimental hall design</a:t>
            </a:r>
            <a:endParaRPr lang="zh-CN" altLang="en-US" sz="2600" b="1">
              <a:latin typeface="黑体" panose="02010609060101010101" pitchFamily="49" charset="-122"/>
              <a:ea typeface="黑体" panose="02010609060101010101" pitchFamily="49" charset="-122"/>
            </a:endParaRPr>
          </a:p>
        </p:txBody>
      </p:sp>
      <p:sp>
        <p:nvSpPr>
          <p:cNvPr id="16" name="文本框 15"/>
          <p:cNvSpPr txBox="1"/>
          <p:nvPr>
            <p:custDataLst>
              <p:tags r:id="rId2"/>
            </p:custDataLst>
          </p:nvPr>
        </p:nvSpPr>
        <p:spPr>
          <a:xfrm>
            <a:off x="8035290" y="1531620"/>
            <a:ext cx="3985895" cy="4745990"/>
          </a:xfrm>
          <a:prstGeom prst="rect">
            <a:avLst/>
          </a:prstGeom>
          <a:noFill/>
        </p:spPr>
        <p:txBody>
          <a:bodyPr wrap="square" rtlCol="0">
            <a:noAutofit/>
          </a:bodyPr>
          <a:p>
            <a:pPr marL="457200" indent="-457200">
              <a:buFont typeface="Wingdings" panose="05000000000000000000" charset="0"/>
              <a:buChar char="u"/>
            </a:pPr>
            <a:r>
              <a:rPr lang="zh-CN" altLang="en-US" sz="1800" b="1">
                <a:sym typeface="+mn-ea"/>
              </a:rPr>
              <a:t>The floor offers access to the laboratory hall and tunnels on both sides through </a:t>
            </a:r>
            <a:r>
              <a:rPr lang="en-US" altLang="zh-CN" sz="1800" b="1">
                <a:sym typeface="+mn-ea"/>
              </a:rPr>
              <a:t>the</a:t>
            </a:r>
            <a:r>
              <a:rPr lang="zh-CN" altLang="en-US" sz="1800" b="1">
                <a:sym typeface="+mn-ea"/>
              </a:rPr>
              <a:t> </a:t>
            </a:r>
            <a:r>
              <a:rPr lang="en-US" altLang="zh-CN" sz="1800" b="1">
                <a:sym typeface="+mn-ea"/>
              </a:rPr>
              <a:t>lead </a:t>
            </a:r>
            <a:r>
              <a:rPr lang="zh-CN" altLang="en-US" sz="1800" b="1">
                <a:sym typeface="+mn-ea"/>
              </a:rPr>
              <a:t>glass </a:t>
            </a:r>
            <a:r>
              <a:rPr lang="en-US" altLang="zh-CN" sz="1800" b="1">
                <a:sym typeface="+mn-ea"/>
              </a:rPr>
              <a:t>w</a:t>
            </a:r>
            <a:r>
              <a:rPr lang="zh-CN" altLang="en-US" sz="1800" b="1">
                <a:sym typeface="+mn-ea"/>
              </a:rPr>
              <a:t>indows</a:t>
            </a:r>
            <a:endParaRPr lang="zh-CN" altLang="en-US" sz="1800" b="1">
              <a:sym typeface="+mn-ea"/>
            </a:endParaRPr>
          </a:p>
          <a:p>
            <a:pPr marL="457200" indent="-457200">
              <a:buFont typeface="Wingdings" panose="05000000000000000000" charset="0"/>
              <a:buChar char="u"/>
            </a:pPr>
            <a:endParaRPr lang="zh-CN" altLang="en-US" sz="1800" b="1"/>
          </a:p>
          <a:p>
            <a:pPr marL="457200" indent="-457200">
              <a:buFont typeface="Wingdings" panose="05000000000000000000" charset="0"/>
              <a:buChar char="u"/>
            </a:pPr>
            <a:endParaRPr lang="zh-CN" altLang="en-US" sz="1800" b="1"/>
          </a:p>
          <a:p>
            <a:pPr marL="457200" indent="-457200">
              <a:buFont typeface="Wingdings" panose="05000000000000000000" charset="0"/>
              <a:buChar char="u"/>
            </a:pPr>
            <a:endParaRPr lang="zh-CN" altLang="en-US" sz="1800" b="1"/>
          </a:p>
          <a:p>
            <a:pPr marL="457200" indent="-457200">
              <a:buFont typeface="Wingdings" panose="05000000000000000000" charset="0"/>
              <a:buChar char="u"/>
            </a:pPr>
            <a:endParaRPr lang="zh-CN" altLang="en-US" sz="1800" b="1"/>
          </a:p>
          <a:p>
            <a:pPr marL="457200" indent="-457200">
              <a:buFont typeface="Wingdings" panose="05000000000000000000" charset="0"/>
              <a:buChar char="u"/>
            </a:pPr>
            <a:r>
              <a:rPr lang="zh-CN" altLang="en-US" sz="1800" b="1"/>
              <a:t>The size and shape of the visiting area of the visiting floor need to be further optimized according to cost and practicability.</a:t>
            </a:r>
            <a:endParaRPr lang="zh-CN" altLang="en-US" sz="1800" b="1"/>
          </a:p>
          <a:p>
            <a:pPr marL="0" indent="0">
              <a:buFont typeface="Wingdings" panose="05000000000000000000" charset="0"/>
              <a:buNone/>
            </a:pPr>
            <a:endParaRPr lang="zh-CN" altLang="en-US" sz="1800" b="1"/>
          </a:p>
        </p:txBody>
      </p:sp>
      <p:sp>
        <p:nvSpPr>
          <p:cNvPr id="3" name="文本框 2"/>
          <p:cNvSpPr txBox="1"/>
          <p:nvPr/>
        </p:nvSpPr>
        <p:spPr>
          <a:xfrm>
            <a:off x="775335" y="873125"/>
            <a:ext cx="2501265" cy="891540"/>
          </a:xfrm>
          <a:prstGeom prst="rect">
            <a:avLst/>
          </a:prstGeom>
          <a:noFill/>
        </p:spPr>
        <p:txBody>
          <a:bodyPr wrap="square" rtlCol="0">
            <a:spAutoFit/>
          </a:bodyPr>
          <a:p>
            <a:r>
              <a:rPr lang="en-US" altLang="zh-CN" sz="2600" b="1">
                <a:solidFill>
                  <a:srgbClr val="FF0000"/>
                </a:solidFill>
                <a:sym typeface="+mn-ea"/>
              </a:rPr>
              <a:t>Visiting floor</a:t>
            </a:r>
            <a:endParaRPr lang="en-US" altLang="zh-CN" sz="2600" b="1">
              <a:solidFill>
                <a:srgbClr val="FF0000"/>
              </a:solidFill>
            </a:endParaRPr>
          </a:p>
          <a:p>
            <a:endParaRPr lang="zh-CN" altLang="en-US" sz="2600" b="1">
              <a:solidFill>
                <a:srgbClr val="FF0000"/>
              </a:solidFill>
            </a:endParaRPr>
          </a:p>
        </p:txBody>
      </p:sp>
      <p:sp>
        <p:nvSpPr>
          <p:cNvPr id="5" name="文本框 4"/>
          <p:cNvSpPr txBox="1"/>
          <p:nvPr/>
        </p:nvSpPr>
        <p:spPr>
          <a:xfrm>
            <a:off x="852170" y="6083300"/>
            <a:ext cx="5913755" cy="368300"/>
          </a:xfrm>
          <a:prstGeom prst="rect">
            <a:avLst/>
          </a:prstGeom>
          <a:noFill/>
        </p:spPr>
        <p:txBody>
          <a:bodyPr wrap="square" rtlCol="0">
            <a:spAutoFit/>
          </a:bodyPr>
          <a:p>
            <a:r>
              <a:rPr lang="zh-CN" altLang="en-US"/>
              <a:t>Visit area： tunnels and detectors</a:t>
            </a: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37185" y="189230"/>
            <a:ext cx="5892800" cy="491490"/>
          </a:xfrm>
          <a:prstGeom prst="rect">
            <a:avLst/>
          </a:prstGeom>
          <a:noFill/>
        </p:spPr>
        <p:txBody>
          <a:bodyPr wrap="square" rtlCol="0">
            <a:spAutoFit/>
          </a:bodyPr>
          <a:p>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3、Detector installation scheme</a:t>
            </a:r>
            <a:r>
              <a:rPr lang="en-US" altLang="zh-CN" sz="2600" b="1">
                <a:latin typeface="黑体" panose="02010609060101010101" pitchFamily="49" charset="-122"/>
                <a:ea typeface="黑体" panose="02010609060101010101" pitchFamily="49" charset="-122"/>
                <a:sym typeface="+mn-ea"/>
              </a:rPr>
              <a:t>  </a:t>
            </a:r>
            <a:r>
              <a:rPr lang="en-US" altLang="zh-CN" sz="2600" b="1">
                <a:solidFill>
                  <a:srgbClr val="FF0000"/>
                </a:solidFill>
                <a:latin typeface="黑体" panose="02010609060101010101" pitchFamily="49" charset="-122"/>
                <a:ea typeface="黑体" panose="02010609060101010101" pitchFamily="49" charset="-122"/>
                <a:sym typeface="+mn-ea"/>
              </a:rPr>
              <a:t> </a:t>
            </a:r>
            <a:endParaRPr lang="zh-CN" altLang="en-US" sz="2600" b="1">
              <a:solidFill>
                <a:srgbClr val="FF0000"/>
              </a:solidFill>
              <a:latin typeface="黑体" panose="02010609060101010101" pitchFamily="49" charset="-122"/>
              <a:ea typeface="黑体" panose="02010609060101010101" pitchFamily="49" charset="-122"/>
              <a:sym typeface="+mn-ea"/>
            </a:endParaRPr>
          </a:p>
        </p:txBody>
      </p:sp>
      <p:sp>
        <p:nvSpPr>
          <p:cNvPr id="12" name="文本框 11"/>
          <p:cNvSpPr txBox="1"/>
          <p:nvPr/>
        </p:nvSpPr>
        <p:spPr>
          <a:xfrm>
            <a:off x="417195" y="921385"/>
            <a:ext cx="6086475" cy="368300"/>
          </a:xfrm>
          <a:prstGeom prst="rect">
            <a:avLst/>
          </a:prstGeom>
          <a:noFill/>
        </p:spPr>
        <p:txBody>
          <a:bodyPr wrap="square" rtlCol="0">
            <a:spAutoFit/>
          </a:bodyPr>
          <a:p>
            <a:r>
              <a:rPr b="1">
                <a:solidFill>
                  <a:srgbClr val="FF0000"/>
                </a:solidFill>
              </a:rPr>
              <a:t>General requirements for detector installation</a:t>
            </a:r>
            <a:r>
              <a:rPr lang="en-US" altLang="zh-CN" b="1">
                <a:solidFill>
                  <a:srgbClr val="FF0000"/>
                </a:solidFill>
              </a:rPr>
              <a:t>  </a:t>
            </a:r>
            <a:endParaRPr lang="zh-CN" altLang="en-US" b="1">
              <a:solidFill>
                <a:srgbClr val="FF0000"/>
              </a:solidFill>
            </a:endParaRPr>
          </a:p>
        </p:txBody>
      </p:sp>
      <p:sp>
        <p:nvSpPr>
          <p:cNvPr id="10" name="文本框 9"/>
          <p:cNvSpPr txBox="1"/>
          <p:nvPr/>
        </p:nvSpPr>
        <p:spPr>
          <a:xfrm>
            <a:off x="744220" y="5842000"/>
            <a:ext cx="10943590" cy="891540"/>
          </a:xfrm>
          <a:prstGeom prst="rect">
            <a:avLst/>
          </a:prstGeom>
          <a:noFill/>
        </p:spPr>
        <p:txBody>
          <a:bodyPr wrap="square" rtlCol="0">
            <a:spAutoFit/>
          </a:bodyPr>
          <a:p>
            <a:r>
              <a:rPr lang="zh-CN" altLang="en-US" sz="2600" b="1">
                <a:solidFill>
                  <a:srgbClr val="FF0000"/>
                </a:solidFill>
                <a:sym typeface="+mn-ea"/>
              </a:rPr>
              <a:t>Yoke iron, </a:t>
            </a:r>
            <a:r>
              <a:rPr lang="en-US" altLang="zh-CN" sz="2600" b="1">
                <a:solidFill>
                  <a:srgbClr val="FF0000"/>
                </a:solidFill>
                <a:sym typeface="+mn-ea"/>
              </a:rPr>
              <a:t>HCAL</a:t>
            </a:r>
            <a:r>
              <a:rPr lang="zh-CN" altLang="en-US" sz="2600" b="1">
                <a:solidFill>
                  <a:srgbClr val="FF0000"/>
                </a:solidFill>
                <a:sym typeface="+mn-ea"/>
              </a:rPr>
              <a:t>, superconducting magnet, </a:t>
            </a:r>
            <a:r>
              <a:rPr lang="en-US" altLang="zh-CN" sz="2600" b="1">
                <a:solidFill>
                  <a:srgbClr val="FF0000"/>
                </a:solidFill>
                <a:sym typeface="+mn-ea"/>
              </a:rPr>
              <a:t>ECAL</a:t>
            </a:r>
            <a:endParaRPr lang="en-US" altLang="zh-CN" sz="2600" b="1">
              <a:solidFill>
                <a:srgbClr val="FF0000"/>
              </a:solidFill>
              <a:sym typeface="+mn-ea"/>
            </a:endParaRPr>
          </a:p>
          <a:p>
            <a:r>
              <a:rPr lang="zh-CN" altLang="en-US" sz="2600" b="1">
                <a:solidFill>
                  <a:srgbClr val="FF0000"/>
                </a:solidFill>
                <a:sym typeface="+mn-ea"/>
              </a:rPr>
              <a:t>The current design is the superconducting magnet inside the HCAL</a:t>
            </a:r>
            <a:endParaRPr lang="zh-CN" altLang="en-US" sz="2600" b="1">
              <a:solidFill>
                <a:srgbClr val="FF0000"/>
              </a:solidFill>
              <a:sym typeface="+mn-ea"/>
            </a:endParaRPr>
          </a:p>
        </p:txBody>
      </p:sp>
      <p:pic>
        <p:nvPicPr>
          <p:cNvPr id="5" name="图片 4"/>
          <p:cNvPicPr>
            <a:picLocks noChangeAspect="1"/>
          </p:cNvPicPr>
          <p:nvPr>
            <p:custDataLst>
              <p:tags r:id="rId1"/>
            </p:custDataLst>
          </p:nvPr>
        </p:nvPicPr>
        <p:blipFill>
          <a:blip r:embed="rId2"/>
          <a:srcRect l="351" t="212" r="-265" b="-212"/>
          <a:stretch>
            <a:fillRect/>
          </a:stretch>
        </p:blipFill>
        <p:spPr>
          <a:xfrm>
            <a:off x="744220" y="1363980"/>
            <a:ext cx="10422255" cy="425196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37185" y="189230"/>
            <a:ext cx="5892800" cy="891540"/>
          </a:xfrm>
          <a:prstGeom prst="rect">
            <a:avLst/>
          </a:prstGeom>
          <a:noFill/>
        </p:spPr>
        <p:txBody>
          <a:bodyPr wrap="square" rtlCol="0">
            <a:spAutoFit/>
          </a:bodyPr>
          <a:p>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3、Detector installation scheme</a:t>
            </a:r>
            <a:endPar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endParaRPr>
          </a:p>
          <a:p>
            <a:r>
              <a:rPr lang="en-US" altLang="zh-CN" sz="2600" b="1">
                <a:latin typeface="黑体" panose="02010609060101010101" pitchFamily="49" charset="-122"/>
                <a:ea typeface="黑体" panose="02010609060101010101" pitchFamily="49" charset="-122"/>
                <a:sym typeface="+mn-ea"/>
              </a:rPr>
              <a:t>  </a:t>
            </a:r>
            <a:r>
              <a:rPr lang="en-US" altLang="zh-CN" sz="2600" b="1">
                <a:solidFill>
                  <a:srgbClr val="FF0000"/>
                </a:solidFill>
                <a:latin typeface="黑体" panose="02010609060101010101" pitchFamily="49" charset="-122"/>
                <a:ea typeface="黑体" panose="02010609060101010101" pitchFamily="49" charset="-122"/>
                <a:sym typeface="+mn-ea"/>
              </a:rPr>
              <a:t> </a:t>
            </a:r>
            <a:endParaRPr lang="zh-CN" altLang="en-US" sz="2600" b="1">
              <a:solidFill>
                <a:srgbClr val="FF0000"/>
              </a:solidFill>
              <a:latin typeface="黑体" panose="02010609060101010101" pitchFamily="49" charset="-122"/>
              <a:ea typeface="黑体" panose="02010609060101010101" pitchFamily="49" charset="-122"/>
              <a:sym typeface="+mn-ea"/>
            </a:endParaRPr>
          </a:p>
        </p:txBody>
      </p:sp>
      <p:sp>
        <p:nvSpPr>
          <p:cNvPr id="12" name="文本框 11"/>
          <p:cNvSpPr txBox="1"/>
          <p:nvPr/>
        </p:nvSpPr>
        <p:spPr>
          <a:xfrm>
            <a:off x="417195" y="921385"/>
            <a:ext cx="5483225" cy="368300"/>
          </a:xfrm>
          <a:prstGeom prst="rect">
            <a:avLst/>
          </a:prstGeom>
          <a:noFill/>
        </p:spPr>
        <p:txBody>
          <a:bodyPr wrap="square" rtlCol="0">
            <a:spAutoFit/>
          </a:bodyPr>
          <a:p>
            <a:r>
              <a:rPr b="1">
                <a:solidFill>
                  <a:srgbClr val="FF0000"/>
                </a:solidFill>
                <a:sym typeface="+mn-ea"/>
              </a:rPr>
              <a:t>General requirements for detector installation</a:t>
            </a:r>
            <a:r>
              <a:rPr lang="en-US" altLang="zh-CN" b="1">
                <a:solidFill>
                  <a:srgbClr val="FF0000"/>
                </a:solidFill>
              </a:rPr>
              <a:t>   </a:t>
            </a:r>
            <a:endParaRPr lang="zh-CN" altLang="en-US" b="1">
              <a:solidFill>
                <a:srgbClr val="FF0000"/>
              </a:solidFill>
            </a:endParaRPr>
          </a:p>
        </p:txBody>
      </p:sp>
      <p:sp>
        <p:nvSpPr>
          <p:cNvPr id="3" name="文本框 2"/>
          <p:cNvSpPr txBox="1"/>
          <p:nvPr/>
        </p:nvSpPr>
        <p:spPr>
          <a:xfrm>
            <a:off x="603250" y="5175885"/>
            <a:ext cx="11108690" cy="1476375"/>
          </a:xfrm>
          <a:prstGeom prst="rect">
            <a:avLst/>
          </a:prstGeom>
          <a:noFill/>
        </p:spPr>
        <p:txBody>
          <a:bodyPr wrap="square" rtlCol="0">
            <a:spAutoFit/>
          </a:bodyPr>
          <a:p>
            <a:r>
              <a:t>1. The yoke of the detector is directly installed on the detector base;</a:t>
            </a:r>
          </a:p>
          <a:p>
            <a:r>
              <a:t>2. Hadron calorimeter, superconducting magnet and electromagnetic calorimeter are respectively installed in the center of yoke iron in the axial direction</a:t>
            </a:r>
          </a:p>
          <a:p>
            <a:r>
              <a:t>3. The end </a:t>
            </a:r>
            <a:r>
              <a:rPr lang="en-US"/>
              <a:t>yoke</a:t>
            </a:r>
            <a:r>
              <a:t> shall be installed finally. The installation of the end </a:t>
            </a:r>
            <a:r>
              <a:rPr lang="en-US"/>
              <a:t>yoke</a:t>
            </a:r>
            <a:r>
              <a:t> shall be coordinated with the installation of other </a:t>
            </a:r>
            <a:r>
              <a:rPr lang="en-US"/>
              <a:t>detectors</a:t>
            </a:r>
            <a:r>
              <a:t> to avoid interference and obstruction</a:t>
            </a:r>
            <a:endParaRPr>
              <a:solidFill>
                <a:srgbClr val="FF0000"/>
              </a:solidFill>
            </a:endParaRPr>
          </a:p>
        </p:txBody>
      </p:sp>
      <p:sp>
        <p:nvSpPr>
          <p:cNvPr id="5" name="文本框 4"/>
          <p:cNvSpPr txBox="1"/>
          <p:nvPr/>
        </p:nvSpPr>
        <p:spPr>
          <a:xfrm>
            <a:off x="1494155" y="4264025"/>
            <a:ext cx="2251710" cy="368300"/>
          </a:xfrm>
          <a:prstGeom prst="rect">
            <a:avLst/>
          </a:prstGeom>
          <a:noFill/>
        </p:spPr>
        <p:txBody>
          <a:bodyPr wrap="square" rtlCol="0">
            <a:spAutoFit/>
          </a:bodyPr>
          <a:p>
            <a:r>
              <a:rPr lang="en-US" altLang="zh-CN" b="1">
                <a:solidFill>
                  <a:srgbClr val="FF0000"/>
                </a:solidFill>
              </a:rPr>
              <a:t>York Iron 850Tons</a:t>
            </a:r>
            <a:endParaRPr lang="en-US" altLang="zh-CN" b="1">
              <a:solidFill>
                <a:srgbClr val="FF0000"/>
              </a:solidFill>
            </a:endParaRPr>
          </a:p>
        </p:txBody>
      </p:sp>
      <p:sp>
        <p:nvSpPr>
          <p:cNvPr id="6" name="文本框 5"/>
          <p:cNvSpPr txBox="1"/>
          <p:nvPr/>
        </p:nvSpPr>
        <p:spPr>
          <a:xfrm>
            <a:off x="4082415" y="4264025"/>
            <a:ext cx="2013585" cy="368300"/>
          </a:xfrm>
          <a:prstGeom prst="rect">
            <a:avLst/>
          </a:prstGeom>
          <a:noFill/>
        </p:spPr>
        <p:txBody>
          <a:bodyPr wrap="square" rtlCol="0">
            <a:spAutoFit/>
          </a:bodyPr>
          <a:p>
            <a:r>
              <a:rPr lang="en-US" altLang="zh-CN" b="1">
                <a:solidFill>
                  <a:srgbClr val="FF0000"/>
                </a:solidFill>
              </a:rPr>
              <a:t>HCAL1200</a:t>
            </a:r>
            <a:r>
              <a:rPr lang="en-US" altLang="zh-CN" b="1">
                <a:solidFill>
                  <a:srgbClr val="FF0000"/>
                </a:solidFill>
              </a:rPr>
              <a:t>Tons</a:t>
            </a:r>
            <a:endParaRPr lang="en-US" altLang="zh-CN" b="1">
              <a:solidFill>
                <a:srgbClr val="FF0000"/>
              </a:solidFill>
            </a:endParaRPr>
          </a:p>
        </p:txBody>
      </p:sp>
      <p:sp>
        <p:nvSpPr>
          <p:cNvPr id="7" name="文本框 6"/>
          <p:cNvSpPr txBox="1"/>
          <p:nvPr/>
        </p:nvSpPr>
        <p:spPr>
          <a:xfrm>
            <a:off x="6096000" y="3987165"/>
            <a:ext cx="2122170" cy="922020"/>
          </a:xfrm>
          <a:prstGeom prst="rect">
            <a:avLst/>
          </a:prstGeom>
          <a:noFill/>
        </p:spPr>
        <p:txBody>
          <a:bodyPr wrap="square" rtlCol="0">
            <a:spAutoFit/>
          </a:bodyPr>
          <a:p>
            <a:r>
              <a:rPr lang="zh-CN" altLang="en-US" b="1">
                <a:solidFill>
                  <a:srgbClr val="FF0000"/>
                </a:solidFill>
                <a:sym typeface="+mn-ea"/>
              </a:rPr>
              <a:t>superconducting magnet</a:t>
            </a:r>
            <a:endParaRPr lang="zh-CN" altLang="en-US" b="1">
              <a:solidFill>
                <a:srgbClr val="FF0000"/>
              </a:solidFill>
            </a:endParaRPr>
          </a:p>
          <a:p>
            <a:r>
              <a:rPr lang="en-US" altLang="zh-CN" b="1">
                <a:solidFill>
                  <a:srgbClr val="FF0000"/>
                </a:solidFill>
              </a:rPr>
              <a:t>30</a:t>
            </a:r>
            <a:r>
              <a:rPr lang="en-US" altLang="zh-CN" b="1">
                <a:solidFill>
                  <a:srgbClr val="FF0000"/>
                </a:solidFill>
              </a:rPr>
              <a:t>Tons</a:t>
            </a:r>
            <a:endParaRPr lang="en-US" altLang="zh-CN" b="1">
              <a:solidFill>
                <a:srgbClr val="FF0000"/>
              </a:solidFill>
            </a:endParaRPr>
          </a:p>
        </p:txBody>
      </p:sp>
      <p:sp>
        <p:nvSpPr>
          <p:cNvPr id="8" name="文本框 7"/>
          <p:cNvSpPr txBox="1"/>
          <p:nvPr/>
        </p:nvSpPr>
        <p:spPr>
          <a:xfrm>
            <a:off x="8223250" y="4264025"/>
            <a:ext cx="2021840" cy="368300"/>
          </a:xfrm>
          <a:prstGeom prst="rect">
            <a:avLst/>
          </a:prstGeom>
          <a:noFill/>
        </p:spPr>
        <p:txBody>
          <a:bodyPr wrap="square" rtlCol="0">
            <a:spAutoFit/>
          </a:bodyPr>
          <a:p>
            <a:r>
              <a:rPr lang="en-US" altLang="zh-CN" b="1">
                <a:solidFill>
                  <a:srgbClr val="FF0000"/>
                </a:solidFill>
              </a:rPr>
              <a:t>ECAL 180 Tons</a:t>
            </a:r>
            <a:endParaRPr lang="en-US" altLang="zh-CN" b="1">
              <a:solidFill>
                <a:srgbClr val="FF0000"/>
              </a:solidFill>
            </a:endParaRPr>
          </a:p>
        </p:txBody>
      </p:sp>
      <p:pic>
        <p:nvPicPr>
          <p:cNvPr id="9" name="图片 8"/>
          <p:cNvPicPr>
            <a:picLocks noChangeAspect="1"/>
          </p:cNvPicPr>
          <p:nvPr/>
        </p:nvPicPr>
        <p:blipFill>
          <a:blip r:embed="rId1"/>
          <a:stretch>
            <a:fillRect/>
          </a:stretch>
        </p:blipFill>
        <p:spPr>
          <a:xfrm>
            <a:off x="526415" y="1645285"/>
            <a:ext cx="10753725" cy="240982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 name="图片 8"/>
          <p:cNvPicPr>
            <a:picLocks noChangeAspect="1"/>
          </p:cNvPicPr>
          <p:nvPr/>
        </p:nvPicPr>
        <p:blipFill>
          <a:blip r:embed="rId1"/>
          <a:stretch>
            <a:fillRect/>
          </a:stretch>
        </p:blipFill>
        <p:spPr>
          <a:xfrm>
            <a:off x="950595" y="1197610"/>
            <a:ext cx="9260205" cy="4176395"/>
          </a:xfrm>
          <a:prstGeom prst="rect">
            <a:avLst/>
          </a:prstGeom>
        </p:spPr>
      </p:pic>
      <p:sp>
        <p:nvSpPr>
          <p:cNvPr id="2" name="文本框 1"/>
          <p:cNvSpPr txBox="1"/>
          <p:nvPr/>
        </p:nvSpPr>
        <p:spPr>
          <a:xfrm>
            <a:off x="337185" y="189230"/>
            <a:ext cx="5892800" cy="491490"/>
          </a:xfrm>
          <a:prstGeom prst="rect">
            <a:avLst/>
          </a:prstGeom>
          <a:noFill/>
        </p:spPr>
        <p:txBody>
          <a:bodyPr wrap="square" rtlCol="0">
            <a:spAutoFit/>
          </a:bodyPr>
          <a:p>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3、Detector installation scheme</a:t>
            </a:r>
            <a:r>
              <a:rPr lang="en-US" altLang="zh-CN" sz="2600" b="1">
                <a:latin typeface="黑体" panose="02010609060101010101" pitchFamily="49" charset="-122"/>
                <a:ea typeface="黑体" panose="02010609060101010101" pitchFamily="49" charset="-122"/>
                <a:sym typeface="+mn-ea"/>
              </a:rPr>
              <a:t>    </a:t>
            </a:r>
            <a:endParaRPr lang="zh-CN" altLang="en-US" sz="2600" b="1">
              <a:latin typeface="黑体" panose="02010609060101010101" pitchFamily="49" charset="-122"/>
              <a:ea typeface="黑体" panose="02010609060101010101" pitchFamily="49" charset="-122"/>
              <a:sym typeface="+mn-ea"/>
            </a:endParaRPr>
          </a:p>
        </p:txBody>
      </p:sp>
      <p:sp>
        <p:nvSpPr>
          <p:cNvPr id="12" name="文本框 11"/>
          <p:cNvSpPr txBox="1"/>
          <p:nvPr/>
        </p:nvSpPr>
        <p:spPr>
          <a:xfrm>
            <a:off x="417195" y="921385"/>
            <a:ext cx="6724015" cy="368300"/>
          </a:xfrm>
          <a:prstGeom prst="rect">
            <a:avLst/>
          </a:prstGeom>
          <a:noFill/>
        </p:spPr>
        <p:txBody>
          <a:bodyPr wrap="square" rtlCol="0">
            <a:spAutoFit/>
          </a:bodyPr>
          <a:p>
            <a:r>
              <a:rPr b="1">
                <a:solidFill>
                  <a:srgbClr val="FF0000"/>
                </a:solidFill>
                <a:sym typeface="+mn-ea"/>
              </a:rPr>
              <a:t>General requirements for detector installation</a:t>
            </a:r>
            <a:r>
              <a:rPr lang="en-US" altLang="zh-CN" b="1">
                <a:solidFill>
                  <a:srgbClr val="FF0000"/>
                </a:solidFill>
                <a:sym typeface="+mn-ea"/>
              </a:rPr>
              <a:t>   </a:t>
            </a:r>
            <a:endParaRPr lang="zh-CN" altLang="en-US" b="1">
              <a:solidFill>
                <a:srgbClr val="FF0000"/>
              </a:solidFill>
            </a:endParaRPr>
          </a:p>
        </p:txBody>
      </p:sp>
      <p:sp>
        <p:nvSpPr>
          <p:cNvPr id="3" name="右箭头 2"/>
          <p:cNvSpPr/>
          <p:nvPr/>
        </p:nvSpPr>
        <p:spPr>
          <a:xfrm>
            <a:off x="1302385" y="2009775"/>
            <a:ext cx="1802130" cy="3067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337185" y="1808480"/>
            <a:ext cx="1292225" cy="645160"/>
          </a:xfrm>
          <a:prstGeom prst="rect">
            <a:avLst/>
          </a:prstGeom>
          <a:noFill/>
        </p:spPr>
        <p:txBody>
          <a:bodyPr wrap="square" rtlCol="0">
            <a:spAutoFit/>
          </a:bodyPr>
          <a:p>
            <a:r>
              <a:rPr lang="zh-CN" altLang="en-US"/>
              <a:t>Yoke iron</a:t>
            </a:r>
            <a:endParaRPr lang="zh-CN" altLang="en-US"/>
          </a:p>
          <a:p>
            <a:r>
              <a:rPr lang="zh-CN" altLang="en-US"/>
              <a:t>detector</a:t>
            </a:r>
            <a:endParaRPr lang="zh-CN" altLang="en-US"/>
          </a:p>
        </p:txBody>
      </p:sp>
      <p:sp>
        <p:nvSpPr>
          <p:cNvPr id="7" name="右箭头 6"/>
          <p:cNvSpPr/>
          <p:nvPr/>
        </p:nvSpPr>
        <p:spPr>
          <a:xfrm>
            <a:off x="1331595" y="3092450"/>
            <a:ext cx="1802130" cy="3067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文本框 7"/>
          <p:cNvSpPr txBox="1"/>
          <p:nvPr/>
        </p:nvSpPr>
        <p:spPr>
          <a:xfrm>
            <a:off x="337185" y="2901315"/>
            <a:ext cx="1082040" cy="645160"/>
          </a:xfrm>
          <a:prstGeom prst="rect">
            <a:avLst/>
          </a:prstGeom>
          <a:noFill/>
        </p:spPr>
        <p:txBody>
          <a:bodyPr wrap="square" rtlCol="0">
            <a:spAutoFit/>
          </a:bodyPr>
          <a:p>
            <a:r>
              <a:rPr lang="zh-CN" altLang="en-US"/>
              <a:t>detector</a:t>
            </a:r>
            <a:endParaRPr lang="zh-CN" altLang="en-US"/>
          </a:p>
          <a:p>
            <a:r>
              <a:rPr lang="zh-CN" altLang="en-US"/>
              <a:t>base</a:t>
            </a:r>
            <a:endParaRPr lang="zh-CN" altLang="en-US"/>
          </a:p>
        </p:txBody>
      </p:sp>
      <p:sp>
        <p:nvSpPr>
          <p:cNvPr id="10" name="上箭头 9"/>
          <p:cNvSpPr/>
          <p:nvPr/>
        </p:nvSpPr>
        <p:spPr>
          <a:xfrm>
            <a:off x="5846445" y="3821430"/>
            <a:ext cx="326390" cy="132905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文本框 12"/>
          <p:cNvSpPr txBox="1"/>
          <p:nvPr/>
        </p:nvSpPr>
        <p:spPr>
          <a:xfrm>
            <a:off x="4878070" y="5374005"/>
            <a:ext cx="1945640" cy="645160"/>
          </a:xfrm>
          <a:prstGeom prst="rect">
            <a:avLst/>
          </a:prstGeom>
          <a:noFill/>
        </p:spPr>
        <p:txBody>
          <a:bodyPr wrap="square" rtlCol="0">
            <a:spAutoFit/>
          </a:bodyPr>
          <a:p>
            <a:r>
              <a:rPr lang="zh-CN" altLang="en-US"/>
              <a:t>Install common guide supports</a:t>
            </a:r>
            <a:endParaRPr lang="zh-CN" altLang="en-US"/>
          </a:p>
        </p:txBody>
      </p:sp>
      <p:sp>
        <p:nvSpPr>
          <p:cNvPr id="16" name="上箭头 15"/>
          <p:cNvSpPr/>
          <p:nvPr/>
        </p:nvSpPr>
        <p:spPr>
          <a:xfrm>
            <a:off x="7141210" y="3092450"/>
            <a:ext cx="326390" cy="218186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nvSpPr>
        <p:spPr>
          <a:xfrm>
            <a:off x="6823710" y="5374005"/>
            <a:ext cx="2087880" cy="922020"/>
          </a:xfrm>
          <a:prstGeom prst="rect">
            <a:avLst/>
          </a:prstGeom>
          <a:noFill/>
        </p:spPr>
        <p:txBody>
          <a:bodyPr wrap="square" rtlCol="0">
            <a:spAutoFit/>
          </a:bodyPr>
          <a:p>
            <a:r>
              <a:rPr lang="zh-CN" altLang="en-US"/>
              <a:t>Superconducting coil and detector </a:t>
            </a:r>
            <a:r>
              <a:rPr lang="en-US" altLang="zh-CN"/>
              <a:t>base</a:t>
            </a:r>
            <a:endParaRPr lang="en-US" altLang="zh-CN"/>
          </a:p>
        </p:txBody>
      </p:sp>
      <p:sp>
        <p:nvSpPr>
          <p:cNvPr id="5" name="文本框 4"/>
          <p:cNvSpPr txBox="1"/>
          <p:nvPr/>
        </p:nvSpPr>
        <p:spPr>
          <a:xfrm>
            <a:off x="9316085" y="1041400"/>
            <a:ext cx="2721610" cy="5692775"/>
          </a:xfrm>
          <a:prstGeom prst="rect">
            <a:avLst/>
          </a:prstGeom>
          <a:noFill/>
        </p:spPr>
        <p:txBody>
          <a:bodyPr wrap="square" rtlCol="0">
            <a:spAutoFit/>
          </a:bodyPr>
          <a:p>
            <a:pPr algn="l">
              <a:buClrTx/>
              <a:buSzTx/>
              <a:buFontTx/>
            </a:pPr>
            <a:r>
              <a:rPr lang="en-US" altLang="zh-CN"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rPr>
              <a:t>Y</a:t>
            </a: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rPr>
              <a:t>oke</a:t>
            </a:r>
            <a:endPar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endParaRPr>
          </a:p>
          <a:p>
            <a:pPr algn="l">
              <a:buClrTx/>
              <a:buSzTx/>
              <a:buFontTx/>
            </a:pPr>
            <a:endPar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endParaRPr>
          </a:p>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rPr>
              <a:t>End yoke (open)</a:t>
            </a:r>
            <a:endPar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endParaRPr>
          </a:p>
          <a:p>
            <a:pPr algn="l">
              <a:buClrTx/>
              <a:buSzTx/>
              <a:buFontTx/>
            </a:pPr>
            <a:endPar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endParaRPr>
          </a:p>
          <a:p>
            <a:pPr algn="l">
              <a:buClrTx/>
              <a:buSzTx/>
              <a:buFontTx/>
            </a:pPr>
            <a:r>
              <a:rPr 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rPr>
              <a:t>HCAL</a:t>
            </a:r>
            <a:endParaRPr 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endParaRPr>
          </a:p>
          <a:p>
            <a:pPr algn="l">
              <a:buClrTx/>
              <a:buSzTx/>
              <a:buFontTx/>
            </a:pPr>
            <a:endPar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endParaRPr>
          </a:p>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rPr>
              <a:t>Superconducting magnet</a:t>
            </a:r>
            <a:endPar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endParaRPr>
          </a:p>
          <a:p>
            <a:pPr algn="l">
              <a:buClrTx/>
              <a:buSzTx/>
              <a:buFontTx/>
            </a:pPr>
            <a:endPar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endParaRPr>
          </a:p>
          <a:p>
            <a:pPr algn="l">
              <a:buClrTx/>
              <a:buSzTx/>
              <a:buFontTx/>
            </a:pPr>
            <a:r>
              <a:rPr lang="en-US" altLang="zh-CN"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rPr>
              <a:t>ECAL</a:t>
            </a:r>
            <a:endParaRPr lang="en-US" altLang="zh-CN"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endParaRPr>
          </a:p>
          <a:p>
            <a:pPr algn="l">
              <a:buClrTx/>
              <a:buSzTx/>
              <a:buFontTx/>
            </a:pPr>
            <a:endParaRPr lang="en-US" altLang="zh-CN"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endParaRPr>
          </a:p>
          <a:p>
            <a:pPr algn="l">
              <a:buClrTx/>
              <a:buSzTx/>
              <a:buFontTx/>
            </a:pPr>
            <a:r>
              <a:rPr lang="en-US" altLang="zh-CN"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rPr>
              <a:t>E</a:t>
            </a: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rPr>
              <a:t>nd </a:t>
            </a:r>
            <a:r>
              <a:rPr lang="en-US" altLang="zh-CN"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rPr>
              <a:t>derctors</a:t>
            </a:r>
            <a:endPar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endParaRPr>
          </a:p>
          <a:p>
            <a:pPr algn="l">
              <a:buClrTx/>
              <a:buSzTx/>
              <a:buFontTx/>
            </a:pPr>
            <a:endPar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endParaRPr>
          </a:p>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rPr>
              <a:t>End yoke (closed)</a:t>
            </a:r>
            <a:endPar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7185" y="189230"/>
            <a:ext cx="5892800" cy="491490"/>
          </a:xfrm>
          <a:prstGeom prst="rect">
            <a:avLst/>
          </a:prstGeom>
          <a:noFill/>
        </p:spPr>
        <p:txBody>
          <a:bodyPr wrap="square" rtlCol="0">
            <a:spAutoFit/>
          </a:bodyPr>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3、Detector installation scheme</a:t>
            </a:r>
            <a:endParaRPr lang="zh-CN" altLang="en-US" sz="2600" b="1">
              <a:latin typeface="黑体" panose="02010609060101010101" pitchFamily="49" charset="-122"/>
              <a:ea typeface="黑体" panose="02010609060101010101" pitchFamily="49" charset="-122"/>
            </a:endParaRPr>
          </a:p>
        </p:txBody>
      </p:sp>
      <p:sp>
        <p:nvSpPr>
          <p:cNvPr id="6" name="文本框 5"/>
          <p:cNvSpPr txBox="1"/>
          <p:nvPr/>
        </p:nvSpPr>
        <p:spPr>
          <a:xfrm>
            <a:off x="390525" y="993775"/>
            <a:ext cx="3517900" cy="368300"/>
          </a:xfrm>
          <a:prstGeom prst="rect">
            <a:avLst/>
          </a:prstGeom>
          <a:noFill/>
        </p:spPr>
        <p:txBody>
          <a:bodyPr wrap="square" rtlCol="0">
            <a:spAutoFit/>
          </a:bodyPr>
          <a:p>
            <a:r>
              <a:rPr lang="zh-CN" altLang="en-US" b="1">
                <a:solidFill>
                  <a:srgbClr val="FF0000"/>
                </a:solidFill>
              </a:rPr>
              <a:t>Common guide scheme:</a:t>
            </a:r>
            <a:endParaRPr lang="zh-CN" altLang="en-US" b="1">
              <a:solidFill>
                <a:srgbClr val="FF0000"/>
              </a:solidFill>
            </a:endParaRPr>
          </a:p>
        </p:txBody>
      </p:sp>
      <p:pic>
        <p:nvPicPr>
          <p:cNvPr id="7" name="图片 6"/>
          <p:cNvPicPr>
            <a:picLocks noChangeAspect="1"/>
          </p:cNvPicPr>
          <p:nvPr/>
        </p:nvPicPr>
        <p:blipFill>
          <a:blip r:embed="rId1"/>
          <a:stretch>
            <a:fillRect/>
          </a:stretch>
        </p:blipFill>
        <p:spPr>
          <a:xfrm>
            <a:off x="138430" y="1559560"/>
            <a:ext cx="6814820" cy="3916680"/>
          </a:xfrm>
          <a:prstGeom prst="rect">
            <a:avLst/>
          </a:prstGeom>
        </p:spPr>
      </p:pic>
      <p:sp>
        <p:nvSpPr>
          <p:cNvPr id="8" name="文本框 7"/>
          <p:cNvSpPr txBox="1"/>
          <p:nvPr/>
        </p:nvSpPr>
        <p:spPr>
          <a:xfrm>
            <a:off x="7115810" y="1362075"/>
            <a:ext cx="4906645" cy="4799965"/>
          </a:xfrm>
          <a:prstGeom prst="rect">
            <a:avLst/>
          </a:prstGeom>
          <a:noFill/>
        </p:spPr>
        <p:txBody>
          <a:bodyPr wrap="square" rtlCol="0">
            <a:spAutoFit/>
          </a:bodyPr>
          <a:p>
            <a:r>
              <a:rPr lang="zh-CN" altLang="en-US" b="1">
                <a:solidFill>
                  <a:srgbClr val="FF0000"/>
                </a:solidFill>
              </a:rPr>
              <a:t>Common guide rail installation scheme:</a:t>
            </a:r>
            <a:endParaRPr lang="zh-CN" altLang="en-US" b="1">
              <a:solidFill>
                <a:srgbClr val="FF0000"/>
              </a:solidFill>
            </a:endParaRPr>
          </a:p>
          <a:p>
            <a:r>
              <a:rPr lang="zh-CN" altLang="en-US"/>
              <a:t>1. </a:t>
            </a:r>
            <a:r>
              <a:rPr lang="en-US" altLang="zh-CN"/>
              <a:t>HCAL</a:t>
            </a:r>
            <a:r>
              <a:rPr lang="zh-CN" altLang="en-US"/>
              <a:t>, superconducting magnet and </a:t>
            </a:r>
            <a:r>
              <a:rPr lang="en-US" altLang="zh-CN"/>
              <a:t>ECAL</a:t>
            </a:r>
            <a:r>
              <a:rPr lang="zh-CN" altLang="en-US"/>
              <a:t> are installed in the axial direction through the common guide rail;</a:t>
            </a:r>
            <a:endParaRPr lang="zh-CN" altLang="en-US"/>
          </a:p>
          <a:p>
            <a:endParaRPr lang="zh-CN" altLang="en-US"/>
          </a:p>
          <a:p>
            <a:r>
              <a:rPr lang="zh-CN" altLang="en-US"/>
              <a:t>2. The common guide rail is divided into two layers, and the hydraulic mechanism is used to adjust between the two layers to realize the  alignment of the guide rail;</a:t>
            </a:r>
            <a:endParaRPr lang="zh-CN" altLang="en-US"/>
          </a:p>
          <a:p>
            <a:endParaRPr lang="zh-CN" altLang="en-US"/>
          </a:p>
          <a:p>
            <a:r>
              <a:rPr lang="zh-CN" altLang="en-US"/>
              <a:t>3. The upper common guide rail is equipped with air float guide rail pair and rolling guide rail pair to meet  movement of different equipment;</a:t>
            </a:r>
            <a:endParaRPr lang="zh-CN" altLang="en-US"/>
          </a:p>
          <a:p>
            <a:endParaRPr lang="zh-CN" altLang="en-US"/>
          </a:p>
          <a:p>
            <a:r>
              <a:rPr lang="zh-CN" altLang="en-US"/>
              <a:t>4. The axial propulsion is realized by hydraulic structure</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37185" y="189230"/>
            <a:ext cx="5892800" cy="491490"/>
          </a:xfrm>
          <a:prstGeom prst="rect">
            <a:avLst/>
          </a:prstGeom>
          <a:noFill/>
        </p:spPr>
        <p:txBody>
          <a:bodyPr wrap="square" rtlCol="0">
            <a:spAutoFit/>
          </a:bodyPr>
          <a:p>
            <a:r>
              <a:rPr lang="en-US" altLang="zh-CN" sz="2600" b="1">
                <a:latin typeface="黑体" panose="02010609060101010101" pitchFamily="49" charset="-122"/>
                <a:ea typeface="黑体" panose="02010609060101010101" pitchFamily="49" charset="-122"/>
              </a:rPr>
              <a:t>outline    </a:t>
            </a:r>
            <a:endParaRPr lang="zh-CN" altLang="en-US" sz="2600" b="1">
              <a:latin typeface="黑体" panose="02010609060101010101" pitchFamily="49" charset="-122"/>
              <a:ea typeface="黑体" panose="02010609060101010101" pitchFamily="49" charset="-122"/>
            </a:endParaRPr>
          </a:p>
        </p:txBody>
      </p:sp>
      <p:sp>
        <p:nvSpPr>
          <p:cNvPr id="3" name="文本框 2" descr="7b0a2020202022776f7264617274223a20227b5c2269645c223a32353030353031332c5c227469645c223a31333631327d220a7d0a"/>
          <p:cNvSpPr txBox="1"/>
          <p:nvPr/>
        </p:nvSpPr>
        <p:spPr>
          <a:xfrm>
            <a:off x="928370" y="1539875"/>
            <a:ext cx="7658735" cy="3538220"/>
          </a:xfrm>
          <a:prstGeom prst="rect">
            <a:avLst/>
          </a:prstGeom>
          <a:noFill/>
        </p:spPr>
        <p:txBody>
          <a:bodyPr wrap="square" rtlCol="0">
            <a:spAutoFit/>
          </a:bodyPr>
          <a:p>
            <a:pPr algn="l">
              <a:buClrTx/>
              <a:buSzTx/>
              <a:buFontTx/>
            </a:pPr>
            <a:r>
              <a:rPr lang="zh-CN" altLang="en-US" sz="3200" b="1">
                <a:solidFill>
                  <a:srgbClr val="7030A0"/>
                </a:solidFill>
                <a:effectLst>
                  <a:outerShdw blurRad="38100" dist="19050" dir="2700000" algn="tl" rotWithShape="0">
                    <a:schemeClr val="dk1">
                      <a:alpha val="40000"/>
                    </a:schemeClr>
                  </a:outerShdw>
                </a:effectLst>
                <a:latin typeface="华文楷体" panose="02010600040101010101" charset="-122"/>
                <a:ea typeface="华文楷体" panose="02010600040101010101" charset="-122"/>
                <a:cs typeface="华文楷体" panose="02010600040101010101" charset="-122"/>
              </a:rPr>
              <a:t>1、</a:t>
            </a:r>
            <a:r>
              <a:rPr lang="en-US" altLang="zh-CN" sz="3200" b="1">
                <a:solidFill>
                  <a:srgbClr val="7030A0"/>
                </a:solidFill>
                <a:effectLst>
                  <a:outerShdw blurRad="38100" dist="19050" dir="2700000" algn="tl" rotWithShape="0">
                    <a:schemeClr val="dk1">
                      <a:alpha val="40000"/>
                    </a:schemeClr>
                  </a:outerShdw>
                </a:effectLst>
                <a:latin typeface="华文楷体" panose="02010600040101010101" charset="-122"/>
                <a:ea typeface="华文楷体" panose="02010600040101010101" charset="-122"/>
                <a:cs typeface="华文楷体" panose="02010600040101010101" charset="-122"/>
              </a:rPr>
              <a:t>Overview</a:t>
            </a:r>
            <a:endParaRPr lang="zh-CN" altLang="en-US" sz="3200" b="1">
              <a:solidFill>
                <a:srgbClr val="7030A0"/>
              </a:solidFill>
              <a:effectLst>
                <a:outerShdw blurRad="38100" dist="19050" dir="2700000" algn="tl" rotWithShape="0">
                  <a:schemeClr val="dk1">
                    <a:alpha val="40000"/>
                  </a:schemeClr>
                </a:outerShdw>
              </a:effectLst>
              <a:latin typeface="华文楷体" panose="02010600040101010101" charset="-122"/>
              <a:ea typeface="华文楷体" panose="02010600040101010101" charset="-122"/>
              <a:cs typeface="华文楷体" panose="02010600040101010101" charset="-122"/>
            </a:endParaRPr>
          </a:p>
          <a:p>
            <a:pPr algn="l">
              <a:buClrTx/>
              <a:buSzTx/>
              <a:buFontTx/>
            </a:pPr>
            <a:endParaRPr lang="zh-CN" altLang="en-US" sz="3200" b="1">
              <a:solidFill>
                <a:srgbClr val="7030A0"/>
              </a:solidFill>
              <a:effectLst>
                <a:outerShdw blurRad="38100" dist="19050" dir="2700000" algn="tl" rotWithShape="0">
                  <a:schemeClr val="dk1">
                    <a:alpha val="40000"/>
                  </a:schemeClr>
                </a:outerShdw>
              </a:effectLst>
              <a:latin typeface="华文楷体" panose="02010600040101010101" charset="-122"/>
              <a:ea typeface="华文楷体" panose="02010600040101010101" charset="-122"/>
              <a:cs typeface="华文楷体" panose="02010600040101010101" charset="-122"/>
            </a:endParaRPr>
          </a:p>
          <a:p>
            <a:pPr algn="l">
              <a:buClrTx/>
              <a:buSzTx/>
              <a:buFontTx/>
            </a:pPr>
            <a:r>
              <a:rPr lang="zh-CN" altLang="en-US" sz="3200" b="1">
                <a:solidFill>
                  <a:srgbClr val="7030A0"/>
                </a:solidFill>
                <a:effectLst>
                  <a:outerShdw blurRad="38100" dist="19050" dir="2700000" algn="tl" rotWithShape="0">
                    <a:schemeClr val="dk1">
                      <a:alpha val="40000"/>
                    </a:schemeClr>
                  </a:outerShdw>
                </a:effectLst>
                <a:latin typeface="华文楷体" panose="02010600040101010101" charset="-122"/>
                <a:ea typeface="华文楷体" panose="02010600040101010101" charset="-122"/>
                <a:cs typeface="华文楷体" panose="02010600040101010101" charset="-122"/>
              </a:rPr>
              <a:t>2、Experimental hall design</a:t>
            </a:r>
            <a:endParaRPr lang="zh-CN" altLang="en-US" sz="3200" b="1">
              <a:solidFill>
                <a:srgbClr val="7030A0"/>
              </a:solidFill>
              <a:effectLst>
                <a:outerShdw blurRad="38100" dist="19050" dir="2700000" algn="tl" rotWithShape="0">
                  <a:schemeClr val="dk1">
                    <a:alpha val="40000"/>
                  </a:schemeClr>
                </a:outerShdw>
              </a:effectLst>
              <a:latin typeface="华文楷体" panose="02010600040101010101" charset="-122"/>
              <a:ea typeface="华文楷体" panose="02010600040101010101" charset="-122"/>
              <a:cs typeface="华文楷体" panose="02010600040101010101" charset="-122"/>
            </a:endParaRPr>
          </a:p>
          <a:p>
            <a:pPr algn="l">
              <a:buClrTx/>
              <a:buSzTx/>
              <a:buFontTx/>
            </a:pPr>
            <a:endParaRPr lang="zh-CN" altLang="en-US" sz="3200" b="1">
              <a:solidFill>
                <a:srgbClr val="7030A0"/>
              </a:solidFill>
              <a:effectLst>
                <a:outerShdw blurRad="38100" dist="19050" dir="2700000" algn="tl" rotWithShape="0">
                  <a:schemeClr val="dk1">
                    <a:alpha val="40000"/>
                  </a:schemeClr>
                </a:outerShdw>
              </a:effectLst>
              <a:latin typeface="华文楷体" panose="02010600040101010101" charset="-122"/>
              <a:ea typeface="华文楷体" panose="02010600040101010101" charset="-122"/>
              <a:cs typeface="华文楷体" panose="02010600040101010101" charset="-122"/>
            </a:endParaRPr>
          </a:p>
          <a:p>
            <a:pPr algn="l">
              <a:buClrTx/>
              <a:buSzTx/>
              <a:buFontTx/>
            </a:pPr>
            <a:r>
              <a:rPr lang="zh-CN" altLang="en-US" sz="3200" b="1">
                <a:solidFill>
                  <a:srgbClr val="7030A0"/>
                </a:solidFill>
                <a:effectLst>
                  <a:outerShdw blurRad="38100" dist="19050" dir="2700000" algn="tl" rotWithShape="0">
                    <a:schemeClr val="dk1">
                      <a:alpha val="40000"/>
                    </a:schemeClr>
                  </a:outerShdw>
                </a:effectLst>
                <a:latin typeface="华文楷体" panose="02010600040101010101" charset="-122"/>
                <a:ea typeface="华文楷体" panose="02010600040101010101" charset="-122"/>
                <a:cs typeface="华文楷体" panose="02010600040101010101" charset="-122"/>
                <a:sym typeface="+mn-ea"/>
              </a:rPr>
              <a:t>3、Detector installation scheme</a:t>
            </a:r>
            <a:endParaRPr lang="zh-CN" altLang="en-US" sz="3200" b="1">
              <a:solidFill>
                <a:srgbClr val="7030A0"/>
              </a:solidFill>
              <a:effectLst>
                <a:outerShdw blurRad="38100" dist="19050" dir="2700000" algn="tl" rotWithShape="0">
                  <a:schemeClr val="dk1">
                    <a:alpha val="40000"/>
                  </a:schemeClr>
                </a:outerShdw>
              </a:effectLst>
              <a:latin typeface="华文楷体" panose="02010600040101010101" charset="-122"/>
              <a:ea typeface="华文楷体" panose="02010600040101010101" charset="-122"/>
              <a:cs typeface="华文楷体" panose="02010600040101010101" charset="-122"/>
              <a:sym typeface="+mn-ea"/>
            </a:endParaRPr>
          </a:p>
          <a:p>
            <a:pPr algn="l">
              <a:buClrTx/>
              <a:buSzTx/>
              <a:buFontTx/>
            </a:pPr>
            <a:endParaRPr lang="zh-CN" altLang="en-US" sz="3200" b="1">
              <a:solidFill>
                <a:srgbClr val="7030A0"/>
              </a:solidFill>
              <a:effectLst>
                <a:outerShdw blurRad="38100" dist="19050" dir="2700000" algn="tl" rotWithShape="0">
                  <a:schemeClr val="dk1">
                    <a:alpha val="40000"/>
                  </a:schemeClr>
                </a:outerShdw>
              </a:effectLst>
              <a:latin typeface="华文楷体" panose="02010600040101010101" charset="-122"/>
              <a:ea typeface="华文楷体" panose="02010600040101010101" charset="-122"/>
              <a:cs typeface="华文楷体" panose="02010600040101010101" charset="-122"/>
            </a:endParaRPr>
          </a:p>
          <a:p>
            <a:pPr algn="l">
              <a:buClrTx/>
              <a:buSzTx/>
              <a:buFontTx/>
            </a:pPr>
            <a:r>
              <a:rPr lang="zh-CN" altLang="en-US" sz="3200" b="1">
                <a:solidFill>
                  <a:srgbClr val="7030A0"/>
                </a:solidFill>
                <a:effectLst>
                  <a:outerShdw blurRad="38100" dist="19050" dir="2700000" algn="tl" rotWithShape="0">
                    <a:schemeClr val="dk1">
                      <a:alpha val="40000"/>
                    </a:schemeClr>
                  </a:outerShdw>
                </a:effectLst>
                <a:latin typeface="华文楷体" panose="02010600040101010101" charset="-122"/>
                <a:ea typeface="华文楷体" panose="02010600040101010101" charset="-122"/>
                <a:cs typeface="华文楷体" panose="02010600040101010101" charset="-122"/>
              </a:rPr>
              <a:t>4、</a:t>
            </a:r>
            <a:r>
              <a:rPr lang="en-US" altLang="zh-CN" sz="3200" b="1">
                <a:solidFill>
                  <a:srgbClr val="7030A0"/>
                </a:solidFill>
                <a:effectLst>
                  <a:outerShdw blurRad="38100" dist="19050" dir="2700000" algn="tl" rotWithShape="0">
                    <a:schemeClr val="dk1">
                      <a:alpha val="40000"/>
                    </a:schemeClr>
                  </a:outerShdw>
                </a:effectLst>
                <a:latin typeface="华文楷体" panose="02010600040101010101" charset="-122"/>
                <a:ea typeface="华文楷体" panose="02010600040101010101" charset="-122"/>
                <a:cs typeface="华文楷体" panose="02010600040101010101" charset="-122"/>
              </a:rPr>
              <a:t>summry</a:t>
            </a:r>
            <a:endParaRPr lang="en-US" altLang="zh-CN" sz="3200" b="1">
              <a:solidFill>
                <a:srgbClr val="7030A0"/>
              </a:solidFill>
              <a:effectLst>
                <a:outerShdw blurRad="38100" dist="19050" dir="2700000" algn="tl" rotWithShape="0">
                  <a:schemeClr val="dk1">
                    <a:alpha val="40000"/>
                  </a:schemeClr>
                </a:outerShdw>
              </a:effectLst>
              <a:latin typeface="华文楷体" panose="02010600040101010101" charset="-122"/>
              <a:ea typeface="华文楷体" panose="02010600040101010101" charset="-122"/>
              <a:cs typeface="华文楷体" panose="02010600040101010101"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51155" y="812800"/>
            <a:ext cx="4635500" cy="503555"/>
          </a:xfrm>
          <a:prstGeom prst="rect">
            <a:avLst/>
          </a:prstGeom>
          <a:noFill/>
        </p:spPr>
        <p:txBody>
          <a:bodyPr wrap="square" rtlCol="0">
            <a:noAutofit/>
          </a:bodyPr>
          <a:lstStyle/>
          <a:p>
            <a:r>
              <a:rPr lang="zh-CN" altLang="en-US" sz="2800" b="1">
                <a:solidFill>
                  <a:srgbClr val="FF0000"/>
                </a:solidFill>
                <a:sym typeface="+mn-ea"/>
              </a:rPr>
              <a:t>Common guide scheme:</a:t>
            </a:r>
            <a:endParaRPr lang="zh-CN" altLang="en-US" sz="2800" b="1">
              <a:solidFill>
                <a:srgbClr val="FF0000"/>
              </a:solidFill>
            </a:endParaRPr>
          </a:p>
          <a:p>
            <a:endParaRPr lang="zh-CN" altLang="en-US" sz="2800" b="1" dirty="0">
              <a:solidFill>
                <a:srgbClr val="FF0000"/>
              </a:solidFill>
            </a:endParaRPr>
          </a:p>
        </p:txBody>
      </p:sp>
      <p:sp>
        <p:nvSpPr>
          <p:cNvPr id="6" name="文本框 5"/>
          <p:cNvSpPr txBox="1"/>
          <p:nvPr/>
        </p:nvSpPr>
        <p:spPr>
          <a:xfrm>
            <a:off x="6465570" y="995680"/>
            <a:ext cx="5565140" cy="5015865"/>
          </a:xfrm>
          <a:prstGeom prst="rect">
            <a:avLst/>
          </a:prstGeom>
          <a:noFill/>
        </p:spPr>
        <p:txBody>
          <a:bodyPr wrap="square" rtlCol="0">
            <a:spAutoFit/>
          </a:bodyPr>
          <a:lstStyle/>
          <a:p>
            <a:r>
              <a:rPr lang="zh-CN" altLang="en-US" sz="2000" b="1" dirty="0"/>
              <a:t>Advantages of common rail installation scheme:</a:t>
            </a:r>
            <a:endParaRPr lang="zh-CN" altLang="en-US" sz="2000" b="1" dirty="0"/>
          </a:p>
          <a:p>
            <a:endParaRPr lang="zh-CN" altLang="en-US" sz="2000" b="1" dirty="0"/>
          </a:p>
          <a:p>
            <a:r>
              <a:rPr lang="zh-CN" altLang="en-US" sz="2000" b="1" dirty="0"/>
              <a:t>Save space; Save time; Improve maintenance efficiency and save cost.</a:t>
            </a:r>
            <a:endParaRPr lang="zh-CN" altLang="en-US" sz="2000" b="1" dirty="0"/>
          </a:p>
          <a:p>
            <a:endParaRPr lang="zh-CN" altLang="en-US" sz="2000" b="1" dirty="0"/>
          </a:p>
          <a:p>
            <a:r>
              <a:rPr lang="zh-CN" altLang="en-US" sz="2000" b="1" dirty="0"/>
              <a:t>Key technical difficulties:</a:t>
            </a:r>
            <a:endParaRPr lang="zh-CN" altLang="en-US" sz="2000" b="1" dirty="0"/>
          </a:p>
          <a:p>
            <a:endParaRPr lang="zh-CN" altLang="en-US" sz="2000" b="1" dirty="0"/>
          </a:p>
          <a:p>
            <a:r>
              <a:rPr lang="zh-CN" altLang="en-US" sz="2000" b="1" dirty="0">
                <a:solidFill>
                  <a:srgbClr val="FF0000"/>
                </a:solidFill>
              </a:rPr>
              <a:t>1. Whether the supporting guide rail with different bearing capacity can be realized.</a:t>
            </a:r>
            <a:endParaRPr lang="zh-CN" altLang="en-US" sz="2000" b="1" dirty="0">
              <a:solidFill>
                <a:srgbClr val="FF0000"/>
              </a:solidFill>
            </a:endParaRPr>
          </a:p>
          <a:p>
            <a:endParaRPr lang="zh-CN" altLang="en-US" sz="2000" b="1" dirty="0">
              <a:solidFill>
                <a:srgbClr val="FF0000"/>
              </a:solidFill>
            </a:endParaRPr>
          </a:p>
          <a:p>
            <a:r>
              <a:rPr lang="zh-CN" altLang="en-US" sz="2000" b="1" dirty="0">
                <a:solidFill>
                  <a:srgbClr val="FF0000"/>
                </a:solidFill>
              </a:rPr>
              <a:t>2. </a:t>
            </a:r>
            <a:r>
              <a:rPr lang="en-US" altLang="zh-CN" sz="2000" b="1" dirty="0">
                <a:solidFill>
                  <a:srgbClr val="FF0000"/>
                </a:solidFill>
              </a:rPr>
              <a:t>how to realize the</a:t>
            </a:r>
            <a:r>
              <a:rPr lang="zh-CN" altLang="en-US" sz="2000" b="1" dirty="0">
                <a:solidFill>
                  <a:srgbClr val="FF0000"/>
                </a:solidFill>
              </a:rPr>
              <a:t> different sub-detector support tooling</a:t>
            </a:r>
            <a:endParaRPr lang="zh-CN" altLang="en-US" sz="2000" b="1" dirty="0">
              <a:solidFill>
                <a:srgbClr val="FF0000"/>
              </a:solidFill>
            </a:endParaRPr>
          </a:p>
          <a:p>
            <a:endParaRPr lang="zh-CN" altLang="en-US" sz="2000" b="1" dirty="0">
              <a:solidFill>
                <a:srgbClr val="FF0000"/>
              </a:solidFill>
            </a:endParaRPr>
          </a:p>
          <a:p>
            <a:r>
              <a:rPr lang="en-US" altLang="zh-CN" sz="2000" b="1" dirty="0">
                <a:solidFill>
                  <a:srgbClr val="FF0000"/>
                </a:solidFill>
              </a:rPr>
              <a:t>3. </a:t>
            </a:r>
            <a:r>
              <a:rPr lang="zh-CN" altLang="en-US" sz="2000" b="1" dirty="0">
                <a:solidFill>
                  <a:srgbClr val="FF0000"/>
                </a:solidFill>
              </a:rPr>
              <a:t>Realiz</a:t>
            </a:r>
            <a:r>
              <a:rPr lang="en-US" altLang="zh-CN" sz="2000" b="1" dirty="0">
                <a:solidFill>
                  <a:srgbClr val="FF0000"/>
                </a:solidFill>
              </a:rPr>
              <a:t>e the </a:t>
            </a:r>
            <a:r>
              <a:rPr lang="zh-CN" altLang="en-US" sz="2000" b="1" dirty="0">
                <a:solidFill>
                  <a:srgbClr val="FF0000"/>
                </a:solidFill>
              </a:rPr>
              <a:t> air floating guide rail</a:t>
            </a:r>
            <a:r>
              <a:rPr lang="en-US" altLang="zh-CN" sz="2000" b="1" dirty="0">
                <a:solidFill>
                  <a:srgbClr val="FF0000"/>
                </a:solidFill>
              </a:rPr>
              <a:t> in a small vertical space.</a:t>
            </a:r>
            <a:endParaRPr lang="en-US" altLang="zh-CN" sz="2000" b="1" dirty="0">
              <a:solidFill>
                <a:srgbClr val="FF0000"/>
              </a:solidFill>
            </a:endParaRPr>
          </a:p>
        </p:txBody>
      </p:sp>
      <p:sp>
        <p:nvSpPr>
          <p:cNvPr id="2" name="文本框 1"/>
          <p:cNvSpPr txBox="1"/>
          <p:nvPr/>
        </p:nvSpPr>
        <p:spPr>
          <a:xfrm>
            <a:off x="250825" y="104140"/>
            <a:ext cx="5892800" cy="891540"/>
          </a:xfrm>
          <a:prstGeom prst="rect">
            <a:avLst/>
          </a:prstGeom>
          <a:noFill/>
        </p:spPr>
        <p:txBody>
          <a:bodyPr wrap="square" rtlCol="0">
            <a:spAutoFit/>
          </a:bodyPr>
          <a:p>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3、Detector installation scheme</a:t>
            </a:r>
            <a:endPar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endParaRPr>
          </a:p>
          <a:p>
            <a:r>
              <a:rPr lang="en-US" altLang="zh-CN" sz="2600" b="1">
                <a:latin typeface="黑体" panose="02010609060101010101" pitchFamily="49" charset="-122"/>
                <a:ea typeface="黑体" panose="02010609060101010101" pitchFamily="49" charset="-122"/>
                <a:sym typeface="+mn-ea"/>
              </a:rPr>
              <a:t>   </a:t>
            </a:r>
            <a:endParaRPr lang="zh-CN" altLang="en-US" sz="2600" b="1">
              <a:latin typeface="黑体" panose="02010609060101010101" pitchFamily="49" charset="-122"/>
              <a:ea typeface="黑体" panose="02010609060101010101" pitchFamily="49" charset="-122"/>
              <a:sym typeface="+mn-ea"/>
            </a:endParaRPr>
          </a:p>
        </p:txBody>
      </p:sp>
      <p:pic>
        <p:nvPicPr>
          <p:cNvPr id="9" name="图片 8"/>
          <p:cNvPicPr>
            <a:picLocks noChangeAspect="1"/>
          </p:cNvPicPr>
          <p:nvPr>
            <p:custDataLst>
              <p:tags r:id="rId1"/>
            </p:custDataLst>
          </p:nvPr>
        </p:nvPicPr>
        <p:blipFill>
          <a:blip r:embed="rId2"/>
          <a:stretch>
            <a:fillRect/>
          </a:stretch>
        </p:blipFill>
        <p:spPr>
          <a:xfrm>
            <a:off x="337185" y="1821180"/>
            <a:ext cx="6022975" cy="2716530"/>
          </a:xfrm>
          <a:prstGeom prst="rect">
            <a:avLst/>
          </a:prstGeom>
        </p:spPr>
      </p:pic>
      <p:sp>
        <p:nvSpPr>
          <p:cNvPr id="3" name="文本框 2"/>
          <p:cNvSpPr txBox="1"/>
          <p:nvPr/>
        </p:nvSpPr>
        <p:spPr>
          <a:xfrm>
            <a:off x="918845" y="4844415"/>
            <a:ext cx="4859655" cy="1198880"/>
          </a:xfrm>
          <a:prstGeom prst="rect">
            <a:avLst/>
          </a:prstGeom>
          <a:noFill/>
        </p:spPr>
        <p:txBody>
          <a:bodyPr wrap="square" rtlCol="0">
            <a:spAutoFit/>
          </a:bodyPr>
          <a:p>
            <a:r>
              <a:rPr lang="zh-CN" altLang="en-US"/>
              <a:t>In the same guide rail structure, the axial transportation of each </a:t>
            </a:r>
            <a:r>
              <a:rPr lang="en-US" altLang="zh-CN"/>
              <a:t>detector</a:t>
            </a:r>
            <a:r>
              <a:rPr lang="zh-CN" altLang="en-US"/>
              <a:t>, superconducting magnet and end </a:t>
            </a:r>
            <a:r>
              <a:rPr lang="en-US" altLang="zh-CN"/>
              <a:t>detectors</a:t>
            </a:r>
            <a:r>
              <a:rPr lang="zh-CN" altLang="en-US"/>
              <a:t> is realized</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72145" y="3469005"/>
            <a:ext cx="3919855" cy="1068070"/>
            <a:chOff x="1566" y="1815"/>
            <a:chExt cx="6173" cy="1682"/>
          </a:xfrm>
        </p:grpSpPr>
        <p:pic>
          <p:nvPicPr>
            <p:cNvPr id="5" name="图片 4"/>
            <p:cNvPicPr>
              <a:picLocks noChangeAspect="1"/>
            </p:cNvPicPr>
            <p:nvPr/>
          </p:nvPicPr>
          <p:blipFill>
            <a:blip r:embed="rId1"/>
            <a:stretch>
              <a:fillRect/>
            </a:stretch>
          </p:blipFill>
          <p:spPr>
            <a:xfrm>
              <a:off x="1566" y="2006"/>
              <a:ext cx="6173" cy="1491"/>
            </a:xfrm>
            <a:prstGeom prst="rect">
              <a:avLst/>
            </a:prstGeom>
          </p:spPr>
        </p:pic>
        <p:cxnSp>
          <p:nvCxnSpPr>
            <p:cNvPr id="10" name="直接箭头连接符 9"/>
            <p:cNvCxnSpPr/>
            <p:nvPr/>
          </p:nvCxnSpPr>
          <p:spPr>
            <a:xfrm>
              <a:off x="2262" y="2168"/>
              <a:ext cx="4782" cy="434"/>
            </a:xfrm>
            <a:prstGeom prst="straightConnector1">
              <a:avLst/>
            </a:prstGeom>
            <a:ln>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4267" y="1815"/>
              <a:ext cx="1791" cy="582"/>
            </a:xfrm>
            <a:prstGeom prst="rect">
              <a:avLst/>
            </a:prstGeom>
            <a:noFill/>
          </p:spPr>
          <p:txBody>
            <a:bodyPr wrap="square" rtlCol="0">
              <a:spAutoFit/>
            </a:bodyPr>
            <a:lstStyle/>
            <a:p>
              <a:r>
                <a:rPr lang="en-US" altLang="zh-CN" dirty="0">
                  <a:solidFill>
                    <a:srgbClr val="FF0000"/>
                  </a:solidFill>
                </a:rPr>
                <a:t>8960mm</a:t>
              </a:r>
              <a:endParaRPr lang="zh-CN" altLang="en-US" dirty="0">
                <a:solidFill>
                  <a:srgbClr val="FF0000"/>
                </a:solidFill>
              </a:endParaRPr>
            </a:p>
          </p:txBody>
        </p:sp>
      </p:grpSp>
      <p:pic>
        <p:nvPicPr>
          <p:cNvPr id="18" name="图片 17"/>
          <p:cNvPicPr>
            <a:picLocks noChangeAspect="1"/>
          </p:cNvPicPr>
          <p:nvPr/>
        </p:nvPicPr>
        <p:blipFill>
          <a:blip r:embed="rId2"/>
          <a:stretch>
            <a:fillRect/>
          </a:stretch>
        </p:blipFill>
        <p:spPr>
          <a:xfrm>
            <a:off x="8924290" y="1077595"/>
            <a:ext cx="2614930" cy="2287270"/>
          </a:xfrm>
          <a:prstGeom prst="rect">
            <a:avLst/>
          </a:prstGeom>
        </p:spPr>
      </p:pic>
      <p:sp>
        <p:nvSpPr>
          <p:cNvPr id="21" name="文本框 20"/>
          <p:cNvSpPr txBox="1"/>
          <p:nvPr/>
        </p:nvSpPr>
        <p:spPr>
          <a:xfrm>
            <a:off x="8189595" y="4762500"/>
            <a:ext cx="4113530" cy="3352165"/>
          </a:xfrm>
          <a:prstGeom prst="rect">
            <a:avLst/>
          </a:prstGeom>
          <a:noFill/>
        </p:spPr>
        <p:txBody>
          <a:bodyPr wrap="square" rtlCol="0">
            <a:noAutofit/>
          </a:bodyPr>
          <a:lstStyle/>
          <a:p>
            <a:pPr marL="285750" indent="-285750">
              <a:lnSpc>
                <a:spcPct val="150000"/>
              </a:lnSpc>
              <a:buFont typeface="Wingdings" panose="05000000000000000000" charset="0"/>
              <a:buChar char="u"/>
            </a:pPr>
            <a:r>
              <a:rPr sz="1400" b="1" i="0" dirty="0">
                <a:solidFill>
                  <a:srgbClr val="000000"/>
                </a:solidFill>
                <a:effectLst/>
                <a:latin typeface="宋体" panose="02010600030101010101" pitchFamily="2" charset="-122"/>
              </a:rPr>
              <a:t>The yoke consists of 12 units, each of which weighs about 100 tons</a:t>
            </a:r>
            <a:endParaRPr sz="1400" b="1" i="0" dirty="0">
              <a:solidFill>
                <a:srgbClr val="000000"/>
              </a:solidFill>
              <a:effectLst/>
              <a:latin typeface="宋体" panose="02010600030101010101" pitchFamily="2" charset="-122"/>
            </a:endParaRPr>
          </a:p>
          <a:p>
            <a:pPr marL="285750" indent="-285750">
              <a:lnSpc>
                <a:spcPct val="150000"/>
              </a:lnSpc>
              <a:buFont typeface="Wingdings" panose="05000000000000000000" charset="0"/>
              <a:buChar char="u"/>
            </a:pPr>
            <a:r>
              <a:rPr sz="1400" b="1" i="0" dirty="0">
                <a:solidFill>
                  <a:srgbClr val="000000"/>
                </a:solidFill>
                <a:effectLst/>
                <a:latin typeface="宋体" panose="02010600030101010101" pitchFamily="2" charset="-122"/>
              </a:rPr>
              <a:t>Yoke </a:t>
            </a:r>
            <a:r>
              <a:rPr lang="en-US" sz="1400" b="1" i="0" dirty="0">
                <a:solidFill>
                  <a:srgbClr val="000000"/>
                </a:solidFill>
                <a:effectLst/>
                <a:latin typeface="宋体" panose="02010600030101010101" pitchFamily="2" charset="-122"/>
              </a:rPr>
              <a:t>is</a:t>
            </a:r>
            <a:r>
              <a:rPr sz="1400" b="1" i="0" dirty="0">
                <a:solidFill>
                  <a:srgbClr val="000000"/>
                </a:solidFill>
                <a:effectLst/>
                <a:latin typeface="宋体" panose="02010600030101010101" pitchFamily="2" charset="-122"/>
              </a:rPr>
              <a:t> hoisted and transported to the </a:t>
            </a:r>
            <a:r>
              <a:rPr lang="en-US" sz="1400" b="1" dirty="0">
                <a:solidFill>
                  <a:srgbClr val="000000"/>
                </a:solidFill>
                <a:effectLst/>
                <a:latin typeface="宋体" panose="02010600030101010101" pitchFamily="2" charset="-122"/>
                <a:sym typeface="+mn-ea"/>
              </a:rPr>
              <a:t>e</a:t>
            </a:r>
            <a:r>
              <a:rPr sz="1400" b="1" dirty="0">
                <a:solidFill>
                  <a:srgbClr val="000000"/>
                </a:solidFill>
                <a:effectLst/>
                <a:latin typeface="宋体" panose="02010600030101010101" pitchFamily="2" charset="-122"/>
                <a:sym typeface="+mn-ea"/>
              </a:rPr>
              <a:t>xperimental</a:t>
            </a:r>
            <a:r>
              <a:rPr sz="1400" b="1" i="0" dirty="0">
                <a:solidFill>
                  <a:srgbClr val="000000"/>
                </a:solidFill>
                <a:effectLst/>
                <a:latin typeface="宋体" panose="02010600030101010101" pitchFamily="2" charset="-122"/>
              </a:rPr>
              <a:t> hall in units and assembled on the  base</a:t>
            </a:r>
            <a:r>
              <a:rPr lang="en-US" sz="1400" b="1" i="0" dirty="0">
                <a:solidFill>
                  <a:srgbClr val="000000"/>
                </a:solidFill>
                <a:effectLst/>
                <a:latin typeface="宋体" panose="02010600030101010101" pitchFamily="2" charset="-122"/>
              </a:rPr>
              <a:t> piece by piece </a:t>
            </a:r>
            <a:endParaRPr lang="en-US" sz="1400" b="1" i="0" dirty="0">
              <a:solidFill>
                <a:srgbClr val="000000"/>
              </a:solidFill>
              <a:effectLst/>
              <a:latin typeface="宋体" panose="02010600030101010101" pitchFamily="2" charset="-122"/>
            </a:endParaRPr>
          </a:p>
        </p:txBody>
      </p:sp>
      <p:sp>
        <p:nvSpPr>
          <p:cNvPr id="4" name="文本框 3"/>
          <p:cNvSpPr txBox="1"/>
          <p:nvPr/>
        </p:nvSpPr>
        <p:spPr>
          <a:xfrm>
            <a:off x="280035" y="189230"/>
            <a:ext cx="5892800" cy="491490"/>
          </a:xfrm>
          <a:prstGeom prst="rect">
            <a:avLst/>
          </a:prstGeom>
          <a:noFill/>
        </p:spPr>
        <p:txBody>
          <a:bodyPr wrap="square" rtlCol="0">
            <a:spAutoFit/>
          </a:bodyPr>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3、Detector installation scheme</a:t>
            </a:r>
            <a:endParaRPr lang="zh-CN" altLang="en-US" sz="2600" b="1">
              <a:latin typeface="黑体" panose="02010609060101010101" pitchFamily="49" charset="-122"/>
              <a:ea typeface="黑体" panose="02010609060101010101" pitchFamily="49" charset="-122"/>
            </a:endParaRPr>
          </a:p>
        </p:txBody>
      </p:sp>
      <p:sp>
        <p:nvSpPr>
          <p:cNvPr id="6" name="文本框 5"/>
          <p:cNvSpPr txBox="1"/>
          <p:nvPr/>
        </p:nvSpPr>
        <p:spPr>
          <a:xfrm>
            <a:off x="572135" y="777875"/>
            <a:ext cx="3517900" cy="368300"/>
          </a:xfrm>
          <a:prstGeom prst="rect">
            <a:avLst/>
          </a:prstGeom>
          <a:noFill/>
        </p:spPr>
        <p:txBody>
          <a:bodyPr wrap="square" rtlCol="0">
            <a:spAutoFit/>
          </a:bodyPr>
          <a:p>
            <a:r>
              <a:rPr lang="zh-CN" altLang="en-US" b="1">
                <a:solidFill>
                  <a:srgbClr val="FF0000"/>
                </a:solidFill>
              </a:rPr>
              <a:t>The installation of yoke iron</a:t>
            </a:r>
            <a:endParaRPr lang="zh-CN" altLang="en-US" b="1">
              <a:solidFill>
                <a:srgbClr val="FF0000"/>
              </a:solidFill>
            </a:endParaRPr>
          </a:p>
        </p:txBody>
      </p:sp>
      <p:pic>
        <p:nvPicPr>
          <p:cNvPr id="3" name="图片 2"/>
          <p:cNvPicPr>
            <a:picLocks noChangeAspect="1"/>
          </p:cNvPicPr>
          <p:nvPr/>
        </p:nvPicPr>
        <p:blipFill>
          <a:blip r:embed="rId3"/>
          <a:stretch>
            <a:fillRect/>
          </a:stretch>
        </p:blipFill>
        <p:spPr>
          <a:xfrm>
            <a:off x="4109085" y="1301115"/>
            <a:ext cx="4080510" cy="2324735"/>
          </a:xfrm>
          <a:prstGeom prst="rect">
            <a:avLst/>
          </a:prstGeom>
        </p:spPr>
      </p:pic>
      <p:pic>
        <p:nvPicPr>
          <p:cNvPr id="12" name="图片 11"/>
          <p:cNvPicPr>
            <a:picLocks noChangeAspect="1"/>
          </p:cNvPicPr>
          <p:nvPr/>
        </p:nvPicPr>
        <p:blipFill>
          <a:blip r:embed="rId4"/>
          <a:stretch>
            <a:fillRect/>
          </a:stretch>
        </p:blipFill>
        <p:spPr>
          <a:xfrm>
            <a:off x="337185" y="1301115"/>
            <a:ext cx="3810000" cy="2289175"/>
          </a:xfrm>
          <a:prstGeom prst="rect">
            <a:avLst/>
          </a:prstGeom>
        </p:spPr>
      </p:pic>
      <p:pic>
        <p:nvPicPr>
          <p:cNvPr id="13" name="图片 12"/>
          <p:cNvPicPr>
            <a:picLocks noChangeAspect="1"/>
          </p:cNvPicPr>
          <p:nvPr/>
        </p:nvPicPr>
        <p:blipFill>
          <a:blip r:embed="rId5"/>
          <a:stretch>
            <a:fillRect/>
          </a:stretch>
        </p:blipFill>
        <p:spPr>
          <a:xfrm>
            <a:off x="4248150" y="3876675"/>
            <a:ext cx="3994150" cy="2339975"/>
          </a:xfrm>
          <a:prstGeom prst="rect">
            <a:avLst/>
          </a:prstGeom>
        </p:spPr>
      </p:pic>
      <p:pic>
        <p:nvPicPr>
          <p:cNvPr id="14" name="图片 13"/>
          <p:cNvPicPr>
            <a:picLocks noChangeAspect="1"/>
          </p:cNvPicPr>
          <p:nvPr/>
        </p:nvPicPr>
        <p:blipFill>
          <a:blip r:embed="rId6"/>
          <a:stretch>
            <a:fillRect/>
          </a:stretch>
        </p:blipFill>
        <p:spPr>
          <a:xfrm>
            <a:off x="6985" y="3876675"/>
            <a:ext cx="4241165" cy="2339975"/>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1"/>
          <a:stretch>
            <a:fillRect/>
          </a:stretch>
        </p:blipFill>
        <p:spPr>
          <a:xfrm>
            <a:off x="8428355" y="1188085"/>
            <a:ext cx="1798955" cy="2577465"/>
          </a:xfrm>
          <a:prstGeom prst="rect">
            <a:avLst/>
          </a:prstGeom>
        </p:spPr>
      </p:pic>
      <p:sp>
        <p:nvSpPr>
          <p:cNvPr id="16" name="文本框 15" descr="7b0a202020202262756c6c6574223a20227b5c2263617465676f727949645c223a31303030362c5c2274656d706c61746549645c223a32303233313438377d220a7d0a"/>
          <p:cNvSpPr txBox="1"/>
          <p:nvPr/>
        </p:nvSpPr>
        <p:spPr>
          <a:xfrm>
            <a:off x="6642100" y="4272915"/>
            <a:ext cx="5231765" cy="2553335"/>
          </a:xfrm>
          <a:prstGeom prst="rect">
            <a:avLst/>
          </a:prstGeom>
          <a:noFill/>
        </p:spPr>
        <p:txBody>
          <a:bodyPr wrap="square" rtlCol="0">
            <a:spAutoFit/>
          </a:bodyPr>
          <a:lstStyle/>
          <a:p>
            <a:pPr marL="457200" indent="-457200">
              <a:buFont typeface="Wingdings" panose="05000000000000000000" charset="0"/>
              <a:buChar char="u"/>
            </a:pPr>
            <a:r>
              <a:rPr sz="1600" b="1" dirty="0">
                <a:latin typeface="宋体" panose="02010600030101010101" pitchFamily="2" charset="-122"/>
              </a:rPr>
              <a:t>The total weight of the end yoke is 500t and there are 4 yoke elements in total. Each end yoke is about 125t.</a:t>
            </a:r>
            <a:endParaRPr sz="1600" b="1" dirty="0">
              <a:latin typeface="宋体" panose="02010600030101010101" pitchFamily="2" charset="-122"/>
            </a:endParaRPr>
          </a:p>
          <a:p>
            <a:pPr marL="457200" indent="-457200">
              <a:buFont typeface="Wingdings" panose="05000000000000000000" charset="0"/>
              <a:buChar char="u"/>
            </a:pPr>
            <a:endParaRPr sz="1600" b="1" dirty="0">
              <a:latin typeface="宋体" panose="02010600030101010101" pitchFamily="2" charset="-122"/>
            </a:endParaRPr>
          </a:p>
          <a:p>
            <a:pPr marL="457200" indent="-457200">
              <a:buFont typeface="Wingdings" panose="05000000000000000000" charset="0"/>
              <a:buChar char="u"/>
            </a:pPr>
            <a:r>
              <a:rPr sz="1600" b="1" dirty="0">
                <a:latin typeface="宋体" panose="02010600030101010101" pitchFamily="2" charset="-122"/>
              </a:rPr>
              <a:t>The end yoke is </a:t>
            </a:r>
            <a:r>
              <a:rPr lang="en-US" sz="1600" b="1" dirty="0">
                <a:latin typeface="宋体" panose="02010600030101010101" pitchFamily="2" charset="-122"/>
              </a:rPr>
              <a:t>supported</a:t>
            </a:r>
            <a:r>
              <a:rPr sz="1600" b="1" dirty="0">
                <a:latin typeface="宋体" panose="02010600030101010101" pitchFamily="2" charset="-122"/>
              </a:rPr>
              <a:t> with ball guide rails</a:t>
            </a:r>
            <a:endParaRPr sz="1600" b="1" dirty="0">
              <a:latin typeface="宋体" panose="02010600030101010101" pitchFamily="2" charset="-122"/>
            </a:endParaRPr>
          </a:p>
          <a:p>
            <a:pPr marL="457200" indent="-457200">
              <a:buFont typeface="Wingdings" panose="05000000000000000000" charset="0"/>
              <a:buChar char="u"/>
            </a:pPr>
            <a:endParaRPr sz="1600" b="1" dirty="0">
              <a:latin typeface="宋体" panose="02010600030101010101" pitchFamily="2" charset="-122"/>
            </a:endParaRPr>
          </a:p>
          <a:p>
            <a:pPr marL="457200" indent="-457200">
              <a:buFont typeface="Wingdings" panose="05000000000000000000" charset="0"/>
              <a:buChar char="u"/>
            </a:pPr>
            <a:r>
              <a:rPr sz="1600" b="1" dirty="0">
                <a:latin typeface="宋体" panose="02010600030101010101" pitchFamily="2" charset="-122"/>
              </a:rPr>
              <a:t>The end yoke can be driven by hydraulic system to realize opening and closing,  adjustment and so on</a:t>
            </a:r>
            <a:endParaRPr sz="1600" b="1" dirty="0">
              <a:latin typeface="宋体" panose="02010600030101010101" pitchFamily="2" charset="-122"/>
            </a:endParaRPr>
          </a:p>
        </p:txBody>
      </p:sp>
      <p:sp>
        <p:nvSpPr>
          <p:cNvPr id="3" name="文本框 2"/>
          <p:cNvSpPr txBox="1"/>
          <p:nvPr/>
        </p:nvSpPr>
        <p:spPr>
          <a:xfrm>
            <a:off x="337185" y="189230"/>
            <a:ext cx="10480040" cy="491490"/>
          </a:xfrm>
          <a:prstGeom prst="rect">
            <a:avLst/>
          </a:prstGeom>
          <a:noFill/>
        </p:spPr>
        <p:txBody>
          <a:bodyPr wrap="square" rtlCol="0">
            <a:spAutoFit/>
          </a:bodyPr>
          <a:p>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3、Detector installation scheme</a:t>
            </a:r>
            <a:r>
              <a:rPr lang="en-US" altLang="zh-CN" sz="2600" b="1">
                <a:latin typeface="黑体" panose="02010609060101010101" pitchFamily="49" charset="-122"/>
                <a:ea typeface="黑体" panose="02010609060101010101" pitchFamily="49" charset="-122"/>
                <a:sym typeface="+mn-ea"/>
              </a:rPr>
              <a:t>   </a:t>
            </a:r>
            <a:endParaRPr lang="zh-CN" altLang="en-US" sz="2600" b="1">
              <a:solidFill>
                <a:srgbClr val="FF0000"/>
              </a:solidFill>
              <a:latin typeface="黑体" panose="02010609060101010101" pitchFamily="49" charset="-122"/>
              <a:ea typeface="黑体" panose="02010609060101010101" pitchFamily="49" charset="-122"/>
              <a:sym typeface="+mn-ea"/>
            </a:endParaRPr>
          </a:p>
        </p:txBody>
      </p:sp>
      <p:sp>
        <p:nvSpPr>
          <p:cNvPr id="2" name="文本框 1"/>
          <p:cNvSpPr txBox="1"/>
          <p:nvPr/>
        </p:nvSpPr>
        <p:spPr>
          <a:xfrm>
            <a:off x="2802255" y="4865370"/>
            <a:ext cx="1980565" cy="368300"/>
          </a:xfrm>
          <a:prstGeom prst="rect">
            <a:avLst/>
          </a:prstGeom>
          <a:noFill/>
        </p:spPr>
        <p:txBody>
          <a:bodyPr wrap="square" rtlCol="0">
            <a:spAutoFit/>
          </a:bodyPr>
          <a:p>
            <a:r>
              <a:rPr lang="zh-CN" altLang="en-US" b="1">
                <a:solidFill>
                  <a:srgbClr val="FF0000"/>
                </a:solidFill>
                <a:sym typeface="+mn-ea"/>
              </a:rPr>
              <a:t>detector base</a:t>
            </a:r>
            <a:endParaRPr lang="zh-CN" altLang="en-US"/>
          </a:p>
        </p:txBody>
      </p:sp>
      <p:sp>
        <p:nvSpPr>
          <p:cNvPr id="4" name="文本框 3"/>
          <p:cNvSpPr txBox="1"/>
          <p:nvPr/>
        </p:nvSpPr>
        <p:spPr>
          <a:xfrm>
            <a:off x="572135" y="912495"/>
            <a:ext cx="5934075" cy="368300"/>
          </a:xfrm>
          <a:prstGeom prst="rect">
            <a:avLst/>
          </a:prstGeom>
          <a:noFill/>
        </p:spPr>
        <p:txBody>
          <a:bodyPr wrap="square" rtlCol="0">
            <a:spAutoFit/>
          </a:bodyPr>
          <a:p>
            <a:r>
              <a:rPr lang="zh-CN" altLang="en-US" b="1">
                <a:solidFill>
                  <a:srgbClr val="FF0000"/>
                </a:solidFill>
              </a:rPr>
              <a:t>Installation of detector base and end yoke</a:t>
            </a:r>
            <a:endParaRPr lang="zh-CN" altLang="en-US" b="1">
              <a:solidFill>
                <a:srgbClr val="FF0000"/>
              </a:solidFill>
            </a:endParaRPr>
          </a:p>
        </p:txBody>
      </p:sp>
      <p:sp>
        <p:nvSpPr>
          <p:cNvPr id="5" name="文本框 4"/>
          <p:cNvSpPr txBox="1"/>
          <p:nvPr/>
        </p:nvSpPr>
        <p:spPr>
          <a:xfrm>
            <a:off x="8542655" y="3867150"/>
            <a:ext cx="1779905" cy="368300"/>
          </a:xfrm>
          <a:prstGeom prst="rect">
            <a:avLst/>
          </a:prstGeom>
          <a:noFill/>
        </p:spPr>
        <p:txBody>
          <a:bodyPr wrap="square" rtlCol="0">
            <a:spAutoFit/>
          </a:bodyPr>
          <a:p>
            <a:r>
              <a:rPr lang="zh-CN" altLang="en-US"/>
              <a:t>Half-end yoke</a:t>
            </a:r>
            <a:endParaRPr lang="zh-CN" altLang="en-US"/>
          </a:p>
        </p:txBody>
      </p:sp>
      <p:sp>
        <p:nvSpPr>
          <p:cNvPr id="7" name="文本框 6" descr="7b0a202020202262756c6c6574223a20227b5c2263617465676f727949645c223a31303030362c5c2274656d706c61746549645c223a32303233313438377d220a7d0a"/>
          <p:cNvSpPr txBox="1"/>
          <p:nvPr/>
        </p:nvSpPr>
        <p:spPr>
          <a:xfrm>
            <a:off x="408940" y="5309870"/>
            <a:ext cx="6305550" cy="1383665"/>
          </a:xfrm>
          <a:prstGeom prst="rect">
            <a:avLst/>
          </a:prstGeom>
          <a:noFill/>
        </p:spPr>
        <p:txBody>
          <a:bodyPr wrap="square" rtlCol="0">
            <a:spAutoFit/>
          </a:bodyPr>
          <a:p>
            <a:pPr marL="457200" indent="-457200">
              <a:buFont typeface="Wingdings" panose="05000000000000000000" charset="0"/>
              <a:buChar char="u"/>
            </a:pPr>
            <a:r>
              <a:rPr lang="zh-CN" altLang="en-US" sz="1400" b="1" dirty="0">
                <a:latin typeface="宋体" panose="02010600030101010101" pitchFamily="2" charset="-122"/>
              </a:rPr>
              <a:t>The bottom layer of detector base adopts hydraulic pressure and inclined iron mechanism to support and adjust the whole yoke.</a:t>
            </a:r>
            <a:endParaRPr lang="zh-CN" altLang="en-US" sz="1400" b="1" dirty="0">
              <a:latin typeface="宋体" panose="02010600030101010101" pitchFamily="2" charset="-122"/>
            </a:endParaRPr>
          </a:p>
          <a:p>
            <a:pPr marL="457200" indent="-457200">
              <a:buFont typeface="Wingdings" panose="05000000000000000000" charset="0"/>
              <a:buChar char="u"/>
            </a:pPr>
            <a:endParaRPr lang="zh-CN" altLang="en-US" sz="1400" b="1" dirty="0">
              <a:latin typeface="宋体" panose="02010600030101010101" pitchFamily="2" charset="-122"/>
            </a:endParaRPr>
          </a:p>
          <a:p>
            <a:pPr marL="457200" indent="-457200">
              <a:buFont typeface="Wingdings" panose="05000000000000000000" charset="0"/>
              <a:buChar char="u"/>
            </a:pPr>
            <a:r>
              <a:rPr lang="zh-CN" altLang="en-US" sz="1400" b="1" dirty="0">
                <a:latin typeface="宋体" panose="02010600030101010101" pitchFamily="2" charset="-122"/>
              </a:rPr>
              <a:t>The detector base can realize the opening and closing of the end yoke and the centering adjustment</a:t>
            </a:r>
            <a:endParaRPr lang="zh-CN" altLang="en-US" sz="1400" b="1" dirty="0">
              <a:latin typeface="宋体" panose="02010600030101010101" pitchFamily="2" charset="-122"/>
            </a:endParaRPr>
          </a:p>
        </p:txBody>
      </p:sp>
      <p:pic>
        <p:nvPicPr>
          <p:cNvPr id="9" name="图片 8"/>
          <p:cNvPicPr>
            <a:picLocks noChangeAspect="1"/>
          </p:cNvPicPr>
          <p:nvPr/>
        </p:nvPicPr>
        <p:blipFill>
          <a:blip r:embed="rId2"/>
          <a:stretch>
            <a:fillRect/>
          </a:stretch>
        </p:blipFill>
        <p:spPr>
          <a:xfrm>
            <a:off x="706120" y="1316355"/>
            <a:ext cx="5523865" cy="3587750"/>
          </a:xfrm>
          <a:prstGeom prst="rect">
            <a:avLst/>
          </a:prstGeom>
        </p:spPr>
      </p:pic>
      <p:sp>
        <p:nvSpPr>
          <p:cNvPr id="10" name="右箭头 9"/>
          <p:cNvSpPr/>
          <p:nvPr/>
        </p:nvSpPr>
        <p:spPr>
          <a:xfrm>
            <a:off x="5539105" y="2134235"/>
            <a:ext cx="2789555" cy="3359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7185" y="189230"/>
            <a:ext cx="5892800" cy="491490"/>
          </a:xfrm>
          <a:prstGeom prst="rect">
            <a:avLst/>
          </a:prstGeom>
          <a:noFill/>
        </p:spPr>
        <p:txBody>
          <a:bodyPr wrap="square" rtlCol="0">
            <a:spAutoFit/>
          </a:bodyPr>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3、Detector installation scheme</a:t>
            </a:r>
            <a:endParaRPr lang="zh-CN" altLang="en-US" sz="2600" b="1">
              <a:latin typeface="黑体" panose="02010609060101010101" pitchFamily="49" charset="-122"/>
              <a:ea typeface="黑体" panose="02010609060101010101" pitchFamily="49" charset="-122"/>
            </a:endParaRPr>
          </a:p>
        </p:txBody>
      </p:sp>
      <p:sp>
        <p:nvSpPr>
          <p:cNvPr id="12" name="文本框 11"/>
          <p:cNvSpPr txBox="1"/>
          <p:nvPr/>
        </p:nvSpPr>
        <p:spPr>
          <a:xfrm>
            <a:off x="1602740" y="5466715"/>
            <a:ext cx="9728200" cy="1476375"/>
          </a:xfrm>
          <a:prstGeom prst="rect">
            <a:avLst/>
          </a:prstGeom>
          <a:noFill/>
        </p:spPr>
        <p:txBody>
          <a:bodyPr wrap="square" rtlCol="0">
            <a:spAutoFit/>
          </a:bodyPr>
          <a:p>
            <a:pPr marL="285750" indent="-285750">
              <a:buFont typeface="Wingdings" panose="05000000000000000000" charset="0"/>
              <a:buChar char="u"/>
            </a:pPr>
            <a:r>
              <a:rPr lang="en-US" b="1"/>
              <a:t>HCAL</a:t>
            </a:r>
            <a:r>
              <a:rPr b="1"/>
              <a:t> has a total weight of 1200 tons and is divided into 12 units, which are assembled by unit on a common guide rail</a:t>
            </a:r>
            <a:endParaRPr b="1"/>
          </a:p>
          <a:p>
            <a:pPr marL="285750" indent="-285750">
              <a:buFont typeface="Wingdings" panose="05000000000000000000" charset="0"/>
              <a:buChar char="u"/>
            </a:pPr>
            <a:endParaRPr b="1"/>
          </a:p>
          <a:p>
            <a:pPr marL="285750" indent="-285750">
              <a:buFont typeface="Wingdings" panose="05000000000000000000" charset="0"/>
              <a:buChar char="u"/>
            </a:pPr>
            <a:r>
              <a:rPr b="1"/>
              <a:t>Each unit is about 100 tons and assembled from the bottom up on </a:t>
            </a:r>
            <a:r>
              <a:rPr lang="en-US" b="1"/>
              <a:t>the</a:t>
            </a:r>
            <a:r>
              <a:rPr b="1"/>
              <a:t> common guide rail.</a:t>
            </a:r>
            <a:endParaRPr b="1"/>
          </a:p>
        </p:txBody>
      </p:sp>
      <p:sp>
        <p:nvSpPr>
          <p:cNvPr id="14" name="文本框 13"/>
          <p:cNvSpPr txBox="1"/>
          <p:nvPr>
            <p:custDataLst>
              <p:tags r:id="rId1"/>
            </p:custDataLst>
          </p:nvPr>
        </p:nvSpPr>
        <p:spPr>
          <a:xfrm>
            <a:off x="527685" y="786130"/>
            <a:ext cx="3968115" cy="368300"/>
          </a:xfrm>
          <a:prstGeom prst="rect">
            <a:avLst/>
          </a:prstGeom>
          <a:noFill/>
        </p:spPr>
        <p:txBody>
          <a:bodyPr wrap="square" rtlCol="0">
            <a:spAutoFit/>
          </a:bodyPr>
          <a:p>
            <a:r>
              <a:rPr lang="zh-CN" altLang="en-US" b="1">
                <a:solidFill>
                  <a:srgbClr val="FF0000"/>
                </a:solidFill>
              </a:rPr>
              <a:t>Assembly of hadron calorimeter</a:t>
            </a:r>
            <a:endParaRPr lang="zh-CN" altLang="en-US" b="1">
              <a:solidFill>
                <a:srgbClr val="FF0000"/>
              </a:solidFill>
            </a:endParaRPr>
          </a:p>
        </p:txBody>
      </p:sp>
      <p:pic>
        <p:nvPicPr>
          <p:cNvPr id="2" name="图片 1"/>
          <p:cNvPicPr>
            <a:picLocks noChangeAspect="1"/>
          </p:cNvPicPr>
          <p:nvPr/>
        </p:nvPicPr>
        <p:blipFill>
          <a:blip r:embed="rId2"/>
          <a:stretch>
            <a:fillRect/>
          </a:stretch>
        </p:blipFill>
        <p:spPr>
          <a:xfrm>
            <a:off x="201930" y="1423035"/>
            <a:ext cx="5751830" cy="3874770"/>
          </a:xfrm>
          <a:prstGeom prst="rect">
            <a:avLst/>
          </a:prstGeom>
        </p:spPr>
      </p:pic>
      <p:pic>
        <p:nvPicPr>
          <p:cNvPr id="7" name="图片 6"/>
          <p:cNvPicPr>
            <a:picLocks noChangeAspect="1"/>
          </p:cNvPicPr>
          <p:nvPr/>
        </p:nvPicPr>
        <p:blipFill>
          <a:blip r:embed="rId3"/>
          <a:stretch>
            <a:fillRect/>
          </a:stretch>
        </p:blipFill>
        <p:spPr>
          <a:xfrm>
            <a:off x="6391275" y="755650"/>
            <a:ext cx="5389880" cy="454215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699135" y="1154430"/>
            <a:ext cx="4904105" cy="2988945"/>
          </a:xfrm>
          <a:prstGeom prst="rect">
            <a:avLst/>
          </a:prstGeom>
        </p:spPr>
      </p:pic>
      <p:grpSp>
        <p:nvGrpSpPr>
          <p:cNvPr id="8" name="组合 7"/>
          <p:cNvGrpSpPr/>
          <p:nvPr/>
        </p:nvGrpSpPr>
        <p:grpSpPr>
          <a:xfrm>
            <a:off x="5805170" y="897587"/>
            <a:ext cx="6456045" cy="3026131"/>
            <a:chOff x="6817" y="6051"/>
            <a:chExt cx="9866" cy="4419"/>
          </a:xfrm>
        </p:grpSpPr>
        <p:pic>
          <p:nvPicPr>
            <p:cNvPr id="25" name="图片 24"/>
            <p:cNvPicPr>
              <a:picLocks noChangeAspect="1"/>
            </p:cNvPicPr>
            <p:nvPr/>
          </p:nvPicPr>
          <p:blipFill>
            <a:blip r:embed="rId2"/>
            <a:stretch>
              <a:fillRect/>
            </a:stretch>
          </p:blipFill>
          <p:spPr>
            <a:xfrm>
              <a:off x="8875" y="6051"/>
              <a:ext cx="5560" cy="3780"/>
            </a:xfrm>
            <a:prstGeom prst="rect">
              <a:avLst/>
            </a:prstGeom>
          </p:spPr>
        </p:pic>
        <p:cxnSp>
          <p:nvCxnSpPr>
            <p:cNvPr id="30" name="直接箭头连接符 29"/>
            <p:cNvCxnSpPr/>
            <p:nvPr/>
          </p:nvCxnSpPr>
          <p:spPr>
            <a:xfrm flipH="1" flipV="1">
              <a:off x="13280" y="8668"/>
              <a:ext cx="1568" cy="22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14751" y="8598"/>
              <a:ext cx="1932" cy="942"/>
            </a:xfrm>
            <a:prstGeom prst="rect">
              <a:avLst/>
            </a:prstGeom>
            <a:noFill/>
          </p:spPr>
          <p:txBody>
            <a:bodyPr wrap="square" rtlCol="0">
              <a:spAutoFit/>
            </a:bodyPr>
            <a:lstStyle/>
            <a:p>
              <a:r>
                <a:rPr lang="zh-CN" altLang="en-US" b="1" dirty="0"/>
                <a:t>Air float guide</a:t>
              </a:r>
              <a:endParaRPr lang="zh-CN" altLang="en-US" b="1" dirty="0"/>
            </a:p>
          </p:txBody>
        </p:sp>
        <p:cxnSp>
          <p:nvCxnSpPr>
            <p:cNvPr id="34" name="直接箭头连接符 33"/>
            <p:cNvCxnSpPr/>
            <p:nvPr/>
          </p:nvCxnSpPr>
          <p:spPr>
            <a:xfrm flipV="1">
              <a:off x="11465" y="9378"/>
              <a:ext cx="190" cy="69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10763" y="9932"/>
              <a:ext cx="3310" cy="538"/>
            </a:xfrm>
            <a:prstGeom prst="rect">
              <a:avLst/>
            </a:prstGeom>
            <a:noFill/>
          </p:spPr>
          <p:txBody>
            <a:bodyPr wrap="square" rtlCol="0">
              <a:spAutoFit/>
            </a:bodyPr>
            <a:lstStyle/>
            <a:p>
              <a:r>
                <a:rPr lang="zh-CN" altLang="en-US" b="1" dirty="0"/>
                <a:t>Air float guide</a:t>
              </a:r>
              <a:endParaRPr lang="zh-CN" altLang="en-US" b="1" dirty="0"/>
            </a:p>
          </p:txBody>
        </p:sp>
        <p:cxnSp>
          <p:nvCxnSpPr>
            <p:cNvPr id="37" name="直接箭头连接符 36"/>
            <p:cNvCxnSpPr/>
            <p:nvPr/>
          </p:nvCxnSpPr>
          <p:spPr>
            <a:xfrm flipV="1">
              <a:off x="8345" y="8991"/>
              <a:ext cx="1505" cy="268"/>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6817" y="9171"/>
              <a:ext cx="2506" cy="538"/>
            </a:xfrm>
            <a:prstGeom prst="rect">
              <a:avLst/>
            </a:prstGeom>
            <a:noFill/>
          </p:spPr>
          <p:txBody>
            <a:bodyPr wrap="square" rtlCol="0">
              <a:spAutoFit/>
            </a:bodyPr>
            <a:lstStyle/>
            <a:p>
              <a:r>
                <a:rPr lang="zh-CN" altLang="en-US" b="1" dirty="0"/>
                <a:t>Anti-tip roller</a:t>
              </a:r>
              <a:endParaRPr lang="zh-CN" altLang="en-US" b="1" dirty="0"/>
            </a:p>
          </p:txBody>
        </p:sp>
      </p:grpSp>
      <p:sp>
        <p:nvSpPr>
          <p:cNvPr id="3" name="文本框 2"/>
          <p:cNvSpPr txBox="1"/>
          <p:nvPr/>
        </p:nvSpPr>
        <p:spPr>
          <a:xfrm>
            <a:off x="337185" y="189230"/>
            <a:ext cx="5892800" cy="491490"/>
          </a:xfrm>
          <a:prstGeom prst="rect">
            <a:avLst/>
          </a:prstGeom>
          <a:noFill/>
        </p:spPr>
        <p:txBody>
          <a:bodyPr wrap="square" rtlCol="0">
            <a:spAutoFit/>
          </a:bodyPr>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3、Detector installation scheme</a:t>
            </a:r>
            <a:endParaRPr lang="zh-CN" altLang="en-US" sz="2600" b="1">
              <a:latin typeface="黑体" panose="02010609060101010101" pitchFamily="49" charset="-122"/>
              <a:ea typeface="黑体" panose="02010609060101010101" pitchFamily="49" charset="-122"/>
            </a:endParaRPr>
          </a:p>
        </p:txBody>
      </p:sp>
      <p:sp>
        <p:nvSpPr>
          <p:cNvPr id="10" name="右箭头 9"/>
          <p:cNvSpPr/>
          <p:nvPr/>
        </p:nvSpPr>
        <p:spPr>
          <a:xfrm>
            <a:off x="4347845" y="2594610"/>
            <a:ext cx="2597785" cy="3162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5299710" y="3992880"/>
            <a:ext cx="6604000" cy="2799715"/>
          </a:xfrm>
          <a:prstGeom prst="rect">
            <a:avLst/>
          </a:prstGeom>
          <a:noFill/>
        </p:spPr>
        <p:txBody>
          <a:bodyPr wrap="square" rtlCol="0">
            <a:spAutoFit/>
          </a:bodyPr>
          <a:p>
            <a:pPr marL="285750" indent="-285750">
              <a:buFont typeface="Wingdings" panose="05000000000000000000" charset="0"/>
              <a:buChar char="u"/>
            </a:pPr>
            <a:endParaRPr sz="1400" b="1"/>
          </a:p>
          <a:p>
            <a:pPr marL="285750" indent="-285750">
              <a:buFont typeface="Wingdings" panose="05000000000000000000" charset="0"/>
              <a:buChar char="u"/>
            </a:pPr>
            <a:r>
              <a:rPr sz="1800" b="1"/>
              <a:t>After the assembly is complete, HCAL is pushed into installation</a:t>
            </a:r>
            <a:r>
              <a:rPr lang="en-US" sz="1800" b="1"/>
              <a:t> by hydraulic power system</a:t>
            </a:r>
            <a:endParaRPr lang="en-US" sz="1800" b="1"/>
          </a:p>
          <a:p>
            <a:pPr marL="0" indent="0">
              <a:buFont typeface="Wingdings" panose="05000000000000000000" charset="0"/>
              <a:buNone/>
            </a:pPr>
            <a:endParaRPr lang="en-US" sz="1800" b="1"/>
          </a:p>
          <a:p>
            <a:pPr marL="285750" indent="-285750">
              <a:buFont typeface="Wingdings" panose="05000000000000000000" charset="0"/>
              <a:buChar char="u"/>
            </a:pPr>
            <a:r>
              <a:rPr sz="1800" b="1"/>
              <a:t>Air float guide pair is used to realize the bearing and movement , and anti-overturning guide rail is used on the side</a:t>
            </a:r>
            <a:endParaRPr sz="1800" b="1"/>
          </a:p>
          <a:p>
            <a:pPr marL="285750" indent="-285750">
              <a:buFont typeface="Wingdings" panose="05000000000000000000" charset="0"/>
              <a:buChar char="u"/>
            </a:pPr>
            <a:endParaRPr sz="1800" b="1"/>
          </a:p>
          <a:p>
            <a:pPr marL="285750" indent="-285750">
              <a:buFont typeface="Wingdings" panose="05000000000000000000" charset="0"/>
              <a:buChar char="u"/>
            </a:pPr>
            <a:r>
              <a:rPr lang="en-US" sz="1800" b="1">
                <a:sym typeface="+mn-ea"/>
              </a:rPr>
              <a:t>the vertical space is 50mm,</a:t>
            </a:r>
            <a:r>
              <a:rPr lang="en-US" sz="1800" b="1"/>
              <a:t>It is hard for realize the air float guide. </a:t>
            </a:r>
            <a:endParaRPr lang="en-US" sz="1800" b="1"/>
          </a:p>
        </p:txBody>
      </p:sp>
      <p:sp>
        <p:nvSpPr>
          <p:cNvPr id="14" name="文本框 13"/>
          <p:cNvSpPr txBox="1"/>
          <p:nvPr/>
        </p:nvSpPr>
        <p:spPr>
          <a:xfrm>
            <a:off x="527685" y="786130"/>
            <a:ext cx="4226560" cy="368300"/>
          </a:xfrm>
          <a:prstGeom prst="rect">
            <a:avLst/>
          </a:prstGeom>
          <a:noFill/>
        </p:spPr>
        <p:txBody>
          <a:bodyPr wrap="square" rtlCol="0">
            <a:spAutoFit/>
          </a:bodyPr>
          <a:p>
            <a:r>
              <a:rPr lang="zh-CN" altLang="en-US" b="1">
                <a:solidFill>
                  <a:srgbClr val="FF0000"/>
                </a:solidFill>
                <a:sym typeface="+mn-ea"/>
              </a:rPr>
              <a:t>Assembly of hadron calorimeter</a:t>
            </a:r>
            <a:endParaRPr lang="zh-CN" altLang="en-US" b="1">
              <a:solidFill>
                <a:srgbClr val="FF0000"/>
              </a:solidFill>
            </a:endParaRPr>
          </a:p>
        </p:txBody>
      </p:sp>
      <p:pic>
        <p:nvPicPr>
          <p:cNvPr id="5" name="图片 4"/>
          <p:cNvPicPr>
            <a:picLocks noChangeAspect="1"/>
          </p:cNvPicPr>
          <p:nvPr/>
        </p:nvPicPr>
        <p:blipFill>
          <a:blip r:embed="rId3"/>
          <a:stretch>
            <a:fillRect/>
          </a:stretch>
        </p:blipFill>
        <p:spPr>
          <a:xfrm>
            <a:off x="1161415" y="4050665"/>
            <a:ext cx="3978910" cy="266954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290195" y="806450"/>
            <a:ext cx="5699125" cy="429895"/>
          </a:xfrm>
          <a:prstGeom prst="rect">
            <a:avLst/>
          </a:prstGeom>
          <a:noFill/>
        </p:spPr>
        <p:txBody>
          <a:bodyPr wrap="square" rtlCol="0">
            <a:spAutoFit/>
          </a:bodyPr>
          <a:lstStyle/>
          <a:p>
            <a:r>
              <a:rPr lang="zh-CN" altLang="en-US" sz="2200" b="1" dirty="0">
                <a:solidFill>
                  <a:srgbClr val="FF0000"/>
                </a:solidFill>
              </a:rPr>
              <a:t>Superconducting magnet installation</a:t>
            </a:r>
            <a:endParaRPr lang="zh-CN" altLang="en-US" sz="2200" b="1" dirty="0">
              <a:solidFill>
                <a:srgbClr val="FF0000"/>
              </a:solidFill>
            </a:endParaRPr>
          </a:p>
        </p:txBody>
      </p:sp>
      <p:sp>
        <p:nvSpPr>
          <p:cNvPr id="3" name="文本框 2"/>
          <p:cNvSpPr txBox="1"/>
          <p:nvPr/>
        </p:nvSpPr>
        <p:spPr>
          <a:xfrm>
            <a:off x="337185" y="189230"/>
            <a:ext cx="8144510" cy="491490"/>
          </a:xfrm>
          <a:prstGeom prst="rect">
            <a:avLst/>
          </a:prstGeom>
          <a:noFill/>
        </p:spPr>
        <p:txBody>
          <a:bodyPr wrap="square" rtlCol="0">
            <a:spAutoFit/>
          </a:bodyPr>
          <a:p>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3、Detector installation scheme</a:t>
            </a:r>
            <a:r>
              <a:rPr lang="en-US" altLang="zh-CN" sz="2600" b="1">
                <a:latin typeface="黑体" panose="02010609060101010101" pitchFamily="49" charset="-122"/>
                <a:ea typeface="黑体" panose="02010609060101010101" pitchFamily="49" charset="-122"/>
                <a:sym typeface="+mn-ea"/>
              </a:rPr>
              <a:t>  </a:t>
            </a:r>
            <a:endParaRPr lang="zh-CN" altLang="en-US" sz="2600" b="1">
              <a:latin typeface="黑体" panose="02010609060101010101" pitchFamily="49" charset="-122"/>
              <a:ea typeface="黑体" panose="02010609060101010101" pitchFamily="49" charset="-122"/>
              <a:sym typeface="+mn-ea"/>
            </a:endParaRPr>
          </a:p>
        </p:txBody>
      </p:sp>
      <p:pic>
        <p:nvPicPr>
          <p:cNvPr id="16" name="图片 15"/>
          <p:cNvPicPr>
            <a:picLocks noChangeAspect="1"/>
          </p:cNvPicPr>
          <p:nvPr/>
        </p:nvPicPr>
        <p:blipFill>
          <a:blip r:embed="rId2"/>
          <a:stretch>
            <a:fillRect/>
          </a:stretch>
        </p:blipFill>
        <p:spPr>
          <a:xfrm>
            <a:off x="1006475" y="1300480"/>
            <a:ext cx="5693410" cy="5045710"/>
          </a:xfrm>
          <a:prstGeom prst="rect">
            <a:avLst/>
          </a:prstGeom>
        </p:spPr>
      </p:pic>
      <p:sp>
        <p:nvSpPr>
          <p:cNvPr id="17" name="文本框 16"/>
          <p:cNvSpPr txBox="1"/>
          <p:nvPr/>
        </p:nvSpPr>
        <p:spPr>
          <a:xfrm>
            <a:off x="7872730" y="2976880"/>
            <a:ext cx="3268980" cy="645160"/>
          </a:xfrm>
          <a:prstGeom prst="rect">
            <a:avLst/>
          </a:prstGeom>
          <a:noFill/>
        </p:spPr>
        <p:txBody>
          <a:bodyPr wrap="square" rtlCol="0">
            <a:spAutoFit/>
          </a:bodyPr>
          <a:p>
            <a:r>
              <a:rPr lang="zh-CN" altLang="en-US" b="1"/>
              <a:t>Size of </a:t>
            </a:r>
            <a:r>
              <a:rPr lang="en-US" altLang="zh-CN" b="1"/>
              <a:t>socket</a:t>
            </a:r>
            <a:r>
              <a:rPr lang="zh-CN" altLang="en-US" b="1"/>
              <a:t> of superconducting magnet</a:t>
            </a:r>
            <a:endParaRPr lang="zh-CN" altLang="en-US" b="1"/>
          </a:p>
        </p:txBody>
      </p:sp>
      <p:pic>
        <p:nvPicPr>
          <p:cNvPr id="18" name="图片 17"/>
          <p:cNvPicPr>
            <a:picLocks noChangeAspect="1"/>
          </p:cNvPicPr>
          <p:nvPr/>
        </p:nvPicPr>
        <p:blipFill>
          <a:blip r:embed="rId3"/>
          <a:stretch>
            <a:fillRect/>
          </a:stretch>
        </p:blipFill>
        <p:spPr>
          <a:xfrm>
            <a:off x="6910070" y="963930"/>
            <a:ext cx="5059045" cy="2089785"/>
          </a:xfrm>
          <a:prstGeom prst="rect">
            <a:avLst/>
          </a:prstGeom>
        </p:spPr>
      </p:pic>
      <p:sp>
        <p:nvSpPr>
          <p:cNvPr id="20" name="文本框 19"/>
          <p:cNvSpPr txBox="1"/>
          <p:nvPr/>
        </p:nvSpPr>
        <p:spPr>
          <a:xfrm>
            <a:off x="7134860" y="4041775"/>
            <a:ext cx="4744085" cy="2030095"/>
          </a:xfrm>
          <a:prstGeom prst="rect">
            <a:avLst/>
          </a:prstGeom>
          <a:noFill/>
        </p:spPr>
        <p:txBody>
          <a:bodyPr wrap="square" rtlCol="0">
            <a:spAutoFit/>
          </a:bodyPr>
          <a:p>
            <a:pPr marL="285750" indent="-285750">
              <a:buFont typeface="Wingdings" panose="05000000000000000000" charset="0"/>
              <a:buChar char="l"/>
            </a:pPr>
            <a:r>
              <a:rPr lang="zh-CN" altLang="en-US" b="1"/>
              <a:t>The leading interface of the superconducting magnet is one in and one out, which leads out in the axial direction</a:t>
            </a:r>
            <a:endParaRPr lang="zh-CN" altLang="en-US" b="1"/>
          </a:p>
          <a:p>
            <a:pPr marL="285750" indent="-285750">
              <a:buFont typeface="Wingdings" panose="05000000000000000000" charset="0"/>
              <a:buChar char="l"/>
            </a:pPr>
            <a:endParaRPr lang="zh-CN" altLang="en-US" b="1"/>
          </a:p>
          <a:p>
            <a:pPr marL="285750" indent="-285750">
              <a:buFont typeface="Wingdings" panose="05000000000000000000" charset="0"/>
              <a:buChar char="l"/>
            </a:pPr>
            <a:r>
              <a:rPr lang="zh-CN" altLang="en-US" b="1"/>
              <a:t>A </a:t>
            </a:r>
            <a:r>
              <a:rPr lang="en-US" altLang="zh-CN" b="1"/>
              <a:t>connect</a:t>
            </a:r>
            <a:r>
              <a:rPr lang="zh-CN" altLang="en-US" b="1"/>
              <a:t> structure is required for the outlet</a:t>
            </a:r>
            <a:endParaRPr lang="zh-CN" altLang="en-US" b="1"/>
          </a:p>
        </p:txBody>
      </p:sp>
      <p:cxnSp>
        <p:nvCxnSpPr>
          <p:cNvPr id="4" name="直接箭头连接符 3"/>
          <p:cNvCxnSpPr/>
          <p:nvPr/>
        </p:nvCxnSpPr>
        <p:spPr>
          <a:xfrm flipH="1">
            <a:off x="5069205" y="2431415"/>
            <a:ext cx="2377440" cy="1610360"/>
          </a:xfrm>
          <a:prstGeom prst="straightConnector1">
            <a:avLst/>
          </a:prstGeom>
          <a:ln w="76200" cmpd="sng">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flipH="1">
            <a:off x="4168775" y="2421890"/>
            <a:ext cx="3095625" cy="1313180"/>
          </a:xfrm>
          <a:prstGeom prst="straightConnector1">
            <a:avLst/>
          </a:prstGeom>
          <a:ln w="76200" cmpd="sng">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90195" y="806450"/>
            <a:ext cx="4303395" cy="798830"/>
          </a:xfrm>
          <a:prstGeom prst="rect">
            <a:avLst/>
          </a:prstGeom>
          <a:noFill/>
        </p:spPr>
        <p:txBody>
          <a:bodyPr wrap="square" rtlCol="0">
            <a:spAutoFit/>
          </a:bodyPr>
          <a:lstStyle/>
          <a:p>
            <a:r>
              <a:rPr lang="zh-CN" altLang="en-US" sz="1800" b="1" dirty="0">
                <a:solidFill>
                  <a:srgbClr val="FF0000"/>
                </a:solidFill>
                <a:sym typeface="+mn-ea"/>
              </a:rPr>
              <a:t>Superconducting magnet installation</a:t>
            </a:r>
            <a:endParaRPr lang="zh-CN" altLang="en-US" sz="1800" b="1" dirty="0">
              <a:solidFill>
                <a:srgbClr val="FF0000"/>
              </a:solidFill>
            </a:endParaRPr>
          </a:p>
          <a:p>
            <a:endParaRPr lang="zh-CN" altLang="en-US" sz="2800" b="1" dirty="0">
              <a:solidFill>
                <a:srgbClr val="FF0000"/>
              </a:solidFill>
            </a:endParaRPr>
          </a:p>
        </p:txBody>
      </p:sp>
      <p:grpSp>
        <p:nvGrpSpPr>
          <p:cNvPr id="5" name="组合 4"/>
          <p:cNvGrpSpPr/>
          <p:nvPr/>
        </p:nvGrpSpPr>
        <p:grpSpPr>
          <a:xfrm>
            <a:off x="6581775" y="4426585"/>
            <a:ext cx="5473065" cy="2230120"/>
            <a:chOff x="10475" y="1453"/>
            <a:chExt cx="8619" cy="3512"/>
          </a:xfrm>
        </p:grpSpPr>
        <p:pic>
          <p:nvPicPr>
            <p:cNvPr id="6" name="图片 5"/>
            <p:cNvPicPr>
              <a:picLocks noChangeAspect="1"/>
            </p:cNvPicPr>
            <p:nvPr>
              <p:custDataLst>
                <p:tags r:id="rId1"/>
              </p:custDataLst>
            </p:nvPr>
          </p:nvPicPr>
          <p:blipFill>
            <a:blip r:embed="rId2"/>
            <a:stretch>
              <a:fillRect/>
            </a:stretch>
          </p:blipFill>
          <p:spPr>
            <a:xfrm>
              <a:off x="10475" y="1453"/>
              <a:ext cx="5322" cy="3512"/>
            </a:xfrm>
            <a:prstGeom prst="rect">
              <a:avLst/>
            </a:prstGeom>
          </p:spPr>
        </p:pic>
        <p:cxnSp>
          <p:nvCxnSpPr>
            <p:cNvPr id="15" name="直接箭头连接符 14"/>
            <p:cNvCxnSpPr/>
            <p:nvPr>
              <p:custDataLst>
                <p:tags r:id="rId3"/>
              </p:custDataLst>
            </p:nvPr>
          </p:nvCxnSpPr>
          <p:spPr>
            <a:xfrm flipH="1">
              <a:off x="15096" y="2983"/>
              <a:ext cx="1403" cy="45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custDataLst>
                <p:tags r:id="rId4"/>
              </p:custDataLst>
            </p:nvPr>
          </p:nvCxnSpPr>
          <p:spPr>
            <a:xfrm flipH="1">
              <a:off x="14835" y="2953"/>
              <a:ext cx="1726" cy="151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p:nvPr>
              <p:custDataLst>
                <p:tags r:id="rId5"/>
              </p:custDataLst>
            </p:nvPr>
          </p:nvCxnSpPr>
          <p:spPr>
            <a:xfrm flipH="1" flipV="1">
              <a:off x="12339" y="2558"/>
              <a:ext cx="4415" cy="43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custDataLst>
                <p:tags r:id="rId6"/>
              </p:custDataLst>
            </p:nvPr>
          </p:nvCxnSpPr>
          <p:spPr>
            <a:xfrm flipH="1" flipV="1">
              <a:off x="13656" y="2414"/>
              <a:ext cx="2880" cy="47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7" name="文本框 26"/>
            <p:cNvSpPr txBox="1"/>
            <p:nvPr>
              <p:custDataLst>
                <p:tags r:id="rId7"/>
              </p:custDataLst>
            </p:nvPr>
          </p:nvSpPr>
          <p:spPr>
            <a:xfrm>
              <a:off x="16587" y="2347"/>
              <a:ext cx="2507" cy="1888"/>
            </a:xfrm>
            <a:prstGeom prst="rect">
              <a:avLst/>
            </a:prstGeom>
            <a:noFill/>
          </p:spPr>
          <p:txBody>
            <a:bodyPr wrap="square" rtlCol="0">
              <a:spAutoFit/>
            </a:bodyPr>
            <a:lstStyle/>
            <a:p>
              <a:r>
                <a:rPr lang="zh-CN" altLang="en-US" sz="2400" b="1" dirty="0"/>
                <a:t>Linear rolling guide</a:t>
              </a:r>
              <a:endParaRPr lang="zh-CN" altLang="en-US" sz="2400" b="1" dirty="0"/>
            </a:p>
          </p:txBody>
        </p:sp>
      </p:grpSp>
      <p:sp>
        <p:nvSpPr>
          <p:cNvPr id="57" name="文本框 56"/>
          <p:cNvSpPr txBox="1"/>
          <p:nvPr/>
        </p:nvSpPr>
        <p:spPr>
          <a:xfrm>
            <a:off x="223520" y="4620260"/>
            <a:ext cx="6208395" cy="2030095"/>
          </a:xfrm>
          <a:prstGeom prst="rect">
            <a:avLst/>
          </a:prstGeom>
          <a:noFill/>
        </p:spPr>
        <p:txBody>
          <a:bodyPr wrap="square" rtlCol="0">
            <a:spAutoFit/>
          </a:bodyPr>
          <a:lstStyle/>
          <a:p>
            <a:pPr marL="342900" indent="-342900">
              <a:lnSpc>
                <a:spcPct val="150000"/>
              </a:lnSpc>
              <a:buFont typeface="Wingdings" panose="05000000000000000000" charset="0"/>
              <a:buChar char="u"/>
            </a:pPr>
            <a:r>
              <a:rPr sz="1400" b="1" dirty="0">
                <a:latin typeface="宋体" panose="02010600030101010101" pitchFamily="2" charset="-122"/>
              </a:rPr>
              <a:t>The superconducting magnet is about 7 meters long, 5 meters in </a:t>
            </a:r>
            <a:r>
              <a:rPr lang="en-US" sz="1400" b="1" dirty="0">
                <a:latin typeface="宋体" panose="02010600030101010101" pitchFamily="2" charset="-122"/>
              </a:rPr>
              <a:t>height</a:t>
            </a:r>
            <a:r>
              <a:rPr sz="1400" b="1" dirty="0">
                <a:latin typeface="宋体" panose="02010600030101010101" pitchFamily="2" charset="-122"/>
              </a:rPr>
              <a:t> and weighs about 30 tons</a:t>
            </a:r>
            <a:endParaRPr sz="1400" b="1" dirty="0">
              <a:latin typeface="宋体" panose="02010600030101010101" pitchFamily="2" charset="-122"/>
            </a:endParaRPr>
          </a:p>
          <a:p>
            <a:pPr marL="342900" indent="-342900">
              <a:lnSpc>
                <a:spcPct val="150000"/>
              </a:lnSpc>
              <a:buFont typeface="Wingdings" panose="05000000000000000000" charset="0"/>
              <a:buChar char="u"/>
            </a:pPr>
            <a:r>
              <a:rPr sz="1400" b="1" dirty="0">
                <a:latin typeface="宋体" panose="02010600030101010101" pitchFamily="2" charset="-122"/>
              </a:rPr>
              <a:t>Due to the height, the superconducting magnet adopts a  roller guide rail pair as a motion support, and a hydraulic system to push</a:t>
            </a:r>
            <a:endParaRPr sz="1400" b="1" dirty="0">
              <a:latin typeface="宋体" panose="02010600030101010101" pitchFamily="2" charset="-122"/>
            </a:endParaRPr>
          </a:p>
          <a:p>
            <a:pPr marL="342900" indent="-342900">
              <a:lnSpc>
                <a:spcPct val="150000"/>
              </a:lnSpc>
              <a:buFont typeface="Wingdings" panose="05000000000000000000" charset="0"/>
              <a:buChar char="u"/>
            </a:pPr>
            <a:endParaRPr sz="1400" b="1" dirty="0">
              <a:latin typeface="宋体" panose="02010600030101010101" pitchFamily="2" charset="-122"/>
            </a:endParaRPr>
          </a:p>
        </p:txBody>
      </p:sp>
      <p:sp>
        <p:nvSpPr>
          <p:cNvPr id="3" name="文本框 2"/>
          <p:cNvSpPr txBox="1"/>
          <p:nvPr/>
        </p:nvSpPr>
        <p:spPr>
          <a:xfrm>
            <a:off x="337185" y="189230"/>
            <a:ext cx="8144510" cy="491490"/>
          </a:xfrm>
          <a:prstGeom prst="rect">
            <a:avLst/>
          </a:prstGeom>
          <a:noFill/>
        </p:spPr>
        <p:txBody>
          <a:bodyPr wrap="square" rtlCol="0">
            <a:spAutoFit/>
          </a:bodyPr>
          <a:p>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3、Detector installation scheme</a:t>
            </a:r>
            <a:r>
              <a:rPr lang="en-US" altLang="zh-CN" sz="2600" b="1">
                <a:latin typeface="黑体" panose="02010609060101010101" pitchFamily="49" charset="-122"/>
                <a:ea typeface="黑体" panose="02010609060101010101" pitchFamily="49" charset="-122"/>
                <a:sym typeface="+mn-ea"/>
              </a:rPr>
              <a:t>  </a:t>
            </a:r>
            <a:endParaRPr lang="zh-CN" altLang="en-US" sz="2600" b="1">
              <a:latin typeface="黑体" panose="02010609060101010101" pitchFamily="49" charset="-122"/>
              <a:ea typeface="黑体" panose="02010609060101010101" pitchFamily="49" charset="-122"/>
              <a:sym typeface="+mn-ea"/>
            </a:endParaRPr>
          </a:p>
        </p:txBody>
      </p:sp>
      <p:grpSp>
        <p:nvGrpSpPr>
          <p:cNvPr id="12" name="组合 11"/>
          <p:cNvGrpSpPr/>
          <p:nvPr/>
        </p:nvGrpSpPr>
        <p:grpSpPr>
          <a:xfrm>
            <a:off x="506730" y="1031875"/>
            <a:ext cx="11092815" cy="2688590"/>
            <a:chOff x="758" y="1931"/>
            <a:chExt cx="17469" cy="4234"/>
          </a:xfrm>
        </p:grpSpPr>
        <p:pic>
          <p:nvPicPr>
            <p:cNvPr id="4" name="图片 3"/>
            <p:cNvPicPr>
              <a:picLocks noChangeAspect="1"/>
            </p:cNvPicPr>
            <p:nvPr/>
          </p:nvPicPr>
          <p:blipFill>
            <a:blip r:embed="rId8"/>
            <a:stretch>
              <a:fillRect/>
            </a:stretch>
          </p:blipFill>
          <p:spPr>
            <a:xfrm>
              <a:off x="758" y="2047"/>
              <a:ext cx="5478" cy="3953"/>
            </a:xfrm>
            <a:prstGeom prst="rect">
              <a:avLst/>
            </a:prstGeom>
          </p:spPr>
        </p:pic>
        <p:pic>
          <p:nvPicPr>
            <p:cNvPr id="8" name="图片 7"/>
            <p:cNvPicPr>
              <a:picLocks noChangeAspect="1"/>
            </p:cNvPicPr>
            <p:nvPr/>
          </p:nvPicPr>
          <p:blipFill>
            <a:blip r:embed="rId9"/>
            <a:stretch>
              <a:fillRect/>
            </a:stretch>
          </p:blipFill>
          <p:spPr>
            <a:xfrm>
              <a:off x="7293" y="1931"/>
              <a:ext cx="4925" cy="4186"/>
            </a:xfrm>
            <a:prstGeom prst="rect">
              <a:avLst/>
            </a:prstGeom>
          </p:spPr>
        </p:pic>
        <p:pic>
          <p:nvPicPr>
            <p:cNvPr id="10" name="图片 9"/>
            <p:cNvPicPr>
              <a:picLocks noChangeAspect="1"/>
            </p:cNvPicPr>
            <p:nvPr/>
          </p:nvPicPr>
          <p:blipFill>
            <a:blip r:embed="rId10"/>
            <a:stretch>
              <a:fillRect/>
            </a:stretch>
          </p:blipFill>
          <p:spPr>
            <a:xfrm>
              <a:off x="13455" y="1931"/>
              <a:ext cx="4773" cy="4235"/>
            </a:xfrm>
            <a:prstGeom prst="rect">
              <a:avLst/>
            </a:prstGeom>
          </p:spPr>
        </p:pic>
        <p:sp>
          <p:nvSpPr>
            <p:cNvPr id="7" name="右箭头 6"/>
            <p:cNvSpPr/>
            <p:nvPr/>
          </p:nvSpPr>
          <p:spPr>
            <a:xfrm>
              <a:off x="6233" y="3425"/>
              <a:ext cx="1041" cy="5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右箭头 8"/>
            <p:cNvSpPr/>
            <p:nvPr/>
          </p:nvSpPr>
          <p:spPr>
            <a:xfrm>
              <a:off x="12316" y="3530"/>
              <a:ext cx="1041" cy="5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1" name="文本框 10"/>
          <p:cNvSpPr txBox="1"/>
          <p:nvPr/>
        </p:nvSpPr>
        <p:spPr>
          <a:xfrm>
            <a:off x="337185" y="3795395"/>
            <a:ext cx="4020185" cy="645160"/>
          </a:xfrm>
          <a:prstGeom prst="rect">
            <a:avLst/>
          </a:prstGeom>
          <a:noFill/>
        </p:spPr>
        <p:txBody>
          <a:bodyPr wrap="square" rtlCol="0">
            <a:spAutoFit/>
          </a:bodyPr>
          <a:p>
            <a:r>
              <a:rPr lang="en-US" b="1">
                <a:solidFill>
                  <a:srgbClr val="FF0000"/>
                </a:solidFill>
              </a:rPr>
              <a:t>1. </a:t>
            </a:r>
            <a:r>
              <a:rPr b="1">
                <a:solidFill>
                  <a:srgbClr val="FF0000"/>
                </a:solidFill>
              </a:rPr>
              <a:t> assemble the superconducting magnet</a:t>
            </a:r>
            <a:endParaRPr b="1">
              <a:solidFill>
                <a:srgbClr val="FF0000"/>
              </a:solidFill>
            </a:endParaRPr>
          </a:p>
        </p:txBody>
      </p:sp>
      <p:sp>
        <p:nvSpPr>
          <p:cNvPr id="13" name="文本框 12"/>
          <p:cNvSpPr txBox="1"/>
          <p:nvPr/>
        </p:nvSpPr>
        <p:spPr>
          <a:xfrm>
            <a:off x="4323715" y="3795395"/>
            <a:ext cx="4580890" cy="368300"/>
          </a:xfrm>
          <a:prstGeom prst="rect">
            <a:avLst/>
          </a:prstGeom>
          <a:noFill/>
        </p:spPr>
        <p:txBody>
          <a:bodyPr wrap="square" rtlCol="0">
            <a:spAutoFit/>
          </a:bodyPr>
          <a:p>
            <a:r>
              <a:rPr lang="en-US" b="1">
                <a:solidFill>
                  <a:srgbClr val="FF0000"/>
                </a:solidFill>
              </a:rPr>
              <a:t>2.Push in the superconducting magnet</a:t>
            </a:r>
            <a:endParaRPr lang="en-US" b="1">
              <a:solidFill>
                <a:srgbClr val="FF0000"/>
              </a:solidFill>
            </a:endParaRPr>
          </a:p>
        </p:txBody>
      </p:sp>
      <p:sp>
        <p:nvSpPr>
          <p:cNvPr id="14" name="文本框 13"/>
          <p:cNvSpPr txBox="1"/>
          <p:nvPr/>
        </p:nvSpPr>
        <p:spPr>
          <a:xfrm>
            <a:off x="8724265" y="3751580"/>
            <a:ext cx="3467735" cy="645160"/>
          </a:xfrm>
          <a:prstGeom prst="rect">
            <a:avLst/>
          </a:prstGeom>
          <a:noFill/>
        </p:spPr>
        <p:txBody>
          <a:bodyPr wrap="square" rtlCol="0">
            <a:spAutoFit/>
          </a:bodyPr>
          <a:p>
            <a:r>
              <a:rPr lang="en-US" altLang="zh-CN" b="1">
                <a:solidFill>
                  <a:srgbClr val="FF0000"/>
                </a:solidFill>
              </a:rPr>
              <a:t>3.  </a:t>
            </a:r>
            <a:r>
              <a:rPr lang="zh-CN" altLang="en-US" b="1">
                <a:solidFill>
                  <a:srgbClr val="FF0000"/>
                </a:solidFill>
              </a:rPr>
              <a:t>Assemble superconducting magnets</a:t>
            </a:r>
            <a:endParaRPr lang="zh-CN" altLang="en-US" b="1">
              <a:solidFill>
                <a:srgbClr val="FF00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custDataLst>
              <p:tags r:id="rId1"/>
            </p:custDataLst>
          </p:nvPr>
        </p:nvSpPr>
        <p:spPr>
          <a:xfrm>
            <a:off x="290195" y="911860"/>
            <a:ext cx="7787005" cy="398780"/>
          </a:xfrm>
          <a:prstGeom prst="rect">
            <a:avLst/>
          </a:prstGeom>
          <a:noFill/>
        </p:spPr>
        <p:txBody>
          <a:bodyPr wrap="square" rtlCol="0">
            <a:spAutoFit/>
          </a:bodyPr>
          <a:p>
            <a:r>
              <a:rPr lang="zh-CN" altLang="en-US" sz="2000" b="1" dirty="0">
                <a:solidFill>
                  <a:srgbClr val="FF0000"/>
                </a:solidFill>
              </a:rPr>
              <a:t> </a:t>
            </a:r>
            <a:r>
              <a:rPr lang="en-US" altLang="zh-CN" sz="2000" b="1" dirty="0">
                <a:solidFill>
                  <a:srgbClr val="FF0000"/>
                </a:solidFill>
              </a:rPr>
              <a:t>The ECAL  </a:t>
            </a:r>
            <a:r>
              <a:rPr lang="zh-CN" altLang="en-US" sz="2000" b="1" dirty="0">
                <a:solidFill>
                  <a:srgbClr val="FF0000"/>
                </a:solidFill>
                <a:sym typeface="+mn-ea"/>
              </a:rPr>
              <a:t>installation</a:t>
            </a:r>
            <a:r>
              <a:rPr lang="en-US" altLang="zh-CN" sz="2000" b="1" dirty="0">
                <a:solidFill>
                  <a:srgbClr val="FF0000"/>
                </a:solidFill>
              </a:rPr>
              <a:t> </a:t>
            </a:r>
            <a:endParaRPr lang="zh-CN" altLang="en-US" sz="2000" b="1" dirty="0">
              <a:solidFill>
                <a:srgbClr val="FF0000"/>
              </a:solidFill>
            </a:endParaRPr>
          </a:p>
        </p:txBody>
      </p:sp>
      <p:sp>
        <p:nvSpPr>
          <p:cNvPr id="3" name="文本框 2"/>
          <p:cNvSpPr txBox="1"/>
          <p:nvPr>
            <p:custDataLst>
              <p:tags r:id="rId2"/>
            </p:custDataLst>
          </p:nvPr>
        </p:nvSpPr>
        <p:spPr>
          <a:xfrm>
            <a:off x="337185" y="189230"/>
            <a:ext cx="5892800" cy="491490"/>
          </a:xfrm>
          <a:prstGeom prst="rect">
            <a:avLst/>
          </a:prstGeom>
          <a:noFill/>
        </p:spPr>
        <p:txBody>
          <a:bodyPr wrap="square" rtlCol="0">
            <a:spAutoFit/>
          </a:bodyPr>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3、Detector installation scheme</a:t>
            </a:r>
            <a:endParaRPr lang="zh-CN" altLang="en-US" sz="2600" b="1">
              <a:latin typeface="黑体" panose="02010609060101010101" pitchFamily="49" charset="-122"/>
              <a:ea typeface="黑体" panose="02010609060101010101" pitchFamily="49" charset="-122"/>
            </a:endParaRPr>
          </a:p>
        </p:txBody>
      </p:sp>
      <p:pic>
        <p:nvPicPr>
          <p:cNvPr id="12" name="图片 11"/>
          <p:cNvPicPr>
            <a:picLocks noChangeAspect="1"/>
          </p:cNvPicPr>
          <p:nvPr>
            <p:custDataLst>
              <p:tags r:id="rId3"/>
            </p:custDataLst>
          </p:nvPr>
        </p:nvPicPr>
        <p:blipFill>
          <a:blip r:embed="rId4"/>
          <a:stretch>
            <a:fillRect/>
          </a:stretch>
        </p:blipFill>
        <p:spPr>
          <a:xfrm>
            <a:off x="466090" y="1570990"/>
            <a:ext cx="5763895" cy="4100830"/>
          </a:xfrm>
          <a:prstGeom prst="rect">
            <a:avLst/>
          </a:prstGeom>
        </p:spPr>
      </p:pic>
      <p:grpSp>
        <p:nvGrpSpPr>
          <p:cNvPr id="4" name="组合 3"/>
          <p:cNvGrpSpPr/>
          <p:nvPr/>
        </p:nvGrpSpPr>
        <p:grpSpPr>
          <a:xfrm>
            <a:off x="7176135" y="1059815"/>
            <a:ext cx="2788920" cy="1977390"/>
            <a:chOff x="1096" y="2285"/>
            <a:chExt cx="4392" cy="3114"/>
          </a:xfrm>
        </p:grpSpPr>
        <p:pic>
          <p:nvPicPr>
            <p:cNvPr id="5" name="图片 4"/>
            <p:cNvPicPr>
              <a:picLocks noChangeAspect="1"/>
            </p:cNvPicPr>
            <p:nvPr>
              <p:custDataLst>
                <p:tags r:id="rId5"/>
              </p:custDataLst>
            </p:nvPr>
          </p:nvPicPr>
          <p:blipFill>
            <a:blip r:embed="rId6"/>
            <a:stretch>
              <a:fillRect/>
            </a:stretch>
          </p:blipFill>
          <p:spPr>
            <a:xfrm>
              <a:off x="1096" y="2285"/>
              <a:ext cx="4393" cy="3115"/>
            </a:xfrm>
            <a:prstGeom prst="rect">
              <a:avLst/>
            </a:prstGeom>
          </p:spPr>
        </p:pic>
        <p:sp>
          <p:nvSpPr>
            <p:cNvPr id="9" name="文本框 8"/>
            <p:cNvSpPr txBox="1"/>
            <p:nvPr>
              <p:custDataLst>
                <p:tags r:id="rId7"/>
              </p:custDataLst>
            </p:nvPr>
          </p:nvSpPr>
          <p:spPr>
            <a:xfrm rot="20588274">
              <a:off x="3791" y="4668"/>
              <a:ext cx="1403" cy="485"/>
            </a:xfrm>
            <a:prstGeom prst="rect">
              <a:avLst/>
            </a:prstGeom>
            <a:noFill/>
          </p:spPr>
          <p:txBody>
            <a:bodyPr wrap="square" rtlCol="0">
              <a:spAutoFit/>
            </a:bodyPr>
            <a:p>
              <a:r>
                <a:rPr lang="en-US" altLang="zh-CN" sz="1400" b="1" dirty="0">
                  <a:solidFill>
                    <a:srgbClr val="FF0000"/>
                  </a:solidFill>
                </a:rPr>
                <a:t>400mm</a:t>
              </a:r>
              <a:endParaRPr lang="zh-CN" altLang="en-US" sz="1400" b="1" dirty="0">
                <a:solidFill>
                  <a:srgbClr val="FF0000"/>
                </a:solidFill>
              </a:endParaRPr>
            </a:p>
          </p:txBody>
        </p:sp>
        <p:sp>
          <p:nvSpPr>
            <p:cNvPr id="11" name="文本框 10"/>
            <p:cNvSpPr txBox="1"/>
            <p:nvPr>
              <p:custDataLst>
                <p:tags r:id="rId8"/>
              </p:custDataLst>
            </p:nvPr>
          </p:nvSpPr>
          <p:spPr>
            <a:xfrm rot="16200000">
              <a:off x="1180" y="3843"/>
              <a:ext cx="1262" cy="485"/>
            </a:xfrm>
            <a:prstGeom prst="rect">
              <a:avLst/>
            </a:prstGeom>
            <a:noFill/>
          </p:spPr>
          <p:txBody>
            <a:bodyPr wrap="square" rtlCol="0">
              <a:spAutoFit/>
            </a:bodyPr>
            <a:p>
              <a:r>
                <a:rPr lang="en-US" altLang="zh-CN" sz="1400" b="1" dirty="0">
                  <a:solidFill>
                    <a:srgbClr val="FF0000"/>
                  </a:solidFill>
                </a:rPr>
                <a:t>280mm</a:t>
              </a:r>
              <a:endParaRPr lang="zh-CN" altLang="en-US" sz="1400" b="1" dirty="0">
                <a:solidFill>
                  <a:srgbClr val="FF0000"/>
                </a:solidFill>
              </a:endParaRPr>
            </a:p>
          </p:txBody>
        </p:sp>
      </p:grpSp>
      <p:sp>
        <p:nvSpPr>
          <p:cNvPr id="6" name="文本框 5"/>
          <p:cNvSpPr txBox="1"/>
          <p:nvPr>
            <p:custDataLst>
              <p:tags r:id="rId9"/>
            </p:custDataLst>
          </p:nvPr>
        </p:nvSpPr>
        <p:spPr>
          <a:xfrm>
            <a:off x="6563995" y="3159760"/>
            <a:ext cx="5335905" cy="2676525"/>
          </a:xfrm>
          <a:prstGeom prst="rect">
            <a:avLst/>
          </a:prstGeom>
          <a:noFill/>
        </p:spPr>
        <p:txBody>
          <a:bodyPr wrap="square" rtlCol="0">
            <a:spAutoFit/>
          </a:bodyPr>
          <a:p>
            <a:r>
              <a:rPr lang="en-US" altLang="zh-CN" sz="1400" dirty="0"/>
              <a:t>ECAL</a:t>
            </a:r>
            <a:r>
              <a:rPr lang="zh-CN" altLang="en-US" sz="1400" dirty="0"/>
              <a:t> adopts carbon fiber structure processing frame</a:t>
            </a:r>
            <a:r>
              <a:rPr lang="en-US" altLang="zh-CN" sz="1400" dirty="0"/>
              <a:t>,</a:t>
            </a:r>
            <a:r>
              <a:rPr lang="zh-CN" altLang="en-US" sz="1400" dirty="0"/>
              <a:t> </a:t>
            </a:r>
            <a:r>
              <a:rPr lang="en-US" altLang="zh-CN" sz="1400" dirty="0"/>
              <a:t>The</a:t>
            </a:r>
            <a:r>
              <a:rPr lang="zh-CN" altLang="en-US" sz="1400" dirty="0"/>
              <a:t> detector block</a:t>
            </a:r>
            <a:r>
              <a:rPr lang="en-US" altLang="zh-CN" sz="1400" dirty="0"/>
              <a:t> is nearly square</a:t>
            </a:r>
            <a:endParaRPr lang="zh-CN" altLang="en-US" sz="1400" dirty="0"/>
          </a:p>
          <a:p>
            <a:endParaRPr lang="zh-CN" altLang="en-US" sz="1400" dirty="0"/>
          </a:p>
          <a:p>
            <a:r>
              <a:rPr lang="zh-CN" altLang="en-US" sz="1400" dirty="0"/>
              <a:t>When installing the detector unit</a:t>
            </a:r>
            <a:r>
              <a:rPr lang="en-US" altLang="zh-CN" sz="1400" dirty="0"/>
              <a:t>s</a:t>
            </a:r>
            <a:r>
              <a:rPr lang="zh-CN" altLang="en-US" sz="1400" dirty="0"/>
              <a:t>, install the detector unit in the top column, and then rotate the fixed</a:t>
            </a:r>
            <a:r>
              <a:rPr lang="en-US" altLang="zh-CN" sz="1400" dirty="0"/>
              <a:t> a</a:t>
            </a:r>
            <a:r>
              <a:rPr lang="zh-CN" altLang="en-US" sz="1400" dirty="0"/>
              <a:t>ngle to install the next column.</a:t>
            </a:r>
            <a:endParaRPr lang="zh-CN" altLang="en-US" sz="1400" dirty="0"/>
          </a:p>
          <a:p>
            <a:endParaRPr lang="zh-CN" altLang="en-US" sz="1400" dirty="0"/>
          </a:p>
          <a:p>
            <a:r>
              <a:rPr lang="en-US" altLang="zh-CN" sz="1400" b="1" dirty="0">
                <a:solidFill>
                  <a:srgbClr val="FF0000"/>
                </a:solidFill>
              </a:rPr>
              <a:t>ECAL</a:t>
            </a:r>
            <a:r>
              <a:rPr lang="zh-CN" altLang="en-US" sz="1400" b="1" dirty="0">
                <a:solidFill>
                  <a:srgbClr val="FF0000"/>
                </a:solidFill>
              </a:rPr>
              <a:t> total weight </a:t>
            </a:r>
            <a:r>
              <a:rPr lang="en-US" altLang="zh-CN" sz="1400" b="1" dirty="0">
                <a:solidFill>
                  <a:srgbClr val="FF0000"/>
                </a:solidFill>
              </a:rPr>
              <a:t>is </a:t>
            </a:r>
            <a:r>
              <a:rPr lang="zh-CN" altLang="en-US" sz="1400" b="1" dirty="0">
                <a:solidFill>
                  <a:srgbClr val="FF0000"/>
                </a:solidFill>
              </a:rPr>
              <a:t>180 tons;</a:t>
            </a:r>
            <a:endParaRPr lang="zh-CN" altLang="en-US" sz="1400" b="1" dirty="0">
              <a:solidFill>
                <a:srgbClr val="FF0000"/>
              </a:solidFill>
            </a:endParaRPr>
          </a:p>
          <a:p>
            <a:endParaRPr lang="zh-CN" altLang="en-US" sz="1400" b="1" dirty="0">
              <a:solidFill>
                <a:srgbClr val="FF0000"/>
              </a:solidFill>
            </a:endParaRPr>
          </a:p>
          <a:p>
            <a:r>
              <a:rPr lang="zh-CN" altLang="en-US" sz="1400" b="1" dirty="0">
                <a:solidFill>
                  <a:srgbClr val="FF0000"/>
                </a:solidFill>
              </a:rPr>
              <a:t>There are 448 units;</a:t>
            </a:r>
            <a:endParaRPr lang="zh-CN" altLang="en-US" sz="1400" b="1" dirty="0">
              <a:solidFill>
                <a:srgbClr val="FF0000"/>
              </a:solidFill>
            </a:endParaRPr>
          </a:p>
          <a:p>
            <a:endParaRPr lang="zh-CN" altLang="en-US" sz="1400" dirty="0"/>
          </a:p>
          <a:p>
            <a:r>
              <a:rPr lang="zh-CN" altLang="en-US" sz="1400" dirty="0"/>
              <a:t>There are 533,120 crystal bars in total.</a:t>
            </a:r>
            <a:endParaRPr lang="zh-CN" altLang="en-US" sz="1400" dirty="0"/>
          </a:p>
        </p:txBody>
      </p:sp>
      <p:sp>
        <p:nvSpPr>
          <p:cNvPr id="8" name="文本框 7"/>
          <p:cNvSpPr txBox="1"/>
          <p:nvPr/>
        </p:nvSpPr>
        <p:spPr>
          <a:xfrm>
            <a:off x="883285" y="6057900"/>
            <a:ext cx="9815830" cy="368300"/>
          </a:xfrm>
          <a:prstGeom prst="rect">
            <a:avLst/>
          </a:prstGeom>
          <a:noFill/>
        </p:spPr>
        <p:txBody>
          <a:bodyPr wrap="square" rtlCol="0">
            <a:spAutoFit/>
          </a:bodyPr>
          <a:p>
            <a:r>
              <a:rPr lang="zh-CN" altLang="en-US" b="1"/>
              <a:t>The installation of </a:t>
            </a:r>
            <a:r>
              <a:rPr lang="en-US" altLang="zh-CN" b="1"/>
              <a:t>ECAL</a:t>
            </a:r>
            <a:r>
              <a:rPr lang="zh-CN" altLang="en-US" b="1"/>
              <a:t> requires the movement of an axially rotating structure.</a:t>
            </a:r>
            <a:endParaRPr lang="zh-CN" altLang="en-US" b="1"/>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custDataLst>
              <p:tags r:id="rId1"/>
            </p:custDataLst>
          </p:nvPr>
        </p:nvSpPr>
        <p:spPr>
          <a:xfrm>
            <a:off x="337185" y="806450"/>
            <a:ext cx="9925050" cy="398780"/>
          </a:xfrm>
          <a:prstGeom prst="rect">
            <a:avLst/>
          </a:prstGeom>
          <a:noFill/>
        </p:spPr>
        <p:txBody>
          <a:bodyPr wrap="square" rtlCol="0">
            <a:spAutoFit/>
          </a:bodyPr>
          <a:p>
            <a:r>
              <a:rPr lang="en-US" sz="2000" b="1" dirty="0">
                <a:solidFill>
                  <a:srgbClr val="FF0000"/>
                </a:solidFill>
              </a:rPr>
              <a:t>ECAL</a:t>
            </a:r>
            <a:r>
              <a:rPr sz="2000" b="1" dirty="0">
                <a:solidFill>
                  <a:srgbClr val="FF0000"/>
                </a:solidFill>
              </a:rPr>
              <a:t> structure and installation scheme</a:t>
            </a:r>
            <a:endParaRPr sz="2000" b="1" dirty="0">
              <a:solidFill>
                <a:srgbClr val="FF0000"/>
              </a:solidFill>
            </a:endParaRPr>
          </a:p>
        </p:txBody>
      </p:sp>
      <p:sp>
        <p:nvSpPr>
          <p:cNvPr id="3" name="文本框 2"/>
          <p:cNvSpPr txBox="1"/>
          <p:nvPr>
            <p:custDataLst>
              <p:tags r:id="rId2"/>
            </p:custDataLst>
          </p:nvPr>
        </p:nvSpPr>
        <p:spPr>
          <a:xfrm>
            <a:off x="337185" y="189230"/>
            <a:ext cx="5892800" cy="491490"/>
          </a:xfrm>
          <a:prstGeom prst="rect">
            <a:avLst/>
          </a:prstGeom>
          <a:noFill/>
        </p:spPr>
        <p:txBody>
          <a:bodyPr wrap="square" rtlCol="0">
            <a:spAutoFit/>
          </a:bodyPr>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3、Detector installation scheme</a:t>
            </a:r>
            <a:endParaRPr lang="zh-CN" altLang="en-US" sz="2600" b="1">
              <a:latin typeface="黑体" panose="02010609060101010101" pitchFamily="49" charset="-122"/>
              <a:ea typeface="黑体" panose="02010609060101010101" pitchFamily="49" charset="-122"/>
            </a:endParaRPr>
          </a:p>
        </p:txBody>
      </p:sp>
      <p:pic>
        <p:nvPicPr>
          <p:cNvPr id="7" name="图片 6"/>
          <p:cNvPicPr>
            <a:picLocks noChangeAspect="1"/>
          </p:cNvPicPr>
          <p:nvPr/>
        </p:nvPicPr>
        <p:blipFill>
          <a:blip r:embed="rId3"/>
          <a:stretch>
            <a:fillRect/>
          </a:stretch>
        </p:blipFill>
        <p:spPr>
          <a:xfrm>
            <a:off x="1471930" y="1537335"/>
            <a:ext cx="3623310" cy="2706370"/>
          </a:xfrm>
          <a:prstGeom prst="rect">
            <a:avLst/>
          </a:prstGeom>
        </p:spPr>
      </p:pic>
      <p:sp>
        <p:nvSpPr>
          <p:cNvPr id="10" name="文本框 9"/>
          <p:cNvSpPr txBox="1"/>
          <p:nvPr/>
        </p:nvSpPr>
        <p:spPr>
          <a:xfrm>
            <a:off x="633095" y="4359910"/>
            <a:ext cx="6333490" cy="1476375"/>
          </a:xfrm>
          <a:prstGeom prst="rect">
            <a:avLst/>
          </a:prstGeom>
          <a:noFill/>
        </p:spPr>
        <p:txBody>
          <a:bodyPr wrap="square" rtlCol="0">
            <a:spAutoFit/>
          </a:bodyPr>
          <a:p>
            <a:r>
              <a:rPr lang="zh-CN" altLang="en-US"/>
              <a:t>In order to increase the structural strength of the </a:t>
            </a:r>
            <a:r>
              <a:rPr lang="en-US" altLang="zh-CN"/>
              <a:t>ECAL</a:t>
            </a:r>
            <a:r>
              <a:rPr lang="zh-CN" altLang="en-US"/>
              <a:t> and realize installation, both ends of the </a:t>
            </a:r>
            <a:r>
              <a:rPr lang="en-US" altLang="zh-CN"/>
              <a:t>ECAL</a:t>
            </a:r>
            <a:r>
              <a:rPr lang="zh-CN" altLang="en-US"/>
              <a:t> are </a:t>
            </a:r>
            <a:r>
              <a:rPr lang="en-US" altLang="zh-CN"/>
              <a:t>fix</a:t>
            </a:r>
            <a:r>
              <a:rPr lang="zh-CN" altLang="en-US"/>
              <a:t>ed with  flanges.</a:t>
            </a:r>
            <a:endParaRPr lang="zh-CN" altLang="en-US"/>
          </a:p>
          <a:p>
            <a:r>
              <a:rPr lang="zh-CN" altLang="en-US"/>
              <a:t>The </a:t>
            </a:r>
            <a:r>
              <a:rPr lang="en-US" altLang="zh-CN"/>
              <a:t>ECAL</a:t>
            </a:r>
            <a:r>
              <a:rPr lang="zh-CN" altLang="en-US"/>
              <a:t> is </a:t>
            </a:r>
            <a:r>
              <a:rPr lang="en-US" altLang="zh-CN"/>
              <a:t>fixed</a:t>
            </a:r>
            <a:r>
              <a:rPr lang="zh-CN" altLang="en-US"/>
              <a:t> on the mandrel structure for rotating assembly and installation.。</a:t>
            </a:r>
            <a:endParaRPr lang="zh-CN" altLang="en-US"/>
          </a:p>
        </p:txBody>
      </p:sp>
      <p:pic>
        <p:nvPicPr>
          <p:cNvPr id="13" name="图片 12"/>
          <p:cNvPicPr>
            <a:picLocks noChangeAspect="1"/>
          </p:cNvPicPr>
          <p:nvPr/>
        </p:nvPicPr>
        <p:blipFill>
          <a:blip r:embed="rId4"/>
          <a:stretch>
            <a:fillRect/>
          </a:stretch>
        </p:blipFill>
        <p:spPr>
          <a:xfrm>
            <a:off x="7261860" y="4243705"/>
            <a:ext cx="4572635" cy="2729230"/>
          </a:xfrm>
          <a:prstGeom prst="rect">
            <a:avLst/>
          </a:prstGeom>
        </p:spPr>
      </p:pic>
      <p:sp>
        <p:nvSpPr>
          <p:cNvPr id="15" name="文本框 14"/>
          <p:cNvSpPr txBox="1"/>
          <p:nvPr/>
        </p:nvSpPr>
        <p:spPr>
          <a:xfrm>
            <a:off x="260350" y="6040755"/>
            <a:ext cx="7347585" cy="645160"/>
          </a:xfrm>
          <a:prstGeom prst="rect">
            <a:avLst/>
          </a:prstGeom>
          <a:noFill/>
        </p:spPr>
        <p:txBody>
          <a:bodyPr wrap="square" rtlCol="0">
            <a:spAutoFit/>
          </a:bodyPr>
          <a:p>
            <a:r>
              <a:t>The total weight of the electromagnetic calorimeter is about 180 tons. The total length (with flange) is about 8890 meters.</a:t>
            </a:r>
          </a:p>
        </p:txBody>
      </p:sp>
      <p:pic>
        <p:nvPicPr>
          <p:cNvPr id="5" name="图片 4"/>
          <p:cNvPicPr>
            <a:picLocks noChangeAspect="1"/>
          </p:cNvPicPr>
          <p:nvPr/>
        </p:nvPicPr>
        <p:blipFill>
          <a:blip r:embed="rId5"/>
          <a:stretch>
            <a:fillRect/>
          </a:stretch>
        </p:blipFill>
        <p:spPr>
          <a:xfrm>
            <a:off x="6162675" y="1508760"/>
            <a:ext cx="4300220" cy="2851150"/>
          </a:xfrm>
          <a:prstGeom prst="rect">
            <a:avLst/>
          </a:prstGeom>
        </p:spPr>
      </p:pic>
      <p:sp>
        <p:nvSpPr>
          <p:cNvPr id="4" name="文本框 3"/>
          <p:cNvSpPr txBox="1"/>
          <p:nvPr/>
        </p:nvSpPr>
        <p:spPr>
          <a:xfrm>
            <a:off x="5922645" y="1779905"/>
            <a:ext cx="2137410" cy="368300"/>
          </a:xfrm>
          <a:prstGeom prst="rect">
            <a:avLst/>
          </a:prstGeom>
          <a:noFill/>
        </p:spPr>
        <p:txBody>
          <a:bodyPr wrap="square" rtlCol="0">
            <a:spAutoFit/>
          </a:bodyPr>
          <a:p>
            <a:r>
              <a:rPr lang="en-US" altLang="zh-CN" b="1">
                <a:solidFill>
                  <a:srgbClr val="FF0000"/>
                </a:solidFill>
              </a:rPr>
              <a:t>mandrel structure</a:t>
            </a:r>
            <a:endParaRPr lang="en-US" altLang="zh-CN" b="1">
              <a:solidFill>
                <a:srgbClr val="FF0000"/>
              </a:solidFill>
            </a:endParaRPr>
          </a:p>
        </p:txBody>
      </p:sp>
      <p:sp>
        <p:nvSpPr>
          <p:cNvPr id="6" name="文本框 5"/>
          <p:cNvSpPr txBox="1"/>
          <p:nvPr/>
        </p:nvSpPr>
        <p:spPr>
          <a:xfrm>
            <a:off x="633095" y="1932940"/>
            <a:ext cx="2137410" cy="368300"/>
          </a:xfrm>
          <a:prstGeom prst="rect">
            <a:avLst/>
          </a:prstGeom>
          <a:noFill/>
        </p:spPr>
        <p:txBody>
          <a:bodyPr wrap="square" rtlCol="0">
            <a:spAutoFit/>
          </a:bodyPr>
          <a:p>
            <a:r>
              <a:rPr lang="en-US" altLang="zh-CN" b="1">
                <a:solidFill>
                  <a:srgbClr val="FF0000"/>
                </a:solidFill>
              </a:rPr>
              <a:t>flanges</a:t>
            </a:r>
            <a:endParaRPr lang="en-US" altLang="zh-CN" b="1">
              <a:solidFill>
                <a:srgbClr val="FF0000"/>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custDataLst>
              <p:tags r:id="rId1"/>
            </p:custDataLst>
          </p:nvPr>
        </p:nvSpPr>
        <p:spPr>
          <a:xfrm>
            <a:off x="290195" y="806450"/>
            <a:ext cx="5422900" cy="398780"/>
          </a:xfrm>
          <a:prstGeom prst="rect">
            <a:avLst/>
          </a:prstGeom>
          <a:noFill/>
        </p:spPr>
        <p:txBody>
          <a:bodyPr wrap="square" rtlCol="0">
            <a:spAutoFit/>
          </a:bodyPr>
          <a:p>
            <a:r>
              <a:rPr lang="en-US" altLang="zh-CN" sz="2000" b="1" dirty="0">
                <a:solidFill>
                  <a:srgbClr val="FF0000"/>
                </a:solidFill>
              </a:rPr>
              <a:t>ECAL</a:t>
            </a:r>
            <a:r>
              <a:rPr lang="zh-CN" altLang="en-US" sz="2000" b="1" dirty="0">
                <a:solidFill>
                  <a:srgbClr val="FF0000"/>
                </a:solidFill>
              </a:rPr>
              <a:t> structure and installation scheme</a:t>
            </a:r>
            <a:endParaRPr lang="zh-CN" altLang="en-US" sz="2000" b="1" dirty="0">
              <a:solidFill>
                <a:srgbClr val="FF0000"/>
              </a:solidFill>
            </a:endParaRPr>
          </a:p>
        </p:txBody>
      </p:sp>
      <p:sp>
        <p:nvSpPr>
          <p:cNvPr id="3" name="文本框 2"/>
          <p:cNvSpPr txBox="1"/>
          <p:nvPr>
            <p:custDataLst>
              <p:tags r:id="rId2"/>
            </p:custDataLst>
          </p:nvPr>
        </p:nvSpPr>
        <p:spPr>
          <a:xfrm>
            <a:off x="290195" y="189230"/>
            <a:ext cx="6639560" cy="491490"/>
          </a:xfrm>
          <a:prstGeom prst="rect">
            <a:avLst/>
          </a:prstGeom>
          <a:noFill/>
        </p:spPr>
        <p:txBody>
          <a:bodyPr wrap="square" rtlCol="0">
            <a:spAutoFit/>
          </a:bodyPr>
          <a:p>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3、Detector installation scheme</a:t>
            </a:r>
            <a:r>
              <a:rPr lang="en-US" altLang="zh-CN" sz="2600" b="1">
                <a:latin typeface="黑体" panose="02010609060101010101" pitchFamily="49" charset="-122"/>
                <a:ea typeface="黑体" panose="02010609060101010101" pitchFamily="49" charset="-122"/>
                <a:sym typeface="+mn-ea"/>
              </a:rPr>
              <a:t>   </a:t>
            </a:r>
            <a:endParaRPr lang="zh-CN" altLang="en-US" sz="2600" b="1">
              <a:solidFill>
                <a:srgbClr val="FF0000"/>
              </a:solidFill>
              <a:latin typeface="黑体" panose="02010609060101010101" pitchFamily="49" charset="-122"/>
              <a:ea typeface="黑体" panose="02010609060101010101" pitchFamily="49" charset="-122"/>
              <a:sym typeface="+mn-ea"/>
            </a:endParaRPr>
          </a:p>
        </p:txBody>
      </p:sp>
      <p:pic>
        <p:nvPicPr>
          <p:cNvPr id="4" name="图片 3"/>
          <p:cNvPicPr>
            <a:picLocks noChangeAspect="1"/>
          </p:cNvPicPr>
          <p:nvPr/>
        </p:nvPicPr>
        <p:blipFill>
          <a:blip r:embed="rId3"/>
          <a:stretch>
            <a:fillRect/>
          </a:stretch>
        </p:blipFill>
        <p:spPr>
          <a:xfrm>
            <a:off x="751840" y="1454150"/>
            <a:ext cx="6555105" cy="4643120"/>
          </a:xfrm>
          <a:prstGeom prst="rect">
            <a:avLst/>
          </a:prstGeom>
        </p:spPr>
      </p:pic>
      <p:sp>
        <p:nvSpPr>
          <p:cNvPr id="5" name="文本框 4"/>
          <p:cNvSpPr txBox="1"/>
          <p:nvPr/>
        </p:nvSpPr>
        <p:spPr>
          <a:xfrm>
            <a:off x="7860030" y="1728470"/>
            <a:ext cx="3732530" cy="3138170"/>
          </a:xfrm>
          <a:prstGeom prst="rect">
            <a:avLst/>
          </a:prstGeom>
          <a:noFill/>
        </p:spPr>
        <p:txBody>
          <a:bodyPr wrap="square" rtlCol="0">
            <a:spAutoFit/>
          </a:bodyPr>
          <a:p>
            <a:pPr marL="285750" indent="-285750">
              <a:buFont typeface="Wingdings" panose="05000000000000000000" charset="0"/>
              <a:buChar char="l"/>
            </a:pPr>
            <a:r>
              <a:rPr lang="zh-CN" altLang="en-US" b="1"/>
              <a:t>The installation of mandrel can realize the rotational motion</a:t>
            </a:r>
            <a:r>
              <a:rPr lang="en-US" altLang="zh-CN" b="1"/>
              <a:t> for assembly.</a:t>
            </a:r>
            <a:endParaRPr lang="zh-CN" altLang="en-US" b="1"/>
          </a:p>
          <a:p>
            <a:pPr marL="285750" indent="-285750">
              <a:buFont typeface="Wingdings" panose="05000000000000000000" charset="0"/>
              <a:buChar char="l"/>
            </a:pPr>
            <a:endParaRPr lang="zh-CN" altLang="en-US" b="1"/>
          </a:p>
          <a:p>
            <a:pPr marL="285750" indent="-285750">
              <a:buFont typeface="Wingdings" panose="05000000000000000000" charset="0"/>
              <a:buChar char="l"/>
            </a:pPr>
            <a:r>
              <a:rPr lang="zh-CN" altLang="en-US" b="1"/>
              <a:t>After assembly, the </a:t>
            </a:r>
            <a:r>
              <a:rPr lang="en-US" altLang="zh-CN" b="1"/>
              <a:t>ECAL </a:t>
            </a:r>
            <a:r>
              <a:rPr lang="zh-CN" altLang="en-US" b="1"/>
              <a:t>is pushed into the detector in an axial direction</a:t>
            </a:r>
            <a:endParaRPr lang="zh-CN" altLang="en-US" b="1"/>
          </a:p>
          <a:p>
            <a:pPr marL="285750" indent="-285750">
              <a:buFont typeface="Wingdings" panose="05000000000000000000" charset="0"/>
              <a:buChar char="l"/>
            </a:pPr>
            <a:endParaRPr lang="zh-CN" altLang="en-US" b="1"/>
          </a:p>
          <a:p>
            <a:pPr marL="285750" indent="-285750">
              <a:buFont typeface="Wingdings" panose="05000000000000000000" charset="0"/>
              <a:buChar char="l"/>
            </a:pPr>
            <a:r>
              <a:rPr lang="zh-CN" altLang="en-US" b="1"/>
              <a:t>The alignment of </a:t>
            </a:r>
            <a:r>
              <a:rPr lang="en-US" altLang="zh-CN" b="1"/>
              <a:t>ECAL </a:t>
            </a:r>
            <a:r>
              <a:rPr lang="zh-CN" altLang="en-US" b="1"/>
              <a:t>cannot be adjusted during installation.</a:t>
            </a:r>
            <a:endParaRPr lang="zh-CN" altLang="en-US" b="1"/>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70510" y="93345"/>
            <a:ext cx="5892800" cy="491490"/>
          </a:xfrm>
          <a:prstGeom prst="rect">
            <a:avLst/>
          </a:prstGeom>
          <a:noFill/>
        </p:spPr>
        <p:txBody>
          <a:bodyPr wrap="square" rtlCol="0">
            <a:spAutoFit/>
          </a:bodyPr>
          <a:p>
            <a:pPr algn="l">
              <a:buClrTx/>
              <a:buSzTx/>
              <a:buFontTx/>
            </a:pPr>
            <a:r>
              <a:rPr lang="en-US" altLang="zh-CN" sz="2600" b="1">
                <a:latin typeface="黑体" panose="02010609060101010101" pitchFamily="49" charset="-122"/>
                <a:ea typeface="黑体" panose="02010609060101010101" pitchFamily="49" charset="-122"/>
                <a:sym typeface="+mn-ea"/>
              </a:rPr>
              <a:t>1</a:t>
            </a:r>
            <a:r>
              <a:rPr lang="zh-CN" altLang="en-US" sz="2600" b="1">
                <a:latin typeface="黑体" panose="02010609060101010101" pitchFamily="49" charset="-122"/>
                <a:ea typeface="黑体" panose="02010609060101010101" pitchFamily="49" charset="-122"/>
                <a:sym typeface="+mn-ea"/>
              </a:rPr>
              <a:t>、</a:t>
            </a:r>
            <a:r>
              <a:rPr lang="en-US" altLang="zh-CN"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Overview</a:t>
            </a:r>
            <a:endParaRPr lang="zh-CN" altLang="en-US" sz="2600" b="1">
              <a:latin typeface="黑体" panose="02010609060101010101" pitchFamily="49" charset="-122"/>
              <a:ea typeface="黑体" panose="02010609060101010101" pitchFamily="49" charset="-122"/>
            </a:endParaRPr>
          </a:p>
        </p:txBody>
      </p:sp>
      <p:sp>
        <p:nvSpPr>
          <p:cNvPr id="18" name="文本框 17"/>
          <p:cNvSpPr txBox="1"/>
          <p:nvPr/>
        </p:nvSpPr>
        <p:spPr>
          <a:xfrm>
            <a:off x="2854960" y="5113655"/>
            <a:ext cx="8711565" cy="922020"/>
          </a:xfrm>
          <a:prstGeom prst="rect">
            <a:avLst/>
          </a:prstGeom>
          <a:noFill/>
        </p:spPr>
        <p:txBody>
          <a:bodyPr wrap="square" rtlCol="0">
            <a:spAutoFit/>
          </a:bodyPr>
          <a:p>
            <a:pPr marL="285750" indent="-285750">
              <a:buFont typeface="Wingdings" panose="05000000000000000000" charset="0"/>
              <a:buChar char="l"/>
            </a:pPr>
            <a:r>
              <a:rPr lang="zh-CN" altLang="en-US" b="1"/>
              <a:t>The overall scheme design of the experimental hall</a:t>
            </a:r>
            <a:r>
              <a:rPr lang="en-US" altLang="zh-CN" b="1"/>
              <a:t>  for CEPC</a:t>
            </a:r>
            <a:endParaRPr lang="zh-CN" altLang="en-US" b="1"/>
          </a:p>
          <a:p>
            <a:pPr marL="285750" indent="-285750">
              <a:buFont typeface="Wingdings" panose="05000000000000000000" charset="0"/>
              <a:buChar char="l"/>
            </a:pPr>
            <a:endParaRPr lang="zh-CN" altLang="en-US" b="1"/>
          </a:p>
          <a:p>
            <a:pPr marL="285750" indent="-285750">
              <a:buFont typeface="Wingdings" panose="05000000000000000000" charset="0"/>
              <a:buChar char="l"/>
            </a:pPr>
            <a:r>
              <a:rPr lang="zh-CN" altLang="en-US" b="1"/>
              <a:t>Yoke iron, </a:t>
            </a:r>
            <a:r>
              <a:rPr lang="en-US" altLang="zh-CN" b="1"/>
              <a:t>HCAL</a:t>
            </a:r>
            <a:r>
              <a:rPr lang="zh-CN" altLang="en-US" b="1"/>
              <a:t>, superconducting magnet, </a:t>
            </a:r>
            <a:r>
              <a:rPr lang="en-US" altLang="zh-CN" b="1"/>
              <a:t>ECAL</a:t>
            </a:r>
            <a:endParaRPr lang="en-US" altLang="zh-CN" b="1"/>
          </a:p>
        </p:txBody>
      </p:sp>
      <p:pic>
        <p:nvPicPr>
          <p:cNvPr id="20" name="图片 19"/>
          <p:cNvPicPr>
            <a:picLocks noChangeAspect="1"/>
          </p:cNvPicPr>
          <p:nvPr>
            <p:custDataLst>
              <p:tags r:id="rId1"/>
            </p:custDataLst>
          </p:nvPr>
        </p:nvPicPr>
        <p:blipFill>
          <a:blip r:embed="rId2"/>
          <a:stretch>
            <a:fillRect/>
          </a:stretch>
        </p:blipFill>
        <p:spPr>
          <a:xfrm>
            <a:off x="270510" y="941705"/>
            <a:ext cx="2683510" cy="3921125"/>
          </a:xfrm>
          <a:prstGeom prst="rect">
            <a:avLst/>
          </a:prstGeom>
        </p:spPr>
      </p:pic>
      <p:pic>
        <p:nvPicPr>
          <p:cNvPr id="5" name="图片 4"/>
          <p:cNvPicPr>
            <a:picLocks noChangeAspect="1"/>
          </p:cNvPicPr>
          <p:nvPr>
            <p:custDataLst>
              <p:tags r:id="rId3"/>
            </p:custDataLst>
          </p:nvPr>
        </p:nvPicPr>
        <p:blipFill>
          <a:blip r:embed="rId4"/>
          <a:srcRect l="351" t="212" r="-265" b="-212"/>
          <a:stretch>
            <a:fillRect/>
          </a:stretch>
        </p:blipFill>
        <p:spPr>
          <a:xfrm>
            <a:off x="3132455" y="1120775"/>
            <a:ext cx="8943975" cy="364871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custDataLst>
              <p:tags r:id="rId1"/>
            </p:custDataLst>
          </p:nvPr>
        </p:nvSpPr>
        <p:spPr>
          <a:xfrm>
            <a:off x="290195" y="806450"/>
            <a:ext cx="5422900" cy="398780"/>
          </a:xfrm>
          <a:prstGeom prst="rect">
            <a:avLst/>
          </a:prstGeom>
          <a:noFill/>
        </p:spPr>
        <p:txBody>
          <a:bodyPr wrap="square" rtlCol="0">
            <a:spAutoFit/>
          </a:bodyPr>
          <a:p>
            <a:r>
              <a:rPr lang="en-US" altLang="zh-CN" sz="2000" b="1" dirty="0">
                <a:solidFill>
                  <a:srgbClr val="FF0000"/>
                </a:solidFill>
                <a:sym typeface="+mn-ea"/>
              </a:rPr>
              <a:t>ECAL</a:t>
            </a:r>
            <a:r>
              <a:rPr lang="zh-CN" altLang="en-US" sz="2000" b="1" dirty="0">
                <a:solidFill>
                  <a:srgbClr val="FF0000"/>
                </a:solidFill>
                <a:sym typeface="+mn-ea"/>
              </a:rPr>
              <a:t> structure and installation scheme</a:t>
            </a:r>
            <a:endParaRPr lang="zh-CN" altLang="en-US" sz="2000" b="1" dirty="0">
              <a:solidFill>
                <a:srgbClr val="FF0000"/>
              </a:solidFill>
            </a:endParaRPr>
          </a:p>
        </p:txBody>
      </p:sp>
      <p:sp>
        <p:nvSpPr>
          <p:cNvPr id="3" name="文本框 2"/>
          <p:cNvSpPr txBox="1"/>
          <p:nvPr>
            <p:custDataLst>
              <p:tags r:id="rId2"/>
            </p:custDataLst>
          </p:nvPr>
        </p:nvSpPr>
        <p:spPr>
          <a:xfrm>
            <a:off x="337185" y="189230"/>
            <a:ext cx="5892800" cy="491490"/>
          </a:xfrm>
          <a:prstGeom prst="rect">
            <a:avLst/>
          </a:prstGeom>
          <a:noFill/>
        </p:spPr>
        <p:txBody>
          <a:bodyPr wrap="square" rtlCol="0">
            <a:spAutoFit/>
          </a:bodyPr>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3、Detector installation scheme</a:t>
            </a:r>
            <a:endParaRPr lang="zh-CN" altLang="en-US" sz="2600" b="1">
              <a:latin typeface="黑体" panose="02010609060101010101" pitchFamily="49" charset="-122"/>
              <a:ea typeface="黑体" panose="02010609060101010101" pitchFamily="49" charset="-122"/>
            </a:endParaRPr>
          </a:p>
        </p:txBody>
      </p:sp>
      <p:pic>
        <p:nvPicPr>
          <p:cNvPr id="6" name="图片 5"/>
          <p:cNvPicPr>
            <a:picLocks noChangeAspect="1"/>
          </p:cNvPicPr>
          <p:nvPr/>
        </p:nvPicPr>
        <p:blipFill>
          <a:blip r:embed="rId3"/>
          <a:stretch>
            <a:fillRect/>
          </a:stretch>
        </p:blipFill>
        <p:spPr>
          <a:xfrm>
            <a:off x="7893050" y="1682750"/>
            <a:ext cx="4192905" cy="3279775"/>
          </a:xfrm>
          <a:prstGeom prst="rect">
            <a:avLst/>
          </a:prstGeom>
        </p:spPr>
      </p:pic>
      <p:sp>
        <p:nvSpPr>
          <p:cNvPr id="8" name="文本框 7"/>
          <p:cNvSpPr txBox="1"/>
          <p:nvPr/>
        </p:nvSpPr>
        <p:spPr>
          <a:xfrm>
            <a:off x="1596390" y="5381625"/>
            <a:ext cx="9317990" cy="1476375"/>
          </a:xfrm>
          <a:prstGeom prst="rect">
            <a:avLst/>
          </a:prstGeom>
          <a:noFill/>
        </p:spPr>
        <p:txBody>
          <a:bodyPr wrap="square" rtlCol="0">
            <a:spAutoFit/>
          </a:bodyPr>
          <a:p>
            <a:r>
              <a:t>Before the mandrel is removed, </a:t>
            </a:r>
            <a:r>
              <a:rPr lang="en-US"/>
              <a:t>12</a:t>
            </a:r>
            <a:r>
              <a:t> hydraulic mechanisms and </a:t>
            </a:r>
            <a:r>
              <a:rPr lang="en-US"/>
              <a:t>10</a:t>
            </a:r>
            <a:r>
              <a:t> locking support mechanisms are installed to fix the </a:t>
            </a:r>
            <a:r>
              <a:rPr lang="en-US"/>
              <a:t>ECAL.</a:t>
            </a:r>
            <a:endParaRPr lang="en-US"/>
          </a:p>
          <a:p/>
          <a:p>
            <a:r>
              <a:t>Finally, hydraulic mechanisms are used to realize the alignment of the </a:t>
            </a:r>
            <a:r>
              <a:rPr lang="en-US"/>
              <a:t>derctor</a:t>
            </a:r>
            <a:r>
              <a:t>, and supporting locking </a:t>
            </a:r>
            <a:r>
              <a:rPr lang="en-US"/>
              <a:t>structure</a:t>
            </a:r>
            <a:r>
              <a:t> are used to fix it</a:t>
            </a:r>
          </a:p>
        </p:txBody>
      </p:sp>
      <p:pic>
        <p:nvPicPr>
          <p:cNvPr id="4" name="图片 3"/>
          <p:cNvPicPr>
            <a:picLocks noChangeAspect="1"/>
          </p:cNvPicPr>
          <p:nvPr/>
        </p:nvPicPr>
        <p:blipFill>
          <a:blip r:embed="rId4"/>
          <a:stretch>
            <a:fillRect/>
          </a:stretch>
        </p:blipFill>
        <p:spPr>
          <a:xfrm>
            <a:off x="517525" y="1611630"/>
            <a:ext cx="3898265" cy="3634105"/>
          </a:xfrm>
          <a:prstGeom prst="rect">
            <a:avLst/>
          </a:prstGeom>
        </p:spPr>
      </p:pic>
      <p:pic>
        <p:nvPicPr>
          <p:cNvPr id="5" name="图片 4"/>
          <p:cNvPicPr>
            <a:picLocks noChangeAspect="1"/>
          </p:cNvPicPr>
          <p:nvPr/>
        </p:nvPicPr>
        <p:blipFill>
          <a:blip r:embed="rId5"/>
          <a:stretch>
            <a:fillRect/>
          </a:stretch>
        </p:blipFill>
        <p:spPr>
          <a:xfrm>
            <a:off x="5250180" y="1501775"/>
            <a:ext cx="1713230" cy="1860550"/>
          </a:xfrm>
          <a:prstGeom prst="rect">
            <a:avLst/>
          </a:prstGeom>
        </p:spPr>
      </p:pic>
      <p:pic>
        <p:nvPicPr>
          <p:cNvPr id="9" name="图片 8"/>
          <p:cNvPicPr>
            <a:picLocks noChangeAspect="1"/>
          </p:cNvPicPr>
          <p:nvPr/>
        </p:nvPicPr>
        <p:blipFill>
          <a:blip r:embed="rId6"/>
          <a:stretch>
            <a:fillRect/>
          </a:stretch>
        </p:blipFill>
        <p:spPr>
          <a:xfrm>
            <a:off x="5228590" y="3459480"/>
            <a:ext cx="1734820" cy="1786255"/>
          </a:xfrm>
          <a:prstGeom prst="rect">
            <a:avLst/>
          </a:prstGeom>
        </p:spPr>
      </p:pic>
      <p:cxnSp>
        <p:nvCxnSpPr>
          <p:cNvPr id="10" name="直接箭头连接符 9"/>
          <p:cNvCxnSpPr/>
          <p:nvPr/>
        </p:nvCxnSpPr>
        <p:spPr>
          <a:xfrm flipV="1">
            <a:off x="2174875" y="2613660"/>
            <a:ext cx="2942590" cy="1897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flipV="1">
            <a:off x="2433955" y="4309745"/>
            <a:ext cx="2741295" cy="2686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22250" y="141605"/>
            <a:ext cx="5892800" cy="491490"/>
          </a:xfrm>
          <a:prstGeom prst="rect">
            <a:avLst/>
          </a:prstGeom>
          <a:noFill/>
        </p:spPr>
        <p:txBody>
          <a:bodyPr wrap="square" rtlCol="0">
            <a:spAutoFit/>
          </a:bodyPr>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4、</a:t>
            </a:r>
            <a:r>
              <a:rPr lang="en-US" altLang="zh-CN"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summry</a:t>
            </a:r>
            <a:endParaRPr lang="zh-CN" altLang="en-US" sz="2600" b="1">
              <a:latin typeface="黑体" panose="02010609060101010101" pitchFamily="49" charset="-122"/>
              <a:ea typeface="黑体" panose="02010609060101010101" pitchFamily="49" charset="-122"/>
              <a:sym typeface="+mn-ea"/>
            </a:endParaRPr>
          </a:p>
        </p:txBody>
      </p:sp>
      <p:sp>
        <p:nvSpPr>
          <p:cNvPr id="14" name="文本框 13"/>
          <p:cNvSpPr txBox="1"/>
          <p:nvPr>
            <p:custDataLst>
              <p:tags r:id="rId1"/>
            </p:custDataLst>
          </p:nvPr>
        </p:nvSpPr>
        <p:spPr>
          <a:xfrm>
            <a:off x="1008380" y="1532255"/>
            <a:ext cx="10311130" cy="4492625"/>
          </a:xfrm>
          <a:prstGeom prst="rect">
            <a:avLst/>
          </a:prstGeom>
          <a:noFill/>
        </p:spPr>
        <p:txBody>
          <a:bodyPr wrap="square" rtlCol="0">
            <a:spAutoFit/>
          </a:bodyPr>
          <a:p>
            <a:pPr marL="0" indent="0">
              <a:buFont typeface="Wingdings" panose="05000000000000000000" charset="0"/>
              <a:buNone/>
            </a:pPr>
            <a:r>
              <a:rPr lang="zh-CN" altLang="en-US" sz="2600" b="1"/>
              <a:t>1. Completed the overall  design of the experiment hall, and realized the transportation, placement and installation of all parts of the detector;</a:t>
            </a:r>
            <a:endParaRPr lang="zh-CN" altLang="en-US" sz="2600" b="1"/>
          </a:p>
          <a:p>
            <a:pPr marL="0" indent="0">
              <a:buFont typeface="Wingdings" panose="05000000000000000000" charset="0"/>
              <a:buNone/>
            </a:pPr>
            <a:endParaRPr lang="zh-CN" altLang="en-US" sz="2600" b="1"/>
          </a:p>
          <a:p>
            <a:pPr marL="0" indent="0">
              <a:buFont typeface="Wingdings" panose="05000000000000000000" charset="0"/>
              <a:buNone/>
            </a:pPr>
            <a:r>
              <a:rPr lang="zh-CN" altLang="en-US" sz="2600" b="1"/>
              <a:t>2. Visiting hall has  economic value and publicity value. But it needs further optimization from various aspects;</a:t>
            </a:r>
            <a:endParaRPr lang="zh-CN" altLang="en-US" sz="2600" b="1"/>
          </a:p>
          <a:p>
            <a:pPr marL="0" indent="0">
              <a:buFont typeface="Wingdings" panose="05000000000000000000" charset="0"/>
              <a:buNone/>
            </a:pPr>
            <a:endParaRPr lang="zh-CN" altLang="en-US" sz="2600" b="1"/>
          </a:p>
          <a:p>
            <a:pPr marL="0" indent="0">
              <a:buFont typeface="Wingdings" panose="05000000000000000000" charset="0"/>
              <a:buNone/>
            </a:pPr>
            <a:r>
              <a:rPr lang="zh-CN" altLang="en-US" sz="2600" b="1"/>
              <a:t>3. The installation scheme of common guide rails can improve installation efficiency and </a:t>
            </a:r>
            <a:r>
              <a:rPr lang="en-US" sz="2600" b="1"/>
              <a:t>easily</a:t>
            </a:r>
            <a:r>
              <a:rPr sz="2600" b="1"/>
              <a:t> maintain</a:t>
            </a:r>
            <a:r>
              <a:rPr lang="zh-CN" altLang="en-US" sz="2600" b="1"/>
              <a:t>;</a:t>
            </a:r>
            <a:endParaRPr lang="zh-CN" altLang="en-US" sz="2600" b="1"/>
          </a:p>
          <a:p>
            <a:pPr marL="0" indent="0">
              <a:buFont typeface="Wingdings" panose="05000000000000000000" charset="0"/>
              <a:buNone/>
            </a:pPr>
            <a:endParaRPr lang="zh-CN" altLang="en-US" sz="2600" b="1"/>
          </a:p>
          <a:p>
            <a:pPr marL="0" indent="0">
              <a:buFont typeface="Wingdings" panose="05000000000000000000" charset="0"/>
              <a:buNone/>
            </a:pPr>
            <a:endParaRPr lang="zh-CN" altLang="en-US" sz="2600" b="1">
              <a:solidFill>
                <a:srgbClr val="FF0000"/>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custDataLst>
              <p:tags r:id="rId1"/>
            </p:custDataLst>
          </p:nvPr>
        </p:nvSpPr>
        <p:spPr>
          <a:xfrm>
            <a:off x="222250" y="141605"/>
            <a:ext cx="5892800" cy="491490"/>
          </a:xfrm>
          <a:prstGeom prst="rect">
            <a:avLst/>
          </a:prstGeom>
          <a:noFill/>
        </p:spPr>
        <p:txBody>
          <a:bodyPr wrap="square" rtlCol="0">
            <a:spAutoFit/>
          </a:bodyPr>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4、</a:t>
            </a:r>
            <a:r>
              <a:rPr lang="en-US" altLang="zh-CN"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summry</a:t>
            </a:r>
            <a:endParaRPr lang="zh-CN" altLang="en-US" sz="2600" b="1">
              <a:latin typeface="黑体" panose="02010609060101010101" pitchFamily="49" charset="-122"/>
              <a:ea typeface="黑体" panose="02010609060101010101" pitchFamily="49" charset="-122"/>
              <a:sym typeface="+mn-ea"/>
            </a:endParaRPr>
          </a:p>
        </p:txBody>
      </p:sp>
      <p:sp>
        <p:nvSpPr>
          <p:cNvPr id="14" name="文本框 13"/>
          <p:cNvSpPr txBox="1"/>
          <p:nvPr>
            <p:custDataLst>
              <p:tags r:id="rId2"/>
            </p:custDataLst>
          </p:nvPr>
        </p:nvSpPr>
        <p:spPr>
          <a:xfrm>
            <a:off x="1103630" y="1483995"/>
            <a:ext cx="10311130" cy="4492625"/>
          </a:xfrm>
          <a:prstGeom prst="rect">
            <a:avLst/>
          </a:prstGeom>
          <a:noFill/>
        </p:spPr>
        <p:txBody>
          <a:bodyPr wrap="square" rtlCol="0">
            <a:spAutoFit/>
          </a:bodyPr>
          <a:p>
            <a:pPr marL="0" algn="l">
              <a:buClrTx/>
              <a:buSzTx/>
              <a:buFont typeface="Wingdings" panose="05000000000000000000" charset="0"/>
              <a:buNone/>
            </a:pPr>
            <a:r>
              <a:rPr sz="2600" b="1"/>
              <a:t>1. Improve the overall model and the installation scheme of all sub-detectors</a:t>
            </a:r>
            <a:endParaRPr sz="2600" b="1"/>
          </a:p>
          <a:p>
            <a:pPr marL="0" algn="l">
              <a:buClrTx/>
              <a:buSzTx/>
              <a:buFont typeface="Wingdings" panose="05000000000000000000" charset="0"/>
              <a:buNone/>
            </a:pPr>
            <a:endParaRPr sz="2600" b="1"/>
          </a:p>
          <a:p>
            <a:pPr marL="0" algn="l">
              <a:buClrTx/>
              <a:buSzTx/>
              <a:buFont typeface="Wingdings" panose="05000000000000000000" charset="0"/>
              <a:buNone/>
            </a:pPr>
            <a:r>
              <a:rPr sz="2600" b="1"/>
              <a:t>2. Conduct detailed design and research on key technical issues. Air float guide, hydraulic propulsion technology, the design and research of rotating structure.</a:t>
            </a:r>
            <a:endParaRPr sz="2600" b="1"/>
          </a:p>
          <a:p>
            <a:pPr marL="0" algn="l">
              <a:buClrTx/>
              <a:buSzTx/>
              <a:buFont typeface="Wingdings" panose="05000000000000000000" charset="0"/>
              <a:buNone/>
            </a:pPr>
            <a:endParaRPr sz="2600" b="1"/>
          </a:p>
          <a:p>
            <a:pPr marL="0" algn="l">
              <a:buClrTx/>
              <a:buSzTx/>
              <a:buFont typeface="Wingdings" panose="05000000000000000000" charset="0"/>
              <a:buNone/>
            </a:pPr>
            <a:endParaRPr sz="2600" b="1"/>
          </a:p>
          <a:p>
            <a:pPr marL="0" algn="l">
              <a:buClrTx/>
              <a:buSzTx/>
              <a:buFont typeface="Wingdings" panose="05000000000000000000" charset="0"/>
              <a:buNone/>
            </a:pPr>
            <a:endParaRPr sz="2600" b="1"/>
          </a:p>
          <a:p>
            <a:pPr marL="0" algn="l">
              <a:buClrTx/>
              <a:buSzTx/>
              <a:buFont typeface="Wingdings" panose="05000000000000000000" charset="0"/>
              <a:buNone/>
            </a:pPr>
            <a:endParaRPr sz="2600" b="1"/>
          </a:p>
          <a:p>
            <a:pPr marL="0" indent="0">
              <a:buFont typeface="Wingdings" panose="05000000000000000000" charset="0"/>
              <a:buNone/>
            </a:pPr>
            <a:endParaRPr lang="zh-CN" altLang="en-US" sz="2600" b="1">
              <a:solidFill>
                <a:srgbClr val="FF0000"/>
              </a:solidFill>
            </a:endParaRPr>
          </a:p>
        </p:txBody>
      </p:sp>
      <p:sp>
        <p:nvSpPr>
          <p:cNvPr id="3" name="文本框 2"/>
          <p:cNvSpPr txBox="1"/>
          <p:nvPr/>
        </p:nvSpPr>
        <p:spPr>
          <a:xfrm>
            <a:off x="746760" y="965200"/>
            <a:ext cx="1821180" cy="368300"/>
          </a:xfrm>
          <a:prstGeom prst="rect">
            <a:avLst/>
          </a:prstGeom>
          <a:noFill/>
        </p:spPr>
        <p:txBody>
          <a:bodyPr wrap="square" rtlCol="0">
            <a:spAutoFit/>
          </a:bodyPr>
          <a:p>
            <a:r>
              <a:rPr lang="en-US" altLang="zh-CN" b="1">
                <a:solidFill>
                  <a:srgbClr val="FF0000"/>
                </a:solidFill>
              </a:rPr>
              <a:t>Future plan:</a:t>
            </a:r>
            <a:endParaRPr lang="en-US" altLang="zh-CN" b="1">
              <a:solidFill>
                <a:srgbClr val="FF0000"/>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37185" y="189230"/>
            <a:ext cx="5892800" cy="491490"/>
          </a:xfrm>
          <a:prstGeom prst="rect">
            <a:avLst/>
          </a:prstGeom>
          <a:noFill/>
        </p:spPr>
        <p:txBody>
          <a:bodyPr wrap="square" rtlCol="0">
            <a:spAutoFit/>
          </a:bodyPr>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4、</a:t>
            </a:r>
            <a:r>
              <a:rPr lang="en-US" altLang="zh-CN"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summry</a:t>
            </a:r>
            <a:endParaRPr lang="zh-CN" altLang="en-US" sz="2600" b="1">
              <a:latin typeface="黑体" panose="02010609060101010101" pitchFamily="49" charset="-122"/>
              <a:ea typeface="黑体" panose="02010609060101010101" pitchFamily="49" charset="-122"/>
            </a:endParaRPr>
          </a:p>
        </p:txBody>
      </p:sp>
      <p:sp>
        <p:nvSpPr>
          <p:cNvPr id="14" name="文本框 13"/>
          <p:cNvSpPr txBox="1"/>
          <p:nvPr>
            <p:custDataLst>
              <p:tags r:id="rId1"/>
            </p:custDataLst>
          </p:nvPr>
        </p:nvSpPr>
        <p:spPr>
          <a:xfrm>
            <a:off x="527685" y="786130"/>
            <a:ext cx="10859135" cy="368300"/>
          </a:xfrm>
          <a:prstGeom prst="rect">
            <a:avLst/>
          </a:prstGeom>
          <a:noFill/>
        </p:spPr>
        <p:txBody>
          <a:bodyPr wrap="square" rtlCol="0">
            <a:spAutoFit/>
          </a:bodyPr>
          <a:p>
            <a:pPr marL="0" algn="l">
              <a:buClrTx/>
              <a:buSzTx/>
              <a:buFont typeface="Wingdings" panose="05000000000000000000" charset="0"/>
              <a:buNone/>
            </a:pPr>
            <a:r>
              <a:rPr lang="en-US" b="1">
                <a:solidFill>
                  <a:srgbClr val="FF0000"/>
                </a:solidFill>
                <a:sym typeface="+mn-ea"/>
              </a:rPr>
              <a:t>D</a:t>
            </a:r>
            <a:r>
              <a:rPr b="1">
                <a:solidFill>
                  <a:srgbClr val="FF0000"/>
                </a:solidFill>
                <a:sym typeface="+mn-ea"/>
              </a:rPr>
              <a:t>esign another yoke and HCAL assembly scheme.</a:t>
            </a:r>
            <a:r>
              <a:rPr lang="en-US" b="1">
                <a:solidFill>
                  <a:srgbClr val="FF0000"/>
                </a:solidFill>
                <a:sym typeface="+mn-ea"/>
              </a:rPr>
              <a:t> Yoke and HCAL will be fixed  together</a:t>
            </a:r>
            <a:r>
              <a:rPr lang="zh-CN" altLang="en-US" b="1">
                <a:solidFill>
                  <a:srgbClr val="FF0000"/>
                </a:solidFill>
                <a:sym typeface="+mn-ea"/>
              </a:rPr>
              <a:t>。</a:t>
            </a:r>
            <a:endParaRPr lang="zh-CN" altLang="en-US" b="1">
              <a:solidFill>
                <a:srgbClr val="FF0000"/>
              </a:solidFill>
              <a:sym typeface="+mn-ea"/>
            </a:endParaRPr>
          </a:p>
        </p:txBody>
      </p:sp>
      <p:pic>
        <p:nvPicPr>
          <p:cNvPr id="4" name="图片 3"/>
          <p:cNvPicPr>
            <a:picLocks noChangeAspect="1"/>
          </p:cNvPicPr>
          <p:nvPr/>
        </p:nvPicPr>
        <p:blipFill>
          <a:blip r:embed="rId2"/>
          <a:stretch>
            <a:fillRect/>
          </a:stretch>
        </p:blipFill>
        <p:spPr>
          <a:xfrm>
            <a:off x="6623050" y="1385570"/>
            <a:ext cx="4101465" cy="2985135"/>
          </a:xfrm>
          <a:prstGeom prst="rect">
            <a:avLst/>
          </a:prstGeom>
        </p:spPr>
      </p:pic>
      <p:sp>
        <p:nvSpPr>
          <p:cNvPr id="6" name="文本框 5"/>
          <p:cNvSpPr txBox="1"/>
          <p:nvPr/>
        </p:nvSpPr>
        <p:spPr>
          <a:xfrm>
            <a:off x="1121410" y="4772025"/>
            <a:ext cx="9249410" cy="2030095"/>
          </a:xfrm>
          <a:prstGeom prst="rect">
            <a:avLst/>
          </a:prstGeom>
          <a:noFill/>
        </p:spPr>
        <p:txBody>
          <a:bodyPr wrap="square" rtlCol="0">
            <a:spAutoFit/>
          </a:bodyPr>
          <a:p>
            <a:r>
              <a:rPr lang="en-US" altLang="zh-CN">
                <a:sym typeface="+mn-ea"/>
              </a:rPr>
              <a:t>3.</a:t>
            </a:r>
            <a:r>
              <a:rPr lang="zh-CN" altLang="en-US">
                <a:sym typeface="+mn-ea"/>
              </a:rPr>
              <a:t>The next plan is to design another yoke and </a:t>
            </a:r>
            <a:r>
              <a:rPr lang="en-US" altLang="zh-CN">
                <a:sym typeface="+mn-ea"/>
              </a:rPr>
              <a:t>HCAL</a:t>
            </a:r>
            <a:r>
              <a:rPr lang="zh-CN" altLang="en-US">
                <a:sym typeface="+mn-ea"/>
              </a:rPr>
              <a:t> assembly</a:t>
            </a:r>
            <a:r>
              <a:rPr lang="en-US" altLang="zh-CN">
                <a:sym typeface="+mn-ea"/>
              </a:rPr>
              <a:t> scheme</a:t>
            </a:r>
            <a:r>
              <a:rPr lang="zh-CN" altLang="en-US">
                <a:sym typeface="+mn-ea"/>
              </a:rPr>
              <a:t>.</a:t>
            </a:r>
            <a:endParaRPr lang="zh-CN" altLang="en-US"/>
          </a:p>
          <a:p>
            <a:endParaRPr lang="zh-CN" altLang="en-US"/>
          </a:p>
          <a:p>
            <a:r>
              <a:rPr lang="en-US" altLang="zh-CN">
                <a:sym typeface="+mn-ea"/>
              </a:rPr>
              <a:t>Advantage</a:t>
            </a:r>
            <a:r>
              <a:rPr lang="zh-CN" altLang="en-US">
                <a:sym typeface="+mn-ea"/>
              </a:rPr>
              <a:t>：</a:t>
            </a:r>
            <a:r>
              <a:rPr lang="en-US" altLang="zh-CN">
                <a:sym typeface="+mn-ea"/>
              </a:rPr>
              <a:t> </a:t>
            </a:r>
            <a:endParaRPr lang="en-US" altLang="zh-CN"/>
          </a:p>
          <a:p>
            <a:r>
              <a:rPr lang="en-US" altLang="zh-CN">
                <a:sym typeface="+mn-ea"/>
              </a:rPr>
              <a:t>1.</a:t>
            </a:r>
            <a:r>
              <a:rPr>
                <a:sym typeface="+mn-ea"/>
              </a:rPr>
              <a:t>The scheme eliminates the need to push the </a:t>
            </a:r>
            <a:r>
              <a:rPr lang="en-US">
                <a:sym typeface="+mn-ea"/>
              </a:rPr>
              <a:t>HCAL</a:t>
            </a:r>
            <a:r>
              <a:rPr>
                <a:sym typeface="+mn-ea"/>
              </a:rPr>
              <a:t> axially</a:t>
            </a:r>
            <a:r>
              <a:rPr lang="zh-CN">
                <a:sym typeface="+mn-ea"/>
              </a:rPr>
              <a:t>。</a:t>
            </a:r>
            <a:r>
              <a:rPr>
                <a:sym typeface="+mn-ea"/>
              </a:rPr>
              <a:t>Air float guide is not required for installation</a:t>
            </a:r>
            <a:r>
              <a:rPr lang="en-US">
                <a:sym typeface="+mn-ea"/>
              </a:rPr>
              <a:t>.</a:t>
            </a:r>
            <a:endParaRPr lang="zh-CN">
              <a:sym typeface="+mn-ea"/>
            </a:endParaRPr>
          </a:p>
          <a:p>
            <a:r>
              <a:rPr lang="en-US">
                <a:sym typeface="+mn-ea"/>
              </a:rPr>
              <a:t>2.There is no gap between the yoke and HCAL.</a:t>
            </a:r>
            <a:endParaRPr>
              <a:sym typeface="+mn-ea"/>
            </a:endParaRPr>
          </a:p>
          <a:p>
            <a:endParaRPr lang="en-US" altLang="zh-CN"/>
          </a:p>
        </p:txBody>
      </p:sp>
      <p:pic>
        <p:nvPicPr>
          <p:cNvPr id="7" name="图片 6"/>
          <p:cNvPicPr>
            <a:picLocks noChangeAspect="1"/>
          </p:cNvPicPr>
          <p:nvPr>
            <p:custDataLst>
              <p:tags r:id="rId3"/>
            </p:custDataLst>
          </p:nvPr>
        </p:nvPicPr>
        <p:blipFill>
          <a:blip r:embed="rId4"/>
          <a:stretch>
            <a:fillRect/>
          </a:stretch>
        </p:blipFill>
        <p:spPr>
          <a:xfrm>
            <a:off x="2071370" y="1154430"/>
            <a:ext cx="3058795" cy="3321685"/>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200400" y="2949575"/>
            <a:ext cx="5636260" cy="583565"/>
          </a:xfrm>
          <a:prstGeom prst="rect">
            <a:avLst/>
          </a:prstGeom>
          <a:noFill/>
        </p:spPr>
        <p:txBody>
          <a:bodyPr wrap="square" rtlCol="0">
            <a:spAutoFit/>
          </a:bodyPr>
          <a:p>
            <a:r>
              <a:rPr lang="en-US" altLang="zh-CN" sz="3200"/>
              <a:t>Thank you  for your attention</a:t>
            </a:r>
            <a:endParaRPr lang="en-US" altLang="zh-CN" sz="32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270510" y="93345"/>
            <a:ext cx="5892800" cy="491490"/>
          </a:xfrm>
          <a:prstGeom prst="rect">
            <a:avLst/>
          </a:prstGeom>
          <a:noFill/>
        </p:spPr>
        <p:txBody>
          <a:bodyPr wrap="square" rtlCol="0">
            <a:spAutoFit/>
          </a:bodyPr>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2、</a:t>
            </a:r>
            <a:r>
              <a:rPr lang="en-US" altLang="zh-CN"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CEPC </a:t>
            </a: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Experimental hall design</a:t>
            </a:r>
            <a:endParaRPr lang="zh-CN" altLang="en-US" sz="2600" b="1">
              <a:latin typeface="黑体" panose="02010609060101010101" pitchFamily="49" charset="-122"/>
              <a:ea typeface="黑体" panose="02010609060101010101" pitchFamily="49" charset="-122"/>
              <a:sym typeface="+mn-ea"/>
            </a:endParaRPr>
          </a:p>
        </p:txBody>
      </p:sp>
      <p:pic>
        <p:nvPicPr>
          <p:cNvPr id="11" name="图片 10"/>
          <p:cNvPicPr>
            <a:picLocks noChangeAspect="1"/>
          </p:cNvPicPr>
          <p:nvPr/>
        </p:nvPicPr>
        <p:blipFill>
          <a:blip r:embed="rId1"/>
          <a:stretch>
            <a:fillRect/>
          </a:stretch>
        </p:blipFill>
        <p:spPr>
          <a:xfrm>
            <a:off x="2409190" y="979805"/>
            <a:ext cx="3872230" cy="5657850"/>
          </a:xfrm>
          <a:prstGeom prst="rect">
            <a:avLst/>
          </a:prstGeom>
        </p:spPr>
      </p:pic>
      <p:sp>
        <p:nvSpPr>
          <p:cNvPr id="3" name="文本框 2" descr="7b0a202020202262756c6c6574223a20227b5c2263617465676f727949645c223a31303030352c5c2274656d706c61746549645c223a32303233313335387d220a7d0a"/>
          <p:cNvSpPr txBox="1"/>
          <p:nvPr/>
        </p:nvSpPr>
        <p:spPr>
          <a:xfrm>
            <a:off x="6737350" y="1382395"/>
            <a:ext cx="5166360" cy="4092575"/>
          </a:xfrm>
          <a:prstGeom prst="rect">
            <a:avLst/>
          </a:prstGeom>
          <a:noFill/>
        </p:spPr>
        <p:txBody>
          <a:bodyPr wrap="square" rtlCol="0">
            <a:spAutoFit/>
          </a:bodyPr>
          <a:p>
            <a:pPr marL="457200" indent="-457200">
              <a:buFont typeface="Wingdings" panose="05000000000000000000" charset="0"/>
              <a:buChar char="u"/>
            </a:pPr>
            <a:r>
              <a:rPr lang="zh-CN" altLang="en-US" sz="2600" b="1">
                <a:solidFill>
                  <a:srgbClr val="002060"/>
                </a:solidFill>
                <a:latin typeface="华文楷体" panose="02010600040101010101" charset="-122"/>
                <a:ea typeface="华文楷体" panose="02010600040101010101" charset="-122"/>
                <a:cs typeface="华文楷体" panose="02010600040101010101" charset="-122"/>
              </a:rPr>
              <a:t>Three transport channels</a:t>
            </a:r>
            <a:endParaRPr lang="zh-CN" altLang="en-US" sz="2600" b="1">
              <a:solidFill>
                <a:srgbClr val="002060"/>
              </a:solidFill>
              <a:latin typeface="华文楷体" panose="02010600040101010101" charset="-122"/>
              <a:ea typeface="华文楷体" panose="02010600040101010101" charset="-122"/>
              <a:cs typeface="华文楷体" panose="02010600040101010101" charset="-122"/>
            </a:endParaRPr>
          </a:p>
          <a:p>
            <a:pPr marL="457200" indent="-457200">
              <a:buFont typeface="Wingdings" panose="05000000000000000000" charset="0"/>
              <a:buChar char="u"/>
            </a:pPr>
            <a:endParaRPr lang="zh-CN" altLang="en-US" sz="2600" b="1">
              <a:solidFill>
                <a:srgbClr val="002060"/>
              </a:solidFill>
              <a:latin typeface="华文楷体" panose="02010600040101010101" charset="-122"/>
              <a:ea typeface="华文楷体" panose="02010600040101010101" charset="-122"/>
              <a:cs typeface="华文楷体" panose="02010600040101010101" charset="-122"/>
            </a:endParaRPr>
          </a:p>
          <a:p>
            <a:pPr marL="457200" indent="-457200">
              <a:buFont typeface="Wingdings" panose="05000000000000000000" charset="0"/>
              <a:buChar char="u"/>
            </a:pPr>
            <a:r>
              <a:rPr sz="2600" b="1">
                <a:solidFill>
                  <a:srgbClr val="002060"/>
                </a:solidFill>
                <a:latin typeface="华文楷体" panose="02010600040101010101" charset="-122"/>
                <a:ea typeface="华文楷体" panose="02010600040101010101" charset="-122"/>
                <a:cs typeface="华文楷体" panose="02010600040101010101" charset="-122"/>
              </a:rPr>
              <a:t>The depth of the </a:t>
            </a:r>
            <a:r>
              <a:rPr lang="en-US" sz="2600" b="1">
                <a:solidFill>
                  <a:srgbClr val="002060"/>
                </a:solidFill>
                <a:latin typeface="华文楷体" panose="02010600040101010101" charset="-122"/>
                <a:ea typeface="华文楷体" panose="02010600040101010101" charset="-122"/>
                <a:cs typeface="华文楷体" panose="02010600040101010101" charset="-122"/>
              </a:rPr>
              <a:t>experimental</a:t>
            </a:r>
            <a:r>
              <a:rPr sz="2600" b="1">
                <a:solidFill>
                  <a:srgbClr val="002060"/>
                </a:solidFill>
                <a:latin typeface="华文楷体" panose="02010600040101010101" charset="-122"/>
                <a:ea typeface="华文楷体" panose="02010600040101010101" charset="-122"/>
                <a:cs typeface="华文楷体" panose="02010600040101010101" charset="-122"/>
              </a:rPr>
              <a:t> hall is about 100 meters underground</a:t>
            </a:r>
            <a:endParaRPr sz="2600" b="1">
              <a:solidFill>
                <a:srgbClr val="002060"/>
              </a:solidFill>
              <a:latin typeface="华文楷体" panose="02010600040101010101" charset="-122"/>
              <a:ea typeface="华文楷体" panose="02010600040101010101" charset="-122"/>
              <a:cs typeface="华文楷体" panose="02010600040101010101" charset="-122"/>
            </a:endParaRPr>
          </a:p>
          <a:p>
            <a:pPr marL="457200" indent="-457200">
              <a:buFont typeface="Wingdings" panose="05000000000000000000" charset="0"/>
              <a:buChar char="u"/>
            </a:pPr>
            <a:endParaRPr sz="2600" b="1">
              <a:solidFill>
                <a:srgbClr val="002060"/>
              </a:solidFill>
              <a:latin typeface="华文楷体" panose="02010600040101010101" charset="-122"/>
              <a:ea typeface="华文楷体" panose="02010600040101010101" charset="-122"/>
              <a:cs typeface="华文楷体" panose="02010600040101010101" charset="-122"/>
            </a:endParaRPr>
          </a:p>
          <a:p>
            <a:pPr marL="457200" indent="-457200">
              <a:buFont typeface="Wingdings" panose="05000000000000000000" charset="0"/>
              <a:buChar char="u"/>
            </a:pPr>
            <a:r>
              <a:rPr lang="zh-CN" altLang="en-US" sz="2600" b="1">
                <a:solidFill>
                  <a:srgbClr val="002060"/>
                </a:solidFill>
                <a:latin typeface="华文楷体" panose="02010600040101010101" charset="-122"/>
                <a:ea typeface="华文楷体" panose="02010600040101010101" charset="-122"/>
                <a:cs typeface="华文楷体" panose="02010600040101010101" charset="-122"/>
              </a:rPr>
              <a:t>Distribution hall</a:t>
            </a:r>
            <a:r>
              <a:rPr lang="en-US" altLang="zh-CN" sz="2600" b="1">
                <a:solidFill>
                  <a:srgbClr val="002060"/>
                </a:solidFill>
                <a:latin typeface="华文楷体" panose="02010600040101010101" charset="-122"/>
                <a:ea typeface="华文楷体" panose="02010600040101010101" charset="-122"/>
                <a:cs typeface="华文楷体" panose="02010600040101010101" charset="-122"/>
              </a:rPr>
              <a:t> </a:t>
            </a:r>
            <a:endParaRPr lang="en-US" altLang="zh-CN" sz="2600" b="1">
              <a:solidFill>
                <a:srgbClr val="002060"/>
              </a:solidFill>
              <a:latin typeface="华文楷体" panose="02010600040101010101" charset="-122"/>
              <a:ea typeface="华文楷体" panose="02010600040101010101" charset="-122"/>
              <a:cs typeface="华文楷体" panose="02010600040101010101" charset="-122"/>
            </a:endParaRPr>
          </a:p>
          <a:p>
            <a:pPr marL="457200" indent="-457200">
              <a:buFont typeface="Wingdings" panose="05000000000000000000" charset="0"/>
              <a:buChar char="u"/>
            </a:pPr>
            <a:endParaRPr lang="en-US" altLang="zh-CN" sz="2600" b="1">
              <a:solidFill>
                <a:srgbClr val="002060"/>
              </a:solidFill>
              <a:latin typeface="华文楷体" panose="02010600040101010101" charset="-122"/>
              <a:ea typeface="华文楷体" panose="02010600040101010101" charset="-122"/>
              <a:cs typeface="华文楷体" panose="02010600040101010101" charset="-122"/>
            </a:endParaRPr>
          </a:p>
          <a:p>
            <a:pPr marL="457200" indent="-457200">
              <a:buFont typeface="Wingdings" panose="05000000000000000000" charset="0"/>
              <a:buChar char="u"/>
            </a:pPr>
            <a:r>
              <a:rPr lang="zh-CN" altLang="en-US" sz="2600" b="1">
                <a:solidFill>
                  <a:srgbClr val="002060"/>
                </a:solidFill>
                <a:latin typeface="华文楷体" panose="02010600040101010101" charset="-122"/>
                <a:ea typeface="华文楷体" panose="02010600040101010101" charset="-122"/>
                <a:cs typeface="华文楷体" panose="02010600040101010101" charset="-122"/>
                <a:sym typeface="+mn-ea"/>
              </a:rPr>
              <a:t>Experimental hall</a:t>
            </a:r>
            <a:r>
              <a:rPr lang="zh-CN" altLang="en-US" sz="2600" b="1">
                <a:solidFill>
                  <a:srgbClr val="002060"/>
                </a:solidFill>
                <a:latin typeface="华文楷体" panose="02010600040101010101" charset="-122"/>
                <a:ea typeface="华文楷体" panose="02010600040101010101" charset="-122"/>
                <a:cs typeface="华文楷体" panose="02010600040101010101" charset="-122"/>
              </a:rPr>
              <a:t> </a:t>
            </a:r>
            <a:r>
              <a:rPr lang="en-US" altLang="zh-CN" sz="2600" b="1">
                <a:solidFill>
                  <a:srgbClr val="002060"/>
                </a:solidFill>
                <a:latin typeface="华文楷体" panose="02010600040101010101" charset="-122"/>
                <a:ea typeface="华文楷体" panose="02010600040101010101" charset="-122"/>
                <a:cs typeface="华文楷体" panose="02010600040101010101" charset="-122"/>
              </a:rPr>
              <a:t> </a:t>
            </a:r>
            <a:endParaRPr lang="en-US" altLang="zh-CN" sz="2600" b="1">
              <a:solidFill>
                <a:srgbClr val="002060"/>
              </a:solidFill>
              <a:latin typeface="华文楷体" panose="02010600040101010101" charset="-122"/>
              <a:ea typeface="华文楷体" panose="02010600040101010101" charset="-122"/>
              <a:cs typeface="华文楷体" panose="02010600040101010101" charset="-122"/>
            </a:endParaRPr>
          </a:p>
          <a:p>
            <a:pPr marL="457200" indent="-457200">
              <a:buFont typeface="Wingdings" panose="05000000000000000000" charset="0"/>
              <a:buChar char="u"/>
            </a:pPr>
            <a:endParaRPr lang="en-US" altLang="zh-CN" sz="2600" b="1">
              <a:solidFill>
                <a:srgbClr val="002060"/>
              </a:solidFill>
              <a:latin typeface="华文楷体" panose="02010600040101010101" charset="-122"/>
              <a:ea typeface="华文楷体" panose="02010600040101010101" charset="-122"/>
              <a:cs typeface="华文楷体" panose="02010600040101010101" charset="-122"/>
            </a:endParaRPr>
          </a:p>
          <a:p>
            <a:pPr marL="457200" indent="-457200">
              <a:buFont typeface="Wingdings" panose="05000000000000000000" charset="0"/>
              <a:buChar char="u"/>
            </a:pPr>
            <a:r>
              <a:rPr lang="zh-CN" altLang="en-US" sz="2600" b="1">
                <a:solidFill>
                  <a:srgbClr val="002060"/>
                </a:solidFill>
                <a:latin typeface="华文楷体" panose="02010600040101010101" charset="-122"/>
                <a:ea typeface="华文楷体" panose="02010600040101010101" charset="-122"/>
                <a:cs typeface="华文楷体" panose="02010600040101010101" charset="-122"/>
              </a:rPr>
              <a:t>Visiting floor</a:t>
            </a:r>
            <a:endParaRPr lang="zh-CN" altLang="en-US" sz="2600" b="1">
              <a:solidFill>
                <a:srgbClr val="002060"/>
              </a:solidFill>
              <a:latin typeface="华文楷体" panose="02010600040101010101" charset="-122"/>
              <a:ea typeface="华文楷体" panose="02010600040101010101" charset="-122"/>
              <a:cs typeface="华文楷体" panose="02010600040101010101" charset="-122"/>
            </a:endParaRPr>
          </a:p>
        </p:txBody>
      </p:sp>
      <p:cxnSp>
        <p:nvCxnSpPr>
          <p:cNvPr id="4" name="直接箭头连接符 3"/>
          <p:cNvCxnSpPr/>
          <p:nvPr/>
        </p:nvCxnSpPr>
        <p:spPr>
          <a:xfrm>
            <a:off x="1830070" y="1118235"/>
            <a:ext cx="2865755" cy="292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a:off x="1830070" y="1377315"/>
            <a:ext cx="3709035" cy="17348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1762760" y="2144395"/>
            <a:ext cx="1179195" cy="1435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a:off x="1753235" y="4377690"/>
            <a:ext cx="1447165" cy="3829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flipV="1">
            <a:off x="1657350" y="5882005"/>
            <a:ext cx="2788920" cy="2686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flipH="1" flipV="1">
            <a:off x="5558155" y="4991100"/>
            <a:ext cx="1303655" cy="92011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45465" y="984250"/>
            <a:ext cx="1284605" cy="645160"/>
          </a:xfrm>
          <a:prstGeom prst="rect">
            <a:avLst/>
          </a:prstGeom>
          <a:noFill/>
        </p:spPr>
        <p:txBody>
          <a:bodyPr wrap="square" rtlCol="0">
            <a:spAutoFit/>
          </a:bodyPr>
          <a:p>
            <a:pPr algn="l">
              <a:buClrTx/>
              <a:buSzTx/>
              <a:buFontTx/>
            </a:pPr>
            <a:r>
              <a:rPr lang="en-US" altLang="zh-CN" sz="1800" b="1">
                <a:solidFill>
                  <a:srgbClr val="002060"/>
                </a:solidFill>
                <a:latin typeface="华文楷体" panose="02010600040101010101" charset="-122"/>
                <a:ea typeface="华文楷体" panose="02010600040101010101" charset="-122"/>
                <a:cs typeface="华文楷体" panose="02010600040101010101" charset="-122"/>
              </a:rPr>
              <a:t>T</a:t>
            </a:r>
            <a:r>
              <a:rPr lang="zh-CN" altLang="en-US" sz="1800" b="1">
                <a:solidFill>
                  <a:srgbClr val="002060"/>
                </a:solidFill>
                <a:latin typeface="华文楷体" panose="02010600040101010101" charset="-122"/>
                <a:ea typeface="华文楷体" panose="02010600040101010101" charset="-122"/>
                <a:cs typeface="华文楷体" panose="02010600040101010101" charset="-122"/>
              </a:rPr>
              <a:t>ransport channel</a:t>
            </a:r>
            <a:endParaRPr lang="zh-CN" altLang="en-US" sz="1800" b="1">
              <a:solidFill>
                <a:srgbClr val="002060"/>
              </a:solidFill>
              <a:latin typeface="华文楷体" panose="02010600040101010101" charset="-122"/>
              <a:ea typeface="华文楷体" panose="02010600040101010101" charset="-122"/>
              <a:cs typeface="华文楷体" panose="02010600040101010101" charset="-122"/>
            </a:endParaRPr>
          </a:p>
        </p:txBody>
      </p:sp>
      <p:sp>
        <p:nvSpPr>
          <p:cNvPr id="12" name="文本框 11"/>
          <p:cNvSpPr txBox="1"/>
          <p:nvPr/>
        </p:nvSpPr>
        <p:spPr>
          <a:xfrm>
            <a:off x="909955" y="1919605"/>
            <a:ext cx="920115" cy="368300"/>
          </a:xfrm>
          <a:prstGeom prst="rect">
            <a:avLst/>
          </a:prstGeom>
          <a:noFill/>
        </p:spPr>
        <p:txBody>
          <a:bodyPr wrap="square" rtlCol="0">
            <a:spAutoFit/>
          </a:bodyPr>
          <a:p>
            <a:pPr algn="l">
              <a:buClrTx/>
              <a:buSzTx/>
              <a:buFontTx/>
            </a:pPr>
            <a:r>
              <a:rPr lang="en-US" altLang="zh-CN" sz="1800" b="1">
                <a:solidFill>
                  <a:srgbClr val="002060"/>
                </a:solidFill>
                <a:latin typeface="华文楷体" panose="02010600040101010101" charset="-122"/>
                <a:ea typeface="华文楷体" panose="02010600040101010101" charset="-122"/>
                <a:cs typeface="华文楷体" panose="02010600040101010101" charset="-122"/>
              </a:rPr>
              <a:t>L</a:t>
            </a:r>
            <a:r>
              <a:rPr lang="zh-CN" altLang="en-US" sz="1800" b="1">
                <a:solidFill>
                  <a:srgbClr val="002060"/>
                </a:solidFill>
                <a:latin typeface="华文楷体" panose="02010600040101010101" charset="-122"/>
                <a:ea typeface="华文楷体" panose="02010600040101010101" charset="-122"/>
                <a:cs typeface="华文楷体" panose="02010600040101010101" charset="-122"/>
              </a:rPr>
              <a:t>ift</a:t>
            </a:r>
            <a:endParaRPr lang="zh-CN" altLang="en-US" sz="1800" b="1">
              <a:solidFill>
                <a:srgbClr val="002060"/>
              </a:solidFill>
              <a:latin typeface="华文楷体" panose="02010600040101010101" charset="-122"/>
              <a:ea typeface="华文楷体" panose="02010600040101010101" charset="-122"/>
              <a:cs typeface="华文楷体" panose="02010600040101010101" charset="-122"/>
            </a:endParaRPr>
          </a:p>
        </p:txBody>
      </p:sp>
      <p:sp>
        <p:nvSpPr>
          <p:cNvPr id="13" name="文本框 12"/>
          <p:cNvSpPr txBox="1"/>
          <p:nvPr/>
        </p:nvSpPr>
        <p:spPr>
          <a:xfrm>
            <a:off x="321310" y="4026535"/>
            <a:ext cx="1743710" cy="368300"/>
          </a:xfrm>
          <a:prstGeom prst="rect">
            <a:avLst/>
          </a:prstGeom>
          <a:noFill/>
        </p:spPr>
        <p:txBody>
          <a:bodyPr wrap="square" rtlCol="0">
            <a:spAutoFit/>
          </a:bodyPr>
          <a:p>
            <a:pPr algn="l">
              <a:buClrTx/>
              <a:buSzTx/>
              <a:buFontTx/>
            </a:pPr>
            <a:r>
              <a:rPr lang="en-US" altLang="zh-CN" sz="1800" b="1">
                <a:solidFill>
                  <a:srgbClr val="002060"/>
                </a:solidFill>
                <a:latin typeface="华文楷体" panose="02010600040101010101" charset="-122"/>
                <a:ea typeface="华文楷体" panose="02010600040101010101" charset="-122"/>
                <a:cs typeface="华文楷体" panose="02010600040101010101" charset="-122"/>
              </a:rPr>
              <a:t>D</a:t>
            </a:r>
            <a:r>
              <a:rPr lang="zh-CN" altLang="en-US" sz="1800" b="1">
                <a:solidFill>
                  <a:srgbClr val="002060"/>
                </a:solidFill>
                <a:latin typeface="华文楷体" panose="02010600040101010101" charset="-122"/>
                <a:ea typeface="华文楷体" panose="02010600040101010101" charset="-122"/>
                <a:cs typeface="华文楷体" panose="02010600040101010101" charset="-122"/>
              </a:rPr>
              <a:t>istribution hall</a:t>
            </a:r>
            <a:endParaRPr lang="zh-CN" altLang="en-US" sz="1800" b="1">
              <a:solidFill>
                <a:srgbClr val="002060"/>
              </a:solidFill>
              <a:latin typeface="华文楷体" panose="02010600040101010101" charset="-122"/>
              <a:ea typeface="华文楷体" panose="02010600040101010101" charset="-122"/>
              <a:cs typeface="华文楷体" panose="02010600040101010101" charset="-122"/>
            </a:endParaRPr>
          </a:p>
        </p:txBody>
      </p:sp>
      <p:sp>
        <p:nvSpPr>
          <p:cNvPr id="14" name="文本框 13"/>
          <p:cNvSpPr txBox="1"/>
          <p:nvPr/>
        </p:nvSpPr>
        <p:spPr>
          <a:xfrm>
            <a:off x="378460" y="5872480"/>
            <a:ext cx="1824355" cy="368300"/>
          </a:xfrm>
          <a:prstGeom prst="rect">
            <a:avLst/>
          </a:prstGeom>
          <a:noFill/>
        </p:spPr>
        <p:txBody>
          <a:bodyPr wrap="square" rtlCol="0">
            <a:spAutoFit/>
          </a:bodyPr>
          <a:p>
            <a:r>
              <a:rPr lang="zh-CN" altLang="en-US" b="1">
                <a:solidFill>
                  <a:srgbClr val="002060"/>
                </a:solidFill>
                <a:latin typeface="华文楷体" panose="02010600040101010101" charset="-122"/>
                <a:ea typeface="华文楷体" panose="02010600040101010101" charset="-122"/>
                <a:cs typeface="华文楷体" panose="02010600040101010101" charset="-122"/>
                <a:sym typeface="+mn-ea"/>
              </a:rPr>
              <a:t>Experimental hall</a:t>
            </a:r>
            <a:r>
              <a:rPr lang="zh-CN" altLang="en-US" b="1">
                <a:solidFill>
                  <a:srgbClr val="002060"/>
                </a:solidFill>
                <a:latin typeface="华文楷体" panose="02010600040101010101" charset="-122"/>
                <a:ea typeface="华文楷体" panose="02010600040101010101" charset="-122"/>
                <a:cs typeface="华文楷体" panose="02010600040101010101" charset="-122"/>
                <a:sym typeface="+mn-ea"/>
              </a:rPr>
              <a:t> </a:t>
            </a:r>
            <a:r>
              <a:rPr lang="en-US" altLang="zh-CN" b="1">
                <a:solidFill>
                  <a:srgbClr val="002060"/>
                </a:solidFill>
                <a:latin typeface="华文楷体" panose="02010600040101010101" charset="-122"/>
                <a:ea typeface="华文楷体" panose="02010600040101010101" charset="-122"/>
                <a:cs typeface="华文楷体" panose="02010600040101010101" charset="-122"/>
                <a:sym typeface="+mn-ea"/>
              </a:rPr>
              <a:t> </a:t>
            </a:r>
            <a:endParaRPr lang="zh-CN" altLang="en-US"/>
          </a:p>
        </p:txBody>
      </p:sp>
      <p:sp>
        <p:nvSpPr>
          <p:cNvPr id="15" name="文本框 14"/>
          <p:cNvSpPr txBox="1"/>
          <p:nvPr/>
        </p:nvSpPr>
        <p:spPr>
          <a:xfrm>
            <a:off x="6860540" y="5832475"/>
            <a:ext cx="1753235" cy="368300"/>
          </a:xfrm>
          <a:prstGeom prst="rect">
            <a:avLst/>
          </a:prstGeom>
          <a:noFill/>
        </p:spPr>
        <p:txBody>
          <a:bodyPr wrap="square" rtlCol="0">
            <a:spAutoFit/>
          </a:bodyPr>
          <a:p>
            <a:r>
              <a:rPr lang="zh-CN" altLang="en-US" b="1">
                <a:solidFill>
                  <a:srgbClr val="002060"/>
                </a:solidFill>
                <a:latin typeface="华文楷体" panose="02010600040101010101" charset="-122"/>
                <a:ea typeface="华文楷体" panose="02010600040101010101" charset="-122"/>
                <a:cs typeface="华文楷体" panose="02010600040101010101" charset="-122"/>
                <a:sym typeface="+mn-ea"/>
              </a:rPr>
              <a:t>Visiting floor</a:t>
            </a:r>
            <a:endParaRPr lang="zh-CN" altLang="en-US"/>
          </a:p>
        </p:txBody>
      </p:sp>
      <p:cxnSp>
        <p:nvCxnSpPr>
          <p:cNvPr id="16" name="直接箭头连接符 15"/>
          <p:cNvCxnSpPr/>
          <p:nvPr/>
        </p:nvCxnSpPr>
        <p:spPr>
          <a:xfrm flipV="1">
            <a:off x="1704975" y="5364480"/>
            <a:ext cx="1792605" cy="6731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378460" y="5108575"/>
            <a:ext cx="1686560" cy="368300"/>
          </a:xfrm>
          <a:prstGeom prst="rect">
            <a:avLst/>
          </a:prstGeom>
          <a:noFill/>
        </p:spPr>
        <p:txBody>
          <a:bodyPr wrap="square" rtlCol="0">
            <a:spAutoFit/>
          </a:bodyPr>
          <a:p>
            <a:pPr algn="l">
              <a:buClrTx/>
              <a:buSzTx/>
              <a:buFontTx/>
            </a:pPr>
            <a:r>
              <a:rPr lang="en-US" altLang="zh-CN" sz="1800" b="1">
                <a:solidFill>
                  <a:srgbClr val="002060"/>
                </a:solidFill>
                <a:latin typeface="华文楷体" panose="02010600040101010101" charset="-122"/>
                <a:ea typeface="华文楷体" panose="02010600040101010101" charset="-122"/>
                <a:cs typeface="华文楷体" panose="02010600040101010101" charset="-122"/>
              </a:rPr>
              <a:t>S</a:t>
            </a:r>
            <a:r>
              <a:rPr lang="zh-CN" altLang="en-US" sz="1800" b="1">
                <a:solidFill>
                  <a:srgbClr val="002060"/>
                </a:solidFill>
                <a:latin typeface="华文楷体" panose="02010600040101010101" charset="-122"/>
                <a:ea typeface="华文楷体" panose="02010600040101010101" charset="-122"/>
                <a:cs typeface="华文楷体" panose="02010600040101010101" charset="-122"/>
              </a:rPr>
              <a:t>hielding layer</a:t>
            </a:r>
            <a:endParaRPr lang="zh-CN" altLang="en-US" sz="1800" b="1">
              <a:solidFill>
                <a:srgbClr val="002060"/>
              </a:solidFill>
              <a:latin typeface="华文楷体" panose="02010600040101010101" charset="-122"/>
              <a:ea typeface="华文楷体" panose="02010600040101010101" charset="-122"/>
              <a:cs typeface="华文楷体" panose="02010600040101010101"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stretch>
            <a:fillRect/>
          </a:stretch>
        </p:blipFill>
        <p:spPr>
          <a:xfrm>
            <a:off x="2020570" y="1546225"/>
            <a:ext cx="5495925" cy="4200525"/>
          </a:xfrm>
          <a:prstGeom prst="rect">
            <a:avLst/>
          </a:prstGeom>
        </p:spPr>
      </p:pic>
      <p:grpSp>
        <p:nvGrpSpPr>
          <p:cNvPr id="20" name="组合 19"/>
          <p:cNvGrpSpPr/>
          <p:nvPr/>
        </p:nvGrpSpPr>
        <p:grpSpPr>
          <a:xfrm>
            <a:off x="1570990" y="838200"/>
            <a:ext cx="7080885" cy="5374005"/>
            <a:chOff x="633" y="1275"/>
            <a:chExt cx="11151" cy="8463"/>
          </a:xfrm>
        </p:grpSpPr>
        <p:sp>
          <p:nvSpPr>
            <p:cNvPr id="12" name="上箭头 11"/>
            <p:cNvSpPr/>
            <p:nvPr/>
          </p:nvSpPr>
          <p:spPr>
            <a:xfrm>
              <a:off x="1341" y="5488"/>
              <a:ext cx="649" cy="351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上箭头 12"/>
            <p:cNvSpPr/>
            <p:nvPr/>
          </p:nvSpPr>
          <p:spPr>
            <a:xfrm>
              <a:off x="9347" y="5579"/>
              <a:ext cx="649" cy="351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文本框 13"/>
            <p:cNvSpPr txBox="1"/>
            <p:nvPr/>
          </p:nvSpPr>
          <p:spPr>
            <a:xfrm>
              <a:off x="633" y="9158"/>
              <a:ext cx="2776" cy="580"/>
            </a:xfrm>
            <a:prstGeom prst="rect">
              <a:avLst/>
            </a:prstGeom>
            <a:noFill/>
          </p:spPr>
          <p:txBody>
            <a:bodyPr wrap="square" rtlCol="0">
              <a:spAutoFit/>
            </a:bodyPr>
            <a:p>
              <a:pPr algn="l">
                <a:buClrTx/>
                <a:buSzTx/>
                <a:buFontTx/>
              </a:pPr>
              <a:r>
                <a:rPr lang="en-US" altLang="zh-CN" sz="1800" b="1">
                  <a:solidFill>
                    <a:srgbClr val="FF0000"/>
                  </a:solidFill>
                </a:rPr>
                <a:t>staff passage</a:t>
              </a:r>
              <a:endParaRPr lang="en-US" altLang="zh-CN" sz="1800" b="1">
                <a:solidFill>
                  <a:srgbClr val="FF0000"/>
                </a:solidFill>
              </a:endParaRPr>
            </a:p>
          </p:txBody>
        </p:sp>
        <p:sp>
          <p:nvSpPr>
            <p:cNvPr id="15" name="文本框 14"/>
            <p:cNvSpPr txBox="1"/>
            <p:nvPr/>
          </p:nvSpPr>
          <p:spPr>
            <a:xfrm>
              <a:off x="8512" y="9126"/>
              <a:ext cx="2988" cy="580"/>
            </a:xfrm>
            <a:prstGeom prst="rect">
              <a:avLst/>
            </a:prstGeom>
            <a:noFill/>
          </p:spPr>
          <p:txBody>
            <a:bodyPr wrap="square" rtlCol="0">
              <a:spAutoFit/>
            </a:bodyPr>
            <a:p>
              <a:pPr algn="l">
                <a:buClrTx/>
                <a:buSzTx/>
                <a:buFontTx/>
              </a:pPr>
              <a:r>
                <a:rPr lang="en-US" altLang="zh-CN" sz="1800" b="1">
                  <a:solidFill>
                    <a:srgbClr val="FF0000"/>
                  </a:solidFill>
                </a:rPr>
                <a:t>device channel</a:t>
              </a:r>
              <a:endParaRPr lang="en-US" altLang="zh-CN" sz="1800" b="1">
                <a:solidFill>
                  <a:srgbClr val="FF0000"/>
                </a:solidFill>
              </a:endParaRPr>
            </a:p>
          </p:txBody>
        </p:sp>
        <p:sp>
          <p:nvSpPr>
            <p:cNvPr id="16" name="文本框 15"/>
            <p:cNvSpPr txBox="1"/>
            <p:nvPr/>
          </p:nvSpPr>
          <p:spPr>
            <a:xfrm>
              <a:off x="1900" y="1278"/>
              <a:ext cx="1781" cy="580"/>
            </a:xfrm>
            <a:prstGeom prst="rect">
              <a:avLst/>
            </a:prstGeom>
            <a:noFill/>
          </p:spPr>
          <p:txBody>
            <a:bodyPr wrap="square" rtlCol="0">
              <a:spAutoFit/>
            </a:bodyPr>
            <a:p>
              <a:r>
                <a:rPr lang="en-US" altLang="zh-CN" sz="1800" b="1">
                  <a:solidFill>
                    <a:srgbClr val="FF0000"/>
                  </a:solidFill>
                </a:rPr>
                <a:t>lift port</a:t>
              </a:r>
              <a:endParaRPr lang="en-US" altLang="zh-CN" sz="1800" b="1">
                <a:solidFill>
                  <a:srgbClr val="FF0000"/>
                </a:solidFill>
              </a:endParaRPr>
            </a:p>
          </p:txBody>
        </p:sp>
        <p:sp>
          <p:nvSpPr>
            <p:cNvPr id="17" name="文本框 16"/>
            <p:cNvSpPr txBox="1"/>
            <p:nvPr/>
          </p:nvSpPr>
          <p:spPr>
            <a:xfrm>
              <a:off x="8449" y="1275"/>
              <a:ext cx="3335" cy="580"/>
            </a:xfrm>
            <a:prstGeom prst="rect">
              <a:avLst/>
            </a:prstGeom>
            <a:noFill/>
          </p:spPr>
          <p:txBody>
            <a:bodyPr wrap="square" rtlCol="0">
              <a:spAutoFit/>
            </a:bodyPr>
            <a:p>
              <a:r>
                <a:rPr lang="zh-CN" altLang="en-US" b="1">
                  <a:solidFill>
                    <a:srgbClr val="FF0000"/>
                  </a:solidFill>
                </a:rPr>
                <a:t>Lifting port</a:t>
              </a:r>
              <a:endParaRPr lang="zh-CN" altLang="en-US" b="1">
                <a:solidFill>
                  <a:srgbClr val="FF0000"/>
                </a:solidFill>
              </a:endParaRPr>
            </a:p>
          </p:txBody>
        </p:sp>
        <p:sp>
          <p:nvSpPr>
            <p:cNvPr id="18" name="下箭头 17"/>
            <p:cNvSpPr/>
            <p:nvPr/>
          </p:nvSpPr>
          <p:spPr>
            <a:xfrm>
              <a:off x="2308" y="1859"/>
              <a:ext cx="288" cy="10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下箭头 18"/>
            <p:cNvSpPr/>
            <p:nvPr/>
          </p:nvSpPr>
          <p:spPr>
            <a:xfrm>
              <a:off x="9068" y="1733"/>
              <a:ext cx="279" cy="12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文本框 1"/>
          <p:cNvSpPr txBox="1"/>
          <p:nvPr/>
        </p:nvSpPr>
        <p:spPr>
          <a:xfrm>
            <a:off x="337185" y="189230"/>
            <a:ext cx="5892800" cy="491490"/>
          </a:xfrm>
          <a:prstGeom prst="rect">
            <a:avLst/>
          </a:prstGeom>
          <a:noFill/>
        </p:spPr>
        <p:txBody>
          <a:bodyPr wrap="square" rtlCol="0">
            <a:spAutoFit/>
          </a:bodyPr>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2、Experimental hall design</a:t>
            </a:r>
            <a:endParaRPr lang="zh-CN" altLang="en-US" sz="2600" b="1">
              <a:latin typeface="黑体" panose="02010609060101010101" pitchFamily="49" charset="-122"/>
              <a:ea typeface="黑体" panose="02010609060101010101" pitchFamily="49" charset="-122"/>
            </a:endParaRPr>
          </a:p>
        </p:txBody>
      </p:sp>
      <p:sp>
        <p:nvSpPr>
          <p:cNvPr id="4" name="左箭头 3"/>
          <p:cNvSpPr/>
          <p:nvPr/>
        </p:nvSpPr>
        <p:spPr>
          <a:xfrm>
            <a:off x="7219950" y="1993265"/>
            <a:ext cx="832485" cy="4749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左箭头 4"/>
          <p:cNvSpPr/>
          <p:nvPr/>
        </p:nvSpPr>
        <p:spPr>
          <a:xfrm>
            <a:off x="6865620" y="2983865"/>
            <a:ext cx="1224915" cy="4749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左箭头 5"/>
          <p:cNvSpPr/>
          <p:nvPr/>
        </p:nvSpPr>
        <p:spPr>
          <a:xfrm>
            <a:off x="7301230" y="4232910"/>
            <a:ext cx="750570" cy="4749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文本框 6"/>
          <p:cNvSpPr txBox="1"/>
          <p:nvPr/>
        </p:nvSpPr>
        <p:spPr>
          <a:xfrm>
            <a:off x="8052435" y="1129030"/>
            <a:ext cx="3506470" cy="1476375"/>
          </a:xfrm>
          <a:prstGeom prst="rect">
            <a:avLst/>
          </a:prstGeom>
          <a:noFill/>
          <a:ln w="28575" cmpd="sng">
            <a:solidFill>
              <a:srgbClr val="FF0000"/>
            </a:solidFill>
            <a:prstDash val="solid"/>
          </a:ln>
        </p:spPr>
        <p:txBody>
          <a:bodyPr wrap="square" rtlCol="0">
            <a:spAutoFit/>
          </a:bodyPr>
          <a:p>
            <a:r>
              <a:rPr lang="en-US" altLang="zh-CN"/>
              <a:t>Distribution hall</a:t>
            </a:r>
            <a:endParaRPr lang="en-US" altLang="zh-CN"/>
          </a:p>
          <a:p>
            <a:endParaRPr lang="zh-CN" altLang="en-US"/>
          </a:p>
          <a:p>
            <a:r>
              <a:rPr lang="zh-CN" altLang="en-US"/>
              <a:t>Used for supporting  control system, power supply system, cooling system</a:t>
            </a:r>
            <a:endParaRPr lang="zh-CN" altLang="en-US"/>
          </a:p>
        </p:txBody>
      </p:sp>
      <p:sp>
        <p:nvSpPr>
          <p:cNvPr id="9" name="文本框 8"/>
          <p:cNvSpPr txBox="1"/>
          <p:nvPr/>
        </p:nvSpPr>
        <p:spPr>
          <a:xfrm>
            <a:off x="8090535" y="2722245"/>
            <a:ext cx="3506470" cy="1198880"/>
          </a:xfrm>
          <a:prstGeom prst="rect">
            <a:avLst/>
          </a:prstGeom>
          <a:noFill/>
          <a:ln w="28575" cmpd="sng">
            <a:solidFill>
              <a:srgbClr val="FF0000"/>
            </a:solidFill>
            <a:prstDash val="solid"/>
          </a:ln>
        </p:spPr>
        <p:txBody>
          <a:bodyPr wrap="square" rtlCol="0">
            <a:spAutoFit/>
          </a:bodyPr>
          <a:p>
            <a:r>
              <a:rPr lang="en-US" altLang="zh-CN"/>
              <a:t>shielding</a:t>
            </a:r>
            <a:endParaRPr lang="en-US" altLang="zh-CN"/>
          </a:p>
          <a:p>
            <a:endParaRPr lang="en-US" altLang="zh-CN"/>
          </a:p>
          <a:p>
            <a:r>
              <a:rPr lang="zh-CN" altLang="en-US"/>
              <a:t>Ensure the radiation protection of distribution hall</a:t>
            </a:r>
            <a:endParaRPr lang="zh-CN" altLang="en-US"/>
          </a:p>
        </p:txBody>
      </p:sp>
      <p:sp>
        <p:nvSpPr>
          <p:cNvPr id="10" name="文本框 9"/>
          <p:cNvSpPr txBox="1"/>
          <p:nvPr/>
        </p:nvSpPr>
        <p:spPr>
          <a:xfrm>
            <a:off x="8090535" y="4037965"/>
            <a:ext cx="3506470" cy="1198880"/>
          </a:xfrm>
          <a:prstGeom prst="rect">
            <a:avLst/>
          </a:prstGeom>
          <a:noFill/>
          <a:ln w="28575" cmpd="sng">
            <a:solidFill>
              <a:srgbClr val="FF0000"/>
            </a:solidFill>
            <a:prstDash val="solid"/>
          </a:ln>
        </p:spPr>
        <p:txBody>
          <a:bodyPr wrap="square" rtlCol="0">
            <a:spAutoFit/>
          </a:bodyPr>
          <a:p>
            <a:r>
              <a:rPr lang="en-US" altLang="zh-CN"/>
              <a:t>Experimental hall</a:t>
            </a:r>
            <a:endParaRPr lang="en-US" altLang="zh-CN"/>
          </a:p>
          <a:p>
            <a:endParaRPr lang="zh-CN" altLang="en-US"/>
          </a:p>
          <a:p>
            <a:r>
              <a:rPr lang="zh-CN" altLang="en-US"/>
              <a:t>Install detector and </a:t>
            </a:r>
            <a:r>
              <a:rPr lang="en-US" altLang="zh-CN"/>
              <a:t>b</a:t>
            </a:r>
            <a:r>
              <a:rPr lang="zh-CN" altLang="en-US"/>
              <a:t>eam line equipment</a:t>
            </a:r>
            <a:endParaRPr lang="zh-CN" altLang="en-US"/>
          </a:p>
        </p:txBody>
      </p:sp>
      <p:pic>
        <p:nvPicPr>
          <p:cNvPr id="11" name="图片 10"/>
          <p:cNvPicPr>
            <a:picLocks noChangeAspect="1"/>
          </p:cNvPicPr>
          <p:nvPr/>
        </p:nvPicPr>
        <p:blipFill>
          <a:blip r:embed="rId2"/>
          <a:stretch>
            <a:fillRect/>
          </a:stretch>
        </p:blipFill>
        <p:spPr>
          <a:xfrm>
            <a:off x="-15875" y="1209040"/>
            <a:ext cx="1731010" cy="252920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37185" y="189230"/>
            <a:ext cx="5892800" cy="491490"/>
          </a:xfrm>
          <a:prstGeom prst="rect">
            <a:avLst/>
          </a:prstGeom>
          <a:noFill/>
        </p:spPr>
        <p:txBody>
          <a:bodyPr wrap="square" rtlCol="0">
            <a:spAutoFit/>
          </a:bodyPr>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2、Experimental hall design</a:t>
            </a:r>
            <a:endParaRPr lang="zh-CN" altLang="en-US" sz="2600" b="1">
              <a:latin typeface="黑体" panose="02010609060101010101" pitchFamily="49" charset="-122"/>
              <a:ea typeface="黑体" panose="02010609060101010101" pitchFamily="49" charset="-122"/>
            </a:endParaRPr>
          </a:p>
        </p:txBody>
      </p:sp>
      <p:pic>
        <p:nvPicPr>
          <p:cNvPr id="11" name="图片 10"/>
          <p:cNvPicPr>
            <a:picLocks noChangeAspect="1"/>
          </p:cNvPicPr>
          <p:nvPr>
            <p:custDataLst>
              <p:tags r:id="rId1"/>
            </p:custDataLst>
          </p:nvPr>
        </p:nvPicPr>
        <p:blipFill>
          <a:blip r:embed="rId2"/>
          <a:stretch>
            <a:fillRect/>
          </a:stretch>
        </p:blipFill>
        <p:spPr>
          <a:xfrm>
            <a:off x="5446395" y="860425"/>
            <a:ext cx="3606800" cy="5270500"/>
          </a:xfrm>
          <a:prstGeom prst="rect">
            <a:avLst/>
          </a:prstGeom>
        </p:spPr>
      </p:pic>
      <p:sp>
        <p:nvSpPr>
          <p:cNvPr id="21" name="左箭头 20"/>
          <p:cNvSpPr/>
          <p:nvPr/>
        </p:nvSpPr>
        <p:spPr>
          <a:xfrm>
            <a:off x="7666990" y="4808855"/>
            <a:ext cx="1581785" cy="32575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nvSpPr>
        <p:spPr>
          <a:xfrm>
            <a:off x="9372600" y="3348355"/>
            <a:ext cx="2588260" cy="3216275"/>
          </a:xfrm>
          <a:prstGeom prst="rect">
            <a:avLst/>
          </a:prstGeom>
          <a:noFill/>
          <a:ln w="28575" cmpd="sng">
            <a:solidFill>
              <a:srgbClr val="FF0000"/>
            </a:solidFill>
            <a:prstDash val="solid"/>
          </a:ln>
        </p:spPr>
        <p:txBody>
          <a:bodyPr wrap="square" rtlCol="0">
            <a:noAutofit/>
          </a:bodyPr>
          <a:p>
            <a:r>
              <a:t>Visit</a:t>
            </a:r>
            <a:r>
              <a:rPr lang="en-US"/>
              <a:t>ing </a:t>
            </a:r>
            <a:r>
              <a:t> floor entrance/exit</a:t>
            </a:r>
          </a:p>
          <a:p/>
          <a:p>
            <a:r>
              <a:rPr lang="zh-CN" altLang="en-US"/>
              <a:t>The visiting floor can be opened to the public for Tours, from the top of the experimental hall </a:t>
            </a:r>
            <a:r>
              <a:rPr lang="en-US" altLang="zh-CN"/>
              <a:t>. Pepole  can see</a:t>
            </a:r>
            <a:r>
              <a:rPr lang="zh-CN" altLang="en-US"/>
              <a:t> the tunnel and the whole detector</a:t>
            </a:r>
            <a:endParaRPr lang="zh-CN" altLang="en-US"/>
          </a:p>
        </p:txBody>
      </p:sp>
      <p:pic>
        <p:nvPicPr>
          <p:cNvPr id="4" name="图片 3"/>
          <p:cNvPicPr>
            <a:picLocks noChangeAspect="1"/>
          </p:cNvPicPr>
          <p:nvPr>
            <p:custDataLst>
              <p:tags r:id="rId3"/>
            </p:custDataLst>
          </p:nvPr>
        </p:nvPicPr>
        <p:blipFill>
          <a:blip r:embed="rId4"/>
          <a:stretch>
            <a:fillRect/>
          </a:stretch>
        </p:blipFill>
        <p:spPr>
          <a:xfrm>
            <a:off x="1609725" y="1278255"/>
            <a:ext cx="2600325" cy="49149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37185" y="189230"/>
            <a:ext cx="5892800" cy="491490"/>
          </a:xfrm>
          <a:prstGeom prst="rect">
            <a:avLst/>
          </a:prstGeom>
          <a:noFill/>
        </p:spPr>
        <p:txBody>
          <a:bodyPr wrap="square" rtlCol="0">
            <a:spAutoFit/>
          </a:bodyPr>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2、Experimental hall design</a:t>
            </a:r>
            <a:endParaRPr lang="zh-CN" altLang="en-US" sz="2600" b="1">
              <a:solidFill>
                <a:srgbClr val="FF0000"/>
              </a:solidFill>
              <a:latin typeface="黑体" panose="02010609060101010101" pitchFamily="49" charset="-122"/>
              <a:ea typeface="黑体" panose="02010609060101010101" pitchFamily="49" charset="-122"/>
            </a:endParaRPr>
          </a:p>
        </p:txBody>
      </p:sp>
      <p:sp>
        <p:nvSpPr>
          <p:cNvPr id="11" name="文本框 10"/>
          <p:cNvSpPr txBox="1"/>
          <p:nvPr/>
        </p:nvSpPr>
        <p:spPr>
          <a:xfrm>
            <a:off x="3533140" y="4470400"/>
            <a:ext cx="2166620" cy="429895"/>
          </a:xfrm>
          <a:prstGeom prst="rect">
            <a:avLst/>
          </a:prstGeom>
          <a:noFill/>
        </p:spPr>
        <p:txBody>
          <a:bodyPr wrap="square" rtlCol="0">
            <a:spAutoFit/>
          </a:bodyPr>
          <a:p>
            <a:r>
              <a:rPr lang="zh-CN" altLang="en-US" sz="2200" b="1">
                <a:latin typeface="华文楷体" panose="02010600040101010101" charset="-122"/>
                <a:ea typeface="华文楷体" panose="02010600040101010101" charset="-122"/>
              </a:rPr>
              <a:t>设备摆放区</a:t>
            </a:r>
            <a:endParaRPr lang="zh-CN" altLang="en-US" sz="2200" b="1">
              <a:latin typeface="华文楷体" panose="02010600040101010101" charset="-122"/>
              <a:ea typeface="华文楷体" panose="02010600040101010101" charset="-122"/>
            </a:endParaRPr>
          </a:p>
        </p:txBody>
      </p:sp>
      <p:sp>
        <p:nvSpPr>
          <p:cNvPr id="12" name="文本框 11"/>
          <p:cNvSpPr txBox="1"/>
          <p:nvPr/>
        </p:nvSpPr>
        <p:spPr>
          <a:xfrm>
            <a:off x="2486660" y="5852795"/>
            <a:ext cx="7603490" cy="922020"/>
          </a:xfrm>
          <a:prstGeom prst="rect">
            <a:avLst/>
          </a:prstGeom>
          <a:noFill/>
        </p:spPr>
        <p:txBody>
          <a:bodyPr wrap="square" rtlCol="0" anchor="t">
            <a:spAutoFit/>
          </a:bodyPr>
          <a:p>
            <a:r>
              <a:rPr lang="zh-CN" altLang="en-US">
                <a:sym typeface="+mn-ea"/>
              </a:rPr>
              <a:t>The experimental hall is divided into detector installation area, </a:t>
            </a:r>
            <a:r>
              <a:rPr lang="en-US" altLang="zh-CN">
                <a:sym typeface="+mn-ea"/>
              </a:rPr>
              <a:t>two </a:t>
            </a:r>
            <a:r>
              <a:rPr lang="zh-CN" altLang="en-US">
                <a:sym typeface="+mn-ea"/>
              </a:rPr>
              <a:t>hoisting area,  and equipment storage area</a:t>
            </a:r>
            <a:endParaRPr lang="zh-CN" altLang="en-US">
              <a:sym typeface="+mn-ea"/>
            </a:endParaRPr>
          </a:p>
          <a:p>
            <a:r>
              <a:rPr lang="zh-CN" altLang="en-US">
                <a:solidFill>
                  <a:srgbClr val="FF0000"/>
                </a:solidFill>
                <a:sym typeface="+mn-ea"/>
              </a:rPr>
              <a:t>In this design. The detector is fixed in the colliding point directly .</a:t>
            </a:r>
            <a:endParaRPr lang="zh-CN" altLang="en-US">
              <a:solidFill>
                <a:srgbClr val="FF0000"/>
              </a:solidFill>
              <a:sym typeface="+mn-ea"/>
            </a:endParaRPr>
          </a:p>
        </p:txBody>
      </p:sp>
      <p:pic>
        <p:nvPicPr>
          <p:cNvPr id="4" name="图片 3"/>
          <p:cNvPicPr>
            <a:picLocks noChangeAspect="1"/>
          </p:cNvPicPr>
          <p:nvPr>
            <p:custDataLst>
              <p:tags r:id="rId1"/>
            </p:custDataLst>
          </p:nvPr>
        </p:nvPicPr>
        <p:blipFill>
          <a:blip r:embed="rId2"/>
          <a:stretch>
            <a:fillRect/>
          </a:stretch>
        </p:blipFill>
        <p:spPr>
          <a:xfrm>
            <a:off x="1824990" y="699770"/>
            <a:ext cx="7992745" cy="513397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37185" y="189230"/>
            <a:ext cx="5892800" cy="491490"/>
          </a:xfrm>
          <a:prstGeom prst="rect">
            <a:avLst/>
          </a:prstGeom>
          <a:noFill/>
        </p:spPr>
        <p:txBody>
          <a:bodyPr wrap="square" rtlCol="0">
            <a:spAutoFit/>
          </a:bodyPr>
          <a:p>
            <a:pPr algn="l">
              <a:buClrTx/>
              <a:buSzTx/>
              <a:buFontTx/>
            </a:pPr>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2、Experimental hall design</a:t>
            </a:r>
            <a:endParaRPr lang="zh-CN" altLang="en-US" sz="2600" b="1">
              <a:latin typeface="黑体" panose="02010609060101010101" pitchFamily="49" charset="-122"/>
              <a:ea typeface="黑体" panose="02010609060101010101" pitchFamily="49" charset="-122"/>
            </a:endParaRPr>
          </a:p>
        </p:txBody>
      </p:sp>
      <p:pic>
        <p:nvPicPr>
          <p:cNvPr id="4" name="图片 3"/>
          <p:cNvPicPr>
            <a:picLocks noChangeAspect="1"/>
          </p:cNvPicPr>
          <p:nvPr/>
        </p:nvPicPr>
        <p:blipFill>
          <a:blip r:embed="rId1"/>
          <a:stretch>
            <a:fillRect/>
          </a:stretch>
        </p:blipFill>
        <p:spPr>
          <a:xfrm>
            <a:off x="2909570" y="1052195"/>
            <a:ext cx="7000875" cy="3895725"/>
          </a:xfrm>
          <a:prstGeom prst="rect">
            <a:avLst/>
          </a:prstGeom>
        </p:spPr>
      </p:pic>
      <p:sp>
        <p:nvSpPr>
          <p:cNvPr id="7" name="文本框 6"/>
          <p:cNvSpPr txBox="1"/>
          <p:nvPr/>
        </p:nvSpPr>
        <p:spPr>
          <a:xfrm>
            <a:off x="1740535" y="5421630"/>
            <a:ext cx="8710295" cy="1198880"/>
          </a:xfrm>
          <a:prstGeom prst="rect">
            <a:avLst/>
          </a:prstGeom>
          <a:noFill/>
        </p:spPr>
        <p:txBody>
          <a:bodyPr wrap="square" rtlCol="0">
            <a:spAutoFit/>
          </a:bodyPr>
          <a:p>
            <a:r>
              <a:rPr lang="zh-CN" altLang="en-US" b="1"/>
              <a:t>There are two channels from the distribution hall to the experimental hall, which can realize the passage of personnel and the transportation of small equipment</a:t>
            </a:r>
            <a:endParaRPr lang="zh-CN" altLang="en-US" b="1"/>
          </a:p>
          <a:p>
            <a:endParaRPr lang="zh-CN" altLang="en-US" b="1"/>
          </a:p>
        </p:txBody>
      </p:sp>
      <p:pic>
        <p:nvPicPr>
          <p:cNvPr id="8" name="图片 7"/>
          <p:cNvPicPr>
            <a:picLocks noChangeAspect="1"/>
          </p:cNvPicPr>
          <p:nvPr/>
        </p:nvPicPr>
        <p:blipFill>
          <a:blip r:embed="rId2"/>
          <a:stretch>
            <a:fillRect/>
          </a:stretch>
        </p:blipFill>
        <p:spPr>
          <a:xfrm>
            <a:off x="478155" y="1223010"/>
            <a:ext cx="2284730" cy="3488055"/>
          </a:xfrm>
          <a:prstGeom prst="rect">
            <a:avLst/>
          </a:prstGeom>
        </p:spPr>
      </p:pic>
      <p:pic>
        <p:nvPicPr>
          <p:cNvPr id="9" name="图片 8"/>
          <p:cNvPicPr>
            <a:picLocks noChangeAspect="1"/>
          </p:cNvPicPr>
          <p:nvPr/>
        </p:nvPicPr>
        <p:blipFill>
          <a:blip r:embed="rId3"/>
          <a:stretch>
            <a:fillRect/>
          </a:stretch>
        </p:blipFill>
        <p:spPr>
          <a:xfrm>
            <a:off x="9811385" y="1289050"/>
            <a:ext cx="2725420" cy="3422015"/>
          </a:xfrm>
          <a:prstGeom prst="rect">
            <a:avLst/>
          </a:prstGeom>
        </p:spPr>
      </p:pic>
      <p:sp>
        <p:nvSpPr>
          <p:cNvPr id="10" name="右箭头 9"/>
          <p:cNvSpPr/>
          <p:nvPr/>
        </p:nvSpPr>
        <p:spPr>
          <a:xfrm>
            <a:off x="2586990" y="3601085"/>
            <a:ext cx="1918335" cy="4121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左箭头 12"/>
          <p:cNvSpPr/>
          <p:nvPr/>
        </p:nvSpPr>
        <p:spPr>
          <a:xfrm>
            <a:off x="8317865" y="3601085"/>
            <a:ext cx="1592580" cy="41275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337185" y="189230"/>
            <a:ext cx="5892800" cy="891540"/>
          </a:xfrm>
          <a:prstGeom prst="rect">
            <a:avLst/>
          </a:prstGeom>
          <a:noFill/>
        </p:spPr>
        <p:txBody>
          <a:bodyPr wrap="square" rtlCol="0">
            <a:spAutoFit/>
          </a:bodyPr>
          <a:p>
            <a:r>
              <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sym typeface="+mn-ea"/>
              </a:rPr>
              <a:t>2、Experimental hall design</a:t>
            </a:r>
            <a:endParaRPr lang="zh-CN" altLang="en-US" sz="2600" b="1">
              <a:ln w="1854" cmpd="sng"/>
              <a:gradFill>
                <a:gsLst>
                  <a:gs pos="27000">
                    <a:srgbClr val="9B49FB"/>
                  </a:gs>
                  <a:gs pos="71000">
                    <a:srgbClr val="4743FA"/>
                  </a:gs>
                  <a:gs pos="100000">
                    <a:srgbClr val="493DF9"/>
                  </a:gs>
                </a:gsLst>
                <a:lin ang="5400000" scaled="0"/>
              </a:gradFill>
              <a:effectLst>
                <a:reflection blurRad="618" stA="18000" endA="50" endPos="43000" dist="63500" dir="5400000" sy="-100000" algn="bl" rotWithShape="0"/>
              </a:effectLst>
              <a:latin typeface="华文楷体" panose="02010600040101010101" charset="-122"/>
              <a:ea typeface="华文楷体" panose="02010600040101010101" charset="-122"/>
              <a:cs typeface="华文楷体" panose="02010600040101010101" charset="-122"/>
            </a:endParaRPr>
          </a:p>
          <a:p>
            <a:endParaRPr lang="zh-CN" altLang="en-US" sz="2600" b="1">
              <a:latin typeface="黑体" panose="02010609060101010101" pitchFamily="49" charset="-122"/>
              <a:ea typeface="黑体" panose="02010609060101010101" pitchFamily="49" charset="-122"/>
            </a:endParaRPr>
          </a:p>
        </p:txBody>
      </p:sp>
      <p:pic>
        <p:nvPicPr>
          <p:cNvPr id="5" name="图片 4"/>
          <p:cNvPicPr>
            <a:picLocks noChangeAspect="1"/>
          </p:cNvPicPr>
          <p:nvPr>
            <p:custDataLst>
              <p:tags r:id="rId1"/>
            </p:custDataLst>
          </p:nvPr>
        </p:nvPicPr>
        <p:blipFill>
          <a:blip r:embed="rId2"/>
          <a:stretch>
            <a:fillRect/>
          </a:stretch>
        </p:blipFill>
        <p:spPr>
          <a:xfrm>
            <a:off x="635635" y="1080770"/>
            <a:ext cx="3218815" cy="5380990"/>
          </a:xfrm>
          <a:prstGeom prst="rect">
            <a:avLst/>
          </a:prstGeom>
        </p:spPr>
      </p:pic>
      <p:pic>
        <p:nvPicPr>
          <p:cNvPr id="6" name="图片 5"/>
          <p:cNvPicPr>
            <a:picLocks noChangeAspect="1"/>
          </p:cNvPicPr>
          <p:nvPr>
            <p:custDataLst>
              <p:tags r:id="rId3"/>
            </p:custDataLst>
          </p:nvPr>
        </p:nvPicPr>
        <p:blipFill>
          <a:blip r:embed="rId4"/>
          <a:stretch>
            <a:fillRect/>
          </a:stretch>
        </p:blipFill>
        <p:spPr>
          <a:xfrm>
            <a:off x="4241165" y="1323975"/>
            <a:ext cx="5105400" cy="3409950"/>
          </a:xfrm>
          <a:prstGeom prst="rect">
            <a:avLst/>
          </a:prstGeom>
        </p:spPr>
      </p:pic>
      <p:sp>
        <p:nvSpPr>
          <p:cNvPr id="11" name="文本框 10"/>
          <p:cNvSpPr txBox="1"/>
          <p:nvPr/>
        </p:nvSpPr>
        <p:spPr>
          <a:xfrm>
            <a:off x="4151630" y="5318760"/>
            <a:ext cx="5902960" cy="922020"/>
          </a:xfrm>
          <a:prstGeom prst="rect">
            <a:avLst/>
          </a:prstGeom>
          <a:noFill/>
        </p:spPr>
        <p:txBody>
          <a:bodyPr wrap="square" rtlCol="0">
            <a:spAutoFit/>
          </a:bodyPr>
          <a:p>
            <a:r>
              <a:rPr lang="zh-CN" altLang="en-US" b="1"/>
              <a:t>The purpose of the sub-hoisting area is to lift the small equipment transported from the </a:t>
            </a:r>
            <a:r>
              <a:rPr lang="zh-CN" altLang="en-US" b="1">
                <a:sym typeface="+mn-ea"/>
              </a:rPr>
              <a:t>distribution hall</a:t>
            </a:r>
            <a:r>
              <a:rPr lang="zh-CN" altLang="en-US" b="1"/>
              <a:t> to the first floor. Improve the hoisting efficiency.</a:t>
            </a:r>
            <a:endParaRPr lang="zh-CN" altLang="en-US" b="1"/>
          </a:p>
        </p:txBody>
      </p:sp>
      <p:pic>
        <p:nvPicPr>
          <p:cNvPr id="8" name="图片 7"/>
          <p:cNvPicPr>
            <a:picLocks noChangeAspect="1"/>
          </p:cNvPicPr>
          <p:nvPr>
            <p:custDataLst>
              <p:tags r:id="rId5"/>
            </p:custDataLst>
          </p:nvPr>
        </p:nvPicPr>
        <p:blipFill>
          <a:blip r:embed="rId6"/>
          <a:stretch>
            <a:fillRect/>
          </a:stretch>
        </p:blipFill>
        <p:spPr>
          <a:xfrm>
            <a:off x="9451975" y="2148840"/>
            <a:ext cx="2740025" cy="1760220"/>
          </a:xfrm>
          <a:prstGeom prst="rect">
            <a:avLst/>
          </a:prstGeom>
        </p:spPr>
      </p:pic>
      <p:cxnSp>
        <p:nvCxnSpPr>
          <p:cNvPr id="9" name="直接箭头连接符 8"/>
          <p:cNvCxnSpPr/>
          <p:nvPr/>
        </p:nvCxnSpPr>
        <p:spPr>
          <a:xfrm flipH="1" flipV="1">
            <a:off x="9018270" y="2785745"/>
            <a:ext cx="2329180" cy="9525"/>
          </a:xfrm>
          <a:prstGeom prst="straightConnector1">
            <a:avLst/>
          </a:prstGeom>
          <a:ln w="63500" cmpd="sng">
            <a:solidFill>
              <a:srgbClr val="FF0000"/>
            </a:solidFill>
            <a:prstDash val="solid"/>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UNIT_PLACING_PICTURE_USER_VIEWPORT" val="{&quot;height&quot;:12315,&quot;width&quot;:11340}"/>
  <p:tag name="KSO_WM_BEAUTIFY_FLAG" val=""/>
</p:tagLst>
</file>

<file path=ppt/tags/tag4.xml><?xml version="1.0" encoding="utf-8"?>
<p:tagLst xmlns:p="http://schemas.openxmlformats.org/presentationml/2006/main">
  <p:tag name="KSO_WM_UNIT_PLACING_PICTURE_USER_VIEWPORT" val="{&quot;height&quot;:8300,&quot;width&quot;:5680}"/>
</p:tagLst>
</file>

<file path=ppt/tags/tag40.xml><?xml version="1.0" encoding="utf-8"?>
<p:tagLst xmlns:p="http://schemas.openxmlformats.org/presentationml/2006/main">
  <p:tag name="COMMONDATA" val="eyJoZGlkIjoiMDliMmMxY2QzZGU4ZWZlNWRiMGE3Y2E3NWUyMWMxMWIifQ=="/>
  <p:tag name="KSO_WPP_MARK_KEY" val="8f08eb6b-030e-472b-b0d4-419d2e1d9a45"/>
</p:tagLst>
</file>

<file path=ppt/tags/tag5.xml><?xml version="1.0" encoding="utf-8"?>
<p:tagLst xmlns:p="http://schemas.openxmlformats.org/presentationml/2006/main">
  <p:tag name="KSO_WM_UNIT_PLACING_PICTURE_USER_VIEWPORT" val="{&quot;height&quot;:7740,&quot;width&quot;:4095}"/>
</p:tagLst>
</file>

<file path=ppt/tags/tag6.xml><?xml version="1.0" encoding="utf-8"?>
<p:tagLst xmlns:p="http://schemas.openxmlformats.org/presentationml/2006/main">
  <p:tag name="KSO_WM_UNIT_PLACING_PICTURE_USER_VIEWPORT" val="{&quot;height&quot;:9510,&quot;width&quot;:14805}"/>
</p:tagLst>
</file>

<file path=ppt/tags/tag7.xml><?xml version="1.0" encoding="utf-8"?>
<p:tagLst xmlns:p="http://schemas.openxmlformats.org/presentationml/2006/main">
  <p:tag name="KSO_WM_UNIT_PLACING_PICTURE_USER_VIEWPORT" val="{&quot;height&quot;:8474,&quot;width&quot;:5069}"/>
</p:tagLst>
</file>

<file path=ppt/tags/tag8.xml><?xml version="1.0" encoding="utf-8"?>
<p:tagLst xmlns:p="http://schemas.openxmlformats.org/presentationml/2006/main">
  <p:tag name="KSO_WM_UNIT_PLACING_PICTURE_USER_VIEWPORT" val="{&quot;height&quot;:5370,&quot;width&quot;:8040}"/>
</p:tagLst>
</file>

<file path=ppt/tags/tag9.xml><?xml version="1.0" encoding="utf-8"?>
<p:tagLst xmlns:p="http://schemas.openxmlformats.org/presentationml/2006/main">
  <p:tag name="KSO_WM_UNIT_PLACING_PICTURE_USER_VIEWPORT" val="{&quot;height&quot;:9510,&quot;width&quot;:14805}"/>
  <p:tag name="KSO_WM_BEAUTIFY_FLAG" val=""/>
</p:tagLst>
</file>

<file path=ppt/theme/theme1.xml><?xml version="1.0" encoding="utf-8"?>
<a:theme xmlns:a="http://schemas.openxmlformats.org/drawingml/2006/main" name="主题1">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Times New Roman"/>
        <a:ea typeface="楷体"/>
        <a:cs typeface=""/>
      </a:majorFont>
      <a:minorFont>
        <a:latin typeface="Times New Roman"/>
        <a:ea typeface="楷体"/>
        <a:cs typeface=""/>
      </a:minorFont>
    </a:fontScheme>
    <a:fmtScheme name="发光边缘">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Template>
  <TotalTime>0</TotalTime>
  <Words>9813</Words>
  <Application>WPS 演示</Application>
  <PresentationFormat>宽屏</PresentationFormat>
  <Paragraphs>402</Paragraphs>
  <Slides>34</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34</vt:i4>
      </vt:variant>
    </vt:vector>
  </HeadingPairs>
  <TitlesOfParts>
    <vt:vector size="47" baseType="lpstr">
      <vt:lpstr>Arial</vt:lpstr>
      <vt:lpstr>宋体</vt:lpstr>
      <vt:lpstr>Wingdings</vt:lpstr>
      <vt:lpstr>Times New Roman</vt:lpstr>
      <vt:lpstr>楷体</vt:lpstr>
      <vt:lpstr>等线</vt:lpstr>
      <vt:lpstr>华文行楷</vt:lpstr>
      <vt:lpstr>黑体</vt:lpstr>
      <vt:lpstr>华文楷体</vt:lpstr>
      <vt:lpstr>Wingdings</vt:lpstr>
      <vt:lpstr>微软雅黑</vt:lpstr>
      <vt:lpstr>Arial Unicode MS</vt:lpstr>
      <vt:lpstr>主题1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 keV He to Ni-W-Ni-W</dc:title>
  <dc:creator>Can Chen</dc:creator>
  <cp:lastModifiedBy>Lucifer</cp:lastModifiedBy>
  <cp:revision>2462</cp:revision>
  <dcterms:created xsi:type="dcterms:W3CDTF">2018-03-16T02:05:00Z</dcterms:created>
  <dcterms:modified xsi:type="dcterms:W3CDTF">2023-02-14T14:32:48Z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1CC4CB8178184948A8829A6F8460D3E5</vt:lpwstr>
  </property>
  <property fmtid="{D5CDD505-2E9C-101B-9397-08002B2CF9AE}" pid="3" name="KSOProductBuildVer">
    <vt:lpwstr>2052-11.1.0.13703</vt:lpwstr>
  </property>
</Properties>
</file>