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260" r:id="rId3"/>
    <p:sldId id="261" r:id="rId4"/>
    <p:sldId id="262" r:id="rId5"/>
    <p:sldId id="269" r:id="rId6"/>
    <p:sldId id="270" r:id="rId7"/>
    <p:sldId id="263" r:id="rId8"/>
    <p:sldId id="271" r:id="rId9"/>
    <p:sldId id="323" r:id="rId10"/>
    <p:sldId id="324" r:id="rId11"/>
    <p:sldId id="272" r:id="rId12"/>
    <p:sldId id="264" r:id="rId13"/>
    <p:sldId id="326" r:id="rId14"/>
    <p:sldId id="327" r:id="rId15"/>
    <p:sldId id="328" r:id="rId16"/>
    <p:sldId id="330" r:id="rId17"/>
    <p:sldId id="265" r:id="rId18"/>
    <p:sldId id="325" r:id="rId19"/>
    <p:sldId id="329" r:id="rId20"/>
    <p:sldId id="266"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728" autoAdjust="0"/>
  </p:normalViewPr>
  <p:slideViewPr>
    <p:cSldViewPr snapToGrid="0">
      <p:cViewPr varScale="1">
        <p:scale>
          <a:sx n="103" d="100"/>
          <a:sy n="103" d="100"/>
        </p:scale>
        <p:origin x="912" y="114"/>
      </p:cViewPr>
      <p:guideLst/>
    </p:cSldViewPr>
  </p:slideViewPr>
  <p:outlineViewPr>
    <p:cViewPr>
      <p:scale>
        <a:sx n="33" d="100"/>
        <a:sy n="33" d="100"/>
      </p:scale>
      <p:origin x="0" y="-1047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0EB270-8013-45CC-8B74-907B378ADD77}" type="datetimeFigureOut">
              <a:rPr lang="en-US" smtClean="0"/>
              <a:t>2/10/2023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06289D-B1F5-4E86-997D-19CE5669B9AA}" type="slidenum">
              <a:rPr lang="en-US" smtClean="0"/>
              <a:t>‹#›</a:t>
            </a:fld>
            <a:endParaRPr lang="en-US"/>
          </a:p>
        </p:txBody>
      </p:sp>
    </p:spTree>
    <p:extLst>
      <p:ext uri="{BB962C8B-B14F-4D97-AF65-F5344CB8AC3E}">
        <p14:creationId xmlns:p14="http://schemas.microsoft.com/office/powerpoint/2010/main" val="3756512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9831C-9E50-0681-F16B-815217239974}"/>
              </a:ext>
            </a:extLst>
          </p:cNvPr>
          <p:cNvSpPr>
            <a:spLocks noGrp="1"/>
          </p:cNvSpPr>
          <p:nvPr>
            <p:ph type="ctrTitle"/>
          </p:nvPr>
        </p:nvSpPr>
        <p:spPr>
          <a:xfrm>
            <a:off x="1524000" y="1122363"/>
            <a:ext cx="9144000" cy="2387600"/>
          </a:xfrm>
        </p:spPr>
        <p:txBody>
          <a:bodyPr anchor="b"/>
          <a:lstStyle>
            <a:lvl1pPr algn="ctr">
              <a:defRPr sz="6000">
                <a:solidFill>
                  <a:srgbClr val="00B0F0"/>
                </a:solidFill>
              </a:defRPr>
            </a:lvl1pPr>
          </a:lstStyle>
          <a:p>
            <a:r>
              <a:rPr lang="en-US" dirty="0"/>
              <a:t>Click to edit Master title style</a:t>
            </a:r>
          </a:p>
        </p:txBody>
      </p:sp>
      <p:sp>
        <p:nvSpPr>
          <p:cNvPr id="3" name="Subtitle 2">
            <a:extLst>
              <a:ext uri="{FF2B5EF4-FFF2-40B4-BE49-F238E27FC236}">
                <a16:creationId xmlns:a16="http://schemas.microsoft.com/office/drawing/2014/main" id="{52F2FDB9-D591-65BE-6575-37911610AED9}"/>
              </a:ext>
            </a:extLst>
          </p:cNvPr>
          <p:cNvSpPr>
            <a:spLocks noGrp="1"/>
          </p:cNvSpPr>
          <p:nvPr>
            <p:ph type="subTitle" idx="1"/>
          </p:nvPr>
        </p:nvSpPr>
        <p:spPr>
          <a:xfrm>
            <a:off x="1524000" y="3602038"/>
            <a:ext cx="9144000" cy="1655762"/>
          </a:xfrm>
        </p:spPr>
        <p:txBody>
          <a:bodyPr/>
          <a:lstStyle>
            <a:lvl1pPr marL="0" indent="0" algn="ctr">
              <a:buNone/>
              <a:defRPr sz="2400">
                <a:solidFill>
                  <a:srgbClr val="00B05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DBF1D47-2ED7-32CF-1000-7E06B503BEFF}"/>
              </a:ext>
            </a:extLst>
          </p:cNvPr>
          <p:cNvSpPr>
            <a:spLocks noGrp="1"/>
          </p:cNvSpPr>
          <p:nvPr>
            <p:ph type="dt" sz="half" idx="10"/>
          </p:nvPr>
        </p:nvSpPr>
        <p:spPr/>
        <p:txBody>
          <a:bodyPr/>
          <a:lstStyle/>
          <a:p>
            <a:fld id="{7BCDD292-91A7-40A5-93E9-DD303BE14AC1}" type="datetime1">
              <a:rPr lang="en-US" smtClean="0"/>
              <a:t>2/10/2023</a:t>
            </a:fld>
            <a:endParaRPr lang="en-US"/>
          </a:p>
        </p:txBody>
      </p:sp>
      <p:sp>
        <p:nvSpPr>
          <p:cNvPr id="5" name="Footer Placeholder 4">
            <a:extLst>
              <a:ext uri="{FF2B5EF4-FFF2-40B4-BE49-F238E27FC236}">
                <a16:creationId xmlns:a16="http://schemas.microsoft.com/office/drawing/2014/main" id="{0A20F2B8-41D9-A594-335E-FF1BE516DE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3EAD6-848A-DC22-9739-2AE14084B89E}"/>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1872650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B8D60-2D38-97A9-7B66-649B01A024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ACE374-EE60-4728-F4B1-207BAA4D40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88282B-F288-CD3F-6B29-05A6B1854ECB}"/>
              </a:ext>
            </a:extLst>
          </p:cNvPr>
          <p:cNvSpPr>
            <a:spLocks noGrp="1"/>
          </p:cNvSpPr>
          <p:nvPr>
            <p:ph type="dt" sz="half" idx="10"/>
          </p:nvPr>
        </p:nvSpPr>
        <p:spPr/>
        <p:txBody>
          <a:bodyPr/>
          <a:lstStyle/>
          <a:p>
            <a:fld id="{B8228D2B-F1E5-47D8-9E14-4B83D6344410}" type="datetime1">
              <a:rPr lang="en-US" smtClean="0"/>
              <a:t>2/10/2023</a:t>
            </a:fld>
            <a:endParaRPr lang="en-US"/>
          </a:p>
        </p:txBody>
      </p:sp>
      <p:sp>
        <p:nvSpPr>
          <p:cNvPr id="5" name="Footer Placeholder 4">
            <a:extLst>
              <a:ext uri="{FF2B5EF4-FFF2-40B4-BE49-F238E27FC236}">
                <a16:creationId xmlns:a16="http://schemas.microsoft.com/office/drawing/2014/main" id="{5EEE0058-310C-F5D8-FA18-8C0E9A3BDE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BA207A-D987-217F-1EC4-4266DAD5B8DD}"/>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1858390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EF61A6-271F-9EC1-F9F7-C243EE80FA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ED07A8-C050-744F-6338-64DE9E6283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C05411-567D-19D6-9AFE-C8B0C8CA1377}"/>
              </a:ext>
            </a:extLst>
          </p:cNvPr>
          <p:cNvSpPr>
            <a:spLocks noGrp="1"/>
          </p:cNvSpPr>
          <p:nvPr>
            <p:ph type="dt" sz="half" idx="10"/>
          </p:nvPr>
        </p:nvSpPr>
        <p:spPr/>
        <p:txBody>
          <a:bodyPr/>
          <a:lstStyle/>
          <a:p>
            <a:fld id="{DFB13503-79AE-4A13-95E4-3BCDA579A2F4}" type="datetime1">
              <a:rPr lang="en-US" smtClean="0"/>
              <a:t>2/10/2023</a:t>
            </a:fld>
            <a:endParaRPr lang="en-US"/>
          </a:p>
        </p:txBody>
      </p:sp>
      <p:sp>
        <p:nvSpPr>
          <p:cNvPr id="5" name="Footer Placeholder 4">
            <a:extLst>
              <a:ext uri="{FF2B5EF4-FFF2-40B4-BE49-F238E27FC236}">
                <a16:creationId xmlns:a16="http://schemas.microsoft.com/office/drawing/2014/main" id="{E57C906E-886E-1CDD-B1E6-FD36BC3B53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95DB9E-8E5C-D6D6-4970-C75A2444CDD9}"/>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3937323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88594-56FC-AF6D-0005-8DDB11FB94A8}"/>
              </a:ext>
            </a:extLst>
          </p:cNvPr>
          <p:cNvSpPr>
            <a:spLocks noGrp="1"/>
          </p:cNvSpPr>
          <p:nvPr>
            <p:ph type="title"/>
          </p:nvPr>
        </p:nvSpPr>
        <p:spPr/>
        <p:txBody>
          <a:bodyPr/>
          <a:lstStyle>
            <a:lvl1pPr>
              <a:defRPr>
                <a:solidFill>
                  <a:srgbClr val="00B0F0"/>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69590A80-432B-1ED4-CF23-55D0DB413D5C}"/>
              </a:ext>
            </a:extLst>
          </p:cNvPr>
          <p:cNvSpPr>
            <a:spLocks noGrp="1"/>
          </p:cNvSpPr>
          <p:nvPr>
            <p:ph idx="1"/>
          </p:nvPr>
        </p:nvSpPr>
        <p:spPr/>
        <p:txBody>
          <a:bodyPr/>
          <a:lstStyle>
            <a:lvl1pPr>
              <a:defRPr>
                <a:solidFill>
                  <a:srgbClr val="00B050"/>
                </a:solidFill>
              </a:defRPr>
            </a:lvl1pPr>
            <a:lvl2pPr>
              <a:defRPr>
                <a:solidFill>
                  <a:srgbClr val="0070C0"/>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22C01CA-0CD0-7685-5496-2DD3197E8EDF}"/>
              </a:ext>
            </a:extLst>
          </p:cNvPr>
          <p:cNvSpPr>
            <a:spLocks noGrp="1"/>
          </p:cNvSpPr>
          <p:nvPr>
            <p:ph type="dt" sz="half" idx="10"/>
          </p:nvPr>
        </p:nvSpPr>
        <p:spPr/>
        <p:txBody>
          <a:bodyPr/>
          <a:lstStyle/>
          <a:p>
            <a:fld id="{8CF9E058-CA2B-48D3-B4C3-E91EB54AB791}" type="datetime1">
              <a:rPr lang="en-US" smtClean="0"/>
              <a:t>2/10/2023</a:t>
            </a:fld>
            <a:endParaRPr lang="en-US"/>
          </a:p>
        </p:txBody>
      </p:sp>
      <p:sp>
        <p:nvSpPr>
          <p:cNvPr id="5" name="Footer Placeholder 4">
            <a:extLst>
              <a:ext uri="{FF2B5EF4-FFF2-40B4-BE49-F238E27FC236}">
                <a16:creationId xmlns:a16="http://schemas.microsoft.com/office/drawing/2014/main" id="{36ACB26E-72B9-3306-C462-135CD85D09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D870B2-FA44-5564-4D44-EB223EDA0D47}"/>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1747338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EB2E0-7D2D-1278-BA56-282C31D268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CEE11E8-FBD5-62D9-92D3-F8C4E233F3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FECB21-AAAD-4136-8FF1-F8B94750A5DF}"/>
              </a:ext>
            </a:extLst>
          </p:cNvPr>
          <p:cNvSpPr>
            <a:spLocks noGrp="1"/>
          </p:cNvSpPr>
          <p:nvPr>
            <p:ph type="dt" sz="half" idx="10"/>
          </p:nvPr>
        </p:nvSpPr>
        <p:spPr/>
        <p:txBody>
          <a:bodyPr/>
          <a:lstStyle/>
          <a:p>
            <a:fld id="{A2CDCF3C-72EF-4046-9451-21E86CA7AD1C}" type="datetime1">
              <a:rPr lang="en-US" smtClean="0"/>
              <a:t>2/10/2023</a:t>
            </a:fld>
            <a:endParaRPr lang="en-US"/>
          </a:p>
        </p:txBody>
      </p:sp>
      <p:sp>
        <p:nvSpPr>
          <p:cNvPr id="5" name="Footer Placeholder 4">
            <a:extLst>
              <a:ext uri="{FF2B5EF4-FFF2-40B4-BE49-F238E27FC236}">
                <a16:creationId xmlns:a16="http://schemas.microsoft.com/office/drawing/2014/main" id="{E9CA7870-767C-F228-9DBD-EB523CE5E8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8FDDA0-7EE7-ADE9-2004-F9C36B42A145}"/>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273254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6BF78-39D1-F9A5-03FE-70FAE4CACA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A1DE63-9AE3-D659-B9B8-855B6F46A3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B49FEE-5D14-6821-452C-DD581BBC62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F47BD2E-8B69-D86A-0B80-459CFE427B78}"/>
              </a:ext>
            </a:extLst>
          </p:cNvPr>
          <p:cNvSpPr>
            <a:spLocks noGrp="1"/>
          </p:cNvSpPr>
          <p:nvPr>
            <p:ph type="dt" sz="half" idx="10"/>
          </p:nvPr>
        </p:nvSpPr>
        <p:spPr/>
        <p:txBody>
          <a:bodyPr/>
          <a:lstStyle/>
          <a:p>
            <a:fld id="{F7AC16F1-CA3B-4CE6-9757-3D355BF2EFAC}" type="datetime1">
              <a:rPr lang="en-US" smtClean="0"/>
              <a:t>2/10/2023</a:t>
            </a:fld>
            <a:endParaRPr lang="en-US"/>
          </a:p>
        </p:txBody>
      </p:sp>
      <p:sp>
        <p:nvSpPr>
          <p:cNvPr id="6" name="Footer Placeholder 5">
            <a:extLst>
              <a:ext uri="{FF2B5EF4-FFF2-40B4-BE49-F238E27FC236}">
                <a16:creationId xmlns:a16="http://schemas.microsoft.com/office/drawing/2014/main" id="{E5B1D2BD-6820-A965-F1C5-C9D741CA94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DC263E-479D-176D-001A-B6698A011C23}"/>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69707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24526-F954-5D0A-49B7-F83DBF6905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971683-5A1D-92F4-F46E-329C74E797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22B596E-6B0A-EB07-C345-F617BBED03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9F385EB-8B35-7FBB-CCED-236C59F58E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89D90-0510-CF5D-2ACF-BA5B3E457C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667AFC-82A3-B587-0551-127D5B15E70B}"/>
              </a:ext>
            </a:extLst>
          </p:cNvPr>
          <p:cNvSpPr>
            <a:spLocks noGrp="1"/>
          </p:cNvSpPr>
          <p:nvPr>
            <p:ph type="dt" sz="half" idx="10"/>
          </p:nvPr>
        </p:nvSpPr>
        <p:spPr/>
        <p:txBody>
          <a:bodyPr/>
          <a:lstStyle/>
          <a:p>
            <a:fld id="{462D2852-B832-4B9B-AD11-846A727B3A39}" type="datetime1">
              <a:rPr lang="en-US" smtClean="0"/>
              <a:t>2/10/2023</a:t>
            </a:fld>
            <a:endParaRPr lang="en-US"/>
          </a:p>
        </p:txBody>
      </p:sp>
      <p:sp>
        <p:nvSpPr>
          <p:cNvPr id="8" name="Footer Placeholder 7">
            <a:extLst>
              <a:ext uri="{FF2B5EF4-FFF2-40B4-BE49-F238E27FC236}">
                <a16:creationId xmlns:a16="http://schemas.microsoft.com/office/drawing/2014/main" id="{DE20F6BE-B258-8AC5-9F71-65C01E920FB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3B72549-6445-1273-19C0-659FC86F0A13}"/>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2803214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796BB-12C0-86F4-223C-7739ADC337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FD55D3-A873-10D5-243C-FD0B46646FF7}"/>
              </a:ext>
            </a:extLst>
          </p:cNvPr>
          <p:cNvSpPr>
            <a:spLocks noGrp="1"/>
          </p:cNvSpPr>
          <p:nvPr>
            <p:ph type="dt" sz="half" idx="10"/>
          </p:nvPr>
        </p:nvSpPr>
        <p:spPr/>
        <p:txBody>
          <a:bodyPr/>
          <a:lstStyle/>
          <a:p>
            <a:fld id="{093C1094-2ABE-4CEF-8B8A-306EB64C4564}" type="datetime1">
              <a:rPr lang="en-US" smtClean="0"/>
              <a:t>2/10/2023</a:t>
            </a:fld>
            <a:endParaRPr lang="en-US"/>
          </a:p>
        </p:txBody>
      </p:sp>
      <p:sp>
        <p:nvSpPr>
          <p:cNvPr id="4" name="Footer Placeholder 3">
            <a:extLst>
              <a:ext uri="{FF2B5EF4-FFF2-40B4-BE49-F238E27FC236}">
                <a16:creationId xmlns:a16="http://schemas.microsoft.com/office/drawing/2014/main" id="{8955B172-5C72-6219-715C-9208105C8C0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F63DAD-F6EB-DB0E-A3BA-CB68BE0EB22B}"/>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777254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56D918-91D3-FFDD-9B2F-36CA3767F2FE}"/>
              </a:ext>
            </a:extLst>
          </p:cNvPr>
          <p:cNvSpPr>
            <a:spLocks noGrp="1"/>
          </p:cNvSpPr>
          <p:nvPr>
            <p:ph type="dt" sz="half" idx="10"/>
          </p:nvPr>
        </p:nvSpPr>
        <p:spPr/>
        <p:txBody>
          <a:bodyPr/>
          <a:lstStyle/>
          <a:p>
            <a:fld id="{D54CF49A-AC64-4BEB-9178-2147A883E765}" type="datetime1">
              <a:rPr lang="en-US" smtClean="0"/>
              <a:t>2/10/2023</a:t>
            </a:fld>
            <a:endParaRPr lang="en-US"/>
          </a:p>
        </p:txBody>
      </p:sp>
      <p:sp>
        <p:nvSpPr>
          <p:cNvPr id="3" name="Footer Placeholder 2">
            <a:extLst>
              <a:ext uri="{FF2B5EF4-FFF2-40B4-BE49-F238E27FC236}">
                <a16:creationId xmlns:a16="http://schemas.microsoft.com/office/drawing/2014/main" id="{A23FE5A8-C1B5-4E3C-A05C-3E6EB02E763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1FC550-D981-3E3C-2FDD-57E7A73C3C0E}"/>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3375282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A828F-3DB3-8F7E-38E1-D5B53640FA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1F245D-E344-2265-34A1-47E34ACA5C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F24867-407C-7088-CC7C-C227ECD15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37592E-638A-303C-A74B-E25DB942F8F9}"/>
              </a:ext>
            </a:extLst>
          </p:cNvPr>
          <p:cNvSpPr>
            <a:spLocks noGrp="1"/>
          </p:cNvSpPr>
          <p:nvPr>
            <p:ph type="dt" sz="half" idx="10"/>
          </p:nvPr>
        </p:nvSpPr>
        <p:spPr/>
        <p:txBody>
          <a:bodyPr/>
          <a:lstStyle/>
          <a:p>
            <a:fld id="{DE493876-52E2-4DC2-A016-E5C44E4CD935}" type="datetime1">
              <a:rPr lang="en-US" smtClean="0"/>
              <a:t>2/10/2023</a:t>
            </a:fld>
            <a:endParaRPr lang="en-US"/>
          </a:p>
        </p:txBody>
      </p:sp>
      <p:sp>
        <p:nvSpPr>
          <p:cNvPr id="6" name="Footer Placeholder 5">
            <a:extLst>
              <a:ext uri="{FF2B5EF4-FFF2-40B4-BE49-F238E27FC236}">
                <a16:creationId xmlns:a16="http://schemas.microsoft.com/office/drawing/2014/main" id="{CBCD2A3E-15B0-A32B-D6D1-F15071BB3D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12805C-44AD-088F-8429-CB1C40C8DF92}"/>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323842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C963C-007D-E968-077A-BC30BECC9D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7B9DE6D-7F6D-54D7-CE1A-1F86A9B8FA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5507B8-0431-FE16-2170-D2CE5524CA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884BCD-9196-AEBA-3A22-6277B629D2A4}"/>
              </a:ext>
            </a:extLst>
          </p:cNvPr>
          <p:cNvSpPr>
            <a:spLocks noGrp="1"/>
          </p:cNvSpPr>
          <p:nvPr>
            <p:ph type="dt" sz="half" idx="10"/>
          </p:nvPr>
        </p:nvSpPr>
        <p:spPr/>
        <p:txBody>
          <a:bodyPr/>
          <a:lstStyle/>
          <a:p>
            <a:fld id="{A4014E2E-EFC8-47FD-894D-16AB1568BDB6}" type="datetime1">
              <a:rPr lang="en-US" smtClean="0"/>
              <a:t>2/10/2023</a:t>
            </a:fld>
            <a:endParaRPr lang="en-US"/>
          </a:p>
        </p:txBody>
      </p:sp>
      <p:sp>
        <p:nvSpPr>
          <p:cNvPr id="6" name="Footer Placeholder 5">
            <a:extLst>
              <a:ext uri="{FF2B5EF4-FFF2-40B4-BE49-F238E27FC236}">
                <a16:creationId xmlns:a16="http://schemas.microsoft.com/office/drawing/2014/main" id="{6C522BAE-DC09-C3CE-0982-C70F35359B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6CC11D-ADA3-18DB-0924-2DEF91FA4479}"/>
              </a:ext>
            </a:extLst>
          </p:cNvPr>
          <p:cNvSpPr>
            <a:spLocks noGrp="1"/>
          </p:cNvSpPr>
          <p:nvPr>
            <p:ph type="sldNum" sz="quarter" idx="12"/>
          </p:nvPr>
        </p:nvSpPr>
        <p:spPr/>
        <p:txBody>
          <a:bodyPr/>
          <a:lstStyle/>
          <a:p>
            <a:fld id="{5AD6C489-707A-4BCF-BD01-3E9FED02CBB8}" type="slidenum">
              <a:rPr lang="en-US" smtClean="0"/>
              <a:t>‹#›</a:t>
            </a:fld>
            <a:endParaRPr lang="en-US"/>
          </a:p>
        </p:txBody>
      </p:sp>
    </p:spTree>
    <p:extLst>
      <p:ext uri="{BB962C8B-B14F-4D97-AF65-F5344CB8AC3E}">
        <p14:creationId xmlns:p14="http://schemas.microsoft.com/office/powerpoint/2010/main" val="2470128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651BB8-6D4B-37FC-2D56-3D22FA912F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C9D6CE-3A77-192D-C408-63735BD051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E588DB-8E9A-B8DA-B303-FF3AB31173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F8755E-69FA-4811-8166-26138B74CDF7}" type="datetime1">
              <a:rPr lang="en-US" smtClean="0"/>
              <a:t>2/10/2023</a:t>
            </a:fld>
            <a:endParaRPr lang="en-US"/>
          </a:p>
        </p:txBody>
      </p:sp>
      <p:sp>
        <p:nvSpPr>
          <p:cNvPr id="5" name="Footer Placeholder 4">
            <a:extLst>
              <a:ext uri="{FF2B5EF4-FFF2-40B4-BE49-F238E27FC236}">
                <a16:creationId xmlns:a16="http://schemas.microsoft.com/office/drawing/2014/main" id="{01F80843-62FD-820C-97DE-9A225C87BE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ECF2A3F-4F97-91E5-2CFC-FFEF991B58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D6C489-707A-4BCF-BD01-3E9FED02CBB8}" type="slidenum">
              <a:rPr lang="en-US" smtClean="0"/>
              <a:t>‹#›</a:t>
            </a:fld>
            <a:endParaRPr lang="en-US"/>
          </a:p>
        </p:txBody>
      </p:sp>
    </p:spTree>
    <p:extLst>
      <p:ext uri="{BB962C8B-B14F-4D97-AF65-F5344CB8AC3E}">
        <p14:creationId xmlns:p14="http://schemas.microsoft.com/office/powerpoint/2010/main" val="1110286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12BE2-EC97-ADD9-85A5-951B922CFA46}"/>
              </a:ext>
            </a:extLst>
          </p:cNvPr>
          <p:cNvSpPr>
            <a:spLocks noGrp="1"/>
          </p:cNvSpPr>
          <p:nvPr>
            <p:ph type="ctrTitle"/>
          </p:nvPr>
        </p:nvSpPr>
        <p:spPr>
          <a:xfrm>
            <a:off x="1524000" y="749138"/>
            <a:ext cx="9144000" cy="2387600"/>
          </a:xfrm>
        </p:spPr>
        <p:txBody>
          <a:bodyPr>
            <a:normAutofit fontScale="90000"/>
          </a:bodyPr>
          <a:lstStyle/>
          <a:p>
            <a:r>
              <a:rPr lang="en-US" dirty="0"/>
              <a:t>IR Design Issues for High Luminosity and Low Backgrounds</a:t>
            </a:r>
          </a:p>
        </p:txBody>
      </p:sp>
      <p:sp>
        <p:nvSpPr>
          <p:cNvPr id="3" name="Subtitle 2">
            <a:extLst>
              <a:ext uri="{FF2B5EF4-FFF2-40B4-BE49-F238E27FC236}">
                <a16:creationId xmlns:a16="http://schemas.microsoft.com/office/drawing/2014/main" id="{D0EDD946-6DA5-C1B8-BDB7-998693D40100}"/>
              </a:ext>
            </a:extLst>
          </p:cNvPr>
          <p:cNvSpPr>
            <a:spLocks noGrp="1"/>
          </p:cNvSpPr>
          <p:nvPr>
            <p:ph type="subTitle" idx="1"/>
          </p:nvPr>
        </p:nvSpPr>
        <p:spPr>
          <a:xfrm>
            <a:off x="1524000" y="3136739"/>
            <a:ext cx="9144000" cy="2825522"/>
          </a:xfrm>
        </p:spPr>
        <p:txBody>
          <a:bodyPr>
            <a:normAutofit/>
          </a:bodyPr>
          <a:lstStyle/>
          <a:p>
            <a:r>
              <a:rPr lang="en-US" dirty="0"/>
              <a:t>for the</a:t>
            </a:r>
          </a:p>
          <a:p>
            <a:r>
              <a:rPr lang="en-US" dirty="0"/>
              <a:t>Hong Kong University of Science and Technology</a:t>
            </a:r>
          </a:p>
          <a:p>
            <a:r>
              <a:rPr lang="en-US" dirty="0"/>
              <a:t>Institute of Advanced Studies</a:t>
            </a:r>
          </a:p>
          <a:p>
            <a:r>
              <a:rPr lang="en-US" dirty="0"/>
              <a:t>High Energy Physics (2023)</a:t>
            </a:r>
          </a:p>
          <a:p>
            <a:r>
              <a:rPr lang="en-US" dirty="0"/>
              <a:t>M. Sullivan</a:t>
            </a:r>
          </a:p>
          <a:p>
            <a:r>
              <a:rPr lang="en-US" dirty="0"/>
              <a:t>Feb. 12-16, 2023</a:t>
            </a:r>
          </a:p>
        </p:txBody>
      </p:sp>
    </p:spTree>
    <p:extLst>
      <p:ext uri="{BB962C8B-B14F-4D97-AF65-F5344CB8AC3E}">
        <p14:creationId xmlns:p14="http://schemas.microsoft.com/office/powerpoint/2010/main" val="4267029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7EAA4-B863-4816-B430-0FF3D85BB558}"/>
              </a:ext>
            </a:extLst>
          </p:cNvPr>
          <p:cNvSpPr>
            <a:spLocks noGrp="1"/>
          </p:cNvSpPr>
          <p:nvPr>
            <p:ph type="title"/>
          </p:nvPr>
        </p:nvSpPr>
        <p:spPr>
          <a:xfrm>
            <a:off x="474306" y="82751"/>
            <a:ext cx="11288715" cy="934286"/>
          </a:xfrm>
        </p:spPr>
        <p:txBody>
          <a:bodyPr>
            <a:normAutofit/>
          </a:bodyPr>
          <a:lstStyle/>
          <a:p>
            <a:r>
              <a:rPr lang="en-US" dirty="0"/>
              <a:t>Beam transverse distribution plots for superKEKB</a:t>
            </a:r>
          </a:p>
        </p:txBody>
      </p:sp>
      <p:pic>
        <p:nvPicPr>
          <p:cNvPr id="7" name="Picture 6" descr="Diagram&#10;&#10;Description automatically generated">
            <a:extLst>
              <a:ext uri="{FF2B5EF4-FFF2-40B4-BE49-F238E27FC236}">
                <a16:creationId xmlns:a16="http://schemas.microsoft.com/office/drawing/2014/main" id="{1C4DF59F-13D8-4CB7-8A78-CBCDBA10A3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932" y="934286"/>
            <a:ext cx="4554525" cy="5840963"/>
          </a:xfrm>
          <a:prstGeom prst="rect">
            <a:avLst/>
          </a:prstGeom>
        </p:spPr>
      </p:pic>
      <p:pic>
        <p:nvPicPr>
          <p:cNvPr id="9" name="Picture 8" descr="Diagram&#10;&#10;Description automatically generated">
            <a:extLst>
              <a:ext uri="{FF2B5EF4-FFF2-40B4-BE49-F238E27FC236}">
                <a16:creationId xmlns:a16="http://schemas.microsoft.com/office/drawing/2014/main" id="{A4A16069-0884-4754-BB6C-A0069ADAF4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3754" y="934285"/>
            <a:ext cx="4490314" cy="5840963"/>
          </a:xfrm>
          <a:prstGeom prst="rect">
            <a:avLst/>
          </a:prstGeom>
        </p:spPr>
      </p:pic>
      <p:sp>
        <p:nvSpPr>
          <p:cNvPr id="10" name="TextBox 9">
            <a:extLst>
              <a:ext uri="{FF2B5EF4-FFF2-40B4-BE49-F238E27FC236}">
                <a16:creationId xmlns:a16="http://schemas.microsoft.com/office/drawing/2014/main" id="{C8989E61-13EC-4A4A-9570-0B3970184605}"/>
              </a:ext>
            </a:extLst>
          </p:cNvPr>
          <p:cNvSpPr txBox="1"/>
          <p:nvPr/>
        </p:nvSpPr>
        <p:spPr>
          <a:xfrm>
            <a:off x="1688841" y="3429000"/>
            <a:ext cx="594906" cy="369332"/>
          </a:xfrm>
          <a:prstGeom prst="rect">
            <a:avLst/>
          </a:prstGeom>
          <a:noFill/>
        </p:spPr>
        <p:txBody>
          <a:bodyPr wrap="none" rtlCol="0">
            <a:spAutoFit/>
          </a:bodyPr>
          <a:lstStyle/>
          <a:p>
            <a:r>
              <a:rPr lang="en-US" dirty="0"/>
              <a:t>core</a:t>
            </a:r>
          </a:p>
        </p:txBody>
      </p:sp>
      <p:sp>
        <p:nvSpPr>
          <p:cNvPr id="11" name="TextBox 10">
            <a:extLst>
              <a:ext uri="{FF2B5EF4-FFF2-40B4-BE49-F238E27FC236}">
                <a16:creationId xmlns:a16="http://schemas.microsoft.com/office/drawing/2014/main" id="{CD379D49-7381-4A65-A723-F9B7305E824D}"/>
              </a:ext>
            </a:extLst>
          </p:cNvPr>
          <p:cNvSpPr txBox="1"/>
          <p:nvPr/>
        </p:nvSpPr>
        <p:spPr>
          <a:xfrm>
            <a:off x="2585194" y="2640563"/>
            <a:ext cx="301686" cy="369332"/>
          </a:xfrm>
          <a:prstGeom prst="rect">
            <a:avLst/>
          </a:prstGeom>
          <a:noFill/>
        </p:spPr>
        <p:txBody>
          <a:bodyPr wrap="none" rtlCol="0">
            <a:spAutoFit/>
          </a:bodyPr>
          <a:lstStyle/>
          <a:p>
            <a:r>
              <a:rPr lang="en-US" dirty="0"/>
              <a:t>2</a:t>
            </a:r>
          </a:p>
        </p:txBody>
      </p:sp>
      <p:sp>
        <p:nvSpPr>
          <p:cNvPr id="12" name="TextBox 11">
            <a:extLst>
              <a:ext uri="{FF2B5EF4-FFF2-40B4-BE49-F238E27FC236}">
                <a16:creationId xmlns:a16="http://schemas.microsoft.com/office/drawing/2014/main" id="{10D92736-5142-49DD-9924-15E87E2BD906}"/>
              </a:ext>
            </a:extLst>
          </p:cNvPr>
          <p:cNvSpPr txBox="1"/>
          <p:nvPr/>
        </p:nvSpPr>
        <p:spPr>
          <a:xfrm>
            <a:off x="3054503" y="3079102"/>
            <a:ext cx="301686" cy="369332"/>
          </a:xfrm>
          <a:prstGeom prst="rect">
            <a:avLst/>
          </a:prstGeom>
          <a:noFill/>
        </p:spPr>
        <p:txBody>
          <a:bodyPr wrap="none" rtlCol="0">
            <a:spAutoFit/>
          </a:bodyPr>
          <a:lstStyle/>
          <a:p>
            <a:r>
              <a:rPr lang="en-US" dirty="0"/>
              <a:t>1</a:t>
            </a:r>
          </a:p>
        </p:txBody>
      </p:sp>
      <p:sp>
        <p:nvSpPr>
          <p:cNvPr id="13" name="TextBox 12">
            <a:extLst>
              <a:ext uri="{FF2B5EF4-FFF2-40B4-BE49-F238E27FC236}">
                <a16:creationId xmlns:a16="http://schemas.microsoft.com/office/drawing/2014/main" id="{D4EC2D86-B313-41D3-BF67-74E4AC33B15B}"/>
              </a:ext>
            </a:extLst>
          </p:cNvPr>
          <p:cNvSpPr txBox="1"/>
          <p:nvPr/>
        </p:nvSpPr>
        <p:spPr>
          <a:xfrm>
            <a:off x="3356189" y="3526810"/>
            <a:ext cx="301686" cy="369332"/>
          </a:xfrm>
          <a:prstGeom prst="rect">
            <a:avLst/>
          </a:prstGeom>
          <a:noFill/>
        </p:spPr>
        <p:txBody>
          <a:bodyPr wrap="none" rtlCol="0">
            <a:spAutoFit/>
          </a:bodyPr>
          <a:lstStyle/>
          <a:p>
            <a:r>
              <a:rPr lang="en-US" dirty="0"/>
              <a:t>3</a:t>
            </a:r>
          </a:p>
        </p:txBody>
      </p:sp>
      <p:cxnSp>
        <p:nvCxnSpPr>
          <p:cNvPr id="15" name="Straight Arrow Connector 14">
            <a:extLst>
              <a:ext uri="{FF2B5EF4-FFF2-40B4-BE49-F238E27FC236}">
                <a16:creationId xmlns:a16="http://schemas.microsoft.com/office/drawing/2014/main" id="{F0473347-C982-4658-A48B-FD127BE298D3}"/>
              </a:ext>
            </a:extLst>
          </p:cNvPr>
          <p:cNvCxnSpPr>
            <a:stCxn id="11" idx="2"/>
          </p:cNvCxnSpPr>
          <p:nvPr/>
        </p:nvCxnSpPr>
        <p:spPr>
          <a:xfrm>
            <a:off x="2736037" y="3009895"/>
            <a:ext cx="0" cy="253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A9E1BDF-CD73-40DF-AE56-553FD9121E45}"/>
              </a:ext>
            </a:extLst>
          </p:cNvPr>
          <p:cNvCxnSpPr>
            <a:cxnSpLocks/>
          </p:cNvCxnSpPr>
          <p:nvPr/>
        </p:nvCxnSpPr>
        <p:spPr>
          <a:xfrm flipH="1">
            <a:off x="2935397" y="3448434"/>
            <a:ext cx="238211" cy="263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94175D2-D825-4333-95F1-C28F2A572B11}"/>
              </a:ext>
            </a:extLst>
          </p:cNvPr>
          <p:cNvCxnSpPr/>
          <p:nvPr/>
        </p:nvCxnSpPr>
        <p:spPr>
          <a:xfrm flipH="1">
            <a:off x="3054502" y="3798332"/>
            <a:ext cx="379163" cy="4284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8248052-ACFA-437D-B858-2F8172E82FC9}"/>
              </a:ext>
            </a:extLst>
          </p:cNvPr>
          <p:cNvSpPr txBox="1"/>
          <p:nvPr/>
        </p:nvSpPr>
        <p:spPr>
          <a:xfrm>
            <a:off x="5007861" y="883801"/>
            <a:ext cx="2160017" cy="5447645"/>
          </a:xfrm>
          <a:prstGeom prst="rect">
            <a:avLst/>
          </a:prstGeom>
          <a:noFill/>
        </p:spPr>
        <p:txBody>
          <a:bodyPr wrap="square" rtlCol="0">
            <a:spAutoFit/>
          </a:bodyPr>
          <a:lstStyle/>
          <a:p>
            <a:r>
              <a:rPr lang="en-US" dirty="0"/>
              <a:t>Tail distributions that can generate the background level seen in the superKEKB pixel detector (PXD) during early running.</a:t>
            </a:r>
          </a:p>
          <a:p>
            <a:endParaRPr lang="en-US" dirty="0"/>
          </a:p>
          <a:p>
            <a:r>
              <a:rPr lang="en-US" dirty="0"/>
              <a:t>They also approximately agree with the measured beam lifetime.</a:t>
            </a:r>
          </a:p>
          <a:p>
            <a:endParaRPr lang="en-US" dirty="0"/>
          </a:p>
          <a:p>
            <a:r>
              <a:rPr lang="en-US" sz="1400" dirty="0"/>
              <a:t>The one-day lifetime is derived by Matt Sands, “The Physics of Electron Storage Rings an Introduction”, 1970, SLAC-121</a:t>
            </a:r>
          </a:p>
          <a:p>
            <a:endParaRPr lang="en-US" dirty="0"/>
          </a:p>
        </p:txBody>
      </p:sp>
      <p:sp>
        <p:nvSpPr>
          <p:cNvPr id="21" name="TextBox 20">
            <a:extLst>
              <a:ext uri="{FF2B5EF4-FFF2-40B4-BE49-F238E27FC236}">
                <a16:creationId xmlns:a16="http://schemas.microsoft.com/office/drawing/2014/main" id="{6EA0E4D9-359D-442B-B55A-53FEEF4AD452}"/>
              </a:ext>
            </a:extLst>
          </p:cNvPr>
          <p:cNvSpPr txBox="1"/>
          <p:nvPr/>
        </p:nvSpPr>
        <p:spPr>
          <a:xfrm>
            <a:off x="9375130" y="2525104"/>
            <a:ext cx="301686" cy="369332"/>
          </a:xfrm>
          <a:prstGeom prst="rect">
            <a:avLst/>
          </a:prstGeom>
          <a:noFill/>
        </p:spPr>
        <p:txBody>
          <a:bodyPr wrap="none" rtlCol="0">
            <a:spAutoFit/>
          </a:bodyPr>
          <a:lstStyle/>
          <a:p>
            <a:r>
              <a:rPr lang="en-US" dirty="0"/>
              <a:t>1</a:t>
            </a:r>
          </a:p>
        </p:txBody>
      </p:sp>
      <p:sp>
        <p:nvSpPr>
          <p:cNvPr id="22" name="TextBox 21">
            <a:extLst>
              <a:ext uri="{FF2B5EF4-FFF2-40B4-BE49-F238E27FC236}">
                <a16:creationId xmlns:a16="http://schemas.microsoft.com/office/drawing/2014/main" id="{A377BA7C-C5A6-481B-B66D-A52217FB4B1E}"/>
              </a:ext>
            </a:extLst>
          </p:cNvPr>
          <p:cNvSpPr txBox="1"/>
          <p:nvPr/>
        </p:nvSpPr>
        <p:spPr>
          <a:xfrm>
            <a:off x="9815047" y="2963643"/>
            <a:ext cx="301686" cy="369332"/>
          </a:xfrm>
          <a:prstGeom prst="rect">
            <a:avLst/>
          </a:prstGeom>
          <a:noFill/>
        </p:spPr>
        <p:txBody>
          <a:bodyPr wrap="none" rtlCol="0">
            <a:spAutoFit/>
          </a:bodyPr>
          <a:lstStyle/>
          <a:p>
            <a:r>
              <a:rPr lang="en-US" dirty="0"/>
              <a:t>2</a:t>
            </a:r>
          </a:p>
        </p:txBody>
      </p:sp>
      <p:sp>
        <p:nvSpPr>
          <p:cNvPr id="23" name="TextBox 22">
            <a:extLst>
              <a:ext uri="{FF2B5EF4-FFF2-40B4-BE49-F238E27FC236}">
                <a16:creationId xmlns:a16="http://schemas.microsoft.com/office/drawing/2014/main" id="{4637E76A-3A6E-47E9-9E99-6AA931C3E57A}"/>
              </a:ext>
            </a:extLst>
          </p:cNvPr>
          <p:cNvSpPr txBox="1"/>
          <p:nvPr/>
        </p:nvSpPr>
        <p:spPr>
          <a:xfrm>
            <a:off x="9973950" y="3352717"/>
            <a:ext cx="301686" cy="369332"/>
          </a:xfrm>
          <a:prstGeom prst="rect">
            <a:avLst/>
          </a:prstGeom>
          <a:noFill/>
        </p:spPr>
        <p:txBody>
          <a:bodyPr wrap="none" rtlCol="0">
            <a:spAutoFit/>
          </a:bodyPr>
          <a:lstStyle/>
          <a:p>
            <a:r>
              <a:rPr lang="en-US" dirty="0"/>
              <a:t>3</a:t>
            </a:r>
          </a:p>
        </p:txBody>
      </p:sp>
      <p:cxnSp>
        <p:nvCxnSpPr>
          <p:cNvPr id="24" name="Straight Arrow Connector 23">
            <a:extLst>
              <a:ext uri="{FF2B5EF4-FFF2-40B4-BE49-F238E27FC236}">
                <a16:creationId xmlns:a16="http://schemas.microsoft.com/office/drawing/2014/main" id="{DDEB1534-22D6-4282-BBB7-278B10E65047}"/>
              </a:ext>
            </a:extLst>
          </p:cNvPr>
          <p:cNvCxnSpPr>
            <a:stCxn id="21" idx="2"/>
          </p:cNvCxnSpPr>
          <p:nvPr/>
        </p:nvCxnSpPr>
        <p:spPr>
          <a:xfrm>
            <a:off x="9525973" y="2894436"/>
            <a:ext cx="0" cy="253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7F7654F-82A1-4AC1-9115-8A28FC879E49}"/>
              </a:ext>
            </a:extLst>
          </p:cNvPr>
          <p:cNvCxnSpPr>
            <a:cxnSpLocks/>
          </p:cNvCxnSpPr>
          <p:nvPr/>
        </p:nvCxnSpPr>
        <p:spPr>
          <a:xfrm flipH="1">
            <a:off x="9695941" y="3332975"/>
            <a:ext cx="238211" cy="263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EE78BB7-C619-41DF-9CF1-BFAA8AE6E729}"/>
              </a:ext>
            </a:extLst>
          </p:cNvPr>
          <p:cNvCxnSpPr/>
          <p:nvPr/>
        </p:nvCxnSpPr>
        <p:spPr>
          <a:xfrm flipH="1">
            <a:off x="9672263" y="3624239"/>
            <a:ext cx="379163" cy="4284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DB8F461-C34E-461D-BA55-10A90BC17543}"/>
              </a:ext>
            </a:extLst>
          </p:cNvPr>
          <p:cNvCxnSpPr>
            <a:stCxn id="10" idx="2"/>
          </p:cNvCxnSpPr>
          <p:nvPr/>
        </p:nvCxnSpPr>
        <p:spPr>
          <a:xfrm flipH="1">
            <a:off x="1732547" y="3798332"/>
            <a:ext cx="253747" cy="4284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0F55F1A-8A54-48DF-87F9-D92986CFD4AC}"/>
              </a:ext>
            </a:extLst>
          </p:cNvPr>
          <p:cNvSpPr txBox="1"/>
          <p:nvPr/>
        </p:nvSpPr>
        <p:spPr>
          <a:xfrm>
            <a:off x="8197208" y="3226685"/>
            <a:ext cx="594906" cy="369332"/>
          </a:xfrm>
          <a:prstGeom prst="rect">
            <a:avLst/>
          </a:prstGeom>
          <a:noFill/>
        </p:spPr>
        <p:txBody>
          <a:bodyPr wrap="none" rtlCol="0">
            <a:spAutoFit/>
          </a:bodyPr>
          <a:lstStyle/>
          <a:p>
            <a:r>
              <a:rPr lang="en-US" dirty="0"/>
              <a:t>core</a:t>
            </a:r>
          </a:p>
        </p:txBody>
      </p:sp>
      <p:cxnSp>
        <p:nvCxnSpPr>
          <p:cNvPr id="30" name="Straight Arrow Connector 29">
            <a:extLst>
              <a:ext uri="{FF2B5EF4-FFF2-40B4-BE49-F238E27FC236}">
                <a16:creationId xmlns:a16="http://schemas.microsoft.com/office/drawing/2014/main" id="{E477D301-36D2-4C76-AD7C-2A0B09D716F2}"/>
              </a:ext>
            </a:extLst>
          </p:cNvPr>
          <p:cNvCxnSpPr>
            <a:stCxn id="29" idx="2"/>
          </p:cNvCxnSpPr>
          <p:nvPr/>
        </p:nvCxnSpPr>
        <p:spPr>
          <a:xfrm flipH="1">
            <a:off x="8240914" y="3596017"/>
            <a:ext cx="253747" cy="4284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BD25A543-D9FB-4659-A719-50773F5264C9}"/>
              </a:ext>
            </a:extLst>
          </p:cNvPr>
          <p:cNvSpPr>
            <a:spLocks noGrp="1"/>
          </p:cNvSpPr>
          <p:nvPr>
            <p:ph type="sldNum" sz="quarter" idx="12"/>
          </p:nvPr>
        </p:nvSpPr>
        <p:spPr/>
        <p:txBody>
          <a:bodyPr/>
          <a:lstStyle/>
          <a:p>
            <a:fld id="{B9E8468B-7315-48C4-9EDF-25292784FAE1}" type="slidenum">
              <a:rPr lang="en-US" smtClean="0"/>
              <a:t>10</a:t>
            </a:fld>
            <a:endParaRPr lang="en-US" dirty="0"/>
          </a:p>
        </p:txBody>
      </p:sp>
    </p:spTree>
    <p:extLst>
      <p:ext uri="{BB962C8B-B14F-4D97-AF65-F5344CB8AC3E}">
        <p14:creationId xmlns:p14="http://schemas.microsoft.com/office/powerpoint/2010/main" val="2792793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B4028-110F-414A-A3E7-D532474FF85E}"/>
              </a:ext>
            </a:extLst>
          </p:cNvPr>
          <p:cNvSpPr>
            <a:spLocks noGrp="1"/>
          </p:cNvSpPr>
          <p:nvPr>
            <p:ph type="title"/>
          </p:nvPr>
        </p:nvSpPr>
        <p:spPr>
          <a:xfrm>
            <a:off x="497469" y="295730"/>
            <a:ext cx="3477364" cy="763764"/>
          </a:xfrm>
        </p:spPr>
        <p:txBody>
          <a:bodyPr>
            <a:normAutofit fontScale="90000"/>
          </a:bodyPr>
          <a:lstStyle/>
          <a:p>
            <a:r>
              <a:rPr lang="en-US" dirty="0"/>
              <a:t>EIC beam tail model</a:t>
            </a:r>
          </a:p>
        </p:txBody>
      </p:sp>
      <p:sp>
        <p:nvSpPr>
          <p:cNvPr id="4" name="Slide Number Placeholder 3">
            <a:extLst>
              <a:ext uri="{FF2B5EF4-FFF2-40B4-BE49-F238E27FC236}">
                <a16:creationId xmlns:a16="http://schemas.microsoft.com/office/drawing/2014/main" id="{50E0DA1A-8D9C-4584-A33B-28A88596086B}"/>
              </a:ext>
            </a:extLst>
          </p:cNvPr>
          <p:cNvSpPr>
            <a:spLocks noGrp="1"/>
          </p:cNvSpPr>
          <p:nvPr>
            <p:ph type="sldNum" sz="quarter" idx="12"/>
          </p:nvPr>
        </p:nvSpPr>
        <p:spPr/>
        <p:txBody>
          <a:bodyPr/>
          <a:lstStyle/>
          <a:p>
            <a:fld id="{65A30CC4-F841-4A26-B6C3-B12F809D0FEA}" type="slidenum">
              <a:rPr lang="en-US" smtClean="0"/>
              <a:t>11</a:t>
            </a:fld>
            <a:endParaRPr lang="en-US" dirty="0"/>
          </a:p>
        </p:txBody>
      </p:sp>
      <p:sp>
        <p:nvSpPr>
          <p:cNvPr id="12" name="Content Placeholder 11">
            <a:extLst>
              <a:ext uri="{FF2B5EF4-FFF2-40B4-BE49-F238E27FC236}">
                <a16:creationId xmlns:a16="http://schemas.microsoft.com/office/drawing/2014/main" id="{F5EE212D-60F0-4E09-9C61-E52C577B605A}"/>
              </a:ext>
            </a:extLst>
          </p:cNvPr>
          <p:cNvSpPr>
            <a:spLocks noGrp="1"/>
          </p:cNvSpPr>
          <p:nvPr>
            <p:ph idx="1"/>
          </p:nvPr>
        </p:nvSpPr>
        <p:spPr>
          <a:xfrm>
            <a:off x="397333" y="1278114"/>
            <a:ext cx="3771475" cy="3079397"/>
          </a:xfrm>
        </p:spPr>
        <p:txBody>
          <a:bodyPr>
            <a:normAutofit fontScale="85000" lnSpcReduction="20000"/>
          </a:bodyPr>
          <a:lstStyle/>
          <a:p>
            <a:r>
              <a:rPr lang="en-US" dirty="0"/>
              <a:t>This is the beam tail I used for an EIC study</a:t>
            </a:r>
          </a:p>
          <a:p>
            <a:r>
              <a:rPr lang="en-US" dirty="0"/>
              <a:t>It is what I call a “mid-range” tail</a:t>
            </a:r>
          </a:p>
          <a:p>
            <a:r>
              <a:rPr lang="en-US" dirty="0"/>
              <a:t>With collimators set at the BSC, the beam lifetime is about 2-3 hrs (red lines)</a:t>
            </a:r>
          </a:p>
          <a:p>
            <a:r>
              <a:rPr lang="en-US" dirty="0"/>
              <a:t>The fraction of the core that is in the tail is 0.14 % </a:t>
            </a:r>
          </a:p>
        </p:txBody>
      </p:sp>
      <p:sp>
        <p:nvSpPr>
          <p:cNvPr id="16" name="TextBox 15">
            <a:extLst>
              <a:ext uri="{FF2B5EF4-FFF2-40B4-BE49-F238E27FC236}">
                <a16:creationId xmlns:a16="http://schemas.microsoft.com/office/drawing/2014/main" id="{4E1771CD-475F-4612-A880-429792B50E73}"/>
              </a:ext>
            </a:extLst>
          </p:cNvPr>
          <p:cNvSpPr txBox="1"/>
          <p:nvPr/>
        </p:nvSpPr>
        <p:spPr>
          <a:xfrm>
            <a:off x="5702217" y="6046798"/>
            <a:ext cx="5416868" cy="369332"/>
          </a:xfrm>
          <a:prstGeom prst="rect">
            <a:avLst/>
          </a:prstGeom>
          <a:noFill/>
          <a:ln>
            <a:solidFill>
              <a:srgbClr val="FF0000"/>
            </a:solidFill>
          </a:ln>
        </p:spPr>
        <p:txBody>
          <a:bodyPr wrap="none" rtlCol="0">
            <a:spAutoFit/>
          </a:bodyPr>
          <a:lstStyle/>
          <a:p>
            <a:r>
              <a:rPr lang="en-US" dirty="0"/>
              <a:t>Estimated lifetime for this beam tail is 3-4 hrs (red lines)</a:t>
            </a:r>
          </a:p>
        </p:txBody>
      </p:sp>
      <p:sp>
        <p:nvSpPr>
          <p:cNvPr id="19" name="TextBox 18">
            <a:extLst>
              <a:ext uri="{FF2B5EF4-FFF2-40B4-BE49-F238E27FC236}">
                <a16:creationId xmlns:a16="http://schemas.microsoft.com/office/drawing/2014/main" id="{621299FE-CA48-41C7-AA13-D0B4671D12A7}"/>
              </a:ext>
            </a:extLst>
          </p:cNvPr>
          <p:cNvSpPr txBox="1"/>
          <p:nvPr/>
        </p:nvSpPr>
        <p:spPr>
          <a:xfrm>
            <a:off x="3974833" y="295730"/>
            <a:ext cx="7602722" cy="369332"/>
          </a:xfrm>
          <a:prstGeom prst="rect">
            <a:avLst/>
          </a:prstGeom>
          <a:noFill/>
          <a:ln>
            <a:solidFill>
              <a:srgbClr val="FF0000"/>
            </a:solidFill>
          </a:ln>
        </p:spPr>
        <p:txBody>
          <a:bodyPr wrap="none" rtlCol="0">
            <a:spAutoFit/>
          </a:bodyPr>
          <a:lstStyle/>
          <a:p>
            <a:r>
              <a:rPr lang="en-US" dirty="0"/>
              <a:t>With 1.7x10</a:t>
            </a:r>
            <a:r>
              <a:rPr lang="en-US" baseline="30000" dirty="0"/>
              <a:t>11</a:t>
            </a:r>
            <a:r>
              <a:rPr lang="en-US" dirty="0"/>
              <a:t> particles/bunch we have about  1.7x10</a:t>
            </a:r>
            <a:r>
              <a:rPr lang="en-US" baseline="30000" dirty="0"/>
              <a:t>4</a:t>
            </a:r>
            <a:r>
              <a:rPr lang="en-US" dirty="0"/>
              <a:t> particles at the blue lines</a:t>
            </a:r>
          </a:p>
        </p:txBody>
      </p:sp>
      <p:grpSp>
        <p:nvGrpSpPr>
          <p:cNvPr id="23" name="Group 22">
            <a:extLst>
              <a:ext uri="{FF2B5EF4-FFF2-40B4-BE49-F238E27FC236}">
                <a16:creationId xmlns:a16="http://schemas.microsoft.com/office/drawing/2014/main" id="{ECD1FCEF-C468-42C9-9DED-0C8775B6AFA7}"/>
              </a:ext>
            </a:extLst>
          </p:cNvPr>
          <p:cNvGrpSpPr/>
          <p:nvPr/>
        </p:nvGrpSpPr>
        <p:grpSpPr>
          <a:xfrm>
            <a:off x="4315564" y="1027906"/>
            <a:ext cx="3771475" cy="4895850"/>
            <a:chOff x="4315564" y="1027906"/>
            <a:chExt cx="3771475" cy="4895850"/>
          </a:xfrm>
        </p:grpSpPr>
        <p:grpSp>
          <p:nvGrpSpPr>
            <p:cNvPr id="17" name="Group 16">
              <a:extLst>
                <a:ext uri="{FF2B5EF4-FFF2-40B4-BE49-F238E27FC236}">
                  <a16:creationId xmlns:a16="http://schemas.microsoft.com/office/drawing/2014/main" id="{1720EFB5-9DFE-4EF6-B446-53481D34E80F}"/>
                </a:ext>
              </a:extLst>
            </p:cNvPr>
            <p:cNvGrpSpPr/>
            <p:nvPr/>
          </p:nvGrpSpPr>
          <p:grpSpPr>
            <a:xfrm>
              <a:off x="4315564" y="1027906"/>
              <a:ext cx="3771475" cy="4895850"/>
              <a:chOff x="4315564" y="1027906"/>
              <a:chExt cx="3771475" cy="4895850"/>
            </a:xfrm>
          </p:grpSpPr>
          <p:pic>
            <p:nvPicPr>
              <p:cNvPr id="10" name="Picture 9" descr="Diagram&#10;&#10;Description automatically generated">
                <a:extLst>
                  <a:ext uri="{FF2B5EF4-FFF2-40B4-BE49-F238E27FC236}">
                    <a16:creationId xmlns:a16="http://schemas.microsoft.com/office/drawing/2014/main" id="{FBB05FFC-78F2-4BE5-A003-5804A95EE4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5564" y="1027906"/>
                <a:ext cx="3771475" cy="4895850"/>
              </a:xfrm>
              <a:prstGeom prst="rect">
                <a:avLst/>
              </a:prstGeom>
            </p:spPr>
          </p:pic>
          <p:cxnSp>
            <p:nvCxnSpPr>
              <p:cNvPr id="14" name="Straight Connector 13">
                <a:extLst>
                  <a:ext uri="{FF2B5EF4-FFF2-40B4-BE49-F238E27FC236}">
                    <a16:creationId xmlns:a16="http://schemas.microsoft.com/office/drawing/2014/main" id="{7BC8E253-0DC5-4581-AE16-A27ED4AD4493}"/>
                  </a:ext>
                </a:extLst>
              </p:cNvPr>
              <p:cNvCxnSpPr/>
              <p:nvPr/>
            </p:nvCxnSpPr>
            <p:spPr>
              <a:xfrm flipV="1">
                <a:off x="6841067" y="4357511"/>
                <a:ext cx="0" cy="109502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9E4A6ADC-3DBC-4A3C-8C2C-20EE880F5AAC}"/>
                </a:ext>
              </a:extLst>
            </p:cNvPr>
            <p:cNvCxnSpPr/>
            <p:nvPr/>
          </p:nvCxnSpPr>
          <p:spPr>
            <a:xfrm>
              <a:off x="4618299" y="4905022"/>
              <a:ext cx="2604304"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7B7E37DB-5582-4883-A8DB-5CA658333747}"/>
              </a:ext>
            </a:extLst>
          </p:cNvPr>
          <p:cNvGrpSpPr/>
          <p:nvPr/>
        </p:nvGrpSpPr>
        <p:grpSpPr>
          <a:xfrm>
            <a:off x="8233795" y="1027906"/>
            <a:ext cx="3771475" cy="4895850"/>
            <a:chOff x="8233795" y="1027906"/>
            <a:chExt cx="3771475" cy="4895850"/>
          </a:xfrm>
        </p:grpSpPr>
        <p:grpSp>
          <p:nvGrpSpPr>
            <p:cNvPr id="18" name="Group 17">
              <a:extLst>
                <a:ext uri="{FF2B5EF4-FFF2-40B4-BE49-F238E27FC236}">
                  <a16:creationId xmlns:a16="http://schemas.microsoft.com/office/drawing/2014/main" id="{438FCA78-0956-4983-AFDE-5463E05D8708}"/>
                </a:ext>
              </a:extLst>
            </p:cNvPr>
            <p:cNvGrpSpPr/>
            <p:nvPr/>
          </p:nvGrpSpPr>
          <p:grpSpPr>
            <a:xfrm>
              <a:off x="8233795" y="1027906"/>
              <a:ext cx="3771475" cy="4895850"/>
              <a:chOff x="8233795" y="1027906"/>
              <a:chExt cx="3771475" cy="4895850"/>
            </a:xfrm>
          </p:grpSpPr>
          <p:pic>
            <p:nvPicPr>
              <p:cNvPr id="8" name="Picture 7" descr="Diagram&#10;&#10;Description automatically generated">
                <a:extLst>
                  <a:ext uri="{FF2B5EF4-FFF2-40B4-BE49-F238E27FC236}">
                    <a16:creationId xmlns:a16="http://schemas.microsoft.com/office/drawing/2014/main" id="{CD0FD077-1052-4DD7-8213-61AAC1E93E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3795" y="1027906"/>
                <a:ext cx="3771475" cy="4895850"/>
              </a:xfrm>
              <a:prstGeom prst="rect">
                <a:avLst/>
              </a:prstGeom>
            </p:spPr>
          </p:pic>
          <p:cxnSp>
            <p:nvCxnSpPr>
              <p:cNvPr id="15" name="Straight Connector 14">
                <a:extLst>
                  <a:ext uri="{FF2B5EF4-FFF2-40B4-BE49-F238E27FC236}">
                    <a16:creationId xmlns:a16="http://schemas.microsoft.com/office/drawing/2014/main" id="{421341B6-38FA-4622-81FB-7F2854C44B97}"/>
                  </a:ext>
                </a:extLst>
              </p:cNvPr>
              <p:cNvCxnSpPr/>
              <p:nvPr/>
            </p:nvCxnSpPr>
            <p:spPr>
              <a:xfrm flipV="1">
                <a:off x="10425289" y="4357511"/>
                <a:ext cx="0" cy="109502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D0557BB4-A26E-4AF3-975F-39EA9A207E56}"/>
                </a:ext>
              </a:extLst>
            </p:cNvPr>
            <p:cNvCxnSpPr/>
            <p:nvPr/>
          </p:nvCxnSpPr>
          <p:spPr>
            <a:xfrm>
              <a:off x="8514781" y="4905022"/>
              <a:ext cx="2604304"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6" name="Picture 25" descr="A close-up of a document&#10;&#10;Description automatically generated with low confidence">
            <a:extLst>
              <a:ext uri="{FF2B5EF4-FFF2-40B4-BE49-F238E27FC236}">
                <a16:creationId xmlns:a16="http://schemas.microsoft.com/office/drawing/2014/main" id="{96432879-8CEA-40F0-A873-8F4EF51E29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88" y="4357511"/>
            <a:ext cx="4294476" cy="1873953"/>
          </a:xfrm>
          <a:prstGeom prst="rect">
            <a:avLst/>
          </a:prstGeom>
          <a:ln>
            <a:solidFill>
              <a:srgbClr val="FF0000"/>
            </a:solidFill>
          </a:ln>
        </p:spPr>
      </p:pic>
    </p:spTree>
    <p:extLst>
      <p:ext uri="{BB962C8B-B14F-4D97-AF65-F5344CB8AC3E}">
        <p14:creationId xmlns:p14="http://schemas.microsoft.com/office/powerpoint/2010/main" val="410792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44F62-C96D-7810-A800-BAE6B4B5C460}"/>
              </a:ext>
            </a:extLst>
          </p:cNvPr>
          <p:cNvSpPr>
            <a:spLocks noGrp="1"/>
          </p:cNvSpPr>
          <p:nvPr>
            <p:ph type="title"/>
          </p:nvPr>
        </p:nvSpPr>
        <p:spPr/>
        <p:txBody>
          <a:bodyPr/>
          <a:lstStyle/>
          <a:p>
            <a:r>
              <a:rPr lang="en-US" dirty="0"/>
              <a:t>High Luminosity Issues</a:t>
            </a:r>
          </a:p>
        </p:txBody>
      </p:sp>
      <p:sp>
        <p:nvSpPr>
          <p:cNvPr id="3" name="Content Placeholder 2">
            <a:extLst>
              <a:ext uri="{FF2B5EF4-FFF2-40B4-BE49-F238E27FC236}">
                <a16:creationId xmlns:a16="http://schemas.microsoft.com/office/drawing/2014/main" id="{9C7FA4EB-9936-AD4B-EA57-D94D6A5B98B1}"/>
              </a:ext>
            </a:extLst>
          </p:cNvPr>
          <p:cNvSpPr>
            <a:spLocks noGrp="1"/>
          </p:cNvSpPr>
          <p:nvPr>
            <p:ph idx="1"/>
          </p:nvPr>
        </p:nvSpPr>
        <p:spPr/>
        <p:txBody>
          <a:bodyPr>
            <a:normAutofit fontScale="92500" lnSpcReduction="10000"/>
          </a:bodyPr>
          <a:lstStyle/>
          <a:p>
            <a:r>
              <a:rPr lang="en-US" dirty="0"/>
              <a:t>When the design luminosity is 1x10</a:t>
            </a:r>
            <a:r>
              <a:rPr lang="en-US" baseline="30000" dirty="0"/>
              <a:t>34</a:t>
            </a:r>
            <a:r>
              <a:rPr lang="en-US" dirty="0"/>
              <a:t> or higher for </a:t>
            </a:r>
            <a:r>
              <a:rPr lang="en-US" i="1" dirty="0"/>
              <a:t>e</a:t>
            </a:r>
            <a:r>
              <a:rPr lang="en-US" baseline="30000" dirty="0">
                <a:latin typeface="Symbol" panose="05050102010706020507" pitchFamily="18" charset="2"/>
              </a:rPr>
              <a:t>+</a:t>
            </a:r>
            <a:r>
              <a:rPr lang="en-US" i="1" dirty="0"/>
              <a:t>e</a:t>
            </a:r>
            <a:r>
              <a:rPr lang="en-US" baseline="30000" dirty="0">
                <a:latin typeface="Symbol" panose="05050102010706020507" pitchFamily="18" charset="2"/>
              </a:rPr>
              <a:t>-</a:t>
            </a:r>
            <a:r>
              <a:rPr lang="en-US" dirty="0">
                <a:latin typeface="Symbol" panose="05050102010706020507" pitchFamily="18" charset="2"/>
              </a:rPr>
              <a:t> </a:t>
            </a:r>
            <a:r>
              <a:rPr lang="en-US" dirty="0"/>
              <a:t>machines the collision begins to affect the detector through additional background sources</a:t>
            </a:r>
          </a:p>
          <a:p>
            <a:pPr lvl="1"/>
            <a:r>
              <a:rPr lang="en-US" dirty="0"/>
              <a:t>Radiative Bhabhas</a:t>
            </a:r>
          </a:p>
          <a:p>
            <a:pPr lvl="1"/>
            <a:r>
              <a:rPr lang="en-US" dirty="0"/>
              <a:t>Two-photon </a:t>
            </a:r>
            <a:r>
              <a:rPr lang="en-US" dirty="0">
                <a:sym typeface="Wingdings" panose="05000000000000000000" pitchFamily="2" charset="2"/>
              </a:rPr>
              <a:t> </a:t>
            </a:r>
            <a:r>
              <a:rPr lang="en-US" i="1" dirty="0">
                <a:sym typeface="Wingdings" panose="05000000000000000000" pitchFamily="2" charset="2"/>
              </a:rPr>
              <a:t>e</a:t>
            </a:r>
            <a:r>
              <a:rPr lang="en-US" dirty="0">
                <a:latin typeface="Symbol" panose="05050102010706020507" pitchFamily="18" charset="2"/>
                <a:sym typeface="Wingdings" panose="05000000000000000000" pitchFamily="2" charset="2"/>
              </a:rPr>
              <a:t>+</a:t>
            </a:r>
            <a:r>
              <a:rPr lang="en-US" i="1" dirty="0">
                <a:sym typeface="Wingdings" panose="05000000000000000000" pitchFamily="2" charset="2"/>
              </a:rPr>
              <a:t>e</a:t>
            </a:r>
            <a:r>
              <a:rPr lang="en-US" dirty="0">
                <a:latin typeface="Symbol" panose="05050102010706020507" pitchFamily="18" charset="2"/>
                <a:sym typeface="Wingdings" panose="05000000000000000000" pitchFamily="2" charset="2"/>
              </a:rPr>
              <a:t>-</a:t>
            </a:r>
            <a:r>
              <a:rPr lang="en-US" dirty="0">
                <a:sym typeface="Wingdings" panose="05000000000000000000" pitchFamily="2" charset="2"/>
              </a:rPr>
              <a:t> (low energy pair)</a:t>
            </a:r>
            <a:endParaRPr lang="en-US" dirty="0"/>
          </a:p>
          <a:p>
            <a:pPr lvl="1"/>
            <a:r>
              <a:rPr lang="en-US" dirty="0"/>
              <a:t>Tune shifts</a:t>
            </a:r>
          </a:p>
          <a:p>
            <a:pPr lvl="1"/>
            <a:r>
              <a:rPr lang="en-US" dirty="0"/>
              <a:t>Beamsstrahlung </a:t>
            </a:r>
          </a:p>
          <a:p>
            <a:pPr lvl="2"/>
            <a:r>
              <a:rPr lang="en-US" dirty="0"/>
              <a:t>First studied in Linear Collider designs</a:t>
            </a:r>
          </a:p>
          <a:p>
            <a:pPr lvl="2"/>
            <a:r>
              <a:rPr lang="en-US" dirty="0"/>
              <a:t>Is now important in the FCCee and CEPC as a collision background while running at the Z pole and as a source of an intense photon beam exiting the IR</a:t>
            </a:r>
          </a:p>
          <a:p>
            <a:r>
              <a:rPr lang="en-US" dirty="0"/>
              <a:t>The high luminosity machines (superKEKB, FCCee and CEPC at the Z) have beam lifetimes that are dominated by the collision itself (less than 30 min)</a:t>
            </a:r>
          </a:p>
          <a:p>
            <a:pPr lvl="1"/>
            <a:endParaRPr lang="en-US" dirty="0"/>
          </a:p>
        </p:txBody>
      </p:sp>
      <p:sp>
        <p:nvSpPr>
          <p:cNvPr id="4" name="Slide Number Placeholder 3">
            <a:extLst>
              <a:ext uri="{FF2B5EF4-FFF2-40B4-BE49-F238E27FC236}">
                <a16:creationId xmlns:a16="http://schemas.microsoft.com/office/drawing/2014/main" id="{3DFDDF13-0E95-1761-6D07-6E05231096CE}"/>
              </a:ext>
            </a:extLst>
          </p:cNvPr>
          <p:cNvSpPr>
            <a:spLocks noGrp="1"/>
          </p:cNvSpPr>
          <p:nvPr>
            <p:ph type="sldNum" sz="quarter" idx="12"/>
          </p:nvPr>
        </p:nvSpPr>
        <p:spPr/>
        <p:txBody>
          <a:bodyPr/>
          <a:lstStyle/>
          <a:p>
            <a:fld id="{5AD6C489-707A-4BCF-BD01-3E9FED02CBB8}" type="slidenum">
              <a:rPr lang="en-US" smtClean="0"/>
              <a:t>12</a:t>
            </a:fld>
            <a:endParaRPr lang="en-US"/>
          </a:p>
        </p:txBody>
      </p:sp>
    </p:spTree>
    <p:extLst>
      <p:ext uri="{BB962C8B-B14F-4D97-AF65-F5344CB8AC3E}">
        <p14:creationId xmlns:p14="http://schemas.microsoft.com/office/powerpoint/2010/main" val="2402845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97A0C-5D4E-A7B1-43B9-6A62FA70CB23}"/>
              </a:ext>
            </a:extLst>
          </p:cNvPr>
          <p:cNvSpPr>
            <a:spLocks noGrp="1"/>
          </p:cNvSpPr>
          <p:nvPr>
            <p:ph type="title"/>
          </p:nvPr>
        </p:nvSpPr>
        <p:spPr/>
        <p:txBody>
          <a:bodyPr/>
          <a:lstStyle/>
          <a:p>
            <a:r>
              <a:rPr lang="en-US" dirty="0"/>
              <a:t>Luminosity backgrounds</a:t>
            </a:r>
          </a:p>
        </p:txBody>
      </p:sp>
      <p:sp>
        <p:nvSpPr>
          <p:cNvPr id="3" name="Content Placeholder 2">
            <a:extLst>
              <a:ext uri="{FF2B5EF4-FFF2-40B4-BE49-F238E27FC236}">
                <a16:creationId xmlns:a16="http://schemas.microsoft.com/office/drawing/2014/main" id="{F4417942-958A-78BA-393F-DC43097B5825}"/>
              </a:ext>
            </a:extLst>
          </p:cNvPr>
          <p:cNvSpPr>
            <a:spLocks noGrp="1"/>
          </p:cNvSpPr>
          <p:nvPr>
            <p:ph idx="1"/>
          </p:nvPr>
        </p:nvSpPr>
        <p:spPr/>
        <p:txBody>
          <a:bodyPr/>
          <a:lstStyle/>
          <a:p>
            <a:r>
              <a:rPr lang="en-US" dirty="0"/>
              <a:t>Radiative Bhabhas</a:t>
            </a:r>
          </a:p>
          <a:p>
            <a:pPr lvl="1"/>
            <a:r>
              <a:rPr lang="en-US" dirty="0"/>
              <a:t>This background was first appreciated by the B-factories (PEP-II and KEKB) when the luminosity got up to 1x10</a:t>
            </a:r>
            <a:r>
              <a:rPr lang="en-US" baseline="30000" dirty="0"/>
              <a:t>34</a:t>
            </a:r>
            <a:r>
              <a:rPr lang="en-US" dirty="0"/>
              <a:t> </a:t>
            </a:r>
          </a:p>
          <a:p>
            <a:pPr lvl="1"/>
            <a:r>
              <a:rPr lang="en-US" dirty="0"/>
              <a:t>This interaction produces high energy gammas that travel along the beam axis and off-energy beam particles that get over-focused in the final focus quads and crash into the local beam pipe producing shower debris in the detector</a:t>
            </a:r>
          </a:p>
          <a:p>
            <a:pPr lvl="1"/>
            <a:r>
              <a:rPr lang="en-US" dirty="0"/>
              <a:t>It was recognized that the gammas traveling along the exit beam axis would be an excellent signal of the luminosity of the collision</a:t>
            </a:r>
          </a:p>
          <a:p>
            <a:pPr lvl="2"/>
            <a:r>
              <a:rPr lang="en-US" dirty="0"/>
              <a:t>The high rate can produce a rapidly updating signal that can be applied to feedback programs as well as give the operators a signal to use to tune the machine</a:t>
            </a:r>
          </a:p>
          <a:p>
            <a:pPr lvl="2"/>
            <a:r>
              <a:rPr lang="en-US" dirty="0"/>
              <a:t>The rate is also high enough to give a measurement of the luminosity of each bunch</a:t>
            </a:r>
          </a:p>
        </p:txBody>
      </p:sp>
      <p:sp>
        <p:nvSpPr>
          <p:cNvPr id="4" name="Slide Number Placeholder 3">
            <a:extLst>
              <a:ext uri="{FF2B5EF4-FFF2-40B4-BE49-F238E27FC236}">
                <a16:creationId xmlns:a16="http://schemas.microsoft.com/office/drawing/2014/main" id="{DBBFD767-26A5-4BE8-285F-9137AB63BDAC}"/>
              </a:ext>
            </a:extLst>
          </p:cNvPr>
          <p:cNvSpPr>
            <a:spLocks noGrp="1"/>
          </p:cNvSpPr>
          <p:nvPr>
            <p:ph type="sldNum" sz="quarter" idx="12"/>
          </p:nvPr>
        </p:nvSpPr>
        <p:spPr/>
        <p:txBody>
          <a:bodyPr/>
          <a:lstStyle/>
          <a:p>
            <a:fld id="{5AD6C489-707A-4BCF-BD01-3E9FED02CBB8}" type="slidenum">
              <a:rPr lang="en-US" smtClean="0"/>
              <a:t>13</a:t>
            </a:fld>
            <a:endParaRPr lang="en-US"/>
          </a:p>
        </p:txBody>
      </p:sp>
    </p:spTree>
    <p:extLst>
      <p:ext uri="{BB962C8B-B14F-4D97-AF65-F5344CB8AC3E}">
        <p14:creationId xmlns:p14="http://schemas.microsoft.com/office/powerpoint/2010/main" val="1715851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1BCF0-F2E3-6FA2-94CA-C0F5402907C7}"/>
              </a:ext>
            </a:extLst>
          </p:cNvPr>
          <p:cNvSpPr>
            <a:spLocks noGrp="1"/>
          </p:cNvSpPr>
          <p:nvPr>
            <p:ph type="title"/>
          </p:nvPr>
        </p:nvSpPr>
        <p:spPr/>
        <p:txBody>
          <a:bodyPr/>
          <a:lstStyle/>
          <a:p>
            <a:r>
              <a:rPr lang="en-US" dirty="0"/>
              <a:t>Radiative Bhabha tracks from the B-factories</a:t>
            </a:r>
          </a:p>
        </p:txBody>
      </p:sp>
      <p:pic>
        <p:nvPicPr>
          <p:cNvPr id="11" name="Picture 10" descr="Diagram&#10;&#10;Description automatically generated">
            <a:extLst>
              <a:ext uri="{FF2B5EF4-FFF2-40B4-BE49-F238E27FC236}">
                <a16:creationId xmlns:a16="http://schemas.microsoft.com/office/drawing/2014/main" id="{885565DE-6929-A80C-A962-0621D7C934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6477" y="2124807"/>
            <a:ext cx="5667949" cy="4350598"/>
          </a:xfrm>
          <a:prstGeom prst="rect">
            <a:avLst/>
          </a:prstGeom>
        </p:spPr>
      </p:pic>
      <p:pic>
        <p:nvPicPr>
          <p:cNvPr id="13" name="Picture 12" descr="Graphical user interface, diagram&#10;&#10;Description automatically generated">
            <a:extLst>
              <a:ext uri="{FF2B5EF4-FFF2-40B4-BE49-F238E27FC236}">
                <a16:creationId xmlns:a16="http://schemas.microsoft.com/office/drawing/2014/main" id="{671108CB-6467-2D38-49DB-D4840AE6EC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738" y="2124807"/>
            <a:ext cx="5516786" cy="4350598"/>
          </a:xfrm>
          <a:prstGeom prst="rect">
            <a:avLst/>
          </a:prstGeom>
        </p:spPr>
      </p:pic>
      <p:sp>
        <p:nvSpPr>
          <p:cNvPr id="14" name="Slide Number Placeholder 13">
            <a:extLst>
              <a:ext uri="{FF2B5EF4-FFF2-40B4-BE49-F238E27FC236}">
                <a16:creationId xmlns:a16="http://schemas.microsoft.com/office/drawing/2014/main" id="{E3380475-9A37-F083-667E-40B429B483AB}"/>
              </a:ext>
            </a:extLst>
          </p:cNvPr>
          <p:cNvSpPr>
            <a:spLocks noGrp="1"/>
          </p:cNvSpPr>
          <p:nvPr>
            <p:ph type="sldNum" sz="quarter" idx="12"/>
          </p:nvPr>
        </p:nvSpPr>
        <p:spPr/>
        <p:txBody>
          <a:bodyPr/>
          <a:lstStyle/>
          <a:p>
            <a:fld id="{5AD6C489-707A-4BCF-BD01-3E9FED02CBB8}" type="slidenum">
              <a:rPr lang="en-US" smtClean="0"/>
              <a:t>14</a:t>
            </a:fld>
            <a:endParaRPr lang="en-US"/>
          </a:p>
        </p:txBody>
      </p:sp>
    </p:spTree>
    <p:extLst>
      <p:ext uri="{BB962C8B-B14F-4D97-AF65-F5344CB8AC3E}">
        <p14:creationId xmlns:p14="http://schemas.microsoft.com/office/powerpoint/2010/main" val="1687047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A4A80-8A4C-8098-E4A3-2C0DBA1BCE07}"/>
              </a:ext>
            </a:extLst>
          </p:cNvPr>
          <p:cNvSpPr>
            <a:spLocks noGrp="1"/>
          </p:cNvSpPr>
          <p:nvPr>
            <p:ph type="title"/>
          </p:nvPr>
        </p:nvSpPr>
        <p:spPr/>
        <p:txBody>
          <a:bodyPr/>
          <a:lstStyle/>
          <a:p>
            <a:r>
              <a:rPr lang="en-US" dirty="0"/>
              <a:t>Radiative Bhabhas Cont.</a:t>
            </a:r>
          </a:p>
        </p:txBody>
      </p:sp>
      <p:sp>
        <p:nvSpPr>
          <p:cNvPr id="3" name="Content Placeholder 2">
            <a:extLst>
              <a:ext uri="{FF2B5EF4-FFF2-40B4-BE49-F238E27FC236}">
                <a16:creationId xmlns:a16="http://schemas.microsoft.com/office/drawing/2014/main" id="{E6A9C184-D2CB-BF27-AB8C-98B125FCFA3B}"/>
              </a:ext>
            </a:extLst>
          </p:cNvPr>
          <p:cNvSpPr>
            <a:spLocks noGrp="1"/>
          </p:cNvSpPr>
          <p:nvPr>
            <p:ph idx="1"/>
          </p:nvPr>
        </p:nvSpPr>
        <p:spPr/>
        <p:txBody>
          <a:bodyPr/>
          <a:lstStyle/>
          <a:p>
            <a:r>
              <a:rPr lang="en-US" dirty="0"/>
              <a:t>Both B-factory designs had strong bending fields on the outgoing beam lines which made the backgrounds from this source worse</a:t>
            </a:r>
          </a:p>
          <a:p>
            <a:r>
              <a:rPr lang="en-US" dirty="0"/>
              <a:t>SuperKEKB and all future ee designs now make sure that the outgoing and incoming beamlines have no nearby bending fields</a:t>
            </a:r>
          </a:p>
          <a:p>
            <a:pPr lvl="1"/>
            <a:r>
              <a:rPr lang="en-US" dirty="0"/>
              <a:t>Bending magnets are now much farther away from the detector </a:t>
            </a:r>
          </a:p>
          <a:p>
            <a:r>
              <a:rPr lang="en-US" dirty="0"/>
              <a:t>Even so, this background source still ends up being the dominate detector background for Belle II at design luminosity</a:t>
            </a:r>
          </a:p>
          <a:p>
            <a:pPr lvl="1"/>
            <a:r>
              <a:rPr lang="en-US" dirty="0"/>
              <a:t>The final focus quads overfocus these off-energy beam particles</a:t>
            </a:r>
          </a:p>
        </p:txBody>
      </p:sp>
      <p:sp>
        <p:nvSpPr>
          <p:cNvPr id="4" name="Slide Number Placeholder 3">
            <a:extLst>
              <a:ext uri="{FF2B5EF4-FFF2-40B4-BE49-F238E27FC236}">
                <a16:creationId xmlns:a16="http://schemas.microsoft.com/office/drawing/2014/main" id="{98E9CBB0-A2F1-5FF2-B9EA-4F20AD1FB716}"/>
              </a:ext>
            </a:extLst>
          </p:cNvPr>
          <p:cNvSpPr>
            <a:spLocks noGrp="1"/>
          </p:cNvSpPr>
          <p:nvPr>
            <p:ph type="sldNum" sz="quarter" idx="12"/>
          </p:nvPr>
        </p:nvSpPr>
        <p:spPr/>
        <p:txBody>
          <a:bodyPr/>
          <a:lstStyle/>
          <a:p>
            <a:fld id="{5AD6C489-707A-4BCF-BD01-3E9FED02CBB8}" type="slidenum">
              <a:rPr lang="en-US" smtClean="0"/>
              <a:t>15</a:t>
            </a:fld>
            <a:endParaRPr lang="en-US"/>
          </a:p>
        </p:txBody>
      </p:sp>
    </p:spTree>
    <p:extLst>
      <p:ext uri="{BB962C8B-B14F-4D97-AF65-F5344CB8AC3E}">
        <p14:creationId xmlns:p14="http://schemas.microsoft.com/office/powerpoint/2010/main" val="2706899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1AB5-C917-857C-7195-1E6CCE35FF30}"/>
              </a:ext>
            </a:extLst>
          </p:cNvPr>
          <p:cNvSpPr>
            <a:spLocks noGrp="1"/>
          </p:cNvSpPr>
          <p:nvPr>
            <p:ph type="title"/>
          </p:nvPr>
        </p:nvSpPr>
        <p:spPr>
          <a:xfrm>
            <a:off x="838200" y="365126"/>
            <a:ext cx="7644063" cy="982412"/>
          </a:xfrm>
        </p:spPr>
        <p:txBody>
          <a:bodyPr/>
          <a:lstStyle/>
          <a:p>
            <a:r>
              <a:rPr lang="en-US" dirty="0"/>
              <a:t>Low energy e+e- pair production</a:t>
            </a:r>
          </a:p>
        </p:txBody>
      </p:sp>
      <p:sp>
        <p:nvSpPr>
          <p:cNvPr id="3" name="Content Placeholder 2">
            <a:extLst>
              <a:ext uri="{FF2B5EF4-FFF2-40B4-BE49-F238E27FC236}">
                <a16:creationId xmlns:a16="http://schemas.microsoft.com/office/drawing/2014/main" id="{A06CB67A-92C3-6597-A7CC-AA634E447DC1}"/>
              </a:ext>
            </a:extLst>
          </p:cNvPr>
          <p:cNvSpPr>
            <a:spLocks noGrp="1"/>
          </p:cNvSpPr>
          <p:nvPr>
            <p:ph idx="1"/>
          </p:nvPr>
        </p:nvSpPr>
        <p:spPr>
          <a:xfrm>
            <a:off x="489284" y="1347538"/>
            <a:ext cx="6208295" cy="4919912"/>
          </a:xfrm>
        </p:spPr>
        <p:txBody>
          <a:bodyPr>
            <a:normAutofit fontScale="92500" lnSpcReduction="10000"/>
          </a:bodyPr>
          <a:lstStyle/>
          <a:p>
            <a:r>
              <a:rPr lang="en-US" dirty="0"/>
              <a:t>This interaction produces low energy e+e- pairs and these particles can cause a large increase in background hits in the vertex detector very close to the beam pipe</a:t>
            </a:r>
          </a:p>
          <a:p>
            <a:r>
              <a:rPr lang="en-US" dirty="0"/>
              <a:t>The particles spiral in the detector magnetic field and circle around the vertex detector components closest to the beam pipe thereby generating an enormous number of hits</a:t>
            </a:r>
          </a:p>
          <a:p>
            <a:r>
              <a:rPr lang="en-US" dirty="0"/>
              <a:t>This background can set a lower limit on the radius of the IR beam pipe</a:t>
            </a:r>
          </a:p>
          <a:p>
            <a:r>
              <a:rPr lang="en-US" dirty="0"/>
              <a:t>A higher detector magnetic field can help to reduce this background source</a:t>
            </a:r>
          </a:p>
        </p:txBody>
      </p:sp>
      <p:sp>
        <p:nvSpPr>
          <p:cNvPr id="4" name="Slide Number Placeholder 3">
            <a:extLst>
              <a:ext uri="{FF2B5EF4-FFF2-40B4-BE49-F238E27FC236}">
                <a16:creationId xmlns:a16="http://schemas.microsoft.com/office/drawing/2014/main" id="{F7DF4801-B5AB-C57A-A115-0BF89A9E0256}"/>
              </a:ext>
            </a:extLst>
          </p:cNvPr>
          <p:cNvSpPr>
            <a:spLocks noGrp="1"/>
          </p:cNvSpPr>
          <p:nvPr>
            <p:ph type="sldNum" sz="quarter" idx="12"/>
          </p:nvPr>
        </p:nvSpPr>
        <p:spPr/>
        <p:txBody>
          <a:bodyPr/>
          <a:lstStyle/>
          <a:p>
            <a:fld id="{5AD6C489-707A-4BCF-BD01-3E9FED02CBB8}" type="slidenum">
              <a:rPr lang="en-US" smtClean="0"/>
              <a:t>16</a:t>
            </a:fld>
            <a:endParaRPr lang="en-US"/>
          </a:p>
        </p:txBody>
      </p:sp>
      <p:pic>
        <p:nvPicPr>
          <p:cNvPr id="5" name="Picture 4" descr="Chart, line chart, polygon&#10;&#10;Description automatically generated">
            <a:extLst>
              <a:ext uri="{FF2B5EF4-FFF2-40B4-BE49-F238E27FC236}">
                <a16:creationId xmlns:a16="http://schemas.microsoft.com/office/drawing/2014/main" id="{38132EE7-9101-3626-9BDF-67EBA4DDC5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7579" y="1690688"/>
            <a:ext cx="5366084" cy="2798252"/>
          </a:xfrm>
          <a:prstGeom prst="rect">
            <a:avLst/>
          </a:prstGeom>
        </p:spPr>
      </p:pic>
    </p:spTree>
    <p:extLst>
      <p:ext uri="{BB962C8B-B14F-4D97-AF65-F5344CB8AC3E}">
        <p14:creationId xmlns:p14="http://schemas.microsoft.com/office/powerpoint/2010/main" val="2337879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28CBD-4905-B285-42D0-5DB536BA51BC}"/>
              </a:ext>
            </a:extLst>
          </p:cNvPr>
          <p:cNvSpPr>
            <a:spLocks noGrp="1"/>
          </p:cNvSpPr>
          <p:nvPr>
            <p:ph type="title"/>
          </p:nvPr>
        </p:nvSpPr>
        <p:spPr/>
        <p:txBody>
          <a:bodyPr/>
          <a:lstStyle/>
          <a:p>
            <a:r>
              <a:rPr lang="en-US" dirty="0"/>
              <a:t>General Background Issues</a:t>
            </a:r>
          </a:p>
        </p:txBody>
      </p:sp>
      <p:sp>
        <p:nvSpPr>
          <p:cNvPr id="3" name="Content Placeholder 2">
            <a:extLst>
              <a:ext uri="{FF2B5EF4-FFF2-40B4-BE49-F238E27FC236}">
                <a16:creationId xmlns:a16="http://schemas.microsoft.com/office/drawing/2014/main" id="{F95131C8-4E6F-D7E1-221D-3AC4D73E44E0}"/>
              </a:ext>
            </a:extLst>
          </p:cNvPr>
          <p:cNvSpPr>
            <a:spLocks noGrp="1"/>
          </p:cNvSpPr>
          <p:nvPr>
            <p:ph idx="1"/>
          </p:nvPr>
        </p:nvSpPr>
        <p:spPr>
          <a:xfrm>
            <a:off x="838200" y="1690688"/>
            <a:ext cx="10515600" cy="4486275"/>
          </a:xfrm>
        </p:spPr>
        <p:txBody>
          <a:bodyPr>
            <a:normAutofit lnSpcReduction="10000"/>
          </a:bodyPr>
          <a:lstStyle/>
          <a:p>
            <a:r>
              <a:rPr lang="en-US" dirty="0"/>
              <a:t>Background levels are a continuing source of concern for the detectors of all new and present machines</a:t>
            </a:r>
          </a:p>
          <a:p>
            <a:r>
              <a:rPr lang="en-US" dirty="0"/>
              <a:t>When an accelerator starts up and while the accelerator team is working on finding the optimum working point and ironing out initial difficulties the background level in the detector can be uncomfortably high</a:t>
            </a:r>
          </a:p>
          <a:p>
            <a:pPr lvl="1"/>
            <a:r>
              <a:rPr lang="en-US" dirty="0"/>
              <a:t>Many (almost all?) times the detector will stay offline during the initial startup and commissioning period</a:t>
            </a:r>
          </a:p>
          <a:p>
            <a:r>
              <a:rPr lang="en-US" dirty="0"/>
              <a:t>This is also the time when instability thresholds are discovered and when the “scrubbing” of the beam pipe around the ring is generating a lot of gas molecules which increases the pressure in the beam pipe throughout most of the ring</a:t>
            </a:r>
          </a:p>
        </p:txBody>
      </p:sp>
      <p:sp>
        <p:nvSpPr>
          <p:cNvPr id="4" name="Slide Number Placeholder 3">
            <a:extLst>
              <a:ext uri="{FF2B5EF4-FFF2-40B4-BE49-F238E27FC236}">
                <a16:creationId xmlns:a16="http://schemas.microsoft.com/office/drawing/2014/main" id="{83427476-544D-AF55-5B67-853A952ADABB}"/>
              </a:ext>
            </a:extLst>
          </p:cNvPr>
          <p:cNvSpPr>
            <a:spLocks noGrp="1"/>
          </p:cNvSpPr>
          <p:nvPr>
            <p:ph type="sldNum" sz="quarter" idx="12"/>
          </p:nvPr>
        </p:nvSpPr>
        <p:spPr/>
        <p:txBody>
          <a:bodyPr/>
          <a:lstStyle/>
          <a:p>
            <a:fld id="{5AD6C489-707A-4BCF-BD01-3E9FED02CBB8}" type="slidenum">
              <a:rPr lang="en-US" smtClean="0"/>
              <a:t>17</a:t>
            </a:fld>
            <a:endParaRPr lang="en-US"/>
          </a:p>
        </p:txBody>
      </p:sp>
    </p:spTree>
    <p:extLst>
      <p:ext uri="{BB962C8B-B14F-4D97-AF65-F5344CB8AC3E}">
        <p14:creationId xmlns:p14="http://schemas.microsoft.com/office/powerpoint/2010/main" val="836436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8D995-4E45-C96C-7277-55CEF8ED5BAB}"/>
              </a:ext>
            </a:extLst>
          </p:cNvPr>
          <p:cNvSpPr>
            <a:spLocks noGrp="1"/>
          </p:cNvSpPr>
          <p:nvPr>
            <p:ph type="title"/>
          </p:nvPr>
        </p:nvSpPr>
        <p:spPr/>
        <p:txBody>
          <a:bodyPr>
            <a:normAutofit fontScale="90000"/>
          </a:bodyPr>
          <a:lstStyle/>
          <a:p>
            <a:r>
              <a:rPr lang="en-US" dirty="0"/>
              <a:t>Background Issues (2)</a:t>
            </a:r>
            <a:br>
              <a:rPr lang="en-US" dirty="0"/>
            </a:br>
            <a:r>
              <a:rPr lang="en-US" dirty="0"/>
              <a:t>High backgrounds from high dynamic gas pressure</a:t>
            </a:r>
          </a:p>
        </p:txBody>
      </p:sp>
      <p:sp>
        <p:nvSpPr>
          <p:cNvPr id="3" name="Content Placeholder 2">
            <a:extLst>
              <a:ext uri="{FF2B5EF4-FFF2-40B4-BE49-F238E27FC236}">
                <a16:creationId xmlns:a16="http://schemas.microsoft.com/office/drawing/2014/main" id="{E10045EA-F2EA-3664-A707-B66571AB2B49}"/>
              </a:ext>
            </a:extLst>
          </p:cNvPr>
          <p:cNvSpPr>
            <a:spLocks noGrp="1"/>
          </p:cNvSpPr>
          <p:nvPr>
            <p:ph idx="1"/>
          </p:nvPr>
        </p:nvSpPr>
        <p:spPr>
          <a:xfrm>
            <a:off x="838200" y="1825625"/>
            <a:ext cx="10515600" cy="4667250"/>
          </a:xfrm>
        </p:spPr>
        <p:txBody>
          <a:bodyPr>
            <a:normAutofit fontScale="92500" lnSpcReduction="10000"/>
          </a:bodyPr>
          <a:lstStyle/>
          <a:p>
            <a:r>
              <a:rPr lang="en-US" dirty="0"/>
              <a:t>As the rings become scrubbed and the dynamic pressure decreases then more current can be stored which will again increase the dynamic pressure </a:t>
            </a:r>
          </a:p>
          <a:p>
            <a:pPr lvl="1"/>
            <a:r>
              <a:rPr lang="en-US" dirty="0"/>
              <a:t>The background levels in the detector will remain high during this period</a:t>
            </a:r>
          </a:p>
          <a:p>
            <a:pPr lvl="1"/>
            <a:r>
              <a:rPr lang="en-US" dirty="0"/>
              <a:t>The acceptable background level set by the detector tends to limit the rate of current increase</a:t>
            </a:r>
          </a:p>
          <a:p>
            <a:pPr lvl="1"/>
            <a:r>
              <a:rPr lang="en-US" dirty="0"/>
              <a:t>But if the beam lifetime becomes too short, then the injection capability may be the limiting factor</a:t>
            </a:r>
          </a:p>
          <a:p>
            <a:r>
              <a:rPr lang="en-US" dirty="0"/>
              <a:t>The luminosity remains low initially but as more current is added and as the machine gets tuned up the detector can begin to take data</a:t>
            </a:r>
          </a:p>
          <a:p>
            <a:r>
              <a:rPr lang="en-US" dirty="0"/>
              <a:t>The backgrounds are still high but as the dynamic pressure improves the backgrounds do diminish and the lower ring pressure also tends to raise other beam instability thresholds allowing the accelerator team to improve the performance of the collider</a:t>
            </a:r>
          </a:p>
        </p:txBody>
      </p:sp>
      <p:sp>
        <p:nvSpPr>
          <p:cNvPr id="4" name="Slide Number Placeholder 3">
            <a:extLst>
              <a:ext uri="{FF2B5EF4-FFF2-40B4-BE49-F238E27FC236}">
                <a16:creationId xmlns:a16="http://schemas.microsoft.com/office/drawing/2014/main" id="{20CCFD4B-ACF9-EA56-875E-78CD2052F6AB}"/>
              </a:ext>
            </a:extLst>
          </p:cNvPr>
          <p:cNvSpPr>
            <a:spLocks noGrp="1"/>
          </p:cNvSpPr>
          <p:nvPr>
            <p:ph type="sldNum" sz="quarter" idx="12"/>
          </p:nvPr>
        </p:nvSpPr>
        <p:spPr/>
        <p:txBody>
          <a:bodyPr/>
          <a:lstStyle/>
          <a:p>
            <a:fld id="{5AD6C489-707A-4BCF-BD01-3E9FED02CBB8}" type="slidenum">
              <a:rPr lang="en-US" smtClean="0"/>
              <a:t>18</a:t>
            </a:fld>
            <a:endParaRPr lang="en-US"/>
          </a:p>
        </p:txBody>
      </p:sp>
    </p:spTree>
    <p:extLst>
      <p:ext uri="{BB962C8B-B14F-4D97-AF65-F5344CB8AC3E}">
        <p14:creationId xmlns:p14="http://schemas.microsoft.com/office/powerpoint/2010/main" val="3639294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C5682-8F04-52A0-3303-668BE56E17AD}"/>
              </a:ext>
            </a:extLst>
          </p:cNvPr>
          <p:cNvSpPr>
            <a:spLocks noGrp="1"/>
          </p:cNvSpPr>
          <p:nvPr>
            <p:ph type="title"/>
          </p:nvPr>
        </p:nvSpPr>
        <p:spPr/>
        <p:txBody>
          <a:bodyPr/>
          <a:lstStyle/>
          <a:p>
            <a:r>
              <a:rPr lang="en-US" dirty="0"/>
              <a:t>Background Issues (3) </a:t>
            </a:r>
            <a:br>
              <a:rPr lang="en-US" dirty="0"/>
            </a:br>
            <a:r>
              <a:rPr lang="en-US" dirty="0"/>
              <a:t>The downstream photon beam</a:t>
            </a:r>
          </a:p>
        </p:txBody>
      </p:sp>
      <p:sp>
        <p:nvSpPr>
          <p:cNvPr id="3" name="Content Placeholder 2">
            <a:extLst>
              <a:ext uri="{FF2B5EF4-FFF2-40B4-BE49-F238E27FC236}">
                <a16:creationId xmlns:a16="http://schemas.microsoft.com/office/drawing/2014/main" id="{C313C9F6-78B0-3F14-B3D3-386D65CECE94}"/>
              </a:ext>
            </a:extLst>
          </p:cNvPr>
          <p:cNvSpPr>
            <a:spLocks noGrp="1"/>
          </p:cNvSpPr>
          <p:nvPr>
            <p:ph idx="1"/>
          </p:nvPr>
        </p:nvSpPr>
        <p:spPr>
          <a:xfrm>
            <a:off x="838200" y="1825624"/>
            <a:ext cx="10515600" cy="4763065"/>
          </a:xfrm>
        </p:spPr>
        <p:txBody>
          <a:bodyPr>
            <a:normAutofit fontScale="85000" lnSpcReduction="20000"/>
          </a:bodyPr>
          <a:lstStyle/>
          <a:p>
            <a:r>
              <a:rPr lang="en-US" dirty="0"/>
              <a:t>The high energy gammas from the radiative Bhabhas and from the Beamsstrahlung interaction as well as most of the quadrupole SR all travel down the axis of the outgoing beam line</a:t>
            </a:r>
          </a:p>
          <a:p>
            <a:pPr lvl="1"/>
            <a:r>
              <a:rPr lang="en-US" dirty="0"/>
              <a:t>This includes some remnant of SR from the last upstream bend magnet as well as whatever SR is generated by the detector magnetic field</a:t>
            </a:r>
          </a:p>
          <a:p>
            <a:r>
              <a:rPr lang="en-US" dirty="0"/>
              <a:t>The high beam currents and the high luminosity of the collision together generate a significantly intense outgoing photon beam</a:t>
            </a:r>
          </a:p>
          <a:p>
            <a:r>
              <a:rPr lang="en-US" dirty="0"/>
              <a:t>The energy from this photon beam will begin to strike the beam pipe at the first bend magnet after the collision</a:t>
            </a:r>
          </a:p>
          <a:p>
            <a:r>
              <a:rPr lang="en-US" dirty="0"/>
              <a:t>The strike point must be carefully studied as the energy density can be high enough to melt most metals as well as create a significant source of neutrons</a:t>
            </a:r>
          </a:p>
          <a:p>
            <a:pPr lvl="1"/>
            <a:r>
              <a:rPr lang="en-US" dirty="0"/>
              <a:t>In the case of the FCCee the effort to control this photon beam is leading to a design of a beam dump for this intense beam</a:t>
            </a:r>
          </a:p>
          <a:p>
            <a:r>
              <a:rPr lang="en-US" dirty="0"/>
              <a:t>These are all good reasons to move the downstream bend magnet as far as possible from the collision point</a:t>
            </a:r>
          </a:p>
          <a:p>
            <a:endParaRPr lang="en-US" dirty="0"/>
          </a:p>
        </p:txBody>
      </p:sp>
      <p:sp>
        <p:nvSpPr>
          <p:cNvPr id="4" name="Slide Number Placeholder 3">
            <a:extLst>
              <a:ext uri="{FF2B5EF4-FFF2-40B4-BE49-F238E27FC236}">
                <a16:creationId xmlns:a16="http://schemas.microsoft.com/office/drawing/2014/main" id="{EDC708AF-F2D4-3BAB-A269-FE41424C5FC0}"/>
              </a:ext>
            </a:extLst>
          </p:cNvPr>
          <p:cNvSpPr>
            <a:spLocks noGrp="1"/>
          </p:cNvSpPr>
          <p:nvPr>
            <p:ph type="sldNum" sz="quarter" idx="12"/>
          </p:nvPr>
        </p:nvSpPr>
        <p:spPr/>
        <p:txBody>
          <a:bodyPr/>
          <a:lstStyle/>
          <a:p>
            <a:fld id="{5AD6C489-707A-4BCF-BD01-3E9FED02CBB8}" type="slidenum">
              <a:rPr lang="en-US" smtClean="0"/>
              <a:t>19</a:t>
            </a:fld>
            <a:endParaRPr lang="en-US"/>
          </a:p>
        </p:txBody>
      </p:sp>
    </p:spTree>
    <p:extLst>
      <p:ext uri="{BB962C8B-B14F-4D97-AF65-F5344CB8AC3E}">
        <p14:creationId xmlns:p14="http://schemas.microsoft.com/office/powerpoint/2010/main" val="3276523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C553A-6B31-BB06-876A-6376FB398956}"/>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5A1D546F-8756-7C4C-EDD9-C4B217A7EFD3}"/>
              </a:ext>
            </a:extLst>
          </p:cNvPr>
          <p:cNvSpPr>
            <a:spLocks noGrp="1"/>
          </p:cNvSpPr>
          <p:nvPr>
            <p:ph idx="1"/>
          </p:nvPr>
        </p:nvSpPr>
        <p:spPr/>
        <p:txBody>
          <a:bodyPr/>
          <a:lstStyle/>
          <a:p>
            <a:r>
              <a:rPr lang="en-US" dirty="0"/>
              <a:t>Very brief e+e- collider history</a:t>
            </a:r>
          </a:p>
          <a:p>
            <a:r>
              <a:rPr lang="en-US" dirty="0"/>
              <a:t>Some new designs</a:t>
            </a:r>
          </a:p>
          <a:p>
            <a:r>
              <a:rPr lang="en-US" dirty="0"/>
              <a:t>High currents</a:t>
            </a:r>
          </a:p>
          <a:p>
            <a:r>
              <a:rPr lang="en-US" dirty="0"/>
              <a:t>Beam halos/tails</a:t>
            </a:r>
          </a:p>
          <a:p>
            <a:r>
              <a:rPr lang="en-US" dirty="0"/>
              <a:t>High luminosity</a:t>
            </a:r>
          </a:p>
          <a:p>
            <a:r>
              <a:rPr lang="en-US" dirty="0"/>
              <a:t>Backgrounds</a:t>
            </a:r>
          </a:p>
          <a:p>
            <a:r>
              <a:rPr lang="en-US" dirty="0"/>
              <a:t>Summary </a:t>
            </a:r>
          </a:p>
          <a:p>
            <a:r>
              <a:rPr lang="en-US" dirty="0"/>
              <a:t>Conclusions</a:t>
            </a:r>
          </a:p>
          <a:p>
            <a:endParaRPr lang="en-US" dirty="0"/>
          </a:p>
        </p:txBody>
      </p:sp>
      <p:sp>
        <p:nvSpPr>
          <p:cNvPr id="4" name="Slide Number Placeholder 3">
            <a:extLst>
              <a:ext uri="{FF2B5EF4-FFF2-40B4-BE49-F238E27FC236}">
                <a16:creationId xmlns:a16="http://schemas.microsoft.com/office/drawing/2014/main" id="{6E305DE3-BCE5-9FB1-4297-E9B7A5D3C47E}"/>
              </a:ext>
            </a:extLst>
          </p:cNvPr>
          <p:cNvSpPr>
            <a:spLocks noGrp="1"/>
          </p:cNvSpPr>
          <p:nvPr>
            <p:ph type="sldNum" sz="quarter" idx="12"/>
          </p:nvPr>
        </p:nvSpPr>
        <p:spPr/>
        <p:txBody>
          <a:bodyPr/>
          <a:lstStyle/>
          <a:p>
            <a:fld id="{5AD6C489-707A-4BCF-BD01-3E9FED02CBB8}" type="slidenum">
              <a:rPr lang="en-US" smtClean="0"/>
              <a:t>2</a:t>
            </a:fld>
            <a:endParaRPr lang="en-US"/>
          </a:p>
        </p:txBody>
      </p:sp>
    </p:spTree>
    <p:extLst>
      <p:ext uri="{BB962C8B-B14F-4D97-AF65-F5344CB8AC3E}">
        <p14:creationId xmlns:p14="http://schemas.microsoft.com/office/powerpoint/2010/main" val="4081102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0C53E-D4E2-728A-E629-3DC0817233C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90E9C299-75FA-A67A-E26E-F30590B29360}"/>
              </a:ext>
            </a:extLst>
          </p:cNvPr>
          <p:cNvSpPr>
            <a:spLocks noGrp="1"/>
          </p:cNvSpPr>
          <p:nvPr>
            <p:ph idx="1"/>
          </p:nvPr>
        </p:nvSpPr>
        <p:spPr/>
        <p:txBody>
          <a:bodyPr/>
          <a:lstStyle/>
          <a:p>
            <a:r>
              <a:rPr lang="en-US" dirty="0"/>
              <a:t>The new and current e</a:t>
            </a:r>
            <a:r>
              <a:rPr lang="en-US" dirty="0">
                <a:latin typeface="Symbol" panose="05050102010706020507" pitchFamily="18" charset="2"/>
              </a:rPr>
              <a:t>+</a:t>
            </a:r>
            <a:r>
              <a:rPr lang="en-US" dirty="0"/>
              <a:t>e</a:t>
            </a:r>
            <a:r>
              <a:rPr lang="en-US" dirty="0">
                <a:latin typeface="Symbol" panose="05050102010706020507" pitchFamily="18" charset="2"/>
              </a:rPr>
              <a:t>-</a:t>
            </a:r>
            <a:r>
              <a:rPr lang="en-US" dirty="0"/>
              <a:t> accelerators are using the experience gained from the B-factories to push beam currents up into the multi-Ampere regime</a:t>
            </a:r>
          </a:p>
          <a:p>
            <a:r>
              <a:rPr lang="en-US" dirty="0"/>
              <a:t>These high beam currents lead to extended beam pipe vacuum scrubbing and in turn large non-gaussian beam tail distributions which can influence the stored beam lifetime</a:t>
            </a:r>
          </a:p>
          <a:p>
            <a:r>
              <a:rPr lang="en-US" dirty="0"/>
              <a:t>The high luminosity of these designs lead to increased detector background levels from the collision itself and the perturbations of the collision also populate the beam tails</a:t>
            </a:r>
          </a:p>
        </p:txBody>
      </p:sp>
      <p:sp>
        <p:nvSpPr>
          <p:cNvPr id="4" name="Slide Number Placeholder 3">
            <a:extLst>
              <a:ext uri="{FF2B5EF4-FFF2-40B4-BE49-F238E27FC236}">
                <a16:creationId xmlns:a16="http://schemas.microsoft.com/office/drawing/2014/main" id="{E7DC04CA-C673-3350-81D4-6D1F5CF54C57}"/>
              </a:ext>
            </a:extLst>
          </p:cNvPr>
          <p:cNvSpPr>
            <a:spLocks noGrp="1"/>
          </p:cNvSpPr>
          <p:nvPr>
            <p:ph type="sldNum" sz="quarter" idx="12"/>
          </p:nvPr>
        </p:nvSpPr>
        <p:spPr/>
        <p:txBody>
          <a:bodyPr/>
          <a:lstStyle/>
          <a:p>
            <a:fld id="{5AD6C489-707A-4BCF-BD01-3E9FED02CBB8}" type="slidenum">
              <a:rPr lang="en-US" smtClean="0"/>
              <a:t>20</a:t>
            </a:fld>
            <a:endParaRPr lang="en-US"/>
          </a:p>
        </p:txBody>
      </p:sp>
    </p:spTree>
    <p:extLst>
      <p:ext uri="{BB962C8B-B14F-4D97-AF65-F5344CB8AC3E}">
        <p14:creationId xmlns:p14="http://schemas.microsoft.com/office/powerpoint/2010/main" val="3177451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1D17B-8708-25D5-862D-D0522A32157C}"/>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2287F2E7-A08B-431C-351E-0C25489BF217}"/>
              </a:ext>
            </a:extLst>
          </p:cNvPr>
          <p:cNvSpPr>
            <a:spLocks noGrp="1"/>
          </p:cNvSpPr>
          <p:nvPr>
            <p:ph idx="1"/>
          </p:nvPr>
        </p:nvSpPr>
        <p:spPr/>
        <p:txBody>
          <a:bodyPr>
            <a:normAutofit fontScale="92500" lnSpcReduction="10000"/>
          </a:bodyPr>
          <a:lstStyle/>
          <a:p>
            <a:r>
              <a:rPr lang="en-US" dirty="0"/>
              <a:t>I have tried to touch on some of the important issues of high beam current, high luminosity machines and designs</a:t>
            </a:r>
          </a:p>
          <a:p>
            <a:r>
              <a:rPr lang="en-US" dirty="0"/>
              <a:t>I have left out many topics that merit further discussions (apologies!)</a:t>
            </a:r>
          </a:p>
          <a:p>
            <a:pPr lvl="1"/>
            <a:r>
              <a:rPr lang="en-US" dirty="0"/>
              <a:t>HOM power issues is one in particular</a:t>
            </a:r>
          </a:p>
          <a:p>
            <a:r>
              <a:rPr lang="en-US" dirty="0"/>
              <a:t>The future of e+e- colliders shows promise of being a very exciting time with the upcoming Higgs factories (CEPC, FCCee) and with possible other factories (STCF…)</a:t>
            </a:r>
          </a:p>
          <a:p>
            <a:r>
              <a:rPr lang="en-US" dirty="0"/>
              <a:t>The EIC promises to be an equally exciting accelerator and will give us a much more detailed insight into how the proton is put together</a:t>
            </a:r>
          </a:p>
          <a:p>
            <a:endParaRPr lang="en-US" dirty="0"/>
          </a:p>
          <a:p>
            <a:pPr algn="ctr"/>
            <a:r>
              <a:rPr lang="en-US" dirty="0"/>
              <a:t>Thank You</a:t>
            </a:r>
          </a:p>
        </p:txBody>
      </p:sp>
      <p:sp>
        <p:nvSpPr>
          <p:cNvPr id="4" name="Slide Number Placeholder 3">
            <a:extLst>
              <a:ext uri="{FF2B5EF4-FFF2-40B4-BE49-F238E27FC236}">
                <a16:creationId xmlns:a16="http://schemas.microsoft.com/office/drawing/2014/main" id="{44CE6932-02F0-734F-1234-29D77057ADF1}"/>
              </a:ext>
            </a:extLst>
          </p:cNvPr>
          <p:cNvSpPr>
            <a:spLocks noGrp="1"/>
          </p:cNvSpPr>
          <p:nvPr>
            <p:ph type="sldNum" sz="quarter" idx="12"/>
          </p:nvPr>
        </p:nvSpPr>
        <p:spPr/>
        <p:txBody>
          <a:bodyPr/>
          <a:lstStyle/>
          <a:p>
            <a:fld id="{5AD6C489-707A-4BCF-BD01-3E9FED02CBB8}" type="slidenum">
              <a:rPr lang="en-US" smtClean="0"/>
              <a:t>21</a:t>
            </a:fld>
            <a:endParaRPr lang="en-US"/>
          </a:p>
        </p:txBody>
      </p:sp>
    </p:spTree>
    <p:extLst>
      <p:ext uri="{BB962C8B-B14F-4D97-AF65-F5344CB8AC3E}">
        <p14:creationId xmlns:p14="http://schemas.microsoft.com/office/powerpoint/2010/main" val="2539939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E33FD-D195-3B8C-7921-EB9BC22C2379}"/>
              </a:ext>
            </a:extLst>
          </p:cNvPr>
          <p:cNvSpPr>
            <a:spLocks noGrp="1"/>
          </p:cNvSpPr>
          <p:nvPr>
            <p:ph type="title"/>
          </p:nvPr>
        </p:nvSpPr>
        <p:spPr>
          <a:xfrm>
            <a:off x="838200" y="365126"/>
            <a:ext cx="10515600" cy="1012738"/>
          </a:xfrm>
        </p:spPr>
        <p:txBody>
          <a:bodyPr/>
          <a:lstStyle/>
          <a:p>
            <a:r>
              <a:rPr lang="en-US" dirty="0"/>
              <a:t>Very brief history</a:t>
            </a:r>
          </a:p>
        </p:txBody>
      </p:sp>
      <p:sp>
        <p:nvSpPr>
          <p:cNvPr id="3" name="Content Placeholder 2">
            <a:extLst>
              <a:ext uri="{FF2B5EF4-FFF2-40B4-BE49-F238E27FC236}">
                <a16:creationId xmlns:a16="http://schemas.microsoft.com/office/drawing/2014/main" id="{49B58702-2648-3A5E-4F04-9DAD768126FE}"/>
              </a:ext>
            </a:extLst>
          </p:cNvPr>
          <p:cNvSpPr>
            <a:spLocks noGrp="1"/>
          </p:cNvSpPr>
          <p:nvPr>
            <p:ph idx="1"/>
          </p:nvPr>
        </p:nvSpPr>
        <p:spPr>
          <a:xfrm>
            <a:off x="838200" y="1377864"/>
            <a:ext cx="10515600" cy="4947780"/>
          </a:xfrm>
        </p:spPr>
        <p:txBody>
          <a:bodyPr>
            <a:normAutofit lnSpcReduction="10000"/>
          </a:bodyPr>
          <a:lstStyle/>
          <a:p>
            <a:r>
              <a:rPr lang="en-US" dirty="0"/>
              <a:t>e+e- colliders at the energy frontier of new particle production</a:t>
            </a:r>
          </a:p>
          <a:p>
            <a:pPr lvl="1"/>
            <a:r>
              <a:rPr lang="en-US" dirty="0" err="1"/>
              <a:t>AdA</a:t>
            </a:r>
            <a:r>
              <a:rPr lang="en-US" dirty="0"/>
              <a:t>, Doris, SPEAR, PEP, PETRA, Tristan, LEP</a:t>
            </a:r>
          </a:p>
          <a:p>
            <a:r>
              <a:rPr lang="en-US" dirty="0"/>
              <a:t>PP colliders at the energy frontier</a:t>
            </a:r>
          </a:p>
          <a:p>
            <a:pPr lvl="1"/>
            <a:r>
              <a:rPr lang="en-US" dirty="0"/>
              <a:t>Only possible because the proton contains some anti-matter</a:t>
            </a:r>
          </a:p>
          <a:p>
            <a:pPr lvl="1"/>
            <a:r>
              <a:rPr lang="en-US" dirty="0"/>
              <a:t>RHIC, SPS, LHC</a:t>
            </a:r>
          </a:p>
          <a:p>
            <a:r>
              <a:rPr lang="en-US" dirty="0"/>
              <a:t>Tevatron PPbar collider </a:t>
            </a:r>
          </a:p>
          <a:p>
            <a:r>
              <a:rPr lang="en-US" dirty="0"/>
              <a:t>e+e- colliders moved to the luminosity frontier with the B-factories,  Tau-Charm factories and Phi factories</a:t>
            </a:r>
          </a:p>
          <a:p>
            <a:pPr lvl="1"/>
            <a:r>
              <a:rPr lang="en-US" dirty="0"/>
              <a:t>First high current (&gt; 1 A) colliders</a:t>
            </a:r>
          </a:p>
          <a:p>
            <a:r>
              <a:rPr lang="en-US" dirty="0"/>
              <a:t>New designs now have high currents (EIC, STCF…) and some also have high energies (FCCee, CEPC)</a:t>
            </a:r>
          </a:p>
          <a:p>
            <a:pPr lvl="1"/>
            <a:r>
              <a:rPr lang="en-US" dirty="0"/>
              <a:t>LHC is still at the energy frontier</a:t>
            </a:r>
          </a:p>
          <a:p>
            <a:endParaRPr lang="en-US" dirty="0"/>
          </a:p>
          <a:p>
            <a:endParaRPr lang="en-US" dirty="0"/>
          </a:p>
        </p:txBody>
      </p:sp>
      <p:sp>
        <p:nvSpPr>
          <p:cNvPr id="4" name="Slide Number Placeholder 3">
            <a:extLst>
              <a:ext uri="{FF2B5EF4-FFF2-40B4-BE49-F238E27FC236}">
                <a16:creationId xmlns:a16="http://schemas.microsoft.com/office/drawing/2014/main" id="{24C4CBA3-69AB-0B3F-72BE-A41C83DB14D5}"/>
              </a:ext>
            </a:extLst>
          </p:cNvPr>
          <p:cNvSpPr>
            <a:spLocks noGrp="1"/>
          </p:cNvSpPr>
          <p:nvPr>
            <p:ph type="sldNum" sz="quarter" idx="12"/>
          </p:nvPr>
        </p:nvSpPr>
        <p:spPr/>
        <p:txBody>
          <a:bodyPr/>
          <a:lstStyle/>
          <a:p>
            <a:fld id="{5AD6C489-707A-4BCF-BD01-3E9FED02CBB8}" type="slidenum">
              <a:rPr lang="en-US" smtClean="0"/>
              <a:t>3</a:t>
            </a:fld>
            <a:endParaRPr lang="en-US"/>
          </a:p>
        </p:txBody>
      </p:sp>
    </p:spTree>
    <p:extLst>
      <p:ext uri="{BB962C8B-B14F-4D97-AF65-F5344CB8AC3E}">
        <p14:creationId xmlns:p14="http://schemas.microsoft.com/office/powerpoint/2010/main" val="1898490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6C1A2-8DE5-9FCE-DBF5-8143E5C51A81}"/>
              </a:ext>
            </a:extLst>
          </p:cNvPr>
          <p:cNvSpPr>
            <a:spLocks noGrp="1"/>
          </p:cNvSpPr>
          <p:nvPr>
            <p:ph type="title"/>
          </p:nvPr>
        </p:nvSpPr>
        <p:spPr>
          <a:xfrm>
            <a:off x="838200" y="365126"/>
            <a:ext cx="10515600" cy="1125472"/>
          </a:xfrm>
        </p:spPr>
        <p:txBody>
          <a:bodyPr/>
          <a:lstStyle/>
          <a:p>
            <a:r>
              <a:rPr lang="en-US" dirty="0"/>
              <a:t>New Designs</a:t>
            </a:r>
          </a:p>
        </p:txBody>
      </p:sp>
      <p:sp>
        <p:nvSpPr>
          <p:cNvPr id="3" name="Content Placeholder 2">
            <a:extLst>
              <a:ext uri="{FF2B5EF4-FFF2-40B4-BE49-F238E27FC236}">
                <a16:creationId xmlns:a16="http://schemas.microsoft.com/office/drawing/2014/main" id="{1C4A6CD4-4C6B-9D5D-9779-0E347C81C0E2}"/>
              </a:ext>
            </a:extLst>
          </p:cNvPr>
          <p:cNvSpPr>
            <a:spLocks noGrp="1"/>
          </p:cNvSpPr>
          <p:nvPr>
            <p:ph idx="1"/>
          </p:nvPr>
        </p:nvSpPr>
        <p:spPr>
          <a:xfrm>
            <a:off x="838200" y="1490597"/>
            <a:ext cx="10515600" cy="4887625"/>
          </a:xfrm>
        </p:spPr>
        <p:txBody>
          <a:bodyPr>
            <a:normAutofit/>
          </a:bodyPr>
          <a:lstStyle/>
          <a:p>
            <a:r>
              <a:rPr lang="en-US" dirty="0"/>
              <a:t>SuperKEKB</a:t>
            </a:r>
          </a:p>
          <a:p>
            <a:pPr lvl="1"/>
            <a:r>
              <a:rPr lang="en-US" dirty="0"/>
              <a:t>This accelerator is already running and gradually improving performance</a:t>
            </a:r>
          </a:p>
          <a:p>
            <a:pPr lvl="1"/>
            <a:r>
              <a:rPr lang="en-US" dirty="0"/>
              <a:t>It has the highest design currents </a:t>
            </a:r>
          </a:p>
          <a:p>
            <a:pPr lvl="2"/>
            <a:r>
              <a:rPr lang="en-US" dirty="0"/>
              <a:t>3.6 A for the 4 GeV e</a:t>
            </a:r>
            <a:r>
              <a:rPr lang="en-US" dirty="0">
                <a:latin typeface="Symbol" panose="05050102010706020507" pitchFamily="18" charset="2"/>
              </a:rPr>
              <a:t>+</a:t>
            </a:r>
          </a:p>
          <a:p>
            <a:pPr lvl="2"/>
            <a:r>
              <a:rPr lang="en-US" dirty="0"/>
              <a:t>2.6 A for the 7 GeV e</a:t>
            </a:r>
            <a:r>
              <a:rPr lang="en-US" dirty="0">
                <a:latin typeface="Symbol" panose="05050102010706020507" pitchFamily="18" charset="2"/>
              </a:rPr>
              <a:t>-</a:t>
            </a:r>
            <a:r>
              <a:rPr lang="en-US" dirty="0"/>
              <a:t> </a:t>
            </a:r>
          </a:p>
          <a:p>
            <a:pPr lvl="1"/>
            <a:r>
              <a:rPr lang="en-US" dirty="0"/>
              <a:t>Smallest diameter IR beam pipe </a:t>
            </a:r>
          </a:p>
          <a:p>
            <a:pPr lvl="2"/>
            <a:r>
              <a:rPr lang="en-US" dirty="0"/>
              <a:t>20 mm</a:t>
            </a:r>
          </a:p>
          <a:p>
            <a:pPr lvl="1"/>
            <a:r>
              <a:rPr lang="en-US" dirty="0"/>
              <a:t>Largest crossing angle</a:t>
            </a:r>
          </a:p>
          <a:p>
            <a:pPr lvl="2"/>
            <a:r>
              <a:rPr lang="en-US" dirty="0"/>
              <a:t>83 mrad</a:t>
            </a:r>
          </a:p>
          <a:p>
            <a:pPr lvl="1"/>
            <a:r>
              <a:rPr lang="en-US" dirty="0"/>
              <a:t>Design luminosity</a:t>
            </a:r>
          </a:p>
          <a:p>
            <a:pPr lvl="2"/>
            <a:r>
              <a:rPr lang="en-US" dirty="0"/>
              <a:t>5-6x10</a:t>
            </a:r>
            <a:r>
              <a:rPr lang="en-US" baseline="30000" dirty="0"/>
              <a:t>35</a:t>
            </a:r>
            <a:r>
              <a:rPr lang="en-US" dirty="0"/>
              <a:t> </a:t>
            </a:r>
          </a:p>
          <a:p>
            <a:pPr lvl="2"/>
            <a:r>
              <a:rPr lang="en-US" dirty="0"/>
              <a:t>Nano-beam collision scheme</a:t>
            </a:r>
          </a:p>
        </p:txBody>
      </p:sp>
      <p:sp>
        <p:nvSpPr>
          <p:cNvPr id="4" name="Slide Number Placeholder 3">
            <a:extLst>
              <a:ext uri="{FF2B5EF4-FFF2-40B4-BE49-F238E27FC236}">
                <a16:creationId xmlns:a16="http://schemas.microsoft.com/office/drawing/2014/main" id="{CF627BD2-C815-681C-E53F-663E07C484AB}"/>
              </a:ext>
            </a:extLst>
          </p:cNvPr>
          <p:cNvSpPr>
            <a:spLocks noGrp="1"/>
          </p:cNvSpPr>
          <p:nvPr>
            <p:ph type="sldNum" sz="quarter" idx="12"/>
          </p:nvPr>
        </p:nvSpPr>
        <p:spPr/>
        <p:txBody>
          <a:bodyPr/>
          <a:lstStyle/>
          <a:p>
            <a:fld id="{5AD6C489-707A-4BCF-BD01-3E9FED02CBB8}" type="slidenum">
              <a:rPr lang="en-US" smtClean="0"/>
              <a:t>4</a:t>
            </a:fld>
            <a:endParaRPr lang="en-US"/>
          </a:p>
        </p:txBody>
      </p:sp>
    </p:spTree>
    <p:extLst>
      <p:ext uri="{BB962C8B-B14F-4D97-AF65-F5344CB8AC3E}">
        <p14:creationId xmlns:p14="http://schemas.microsoft.com/office/powerpoint/2010/main" val="1722434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FF845-8043-F739-20E1-E2AE13EF4C51}"/>
              </a:ext>
            </a:extLst>
          </p:cNvPr>
          <p:cNvSpPr>
            <a:spLocks noGrp="1"/>
          </p:cNvSpPr>
          <p:nvPr>
            <p:ph type="title"/>
          </p:nvPr>
        </p:nvSpPr>
        <p:spPr>
          <a:xfrm>
            <a:off x="838200" y="365126"/>
            <a:ext cx="10515600" cy="1087894"/>
          </a:xfrm>
        </p:spPr>
        <p:txBody>
          <a:bodyPr/>
          <a:lstStyle/>
          <a:p>
            <a:r>
              <a:rPr lang="en-US" dirty="0"/>
              <a:t>CEPC and FCCee</a:t>
            </a:r>
          </a:p>
        </p:txBody>
      </p:sp>
      <p:sp>
        <p:nvSpPr>
          <p:cNvPr id="3" name="Content Placeholder 2">
            <a:extLst>
              <a:ext uri="{FF2B5EF4-FFF2-40B4-BE49-F238E27FC236}">
                <a16:creationId xmlns:a16="http://schemas.microsoft.com/office/drawing/2014/main" id="{F6F87B65-1CDA-37C4-7AF1-4AB8FC22801D}"/>
              </a:ext>
            </a:extLst>
          </p:cNvPr>
          <p:cNvSpPr>
            <a:spLocks noGrp="1"/>
          </p:cNvSpPr>
          <p:nvPr>
            <p:ph idx="1"/>
          </p:nvPr>
        </p:nvSpPr>
        <p:spPr>
          <a:xfrm>
            <a:off x="838200" y="1565753"/>
            <a:ext cx="10515600" cy="4611210"/>
          </a:xfrm>
        </p:spPr>
        <p:txBody>
          <a:bodyPr>
            <a:normAutofit lnSpcReduction="10000"/>
          </a:bodyPr>
          <a:lstStyle/>
          <a:p>
            <a:r>
              <a:rPr lang="en-US" dirty="0"/>
              <a:t>Multiple beam energies</a:t>
            </a:r>
          </a:p>
          <a:p>
            <a:pPr lvl="1"/>
            <a:r>
              <a:rPr lang="en-US" dirty="0"/>
              <a:t>                  CEPC                                                                FCCee</a:t>
            </a:r>
          </a:p>
          <a:p>
            <a:pPr lvl="1"/>
            <a:r>
              <a:rPr lang="en-US" dirty="0"/>
              <a:t>45.5, 80, 120, 180 GeV 			          45, 80, 120, 182.5 GeV</a:t>
            </a:r>
          </a:p>
          <a:p>
            <a:r>
              <a:rPr lang="en-US" dirty="0"/>
              <a:t>Currents are:</a:t>
            </a:r>
          </a:p>
          <a:p>
            <a:pPr lvl="1"/>
            <a:r>
              <a:rPr lang="en-US" dirty="0"/>
              <a:t>0.8035, 0.0841, 0.0167, 0.0033 A                   1.4, 0.135, 0.0267, 0.005 A</a:t>
            </a:r>
          </a:p>
          <a:p>
            <a:pPr lvl="1"/>
            <a:endParaRPr lang="en-US" dirty="0"/>
          </a:p>
          <a:p>
            <a:r>
              <a:rPr lang="en-US" dirty="0"/>
              <a:t>Luminosities are:</a:t>
            </a:r>
          </a:p>
          <a:p>
            <a:pPr lvl="1"/>
            <a:r>
              <a:rPr lang="en-US" dirty="0"/>
              <a:t>11.5,  1.6, 0.5, 0.05x10</a:t>
            </a:r>
            <a:r>
              <a:rPr lang="en-US" baseline="30000" dirty="0"/>
              <a:t>35</a:t>
            </a:r>
            <a:r>
              <a:rPr lang="en-US" dirty="0"/>
              <a:t> 		      18.1, 1.73, 0.72, 0.125x10</a:t>
            </a:r>
            <a:r>
              <a:rPr lang="en-US" baseline="30000" dirty="0"/>
              <a:t>35</a:t>
            </a:r>
            <a:r>
              <a:rPr lang="en-US" dirty="0"/>
              <a:t> </a:t>
            </a:r>
          </a:p>
          <a:p>
            <a:r>
              <a:rPr lang="en-US" dirty="0"/>
              <a:t>The lowest beam energy (Z-Factory) design has high beam currents and a very high luminosity making these machines very similar to the </a:t>
            </a:r>
            <a:r>
              <a:rPr lang="en-US" dirty="0" err="1"/>
              <a:t>SuperKEB</a:t>
            </a:r>
            <a:r>
              <a:rPr lang="en-US" dirty="0"/>
              <a:t> but with a much higher beam energy</a:t>
            </a:r>
          </a:p>
        </p:txBody>
      </p:sp>
      <p:sp>
        <p:nvSpPr>
          <p:cNvPr id="4" name="Slide Number Placeholder 3">
            <a:extLst>
              <a:ext uri="{FF2B5EF4-FFF2-40B4-BE49-F238E27FC236}">
                <a16:creationId xmlns:a16="http://schemas.microsoft.com/office/drawing/2014/main" id="{6D8A9CE6-8B10-89F2-0173-FF8D9364D579}"/>
              </a:ext>
            </a:extLst>
          </p:cNvPr>
          <p:cNvSpPr>
            <a:spLocks noGrp="1"/>
          </p:cNvSpPr>
          <p:nvPr>
            <p:ph type="sldNum" sz="quarter" idx="12"/>
          </p:nvPr>
        </p:nvSpPr>
        <p:spPr/>
        <p:txBody>
          <a:bodyPr/>
          <a:lstStyle/>
          <a:p>
            <a:fld id="{5AD6C489-707A-4BCF-BD01-3E9FED02CBB8}" type="slidenum">
              <a:rPr lang="en-US" smtClean="0"/>
              <a:t>5</a:t>
            </a:fld>
            <a:endParaRPr lang="en-US"/>
          </a:p>
        </p:txBody>
      </p:sp>
    </p:spTree>
    <p:extLst>
      <p:ext uri="{BB962C8B-B14F-4D97-AF65-F5344CB8AC3E}">
        <p14:creationId xmlns:p14="http://schemas.microsoft.com/office/powerpoint/2010/main" val="138896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D9848-82E9-E337-955E-65C03B108123}"/>
              </a:ext>
            </a:extLst>
          </p:cNvPr>
          <p:cNvSpPr>
            <a:spLocks noGrp="1"/>
          </p:cNvSpPr>
          <p:nvPr>
            <p:ph type="title"/>
          </p:nvPr>
        </p:nvSpPr>
        <p:spPr/>
        <p:txBody>
          <a:bodyPr/>
          <a:lstStyle/>
          <a:p>
            <a:r>
              <a:rPr lang="en-US" dirty="0"/>
              <a:t>EIC</a:t>
            </a:r>
          </a:p>
        </p:txBody>
      </p:sp>
      <p:sp>
        <p:nvSpPr>
          <p:cNvPr id="3" name="Content Placeholder 2">
            <a:extLst>
              <a:ext uri="{FF2B5EF4-FFF2-40B4-BE49-F238E27FC236}">
                <a16:creationId xmlns:a16="http://schemas.microsoft.com/office/drawing/2014/main" id="{ACD5DE20-EB5C-24BF-B2E6-D253A7E5CA0C}"/>
              </a:ext>
            </a:extLst>
          </p:cNvPr>
          <p:cNvSpPr>
            <a:spLocks noGrp="1"/>
          </p:cNvSpPr>
          <p:nvPr>
            <p:ph idx="1"/>
          </p:nvPr>
        </p:nvSpPr>
        <p:spPr/>
        <p:txBody>
          <a:bodyPr>
            <a:normAutofit/>
          </a:bodyPr>
          <a:lstStyle/>
          <a:p>
            <a:r>
              <a:rPr lang="en-US" dirty="0"/>
              <a:t>Also a multiple energy machine </a:t>
            </a:r>
          </a:p>
          <a:p>
            <a:pPr lvl="1"/>
            <a:r>
              <a:rPr lang="en-US" dirty="0"/>
              <a:t>Proton beam energy range is 40 – 275 GeV</a:t>
            </a:r>
          </a:p>
          <a:p>
            <a:r>
              <a:rPr lang="en-US" dirty="0"/>
              <a:t>The electron beam also has several energies</a:t>
            </a:r>
          </a:p>
          <a:p>
            <a:pPr lvl="1"/>
            <a:r>
              <a:rPr lang="en-US" dirty="0"/>
              <a:t>The electron beam energies are 5, 10, 18 GeV</a:t>
            </a:r>
          </a:p>
          <a:p>
            <a:pPr lvl="1"/>
            <a:r>
              <a:rPr lang="en-US" dirty="0"/>
              <a:t>The electron beam currents are 2.5, 2.5, 0.27 A</a:t>
            </a:r>
          </a:p>
          <a:p>
            <a:pPr lvl="1"/>
            <a:r>
              <a:rPr lang="en-US" dirty="0"/>
              <a:t>Luminosity of 1x10</a:t>
            </a:r>
            <a:r>
              <a:rPr lang="en-US" baseline="30000" dirty="0"/>
              <a:t>34</a:t>
            </a:r>
            <a:r>
              <a:rPr lang="en-US" dirty="0"/>
              <a:t>  </a:t>
            </a:r>
          </a:p>
          <a:p>
            <a:r>
              <a:rPr lang="en-US" dirty="0"/>
              <a:t>The EIC has the highest design current for a 10 GeV electron beam</a:t>
            </a:r>
          </a:p>
          <a:p>
            <a:pPr lvl="1"/>
            <a:r>
              <a:rPr lang="en-US" dirty="0"/>
              <a:t>The PEP-II B-factory achieved 2.07 A at 9 GeV and 3.21 A at 3.1 GeV</a:t>
            </a:r>
          </a:p>
          <a:p>
            <a:pPr lvl="1"/>
            <a:r>
              <a:rPr lang="en-US" dirty="0"/>
              <a:t>KEKB achieved 1.2 A at 8 GeV and 1.6 A at 3.5 GeV</a:t>
            </a:r>
          </a:p>
          <a:p>
            <a:pPr lvl="1"/>
            <a:r>
              <a:rPr lang="en-US" dirty="0"/>
              <a:t>The SuperKEKB design currents are 2.6 A at 7 GeV and 3.6 A at 4 GeV</a:t>
            </a:r>
          </a:p>
        </p:txBody>
      </p:sp>
      <p:sp>
        <p:nvSpPr>
          <p:cNvPr id="4" name="Slide Number Placeholder 3">
            <a:extLst>
              <a:ext uri="{FF2B5EF4-FFF2-40B4-BE49-F238E27FC236}">
                <a16:creationId xmlns:a16="http://schemas.microsoft.com/office/drawing/2014/main" id="{259E5301-628B-E5AD-238C-B3DED459E4D8}"/>
              </a:ext>
            </a:extLst>
          </p:cNvPr>
          <p:cNvSpPr>
            <a:spLocks noGrp="1"/>
          </p:cNvSpPr>
          <p:nvPr>
            <p:ph type="sldNum" sz="quarter" idx="12"/>
          </p:nvPr>
        </p:nvSpPr>
        <p:spPr/>
        <p:txBody>
          <a:bodyPr/>
          <a:lstStyle/>
          <a:p>
            <a:fld id="{5AD6C489-707A-4BCF-BD01-3E9FED02CBB8}" type="slidenum">
              <a:rPr lang="en-US" smtClean="0"/>
              <a:t>6</a:t>
            </a:fld>
            <a:endParaRPr lang="en-US"/>
          </a:p>
        </p:txBody>
      </p:sp>
    </p:spTree>
    <p:extLst>
      <p:ext uri="{BB962C8B-B14F-4D97-AF65-F5344CB8AC3E}">
        <p14:creationId xmlns:p14="http://schemas.microsoft.com/office/powerpoint/2010/main" val="883473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BF424-6266-35C4-3163-21673604FD2E}"/>
              </a:ext>
            </a:extLst>
          </p:cNvPr>
          <p:cNvSpPr>
            <a:spLocks noGrp="1"/>
          </p:cNvSpPr>
          <p:nvPr>
            <p:ph type="title"/>
          </p:nvPr>
        </p:nvSpPr>
        <p:spPr>
          <a:xfrm>
            <a:off x="838200" y="365126"/>
            <a:ext cx="10515600" cy="944386"/>
          </a:xfrm>
        </p:spPr>
        <p:txBody>
          <a:bodyPr/>
          <a:lstStyle/>
          <a:p>
            <a:r>
              <a:rPr lang="en-US" dirty="0"/>
              <a:t>High Current Issues</a:t>
            </a:r>
          </a:p>
        </p:txBody>
      </p:sp>
      <p:sp>
        <p:nvSpPr>
          <p:cNvPr id="3" name="Content Placeholder 2">
            <a:extLst>
              <a:ext uri="{FF2B5EF4-FFF2-40B4-BE49-F238E27FC236}">
                <a16:creationId xmlns:a16="http://schemas.microsoft.com/office/drawing/2014/main" id="{B5E6976C-E5FB-CC4B-CEEC-9031F8249D2B}"/>
              </a:ext>
            </a:extLst>
          </p:cNvPr>
          <p:cNvSpPr>
            <a:spLocks noGrp="1"/>
          </p:cNvSpPr>
          <p:nvPr>
            <p:ph idx="1"/>
          </p:nvPr>
        </p:nvSpPr>
        <p:spPr>
          <a:xfrm>
            <a:off x="488515" y="1309512"/>
            <a:ext cx="11198269" cy="5091288"/>
          </a:xfrm>
        </p:spPr>
        <p:txBody>
          <a:bodyPr>
            <a:normAutofit lnSpcReduction="10000"/>
          </a:bodyPr>
          <a:lstStyle/>
          <a:p>
            <a:r>
              <a:rPr lang="en-US" dirty="0"/>
              <a:t>SR critical energy values for the main bend magnets of various machines</a:t>
            </a:r>
          </a:p>
          <a:p>
            <a:r>
              <a:rPr lang="en-US" dirty="0"/>
              <a:t>The PEP-II B-factory HER had a bend magnet critical energy of </a:t>
            </a:r>
            <a:r>
              <a:rPr lang="en-US" dirty="0">
                <a:solidFill>
                  <a:srgbClr val="FF0000"/>
                </a:solidFill>
              </a:rPr>
              <a:t>9.8 keV</a:t>
            </a:r>
          </a:p>
          <a:p>
            <a:r>
              <a:rPr lang="en-US" dirty="0"/>
              <a:t>SuperKEKB bend magnet critical energy for the HER is </a:t>
            </a:r>
            <a:r>
              <a:rPr lang="en-US" dirty="0">
                <a:solidFill>
                  <a:srgbClr val="FF0000"/>
                </a:solidFill>
              </a:rPr>
              <a:t>2.6 keV</a:t>
            </a:r>
          </a:p>
          <a:p>
            <a:r>
              <a:rPr lang="en-US" dirty="0"/>
              <a:t>CEPC and FCCee bend magnet critical energy for the high current Z running is about </a:t>
            </a:r>
            <a:r>
              <a:rPr lang="en-US" dirty="0">
                <a:solidFill>
                  <a:srgbClr val="FF0000"/>
                </a:solidFill>
              </a:rPr>
              <a:t>20 keV</a:t>
            </a:r>
          </a:p>
          <a:p>
            <a:r>
              <a:rPr lang="en-US" dirty="0"/>
              <a:t>The EIC bend magnet critical energy for the 10 GeV beam is about </a:t>
            </a:r>
            <a:r>
              <a:rPr lang="en-US" dirty="0">
                <a:solidFill>
                  <a:srgbClr val="FF0000"/>
                </a:solidFill>
              </a:rPr>
              <a:t>6.2 keV </a:t>
            </a:r>
            <a:r>
              <a:rPr lang="en-US" dirty="0"/>
              <a:t>and</a:t>
            </a:r>
            <a:r>
              <a:rPr lang="en-US" dirty="0">
                <a:solidFill>
                  <a:srgbClr val="FF0000"/>
                </a:solidFill>
              </a:rPr>
              <a:t> 36 keV </a:t>
            </a:r>
            <a:r>
              <a:rPr lang="en-US" dirty="0"/>
              <a:t>at 18 GeV</a:t>
            </a:r>
          </a:p>
          <a:p>
            <a:r>
              <a:rPr lang="en-US" dirty="0"/>
              <a:t>The new machines (FCCee, CEPC and EIC) will need to go through significant beam pipe “scrubbing” time before being able to achieve their design high current values</a:t>
            </a:r>
          </a:p>
          <a:p>
            <a:pPr lvl="1"/>
            <a:r>
              <a:rPr lang="en-US" dirty="0"/>
              <a:t>The superKEKB has been scrubbing the beam pipe (especially in the new LER beampipe) for more than 2 years. They now are reaching beam currents above 1 A. </a:t>
            </a:r>
          </a:p>
        </p:txBody>
      </p:sp>
      <p:sp>
        <p:nvSpPr>
          <p:cNvPr id="4" name="Slide Number Placeholder 3">
            <a:extLst>
              <a:ext uri="{FF2B5EF4-FFF2-40B4-BE49-F238E27FC236}">
                <a16:creationId xmlns:a16="http://schemas.microsoft.com/office/drawing/2014/main" id="{4BE99CE3-EC9F-988E-1F93-CC4B999F145F}"/>
              </a:ext>
            </a:extLst>
          </p:cNvPr>
          <p:cNvSpPr>
            <a:spLocks noGrp="1"/>
          </p:cNvSpPr>
          <p:nvPr>
            <p:ph type="sldNum" sz="quarter" idx="12"/>
          </p:nvPr>
        </p:nvSpPr>
        <p:spPr/>
        <p:txBody>
          <a:bodyPr/>
          <a:lstStyle/>
          <a:p>
            <a:fld id="{5AD6C489-707A-4BCF-BD01-3E9FED02CBB8}" type="slidenum">
              <a:rPr lang="en-US" smtClean="0"/>
              <a:t>7</a:t>
            </a:fld>
            <a:endParaRPr lang="en-US"/>
          </a:p>
        </p:txBody>
      </p:sp>
    </p:spTree>
    <p:extLst>
      <p:ext uri="{BB962C8B-B14F-4D97-AF65-F5344CB8AC3E}">
        <p14:creationId xmlns:p14="http://schemas.microsoft.com/office/powerpoint/2010/main" val="3664566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02E24-B39F-AC6C-DB50-3F9FAFE700CF}"/>
              </a:ext>
            </a:extLst>
          </p:cNvPr>
          <p:cNvSpPr>
            <a:spLocks noGrp="1"/>
          </p:cNvSpPr>
          <p:nvPr>
            <p:ph type="title"/>
          </p:nvPr>
        </p:nvSpPr>
        <p:spPr>
          <a:xfrm>
            <a:off x="838200" y="365125"/>
            <a:ext cx="10515600" cy="913169"/>
          </a:xfrm>
        </p:spPr>
        <p:txBody>
          <a:bodyPr/>
          <a:lstStyle/>
          <a:p>
            <a:r>
              <a:rPr lang="en-US" dirty="0"/>
              <a:t>More on High Currents</a:t>
            </a:r>
          </a:p>
        </p:txBody>
      </p:sp>
      <p:sp>
        <p:nvSpPr>
          <p:cNvPr id="3" name="Content Placeholder 2">
            <a:extLst>
              <a:ext uri="{FF2B5EF4-FFF2-40B4-BE49-F238E27FC236}">
                <a16:creationId xmlns:a16="http://schemas.microsoft.com/office/drawing/2014/main" id="{6599F267-108D-42AA-FC7E-19FBE0124BB7}"/>
              </a:ext>
            </a:extLst>
          </p:cNvPr>
          <p:cNvSpPr>
            <a:spLocks noGrp="1"/>
          </p:cNvSpPr>
          <p:nvPr>
            <p:ph idx="1"/>
          </p:nvPr>
        </p:nvSpPr>
        <p:spPr>
          <a:xfrm>
            <a:off x="838200" y="1278294"/>
            <a:ext cx="10515600" cy="5374433"/>
          </a:xfrm>
        </p:spPr>
        <p:txBody>
          <a:bodyPr>
            <a:normAutofit fontScale="92500" lnSpcReduction="10000"/>
          </a:bodyPr>
          <a:lstStyle/>
          <a:p>
            <a:r>
              <a:rPr lang="en-US" dirty="0"/>
              <a:t>The higher SR critical energies for the FCCee and CEPC at the Z pole running could mean that the beampipe scrubbing time may be longer</a:t>
            </a:r>
          </a:p>
          <a:p>
            <a:pPr lvl="1"/>
            <a:r>
              <a:rPr lang="en-US" dirty="0"/>
              <a:t>The higher energy photons can penetrate more deeply into the beam pipe wall thereby dislodging more gas molecules located farther inside the material</a:t>
            </a:r>
          </a:p>
          <a:p>
            <a:r>
              <a:rPr lang="en-US" dirty="0"/>
              <a:t>As more current is stored in the ring more gas molecules are dug out of the wall and the dynamic gas pressure increases which shortens the beam lifetime</a:t>
            </a:r>
          </a:p>
          <a:p>
            <a:r>
              <a:rPr lang="en-US" dirty="0"/>
              <a:t>The beam develops non-gaussian tail distributions in X and in Y from scattering off gas molecules</a:t>
            </a:r>
          </a:p>
          <a:p>
            <a:r>
              <a:rPr lang="en-US" dirty="0"/>
              <a:t>Collimator settings or actual beam pipe apertures or the dynamic aperture of the ring will cause beam particles in these tails to be lost</a:t>
            </a:r>
          </a:p>
          <a:p>
            <a:r>
              <a:rPr lang="en-US" dirty="0"/>
              <a:t>If the perturbations generated by the gas pressure is often enough (the gas pressure is too high) the size of the core of the beam can increase lowering the expected luminosity</a:t>
            </a:r>
          </a:p>
        </p:txBody>
      </p:sp>
      <p:sp>
        <p:nvSpPr>
          <p:cNvPr id="4" name="Slide Number Placeholder 3">
            <a:extLst>
              <a:ext uri="{FF2B5EF4-FFF2-40B4-BE49-F238E27FC236}">
                <a16:creationId xmlns:a16="http://schemas.microsoft.com/office/drawing/2014/main" id="{5805799E-BAA5-7002-78C4-E0A2C069324D}"/>
              </a:ext>
            </a:extLst>
          </p:cNvPr>
          <p:cNvSpPr>
            <a:spLocks noGrp="1"/>
          </p:cNvSpPr>
          <p:nvPr>
            <p:ph type="sldNum" sz="quarter" idx="12"/>
          </p:nvPr>
        </p:nvSpPr>
        <p:spPr/>
        <p:txBody>
          <a:bodyPr/>
          <a:lstStyle/>
          <a:p>
            <a:fld id="{5AD6C489-707A-4BCF-BD01-3E9FED02CBB8}" type="slidenum">
              <a:rPr lang="en-US" smtClean="0"/>
              <a:t>8</a:t>
            </a:fld>
            <a:endParaRPr lang="en-US"/>
          </a:p>
        </p:txBody>
      </p:sp>
    </p:spTree>
    <p:extLst>
      <p:ext uri="{BB962C8B-B14F-4D97-AF65-F5344CB8AC3E}">
        <p14:creationId xmlns:p14="http://schemas.microsoft.com/office/powerpoint/2010/main" val="2806687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9EAE4-87D2-4FCC-BA5E-32DF433F7BAF}"/>
              </a:ext>
            </a:extLst>
          </p:cNvPr>
          <p:cNvSpPr>
            <a:spLocks noGrp="1"/>
          </p:cNvSpPr>
          <p:nvPr>
            <p:ph type="title"/>
          </p:nvPr>
        </p:nvSpPr>
        <p:spPr>
          <a:xfrm>
            <a:off x="838200" y="136525"/>
            <a:ext cx="10515600" cy="826001"/>
          </a:xfrm>
        </p:spPr>
        <p:txBody>
          <a:bodyPr/>
          <a:lstStyle/>
          <a:p>
            <a:r>
              <a:rPr lang="en-US" dirty="0"/>
              <a:t>Beam tail distributions</a:t>
            </a:r>
          </a:p>
        </p:txBody>
      </p:sp>
      <p:sp>
        <p:nvSpPr>
          <p:cNvPr id="3" name="Content Placeholder 2">
            <a:extLst>
              <a:ext uri="{FF2B5EF4-FFF2-40B4-BE49-F238E27FC236}">
                <a16:creationId xmlns:a16="http://schemas.microsoft.com/office/drawing/2014/main" id="{15DDB759-28F8-421C-B673-3B5C982363A7}"/>
              </a:ext>
            </a:extLst>
          </p:cNvPr>
          <p:cNvSpPr>
            <a:spLocks noGrp="1"/>
          </p:cNvSpPr>
          <p:nvPr>
            <p:ph idx="1"/>
          </p:nvPr>
        </p:nvSpPr>
        <p:spPr>
          <a:xfrm>
            <a:off x="838200" y="962526"/>
            <a:ext cx="10515600" cy="5534527"/>
          </a:xfrm>
        </p:spPr>
        <p:txBody>
          <a:bodyPr>
            <a:normAutofit fontScale="77500" lnSpcReduction="20000"/>
          </a:bodyPr>
          <a:lstStyle/>
          <a:p>
            <a:r>
              <a:rPr lang="en-US" dirty="0"/>
              <a:t> </a:t>
            </a:r>
            <a:r>
              <a:rPr lang="en-US" dirty="0">
                <a:solidFill>
                  <a:srgbClr val="FF0000"/>
                </a:solidFill>
              </a:rPr>
              <a:t>ANY</a:t>
            </a:r>
            <a:r>
              <a:rPr lang="en-US" dirty="0"/>
              <a:t> </a:t>
            </a:r>
            <a:r>
              <a:rPr lang="en-US" dirty="0">
                <a:solidFill>
                  <a:srgbClr val="FF0000"/>
                </a:solidFill>
              </a:rPr>
              <a:t>perturbation of the particles in a stored beam will populate a non-gaussian tail</a:t>
            </a:r>
          </a:p>
          <a:p>
            <a:r>
              <a:rPr lang="en-US" dirty="0"/>
              <a:t>Because the non-gaussian beam tails are generated by a large number of possible sources it is difficult to calculate an overall tail distribution</a:t>
            </a:r>
          </a:p>
          <a:p>
            <a:pPr lvl="1"/>
            <a:r>
              <a:rPr lang="en-US" dirty="0"/>
              <a:t>The source terms also vary with time – some are more important when the vacuum pressure is high while others can become important if the bunch charge is large </a:t>
            </a:r>
          </a:p>
          <a:p>
            <a:r>
              <a:rPr lang="en-US" dirty="0"/>
              <a:t>A beam tail distribution coming from a particular source can be calculated but it is difficult to get all of the source terms correct at the same time</a:t>
            </a:r>
          </a:p>
          <a:p>
            <a:pPr lvl="1"/>
            <a:r>
              <a:rPr lang="en-US" dirty="0"/>
              <a:t>Source terms can come from the beam being near instability thresholds </a:t>
            </a:r>
          </a:p>
          <a:p>
            <a:r>
              <a:rPr lang="en-US" dirty="0"/>
              <a:t>I use a second, wider gaussian beam tail distribution to model a real tail distribution</a:t>
            </a:r>
          </a:p>
          <a:p>
            <a:pPr lvl="1"/>
            <a:r>
              <a:rPr lang="en-US" dirty="0"/>
              <a:t>A second gaussian distribution is a reasonable approximation as the tail distribution is semi-stable</a:t>
            </a:r>
          </a:p>
          <a:p>
            <a:r>
              <a:rPr lang="en-US" dirty="0"/>
              <a:t>The second gaussian has two unknowns in each transverse dimension</a:t>
            </a:r>
          </a:p>
          <a:p>
            <a:pPr lvl="1"/>
            <a:r>
              <a:rPr lang="en-US" dirty="0"/>
              <a:t>The width which is given by a factor times the core sigma</a:t>
            </a:r>
          </a:p>
          <a:p>
            <a:pPr lvl="1"/>
            <a:r>
              <a:rPr lang="en-US" dirty="0"/>
              <a:t>The height as compared to the core gaussian</a:t>
            </a:r>
          </a:p>
          <a:p>
            <a:r>
              <a:rPr lang="en-US" dirty="0"/>
              <a:t>This is done separately in both dimensions (X and Y)</a:t>
            </a:r>
          </a:p>
          <a:p>
            <a:pPr lvl="1"/>
            <a:r>
              <a:rPr lang="en-US" dirty="0"/>
              <a:t>But I ask that the horizontal height and the vertical height of the tails be the same – reducing our 4 unknowns to 3</a:t>
            </a:r>
          </a:p>
          <a:p>
            <a:r>
              <a:rPr lang="en-US" dirty="0"/>
              <a:t>This model can then be used to calculate SR backgrounds, and the entire beam transverse distribution is the sum of these four gaussians</a:t>
            </a:r>
          </a:p>
        </p:txBody>
      </p:sp>
      <p:sp>
        <p:nvSpPr>
          <p:cNvPr id="4" name="Slide Number Placeholder 3">
            <a:extLst>
              <a:ext uri="{FF2B5EF4-FFF2-40B4-BE49-F238E27FC236}">
                <a16:creationId xmlns:a16="http://schemas.microsoft.com/office/drawing/2014/main" id="{D34C6BFD-C3D6-461C-A0E7-75342EE5480C}"/>
              </a:ext>
            </a:extLst>
          </p:cNvPr>
          <p:cNvSpPr>
            <a:spLocks noGrp="1"/>
          </p:cNvSpPr>
          <p:nvPr>
            <p:ph type="sldNum" sz="quarter" idx="12"/>
          </p:nvPr>
        </p:nvSpPr>
        <p:spPr/>
        <p:txBody>
          <a:bodyPr/>
          <a:lstStyle/>
          <a:p>
            <a:fld id="{B9E8468B-7315-48C4-9EDF-25292784FAE1}" type="slidenum">
              <a:rPr lang="en-US" smtClean="0"/>
              <a:t>9</a:t>
            </a:fld>
            <a:endParaRPr lang="en-US" dirty="0"/>
          </a:p>
        </p:txBody>
      </p:sp>
    </p:spTree>
    <p:extLst>
      <p:ext uri="{BB962C8B-B14F-4D97-AF65-F5344CB8AC3E}">
        <p14:creationId xmlns:p14="http://schemas.microsoft.com/office/powerpoint/2010/main" val="2161340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61220</TotalTime>
  <Words>2148</Words>
  <Application>Microsoft Office PowerPoint</Application>
  <PresentationFormat>Widescreen</PresentationFormat>
  <Paragraphs>191</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Symbol</vt:lpstr>
      <vt:lpstr>Office Theme</vt:lpstr>
      <vt:lpstr>IR Design Issues for High Luminosity and Low Backgrounds</vt:lpstr>
      <vt:lpstr>Outline</vt:lpstr>
      <vt:lpstr>Very brief history</vt:lpstr>
      <vt:lpstr>New Designs</vt:lpstr>
      <vt:lpstr>CEPC and FCCee</vt:lpstr>
      <vt:lpstr>EIC</vt:lpstr>
      <vt:lpstr>High Current Issues</vt:lpstr>
      <vt:lpstr>More on High Currents</vt:lpstr>
      <vt:lpstr>Beam tail distributions</vt:lpstr>
      <vt:lpstr>Beam transverse distribution plots for superKEKB</vt:lpstr>
      <vt:lpstr>EIC beam tail model</vt:lpstr>
      <vt:lpstr>High Luminosity Issues</vt:lpstr>
      <vt:lpstr>Luminosity backgrounds</vt:lpstr>
      <vt:lpstr>Radiative Bhabha tracks from the B-factories</vt:lpstr>
      <vt:lpstr>Radiative Bhabhas Cont.</vt:lpstr>
      <vt:lpstr>Low energy e+e- pair production</vt:lpstr>
      <vt:lpstr>General Background Issues</vt:lpstr>
      <vt:lpstr>Background Issues (2) High backgrounds from high dynamic gas pressure</vt:lpstr>
      <vt:lpstr>Background Issues (3)  The downstream photon beam</vt:lpstr>
      <vt:lpstr>Summary</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SR</dc:title>
  <dc:creator>Michael Sullivan</dc:creator>
  <cp:lastModifiedBy>Michael Sullivan</cp:lastModifiedBy>
  <cp:revision>27</cp:revision>
  <dcterms:created xsi:type="dcterms:W3CDTF">2022-08-05T05:35:15Z</dcterms:created>
  <dcterms:modified xsi:type="dcterms:W3CDTF">2023-02-12T20:11:39Z</dcterms:modified>
</cp:coreProperties>
</file>